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48" r:id="rId4"/>
  </p:sldMasterIdLst>
  <p:notesMasterIdLst>
    <p:notesMasterId r:id="rId88"/>
  </p:notesMasterIdLst>
  <p:sldIdLst>
    <p:sldId id="294" r:id="rId5"/>
    <p:sldId id="364" r:id="rId6"/>
    <p:sldId id="385" r:id="rId7"/>
    <p:sldId id="331" r:id="rId8"/>
    <p:sldId id="332" r:id="rId9"/>
    <p:sldId id="365" r:id="rId10"/>
    <p:sldId id="438" r:id="rId11"/>
    <p:sldId id="381" r:id="rId12"/>
    <p:sldId id="297" r:id="rId13"/>
    <p:sldId id="367" r:id="rId14"/>
    <p:sldId id="328" r:id="rId15"/>
    <p:sldId id="320" r:id="rId16"/>
    <p:sldId id="329" r:id="rId17"/>
    <p:sldId id="382" r:id="rId18"/>
    <p:sldId id="444" r:id="rId19"/>
    <p:sldId id="445" r:id="rId20"/>
    <p:sldId id="399" r:id="rId21"/>
    <p:sldId id="400" r:id="rId22"/>
    <p:sldId id="440" r:id="rId23"/>
    <p:sldId id="397" r:id="rId24"/>
    <p:sldId id="442" r:id="rId25"/>
    <p:sldId id="443" r:id="rId26"/>
    <p:sldId id="396" r:id="rId27"/>
    <p:sldId id="395" r:id="rId28"/>
    <p:sldId id="401" r:id="rId29"/>
    <p:sldId id="402" r:id="rId30"/>
    <p:sldId id="433" r:id="rId31"/>
    <p:sldId id="432" r:id="rId32"/>
    <p:sldId id="427" r:id="rId33"/>
    <p:sldId id="426" r:id="rId34"/>
    <p:sldId id="425" r:id="rId35"/>
    <p:sldId id="428" r:id="rId36"/>
    <p:sldId id="429" r:id="rId37"/>
    <p:sldId id="430" r:id="rId38"/>
    <p:sldId id="431" r:id="rId39"/>
    <p:sldId id="424" r:id="rId40"/>
    <p:sldId id="423" r:id="rId41"/>
    <p:sldId id="422" r:id="rId42"/>
    <p:sldId id="421" r:id="rId43"/>
    <p:sldId id="435" r:id="rId44"/>
    <p:sldId id="420" r:id="rId45"/>
    <p:sldId id="418" r:id="rId46"/>
    <p:sldId id="417" r:id="rId47"/>
    <p:sldId id="437" r:id="rId48"/>
    <p:sldId id="416" r:id="rId49"/>
    <p:sldId id="366" r:id="rId50"/>
    <p:sldId id="304" r:id="rId51"/>
    <p:sldId id="305" r:id="rId52"/>
    <p:sldId id="336" r:id="rId53"/>
    <p:sldId id="338" r:id="rId54"/>
    <p:sldId id="337" r:id="rId55"/>
    <p:sldId id="340" r:id="rId56"/>
    <p:sldId id="403" r:id="rId57"/>
    <p:sldId id="413" r:id="rId58"/>
    <p:sldId id="412" r:id="rId59"/>
    <p:sldId id="411" r:id="rId60"/>
    <p:sldId id="410" r:id="rId61"/>
    <p:sldId id="409" r:id="rId62"/>
    <p:sldId id="408" r:id="rId63"/>
    <p:sldId id="407" r:id="rId64"/>
    <p:sldId id="406" r:id="rId65"/>
    <p:sldId id="405" r:id="rId66"/>
    <p:sldId id="341" r:id="rId67"/>
    <p:sldId id="343" r:id="rId68"/>
    <p:sldId id="446" r:id="rId69"/>
    <p:sldId id="348" r:id="rId70"/>
    <p:sldId id="349" r:id="rId71"/>
    <p:sldId id="353" r:id="rId72"/>
    <p:sldId id="350" r:id="rId73"/>
    <p:sldId id="414" r:id="rId74"/>
    <p:sldId id="318" r:id="rId75"/>
    <p:sldId id="351" r:id="rId76"/>
    <p:sldId id="319" r:id="rId77"/>
    <p:sldId id="322" r:id="rId78"/>
    <p:sldId id="323" r:id="rId79"/>
    <p:sldId id="324" r:id="rId80"/>
    <p:sldId id="325" r:id="rId81"/>
    <p:sldId id="379" r:id="rId82"/>
    <p:sldId id="327" r:id="rId83"/>
    <p:sldId id="326" r:id="rId84"/>
    <p:sldId id="290" r:id="rId85"/>
    <p:sldId id="377" r:id="rId86"/>
    <p:sldId id="293"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A5A5"/>
    <a:srgbClr val="406F70"/>
    <a:srgbClr val="F5C05B"/>
    <a:srgbClr val="085156"/>
    <a:srgbClr val="5E5E5E"/>
    <a:srgbClr val="CC9131"/>
    <a:srgbClr val="044449"/>
    <a:srgbClr val="F26B27"/>
    <a:srgbClr val="C54A9A"/>
    <a:srgbClr val="1EB3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1" autoAdjust="0"/>
    <p:restoredTop sz="94660"/>
  </p:normalViewPr>
  <p:slideViewPr>
    <p:cSldViewPr snapToGrid="0">
      <p:cViewPr varScale="1">
        <p:scale>
          <a:sx n="89" d="100"/>
          <a:sy n="89" d="100"/>
        </p:scale>
        <p:origin x="114"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997B68-3518-4CFD-9EA9-1F35257E5F1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8A074C4-6852-4466-AADE-DD8679420229}">
      <dgm:prSet custT="1"/>
      <dgm:spPr/>
      <dgm:t>
        <a:bodyPr/>
        <a:lstStyle/>
        <a:p>
          <a:pPr>
            <a:lnSpc>
              <a:spcPct val="100000"/>
            </a:lnSpc>
          </a:pPr>
          <a:r>
            <a:rPr lang="en-US" sz="2000" dirty="0">
              <a:solidFill>
                <a:srgbClr val="085156"/>
              </a:solidFill>
            </a:rPr>
            <a:t>Food production and waste is not the only source of environmental damage in the Food Service Industry.</a:t>
          </a:r>
        </a:p>
      </dgm:t>
    </dgm:pt>
    <dgm:pt modelId="{1CB29881-D67A-4CEA-9FC1-F3174B975662}" type="parTrans" cxnId="{FE45D84F-E078-4FB2-A4F4-693EE0858A7B}">
      <dgm:prSet/>
      <dgm:spPr/>
      <dgm:t>
        <a:bodyPr/>
        <a:lstStyle/>
        <a:p>
          <a:endParaRPr lang="en-US"/>
        </a:p>
      </dgm:t>
    </dgm:pt>
    <dgm:pt modelId="{67D1D96F-6DBF-4A6A-AC7A-8013FA7B0C54}" type="sibTrans" cxnId="{FE45D84F-E078-4FB2-A4F4-693EE0858A7B}">
      <dgm:prSet/>
      <dgm:spPr/>
      <dgm:t>
        <a:bodyPr/>
        <a:lstStyle/>
        <a:p>
          <a:endParaRPr lang="en-US"/>
        </a:p>
      </dgm:t>
    </dgm:pt>
    <dgm:pt modelId="{A0EDA91D-3D9F-4002-AA74-7DDE90CE7A93}">
      <dgm:prSet custT="1"/>
      <dgm:spPr>
        <a:noFill/>
      </dgm:spPr>
      <dgm:t>
        <a:bodyPr/>
        <a:lstStyle/>
        <a:p>
          <a:pPr>
            <a:lnSpc>
              <a:spcPct val="100000"/>
            </a:lnSpc>
          </a:pPr>
          <a:r>
            <a:rPr lang="en-US" sz="2000" dirty="0">
              <a:solidFill>
                <a:srgbClr val="085156"/>
              </a:solidFill>
            </a:rPr>
            <a:t>Plastic production drives the fossil fuel industry as well as polluting our seas and contaminating our natural resources.</a:t>
          </a:r>
        </a:p>
      </dgm:t>
    </dgm:pt>
    <dgm:pt modelId="{617F0BD9-641C-4795-93FA-CF1679A50B1B}" type="parTrans" cxnId="{5A65A076-13E2-4A8F-AC09-2BDD7E2AFF39}">
      <dgm:prSet/>
      <dgm:spPr/>
      <dgm:t>
        <a:bodyPr/>
        <a:lstStyle/>
        <a:p>
          <a:endParaRPr lang="en-US"/>
        </a:p>
      </dgm:t>
    </dgm:pt>
    <dgm:pt modelId="{81E7C065-4FB2-44AE-B2C2-A40198BDAE1B}" type="sibTrans" cxnId="{5A65A076-13E2-4A8F-AC09-2BDD7E2AFF39}">
      <dgm:prSet/>
      <dgm:spPr/>
      <dgm:t>
        <a:bodyPr/>
        <a:lstStyle/>
        <a:p>
          <a:endParaRPr lang="en-US"/>
        </a:p>
      </dgm:t>
    </dgm:pt>
    <dgm:pt modelId="{20CC8BBA-BD4C-4689-A138-7D7712CBEFDB}">
      <dgm:prSet phldr="0" custT="1"/>
      <dgm:spPr/>
      <dgm:t>
        <a:bodyPr/>
        <a:lstStyle/>
        <a:p>
          <a:pPr rtl="0">
            <a:lnSpc>
              <a:spcPct val="100000"/>
            </a:lnSpc>
          </a:pPr>
          <a:r>
            <a:rPr lang="en-US" sz="2000" b="0" dirty="0">
              <a:solidFill>
                <a:srgbClr val="085156"/>
              </a:solidFill>
              <a:latin typeface="+mn-lt"/>
            </a:rPr>
            <a:t>As food  service businesses, it is important to look for opportunities to design out all harmful waste</a:t>
          </a:r>
        </a:p>
      </dgm:t>
    </dgm:pt>
    <dgm:pt modelId="{27B895FA-BBA4-4B34-A058-AD6FE7F03C78}" type="parTrans" cxnId="{B19773FF-5150-4265-A742-892F459655E8}">
      <dgm:prSet/>
      <dgm:spPr/>
      <dgm:t>
        <a:bodyPr/>
        <a:lstStyle/>
        <a:p>
          <a:endParaRPr lang="en-IE"/>
        </a:p>
      </dgm:t>
    </dgm:pt>
    <dgm:pt modelId="{F6F7C488-84B9-4E37-81BD-2B64864C361E}" type="sibTrans" cxnId="{B19773FF-5150-4265-A742-892F459655E8}">
      <dgm:prSet/>
      <dgm:spPr/>
      <dgm:t>
        <a:bodyPr/>
        <a:lstStyle/>
        <a:p>
          <a:endParaRPr lang="en-IE"/>
        </a:p>
      </dgm:t>
    </dgm:pt>
    <dgm:pt modelId="{3FFA3B37-4F0A-4976-AA79-8B25D46CF6F0}" type="pres">
      <dgm:prSet presAssocID="{9D997B68-3518-4CFD-9EA9-1F35257E5F1B}" presName="root" presStyleCnt="0">
        <dgm:presLayoutVars>
          <dgm:dir/>
          <dgm:resizeHandles val="exact"/>
        </dgm:presLayoutVars>
      </dgm:prSet>
      <dgm:spPr/>
    </dgm:pt>
    <dgm:pt modelId="{AB7ECA51-6ADD-4AB1-B62D-F2D33063A787}" type="pres">
      <dgm:prSet presAssocID="{A8A074C4-6852-4466-AADE-DD8679420229}" presName="compNode" presStyleCnt="0"/>
      <dgm:spPr/>
    </dgm:pt>
    <dgm:pt modelId="{839E1447-F543-4E29-987E-34ED3759658F}" type="pres">
      <dgm:prSet presAssocID="{A8A074C4-6852-4466-AADE-DD8679420229}" presName="bgRect" presStyleLbl="bgShp" presStyleIdx="0" presStyleCnt="3"/>
      <dgm:spPr>
        <a:noFill/>
      </dgm:spPr>
    </dgm:pt>
    <dgm:pt modelId="{F5B282B8-5C8A-47EA-8881-86782DB52B56}" type="pres">
      <dgm:prSet presAssocID="{A8A074C4-6852-4466-AADE-DD8679420229}" presName="iconRect" presStyleLbl="node1" presStyleIdx="0" presStyleCnt="3" custLinFactNeighborX="-3904" custLinFactNeighborY="-1133"/>
      <dgm:spPr>
        <a:solidFill>
          <a:srgbClr val="F5C05B"/>
        </a:solidFill>
      </dgm:spPr>
    </dgm:pt>
    <dgm:pt modelId="{5FEF30EF-62AD-4B15-8935-FA5859298A18}" type="pres">
      <dgm:prSet presAssocID="{A8A074C4-6852-4466-AADE-DD8679420229}" presName="spaceRect" presStyleCnt="0"/>
      <dgm:spPr/>
    </dgm:pt>
    <dgm:pt modelId="{1692932B-434D-4B1D-9D74-A0D9B6A53E9D}" type="pres">
      <dgm:prSet presAssocID="{A8A074C4-6852-4466-AADE-DD8679420229}" presName="parTx" presStyleLbl="revTx" presStyleIdx="0" presStyleCnt="3" custScaleX="110816">
        <dgm:presLayoutVars>
          <dgm:chMax val="0"/>
          <dgm:chPref val="0"/>
        </dgm:presLayoutVars>
      </dgm:prSet>
      <dgm:spPr/>
    </dgm:pt>
    <dgm:pt modelId="{0D2D476F-25B3-47B8-B2D4-0823FBD75DA0}" type="pres">
      <dgm:prSet presAssocID="{67D1D96F-6DBF-4A6A-AC7A-8013FA7B0C54}" presName="sibTrans" presStyleCnt="0"/>
      <dgm:spPr/>
    </dgm:pt>
    <dgm:pt modelId="{BAD4FFB2-79B5-439F-AC98-5F4350BF4DDC}" type="pres">
      <dgm:prSet presAssocID="{A0EDA91D-3D9F-4002-AA74-7DDE90CE7A93}" presName="compNode" presStyleCnt="0"/>
      <dgm:spPr/>
    </dgm:pt>
    <dgm:pt modelId="{50033466-966E-46D6-BF01-87F25CCDB746}" type="pres">
      <dgm:prSet presAssocID="{A0EDA91D-3D9F-4002-AA74-7DDE90CE7A93}" presName="bgRect" presStyleLbl="bgShp" presStyleIdx="1" presStyleCnt="3"/>
      <dgm:spPr>
        <a:noFill/>
      </dgm:spPr>
    </dgm:pt>
    <dgm:pt modelId="{DD89E52E-BD7A-4C50-8F6A-59F4950ADEE5}" type="pres">
      <dgm:prSet presAssocID="{A0EDA91D-3D9F-4002-AA74-7DDE90CE7A93}" presName="iconRect" presStyleLbl="node1" presStyleIdx="1" presStyleCnt="3" custLinFactNeighborX="-3904" custLinFactNeighborY="-1197"/>
      <dgm:spPr>
        <a:solidFill>
          <a:srgbClr val="F5C05B"/>
        </a:solidFill>
      </dgm:spPr>
    </dgm:pt>
    <dgm:pt modelId="{9292CAD0-B2D4-418C-8C53-CD8691596162}" type="pres">
      <dgm:prSet presAssocID="{A0EDA91D-3D9F-4002-AA74-7DDE90CE7A93}" presName="spaceRect" presStyleCnt="0"/>
      <dgm:spPr/>
    </dgm:pt>
    <dgm:pt modelId="{DA2389B6-B4A6-4520-BF8A-3E643DB75639}" type="pres">
      <dgm:prSet presAssocID="{A0EDA91D-3D9F-4002-AA74-7DDE90CE7A93}" presName="parTx" presStyleLbl="revTx" presStyleIdx="1" presStyleCnt="3" custScaleX="111687">
        <dgm:presLayoutVars>
          <dgm:chMax val="0"/>
          <dgm:chPref val="0"/>
        </dgm:presLayoutVars>
      </dgm:prSet>
      <dgm:spPr/>
    </dgm:pt>
    <dgm:pt modelId="{05033849-CCD7-4335-9985-321158F1B4E0}" type="pres">
      <dgm:prSet presAssocID="{81E7C065-4FB2-44AE-B2C2-A40198BDAE1B}" presName="sibTrans" presStyleCnt="0"/>
      <dgm:spPr/>
    </dgm:pt>
    <dgm:pt modelId="{B19DD5B6-60D7-45CE-BF06-3E0803CF612F}" type="pres">
      <dgm:prSet presAssocID="{20CC8BBA-BD4C-4689-A138-7D7712CBEFDB}" presName="compNode" presStyleCnt="0"/>
      <dgm:spPr/>
    </dgm:pt>
    <dgm:pt modelId="{5F0BFC84-084D-4C85-9297-11A42D0B7FF8}" type="pres">
      <dgm:prSet presAssocID="{20CC8BBA-BD4C-4689-A138-7D7712CBEFDB}" presName="bgRect" presStyleLbl="bgShp" presStyleIdx="2" presStyleCnt="3"/>
      <dgm:spPr>
        <a:noFill/>
      </dgm:spPr>
    </dgm:pt>
    <dgm:pt modelId="{79666553-F21C-4491-98D3-ABA5B0C0BEBF}" type="pres">
      <dgm:prSet presAssocID="{20CC8BBA-BD4C-4689-A138-7D7712CBEFDB}" presName="iconRect" presStyleLbl="node1" presStyleIdx="2" presStyleCnt="3" custLinFactNeighborX="-3904" custLinFactNeighborY="-1571"/>
      <dgm:spPr>
        <a:solidFill>
          <a:srgbClr val="F5C05B"/>
        </a:solidFill>
      </dgm:spPr>
    </dgm:pt>
    <dgm:pt modelId="{BB38AB0F-ED49-4DDF-A4D1-F9B36EF3627B}" type="pres">
      <dgm:prSet presAssocID="{20CC8BBA-BD4C-4689-A138-7D7712CBEFDB}" presName="spaceRect" presStyleCnt="0"/>
      <dgm:spPr/>
    </dgm:pt>
    <dgm:pt modelId="{BA0B568E-E270-49D2-9603-1A302BE7D9A3}" type="pres">
      <dgm:prSet presAssocID="{20CC8BBA-BD4C-4689-A138-7D7712CBEFDB}" presName="parTx" presStyleLbl="revTx" presStyleIdx="2" presStyleCnt="3" custScaleX="110413">
        <dgm:presLayoutVars>
          <dgm:chMax val="0"/>
          <dgm:chPref val="0"/>
        </dgm:presLayoutVars>
      </dgm:prSet>
      <dgm:spPr/>
    </dgm:pt>
  </dgm:ptLst>
  <dgm:cxnLst>
    <dgm:cxn modelId="{E8D50E2C-43EB-43D5-BAD9-208CF36D3E52}" type="presOf" srcId="{A0EDA91D-3D9F-4002-AA74-7DDE90CE7A93}" destId="{DA2389B6-B4A6-4520-BF8A-3E643DB75639}" srcOrd="0" destOrd="0" presId="urn:microsoft.com/office/officeart/2018/2/layout/IconVerticalSolidList"/>
    <dgm:cxn modelId="{C49CB741-36AC-43E1-85B0-ECB3A43B2CF2}" type="presOf" srcId="{9D997B68-3518-4CFD-9EA9-1F35257E5F1B}" destId="{3FFA3B37-4F0A-4976-AA79-8B25D46CF6F0}" srcOrd="0" destOrd="0" presId="urn:microsoft.com/office/officeart/2018/2/layout/IconVerticalSolidList"/>
    <dgm:cxn modelId="{8CCD5B4A-2C62-41A7-B40C-DC4C8EDCA092}" type="presOf" srcId="{20CC8BBA-BD4C-4689-A138-7D7712CBEFDB}" destId="{BA0B568E-E270-49D2-9603-1A302BE7D9A3}" srcOrd="0" destOrd="0" presId="urn:microsoft.com/office/officeart/2018/2/layout/IconVerticalSolidList"/>
    <dgm:cxn modelId="{FE45D84F-E078-4FB2-A4F4-693EE0858A7B}" srcId="{9D997B68-3518-4CFD-9EA9-1F35257E5F1B}" destId="{A8A074C4-6852-4466-AADE-DD8679420229}" srcOrd="0" destOrd="0" parTransId="{1CB29881-D67A-4CEA-9FC1-F3174B975662}" sibTransId="{67D1D96F-6DBF-4A6A-AC7A-8013FA7B0C54}"/>
    <dgm:cxn modelId="{5A65A076-13E2-4A8F-AC09-2BDD7E2AFF39}" srcId="{9D997B68-3518-4CFD-9EA9-1F35257E5F1B}" destId="{A0EDA91D-3D9F-4002-AA74-7DDE90CE7A93}" srcOrd="1" destOrd="0" parTransId="{617F0BD9-641C-4795-93FA-CF1679A50B1B}" sibTransId="{81E7C065-4FB2-44AE-B2C2-A40198BDAE1B}"/>
    <dgm:cxn modelId="{44CCC6AB-CE01-44BC-B431-83CCE9BD09BF}" type="presOf" srcId="{A8A074C4-6852-4466-AADE-DD8679420229}" destId="{1692932B-434D-4B1D-9D74-A0D9B6A53E9D}" srcOrd="0" destOrd="0" presId="urn:microsoft.com/office/officeart/2018/2/layout/IconVerticalSolidList"/>
    <dgm:cxn modelId="{B19773FF-5150-4265-A742-892F459655E8}" srcId="{9D997B68-3518-4CFD-9EA9-1F35257E5F1B}" destId="{20CC8BBA-BD4C-4689-A138-7D7712CBEFDB}" srcOrd="2" destOrd="0" parTransId="{27B895FA-BBA4-4B34-A058-AD6FE7F03C78}" sibTransId="{F6F7C488-84B9-4E37-81BD-2B64864C361E}"/>
    <dgm:cxn modelId="{79943477-3602-48B8-A0E1-FF6C9278DBFB}" type="presParOf" srcId="{3FFA3B37-4F0A-4976-AA79-8B25D46CF6F0}" destId="{AB7ECA51-6ADD-4AB1-B62D-F2D33063A787}" srcOrd="0" destOrd="0" presId="urn:microsoft.com/office/officeart/2018/2/layout/IconVerticalSolidList"/>
    <dgm:cxn modelId="{2F1E46A6-F251-414C-9CF9-42D29B06AA2E}" type="presParOf" srcId="{AB7ECA51-6ADD-4AB1-B62D-F2D33063A787}" destId="{839E1447-F543-4E29-987E-34ED3759658F}" srcOrd="0" destOrd="0" presId="urn:microsoft.com/office/officeart/2018/2/layout/IconVerticalSolidList"/>
    <dgm:cxn modelId="{1C02ECE6-A6A6-4570-9F94-0BBAF3C21B8F}" type="presParOf" srcId="{AB7ECA51-6ADD-4AB1-B62D-F2D33063A787}" destId="{F5B282B8-5C8A-47EA-8881-86782DB52B56}" srcOrd="1" destOrd="0" presId="urn:microsoft.com/office/officeart/2018/2/layout/IconVerticalSolidList"/>
    <dgm:cxn modelId="{B69EDF63-533F-4247-BFF9-94431C4743FA}" type="presParOf" srcId="{AB7ECA51-6ADD-4AB1-B62D-F2D33063A787}" destId="{5FEF30EF-62AD-4B15-8935-FA5859298A18}" srcOrd="2" destOrd="0" presId="urn:microsoft.com/office/officeart/2018/2/layout/IconVerticalSolidList"/>
    <dgm:cxn modelId="{F6F4F86A-E66F-4613-8CEE-17C82CEF2A4B}" type="presParOf" srcId="{AB7ECA51-6ADD-4AB1-B62D-F2D33063A787}" destId="{1692932B-434D-4B1D-9D74-A0D9B6A53E9D}" srcOrd="3" destOrd="0" presId="urn:microsoft.com/office/officeart/2018/2/layout/IconVerticalSolidList"/>
    <dgm:cxn modelId="{F06D0783-F5F5-4307-8636-48502506D759}" type="presParOf" srcId="{3FFA3B37-4F0A-4976-AA79-8B25D46CF6F0}" destId="{0D2D476F-25B3-47B8-B2D4-0823FBD75DA0}" srcOrd="1" destOrd="0" presId="urn:microsoft.com/office/officeart/2018/2/layout/IconVerticalSolidList"/>
    <dgm:cxn modelId="{D133AC80-FE04-454F-9F19-5D25A2BC1D48}" type="presParOf" srcId="{3FFA3B37-4F0A-4976-AA79-8B25D46CF6F0}" destId="{BAD4FFB2-79B5-439F-AC98-5F4350BF4DDC}" srcOrd="2" destOrd="0" presId="urn:microsoft.com/office/officeart/2018/2/layout/IconVerticalSolidList"/>
    <dgm:cxn modelId="{CB6A5959-8749-4559-A059-D57794227178}" type="presParOf" srcId="{BAD4FFB2-79B5-439F-AC98-5F4350BF4DDC}" destId="{50033466-966E-46D6-BF01-87F25CCDB746}" srcOrd="0" destOrd="0" presId="urn:microsoft.com/office/officeart/2018/2/layout/IconVerticalSolidList"/>
    <dgm:cxn modelId="{1C9E31B4-7E39-4EAA-86F6-4BECAF22D7A0}" type="presParOf" srcId="{BAD4FFB2-79B5-439F-AC98-5F4350BF4DDC}" destId="{DD89E52E-BD7A-4C50-8F6A-59F4950ADEE5}" srcOrd="1" destOrd="0" presId="urn:microsoft.com/office/officeart/2018/2/layout/IconVerticalSolidList"/>
    <dgm:cxn modelId="{6C5DFFA4-76F6-4349-B0B8-CF8A93D2818A}" type="presParOf" srcId="{BAD4FFB2-79B5-439F-AC98-5F4350BF4DDC}" destId="{9292CAD0-B2D4-418C-8C53-CD8691596162}" srcOrd="2" destOrd="0" presId="urn:microsoft.com/office/officeart/2018/2/layout/IconVerticalSolidList"/>
    <dgm:cxn modelId="{7F8E9AC7-84D6-4998-8472-1F9E6EF97CFC}" type="presParOf" srcId="{BAD4FFB2-79B5-439F-AC98-5F4350BF4DDC}" destId="{DA2389B6-B4A6-4520-BF8A-3E643DB75639}" srcOrd="3" destOrd="0" presId="urn:microsoft.com/office/officeart/2018/2/layout/IconVerticalSolidList"/>
    <dgm:cxn modelId="{A5A0B871-FDA7-4054-8948-77465CEB2780}" type="presParOf" srcId="{3FFA3B37-4F0A-4976-AA79-8B25D46CF6F0}" destId="{05033849-CCD7-4335-9985-321158F1B4E0}" srcOrd="3" destOrd="0" presId="urn:microsoft.com/office/officeart/2018/2/layout/IconVerticalSolidList"/>
    <dgm:cxn modelId="{8B1FA250-C6E2-4F14-A2D5-AA001839B3F9}" type="presParOf" srcId="{3FFA3B37-4F0A-4976-AA79-8B25D46CF6F0}" destId="{B19DD5B6-60D7-45CE-BF06-3E0803CF612F}" srcOrd="4" destOrd="0" presId="urn:microsoft.com/office/officeart/2018/2/layout/IconVerticalSolidList"/>
    <dgm:cxn modelId="{78C06BDF-DA93-4189-A9B9-D367810FB369}" type="presParOf" srcId="{B19DD5B6-60D7-45CE-BF06-3E0803CF612F}" destId="{5F0BFC84-084D-4C85-9297-11A42D0B7FF8}" srcOrd="0" destOrd="0" presId="urn:microsoft.com/office/officeart/2018/2/layout/IconVerticalSolidList"/>
    <dgm:cxn modelId="{48ADECF6-CBCB-4E2E-9E47-57B26C36C28E}" type="presParOf" srcId="{B19DD5B6-60D7-45CE-BF06-3E0803CF612F}" destId="{79666553-F21C-4491-98D3-ABA5B0C0BEBF}" srcOrd="1" destOrd="0" presId="urn:microsoft.com/office/officeart/2018/2/layout/IconVerticalSolidList"/>
    <dgm:cxn modelId="{298C033C-CC30-497E-AE41-F18D7EF4CA2D}" type="presParOf" srcId="{B19DD5B6-60D7-45CE-BF06-3E0803CF612F}" destId="{BB38AB0F-ED49-4DDF-A4D1-F9B36EF3627B}" srcOrd="2" destOrd="0" presId="urn:microsoft.com/office/officeart/2018/2/layout/IconVerticalSolidList"/>
    <dgm:cxn modelId="{EEC88207-5EA4-4F0A-ACEA-708E9D992DF4}" type="presParOf" srcId="{B19DD5B6-60D7-45CE-BF06-3E0803CF612F}" destId="{BA0B568E-E270-49D2-9603-1A302BE7D9A3}" srcOrd="3" destOrd="0" presId="urn:microsoft.com/office/officeart/2018/2/layout/IconVerticalSolid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9E1447-F543-4E29-987E-34ED3759658F}">
      <dsp:nvSpPr>
        <dsp:cNvPr id="0" name=""/>
        <dsp:cNvSpPr/>
      </dsp:nvSpPr>
      <dsp:spPr>
        <a:xfrm>
          <a:off x="-120050" y="6257"/>
          <a:ext cx="6025896" cy="1058131"/>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F5B282B8-5C8A-47EA-8881-86782DB52B56}">
      <dsp:nvSpPr>
        <dsp:cNvPr id="0" name=""/>
        <dsp:cNvSpPr/>
      </dsp:nvSpPr>
      <dsp:spPr>
        <a:xfrm>
          <a:off x="177269" y="237742"/>
          <a:ext cx="583110" cy="581972"/>
        </a:xfrm>
        <a:prstGeom prst="rect">
          <a:avLst/>
        </a:prstGeom>
        <a:solidFill>
          <a:srgbClr val="F5C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92932B-434D-4B1D-9D74-A0D9B6A53E9D}">
      <dsp:nvSpPr>
        <dsp:cNvPr id="0" name=""/>
        <dsp:cNvSpPr/>
      </dsp:nvSpPr>
      <dsp:spPr>
        <a:xfrm>
          <a:off x="845575" y="6257"/>
          <a:ext cx="5279622" cy="1124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985" tIns="118985" rIns="118985" bIns="118985" numCol="1" spcCol="1270" anchor="ctr" anchorCtr="0">
          <a:noAutofit/>
        </a:bodyPr>
        <a:lstStyle/>
        <a:p>
          <a:pPr marL="0" lvl="0" indent="0" algn="l" defTabSz="889000">
            <a:lnSpc>
              <a:spcPct val="100000"/>
            </a:lnSpc>
            <a:spcBef>
              <a:spcPct val="0"/>
            </a:spcBef>
            <a:spcAft>
              <a:spcPct val="35000"/>
            </a:spcAft>
            <a:buNone/>
          </a:pPr>
          <a:r>
            <a:rPr lang="en-US" sz="2000" kern="1200" dirty="0">
              <a:solidFill>
                <a:srgbClr val="085156"/>
              </a:solidFill>
            </a:rPr>
            <a:t>Food production and waste is not the only source of environmental damage in the Food Service Industry.</a:t>
          </a:r>
        </a:p>
      </dsp:txBody>
      <dsp:txXfrm>
        <a:off x="845575" y="6257"/>
        <a:ext cx="5279622" cy="1124264"/>
      </dsp:txXfrm>
    </dsp:sp>
    <dsp:sp modelId="{50033466-966E-46D6-BF01-87F25CCDB746}">
      <dsp:nvSpPr>
        <dsp:cNvPr id="0" name=""/>
        <dsp:cNvSpPr/>
      </dsp:nvSpPr>
      <dsp:spPr>
        <a:xfrm>
          <a:off x="-120050" y="1411587"/>
          <a:ext cx="6025896" cy="1058131"/>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DD89E52E-BD7A-4C50-8F6A-59F4950ADEE5}">
      <dsp:nvSpPr>
        <dsp:cNvPr id="0" name=""/>
        <dsp:cNvSpPr/>
      </dsp:nvSpPr>
      <dsp:spPr>
        <a:xfrm>
          <a:off x="177269" y="1642701"/>
          <a:ext cx="583110" cy="581972"/>
        </a:xfrm>
        <a:prstGeom prst="rect">
          <a:avLst/>
        </a:prstGeom>
        <a:solidFill>
          <a:srgbClr val="F5C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2389B6-B4A6-4520-BF8A-3E643DB75639}">
      <dsp:nvSpPr>
        <dsp:cNvPr id="0" name=""/>
        <dsp:cNvSpPr/>
      </dsp:nvSpPr>
      <dsp:spPr>
        <a:xfrm>
          <a:off x="824827" y="1411587"/>
          <a:ext cx="5321119" cy="1124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985" tIns="118985" rIns="118985" bIns="118985" numCol="1" spcCol="1270" anchor="ctr" anchorCtr="0">
          <a:noAutofit/>
        </a:bodyPr>
        <a:lstStyle/>
        <a:p>
          <a:pPr marL="0" lvl="0" indent="0" algn="l" defTabSz="889000">
            <a:lnSpc>
              <a:spcPct val="100000"/>
            </a:lnSpc>
            <a:spcBef>
              <a:spcPct val="0"/>
            </a:spcBef>
            <a:spcAft>
              <a:spcPct val="35000"/>
            </a:spcAft>
            <a:buNone/>
          </a:pPr>
          <a:r>
            <a:rPr lang="en-US" sz="2000" kern="1200" dirty="0">
              <a:solidFill>
                <a:srgbClr val="085156"/>
              </a:solidFill>
            </a:rPr>
            <a:t>Plastic production drives the fossil fuel industry as well as polluting our seas and contaminating our natural resources.</a:t>
          </a:r>
        </a:p>
      </dsp:txBody>
      <dsp:txXfrm>
        <a:off x="824827" y="1411587"/>
        <a:ext cx="5321119" cy="1124264"/>
      </dsp:txXfrm>
    </dsp:sp>
    <dsp:sp modelId="{5F0BFC84-084D-4C85-9297-11A42D0B7FF8}">
      <dsp:nvSpPr>
        <dsp:cNvPr id="0" name=""/>
        <dsp:cNvSpPr/>
      </dsp:nvSpPr>
      <dsp:spPr>
        <a:xfrm>
          <a:off x="-120050" y="2816918"/>
          <a:ext cx="6025896" cy="1058131"/>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79666553-F21C-4491-98D3-ABA5B0C0BEBF}">
      <dsp:nvSpPr>
        <dsp:cNvPr id="0" name=""/>
        <dsp:cNvSpPr/>
      </dsp:nvSpPr>
      <dsp:spPr>
        <a:xfrm>
          <a:off x="177269" y="3045855"/>
          <a:ext cx="583110" cy="581972"/>
        </a:xfrm>
        <a:prstGeom prst="rect">
          <a:avLst/>
        </a:prstGeom>
        <a:solidFill>
          <a:srgbClr val="F5C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0B568E-E270-49D2-9603-1A302BE7D9A3}">
      <dsp:nvSpPr>
        <dsp:cNvPr id="0" name=""/>
        <dsp:cNvSpPr/>
      </dsp:nvSpPr>
      <dsp:spPr>
        <a:xfrm>
          <a:off x="855175" y="2816918"/>
          <a:ext cx="5260421" cy="1124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985" tIns="118985" rIns="118985" bIns="118985" numCol="1" spcCol="1270" anchor="ctr" anchorCtr="0">
          <a:noAutofit/>
        </a:bodyPr>
        <a:lstStyle/>
        <a:p>
          <a:pPr marL="0" lvl="0" indent="0" algn="l" defTabSz="889000" rtl="0">
            <a:lnSpc>
              <a:spcPct val="100000"/>
            </a:lnSpc>
            <a:spcBef>
              <a:spcPct val="0"/>
            </a:spcBef>
            <a:spcAft>
              <a:spcPct val="35000"/>
            </a:spcAft>
            <a:buNone/>
          </a:pPr>
          <a:r>
            <a:rPr lang="en-US" sz="2000" b="0" kern="1200" dirty="0">
              <a:solidFill>
                <a:srgbClr val="085156"/>
              </a:solidFill>
              <a:latin typeface="+mn-lt"/>
            </a:rPr>
            <a:t>As food  service businesses, it is important to look for opportunities to design out all harmful waste</a:t>
          </a:r>
        </a:p>
      </dsp:txBody>
      <dsp:txXfrm>
        <a:off x="855175" y="2816918"/>
        <a:ext cx="5260421" cy="112426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02T10:09:41.34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9/24/2021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4A299-DD6E-4F4E-AAAF-972CE464E941}" type="slidenum">
              <a:rPr lang="en-US" smtClean="0"/>
              <a:t>8</a:t>
            </a:fld>
            <a:endParaRPr lang="en-US"/>
          </a:p>
        </p:txBody>
      </p:sp>
    </p:spTree>
    <p:extLst>
      <p:ext uri="{BB962C8B-B14F-4D97-AF65-F5344CB8AC3E}">
        <p14:creationId xmlns:p14="http://schemas.microsoft.com/office/powerpoint/2010/main" val="1873815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ED4A299-DD6E-4F4E-AAAF-972CE464E941}" type="slidenum">
              <a:rPr lang="en-US" smtClean="0"/>
              <a:t>17</a:t>
            </a:fld>
            <a:endParaRPr lang="en-US"/>
          </a:p>
        </p:txBody>
      </p:sp>
    </p:spTree>
    <p:extLst>
      <p:ext uri="{BB962C8B-B14F-4D97-AF65-F5344CB8AC3E}">
        <p14:creationId xmlns:p14="http://schemas.microsoft.com/office/powerpoint/2010/main" val="2395458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ED4A299-DD6E-4F4E-AAAF-972CE464E941}" type="slidenum">
              <a:rPr lang="en-US" smtClean="0"/>
              <a:t>25</a:t>
            </a:fld>
            <a:endParaRPr lang="en-US"/>
          </a:p>
        </p:txBody>
      </p:sp>
    </p:spTree>
    <p:extLst>
      <p:ext uri="{BB962C8B-B14F-4D97-AF65-F5344CB8AC3E}">
        <p14:creationId xmlns:p14="http://schemas.microsoft.com/office/powerpoint/2010/main" val="2441380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 changed this from re-use reduce recycle – I think this a more widely accepted version and also fits into circularity better </a:t>
            </a:r>
          </a:p>
        </p:txBody>
      </p:sp>
      <p:sp>
        <p:nvSpPr>
          <p:cNvPr id="4" name="Slide Number Placeholder 3"/>
          <p:cNvSpPr>
            <a:spLocks noGrp="1"/>
          </p:cNvSpPr>
          <p:nvPr>
            <p:ph type="sldNum" sz="quarter" idx="5"/>
          </p:nvPr>
        </p:nvSpPr>
        <p:spPr/>
        <p:txBody>
          <a:bodyPr/>
          <a:lstStyle/>
          <a:p>
            <a:fld id="{9ED4A299-DD6E-4F4E-AAAF-972CE464E941}" type="slidenum">
              <a:rPr lang="en-US" smtClean="0"/>
              <a:t>53</a:t>
            </a:fld>
            <a:endParaRPr lang="en-US"/>
          </a:p>
        </p:txBody>
      </p:sp>
    </p:spTree>
    <p:extLst>
      <p:ext uri="{BB962C8B-B14F-4D97-AF65-F5344CB8AC3E}">
        <p14:creationId xmlns:p14="http://schemas.microsoft.com/office/powerpoint/2010/main" val="547925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82</a:t>
            </a:fld>
            <a:endParaRPr lang="en-US"/>
          </a:p>
        </p:txBody>
      </p:sp>
    </p:spTree>
    <p:extLst>
      <p:ext uri="{BB962C8B-B14F-4D97-AF65-F5344CB8AC3E}">
        <p14:creationId xmlns:p14="http://schemas.microsoft.com/office/powerpoint/2010/main" val="3425146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with text slide">
    <p:spTree>
      <p:nvGrpSpPr>
        <p:cNvPr id="1" name=""/>
        <p:cNvGrpSpPr/>
        <p:nvPr/>
      </p:nvGrpSpPr>
      <p:grpSpPr>
        <a:xfrm>
          <a:off x="0" y="0"/>
          <a:ext cx="0" cy="0"/>
          <a:chOff x="0" y="0"/>
          <a:chExt cx="0" cy="0"/>
        </a:xfrm>
      </p:grpSpPr>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a:stretch>
            <a:fillRect/>
          </a:stretch>
        </p:blipFill>
        <p:spPr>
          <a:xfrm>
            <a:off x="11408432" y="6223371"/>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8659333" y="624697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cxnSp>
        <p:nvCxnSpPr>
          <p:cNvPr id="54" name="Straight Connector 53">
            <a:extLst>
              <a:ext uri="{FF2B5EF4-FFF2-40B4-BE49-F238E27FC236}">
                <a16:creationId xmlns:a16="http://schemas.microsoft.com/office/drawing/2014/main" id="{97400C71-AB78-0A42-AB2E-8469E97585C9}"/>
              </a:ext>
            </a:extLst>
          </p:cNvPr>
          <p:cNvCxnSpPr/>
          <p:nvPr userDrawn="1"/>
        </p:nvCxnSpPr>
        <p:spPr>
          <a:xfrm flipH="1">
            <a:off x="6234807" y="1711826"/>
            <a:ext cx="5377589" cy="0"/>
          </a:xfrm>
          <a:prstGeom prst="line">
            <a:avLst/>
          </a:prstGeom>
          <a:ln w="19050">
            <a:solidFill>
              <a:srgbClr val="F5C05B"/>
            </a:solidFill>
          </a:ln>
        </p:spPr>
        <p:style>
          <a:lnRef idx="1">
            <a:schemeClr val="accent1"/>
          </a:lnRef>
          <a:fillRef idx="0">
            <a:schemeClr val="accent1"/>
          </a:fillRef>
          <a:effectRef idx="0">
            <a:schemeClr val="accent1"/>
          </a:effectRef>
          <a:fontRef idx="minor">
            <a:schemeClr val="tx1"/>
          </a:fontRef>
        </p:style>
      </p:cxnSp>
      <p:sp>
        <p:nvSpPr>
          <p:cNvPr id="55" name="Text Placeholder 23">
            <a:extLst>
              <a:ext uri="{FF2B5EF4-FFF2-40B4-BE49-F238E27FC236}">
                <a16:creationId xmlns:a16="http://schemas.microsoft.com/office/drawing/2014/main" id="{A85599C3-DEB6-F941-B964-10AF6B4D0C79}"/>
              </a:ext>
            </a:extLst>
          </p:cNvPr>
          <p:cNvSpPr>
            <a:spLocks noGrp="1"/>
          </p:cNvSpPr>
          <p:nvPr>
            <p:ph type="body" sz="quarter" idx="16" hasCustomPrompt="1"/>
          </p:nvPr>
        </p:nvSpPr>
        <p:spPr>
          <a:xfrm>
            <a:off x="6318620" y="819599"/>
            <a:ext cx="5279028" cy="697353"/>
          </a:xfrm>
        </p:spPr>
        <p:txBody>
          <a:bodyPr>
            <a:normAutofit/>
          </a:bodyPr>
          <a:lstStyle>
            <a:lvl1pPr marL="0" indent="0" algn="l">
              <a:buNone/>
              <a:defRPr sz="3600">
                <a:solidFill>
                  <a:srgbClr val="5E5E5E"/>
                </a:solidFill>
                <a:latin typeface="+mn-lt"/>
              </a:defRPr>
            </a:lvl1pPr>
          </a:lstStyle>
          <a:p>
            <a:pPr lvl="0"/>
            <a:r>
              <a:rPr lang="en-US"/>
              <a:t>TITLE</a:t>
            </a:r>
          </a:p>
        </p:txBody>
      </p:sp>
      <p:sp>
        <p:nvSpPr>
          <p:cNvPr id="56" name="Text Placeholder 25">
            <a:extLst>
              <a:ext uri="{FF2B5EF4-FFF2-40B4-BE49-F238E27FC236}">
                <a16:creationId xmlns:a16="http://schemas.microsoft.com/office/drawing/2014/main" id="{17724B10-6126-564F-A5D3-887B140EE4C1}"/>
              </a:ext>
            </a:extLst>
          </p:cNvPr>
          <p:cNvSpPr>
            <a:spLocks noGrp="1"/>
          </p:cNvSpPr>
          <p:nvPr>
            <p:ph type="body" sz="quarter" idx="17" hasCustomPrompt="1"/>
          </p:nvPr>
        </p:nvSpPr>
        <p:spPr>
          <a:xfrm>
            <a:off x="6325568" y="1953078"/>
            <a:ext cx="5273104" cy="3947440"/>
          </a:xfrm>
        </p:spPr>
        <p:txBody>
          <a:bodyPr>
            <a:noAutofit/>
          </a:bodyPr>
          <a:lstStyle>
            <a:lvl1pPr marL="0" indent="0" algn="just">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5" name="Freeform 14">
            <a:extLst>
              <a:ext uri="{FF2B5EF4-FFF2-40B4-BE49-F238E27FC236}">
                <a16:creationId xmlns:a16="http://schemas.microsoft.com/office/drawing/2014/main" id="{AD0D5CAB-74C1-0E43-849C-A45CF04F6F04}"/>
              </a:ext>
            </a:extLst>
          </p:cNvPr>
          <p:cNvSpPr/>
          <p:nvPr userDrawn="1"/>
        </p:nvSpPr>
        <p:spPr>
          <a:xfrm>
            <a:off x="-105413" y="-1"/>
            <a:ext cx="6298404" cy="5900507"/>
          </a:xfrm>
          <a:custGeom>
            <a:avLst/>
            <a:gdLst>
              <a:gd name="connsiteX0" fmla="*/ 196547 w 6298404"/>
              <a:gd name="connsiteY0" fmla="*/ 0 h 5900507"/>
              <a:gd name="connsiteX1" fmla="*/ 926203 w 6298404"/>
              <a:gd name="connsiteY1" fmla="*/ 0 h 5900507"/>
              <a:gd name="connsiteX2" fmla="*/ 926203 w 6298404"/>
              <a:gd name="connsiteY2" fmla="*/ 4 h 5900507"/>
              <a:gd name="connsiteX3" fmla="*/ 6298404 w 6298404"/>
              <a:gd name="connsiteY3" fmla="*/ 4 h 5900507"/>
              <a:gd name="connsiteX4" fmla="*/ 6296454 w 6298404"/>
              <a:gd name="connsiteY4" fmla="*/ 44068 h 5900507"/>
              <a:gd name="connsiteX5" fmla="*/ 5516773 w 6298404"/>
              <a:gd name="connsiteY5" fmla="*/ 2716164 h 5900507"/>
              <a:gd name="connsiteX6" fmla="*/ 5369892 w 6298404"/>
              <a:gd name="connsiteY6" fmla="*/ 2976396 h 5900507"/>
              <a:gd name="connsiteX7" fmla="*/ 5373199 w 6298404"/>
              <a:gd name="connsiteY7" fmla="*/ 2976396 h 5900507"/>
              <a:gd name="connsiteX8" fmla="*/ 5254947 w 6298404"/>
              <a:gd name="connsiteY8" fmla="*/ 3174684 h 5900507"/>
              <a:gd name="connsiteX9" fmla="*/ 1199384 w 6298404"/>
              <a:gd name="connsiteY9" fmla="*/ 5871229 h 5900507"/>
              <a:gd name="connsiteX10" fmla="*/ 690892 w 6298404"/>
              <a:gd name="connsiteY10" fmla="*/ 5900504 h 5900507"/>
              <a:gd name="connsiteX11" fmla="*/ 690892 w 6298404"/>
              <a:gd name="connsiteY11" fmla="*/ 5900507 h 5900507"/>
              <a:gd name="connsiteX12" fmla="*/ 0 w 6298404"/>
              <a:gd name="connsiteY12" fmla="*/ 5900507 h 5900507"/>
              <a:gd name="connsiteX13" fmla="*/ 0 w 6298404"/>
              <a:gd name="connsiteY13" fmla="*/ 11319 h 5900507"/>
              <a:gd name="connsiteX14" fmla="*/ 196547 w 6298404"/>
              <a:gd name="connsiteY14" fmla="*/ 4 h 5900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98404" h="5900507">
                <a:moveTo>
                  <a:pt x="196547" y="0"/>
                </a:moveTo>
                <a:lnTo>
                  <a:pt x="926203" y="0"/>
                </a:lnTo>
                <a:lnTo>
                  <a:pt x="926203" y="4"/>
                </a:lnTo>
                <a:lnTo>
                  <a:pt x="6298404" y="4"/>
                </a:lnTo>
                <a:lnTo>
                  <a:pt x="6296454" y="44068"/>
                </a:lnTo>
                <a:cubicBezTo>
                  <a:pt x="6210068" y="1013921"/>
                  <a:pt x="5936180" y="1920575"/>
                  <a:pt x="5516773" y="2716164"/>
                </a:cubicBezTo>
                <a:lnTo>
                  <a:pt x="5369892" y="2976396"/>
                </a:lnTo>
                <a:lnTo>
                  <a:pt x="5373199" y="2976396"/>
                </a:lnTo>
                <a:lnTo>
                  <a:pt x="5254947" y="3174684"/>
                </a:lnTo>
                <a:cubicBezTo>
                  <a:pt x="4330127" y="4657442"/>
                  <a:pt x="2871902" y="5677569"/>
                  <a:pt x="1199384" y="5871229"/>
                </a:cubicBezTo>
                <a:lnTo>
                  <a:pt x="690892" y="5900504"/>
                </a:lnTo>
                <a:lnTo>
                  <a:pt x="690892" y="5900507"/>
                </a:lnTo>
                <a:lnTo>
                  <a:pt x="0" y="5900507"/>
                </a:lnTo>
                <a:lnTo>
                  <a:pt x="0" y="11319"/>
                </a:lnTo>
                <a:lnTo>
                  <a:pt x="196547" y="4"/>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a:extLst>
              <a:ext uri="{FF2B5EF4-FFF2-40B4-BE49-F238E27FC236}">
                <a16:creationId xmlns:a16="http://schemas.microsoft.com/office/drawing/2014/main" id="{2CFCBA6A-C5E2-0E4D-9DE3-A035457BCA97}"/>
              </a:ext>
            </a:extLst>
          </p:cNvPr>
          <p:cNvSpPr/>
          <p:nvPr userDrawn="1"/>
        </p:nvSpPr>
        <p:spPr>
          <a:xfrm>
            <a:off x="2003112" y="4635607"/>
            <a:ext cx="3558128" cy="1580866"/>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3921EB71-8B48-CC4A-8C15-5A7CCE54640D}"/>
              </a:ext>
            </a:extLst>
          </p:cNvPr>
          <p:cNvSpPr>
            <a:spLocks noGrp="1"/>
          </p:cNvSpPr>
          <p:nvPr>
            <p:ph type="body" sz="quarter" idx="14" hasCustomPrompt="1"/>
          </p:nvPr>
        </p:nvSpPr>
        <p:spPr>
          <a:xfrm>
            <a:off x="3405197" y="2902605"/>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1" name="Text Placeholder 23">
            <a:extLst>
              <a:ext uri="{FF2B5EF4-FFF2-40B4-BE49-F238E27FC236}">
                <a16:creationId xmlns:a16="http://schemas.microsoft.com/office/drawing/2014/main" id="{A60EE8C7-6BFE-9E40-9E98-75E3A8F16CF3}"/>
              </a:ext>
            </a:extLst>
          </p:cNvPr>
          <p:cNvSpPr>
            <a:spLocks noGrp="1"/>
          </p:cNvSpPr>
          <p:nvPr>
            <p:ph type="body" sz="quarter" idx="15" hasCustomPrompt="1"/>
          </p:nvPr>
        </p:nvSpPr>
        <p:spPr>
          <a:xfrm>
            <a:off x="334798" y="490160"/>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2" name="Text Placeholder 23">
            <a:extLst>
              <a:ext uri="{FF2B5EF4-FFF2-40B4-BE49-F238E27FC236}">
                <a16:creationId xmlns:a16="http://schemas.microsoft.com/office/drawing/2014/main" id="{8C3440FC-7548-0645-A525-1A8B6B986BB7}"/>
              </a:ext>
            </a:extLst>
          </p:cNvPr>
          <p:cNvSpPr>
            <a:spLocks noGrp="1"/>
          </p:cNvSpPr>
          <p:nvPr>
            <p:ph type="body" sz="quarter" idx="13" hasCustomPrompt="1"/>
          </p:nvPr>
        </p:nvSpPr>
        <p:spPr>
          <a:xfrm>
            <a:off x="471763" y="729295"/>
            <a:ext cx="3579566" cy="2846046"/>
          </a:xfrm>
        </p:spPr>
        <p:txBody>
          <a:bodyPr anchor="ctr">
            <a:normAutofit/>
          </a:bodyPr>
          <a:lstStyle>
            <a:lvl1pPr marL="0" indent="0" algn="ctr">
              <a:buNone/>
              <a:defRPr sz="3000" i="1" baseline="0">
                <a:solidFill>
                  <a:schemeClr val="bg1"/>
                </a:solidFill>
                <a:latin typeface="+mn-lt"/>
              </a:defRPr>
            </a:lvl1pPr>
          </a:lstStyle>
          <a:p>
            <a:pPr lvl="0"/>
            <a:r>
              <a:rPr lang="en-US"/>
              <a:t>Quote Here</a:t>
            </a:r>
          </a:p>
        </p:txBody>
      </p:sp>
    </p:spTree>
    <p:extLst>
      <p:ext uri="{BB962C8B-B14F-4D97-AF65-F5344CB8AC3E}">
        <p14:creationId xmlns:p14="http://schemas.microsoft.com/office/powerpoint/2010/main" val="2540343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1">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868A4150-27D0-EE42-9E82-1DE8CF8D2C73}"/>
              </a:ext>
            </a:extLst>
          </p:cNvPr>
          <p:cNvSpPr/>
          <p:nvPr userDrawn="1"/>
        </p:nvSpPr>
        <p:spPr>
          <a:xfrm flipH="1">
            <a:off x="4903" y="0"/>
            <a:ext cx="12164526" cy="5589422"/>
          </a:xfrm>
          <a:custGeom>
            <a:avLst/>
            <a:gdLst>
              <a:gd name="connsiteX0" fmla="*/ 6362307 w 12164526"/>
              <a:gd name="connsiteY0" fmla="*/ 0 h 5589422"/>
              <a:gd name="connsiteX1" fmla="*/ 5574245 w 12164526"/>
              <a:gd name="connsiteY1" fmla="*/ 0 h 5589422"/>
              <a:gd name="connsiteX2" fmla="*/ 5574245 w 12164526"/>
              <a:gd name="connsiteY2" fmla="*/ 3 h 5589422"/>
              <a:gd name="connsiteX3" fmla="*/ 5025051 w 12164526"/>
              <a:gd name="connsiteY3" fmla="*/ 27735 h 5589422"/>
              <a:gd name="connsiteX4" fmla="*/ 499395 w 12164526"/>
              <a:gd name="connsiteY4" fmla="*/ 2796044 h 5589422"/>
              <a:gd name="connsiteX5" fmla="*/ 448395 w 12164526"/>
              <a:gd name="connsiteY5" fmla="*/ 2878297 h 5589422"/>
              <a:gd name="connsiteX6" fmla="*/ 427850 w 12164526"/>
              <a:gd name="connsiteY6" fmla="*/ 2909516 h 5589422"/>
              <a:gd name="connsiteX7" fmla="*/ 92971 w 12164526"/>
              <a:gd name="connsiteY7" fmla="*/ 3514992 h 5589422"/>
              <a:gd name="connsiteX8" fmla="*/ 0 w 12164526"/>
              <a:gd name="connsiteY8" fmla="*/ 3723068 h 5589422"/>
              <a:gd name="connsiteX9" fmla="*/ 0 w 12164526"/>
              <a:gd name="connsiteY9" fmla="*/ 5589419 h 5589422"/>
              <a:gd name="connsiteX10" fmla="*/ 5320097 w 12164526"/>
              <a:gd name="connsiteY10" fmla="*/ 5589419 h 5589422"/>
              <a:gd name="connsiteX11" fmla="*/ 5320097 w 12164526"/>
              <a:gd name="connsiteY11" fmla="*/ 5589422 h 5589422"/>
              <a:gd name="connsiteX12" fmla="*/ 6108160 w 12164526"/>
              <a:gd name="connsiteY12" fmla="*/ 5589422 h 5589422"/>
              <a:gd name="connsiteX13" fmla="*/ 6108160 w 12164526"/>
              <a:gd name="connsiteY13" fmla="*/ 5589419 h 5589422"/>
              <a:gd name="connsiteX14" fmla="*/ 6657355 w 12164526"/>
              <a:gd name="connsiteY14" fmla="*/ 5561688 h 5589422"/>
              <a:gd name="connsiteX15" fmla="*/ 11037546 w 12164526"/>
              <a:gd name="connsiteY15" fmla="*/ 3007309 h 5589422"/>
              <a:gd name="connsiteX16" fmla="*/ 11165263 w 12164526"/>
              <a:gd name="connsiteY16" fmla="*/ 2819476 h 5589422"/>
              <a:gd name="connsiteX17" fmla="*/ 11161691 w 12164526"/>
              <a:gd name="connsiteY17" fmla="*/ 2819476 h 5589422"/>
              <a:gd name="connsiteX18" fmla="*/ 11320329 w 12164526"/>
              <a:gd name="connsiteY18" fmla="*/ 2572963 h 5589422"/>
              <a:gd name="connsiteX19" fmla="*/ 12162420 w 12164526"/>
              <a:gd name="connsiteY19" fmla="*/ 41745 h 5589422"/>
              <a:gd name="connsiteX20" fmla="*/ 12164526 w 12164526"/>
              <a:gd name="connsiteY20" fmla="*/ 3 h 5589422"/>
              <a:gd name="connsiteX21" fmla="*/ 6362307 w 12164526"/>
              <a:gd name="connsiteY21" fmla="*/ 3 h 558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64526" h="5589422">
                <a:moveTo>
                  <a:pt x="6362307" y="0"/>
                </a:moveTo>
                <a:lnTo>
                  <a:pt x="5574245" y="0"/>
                </a:lnTo>
                <a:lnTo>
                  <a:pt x="5574245" y="3"/>
                </a:lnTo>
                <a:lnTo>
                  <a:pt x="5025051" y="27735"/>
                </a:lnTo>
                <a:cubicBezTo>
                  <a:pt x="3128335" y="220357"/>
                  <a:pt x="1486790" y="1276121"/>
                  <a:pt x="499395" y="2796044"/>
                </a:cubicBezTo>
                <a:lnTo>
                  <a:pt x="448395" y="2878297"/>
                </a:lnTo>
                <a:lnTo>
                  <a:pt x="427850" y="2909516"/>
                </a:lnTo>
                <a:cubicBezTo>
                  <a:pt x="305319" y="3104248"/>
                  <a:pt x="193422" y="3306345"/>
                  <a:pt x="92971" y="3514992"/>
                </a:cubicBezTo>
                <a:lnTo>
                  <a:pt x="0" y="3723068"/>
                </a:lnTo>
                <a:lnTo>
                  <a:pt x="0" y="5589419"/>
                </a:lnTo>
                <a:lnTo>
                  <a:pt x="5320097" y="5589419"/>
                </a:lnTo>
                <a:lnTo>
                  <a:pt x="5320097" y="5589422"/>
                </a:lnTo>
                <a:lnTo>
                  <a:pt x="6108160" y="5589422"/>
                </a:lnTo>
                <a:lnTo>
                  <a:pt x="6108160" y="5589419"/>
                </a:lnTo>
                <a:lnTo>
                  <a:pt x="6657355" y="5561688"/>
                </a:lnTo>
                <a:cubicBezTo>
                  <a:pt x="8463749" y="5378238"/>
                  <a:pt x="10038698" y="4411893"/>
                  <a:pt x="11037546" y="3007309"/>
                </a:cubicBezTo>
                <a:lnTo>
                  <a:pt x="11165263" y="2819476"/>
                </a:lnTo>
                <a:lnTo>
                  <a:pt x="11161691" y="2819476"/>
                </a:lnTo>
                <a:lnTo>
                  <a:pt x="11320329" y="2572963"/>
                </a:lnTo>
                <a:cubicBezTo>
                  <a:pt x="11773308" y="1819319"/>
                  <a:pt x="12069119" y="960465"/>
                  <a:pt x="12162420" y="41745"/>
                </a:cubicBezTo>
                <a:lnTo>
                  <a:pt x="12164526" y="3"/>
                </a:lnTo>
                <a:lnTo>
                  <a:pt x="6362307" y="3"/>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a:stretch>
            <a:fillRect/>
          </a:stretch>
        </p:blipFill>
        <p:spPr>
          <a:xfrm>
            <a:off x="11408432" y="6223371"/>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8659333" y="624697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sp>
        <p:nvSpPr>
          <p:cNvPr id="10" name="Text Placeholder 23">
            <a:extLst>
              <a:ext uri="{FF2B5EF4-FFF2-40B4-BE49-F238E27FC236}">
                <a16:creationId xmlns:a16="http://schemas.microsoft.com/office/drawing/2014/main" id="{3921EB71-8B48-CC4A-8C15-5A7CCE54640D}"/>
              </a:ext>
            </a:extLst>
          </p:cNvPr>
          <p:cNvSpPr>
            <a:spLocks noGrp="1"/>
          </p:cNvSpPr>
          <p:nvPr>
            <p:ph type="body" sz="quarter" idx="14" hasCustomPrompt="1"/>
          </p:nvPr>
        </p:nvSpPr>
        <p:spPr>
          <a:xfrm>
            <a:off x="9248554" y="3688851"/>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1" name="Text Placeholder 23">
            <a:extLst>
              <a:ext uri="{FF2B5EF4-FFF2-40B4-BE49-F238E27FC236}">
                <a16:creationId xmlns:a16="http://schemas.microsoft.com/office/drawing/2014/main" id="{A60EE8C7-6BFE-9E40-9E98-75E3A8F16CF3}"/>
              </a:ext>
            </a:extLst>
          </p:cNvPr>
          <p:cNvSpPr>
            <a:spLocks noGrp="1"/>
          </p:cNvSpPr>
          <p:nvPr>
            <p:ph type="body" sz="quarter" idx="15" hasCustomPrompt="1"/>
          </p:nvPr>
        </p:nvSpPr>
        <p:spPr>
          <a:xfrm>
            <a:off x="2622572" y="103576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2" name="Text Placeholder 23">
            <a:extLst>
              <a:ext uri="{FF2B5EF4-FFF2-40B4-BE49-F238E27FC236}">
                <a16:creationId xmlns:a16="http://schemas.microsoft.com/office/drawing/2014/main" id="{8C3440FC-7548-0645-A525-1A8B6B986BB7}"/>
              </a:ext>
            </a:extLst>
          </p:cNvPr>
          <p:cNvSpPr>
            <a:spLocks noGrp="1"/>
          </p:cNvSpPr>
          <p:nvPr>
            <p:ph type="body" sz="quarter" idx="13" hasCustomPrompt="1"/>
          </p:nvPr>
        </p:nvSpPr>
        <p:spPr>
          <a:xfrm>
            <a:off x="2759537" y="1274899"/>
            <a:ext cx="7137380" cy="2846046"/>
          </a:xfrm>
        </p:spPr>
        <p:txBody>
          <a:bodyPr anchor="ctr">
            <a:normAutofit/>
          </a:bodyPr>
          <a:lstStyle>
            <a:lvl1pPr marL="0" indent="0" algn="ctr">
              <a:buNone/>
              <a:defRPr sz="3000" i="1" baseline="0">
                <a:solidFill>
                  <a:schemeClr val="bg1"/>
                </a:solidFill>
                <a:latin typeface="+mn-lt"/>
              </a:defRPr>
            </a:lvl1pPr>
          </a:lstStyle>
          <a:p>
            <a:pPr lvl="0"/>
            <a:r>
              <a:rPr lang="en-US"/>
              <a:t>Quote Here</a:t>
            </a:r>
          </a:p>
        </p:txBody>
      </p:sp>
      <p:sp>
        <p:nvSpPr>
          <p:cNvPr id="14" name="Freeform 13">
            <a:extLst>
              <a:ext uri="{FF2B5EF4-FFF2-40B4-BE49-F238E27FC236}">
                <a16:creationId xmlns:a16="http://schemas.microsoft.com/office/drawing/2014/main" id="{079F6CEB-8F50-274B-AA3C-D1DBD5BDE00B}"/>
              </a:ext>
            </a:extLst>
          </p:cNvPr>
          <p:cNvSpPr/>
          <p:nvPr userDrawn="1"/>
        </p:nvSpPr>
        <p:spPr>
          <a:xfrm>
            <a:off x="1168938" y="4124270"/>
            <a:ext cx="4511474" cy="2004435"/>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9437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2">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868A4150-27D0-EE42-9E82-1DE8CF8D2C73}"/>
              </a:ext>
            </a:extLst>
          </p:cNvPr>
          <p:cNvSpPr/>
          <p:nvPr userDrawn="1"/>
        </p:nvSpPr>
        <p:spPr>
          <a:xfrm flipH="1">
            <a:off x="4903" y="0"/>
            <a:ext cx="12164526" cy="5589422"/>
          </a:xfrm>
          <a:custGeom>
            <a:avLst/>
            <a:gdLst>
              <a:gd name="connsiteX0" fmla="*/ 6362307 w 12164526"/>
              <a:gd name="connsiteY0" fmla="*/ 0 h 5589422"/>
              <a:gd name="connsiteX1" fmla="*/ 5574245 w 12164526"/>
              <a:gd name="connsiteY1" fmla="*/ 0 h 5589422"/>
              <a:gd name="connsiteX2" fmla="*/ 5574245 w 12164526"/>
              <a:gd name="connsiteY2" fmla="*/ 3 h 5589422"/>
              <a:gd name="connsiteX3" fmla="*/ 5025051 w 12164526"/>
              <a:gd name="connsiteY3" fmla="*/ 27735 h 5589422"/>
              <a:gd name="connsiteX4" fmla="*/ 499395 w 12164526"/>
              <a:gd name="connsiteY4" fmla="*/ 2796044 h 5589422"/>
              <a:gd name="connsiteX5" fmla="*/ 448395 w 12164526"/>
              <a:gd name="connsiteY5" fmla="*/ 2878297 h 5589422"/>
              <a:gd name="connsiteX6" fmla="*/ 427850 w 12164526"/>
              <a:gd name="connsiteY6" fmla="*/ 2909516 h 5589422"/>
              <a:gd name="connsiteX7" fmla="*/ 92971 w 12164526"/>
              <a:gd name="connsiteY7" fmla="*/ 3514992 h 5589422"/>
              <a:gd name="connsiteX8" fmla="*/ 0 w 12164526"/>
              <a:gd name="connsiteY8" fmla="*/ 3723068 h 5589422"/>
              <a:gd name="connsiteX9" fmla="*/ 0 w 12164526"/>
              <a:gd name="connsiteY9" fmla="*/ 5589419 h 5589422"/>
              <a:gd name="connsiteX10" fmla="*/ 5320097 w 12164526"/>
              <a:gd name="connsiteY10" fmla="*/ 5589419 h 5589422"/>
              <a:gd name="connsiteX11" fmla="*/ 5320097 w 12164526"/>
              <a:gd name="connsiteY11" fmla="*/ 5589422 h 5589422"/>
              <a:gd name="connsiteX12" fmla="*/ 6108160 w 12164526"/>
              <a:gd name="connsiteY12" fmla="*/ 5589422 h 5589422"/>
              <a:gd name="connsiteX13" fmla="*/ 6108160 w 12164526"/>
              <a:gd name="connsiteY13" fmla="*/ 5589419 h 5589422"/>
              <a:gd name="connsiteX14" fmla="*/ 6657355 w 12164526"/>
              <a:gd name="connsiteY14" fmla="*/ 5561688 h 5589422"/>
              <a:gd name="connsiteX15" fmla="*/ 11037546 w 12164526"/>
              <a:gd name="connsiteY15" fmla="*/ 3007309 h 5589422"/>
              <a:gd name="connsiteX16" fmla="*/ 11165263 w 12164526"/>
              <a:gd name="connsiteY16" fmla="*/ 2819476 h 5589422"/>
              <a:gd name="connsiteX17" fmla="*/ 11161691 w 12164526"/>
              <a:gd name="connsiteY17" fmla="*/ 2819476 h 5589422"/>
              <a:gd name="connsiteX18" fmla="*/ 11320329 w 12164526"/>
              <a:gd name="connsiteY18" fmla="*/ 2572963 h 5589422"/>
              <a:gd name="connsiteX19" fmla="*/ 12162420 w 12164526"/>
              <a:gd name="connsiteY19" fmla="*/ 41745 h 5589422"/>
              <a:gd name="connsiteX20" fmla="*/ 12164526 w 12164526"/>
              <a:gd name="connsiteY20" fmla="*/ 3 h 5589422"/>
              <a:gd name="connsiteX21" fmla="*/ 6362307 w 12164526"/>
              <a:gd name="connsiteY21" fmla="*/ 3 h 558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64526" h="5589422">
                <a:moveTo>
                  <a:pt x="6362307" y="0"/>
                </a:moveTo>
                <a:lnTo>
                  <a:pt x="5574245" y="0"/>
                </a:lnTo>
                <a:lnTo>
                  <a:pt x="5574245" y="3"/>
                </a:lnTo>
                <a:lnTo>
                  <a:pt x="5025051" y="27735"/>
                </a:lnTo>
                <a:cubicBezTo>
                  <a:pt x="3128335" y="220357"/>
                  <a:pt x="1486790" y="1276121"/>
                  <a:pt x="499395" y="2796044"/>
                </a:cubicBezTo>
                <a:lnTo>
                  <a:pt x="448395" y="2878297"/>
                </a:lnTo>
                <a:lnTo>
                  <a:pt x="427850" y="2909516"/>
                </a:lnTo>
                <a:cubicBezTo>
                  <a:pt x="305319" y="3104248"/>
                  <a:pt x="193422" y="3306345"/>
                  <a:pt x="92971" y="3514992"/>
                </a:cubicBezTo>
                <a:lnTo>
                  <a:pt x="0" y="3723068"/>
                </a:lnTo>
                <a:lnTo>
                  <a:pt x="0" y="5589419"/>
                </a:lnTo>
                <a:lnTo>
                  <a:pt x="5320097" y="5589419"/>
                </a:lnTo>
                <a:lnTo>
                  <a:pt x="5320097" y="5589422"/>
                </a:lnTo>
                <a:lnTo>
                  <a:pt x="6108160" y="5589422"/>
                </a:lnTo>
                <a:lnTo>
                  <a:pt x="6108160" y="5589419"/>
                </a:lnTo>
                <a:lnTo>
                  <a:pt x="6657355" y="5561688"/>
                </a:lnTo>
                <a:cubicBezTo>
                  <a:pt x="8463749" y="5378238"/>
                  <a:pt x="10038698" y="4411893"/>
                  <a:pt x="11037546" y="3007309"/>
                </a:cubicBezTo>
                <a:lnTo>
                  <a:pt x="11165263" y="2819476"/>
                </a:lnTo>
                <a:lnTo>
                  <a:pt x="11161691" y="2819476"/>
                </a:lnTo>
                <a:lnTo>
                  <a:pt x="11320329" y="2572963"/>
                </a:lnTo>
                <a:cubicBezTo>
                  <a:pt x="11773308" y="1819319"/>
                  <a:pt x="12069119" y="960465"/>
                  <a:pt x="12162420" y="41745"/>
                </a:cubicBezTo>
                <a:lnTo>
                  <a:pt x="12164526" y="3"/>
                </a:lnTo>
                <a:lnTo>
                  <a:pt x="6362307" y="3"/>
                </a:lnTo>
                <a:close/>
              </a:path>
            </a:pathLst>
          </a:custGeom>
          <a:solidFill>
            <a:srgbClr val="04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a:stretch>
            <a:fillRect/>
          </a:stretch>
        </p:blipFill>
        <p:spPr>
          <a:xfrm>
            <a:off x="11408432" y="6223371"/>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8659333" y="624697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sp>
        <p:nvSpPr>
          <p:cNvPr id="10" name="Text Placeholder 23">
            <a:extLst>
              <a:ext uri="{FF2B5EF4-FFF2-40B4-BE49-F238E27FC236}">
                <a16:creationId xmlns:a16="http://schemas.microsoft.com/office/drawing/2014/main" id="{3921EB71-8B48-CC4A-8C15-5A7CCE54640D}"/>
              </a:ext>
            </a:extLst>
          </p:cNvPr>
          <p:cNvSpPr>
            <a:spLocks noGrp="1"/>
          </p:cNvSpPr>
          <p:nvPr>
            <p:ph type="body" sz="quarter" idx="14" hasCustomPrompt="1"/>
          </p:nvPr>
        </p:nvSpPr>
        <p:spPr>
          <a:xfrm>
            <a:off x="9248554" y="3688851"/>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1" name="Text Placeholder 23">
            <a:extLst>
              <a:ext uri="{FF2B5EF4-FFF2-40B4-BE49-F238E27FC236}">
                <a16:creationId xmlns:a16="http://schemas.microsoft.com/office/drawing/2014/main" id="{A60EE8C7-6BFE-9E40-9E98-75E3A8F16CF3}"/>
              </a:ext>
            </a:extLst>
          </p:cNvPr>
          <p:cNvSpPr>
            <a:spLocks noGrp="1"/>
          </p:cNvSpPr>
          <p:nvPr>
            <p:ph type="body" sz="quarter" idx="15" hasCustomPrompt="1"/>
          </p:nvPr>
        </p:nvSpPr>
        <p:spPr>
          <a:xfrm>
            <a:off x="2622572" y="103576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2" name="Text Placeholder 23">
            <a:extLst>
              <a:ext uri="{FF2B5EF4-FFF2-40B4-BE49-F238E27FC236}">
                <a16:creationId xmlns:a16="http://schemas.microsoft.com/office/drawing/2014/main" id="{8C3440FC-7548-0645-A525-1A8B6B986BB7}"/>
              </a:ext>
            </a:extLst>
          </p:cNvPr>
          <p:cNvSpPr>
            <a:spLocks noGrp="1"/>
          </p:cNvSpPr>
          <p:nvPr>
            <p:ph type="body" sz="quarter" idx="13" hasCustomPrompt="1"/>
          </p:nvPr>
        </p:nvSpPr>
        <p:spPr>
          <a:xfrm>
            <a:off x="2759537" y="1274899"/>
            <a:ext cx="7137380" cy="2846046"/>
          </a:xfrm>
        </p:spPr>
        <p:txBody>
          <a:bodyPr anchor="ctr">
            <a:normAutofit/>
          </a:bodyPr>
          <a:lstStyle>
            <a:lvl1pPr marL="0" indent="0" algn="ctr">
              <a:buNone/>
              <a:defRPr sz="3000" i="1" baseline="0">
                <a:solidFill>
                  <a:schemeClr val="bg1"/>
                </a:solidFill>
                <a:latin typeface="+mn-lt"/>
              </a:defRPr>
            </a:lvl1pPr>
          </a:lstStyle>
          <a:p>
            <a:pPr lvl="0"/>
            <a:r>
              <a:rPr lang="en-US"/>
              <a:t>Quote Here</a:t>
            </a:r>
          </a:p>
        </p:txBody>
      </p:sp>
      <p:sp>
        <p:nvSpPr>
          <p:cNvPr id="14" name="Freeform 13">
            <a:extLst>
              <a:ext uri="{FF2B5EF4-FFF2-40B4-BE49-F238E27FC236}">
                <a16:creationId xmlns:a16="http://schemas.microsoft.com/office/drawing/2014/main" id="{079F6CEB-8F50-274B-AA3C-D1DBD5BDE00B}"/>
              </a:ext>
            </a:extLst>
          </p:cNvPr>
          <p:cNvSpPr/>
          <p:nvPr userDrawn="1"/>
        </p:nvSpPr>
        <p:spPr>
          <a:xfrm>
            <a:off x="1168938" y="4124270"/>
            <a:ext cx="4511474" cy="2004435"/>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1032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ight Photo Slide">
    <p:spTree>
      <p:nvGrpSpPr>
        <p:cNvPr id="1" name=""/>
        <p:cNvGrpSpPr/>
        <p:nvPr/>
      </p:nvGrpSpPr>
      <p:grpSpPr>
        <a:xfrm>
          <a:off x="0" y="0"/>
          <a:ext cx="0" cy="0"/>
          <a:chOff x="0" y="0"/>
          <a:chExt cx="0" cy="0"/>
        </a:xfrm>
      </p:grpSpPr>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a:stretch>
            <a:fillRect/>
          </a:stretch>
        </p:blipFill>
        <p:spPr>
          <a:xfrm>
            <a:off x="589613" y="6202300"/>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793577" y="6261968"/>
            <a:ext cx="10599865" cy="246221"/>
          </a:xfrm>
          <a:prstGeom prst="rect">
            <a:avLst/>
          </a:prstGeom>
          <a:noFill/>
        </p:spPr>
        <p:txBody>
          <a:bodyPr wrap="square" rtlCol="0">
            <a:spAutoFit/>
          </a:bodyPr>
          <a:lstStyle/>
          <a:p>
            <a:pPr algn="l"/>
            <a:r>
              <a:rPr lang="en-US" sz="1000">
                <a:solidFill>
                  <a:srgbClr val="406F70"/>
                </a:solidFill>
              </a:rPr>
              <a:t>INNOVATION FOR THE FOOD SERVICE SECTOR</a:t>
            </a:r>
          </a:p>
        </p:txBody>
      </p:sp>
      <p:sp>
        <p:nvSpPr>
          <p:cNvPr id="67" name="Picture Placeholder 66">
            <a:extLst>
              <a:ext uri="{FF2B5EF4-FFF2-40B4-BE49-F238E27FC236}">
                <a16:creationId xmlns:a16="http://schemas.microsoft.com/office/drawing/2014/main" id="{C1AEDE74-8885-6943-BC09-2D89D1600A23}"/>
              </a:ext>
            </a:extLst>
          </p:cNvPr>
          <p:cNvSpPr>
            <a:spLocks noGrp="1"/>
          </p:cNvSpPr>
          <p:nvPr>
            <p:ph type="pic" sz="quarter" idx="18"/>
          </p:nvPr>
        </p:nvSpPr>
        <p:spPr>
          <a:xfrm flipH="1">
            <a:off x="6540708" y="6385"/>
            <a:ext cx="5651292" cy="6261962"/>
          </a:xfrm>
          <a:custGeom>
            <a:avLst/>
            <a:gdLst>
              <a:gd name="connsiteX0" fmla="*/ 0 w 5651292"/>
              <a:gd name="connsiteY0" fmla="*/ 0 h 6261962"/>
              <a:gd name="connsiteX1" fmla="*/ 5651292 w 5651292"/>
              <a:gd name="connsiteY1" fmla="*/ 0 h 6261962"/>
              <a:gd name="connsiteX2" fmla="*/ 5611959 w 5651292"/>
              <a:gd name="connsiteY2" fmla="*/ 316053 h 6261962"/>
              <a:gd name="connsiteX3" fmla="*/ 4724771 w 5651292"/>
              <a:gd name="connsiteY3" fmla="*/ 2858766 h 6261962"/>
              <a:gd name="connsiteX4" fmla="*/ 4548337 w 5651292"/>
              <a:gd name="connsiteY4" fmla="*/ 3145034 h 6261962"/>
              <a:gd name="connsiteX5" fmla="*/ 4552310 w 5651292"/>
              <a:gd name="connsiteY5" fmla="*/ 3145034 h 6261962"/>
              <a:gd name="connsiteX6" fmla="*/ 4410265 w 5651292"/>
              <a:gd name="connsiteY6" fmla="*/ 3363160 h 6261962"/>
              <a:gd name="connsiteX7" fmla="*/ 4023257 w 5651292"/>
              <a:gd name="connsiteY7" fmla="*/ 3879578 h 6261962"/>
              <a:gd name="connsiteX8" fmla="*/ 3820123 w 5651292"/>
              <a:gd name="connsiteY8" fmla="*/ 4115358 h 6261962"/>
              <a:gd name="connsiteX9" fmla="*/ 3666531 w 5651292"/>
              <a:gd name="connsiteY9" fmla="*/ 4115358 h 6261962"/>
              <a:gd name="connsiteX10" fmla="*/ 3666531 w 5651292"/>
              <a:gd name="connsiteY10" fmla="*/ 4115357 h 6261962"/>
              <a:gd name="connsiteX11" fmla="*/ 3482470 w 5651292"/>
              <a:gd name="connsiteY11" fmla="*/ 4115357 h 6261962"/>
              <a:gd name="connsiteX12" fmla="*/ 3482470 w 5651292"/>
              <a:gd name="connsiteY12" fmla="*/ 4115358 h 6261962"/>
              <a:gd name="connsiteX13" fmla="*/ 3354200 w 5651292"/>
              <a:gd name="connsiteY13" fmla="*/ 4121835 h 6261962"/>
              <a:gd name="connsiteX14" fmla="*/ 2297181 w 5651292"/>
              <a:gd name="connsiteY14" fmla="*/ 4768406 h 6261962"/>
              <a:gd name="connsiteX15" fmla="*/ 2285269 w 5651292"/>
              <a:gd name="connsiteY15" fmla="*/ 4787617 h 6261962"/>
              <a:gd name="connsiteX16" fmla="*/ 2280471 w 5651292"/>
              <a:gd name="connsiteY16" fmla="*/ 4794908 h 6261962"/>
              <a:gd name="connsiteX17" fmla="*/ 2068428 w 5651292"/>
              <a:gd name="connsiteY17" fmla="*/ 5411081 h 6261962"/>
              <a:gd name="connsiteX18" fmla="*/ 2067936 w 5651292"/>
              <a:gd name="connsiteY18" fmla="*/ 5420830 h 6261962"/>
              <a:gd name="connsiteX19" fmla="*/ 2237560 w 5651292"/>
              <a:gd name="connsiteY19" fmla="*/ 5420830 h 6261962"/>
              <a:gd name="connsiteX20" fmla="*/ 2075512 w 5651292"/>
              <a:gd name="connsiteY20" fmla="*/ 5517122 h 6261962"/>
              <a:gd name="connsiteX21" fmla="*/ 279265 w 5651292"/>
              <a:gd name="connsiteY21" fmla="*/ 6207765 h 6261962"/>
              <a:gd name="connsiteX22" fmla="*/ 0 w 5651292"/>
              <a:gd name="connsiteY22" fmla="*/ 6261962 h 6261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51292" h="6261962">
                <a:moveTo>
                  <a:pt x="0" y="0"/>
                </a:moveTo>
                <a:lnTo>
                  <a:pt x="5651292" y="0"/>
                </a:lnTo>
                <a:lnTo>
                  <a:pt x="5611959" y="316053"/>
                </a:lnTo>
                <a:cubicBezTo>
                  <a:pt x="5472582" y="1233649"/>
                  <a:pt x="5165591" y="2092978"/>
                  <a:pt x="4724771" y="2858766"/>
                </a:cubicBezTo>
                <a:lnTo>
                  <a:pt x="4548337" y="3145034"/>
                </a:lnTo>
                <a:lnTo>
                  <a:pt x="4552310" y="3145034"/>
                </a:lnTo>
                <a:lnTo>
                  <a:pt x="4410265" y="3363160"/>
                </a:lnTo>
                <a:cubicBezTo>
                  <a:pt x="4288760" y="3541562"/>
                  <a:pt x="4159590" y="3713876"/>
                  <a:pt x="4023257" y="3879578"/>
                </a:cubicBezTo>
                <a:lnTo>
                  <a:pt x="3820123" y="4115358"/>
                </a:lnTo>
                <a:lnTo>
                  <a:pt x="3666531" y="4115358"/>
                </a:lnTo>
                <a:lnTo>
                  <a:pt x="3666531" y="4115357"/>
                </a:lnTo>
                <a:lnTo>
                  <a:pt x="3482470" y="4115357"/>
                </a:lnTo>
                <a:lnTo>
                  <a:pt x="3482470" y="4115358"/>
                </a:lnTo>
                <a:lnTo>
                  <a:pt x="3354200" y="4121835"/>
                </a:lnTo>
                <a:cubicBezTo>
                  <a:pt x="2911200" y="4166824"/>
                  <a:pt x="2527798" y="4413410"/>
                  <a:pt x="2297181" y="4768406"/>
                </a:cubicBezTo>
                <a:lnTo>
                  <a:pt x="2285269" y="4787617"/>
                </a:lnTo>
                <a:lnTo>
                  <a:pt x="2280471" y="4794908"/>
                </a:lnTo>
                <a:cubicBezTo>
                  <a:pt x="2165997" y="4976836"/>
                  <a:pt x="2091257" y="5186286"/>
                  <a:pt x="2068428" y="5411081"/>
                </a:cubicBezTo>
                <a:lnTo>
                  <a:pt x="2067936" y="5420830"/>
                </a:lnTo>
                <a:lnTo>
                  <a:pt x="2237560" y="5420830"/>
                </a:lnTo>
                <a:lnTo>
                  <a:pt x="2075512" y="5517122"/>
                </a:lnTo>
                <a:cubicBezTo>
                  <a:pt x="1518664" y="5830408"/>
                  <a:pt x="915401" y="6065336"/>
                  <a:pt x="279265" y="6207765"/>
                </a:cubicBezTo>
                <a:lnTo>
                  <a:pt x="0" y="6261962"/>
                </a:lnTo>
                <a:close/>
              </a:path>
            </a:pathLst>
          </a:custGeom>
          <a:ln>
            <a:noFill/>
          </a:ln>
        </p:spPr>
        <p:txBody>
          <a:bodyPr wrap="square" anchor="t">
            <a:noAutofit/>
          </a:bodyPr>
          <a:lstStyle>
            <a:lvl1pPr marL="0" indent="0" algn="ctr">
              <a:buNone/>
              <a:defRPr>
                <a:solidFill>
                  <a:srgbClr val="5E5E5E"/>
                </a:solidFill>
              </a:defRPr>
            </a:lvl1pPr>
          </a:lstStyle>
          <a:p>
            <a:endParaRPr lang="en-US"/>
          </a:p>
          <a:p>
            <a:endParaRPr lang="en-US"/>
          </a:p>
          <a:p>
            <a:endParaRPr lang="en-US"/>
          </a:p>
          <a:p>
            <a:endParaRPr lang="en-US"/>
          </a:p>
          <a:p>
            <a:r>
              <a:rPr lang="en-US"/>
              <a:t>Click to add photo</a:t>
            </a:r>
          </a:p>
        </p:txBody>
      </p:sp>
      <p:sp>
        <p:nvSpPr>
          <p:cNvPr id="65" name="Freeform 64">
            <a:extLst>
              <a:ext uri="{FF2B5EF4-FFF2-40B4-BE49-F238E27FC236}">
                <a16:creationId xmlns:a16="http://schemas.microsoft.com/office/drawing/2014/main" id="{C0ED7FF7-F7D6-8C4B-8D46-DB29490CC4BA}"/>
              </a:ext>
            </a:extLst>
          </p:cNvPr>
          <p:cNvSpPr/>
          <p:nvPr userDrawn="1"/>
        </p:nvSpPr>
        <p:spPr>
          <a:xfrm flipH="1">
            <a:off x="7197438" y="4146121"/>
            <a:ext cx="2953770" cy="1305474"/>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6C50B39-CFAC-9D4F-A60A-82DB388EB798}"/>
              </a:ext>
            </a:extLst>
          </p:cNvPr>
          <p:cNvCxnSpPr/>
          <p:nvPr userDrawn="1"/>
        </p:nvCxnSpPr>
        <p:spPr>
          <a:xfrm flipH="1">
            <a:off x="495791" y="1545048"/>
            <a:ext cx="5377589" cy="0"/>
          </a:xfrm>
          <a:prstGeom prst="line">
            <a:avLst/>
          </a:prstGeom>
          <a:ln w="19050">
            <a:solidFill>
              <a:srgbClr val="F5C05B"/>
            </a:solidFill>
          </a:ln>
        </p:spPr>
        <p:style>
          <a:lnRef idx="1">
            <a:schemeClr val="accent1"/>
          </a:lnRef>
          <a:fillRef idx="0">
            <a:schemeClr val="accent1"/>
          </a:fillRef>
          <a:effectRef idx="0">
            <a:schemeClr val="accent1"/>
          </a:effectRef>
          <a:fontRef idx="minor">
            <a:schemeClr val="tx1"/>
          </a:fontRef>
        </p:style>
      </p:cxnSp>
      <p:sp>
        <p:nvSpPr>
          <p:cNvPr id="10" name="Text Placeholder 23">
            <a:extLst>
              <a:ext uri="{FF2B5EF4-FFF2-40B4-BE49-F238E27FC236}">
                <a16:creationId xmlns:a16="http://schemas.microsoft.com/office/drawing/2014/main" id="{8B26062C-1C6A-AE4D-97F4-65D7AD57F64B}"/>
              </a:ext>
            </a:extLst>
          </p:cNvPr>
          <p:cNvSpPr>
            <a:spLocks noGrp="1"/>
          </p:cNvSpPr>
          <p:nvPr>
            <p:ph type="body" sz="quarter" idx="19" hasCustomPrompt="1"/>
          </p:nvPr>
        </p:nvSpPr>
        <p:spPr>
          <a:xfrm>
            <a:off x="579604" y="652821"/>
            <a:ext cx="5279028" cy="697353"/>
          </a:xfrm>
        </p:spPr>
        <p:txBody>
          <a:bodyPr>
            <a:normAutofit/>
          </a:bodyPr>
          <a:lstStyle>
            <a:lvl1pPr marL="0" indent="0" algn="l">
              <a:buNone/>
              <a:defRPr sz="3600">
                <a:solidFill>
                  <a:srgbClr val="5E5E5E"/>
                </a:solidFill>
                <a:latin typeface="+mn-lt"/>
              </a:defRPr>
            </a:lvl1pPr>
          </a:lstStyle>
          <a:p>
            <a:pPr lvl="0"/>
            <a:r>
              <a:rPr lang="en-US"/>
              <a:t>TITLE</a:t>
            </a:r>
          </a:p>
        </p:txBody>
      </p:sp>
      <p:sp>
        <p:nvSpPr>
          <p:cNvPr id="11" name="Text Placeholder 25">
            <a:extLst>
              <a:ext uri="{FF2B5EF4-FFF2-40B4-BE49-F238E27FC236}">
                <a16:creationId xmlns:a16="http://schemas.microsoft.com/office/drawing/2014/main" id="{6639377E-C870-D244-AA5D-943F18E1BCAD}"/>
              </a:ext>
            </a:extLst>
          </p:cNvPr>
          <p:cNvSpPr>
            <a:spLocks noGrp="1"/>
          </p:cNvSpPr>
          <p:nvPr>
            <p:ph type="body" sz="quarter" idx="20" hasCustomPrompt="1"/>
          </p:nvPr>
        </p:nvSpPr>
        <p:spPr>
          <a:xfrm>
            <a:off x="586552" y="1786300"/>
            <a:ext cx="5273104" cy="3947440"/>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Freeform 11">
            <a:extLst>
              <a:ext uri="{FF2B5EF4-FFF2-40B4-BE49-F238E27FC236}">
                <a16:creationId xmlns:a16="http://schemas.microsoft.com/office/drawing/2014/main" id="{72D687B2-B75A-FA41-B2B6-DD2E4C7FBF31}"/>
              </a:ext>
            </a:extLst>
          </p:cNvPr>
          <p:cNvSpPr/>
          <p:nvPr userDrawn="1"/>
        </p:nvSpPr>
        <p:spPr>
          <a:xfrm flipH="1">
            <a:off x="7057088" y="4984845"/>
            <a:ext cx="1834579" cy="815098"/>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6299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 slide - Left">
    <p:spTree>
      <p:nvGrpSpPr>
        <p:cNvPr id="1" name=""/>
        <p:cNvGrpSpPr/>
        <p:nvPr/>
      </p:nvGrpSpPr>
      <p:grpSpPr>
        <a:xfrm>
          <a:off x="0" y="0"/>
          <a:ext cx="0" cy="0"/>
          <a:chOff x="0" y="0"/>
          <a:chExt cx="0" cy="0"/>
        </a:xfrm>
      </p:grpSpPr>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a:stretch>
            <a:fillRect/>
          </a:stretch>
        </p:blipFill>
        <p:spPr>
          <a:xfrm>
            <a:off x="589613" y="6202300"/>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793577" y="6261968"/>
            <a:ext cx="10599865" cy="246221"/>
          </a:xfrm>
          <a:prstGeom prst="rect">
            <a:avLst/>
          </a:prstGeom>
          <a:noFill/>
        </p:spPr>
        <p:txBody>
          <a:bodyPr wrap="square" rtlCol="0">
            <a:spAutoFit/>
          </a:bodyPr>
          <a:lstStyle/>
          <a:p>
            <a:pPr algn="l"/>
            <a:r>
              <a:rPr lang="en-US" sz="1000">
                <a:solidFill>
                  <a:srgbClr val="406F70"/>
                </a:solidFill>
              </a:rPr>
              <a:t>INNOVATION FOR THE FOOD SERVICE SECTOR</a:t>
            </a:r>
          </a:p>
        </p:txBody>
      </p:sp>
      <p:sp>
        <p:nvSpPr>
          <p:cNvPr id="15" name="Freeform 14">
            <a:extLst>
              <a:ext uri="{FF2B5EF4-FFF2-40B4-BE49-F238E27FC236}">
                <a16:creationId xmlns:a16="http://schemas.microsoft.com/office/drawing/2014/main" id="{136CFA7E-FCEF-F84F-81A4-DA1C73867561}"/>
              </a:ext>
            </a:extLst>
          </p:cNvPr>
          <p:cNvSpPr/>
          <p:nvPr userDrawn="1"/>
        </p:nvSpPr>
        <p:spPr>
          <a:xfrm flipH="1">
            <a:off x="9861132" y="349811"/>
            <a:ext cx="2330868" cy="1305474"/>
          </a:xfrm>
          <a:custGeom>
            <a:avLst/>
            <a:gdLst>
              <a:gd name="connsiteX0" fmla="*/ 975693 w 2330868"/>
              <a:gd name="connsiteY0" fmla="*/ 0 h 1305474"/>
              <a:gd name="connsiteX1" fmla="*/ 791632 w 2330868"/>
              <a:gd name="connsiteY1" fmla="*/ 0 h 1305474"/>
              <a:gd name="connsiteX2" fmla="*/ 791632 w 2330868"/>
              <a:gd name="connsiteY2" fmla="*/ 1 h 1305474"/>
              <a:gd name="connsiteX3" fmla="*/ 663361 w 2330868"/>
              <a:gd name="connsiteY3" fmla="*/ 6478 h 1305474"/>
              <a:gd name="connsiteX4" fmla="*/ 55209 w 2330868"/>
              <a:gd name="connsiteY4" fmla="*/ 213511 h 1305474"/>
              <a:gd name="connsiteX5" fmla="*/ 0 w 2330868"/>
              <a:gd name="connsiteY5" fmla="*/ 252115 h 1305474"/>
              <a:gd name="connsiteX6" fmla="*/ 0 w 2330868"/>
              <a:gd name="connsiteY6" fmla="*/ 1305473 h 1305474"/>
              <a:gd name="connsiteX7" fmla="*/ 732273 w 2330868"/>
              <a:gd name="connsiteY7" fmla="*/ 1305473 h 1305474"/>
              <a:gd name="connsiteX8" fmla="*/ 732273 w 2330868"/>
              <a:gd name="connsiteY8" fmla="*/ 1305474 h 1305474"/>
              <a:gd name="connsiteX9" fmla="*/ 916334 w 2330868"/>
              <a:gd name="connsiteY9" fmla="*/ 1305474 h 1305474"/>
              <a:gd name="connsiteX10" fmla="*/ 916334 w 2330868"/>
              <a:gd name="connsiteY10" fmla="*/ 1305473 h 1305474"/>
              <a:gd name="connsiteX11" fmla="*/ 1044605 w 2330868"/>
              <a:gd name="connsiteY11" fmla="*/ 1298996 h 1305474"/>
              <a:gd name="connsiteX12" fmla="*/ 2067649 w 2330868"/>
              <a:gd name="connsiteY12" fmla="*/ 702392 h 1305474"/>
              <a:gd name="connsiteX13" fmla="*/ 2097479 w 2330868"/>
              <a:gd name="connsiteY13" fmla="*/ 658521 h 1305474"/>
              <a:gd name="connsiteX14" fmla="*/ 2096644 w 2330868"/>
              <a:gd name="connsiteY14" fmla="*/ 658521 h 1305474"/>
              <a:gd name="connsiteX15" fmla="*/ 2133696 w 2330868"/>
              <a:gd name="connsiteY15" fmla="*/ 600945 h 1305474"/>
              <a:gd name="connsiteX16" fmla="*/ 2330376 w 2330868"/>
              <a:gd name="connsiteY16" fmla="*/ 9750 h 1305474"/>
              <a:gd name="connsiteX17" fmla="*/ 2330868 w 2330868"/>
              <a:gd name="connsiteY17" fmla="*/ 1 h 1305474"/>
              <a:gd name="connsiteX18" fmla="*/ 975693 w 2330868"/>
              <a:gd name="connsiteY18" fmla="*/ 1 h 130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0868" h="1305474">
                <a:moveTo>
                  <a:pt x="975693" y="0"/>
                </a:moveTo>
                <a:lnTo>
                  <a:pt x="791632" y="0"/>
                </a:lnTo>
                <a:lnTo>
                  <a:pt x="791632" y="1"/>
                </a:lnTo>
                <a:lnTo>
                  <a:pt x="663361" y="6478"/>
                </a:lnTo>
                <a:cubicBezTo>
                  <a:pt x="441861" y="28973"/>
                  <a:pt x="235261" y="101866"/>
                  <a:pt x="55209" y="213511"/>
                </a:cubicBezTo>
                <a:lnTo>
                  <a:pt x="0" y="252115"/>
                </a:lnTo>
                <a:lnTo>
                  <a:pt x="0" y="1305473"/>
                </a:lnTo>
                <a:lnTo>
                  <a:pt x="732273" y="1305473"/>
                </a:lnTo>
                <a:lnTo>
                  <a:pt x="732273" y="1305474"/>
                </a:lnTo>
                <a:lnTo>
                  <a:pt x="916334" y="1305474"/>
                </a:lnTo>
                <a:lnTo>
                  <a:pt x="916334" y="1305473"/>
                </a:lnTo>
                <a:lnTo>
                  <a:pt x="1044605" y="1298996"/>
                </a:lnTo>
                <a:cubicBezTo>
                  <a:pt x="1466509" y="1256150"/>
                  <a:pt x="1834356" y="1030449"/>
                  <a:pt x="2067649" y="702392"/>
                </a:cubicBezTo>
                <a:lnTo>
                  <a:pt x="2097479" y="658521"/>
                </a:lnTo>
                <a:lnTo>
                  <a:pt x="2096644" y="658521"/>
                </a:lnTo>
                <a:lnTo>
                  <a:pt x="2133696" y="600945"/>
                </a:lnTo>
                <a:cubicBezTo>
                  <a:pt x="2239494" y="424923"/>
                  <a:pt x="2308584" y="224328"/>
                  <a:pt x="2330376" y="9750"/>
                </a:cubicBezTo>
                <a:lnTo>
                  <a:pt x="2330868" y="1"/>
                </a:lnTo>
                <a:lnTo>
                  <a:pt x="975693" y="1"/>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8B26062C-1C6A-AE4D-97F4-65D7AD57F64B}"/>
              </a:ext>
            </a:extLst>
          </p:cNvPr>
          <p:cNvSpPr>
            <a:spLocks noGrp="1"/>
          </p:cNvSpPr>
          <p:nvPr>
            <p:ph type="body" sz="quarter" idx="19" hasCustomPrompt="1"/>
          </p:nvPr>
        </p:nvSpPr>
        <p:spPr>
          <a:xfrm>
            <a:off x="579603" y="652821"/>
            <a:ext cx="8857251" cy="1160989"/>
          </a:xfrm>
        </p:spPr>
        <p:txBody>
          <a:bodyPr>
            <a:normAutofit/>
          </a:bodyPr>
          <a:lstStyle>
            <a:lvl1pPr marL="0" indent="0" algn="l">
              <a:buNone/>
              <a:defRPr sz="3600">
                <a:solidFill>
                  <a:srgbClr val="406F70"/>
                </a:solidFill>
                <a:latin typeface="+mn-lt"/>
              </a:defRPr>
            </a:lvl1pPr>
          </a:lstStyle>
          <a:p>
            <a:pPr lvl="0"/>
            <a:r>
              <a:rPr lang="en-US"/>
              <a:t>TITLE</a:t>
            </a:r>
          </a:p>
        </p:txBody>
      </p:sp>
      <p:sp>
        <p:nvSpPr>
          <p:cNvPr id="11" name="Text Placeholder 25">
            <a:extLst>
              <a:ext uri="{FF2B5EF4-FFF2-40B4-BE49-F238E27FC236}">
                <a16:creationId xmlns:a16="http://schemas.microsoft.com/office/drawing/2014/main" id="{6639377E-C870-D244-AA5D-943F18E1BCAD}"/>
              </a:ext>
            </a:extLst>
          </p:cNvPr>
          <p:cNvSpPr>
            <a:spLocks noGrp="1"/>
          </p:cNvSpPr>
          <p:nvPr>
            <p:ph type="body" sz="quarter" idx="20" hasCustomPrompt="1"/>
          </p:nvPr>
        </p:nvSpPr>
        <p:spPr>
          <a:xfrm>
            <a:off x="586551" y="2503356"/>
            <a:ext cx="10968810" cy="3230383"/>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Freeform 11">
            <a:extLst>
              <a:ext uri="{FF2B5EF4-FFF2-40B4-BE49-F238E27FC236}">
                <a16:creationId xmlns:a16="http://schemas.microsoft.com/office/drawing/2014/main" id="{72D687B2-B75A-FA41-B2B6-DD2E4C7FBF31}"/>
              </a:ext>
            </a:extLst>
          </p:cNvPr>
          <p:cNvSpPr/>
          <p:nvPr userDrawn="1"/>
        </p:nvSpPr>
        <p:spPr>
          <a:xfrm flipH="1">
            <a:off x="9720782" y="1188535"/>
            <a:ext cx="1834579" cy="815098"/>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9546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slide - Right">
    <p:spTree>
      <p:nvGrpSpPr>
        <p:cNvPr id="1" name=""/>
        <p:cNvGrpSpPr/>
        <p:nvPr/>
      </p:nvGrpSpPr>
      <p:grpSpPr>
        <a:xfrm>
          <a:off x="0" y="0"/>
          <a:ext cx="0" cy="0"/>
          <a:chOff x="0" y="0"/>
          <a:chExt cx="0" cy="0"/>
        </a:xfrm>
      </p:grpSpPr>
      <p:sp>
        <p:nvSpPr>
          <p:cNvPr id="10" name="Text Placeholder 23">
            <a:extLst>
              <a:ext uri="{FF2B5EF4-FFF2-40B4-BE49-F238E27FC236}">
                <a16:creationId xmlns:a16="http://schemas.microsoft.com/office/drawing/2014/main" id="{8B26062C-1C6A-AE4D-97F4-65D7AD57F64B}"/>
              </a:ext>
            </a:extLst>
          </p:cNvPr>
          <p:cNvSpPr>
            <a:spLocks noGrp="1"/>
          </p:cNvSpPr>
          <p:nvPr>
            <p:ph type="body" sz="quarter" idx="19" hasCustomPrompt="1"/>
          </p:nvPr>
        </p:nvSpPr>
        <p:spPr>
          <a:xfrm>
            <a:off x="2773179" y="652821"/>
            <a:ext cx="8775233" cy="1160989"/>
          </a:xfrm>
        </p:spPr>
        <p:txBody>
          <a:bodyPr>
            <a:normAutofit/>
          </a:bodyPr>
          <a:lstStyle>
            <a:lvl1pPr marL="0" indent="0" algn="r">
              <a:buNone/>
              <a:defRPr sz="3600">
                <a:solidFill>
                  <a:srgbClr val="406F70"/>
                </a:solidFill>
                <a:latin typeface="+mn-lt"/>
              </a:defRPr>
            </a:lvl1pPr>
          </a:lstStyle>
          <a:p>
            <a:pPr lvl="0"/>
            <a:r>
              <a:rPr lang="en-US"/>
              <a:t>TITLE</a:t>
            </a:r>
          </a:p>
        </p:txBody>
      </p:sp>
      <p:sp>
        <p:nvSpPr>
          <p:cNvPr id="11" name="Text Placeholder 25">
            <a:extLst>
              <a:ext uri="{FF2B5EF4-FFF2-40B4-BE49-F238E27FC236}">
                <a16:creationId xmlns:a16="http://schemas.microsoft.com/office/drawing/2014/main" id="{6639377E-C870-D244-AA5D-943F18E1BCAD}"/>
              </a:ext>
            </a:extLst>
          </p:cNvPr>
          <p:cNvSpPr>
            <a:spLocks noGrp="1"/>
          </p:cNvSpPr>
          <p:nvPr>
            <p:ph type="body" sz="quarter" idx="20" hasCustomPrompt="1"/>
          </p:nvPr>
        </p:nvSpPr>
        <p:spPr>
          <a:xfrm>
            <a:off x="586551" y="2503356"/>
            <a:ext cx="10968810" cy="3230383"/>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2" name="Group 1">
            <a:extLst>
              <a:ext uri="{FF2B5EF4-FFF2-40B4-BE49-F238E27FC236}">
                <a16:creationId xmlns:a16="http://schemas.microsoft.com/office/drawing/2014/main" id="{264DD6A6-EA01-4E48-87A8-C48DA0EEB555}"/>
              </a:ext>
            </a:extLst>
          </p:cNvPr>
          <p:cNvGrpSpPr/>
          <p:nvPr userDrawn="1"/>
        </p:nvGrpSpPr>
        <p:grpSpPr>
          <a:xfrm flipH="1">
            <a:off x="0" y="297350"/>
            <a:ext cx="2471218" cy="1653822"/>
            <a:chOff x="9720782" y="349811"/>
            <a:chExt cx="2471218" cy="1653822"/>
          </a:xfrm>
        </p:grpSpPr>
        <p:sp>
          <p:nvSpPr>
            <p:cNvPr id="15" name="Freeform 14">
              <a:extLst>
                <a:ext uri="{FF2B5EF4-FFF2-40B4-BE49-F238E27FC236}">
                  <a16:creationId xmlns:a16="http://schemas.microsoft.com/office/drawing/2014/main" id="{136CFA7E-FCEF-F84F-81A4-DA1C73867561}"/>
                </a:ext>
              </a:extLst>
            </p:cNvPr>
            <p:cNvSpPr/>
            <p:nvPr userDrawn="1"/>
          </p:nvSpPr>
          <p:spPr>
            <a:xfrm flipH="1">
              <a:off x="9861132" y="349811"/>
              <a:ext cx="2330868" cy="1305474"/>
            </a:xfrm>
            <a:custGeom>
              <a:avLst/>
              <a:gdLst>
                <a:gd name="connsiteX0" fmla="*/ 975693 w 2330868"/>
                <a:gd name="connsiteY0" fmla="*/ 0 h 1305474"/>
                <a:gd name="connsiteX1" fmla="*/ 791632 w 2330868"/>
                <a:gd name="connsiteY1" fmla="*/ 0 h 1305474"/>
                <a:gd name="connsiteX2" fmla="*/ 791632 w 2330868"/>
                <a:gd name="connsiteY2" fmla="*/ 1 h 1305474"/>
                <a:gd name="connsiteX3" fmla="*/ 663361 w 2330868"/>
                <a:gd name="connsiteY3" fmla="*/ 6478 h 1305474"/>
                <a:gd name="connsiteX4" fmla="*/ 55209 w 2330868"/>
                <a:gd name="connsiteY4" fmla="*/ 213511 h 1305474"/>
                <a:gd name="connsiteX5" fmla="*/ 0 w 2330868"/>
                <a:gd name="connsiteY5" fmla="*/ 252115 h 1305474"/>
                <a:gd name="connsiteX6" fmla="*/ 0 w 2330868"/>
                <a:gd name="connsiteY6" fmla="*/ 1305473 h 1305474"/>
                <a:gd name="connsiteX7" fmla="*/ 732273 w 2330868"/>
                <a:gd name="connsiteY7" fmla="*/ 1305473 h 1305474"/>
                <a:gd name="connsiteX8" fmla="*/ 732273 w 2330868"/>
                <a:gd name="connsiteY8" fmla="*/ 1305474 h 1305474"/>
                <a:gd name="connsiteX9" fmla="*/ 916334 w 2330868"/>
                <a:gd name="connsiteY9" fmla="*/ 1305474 h 1305474"/>
                <a:gd name="connsiteX10" fmla="*/ 916334 w 2330868"/>
                <a:gd name="connsiteY10" fmla="*/ 1305473 h 1305474"/>
                <a:gd name="connsiteX11" fmla="*/ 1044605 w 2330868"/>
                <a:gd name="connsiteY11" fmla="*/ 1298996 h 1305474"/>
                <a:gd name="connsiteX12" fmla="*/ 2067649 w 2330868"/>
                <a:gd name="connsiteY12" fmla="*/ 702392 h 1305474"/>
                <a:gd name="connsiteX13" fmla="*/ 2097479 w 2330868"/>
                <a:gd name="connsiteY13" fmla="*/ 658521 h 1305474"/>
                <a:gd name="connsiteX14" fmla="*/ 2096644 w 2330868"/>
                <a:gd name="connsiteY14" fmla="*/ 658521 h 1305474"/>
                <a:gd name="connsiteX15" fmla="*/ 2133696 w 2330868"/>
                <a:gd name="connsiteY15" fmla="*/ 600945 h 1305474"/>
                <a:gd name="connsiteX16" fmla="*/ 2330376 w 2330868"/>
                <a:gd name="connsiteY16" fmla="*/ 9750 h 1305474"/>
                <a:gd name="connsiteX17" fmla="*/ 2330868 w 2330868"/>
                <a:gd name="connsiteY17" fmla="*/ 1 h 1305474"/>
                <a:gd name="connsiteX18" fmla="*/ 975693 w 2330868"/>
                <a:gd name="connsiteY18" fmla="*/ 1 h 130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0868" h="1305474">
                  <a:moveTo>
                    <a:pt x="975693" y="0"/>
                  </a:moveTo>
                  <a:lnTo>
                    <a:pt x="791632" y="0"/>
                  </a:lnTo>
                  <a:lnTo>
                    <a:pt x="791632" y="1"/>
                  </a:lnTo>
                  <a:lnTo>
                    <a:pt x="663361" y="6478"/>
                  </a:lnTo>
                  <a:cubicBezTo>
                    <a:pt x="441861" y="28973"/>
                    <a:pt x="235261" y="101866"/>
                    <a:pt x="55209" y="213511"/>
                  </a:cubicBezTo>
                  <a:lnTo>
                    <a:pt x="0" y="252115"/>
                  </a:lnTo>
                  <a:lnTo>
                    <a:pt x="0" y="1305473"/>
                  </a:lnTo>
                  <a:lnTo>
                    <a:pt x="732273" y="1305473"/>
                  </a:lnTo>
                  <a:lnTo>
                    <a:pt x="732273" y="1305474"/>
                  </a:lnTo>
                  <a:lnTo>
                    <a:pt x="916334" y="1305474"/>
                  </a:lnTo>
                  <a:lnTo>
                    <a:pt x="916334" y="1305473"/>
                  </a:lnTo>
                  <a:lnTo>
                    <a:pt x="1044605" y="1298996"/>
                  </a:lnTo>
                  <a:cubicBezTo>
                    <a:pt x="1466509" y="1256150"/>
                    <a:pt x="1834356" y="1030449"/>
                    <a:pt x="2067649" y="702392"/>
                  </a:cubicBezTo>
                  <a:lnTo>
                    <a:pt x="2097479" y="658521"/>
                  </a:lnTo>
                  <a:lnTo>
                    <a:pt x="2096644" y="658521"/>
                  </a:lnTo>
                  <a:lnTo>
                    <a:pt x="2133696" y="600945"/>
                  </a:lnTo>
                  <a:cubicBezTo>
                    <a:pt x="2239494" y="424923"/>
                    <a:pt x="2308584" y="224328"/>
                    <a:pt x="2330376" y="9750"/>
                  </a:cubicBezTo>
                  <a:lnTo>
                    <a:pt x="2330868" y="1"/>
                  </a:lnTo>
                  <a:lnTo>
                    <a:pt x="975693" y="1"/>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72D687B2-B75A-FA41-B2B6-DD2E4C7FBF31}"/>
                </a:ext>
              </a:extLst>
            </p:cNvPr>
            <p:cNvSpPr/>
            <p:nvPr userDrawn="1"/>
          </p:nvSpPr>
          <p:spPr>
            <a:xfrm flipH="1">
              <a:off x="9720782" y="1188535"/>
              <a:ext cx="1834579" cy="815098"/>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A picture containing drawing&#10;&#10;Description automatically generated">
            <a:extLst>
              <a:ext uri="{FF2B5EF4-FFF2-40B4-BE49-F238E27FC236}">
                <a16:creationId xmlns:a16="http://schemas.microsoft.com/office/drawing/2014/main" id="{66711F05-2A47-B348-A827-642057F7CD6B}"/>
              </a:ext>
            </a:extLst>
          </p:cNvPr>
          <p:cNvPicPr>
            <a:picLocks noChangeAspect="1"/>
          </p:cNvPicPr>
          <p:nvPr userDrawn="1"/>
        </p:nvPicPr>
        <p:blipFill>
          <a:blip r:embed="rId2"/>
          <a:stretch>
            <a:fillRect/>
          </a:stretch>
        </p:blipFill>
        <p:spPr>
          <a:xfrm>
            <a:off x="11408432" y="6223371"/>
            <a:ext cx="203964" cy="269828"/>
          </a:xfrm>
          <a:prstGeom prst="rect">
            <a:avLst/>
          </a:prstGeom>
        </p:spPr>
      </p:pic>
      <p:sp>
        <p:nvSpPr>
          <p:cNvPr id="13" name="TextBox 12">
            <a:extLst>
              <a:ext uri="{FF2B5EF4-FFF2-40B4-BE49-F238E27FC236}">
                <a16:creationId xmlns:a16="http://schemas.microsoft.com/office/drawing/2014/main" id="{1366D7AB-2970-494C-A6B7-4299E2BF2241}"/>
              </a:ext>
            </a:extLst>
          </p:cNvPr>
          <p:cNvSpPr txBox="1"/>
          <p:nvPr userDrawn="1"/>
        </p:nvSpPr>
        <p:spPr>
          <a:xfrm>
            <a:off x="8659333" y="624697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spTree>
    <p:extLst>
      <p:ext uri="{BB962C8B-B14F-4D97-AF65-F5344CB8AC3E}">
        <p14:creationId xmlns:p14="http://schemas.microsoft.com/office/powerpoint/2010/main" val="3966149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bullets slide with icons">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FF5F9BA7-571F-4C47-A20F-A6A2DE65753E}"/>
              </a:ext>
            </a:extLst>
          </p:cNvPr>
          <p:cNvCxnSpPr/>
          <p:nvPr userDrawn="1"/>
        </p:nvCxnSpPr>
        <p:spPr>
          <a:xfrm>
            <a:off x="0" y="2517332"/>
            <a:ext cx="12192000" cy="0"/>
          </a:xfrm>
          <a:prstGeom prst="line">
            <a:avLst/>
          </a:prstGeom>
          <a:ln>
            <a:solidFill>
              <a:srgbClr val="044449"/>
            </a:solidFill>
          </a:ln>
        </p:spPr>
        <p:style>
          <a:lnRef idx="1">
            <a:schemeClr val="accent1"/>
          </a:lnRef>
          <a:fillRef idx="0">
            <a:schemeClr val="accent1"/>
          </a:fillRef>
          <a:effectRef idx="0">
            <a:schemeClr val="accent1"/>
          </a:effectRef>
          <a:fontRef idx="minor">
            <a:schemeClr val="tx1"/>
          </a:fontRef>
        </p:style>
      </p:cxnSp>
      <p:sp>
        <p:nvSpPr>
          <p:cNvPr id="14" name="Oval 41">
            <a:extLst>
              <a:ext uri="{FF2B5EF4-FFF2-40B4-BE49-F238E27FC236}">
                <a16:creationId xmlns:a16="http://schemas.microsoft.com/office/drawing/2014/main" id="{011DB00C-DF56-EC48-8BAB-4675866B48AE}"/>
              </a:ext>
            </a:extLst>
          </p:cNvPr>
          <p:cNvSpPr>
            <a:spLocks noChangeArrowheads="1"/>
          </p:cNvSpPr>
          <p:nvPr userDrawn="1"/>
        </p:nvSpPr>
        <p:spPr bwMode="auto">
          <a:xfrm>
            <a:off x="1863747" y="2031864"/>
            <a:ext cx="1049910" cy="1049910"/>
          </a:xfrm>
          <a:prstGeom prst="ellipse">
            <a:avLst/>
          </a:prstGeom>
          <a:solidFill>
            <a:srgbClr val="044449"/>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16" name="Text Placeholder 23">
            <a:extLst>
              <a:ext uri="{FF2B5EF4-FFF2-40B4-BE49-F238E27FC236}">
                <a16:creationId xmlns:a16="http://schemas.microsoft.com/office/drawing/2014/main" id="{EB6CC0F4-69A2-4A48-8800-63FFA3B392DA}"/>
              </a:ext>
            </a:extLst>
          </p:cNvPr>
          <p:cNvSpPr>
            <a:spLocks noGrp="1"/>
          </p:cNvSpPr>
          <p:nvPr>
            <p:ph type="body" sz="quarter" idx="14" hasCustomPrompt="1"/>
          </p:nvPr>
        </p:nvSpPr>
        <p:spPr>
          <a:xfrm>
            <a:off x="684287" y="3236316"/>
            <a:ext cx="3408830" cy="1045795"/>
          </a:xfrm>
        </p:spPr>
        <p:txBody>
          <a:bodyPr anchor="ctr">
            <a:normAutofit/>
          </a:bodyPr>
          <a:lstStyle>
            <a:lvl1pPr marL="0" indent="0" algn="ctr">
              <a:buNone/>
              <a:defRPr sz="3000">
                <a:solidFill>
                  <a:srgbClr val="5E5E5E"/>
                </a:solidFill>
                <a:latin typeface="+mn-lt"/>
              </a:defRPr>
            </a:lvl1pPr>
          </a:lstStyle>
          <a:p>
            <a:pPr lvl="0"/>
            <a:r>
              <a:rPr lang="en-US"/>
              <a:t>Sub Title</a:t>
            </a:r>
          </a:p>
        </p:txBody>
      </p:sp>
      <p:sp>
        <p:nvSpPr>
          <p:cNvPr id="17" name="Text Placeholder 23">
            <a:extLst>
              <a:ext uri="{FF2B5EF4-FFF2-40B4-BE49-F238E27FC236}">
                <a16:creationId xmlns:a16="http://schemas.microsoft.com/office/drawing/2014/main" id="{F552D4BC-9998-D04A-8E28-4B7ECF397086}"/>
              </a:ext>
            </a:extLst>
          </p:cNvPr>
          <p:cNvSpPr>
            <a:spLocks noGrp="1"/>
          </p:cNvSpPr>
          <p:nvPr>
            <p:ph type="body" sz="quarter" idx="15" hasCustomPrompt="1"/>
          </p:nvPr>
        </p:nvSpPr>
        <p:spPr>
          <a:xfrm>
            <a:off x="684287" y="4432247"/>
            <a:ext cx="3408830" cy="1412740"/>
          </a:xfrm>
        </p:spPr>
        <p:txBody>
          <a:bodyPr>
            <a:normAutofit/>
          </a:bodyPr>
          <a:lstStyle>
            <a:lvl1pPr marL="0" indent="0" algn="ctr">
              <a:buNone/>
              <a:defRPr sz="2400">
                <a:solidFill>
                  <a:srgbClr val="5E5E5E"/>
                </a:solidFill>
                <a:latin typeface="+mn-lt"/>
              </a:defRPr>
            </a:lvl1pPr>
          </a:lstStyle>
          <a:p>
            <a:pPr lvl="0"/>
            <a:r>
              <a:rPr lang="en-US"/>
              <a:t>Main Body Text</a:t>
            </a:r>
          </a:p>
        </p:txBody>
      </p:sp>
      <p:cxnSp>
        <p:nvCxnSpPr>
          <p:cNvPr id="18" name="Straight Connector 17">
            <a:extLst>
              <a:ext uri="{FF2B5EF4-FFF2-40B4-BE49-F238E27FC236}">
                <a16:creationId xmlns:a16="http://schemas.microsoft.com/office/drawing/2014/main" id="{857E3B5E-E0ED-1F4F-A6CC-773952B492FD}"/>
              </a:ext>
            </a:extLst>
          </p:cNvPr>
          <p:cNvCxnSpPr/>
          <p:nvPr userDrawn="1"/>
        </p:nvCxnSpPr>
        <p:spPr>
          <a:xfrm flipH="1">
            <a:off x="555813" y="4342602"/>
            <a:ext cx="3591091" cy="0"/>
          </a:xfrm>
          <a:prstGeom prst="line">
            <a:avLst/>
          </a:prstGeom>
          <a:ln>
            <a:solidFill>
              <a:srgbClr val="044449"/>
            </a:solidFill>
          </a:ln>
        </p:spPr>
        <p:style>
          <a:lnRef idx="1">
            <a:schemeClr val="accent1"/>
          </a:lnRef>
          <a:fillRef idx="0">
            <a:schemeClr val="accent1"/>
          </a:fillRef>
          <a:effectRef idx="0">
            <a:schemeClr val="accent1"/>
          </a:effectRef>
          <a:fontRef idx="minor">
            <a:schemeClr val="tx1"/>
          </a:fontRef>
        </p:style>
      </p:cxnSp>
      <p:sp>
        <p:nvSpPr>
          <p:cNvPr id="19" name="Oval 41">
            <a:extLst>
              <a:ext uri="{FF2B5EF4-FFF2-40B4-BE49-F238E27FC236}">
                <a16:creationId xmlns:a16="http://schemas.microsoft.com/office/drawing/2014/main" id="{7BAEF165-2934-F042-9879-4FC8ADE458DB}"/>
              </a:ext>
            </a:extLst>
          </p:cNvPr>
          <p:cNvSpPr>
            <a:spLocks noChangeArrowheads="1"/>
          </p:cNvSpPr>
          <p:nvPr userDrawn="1"/>
        </p:nvSpPr>
        <p:spPr bwMode="auto">
          <a:xfrm>
            <a:off x="5691676" y="2031864"/>
            <a:ext cx="1049910" cy="1049910"/>
          </a:xfrm>
          <a:prstGeom prst="ellipse">
            <a:avLst/>
          </a:prstGeom>
          <a:solidFill>
            <a:srgbClr val="406F7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0" name="Text Placeholder 23">
            <a:extLst>
              <a:ext uri="{FF2B5EF4-FFF2-40B4-BE49-F238E27FC236}">
                <a16:creationId xmlns:a16="http://schemas.microsoft.com/office/drawing/2014/main" id="{3758CDC2-462B-984F-8984-550100DE9758}"/>
              </a:ext>
            </a:extLst>
          </p:cNvPr>
          <p:cNvSpPr>
            <a:spLocks noGrp="1"/>
          </p:cNvSpPr>
          <p:nvPr>
            <p:ph type="body" sz="quarter" idx="16" hasCustomPrompt="1"/>
          </p:nvPr>
        </p:nvSpPr>
        <p:spPr>
          <a:xfrm>
            <a:off x="4512216" y="3236316"/>
            <a:ext cx="3408830" cy="1045795"/>
          </a:xfrm>
        </p:spPr>
        <p:txBody>
          <a:bodyPr anchor="ctr">
            <a:normAutofit/>
          </a:bodyPr>
          <a:lstStyle>
            <a:lvl1pPr marL="0" indent="0" algn="ctr">
              <a:buNone/>
              <a:defRPr sz="3000">
                <a:solidFill>
                  <a:srgbClr val="5E5E5E"/>
                </a:solidFill>
                <a:latin typeface="+mn-lt"/>
              </a:defRPr>
            </a:lvl1pPr>
          </a:lstStyle>
          <a:p>
            <a:pPr lvl="0"/>
            <a:r>
              <a:rPr lang="en-US"/>
              <a:t>Sub Title</a:t>
            </a:r>
          </a:p>
        </p:txBody>
      </p:sp>
      <p:sp>
        <p:nvSpPr>
          <p:cNvPr id="21" name="Text Placeholder 23">
            <a:extLst>
              <a:ext uri="{FF2B5EF4-FFF2-40B4-BE49-F238E27FC236}">
                <a16:creationId xmlns:a16="http://schemas.microsoft.com/office/drawing/2014/main" id="{3AC496FE-E102-3145-AC80-932A87D9DD66}"/>
              </a:ext>
            </a:extLst>
          </p:cNvPr>
          <p:cNvSpPr>
            <a:spLocks noGrp="1"/>
          </p:cNvSpPr>
          <p:nvPr>
            <p:ph type="body" sz="quarter" idx="17" hasCustomPrompt="1"/>
          </p:nvPr>
        </p:nvSpPr>
        <p:spPr>
          <a:xfrm>
            <a:off x="4512216" y="4432247"/>
            <a:ext cx="3408830" cy="1412740"/>
          </a:xfrm>
        </p:spPr>
        <p:txBody>
          <a:bodyPr>
            <a:normAutofit/>
          </a:bodyPr>
          <a:lstStyle>
            <a:lvl1pPr marL="0" indent="0" algn="ctr">
              <a:buNone/>
              <a:defRPr sz="2400">
                <a:solidFill>
                  <a:srgbClr val="5E5E5E"/>
                </a:solidFill>
                <a:latin typeface="+mn-lt"/>
              </a:defRPr>
            </a:lvl1pPr>
          </a:lstStyle>
          <a:p>
            <a:pPr lvl="0"/>
            <a:r>
              <a:rPr lang="en-US"/>
              <a:t>Main Body Text</a:t>
            </a:r>
          </a:p>
        </p:txBody>
      </p:sp>
      <p:cxnSp>
        <p:nvCxnSpPr>
          <p:cNvPr id="22" name="Straight Connector 21">
            <a:extLst>
              <a:ext uri="{FF2B5EF4-FFF2-40B4-BE49-F238E27FC236}">
                <a16:creationId xmlns:a16="http://schemas.microsoft.com/office/drawing/2014/main" id="{C96F25D0-6E91-3B4F-B84C-5E1C405F734D}"/>
              </a:ext>
            </a:extLst>
          </p:cNvPr>
          <p:cNvCxnSpPr/>
          <p:nvPr userDrawn="1"/>
        </p:nvCxnSpPr>
        <p:spPr>
          <a:xfrm flipH="1">
            <a:off x="4383742" y="4342602"/>
            <a:ext cx="3591091" cy="0"/>
          </a:xfrm>
          <a:prstGeom prst="line">
            <a:avLst/>
          </a:prstGeom>
          <a:ln>
            <a:solidFill>
              <a:srgbClr val="406F70"/>
            </a:solidFill>
          </a:ln>
        </p:spPr>
        <p:style>
          <a:lnRef idx="1">
            <a:schemeClr val="accent1"/>
          </a:lnRef>
          <a:fillRef idx="0">
            <a:schemeClr val="accent1"/>
          </a:fillRef>
          <a:effectRef idx="0">
            <a:schemeClr val="accent1"/>
          </a:effectRef>
          <a:fontRef idx="minor">
            <a:schemeClr val="tx1"/>
          </a:fontRef>
        </p:style>
      </p:cxnSp>
      <p:sp>
        <p:nvSpPr>
          <p:cNvPr id="23" name="Oval 41">
            <a:extLst>
              <a:ext uri="{FF2B5EF4-FFF2-40B4-BE49-F238E27FC236}">
                <a16:creationId xmlns:a16="http://schemas.microsoft.com/office/drawing/2014/main" id="{650A3FD1-8F48-EE4A-BF81-E86E73CF4D8B}"/>
              </a:ext>
            </a:extLst>
          </p:cNvPr>
          <p:cNvSpPr>
            <a:spLocks noChangeArrowheads="1"/>
          </p:cNvSpPr>
          <p:nvPr userDrawn="1"/>
        </p:nvSpPr>
        <p:spPr bwMode="auto">
          <a:xfrm>
            <a:off x="9407546" y="2031864"/>
            <a:ext cx="1049910" cy="1049910"/>
          </a:xfrm>
          <a:prstGeom prst="ellipse">
            <a:avLst/>
          </a:prstGeom>
          <a:solidFill>
            <a:srgbClr val="F5C05B"/>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4" name="Text Placeholder 23">
            <a:extLst>
              <a:ext uri="{FF2B5EF4-FFF2-40B4-BE49-F238E27FC236}">
                <a16:creationId xmlns:a16="http://schemas.microsoft.com/office/drawing/2014/main" id="{D73425C0-FBE5-8C4D-8E8D-7E5C2C40B7AC}"/>
              </a:ext>
            </a:extLst>
          </p:cNvPr>
          <p:cNvSpPr>
            <a:spLocks noGrp="1"/>
          </p:cNvSpPr>
          <p:nvPr>
            <p:ph type="body" sz="quarter" idx="18" hasCustomPrompt="1"/>
          </p:nvPr>
        </p:nvSpPr>
        <p:spPr>
          <a:xfrm>
            <a:off x="8228086" y="3236316"/>
            <a:ext cx="3408830" cy="1045795"/>
          </a:xfrm>
        </p:spPr>
        <p:txBody>
          <a:bodyPr anchor="ctr">
            <a:normAutofit/>
          </a:bodyPr>
          <a:lstStyle>
            <a:lvl1pPr marL="0" indent="0" algn="ctr">
              <a:buNone/>
              <a:defRPr sz="3000">
                <a:solidFill>
                  <a:srgbClr val="5E5E5E"/>
                </a:solidFill>
                <a:latin typeface="+mn-lt"/>
              </a:defRPr>
            </a:lvl1pPr>
          </a:lstStyle>
          <a:p>
            <a:pPr lvl="0"/>
            <a:r>
              <a:rPr lang="en-US"/>
              <a:t>Sub Title</a:t>
            </a:r>
          </a:p>
        </p:txBody>
      </p:sp>
      <p:sp>
        <p:nvSpPr>
          <p:cNvPr id="25" name="Text Placeholder 23">
            <a:extLst>
              <a:ext uri="{FF2B5EF4-FFF2-40B4-BE49-F238E27FC236}">
                <a16:creationId xmlns:a16="http://schemas.microsoft.com/office/drawing/2014/main" id="{BFE964B2-3B7F-6545-9A52-58961AFA0929}"/>
              </a:ext>
            </a:extLst>
          </p:cNvPr>
          <p:cNvSpPr>
            <a:spLocks noGrp="1"/>
          </p:cNvSpPr>
          <p:nvPr>
            <p:ph type="body" sz="quarter" idx="19" hasCustomPrompt="1"/>
          </p:nvPr>
        </p:nvSpPr>
        <p:spPr>
          <a:xfrm>
            <a:off x="8228086" y="4432247"/>
            <a:ext cx="3408830" cy="1412740"/>
          </a:xfrm>
        </p:spPr>
        <p:txBody>
          <a:bodyPr>
            <a:normAutofit/>
          </a:bodyPr>
          <a:lstStyle>
            <a:lvl1pPr marL="0" indent="0" algn="ctr">
              <a:buNone/>
              <a:defRPr sz="2400">
                <a:solidFill>
                  <a:srgbClr val="5E5E5E"/>
                </a:solidFill>
                <a:latin typeface="+mn-lt"/>
              </a:defRPr>
            </a:lvl1pPr>
          </a:lstStyle>
          <a:p>
            <a:pPr lvl="0"/>
            <a:r>
              <a:rPr lang="en-US"/>
              <a:t>Main Body Text</a:t>
            </a:r>
          </a:p>
        </p:txBody>
      </p:sp>
      <p:cxnSp>
        <p:nvCxnSpPr>
          <p:cNvPr id="26" name="Straight Connector 25">
            <a:extLst>
              <a:ext uri="{FF2B5EF4-FFF2-40B4-BE49-F238E27FC236}">
                <a16:creationId xmlns:a16="http://schemas.microsoft.com/office/drawing/2014/main" id="{BA3A1136-C989-1E46-B9E2-F43E94AAD886}"/>
              </a:ext>
            </a:extLst>
          </p:cNvPr>
          <p:cNvCxnSpPr/>
          <p:nvPr userDrawn="1"/>
        </p:nvCxnSpPr>
        <p:spPr>
          <a:xfrm flipH="1">
            <a:off x="8099612" y="4342602"/>
            <a:ext cx="3591091" cy="0"/>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
        <p:nvSpPr>
          <p:cNvPr id="28" name="Text Placeholder 23">
            <a:extLst>
              <a:ext uri="{FF2B5EF4-FFF2-40B4-BE49-F238E27FC236}">
                <a16:creationId xmlns:a16="http://schemas.microsoft.com/office/drawing/2014/main" id="{FBCA3BE8-C0E8-D64C-AC53-A1ECC93018A4}"/>
              </a:ext>
            </a:extLst>
          </p:cNvPr>
          <p:cNvSpPr>
            <a:spLocks noGrp="1"/>
          </p:cNvSpPr>
          <p:nvPr>
            <p:ph type="body" sz="quarter" idx="13" hasCustomPrompt="1"/>
          </p:nvPr>
        </p:nvSpPr>
        <p:spPr>
          <a:xfrm>
            <a:off x="-94025" y="900212"/>
            <a:ext cx="12192000" cy="704485"/>
          </a:xfrm>
        </p:spPr>
        <p:txBody>
          <a:bodyPr>
            <a:normAutofit/>
          </a:bodyPr>
          <a:lstStyle>
            <a:lvl1pPr marL="0" indent="0" algn="ctr">
              <a:buNone/>
              <a:defRPr sz="3600">
                <a:solidFill>
                  <a:srgbClr val="5E5E5E"/>
                </a:solidFill>
                <a:latin typeface="+mn-lt"/>
              </a:defRPr>
            </a:lvl1pPr>
          </a:lstStyle>
          <a:p>
            <a:pPr lvl="0"/>
            <a:r>
              <a:rPr lang="en-US"/>
              <a:t>TITLE</a:t>
            </a:r>
          </a:p>
        </p:txBody>
      </p:sp>
      <p:pic>
        <p:nvPicPr>
          <p:cNvPr id="31" name="Picture 30" descr="A picture containing drawing&#10;&#10;Description automatically generated">
            <a:extLst>
              <a:ext uri="{FF2B5EF4-FFF2-40B4-BE49-F238E27FC236}">
                <a16:creationId xmlns:a16="http://schemas.microsoft.com/office/drawing/2014/main" id="{CFB8BBE4-D85B-E24F-822C-567C20318B20}"/>
              </a:ext>
            </a:extLst>
          </p:cNvPr>
          <p:cNvPicPr>
            <a:picLocks noChangeAspect="1"/>
          </p:cNvPicPr>
          <p:nvPr userDrawn="1"/>
        </p:nvPicPr>
        <p:blipFill>
          <a:blip r:embed="rId2"/>
          <a:stretch>
            <a:fillRect/>
          </a:stretch>
        </p:blipFill>
        <p:spPr>
          <a:xfrm>
            <a:off x="6001975" y="6098205"/>
            <a:ext cx="203964" cy="269828"/>
          </a:xfrm>
          <a:prstGeom prst="rect">
            <a:avLst/>
          </a:prstGeom>
        </p:spPr>
      </p:pic>
      <p:sp>
        <p:nvSpPr>
          <p:cNvPr id="32" name="TextBox 31">
            <a:extLst>
              <a:ext uri="{FF2B5EF4-FFF2-40B4-BE49-F238E27FC236}">
                <a16:creationId xmlns:a16="http://schemas.microsoft.com/office/drawing/2014/main" id="{C7DA4D82-9E24-1145-A6D3-7B6CC85BB580}"/>
              </a:ext>
            </a:extLst>
          </p:cNvPr>
          <p:cNvSpPr txBox="1"/>
          <p:nvPr userDrawn="1"/>
        </p:nvSpPr>
        <p:spPr>
          <a:xfrm>
            <a:off x="-1" y="6385778"/>
            <a:ext cx="12191999" cy="246221"/>
          </a:xfrm>
          <a:prstGeom prst="rect">
            <a:avLst/>
          </a:prstGeom>
          <a:noFill/>
        </p:spPr>
        <p:txBody>
          <a:bodyPr wrap="square" rtlCol="0">
            <a:spAutoFit/>
          </a:bodyPr>
          <a:lstStyle/>
          <a:p>
            <a:pPr algn="ctr"/>
            <a:r>
              <a:rPr lang="en-US" sz="1000">
                <a:solidFill>
                  <a:srgbClr val="406F70"/>
                </a:solidFill>
              </a:rPr>
              <a:t>INNOVATION FOR THE FOOD SERVICE SECTOR</a:t>
            </a:r>
          </a:p>
        </p:txBody>
      </p:sp>
    </p:spTree>
    <p:extLst>
      <p:ext uri="{BB962C8B-B14F-4D97-AF65-F5344CB8AC3E}">
        <p14:creationId xmlns:p14="http://schemas.microsoft.com/office/powerpoint/2010/main" val="1493237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bullets slid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6041FA4-C8B8-5E47-8932-F4D63CB17F83}"/>
              </a:ext>
            </a:extLst>
          </p:cNvPr>
          <p:cNvSpPr/>
          <p:nvPr userDrawn="1"/>
        </p:nvSpPr>
        <p:spPr>
          <a:xfrm>
            <a:off x="4903304" y="1126433"/>
            <a:ext cx="7288696" cy="1302295"/>
          </a:xfrm>
          <a:prstGeom prst="rect">
            <a:avLst/>
          </a:prstGeom>
          <a:solidFill>
            <a:srgbClr val="04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BA71EA6-6A1C-8F4C-9C08-F81853612952}"/>
              </a:ext>
            </a:extLst>
          </p:cNvPr>
          <p:cNvSpPr/>
          <p:nvPr userDrawn="1"/>
        </p:nvSpPr>
        <p:spPr>
          <a:xfrm>
            <a:off x="4903304" y="2749824"/>
            <a:ext cx="7288696" cy="1302295"/>
          </a:xfrm>
          <a:prstGeom prst="rect">
            <a:avLst/>
          </a:pr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579A9E6-E2C7-1549-9608-8E85C1B75E4C}"/>
              </a:ext>
            </a:extLst>
          </p:cNvPr>
          <p:cNvSpPr/>
          <p:nvPr userDrawn="1"/>
        </p:nvSpPr>
        <p:spPr>
          <a:xfrm>
            <a:off x="4903304" y="4373215"/>
            <a:ext cx="7288696" cy="1302295"/>
          </a:xfrm>
          <a:prstGeom prst="rect">
            <a:avLst/>
          </a:prstGeom>
          <a:solidFill>
            <a:srgbClr val="F5C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BC4FC142-62E2-1E45-876B-A967920D3B56}"/>
              </a:ext>
            </a:extLst>
          </p:cNvPr>
          <p:cNvCxnSpPr/>
          <p:nvPr userDrawn="1"/>
        </p:nvCxnSpPr>
        <p:spPr>
          <a:xfrm>
            <a:off x="6175512" y="1223543"/>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2C144A9-B0E6-6F49-B680-F3939719C6F0}"/>
              </a:ext>
            </a:extLst>
          </p:cNvPr>
          <p:cNvCxnSpPr/>
          <p:nvPr userDrawn="1"/>
        </p:nvCxnSpPr>
        <p:spPr>
          <a:xfrm>
            <a:off x="6175512" y="285205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BB7A1A1-D892-3340-8CEB-2DF3A1550FC6}"/>
              </a:ext>
            </a:extLst>
          </p:cNvPr>
          <p:cNvCxnSpPr/>
          <p:nvPr userDrawn="1"/>
        </p:nvCxnSpPr>
        <p:spPr>
          <a:xfrm>
            <a:off x="6175512" y="449638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EA1431D8-C3DD-9341-960C-34C4CAAD5BD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694" t="6763" r="13475" b="6473"/>
          <a:stretch/>
        </p:blipFill>
        <p:spPr>
          <a:xfrm>
            <a:off x="3954456" y="677649"/>
            <a:ext cx="1176669" cy="5446643"/>
          </a:xfrm>
          <a:prstGeom prst="rect">
            <a:avLst/>
          </a:prstGeom>
        </p:spPr>
      </p:pic>
      <p:sp>
        <p:nvSpPr>
          <p:cNvPr id="38" name="Text Placeholder 23">
            <a:extLst>
              <a:ext uri="{FF2B5EF4-FFF2-40B4-BE49-F238E27FC236}">
                <a16:creationId xmlns:a16="http://schemas.microsoft.com/office/drawing/2014/main" id="{2AF6C089-9985-F746-9018-EE98A4855044}"/>
              </a:ext>
            </a:extLst>
          </p:cNvPr>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5E5E5E"/>
                </a:solidFill>
                <a:latin typeface="+mn-lt"/>
              </a:defRPr>
            </a:lvl1pPr>
          </a:lstStyle>
          <a:p>
            <a:pPr lvl="0"/>
            <a:r>
              <a:rPr lang="en-US"/>
              <a:t>TITLE</a:t>
            </a:r>
          </a:p>
        </p:txBody>
      </p:sp>
      <p:sp>
        <p:nvSpPr>
          <p:cNvPr id="39" name="Text Placeholder 25">
            <a:extLst>
              <a:ext uri="{FF2B5EF4-FFF2-40B4-BE49-F238E27FC236}">
                <a16:creationId xmlns:a16="http://schemas.microsoft.com/office/drawing/2014/main" id="{B2A5D283-F805-6143-BF44-B9512E1C8889}"/>
              </a:ext>
            </a:extLst>
          </p:cNvPr>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 Title</a:t>
            </a:r>
          </a:p>
        </p:txBody>
      </p:sp>
      <p:sp>
        <p:nvSpPr>
          <p:cNvPr id="40" name="Text Placeholder 23">
            <a:extLst>
              <a:ext uri="{FF2B5EF4-FFF2-40B4-BE49-F238E27FC236}">
                <a16:creationId xmlns:a16="http://schemas.microsoft.com/office/drawing/2014/main" id="{98C034C7-2EE7-3B48-8585-70C8A1E4A1A9}"/>
              </a:ext>
            </a:extLst>
          </p:cNvPr>
          <p:cNvSpPr>
            <a:spLocks noGrp="1"/>
          </p:cNvSpPr>
          <p:nvPr>
            <p:ph type="body" sz="quarter" idx="15" hasCustomPrompt="1"/>
          </p:nvPr>
        </p:nvSpPr>
        <p:spPr>
          <a:xfrm>
            <a:off x="4975024" y="1126433"/>
            <a:ext cx="1176670" cy="1292995"/>
          </a:xfrm>
        </p:spPr>
        <p:txBody>
          <a:bodyPr anchor="ctr">
            <a:normAutofit/>
          </a:bodyPr>
          <a:lstStyle>
            <a:lvl1pPr marL="0" indent="0" algn="ctr">
              <a:buNone/>
              <a:defRPr sz="4800">
                <a:solidFill>
                  <a:schemeClr val="bg1"/>
                </a:solidFill>
                <a:latin typeface="+mn-lt"/>
              </a:defRPr>
            </a:lvl1pPr>
          </a:lstStyle>
          <a:p>
            <a:pPr lvl="0"/>
            <a:r>
              <a:rPr lang="en-US"/>
              <a:t>01</a:t>
            </a:r>
          </a:p>
        </p:txBody>
      </p:sp>
      <p:sp>
        <p:nvSpPr>
          <p:cNvPr id="41" name="Text Placeholder 2">
            <a:extLst>
              <a:ext uri="{FF2B5EF4-FFF2-40B4-BE49-F238E27FC236}">
                <a16:creationId xmlns:a16="http://schemas.microsoft.com/office/drawing/2014/main" id="{18B0D704-0A4B-7540-8B5A-071583897382}"/>
              </a:ext>
            </a:extLst>
          </p:cNvPr>
          <p:cNvSpPr>
            <a:spLocks noGrp="1"/>
          </p:cNvSpPr>
          <p:nvPr>
            <p:ph type="body" sz="quarter" idx="12" hasCustomPrompt="1"/>
          </p:nvPr>
        </p:nvSpPr>
        <p:spPr>
          <a:xfrm>
            <a:off x="6271051" y="1126433"/>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a:t>Main Body Text</a:t>
            </a:r>
          </a:p>
        </p:txBody>
      </p:sp>
      <p:cxnSp>
        <p:nvCxnSpPr>
          <p:cNvPr id="42" name="Straight Connector 41">
            <a:extLst>
              <a:ext uri="{FF2B5EF4-FFF2-40B4-BE49-F238E27FC236}">
                <a16:creationId xmlns:a16="http://schemas.microsoft.com/office/drawing/2014/main" id="{195CDBD2-6CDA-D842-B17F-E00799245D64}"/>
              </a:ext>
            </a:extLst>
          </p:cNvPr>
          <p:cNvCxnSpPr/>
          <p:nvPr userDrawn="1"/>
        </p:nvCxnSpPr>
        <p:spPr>
          <a:xfrm>
            <a:off x="417209" y="1920386"/>
            <a:ext cx="4287526" cy="0"/>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
        <p:nvSpPr>
          <p:cNvPr id="43" name="Text Placeholder 23">
            <a:extLst>
              <a:ext uri="{FF2B5EF4-FFF2-40B4-BE49-F238E27FC236}">
                <a16:creationId xmlns:a16="http://schemas.microsoft.com/office/drawing/2014/main" id="{AC0A8FBF-7591-294A-9D13-6ABE5E35D5A4}"/>
              </a:ext>
            </a:extLst>
          </p:cNvPr>
          <p:cNvSpPr>
            <a:spLocks noGrp="1"/>
          </p:cNvSpPr>
          <p:nvPr>
            <p:ph type="body" sz="quarter" idx="16" hasCustomPrompt="1"/>
          </p:nvPr>
        </p:nvSpPr>
        <p:spPr>
          <a:xfrm>
            <a:off x="4998842" y="2740524"/>
            <a:ext cx="1176670" cy="1292995"/>
          </a:xfrm>
        </p:spPr>
        <p:txBody>
          <a:bodyPr anchor="ctr">
            <a:normAutofit/>
          </a:bodyPr>
          <a:lstStyle>
            <a:lvl1pPr marL="0" indent="0" algn="ctr">
              <a:buNone/>
              <a:defRPr sz="4800">
                <a:solidFill>
                  <a:schemeClr val="bg1"/>
                </a:solidFill>
                <a:latin typeface="+mn-lt"/>
              </a:defRPr>
            </a:lvl1pPr>
          </a:lstStyle>
          <a:p>
            <a:pPr lvl="0"/>
            <a:r>
              <a:rPr lang="en-US"/>
              <a:t>02</a:t>
            </a:r>
          </a:p>
        </p:txBody>
      </p:sp>
      <p:sp>
        <p:nvSpPr>
          <p:cNvPr id="44" name="Text Placeholder 2">
            <a:extLst>
              <a:ext uri="{FF2B5EF4-FFF2-40B4-BE49-F238E27FC236}">
                <a16:creationId xmlns:a16="http://schemas.microsoft.com/office/drawing/2014/main" id="{87288F69-0531-1646-BBD8-87685C7490E6}"/>
              </a:ext>
            </a:extLst>
          </p:cNvPr>
          <p:cNvSpPr>
            <a:spLocks noGrp="1"/>
          </p:cNvSpPr>
          <p:nvPr>
            <p:ph type="body" sz="quarter" idx="17" hasCustomPrompt="1"/>
          </p:nvPr>
        </p:nvSpPr>
        <p:spPr>
          <a:xfrm>
            <a:off x="6294869" y="2740524"/>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a:t>Main Body Text</a:t>
            </a:r>
          </a:p>
        </p:txBody>
      </p:sp>
      <p:sp>
        <p:nvSpPr>
          <p:cNvPr id="45" name="Text Placeholder 23">
            <a:extLst>
              <a:ext uri="{FF2B5EF4-FFF2-40B4-BE49-F238E27FC236}">
                <a16:creationId xmlns:a16="http://schemas.microsoft.com/office/drawing/2014/main" id="{6E2B9549-34AD-1349-A68D-5CE33F7E3713}"/>
              </a:ext>
            </a:extLst>
          </p:cNvPr>
          <p:cNvSpPr>
            <a:spLocks noGrp="1"/>
          </p:cNvSpPr>
          <p:nvPr>
            <p:ph type="body" sz="quarter" idx="18" hasCustomPrompt="1"/>
          </p:nvPr>
        </p:nvSpPr>
        <p:spPr>
          <a:xfrm>
            <a:off x="4968894" y="4387646"/>
            <a:ext cx="1176670" cy="1292995"/>
          </a:xfrm>
        </p:spPr>
        <p:txBody>
          <a:bodyPr anchor="ctr">
            <a:normAutofit/>
          </a:bodyPr>
          <a:lstStyle>
            <a:lvl1pPr marL="0" indent="0" algn="ctr">
              <a:buNone/>
              <a:defRPr sz="4800">
                <a:solidFill>
                  <a:schemeClr val="bg1"/>
                </a:solidFill>
                <a:latin typeface="+mn-lt"/>
              </a:defRPr>
            </a:lvl1pPr>
          </a:lstStyle>
          <a:p>
            <a:pPr lvl="0"/>
            <a:r>
              <a:rPr lang="en-US"/>
              <a:t>03</a:t>
            </a:r>
          </a:p>
        </p:txBody>
      </p:sp>
      <p:sp>
        <p:nvSpPr>
          <p:cNvPr id="46" name="Text Placeholder 2">
            <a:extLst>
              <a:ext uri="{FF2B5EF4-FFF2-40B4-BE49-F238E27FC236}">
                <a16:creationId xmlns:a16="http://schemas.microsoft.com/office/drawing/2014/main" id="{736B4533-29F3-E248-9349-559972D09E51}"/>
              </a:ext>
            </a:extLst>
          </p:cNvPr>
          <p:cNvSpPr>
            <a:spLocks noGrp="1"/>
          </p:cNvSpPr>
          <p:nvPr>
            <p:ph type="body" sz="quarter" idx="19" hasCustomPrompt="1"/>
          </p:nvPr>
        </p:nvSpPr>
        <p:spPr>
          <a:xfrm>
            <a:off x="6264921" y="4387646"/>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a:t>Main Body Text</a:t>
            </a:r>
          </a:p>
        </p:txBody>
      </p:sp>
      <p:pic>
        <p:nvPicPr>
          <p:cNvPr id="49" name="Picture 48" descr="A picture containing drawing&#10;&#10;Description automatically generated">
            <a:extLst>
              <a:ext uri="{FF2B5EF4-FFF2-40B4-BE49-F238E27FC236}">
                <a16:creationId xmlns:a16="http://schemas.microsoft.com/office/drawing/2014/main" id="{682E996E-F346-BE49-88EE-7AA6024A86C0}"/>
              </a:ext>
            </a:extLst>
          </p:cNvPr>
          <p:cNvPicPr>
            <a:picLocks noChangeAspect="1"/>
          </p:cNvPicPr>
          <p:nvPr userDrawn="1"/>
        </p:nvPicPr>
        <p:blipFill>
          <a:blip r:embed="rId3"/>
          <a:stretch>
            <a:fillRect/>
          </a:stretch>
        </p:blipFill>
        <p:spPr>
          <a:xfrm>
            <a:off x="589613" y="6202300"/>
            <a:ext cx="203964" cy="269828"/>
          </a:xfrm>
          <a:prstGeom prst="rect">
            <a:avLst/>
          </a:prstGeom>
        </p:spPr>
      </p:pic>
      <p:sp>
        <p:nvSpPr>
          <p:cNvPr id="50" name="TextBox 49">
            <a:extLst>
              <a:ext uri="{FF2B5EF4-FFF2-40B4-BE49-F238E27FC236}">
                <a16:creationId xmlns:a16="http://schemas.microsoft.com/office/drawing/2014/main" id="{60A9BBA1-6715-614A-9985-1B566C924646}"/>
              </a:ext>
            </a:extLst>
          </p:cNvPr>
          <p:cNvSpPr txBox="1"/>
          <p:nvPr userDrawn="1"/>
        </p:nvSpPr>
        <p:spPr>
          <a:xfrm>
            <a:off x="793577" y="6261968"/>
            <a:ext cx="10599865" cy="246221"/>
          </a:xfrm>
          <a:prstGeom prst="rect">
            <a:avLst/>
          </a:prstGeom>
          <a:noFill/>
        </p:spPr>
        <p:txBody>
          <a:bodyPr wrap="square" rtlCol="0">
            <a:spAutoFit/>
          </a:bodyPr>
          <a:lstStyle/>
          <a:p>
            <a:pPr algn="l"/>
            <a:r>
              <a:rPr lang="en-US" sz="1000">
                <a:solidFill>
                  <a:srgbClr val="406F70"/>
                </a:solidFill>
              </a:rPr>
              <a:t>INNOVATION FOR THE FOOD SERVICE SECTOR</a:t>
            </a:r>
          </a:p>
        </p:txBody>
      </p:sp>
    </p:spTree>
    <p:extLst>
      <p:ext uri="{BB962C8B-B14F-4D97-AF65-F5344CB8AC3E}">
        <p14:creationId xmlns:p14="http://schemas.microsoft.com/office/powerpoint/2010/main" val="467892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41" name="Freeform 40">
            <a:extLst>
              <a:ext uri="{FF2B5EF4-FFF2-40B4-BE49-F238E27FC236}">
                <a16:creationId xmlns:a16="http://schemas.microsoft.com/office/drawing/2014/main" id="{6A8F0427-21AA-B14D-BBA9-6F39F131B347}"/>
              </a:ext>
            </a:extLst>
          </p:cNvPr>
          <p:cNvSpPr/>
          <p:nvPr userDrawn="1"/>
        </p:nvSpPr>
        <p:spPr>
          <a:xfrm>
            <a:off x="-32035" y="489"/>
            <a:ext cx="11967862" cy="5497499"/>
          </a:xfrm>
          <a:custGeom>
            <a:avLst/>
            <a:gdLst>
              <a:gd name="connsiteX0" fmla="*/ 0 w 11967862"/>
              <a:gd name="connsiteY0" fmla="*/ 0 h 5497499"/>
              <a:gd name="connsiteX1" fmla="*/ 11967862 w 11967862"/>
              <a:gd name="connsiteY1" fmla="*/ 0 h 5497499"/>
              <a:gd name="connsiteX2" fmla="*/ 11870336 w 11967862"/>
              <a:gd name="connsiteY2" fmla="*/ 319524 h 5497499"/>
              <a:gd name="connsiteX3" fmla="*/ 11188239 w 11967862"/>
              <a:gd name="connsiteY3" fmla="*/ 1796423 h 5497499"/>
              <a:gd name="connsiteX4" fmla="*/ 10993596 w 11967862"/>
              <a:gd name="connsiteY4" fmla="*/ 2098884 h 5497499"/>
              <a:gd name="connsiteX5" fmla="*/ 10997979 w 11967862"/>
              <a:gd name="connsiteY5" fmla="*/ 2098884 h 5497499"/>
              <a:gd name="connsiteX6" fmla="*/ 10841275 w 11967862"/>
              <a:gd name="connsiteY6" fmla="*/ 2329348 h 5497499"/>
              <a:gd name="connsiteX7" fmla="*/ 5466954 w 11967862"/>
              <a:gd name="connsiteY7" fmla="*/ 5463470 h 5497499"/>
              <a:gd name="connsiteX8" fmla="*/ 4793114 w 11967862"/>
              <a:gd name="connsiteY8" fmla="*/ 5497495 h 5497499"/>
              <a:gd name="connsiteX9" fmla="*/ 4793114 w 11967862"/>
              <a:gd name="connsiteY9" fmla="*/ 5497499 h 5497499"/>
              <a:gd name="connsiteX10" fmla="*/ 3826192 w 11967862"/>
              <a:gd name="connsiteY10" fmla="*/ 5497499 h 5497499"/>
              <a:gd name="connsiteX11" fmla="*/ 3826192 w 11967862"/>
              <a:gd name="connsiteY11" fmla="*/ 5497495 h 5497499"/>
              <a:gd name="connsiteX12" fmla="*/ 0 w 11967862"/>
              <a:gd name="connsiteY12" fmla="*/ 5497495 h 549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67862" h="5497499">
                <a:moveTo>
                  <a:pt x="0" y="0"/>
                </a:moveTo>
                <a:lnTo>
                  <a:pt x="11967862" y="0"/>
                </a:lnTo>
                <a:lnTo>
                  <a:pt x="11870336" y="319524"/>
                </a:lnTo>
                <a:cubicBezTo>
                  <a:pt x="11695816" y="839460"/>
                  <a:pt x="11466132" y="1334077"/>
                  <a:pt x="11188239" y="1796423"/>
                </a:cubicBezTo>
                <a:lnTo>
                  <a:pt x="10993596" y="2098884"/>
                </a:lnTo>
                <a:lnTo>
                  <a:pt x="10997979" y="2098884"/>
                </a:lnTo>
                <a:lnTo>
                  <a:pt x="10841275" y="2329348"/>
                </a:lnTo>
                <a:cubicBezTo>
                  <a:pt x="9615728" y="4052718"/>
                  <a:pt x="7683328" y="5238384"/>
                  <a:pt x="5466954" y="5463470"/>
                </a:cubicBezTo>
                <a:lnTo>
                  <a:pt x="4793114" y="5497495"/>
                </a:lnTo>
                <a:lnTo>
                  <a:pt x="4793114" y="5497499"/>
                </a:lnTo>
                <a:lnTo>
                  <a:pt x="3826192" y="5497499"/>
                </a:lnTo>
                <a:lnTo>
                  <a:pt x="3826192" y="5497495"/>
                </a:lnTo>
                <a:lnTo>
                  <a:pt x="0" y="5497495"/>
                </a:lnTo>
                <a:close/>
              </a:path>
            </a:pathLst>
          </a:custGeom>
          <a:solidFill>
            <a:srgbClr val="04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3"/>
          <p:cNvSpPr>
            <a:spLocks noGrp="1"/>
          </p:cNvSpPr>
          <p:nvPr>
            <p:ph type="body" sz="quarter" idx="13" hasCustomPrompt="1"/>
          </p:nvPr>
        </p:nvSpPr>
        <p:spPr>
          <a:xfrm>
            <a:off x="564570" y="839821"/>
            <a:ext cx="4570242" cy="697353"/>
          </a:xfrm>
        </p:spPr>
        <p:txBody>
          <a:bodyPr>
            <a:noAutofit/>
          </a:bodyPr>
          <a:lstStyle>
            <a:lvl1pPr marL="0" indent="0" algn="l">
              <a:buNone/>
              <a:defRPr sz="4800" b="1" baseline="0">
                <a:solidFill>
                  <a:srgbClr val="F5C05B"/>
                </a:solidFill>
                <a:latin typeface="+mn-lt"/>
              </a:defRPr>
            </a:lvl1pPr>
          </a:lstStyle>
          <a:p>
            <a:pPr lvl="0"/>
            <a:r>
              <a:rPr lang="en-US"/>
              <a:t>DIVIDER</a:t>
            </a:r>
          </a:p>
        </p:txBody>
      </p:sp>
      <p:sp>
        <p:nvSpPr>
          <p:cNvPr id="24" name="Text Placeholder 23">
            <a:extLst>
              <a:ext uri="{FF2B5EF4-FFF2-40B4-BE49-F238E27FC236}">
                <a16:creationId xmlns:a16="http://schemas.microsoft.com/office/drawing/2014/main" id="{0DAAF9D7-1A38-8C49-9090-D89F5BC697EB}"/>
              </a:ext>
            </a:extLst>
          </p:cNvPr>
          <p:cNvSpPr>
            <a:spLocks noGrp="1"/>
          </p:cNvSpPr>
          <p:nvPr>
            <p:ph type="body" sz="quarter" idx="14" hasCustomPrompt="1"/>
          </p:nvPr>
        </p:nvSpPr>
        <p:spPr>
          <a:xfrm>
            <a:off x="564570" y="1537174"/>
            <a:ext cx="4570242" cy="697353"/>
          </a:xfrm>
        </p:spPr>
        <p:txBody>
          <a:bodyPr>
            <a:noAutofit/>
          </a:bodyPr>
          <a:lstStyle>
            <a:lvl1pPr marL="0" indent="0" algn="l">
              <a:buNone/>
              <a:defRPr sz="4800" baseline="0">
                <a:solidFill>
                  <a:schemeClr val="bg1"/>
                </a:solidFill>
                <a:latin typeface="+mn-lt"/>
              </a:defRPr>
            </a:lvl1pPr>
          </a:lstStyle>
          <a:p>
            <a:pPr lvl="0"/>
            <a:r>
              <a:rPr lang="en-US"/>
              <a:t>SLIDE</a:t>
            </a:r>
          </a:p>
        </p:txBody>
      </p:sp>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a:stretch>
            <a:fillRect/>
          </a:stretch>
        </p:blipFill>
        <p:spPr>
          <a:xfrm>
            <a:off x="11120528" y="6236181"/>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8371429" y="625978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sp>
        <p:nvSpPr>
          <p:cNvPr id="51" name="Freeform 50">
            <a:extLst>
              <a:ext uri="{FF2B5EF4-FFF2-40B4-BE49-F238E27FC236}">
                <a16:creationId xmlns:a16="http://schemas.microsoft.com/office/drawing/2014/main" id="{9455F598-25EE-2E42-AE82-EC89029410A8}"/>
              </a:ext>
            </a:extLst>
          </p:cNvPr>
          <p:cNvSpPr/>
          <p:nvPr userDrawn="1"/>
        </p:nvSpPr>
        <p:spPr>
          <a:xfrm>
            <a:off x="5731417" y="1954693"/>
            <a:ext cx="6655299" cy="3924195"/>
          </a:xfrm>
          <a:custGeom>
            <a:avLst/>
            <a:gdLst>
              <a:gd name="connsiteX0" fmla="*/ 4252026 w 6655299"/>
              <a:gd name="connsiteY0" fmla="*/ 0 h 3924195"/>
              <a:gd name="connsiteX1" fmla="*/ 4805304 w 6655299"/>
              <a:gd name="connsiteY1" fmla="*/ 0 h 3924195"/>
              <a:gd name="connsiteX2" fmla="*/ 4805304 w 6655299"/>
              <a:gd name="connsiteY2" fmla="*/ 3 h 3924195"/>
              <a:gd name="connsiteX3" fmla="*/ 6655299 w 6655299"/>
              <a:gd name="connsiteY3" fmla="*/ 3 h 3924195"/>
              <a:gd name="connsiteX4" fmla="*/ 6655299 w 6655299"/>
              <a:gd name="connsiteY4" fmla="*/ 3389239 h 3924195"/>
              <a:gd name="connsiteX5" fmla="*/ 6563426 w 6655299"/>
              <a:gd name="connsiteY5" fmla="*/ 3440322 h 3924195"/>
              <a:gd name="connsiteX6" fmla="*/ 5012450 w 6655299"/>
              <a:gd name="connsiteY6" fmla="*/ 3904723 h 3924195"/>
              <a:gd name="connsiteX7" fmla="*/ 4626874 w 6655299"/>
              <a:gd name="connsiteY7" fmla="*/ 3924193 h 3924195"/>
              <a:gd name="connsiteX8" fmla="*/ 4626874 w 6655299"/>
              <a:gd name="connsiteY8" fmla="*/ 3924195 h 3924195"/>
              <a:gd name="connsiteX9" fmla="*/ 4073595 w 6655299"/>
              <a:gd name="connsiteY9" fmla="*/ 3924195 h 3924195"/>
              <a:gd name="connsiteX10" fmla="*/ 4073595 w 6655299"/>
              <a:gd name="connsiteY10" fmla="*/ 3924193 h 3924195"/>
              <a:gd name="connsiteX11" fmla="*/ 0 w 6655299"/>
              <a:gd name="connsiteY11" fmla="*/ 3924193 h 3924195"/>
              <a:gd name="connsiteX12" fmla="*/ 1479 w 6655299"/>
              <a:gd name="connsiteY12" fmla="*/ 3894887 h 3924195"/>
              <a:gd name="connsiteX13" fmla="*/ 638869 w 6655299"/>
              <a:gd name="connsiteY13" fmla="*/ 2042699 h 3924195"/>
              <a:gd name="connsiteX14" fmla="*/ 653293 w 6655299"/>
              <a:gd name="connsiteY14" fmla="*/ 2020781 h 3924195"/>
              <a:gd name="connsiteX15" fmla="*/ 689099 w 6655299"/>
              <a:gd name="connsiteY15" fmla="*/ 1963034 h 3924195"/>
              <a:gd name="connsiteX16" fmla="*/ 3866450 w 6655299"/>
              <a:gd name="connsiteY16" fmla="*/ 19472 h 3924195"/>
              <a:gd name="connsiteX17" fmla="*/ 4252026 w 6655299"/>
              <a:gd name="connsiteY17" fmla="*/ 3 h 392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5299" h="3924195">
                <a:moveTo>
                  <a:pt x="4252026" y="0"/>
                </a:moveTo>
                <a:lnTo>
                  <a:pt x="4805304" y="0"/>
                </a:lnTo>
                <a:lnTo>
                  <a:pt x="4805304" y="3"/>
                </a:lnTo>
                <a:lnTo>
                  <a:pt x="6655299" y="3"/>
                </a:lnTo>
                <a:lnTo>
                  <a:pt x="6655299" y="3389239"/>
                </a:lnTo>
                <a:lnTo>
                  <a:pt x="6563426" y="3440322"/>
                </a:lnTo>
                <a:cubicBezTo>
                  <a:pt x="6091045" y="3686821"/>
                  <a:pt x="5567298" y="3848375"/>
                  <a:pt x="5012450" y="3904723"/>
                </a:cubicBezTo>
                <a:lnTo>
                  <a:pt x="4626874" y="3924193"/>
                </a:lnTo>
                <a:lnTo>
                  <a:pt x="4626874" y="3924195"/>
                </a:lnTo>
                <a:lnTo>
                  <a:pt x="4073595" y="3924195"/>
                </a:lnTo>
                <a:lnTo>
                  <a:pt x="4073595" y="3924193"/>
                </a:lnTo>
                <a:lnTo>
                  <a:pt x="0" y="3924193"/>
                </a:lnTo>
                <a:lnTo>
                  <a:pt x="1479" y="3894887"/>
                </a:lnTo>
                <a:cubicBezTo>
                  <a:pt x="70102" y="3219162"/>
                  <a:pt x="294767" y="2589565"/>
                  <a:pt x="638869" y="2042699"/>
                </a:cubicBezTo>
                <a:lnTo>
                  <a:pt x="653293" y="2020781"/>
                </a:lnTo>
                <a:lnTo>
                  <a:pt x="689099" y="1963034"/>
                </a:lnTo>
                <a:cubicBezTo>
                  <a:pt x="1382324" y="895933"/>
                  <a:pt x="2534813" y="154707"/>
                  <a:pt x="3866450" y="19472"/>
                </a:cubicBezTo>
                <a:lnTo>
                  <a:pt x="4252026" y="3"/>
                </a:lnTo>
                <a:close/>
              </a:path>
            </a:pathLst>
          </a:custGeom>
          <a:noFill/>
          <a:ln w="28575">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6298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41" name="Freeform 40">
            <a:extLst>
              <a:ext uri="{FF2B5EF4-FFF2-40B4-BE49-F238E27FC236}">
                <a16:creationId xmlns:a16="http://schemas.microsoft.com/office/drawing/2014/main" id="{6A8F0427-21AA-B14D-BBA9-6F39F131B347}"/>
              </a:ext>
            </a:extLst>
          </p:cNvPr>
          <p:cNvSpPr/>
          <p:nvPr userDrawn="1"/>
        </p:nvSpPr>
        <p:spPr>
          <a:xfrm>
            <a:off x="-32035" y="489"/>
            <a:ext cx="11967862" cy="5497499"/>
          </a:xfrm>
          <a:custGeom>
            <a:avLst/>
            <a:gdLst>
              <a:gd name="connsiteX0" fmla="*/ 0 w 11967862"/>
              <a:gd name="connsiteY0" fmla="*/ 0 h 5497499"/>
              <a:gd name="connsiteX1" fmla="*/ 11967862 w 11967862"/>
              <a:gd name="connsiteY1" fmla="*/ 0 h 5497499"/>
              <a:gd name="connsiteX2" fmla="*/ 11870336 w 11967862"/>
              <a:gd name="connsiteY2" fmla="*/ 319524 h 5497499"/>
              <a:gd name="connsiteX3" fmla="*/ 11188239 w 11967862"/>
              <a:gd name="connsiteY3" fmla="*/ 1796423 h 5497499"/>
              <a:gd name="connsiteX4" fmla="*/ 10993596 w 11967862"/>
              <a:gd name="connsiteY4" fmla="*/ 2098884 h 5497499"/>
              <a:gd name="connsiteX5" fmla="*/ 10997979 w 11967862"/>
              <a:gd name="connsiteY5" fmla="*/ 2098884 h 5497499"/>
              <a:gd name="connsiteX6" fmla="*/ 10841275 w 11967862"/>
              <a:gd name="connsiteY6" fmla="*/ 2329348 h 5497499"/>
              <a:gd name="connsiteX7" fmla="*/ 5466954 w 11967862"/>
              <a:gd name="connsiteY7" fmla="*/ 5463470 h 5497499"/>
              <a:gd name="connsiteX8" fmla="*/ 4793114 w 11967862"/>
              <a:gd name="connsiteY8" fmla="*/ 5497495 h 5497499"/>
              <a:gd name="connsiteX9" fmla="*/ 4793114 w 11967862"/>
              <a:gd name="connsiteY9" fmla="*/ 5497499 h 5497499"/>
              <a:gd name="connsiteX10" fmla="*/ 3826192 w 11967862"/>
              <a:gd name="connsiteY10" fmla="*/ 5497499 h 5497499"/>
              <a:gd name="connsiteX11" fmla="*/ 3826192 w 11967862"/>
              <a:gd name="connsiteY11" fmla="*/ 5497495 h 5497499"/>
              <a:gd name="connsiteX12" fmla="*/ 0 w 11967862"/>
              <a:gd name="connsiteY12" fmla="*/ 5497495 h 549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67862" h="5497499">
                <a:moveTo>
                  <a:pt x="0" y="0"/>
                </a:moveTo>
                <a:lnTo>
                  <a:pt x="11967862" y="0"/>
                </a:lnTo>
                <a:lnTo>
                  <a:pt x="11870336" y="319524"/>
                </a:lnTo>
                <a:cubicBezTo>
                  <a:pt x="11695816" y="839460"/>
                  <a:pt x="11466132" y="1334077"/>
                  <a:pt x="11188239" y="1796423"/>
                </a:cubicBezTo>
                <a:lnTo>
                  <a:pt x="10993596" y="2098884"/>
                </a:lnTo>
                <a:lnTo>
                  <a:pt x="10997979" y="2098884"/>
                </a:lnTo>
                <a:lnTo>
                  <a:pt x="10841275" y="2329348"/>
                </a:lnTo>
                <a:cubicBezTo>
                  <a:pt x="9615728" y="4052718"/>
                  <a:pt x="7683328" y="5238384"/>
                  <a:pt x="5466954" y="5463470"/>
                </a:cubicBezTo>
                <a:lnTo>
                  <a:pt x="4793114" y="5497495"/>
                </a:lnTo>
                <a:lnTo>
                  <a:pt x="4793114" y="5497499"/>
                </a:lnTo>
                <a:lnTo>
                  <a:pt x="3826192" y="5497499"/>
                </a:lnTo>
                <a:lnTo>
                  <a:pt x="3826192" y="5497495"/>
                </a:lnTo>
                <a:lnTo>
                  <a:pt x="0" y="5497495"/>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a:extLst>
              <a:ext uri="{FF2B5EF4-FFF2-40B4-BE49-F238E27FC236}">
                <a16:creationId xmlns:a16="http://schemas.microsoft.com/office/drawing/2014/main" id="{7E2CB3AD-D17D-C74F-9E53-0AD5B51C1AF0}"/>
              </a:ext>
            </a:extLst>
          </p:cNvPr>
          <p:cNvSpPr/>
          <p:nvPr userDrawn="1"/>
        </p:nvSpPr>
        <p:spPr>
          <a:xfrm>
            <a:off x="5731417" y="1954693"/>
            <a:ext cx="6655299" cy="3924195"/>
          </a:xfrm>
          <a:custGeom>
            <a:avLst/>
            <a:gdLst>
              <a:gd name="connsiteX0" fmla="*/ 4252026 w 6655299"/>
              <a:gd name="connsiteY0" fmla="*/ 0 h 3924195"/>
              <a:gd name="connsiteX1" fmla="*/ 4805304 w 6655299"/>
              <a:gd name="connsiteY1" fmla="*/ 0 h 3924195"/>
              <a:gd name="connsiteX2" fmla="*/ 4805304 w 6655299"/>
              <a:gd name="connsiteY2" fmla="*/ 3 h 3924195"/>
              <a:gd name="connsiteX3" fmla="*/ 6655299 w 6655299"/>
              <a:gd name="connsiteY3" fmla="*/ 3 h 3924195"/>
              <a:gd name="connsiteX4" fmla="*/ 6655299 w 6655299"/>
              <a:gd name="connsiteY4" fmla="*/ 3389239 h 3924195"/>
              <a:gd name="connsiteX5" fmla="*/ 6563426 w 6655299"/>
              <a:gd name="connsiteY5" fmla="*/ 3440322 h 3924195"/>
              <a:gd name="connsiteX6" fmla="*/ 5012450 w 6655299"/>
              <a:gd name="connsiteY6" fmla="*/ 3904723 h 3924195"/>
              <a:gd name="connsiteX7" fmla="*/ 4626874 w 6655299"/>
              <a:gd name="connsiteY7" fmla="*/ 3924193 h 3924195"/>
              <a:gd name="connsiteX8" fmla="*/ 4626874 w 6655299"/>
              <a:gd name="connsiteY8" fmla="*/ 3924195 h 3924195"/>
              <a:gd name="connsiteX9" fmla="*/ 4073595 w 6655299"/>
              <a:gd name="connsiteY9" fmla="*/ 3924195 h 3924195"/>
              <a:gd name="connsiteX10" fmla="*/ 4073595 w 6655299"/>
              <a:gd name="connsiteY10" fmla="*/ 3924193 h 3924195"/>
              <a:gd name="connsiteX11" fmla="*/ 0 w 6655299"/>
              <a:gd name="connsiteY11" fmla="*/ 3924193 h 3924195"/>
              <a:gd name="connsiteX12" fmla="*/ 1479 w 6655299"/>
              <a:gd name="connsiteY12" fmla="*/ 3894887 h 3924195"/>
              <a:gd name="connsiteX13" fmla="*/ 638869 w 6655299"/>
              <a:gd name="connsiteY13" fmla="*/ 2042699 h 3924195"/>
              <a:gd name="connsiteX14" fmla="*/ 653293 w 6655299"/>
              <a:gd name="connsiteY14" fmla="*/ 2020781 h 3924195"/>
              <a:gd name="connsiteX15" fmla="*/ 689099 w 6655299"/>
              <a:gd name="connsiteY15" fmla="*/ 1963034 h 3924195"/>
              <a:gd name="connsiteX16" fmla="*/ 3866450 w 6655299"/>
              <a:gd name="connsiteY16" fmla="*/ 19472 h 3924195"/>
              <a:gd name="connsiteX17" fmla="*/ 4252026 w 6655299"/>
              <a:gd name="connsiteY17" fmla="*/ 3 h 392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5299" h="3924195">
                <a:moveTo>
                  <a:pt x="4252026" y="0"/>
                </a:moveTo>
                <a:lnTo>
                  <a:pt x="4805304" y="0"/>
                </a:lnTo>
                <a:lnTo>
                  <a:pt x="4805304" y="3"/>
                </a:lnTo>
                <a:lnTo>
                  <a:pt x="6655299" y="3"/>
                </a:lnTo>
                <a:lnTo>
                  <a:pt x="6655299" y="3389239"/>
                </a:lnTo>
                <a:lnTo>
                  <a:pt x="6563426" y="3440322"/>
                </a:lnTo>
                <a:cubicBezTo>
                  <a:pt x="6091045" y="3686821"/>
                  <a:pt x="5567298" y="3848375"/>
                  <a:pt x="5012450" y="3904723"/>
                </a:cubicBezTo>
                <a:lnTo>
                  <a:pt x="4626874" y="3924193"/>
                </a:lnTo>
                <a:lnTo>
                  <a:pt x="4626874" y="3924195"/>
                </a:lnTo>
                <a:lnTo>
                  <a:pt x="4073595" y="3924195"/>
                </a:lnTo>
                <a:lnTo>
                  <a:pt x="4073595" y="3924193"/>
                </a:lnTo>
                <a:lnTo>
                  <a:pt x="0" y="3924193"/>
                </a:lnTo>
                <a:lnTo>
                  <a:pt x="1479" y="3894887"/>
                </a:lnTo>
                <a:cubicBezTo>
                  <a:pt x="70102" y="3219162"/>
                  <a:pt x="294767" y="2589565"/>
                  <a:pt x="638869" y="2042699"/>
                </a:cubicBezTo>
                <a:lnTo>
                  <a:pt x="653293" y="2020781"/>
                </a:lnTo>
                <a:lnTo>
                  <a:pt x="689099" y="1963034"/>
                </a:lnTo>
                <a:cubicBezTo>
                  <a:pt x="1382324" y="895933"/>
                  <a:pt x="2534813" y="154707"/>
                  <a:pt x="3866450" y="19472"/>
                </a:cubicBezTo>
                <a:lnTo>
                  <a:pt x="4252026" y="3"/>
                </a:lnTo>
                <a:close/>
              </a:path>
            </a:pathLst>
          </a:custGeom>
          <a:noFill/>
          <a:ln w="28575">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3"/>
          <p:cNvSpPr>
            <a:spLocks noGrp="1"/>
          </p:cNvSpPr>
          <p:nvPr>
            <p:ph type="body" sz="quarter" idx="13" hasCustomPrompt="1"/>
          </p:nvPr>
        </p:nvSpPr>
        <p:spPr>
          <a:xfrm>
            <a:off x="564570" y="839821"/>
            <a:ext cx="4570242" cy="697353"/>
          </a:xfrm>
        </p:spPr>
        <p:txBody>
          <a:bodyPr>
            <a:noAutofit/>
          </a:bodyPr>
          <a:lstStyle>
            <a:lvl1pPr marL="0" indent="0" algn="l">
              <a:buNone/>
              <a:defRPr sz="4800" b="1" baseline="0">
                <a:solidFill>
                  <a:srgbClr val="F5C05B"/>
                </a:solidFill>
                <a:latin typeface="+mn-lt"/>
              </a:defRPr>
            </a:lvl1pPr>
          </a:lstStyle>
          <a:p>
            <a:pPr lvl="0"/>
            <a:r>
              <a:rPr lang="en-US"/>
              <a:t>DIVIDER</a:t>
            </a:r>
          </a:p>
        </p:txBody>
      </p:sp>
      <p:sp>
        <p:nvSpPr>
          <p:cNvPr id="24" name="Text Placeholder 23">
            <a:extLst>
              <a:ext uri="{FF2B5EF4-FFF2-40B4-BE49-F238E27FC236}">
                <a16:creationId xmlns:a16="http://schemas.microsoft.com/office/drawing/2014/main" id="{0DAAF9D7-1A38-8C49-9090-D89F5BC697EB}"/>
              </a:ext>
            </a:extLst>
          </p:cNvPr>
          <p:cNvSpPr>
            <a:spLocks noGrp="1"/>
          </p:cNvSpPr>
          <p:nvPr>
            <p:ph type="body" sz="quarter" idx="14" hasCustomPrompt="1"/>
          </p:nvPr>
        </p:nvSpPr>
        <p:spPr>
          <a:xfrm>
            <a:off x="564570" y="1537174"/>
            <a:ext cx="4570242" cy="697353"/>
          </a:xfrm>
        </p:spPr>
        <p:txBody>
          <a:bodyPr>
            <a:noAutofit/>
          </a:bodyPr>
          <a:lstStyle>
            <a:lvl1pPr marL="0" indent="0" algn="l">
              <a:buNone/>
              <a:defRPr sz="4800" baseline="0">
                <a:solidFill>
                  <a:schemeClr val="bg1"/>
                </a:solidFill>
                <a:latin typeface="+mn-lt"/>
              </a:defRPr>
            </a:lvl1pPr>
          </a:lstStyle>
          <a:p>
            <a:pPr lvl="0"/>
            <a:r>
              <a:rPr lang="en-US"/>
              <a:t>SLIDE</a:t>
            </a:r>
          </a:p>
        </p:txBody>
      </p:sp>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a:stretch>
            <a:fillRect/>
          </a:stretch>
        </p:blipFill>
        <p:spPr>
          <a:xfrm>
            <a:off x="11120528" y="6236181"/>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8371429" y="625978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spTree>
    <p:extLst>
      <p:ext uri="{BB962C8B-B14F-4D97-AF65-F5344CB8AC3E}">
        <p14:creationId xmlns:p14="http://schemas.microsoft.com/office/powerpoint/2010/main" val="4148160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a:solidFill>
                  <a:schemeClr val="bg1"/>
                </a:solidFill>
                <a:effectLst/>
                <a:latin typeface="+mn-lt"/>
                <a:ea typeface="+mn-ea"/>
                <a:cs typeface="+mn-cs"/>
                <a:sym typeface="Quattrocento Sans"/>
              </a:rPr>
              <a:t>SUSTAIN</a:t>
            </a:r>
          </a:p>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SUSTAIN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laptop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48EC69-4DD2-7F42-A144-C9451D2F50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10D0C1DD-3955-1D42-9001-66E5125745E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Click here to add photo</a:t>
            </a:r>
          </a:p>
        </p:txBody>
      </p:sp>
      <p:pic>
        <p:nvPicPr>
          <p:cNvPr id="18" name="Picture 17" descr="A picture containing drawing&#10;&#10;Description automatically generated">
            <a:extLst>
              <a:ext uri="{FF2B5EF4-FFF2-40B4-BE49-F238E27FC236}">
                <a16:creationId xmlns:a16="http://schemas.microsoft.com/office/drawing/2014/main" id="{E8A5AE36-0F2E-124A-A3EF-EEA096924DFD}"/>
              </a:ext>
            </a:extLst>
          </p:cNvPr>
          <p:cNvPicPr>
            <a:picLocks noChangeAspect="1"/>
          </p:cNvPicPr>
          <p:nvPr userDrawn="1"/>
        </p:nvPicPr>
        <p:blipFill>
          <a:blip r:embed="rId3"/>
          <a:stretch>
            <a:fillRect/>
          </a:stretch>
        </p:blipFill>
        <p:spPr>
          <a:xfrm>
            <a:off x="589613" y="6202300"/>
            <a:ext cx="203964" cy="269828"/>
          </a:xfrm>
          <a:prstGeom prst="rect">
            <a:avLst/>
          </a:prstGeom>
        </p:spPr>
      </p:pic>
      <p:sp>
        <p:nvSpPr>
          <p:cNvPr id="19" name="TextBox 18">
            <a:extLst>
              <a:ext uri="{FF2B5EF4-FFF2-40B4-BE49-F238E27FC236}">
                <a16:creationId xmlns:a16="http://schemas.microsoft.com/office/drawing/2014/main" id="{11B8C116-FC38-814F-A747-07F740B0AFB5}"/>
              </a:ext>
            </a:extLst>
          </p:cNvPr>
          <p:cNvSpPr txBox="1"/>
          <p:nvPr userDrawn="1"/>
        </p:nvSpPr>
        <p:spPr>
          <a:xfrm>
            <a:off x="793577" y="6261968"/>
            <a:ext cx="10599865" cy="246221"/>
          </a:xfrm>
          <a:prstGeom prst="rect">
            <a:avLst/>
          </a:prstGeom>
          <a:noFill/>
        </p:spPr>
        <p:txBody>
          <a:bodyPr wrap="square" rtlCol="0">
            <a:spAutoFit/>
          </a:bodyPr>
          <a:lstStyle/>
          <a:p>
            <a:pPr algn="l"/>
            <a:r>
              <a:rPr lang="en-US" sz="1000">
                <a:solidFill>
                  <a:srgbClr val="406F70"/>
                </a:solidFill>
              </a:rPr>
              <a:t>INNOVATION FOR THE FOOD SERVICE SECTOR</a:t>
            </a:r>
          </a:p>
        </p:txBody>
      </p:sp>
      <p:cxnSp>
        <p:nvCxnSpPr>
          <p:cNvPr id="23" name="Straight Connector 22">
            <a:extLst>
              <a:ext uri="{FF2B5EF4-FFF2-40B4-BE49-F238E27FC236}">
                <a16:creationId xmlns:a16="http://schemas.microsoft.com/office/drawing/2014/main" id="{01291A2A-B2DE-DD43-840F-E28E154243DB}"/>
              </a:ext>
            </a:extLst>
          </p:cNvPr>
          <p:cNvCxnSpPr/>
          <p:nvPr userDrawn="1"/>
        </p:nvCxnSpPr>
        <p:spPr>
          <a:xfrm flipH="1">
            <a:off x="354454" y="1429266"/>
            <a:ext cx="6348991" cy="0"/>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
        <p:nvSpPr>
          <p:cNvPr id="24" name="Text Placeholder 23">
            <a:extLst>
              <a:ext uri="{FF2B5EF4-FFF2-40B4-BE49-F238E27FC236}">
                <a16:creationId xmlns:a16="http://schemas.microsoft.com/office/drawing/2014/main" id="{A6B308DE-2276-1643-BCF5-29D090A5AF04}"/>
              </a:ext>
            </a:extLst>
          </p:cNvPr>
          <p:cNvSpPr>
            <a:spLocks noGrp="1"/>
          </p:cNvSpPr>
          <p:nvPr>
            <p:ph type="body" sz="quarter" idx="16" hasCustomPrompt="1"/>
          </p:nvPr>
        </p:nvSpPr>
        <p:spPr>
          <a:xfrm>
            <a:off x="619297" y="599962"/>
            <a:ext cx="5839220" cy="697353"/>
          </a:xfrm>
        </p:spPr>
        <p:txBody>
          <a:bodyPr>
            <a:normAutofit/>
          </a:bodyPr>
          <a:lstStyle>
            <a:lvl1pPr marL="0" indent="0" algn="l">
              <a:buNone/>
              <a:defRPr sz="3600">
                <a:solidFill>
                  <a:srgbClr val="5E5E5E"/>
                </a:solidFill>
                <a:latin typeface="+mn-lt"/>
              </a:defRPr>
            </a:lvl1pPr>
          </a:lstStyle>
          <a:p>
            <a:pPr lvl="0"/>
            <a:r>
              <a:rPr lang="en-US"/>
              <a:t>TITLE</a:t>
            </a:r>
          </a:p>
        </p:txBody>
      </p:sp>
      <p:sp>
        <p:nvSpPr>
          <p:cNvPr id="25" name="Text Placeholder 25">
            <a:extLst>
              <a:ext uri="{FF2B5EF4-FFF2-40B4-BE49-F238E27FC236}">
                <a16:creationId xmlns:a16="http://schemas.microsoft.com/office/drawing/2014/main" id="{8069B3CA-B668-ED44-8A33-09E95C2CAA70}"/>
              </a:ext>
            </a:extLst>
          </p:cNvPr>
          <p:cNvSpPr>
            <a:spLocks noGrp="1"/>
          </p:cNvSpPr>
          <p:nvPr>
            <p:ph type="body" sz="quarter" idx="17" hasCustomPrompt="1"/>
          </p:nvPr>
        </p:nvSpPr>
        <p:spPr>
          <a:xfrm>
            <a:off x="619297" y="1607995"/>
            <a:ext cx="5839220" cy="3983333"/>
          </a:xfrm>
        </p:spPr>
        <p:txBody>
          <a:bodyPr>
            <a:noAutofit/>
          </a:bodyPr>
          <a:lstStyle>
            <a:lvl1pPr marL="0" indent="0" algn="l">
              <a:buNone/>
              <a:defRPr sz="300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 Title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ptop with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6DBF31C-659C-884D-9FA3-2AE11699EAC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2000190" y="1447737"/>
            <a:ext cx="7941283" cy="4839954"/>
          </a:xfrm>
          <a:prstGeom prst="rect">
            <a:avLst/>
          </a:prstGeom>
        </p:spPr>
      </p:pic>
      <p:sp>
        <p:nvSpPr>
          <p:cNvPr id="14" name="Text Placeholder 23">
            <a:extLst>
              <a:ext uri="{FF2B5EF4-FFF2-40B4-BE49-F238E27FC236}">
                <a16:creationId xmlns:a16="http://schemas.microsoft.com/office/drawing/2014/main" id="{B1A085AB-3335-C14C-A1AB-2F1E08070A6F}"/>
              </a:ext>
            </a:extLst>
          </p:cNvPr>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5E5E5E"/>
                </a:solidFill>
                <a:latin typeface="+mn-lt"/>
              </a:defRPr>
            </a:lvl1pPr>
          </a:lstStyle>
          <a:p>
            <a:pPr lvl="0"/>
            <a:r>
              <a:rPr lang="en-US"/>
              <a:t>TITLE</a:t>
            </a:r>
          </a:p>
        </p:txBody>
      </p:sp>
      <p:sp>
        <p:nvSpPr>
          <p:cNvPr id="18" name="Text Placeholder 25">
            <a:extLst>
              <a:ext uri="{FF2B5EF4-FFF2-40B4-BE49-F238E27FC236}">
                <a16:creationId xmlns:a16="http://schemas.microsoft.com/office/drawing/2014/main" id="{C7985ADB-EBD3-8D4F-8AA4-0CFC77281B08}"/>
              </a:ext>
            </a:extLst>
          </p:cNvPr>
          <p:cNvSpPr>
            <a:spLocks noGrp="1"/>
          </p:cNvSpPr>
          <p:nvPr>
            <p:ph type="body" sz="quarter" idx="14" hasCustomPrompt="1"/>
          </p:nvPr>
        </p:nvSpPr>
        <p:spPr>
          <a:xfrm>
            <a:off x="0" y="1045042"/>
            <a:ext cx="12192000" cy="590599"/>
          </a:xfrm>
        </p:spPr>
        <p:txBody>
          <a:bodyPr>
            <a:noAutofit/>
          </a:bodyPr>
          <a:lstStyle>
            <a:lvl1pPr marL="0" indent="0" algn="ctr">
              <a:buNone/>
              <a:defRPr sz="300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 Title</a:t>
            </a:r>
          </a:p>
        </p:txBody>
      </p:sp>
      <p:cxnSp>
        <p:nvCxnSpPr>
          <p:cNvPr id="19" name="Straight Connector 18">
            <a:extLst>
              <a:ext uri="{FF2B5EF4-FFF2-40B4-BE49-F238E27FC236}">
                <a16:creationId xmlns:a16="http://schemas.microsoft.com/office/drawing/2014/main" id="{90BFF758-75DB-D745-8BA2-793966FF3988}"/>
              </a:ext>
            </a:extLst>
          </p:cNvPr>
          <p:cNvCxnSpPr/>
          <p:nvPr userDrawn="1"/>
        </p:nvCxnSpPr>
        <p:spPr>
          <a:xfrm flipH="1">
            <a:off x="280404" y="945173"/>
            <a:ext cx="11623126" cy="0"/>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
        <p:nvSpPr>
          <p:cNvPr id="20" name="Picture Placeholder 7">
            <a:extLst>
              <a:ext uri="{FF2B5EF4-FFF2-40B4-BE49-F238E27FC236}">
                <a16:creationId xmlns:a16="http://schemas.microsoft.com/office/drawing/2014/main" id="{9D0EE3FE-603F-234A-9467-CD7E8EB8D303}"/>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Click here  to add photo</a:t>
            </a:r>
          </a:p>
        </p:txBody>
      </p:sp>
      <p:pic>
        <p:nvPicPr>
          <p:cNvPr id="23" name="Picture 22" descr="A picture containing drawing&#10;&#10;Description automatically generated">
            <a:extLst>
              <a:ext uri="{FF2B5EF4-FFF2-40B4-BE49-F238E27FC236}">
                <a16:creationId xmlns:a16="http://schemas.microsoft.com/office/drawing/2014/main" id="{240513B8-E3AB-3549-8AE8-90DD3C24118C}"/>
              </a:ext>
            </a:extLst>
          </p:cNvPr>
          <p:cNvPicPr>
            <a:picLocks noChangeAspect="1"/>
          </p:cNvPicPr>
          <p:nvPr userDrawn="1"/>
        </p:nvPicPr>
        <p:blipFill>
          <a:blip r:embed="rId3"/>
          <a:stretch>
            <a:fillRect/>
          </a:stretch>
        </p:blipFill>
        <p:spPr>
          <a:xfrm>
            <a:off x="6001975" y="6098205"/>
            <a:ext cx="203964" cy="269828"/>
          </a:xfrm>
          <a:prstGeom prst="rect">
            <a:avLst/>
          </a:prstGeom>
        </p:spPr>
      </p:pic>
      <p:sp>
        <p:nvSpPr>
          <p:cNvPr id="24" name="TextBox 23">
            <a:extLst>
              <a:ext uri="{FF2B5EF4-FFF2-40B4-BE49-F238E27FC236}">
                <a16:creationId xmlns:a16="http://schemas.microsoft.com/office/drawing/2014/main" id="{51BD872D-974D-8848-B07E-82A63089673F}"/>
              </a:ext>
            </a:extLst>
          </p:cNvPr>
          <p:cNvSpPr txBox="1"/>
          <p:nvPr userDrawn="1"/>
        </p:nvSpPr>
        <p:spPr>
          <a:xfrm>
            <a:off x="-1" y="6385778"/>
            <a:ext cx="12191999" cy="246221"/>
          </a:xfrm>
          <a:prstGeom prst="rect">
            <a:avLst/>
          </a:prstGeom>
          <a:noFill/>
        </p:spPr>
        <p:txBody>
          <a:bodyPr wrap="square" rtlCol="0">
            <a:spAutoFit/>
          </a:bodyPr>
          <a:lstStyle/>
          <a:p>
            <a:pPr algn="ctr"/>
            <a:r>
              <a:rPr lang="en-US" sz="1000">
                <a:solidFill>
                  <a:srgbClr val="406F70"/>
                </a:solidFill>
              </a:rPr>
              <a:t>INNOVATION FOR THE FOOD SERVICE SECTOR</a:t>
            </a:r>
          </a:p>
        </p:txBody>
      </p:sp>
    </p:spTree>
    <p:extLst>
      <p:ext uri="{BB962C8B-B14F-4D97-AF65-F5344CB8AC3E}">
        <p14:creationId xmlns:p14="http://schemas.microsoft.com/office/powerpoint/2010/main" val="30330967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with iphon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DC31BFF-79FC-F241-B04B-5AD2A7DF5CB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454" b="8248"/>
          <a:stretch/>
        </p:blipFill>
        <p:spPr>
          <a:xfrm>
            <a:off x="6890657" y="550299"/>
            <a:ext cx="5479143" cy="6292294"/>
          </a:xfrm>
          <a:prstGeom prst="rect">
            <a:avLst/>
          </a:prstGeom>
        </p:spPr>
      </p:pic>
      <p:sp>
        <p:nvSpPr>
          <p:cNvPr id="11" name="Picture Placeholder 6">
            <a:extLst>
              <a:ext uri="{FF2B5EF4-FFF2-40B4-BE49-F238E27FC236}">
                <a16:creationId xmlns:a16="http://schemas.microsoft.com/office/drawing/2014/main" id="{C8DEF4C4-57D8-7742-9ABC-010C7DD3CAAA}"/>
              </a:ext>
            </a:extLst>
          </p:cNvPr>
          <p:cNvSpPr>
            <a:spLocks noGrp="1"/>
          </p:cNvSpPr>
          <p:nvPr>
            <p:ph type="pic" sz="quarter" idx="14" hasCustomPrompt="1"/>
          </p:nvPr>
        </p:nvSpPr>
        <p:spPr>
          <a:xfrm>
            <a:off x="7754938" y="1192681"/>
            <a:ext cx="2187575" cy="38862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Click here to add photo</a:t>
            </a:r>
          </a:p>
        </p:txBody>
      </p:sp>
      <p:cxnSp>
        <p:nvCxnSpPr>
          <p:cNvPr id="12" name="Straight Connector 11">
            <a:extLst>
              <a:ext uri="{FF2B5EF4-FFF2-40B4-BE49-F238E27FC236}">
                <a16:creationId xmlns:a16="http://schemas.microsoft.com/office/drawing/2014/main" id="{F5A1CC7B-A5D0-3449-BDE4-751FF55A92EF}"/>
              </a:ext>
            </a:extLst>
          </p:cNvPr>
          <p:cNvCxnSpPr/>
          <p:nvPr userDrawn="1"/>
        </p:nvCxnSpPr>
        <p:spPr>
          <a:xfrm flipH="1">
            <a:off x="354454" y="1429266"/>
            <a:ext cx="6348991" cy="0"/>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
        <p:nvSpPr>
          <p:cNvPr id="13" name="Text Placeholder 23">
            <a:extLst>
              <a:ext uri="{FF2B5EF4-FFF2-40B4-BE49-F238E27FC236}">
                <a16:creationId xmlns:a16="http://schemas.microsoft.com/office/drawing/2014/main" id="{654CA222-30C6-D44A-8747-5CB022E2409C}"/>
              </a:ext>
            </a:extLst>
          </p:cNvPr>
          <p:cNvSpPr>
            <a:spLocks noGrp="1"/>
          </p:cNvSpPr>
          <p:nvPr>
            <p:ph type="body" sz="quarter" idx="16" hasCustomPrompt="1"/>
          </p:nvPr>
        </p:nvSpPr>
        <p:spPr>
          <a:xfrm>
            <a:off x="619297" y="599962"/>
            <a:ext cx="5839220" cy="697353"/>
          </a:xfrm>
        </p:spPr>
        <p:txBody>
          <a:bodyPr>
            <a:normAutofit/>
          </a:bodyPr>
          <a:lstStyle>
            <a:lvl1pPr marL="0" indent="0" algn="l">
              <a:buNone/>
              <a:defRPr sz="3600">
                <a:solidFill>
                  <a:srgbClr val="5E5E5E"/>
                </a:solidFill>
                <a:latin typeface="+mn-lt"/>
              </a:defRPr>
            </a:lvl1pPr>
          </a:lstStyle>
          <a:p>
            <a:pPr lvl="0"/>
            <a:r>
              <a:rPr lang="en-US"/>
              <a:t>TITLE</a:t>
            </a:r>
          </a:p>
        </p:txBody>
      </p:sp>
      <p:sp>
        <p:nvSpPr>
          <p:cNvPr id="15" name="Text Placeholder 25">
            <a:extLst>
              <a:ext uri="{FF2B5EF4-FFF2-40B4-BE49-F238E27FC236}">
                <a16:creationId xmlns:a16="http://schemas.microsoft.com/office/drawing/2014/main" id="{7A2E355A-8EB7-0B47-A4F4-CCB80CD2694F}"/>
              </a:ext>
            </a:extLst>
          </p:cNvPr>
          <p:cNvSpPr>
            <a:spLocks noGrp="1"/>
          </p:cNvSpPr>
          <p:nvPr>
            <p:ph type="body" sz="quarter" idx="17" hasCustomPrompt="1"/>
          </p:nvPr>
        </p:nvSpPr>
        <p:spPr>
          <a:xfrm>
            <a:off x="619297" y="1607995"/>
            <a:ext cx="5839220" cy="3983333"/>
          </a:xfrm>
        </p:spPr>
        <p:txBody>
          <a:bodyPr>
            <a:noAutofit/>
          </a:bodyPr>
          <a:lstStyle>
            <a:lvl1pPr marL="0" indent="0" algn="l">
              <a:buNone/>
              <a:defRPr sz="300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 Title</a:t>
            </a:r>
          </a:p>
        </p:txBody>
      </p:sp>
      <p:pic>
        <p:nvPicPr>
          <p:cNvPr id="23" name="Picture 22" descr="A picture containing drawing&#10;&#10;Description automatically generated">
            <a:extLst>
              <a:ext uri="{FF2B5EF4-FFF2-40B4-BE49-F238E27FC236}">
                <a16:creationId xmlns:a16="http://schemas.microsoft.com/office/drawing/2014/main" id="{A0567392-2EED-5D48-8138-1EDB4FCEFF43}"/>
              </a:ext>
            </a:extLst>
          </p:cNvPr>
          <p:cNvPicPr>
            <a:picLocks noChangeAspect="1"/>
          </p:cNvPicPr>
          <p:nvPr userDrawn="1"/>
        </p:nvPicPr>
        <p:blipFill>
          <a:blip r:embed="rId3"/>
          <a:stretch>
            <a:fillRect/>
          </a:stretch>
        </p:blipFill>
        <p:spPr>
          <a:xfrm>
            <a:off x="589613" y="6202300"/>
            <a:ext cx="203964" cy="269828"/>
          </a:xfrm>
          <a:prstGeom prst="rect">
            <a:avLst/>
          </a:prstGeom>
        </p:spPr>
      </p:pic>
      <p:sp>
        <p:nvSpPr>
          <p:cNvPr id="24" name="TextBox 23">
            <a:extLst>
              <a:ext uri="{FF2B5EF4-FFF2-40B4-BE49-F238E27FC236}">
                <a16:creationId xmlns:a16="http://schemas.microsoft.com/office/drawing/2014/main" id="{D203C31A-0EAA-554F-9679-A9D480BED23A}"/>
              </a:ext>
            </a:extLst>
          </p:cNvPr>
          <p:cNvSpPr txBox="1"/>
          <p:nvPr userDrawn="1"/>
        </p:nvSpPr>
        <p:spPr>
          <a:xfrm>
            <a:off x="793577" y="6261968"/>
            <a:ext cx="10599865" cy="246221"/>
          </a:xfrm>
          <a:prstGeom prst="rect">
            <a:avLst/>
          </a:prstGeom>
          <a:noFill/>
        </p:spPr>
        <p:txBody>
          <a:bodyPr wrap="square" rtlCol="0">
            <a:spAutoFit/>
          </a:bodyPr>
          <a:lstStyle/>
          <a:p>
            <a:pPr algn="l"/>
            <a:r>
              <a:rPr lang="en-US" sz="1000">
                <a:solidFill>
                  <a:srgbClr val="406F70"/>
                </a:solidFill>
              </a:rPr>
              <a:t>INNOVATION FOR THE FOOD SERVICE SECTOR</a:t>
            </a:r>
          </a:p>
        </p:txBody>
      </p:sp>
    </p:spTree>
    <p:extLst>
      <p:ext uri="{BB962C8B-B14F-4D97-AF65-F5344CB8AC3E}">
        <p14:creationId xmlns:p14="http://schemas.microsoft.com/office/powerpoint/2010/main" val="348042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18" name="Picture 17" descr="A picture containing drawing&#10;&#10;Description automatically generated">
            <a:extLst>
              <a:ext uri="{FF2B5EF4-FFF2-40B4-BE49-F238E27FC236}">
                <a16:creationId xmlns:a16="http://schemas.microsoft.com/office/drawing/2014/main" id="{2EBD905F-81BB-F044-902E-972357D73340}"/>
              </a:ext>
            </a:extLst>
          </p:cNvPr>
          <p:cNvPicPr>
            <a:picLocks noChangeAspect="1"/>
          </p:cNvPicPr>
          <p:nvPr userDrawn="1"/>
        </p:nvPicPr>
        <p:blipFill rotWithShape="1">
          <a:blip r:embed="rId2"/>
          <a:srcRect l="8694" t="1166" b="46610"/>
          <a:stretch/>
        </p:blipFill>
        <p:spPr>
          <a:xfrm flipH="1">
            <a:off x="3128465" y="-1"/>
            <a:ext cx="9072000" cy="6864407"/>
          </a:xfrm>
          <a:prstGeom prst="rect">
            <a:avLst/>
          </a:prstGeom>
        </p:spPr>
      </p:pic>
      <p:pic>
        <p:nvPicPr>
          <p:cNvPr id="21" name="Picture 20" descr="A close up of a logo&#10;&#10;Description automatically generated">
            <a:extLst>
              <a:ext uri="{FF2B5EF4-FFF2-40B4-BE49-F238E27FC236}">
                <a16:creationId xmlns:a16="http://schemas.microsoft.com/office/drawing/2014/main" id="{F5A16D0D-DB9E-644A-947C-B49B35974A1B}"/>
              </a:ext>
            </a:extLst>
          </p:cNvPr>
          <p:cNvPicPr>
            <a:picLocks noChangeAspect="1"/>
          </p:cNvPicPr>
          <p:nvPr userDrawn="1"/>
        </p:nvPicPr>
        <p:blipFill>
          <a:blip r:embed="rId3"/>
          <a:stretch>
            <a:fillRect/>
          </a:stretch>
        </p:blipFill>
        <p:spPr>
          <a:xfrm>
            <a:off x="467198" y="2046698"/>
            <a:ext cx="3195485" cy="3492333"/>
          </a:xfrm>
          <a:prstGeom prst="rect">
            <a:avLst/>
          </a:prstGeom>
        </p:spPr>
      </p:pic>
      <p:sp>
        <p:nvSpPr>
          <p:cNvPr id="22" name="Rectangle 21">
            <a:extLst>
              <a:ext uri="{FF2B5EF4-FFF2-40B4-BE49-F238E27FC236}">
                <a16:creationId xmlns:a16="http://schemas.microsoft.com/office/drawing/2014/main" id="{D9E30802-88E8-4644-A7B3-3FBCD6BDED1A}"/>
              </a:ext>
            </a:extLst>
          </p:cNvPr>
          <p:cNvSpPr/>
          <p:nvPr userDrawn="1"/>
        </p:nvSpPr>
        <p:spPr>
          <a:xfrm>
            <a:off x="8049719" y="5906125"/>
            <a:ext cx="4172262" cy="622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ooter Placeholder 6">
            <a:extLst>
              <a:ext uri="{FF2B5EF4-FFF2-40B4-BE49-F238E27FC236}">
                <a16:creationId xmlns:a16="http://schemas.microsoft.com/office/drawing/2014/main" id="{50CB1CAC-ECAD-A346-BA02-FD42DC988ACF}"/>
              </a:ext>
            </a:extLst>
          </p:cNvPr>
          <p:cNvSpPr txBox="1">
            <a:spLocks noGrp="1"/>
          </p:cNvSpPr>
          <p:nvPr userDrawn="1"/>
        </p:nvSpPr>
        <p:spPr bwMode="auto">
          <a:xfrm>
            <a:off x="9872225" y="6000276"/>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a:solidFill>
                  <a:schemeClr val="tx1"/>
                </a:solidFill>
                <a:latin typeface="Calibri" charset="0"/>
              </a:rPr>
              <a:t> This programme has been funded with support from the European Commission </a:t>
            </a:r>
          </a:p>
        </p:txBody>
      </p:sp>
      <p:pic>
        <p:nvPicPr>
          <p:cNvPr id="24" name="Picture 8">
            <a:extLst>
              <a:ext uri="{FF2B5EF4-FFF2-40B4-BE49-F238E27FC236}">
                <a16:creationId xmlns:a16="http://schemas.microsoft.com/office/drawing/2014/main" id="{6F4B87E8-CD08-6B4C-B1D1-D60E9D5B707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18356" y="6000276"/>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Placeholder 23">
            <a:extLst>
              <a:ext uri="{FF2B5EF4-FFF2-40B4-BE49-F238E27FC236}">
                <a16:creationId xmlns:a16="http://schemas.microsoft.com/office/drawing/2014/main" id="{5FBB1137-3A3C-1840-82F3-2167743311DA}"/>
              </a:ext>
            </a:extLst>
          </p:cNvPr>
          <p:cNvSpPr>
            <a:spLocks noGrp="1"/>
          </p:cNvSpPr>
          <p:nvPr>
            <p:ph type="body" sz="quarter" idx="19" hasCustomPrompt="1"/>
          </p:nvPr>
        </p:nvSpPr>
        <p:spPr>
          <a:xfrm>
            <a:off x="8274482" y="2573651"/>
            <a:ext cx="3195486" cy="731140"/>
          </a:xfrm>
        </p:spPr>
        <p:txBody>
          <a:bodyPr anchor="ctr">
            <a:normAutofit/>
          </a:bodyPr>
          <a:lstStyle>
            <a:lvl1pPr marL="0" indent="0" algn="r">
              <a:buNone/>
              <a:defRPr sz="2800" baseline="0">
                <a:solidFill>
                  <a:schemeClr val="bg1"/>
                </a:solidFill>
                <a:latin typeface="+mn-lt"/>
              </a:defRPr>
            </a:lvl1pPr>
          </a:lstStyle>
          <a:p>
            <a:pPr lvl="0"/>
            <a:r>
              <a:rPr lang="en-US"/>
              <a:t>Any Questions?</a:t>
            </a:r>
          </a:p>
        </p:txBody>
      </p:sp>
      <p:sp>
        <p:nvSpPr>
          <p:cNvPr id="28" name="Text Placeholder 23">
            <a:extLst>
              <a:ext uri="{FF2B5EF4-FFF2-40B4-BE49-F238E27FC236}">
                <a16:creationId xmlns:a16="http://schemas.microsoft.com/office/drawing/2014/main" id="{2F5CA955-0E42-604F-AAF7-C51BD5ACE297}"/>
              </a:ext>
            </a:extLst>
          </p:cNvPr>
          <p:cNvSpPr>
            <a:spLocks noGrp="1"/>
          </p:cNvSpPr>
          <p:nvPr>
            <p:ph type="body" sz="quarter" idx="20" hasCustomPrompt="1"/>
          </p:nvPr>
        </p:nvSpPr>
        <p:spPr>
          <a:xfrm>
            <a:off x="8274482" y="1764075"/>
            <a:ext cx="3195485" cy="837258"/>
          </a:xfrm>
        </p:spPr>
        <p:txBody>
          <a:bodyPr anchor="ctr">
            <a:normAutofit/>
          </a:bodyPr>
          <a:lstStyle>
            <a:lvl1pPr marL="0" indent="0" algn="r">
              <a:buNone/>
              <a:defRPr sz="5000" baseline="0">
                <a:solidFill>
                  <a:schemeClr val="bg1"/>
                </a:solidFill>
                <a:latin typeface="+mn-lt"/>
              </a:defRPr>
            </a:lvl1pPr>
          </a:lstStyle>
          <a:p>
            <a:pPr lvl="0"/>
            <a:r>
              <a:rPr lang="en-US"/>
              <a:t>Thank You</a:t>
            </a:r>
          </a:p>
        </p:txBody>
      </p:sp>
    </p:spTree>
    <p:extLst>
      <p:ext uri="{BB962C8B-B14F-4D97-AF65-F5344CB8AC3E}">
        <p14:creationId xmlns:p14="http://schemas.microsoft.com/office/powerpoint/2010/main" val="604715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9/24/2021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9/24/2021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04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a:solidFill>
                  <a:schemeClr val="bg1"/>
                </a:solidFill>
                <a:latin typeface="+mn-lt"/>
                <a:ea typeface="Quattrocento Sans"/>
                <a:cs typeface="Quattrocento Sans"/>
                <a:sym typeface="Quattrocento Sans"/>
              </a:rPr>
              <a:t>ICONS</a:t>
            </a:r>
            <a:r>
              <a:rPr lang="en-IE" sz="3600" baseline="0">
                <a:solidFill>
                  <a:schemeClr val="bg1"/>
                </a:solidFill>
                <a:latin typeface="+mn-lt"/>
                <a:ea typeface="Quattrocento Sans"/>
                <a:cs typeface="Quattrocento Sans"/>
                <a:sym typeface="Quattrocento Sans"/>
              </a:rPr>
              <a:t> WHICH CAN BE USED WITHIN THE </a:t>
            </a:r>
            <a:r>
              <a:rPr lang="en-IE" sz="3600" b="1" baseline="0">
                <a:solidFill>
                  <a:schemeClr val="bg1"/>
                </a:solidFill>
                <a:latin typeface="+mn-lt"/>
                <a:ea typeface="Quattrocento Sans"/>
                <a:cs typeface="Quattrocento Sans"/>
                <a:sym typeface="Quattrocento Sans"/>
              </a:rPr>
              <a:t>SUSTAIN</a:t>
            </a:r>
          </a:p>
          <a:p>
            <a:pPr marL="0" lvl="0" indent="0" algn="l" rtl="0">
              <a:spcBef>
                <a:spcPts val="0"/>
              </a:spcBef>
              <a:spcAft>
                <a:spcPts val="0"/>
              </a:spcAft>
              <a:buClr>
                <a:schemeClr val="dk1"/>
              </a:buClr>
              <a:buSzPts val="1100"/>
              <a:buFont typeface="Arial"/>
              <a:buNone/>
            </a:pPr>
            <a:r>
              <a:rPr lang="en-IE" sz="3600" baseline="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a:solidFill>
                  <a:schemeClr val="bg1"/>
                </a:solidFill>
                <a:latin typeface="+mn-lt"/>
                <a:ea typeface="Quattrocento Sans"/>
                <a:cs typeface="Quattrocento Sans"/>
                <a:sym typeface="Quattrocento Sans"/>
              </a:rPr>
              <a:t>Resize them without losing quality.</a:t>
            </a:r>
            <a:r>
              <a:rPr lang="en-IE" sz="2400" i="1" baseline="0">
                <a:solidFill>
                  <a:schemeClr val="bg1"/>
                </a:solidFill>
                <a:latin typeface="+mn-lt"/>
                <a:ea typeface="Quattrocento Sans"/>
                <a:cs typeface="Quattrocento Sans"/>
                <a:sym typeface="Quattrocento Sans"/>
              </a:rPr>
              <a:t> </a:t>
            </a:r>
            <a:r>
              <a:rPr lang="en-IE" sz="2400" i="1">
                <a:solidFill>
                  <a:schemeClr val="bg1"/>
                </a:solidFill>
                <a:latin typeface="+mn-lt"/>
                <a:ea typeface="Quattrocento Sans"/>
                <a:cs typeface="Quattrocento Sans"/>
                <a:sym typeface="Quattrocento Sans"/>
              </a:rPr>
              <a:t> Change line colour, width and style.</a:t>
            </a:r>
            <a:r>
              <a:rPr lang="en-IE" sz="2400" i="1" baseline="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9" name="Picture 18" descr="A picture containing drawing&#10;&#10;Description automatically generated">
            <a:extLst>
              <a:ext uri="{FF2B5EF4-FFF2-40B4-BE49-F238E27FC236}">
                <a16:creationId xmlns:a16="http://schemas.microsoft.com/office/drawing/2014/main" id="{A52E5665-819D-1B42-BA24-3F5B4CD1E4FA}"/>
              </a:ext>
            </a:extLst>
          </p:cNvPr>
          <p:cNvPicPr>
            <a:picLocks noChangeAspect="1"/>
          </p:cNvPicPr>
          <p:nvPr userDrawn="1"/>
        </p:nvPicPr>
        <p:blipFill rotWithShape="1">
          <a:blip r:embed="rId2"/>
          <a:srcRect l="27644" t="787" r="-18950" b="46989"/>
          <a:stretch/>
        </p:blipFill>
        <p:spPr>
          <a:xfrm>
            <a:off x="-6293" y="-6407"/>
            <a:ext cx="9072000" cy="6864407"/>
          </a:xfrm>
          <a:prstGeom prst="rect">
            <a:avLst/>
          </a:prstGeom>
        </p:spPr>
      </p:pic>
      <p:sp>
        <p:nvSpPr>
          <p:cNvPr id="20" name="Footer Placeholder 6">
            <a:extLst>
              <a:ext uri="{FF2B5EF4-FFF2-40B4-BE49-F238E27FC236}">
                <a16:creationId xmlns:a16="http://schemas.microsoft.com/office/drawing/2014/main" id="{509D8694-5591-E644-9BD2-61A1D4666C09}"/>
              </a:ext>
            </a:extLst>
          </p:cNvPr>
          <p:cNvSpPr txBox="1">
            <a:spLocks noGrp="1"/>
          </p:cNvSpPr>
          <p:nvPr userDrawn="1"/>
        </p:nvSpPr>
        <p:spPr bwMode="auto">
          <a:xfrm>
            <a:off x="9295510" y="6000276"/>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a:solidFill>
                  <a:schemeClr val="tx1"/>
                </a:solidFill>
                <a:latin typeface="Calibri" charset="0"/>
              </a:rPr>
              <a:t> This programme has been funded with support from the European Commission </a:t>
            </a:r>
          </a:p>
        </p:txBody>
      </p:sp>
      <p:pic>
        <p:nvPicPr>
          <p:cNvPr id="21" name="Picture 8">
            <a:extLst>
              <a:ext uri="{FF2B5EF4-FFF2-40B4-BE49-F238E27FC236}">
                <a16:creationId xmlns:a16="http://schemas.microsoft.com/office/drawing/2014/main" id="{6A5AE9B8-C3F2-2342-92C7-62E5D12C5D6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41641" y="6000276"/>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close up of a logo&#10;&#10;Description automatically generated">
            <a:extLst>
              <a:ext uri="{FF2B5EF4-FFF2-40B4-BE49-F238E27FC236}">
                <a16:creationId xmlns:a16="http://schemas.microsoft.com/office/drawing/2014/main" id="{309B001B-40EB-C94F-8A98-2606D59DB706}"/>
              </a:ext>
            </a:extLst>
          </p:cNvPr>
          <p:cNvPicPr>
            <a:picLocks noChangeAspect="1"/>
          </p:cNvPicPr>
          <p:nvPr userDrawn="1"/>
        </p:nvPicPr>
        <p:blipFill>
          <a:blip r:embed="rId4"/>
          <a:stretch>
            <a:fillRect/>
          </a:stretch>
        </p:blipFill>
        <p:spPr>
          <a:xfrm>
            <a:off x="648324" y="535129"/>
            <a:ext cx="3197422" cy="3197422"/>
          </a:xfrm>
          <a:prstGeom prst="rect">
            <a:avLst/>
          </a:prstGeom>
        </p:spPr>
      </p:pic>
      <p:sp>
        <p:nvSpPr>
          <p:cNvPr id="12" name="Text Placeholder 23">
            <a:extLst>
              <a:ext uri="{FF2B5EF4-FFF2-40B4-BE49-F238E27FC236}">
                <a16:creationId xmlns:a16="http://schemas.microsoft.com/office/drawing/2014/main" id="{049FD086-42D1-B245-A38B-6E0AD4E9E18E}"/>
              </a:ext>
            </a:extLst>
          </p:cNvPr>
          <p:cNvSpPr>
            <a:spLocks noGrp="1"/>
          </p:cNvSpPr>
          <p:nvPr>
            <p:ph type="body" sz="quarter" idx="19" hasCustomPrompt="1"/>
          </p:nvPr>
        </p:nvSpPr>
        <p:spPr>
          <a:xfrm>
            <a:off x="8419800" y="2046594"/>
            <a:ext cx="3195486" cy="731140"/>
          </a:xfrm>
        </p:spPr>
        <p:txBody>
          <a:bodyPr anchor="ctr">
            <a:normAutofit/>
          </a:bodyPr>
          <a:lstStyle>
            <a:lvl1pPr marL="0" indent="0" algn="r">
              <a:buNone/>
              <a:defRPr sz="2800" baseline="0">
                <a:solidFill>
                  <a:srgbClr val="406F70"/>
                </a:solidFill>
                <a:latin typeface="+mn-lt"/>
              </a:defRPr>
            </a:lvl1pPr>
          </a:lstStyle>
          <a:p>
            <a:pPr lvl="0"/>
            <a:r>
              <a:rPr lang="en-US"/>
              <a:t>Sub-heading</a:t>
            </a:r>
          </a:p>
        </p:txBody>
      </p:sp>
      <p:sp>
        <p:nvSpPr>
          <p:cNvPr id="13" name="Text Placeholder 23">
            <a:extLst>
              <a:ext uri="{FF2B5EF4-FFF2-40B4-BE49-F238E27FC236}">
                <a16:creationId xmlns:a16="http://schemas.microsoft.com/office/drawing/2014/main" id="{9733A424-C903-3D40-A734-792883EFBD08}"/>
              </a:ext>
            </a:extLst>
          </p:cNvPr>
          <p:cNvSpPr>
            <a:spLocks noGrp="1"/>
          </p:cNvSpPr>
          <p:nvPr>
            <p:ph type="body" sz="quarter" idx="20" hasCustomPrompt="1"/>
          </p:nvPr>
        </p:nvSpPr>
        <p:spPr>
          <a:xfrm>
            <a:off x="8419800" y="1237018"/>
            <a:ext cx="3195485" cy="837258"/>
          </a:xfrm>
        </p:spPr>
        <p:txBody>
          <a:bodyPr anchor="ctr">
            <a:normAutofit/>
          </a:bodyPr>
          <a:lstStyle>
            <a:lvl1pPr marL="0" indent="0" algn="r">
              <a:buNone/>
              <a:defRPr sz="5000" baseline="0">
                <a:solidFill>
                  <a:srgbClr val="406F70"/>
                </a:solidFill>
                <a:latin typeface="+mn-lt"/>
              </a:defRPr>
            </a:lvl1pPr>
          </a:lstStyle>
          <a:p>
            <a:pPr lvl="0"/>
            <a:r>
              <a:rPr lang="en-US"/>
              <a:t>Heading </a:t>
            </a:r>
          </a:p>
        </p:txBody>
      </p:sp>
    </p:spTree>
    <p:extLst>
      <p:ext uri="{BB962C8B-B14F-4D97-AF65-F5344CB8AC3E}">
        <p14:creationId xmlns:p14="http://schemas.microsoft.com/office/powerpoint/2010/main" val="187120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with phot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A191C8A7-D781-AE42-8A87-BB0955E2B420}"/>
              </a:ext>
            </a:extLst>
          </p:cNvPr>
          <p:cNvSpPr/>
          <p:nvPr userDrawn="1"/>
        </p:nvSpPr>
        <p:spPr>
          <a:xfrm>
            <a:off x="-27541" y="11234"/>
            <a:ext cx="7658926" cy="4262853"/>
          </a:xfrm>
          <a:custGeom>
            <a:avLst/>
            <a:gdLst>
              <a:gd name="connsiteX0" fmla="*/ 0 w 7658926"/>
              <a:gd name="connsiteY0" fmla="*/ 0 h 4262853"/>
              <a:gd name="connsiteX1" fmla="*/ 7658926 w 7658926"/>
              <a:gd name="connsiteY1" fmla="*/ 0 h 4262853"/>
              <a:gd name="connsiteX2" fmla="*/ 7611483 w 7658926"/>
              <a:gd name="connsiteY2" fmla="*/ 193139 h 4262853"/>
              <a:gd name="connsiteX3" fmla="*/ 7025381 w 7658926"/>
              <a:gd name="connsiteY3" fmla="*/ 1559911 h 4262853"/>
              <a:gd name="connsiteX4" fmla="*/ 6883231 w 7658926"/>
              <a:gd name="connsiteY4" fmla="*/ 1780802 h 4262853"/>
              <a:gd name="connsiteX5" fmla="*/ 6886432 w 7658926"/>
              <a:gd name="connsiteY5" fmla="*/ 1780802 h 4262853"/>
              <a:gd name="connsiteX6" fmla="*/ 6771989 w 7658926"/>
              <a:gd name="connsiteY6" fmla="*/ 1949113 h 4262853"/>
              <a:gd name="connsiteX7" fmla="*/ 2847055 w 7658926"/>
              <a:gd name="connsiteY7" fmla="*/ 4238001 h 4262853"/>
              <a:gd name="connsiteX8" fmla="*/ 2354941 w 7658926"/>
              <a:gd name="connsiteY8" fmla="*/ 4262850 h 4262853"/>
              <a:gd name="connsiteX9" fmla="*/ 2354941 w 7658926"/>
              <a:gd name="connsiteY9" fmla="*/ 4262853 h 4262853"/>
              <a:gd name="connsiteX10" fmla="*/ 1648786 w 7658926"/>
              <a:gd name="connsiteY10" fmla="*/ 4262853 h 4262853"/>
              <a:gd name="connsiteX11" fmla="*/ 1648786 w 7658926"/>
              <a:gd name="connsiteY11" fmla="*/ 4262850 h 4262853"/>
              <a:gd name="connsiteX12" fmla="*/ 0 w 7658926"/>
              <a:gd name="connsiteY12" fmla="*/ 4262850 h 4262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8926" h="4262853">
                <a:moveTo>
                  <a:pt x="0" y="0"/>
                </a:moveTo>
                <a:lnTo>
                  <a:pt x="7658926" y="0"/>
                </a:lnTo>
                <a:lnTo>
                  <a:pt x="7611483" y="193139"/>
                </a:lnTo>
                <a:cubicBezTo>
                  <a:pt x="7477741" y="678943"/>
                  <a:pt x="7279067" y="1137840"/>
                  <a:pt x="7025381" y="1559911"/>
                </a:cubicBezTo>
                <a:lnTo>
                  <a:pt x="6883231" y="1780802"/>
                </a:lnTo>
                <a:lnTo>
                  <a:pt x="6886432" y="1780802"/>
                </a:lnTo>
                <a:lnTo>
                  <a:pt x="6771989" y="1949113"/>
                </a:lnTo>
                <a:cubicBezTo>
                  <a:pt x="5876957" y="3207711"/>
                  <a:pt x="4465701" y="4073618"/>
                  <a:pt x="2847055" y="4238001"/>
                </a:cubicBezTo>
                <a:lnTo>
                  <a:pt x="2354941" y="4262850"/>
                </a:lnTo>
                <a:lnTo>
                  <a:pt x="2354941" y="4262853"/>
                </a:lnTo>
                <a:lnTo>
                  <a:pt x="1648786" y="4262853"/>
                </a:lnTo>
                <a:lnTo>
                  <a:pt x="1648786" y="4262850"/>
                </a:lnTo>
                <a:lnTo>
                  <a:pt x="0" y="4262850"/>
                </a:lnTo>
                <a:close/>
              </a:path>
            </a:pathLst>
          </a:custGeom>
          <a:solidFill>
            <a:srgbClr val="04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a:extLst>
              <a:ext uri="{FF2B5EF4-FFF2-40B4-BE49-F238E27FC236}">
                <a16:creationId xmlns:a16="http://schemas.microsoft.com/office/drawing/2014/main" id="{A97040EF-11F0-0E46-B338-363C3B6FA559}"/>
              </a:ext>
            </a:extLst>
          </p:cNvPr>
          <p:cNvSpPr/>
          <p:nvPr userDrawn="1"/>
        </p:nvSpPr>
        <p:spPr>
          <a:xfrm flipH="1">
            <a:off x="-41674" y="4289077"/>
            <a:ext cx="7432133" cy="2568925"/>
          </a:xfrm>
          <a:custGeom>
            <a:avLst/>
            <a:gdLst>
              <a:gd name="connsiteX0" fmla="*/ 5292913 w 7432133"/>
              <a:gd name="connsiteY0" fmla="*/ 0 h 2568925"/>
              <a:gd name="connsiteX1" fmla="*/ 4586759 w 7432133"/>
              <a:gd name="connsiteY1" fmla="*/ 0 h 2568925"/>
              <a:gd name="connsiteX2" fmla="*/ 4586759 w 7432133"/>
              <a:gd name="connsiteY2" fmla="*/ 3 h 2568925"/>
              <a:gd name="connsiteX3" fmla="*/ 4094645 w 7432133"/>
              <a:gd name="connsiteY3" fmla="*/ 24852 h 2568925"/>
              <a:gd name="connsiteX4" fmla="*/ 39366 w 7432133"/>
              <a:gd name="connsiteY4" fmla="*/ 2505436 h 2568925"/>
              <a:gd name="connsiteX5" fmla="*/ 0 w 7432133"/>
              <a:gd name="connsiteY5" fmla="*/ 2568925 h 2568925"/>
              <a:gd name="connsiteX6" fmla="*/ 7432133 w 7432133"/>
              <a:gd name="connsiteY6" fmla="*/ 2568925 h 2568925"/>
              <a:gd name="connsiteX7" fmla="*/ 7432133 w 7432133"/>
              <a:gd name="connsiteY7" fmla="*/ 3 h 2568925"/>
              <a:gd name="connsiteX8" fmla="*/ 5292913 w 7432133"/>
              <a:gd name="connsiteY8" fmla="*/ 3 h 256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2133" h="2568925">
                <a:moveTo>
                  <a:pt x="5292913" y="0"/>
                </a:moveTo>
                <a:lnTo>
                  <a:pt x="4586759" y="0"/>
                </a:lnTo>
                <a:lnTo>
                  <a:pt x="4586759" y="3"/>
                </a:lnTo>
                <a:lnTo>
                  <a:pt x="4094645" y="24852"/>
                </a:lnTo>
                <a:cubicBezTo>
                  <a:pt x="2395066" y="197454"/>
                  <a:pt x="924135" y="1143487"/>
                  <a:pt x="39366" y="2505436"/>
                </a:cubicBezTo>
                <a:lnTo>
                  <a:pt x="0" y="2568925"/>
                </a:lnTo>
                <a:lnTo>
                  <a:pt x="7432133" y="2568925"/>
                </a:lnTo>
                <a:lnTo>
                  <a:pt x="7432133" y="3"/>
                </a:lnTo>
                <a:lnTo>
                  <a:pt x="5292913" y="3"/>
                </a:lnTo>
                <a:close/>
              </a:path>
            </a:pathLst>
          </a:custGeom>
          <a:solidFill>
            <a:srgbClr val="F5C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oter Placeholder 6">
            <a:extLst>
              <a:ext uri="{FF2B5EF4-FFF2-40B4-BE49-F238E27FC236}">
                <a16:creationId xmlns:a16="http://schemas.microsoft.com/office/drawing/2014/main" id="{509D8694-5591-E644-9BD2-61A1D4666C09}"/>
              </a:ext>
            </a:extLst>
          </p:cNvPr>
          <p:cNvSpPr txBox="1">
            <a:spLocks noGrp="1"/>
          </p:cNvSpPr>
          <p:nvPr userDrawn="1"/>
        </p:nvSpPr>
        <p:spPr bwMode="auto">
          <a:xfrm>
            <a:off x="9295510" y="6000276"/>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a:solidFill>
                  <a:schemeClr val="tx1"/>
                </a:solidFill>
                <a:latin typeface="Calibri" charset="0"/>
              </a:rPr>
              <a:t> This programme has been funded with support from the European Commission </a:t>
            </a:r>
          </a:p>
        </p:txBody>
      </p:sp>
      <p:pic>
        <p:nvPicPr>
          <p:cNvPr id="21" name="Picture 8">
            <a:extLst>
              <a:ext uri="{FF2B5EF4-FFF2-40B4-BE49-F238E27FC236}">
                <a16:creationId xmlns:a16="http://schemas.microsoft.com/office/drawing/2014/main" id="{6A5AE9B8-C3F2-2342-92C7-62E5D12C5D6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41641" y="6000276"/>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close up of a logo&#10;&#10;Description automatically generated">
            <a:extLst>
              <a:ext uri="{FF2B5EF4-FFF2-40B4-BE49-F238E27FC236}">
                <a16:creationId xmlns:a16="http://schemas.microsoft.com/office/drawing/2014/main" id="{309B001B-40EB-C94F-8A98-2606D59DB706}"/>
              </a:ext>
            </a:extLst>
          </p:cNvPr>
          <p:cNvPicPr>
            <a:picLocks noChangeAspect="1"/>
          </p:cNvPicPr>
          <p:nvPr userDrawn="1"/>
        </p:nvPicPr>
        <p:blipFill>
          <a:blip r:embed="rId3"/>
          <a:stretch>
            <a:fillRect/>
          </a:stretch>
        </p:blipFill>
        <p:spPr>
          <a:xfrm>
            <a:off x="576713" y="475564"/>
            <a:ext cx="3331937" cy="3331937"/>
          </a:xfrm>
          <a:prstGeom prst="rect">
            <a:avLst/>
          </a:prstGeom>
        </p:spPr>
      </p:pic>
      <p:sp>
        <p:nvSpPr>
          <p:cNvPr id="12" name="Text Placeholder 23">
            <a:extLst>
              <a:ext uri="{FF2B5EF4-FFF2-40B4-BE49-F238E27FC236}">
                <a16:creationId xmlns:a16="http://schemas.microsoft.com/office/drawing/2014/main" id="{049FD086-42D1-B245-A38B-6E0AD4E9E18E}"/>
              </a:ext>
            </a:extLst>
          </p:cNvPr>
          <p:cNvSpPr>
            <a:spLocks noGrp="1"/>
          </p:cNvSpPr>
          <p:nvPr>
            <p:ph type="body" sz="quarter" idx="19" hasCustomPrompt="1"/>
          </p:nvPr>
        </p:nvSpPr>
        <p:spPr>
          <a:xfrm>
            <a:off x="8419800" y="2046594"/>
            <a:ext cx="3195486" cy="731140"/>
          </a:xfrm>
        </p:spPr>
        <p:txBody>
          <a:bodyPr anchor="ctr">
            <a:normAutofit/>
          </a:bodyPr>
          <a:lstStyle>
            <a:lvl1pPr marL="0" indent="0" algn="r">
              <a:buNone/>
              <a:defRPr sz="2800" baseline="0">
                <a:solidFill>
                  <a:srgbClr val="406F70"/>
                </a:solidFill>
                <a:latin typeface="+mn-lt"/>
              </a:defRPr>
            </a:lvl1pPr>
          </a:lstStyle>
          <a:p>
            <a:pPr lvl="0"/>
            <a:r>
              <a:rPr lang="en-US"/>
              <a:t>Sub-heading</a:t>
            </a:r>
          </a:p>
        </p:txBody>
      </p:sp>
      <p:sp>
        <p:nvSpPr>
          <p:cNvPr id="13" name="Text Placeholder 23">
            <a:extLst>
              <a:ext uri="{FF2B5EF4-FFF2-40B4-BE49-F238E27FC236}">
                <a16:creationId xmlns:a16="http://schemas.microsoft.com/office/drawing/2014/main" id="{9733A424-C903-3D40-A734-792883EFBD08}"/>
              </a:ext>
            </a:extLst>
          </p:cNvPr>
          <p:cNvSpPr>
            <a:spLocks noGrp="1"/>
          </p:cNvSpPr>
          <p:nvPr>
            <p:ph type="body" sz="quarter" idx="20" hasCustomPrompt="1"/>
          </p:nvPr>
        </p:nvSpPr>
        <p:spPr>
          <a:xfrm>
            <a:off x="8419800" y="1237018"/>
            <a:ext cx="3195485" cy="837258"/>
          </a:xfrm>
        </p:spPr>
        <p:txBody>
          <a:bodyPr anchor="ctr">
            <a:normAutofit/>
          </a:bodyPr>
          <a:lstStyle>
            <a:lvl1pPr marL="0" indent="0" algn="r">
              <a:buNone/>
              <a:defRPr sz="5000" baseline="0">
                <a:solidFill>
                  <a:srgbClr val="406F70"/>
                </a:solidFill>
                <a:latin typeface="+mn-lt"/>
              </a:defRPr>
            </a:lvl1pPr>
          </a:lstStyle>
          <a:p>
            <a:pPr lvl="0"/>
            <a:r>
              <a:rPr lang="en-US"/>
              <a:t>Heading </a:t>
            </a:r>
          </a:p>
        </p:txBody>
      </p:sp>
      <p:sp>
        <p:nvSpPr>
          <p:cNvPr id="16" name="Picture Placeholder 15">
            <a:extLst>
              <a:ext uri="{FF2B5EF4-FFF2-40B4-BE49-F238E27FC236}">
                <a16:creationId xmlns:a16="http://schemas.microsoft.com/office/drawing/2014/main" id="{D90EAE91-C045-9E4F-9447-55FDE253B75C}"/>
              </a:ext>
            </a:extLst>
          </p:cNvPr>
          <p:cNvSpPr>
            <a:spLocks noGrp="1"/>
          </p:cNvSpPr>
          <p:nvPr>
            <p:ph type="pic" sz="quarter" idx="21"/>
          </p:nvPr>
        </p:nvSpPr>
        <p:spPr>
          <a:xfrm>
            <a:off x="0" y="4274087"/>
            <a:ext cx="6986370" cy="2568923"/>
          </a:xfrm>
          <a:custGeom>
            <a:avLst/>
            <a:gdLst>
              <a:gd name="connsiteX0" fmla="*/ 1693458 w 6986370"/>
              <a:gd name="connsiteY0" fmla="*/ 0 h 2568923"/>
              <a:gd name="connsiteX1" fmla="*/ 2399612 w 6986370"/>
              <a:gd name="connsiteY1" fmla="*/ 0 h 2568923"/>
              <a:gd name="connsiteX2" fmla="*/ 2399612 w 6986370"/>
              <a:gd name="connsiteY2" fmla="*/ 3 h 2568923"/>
              <a:gd name="connsiteX3" fmla="*/ 2891726 w 6986370"/>
              <a:gd name="connsiteY3" fmla="*/ 24852 h 2568923"/>
              <a:gd name="connsiteX4" fmla="*/ 6947005 w 6986370"/>
              <a:gd name="connsiteY4" fmla="*/ 2505436 h 2568923"/>
              <a:gd name="connsiteX5" fmla="*/ 6986370 w 6986370"/>
              <a:gd name="connsiteY5" fmla="*/ 2568923 h 2568923"/>
              <a:gd name="connsiteX6" fmla="*/ 0 w 6986370"/>
              <a:gd name="connsiteY6" fmla="*/ 2568923 h 2568923"/>
              <a:gd name="connsiteX7" fmla="*/ 0 w 6986370"/>
              <a:gd name="connsiteY7" fmla="*/ 3 h 2568923"/>
              <a:gd name="connsiteX8" fmla="*/ 1693458 w 6986370"/>
              <a:gd name="connsiteY8" fmla="*/ 3 h 256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6370" h="2568923">
                <a:moveTo>
                  <a:pt x="1693458" y="0"/>
                </a:moveTo>
                <a:lnTo>
                  <a:pt x="2399612" y="0"/>
                </a:lnTo>
                <a:lnTo>
                  <a:pt x="2399612" y="3"/>
                </a:lnTo>
                <a:lnTo>
                  <a:pt x="2891726" y="24852"/>
                </a:lnTo>
                <a:cubicBezTo>
                  <a:pt x="4591305" y="197454"/>
                  <a:pt x="6062236" y="1143487"/>
                  <a:pt x="6947005" y="2505436"/>
                </a:cubicBezTo>
                <a:lnTo>
                  <a:pt x="6986370" y="2568923"/>
                </a:lnTo>
                <a:lnTo>
                  <a:pt x="0" y="2568923"/>
                </a:lnTo>
                <a:lnTo>
                  <a:pt x="0" y="3"/>
                </a:lnTo>
                <a:lnTo>
                  <a:pt x="1693458" y="3"/>
                </a:lnTo>
                <a:close/>
              </a:path>
            </a:pathLst>
          </a:custGeom>
        </p:spPr>
        <p:txBody>
          <a:bodyPr wrap="square">
            <a:noAutofit/>
          </a:bodyPr>
          <a:lstStyle>
            <a:lvl1pPr marL="0" indent="0" algn="l">
              <a:buNone/>
              <a:defRPr>
                <a:solidFill>
                  <a:schemeClr val="bg1"/>
                </a:solidFill>
              </a:defRPr>
            </a:lvl1pPr>
          </a:lstStyle>
          <a:p>
            <a:endParaRPr lang="en-US"/>
          </a:p>
          <a:p>
            <a:endParaRPr lang="en-US"/>
          </a:p>
          <a:p>
            <a:r>
              <a:rPr lang="en-US"/>
              <a:t>   Click to add photo</a:t>
            </a:r>
          </a:p>
        </p:txBody>
      </p:sp>
    </p:spTree>
    <p:extLst>
      <p:ext uri="{BB962C8B-B14F-4D97-AF65-F5344CB8AC3E}">
        <p14:creationId xmlns:p14="http://schemas.microsoft.com/office/powerpoint/2010/main" val="100257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064E0019-97AC-2747-A525-042BEAE38629}"/>
              </a:ext>
            </a:extLst>
          </p:cNvPr>
          <p:cNvSpPr/>
          <p:nvPr userDrawn="1"/>
        </p:nvSpPr>
        <p:spPr>
          <a:xfrm>
            <a:off x="-1" y="0"/>
            <a:ext cx="10281663" cy="3774332"/>
          </a:xfrm>
          <a:custGeom>
            <a:avLst/>
            <a:gdLst>
              <a:gd name="connsiteX0" fmla="*/ 0 w 9340944"/>
              <a:gd name="connsiteY0" fmla="*/ 0 h 3429000"/>
              <a:gd name="connsiteX1" fmla="*/ 9340944 w 9340944"/>
              <a:gd name="connsiteY1" fmla="*/ 0 h 3429000"/>
              <a:gd name="connsiteX2" fmla="*/ 9234646 w 9340944"/>
              <a:gd name="connsiteY2" fmla="*/ 231978 h 3429000"/>
              <a:gd name="connsiteX3" fmla="*/ 9089396 w 9340944"/>
              <a:gd name="connsiteY3" fmla="*/ 510137 h 3429000"/>
              <a:gd name="connsiteX4" fmla="*/ 8947520 w 9340944"/>
              <a:gd name="connsiteY4" fmla="*/ 748674 h 3429000"/>
              <a:gd name="connsiteX5" fmla="*/ 8950715 w 9340944"/>
              <a:gd name="connsiteY5" fmla="*/ 748674 h 3429000"/>
              <a:gd name="connsiteX6" fmla="*/ 8836492 w 9340944"/>
              <a:gd name="connsiteY6" fmla="*/ 930430 h 3429000"/>
              <a:gd name="connsiteX7" fmla="*/ 4919127 w 9340944"/>
              <a:gd name="connsiteY7" fmla="*/ 3402163 h 3429000"/>
              <a:gd name="connsiteX8" fmla="*/ 4427962 w 9340944"/>
              <a:gd name="connsiteY8" fmla="*/ 3428997 h 3429000"/>
              <a:gd name="connsiteX9" fmla="*/ 4427962 w 9340944"/>
              <a:gd name="connsiteY9" fmla="*/ 3429000 h 3429000"/>
              <a:gd name="connsiteX10" fmla="*/ 3723169 w 9340944"/>
              <a:gd name="connsiteY10" fmla="*/ 3429000 h 3429000"/>
              <a:gd name="connsiteX11" fmla="*/ 3723169 w 9340944"/>
              <a:gd name="connsiteY11" fmla="*/ 3428997 h 3429000"/>
              <a:gd name="connsiteX12" fmla="*/ 0 w 9340944"/>
              <a:gd name="connsiteY12" fmla="*/ 3428997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40944" h="3429000">
                <a:moveTo>
                  <a:pt x="0" y="0"/>
                </a:moveTo>
                <a:lnTo>
                  <a:pt x="9340944" y="0"/>
                </a:lnTo>
                <a:lnTo>
                  <a:pt x="9234646" y="231978"/>
                </a:lnTo>
                <a:cubicBezTo>
                  <a:pt x="9188479" y="326231"/>
                  <a:pt x="9140035" y="418980"/>
                  <a:pt x="9089396" y="510137"/>
                </a:cubicBezTo>
                <a:lnTo>
                  <a:pt x="8947520" y="748674"/>
                </a:lnTo>
                <a:lnTo>
                  <a:pt x="8950715" y="748674"/>
                </a:lnTo>
                <a:lnTo>
                  <a:pt x="8836492" y="930430"/>
                </a:lnTo>
                <a:cubicBezTo>
                  <a:pt x="7943186" y="2289570"/>
                  <a:pt x="6534652" y="3224648"/>
                  <a:pt x="4919127" y="3402163"/>
                </a:cubicBezTo>
                <a:lnTo>
                  <a:pt x="4427962" y="3428997"/>
                </a:lnTo>
                <a:lnTo>
                  <a:pt x="4427962" y="3429000"/>
                </a:lnTo>
                <a:lnTo>
                  <a:pt x="3723169" y="3429000"/>
                </a:lnTo>
                <a:lnTo>
                  <a:pt x="3723169" y="3428997"/>
                </a:lnTo>
                <a:lnTo>
                  <a:pt x="0" y="3428997"/>
                </a:lnTo>
                <a:close/>
              </a:path>
            </a:pathLst>
          </a:custGeom>
          <a:solidFill>
            <a:srgbClr val="0851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D7E9A38E-4ED8-5646-AC1B-12098108B7C7}"/>
              </a:ext>
            </a:extLst>
          </p:cNvPr>
          <p:cNvSpPr/>
          <p:nvPr userDrawn="1"/>
        </p:nvSpPr>
        <p:spPr>
          <a:xfrm>
            <a:off x="7327892" y="1731057"/>
            <a:ext cx="2953770" cy="1305474"/>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CB98A5F8-83AA-5E44-B82C-227A8597E47E}"/>
              </a:ext>
            </a:extLst>
          </p:cNvPr>
          <p:cNvSpPr/>
          <p:nvPr userDrawn="1"/>
        </p:nvSpPr>
        <p:spPr>
          <a:xfrm>
            <a:off x="8447083" y="2613902"/>
            <a:ext cx="1834579" cy="815098"/>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ooter Placeholder 6">
            <a:extLst>
              <a:ext uri="{FF2B5EF4-FFF2-40B4-BE49-F238E27FC236}">
                <a16:creationId xmlns:a16="http://schemas.microsoft.com/office/drawing/2014/main" id="{D23400E6-04D3-B048-A9BE-B92A3459635D}"/>
              </a:ext>
            </a:extLst>
          </p:cNvPr>
          <p:cNvSpPr txBox="1">
            <a:spLocks noGrp="1"/>
          </p:cNvSpPr>
          <p:nvPr userDrawn="1"/>
        </p:nvSpPr>
        <p:spPr bwMode="auto">
          <a:xfrm>
            <a:off x="9295510" y="5853633"/>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a:solidFill>
                  <a:schemeClr val="tx1"/>
                </a:solidFill>
                <a:latin typeface="Calibri" charset="0"/>
              </a:rPr>
              <a:t> This programme has been funded with support from the European Commission </a:t>
            </a:r>
          </a:p>
        </p:txBody>
      </p:sp>
      <p:pic>
        <p:nvPicPr>
          <p:cNvPr id="25" name="Picture 8">
            <a:extLst>
              <a:ext uri="{FF2B5EF4-FFF2-40B4-BE49-F238E27FC236}">
                <a16:creationId xmlns:a16="http://schemas.microsoft.com/office/drawing/2014/main" id="{6C6A9A91-D3B7-D941-914E-70D998F3B97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41641" y="5853633"/>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Placeholder 23">
            <a:extLst>
              <a:ext uri="{FF2B5EF4-FFF2-40B4-BE49-F238E27FC236}">
                <a16:creationId xmlns:a16="http://schemas.microsoft.com/office/drawing/2014/main" id="{8ABD4E3B-3D78-424B-A5A7-9DAFD6BE84F9}"/>
              </a:ext>
            </a:extLst>
          </p:cNvPr>
          <p:cNvSpPr>
            <a:spLocks noGrp="1"/>
          </p:cNvSpPr>
          <p:nvPr>
            <p:ph type="body" sz="quarter" idx="19" hasCustomPrompt="1"/>
          </p:nvPr>
        </p:nvSpPr>
        <p:spPr>
          <a:xfrm>
            <a:off x="576715" y="5353474"/>
            <a:ext cx="3195486" cy="731140"/>
          </a:xfrm>
        </p:spPr>
        <p:txBody>
          <a:bodyPr anchor="ctr">
            <a:normAutofit/>
          </a:bodyPr>
          <a:lstStyle>
            <a:lvl1pPr marL="0" indent="0" algn="l">
              <a:buNone/>
              <a:defRPr sz="2800" baseline="0">
                <a:solidFill>
                  <a:srgbClr val="406F70"/>
                </a:solidFill>
                <a:latin typeface="+mn-lt"/>
              </a:defRPr>
            </a:lvl1pPr>
          </a:lstStyle>
          <a:p>
            <a:pPr lvl="0"/>
            <a:r>
              <a:rPr lang="en-US"/>
              <a:t>Sub-heading</a:t>
            </a:r>
          </a:p>
        </p:txBody>
      </p:sp>
      <p:sp>
        <p:nvSpPr>
          <p:cNvPr id="28" name="Text Placeholder 23">
            <a:extLst>
              <a:ext uri="{FF2B5EF4-FFF2-40B4-BE49-F238E27FC236}">
                <a16:creationId xmlns:a16="http://schemas.microsoft.com/office/drawing/2014/main" id="{50113A10-A8EF-9E4E-BD98-8F9D6A81B3A5}"/>
              </a:ext>
            </a:extLst>
          </p:cNvPr>
          <p:cNvSpPr>
            <a:spLocks noGrp="1"/>
          </p:cNvSpPr>
          <p:nvPr>
            <p:ph type="body" sz="quarter" idx="20" hasCustomPrompt="1"/>
          </p:nvPr>
        </p:nvSpPr>
        <p:spPr>
          <a:xfrm>
            <a:off x="576715" y="4543898"/>
            <a:ext cx="3195485" cy="837258"/>
          </a:xfrm>
        </p:spPr>
        <p:txBody>
          <a:bodyPr anchor="ctr">
            <a:normAutofit/>
          </a:bodyPr>
          <a:lstStyle>
            <a:lvl1pPr marL="0" indent="0" algn="l">
              <a:buNone/>
              <a:defRPr sz="5000" baseline="0">
                <a:solidFill>
                  <a:srgbClr val="406F70"/>
                </a:solidFill>
                <a:latin typeface="+mn-lt"/>
              </a:defRPr>
            </a:lvl1pPr>
          </a:lstStyle>
          <a:p>
            <a:pPr lvl="0"/>
            <a:r>
              <a:rPr lang="en-US"/>
              <a:t>Heading </a:t>
            </a:r>
          </a:p>
        </p:txBody>
      </p:sp>
      <p:pic>
        <p:nvPicPr>
          <p:cNvPr id="6" name="Picture 5" descr="A picture containing drawing&#10;&#10;Description automatically generated">
            <a:extLst>
              <a:ext uri="{FF2B5EF4-FFF2-40B4-BE49-F238E27FC236}">
                <a16:creationId xmlns:a16="http://schemas.microsoft.com/office/drawing/2014/main" id="{D7A795C8-927A-CE44-AC9B-101D55A2CEC0}"/>
              </a:ext>
            </a:extLst>
          </p:cNvPr>
          <p:cNvPicPr>
            <a:picLocks noChangeAspect="1"/>
          </p:cNvPicPr>
          <p:nvPr userDrawn="1"/>
        </p:nvPicPr>
        <p:blipFill>
          <a:blip r:embed="rId3"/>
          <a:stretch>
            <a:fillRect/>
          </a:stretch>
        </p:blipFill>
        <p:spPr>
          <a:xfrm>
            <a:off x="863900" y="769566"/>
            <a:ext cx="5225801" cy="2008168"/>
          </a:xfrm>
          <a:prstGeom prst="rect">
            <a:avLst/>
          </a:prstGeom>
        </p:spPr>
      </p:pic>
    </p:spTree>
    <p:extLst>
      <p:ext uri="{BB962C8B-B14F-4D97-AF65-F5344CB8AC3E}">
        <p14:creationId xmlns:p14="http://schemas.microsoft.com/office/powerpoint/2010/main" val="3458130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16" name="Text Placeholder 23"/>
          <p:cNvSpPr>
            <a:spLocks noGrp="1"/>
          </p:cNvSpPr>
          <p:nvPr>
            <p:ph type="body" sz="quarter" idx="13" hasCustomPrompt="1"/>
          </p:nvPr>
        </p:nvSpPr>
        <p:spPr>
          <a:xfrm>
            <a:off x="3767471" y="1014696"/>
            <a:ext cx="7886801" cy="697353"/>
          </a:xfrm>
        </p:spPr>
        <p:txBody>
          <a:bodyPr>
            <a:normAutofit/>
          </a:bodyPr>
          <a:lstStyle>
            <a:lvl1pPr marL="0" indent="0" algn="l">
              <a:buNone/>
              <a:defRPr sz="3600">
                <a:solidFill>
                  <a:srgbClr val="5E5E5E"/>
                </a:solidFill>
                <a:latin typeface="+mn-lt"/>
              </a:defRPr>
            </a:lvl1pPr>
          </a:lstStyle>
          <a:p>
            <a:pPr lvl="0"/>
            <a:r>
              <a:rPr lang="en-US"/>
              <a:t>TITLE</a:t>
            </a:r>
          </a:p>
        </p:txBody>
      </p:sp>
      <p:sp>
        <p:nvSpPr>
          <p:cNvPr id="17" name="Text Placeholder 25"/>
          <p:cNvSpPr>
            <a:spLocks noGrp="1"/>
          </p:cNvSpPr>
          <p:nvPr>
            <p:ph type="body" sz="quarter" idx="14" hasCustomPrompt="1"/>
          </p:nvPr>
        </p:nvSpPr>
        <p:spPr>
          <a:xfrm>
            <a:off x="3777521" y="2542563"/>
            <a:ext cx="787675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pic>
        <p:nvPicPr>
          <p:cNvPr id="18" name="Picture 17" descr="A picture containing drawing&#10;&#10;Description automatically generated">
            <a:extLst>
              <a:ext uri="{FF2B5EF4-FFF2-40B4-BE49-F238E27FC236}">
                <a16:creationId xmlns:a16="http://schemas.microsoft.com/office/drawing/2014/main" id="{2B9B6365-5C1A-AB4B-BBCC-D464627B8A80}"/>
              </a:ext>
            </a:extLst>
          </p:cNvPr>
          <p:cNvPicPr>
            <a:picLocks noChangeAspect="1"/>
          </p:cNvPicPr>
          <p:nvPr userDrawn="1"/>
        </p:nvPicPr>
        <p:blipFill>
          <a:blip r:embed="rId2"/>
          <a:stretch>
            <a:fillRect/>
          </a:stretch>
        </p:blipFill>
        <p:spPr>
          <a:xfrm>
            <a:off x="11450309" y="6221191"/>
            <a:ext cx="203964" cy="269828"/>
          </a:xfrm>
          <a:prstGeom prst="rect">
            <a:avLst/>
          </a:prstGeom>
        </p:spPr>
      </p:pic>
      <p:sp>
        <p:nvSpPr>
          <p:cNvPr id="19" name="TextBox 18">
            <a:extLst>
              <a:ext uri="{FF2B5EF4-FFF2-40B4-BE49-F238E27FC236}">
                <a16:creationId xmlns:a16="http://schemas.microsoft.com/office/drawing/2014/main" id="{BC032534-BC87-5D4F-B26D-CF89E2F3C640}"/>
              </a:ext>
            </a:extLst>
          </p:cNvPr>
          <p:cNvSpPr txBox="1"/>
          <p:nvPr userDrawn="1"/>
        </p:nvSpPr>
        <p:spPr>
          <a:xfrm>
            <a:off x="8701210" y="624479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pic>
        <p:nvPicPr>
          <p:cNvPr id="7" name="Picture 6" descr="A picture containing drawing&#10;&#10;Description automatically generated">
            <a:extLst>
              <a:ext uri="{FF2B5EF4-FFF2-40B4-BE49-F238E27FC236}">
                <a16:creationId xmlns:a16="http://schemas.microsoft.com/office/drawing/2014/main" id="{87F97D81-6562-A840-B079-58506E6A2E1B}"/>
              </a:ext>
            </a:extLst>
          </p:cNvPr>
          <p:cNvPicPr>
            <a:picLocks noChangeAspect="1"/>
          </p:cNvPicPr>
          <p:nvPr userDrawn="1"/>
        </p:nvPicPr>
        <p:blipFill rotWithShape="1">
          <a:blip r:embed="rId2"/>
          <a:srcRect t="57450"/>
          <a:stretch/>
        </p:blipFill>
        <p:spPr>
          <a:xfrm>
            <a:off x="0" y="0"/>
            <a:ext cx="12192000" cy="6858000"/>
          </a:xfrm>
          <a:prstGeom prst="rect">
            <a:avLst/>
          </a:prstGeom>
        </p:spPr>
      </p:pic>
      <p:pic>
        <p:nvPicPr>
          <p:cNvPr id="8" name="Picture 7" descr="A close up of a logo&#10;&#10;Description automatically generated">
            <a:extLst>
              <a:ext uri="{FF2B5EF4-FFF2-40B4-BE49-F238E27FC236}">
                <a16:creationId xmlns:a16="http://schemas.microsoft.com/office/drawing/2014/main" id="{A97CE00F-DEB2-AE46-9EA9-6615CC1CFAD6}"/>
              </a:ext>
            </a:extLst>
          </p:cNvPr>
          <p:cNvPicPr>
            <a:picLocks noChangeAspect="1"/>
          </p:cNvPicPr>
          <p:nvPr userDrawn="1"/>
        </p:nvPicPr>
        <p:blipFill>
          <a:blip r:embed="rId3"/>
          <a:stretch>
            <a:fillRect/>
          </a:stretch>
        </p:blipFill>
        <p:spPr>
          <a:xfrm>
            <a:off x="407237" y="365395"/>
            <a:ext cx="1826297" cy="1995953"/>
          </a:xfrm>
          <a:prstGeom prst="rect">
            <a:avLst/>
          </a:prstGeom>
        </p:spPr>
      </p:pic>
      <p:sp>
        <p:nvSpPr>
          <p:cNvPr id="10" name="Text Placeholder 25">
            <a:extLst>
              <a:ext uri="{FF2B5EF4-FFF2-40B4-BE49-F238E27FC236}">
                <a16:creationId xmlns:a16="http://schemas.microsoft.com/office/drawing/2014/main" id="{8258470A-9031-F643-91F2-83EDE010FF47}"/>
              </a:ext>
            </a:extLst>
          </p:cNvPr>
          <p:cNvSpPr>
            <a:spLocks noGrp="1"/>
          </p:cNvSpPr>
          <p:nvPr>
            <p:ph type="body" sz="quarter" idx="17" hasCustomPrompt="1"/>
          </p:nvPr>
        </p:nvSpPr>
        <p:spPr>
          <a:xfrm>
            <a:off x="2818151" y="2726744"/>
            <a:ext cx="7876753" cy="3173773"/>
          </a:xfrm>
        </p:spPr>
        <p:txBody>
          <a:bodyPr>
            <a:noAutofit/>
          </a:bodyPr>
          <a:lstStyle>
            <a:lvl1pPr marL="0" indent="0" algn="just">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348045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Photo Slide">
    <p:spTree>
      <p:nvGrpSpPr>
        <p:cNvPr id="1" name=""/>
        <p:cNvGrpSpPr/>
        <p:nvPr/>
      </p:nvGrpSpPr>
      <p:grpSpPr>
        <a:xfrm>
          <a:off x="0" y="0"/>
          <a:ext cx="0" cy="0"/>
          <a:chOff x="0" y="0"/>
          <a:chExt cx="0" cy="0"/>
        </a:xfrm>
      </p:grpSpPr>
      <p:sp>
        <p:nvSpPr>
          <p:cNvPr id="9" name="Text Placeholder 23">
            <a:extLst>
              <a:ext uri="{FF2B5EF4-FFF2-40B4-BE49-F238E27FC236}">
                <a16:creationId xmlns:a16="http://schemas.microsoft.com/office/drawing/2014/main" id="{A3B193AB-B400-AD45-A369-DD189568AA43}"/>
              </a:ext>
            </a:extLst>
          </p:cNvPr>
          <p:cNvSpPr>
            <a:spLocks noGrp="1"/>
          </p:cNvSpPr>
          <p:nvPr>
            <p:ph type="body" sz="quarter" idx="13" hasCustomPrompt="1"/>
          </p:nvPr>
        </p:nvSpPr>
        <p:spPr>
          <a:xfrm>
            <a:off x="509666" y="3961597"/>
            <a:ext cx="4077324" cy="1912390"/>
          </a:xfrm>
        </p:spPr>
        <p:txBody>
          <a:bodyPr>
            <a:normAutofit/>
          </a:bodyPr>
          <a:lstStyle>
            <a:lvl1pPr marL="0" indent="0" algn="l">
              <a:buNone/>
              <a:defRPr sz="3600">
                <a:solidFill>
                  <a:srgbClr val="5E5E5E"/>
                </a:solidFill>
                <a:latin typeface="+mn-lt"/>
              </a:defRPr>
            </a:lvl1pPr>
          </a:lstStyle>
          <a:p>
            <a:pPr lvl="0"/>
            <a:r>
              <a:rPr lang="en-US"/>
              <a:t>TITLE</a:t>
            </a:r>
          </a:p>
        </p:txBody>
      </p:sp>
      <p:sp>
        <p:nvSpPr>
          <p:cNvPr id="34" name="Picture Placeholder 33">
            <a:extLst>
              <a:ext uri="{FF2B5EF4-FFF2-40B4-BE49-F238E27FC236}">
                <a16:creationId xmlns:a16="http://schemas.microsoft.com/office/drawing/2014/main" id="{ECDCE132-A25C-3647-8519-2E32D62863AD}"/>
              </a:ext>
            </a:extLst>
          </p:cNvPr>
          <p:cNvSpPr>
            <a:spLocks noGrp="1"/>
          </p:cNvSpPr>
          <p:nvPr>
            <p:ph type="pic" sz="quarter" idx="15"/>
          </p:nvPr>
        </p:nvSpPr>
        <p:spPr>
          <a:xfrm>
            <a:off x="0" y="0"/>
            <a:ext cx="12069770" cy="3585092"/>
          </a:xfrm>
          <a:custGeom>
            <a:avLst/>
            <a:gdLst>
              <a:gd name="connsiteX0" fmla="*/ 1295503 w 12069770"/>
              <a:gd name="connsiteY0" fmla="*/ 0 h 3585092"/>
              <a:gd name="connsiteX1" fmla="*/ 12069770 w 12069770"/>
              <a:gd name="connsiteY1" fmla="*/ 0 h 3585092"/>
              <a:gd name="connsiteX2" fmla="*/ 11966788 w 12069770"/>
              <a:gd name="connsiteY2" fmla="*/ 207716 h 3585092"/>
              <a:gd name="connsiteX3" fmla="*/ 11800766 w 12069770"/>
              <a:gd name="connsiteY3" fmla="*/ 501567 h 3585092"/>
              <a:gd name="connsiteX4" fmla="*/ 11638600 w 12069770"/>
              <a:gd name="connsiteY4" fmla="*/ 753560 h 3585092"/>
              <a:gd name="connsiteX5" fmla="*/ 11642252 w 12069770"/>
              <a:gd name="connsiteY5" fmla="*/ 753560 h 3585092"/>
              <a:gd name="connsiteX6" fmla="*/ 11511695 w 12069770"/>
              <a:gd name="connsiteY6" fmla="*/ 945570 h 3585092"/>
              <a:gd name="connsiteX7" fmla="*/ 10877562 w 12069770"/>
              <a:gd name="connsiteY7" fmla="*/ 1703644 h 3585092"/>
              <a:gd name="connsiteX8" fmla="*/ 10825384 w 12069770"/>
              <a:gd name="connsiteY8" fmla="*/ 1754215 h 3585092"/>
              <a:gd name="connsiteX9" fmla="*/ 10084820 w 12069770"/>
              <a:gd name="connsiteY9" fmla="*/ 1754215 h 3585092"/>
              <a:gd name="connsiteX10" fmla="*/ 10084820 w 12069770"/>
              <a:gd name="connsiteY10" fmla="*/ 1754214 h 3585092"/>
              <a:gd name="connsiteX11" fmla="*/ 9900759 w 12069770"/>
              <a:gd name="connsiteY11" fmla="*/ 1754214 h 3585092"/>
              <a:gd name="connsiteX12" fmla="*/ 9900759 w 12069770"/>
              <a:gd name="connsiteY12" fmla="*/ 1754215 h 3585092"/>
              <a:gd name="connsiteX13" fmla="*/ 9772488 w 12069770"/>
              <a:gd name="connsiteY13" fmla="*/ 1760692 h 3585092"/>
              <a:gd name="connsiteX14" fmla="*/ 8715470 w 12069770"/>
              <a:gd name="connsiteY14" fmla="*/ 2407263 h 3585092"/>
              <a:gd name="connsiteX15" fmla="*/ 8703558 w 12069770"/>
              <a:gd name="connsiteY15" fmla="*/ 2426474 h 3585092"/>
              <a:gd name="connsiteX16" fmla="*/ 8698760 w 12069770"/>
              <a:gd name="connsiteY16" fmla="*/ 2433765 h 3585092"/>
              <a:gd name="connsiteX17" fmla="*/ 8486717 w 12069770"/>
              <a:gd name="connsiteY17" fmla="*/ 3049938 h 3585092"/>
              <a:gd name="connsiteX18" fmla="*/ 8486225 w 12069770"/>
              <a:gd name="connsiteY18" fmla="*/ 3059687 h 3585092"/>
              <a:gd name="connsiteX19" fmla="*/ 8915326 w 12069770"/>
              <a:gd name="connsiteY19" fmla="*/ 3059687 h 3585092"/>
              <a:gd name="connsiteX20" fmla="*/ 8685199 w 12069770"/>
              <a:gd name="connsiteY20" fmla="*/ 3157222 h 3585092"/>
              <a:gd name="connsiteX21" fmla="*/ 7034118 w 12069770"/>
              <a:gd name="connsiteY21" fmla="*/ 3556741 h 3585092"/>
              <a:gd name="connsiteX22" fmla="*/ 6472713 w 12069770"/>
              <a:gd name="connsiteY22" fmla="*/ 3585089 h 3585092"/>
              <a:gd name="connsiteX23" fmla="*/ 6472713 w 12069770"/>
              <a:gd name="connsiteY23" fmla="*/ 3585092 h 3585092"/>
              <a:gd name="connsiteX24" fmla="*/ 5667129 w 12069770"/>
              <a:gd name="connsiteY24" fmla="*/ 3585092 h 3585092"/>
              <a:gd name="connsiteX25" fmla="*/ 5667129 w 12069770"/>
              <a:gd name="connsiteY25" fmla="*/ 3585089 h 3585092"/>
              <a:gd name="connsiteX26" fmla="*/ 0 w 12069770"/>
              <a:gd name="connsiteY26" fmla="*/ 3585089 h 3585092"/>
              <a:gd name="connsiteX27" fmla="*/ 0 w 12069770"/>
              <a:gd name="connsiteY27" fmla="*/ 2287533 h 3585092"/>
              <a:gd name="connsiteX28" fmla="*/ 51672 w 12069770"/>
              <a:gd name="connsiteY28" fmla="*/ 2123653 h 3585092"/>
              <a:gd name="connsiteX29" fmla="*/ 666110 w 12069770"/>
              <a:gd name="connsiteY29" fmla="*/ 845602 h 3585092"/>
              <a:gd name="connsiteX30" fmla="*/ 687111 w 12069770"/>
              <a:gd name="connsiteY30" fmla="*/ 813690 h 3585092"/>
              <a:gd name="connsiteX31" fmla="*/ 739246 w 12069770"/>
              <a:gd name="connsiteY31" fmla="*/ 729608 h 3585092"/>
              <a:gd name="connsiteX32" fmla="*/ 1148300 w 12069770"/>
              <a:gd name="connsiteY32" fmla="*/ 170002 h 358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069770" h="3585092">
                <a:moveTo>
                  <a:pt x="1295503" y="0"/>
                </a:moveTo>
                <a:lnTo>
                  <a:pt x="12069770" y="0"/>
                </a:lnTo>
                <a:lnTo>
                  <a:pt x="11966788" y="207716"/>
                </a:lnTo>
                <a:cubicBezTo>
                  <a:pt x="11914018" y="307286"/>
                  <a:pt x="11858647" y="405267"/>
                  <a:pt x="11800766" y="501567"/>
                </a:cubicBezTo>
                <a:lnTo>
                  <a:pt x="11638600" y="753560"/>
                </a:lnTo>
                <a:lnTo>
                  <a:pt x="11642252" y="753560"/>
                </a:lnTo>
                <a:lnTo>
                  <a:pt x="11511695" y="945570"/>
                </a:lnTo>
                <a:cubicBezTo>
                  <a:pt x="11320247" y="1214785"/>
                  <a:pt x="11108095" y="1468251"/>
                  <a:pt x="10877562" y="1703644"/>
                </a:cubicBezTo>
                <a:lnTo>
                  <a:pt x="10825384" y="1754215"/>
                </a:lnTo>
                <a:lnTo>
                  <a:pt x="10084820" y="1754215"/>
                </a:lnTo>
                <a:lnTo>
                  <a:pt x="10084820" y="1754214"/>
                </a:lnTo>
                <a:lnTo>
                  <a:pt x="9900759" y="1754214"/>
                </a:lnTo>
                <a:lnTo>
                  <a:pt x="9900759" y="1754215"/>
                </a:lnTo>
                <a:lnTo>
                  <a:pt x="9772488" y="1760692"/>
                </a:lnTo>
                <a:cubicBezTo>
                  <a:pt x="9329489" y="1805681"/>
                  <a:pt x="8946087" y="2052267"/>
                  <a:pt x="8715470" y="2407263"/>
                </a:cubicBezTo>
                <a:lnTo>
                  <a:pt x="8703558" y="2426474"/>
                </a:lnTo>
                <a:lnTo>
                  <a:pt x="8698760" y="2433765"/>
                </a:lnTo>
                <a:cubicBezTo>
                  <a:pt x="8584286" y="2615693"/>
                  <a:pt x="8509546" y="2825143"/>
                  <a:pt x="8486717" y="3049938"/>
                </a:cubicBezTo>
                <a:lnTo>
                  <a:pt x="8486225" y="3059687"/>
                </a:lnTo>
                <a:lnTo>
                  <a:pt x="8915326" y="3059687"/>
                </a:lnTo>
                <a:lnTo>
                  <a:pt x="8685199" y="3157222"/>
                </a:lnTo>
                <a:cubicBezTo>
                  <a:pt x="8165111" y="3361381"/>
                  <a:pt x="7611167" y="3498138"/>
                  <a:pt x="7034118" y="3556741"/>
                </a:cubicBezTo>
                <a:lnTo>
                  <a:pt x="6472713" y="3585089"/>
                </a:lnTo>
                <a:lnTo>
                  <a:pt x="6472713" y="3585092"/>
                </a:lnTo>
                <a:lnTo>
                  <a:pt x="5667129" y="3585092"/>
                </a:lnTo>
                <a:lnTo>
                  <a:pt x="5667129" y="3585089"/>
                </a:lnTo>
                <a:lnTo>
                  <a:pt x="0" y="3585089"/>
                </a:lnTo>
                <a:lnTo>
                  <a:pt x="0" y="2287533"/>
                </a:lnTo>
                <a:lnTo>
                  <a:pt x="51672" y="2123653"/>
                </a:lnTo>
                <a:cubicBezTo>
                  <a:pt x="208567" y="1671963"/>
                  <a:pt x="415601" y="1243726"/>
                  <a:pt x="666110" y="845602"/>
                </a:cubicBezTo>
                <a:lnTo>
                  <a:pt x="687111" y="813690"/>
                </a:lnTo>
                <a:lnTo>
                  <a:pt x="739246" y="729608"/>
                </a:lnTo>
                <a:cubicBezTo>
                  <a:pt x="865415" y="535393"/>
                  <a:pt x="1002031" y="348593"/>
                  <a:pt x="1148300" y="170002"/>
                </a:cubicBezTo>
                <a:close/>
              </a:path>
            </a:pathLst>
          </a:custGeom>
          <a:ln>
            <a:noFill/>
          </a:ln>
        </p:spPr>
        <p:txBody>
          <a:bodyPr wrap="square">
            <a:noAutofit/>
          </a:bodyPr>
          <a:lstStyle>
            <a:lvl1pPr marL="0" indent="0" algn="ctr">
              <a:buNone/>
              <a:defRPr>
                <a:solidFill>
                  <a:srgbClr val="5E5E5E"/>
                </a:solidFill>
              </a:defRPr>
            </a:lvl1pPr>
          </a:lstStyle>
          <a:p>
            <a:endParaRPr lang="en-US"/>
          </a:p>
          <a:p>
            <a:endParaRPr lang="en-US"/>
          </a:p>
          <a:p>
            <a:r>
              <a:rPr lang="en-US"/>
              <a:t>Click to add photo</a:t>
            </a:r>
          </a:p>
        </p:txBody>
      </p:sp>
      <p:sp>
        <p:nvSpPr>
          <p:cNvPr id="35" name="Freeform 34">
            <a:extLst>
              <a:ext uri="{FF2B5EF4-FFF2-40B4-BE49-F238E27FC236}">
                <a16:creationId xmlns:a16="http://schemas.microsoft.com/office/drawing/2014/main" id="{23A91863-5EA5-034B-9D61-FC2D65837866}"/>
              </a:ext>
            </a:extLst>
          </p:cNvPr>
          <p:cNvSpPr/>
          <p:nvPr userDrawn="1"/>
        </p:nvSpPr>
        <p:spPr>
          <a:xfrm>
            <a:off x="8456245" y="1767827"/>
            <a:ext cx="2953770" cy="1305474"/>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a:extLst>
              <a:ext uri="{FF2B5EF4-FFF2-40B4-BE49-F238E27FC236}">
                <a16:creationId xmlns:a16="http://schemas.microsoft.com/office/drawing/2014/main" id="{4AC3A166-E984-FF4B-AACA-2FC67E1BA6F5}"/>
              </a:ext>
            </a:extLst>
          </p:cNvPr>
          <p:cNvSpPr/>
          <p:nvPr userDrawn="1"/>
        </p:nvSpPr>
        <p:spPr>
          <a:xfrm>
            <a:off x="9575436" y="2650672"/>
            <a:ext cx="1834579" cy="815098"/>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FCA54045-4139-6141-AA47-E151A66C30C6}"/>
              </a:ext>
            </a:extLst>
          </p:cNvPr>
          <p:cNvCxnSpPr>
            <a:cxnSpLocks/>
          </p:cNvCxnSpPr>
          <p:nvPr userDrawn="1"/>
        </p:nvCxnSpPr>
        <p:spPr>
          <a:xfrm>
            <a:off x="4796852" y="3807502"/>
            <a:ext cx="0" cy="2353455"/>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
        <p:nvSpPr>
          <p:cNvPr id="37" name="Text Placeholder 25">
            <a:extLst>
              <a:ext uri="{FF2B5EF4-FFF2-40B4-BE49-F238E27FC236}">
                <a16:creationId xmlns:a16="http://schemas.microsoft.com/office/drawing/2014/main" id="{E9FDD1ED-6E32-0045-8A11-815BC4878797}"/>
              </a:ext>
            </a:extLst>
          </p:cNvPr>
          <p:cNvSpPr>
            <a:spLocks noGrp="1"/>
          </p:cNvSpPr>
          <p:nvPr>
            <p:ph type="body" sz="quarter" idx="17" hasCustomPrompt="1"/>
          </p:nvPr>
        </p:nvSpPr>
        <p:spPr>
          <a:xfrm>
            <a:off x="5006714" y="3962385"/>
            <a:ext cx="6859047" cy="1911602"/>
          </a:xfrm>
        </p:spPr>
        <p:txBody>
          <a:bodyPr>
            <a:noAutofit/>
          </a:bodyPr>
          <a:lstStyle>
            <a:lvl1pPr marL="0" indent="0" algn="just">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pic>
        <p:nvPicPr>
          <p:cNvPr id="38" name="Picture 37" descr="A picture containing drawing&#10;&#10;Description automatically generated">
            <a:extLst>
              <a:ext uri="{FF2B5EF4-FFF2-40B4-BE49-F238E27FC236}">
                <a16:creationId xmlns:a16="http://schemas.microsoft.com/office/drawing/2014/main" id="{440F79AD-8017-C741-B39C-D97128D38C32}"/>
              </a:ext>
            </a:extLst>
          </p:cNvPr>
          <p:cNvPicPr>
            <a:picLocks noChangeAspect="1"/>
          </p:cNvPicPr>
          <p:nvPr userDrawn="1"/>
        </p:nvPicPr>
        <p:blipFill>
          <a:blip r:embed="rId2"/>
          <a:stretch>
            <a:fillRect/>
          </a:stretch>
        </p:blipFill>
        <p:spPr>
          <a:xfrm>
            <a:off x="589613" y="6202300"/>
            <a:ext cx="203964" cy="269828"/>
          </a:xfrm>
          <a:prstGeom prst="rect">
            <a:avLst/>
          </a:prstGeom>
        </p:spPr>
      </p:pic>
      <p:sp>
        <p:nvSpPr>
          <p:cNvPr id="39" name="TextBox 38">
            <a:extLst>
              <a:ext uri="{FF2B5EF4-FFF2-40B4-BE49-F238E27FC236}">
                <a16:creationId xmlns:a16="http://schemas.microsoft.com/office/drawing/2014/main" id="{53D6BF0D-DCCB-2048-9949-C20605E3FD77}"/>
              </a:ext>
            </a:extLst>
          </p:cNvPr>
          <p:cNvSpPr txBox="1"/>
          <p:nvPr userDrawn="1"/>
        </p:nvSpPr>
        <p:spPr>
          <a:xfrm>
            <a:off x="793577" y="6261968"/>
            <a:ext cx="10599865" cy="246221"/>
          </a:xfrm>
          <a:prstGeom prst="rect">
            <a:avLst/>
          </a:prstGeom>
          <a:noFill/>
        </p:spPr>
        <p:txBody>
          <a:bodyPr wrap="square" rtlCol="0">
            <a:spAutoFit/>
          </a:bodyPr>
          <a:lstStyle/>
          <a:p>
            <a:pPr algn="l"/>
            <a:r>
              <a:rPr lang="en-US" sz="1000">
                <a:solidFill>
                  <a:srgbClr val="406F70"/>
                </a:solidFill>
              </a:rPr>
              <a:t>INNOVATION FOR THE FOOD SERVICE SECTOR</a:t>
            </a:r>
          </a:p>
        </p:txBody>
      </p:sp>
    </p:spTree>
    <p:extLst>
      <p:ext uri="{BB962C8B-B14F-4D97-AF65-F5344CB8AC3E}">
        <p14:creationId xmlns:p14="http://schemas.microsoft.com/office/powerpoint/2010/main" val="1107843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ft Photos Slide">
    <p:spTree>
      <p:nvGrpSpPr>
        <p:cNvPr id="1" name=""/>
        <p:cNvGrpSpPr/>
        <p:nvPr/>
      </p:nvGrpSpPr>
      <p:grpSpPr>
        <a:xfrm>
          <a:off x="0" y="0"/>
          <a:ext cx="0" cy="0"/>
          <a:chOff x="0" y="0"/>
          <a:chExt cx="0" cy="0"/>
        </a:xfrm>
      </p:grpSpPr>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a:stretch>
            <a:fillRect/>
          </a:stretch>
        </p:blipFill>
        <p:spPr>
          <a:xfrm>
            <a:off x="11408432" y="6223371"/>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8659333" y="624697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cxnSp>
        <p:nvCxnSpPr>
          <p:cNvPr id="54" name="Straight Connector 53">
            <a:extLst>
              <a:ext uri="{FF2B5EF4-FFF2-40B4-BE49-F238E27FC236}">
                <a16:creationId xmlns:a16="http://schemas.microsoft.com/office/drawing/2014/main" id="{97400C71-AB78-0A42-AB2E-8469E97585C9}"/>
              </a:ext>
            </a:extLst>
          </p:cNvPr>
          <p:cNvCxnSpPr/>
          <p:nvPr userDrawn="1"/>
        </p:nvCxnSpPr>
        <p:spPr>
          <a:xfrm flipH="1">
            <a:off x="6234807" y="1711826"/>
            <a:ext cx="5377589" cy="0"/>
          </a:xfrm>
          <a:prstGeom prst="line">
            <a:avLst/>
          </a:prstGeom>
          <a:ln w="19050">
            <a:solidFill>
              <a:srgbClr val="F5C05B"/>
            </a:solidFill>
          </a:ln>
        </p:spPr>
        <p:style>
          <a:lnRef idx="1">
            <a:schemeClr val="accent1"/>
          </a:lnRef>
          <a:fillRef idx="0">
            <a:schemeClr val="accent1"/>
          </a:fillRef>
          <a:effectRef idx="0">
            <a:schemeClr val="accent1"/>
          </a:effectRef>
          <a:fontRef idx="minor">
            <a:schemeClr val="tx1"/>
          </a:fontRef>
        </p:style>
      </p:cxnSp>
      <p:sp>
        <p:nvSpPr>
          <p:cNvPr id="55" name="Text Placeholder 23">
            <a:extLst>
              <a:ext uri="{FF2B5EF4-FFF2-40B4-BE49-F238E27FC236}">
                <a16:creationId xmlns:a16="http://schemas.microsoft.com/office/drawing/2014/main" id="{A85599C3-DEB6-F941-B964-10AF6B4D0C79}"/>
              </a:ext>
            </a:extLst>
          </p:cNvPr>
          <p:cNvSpPr>
            <a:spLocks noGrp="1"/>
          </p:cNvSpPr>
          <p:nvPr>
            <p:ph type="body" sz="quarter" idx="16" hasCustomPrompt="1"/>
          </p:nvPr>
        </p:nvSpPr>
        <p:spPr>
          <a:xfrm>
            <a:off x="6318620" y="819599"/>
            <a:ext cx="5279028" cy="697353"/>
          </a:xfrm>
        </p:spPr>
        <p:txBody>
          <a:bodyPr>
            <a:normAutofit/>
          </a:bodyPr>
          <a:lstStyle>
            <a:lvl1pPr marL="0" indent="0" algn="r">
              <a:buNone/>
              <a:defRPr sz="3600">
                <a:solidFill>
                  <a:srgbClr val="5E5E5E"/>
                </a:solidFill>
                <a:latin typeface="+mn-lt"/>
              </a:defRPr>
            </a:lvl1pPr>
          </a:lstStyle>
          <a:p>
            <a:pPr lvl="0"/>
            <a:r>
              <a:rPr lang="en-US"/>
              <a:t>TITLE</a:t>
            </a:r>
          </a:p>
        </p:txBody>
      </p:sp>
      <p:sp>
        <p:nvSpPr>
          <p:cNvPr id="56" name="Text Placeholder 25">
            <a:extLst>
              <a:ext uri="{FF2B5EF4-FFF2-40B4-BE49-F238E27FC236}">
                <a16:creationId xmlns:a16="http://schemas.microsoft.com/office/drawing/2014/main" id="{17724B10-6126-564F-A5D3-887B140EE4C1}"/>
              </a:ext>
            </a:extLst>
          </p:cNvPr>
          <p:cNvSpPr>
            <a:spLocks noGrp="1"/>
          </p:cNvSpPr>
          <p:nvPr>
            <p:ph type="body" sz="quarter" idx="17" hasCustomPrompt="1"/>
          </p:nvPr>
        </p:nvSpPr>
        <p:spPr>
          <a:xfrm>
            <a:off x="6325568" y="1953078"/>
            <a:ext cx="5273104" cy="3947440"/>
          </a:xfrm>
        </p:spPr>
        <p:txBody>
          <a:bodyPr>
            <a:noAutofit/>
          </a:bodyPr>
          <a:lstStyle>
            <a:lvl1pPr marL="0" indent="0" algn="just">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Picture Placeholder 66">
            <a:extLst>
              <a:ext uri="{FF2B5EF4-FFF2-40B4-BE49-F238E27FC236}">
                <a16:creationId xmlns:a16="http://schemas.microsoft.com/office/drawing/2014/main" id="{C1AEDE74-8885-6943-BC09-2D89D1600A23}"/>
              </a:ext>
            </a:extLst>
          </p:cNvPr>
          <p:cNvSpPr>
            <a:spLocks noGrp="1"/>
          </p:cNvSpPr>
          <p:nvPr>
            <p:ph type="pic" sz="quarter" idx="18"/>
          </p:nvPr>
        </p:nvSpPr>
        <p:spPr>
          <a:xfrm>
            <a:off x="0" y="-14989"/>
            <a:ext cx="5651292" cy="6261962"/>
          </a:xfrm>
          <a:custGeom>
            <a:avLst/>
            <a:gdLst>
              <a:gd name="connsiteX0" fmla="*/ 0 w 5651292"/>
              <a:gd name="connsiteY0" fmla="*/ 0 h 6261962"/>
              <a:gd name="connsiteX1" fmla="*/ 5651292 w 5651292"/>
              <a:gd name="connsiteY1" fmla="*/ 0 h 6261962"/>
              <a:gd name="connsiteX2" fmla="*/ 5611959 w 5651292"/>
              <a:gd name="connsiteY2" fmla="*/ 316053 h 6261962"/>
              <a:gd name="connsiteX3" fmla="*/ 4724771 w 5651292"/>
              <a:gd name="connsiteY3" fmla="*/ 2858766 h 6261962"/>
              <a:gd name="connsiteX4" fmla="*/ 4548337 w 5651292"/>
              <a:gd name="connsiteY4" fmla="*/ 3145034 h 6261962"/>
              <a:gd name="connsiteX5" fmla="*/ 4552310 w 5651292"/>
              <a:gd name="connsiteY5" fmla="*/ 3145034 h 6261962"/>
              <a:gd name="connsiteX6" fmla="*/ 4410265 w 5651292"/>
              <a:gd name="connsiteY6" fmla="*/ 3363160 h 6261962"/>
              <a:gd name="connsiteX7" fmla="*/ 4023257 w 5651292"/>
              <a:gd name="connsiteY7" fmla="*/ 3879578 h 6261962"/>
              <a:gd name="connsiteX8" fmla="*/ 3820123 w 5651292"/>
              <a:gd name="connsiteY8" fmla="*/ 4115358 h 6261962"/>
              <a:gd name="connsiteX9" fmla="*/ 3666531 w 5651292"/>
              <a:gd name="connsiteY9" fmla="*/ 4115358 h 6261962"/>
              <a:gd name="connsiteX10" fmla="*/ 3666531 w 5651292"/>
              <a:gd name="connsiteY10" fmla="*/ 4115357 h 6261962"/>
              <a:gd name="connsiteX11" fmla="*/ 3482470 w 5651292"/>
              <a:gd name="connsiteY11" fmla="*/ 4115357 h 6261962"/>
              <a:gd name="connsiteX12" fmla="*/ 3482470 w 5651292"/>
              <a:gd name="connsiteY12" fmla="*/ 4115358 h 6261962"/>
              <a:gd name="connsiteX13" fmla="*/ 3354200 w 5651292"/>
              <a:gd name="connsiteY13" fmla="*/ 4121835 h 6261962"/>
              <a:gd name="connsiteX14" fmla="*/ 2297181 w 5651292"/>
              <a:gd name="connsiteY14" fmla="*/ 4768406 h 6261962"/>
              <a:gd name="connsiteX15" fmla="*/ 2285269 w 5651292"/>
              <a:gd name="connsiteY15" fmla="*/ 4787617 h 6261962"/>
              <a:gd name="connsiteX16" fmla="*/ 2280471 w 5651292"/>
              <a:gd name="connsiteY16" fmla="*/ 4794908 h 6261962"/>
              <a:gd name="connsiteX17" fmla="*/ 2068428 w 5651292"/>
              <a:gd name="connsiteY17" fmla="*/ 5411081 h 6261962"/>
              <a:gd name="connsiteX18" fmla="*/ 2067936 w 5651292"/>
              <a:gd name="connsiteY18" fmla="*/ 5420830 h 6261962"/>
              <a:gd name="connsiteX19" fmla="*/ 2237560 w 5651292"/>
              <a:gd name="connsiteY19" fmla="*/ 5420830 h 6261962"/>
              <a:gd name="connsiteX20" fmla="*/ 2075512 w 5651292"/>
              <a:gd name="connsiteY20" fmla="*/ 5517122 h 6261962"/>
              <a:gd name="connsiteX21" fmla="*/ 279265 w 5651292"/>
              <a:gd name="connsiteY21" fmla="*/ 6207765 h 6261962"/>
              <a:gd name="connsiteX22" fmla="*/ 0 w 5651292"/>
              <a:gd name="connsiteY22" fmla="*/ 6261962 h 6261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51292" h="6261962">
                <a:moveTo>
                  <a:pt x="0" y="0"/>
                </a:moveTo>
                <a:lnTo>
                  <a:pt x="5651292" y="0"/>
                </a:lnTo>
                <a:lnTo>
                  <a:pt x="5611959" y="316053"/>
                </a:lnTo>
                <a:cubicBezTo>
                  <a:pt x="5472582" y="1233649"/>
                  <a:pt x="5165591" y="2092978"/>
                  <a:pt x="4724771" y="2858766"/>
                </a:cubicBezTo>
                <a:lnTo>
                  <a:pt x="4548337" y="3145034"/>
                </a:lnTo>
                <a:lnTo>
                  <a:pt x="4552310" y="3145034"/>
                </a:lnTo>
                <a:lnTo>
                  <a:pt x="4410265" y="3363160"/>
                </a:lnTo>
                <a:cubicBezTo>
                  <a:pt x="4288760" y="3541562"/>
                  <a:pt x="4159590" y="3713876"/>
                  <a:pt x="4023257" y="3879578"/>
                </a:cubicBezTo>
                <a:lnTo>
                  <a:pt x="3820123" y="4115358"/>
                </a:lnTo>
                <a:lnTo>
                  <a:pt x="3666531" y="4115358"/>
                </a:lnTo>
                <a:lnTo>
                  <a:pt x="3666531" y="4115357"/>
                </a:lnTo>
                <a:lnTo>
                  <a:pt x="3482470" y="4115357"/>
                </a:lnTo>
                <a:lnTo>
                  <a:pt x="3482470" y="4115358"/>
                </a:lnTo>
                <a:lnTo>
                  <a:pt x="3354200" y="4121835"/>
                </a:lnTo>
                <a:cubicBezTo>
                  <a:pt x="2911200" y="4166824"/>
                  <a:pt x="2527798" y="4413410"/>
                  <a:pt x="2297181" y="4768406"/>
                </a:cubicBezTo>
                <a:lnTo>
                  <a:pt x="2285269" y="4787617"/>
                </a:lnTo>
                <a:lnTo>
                  <a:pt x="2280471" y="4794908"/>
                </a:lnTo>
                <a:cubicBezTo>
                  <a:pt x="2165997" y="4976836"/>
                  <a:pt x="2091257" y="5186286"/>
                  <a:pt x="2068428" y="5411081"/>
                </a:cubicBezTo>
                <a:lnTo>
                  <a:pt x="2067936" y="5420830"/>
                </a:lnTo>
                <a:lnTo>
                  <a:pt x="2237560" y="5420830"/>
                </a:lnTo>
                <a:lnTo>
                  <a:pt x="2075512" y="5517122"/>
                </a:lnTo>
                <a:cubicBezTo>
                  <a:pt x="1518664" y="5830408"/>
                  <a:pt x="915401" y="6065336"/>
                  <a:pt x="279265" y="6207765"/>
                </a:cubicBezTo>
                <a:lnTo>
                  <a:pt x="0" y="6261962"/>
                </a:lnTo>
                <a:close/>
              </a:path>
            </a:pathLst>
          </a:custGeom>
          <a:ln>
            <a:noFill/>
          </a:ln>
        </p:spPr>
        <p:txBody>
          <a:bodyPr wrap="square" anchor="t">
            <a:noAutofit/>
          </a:bodyPr>
          <a:lstStyle>
            <a:lvl1pPr marL="0" indent="0" algn="ctr">
              <a:buNone/>
              <a:defRPr>
                <a:solidFill>
                  <a:srgbClr val="5E5E5E"/>
                </a:solidFill>
              </a:defRPr>
            </a:lvl1pPr>
          </a:lstStyle>
          <a:p>
            <a:endParaRPr lang="en-US"/>
          </a:p>
          <a:p>
            <a:endParaRPr lang="en-US"/>
          </a:p>
          <a:p>
            <a:endParaRPr lang="en-US"/>
          </a:p>
          <a:p>
            <a:endParaRPr lang="en-US"/>
          </a:p>
          <a:p>
            <a:r>
              <a:rPr lang="en-US"/>
              <a:t>Click to add photo</a:t>
            </a:r>
          </a:p>
        </p:txBody>
      </p:sp>
      <p:sp>
        <p:nvSpPr>
          <p:cNvPr id="65" name="Freeform 64">
            <a:extLst>
              <a:ext uri="{FF2B5EF4-FFF2-40B4-BE49-F238E27FC236}">
                <a16:creationId xmlns:a16="http://schemas.microsoft.com/office/drawing/2014/main" id="{C0ED7FF7-F7D6-8C4B-8D46-DB29490CC4BA}"/>
              </a:ext>
            </a:extLst>
          </p:cNvPr>
          <p:cNvSpPr/>
          <p:nvPr userDrawn="1"/>
        </p:nvSpPr>
        <p:spPr>
          <a:xfrm>
            <a:off x="2085425" y="4109757"/>
            <a:ext cx="2953770" cy="1305474"/>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a:extLst>
              <a:ext uri="{FF2B5EF4-FFF2-40B4-BE49-F238E27FC236}">
                <a16:creationId xmlns:a16="http://schemas.microsoft.com/office/drawing/2014/main" id="{2CFCBA6A-C5E2-0E4D-9DE3-A035457BCA97}"/>
              </a:ext>
            </a:extLst>
          </p:cNvPr>
          <p:cNvSpPr/>
          <p:nvPr userDrawn="1"/>
        </p:nvSpPr>
        <p:spPr>
          <a:xfrm>
            <a:off x="3204616" y="4992602"/>
            <a:ext cx="1834579" cy="815098"/>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6720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9/24/2021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82" r:id="rId4"/>
    <p:sldLayoutId id="2147483684" r:id="rId5"/>
    <p:sldLayoutId id="2147483687" r:id="rId6"/>
    <p:sldLayoutId id="2147483671" r:id="rId7"/>
    <p:sldLayoutId id="2147483652" r:id="rId8"/>
    <p:sldLayoutId id="2147483653" r:id="rId9"/>
    <p:sldLayoutId id="2147483678" r:id="rId10"/>
    <p:sldLayoutId id="2147483679" r:id="rId11"/>
    <p:sldLayoutId id="2147483680" r:id="rId12"/>
    <p:sldLayoutId id="2147483673" r:id="rId13"/>
    <p:sldLayoutId id="2147483676" r:id="rId14"/>
    <p:sldLayoutId id="2147483677" r:id="rId15"/>
    <p:sldLayoutId id="2147483685" r:id="rId16"/>
    <p:sldLayoutId id="2147483686" r:id="rId17"/>
    <p:sldLayoutId id="2147483672" r:id="rId18"/>
    <p:sldLayoutId id="2147483670" r:id="rId19"/>
    <p:sldLayoutId id="2147483664" r:id="rId20"/>
    <p:sldLayoutId id="2147483674" r:id="rId21"/>
    <p:sldLayoutId id="2147483675" r:id="rId22"/>
    <p:sldLayoutId id="2147483683" r:id="rId23"/>
    <p:sldLayoutId id="2147483656" r:id="rId24"/>
    <p:sldLayoutId id="2147483657" r:id="rId25"/>
    <p:sldLayoutId id="2147483658"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assets.wwf.org.uk/downloads/wwf_catering_full_report.pdf?_ga=2.260765005.179122158.1561971478-1152898316.1561547209" TargetMode="Externa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hyperlink" Target="https://www.foodinnovation.how/wp-content/uploads/2021/08/43-Gourmet-Bag-Project.pdf" TargetMode="External"/><Relationship Id="rId2" Type="http://schemas.openxmlformats.org/officeDocument/2006/relationships/hyperlink" Target="https://www.gipuzkoa.eus/eu/-/-gourmet-bag-2-0-jatetxeetako-elikagaien-xahutzea-saihesteko-soluzio-ekologikoa" TargetMode="Externa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hyperlink" Target="https://pribaronu.si/contact-and-company-details/?lang=en" TargetMode="External"/><Relationship Id="rId2" Type="http://schemas.openxmlformats.org/officeDocument/2006/relationships/image" Target="../media/image19.png"/><Relationship Id="rId1" Type="http://schemas.openxmlformats.org/officeDocument/2006/relationships/slideLayout" Target="../slideLayouts/slideLayout14.xml"/><Relationship Id="rId4" Type="http://schemas.openxmlformats.org/officeDocument/2006/relationships/hyperlink" Target="https://www.foodinnovation.how/wp-content/uploads/2021/08/46-Ecological-Didactic-Farm-1.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zerowastescotland.org.uk/press-release/consider-carbon-footprint-food-climate-week-2"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evocco.com/about" TargetMode="Externa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myemissions.green/food-carbon-footprint-calculator/" TargetMode="Externa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telegraph.co.uk/food-and-drink/features/carbon-neutral-restaurants-future-dining/" TargetMode="Externa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hyperlink" Target="https://ec.europa.eu/eurostat/statistics-explained/index.php/Agricultural_production_-_crops" TargetMode="External"/><Relationship Id="rId2" Type="http://schemas.openxmlformats.org/officeDocument/2006/relationships/hyperlink" Target="http://www.fao.org/worldfoodsituation/csdb/en/" TargetMode="Externa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diagramColors" Target="../diagrams/colors1.xml"/><Relationship Id="rId12" Type="http://schemas.openxmlformats.org/officeDocument/2006/relationships/image" Target="../media/image32.sv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QuickStyle" Target="../diagrams/quickStyle1.xml"/><Relationship Id="rId11" Type="http://schemas.openxmlformats.org/officeDocument/2006/relationships/image" Target="../media/image31.png"/><Relationship Id="rId5" Type="http://schemas.openxmlformats.org/officeDocument/2006/relationships/diagramLayout" Target="../diagrams/layout1.xml"/><Relationship Id="rId10" Type="http://schemas.openxmlformats.org/officeDocument/2006/relationships/image" Target="../media/image30.svg"/><Relationship Id="rId4" Type="http://schemas.openxmlformats.org/officeDocument/2006/relationships/diagramData" Target="../diagrams/data1.xml"/><Relationship Id="rId9" Type="http://schemas.openxmlformats.org/officeDocument/2006/relationships/image" Target="../media/image29.png"/><Relationship Id="rId14" Type="http://schemas.openxmlformats.org/officeDocument/2006/relationships/image" Target="../media/image34.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40.bin"/><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hyperlink" Target="https://stopfoodwaste.ie/resources/business/food-waste-in-your-business" TargetMode="External"/><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VGTPKKOVoz4&amp;t=17s" TargetMode="External"/><Relationship Id="rId2" Type="http://schemas.openxmlformats.org/officeDocument/2006/relationships/slideLayout" Target="../slideLayouts/slideLayout21.xml"/><Relationship Id="rId1" Type="http://schemas.openxmlformats.org/officeDocument/2006/relationships/video" Target="https://www.youtube.com/embed/VGTPKKOVoz4?start=17&amp;feature=oembed" TargetMode="Externa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customXml" Target="../ink/ink1.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hyperlink" Target="https://www.eoi.es/blogs/piotradamlubiewa/2011/12/04/dp-2-food-waste-in-gastronomy-industry/" TargetMode="External"/><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hyperlink" Target="https://www.unep.org/people/massimo-bottura" TargetMode="External"/><Relationship Id="rId7" Type="http://schemas.openxmlformats.org/officeDocument/2006/relationships/image" Target="../media/image46.jpeg"/><Relationship Id="rId2" Type="http://schemas.openxmlformats.org/officeDocument/2006/relationships/slideLayout" Target="../slideLayouts/slideLayout8.xml"/><Relationship Id="rId1" Type="http://schemas.openxmlformats.org/officeDocument/2006/relationships/video" Target="https://www.youtube.com/embed/Vz5lK5lzqYY?feature=oembed" TargetMode="External"/><Relationship Id="rId6" Type="http://schemas.openxmlformats.org/officeDocument/2006/relationships/hyperlink" Target="https://www.youtube.com/watch?v=Vz5lK5lzqYY&amp;t=24s" TargetMode="External"/><Relationship Id="rId5" Type="http://schemas.openxmlformats.org/officeDocument/2006/relationships/hyperlink" Target="https://www.ktchnrebel.com/douglas-mcmaster-zero-waste/" TargetMode="External"/><Relationship Id="rId4" Type="http://schemas.openxmlformats.org/officeDocument/2006/relationships/hyperlink" Target="https://www.bighospitality.co.uk/Article/2017/10/18/Matt-Orlando-chef-Amass-waste-cooking"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FMtSY7Gjkbk&amp;t=3s" TargetMode="External"/><Relationship Id="rId2" Type="http://schemas.openxmlformats.org/officeDocument/2006/relationships/slideLayout" Target="../slideLayouts/slideLayout21.xml"/><Relationship Id="rId1" Type="http://schemas.openxmlformats.org/officeDocument/2006/relationships/video" Target="https://www.youtube.com/embed/FMtSY7Gjkbk?start=3&amp;feature=oembed" TargetMode="External"/><Relationship Id="rId6" Type="http://schemas.openxmlformats.org/officeDocument/2006/relationships/image" Target="../media/image47.jpeg"/><Relationship Id="rId5" Type="http://schemas.openxmlformats.org/officeDocument/2006/relationships/hyperlink" Target="https://lovefoodhatewaste.com/fwaw" TargetMode="External"/><Relationship Id="rId4" Type="http://schemas.openxmlformats.org/officeDocument/2006/relationships/hyperlink" Target="https://wrap.org.uk/"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1.xml"/><Relationship Id="rId1" Type="http://schemas.openxmlformats.org/officeDocument/2006/relationships/video" Target="https://www.youtube.com/embed/xj9P2Gawk9I?feature=oembed" TargetMode="External"/><Relationship Id="rId6" Type="http://schemas.openxmlformats.org/officeDocument/2006/relationships/image" Target="../media/image50.jpeg"/><Relationship Id="rId5" Type="http://schemas.openxmlformats.org/officeDocument/2006/relationships/hyperlink" Target="https://www.youtube.com/watch?v=xj9P2Gawk9I" TargetMode="External"/><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8" Type="http://schemas.openxmlformats.org/officeDocument/2006/relationships/hyperlink" Target="https://www.nottingham.ac.uk/biosciences/documents/business/food-innovation-centre/food-waste-management-and-valorisation.pdf" TargetMode="External"/><Relationship Id="rId3" Type="http://schemas.openxmlformats.org/officeDocument/2006/relationships/hyperlink" Target="http://www.foodwaste.ie/" TargetMode="External"/><Relationship Id="rId7" Type="http://schemas.openxmlformats.org/officeDocument/2006/relationships/hyperlink" Target="https://foodtank.com/news/2019/09/spains-first-food-sharing-app-is-tackling-food-waste/" TargetMode="External"/><Relationship Id="rId2" Type="http://schemas.openxmlformats.org/officeDocument/2006/relationships/hyperlink" Target="https://stopfoodwaste.ie/resource/top-tips-for-reducing-food-waste-in-food-service-businesses" TargetMode="External"/><Relationship Id="rId1" Type="http://schemas.openxmlformats.org/officeDocument/2006/relationships/slideLayout" Target="../slideLayouts/slideLayout14.xml"/><Relationship Id="rId6" Type="http://schemas.openxmlformats.org/officeDocument/2006/relationships/hyperlink" Target="https://ec.europa.eu/newsroom/sante/items/691528" TargetMode="External"/><Relationship Id="rId5" Type="http://schemas.openxmlformats.org/officeDocument/2006/relationships/hyperlink" Target="https://www.cheaperwaste.co.uk/blog/food-waste-the-complete-2020-guide/" TargetMode="External"/><Relationship Id="rId4" Type="http://schemas.openxmlformats.org/officeDocument/2006/relationships/hyperlink" Target="https://foodwastecharter.ie/"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www.fao.org/3/a0701e/a0701e00.htm" TargetMode="External"/><Relationship Id="rId1" Type="http://schemas.openxmlformats.org/officeDocument/2006/relationships/slideLayout" Target="../slideLayouts/slideLayout13.xml"/><Relationship Id="rId4" Type="http://schemas.openxmlformats.org/officeDocument/2006/relationships/hyperlink" Target="https://pxhere.com/en/photo/854819"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uTyEuOSY_pY" TargetMode="External"/><Relationship Id="rId2" Type="http://schemas.openxmlformats.org/officeDocument/2006/relationships/slideLayout" Target="../slideLayouts/slideLayout21.xml"/><Relationship Id="rId1" Type="http://schemas.openxmlformats.org/officeDocument/2006/relationships/video" Target="https://www.youtube.com/embed/uTyEuOSY_pY?feature=oembed" TargetMode="External"/><Relationship Id="rId4" Type="http://schemas.openxmlformats.org/officeDocument/2006/relationships/image" Target="../media/image57.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hyperlink" Target="https://www.citytosea.org.uk/plastic-free-living/" TargetMode="Externa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hyperlink" Target="https://www.cafebrands.ie/everything-you-need-to-know-about-bagasse-use-in-food-packaging/" TargetMode="Externa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hyperlink" Target="https://www.europeansources.info/record/you-are-part-of-the-food-chain-key-facts-and-figures-on-the-food-supply-chain-in-the-european-union/" TargetMode="Externa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hyperlink" Target="https://www.foeeurope.org/sites/default/files/materials_and_waste/2018/unwrapped_-_throwaway_plastic_failing_to_solve_europes_food_waste_problem.pdf" TargetMode="External"/><Relationship Id="rId2" Type="http://schemas.openxmlformats.org/officeDocument/2006/relationships/hyperlink" Target="https://ec.europa.eu/food/sites/food/files/safety/docs/fw_lib_fw_expo2015_fusions_data-set_151015.pdf" TargetMode="Externa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hyperlink" Target="https://ourworldindata.org/food-ghg-emissions" TargetMode="Externa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hyperlink" Target="http://ec.europa.eu/eurostat/data/database?p_p_id=NavTreeportletprod_WAR_NavTreeportletprod_INSTANCE_nPqeVbPXRmWQ&amp;p_p_lifecycle=0&amp;p_p_state=normal&amp;p_p_mode=view&amp;p_p_col_id=column-2&amp;p_p_col_count=1.%20" TargetMode="External"/><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foodinnovation.how/wp-content/uploads/2021/08/94-Simply-Green.pdf" TargetMode="External"/><Relationship Id="rId1" Type="http://schemas.openxmlformats.org/officeDocument/2006/relationships/slideLayout" Target="../slideLayouts/slideLayout14.xml"/><Relationship Id="rId4" Type="http://schemas.openxmlformats.org/officeDocument/2006/relationships/image" Target="../media/image66.png"/></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21.xml"/><Relationship Id="rId1" Type="http://schemas.openxmlformats.org/officeDocument/2006/relationships/video" Target="https://www.youtube.com/embed/_6xlNyWPpB8?feature=oembed" TargetMode="External"/><Relationship Id="rId4" Type="http://schemas.openxmlformats.org/officeDocument/2006/relationships/hyperlink" Target="https://www.youtube.com/watch?v=_6xlNyWPpB8&amp;list=RDCMUCsooa4yRKGN_zEE8iknghZA&amp;index=1"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ourworldindata.org/about" TargetMode="Externa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5.xml"/><Relationship Id="rId4" Type="http://schemas.openxmlformats.org/officeDocument/2006/relationships/image" Target="../media/image7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www.foodinnovation.how/wp-content/uploads/2021/08/83-Organic-Dairy-Vending-Machines.pdf" TargetMode="Externa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79.xml.rels><?xml version="1.0" encoding="UTF-8" standalone="yes"?>
<Relationships xmlns="http://schemas.openxmlformats.org/package/2006/relationships"><Relationship Id="rId2" Type="http://schemas.openxmlformats.org/officeDocument/2006/relationships/hyperlink" Target="https://www.irishtimes.com/news/environment/reuse-repair-recycle-circular-economy-legislation-set-to-have-huge-impact-1.4597151" TargetMode="Externa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hyperlink" Target="https://ec.europa.eu/info/sites/default/files/conferences/food2030_2017/4.1.2_food_in_a_green_light-cathy_maguire_eea_0.pdf" TargetMode="External"/><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hyperlink" Target="https://www.wrap.org.uk/sites/files/wrap/Considerations-for-compostable-plastic-packaging.pdf#page=16" TargetMode="External"/><Relationship Id="rId2" Type="http://schemas.openxmlformats.org/officeDocument/2006/relationships/image" Target="../media/image78.jpeg"/><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hyperlink" Target="https://bbsrc.ukri.org/research/food-security/" TargetMode="External"/><Relationship Id="rId2" Type="http://schemas.openxmlformats.org/officeDocument/2006/relationships/image" Target="../media/image13.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F4C7CE-415E-B446-A374-02A0FC4D1E84}"/>
              </a:ext>
            </a:extLst>
          </p:cNvPr>
          <p:cNvSpPr>
            <a:spLocks noGrp="1"/>
          </p:cNvSpPr>
          <p:nvPr>
            <p:ph type="body" sz="quarter" idx="19"/>
          </p:nvPr>
        </p:nvSpPr>
        <p:spPr>
          <a:xfrm>
            <a:off x="576715" y="4895851"/>
            <a:ext cx="3195486" cy="1590674"/>
          </a:xfrm>
        </p:spPr>
        <p:txBody>
          <a:bodyPr>
            <a:noAutofit/>
          </a:bodyPr>
          <a:lstStyle/>
          <a:p>
            <a:r>
              <a:rPr lang="en-US" sz="3600" dirty="0"/>
              <a:t>Food Trends    in the Era of Climate Change</a:t>
            </a:r>
          </a:p>
        </p:txBody>
      </p:sp>
      <p:sp>
        <p:nvSpPr>
          <p:cNvPr id="5" name="Text Placeholder 4">
            <a:extLst>
              <a:ext uri="{FF2B5EF4-FFF2-40B4-BE49-F238E27FC236}">
                <a16:creationId xmlns:a16="http://schemas.microsoft.com/office/drawing/2014/main" id="{C334D751-361D-314B-9BE7-2E8A64BE0AC2}"/>
              </a:ext>
            </a:extLst>
          </p:cNvPr>
          <p:cNvSpPr>
            <a:spLocks noGrp="1"/>
          </p:cNvSpPr>
          <p:nvPr>
            <p:ph type="body" sz="quarter" idx="20"/>
          </p:nvPr>
        </p:nvSpPr>
        <p:spPr>
          <a:xfrm>
            <a:off x="576716" y="4125269"/>
            <a:ext cx="3195485" cy="837258"/>
          </a:xfrm>
        </p:spPr>
        <p:txBody>
          <a:bodyPr>
            <a:normAutofit/>
          </a:bodyPr>
          <a:lstStyle/>
          <a:p>
            <a:r>
              <a:rPr lang="en-US" sz="4800"/>
              <a:t>Module 2</a:t>
            </a:r>
          </a:p>
        </p:txBody>
      </p:sp>
      <p:pic>
        <p:nvPicPr>
          <p:cNvPr id="6" name="Picture 5" descr="A picture containing person, holding, indoor, hand&#10;&#10;Description automatically generated">
            <a:extLst>
              <a:ext uri="{FF2B5EF4-FFF2-40B4-BE49-F238E27FC236}">
                <a16:creationId xmlns:a16="http://schemas.microsoft.com/office/drawing/2014/main" id="{5301411B-83D8-9C47-B90F-3A1D1253C5FD}"/>
              </a:ext>
            </a:extLst>
          </p:cNvPr>
          <p:cNvPicPr>
            <a:picLocks noChangeAspect="1"/>
          </p:cNvPicPr>
          <p:nvPr/>
        </p:nvPicPr>
        <p:blipFill rotWithShape="1">
          <a:blip r:embed="rId2"/>
          <a:srcRect r="14095"/>
          <a:stretch/>
        </p:blipFill>
        <p:spPr>
          <a:xfrm>
            <a:off x="1945532" y="-444608"/>
            <a:ext cx="10246468" cy="8299665"/>
          </a:xfrm>
          <a:prstGeom prst="rect">
            <a:avLst/>
          </a:prstGeom>
        </p:spPr>
      </p:pic>
    </p:spTree>
    <p:extLst>
      <p:ext uri="{BB962C8B-B14F-4D97-AF65-F5344CB8AC3E}">
        <p14:creationId xmlns:p14="http://schemas.microsoft.com/office/powerpoint/2010/main" val="2503160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89576C3-B392-4D96-B866-39667B674094}"/>
              </a:ext>
            </a:extLst>
          </p:cNvPr>
          <p:cNvSpPr txBox="1"/>
          <p:nvPr/>
        </p:nvSpPr>
        <p:spPr>
          <a:xfrm>
            <a:off x="3732503" y="246580"/>
            <a:ext cx="4880695" cy="646331"/>
          </a:xfrm>
          <a:prstGeom prst="rect">
            <a:avLst/>
          </a:prstGeom>
          <a:noFill/>
        </p:spPr>
        <p:txBody>
          <a:bodyPr wrap="none" rtlCol="0">
            <a:spAutoFit/>
          </a:bodyPr>
          <a:lstStyle/>
          <a:p>
            <a:pPr algn="ctr"/>
            <a:r>
              <a:rPr lang="en-US" sz="3600" b="1" dirty="0">
                <a:solidFill>
                  <a:srgbClr val="F5C05B"/>
                </a:solidFill>
              </a:rPr>
              <a:t>What needs to happen…</a:t>
            </a:r>
            <a:endParaRPr lang="en-IE" sz="3600" b="1" dirty="0">
              <a:solidFill>
                <a:srgbClr val="F5C05B"/>
              </a:solidFill>
            </a:endParaRPr>
          </a:p>
        </p:txBody>
      </p:sp>
      <p:sp>
        <p:nvSpPr>
          <p:cNvPr id="2" name="TextBox 1">
            <a:extLst>
              <a:ext uri="{FF2B5EF4-FFF2-40B4-BE49-F238E27FC236}">
                <a16:creationId xmlns:a16="http://schemas.microsoft.com/office/drawing/2014/main" id="{E579C5AA-0B5E-4CED-9A62-3036A2854185}"/>
              </a:ext>
            </a:extLst>
          </p:cNvPr>
          <p:cNvSpPr txBox="1"/>
          <p:nvPr/>
        </p:nvSpPr>
        <p:spPr>
          <a:xfrm>
            <a:off x="91440" y="6108672"/>
            <a:ext cx="4202130" cy="615553"/>
          </a:xfrm>
          <a:prstGeom prst="rect">
            <a:avLst/>
          </a:prstGeom>
          <a:noFill/>
        </p:spPr>
        <p:txBody>
          <a:bodyPr wrap="square" rtlCol="0">
            <a:spAutoFit/>
          </a:bodyPr>
          <a:lstStyle/>
          <a:p>
            <a:r>
              <a:rPr lang="en-US" sz="1600" dirty="0">
                <a:solidFill>
                  <a:srgbClr val="085156"/>
                </a:solidFill>
              </a:rPr>
              <a:t>Source: </a:t>
            </a:r>
            <a:r>
              <a:rPr lang="en-US" sz="1600" u="sng" dirty="0">
                <a:solidFill>
                  <a:srgbClr val="0070C0"/>
                </a:solidFill>
              </a:rPr>
              <a:t>http:www.wri.org/sustfoodfuture</a:t>
            </a:r>
          </a:p>
          <a:p>
            <a:endParaRPr lang="en-US" dirty="0"/>
          </a:p>
        </p:txBody>
      </p:sp>
      <p:pic>
        <p:nvPicPr>
          <p:cNvPr id="6" name="Picture 5">
            <a:extLst>
              <a:ext uri="{FF2B5EF4-FFF2-40B4-BE49-F238E27FC236}">
                <a16:creationId xmlns:a16="http://schemas.microsoft.com/office/drawing/2014/main" id="{A8FA1D58-7DDE-410F-925F-6A7292395AAA}"/>
              </a:ext>
            </a:extLst>
          </p:cNvPr>
          <p:cNvPicPr/>
          <p:nvPr/>
        </p:nvPicPr>
        <p:blipFill rotWithShape="1">
          <a:blip r:embed="rId2" cstate="print">
            <a:extLst>
              <a:ext uri="{28A0092B-C50C-407E-A947-70E740481C1C}">
                <a14:useLocalDpi xmlns:a14="http://schemas.microsoft.com/office/drawing/2010/main" val="0"/>
              </a:ext>
            </a:extLst>
          </a:blip>
          <a:srcRect l="13699" t="17835" r="6418" b="11790"/>
          <a:stretch/>
        </p:blipFill>
        <p:spPr>
          <a:xfrm>
            <a:off x="871269" y="734060"/>
            <a:ext cx="10979835" cy="5666733"/>
          </a:xfrm>
          <a:prstGeom prst="rect">
            <a:avLst/>
          </a:prstGeom>
        </p:spPr>
      </p:pic>
      <p:sp>
        <p:nvSpPr>
          <p:cNvPr id="3" name="Text Box 2">
            <a:extLst>
              <a:ext uri="{FF2B5EF4-FFF2-40B4-BE49-F238E27FC236}">
                <a16:creationId xmlns:a16="http://schemas.microsoft.com/office/drawing/2014/main" id="{BCE79005-0A88-45F3-A164-4E13932B1945}"/>
              </a:ext>
            </a:extLst>
          </p:cNvPr>
          <p:cNvSpPr txBox="1">
            <a:spLocks noChangeArrowheads="1"/>
          </p:cNvSpPr>
          <p:nvPr/>
        </p:nvSpPr>
        <p:spPr bwMode="auto">
          <a:xfrm>
            <a:off x="1851159" y="1334209"/>
            <a:ext cx="1331912"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2444A"/>
                </a:solidFill>
                <a:effectLst/>
                <a:latin typeface="DIN Condensed" charset="0"/>
                <a:ea typeface="Meiryo" panose="020B0604030504040204" pitchFamily="34" charset="-128"/>
                <a:cs typeface="Times New Roman" panose="02020603050405020304" pitchFamily="18" charset="0"/>
              </a:rPr>
              <a:t>WE WILL NEED</a:t>
            </a:r>
            <a:endParaRPr kumimoji="0" lang="en-US" altLang="en-US" sz="1400" b="1" i="0" u="none" strike="noStrike" cap="none" normalizeH="0" baseline="0" dirty="0">
              <a:ln>
                <a:noFill/>
              </a:ln>
              <a:solidFill>
                <a:schemeClr val="tx1"/>
              </a:solidFill>
              <a:effectLst/>
              <a:latin typeface="Arial" panose="020B0604020202020204" pitchFamily="34" charset="0"/>
            </a:endParaRPr>
          </a:p>
        </p:txBody>
      </p:sp>
      <p:sp>
        <p:nvSpPr>
          <p:cNvPr id="4" name="Text Box 9">
            <a:extLst>
              <a:ext uri="{FF2B5EF4-FFF2-40B4-BE49-F238E27FC236}">
                <a16:creationId xmlns:a16="http://schemas.microsoft.com/office/drawing/2014/main" id="{4233CF65-1DCE-4298-8151-B7A3D8EA4706}"/>
              </a:ext>
            </a:extLst>
          </p:cNvPr>
          <p:cNvSpPr txBox="1">
            <a:spLocks noChangeArrowheads="1"/>
          </p:cNvSpPr>
          <p:nvPr/>
        </p:nvSpPr>
        <p:spPr bwMode="auto">
          <a:xfrm>
            <a:off x="9049310" y="4366120"/>
            <a:ext cx="1893888"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Improved feeds</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9" name="Text Box 21">
            <a:extLst>
              <a:ext uri="{FF2B5EF4-FFF2-40B4-BE49-F238E27FC236}">
                <a16:creationId xmlns:a16="http://schemas.microsoft.com/office/drawing/2014/main" id="{6D2EBCA2-86C4-4886-9CA1-1081A809013A}"/>
              </a:ext>
            </a:extLst>
          </p:cNvPr>
          <p:cNvSpPr txBox="1">
            <a:spLocks noChangeArrowheads="1"/>
          </p:cNvSpPr>
          <p:nvPr/>
        </p:nvSpPr>
        <p:spPr bwMode="auto">
          <a:xfrm>
            <a:off x="10642177" y="4809232"/>
            <a:ext cx="113295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Plant-based</a:t>
            </a:r>
            <a:endParaRPr kumimoji="0" lang="en-US" altLang="en-US" sz="8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burgers</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0" name="Text Box 23">
            <a:extLst>
              <a:ext uri="{FF2B5EF4-FFF2-40B4-BE49-F238E27FC236}">
                <a16:creationId xmlns:a16="http://schemas.microsoft.com/office/drawing/2014/main" id="{81C3CC67-5D46-4B85-80AD-9EF3162D2844}"/>
              </a:ext>
            </a:extLst>
          </p:cNvPr>
          <p:cNvSpPr txBox="1">
            <a:spLocks noChangeArrowheads="1"/>
          </p:cNvSpPr>
          <p:nvPr/>
        </p:nvSpPr>
        <p:spPr bwMode="auto">
          <a:xfrm>
            <a:off x="6096000" y="2067724"/>
            <a:ext cx="1166813"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we currently use</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1" name="Text Box 28">
            <a:extLst>
              <a:ext uri="{FF2B5EF4-FFF2-40B4-BE49-F238E27FC236}">
                <a16:creationId xmlns:a16="http://schemas.microsoft.com/office/drawing/2014/main" id="{A459CBBF-2DD4-4910-A6D5-E23D71BA1D2C}"/>
              </a:ext>
            </a:extLst>
          </p:cNvPr>
          <p:cNvSpPr txBox="1">
            <a:spLocks noChangeArrowheads="1"/>
          </p:cNvSpPr>
          <p:nvPr/>
        </p:nvSpPr>
        <p:spPr bwMode="auto">
          <a:xfrm>
            <a:off x="4690066" y="1340025"/>
            <a:ext cx="296556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2444A"/>
                </a:solidFill>
                <a:effectLst/>
                <a:latin typeface="DIN Condensed" charset="0"/>
                <a:ea typeface="Meiryo" panose="020B0604030504040204" pitchFamily="34" charset="-128"/>
                <a:cs typeface="Times New Roman" panose="02020603050405020304" pitchFamily="18" charset="0"/>
              </a:rPr>
              <a:t>WE NEED TO PREVENT AGRICULTURE FROM EXPANDING</a:t>
            </a:r>
            <a:endParaRPr kumimoji="0" lang="en-US" altLang="en-US" sz="1400" b="1" i="0" u="none" strike="noStrike" cap="none" normalizeH="0" baseline="0" dirty="0">
              <a:ln>
                <a:noFill/>
              </a:ln>
              <a:solidFill>
                <a:schemeClr val="tx1"/>
              </a:solidFill>
              <a:effectLst/>
              <a:latin typeface="Arial" panose="020B0604020202020204" pitchFamily="34" charset="0"/>
            </a:endParaRPr>
          </a:p>
        </p:txBody>
      </p:sp>
      <p:sp>
        <p:nvSpPr>
          <p:cNvPr id="12" name="Text Box 29">
            <a:extLst>
              <a:ext uri="{FF2B5EF4-FFF2-40B4-BE49-F238E27FC236}">
                <a16:creationId xmlns:a16="http://schemas.microsoft.com/office/drawing/2014/main" id="{6409497E-6B37-4DD8-96E4-FB79E9E96244}"/>
              </a:ext>
            </a:extLst>
          </p:cNvPr>
          <p:cNvSpPr txBox="1">
            <a:spLocks noChangeArrowheads="1"/>
          </p:cNvSpPr>
          <p:nvPr/>
        </p:nvSpPr>
        <p:spPr bwMode="auto">
          <a:xfrm>
            <a:off x="8235544" y="1331159"/>
            <a:ext cx="240663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2444A"/>
                </a:solidFill>
                <a:effectLst/>
                <a:latin typeface="DIN Condensed" charset="0"/>
                <a:ea typeface="Meiryo" panose="020B0604030504040204" pitchFamily="34" charset="-128"/>
                <a:cs typeface="Times New Roman" panose="02020603050405020304" pitchFamily="18" charset="0"/>
              </a:rPr>
              <a:t>WE CAN LOWER EMISSIONS</a:t>
            </a:r>
            <a:endParaRPr kumimoji="0" lang="en-US" altLang="en-US" sz="1400" b="1" i="0" u="none" strike="noStrike" cap="none" normalizeH="0" baseline="0" dirty="0">
              <a:ln>
                <a:noFill/>
              </a:ln>
              <a:solidFill>
                <a:schemeClr val="tx1"/>
              </a:solidFill>
              <a:effectLst/>
              <a:latin typeface="Arial" panose="020B0604020202020204" pitchFamily="34" charset="0"/>
            </a:endParaRPr>
          </a:p>
        </p:txBody>
      </p:sp>
      <p:sp>
        <p:nvSpPr>
          <p:cNvPr id="13" name="Text Box 25">
            <a:extLst>
              <a:ext uri="{FF2B5EF4-FFF2-40B4-BE49-F238E27FC236}">
                <a16:creationId xmlns:a16="http://schemas.microsoft.com/office/drawing/2014/main" id="{E77AAC7E-3280-4FDF-8D1E-091B28B73341}"/>
              </a:ext>
            </a:extLst>
          </p:cNvPr>
          <p:cNvSpPr txBox="1">
            <a:spLocks noChangeArrowheads="1"/>
          </p:cNvSpPr>
          <p:nvPr/>
        </p:nvSpPr>
        <p:spPr bwMode="auto">
          <a:xfrm>
            <a:off x="3541681" y="2173594"/>
            <a:ext cx="836612"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more food</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4" name="Text Box 30">
            <a:extLst>
              <a:ext uri="{FF2B5EF4-FFF2-40B4-BE49-F238E27FC236}">
                <a16:creationId xmlns:a16="http://schemas.microsoft.com/office/drawing/2014/main" id="{F507CAF0-4046-4C8D-82CA-AD43859FB2E4}"/>
              </a:ext>
            </a:extLst>
          </p:cNvPr>
          <p:cNvSpPr txBox="1">
            <a:spLocks noChangeArrowheads="1"/>
          </p:cNvSpPr>
          <p:nvPr/>
        </p:nvSpPr>
        <p:spPr bwMode="auto">
          <a:xfrm>
            <a:off x="1680476" y="2822081"/>
            <a:ext cx="611506"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FFFFFF"/>
                </a:solidFill>
                <a:effectLst/>
                <a:latin typeface="DIN Condensed" charset="0"/>
                <a:ea typeface="Meiryo" panose="020B0604030504040204" pitchFamily="34" charset="-128"/>
                <a:cs typeface="Times New Roman" panose="02020603050405020304" pitchFamily="18" charset="0"/>
              </a:rPr>
              <a:t>2010</a:t>
            </a:r>
            <a:endParaRPr kumimoji="0" lang="en-US" altLang="en-US" sz="8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5" name="Text Box 31">
            <a:extLst>
              <a:ext uri="{FF2B5EF4-FFF2-40B4-BE49-F238E27FC236}">
                <a16:creationId xmlns:a16="http://schemas.microsoft.com/office/drawing/2014/main" id="{06B669BE-068A-4731-A27C-A24EFEF4B31E}"/>
              </a:ext>
            </a:extLst>
          </p:cNvPr>
          <p:cNvSpPr txBox="1">
            <a:spLocks noChangeArrowheads="1"/>
          </p:cNvSpPr>
          <p:nvPr/>
        </p:nvSpPr>
        <p:spPr bwMode="auto">
          <a:xfrm>
            <a:off x="2517115" y="2808271"/>
            <a:ext cx="538399"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FFFFFF"/>
                </a:solidFill>
                <a:effectLst/>
                <a:latin typeface="DIN Condensed" charset="0"/>
                <a:ea typeface="Meiryo" panose="020B0604030504040204" pitchFamily="34" charset="-128"/>
                <a:cs typeface="Times New Roman" panose="02020603050405020304" pitchFamily="18" charset="0"/>
              </a:rPr>
              <a:t>2050</a:t>
            </a:r>
            <a:endParaRPr kumimoji="0" lang="en-US" altLang="en-US" sz="8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6" name="Text Box 34">
            <a:extLst>
              <a:ext uri="{FF2B5EF4-FFF2-40B4-BE49-F238E27FC236}">
                <a16:creationId xmlns:a16="http://schemas.microsoft.com/office/drawing/2014/main" id="{B6D46BB9-D9D8-49BA-8633-79198D2A1B06}"/>
              </a:ext>
            </a:extLst>
          </p:cNvPr>
          <p:cNvSpPr txBox="1">
            <a:spLocks noChangeArrowheads="1"/>
          </p:cNvSpPr>
          <p:nvPr/>
        </p:nvSpPr>
        <p:spPr bwMode="auto">
          <a:xfrm>
            <a:off x="9580283" y="2505152"/>
            <a:ext cx="70785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CC9030"/>
                </a:solidFill>
                <a:effectLst/>
                <a:latin typeface="DIN Condensed" charset="0"/>
                <a:ea typeface="Meiryo" panose="020B0604030504040204" pitchFamily="34" charset="-128"/>
                <a:cs typeface="Times New Roman" panose="02020603050405020304" pitchFamily="18" charset="0"/>
              </a:rPr>
              <a:t>-67%</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sp>
        <p:nvSpPr>
          <p:cNvPr id="17" name="Text Box 36">
            <a:extLst>
              <a:ext uri="{FF2B5EF4-FFF2-40B4-BE49-F238E27FC236}">
                <a16:creationId xmlns:a16="http://schemas.microsoft.com/office/drawing/2014/main" id="{CE29868F-C6A8-4842-B348-E697B895063A}"/>
              </a:ext>
            </a:extLst>
          </p:cNvPr>
          <p:cNvSpPr txBox="1">
            <a:spLocks noChangeArrowheads="1"/>
          </p:cNvSpPr>
          <p:nvPr/>
        </p:nvSpPr>
        <p:spPr bwMode="auto">
          <a:xfrm>
            <a:off x="8704147" y="2036040"/>
            <a:ext cx="627062"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bg1"/>
                </a:solidFill>
                <a:effectLst/>
                <a:latin typeface="DIN Condensed" charset="0"/>
                <a:ea typeface="Meiryo" panose="020B0604030504040204" pitchFamily="34" charset="-128"/>
                <a:cs typeface="Times New Roman" panose="02020603050405020304" pitchFamily="18" charset="0"/>
              </a:rPr>
              <a:t>12 Gt CO</a:t>
            </a:r>
            <a:r>
              <a:rPr kumimoji="0" lang="en-US" altLang="en-US" sz="1200" b="1" i="0" u="none" strike="noStrike" cap="none" normalizeH="0" baseline="-30000" dirty="0">
                <a:ln>
                  <a:noFill/>
                </a:ln>
                <a:solidFill>
                  <a:schemeClr val="bg1"/>
                </a:solidFill>
                <a:effectLst/>
                <a:latin typeface="DIN Condensed" charset="0"/>
                <a:ea typeface="Meiryo" panose="020B0604030504040204" pitchFamily="34" charset="-128"/>
                <a:cs typeface="Times New Roman" panose="02020603050405020304" pitchFamily="18" charset="0"/>
              </a:rPr>
              <a:t>2</a:t>
            </a:r>
            <a:r>
              <a:rPr kumimoji="0" lang="en-US" altLang="en-US" sz="1200" b="1" i="0" u="none" strike="noStrike" cap="none" normalizeH="0" baseline="0" dirty="0">
                <a:ln>
                  <a:noFill/>
                </a:ln>
                <a:solidFill>
                  <a:schemeClr val="bg1"/>
                </a:solidFill>
                <a:effectLst/>
                <a:latin typeface="DIN Condensed" charset="0"/>
                <a:ea typeface="Meiryo" panose="020B0604030504040204" pitchFamily="34" charset="-128"/>
                <a:cs typeface="Times New Roman" panose="02020603050405020304" pitchFamily="18" charset="0"/>
              </a:rPr>
              <a:t>e</a:t>
            </a:r>
            <a:endParaRPr kumimoji="0" lang="en-US" altLang="en-US" sz="1200" b="1" i="0" u="none" strike="noStrike" cap="none" normalizeH="0" baseline="0" dirty="0">
              <a:ln>
                <a:noFill/>
              </a:ln>
              <a:solidFill>
                <a:schemeClr val="bg1"/>
              </a:solidFill>
              <a:effectLst/>
              <a:latin typeface="Arial" panose="020B0604020202020204" pitchFamily="34" charset="0"/>
            </a:endParaRPr>
          </a:p>
        </p:txBody>
      </p:sp>
      <p:sp>
        <p:nvSpPr>
          <p:cNvPr id="18" name="Text Box 38">
            <a:extLst>
              <a:ext uri="{FF2B5EF4-FFF2-40B4-BE49-F238E27FC236}">
                <a16:creationId xmlns:a16="http://schemas.microsoft.com/office/drawing/2014/main" id="{07C9334E-9BCF-4EC2-9C60-57502EE9EADF}"/>
              </a:ext>
            </a:extLst>
          </p:cNvPr>
          <p:cNvSpPr txBox="1">
            <a:spLocks noChangeArrowheads="1"/>
          </p:cNvSpPr>
          <p:nvPr/>
        </p:nvSpPr>
        <p:spPr bwMode="auto">
          <a:xfrm>
            <a:off x="3670443" y="1916007"/>
            <a:ext cx="70785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CC9030"/>
                </a:solidFill>
                <a:effectLst/>
                <a:latin typeface="DIN Condensed" charset="0"/>
                <a:ea typeface="Meiryo" panose="020B0604030504040204" pitchFamily="34" charset="-128"/>
                <a:cs typeface="Times New Roman" panose="02020603050405020304" pitchFamily="18" charset="0"/>
              </a:rPr>
              <a:t>56%</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9" name="Text Box 35">
            <a:extLst>
              <a:ext uri="{FF2B5EF4-FFF2-40B4-BE49-F238E27FC236}">
                <a16:creationId xmlns:a16="http://schemas.microsoft.com/office/drawing/2014/main" id="{1B64F1D0-DB97-494B-9700-EB97BCF81D2F}"/>
              </a:ext>
            </a:extLst>
          </p:cNvPr>
          <p:cNvSpPr txBox="1">
            <a:spLocks noChangeArrowheads="1"/>
          </p:cNvSpPr>
          <p:nvPr/>
        </p:nvSpPr>
        <p:spPr bwMode="auto">
          <a:xfrm>
            <a:off x="6172850" y="2206784"/>
            <a:ext cx="9144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CC9030"/>
                </a:solidFill>
                <a:effectLst/>
                <a:latin typeface="DIN Condensed" charset="0"/>
                <a:ea typeface="Meiryo" panose="020B0604030504040204" pitchFamily="34" charset="-128"/>
                <a:cs typeface="Times New Roman" panose="02020603050405020304" pitchFamily="18" charset="0"/>
              </a:rPr>
              <a:t>~50%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 name="Text Box 24">
            <a:extLst>
              <a:ext uri="{FF2B5EF4-FFF2-40B4-BE49-F238E27FC236}">
                <a16:creationId xmlns:a16="http://schemas.microsoft.com/office/drawing/2014/main" id="{F770B71B-3B71-4FE8-851C-ED994269AF97}"/>
              </a:ext>
            </a:extLst>
          </p:cNvPr>
          <p:cNvSpPr txBox="1">
            <a:spLocks noChangeArrowheads="1"/>
          </p:cNvSpPr>
          <p:nvPr/>
        </p:nvSpPr>
        <p:spPr bwMode="auto">
          <a:xfrm>
            <a:off x="6172850" y="2606659"/>
            <a:ext cx="116681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of the world</a:t>
            </a:r>
            <a:r>
              <a:rPr kumimoji="0" lang="en-US" altLang="en-US" sz="1100" b="1" i="0" u="none" strike="noStrike" cap="none" normalizeH="0" baseline="0" dirty="0">
                <a:ln>
                  <a:noFill/>
                </a:ln>
                <a:solidFill>
                  <a:srgbClr val="CC9030"/>
                </a:solidFill>
                <a:effectLst/>
                <a:latin typeface="Calibri" panose="020F0502020204030204" pitchFamily="34" charset="0"/>
                <a:ea typeface="Meiryo" panose="020B0604030504040204" pitchFamily="34" charset="-128"/>
                <a:cs typeface="Times New Roman" panose="02020603050405020304" pitchFamily="18" charset="0"/>
              </a:rPr>
              <a:t>’</a:t>
            </a:r>
            <a:r>
              <a:rPr kumimoji="0" lang="en-US" altLang="en-US" sz="11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s vegetated land for agriculture</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21" name="Text Box 32">
            <a:extLst>
              <a:ext uri="{FF2B5EF4-FFF2-40B4-BE49-F238E27FC236}">
                <a16:creationId xmlns:a16="http://schemas.microsoft.com/office/drawing/2014/main" id="{DB5DB628-666A-429B-BD61-21D54C681D07}"/>
              </a:ext>
            </a:extLst>
          </p:cNvPr>
          <p:cNvSpPr txBox="1">
            <a:spLocks noChangeArrowheads="1"/>
          </p:cNvSpPr>
          <p:nvPr/>
        </p:nvSpPr>
        <p:spPr bwMode="auto">
          <a:xfrm>
            <a:off x="4154488" y="1835150"/>
            <a:ext cx="45720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FFFFFF"/>
                </a:solidFill>
                <a:effectLst/>
                <a:latin typeface="DIN Condensed" charset="0"/>
                <a:ea typeface="Meiryo" panose="020B0604030504040204" pitchFamily="34" charset="-128"/>
                <a:cs typeface="Times New Roman" panose="02020603050405020304" pitchFamily="18" charset="0"/>
              </a:rPr>
              <a:t>2010</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Text Box 33">
            <a:extLst>
              <a:ext uri="{FF2B5EF4-FFF2-40B4-BE49-F238E27FC236}">
                <a16:creationId xmlns:a16="http://schemas.microsoft.com/office/drawing/2014/main" id="{2D76D1B0-5C32-47B9-9BA3-F7B7E601639D}"/>
              </a:ext>
            </a:extLst>
          </p:cNvPr>
          <p:cNvSpPr txBox="1">
            <a:spLocks noChangeArrowheads="1"/>
          </p:cNvSpPr>
          <p:nvPr/>
        </p:nvSpPr>
        <p:spPr bwMode="auto">
          <a:xfrm>
            <a:off x="4611688" y="1835150"/>
            <a:ext cx="45720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FFFFFF"/>
                </a:solidFill>
                <a:effectLst/>
                <a:latin typeface="DIN Condensed" charset="0"/>
                <a:ea typeface="Meiryo" panose="020B0604030504040204" pitchFamily="34" charset="-128"/>
                <a:cs typeface="Times New Roman" panose="02020603050405020304" pitchFamily="18" charset="0"/>
              </a:rPr>
              <a:t>2050</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Text Box 37">
            <a:extLst>
              <a:ext uri="{FF2B5EF4-FFF2-40B4-BE49-F238E27FC236}">
                <a16:creationId xmlns:a16="http://schemas.microsoft.com/office/drawing/2014/main" id="{A974399D-DC1E-4638-B18B-B57E9A8773A1}"/>
              </a:ext>
            </a:extLst>
          </p:cNvPr>
          <p:cNvSpPr txBox="1">
            <a:spLocks noChangeArrowheads="1"/>
          </p:cNvSpPr>
          <p:nvPr/>
        </p:nvSpPr>
        <p:spPr bwMode="auto">
          <a:xfrm>
            <a:off x="9468210" y="2872032"/>
            <a:ext cx="707850" cy="444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bg1"/>
                </a:solidFill>
                <a:effectLst/>
                <a:latin typeface="DIN Condensed" charset="0"/>
                <a:ea typeface="Meiryo" panose="020B0604030504040204" pitchFamily="34" charset="-128"/>
                <a:cs typeface="Times New Roman" panose="02020603050405020304" pitchFamily="18" charset="0"/>
              </a:rPr>
              <a:t>4 Gt CO</a:t>
            </a:r>
            <a:r>
              <a:rPr kumimoji="0" lang="en-US" altLang="en-US" sz="1200" b="1" i="0" u="none" strike="noStrike" cap="none" normalizeH="0" baseline="-30000" dirty="0">
                <a:ln>
                  <a:noFill/>
                </a:ln>
                <a:solidFill>
                  <a:schemeClr val="bg1"/>
                </a:solidFill>
                <a:effectLst/>
                <a:latin typeface="DIN Condensed" charset="0"/>
                <a:ea typeface="Meiryo" panose="020B0604030504040204" pitchFamily="34" charset="-128"/>
                <a:cs typeface="Times New Roman" panose="02020603050405020304" pitchFamily="18" charset="0"/>
              </a:rPr>
              <a:t>2</a:t>
            </a:r>
            <a:r>
              <a:rPr kumimoji="0" lang="en-US" altLang="en-US" sz="1200" b="1" i="0" u="none" strike="noStrike" cap="none" normalizeH="0" baseline="0" dirty="0">
                <a:ln>
                  <a:noFill/>
                </a:ln>
                <a:solidFill>
                  <a:schemeClr val="bg1"/>
                </a:solidFill>
                <a:effectLst/>
                <a:latin typeface="DIN Condensed" charset="0"/>
                <a:ea typeface="Meiryo" panose="020B0604030504040204" pitchFamily="34" charset="-128"/>
                <a:cs typeface="Times New Roman" panose="02020603050405020304" pitchFamily="18" charset="0"/>
              </a:rPr>
              <a:t>e</a:t>
            </a:r>
            <a:endParaRPr kumimoji="0" lang="en-US" altLang="en-US" sz="1200" b="1" i="0" u="none" strike="noStrike" cap="none" normalizeH="0" baseline="0" dirty="0">
              <a:ln>
                <a:noFill/>
              </a:ln>
              <a:solidFill>
                <a:schemeClr val="bg1"/>
              </a:solidFill>
              <a:effectLst/>
              <a:latin typeface="Arial" panose="020B0604020202020204" pitchFamily="34" charset="0"/>
            </a:endParaRPr>
          </a:p>
        </p:txBody>
      </p:sp>
      <p:sp>
        <p:nvSpPr>
          <p:cNvPr id="24" name="Text Box 41">
            <a:extLst>
              <a:ext uri="{FF2B5EF4-FFF2-40B4-BE49-F238E27FC236}">
                <a16:creationId xmlns:a16="http://schemas.microsoft.com/office/drawing/2014/main" id="{6B30AB64-0ACF-44DF-A91B-584BBABBB6CC}"/>
              </a:ext>
            </a:extLst>
          </p:cNvPr>
          <p:cNvSpPr txBox="1">
            <a:spLocks noChangeArrowheads="1"/>
          </p:cNvSpPr>
          <p:nvPr/>
        </p:nvSpPr>
        <p:spPr bwMode="auto">
          <a:xfrm>
            <a:off x="3588512" y="3323396"/>
            <a:ext cx="7429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2444A"/>
                </a:solidFill>
                <a:effectLst/>
                <a:latin typeface="DIN Condensed" charset="0"/>
                <a:ea typeface="Meiryo" panose="020B0604030504040204" pitchFamily="34" charset="-128"/>
                <a:cs typeface="Times New Roman" panose="02020603050405020304" pitchFamily="18" charset="0"/>
              </a:rPr>
              <a:t>TO FEED </a:t>
            </a:r>
            <a:endParaRPr kumimoji="0" lang="en-US" altLang="en-US" sz="8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2444A"/>
                </a:solidFill>
                <a:effectLst/>
                <a:latin typeface="DIN Condensed" charset="0"/>
                <a:ea typeface="Meiryo" panose="020B0604030504040204" pitchFamily="34" charset="-128"/>
                <a:cs typeface="Times New Roman" panose="02020603050405020304" pitchFamily="18" charset="0"/>
              </a:rPr>
              <a:t>NEARLY</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25" name="Text Box 42">
            <a:extLst>
              <a:ext uri="{FF2B5EF4-FFF2-40B4-BE49-F238E27FC236}">
                <a16:creationId xmlns:a16="http://schemas.microsoft.com/office/drawing/2014/main" id="{2F1A8B74-650D-469D-A0EE-5B3FB0F9EFF9}"/>
              </a:ext>
            </a:extLst>
          </p:cNvPr>
          <p:cNvSpPr txBox="1">
            <a:spLocks noChangeArrowheads="1"/>
          </p:cNvSpPr>
          <p:nvPr/>
        </p:nvSpPr>
        <p:spPr bwMode="auto">
          <a:xfrm>
            <a:off x="9073515" y="3492145"/>
            <a:ext cx="148921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2444A"/>
                </a:solidFill>
                <a:effectLst/>
                <a:latin typeface="DIN Condensed" charset="0"/>
                <a:ea typeface="Meiryo" panose="020B0604030504040204" pitchFamily="34" charset="-128"/>
                <a:cs typeface="Times New Roman" panose="02020603050405020304" pitchFamily="18" charset="0"/>
              </a:rPr>
              <a:t>WITH INNOVATIVE</a:t>
            </a:r>
            <a:endParaRPr kumimoji="0" lang="en-US" altLang="en-US" sz="8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2444A"/>
                </a:solidFill>
                <a:effectLst/>
                <a:latin typeface="DIN Condensed" charset="0"/>
                <a:ea typeface="Meiryo" panose="020B0604030504040204" pitchFamily="34" charset="-128"/>
                <a:cs typeface="Times New Roman" panose="02020603050405020304" pitchFamily="18" charset="0"/>
              </a:rPr>
              <a:t>TECHNOLOGY LIKE</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26" name="Text Box 44">
            <a:extLst>
              <a:ext uri="{FF2B5EF4-FFF2-40B4-BE49-F238E27FC236}">
                <a16:creationId xmlns:a16="http://schemas.microsoft.com/office/drawing/2014/main" id="{582F8CE8-09CC-4711-AFB0-FC6FA8B5C026}"/>
              </a:ext>
            </a:extLst>
          </p:cNvPr>
          <p:cNvSpPr txBox="1">
            <a:spLocks noChangeArrowheads="1"/>
          </p:cNvSpPr>
          <p:nvPr/>
        </p:nvSpPr>
        <p:spPr bwMode="auto">
          <a:xfrm>
            <a:off x="6469036" y="4155171"/>
            <a:ext cx="170323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2444A"/>
                </a:solidFill>
                <a:effectLst/>
                <a:latin typeface="DIN Condensed" charset="0"/>
                <a:ea typeface="Meiryo" panose="020B0604030504040204" pitchFamily="34" charset="-128"/>
                <a:cs typeface="Times New Roman" panose="02020603050405020304" pitchFamily="18" charset="0"/>
              </a:rPr>
              <a:t>TO SAVE AN AREA OF FORESTS NEARLY</a:t>
            </a:r>
            <a:endParaRPr kumimoji="0" lang="en-US" altLang="en-US" sz="1400" b="1" i="0" u="none" strike="noStrike" cap="none" normalizeH="0" baseline="0" dirty="0">
              <a:ln>
                <a:noFill/>
              </a:ln>
              <a:solidFill>
                <a:schemeClr val="tx1"/>
              </a:solidFill>
              <a:effectLst/>
              <a:latin typeface="Arial" panose="020B0604020202020204" pitchFamily="34" charset="0"/>
            </a:endParaRPr>
          </a:p>
        </p:txBody>
      </p:sp>
      <p:sp>
        <p:nvSpPr>
          <p:cNvPr id="27" name="Text Box 45">
            <a:extLst>
              <a:ext uri="{FF2B5EF4-FFF2-40B4-BE49-F238E27FC236}">
                <a16:creationId xmlns:a16="http://schemas.microsoft.com/office/drawing/2014/main" id="{9A53B9BB-10CD-4A34-AF87-C6111EB94E6E}"/>
              </a:ext>
            </a:extLst>
          </p:cNvPr>
          <p:cNvSpPr txBox="1">
            <a:spLocks noChangeArrowheads="1"/>
          </p:cNvSpPr>
          <p:nvPr/>
        </p:nvSpPr>
        <p:spPr bwMode="auto">
          <a:xfrm>
            <a:off x="3541681" y="4439071"/>
            <a:ext cx="815213"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CC9030"/>
                </a:solidFill>
                <a:effectLst/>
                <a:latin typeface="DIN Condensed" charset="0"/>
                <a:ea typeface="Meiryo" panose="020B0604030504040204" pitchFamily="34" charset="-128"/>
                <a:cs typeface="Times New Roman" panose="02020603050405020304" pitchFamily="18" charset="0"/>
              </a:rPr>
              <a:t>10B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8" name="Text Box 46">
            <a:extLst>
              <a:ext uri="{FF2B5EF4-FFF2-40B4-BE49-F238E27FC236}">
                <a16:creationId xmlns:a16="http://schemas.microsoft.com/office/drawing/2014/main" id="{BC673AC7-CACE-4534-B8BA-2F63602C45CD}"/>
              </a:ext>
            </a:extLst>
          </p:cNvPr>
          <p:cNvSpPr txBox="1">
            <a:spLocks noChangeArrowheads="1"/>
          </p:cNvSpPr>
          <p:nvPr/>
        </p:nvSpPr>
        <p:spPr bwMode="auto">
          <a:xfrm>
            <a:off x="3588512" y="4787923"/>
            <a:ext cx="794576"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people in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9" name="Text Box 22">
            <a:extLst>
              <a:ext uri="{FF2B5EF4-FFF2-40B4-BE49-F238E27FC236}">
                <a16:creationId xmlns:a16="http://schemas.microsoft.com/office/drawing/2014/main" id="{52AC92A7-9035-4142-8343-122CEF845DFB}"/>
              </a:ext>
            </a:extLst>
          </p:cNvPr>
          <p:cNvSpPr txBox="1">
            <a:spLocks noChangeArrowheads="1"/>
          </p:cNvSpPr>
          <p:nvPr/>
        </p:nvSpPr>
        <p:spPr bwMode="auto">
          <a:xfrm>
            <a:off x="9186554" y="5702388"/>
            <a:ext cx="1893888"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Resilient crop breeds</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30" name="Text Box 39">
            <a:extLst>
              <a:ext uri="{FF2B5EF4-FFF2-40B4-BE49-F238E27FC236}">
                <a16:creationId xmlns:a16="http://schemas.microsoft.com/office/drawing/2014/main" id="{68D90075-E192-40F3-B247-F64B0922B1B1}"/>
              </a:ext>
            </a:extLst>
          </p:cNvPr>
          <p:cNvSpPr txBox="1">
            <a:spLocks noChangeArrowheads="1"/>
          </p:cNvSpPr>
          <p:nvPr/>
        </p:nvSpPr>
        <p:spPr bwMode="auto">
          <a:xfrm>
            <a:off x="7165949" y="4604324"/>
            <a:ext cx="69691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the size </a:t>
            </a:r>
            <a:endParaRPr kumimoji="0" lang="en-US" altLang="en-US" sz="8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of India</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31" name="Text Box 40">
            <a:extLst>
              <a:ext uri="{FF2B5EF4-FFF2-40B4-BE49-F238E27FC236}">
                <a16:creationId xmlns:a16="http://schemas.microsoft.com/office/drawing/2014/main" id="{26864878-5B1B-468A-9DE7-BF05F6A9B931}"/>
              </a:ext>
            </a:extLst>
          </p:cNvPr>
          <p:cNvSpPr txBox="1">
            <a:spLocks noChangeArrowheads="1"/>
          </p:cNvSpPr>
          <p:nvPr/>
        </p:nvSpPr>
        <p:spPr bwMode="auto">
          <a:xfrm>
            <a:off x="6521926" y="4568145"/>
            <a:ext cx="696913" cy="459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CC9030"/>
                </a:solidFill>
                <a:effectLst/>
                <a:latin typeface="DIN Condensed" charset="0"/>
                <a:ea typeface="Meiryo" panose="020B0604030504040204" pitchFamily="34" charset="-128"/>
                <a:cs typeface="Times New Roman" panose="02020603050405020304" pitchFamily="18" charset="0"/>
              </a:rPr>
              <a:t>2X</a:t>
            </a:r>
            <a:endParaRPr kumimoji="0" lang="en-US" altLang="en-US" sz="2600" b="0" i="0" u="none" strike="noStrike" cap="none" normalizeH="0" baseline="0" dirty="0">
              <a:ln>
                <a:noFill/>
              </a:ln>
              <a:solidFill>
                <a:schemeClr val="tx1"/>
              </a:solidFill>
              <a:effectLst/>
              <a:latin typeface="Arial" panose="020B0604020202020204" pitchFamily="34" charset="0"/>
            </a:endParaRPr>
          </a:p>
        </p:txBody>
      </p:sp>
      <p:sp>
        <p:nvSpPr>
          <p:cNvPr id="32" name="Text Box 47">
            <a:extLst>
              <a:ext uri="{FF2B5EF4-FFF2-40B4-BE49-F238E27FC236}">
                <a16:creationId xmlns:a16="http://schemas.microsoft.com/office/drawing/2014/main" id="{A98237C4-73B1-4857-9849-FDBEAB880C82}"/>
              </a:ext>
            </a:extLst>
          </p:cNvPr>
          <p:cNvSpPr txBox="1">
            <a:spLocks noChangeArrowheads="1"/>
          </p:cNvSpPr>
          <p:nvPr/>
        </p:nvSpPr>
        <p:spPr bwMode="auto">
          <a:xfrm>
            <a:off x="3588512" y="5032206"/>
            <a:ext cx="847466"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CC9030"/>
                </a:solidFill>
                <a:effectLst/>
                <a:latin typeface="DIN Condensed" charset="0"/>
                <a:ea typeface="Meiryo" panose="020B0604030504040204" pitchFamily="34" charset="-128"/>
                <a:cs typeface="Times New Roman" panose="02020603050405020304" pitchFamily="18" charset="0"/>
              </a:rPr>
              <a:t>2050</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33" name="Rectangle 27">
            <a:extLst>
              <a:ext uri="{FF2B5EF4-FFF2-40B4-BE49-F238E27FC236}">
                <a16:creationId xmlns:a16="http://schemas.microsoft.com/office/drawing/2014/main" id="{B7951A51-4A16-4E0B-A947-9F0D3D00C1F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34" name="Rectangle 54">
            <a:extLst>
              <a:ext uri="{FF2B5EF4-FFF2-40B4-BE49-F238E27FC236}">
                <a16:creationId xmlns:a16="http://schemas.microsoft.com/office/drawing/2014/main" id="{40AAA759-AD39-4237-88C5-A1739F763AB8}"/>
              </a:ext>
            </a:extLst>
          </p:cNvPr>
          <p:cNvSpPr>
            <a:spLocks noChangeArrowheads="1"/>
          </p:cNvSpPr>
          <p:nvPr/>
        </p:nvSpPr>
        <p:spPr bwMode="auto">
          <a:xfrm>
            <a:off x="-45085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a:ln>
                <a:noFill/>
              </a:ln>
              <a:solidFill>
                <a:srgbClr val="02444A"/>
              </a:solidFill>
              <a:effectLst/>
              <a:latin typeface="DIN Condensed"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200" b="0" i="0" u="none" strike="noStrike" cap="none" normalizeH="0" baseline="0">
                <a:ln>
                  <a:noFill/>
                </a:ln>
                <a:solidFill>
                  <a:srgbClr val="02444A"/>
                </a:solidFill>
                <a:effectLst/>
                <a:latin typeface="DIN Condensed" charset="0"/>
                <a:ea typeface="Calibri" panose="020F0502020204030204" pitchFamily="34" charset="0"/>
                <a:cs typeface="Times New Roman" panose="020206030504050203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66477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6CEED6-7C51-4F88-A483-662091A22F85}"/>
              </a:ext>
            </a:extLst>
          </p:cNvPr>
          <p:cNvSpPr>
            <a:spLocks noGrp="1"/>
          </p:cNvSpPr>
          <p:nvPr>
            <p:ph type="body" sz="quarter" idx="19"/>
          </p:nvPr>
        </p:nvSpPr>
        <p:spPr>
          <a:xfrm>
            <a:off x="398881" y="735117"/>
            <a:ext cx="8857251" cy="1160989"/>
          </a:xfrm>
        </p:spPr>
        <p:txBody>
          <a:bodyPr/>
          <a:lstStyle/>
          <a:p>
            <a:r>
              <a:rPr lang="en-IE" b="1" dirty="0">
                <a:solidFill>
                  <a:srgbClr val="F5C05B"/>
                </a:solidFill>
              </a:rPr>
              <a:t>A great place to start .. the UN SUSTAINABLE DEVELOPMENT GOALS</a:t>
            </a:r>
          </a:p>
        </p:txBody>
      </p:sp>
      <p:sp>
        <p:nvSpPr>
          <p:cNvPr id="3" name="Text Placeholder 2">
            <a:extLst>
              <a:ext uri="{FF2B5EF4-FFF2-40B4-BE49-F238E27FC236}">
                <a16:creationId xmlns:a16="http://schemas.microsoft.com/office/drawing/2014/main" id="{BC37ACDF-06AB-47DA-B2EF-AC46B35A5F2A}"/>
              </a:ext>
            </a:extLst>
          </p:cNvPr>
          <p:cNvSpPr>
            <a:spLocks noGrp="1"/>
          </p:cNvSpPr>
          <p:nvPr>
            <p:ph type="body" sz="quarter" idx="20"/>
          </p:nvPr>
        </p:nvSpPr>
        <p:spPr>
          <a:xfrm>
            <a:off x="398881" y="1960114"/>
            <a:ext cx="10968810" cy="3689182"/>
          </a:xfrm>
        </p:spPr>
        <p:txBody>
          <a:bodyPr/>
          <a:lstStyle/>
          <a:p>
            <a:pPr lvl="0" algn="just"/>
            <a:r>
              <a:rPr lang="en-IE" dirty="0">
                <a:solidFill>
                  <a:srgbClr val="085156"/>
                </a:solidFill>
              </a:rPr>
              <a:t>The UN Sustainable Development Goals (SDGs) are the blueprint to achieve a better and more sustainable future for all. They address the global challenges we face, including those related to poverty, inequality, climate change, environmental degradation, peace and justice. </a:t>
            </a:r>
          </a:p>
          <a:p>
            <a:pPr lvl="0" algn="just"/>
            <a:r>
              <a:rPr lang="en-IE" dirty="0">
                <a:solidFill>
                  <a:srgbClr val="085156"/>
                </a:solidFill>
              </a:rPr>
              <a:t>The 17 Goals are all interconnected to ensure that no one is left behind. </a:t>
            </a:r>
          </a:p>
          <a:p>
            <a:pPr lvl="0" algn="just"/>
            <a:r>
              <a:rPr lang="en-IE" dirty="0">
                <a:solidFill>
                  <a:srgbClr val="085156"/>
                </a:solidFill>
              </a:rPr>
              <a:t>Businesses are use the Goals as a map to ‘do good’ </a:t>
            </a:r>
          </a:p>
          <a:p>
            <a:pPr lvl="0" algn="just"/>
            <a:r>
              <a:rPr lang="en-IE" dirty="0">
                <a:solidFill>
                  <a:srgbClr val="085156"/>
                </a:solidFill>
              </a:rPr>
              <a:t>and benchmark against when developing any new </a:t>
            </a:r>
          </a:p>
          <a:p>
            <a:pPr lvl="0" algn="just"/>
            <a:r>
              <a:rPr lang="en-IE" dirty="0">
                <a:solidFill>
                  <a:srgbClr val="085156"/>
                </a:solidFill>
              </a:rPr>
              <a:t>product or service.  </a:t>
            </a:r>
          </a:p>
          <a:p>
            <a:r>
              <a:rPr lang="en-IE" dirty="0">
                <a:solidFill>
                  <a:srgbClr val="085156"/>
                </a:solidFill>
              </a:rPr>
              <a:t>SDGs are discussed also in Module 4. </a:t>
            </a:r>
          </a:p>
        </p:txBody>
      </p:sp>
      <p:pic>
        <p:nvPicPr>
          <p:cNvPr id="5" name="Picture 4">
            <a:extLst>
              <a:ext uri="{FF2B5EF4-FFF2-40B4-BE49-F238E27FC236}">
                <a16:creationId xmlns:a16="http://schemas.microsoft.com/office/drawing/2014/main" id="{38F41B8A-5AC9-4C67-806B-3FA81BF96A9A}"/>
              </a:ext>
            </a:extLst>
          </p:cNvPr>
          <p:cNvPicPr>
            <a:picLocks noChangeAspect="1"/>
          </p:cNvPicPr>
          <p:nvPr/>
        </p:nvPicPr>
        <p:blipFill>
          <a:blip r:embed="rId2"/>
          <a:stretch>
            <a:fillRect/>
          </a:stretch>
        </p:blipFill>
        <p:spPr>
          <a:xfrm>
            <a:off x="7258731" y="3916542"/>
            <a:ext cx="4933269" cy="2747439"/>
          </a:xfrm>
          <a:prstGeom prst="rect">
            <a:avLst/>
          </a:prstGeom>
        </p:spPr>
      </p:pic>
    </p:spTree>
    <p:extLst>
      <p:ext uri="{BB962C8B-B14F-4D97-AF65-F5344CB8AC3E}">
        <p14:creationId xmlns:p14="http://schemas.microsoft.com/office/powerpoint/2010/main" val="2735782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40247F4-3BF4-4A9A-AE43-DA10EC1A9787}"/>
              </a:ext>
            </a:extLst>
          </p:cNvPr>
          <p:cNvPicPr>
            <a:picLocks noChangeAspect="1"/>
          </p:cNvPicPr>
          <p:nvPr/>
        </p:nvPicPr>
        <p:blipFill rotWithShape="1">
          <a:blip r:embed="rId2"/>
          <a:srcRect t="1220" b="954"/>
          <a:stretch/>
        </p:blipFill>
        <p:spPr>
          <a:xfrm>
            <a:off x="20" y="10"/>
            <a:ext cx="12191980" cy="6857990"/>
          </a:xfrm>
          <a:prstGeom prst="rect">
            <a:avLst/>
          </a:prstGeom>
        </p:spPr>
      </p:pic>
    </p:spTree>
    <p:extLst>
      <p:ext uri="{BB962C8B-B14F-4D97-AF65-F5344CB8AC3E}">
        <p14:creationId xmlns:p14="http://schemas.microsoft.com/office/powerpoint/2010/main" val="1783655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A6C48E-DFFF-4E51-9B33-EE8D5110D495}"/>
              </a:ext>
            </a:extLst>
          </p:cNvPr>
          <p:cNvSpPr>
            <a:spLocks noGrp="1"/>
          </p:cNvSpPr>
          <p:nvPr>
            <p:ph type="body" sz="quarter" idx="19"/>
          </p:nvPr>
        </p:nvSpPr>
        <p:spPr>
          <a:xfrm>
            <a:off x="2762905" y="354871"/>
            <a:ext cx="8775233" cy="1160989"/>
          </a:xfrm>
        </p:spPr>
        <p:txBody>
          <a:bodyPr>
            <a:normAutofit lnSpcReduction="10000"/>
          </a:bodyPr>
          <a:lstStyle/>
          <a:p>
            <a:pPr algn="l"/>
            <a:r>
              <a:rPr lang="en-IE" b="1" dirty="0">
                <a:solidFill>
                  <a:srgbClr val="F5C05B"/>
                </a:solidFill>
              </a:rPr>
              <a:t>The EU DEVELOPMENT GOALS…</a:t>
            </a:r>
          </a:p>
          <a:p>
            <a:pPr algn="l"/>
            <a:r>
              <a:rPr lang="en-IE" b="1" dirty="0">
                <a:solidFill>
                  <a:srgbClr val="F5C05B"/>
                </a:solidFill>
              </a:rPr>
              <a:t>AS RELATES TO FOOD SERVICE INDUSTRY</a:t>
            </a:r>
          </a:p>
        </p:txBody>
      </p:sp>
      <p:sp>
        <p:nvSpPr>
          <p:cNvPr id="3" name="Text Placeholder 2">
            <a:extLst>
              <a:ext uri="{FF2B5EF4-FFF2-40B4-BE49-F238E27FC236}">
                <a16:creationId xmlns:a16="http://schemas.microsoft.com/office/drawing/2014/main" id="{028EF8A6-67CE-4EE3-A4C6-5F53A836DD14}"/>
              </a:ext>
            </a:extLst>
          </p:cNvPr>
          <p:cNvSpPr>
            <a:spLocks noGrp="1"/>
          </p:cNvSpPr>
          <p:nvPr>
            <p:ph type="body" sz="quarter" idx="20"/>
          </p:nvPr>
        </p:nvSpPr>
        <p:spPr>
          <a:xfrm>
            <a:off x="236306" y="1869896"/>
            <a:ext cx="11301832" cy="4417887"/>
          </a:xfrm>
        </p:spPr>
        <p:txBody>
          <a:bodyPr/>
          <a:lstStyle/>
          <a:p>
            <a:pPr marL="342900" lvl="0" indent="-342900" algn="just">
              <a:buFont typeface="Arial" panose="020B0604020202020204" pitchFamily="34" charset="0"/>
              <a:buChar char="•"/>
            </a:pPr>
            <a:r>
              <a:rPr lang="en-IE" b="1" dirty="0">
                <a:solidFill>
                  <a:srgbClr val="085156"/>
                </a:solidFill>
              </a:rPr>
              <a:t>Champion innovative actions that transition to zero waste solutions</a:t>
            </a:r>
            <a:r>
              <a:rPr lang="en-IE" dirty="0">
                <a:solidFill>
                  <a:srgbClr val="085156"/>
                </a:solidFill>
              </a:rPr>
              <a:t>. Some areas of food service are regarded as highly wasteful sectors (e.g. event catering &amp; food delivery services).   How can you introduce sustainability measures to reduce impact in these areas?</a:t>
            </a:r>
          </a:p>
          <a:p>
            <a:pPr marL="342900" lvl="0" indent="-342900" algn="just">
              <a:buFont typeface="Arial" panose="020B0604020202020204" pitchFamily="34" charset="0"/>
              <a:buChar char="•"/>
            </a:pPr>
            <a:r>
              <a:rPr lang="en-IE" b="1" dirty="0">
                <a:solidFill>
                  <a:srgbClr val="085156"/>
                </a:solidFill>
              </a:rPr>
              <a:t>It can make strong business sense to engage in Initiatives</a:t>
            </a:r>
            <a:r>
              <a:rPr lang="en-IE" dirty="0">
                <a:solidFill>
                  <a:srgbClr val="085156"/>
                </a:solidFill>
              </a:rPr>
              <a:t> to establish zero waste or package-free food service.</a:t>
            </a:r>
            <a:r>
              <a:rPr lang="en-GB" dirty="0">
                <a:solidFill>
                  <a:srgbClr val="085156"/>
                </a:solidFill>
              </a:rPr>
              <a:t> Enable separate collection of different waste streams, including plastic packaging and organic waste. </a:t>
            </a:r>
            <a:endParaRPr lang="en-IE" dirty="0">
              <a:solidFill>
                <a:srgbClr val="085156"/>
              </a:solidFill>
            </a:endParaRPr>
          </a:p>
          <a:p>
            <a:pPr marL="342900" lvl="0" indent="-342900" algn="just">
              <a:buFont typeface="Arial" panose="020B0604020202020204" pitchFamily="34" charset="0"/>
              <a:buChar char="•"/>
            </a:pPr>
            <a:r>
              <a:rPr lang="en-IE" b="1" dirty="0">
                <a:solidFill>
                  <a:srgbClr val="085156"/>
                </a:solidFill>
              </a:rPr>
              <a:t>Funding opportunities </a:t>
            </a:r>
            <a:r>
              <a:rPr lang="en-IE" dirty="0">
                <a:solidFill>
                  <a:srgbClr val="085156"/>
                </a:solidFill>
              </a:rPr>
              <a:t> check out local &amp; regional funding for investments such as infrastructure that facilitates the return of reusable packaging (reverse logistics) recognising their benefits in reducing waste &amp; supporting local economic development.</a:t>
            </a:r>
          </a:p>
          <a:p>
            <a:pPr marL="342900" lvl="0" indent="-342900" algn="just">
              <a:buFont typeface="Arial" panose="020B0604020202020204" pitchFamily="34" charset="0"/>
              <a:buChar char="•"/>
            </a:pPr>
            <a:r>
              <a:rPr lang="en-IE" b="1" dirty="0">
                <a:solidFill>
                  <a:srgbClr val="085156"/>
                </a:solidFill>
              </a:rPr>
              <a:t>Invest in integrating food supply chains </a:t>
            </a:r>
            <a:r>
              <a:rPr lang="en-IE" dirty="0">
                <a:solidFill>
                  <a:srgbClr val="085156"/>
                </a:solidFill>
              </a:rPr>
              <a:t>between rural &amp; urban areas, including food services, waste management &amp; soft mobility, recognising the opportunities that exist for reducing waste and emissions.</a:t>
            </a:r>
          </a:p>
          <a:p>
            <a:pPr algn="just"/>
            <a:endParaRPr lang="en-IE" dirty="0">
              <a:solidFill>
                <a:srgbClr val="085156"/>
              </a:solidFill>
            </a:endParaRPr>
          </a:p>
          <a:p>
            <a:pPr marL="342900" lvl="0" indent="-342900" algn="just">
              <a:buFont typeface="Arial" panose="020B0604020202020204" pitchFamily="34" charset="0"/>
              <a:buChar char="•"/>
            </a:pPr>
            <a:endParaRPr lang="en-IE" dirty="0"/>
          </a:p>
          <a:p>
            <a:pPr marL="342900" indent="-342900">
              <a:buFont typeface="Arial" panose="020B0604020202020204" pitchFamily="34" charset="0"/>
              <a:buChar char="•"/>
            </a:pPr>
            <a:endParaRPr lang="en-IE" dirty="0"/>
          </a:p>
        </p:txBody>
      </p:sp>
    </p:spTree>
    <p:extLst>
      <p:ext uri="{BB962C8B-B14F-4D97-AF65-F5344CB8AC3E}">
        <p14:creationId xmlns:p14="http://schemas.microsoft.com/office/powerpoint/2010/main" val="4123580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0E6666-4F21-47C3-9B77-46E8F65A1152}"/>
              </a:ext>
            </a:extLst>
          </p:cNvPr>
          <p:cNvSpPr>
            <a:spLocks noGrp="1"/>
          </p:cNvSpPr>
          <p:nvPr>
            <p:ph type="body" sz="quarter" idx="16"/>
          </p:nvPr>
        </p:nvSpPr>
        <p:spPr/>
        <p:txBody>
          <a:bodyPr vert="horz" lIns="91440" tIns="45720" rIns="91440" bIns="45720" rtlCol="0" anchor="t">
            <a:normAutofit/>
          </a:bodyPr>
          <a:lstStyle/>
          <a:p>
            <a:r>
              <a:rPr lang="en-US" b="1" dirty="0">
                <a:solidFill>
                  <a:srgbClr val="F5C05B"/>
                </a:solidFill>
                <a:cs typeface="Calibri"/>
              </a:rPr>
              <a:t>Sustainable Diets </a:t>
            </a:r>
          </a:p>
        </p:txBody>
      </p:sp>
      <p:sp>
        <p:nvSpPr>
          <p:cNvPr id="3" name="Text Placeholder 2">
            <a:extLst>
              <a:ext uri="{FF2B5EF4-FFF2-40B4-BE49-F238E27FC236}">
                <a16:creationId xmlns:a16="http://schemas.microsoft.com/office/drawing/2014/main" id="{F26E4AA6-DC53-48A4-A8AB-BA67D6E111A6}"/>
              </a:ext>
            </a:extLst>
          </p:cNvPr>
          <p:cNvSpPr>
            <a:spLocks noGrp="1"/>
          </p:cNvSpPr>
          <p:nvPr>
            <p:ph type="body" sz="quarter" idx="17"/>
          </p:nvPr>
        </p:nvSpPr>
        <p:spPr/>
        <p:txBody>
          <a:bodyPr vert="horz" lIns="91440" tIns="45720" rIns="91440" bIns="45720" rtlCol="0" anchor="t">
            <a:noAutofit/>
          </a:bodyPr>
          <a:lstStyle/>
          <a:p>
            <a:pPr algn="just"/>
            <a:r>
              <a:rPr lang="en-IE" b="1" dirty="0">
                <a:solidFill>
                  <a:srgbClr val="085156"/>
                </a:solidFill>
                <a:ea typeface="+mn-lt"/>
                <a:cs typeface="+mn-lt"/>
              </a:rPr>
              <a:t>Sustainable Diets are those that:</a:t>
            </a:r>
            <a:endParaRPr lang="en-US" dirty="0">
              <a:solidFill>
                <a:srgbClr val="085156"/>
              </a:solidFill>
              <a:ea typeface="+mn-lt"/>
              <a:cs typeface="+mn-lt"/>
            </a:endParaRPr>
          </a:p>
          <a:p>
            <a:pPr marL="285750" indent="-285750" algn="just">
              <a:buFont typeface="Symbol"/>
              <a:buChar char="•"/>
            </a:pPr>
            <a:r>
              <a:rPr lang="en-IE" dirty="0">
                <a:solidFill>
                  <a:srgbClr val="085156"/>
                </a:solidFill>
                <a:ea typeface="+mn-lt"/>
                <a:cs typeface="+mn-lt"/>
              </a:rPr>
              <a:t>Protect biodiversity and ecosystems </a:t>
            </a:r>
            <a:endParaRPr lang="en-US" dirty="0">
              <a:solidFill>
                <a:srgbClr val="085156"/>
              </a:solidFill>
              <a:ea typeface="+mn-lt"/>
              <a:cs typeface="+mn-lt"/>
            </a:endParaRPr>
          </a:p>
          <a:p>
            <a:pPr marL="285750" indent="-285750" algn="just">
              <a:buFont typeface="Symbol"/>
              <a:buChar char="•"/>
            </a:pPr>
            <a:r>
              <a:rPr lang="en-IE" dirty="0">
                <a:solidFill>
                  <a:srgbClr val="085156"/>
                </a:solidFill>
                <a:ea typeface="+mn-lt"/>
                <a:cs typeface="+mn-lt"/>
              </a:rPr>
              <a:t>Are culturally acceptable </a:t>
            </a:r>
            <a:endParaRPr lang="en-US" dirty="0">
              <a:solidFill>
                <a:srgbClr val="085156"/>
              </a:solidFill>
              <a:ea typeface="+mn-lt"/>
              <a:cs typeface="+mn-lt"/>
            </a:endParaRPr>
          </a:p>
          <a:p>
            <a:pPr marL="285750" indent="-285750" algn="just">
              <a:buFont typeface="Symbol"/>
              <a:buChar char="•"/>
            </a:pPr>
            <a:r>
              <a:rPr lang="en-IE" dirty="0">
                <a:solidFill>
                  <a:srgbClr val="085156"/>
                </a:solidFill>
                <a:ea typeface="+mn-lt"/>
                <a:cs typeface="+mn-lt"/>
              </a:rPr>
              <a:t>Are easy to come by and affordable </a:t>
            </a:r>
            <a:endParaRPr lang="en-US" dirty="0">
              <a:solidFill>
                <a:srgbClr val="085156"/>
              </a:solidFill>
              <a:ea typeface="+mn-lt"/>
              <a:cs typeface="+mn-lt"/>
            </a:endParaRPr>
          </a:p>
          <a:p>
            <a:pPr marL="285750" indent="-285750" algn="just">
              <a:buFont typeface="Symbol"/>
              <a:buChar char="•"/>
            </a:pPr>
            <a:r>
              <a:rPr lang="en-IE" dirty="0">
                <a:solidFill>
                  <a:srgbClr val="085156"/>
                </a:solidFill>
                <a:ea typeface="+mn-lt"/>
                <a:cs typeface="+mn-lt"/>
              </a:rPr>
              <a:t>Deliver nutritious, heathy, safe and adequate food </a:t>
            </a:r>
            <a:endParaRPr lang="en-US" dirty="0">
              <a:solidFill>
                <a:srgbClr val="085156"/>
              </a:solidFill>
              <a:ea typeface="+mn-lt"/>
              <a:cs typeface="+mn-lt"/>
            </a:endParaRPr>
          </a:p>
          <a:p>
            <a:pPr marL="285750" indent="-285750" algn="just">
              <a:buFont typeface="Symbol"/>
              <a:buChar char="•"/>
            </a:pPr>
            <a:r>
              <a:rPr lang="en-IE" dirty="0">
                <a:solidFill>
                  <a:srgbClr val="085156"/>
                </a:solidFill>
                <a:ea typeface="+mn-lt"/>
                <a:cs typeface="+mn-lt"/>
              </a:rPr>
              <a:t>Optimise natural and human resources</a:t>
            </a:r>
            <a:endParaRPr lang="en-US" dirty="0">
              <a:solidFill>
                <a:srgbClr val="085156"/>
              </a:solidFill>
              <a:ea typeface="+mn-lt"/>
              <a:cs typeface="+mn-lt"/>
            </a:endParaRPr>
          </a:p>
          <a:p>
            <a:pPr algn="just"/>
            <a:r>
              <a:rPr lang="en-IE" sz="1400" b="1" u="sng" dirty="0">
                <a:ea typeface="+mn-lt"/>
                <a:cs typeface="+mn-lt"/>
                <a:hlinkClick r:id="rId2"/>
              </a:rPr>
              <a:t>http://assets.wwf.org.uk/downloads/wwf_catering_full_report.pdf?_ga=2.260765005.179122158.1561971478-1152898316.1561547209</a:t>
            </a:r>
            <a:endParaRPr lang="en-IE" sz="1400" b="1" u="sng" dirty="0">
              <a:ea typeface="+mn-lt"/>
              <a:cs typeface="+mn-lt"/>
            </a:endParaRPr>
          </a:p>
          <a:p>
            <a:pPr algn="just"/>
            <a:endParaRPr lang="en-US" dirty="0">
              <a:cs typeface="Calibri"/>
            </a:endParaRPr>
          </a:p>
        </p:txBody>
      </p:sp>
      <p:pic>
        <p:nvPicPr>
          <p:cNvPr id="5" name="Picture 5" descr="Fresh carrots laid on a wooden floor">
            <a:extLst>
              <a:ext uri="{FF2B5EF4-FFF2-40B4-BE49-F238E27FC236}">
                <a16:creationId xmlns:a16="http://schemas.microsoft.com/office/drawing/2014/main" id="{AC52ED64-1396-4F47-9419-E46895B32172}"/>
              </a:ext>
            </a:extLst>
          </p:cNvPr>
          <p:cNvPicPr>
            <a:picLocks noGrp="1" noChangeAspect="1"/>
          </p:cNvPicPr>
          <p:nvPr>
            <p:ph type="pic" sz="quarter" idx="18"/>
          </p:nvPr>
        </p:nvPicPr>
        <p:blipFill>
          <a:blip r:embed="rId3"/>
          <a:srcRect l="19956" r="19956"/>
          <a:stretch/>
        </p:blipFill>
        <p:spPr>
          <a:xfrm>
            <a:off x="0" y="-14989"/>
            <a:ext cx="5656958" cy="6276358"/>
          </a:xfrm>
        </p:spPr>
      </p:pic>
    </p:spTree>
    <p:extLst>
      <p:ext uri="{BB962C8B-B14F-4D97-AF65-F5344CB8AC3E}">
        <p14:creationId xmlns:p14="http://schemas.microsoft.com/office/powerpoint/2010/main" val="477612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5A6B9A-14AA-4E0C-8DF7-BCC4E4EEBE7F}"/>
              </a:ext>
            </a:extLst>
          </p:cNvPr>
          <p:cNvSpPr>
            <a:spLocks noGrp="1"/>
          </p:cNvSpPr>
          <p:nvPr>
            <p:ph type="body" sz="quarter" idx="20"/>
          </p:nvPr>
        </p:nvSpPr>
        <p:spPr>
          <a:xfrm>
            <a:off x="201168" y="2503357"/>
            <a:ext cx="11354193" cy="2791020"/>
          </a:xfrm>
        </p:spPr>
        <p:txBody>
          <a:bodyPr/>
          <a:lstStyle/>
          <a:p>
            <a:pPr algn="just">
              <a:lnSpc>
                <a:spcPct val="107000"/>
              </a:lnSpc>
            </a:pPr>
            <a:r>
              <a:rPr lang="en-US" sz="2000" dirty="0"/>
              <a:t>This Spanish concept was derived to provide the population with a tool to fight against food waste. Eco-</a:t>
            </a:r>
            <a:r>
              <a:rPr lang="en-US" sz="20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friendly receptacles called “Gourmet Bags” are made available to diners in restaurants so they can take away the food they are unable to eat. The idea is to make consumers aware of food wastage and that unwanted portions of food are not just rubbish to be disposed of, while simultaneously using an environmentally friendly approach to do this.</a:t>
            </a:r>
          </a:p>
          <a:p>
            <a:pPr algn="just">
              <a:lnSpc>
                <a:spcPct val="107000"/>
              </a:lnSpc>
            </a:pPr>
            <a:r>
              <a:rPr lang="en-US" sz="20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The “Gourmet Bags” are made from recycled paper and may be placed in microwave ovens. They are totally compostable and when they are no longer required, they may be deposited in the organic waste recycling container thus closing the economic circle. </a:t>
            </a:r>
            <a:endParaRPr lang="en-IE" sz="20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1600" b="1" dirty="0">
                <a:solidFill>
                  <a:srgbClr val="085156"/>
                </a:solidFill>
                <a:effectLst/>
                <a:highlight>
                  <a:srgbClr val="F5C05B"/>
                </a:highlight>
                <a:ea typeface="Calibri" panose="020F0502020204030204" pitchFamily="34" charset="0"/>
                <a:cs typeface="Times New Roman" panose="02020603050405020304" pitchFamily="18" charset="0"/>
              </a:rPr>
              <a:t>VISIT</a:t>
            </a:r>
            <a:r>
              <a:rPr lang="en-US" sz="1600" b="1" dirty="0">
                <a:solidFill>
                  <a:srgbClr val="085156"/>
                </a:solidFill>
                <a:effectLst/>
                <a:ea typeface="Calibri" panose="020F0502020204030204" pitchFamily="34" charset="0"/>
                <a:cs typeface="Times New Roman" panose="02020603050405020304" pitchFamily="18" charset="0"/>
              </a:rPr>
              <a:t> </a:t>
            </a:r>
            <a:r>
              <a:rPr lang="en-IE" sz="1400" dirty="0">
                <a:hlinkClick r:id="rId2"/>
              </a:rPr>
              <a:t>“Gourmet Bag” 2.0: </a:t>
            </a:r>
            <a:r>
              <a:rPr lang="en-IE" sz="1400" dirty="0" err="1">
                <a:hlinkClick r:id="rId2"/>
              </a:rPr>
              <a:t>jatetxeetako</a:t>
            </a:r>
            <a:r>
              <a:rPr lang="en-IE" sz="1400" dirty="0">
                <a:hlinkClick r:id="rId2"/>
              </a:rPr>
              <a:t> </a:t>
            </a:r>
            <a:r>
              <a:rPr lang="en-IE" sz="1400" dirty="0" err="1">
                <a:hlinkClick r:id="rId2"/>
              </a:rPr>
              <a:t>elikagaien</a:t>
            </a:r>
            <a:r>
              <a:rPr lang="en-IE" sz="1400" dirty="0">
                <a:hlinkClick r:id="rId2"/>
              </a:rPr>
              <a:t> </a:t>
            </a:r>
            <a:r>
              <a:rPr lang="en-IE" sz="1400" dirty="0" err="1">
                <a:hlinkClick r:id="rId2"/>
              </a:rPr>
              <a:t>xahutzea</a:t>
            </a:r>
            <a:r>
              <a:rPr lang="en-IE" sz="1400" dirty="0">
                <a:hlinkClick r:id="rId2"/>
              </a:rPr>
              <a:t> </a:t>
            </a:r>
            <a:r>
              <a:rPr lang="en-IE" sz="1400" dirty="0" err="1">
                <a:hlinkClick r:id="rId2"/>
              </a:rPr>
              <a:t>saihesteko</a:t>
            </a:r>
            <a:r>
              <a:rPr lang="en-IE" sz="1400" dirty="0">
                <a:hlinkClick r:id="rId2"/>
              </a:rPr>
              <a:t> </a:t>
            </a:r>
            <a:r>
              <a:rPr lang="en-IE" sz="1400" dirty="0" err="1">
                <a:hlinkClick r:id="rId2"/>
              </a:rPr>
              <a:t>soluzio</a:t>
            </a:r>
            <a:r>
              <a:rPr lang="en-IE" sz="1400" dirty="0">
                <a:hlinkClick r:id="rId2"/>
              </a:rPr>
              <a:t> </a:t>
            </a:r>
            <a:r>
              <a:rPr lang="en-IE" sz="1400" dirty="0" err="1">
                <a:hlinkClick r:id="rId2"/>
              </a:rPr>
              <a:t>ekologikoa</a:t>
            </a:r>
            <a:r>
              <a:rPr lang="en-IE" sz="1400" dirty="0">
                <a:hlinkClick r:id="rId2"/>
              </a:rPr>
              <a:t> - </a:t>
            </a:r>
            <a:r>
              <a:rPr lang="en-IE" sz="1400" dirty="0" err="1">
                <a:hlinkClick r:id="rId2"/>
              </a:rPr>
              <a:t>Artikulua</a:t>
            </a:r>
            <a:r>
              <a:rPr lang="en-IE" sz="1400" dirty="0">
                <a:hlinkClick r:id="rId2"/>
              </a:rPr>
              <a:t> - Gipuzkoa ETORKIZUNA ORAIN</a:t>
            </a:r>
            <a:endParaRPr lang="en-IE"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r>
              <a:rPr lang="en-GB" sz="1600" b="1" dirty="0">
                <a:solidFill>
                  <a:srgbClr val="085156"/>
                </a:solidFill>
                <a:highlight>
                  <a:srgbClr val="F5C05B"/>
                </a:highlight>
                <a:ea typeface="Calibri" panose="020F0502020204030204" pitchFamily="34" charset="0"/>
                <a:cs typeface="Times New Roman" panose="02020603050405020304" pitchFamily="18" charset="0"/>
              </a:rPr>
              <a:t>READ THE FULL STORY</a:t>
            </a:r>
            <a:r>
              <a:rPr lang="en-GB" sz="1600" b="1" dirty="0">
                <a:solidFill>
                  <a:srgbClr val="085156"/>
                </a:solidFill>
                <a:ea typeface="Calibri" panose="020F0502020204030204" pitchFamily="34" charset="0"/>
                <a:cs typeface="Times New Roman" panose="02020603050405020304" pitchFamily="18" charset="0"/>
              </a:rPr>
              <a:t> </a:t>
            </a:r>
            <a:r>
              <a:rPr lang="en-IE" sz="1400" dirty="0">
                <a:hlinkClick r:id="rId3"/>
              </a:rPr>
              <a:t>43-Gourmet-Bag-Project.pdf (</a:t>
            </a:r>
            <a:r>
              <a:rPr lang="en-IE" sz="1400" dirty="0" err="1">
                <a:hlinkClick r:id="rId3"/>
              </a:rPr>
              <a:t>foodinnovation.how</a:t>
            </a:r>
            <a:r>
              <a:rPr lang="en-IE" sz="1400" dirty="0">
                <a:hlinkClick r:id="rId3"/>
              </a:rPr>
              <a:t>)</a:t>
            </a:r>
            <a:endParaRPr lang="en-IE" sz="1400" dirty="0"/>
          </a:p>
        </p:txBody>
      </p:sp>
      <p:pic>
        <p:nvPicPr>
          <p:cNvPr id="5" name="Picture 4">
            <a:extLst>
              <a:ext uri="{FF2B5EF4-FFF2-40B4-BE49-F238E27FC236}">
                <a16:creationId xmlns:a16="http://schemas.microsoft.com/office/drawing/2014/main" id="{98228ECF-3B1A-4271-8B46-36A44EF0206A}"/>
              </a:ext>
            </a:extLst>
          </p:cNvPr>
          <p:cNvPicPr>
            <a:picLocks noChangeAspect="1"/>
          </p:cNvPicPr>
          <p:nvPr/>
        </p:nvPicPr>
        <p:blipFill>
          <a:blip r:embed="rId4"/>
          <a:stretch>
            <a:fillRect/>
          </a:stretch>
        </p:blipFill>
        <p:spPr>
          <a:xfrm>
            <a:off x="79046" y="201169"/>
            <a:ext cx="6016954" cy="2184060"/>
          </a:xfrm>
          <a:prstGeom prst="rect">
            <a:avLst/>
          </a:prstGeom>
        </p:spPr>
      </p:pic>
      <p:sp>
        <p:nvSpPr>
          <p:cNvPr id="6" name="TextBox 5">
            <a:extLst>
              <a:ext uri="{FF2B5EF4-FFF2-40B4-BE49-F238E27FC236}">
                <a16:creationId xmlns:a16="http://schemas.microsoft.com/office/drawing/2014/main" id="{0B2E5704-9437-4C14-8AF8-B9096AF70B0F}"/>
              </a:ext>
            </a:extLst>
          </p:cNvPr>
          <p:cNvSpPr txBox="1"/>
          <p:nvPr/>
        </p:nvSpPr>
        <p:spPr>
          <a:xfrm>
            <a:off x="8812160" y="566928"/>
            <a:ext cx="3093327" cy="400110"/>
          </a:xfrm>
          <a:prstGeom prst="rect">
            <a:avLst/>
          </a:prstGeom>
          <a:solidFill>
            <a:srgbClr val="F5C05B"/>
          </a:solidFill>
        </p:spPr>
        <p:txBody>
          <a:bodyPr wrap="square" rtlCol="0">
            <a:spAutoFit/>
          </a:bodyPr>
          <a:lstStyle/>
          <a:p>
            <a:r>
              <a:rPr lang="en-US" sz="2000" b="1" dirty="0">
                <a:solidFill>
                  <a:schemeClr val="bg1"/>
                </a:solidFill>
              </a:rPr>
              <a:t>CASE STUDY – BE INSPIRED</a:t>
            </a:r>
            <a:endParaRPr lang="en-IE" sz="2000" b="1" dirty="0">
              <a:solidFill>
                <a:schemeClr val="bg1"/>
              </a:solidFill>
            </a:endParaRPr>
          </a:p>
        </p:txBody>
      </p:sp>
    </p:spTree>
    <p:extLst>
      <p:ext uri="{BB962C8B-B14F-4D97-AF65-F5344CB8AC3E}">
        <p14:creationId xmlns:p14="http://schemas.microsoft.com/office/powerpoint/2010/main" val="2824964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2532B5-0F3D-4701-8DCB-4BA2906B11FD}"/>
              </a:ext>
            </a:extLst>
          </p:cNvPr>
          <p:cNvSpPr>
            <a:spLocks noGrp="1"/>
          </p:cNvSpPr>
          <p:nvPr>
            <p:ph type="body" sz="quarter" idx="20"/>
          </p:nvPr>
        </p:nvSpPr>
        <p:spPr>
          <a:xfrm>
            <a:off x="581182" y="2337037"/>
            <a:ext cx="10968810" cy="2937324"/>
          </a:xfrm>
        </p:spPr>
        <p:txBody>
          <a:bodyPr/>
          <a:lstStyle/>
          <a:p>
            <a:r>
              <a:rPr lang="en-US" sz="2000" dirty="0"/>
              <a:t>This farm in Slovenia is a great example of sustainability. Through the p</a:t>
            </a:r>
            <a:r>
              <a:rPr lang="en-IE" sz="2000" dirty="0" err="1">
                <a:effectLst/>
                <a:latin typeface="Calibri" panose="020F0502020204030204" pitchFamily="34" charset="0"/>
                <a:ea typeface="MS Mincho" panose="02020609040205080304" pitchFamily="49" charset="-128"/>
                <a:cs typeface="Times New Roman" panose="02020603050405020304" pitchFamily="18" charset="0"/>
              </a:rPr>
              <a:t>romotion</a:t>
            </a:r>
            <a:r>
              <a:rPr lang="en-IE" sz="2000" dirty="0">
                <a:effectLst/>
                <a:latin typeface="Calibri" panose="020F0502020204030204" pitchFamily="34" charset="0"/>
                <a:ea typeface="MS Mincho" panose="02020609040205080304" pitchFamily="49" charset="-128"/>
                <a:cs typeface="Times New Roman" panose="02020603050405020304" pitchFamily="18" charset="0"/>
              </a:rPr>
              <a:t> of organic farming and traditional self-sufficiency skills, </a:t>
            </a:r>
            <a:r>
              <a:rPr lang="en-IE" sz="2000" dirty="0" err="1">
                <a:effectLst/>
                <a:latin typeface="Calibri" panose="020F0502020204030204" pitchFamily="34" charset="0"/>
                <a:ea typeface="MS Mincho" panose="02020609040205080304" pitchFamily="49" charset="-128"/>
                <a:cs typeface="Times New Roman" panose="02020603050405020304" pitchFamily="18" charset="0"/>
              </a:rPr>
              <a:t>Pri</a:t>
            </a:r>
            <a:r>
              <a:rPr lang="en-IE" sz="2000" dirty="0">
                <a:effectLst/>
                <a:latin typeface="Calibri" panose="020F0502020204030204" pitchFamily="34" charset="0"/>
                <a:ea typeface="MS Mincho" panose="02020609040205080304" pitchFamily="49" charset="-128"/>
                <a:cs typeface="Times New Roman" panose="02020603050405020304" pitchFamily="18" charset="0"/>
              </a:rPr>
              <a:t> </a:t>
            </a:r>
            <a:r>
              <a:rPr lang="en-IE" sz="2000" dirty="0" err="1">
                <a:effectLst/>
                <a:latin typeface="Calibri" panose="020F0502020204030204" pitchFamily="34" charset="0"/>
                <a:ea typeface="MS Mincho" panose="02020609040205080304" pitchFamily="49" charset="-128"/>
                <a:cs typeface="Times New Roman" panose="02020603050405020304" pitchFamily="18" charset="0"/>
              </a:rPr>
              <a:t>Baronu</a:t>
            </a:r>
            <a:r>
              <a:rPr lang="en-IE" sz="2000" dirty="0">
                <a:effectLst/>
                <a:latin typeface="Calibri" panose="020F0502020204030204" pitchFamily="34" charset="0"/>
                <a:ea typeface="MS Mincho" panose="02020609040205080304" pitchFamily="49" charset="-128"/>
                <a:cs typeface="Times New Roman" panose="02020603050405020304" pitchFamily="18" charset="0"/>
              </a:rPr>
              <a:t> teach children of the community that, Healthy Organic food contains more nutrients, flavours and aromas than conventionally grown parallels and show them how food doesn’t have to be loaded with pesticides or chemical fertilizers. </a:t>
            </a:r>
            <a:r>
              <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They demonstrate how Organic food production is more than the cultivation of vegetables and fruits, but also animal husbandry, aquaculture, herbalism, and viticulture.</a:t>
            </a:r>
            <a:endParaRPr lang="en-IE"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r>
              <a:rPr lang="en-IE" sz="2000" dirty="0">
                <a:effectLst/>
                <a:latin typeface="Calibri" panose="020F0502020204030204" pitchFamily="34" charset="0"/>
                <a:ea typeface="MS Mincho" panose="02020609040205080304" pitchFamily="49" charset="-128"/>
                <a:cs typeface="Times New Roman" panose="02020603050405020304" pitchFamily="18" charset="0"/>
              </a:rPr>
              <a:t>This Organic farm follows sustainable production, processing, and distribution of food. Special attention is paid to the integration of natural methods and the circulation or reuse of natural matter. Their approach provides transparency over all operations that affect the "farm to fork" concept. By following natural cycles, there is an emphasis on seasonal availability and the promotion of such is crucial. </a:t>
            </a:r>
            <a:endParaRPr lang="en-IE" sz="2000" dirty="0"/>
          </a:p>
        </p:txBody>
      </p:sp>
      <p:pic>
        <p:nvPicPr>
          <p:cNvPr id="5" name="Picture 4">
            <a:extLst>
              <a:ext uri="{FF2B5EF4-FFF2-40B4-BE49-F238E27FC236}">
                <a16:creationId xmlns:a16="http://schemas.microsoft.com/office/drawing/2014/main" id="{81B85C08-FCED-42D4-B46C-96D2755A07D1}"/>
              </a:ext>
            </a:extLst>
          </p:cNvPr>
          <p:cNvPicPr>
            <a:picLocks noChangeAspect="1"/>
          </p:cNvPicPr>
          <p:nvPr/>
        </p:nvPicPr>
        <p:blipFill>
          <a:blip r:embed="rId2"/>
          <a:stretch>
            <a:fillRect/>
          </a:stretch>
        </p:blipFill>
        <p:spPr>
          <a:xfrm>
            <a:off x="0" y="109728"/>
            <a:ext cx="5867468" cy="2032427"/>
          </a:xfrm>
          <a:prstGeom prst="rect">
            <a:avLst/>
          </a:prstGeom>
        </p:spPr>
      </p:pic>
      <p:sp>
        <p:nvSpPr>
          <p:cNvPr id="6" name="TextBox 5">
            <a:extLst>
              <a:ext uri="{FF2B5EF4-FFF2-40B4-BE49-F238E27FC236}">
                <a16:creationId xmlns:a16="http://schemas.microsoft.com/office/drawing/2014/main" id="{FA6839F7-FDA7-4BF8-B90E-01A9949C0077}"/>
              </a:ext>
            </a:extLst>
          </p:cNvPr>
          <p:cNvSpPr txBox="1"/>
          <p:nvPr/>
        </p:nvSpPr>
        <p:spPr>
          <a:xfrm>
            <a:off x="8812160" y="566928"/>
            <a:ext cx="3093327" cy="400110"/>
          </a:xfrm>
          <a:prstGeom prst="rect">
            <a:avLst/>
          </a:prstGeom>
          <a:solidFill>
            <a:srgbClr val="F5C05B"/>
          </a:solidFill>
        </p:spPr>
        <p:txBody>
          <a:bodyPr wrap="square" rtlCol="0">
            <a:spAutoFit/>
          </a:bodyPr>
          <a:lstStyle/>
          <a:p>
            <a:r>
              <a:rPr lang="en-US" sz="2000" b="1" dirty="0">
                <a:solidFill>
                  <a:schemeClr val="bg1"/>
                </a:solidFill>
              </a:rPr>
              <a:t>CASE STUDY – BE INSPIRED</a:t>
            </a:r>
            <a:endParaRPr lang="en-IE" sz="2000" b="1" dirty="0">
              <a:solidFill>
                <a:schemeClr val="bg1"/>
              </a:solidFill>
            </a:endParaRPr>
          </a:p>
        </p:txBody>
      </p:sp>
      <p:sp>
        <p:nvSpPr>
          <p:cNvPr id="8" name="TextBox 7">
            <a:extLst>
              <a:ext uri="{FF2B5EF4-FFF2-40B4-BE49-F238E27FC236}">
                <a16:creationId xmlns:a16="http://schemas.microsoft.com/office/drawing/2014/main" id="{604C129D-9365-4412-84F5-F7D2063A6B33}"/>
              </a:ext>
            </a:extLst>
          </p:cNvPr>
          <p:cNvSpPr txBox="1"/>
          <p:nvPr/>
        </p:nvSpPr>
        <p:spPr>
          <a:xfrm>
            <a:off x="581183" y="5384030"/>
            <a:ext cx="6094476" cy="369332"/>
          </a:xfrm>
          <a:prstGeom prst="rect">
            <a:avLst/>
          </a:prstGeom>
          <a:noFill/>
        </p:spPr>
        <p:txBody>
          <a:bodyPr wrap="square">
            <a:spAutoFit/>
          </a:bodyPr>
          <a:lstStyle/>
          <a:p>
            <a:r>
              <a:rPr lang="en-US" sz="1800" b="1" dirty="0">
                <a:solidFill>
                  <a:srgbClr val="085156"/>
                </a:solidFill>
                <a:effectLst/>
                <a:highlight>
                  <a:srgbClr val="F5C05B"/>
                </a:highlight>
                <a:ea typeface="Calibri" panose="020F0502020204030204" pitchFamily="34" charset="0"/>
                <a:cs typeface="Times New Roman" panose="02020603050405020304" pitchFamily="18" charset="0"/>
              </a:rPr>
              <a:t>VISIT</a:t>
            </a:r>
            <a:r>
              <a:rPr lang="en-US" sz="1800" b="1" dirty="0">
                <a:solidFill>
                  <a:srgbClr val="085156"/>
                </a:solidFill>
                <a:effectLst/>
                <a:ea typeface="Calibri" panose="020F0502020204030204" pitchFamily="34" charset="0"/>
                <a:cs typeface="Times New Roman" panose="02020603050405020304" pitchFamily="18" charset="0"/>
              </a:rPr>
              <a:t>  </a:t>
            </a:r>
            <a:r>
              <a:rPr lang="en-US" sz="1600" dirty="0">
                <a:hlinkClick r:id="rId3"/>
              </a:rPr>
              <a:t>Contact and company details - </a:t>
            </a:r>
            <a:r>
              <a:rPr lang="en-US" sz="1600" dirty="0" err="1">
                <a:hlinkClick r:id="rId3"/>
              </a:rPr>
              <a:t>Pri</a:t>
            </a:r>
            <a:r>
              <a:rPr lang="en-US" sz="1600" dirty="0">
                <a:hlinkClick r:id="rId3"/>
              </a:rPr>
              <a:t> </a:t>
            </a:r>
            <a:r>
              <a:rPr lang="en-US" sz="1600" dirty="0" err="1">
                <a:hlinkClick r:id="rId3"/>
              </a:rPr>
              <a:t>Baronu</a:t>
            </a:r>
            <a:endParaRPr lang="en-IE" sz="1600" dirty="0"/>
          </a:p>
        </p:txBody>
      </p:sp>
      <p:sp>
        <p:nvSpPr>
          <p:cNvPr id="10" name="TextBox 9">
            <a:extLst>
              <a:ext uri="{FF2B5EF4-FFF2-40B4-BE49-F238E27FC236}">
                <a16:creationId xmlns:a16="http://schemas.microsoft.com/office/drawing/2014/main" id="{CC45FE04-DDBE-4655-AF59-98BD72DB5597}"/>
              </a:ext>
            </a:extLst>
          </p:cNvPr>
          <p:cNvSpPr txBox="1"/>
          <p:nvPr/>
        </p:nvSpPr>
        <p:spPr>
          <a:xfrm>
            <a:off x="611595" y="5753362"/>
            <a:ext cx="10968809" cy="369332"/>
          </a:xfrm>
          <a:prstGeom prst="rect">
            <a:avLst/>
          </a:prstGeom>
          <a:noFill/>
        </p:spPr>
        <p:txBody>
          <a:bodyPr wrap="square">
            <a:spAutoFit/>
          </a:bodyPr>
          <a:lstStyle/>
          <a:p>
            <a:r>
              <a:rPr lang="en-GB" sz="1800" b="1" dirty="0">
                <a:solidFill>
                  <a:srgbClr val="085156"/>
                </a:solidFill>
                <a:highlight>
                  <a:srgbClr val="F5C05B"/>
                </a:highlight>
                <a:ea typeface="Calibri" panose="020F0502020204030204" pitchFamily="34" charset="0"/>
                <a:cs typeface="Times New Roman" panose="02020603050405020304" pitchFamily="18" charset="0"/>
              </a:rPr>
              <a:t>READ THE FULL STORY</a:t>
            </a:r>
            <a:r>
              <a:rPr lang="en-GB" sz="1800" b="1" dirty="0">
                <a:solidFill>
                  <a:srgbClr val="085156"/>
                </a:solidFill>
                <a:ea typeface="Calibri" panose="020F0502020204030204" pitchFamily="34" charset="0"/>
                <a:cs typeface="Times New Roman" panose="02020603050405020304" pitchFamily="18" charset="0"/>
              </a:rPr>
              <a:t> </a:t>
            </a:r>
            <a:r>
              <a:rPr lang="en-IE" sz="1600" dirty="0">
                <a:hlinkClick r:id="rId4"/>
              </a:rPr>
              <a:t>46-Ecological-Didactic-Farm-1.pdf (</a:t>
            </a:r>
            <a:r>
              <a:rPr lang="en-IE" sz="1600" dirty="0" err="1">
                <a:hlinkClick r:id="rId4"/>
              </a:rPr>
              <a:t>foodinnovation.how</a:t>
            </a:r>
            <a:r>
              <a:rPr lang="en-IE" sz="1600" dirty="0">
                <a:hlinkClick r:id="rId4"/>
              </a:rPr>
              <a:t>)</a:t>
            </a:r>
            <a:endParaRPr lang="en-IE" sz="1600" dirty="0"/>
          </a:p>
        </p:txBody>
      </p:sp>
    </p:spTree>
    <p:extLst>
      <p:ext uri="{BB962C8B-B14F-4D97-AF65-F5344CB8AC3E}">
        <p14:creationId xmlns:p14="http://schemas.microsoft.com/office/powerpoint/2010/main" val="4069524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Smoke from factory">
            <a:extLst>
              <a:ext uri="{FF2B5EF4-FFF2-40B4-BE49-F238E27FC236}">
                <a16:creationId xmlns:a16="http://schemas.microsoft.com/office/drawing/2014/main" id="{1BFF8C83-B7F4-41A2-9AC7-ECAEA051E972}"/>
              </a:ext>
            </a:extLst>
          </p:cNvPr>
          <p:cNvPicPr>
            <a:picLocks noGrp="1" noChangeAspect="1"/>
          </p:cNvPicPr>
          <p:nvPr>
            <p:ph type="pic" sz="quarter" idx="18"/>
          </p:nvPr>
        </p:nvPicPr>
        <p:blipFill rotWithShape="1">
          <a:blip r:embed="rId3"/>
          <a:srcRect l="19917" r="19917"/>
          <a:stretch/>
        </p:blipFill>
        <p:spPr>
          <a:xfrm flipH="1">
            <a:off x="6540708" y="6385"/>
            <a:ext cx="5651292" cy="6261962"/>
          </a:xfrm>
        </p:spPr>
      </p:pic>
      <p:sp>
        <p:nvSpPr>
          <p:cNvPr id="2" name="Text Placeholder 1">
            <a:extLst>
              <a:ext uri="{FF2B5EF4-FFF2-40B4-BE49-F238E27FC236}">
                <a16:creationId xmlns:a16="http://schemas.microsoft.com/office/drawing/2014/main" id="{93924C99-BF21-4B05-AA2A-FB654F96D97E}"/>
              </a:ext>
            </a:extLst>
          </p:cNvPr>
          <p:cNvSpPr>
            <a:spLocks noGrp="1"/>
          </p:cNvSpPr>
          <p:nvPr>
            <p:ph type="body" sz="quarter" idx="19"/>
          </p:nvPr>
        </p:nvSpPr>
        <p:spPr/>
        <p:txBody>
          <a:bodyPr vert="horz" lIns="91440" tIns="45720" rIns="91440" bIns="45720" rtlCol="0" anchor="t">
            <a:normAutofit/>
          </a:bodyPr>
          <a:lstStyle/>
          <a:p>
            <a:r>
              <a:rPr lang="en-US" b="1" dirty="0">
                <a:solidFill>
                  <a:srgbClr val="F5C05B"/>
                </a:solidFill>
                <a:cs typeface="Calibri"/>
              </a:rPr>
              <a:t>Carbon Footprint of Food</a:t>
            </a:r>
            <a:endParaRPr lang="en-US" dirty="0">
              <a:solidFill>
                <a:srgbClr val="F5C05B"/>
              </a:solidFill>
            </a:endParaRPr>
          </a:p>
        </p:txBody>
      </p:sp>
      <p:sp>
        <p:nvSpPr>
          <p:cNvPr id="3" name="Text Placeholder 2">
            <a:extLst>
              <a:ext uri="{FF2B5EF4-FFF2-40B4-BE49-F238E27FC236}">
                <a16:creationId xmlns:a16="http://schemas.microsoft.com/office/drawing/2014/main" id="{C43428AC-88D0-4755-BE2D-10CA178B8AD7}"/>
              </a:ext>
            </a:extLst>
          </p:cNvPr>
          <p:cNvSpPr>
            <a:spLocks noGrp="1"/>
          </p:cNvSpPr>
          <p:nvPr>
            <p:ph type="body" sz="quarter" idx="20"/>
          </p:nvPr>
        </p:nvSpPr>
        <p:spPr>
          <a:xfrm>
            <a:off x="237744" y="1786300"/>
            <a:ext cx="6537960" cy="4193876"/>
          </a:xfrm>
        </p:spPr>
        <p:txBody>
          <a:bodyPr vert="horz" lIns="91440" tIns="45720" rIns="91440" bIns="45720" rtlCol="0" anchor="t">
            <a:noAutofit/>
          </a:bodyPr>
          <a:lstStyle/>
          <a:p>
            <a:pPr marL="342900" indent="-342900" algn="just">
              <a:buFont typeface="Arial,Sans-Serif"/>
              <a:buChar char="•"/>
            </a:pPr>
            <a:r>
              <a:rPr lang="en-US" b="1" dirty="0">
                <a:solidFill>
                  <a:srgbClr val="085156"/>
                </a:solidFill>
                <a:ea typeface="+mn-lt"/>
                <a:cs typeface="+mn-lt"/>
              </a:rPr>
              <a:t>As food service businesses, it is important to consider carbon when caring for our planet. </a:t>
            </a:r>
          </a:p>
          <a:p>
            <a:pPr marL="342900" indent="-342900" algn="just">
              <a:buChar char="•"/>
            </a:pPr>
            <a:r>
              <a:rPr lang="en-US" dirty="0">
                <a:solidFill>
                  <a:srgbClr val="085156"/>
                </a:solidFill>
                <a:cs typeface="Calibri"/>
              </a:rPr>
              <a:t>We often hear of the carbon footprint of activities, but did you know that carbon is treated like a currency for greenhouse gases.  </a:t>
            </a:r>
          </a:p>
          <a:p>
            <a:pPr marL="342900" indent="-342900" algn="just">
              <a:buChar char="•"/>
            </a:pPr>
            <a:r>
              <a:rPr lang="en-US" dirty="0">
                <a:solidFill>
                  <a:srgbClr val="085156"/>
                </a:solidFill>
                <a:cs typeface="Calibri"/>
              </a:rPr>
              <a:t>Just like we talk about calories in nutrition, carbon is used to create an overview of the combined damage caused by the greenhouse gases produced through a process or activity. </a:t>
            </a:r>
          </a:p>
          <a:p>
            <a:pPr marL="342900" indent="-342900" algn="just">
              <a:buChar char="•"/>
            </a:pPr>
            <a:endParaRPr lang="en-US" dirty="0">
              <a:cs typeface="Calibri"/>
            </a:endParaRPr>
          </a:p>
        </p:txBody>
      </p:sp>
    </p:spTree>
    <p:extLst>
      <p:ext uri="{BB962C8B-B14F-4D97-AF65-F5344CB8AC3E}">
        <p14:creationId xmlns:p14="http://schemas.microsoft.com/office/powerpoint/2010/main" val="1393631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C8832B49-D059-4024-BA2F-1350E1349FD2}"/>
              </a:ext>
            </a:extLst>
          </p:cNvPr>
          <p:cNvSpPr txBox="1"/>
          <p:nvPr/>
        </p:nvSpPr>
        <p:spPr>
          <a:xfrm>
            <a:off x="224287" y="637779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2"/>
              </a:rPr>
              <a:t>Source</a:t>
            </a:r>
            <a:r>
              <a:rPr lang="en-US" dirty="0"/>
              <a:t> </a:t>
            </a:r>
          </a:p>
        </p:txBody>
      </p:sp>
      <p:pic>
        <p:nvPicPr>
          <p:cNvPr id="7" name="Picture 6">
            <a:extLst>
              <a:ext uri="{FF2B5EF4-FFF2-40B4-BE49-F238E27FC236}">
                <a16:creationId xmlns:a16="http://schemas.microsoft.com/office/drawing/2014/main" id="{91670DAB-DD69-46BE-A946-BB9D8E2AA753}"/>
              </a:ext>
            </a:extLst>
          </p:cNvPr>
          <p:cNvPicPr/>
          <p:nvPr/>
        </p:nvPicPr>
        <p:blipFill rotWithShape="1">
          <a:blip r:embed="rId3" cstate="print">
            <a:extLst>
              <a:ext uri="{28A0092B-C50C-407E-A947-70E740481C1C}">
                <a14:useLocalDpi xmlns:a14="http://schemas.microsoft.com/office/drawing/2010/main" val="0"/>
              </a:ext>
            </a:extLst>
          </a:blip>
          <a:srcRect l="728" t="16407" r="4038" b="12037"/>
          <a:stretch/>
        </p:blipFill>
        <p:spPr>
          <a:xfrm>
            <a:off x="493515" y="663746"/>
            <a:ext cx="11550316" cy="6362116"/>
          </a:xfrm>
          <a:prstGeom prst="rect">
            <a:avLst/>
          </a:prstGeom>
        </p:spPr>
      </p:pic>
      <p:sp>
        <p:nvSpPr>
          <p:cNvPr id="2" name="Text Box 51">
            <a:extLst>
              <a:ext uri="{FF2B5EF4-FFF2-40B4-BE49-F238E27FC236}">
                <a16:creationId xmlns:a16="http://schemas.microsoft.com/office/drawing/2014/main" id="{C2198122-27AA-4109-84E7-40CFA4D0502E}"/>
              </a:ext>
            </a:extLst>
          </p:cNvPr>
          <p:cNvSpPr txBox="1">
            <a:spLocks noChangeArrowheads="1"/>
          </p:cNvSpPr>
          <p:nvPr/>
        </p:nvSpPr>
        <p:spPr bwMode="auto">
          <a:xfrm>
            <a:off x="224287" y="3383756"/>
            <a:ext cx="1039029"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a:ln>
                <a:noFill/>
              </a:ln>
              <a:solidFill>
                <a:srgbClr val="CC9030"/>
              </a:solidFill>
              <a:effectLst/>
              <a:latin typeface="Source Sans 3" charset="0"/>
              <a:ea typeface="Meiryo" panose="020B060403050404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Bread 7.35 %</a:t>
            </a:r>
            <a:endParaRPr kumimoji="0" lang="en-IE" altLang="en-US" sz="11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(per half bun)</a:t>
            </a:r>
            <a:endParaRPr kumimoji="0" lang="en-US" altLang="en-US" sz="1100" b="1" i="0" u="none" strike="noStrike" cap="none" normalizeH="0" baseline="0" dirty="0">
              <a:ln>
                <a:noFill/>
              </a:ln>
              <a:solidFill>
                <a:schemeClr val="tx1"/>
              </a:solidFill>
              <a:effectLst/>
              <a:latin typeface="Arial" panose="020B0604020202020204" pitchFamily="34" charset="0"/>
            </a:endParaRPr>
          </a:p>
        </p:txBody>
      </p:sp>
      <p:sp>
        <p:nvSpPr>
          <p:cNvPr id="3" name="Text Box 52">
            <a:extLst>
              <a:ext uri="{FF2B5EF4-FFF2-40B4-BE49-F238E27FC236}">
                <a16:creationId xmlns:a16="http://schemas.microsoft.com/office/drawing/2014/main" id="{652AD15A-4A28-4A48-B65C-C578D9AF96A7}"/>
              </a:ext>
            </a:extLst>
          </p:cNvPr>
          <p:cNvSpPr txBox="1">
            <a:spLocks noChangeArrowheads="1"/>
          </p:cNvSpPr>
          <p:nvPr/>
        </p:nvSpPr>
        <p:spPr bwMode="auto">
          <a:xfrm>
            <a:off x="6268673" y="3657599"/>
            <a:ext cx="106362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Bread 0.5 %</a:t>
            </a:r>
            <a:endParaRPr kumimoji="0" lang="en-US" altLang="en-US" sz="12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(per half bun)</a:t>
            </a:r>
            <a:endParaRPr kumimoji="0" lang="en-US" altLang="en-US" sz="1200" b="1" i="0" u="none" strike="noStrike" cap="none" normalizeH="0" baseline="0" dirty="0">
              <a:ln>
                <a:noFill/>
              </a:ln>
              <a:solidFill>
                <a:schemeClr val="tx1"/>
              </a:solidFill>
              <a:effectLst/>
              <a:latin typeface="Arial" panose="020B0604020202020204" pitchFamily="34" charset="0"/>
            </a:endParaRPr>
          </a:p>
        </p:txBody>
      </p:sp>
      <p:sp>
        <p:nvSpPr>
          <p:cNvPr id="4" name="Text Box 53">
            <a:extLst>
              <a:ext uri="{FF2B5EF4-FFF2-40B4-BE49-F238E27FC236}">
                <a16:creationId xmlns:a16="http://schemas.microsoft.com/office/drawing/2014/main" id="{3F15B713-5D2E-4BB6-B742-6E58ADAF55F9}"/>
              </a:ext>
            </a:extLst>
          </p:cNvPr>
          <p:cNvSpPr txBox="1">
            <a:spLocks noChangeArrowheads="1"/>
          </p:cNvSpPr>
          <p:nvPr/>
        </p:nvSpPr>
        <p:spPr bwMode="auto">
          <a:xfrm>
            <a:off x="2056595" y="3406140"/>
            <a:ext cx="910891"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406F70"/>
                </a:solidFill>
                <a:effectLst/>
                <a:latin typeface="Source Sans 3" charset="0"/>
                <a:ea typeface="Meiryo" panose="020B0604030504040204" pitchFamily="34" charset="-128"/>
                <a:cs typeface="Times New Roman" panose="02020603050405020304" pitchFamily="18" charset="0"/>
              </a:rPr>
              <a:t>Onion 14.3%</a:t>
            </a:r>
            <a:endParaRPr kumimoji="0" lang="en-US" altLang="en-US" sz="1100" b="0" i="0" u="none" strike="noStrike" cap="none" normalizeH="0" baseline="0">
              <a:ln>
                <a:noFill/>
              </a:ln>
              <a:solidFill>
                <a:srgbClr val="406F70"/>
              </a:solidFill>
              <a:effectLst/>
              <a:latin typeface="Arial" panose="020B0604020202020204" pitchFamily="34" charset="0"/>
            </a:endParaRPr>
          </a:p>
        </p:txBody>
      </p:sp>
      <p:sp>
        <p:nvSpPr>
          <p:cNvPr id="8" name="Text Box 54">
            <a:extLst>
              <a:ext uri="{FF2B5EF4-FFF2-40B4-BE49-F238E27FC236}">
                <a16:creationId xmlns:a16="http://schemas.microsoft.com/office/drawing/2014/main" id="{D7E6B07A-7410-47C5-8AF8-E1C940EADADE}"/>
              </a:ext>
            </a:extLst>
          </p:cNvPr>
          <p:cNvSpPr txBox="1">
            <a:spLocks noChangeArrowheads="1"/>
          </p:cNvSpPr>
          <p:nvPr/>
        </p:nvSpPr>
        <p:spPr bwMode="auto">
          <a:xfrm>
            <a:off x="2067123" y="3558066"/>
            <a:ext cx="10390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FF0000"/>
                </a:solidFill>
                <a:effectLst/>
                <a:latin typeface="Source Sans 3" charset="0"/>
                <a:ea typeface="Meiryo" panose="020B0604030504040204" pitchFamily="34" charset="-128"/>
                <a:cs typeface="Times New Roman" panose="02020603050405020304" pitchFamily="18" charset="0"/>
              </a:rPr>
              <a:t>Tomato 13.7%</a:t>
            </a:r>
            <a:endParaRPr kumimoji="0" lang="en-US" altLang="en-US" sz="1100" b="0" i="0" u="none" strike="noStrike" cap="none" normalizeH="0" baseline="0" dirty="0">
              <a:ln>
                <a:noFill/>
              </a:ln>
              <a:solidFill>
                <a:srgbClr val="FF0000"/>
              </a:solidFill>
              <a:effectLst/>
              <a:latin typeface="Arial" panose="020B0604020202020204" pitchFamily="34" charset="0"/>
            </a:endParaRPr>
          </a:p>
        </p:txBody>
      </p:sp>
      <p:sp>
        <p:nvSpPr>
          <p:cNvPr id="9" name="Text Box 55">
            <a:extLst>
              <a:ext uri="{FF2B5EF4-FFF2-40B4-BE49-F238E27FC236}">
                <a16:creationId xmlns:a16="http://schemas.microsoft.com/office/drawing/2014/main" id="{81581A35-AE50-45F4-8064-E9EEB9C4CD6C}"/>
              </a:ext>
            </a:extLst>
          </p:cNvPr>
          <p:cNvSpPr txBox="1">
            <a:spLocks noChangeArrowheads="1"/>
          </p:cNvSpPr>
          <p:nvPr/>
        </p:nvSpPr>
        <p:spPr bwMode="auto">
          <a:xfrm>
            <a:off x="2056595" y="3717948"/>
            <a:ext cx="1039028" cy="23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Cheese 9.6%</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11" name="Text Box 56">
            <a:extLst>
              <a:ext uri="{FF2B5EF4-FFF2-40B4-BE49-F238E27FC236}">
                <a16:creationId xmlns:a16="http://schemas.microsoft.com/office/drawing/2014/main" id="{5C60835A-A476-4C53-8D1A-0103B4BF1FF1}"/>
              </a:ext>
            </a:extLst>
          </p:cNvPr>
          <p:cNvSpPr txBox="1">
            <a:spLocks noChangeArrowheads="1"/>
          </p:cNvSpPr>
          <p:nvPr/>
        </p:nvSpPr>
        <p:spPr bwMode="auto">
          <a:xfrm>
            <a:off x="2067123" y="3927398"/>
            <a:ext cx="900363" cy="121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accent2">
                    <a:lumMod val="50000"/>
                  </a:schemeClr>
                </a:solidFill>
                <a:effectLst/>
                <a:latin typeface="Source Sans 3" charset="0"/>
                <a:ea typeface="Meiryo" panose="020B0604030504040204" pitchFamily="34" charset="-128"/>
                <a:cs typeface="Times New Roman" panose="02020603050405020304" pitchFamily="18" charset="0"/>
              </a:rPr>
              <a:t>Beef 37.5%</a:t>
            </a:r>
            <a:endParaRPr kumimoji="0" lang="en-US" altLang="en-US" sz="1100" b="0" i="0" u="none" strike="noStrike" cap="none" normalizeH="0" baseline="0" dirty="0">
              <a:ln>
                <a:noFill/>
              </a:ln>
              <a:solidFill>
                <a:schemeClr val="accent2">
                  <a:lumMod val="50000"/>
                </a:schemeClr>
              </a:solidFill>
              <a:effectLst/>
              <a:latin typeface="Arial" panose="020B0604020202020204" pitchFamily="34" charset="0"/>
            </a:endParaRPr>
          </a:p>
        </p:txBody>
      </p:sp>
      <p:sp>
        <p:nvSpPr>
          <p:cNvPr id="12" name="Text Box 57">
            <a:extLst>
              <a:ext uri="{FF2B5EF4-FFF2-40B4-BE49-F238E27FC236}">
                <a16:creationId xmlns:a16="http://schemas.microsoft.com/office/drawing/2014/main" id="{44B3FFB6-851A-418D-A705-9253A6C88647}"/>
              </a:ext>
            </a:extLst>
          </p:cNvPr>
          <p:cNvSpPr txBox="1">
            <a:spLocks noChangeArrowheads="1"/>
          </p:cNvSpPr>
          <p:nvPr/>
        </p:nvSpPr>
        <p:spPr bwMode="auto">
          <a:xfrm>
            <a:off x="2067125" y="4076117"/>
            <a:ext cx="977576" cy="12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B050"/>
                </a:solidFill>
                <a:effectLst/>
                <a:latin typeface="Source Sans 3" charset="0"/>
                <a:ea typeface="Meiryo" panose="020B0604030504040204" pitchFamily="34" charset="-128"/>
                <a:cs typeface="Times New Roman" panose="02020603050405020304" pitchFamily="18" charset="0"/>
              </a:rPr>
              <a:t>Lettuce 5.5%</a:t>
            </a:r>
            <a:endParaRPr kumimoji="0" lang="en-US" altLang="en-US" sz="1100" b="0" i="0" u="none" strike="noStrike" cap="none" normalizeH="0" baseline="0" dirty="0">
              <a:ln>
                <a:noFill/>
              </a:ln>
              <a:solidFill>
                <a:srgbClr val="00B050"/>
              </a:solidFill>
              <a:effectLst/>
              <a:latin typeface="Arial" panose="020B0604020202020204" pitchFamily="34" charset="0"/>
            </a:endParaRPr>
          </a:p>
        </p:txBody>
      </p:sp>
      <p:sp>
        <p:nvSpPr>
          <p:cNvPr id="13" name="Text Box 58">
            <a:extLst>
              <a:ext uri="{FF2B5EF4-FFF2-40B4-BE49-F238E27FC236}">
                <a16:creationId xmlns:a16="http://schemas.microsoft.com/office/drawing/2014/main" id="{0723D50D-056B-48C0-9CA5-71026446F34B}"/>
              </a:ext>
            </a:extLst>
          </p:cNvPr>
          <p:cNvSpPr txBox="1">
            <a:spLocks noChangeArrowheads="1"/>
          </p:cNvSpPr>
          <p:nvPr/>
        </p:nvSpPr>
        <p:spPr bwMode="auto">
          <a:xfrm>
            <a:off x="2067124" y="4228900"/>
            <a:ext cx="900363" cy="9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CC9030"/>
                </a:solidFill>
                <a:effectLst/>
                <a:latin typeface="Source Sans 3" charset="0"/>
                <a:ea typeface="Meiryo" panose="020B0604030504040204" pitchFamily="34" charset="-128"/>
                <a:cs typeface="Times New Roman" panose="02020603050405020304" pitchFamily="18" charset="0"/>
              </a:rPr>
              <a:t>Butter 4.8%</a:t>
            </a:r>
            <a:endParaRPr kumimoji="0" lang="en-US" altLang="en-US" sz="1100" b="0" i="0" u="none" strike="noStrike" cap="none" normalizeH="0" baseline="0">
              <a:ln>
                <a:noFill/>
              </a:ln>
              <a:solidFill>
                <a:schemeClr val="tx1"/>
              </a:solidFill>
              <a:effectLst/>
              <a:latin typeface="Arial" panose="020B0604020202020204" pitchFamily="34" charset="0"/>
            </a:endParaRPr>
          </a:p>
        </p:txBody>
      </p:sp>
      <p:sp>
        <p:nvSpPr>
          <p:cNvPr id="14" name="Text Box 60">
            <a:extLst>
              <a:ext uri="{FF2B5EF4-FFF2-40B4-BE49-F238E27FC236}">
                <a16:creationId xmlns:a16="http://schemas.microsoft.com/office/drawing/2014/main" id="{1CA6B7BA-455B-4E27-B05E-1187E25EB23D}"/>
              </a:ext>
            </a:extLst>
          </p:cNvPr>
          <p:cNvSpPr txBox="1">
            <a:spLocks noChangeArrowheads="1"/>
          </p:cNvSpPr>
          <p:nvPr/>
        </p:nvSpPr>
        <p:spPr bwMode="auto">
          <a:xfrm>
            <a:off x="7863430" y="2682176"/>
            <a:ext cx="1055897"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406F70"/>
                </a:solidFill>
                <a:effectLst/>
                <a:latin typeface="Source Sans 3" charset="0"/>
                <a:ea typeface="Meiryo" panose="020B0604030504040204" pitchFamily="34" charset="-128"/>
                <a:cs typeface="Times New Roman" panose="02020603050405020304" pitchFamily="18" charset="0"/>
              </a:rPr>
              <a:t>Onion 1.0%</a:t>
            </a:r>
            <a:endParaRPr kumimoji="0" lang="en-US" altLang="en-US" sz="1100" b="0" i="0" u="none" strike="noStrike" cap="none" normalizeH="0" baseline="0" dirty="0">
              <a:ln>
                <a:noFill/>
              </a:ln>
              <a:solidFill>
                <a:srgbClr val="406F70"/>
              </a:solidFill>
              <a:effectLst/>
              <a:latin typeface="Arial" panose="020B0604020202020204" pitchFamily="34" charset="0"/>
            </a:endParaRPr>
          </a:p>
        </p:txBody>
      </p:sp>
      <p:sp>
        <p:nvSpPr>
          <p:cNvPr id="15" name="Text Box 61">
            <a:extLst>
              <a:ext uri="{FF2B5EF4-FFF2-40B4-BE49-F238E27FC236}">
                <a16:creationId xmlns:a16="http://schemas.microsoft.com/office/drawing/2014/main" id="{58C141BE-13FE-48C0-AE96-1FD0B85B728C}"/>
              </a:ext>
            </a:extLst>
          </p:cNvPr>
          <p:cNvSpPr txBox="1">
            <a:spLocks noChangeArrowheads="1"/>
          </p:cNvSpPr>
          <p:nvPr/>
        </p:nvSpPr>
        <p:spPr bwMode="auto">
          <a:xfrm>
            <a:off x="7879160" y="2856801"/>
            <a:ext cx="939988" cy="235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FF0000"/>
                </a:solidFill>
                <a:effectLst/>
                <a:latin typeface="Source Sans 3" charset="0"/>
                <a:ea typeface="Meiryo" panose="020B0604030504040204" pitchFamily="34" charset="-128"/>
                <a:cs typeface="Times New Roman" panose="02020603050405020304" pitchFamily="18" charset="0"/>
              </a:rPr>
              <a:t>Tomato 2.0%</a:t>
            </a:r>
            <a:endParaRPr kumimoji="0" lang="en-US" altLang="en-US" sz="1100" b="0" i="0" u="none" strike="noStrike" cap="none" normalizeH="0" baseline="0" dirty="0">
              <a:ln>
                <a:noFill/>
              </a:ln>
              <a:solidFill>
                <a:srgbClr val="FF0000"/>
              </a:solidFill>
              <a:effectLst/>
              <a:latin typeface="Arial" panose="020B0604020202020204" pitchFamily="34" charset="0"/>
            </a:endParaRPr>
          </a:p>
        </p:txBody>
      </p:sp>
      <p:sp>
        <p:nvSpPr>
          <p:cNvPr id="16" name="Text Box 62">
            <a:extLst>
              <a:ext uri="{FF2B5EF4-FFF2-40B4-BE49-F238E27FC236}">
                <a16:creationId xmlns:a16="http://schemas.microsoft.com/office/drawing/2014/main" id="{70CCCACC-2FDE-45CF-AE96-9A998FC3226D}"/>
              </a:ext>
            </a:extLst>
          </p:cNvPr>
          <p:cNvSpPr txBox="1">
            <a:spLocks noChangeArrowheads="1"/>
          </p:cNvSpPr>
          <p:nvPr/>
        </p:nvSpPr>
        <p:spPr bwMode="auto">
          <a:xfrm>
            <a:off x="7880684" y="3005722"/>
            <a:ext cx="1038643" cy="274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Cheese 3.0%</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17" name="Text Box 63">
            <a:extLst>
              <a:ext uri="{FF2B5EF4-FFF2-40B4-BE49-F238E27FC236}">
                <a16:creationId xmlns:a16="http://schemas.microsoft.com/office/drawing/2014/main" id="{C02BF0F6-07E5-4587-A394-4432BE2FA23E}"/>
              </a:ext>
            </a:extLst>
          </p:cNvPr>
          <p:cNvSpPr txBox="1">
            <a:spLocks noChangeArrowheads="1"/>
          </p:cNvSpPr>
          <p:nvPr/>
        </p:nvSpPr>
        <p:spPr bwMode="auto">
          <a:xfrm>
            <a:off x="7880684" y="5445452"/>
            <a:ext cx="1211012" cy="274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B050"/>
                </a:solidFill>
                <a:effectLst/>
                <a:latin typeface="Source Sans 3" charset="0"/>
                <a:ea typeface="Meiryo" panose="020B0604030504040204" pitchFamily="34" charset="-128"/>
                <a:cs typeface="Times New Roman" panose="02020603050405020304" pitchFamily="18" charset="0"/>
              </a:rPr>
              <a:t>Lettuce 0.2%</a:t>
            </a:r>
            <a:endParaRPr kumimoji="0" lang="en-US" altLang="en-US" sz="1100" b="0" i="0" u="none" strike="noStrike" cap="none" normalizeH="0" baseline="0" dirty="0">
              <a:ln>
                <a:noFill/>
              </a:ln>
              <a:solidFill>
                <a:srgbClr val="00B050"/>
              </a:solidFill>
              <a:effectLst/>
              <a:latin typeface="Arial" panose="020B0604020202020204" pitchFamily="34" charset="0"/>
            </a:endParaRPr>
          </a:p>
        </p:txBody>
      </p:sp>
      <p:sp>
        <p:nvSpPr>
          <p:cNvPr id="18" name="Text Box 64">
            <a:extLst>
              <a:ext uri="{FF2B5EF4-FFF2-40B4-BE49-F238E27FC236}">
                <a16:creationId xmlns:a16="http://schemas.microsoft.com/office/drawing/2014/main" id="{BC23AB6D-7E52-4E5D-AA7A-B95E61AE9DB7}"/>
              </a:ext>
            </a:extLst>
          </p:cNvPr>
          <p:cNvSpPr txBox="1">
            <a:spLocks noChangeArrowheads="1"/>
          </p:cNvSpPr>
          <p:nvPr/>
        </p:nvSpPr>
        <p:spPr bwMode="auto">
          <a:xfrm>
            <a:off x="7880684" y="5672723"/>
            <a:ext cx="866274" cy="29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Butter 1.2%</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19" name="Text Box 65">
            <a:extLst>
              <a:ext uri="{FF2B5EF4-FFF2-40B4-BE49-F238E27FC236}">
                <a16:creationId xmlns:a16="http://schemas.microsoft.com/office/drawing/2014/main" id="{73541237-7B3C-4315-80B3-529317230548}"/>
              </a:ext>
            </a:extLst>
          </p:cNvPr>
          <p:cNvSpPr txBox="1">
            <a:spLocks noChangeArrowheads="1"/>
          </p:cNvSpPr>
          <p:nvPr/>
        </p:nvSpPr>
        <p:spPr bwMode="auto">
          <a:xfrm>
            <a:off x="7880684" y="4201242"/>
            <a:ext cx="1211012" cy="274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accent2">
                    <a:lumMod val="50000"/>
                  </a:schemeClr>
                </a:solidFill>
                <a:effectLst/>
                <a:latin typeface="Source Sans 3" charset="0"/>
                <a:ea typeface="Meiryo" panose="020B0604030504040204" pitchFamily="34" charset="-128"/>
                <a:cs typeface="Times New Roman" panose="02020603050405020304" pitchFamily="18" charset="0"/>
              </a:rPr>
              <a:t>Beef 91.5%</a:t>
            </a:r>
            <a:endParaRPr kumimoji="0" lang="en-US" altLang="en-US" sz="1100" b="0" i="0" u="none" strike="noStrike" cap="none" normalizeH="0" baseline="0" dirty="0">
              <a:ln>
                <a:noFill/>
              </a:ln>
              <a:solidFill>
                <a:schemeClr val="accent2">
                  <a:lumMod val="50000"/>
                </a:schemeClr>
              </a:solidFill>
              <a:effectLst/>
              <a:latin typeface="Arial" panose="020B0604020202020204" pitchFamily="34" charset="0"/>
            </a:endParaRPr>
          </a:p>
        </p:txBody>
      </p:sp>
      <p:sp>
        <p:nvSpPr>
          <p:cNvPr id="20" name="Rectangle 15">
            <a:extLst>
              <a:ext uri="{FF2B5EF4-FFF2-40B4-BE49-F238E27FC236}">
                <a16:creationId xmlns:a16="http://schemas.microsoft.com/office/drawing/2014/main" id="{419DD138-D028-49FC-B46A-65C98FDBCEF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21" name="Rectangle 29">
            <a:extLst>
              <a:ext uri="{FF2B5EF4-FFF2-40B4-BE49-F238E27FC236}">
                <a16:creationId xmlns:a16="http://schemas.microsoft.com/office/drawing/2014/main" id="{D02FC74B-94EE-4ABD-AA41-9D83BC572D6D}"/>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a:ln>
                <a:noFill/>
              </a:ln>
              <a:solidFill>
                <a:srgbClr val="02444A"/>
              </a:solidFill>
              <a:effectLst/>
              <a:latin typeface="DIN Condensed"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200" b="0" i="0" u="none" strike="noStrike" cap="none" normalizeH="0" baseline="0">
                <a:ln>
                  <a:noFill/>
                </a:ln>
                <a:solidFill>
                  <a:srgbClr val="02444A"/>
                </a:solidFill>
                <a:effectLst/>
                <a:latin typeface="DIN Condensed"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Text Box 49">
            <a:extLst>
              <a:ext uri="{FF2B5EF4-FFF2-40B4-BE49-F238E27FC236}">
                <a16:creationId xmlns:a16="http://schemas.microsoft.com/office/drawing/2014/main" id="{D7AC4B04-5FF7-4ACB-8CB5-0DA930F6C0E3}"/>
              </a:ext>
            </a:extLst>
          </p:cNvPr>
          <p:cNvSpPr txBox="1"/>
          <p:nvPr/>
        </p:nvSpPr>
        <p:spPr>
          <a:xfrm>
            <a:off x="407068" y="338002"/>
            <a:ext cx="5398167" cy="8227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2400" b="1" dirty="0">
                <a:solidFill>
                  <a:srgbClr val="02444A"/>
                </a:solidFill>
                <a:effectLst/>
                <a:latin typeface="DIN Condensed"/>
                <a:ea typeface="Meiryo" panose="020B0604030504040204" pitchFamily="34" charset="-128"/>
                <a:cs typeface="Times New Roman" panose="02020603050405020304" pitchFamily="18" charset="0"/>
              </a:rPr>
              <a:t>PERCENTAGE WEIGHT OF INGREDIENTS IN A CHEESEBURGER</a:t>
            </a:r>
            <a:endParaRPr lang="en-IE"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 Box 50">
            <a:extLst>
              <a:ext uri="{FF2B5EF4-FFF2-40B4-BE49-F238E27FC236}">
                <a16:creationId xmlns:a16="http://schemas.microsoft.com/office/drawing/2014/main" id="{44E7B4A3-0906-4015-8807-BDC25FBC4529}"/>
              </a:ext>
            </a:extLst>
          </p:cNvPr>
          <p:cNvSpPr txBox="1"/>
          <p:nvPr/>
        </p:nvSpPr>
        <p:spPr>
          <a:xfrm>
            <a:off x="6599322" y="329357"/>
            <a:ext cx="5185610" cy="73479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2400" b="1" dirty="0">
                <a:solidFill>
                  <a:srgbClr val="02444A"/>
                </a:solidFill>
                <a:effectLst/>
                <a:latin typeface="DIN Condensed"/>
                <a:ea typeface="Meiryo" panose="020B0604030504040204" pitchFamily="34" charset="-128"/>
                <a:cs typeface="Times New Roman" panose="02020603050405020304" pitchFamily="18" charset="0"/>
              </a:rPr>
              <a:t>THE CARBON IMPACT OF DIFFERENT INGREDIENTS IN A CHEESEBURGER</a:t>
            </a:r>
            <a:endParaRPr lang="en-IE"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4857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0E6666-4F21-47C3-9B77-46E8F65A1152}"/>
              </a:ext>
            </a:extLst>
          </p:cNvPr>
          <p:cNvSpPr>
            <a:spLocks noGrp="1"/>
          </p:cNvSpPr>
          <p:nvPr>
            <p:ph type="body" sz="quarter" idx="16"/>
          </p:nvPr>
        </p:nvSpPr>
        <p:spPr/>
        <p:txBody>
          <a:bodyPr vert="horz" lIns="91440" tIns="45720" rIns="91440" bIns="45720" rtlCol="0" anchor="t">
            <a:normAutofit/>
          </a:bodyPr>
          <a:lstStyle/>
          <a:p>
            <a:r>
              <a:rPr lang="en-US" b="1" dirty="0" err="1">
                <a:solidFill>
                  <a:srgbClr val="406F70"/>
                </a:solidFill>
                <a:cs typeface="Calibri"/>
              </a:rPr>
              <a:t>evocco</a:t>
            </a:r>
            <a:r>
              <a:rPr lang="en-US" b="1" dirty="0">
                <a:solidFill>
                  <a:srgbClr val="406F70"/>
                </a:solidFill>
                <a:cs typeface="Calibri"/>
              </a:rPr>
              <a:t> App</a:t>
            </a:r>
          </a:p>
        </p:txBody>
      </p:sp>
      <p:sp>
        <p:nvSpPr>
          <p:cNvPr id="3" name="Text Placeholder 2">
            <a:extLst>
              <a:ext uri="{FF2B5EF4-FFF2-40B4-BE49-F238E27FC236}">
                <a16:creationId xmlns:a16="http://schemas.microsoft.com/office/drawing/2014/main" id="{F26E4AA6-DC53-48A4-A8AB-BA67D6E111A6}"/>
              </a:ext>
            </a:extLst>
          </p:cNvPr>
          <p:cNvSpPr>
            <a:spLocks noGrp="1"/>
          </p:cNvSpPr>
          <p:nvPr>
            <p:ph type="body" sz="quarter" idx="17"/>
          </p:nvPr>
        </p:nvSpPr>
        <p:spPr>
          <a:xfrm>
            <a:off x="5093208" y="1751910"/>
            <a:ext cx="6858000" cy="2948106"/>
          </a:xfrm>
        </p:spPr>
        <p:txBody>
          <a:bodyPr vert="horz" lIns="91440" tIns="45720" rIns="91440" bIns="45720" rtlCol="0" anchor="t">
            <a:noAutofit/>
          </a:bodyPr>
          <a:lstStyle/>
          <a:p>
            <a:pPr algn="ctr" fontAlgn="base"/>
            <a:r>
              <a:rPr lang="en-US" b="1" i="0" dirty="0">
                <a:solidFill>
                  <a:srgbClr val="333333"/>
                </a:solidFill>
                <a:effectLst/>
                <a:latin typeface="open sans" panose="020B0606030504020204" pitchFamily="34" charset="0"/>
              </a:rPr>
              <a:t>“Track. Improve. Offset.”</a:t>
            </a:r>
            <a:endParaRPr lang="en-US" b="1" i="0" dirty="0">
              <a:solidFill>
                <a:srgbClr val="000000"/>
              </a:solidFill>
              <a:effectLst/>
              <a:latin typeface="Arial" panose="020B0604020202020204" pitchFamily="34" charset="0"/>
            </a:endParaRPr>
          </a:p>
          <a:p>
            <a:pPr algn="ctr" fontAlgn="base"/>
            <a:r>
              <a:rPr lang="en-US" b="1" i="0" dirty="0">
                <a:solidFill>
                  <a:srgbClr val="22AA97"/>
                </a:solidFill>
                <a:effectLst/>
                <a:latin typeface="open sans" panose="020B0606030504020204" pitchFamily="34" charset="0"/>
              </a:rPr>
              <a:t>“</a:t>
            </a:r>
            <a:r>
              <a:rPr lang="en-US" b="1" i="1" dirty="0">
                <a:solidFill>
                  <a:srgbClr val="22AA97"/>
                </a:solidFill>
                <a:effectLst/>
                <a:latin typeface="open sans" panose="020B0606030504020204" pitchFamily="34" charset="0"/>
              </a:rPr>
              <a:t>Take control of your food shopping’s carbon footprint with the </a:t>
            </a:r>
            <a:r>
              <a:rPr lang="en-US" b="1" i="1" dirty="0" err="1">
                <a:solidFill>
                  <a:srgbClr val="22AA97"/>
                </a:solidFill>
                <a:effectLst/>
                <a:latin typeface="open sans" panose="020B0606030504020204" pitchFamily="34" charset="0"/>
              </a:rPr>
              <a:t>Evocco</a:t>
            </a:r>
            <a:r>
              <a:rPr lang="en-US" b="1" i="1" dirty="0">
                <a:solidFill>
                  <a:srgbClr val="22AA97"/>
                </a:solidFill>
                <a:effectLst/>
                <a:latin typeface="open sans" panose="020B0606030504020204" pitchFamily="34" charset="0"/>
              </a:rPr>
              <a:t> mobile app.”</a:t>
            </a:r>
          </a:p>
          <a:p>
            <a:pPr fontAlgn="base"/>
            <a:r>
              <a:rPr lang="en-US" sz="2000" b="1" i="0" dirty="0">
                <a:solidFill>
                  <a:srgbClr val="406F70"/>
                </a:solidFill>
                <a:effectLst/>
              </a:rPr>
              <a:t>This company in Ireland built an App to help people take the first steps towards a greener future by tracking the carbon footprint of their food shopping, and they believe that there’s no tastier place to start than with the food you eat!  </a:t>
            </a:r>
          </a:p>
          <a:p>
            <a:pPr fontAlgn="base"/>
            <a:r>
              <a:rPr lang="en-US" sz="2000" b="1" dirty="0">
                <a:solidFill>
                  <a:srgbClr val="406F70"/>
                </a:solidFill>
              </a:rPr>
              <a:t>Simply photograph your food shopping receipt &amp; get its carbon footprint score, then get personalized tips on how to improve your score. Finally for a few extra cents contribute to the planting of native woodland to make what you buy and eat carbon neutral</a:t>
            </a:r>
            <a:endParaRPr lang="en-US" sz="2000" b="1" i="0" dirty="0">
              <a:solidFill>
                <a:srgbClr val="406F70"/>
              </a:solidFill>
              <a:effectLst/>
            </a:endParaRPr>
          </a:p>
          <a:p>
            <a:endParaRPr lang="en-US" dirty="0">
              <a:cs typeface="Calibri"/>
            </a:endParaRPr>
          </a:p>
        </p:txBody>
      </p:sp>
      <p:pic>
        <p:nvPicPr>
          <p:cNvPr id="5" name="Picture Placeholder 4" descr="A picture containing text, monitor, electronics, display&#10;&#10;Description automatically generated">
            <a:hlinkClick r:id="rId2"/>
            <a:extLst>
              <a:ext uri="{FF2B5EF4-FFF2-40B4-BE49-F238E27FC236}">
                <a16:creationId xmlns:a16="http://schemas.microsoft.com/office/drawing/2014/main" id="{0876C0AE-4AF9-418A-BE38-DDF408E6A58A}"/>
              </a:ext>
            </a:extLst>
          </p:cNvPr>
          <p:cNvPicPr>
            <a:picLocks noGrp="1" noChangeAspect="1"/>
          </p:cNvPicPr>
          <p:nvPr>
            <p:ph type="pic" sz="quarter" idx="18"/>
          </p:nvPr>
        </p:nvPicPr>
        <p:blipFill rotWithShape="1">
          <a:blip r:embed="rId3"/>
          <a:srcRect l="-13332" t="-293" r="-59323" b="-21961"/>
          <a:stretch/>
        </p:blipFill>
        <p:spPr>
          <a:xfrm>
            <a:off x="0" y="-14989"/>
            <a:ext cx="5651292" cy="6261962"/>
          </a:xfrm>
        </p:spPr>
      </p:pic>
      <p:pic>
        <p:nvPicPr>
          <p:cNvPr id="7" name="Picture 6">
            <a:extLst>
              <a:ext uri="{FF2B5EF4-FFF2-40B4-BE49-F238E27FC236}">
                <a16:creationId xmlns:a16="http://schemas.microsoft.com/office/drawing/2014/main" id="{0864E019-5AED-43C2-8672-3AC5641D597F}"/>
              </a:ext>
            </a:extLst>
          </p:cNvPr>
          <p:cNvPicPr>
            <a:picLocks noChangeAspect="1"/>
          </p:cNvPicPr>
          <p:nvPr/>
        </p:nvPicPr>
        <p:blipFill>
          <a:blip r:embed="rId4"/>
          <a:stretch>
            <a:fillRect/>
          </a:stretch>
        </p:blipFill>
        <p:spPr>
          <a:xfrm>
            <a:off x="2672453" y="283105"/>
            <a:ext cx="3158002" cy="536494"/>
          </a:xfrm>
          <a:prstGeom prst="rect">
            <a:avLst/>
          </a:prstGeom>
        </p:spPr>
      </p:pic>
      <p:sp>
        <p:nvSpPr>
          <p:cNvPr id="8" name="TextBox 7">
            <a:extLst>
              <a:ext uri="{FF2B5EF4-FFF2-40B4-BE49-F238E27FC236}">
                <a16:creationId xmlns:a16="http://schemas.microsoft.com/office/drawing/2014/main" id="{22F71A13-6E6A-4CA3-B908-1A11D3CDDB74}"/>
              </a:ext>
            </a:extLst>
          </p:cNvPr>
          <p:cNvSpPr txBox="1"/>
          <p:nvPr/>
        </p:nvSpPr>
        <p:spPr>
          <a:xfrm>
            <a:off x="5093208" y="5898736"/>
            <a:ext cx="3831336" cy="646331"/>
          </a:xfrm>
          <a:prstGeom prst="rect">
            <a:avLst/>
          </a:prstGeom>
          <a:noFill/>
        </p:spPr>
        <p:txBody>
          <a:bodyPr wrap="square" rtlCol="0">
            <a:spAutoFit/>
          </a:bodyPr>
          <a:lstStyle/>
          <a:p>
            <a:r>
              <a:rPr lang="en-IE" dirty="0">
                <a:hlinkClick r:id="rId2"/>
              </a:rPr>
              <a:t>https://www.evocco.com/about</a:t>
            </a:r>
            <a:endParaRPr lang="en-IE" dirty="0"/>
          </a:p>
          <a:p>
            <a:endParaRPr lang="en-IE" dirty="0"/>
          </a:p>
        </p:txBody>
      </p:sp>
    </p:spTree>
    <p:extLst>
      <p:ext uri="{BB962C8B-B14F-4D97-AF65-F5344CB8AC3E}">
        <p14:creationId xmlns:p14="http://schemas.microsoft.com/office/powerpoint/2010/main" val="755616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FD7498-F28B-4A87-A657-F58A19C9B44F}"/>
              </a:ext>
            </a:extLst>
          </p:cNvPr>
          <p:cNvSpPr>
            <a:spLocks noGrp="1"/>
          </p:cNvSpPr>
          <p:nvPr>
            <p:ph type="body" sz="quarter" idx="13"/>
          </p:nvPr>
        </p:nvSpPr>
        <p:spPr>
          <a:xfrm>
            <a:off x="643223" y="585628"/>
            <a:ext cx="3821205" cy="1190980"/>
          </a:xfrm>
        </p:spPr>
        <p:txBody>
          <a:bodyPr>
            <a:normAutofit fontScale="92500"/>
          </a:bodyPr>
          <a:lstStyle/>
          <a:p>
            <a:r>
              <a:rPr lang="en-GB" b="1" dirty="0">
                <a:solidFill>
                  <a:srgbClr val="085156"/>
                </a:solidFill>
              </a:rPr>
              <a:t>WELCOME TO SUSTAIN MODULE 2</a:t>
            </a:r>
            <a:endParaRPr lang="en-IE" b="1" dirty="0">
              <a:solidFill>
                <a:srgbClr val="085156"/>
              </a:solidFill>
            </a:endParaRPr>
          </a:p>
        </p:txBody>
      </p:sp>
      <p:sp>
        <p:nvSpPr>
          <p:cNvPr id="3" name="Text Placeholder 2">
            <a:extLst>
              <a:ext uri="{FF2B5EF4-FFF2-40B4-BE49-F238E27FC236}">
                <a16:creationId xmlns:a16="http://schemas.microsoft.com/office/drawing/2014/main" id="{3BDB1A34-D6B8-4A7E-95EE-8256506E800C}"/>
              </a:ext>
            </a:extLst>
          </p:cNvPr>
          <p:cNvSpPr>
            <a:spLocks noGrp="1"/>
          </p:cNvSpPr>
          <p:nvPr>
            <p:ph type="body" sz="quarter" idx="14"/>
          </p:nvPr>
        </p:nvSpPr>
        <p:spPr>
          <a:xfrm>
            <a:off x="224825" y="1929775"/>
            <a:ext cx="4624711" cy="4033395"/>
          </a:xfrm>
        </p:spPr>
        <p:txBody>
          <a:bodyPr/>
          <a:lstStyle/>
          <a:p>
            <a:pPr algn="just"/>
            <a:r>
              <a:rPr lang="en-US" sz="2800" dirty="0">
                <a:solidFill>
                  <a:srgbClr val="085156"/>
                </a:solidFill>
              </a:rPr>
              <a:t>I</a:t>
            </a:r>
            <a:r>
              <a:rPr lang="en-IE" sz="2800" dirty="0">
                <a:solidFill>
                  <a:srgbClr val="085156"/>
                </a:solidFill>
              </a:rPr>
              <a:t>n this module, you will learn about Climate Change &amp; how as Food Service providers we can have an impact by the actions we choose to take.</a:t>
            </a:r>
          </a:p>
          <a:p>
            <a:pPr algn="just"/>
            <a:r>
              <a:rPr lang="en-IE" sz="2800" dirty="0">
                <a:solidFill>
                  <a:srgbClr val="085156"/>
                </a:solidFill>
              </a:rPr>
              <a:t>On completion, you will have upskilled in 3 key topics that are very much on trend in the food service sector.</a:t>
            </a:r>
          </a:p>
        </p:txBody>
      </p:sp>
      <p:sp>
        <p:nvSpPr>
          <p:cNvPr id="4" name="Text Placeholder 3">
            <a:extLst>
              <a:ext uri="{FF2B5EF4-FFF2-40B4-BE49-F238E27FC236}">
                <a16:creationId xmlns:a16="http://schemas.microsoft.com/office/drawing/2014/main" id="{454E6469-9664-44D6-8EEF-0C34CE8A255A}"/>
              </a:ext>
            </a:extLst>
          </p:cNvPr>
          <p:cNvSpPr>
            <a:spLocks noGrp="1"/>
          </p:cNvSpPr>
          <p:nvPr>
            <p:ph type="body" sz="quarter" idx="15"/>
          </p:nvPr>
        </p:nvSpPr>
        <p:spPr/>
        <p:txBody>
          <a:bodyPr/>
          <a:lstStyle/>
          <a:p>
            <a:r>
              <a:rPr lang="en-US" dirty="0"/>
              <a:t>01</a:t>
            </a:r>
          </a:p>
        </p:txBody>
      </p:sp>
      <p:sp>
        <p:nvSpPr>
          <p:cNvPr id="5" name="Text Placeholder 4">
            <a:extLst>
              <a:ext uri="{FF2B5EF4-FFF2-40B4-BE49-F238E27FC236}">
                <a16:creationId xmlns:a16="http://schemas.microsoft.com/office/drawing/2014/main" id="{05511889-0F45-4A96-AAE6-B944445AEA69}"/>
              </a:ext>
            </a:extLst>
          </p:cNvPr>
          <p:cNvSpPr>
            <a:spLocks noGrp="1"/>
          </p:cNvSpPr>
          <p:nvPr>
            <p:ph type="body" sz="quarter" idx="12"/>
          </p:nvPr>
        </p:nvSpPr>
        <p:spPr/>
        <p:txBody>
          <a:bodyPr/>
          <a:lstStyle/>
          <a:p>
            <a:endParaRPr lang="en-US" dirty="0"/>
          </a:p>
          <a:p>
            <a:r>
              <a:rPr lang="en-US" sz="3600" b="1" dirty="0">
                <a:cs typeface="Calibri"/>
              </a:rPr>
              <a:t>Food and the Environment</a:t>
            </a:r>
            <a:endParaRPr lang="en-US" sz="3600" b="1" dirty="0"/>
          </a:p>
          <a:p>
            <a:endParaRPr lang="en-US" dirty="0"/>
          </a:p>
        </p:txBody>
      </p:sp>
      <p:sp>
        <p:nvSpPr>
          <p:cNvPr id="6" name="Text Placeholder 5">
            <a:extLst>
              <a:ext uri="{FF2B5EF4-FFF2-40B4-BE49-F238E27FC236}">
                <a16:creationId xmlns:a16="http://schemas.microsoft.com/office/drawing/2014/main" id="{5A3979A1-CAFA-495E-ADFD-CA322DC49318}"/>
              </a:ext>
            </a:extLst>
          </p:cNvPr>
          <p:cNvSpPr>
            <a:spLocks noGrp="1"/>
          </p:cNvSpPr>
          <p:nvPr>
            <p:ph type="body" sz="quarter" idx="16"/>
          </p:nvPr>
        </p:nvSpPr>
        <p:spPr/>
        <p:txBody>
          <a:bodyPr/>
          <a:lstStyle/>
          <a:p>
            <a:r>
              <a:rPr lang="en-US" dirty="0"/>
              <a:t>02</a:t>
            </a:r>
            <a:endParaRPr lang="en-IE" dirty="0"/>
          </a:p>
        </p:txBody>
      </p:sp>
      <p:sp>
        <p:nvSpPr>
          <p:cNvPr id="7" name="Text Placeholder 6">
            <a:extLst>
              <a:ext uri="{FF2B5EF4-FFF2-40B4-BE49-F238E27FC236}">
                <a16:creationId xmlns:a16="http://schemas.microsoft.com/office/drawing/2014/main" id="{022E5219-7ACB-455F-9C7E-54B9CE3B0E5E}"/>
              </a:ext>
            </a:extLst>
          </p:cNvPr>
          <p:cNvSpPr>
            <a:spLocks noGrp="1"/>
          </p:cNvSpPr>
          <p:nvPr>
            <p:ph type="body" sz="quarter" idx="17"/>
          </p:nvPr>
        </p:nvSpPr>
        <p:spPr/>
        <p:txBody>
          <a:bodyPr/>
          <a:lstStyle/>
          <a:p>
            <a:endParaRPr lang="en-US" dirty="0"/>
          </a:p>
          <a:p>
            <a:r>
              <a:rPr lang="en-US" sz="3600" b="1" dirty="0"/>
              <a:t>Reducing Food Waste </a:t>
            </a:r>
            <a:endParaRPr lang="en-US" sz="3600" b="1" dirty="0">
              <a:cs typeface="Calibri" panose="020F0502020204030204"/>
            </a:endParaRPr>
          </a:p>
          <a:p>
            <a:endParaRPr lang="en-US" dirty="0"/>
          </a:p>
        </p:txBody>
      </p:sp>
      <p:sp>
        <p:nvSpPr>
          <p:cNvPr id="8" name="Text Placeholder 7">
            <a:extLst>
              <a:ext uri="{FF2B5EF4-FFF2-40B4-BE49-F238E27FC236}">
                <a16:creationId xmlns:a16="http://schemas.microsoft.com/office/drawing/2014/main" id="{C4494352-45B1-4038-BD8B-62E4C738F447}"/>
              </a:ext>
            </a:extLst>
          </p:cNvPr>
          <p:cNvSpPr>
            <a:spLocks noGrp="1"/>
          </p:cNvSpPr>
          <p:nvPr>
            <p:ph type="body" sz="quarter" idx="18"/>
          </p:nvPr>
        </p:nvSpPr>
        <p:spPr/>
        <p:txBody>
          <a:bodyPr/>
          <a:lstStyle/>
          <a:p>
            <a:r>
              <a:rPr lang="en-US" dirty="0"/>
              <a:t>03</a:t>
            </a:r>
            <a:endParaRPr lang="en-IE" dirty="0"/>
          </a:p>
        </p:txBody>
      </p:sp>
      <p:sp>
        <p:nvSpPr>
          <p:cNvPr id="9" name="Text Placeholder 8">
            <a:extLst>
              <a:ext uri="{FF2B5EF4-FFF2-40B4-BE49-F238E27FC236}">
                <a16:creationId xmlns:a16="http://schemas.microsoft.com/office/drawing/2014/main" id="{77704572-D160-43CC-A91A-F55B7729B4BE}"/>
              </a:ext>
            </a:extLst>
          </p:cNvPr>
          <p:cNvSpPr>
            <a:spLocks noGrp="1"/>
          </p:cNvSpPr>
          <p:nvPr>
            <p:ph type="body" sz="quarter" idx="19"/>
          </p:nvPr>
        </p:nvSpPr>
        <p:spPr/>
        <p:txBody>
          <a:bodyPr>
            <a:normAutofit/>
          </a:bodyPr>
          <a:lstStyle/>
          <a:p>
            <a:r>
              <a:rPr lang="en-US" sz="3600" b="1" dirty="0"/>
              <a:t>Sustainable Packaging</a:t>
            </a:r>
            <a:endParaRPr lang="en-US" sz="3600" b="1" dirty="0">
              <a:cs typeface="Calibri"/>
            </a:endParaRPr>
          </a:p>
        </p:txBody>
      </p:sp>
    </p:spTree>
    <p:extLst>
      <p:ext uri="{BB962C8B-B14F-4D97-AF65-F5344CB8AC3E}">
        <p14:creationId xmlns:p14="http://schemas.microsoft.com/office/powerpoint/2010/main" val="3175674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A32314-A74B-459F-BC81-D7CD1BD48D3B}"/>
              </a:ext>
            </a:extLst>
          </p:cNvPr>
          <p:cNvSpPr>
            <a:spLocks noGrp="1"/>
          </p:cNvSpPr>
          <p:nvPr>
            <p:ph type="body" sz="quarter" idx="16"/>
          </p:nvPr>
        </p:nvSpPr>
        <p:spPr>
          <a:xfrm>
            <a:off x="6242421" y="608805"/>
            <a:ext cx="5279028" cy="697353"/>
          </a:xfrm>
        </p:spPr>
        <p:txBody>
          <a:bodyPr/>
          <a:lstStyle/>
          <a:p>
            <a:pPr algn="ctr"/>
            <a:r>
              <a:rPr lang="en-US" b="1" i="0" dirty="0">
                <a:solidFill>
                  <a:srgbClr val="F5C05B"/>
                </a:solidFill>
                <a:effectLst/>
                <a:latin typeface="acumin-pro-semi-condensed"/>
              </a:rPr>
              <a:t>Climate-Friendly Products</a:t>
            </a:r>
          </a:p>
          <a:p>
            <a:pPr algn="ctr"/>
            <a:endParaRPr lang="en-IE" dirty="0"/>
          </a:p>
        </p:txBody>
      </p:sp>
      <p:sp>
        <p:nvSpPr>
          <p:cNvPr id="3" name="Text Placeholder 2">
            <a:extLst>
              <a:ext uri="{FF2B5EF4-FFF2-40B4-BE49-F238E27FC236}">
                <a16:creationId xmlns:a16="http://schemas.microsoft.com/office/drawing/2014/main" id="{4B0618B6-9A75-4D1B-859D-536C552103D3}"/>
              </a:ext>
            </a:extLst>
          </p:cNvPr>
          <p:cNvSpPr>
            <a:spLocks noGrp="1"/>
          </p:cNvSpPr>
          <p:nvPr>
            <p:ph type="body" sz="quarter" idx="17"/>
          </p:nvPr>
        </p:nvSpPr>
        <p:spPr>
          <a:xfrm>
            <a:off x="6325568" y="1953078"/>
            <a:ext cx="5417794" cy="3947440"/>
          </a:xfrm>
        </p:spPr>
        <p:txBody>
          <a:bodyPr/>
          <a:lstStyle/>
          <a:p>
            <a:pPr algn="l"/>
            <a:r>
              <a:rPr lang="en-US" b="1" i="0" dirty="0">
                <a:solidFill>
                  <a:srgbClr val="406F70"/>
                </a:solidFill>
                <a:effectLst/>
              </a:rPr>
              <a:t>Shifting meat-centric </a:t>
            </a:r>
            <a:r>
              <a:rPr lang="en-US" b="1" dirty="0">
                <a:solidFill>
                  <a:srgbClr val="406F70"/>
                </a:solidFill>
              </a:rPr>
              <a:t>menus and product offerings </a:t>
            </a:r>
            <a:r>
              <a:rPr lang="en-US" b="1" i="0" dirty="0">
                <a:solidFill>
                  <a:srgbClr val="406F70"/>
                </a:solidFill>
                <a:effectLst/>
              </a:rPr>
              <a:t> toward less resource-intensive foods like vegetables, fruit and legumes will help meet global climate goals.</a:t>
            </a:r>
          </a:p>
          <a:p>
            <a:pPr algn="l"/>
            <a:r>
              <a:rPr lang="en-US" b="0" i="0" dirty="0">
                <a:solidFill>
                  <a:srgbClr val="406F70"/>
                </a:solidFill>
                <a:effectLst/>
              </a:rPr>
              <a:t>Introducing more plant-based foods is an important way to reduce pressure on the climate. But changing people’s behavior requires more than information. It also requires more available options that consumers will want to pick. This is where you as a food service provider can seize an opportunity.</a:t>
            </a:r>
          </a:p>
          <a:p>
            <a:br>
              <a:rPr lang="en-US" dirty="0">
                <a:solidFill>
                  <a:srgbClr val="406F70"/>
                </a:solidFill>
              </a:rPr>
            </a:br>
            <a:endParaRPr lang="en-US" b="1" i="0" dirty="0">
              <a:solidFill>
                <a:srgbClr val="406F70"/>
              </a:solidFill>
              <a:effectLst/>
            </a:endParaRPr>
          </a:p>
          <a:p>
            <a:endParaRPr lang="en-IE" dirty="0"/>
          </a:p>
        </p:txBody>
      </p:sp>
      <p:pic>
        <p:nvPicPr>
          <p:cNvPr id="6" name="Picture Placeholder 5" descr="A close-up of some fruit&#10;&#10;Description automatically generated with medium confidence">
            <a:extLst>
              <a:ext uri="{FF2B5EF4-FFF2-40B4-BE49-F238E27FC236}">
                <a16:creationId xmlns:a16="http://schemas.microsoft.com/office/drawing/2014/main" id="{E82BCE30-2C62-4A12-9CE7-796ED4BEE430}"/>
              </a:ext>
            </a:extLst>
          </p:cNvPr>
          <p:cNvPicPr>
            <a:picLocks noGrp="1" noChangeAspect="1"/>
          </p:cNvPicPr>
          <p:nvPr>
            <p:ph type="pic" sz="quarter" idx="18"/>
          </p:nvPr>
        </p:nvPicPr>
        <p:blipFill rotWithShape="1">
          <a:blip r:embed="rId2"/>
          <a:srcRect l="-12338" t="-17128" r="-43076" b="-62994"/>
          <a:stretch/>
        </p:blipFill>
        <p:spPr>
          <a:xfrm>
            <a:off x="0" y="-14989"/>
            <a:ext cx="5651292" cy="6261962"/>
          </a:xfrm>
        </p:spPr>
      </p:pic>
    </p:spTree>
    <p:extLst>
      <p:ext uri="{BB962C8B-B14F-4D97-AF65-F5344CB8AC3E}">
        <p14:creationId xmlns:p14="http://schemas.microsoft.com/office/powerpoint/2010/main" val="902041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A6C48E-DFFF-4E51-9B33-EE8D5110D495}"/>
              </a:ext>
            </a:extLst>
          </p:cNvPr>
          <p:cNvSpPr>
            <a:spLocks noGrp="1"/>
          </p:cNvSpPr>
          <p:nvPr>
            <p:ph type="body" sz="quarter" idx="19"/>
          </p:nvPr>
        </p:nvSpPr>
        <p:spPr>
          <a:xfrm>
            <a:off x="2762905" y="354871"/>
            <a:ext cx="8775233" cy="1160989"/>
          </a:xfrm>
        </p:spPr>
        <p:txBody>
          <a:bodyPr>
            <a:normAutofit/>
          </a:bodyPr>
          <a:lstStyle/>
          <a:p>
            <a:r>
              <a:rPr lang="en-US" b="1" dirty="0">
                <a:solidFill>
                  <a:srgbClr val="F5C05B"/>
                </a:solidFill>
                <a:cs typeface="Calibri"/>
              </a:rPr>
              <a:t>Carbon Counted Menus</a:t>
            </a:r>
          </a:p>
        </p:txBody>
      </p:sp>
      <p:sp>
        <p:nvSpPr>
          <p:cNvPr id="3" name="Text Placeholder 2">
            <a:extLst>
              <a:ext uri="{FF2B5EF4-FFF2-40B4-BE49-F238E27FC236}">
                <a16:creationId xmlns:a16="http://schemas.microsoft.com/office/drawing/2014/main" id="{028EF8A6-67CE-4EE3-A4C6-5F53A836DD14}"/>
              </a:ext>
            </a:extLst>
          </p:cNvPr>
          <p:cNvSpPr>
            <a:spLocks noGrp="1"/>
          </p:cNvSpPr>
          <p:nvPr>
            <p:ph type="body" sz="quarter" idx="20"/>
          </p:nvPr>
        </p:nvSpPr>
        <p:spPr>
          <a:xfrm>
            <a:off x="521284" y="1826352"/>
            <a:ext cx="11301832" cy="4417887"/>
          </a:xfrm>
        </p:spPr>
        <p:txBody>
          <a:bodyPr/>
          <a:lstStyle/>
          <a:p>
            <a:pPr algn="just"/>
            <a:r>
              <a:rPr lang="en-GB" b="0" i="0" dirty="0">
                <a:solidFill>
                  <a:srgbClr val="085156"/>
                </a:solidFill>
                <a:effectLst/>
              </a:rPr>
              <a:t>Your carbon footprint is the amount of energy, greenhouse gases, and waste that is generated by your food service business on any given day. By introducing a carbon counted menu, you give the power to the consumer to make informed environmental choices about what they eat. </a:t>
            </a:r>
          </a:p>
          <a:p>
            <a:pPr algn="just"/>
            <a:r>
              <a:rPr lang="en-GB" b="0" i="0" dirty="0">
                <a:solidFill>
                  <a:srgbClr val="085156"/>
                </a:solidFill>
                <a:effectLst/>
              </a:rPr>
              <a:t>Try this free </a:t>
            </a:r>
            <a:r>
              <a:rPr lang="en-GB" dirty="0">
                <a:hlinkClick r:id="rId2"/>
              </a:rPr>
              <a:t>Food carbon footprint calculator - My Emissions</a:t>
            </a:r>
            <a:r>
              <a:rPr lang="en-GB" dirty="0"/>
              <a:t>.</a:t>
            </a:r>
            <a:endParaRPr lang="en-US" dirty="0">
              <a:cs typeface="Calibri"/>
            </a:endParaRPr>
          </a:p>
          <a:p>
            <a:pPr algn="just"/>
            <a:endParaRPr lang="en-IE" dirty="0">
              <a:solidFill>
                <a:srgbClr val="085156"/>
              </a:solidFill>
            </a:endParaRPr>
          </a:p>
          <a:p>
            <a:pPr marL="342900" lvl="0" indent="-342900" algn="just">
              <a:buFont typeface="Arial" panose="020B0604020202020204" pitchFamily="34" charset="0"/>
              <a:buChar char="•"/>
            </a:pPr>
            <a:endParaRPr lang="en-IE" dirty="0"/>
          </a:p>
          <a:p>
            <a:pPr marL="342900" indent="-342900">
              <a:buFont typeface="Arial" panose="020B0604020202020204" pitchFamily="34" charset="0"/>
              <a:buChar char="•"/>
            </a:pPr>
            <a:endParaRPr lang="en-IE" dirty="0"/>
          </a:p>
        </p:txBody>
      </p:sp>
      <p:pic>
        <p:nvPicPr>
          <p:cNvPr id="5" name="Picture 4">
            <a:extLst>
              <a:ext uri="{FF2B5EF4-FFF2-40B4-BE49-F238E27FC236}">
                <a16:creationId xmlns:a16="http://schemas.microsoft.com/office/drawing/2014/main" id="{46D70DC9-EC8D-4989-AC4C-3BB4BF4D1498}"/>
              </a:ext>
            </a:extLst>
          </p:cNvPr>
          <p:cNvPicPr>
            <a:picLocks noChangeAspect="1"/>
          </p:cNvPicPr>
          <p:nvPr/>
        </p:nvPicPr>
        <p:blipFill>
          <a:blip r:embed="rId3"/>
          <a:stretch>
            <a:fillRect/>
          </a:stretch>
        </p:blipFill>
        <p:spPr>
          <a:xfrm>
            <a:off x="1090483" y="3613327"/>
            <a:ext cx="10656433" cy="3340602"/>
          </a:xfrm>
          <a:prstGeom prst="rect">
            <a:avLst/>
          </a:prstGeom>
        </p:spPr>
      </p:pic>
    </p:spTree>
    <p:extLst>
      <p:ext uri="{BB962C8B-B14F-4D97-AF65-F5344CB8AC3E}">
        <p14:creationId xmlns:p14="http://schemas.microsoft.com/office/powerpoint/2010/main" val="573223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28EF8A6-67CE-4EE3-A4C6-5F53A836DD14}"/>
              </a:ext>
            </a:extLst>
          </p:cNvPr>
          <p:cNvSpPr>
            <a:spLocks noGrp="1"/>
          </p:cNvSpPr>
          <p:nvPr>
            <p:ph type="body" sz="quarter" idx="20"/>
          </p:nvPr>
        </p:nvSpPr>
        <p:spPr>
          <a:xfrm>
            <a:off x="445084" y="1935209"/>
            <a:ext cx="11301832" cy="4417887"/>
          </a:xfrm>
        </p:spPr>
        <p:txBody>
          <a:bodyPr/>
          <a:lstStyle/>
          <a:p>
            <a:pPr algn="just"/>
            <a:endParaRPr lang="en-IE" dirty="0">
              <a:solidFill>
                <a:srgbClr val="085156"/>
              </a:solidFill>
            </a:endParaRPr>
          </a:p>
          <a:p>
            <a:pPr marL="342900" lvl="0" indent="-342900" algn="just">
              <a:buFont typeface="Arial" panose="020B0604020202020204" pitchFamily="34" charset="0"/>
              <a:buChar char="•"/>
            </a:pPr>
            <a:endParaRPr lang="en-IE" dirty="0"/>
          </a:p>
          <a:p>
            <a:pPr marL="342900" indent="-342900">
              <a:buFont typeface="Arial" panose="020B0604020202020204" pitchFamily="34" charset="0"/>
              <a:buChar char="•"/>
            </a:pPr>
            <a:endParaRPr lang="en-IE" dirty="0"/>
          </a:p>
        </p:txBody>
      </p:sp>
      <p:sp>
        <p:nvSpPr>
          <p:cNvPr id="6" name="TextBox 5">
            <a:extLst>
              <a:ext uri="{FF2B5EF4-FFF2-40B4-BE49-F238E27FC236}">
                <a16:creationId xmlns:a16="http://schemas.microsoft.com/office/drawing/2014/main" id="{1D85DCDD-310A-4954-852F-5B2FB9215A55}"/>
              </a:ext>
            </a:extLst>
          </p:cNvPr>
          <p:cNvSpPr txBox="1"/>
          <p:nvPr/>
        </p:nvSpPr>
        <p:spPr>
          <a:xfrm>
            <a:off x="587828" y="2096478"/>
            <a:ext cx="11419115" cy="4339650"/>
          </a:xfrm>
          <a:prstGeom prst="rect">
            <a:avLst/>
          </a:prstGeom>
          <a:noFill/>
        </p:spPr>
        <p:txBody>
          <a:bodyPr wrap="square">
            <a:spAutoFit/>
          </a:bodyPr>
          <a:lstStyle/>
          <a:p>
            <a:r>
              <a:rPr lang="en-GB" sz="2400" dirty="0">
                <a:solidFill>
                  <a:srgbClr val="085156"/>
                </a:solidFill>
              </a:rPr>
              <a:t>C</a:t>
            </a:r>
            <a:r>
              <a:rPr lang="en-GB" sz="2400" b="0" i="0" dirty="0">
                <a:solidFill>
                  <a:srgbClr val="085156"/>
                </a:solidFill>
                <a:effectLst/>
              </a:rPr>
              <a:t>hef Ravinder </a:t>
            </a:r>
            <a:r>
              <a:rPr lang="en-GB" sz="2400" b="0" i="0" dirty="0" err="1">
                <a:solidFill>
                  <a:srgbClr val="085156"/>
                </a:solidFill>
                <a:effectLst/>
              </a:rPr>
              <a:t>Bhogal</a:t>
            </a:r>
            <a:r>
              <a:rPr lang="en-GB" sz="2400" dirty="0" err="1">
                <a:solidFill>
                  <a:srgbClr val="085156"/>
                </a:solidFill>
              </a:rPr>
              <a:t>’s</a:t>
            </a:r>
            <a:r>
              <a:rPr lang="en-GB" sz="2400" b="0" i="0" dirty="0">
                <a:solidFill>
                  <a:srgbClr val="085156"/>
                </a:solidFill>
                <a:effectLst/>
              </a:rPr>
              <a:t> restaurant celebrates ‘immigrant cuisine’ in the heart of London. Since 2019, </a:t>
            </a:r>
            <a:r>
              <a:rPr lang="en-GB" sz="2400" b="0" i="0" dirty="0" err="1">
                <a:solidFill>
                  <a:srgbClr val="085156"/>
                </a:solidFill>
                <a:effectLst/>
              </a:rPr>
              <a:t>Bhogal</a:t>
            </a:r>
            <a:r>
              <a:rPr lang="en-GB" sz="2400" b="0" i="0" dirty="0">
                <a:solidFill>
                  <a:srgbClr val="085156"/>
                </a:solidFill>
                <a:effectLst/>
              </a:rPr>
              <a:t> and her husband, Nadeem, have been working to achieve carbon neutrality across their business and, having done so in 2021, will become the first UK independent restaurant to receive an accreditation.  </a:t>
            </a:r>
            <a:r>
              <a:rPr lang="en-GB" sz="2400" dirty="0">
                <a:solidFill>
                  <a:srgbClr val="085156"/>
                </a:solidFill>
              </a:rPr>
              <a:t>Key actions have included:-</a:t>
            </a:r>
          </a:p>
          <a:p>
            <a:pPr marL="342900" indent="-342900">
              <a:buFont typeface="Arial" panose="020B0604020202020204" pitchFamily="34" charset="0"/>
              <a:buChar char="•"/>
            </a:pPr>
            <a:r>
              <a:rPr lang="en-GB" sz="2400" b="0" i="0" dirty="0">
                <a:solidFill>
                  <a:srgbClr val="5E5E5E"/>
                </a:solidFill>
                <a:effectLst/>
                <a:latin typeface="Austin News"/>
              </a:rPr>
              <a:t>Changed energy supplier, </a:t>
            </a:r>
          </a:p>
          <a:p>
            <a:pPr marL="342900" indent="-342900">
              <a:buFont typeface="Arial" panose="020B0604020202020204" pitchFamily="34" charset="0"/>
              <a:buChar char="•"/>
            </a:pPr>
            <a:r>
              <a:rPr lang="en-GB" sz="2400" dirty="0">
                <a:solidFill>
                  <a:srgbClr val="5E5E5E"/>
                </a:solidFill>
                <a:latin typeface="Austin News"/>
              </a:rPr>
              <a:t>Brought on board expertise, by signing up to Climate Neutral, a US-based non-profit organisation that works out your carbon footprint based on as much data as you can provide, advises on ways to reduce it and offsets the emissions that we can’t eliminate</a:t>
            </a:r>
            <a:endParaRPr lang="en-GB" sz="2400" b="0" i="0" dirty="0">
              <a:solidFill>
                <a:srgbClr val="5E5E5E"/>
              </a:solidFill>
              <a:effectLst/>
              <a:latin typeface="Austin News"/>
            </a:endParaRPr>
          </a:p>
          <a:p>
            <a:pPr marL="342900" indent="-342900">
              <a:buFont typeface="Arial" panose="020B0604020202020204" pitchFamily="34" charset="0"/>
              <a:buChar char="•"/>
            </a:pPr>
            <a:r>
              <a:rPr lang="en-GB" sz="2400" b="0" i="0" dirty="0">
                <a:solidFill>
                  <a:srgbClr val="5E5E5E"/>
                </a:solidFill>
                <a:effectLst/>
                <a:latin typeface="Austin News"/>
              </a:rPr>
              <a:t>Switched to a green, zero-to-landfill waste management company,</a:t>
            </a:r>
          </a:p>
          <a:p>
            <a:pPr marL="342900" indent="-342900">
              <a:buFont typeface="Arial" panose="020B0604020202020204" pitchFamily="34" charset="0"/>
              <a:buChar char="•"/>
            </a:pPr>
            <a:r>
              <a:rPr lang="en-GB" sz="2400" b="0" i="0" dirty="0">
                <a:solidFill>
                  <a:srgbClr val="5E5E5E"/>
                </a:solidFill>
                <a:effectLst/>
                <a:latin typeface="Austin News"/>
              </a:rPr>
              <a:t>Partnered with a biodynamic farm</a:t>
            </a:r>
            <a:endParaRPr lang="en-GB" sz="2400" b="0" i="0" dirty="0">
              <a:solidFill>
                <a:srgbClr val="5E5E5E"/>
              </a:solidFill>
              <a:effectLst/>
            </a:endParaRPr>
          </a:p>
          <a:p>
            <a:endParaRPr lang="en-GB" sz="400" dirty="0">
              <a:solidFill>
                <a:srgbClr val="085156"/>
              </a:solidFill>
            </a:endParaRPr>
          </a:p>
          <a:p>
            <a:r>
              <a:rPr lang="en-GB" sz="2400" b="1" i="0" dirty="0">
                <a:solidFill>
                  <a:srgbClr val="085156"/>
                </a:solidFill>
                <a:effectLst/>
                <a:highlight>
                  <a:srgbClr val="F5C05B"/>
                </a:highlight>
              </a:rPr>
              <a:t>READ</a:t>
            </a:r>
            <a:r>
              <a:rPr lang="en-GB" sz="2400" b="0" i="0" dirty="0">
                <a:solidFill>
                  <a:srgbClr val="085156"/>
                </a:solidFill>
                <a:effectLst/>
              </a:rPr>
              <a:t>   </a:t>
            </a:r>
            <a:r>
              <a:rPr lang="en-GB" sz="2400" dirty="0">
                <a:hlinkClick r:id="rId2"/>
              </a:rPr>
              <a:t>Why carbon neutral restaurants are the future of dining out (telegraph.co.uk)</a:t>
            </a:r>
            <a:endParaRPr lang="en-IE" sz="2400" dirty="0">
              <a:solidFill>
                <a:srgbClr val="085156"/>
              </a:solidFill>
            </a:endParaRPr>
          </a:p>
        </p:txBody>
      </p:sp>
      <p:pic>
        <p:nvPicPr>
          <p:cNvPr id="5" name="Picture 4">
            <a:extLst>
              <a:ext uri="{FF2B5EF4-FFF2-40B4-BE49-F238E27FC236}">
                <a16:creationId xmlns:a16="http://schemas.microsoft.com/office/drawing/2014/main" id="{597C2D2E-794D-445F-9BAD-F0479DAE3587}"/>
              </a:ext>
            </a:extLst>
          </p:cNvPr>
          <p:cNvPicPr>
            <a:picLocks noChangeAspect="1"/>
          </p:cNvPicPr>
          <p:nvPr/>
        </p:nvPicPr>
        <p:blipFill>
          <a:blip r:embed="rId3"/>
          <a:stretch>
            <a:fillRect/>
          </a:stretch>
        </p:blipFill>
        <p:spPr>
          <a:xfrm>
            <a:off x="1931789" y="504904"/>
            <a:ext cx="3158002" cy="536494"/>
          </a:xfrm>
          <a:prstGeom prst="rect">
            <a:avLst/>
          </a:prstGeom>
        </p:spPr>
      </p:pic>
      <p:pic>
        <p:nvPicPr>
          <p:cNvPr id="9" name="Picture 8">
            <a:extLst>
              <a:ext uri="{FF2B5EF4-FFF2-40B4-BE49-F238E27FC236}">
                <a16:creationId xmlns:a16="http://schemas.microsoft.com/office/drawing/2014/main" id="{4E538162-E151-4472-9F3F-FD2E94E4F0D8}"/>
              </a:ext>
            </a:extLst>
          </p:cNvPr>
          <p:cNvPicPr>
            <a:picLocks noChangeAspect="1"/>
          </p:cNvPicPr>
          <p:nvPr/>
        </p:nvPicPr>
        <p:blipFill>
          <a:blip r:embed="rId4"/>
          <a:stretch>
            <a:fillRect/>
          </a:stretch>
        </p:blipFill>
        <p:spPr>
          <a:xfrm>
            <a:off x="5344094" y="439142"/>
            <a:ext cx="3918768" cy="1215059"/>
          </a:xfrm>
          <a:prstGeom prst="rect">
            <a:avLst/>
          </a:prstGeom>
        </p:spPr>
      </p:pic>
    </p:spTree>
    <p:extLst>
      <p:ext uri="{BB962C8B-B14F-4D97-AF65-F5344CB8AC3E}">
        <p14:creationId xmlns:p14="http://schemas.microsoft.com/office/powerpoint/2010/main" val="2939193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2F9FE2-D48E-4106-89D4-AA085CC8A919}"/>
              </a:ext>
            </a:extLst>
          </p:cNvPr>
          <p:cNvSpPr>
            <a:spLocks noGrp="1"/>
          </p:cNvSpPr>
          <p:nvPr>
            <p:ph type="body" sz="quarter" idx="19"/>
          </p:nvPr>
        </p:nvSpPr>
        <p:spPr/>
        <p:txBody>
          <a:bodyPr/>
          <a:lstStyle/>
          <a:p>
            <a:r>
              <a:rPr lang="en-IE" b="1" dirty="0"/>
              <a:t>MEAT AND FACTORY FARMS…THE IMPACT</a:t>
            </a:r>
          </a:p>
        </p:txBody>
      </p:sp>
      <p:sp>
        <p:nvSpPr>
          <p:cNvPr id="3" name="Text Placeholder 2">
            <a:extLst>
              <a:ext uri="{FF2B5EF4-FFF2-40B4-BE49-F238E27FC236}">
                <a16:creationId xmlns:a16="http://schemas.microsoft.com/office/drawing/2014/main" id="{2FDB8750-BB75-478C-9993-145D5286CCCA}"/>
              </a:ext>
            </a:extLst>
          </p:cNvPr>
          <p:cNvSpPr>
            <a:spLocks noGrp="1"/>
          </p:cNvSpPr>
          <p:nvPr>
            <p:ph type="body" sz="quarter" idx="20"/>
          </p:nvPr>
        </p:nvSpPr>
        <p:spPr>
          <a:xfrm>
            <a:off x="363393" y="1632678"/>
            <a:ext cx="9759015" cy="4073178"/>
          </a:xfrm>
        </p:spPr>
        <p:txBody>
          <a:bodyPr/>
          <a:lstStyle/>
          <a:p>
            <a:pPr marL="342900" indent="-342900" algn="just">
              <a:buFont typeface="Arial" panose="020B0604020202020204" pitchFamily="34" charset="0"/>
              <a:buChar char="•"/>
            </a:pPr>
            <a:r>
              <a:rPr lang="en-IE" dirty="0">
                <a:solidFill>
                  <a:srgbClr val="085156"/>
                </a:solidFill>
              </a:rPr>
              <a:t>70% of all agricultural land in the world is tied up with livestock in one form or another: meat, milk, eggs</a:t>
            </a:r>
          </a:p>
          <a:p>
            <a:pPr marL="342900" indent="-342900" algn="just">
              <a:buFont typeface="Arial" panose="020B0604020202020204" pitchFamily="34" charset="0"/>
              <a:buChar char="•"/>
            </a:pPr>
            <a:r>
              <a:rPr lang="en-IE" dirty="0">
                <a:solidFill>
                  <a:srgbClr val="085156"/>
                </a:solidFill>
              </a:rPr>
              <a:t>Much meat production occurs on factory farms- what are known as CAFO’s: Concentrated Animal Feeding Operations</a:t>
            </a:r>
            <a:r>
              <a:rPr lang="en-IE" b="1" dirty="0">
                <a:solidFill>
                  <a:srgbClr val="085156"/>
                </a:solidFill>
              </a:rPr>
              <a:t>: </a:t>
            </a:r>
            <a:r>
              <a:rPr lang="en-IE" dirty="0">
                <a:solidFill>
                  <a:srgbClr val="085156"/>
                </a:solidFill>
              </a:rPr>
              <a:t>facilities that confine animals for at least forty-five days a year and do not raise their own feed. </a:t>
            </a:r>
          </a:p>
          <a:p>
            <a:pPr marL="342900" indent="-342900">
              <a:buFont typeface="Arial" panose="020B0604020202020204" pitchFamily="34" charset="0"/>
              <a:buChar char="•"/>
            </a:pPr>
            <a:r>
              <a:rPr lang="en-IE" dirty="0">
                <a:solidFill>
                  <a:srgbClr val="085156"/>
                </a:solidFill>
              </a:rPr>
              <a:t>Globally, one third of the world’s cereal harvest, including half of all corn and 90% of all soy, is now diverted to feed animals on factory farms:</a:t>
            </a:r>
          </a:p>
          <a:p>
            <a:pPr algn="ctr"/>
            <a:r>
              <a:rPr kumimoji="0" lang="en-IE" sz="1400" b="0" i="0" u="sng" strike="noStrike" kern="1200" cap="none" spc="0" normalizeH="0" baseline="0" noProof="0" dirty="0">
                <a:ln>
                  <a:noFill/>
                </a:ln>
                <a:solidFill>
                  <a:srgbClr val="085156"/>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http://www.fao.org/worldfoodsituation/csdb/en/</a:t>
            </a:r>
            <a:r>
              <a:rPr kumimoji="0" lang="en-IE" b="0" i="0" u="none" strike="noStrike" kern="1200" cap="none" spc="0" normalizeH="0" baseline="0" noProof="0" dirty="0">
                <a:ln>
                  <a:noFill/>
                </a:ln>
                <a:solidFill>
                  <a:srgbClr val="085156"/>
                </a:solidFill>
                <a:effectLst/>
                <a:uLnTx/>
                <a:uFillTx/>
                <a:latin typeface="Calibri" panose="020F0502020204030204"/>
                <a:ea typeface="+mn-ea"/>
                <a:cs typeface="+mn-cs"/>
              </a:rPr>
              <a:t> </a:t>
            </a:r>
            <a:endParaRPr lang="en-IE" dirty="0">
              <a:solidFill>
                <a:srgbClr val="085156"/>
              </a:solidFill>
            </a:endParaRPr>
          </a:p>
          <a:p>
            <a:pPr marL="342900" indent="-342900">
              <a:buFont typeface="Arial" panose="020B0604020202020204" pitchFamily="34" charset="0"/>
              <a:buChar char="•"/>
            </a:pPr>
            <a:r>
              <a:rPr lang="en-IE" dirty="0">
                <a:solidFill>
                  <a:srgbClr val="085156"/>
                </a:solidFill>
              </a:rPr>
              <a:t> In the EU the figure hovers around 14-16% </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IE" dirty="0">
                <a:solidFill>
                  <a:srgbClr val="085156"/>
                </a:solidFill>
              </a:rPr>
              <a:t>	</a:t>
            </a:r>
            <a:r>
              <a:rPr kumimoji="0" lang="en-IE" sz="1400" b="0" i="0" u="sng" strike="noStrike" kern="1200" cap="none" spc="0" normalizeH="0" baseline="0" noProof="0" dirty="0">
                <a:ln>
                  <a:noFill/>
                </a:ln>
                <a:solidFill>
                  <a:srgbClr val="0563C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https://ec.europa.eu/eurostat/statistics-explained/index.php/Agricultural_production_-_</a:t>
            </a:r>
            <a:r>
              <a:rPr kumimoji="0" lang="en-IE" sz="1400" b="0" i="0" u="sng" strike="noStrike" kern="1200" cap="none" spc="0" normalizeH="0" baseline="0" noProof="0" dirty="0">
                <a:ln>
                  <a:noFill/>
                </a:ln>
                <a:solidFill>
                  <a:srgbClr val="085156"/>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crops</a:t>
            </a:r>
            <a:endParaRPr kumimoji="0" lang="en-IE" sz="1400" i="0" u="sng" strike="noStrike" kern="1200" cap="none" spc="0" normalizeH="0" baseline="0" noProof="0" dirty="0">
              <a:ln>
                <a:noFill/>
              </a:ln>
              <a:solidFill>
                <a:srgbClr val="085156"/>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IE" b="1" dirty="0">
                <a:solidFill>
                  <a:srgbClr val="085156"/>
                </a:solidFill>
              </a:rPr>
              <a:t>In Module 4, we look at the importance of short supply chains.</a:t>
            </a:r>
            <a:endParaRPr kumimoji="0" lang="en-IE" b="1" i="0" u="none" strike="noStrike" kern="1200" cap="none" spc="0" normalizeH="0" baseline="0" noProof="0" dirty="0">
              <a:ln>
                <a:noFill/>
              </a:ln>
              <a:solidFill>
                <a:srgbClr val="085156"/>
              </a:solidFill>
              <a:effectLst/>
              <a:uLnTx/>
              <a:uFillTx/>
              <a:ea typeface="+mn-ea"/>
              <a:cs typeface="+mn-cs"/>
            </a:endParaRPr>
          </a:p>
          <a:p>
            <a:endParaRPr lang="en-IE" dirty="0"/>
          </a:p>
        </p:txBody>
      </p:sp>
    </p:spTree>
    <p:extLst>
      <p:ext uri="{BB962C8B-B14F-4D97-AF65-F5344CB8AC3E}">
        <p14:creationId xmlns:p14="http://schemas.microsoft.com/office/powerpoint/2010/main" val="678356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ssorted piles of beans and legumes">
            <a:extLst>
              <a:ext uri="{FF2B5EF4-FFF2-40B4-BE49-F238E27FC236}">
                <a16:creationId xmlns:a16="http://schemas.microsoft.com/office/drawing/2014/main" id="{97CEC553-34F7-4B53-8311-758BD7CB442C}"/>
              </a:ext>
            </a:extLst>
          </p:cNvPr>
          <p:cNvPicPr>
            <a:picLocks noGrp="1" noChangeAspect="1"/>
          </p:cNvPicPr>
          <p:nvPr>
            <p:ph type="pic" sz="quarter" idx="18"/>
          </p:nvPr>
        </p:nvPicPr>
        <p:blipFill>
          <a:blip r:embed="rId2"/>
          <a:srcRect l="19927" r="19927"/>
          <a:stretch>
            <a:fillRect/>
          </a:stretch>
        </p:blipFill>
        <p:spPr/>
      </p:pic>
      <p:sp>
        <p:nvSpPr>
          <p:cNvPr id="3" name="Text Placeholder 2">
            <a:extLst>
              <a:ext uri="{FF2B5EF4-FFF2-40B4-BE49-F238E27FC236}">
                <a16:creationId xmlns:a16="http://schemas.microsoft.com/office/drawing/2014/main" id="{5DFEFC29-813E-4CB3-B29C-5292E46885EC}"/>
              </a:ext>
            </a:extLst>
          </p:cNvPr>
          <p:cNvSpPr>
            <a:spLocks noGrp="1"/>
          </p:cNvSpPr>
          <p:nvPr>
            <p:ph type="body" sz="quarter" idx="19"/>
          </p:nvPr>
        </p:nvSpPr>
        <p:spPr>
          <a:xfrm>
            <a:off x="544286" y="318195"/>
            <a:ext cx="5887636" cy="1612129"/>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IE" b="1" i="0" u="none" strike="noStrike" kern="1200" cap="none" spc="0" normalizeH="0" baseline="0" noProof="0" dirty="0">
                <a:ln>
                  <a:noFill/>
                </a:ln>
                <a:solidFill>
                  <a:srgbClr val="F5C05B"/>
                </a:solidFill>
                <a:effectLst/>
                <a:uLnTx/>
                <a:uFillTx/>
                <a:latin typeface="Calibri" panose="020F0502020204030204"/>
                <a:ea typeface="+mn-ea"/>
                <a:cs typeface="+mn-cs"/>
              </a:rPr>
              <a:t>PLANT BASED MEAT SUBSTITUTES</a:t>
            </a:r>
          </a:p>
          <a:p>
            <a:endParaRPr lang="en-IE" dirty="0"/>
          </a:p>
        </p:txBody>
      </p:sp>
      <p:sp>
        <p:nvSpPr>
          <p:cNvPr id="4" name="Text Placeholder 3">
            <a:extLst>
              <a:ext uri="{FF2B5EF4-FFF2-40B4-BE49-F238E27FC236}">
                <a16:creationId xmlns:a16="http://schemas.microsoft.com/office/drawing/2014/main" id="{C39383F5-FEF8-4239-9688-BCA019408827}"/>
              </a:ext>
            </a:extLst>
          </p:cNvPr>
          <p:cNvSpPr>
            <a:spLocks noGrp="1"/>
          </p:cNvSpPr>
          <p:nvPr>
            <p:ph type="body" sz="quarter" idx="20"/>
          </p:nvPr>
        </p:nvSpPr>
        <p:spPr>
          <a:xfrm>
            <a:off x="208364" y="1786300"/>
            <a:ext cx="5887636" cy="3947440"/>
          </a:xfrm>
        </p:spPr>
        <p:txBody>
          <a:bodyPr vert="horz" lIns="91440" tIns="45720" rIns="91440" bIns="45720" rtlCol="0" anchor="t">
            <a:noAutofit/>
          </a:bodyPr>
          <a:lstStyle/>
          <a:p>
            <a:pPr marL="342900" marR="0" lvl="0" indent="-3429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Over the past few years, food innovators have focused on replicating the taste and texture of beef, chicken and other animal-based products (most recently seafood) .</a:t>
            </a:r>
            <a:endParaRPr lang="en-IE" sz="2400" b="0" i="0" u="none" strike="noStrike" kern="1200" cap="none" spc="0" normalizeH="0" baseline="0" noProof="0" dirty="0">
              <a:ln>
                <a:noFill/>
              </a:ln>
              <a:solidFill>
                <a:srgbClr val="085156"/>
              </a:solidFill>
              <a:effectLst/>
              <a:uLnTx/>
              <a:uFillTx/>
              <a:latin typeface="Calibri" panose="020F0502020204030204"/>
              <a:cs typeface="Calibri"/>
            </a:endParaRPr>
          </a:p>
          <a:p>
            <a:pPr marL="342900" marR="0" lvl="0" indent="-3429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The intent is to curb the environmental impact of emissions, water and land use, among other environmental concerns.</a:t>
            </a:r>
          </a:p>
          <a:p>
            <a:pPr marL="342900" indent="-342900" algn="just">
              <a:buFont typeface="Arial" panose="020B0604020202020204" pitchFamily="34" charset="0"/>
              <a:buChar char="•"/>
            </a:pPr>
            <a:r>
              <a:rPr lang="en-IE" dirty="0">
                <a:solidFill>
                  <a:srgbClr val="085156"/>
                </a:solidFill>
                <a:cs typeface="Calibri" panose="020F0502020204030204"/>
              </a:rPr>
              <a:t>In </a:t>
            </a:r>
            <a:r>
              <a:rPr lang="en-IE" b="1" dirty="0">
                <a:solidFill>
                  <a:srgbClr val="085156"/>
                </a:solidFill>
                <a:cs typeface="Calibri" panose="020F0502020204030204"/>
              </a:rPr>
              <a:t>Module 6, </a:t>
            </a:r>
            <a:r>
              <a:rPr lang="en-IE" dirty="0">
                <a:solidFill>
                  <a:srgbClr val="085156"/>
                </a:solidFill>
                <a:cs typeface="Calibri" panose="020F0502020204030204"/>
              </a:rPr>
              <a:t> we explore how some of these technologies are being developed to curb the associated impact of meat and other damaging products. </a:t>
            </a:r>
          </a:p>
          <a:p>
            <a:endParaRPr lang="en-IE" dirty="0">
              <a:cs typeface="Calibri" panose="020F0502020204030204"/>
            </a:endParaRPr>
          </a:p>
        </p:txBody>
      </p:sp>
    </p:spTree>
    <p:extLst>
      <p:ext uri="{BB962C8B-B14F-4D97-AF65-F5344CB8AC3E}">
        <p14:creationId xmlns:p14="http://schemas.microsoft.com/office/powerpoint/2010/main" val="2845836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sky, outdoor, beach, people&#10;&#10;Description automatically generated">
            <a:extLst>
              <a:ext uri="{FF2B5EF4-FFF2-40B4-BE49-F238E27FC236}">
                <a16:creationId xmlns:a16="http://schemas.microsoft.com/office/drawing/2014/main" id="{F17B4E4A-4172-4EF5-9786-F4742BA5C181}"/>
              </a:ext>
            </a:extLst>
          </p:cNvPr>
          <p:cNvPicPr>
            <a:picLocks noGrp="1" noChangeAspect="1"/>
          </p:cNvPicPr>
          <p:nvPr>
            <p:ph type="pic" sz="quarter" idx="18"/>
          </p:nvPr>
        </p:nvPicPr>
        <p:blipFill rotWithShape="1">
          <a:blip r:embed="rId3"/>
          <a:srcRect l="19920" r="19920"/>
          <a:stretch/>
        </p:blipFill>
        <p:spPr/>
      </p:pic>
      <p:sp>
        <p:nvSpPr>
          <p:cNvPr id="3" name="Text Placeholder 2">
            <a:extLst>
              <a:ext uri="{FF2B5EF4-FFF2-40B4-BE49-F238E27FC236}">
                <a16:creationId xmlns:a16="http://schemas.microsoft.com/office/drawing/2014/main" id="{10711D14-FF84-4558-BA72-842273DB4649}"/>
              </a:ext>
            </a:extLst>
          </p:cNvPr>
          <p:cNvSpPr>
            <a:spLocks noGrp="1"/>
          </p:cNvSpPr>
          <p:nvPr>
            <p:ph type="body" sz="quarter" idx="19"/>
          </p:nvPr>
        </p:nvSpPr>
        <p:spPr/>
        <p:txBody>
          <a:bodyPr vert="horz" lIns="91440" tIns="45720" rIns="91440" bIns="45720" rtlCol="0" anchor="t">
            <a:normAutofit/>
          </a:bodyPr>
          <a:lstStyle/>
          <a:p>
            <a:r>
              <a:rPr lang="en-US" b="1" dirty="0">
                <a:solidFill>
                  <a:srgbClr val="F5C05B"/>
                </a:solidFill>
                <a:cs typeface="Calibri"/>
              </a:rPr>
              <a:t>Packaging Waste </a:t>
            </a:r>
          </a:p>
        </p:txBody>
      </p:sp>
      <p:graphicFrame>
        <p:nvGraphicFramePr>
          <p:cNvPr id="9" name="Text Placeholder 3">
            <a:extLst>
              <a:ext uri="{FF2B5EF4-FFF2-40B4-BE49-F238E27FC236}">
                <a16:creationId xmlns:a16="http://schemas.microsoft.com/office/drawing/2014/main" id="{48F23ABB-9291-47BF-AF04-E81CDF0B9CA8}"/>
              </a:ext>
            </a:extLst>
          </p:cNvPr>
          <p:cNvGraphicFramePr/>
          <p:nvPr>
            <p:extLst>
              <p:ext uri="{D42A27DB-BD31-4B8C-83A1-F6EECF244321}">
                <p14:modId xmlns:p14="http://schemas.microsoft.com/office/powerpoint/2010/main" val="51996084"/>
              </p:ext>
            </p:extLst>
          </p:nvPr>
        </p:nvGraphicFramePr>
        <p:xfrm>
          <a:off x="402336" y="1786300"/>
          <a:ext cx="6025896" cy="39474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Graphic 6" descr="Radioactive outline">
            <a:extLst>
              <a:ext uri="{FF2B5EF4-FFF2-40B4-BE49-F238E27FC236}">
                <a16:creationId xmlns:a16="http://schemas.microsoft.com/office/drawing/2014/main" id="{E8E42B33-B1D2-49BE-AE05-74D829BD8C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9603" y="2029968"/>
            <a:ext cx="539497" cy="539496"/>
          </a:xfrm>
          <a:prstGeom prst="rect">
            <a:avLst/>
          </a:prstGeom>
        </p:spPr>
      </p:pic>
      <p:pic>
        <p:nvPicPr>
          <p:cNvPr id="10" name="Graphic 9" descr="Water Bottle outline">
            <a:extLst>
              <a:ext uri="{FF2B5EF4-FFF2-40B4-BE49-F238E27FC236}">
                <a16:creationId xmlns:a16="http://schemas.microsoft.com/office/drawing/2014/main" id="{BC75798A-FCBB-40A8-8B4F-C9B6DCE6205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9603" y="3429001"/>
            <a:ext cx="539496" cy="539496"/>
          </a:xfrm>
          <a:prstGeom prst="rect">
            <a:avLst/>
          </a:prstGeom>
        </p:spPr>
      </p:pic>
      <p:pic>
        <p:nvPicPr>
          <p:cNvPr id="12" name="Graphic 11" descr="Puzzle pieces outline">
            <a:extLst>
              <a:ext uri="{FF2B5EF4-FFF2-40B4-BE49-F238E27FC236}">
                <a16:creationId xmlns:a16="http://schemas.microsoft.com/office/drawing/2014/main" id="{5A690222-50B8-4839-93D9-BF4DAECA43D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0154" y="4828034"/>
            <a:ext cx="585630" cy="585630"/>
          </a:xfrm>
          <a:prstGeom prst="rect">
            <a:avLst/>
          </a:prstGeom>
        </p:spPr>
      </p:pic>
    </p:spTree>
    <p:extLst>
      <p:ext uri="{BB962C8B-B14F-4D97-AF65-F5344CB8AC3E}">
        <p14:creationId xmlns:p14="http://schemas.microsoft.com/office/powerpoint/2010/main" val="757269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EC83D31D-1534-4115-9091-F99A4376B7AA}"/>
              </a:ext>
            </a:extLst>
          </p:cNvPr>
          <p:cNvSpPr>
            <a:spLocks noGrp="1"/>
          </p:cNvSpPr>
          <p:nvPr>
            <p:ph type="body" sz="quarter" idx="14"/>
          </p:nvPr>
        </p:nvSpPr>
        <p:spPr>
          <a:xfrm>
            <a:off x="3264542" y="3429000"/>
            <a:ext cx="7875588" cy="3244850"/>
          </a:xfrm>
        </p:spPr>
        <p:txBody>
          <a:bodyPr vert="horz" lIns="91440" tIns="45720" rIns="91440" bIns="45720" rtlCol="0" anchor="t">
            <a:noAutofit/>
          </a:bodyPr>
          <a:lstStyle/>
          <a:p>
            <a:r>
              <a:rPr lang="en-IE" sz="4800" b="1">
                <a:solidFill>
                  <a:srgbClr val="F5C05B"/>
                </a:solidFill>
              </a:rPr>
              <a:t>2. Reducing Food Waste</a:t>
            </a:r>
          </a:p>
        </p:txBody>
      </p:sp>
      <p:sp>
        <p:nvSpPr>
          <p:cNvPr id="3" name="TextBox 1">
            <a:extLst>
              <a:ext uri="{FF2B5EF4-FFF2-40B4-BE49-F238E27FC236}">
                <a16:creationId xmlns:a16="http://schemas.microsoft.com/office/drawing/2014/main" id="{6EF23028-63E4-4CA7-A247-A0140C4AE2AF}"/>
              </a:ext>
            </a:extLst>
          </p:cNvPr>
          <p:cNvSpPr txBox="1"/>
          <p:nvPr/>
        </p:nvSpPr>
        <p:spPr>
          <a:xfrm>
            <a:off x="8681884" y="410496"/>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rgbClr val="085156"/>
                </a:solidFill>
                <a:cs typeface="Calibri"/>
              </a:rPr>
              <a:t>MODULE 2</a:t>
            </a:r>
          </a:p>
        </p:txBody>
      </p:sp>
    </p:spTree>
    <p:extLst>
      <p:ext uri="{BB962C8B-B14F-4D97-AF65-F5344CB8AC3E}">
        <p14:creationId xmlns:p14="http://schemas.microsoft.com/office/powerpoint/2010/main" val="4129701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8C388E-DFB1-4BFB-9011-2FEC529131DA}"/>
              </a:ext>
            </a:extLst>
          </p:cNvPr>
          <p:cNvSpPr>
            <a:spLocks noGrp="1"/>
          </p:cNvSpPr>
          <p:nvPr>
            <p:ph type="body" sz="quarter" idx="16"/>
          </p:nvPr>
        </p:nvSpPr>
        <p:spPr>
          <a:xfrm>
            <a:off x="5683274" y="581892"/>
            <a:ext cx="5279028" cy="697353"/>
          </a:xfrm>
        </p:spPr>
        <p:txBody>
          <a:bodyPr/>
          <a:lstStyle/>
          <a:p>
            <a:pPr algn="l"/>
            <a:r>
              <a:rPr lang="en-US" b="1" dirty="0">
                <a:solidFill>
                  <a:srgbClr val="F5C05B"/>
                </a:solidFill>
              </a:rPr>
              <a:t>Food Waste</a:t>
            </a:r>
            <a:endParaRPr lang="en-IE" b="1" dirty="0">
              <a:solidFill>
                <a:srgbClr val="F5C05B"/>
              </a:solidFill>
            </a:endParaRPr>
          </a:p>
        </p:txBody>
      </p:sp>
      <p:sp>
        <p:nvSpPr>
          <p:cNvPr id="3" name="Text Placeholder 2">
            <a:extLst>
              <a:ext uri="{FF2B5EF4-FFF2-40B4-BE49-F238E27FC236}">
                <a16:creationId xmlns:a16="http://schemas.microsoft.com/office/drawing/2014/main" id="{EED55F86-5649-4A7B-AFDC-842C4E65D6DE}"/>
              </a:ext>
            </a:extLst>
          </p:cNvPr>
          <p:cNvSpPr>
            <a:spLocks noGrp="1"/>
          </p:cNvSpPr>
          <p:nvPr>
            <p:ph type="body" sz="quarter" idx="17"/>
          </p:nvPr>
        </p:nvSpPr>
        <p:spPr>
          <a:xfrm>
            <a:off x="4787246" y="1754659"/>
            <a:ext cx="7071084" cy="3947440"/>
          </a:xfrm>
        </p:spPr>
        <p:txBody>
          <a:bodyPr vert="horz" lIns="91440" tIns="45720" rIns="91440" bIns="45720" rtlCol="0" anchor="t">
            <a:noAutofit/>
          </a:bodyPr>
          <a:lstStyle/>
          <a:p>
            <a:pPr marL="800100" lvl="1" indent="-342900" algn="l">
              <a:buFont typeface="Arial"/>
              <a:buChar char="•"/>
            </a:pPr>
            <a:r>
              <a:rPr lang="en-IE" altLang="en-US" dirty="0">
                <a:solidFill>
                  <a:srgbClr val="406F70"/>
                </a:solidFill>
                <a:cs typeface="Arial"/>
              </a:rPr>
              <a:t>Food waste is an issue that affects all aspects of society, producers, growers, retail, hospitality, consumers and those who experience food poverty, with roughly one third of all food produced going to waste. </a:t>
            </a:r>
          </a:p>
          <a:p>
            <a:pPr lvl="1" algn="l"/>
            <a:endParaRPr lang="en-US" dirty="0">
              <a:cs typeface="Arial"/>
            </a:endParaRPr>
          </a:p>
          <a:p>
            <a:pPr marL="800100" lvl="1" indent="-342900" algn="l">
              <a:buChar char="•"/>
            </a:pPr>
            <a:r>
              <a:rPr lang="en-IE" dirty="0">
                <a:solidFill>
                  <a:srgbClr val="406F70"/>
                </a:solidFill>
                <a:ea typeface="+mn-lt"/>
                <a:cs typeface="+mn-lt"/>
              </a:rPr>
              <a:t>While food waste is a global issue, the streams differ in developing and developed countries.  In developing countries, the majority of losses occur in processing and post-harvest, whereas in developed countries, the majority of the losses occur at the retail and consumer level.</a:t>
            </a:r>
            <a:endParaRPr lang="en-IE" altLang="en-US" dirty="0">
              <a:solidFill>
                <a:srgbClr val="406F70"/>
              </a:solidFill>
              <a:cs typeface="Arial"/>
            </a:endParaRPr>
          </a:p>
          <a:p>
            <a:pPr lvl="1" algn="l"/>
            <a:endParaRPr lang="en-IE" altLang="en-US" dirty="0">
              <a:solidFill>
                <a:srgbClr val="406F70"/>
              </a:solidFill>
              <a:cs typeface="Calibri" panose="020F0502020204030204"/>
            </a:endParaRPr>
          </a:p>
          <a:p>
            <a:endParaRPr lang="en-IE" dirty="0">
              <a:cs typeface="Calibri" panose="020F0502020204030204"/>
            </a:endParaRPr>
          </a:p>
        </p:txBody>
      </p:sp>
      <p:pic>
        <p:nvPicPr>
          <p:cNvPr id="6" name="Picture Placeholder 5" descr="A picture containing food, plant, dish, meal&#10;&#10;Description automatically generated">
            <a:extLst>
              <a:ext uri="{FF2B5EF4-FFF2-40B4-BE49-F238E27FC236}">
                <a16:creationId xmlns:a16="http://schemas.microsoft.com/office/drawing/2014/main" id="{43F4C7B5-ECD4-41D4-B4EE-FAF70BD9016C}"/>
              </a:ext>
            </a:extLst>
          </p:cNvPr>
          <p:cNvPicPr>
            <a:picLocks noGrp="1" noChangeAspect="1"/>
          </p:cNvPicPr>
          <p:nvPr>
            <p:ph type="pic" sz="quarter" idx="18"/>
          </p:nvPr>
        </p:nvPicPr>
        <p:blipFill rotWithShape="1">
          <a:blip r:embed="rId2"/>
          <a:srcRect l="-30705" t="-16130" r="-33393" b="-10200"/>
          <a:stretch/>
        </p:blipFill>
        <p:spPr>
          <a:xfrm>
            <a:off x="-492572" y="581892"/>
            <a:ext cx="6885059" cy="5099014"/>
          </a:xfrm>
        </p:spPr>
      </p:pic>
    </p:spTree>
    <p:extLst>
      <p:ext uri="{BB962C8B-B14F-4D97-AF65-F5344CB8AC3E}">
        <p14:creationId xmlns:p14="http://schemas.microsoft.com/office/powerpoint/2010/main" val="2088567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79C341-5DF8-47F1-9393-6B06A99803B0}"/>
              </a:ext>
            </a:extLst>
          </p:cNvPr>
          <p:cNvSpPr>
            <a:spLocks noGrp="1"/>
          </p:cNvSpPr>
          <p:nvPr>
            <p:ph type="body" sz="quarter" idx="19"/>
          </p:nvPr>
        </p:nvSpPr>
        <p:spPr/>
        <p:txBody>
          <a:bodyPr/>
          <a:lstStyle/>
          <a:p>
            <a:pPr algn="l"/>
            <a:r>
              <a:rPr lang="en-US" b="1" dirty="0">
                <a:solidFill>
                  <a:srgbClr val="F5C05B"/>
                </a:solidFill>
              </a:rPr>
              <a:t>Food Waste in Business</a:t>
            </a:r>
            <a:endParaRPr lang="en-IE" b="1" dirty="0">
              <a:solidFill>
                <a:srgbClr val="F5C05B"/>
              </a:solidFill>
            </a:endParaRPr>
          </a:p>
        </p:txBody>
      </p:sp>
      <p:sp>
        <p:nvSpPr>
          <p:cNvPr id="3" name="Text Placeholder 2">
            <a:extLst>
              <a:ext uri="{FF2B5EF4-FFF2-40B4-BE49-F238E27FC236}">
                <a16:creationId xmlns:a16="http://schemas.microsoft.com/office/drawing/2014/main" id="{6561C6F5-ACB3-4561-9B06-2CA3AB1F72BA}"/>
              </a:ext>
            </a:extLst>
          </p:cNvPr>
          <p:cNvSpPr>
            <a:spLocks noGrp="1"/>
          </p:cNvSpPr>
          <p:nvPr>
            <p:ph type="body" sz="quarter" idx="20"/>
          </p:nvPr>
        </p:nvSpPr>
        <p:spPr>
          <a:xfrm>
            <a:off x="586552" y="2128058"/>
            <a:ext cx="7463939" cy="4360206"/>
          </a:xfrm>
        </p:spPr>
        <p:txBody>
          <a:bodyPr/>
          <a:lstStyle/>
          <a:p>
            <a:pPr algn="just"/>
            <a:r>
              <a:rPr lang="en-US" b="0" i="0" dirty="0">
                <a:solidFill>
                  <a:srgbClr val="085156"/>
                </a:solidFill>
                <a:effectLst/>
              </a:rPr>
              <a:t>Food waste can be a significant cost to businesses. When it comes to food waste, most businesses just think about the disposal costs. Disposal costs represent only a small fraction of the “true” cost of food waste. It has been estimated that each </a:t>
            </a:r>
            <a:r>
              <a:rPr lang="en-US" b="0" i="0" dirty="0" err="1">
                <a:solidFill>
                  <a:srgbClr val="085156"/>
                </a:solidFill>
                <a:effectLst/>
              </a:rPr>
              <a:t>tonne</a:t>
            </a:r>
            <a:r>
              <a:rPr lang="en-US" b="0" i="0" dirty="0">
                <a:solidFill>
                  <a:srgbClr val="085156"/>
                </a:solidFill>
                <a:effectLst/>
              </a:rPr>
              <a:t> of food waste can cost approximately €2,000 – €5,000.</a:t>
            </a:r>
          </a:p>
          <a:p>
            <a:pPr algn="l"/>
            <a:r>
              <a:rPr lang="en-US" b="1" i="0" dirty="0">
                <a:solidFill>
                  <a:srgbClr val="085156"/>
                </a:solidFill>
                <a:effectLst/>
              </a:rPr>
              <a:t>The solution to this waste of money for any business is to prevent food waste</a:t>
            </a:r>
            <a:r>
              <a:rPr lang="en-US" b="0" i="0" dirty="0">
                <a:solidFill>
                  <a:srgbClr val="085156"/>
                </a:solidFill>
                <a:effectLst/>
              </a:rPr>
              <a:t>. </a:t>
            </a:r>
          </a:p>
          <a:p>
            <a:pPr algn="just"/>
            <a:r>
              <a:rPr lang="en-US" b="0" i="0" dirty="0">
                <a:solidFill>
                  <a:srgbClr val="085156"/>
                </a:solidFill>
                <a:effectLst/>
              </a:rPr>
              <a:t>To do this, a business must first identify where and why food is being wasted, and then use this information create specific solutions to prevent food waste being generated in the first place.</a:t>
            </a:r>
          </a:p>
          <a:p>
            <a:endParaRPr lang="en-IE" dirty="0"/>
          </a:p>
        </p:txBody>
      </p:sp>
      <p:pic>
        <p:nvPicPr>
          <p:cNvPr id="5" name="Picture 4">
            <a:extLst>
              <a:ext uri="{FF2B5EF4-FFF2-40B4-BE49-F238E27FC236}">
                <a16:creationId xmlns:a16="http://schemas.microsoft.com/office/drawing/2014/main" id="{E2BA0C6B-B6F2-4D21-8B63-B0C023DB2765}"/>
              </a:ext>
            </a:extLst>
          </p:cNvPr>
          <p:cNvPicPr>
            <a:picLocks noChangeAspect="1"/>
          </p:cNvPicPr>
          <p:nvPr/>
        </p:nvPicPr>
        <p:blipFill rotWithShape="1">
          <a:blip r:embed="rId2"/>
          <a:srcRect b="14604"/>
          <a:stretch/>
        </p:blipFill>
        <p:spPr>
          <a:xfrm>
            <a:off x="8290736" y="2214220"/>
            <a:ext cx="3661017" cy="2715999"/>
          </a:xfrm>
          <a:prstGeom prst="rect">
            <a:avLst/>
          </a:prstGeom>
        </p:spPr>
      </p:pic>
    </p:spTree>
    <p:extLst>
      <p:ext uri="{BB962C8B-B14F-4D97-AF65-F5344CB8AC3E}">
        <p14:creationId xmlns:p14="http://schemas.microsoft.com/office/powerpoint/2010/main" val="165934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B295F43-657A-4DE4-8046-4D2B9E830313}"/>
              </a:ext>
            </a:extLst>
          </p:cNvPr>
          <p:cNvPicPr>
            <a:picLocks noGrp="1" noChangeAspect="1"/>
          </p:cNvPicPr>
          <p:nvPr>
            <p:ph type="pic" sz="quarter" idx="18"/>
          </p:nvPr>
        </p:nvPicPr>
        <p:blipFill>
          <a:blip r:embed="rId2"/>
          <a:srcRect l="26312" r="26312"/>
          <a:stretch>
            <a:fillRect/>
          </a:stretch>
        </p:blipFill>
        <p:spPr/>
      </p:pic>
      <p:sp>
        <p:nvSpPr>
          <p:cNvPr id="3" name="Text Placeholder 2">
            <a:extLst>
              <a:ext uri="{FF2B5EF4-FFF2-40B4-BE49-F238E27FC236}">
                <a16:creationId xmlns:a16="http://schemas.microsoft.com/office/drawing/2014/main" id="{74F6554F-0507-4AE6-BA60-C3EA28D5E06F}"/>
              </a:ext>
            </a:extLst>
          </p:cNvPr>
          <p:cNvSpPr>
            <a:spLocks noGrp="1"/>
          </p:cNvSpPr>
          <p:nvPr>
            <p:ph type="body" sz="quarter" idx="19"/>
          </p:nvPr>
        </p:nvSpPr>
        <p:spPr>
          <a:xfrm>
            <a:off x="586551" y="426907"/>
            <a:ext cx="5279028" cy="697353"/>
          </a:xfrm>
        </p:spPr>
        <p:txBody>
          <a:bodyPr>
            <a:normAutofit/>
          </a:bodyPr>
          <a:lstStyle/>
          <a:p>
            <a:pPr algn="l"/>
            <a:r>
              <a:rPr lang="en-US" b="1" dirty="0">
                <a:solidFill>
                  <a:srgbClr val="F5C05B"/>
                </a:solidFill>
              </a:rPr>
              <a:t>Food Waste in Business</a:t>
            </a:r>
            <a:endParaRPr lang="en-IE" b="1" dirty="0">
              <a:solidFill>
                <a:srgbClr val="F5C05B"/>
              </a:solidFill>
            </a:endParaRPr>
          </a:p>
        </p:txBody>
      </p:sp>
      <p:sp>
        <p:nvSpPr>
          <p:cNvPr id="4" name="Text Placeholder 3">
            <a:extLst>
              <a:ext uri="{FF2B5EF4-FFF2-40B4-BE49-F238E27FC236}">
                <a16:creationId xmlns:a16="http://schemas.microsoft.com/office/drawing/2014/main" id="{2D6C78C2-C0CC-4EEB-9EF6-530D2049B03E}"/>
              </a:ext>
            </a:extLst>
          </p:cNvPr>
          <p:cNvSpPr>
            <a:spLocks noGrp="1"/>
          </p:cNvSpPr>
          <p:nvPr>
            <p:ph type="body" sz="quarter" idx="20"/>
          </p:nvPr>
        </p:nvSpPr>
        <p:spPr>
          <a:xfrm>
            <a:off x="586551" y="1786300"/>
            <a:ext cx="5651293" cy="3947440"/>
          </a:xfrm>
        </p:spPr>
        <p:txBody>
          <a:bodyPr/>
          <a:lstStyle/>
          <a:p>
            <a:pPr algn="just"/>
            <a:r>
              <a:rPr lang="en-IE" altLang="en-US" sz="2400" dirty="0">
                <a:solidFill>
                  <a:srgbClr val="406F70"/>
                </a:solidFill>
              </a:rPr>
              <a:t>There are large amounts of edible food that do not even reach consumers but still end up in the bin, often referred to as </a:t>
            </a:r>
            <a:r>
              <a:rPr lang="en-IE" altLang="en-US" sz="2400" b="1" dirty="0">
                <a:solidFill>
                  <a:srgbClr val="406F70"/>
                </a:solidFill>
              </a:rPr>
              <a:t>surplus food</a:t>
            </a:r>
            <a:r>
              <a:rPr lang="en-IE" altLang="en-US" sz="2400" dirty="0">
                <a:solidFill>
                  <a:srgbClr val="406F70"/>
                </a:solidFill>
              </a:rPr>
              <a:t> (from production, distribution &amp; retail). </a:t>
            </a:r>
          </a:p>
          <a:p>
            <a:pPr algn="just"/>
            <a:r>
              <a:rPr lang="en-IE" altLang="en-US" sz="2400" dirty="0">
                <a:solidFill>
                  <a:srgbClr val="406F70"/>
                </a:solidFill>
              </a:rPr>
              <a:t>The reasons for this include short-dated stock, over-production, distribution delays, end-of-line production, mis-</a:t>
            </a:r>
            <a:r>
              <a:rPr lang="en-IE" altLang="en-US" sz="2400" dirty="0" err="1">
                <a:solidFill>
                  <a:srgbClr val="406F70"/>
                </a:solidFill>
              </a:rPr>
              <a:t>shapen</a:t>
            </a:r>
            <a:r>
              <a:rPr lang="en-IE" altLang="en-US" sz="2400" dirty="0">
                <a:solidFill>
                  <a:srgbClr val="406F70"/>
                </a:solidFill>
              </a:rPr>
              <a:t> fruit and vegetables, unsold food from the service industry, etc.</a:t>
            </a:r>
            <a:endParaRPr lang="en-US" altLang="en-US" sz="2400" dirty="0">
              <a:solidFill>
                <a:srgbClr val="406F70"/>
              </a:solidFill>
            </a:endParaRPr>
          </a:p>
          <a:p>
            <a:endParaRPr lang="en-IE" dirty="0"/>
          </a:p>
        </p:txBody>
      </p:sp>
      <p:sp>
        <p:nvSpPr>
          <p:cNvPr id="5" name="Picture Placeholder 1">
            <a:extLst>
              <a:ext uri="{FF2B5EF4-FFF2-40B4-BE49-F238E27FC236}">
                <a16:creationId xmlns:a16="http://schemas.microsoft.com/office/drawing/2014/main" id="{654FAF26-C498-4C02-93E3-8837986A8DF6}"/>
              </a:ext>
            </a:extLst>
          </p:cNvPr>
          <p:cNvSpPr txBox="1">
            <a:spLocks/>
          </p:cNvSpPr>
          <p:nvPr/>
        </p:nvSpPr>
        <p:spPr>
          <a:xfrm flipH="1">
            <a:off x="6612270" y="0"/>
            <a:ext cx="5651292" cy="6261962"/>
          </a:xfrm>
          <a:custGeom>
            <a:avLst/>
            <a:gdLst>
              <a:gd name="connsiteX0" fmla="*/ 0 w 5651292"/>
              <a:gd name="connsiteY0" fmla="*/ 0 h 6261962"/>
              <a:gd name="connsiteX1" fmla="*/ 5651292 w 5651292"/>
              <a:gd name="connsiteY1" fmla="*/ 0 h 6261962"/>
              <a:gd name="connsiteX2" fmla="*/ 5611959 w 5651292"/>
              <a:gd name="connsiteY2" fmla="*/ 316053 h 6261962"/>
              <a:gd name="connsiteX3" fmla="*/ 4724771 w 5651292"/>
              <a:gd name="connsiteY3" fmla="*/ 2858766 h 6261962"/>
              <a:gd name="connsiteX4" fmla="*/ 4548337 w 5651292"/>
              <a:gd name="connsiteY4" fmla="*/ 3145034 h 6261962"/>
              <a:gd name="connsiteX5" fmla="*/ 4552310 w 5651292"/>
              <a:gd name="connsiteY5" fmla="*/ 3145034 h 6261962"/>
              <a:gd name="connsiteX6" fmla="*/ 4410265 w 5651292"/>
              <a:gd name="connsiteY6" fmla="*/ 3363160 h 6261962"/>
              <a:gd name="connsiteX7" fmla="*/ 4023257 w 5651292"/>
              <a:gd name="connsiteY7" fmla="*/ 3879578 h 6261962"/>
              <a:gd name="connsiteX8" fmla="*/ 3820123 w 5651292"/>
              <a:gd name="connsiteY8" fmla="*/ 4115358 h 6261962"/>
              <a:gd name="connsiteX9" fmla="*/ 3666531 w 5651292"/>
              <a:gd name="connsiteY9" fmla="*/ 4115358 h 6261962"/>
              <a:gd name="connsiteX10" fmla="*/ 3666531 w 5651292"/>
              <a:gd name="connsiteY10" fmla="*/ 4115357 h 6261962"/>
              <a:gd name="connsiteX11" fmla="*/ 3482470 w 5651292"/>
              <a:gd name="connsiteY11" fmla="*/ 4115357 h 6261962"/>
              <a:gd name="connsiteX12" fmla="*/ 3482470 w 5651292"/>
              <a:gd name="connsiteY12" fmla="*/ 4115358 h 6261962"/>
              <a:gd name="connsiteX13" fmla="*/ 3354200 w 5651292"/>
              <a:gd name="connsiteY13" fmla="*/ 4121835 h 6261962"/>
              <a:gd name="connsiteX14" fmla="*/ 2297181 w 5651292"/>
              <a:gd name="connsiteY14" fmla="*/ 4768406 h 6261962"/>
              <a:gd name="connsiteX15" fmla="*/ 2285269 w 5651292"/>
              <a:gd name="connsiteY15" fmla="*/ 4787617 h 6261962"/>
              <a:gd name="connsiteX16" fmla="*/ 2280471 w 5651292"/>
              <a:gd name="connsiteY16" fmla="*/ 4794908 h 6261962"/>
              <a:gd name="connsiteX17" fmla="*/ 2068428 w 5651292"/>
              <a:gd name="connsiteY17" fmla="*/ 5411081 h 6261962"/>
              <a:gd name="connsiteX18" fmla="*/ 2067936 w 5651292"/>
              <a:gd name="connsiteY18" fmla="*/ 5420830 h 6261962"/>
              <a:gd name="connsiteX19" fmla="*/ 2237560 w 5651292"/>
              <a:gd name="connsiteY19" fmla="*/ 5420830 h 6261962"/>
              <a:gd name="connsiteX20" fmla="*/ 2075512 w 5651292"/>
              <a:gd name="connsiteY20" fmla="*/ 5517122 h 6261962"/>
              <a:gd name="connsiteX21" fmla="*/ 279265 w 5651292"/>
              <a:gd name="connsiteY21" fmla="*/ 6207765 h 6261962"/>
              <a:gd name="connsiteX22" fmla="*/ 0 w 5651292"/>
              <a:gd name="connsiteY22" fmla="*/ 6261962 h 6261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51292" h="6261962">
                <a:moveTo>
                  <a:pt x="0" y="0"/>
                </a:moveTo>
                <a:lnTo>
                  <a:pt x="5651292" y="0"/>
                </a:lnTo>
                <a:lnTo>
                  <a:pt x="5611959" y="316053"/>
                </a:lnTo>
                <a:cubicBezTo>
                  <a:pt x="5472582" y="1233649"/>
                  <a:pt x="5165591" y="2092978"/>
                  <a:pt x="4724771" y="2858766"/>
                </a:cubicBezTo>
                <a:lnTo>
                  <a:pt x="4548337" y="3145034"/>
                </a:lnTo>
                <a:lnTo>
                  <a:pt x="4552310" y="3145034"/>
                </a:lnTo>
                <a:lnTo>
                  <a:pt x="4410265" y="3363160"/>
                </a:lnTo>
                <a:cubicBezTo>
                  <a:pt x="4288760" y="3541562"/>
                  <a:pt x="4159590" y="3713876"/>
                  <a:pt x="4023257" y="3879578"/>
                </a:cubicBezTo>
                <a:lnTo>
                  <a:pt x="3820123" y="4115358"/>
                </a:lnTo>
                <a:lnTo>
                  <a:pt x="3666531" y="4115358"/>
                </a:lnTo>
                <a:lnTo>
                  <a:pt x="3666531" y="4115357"/>
                </a:lnTo>
                <a:lnTo>
                  <a:pt x="3482470" y="4115357"/>
                </a:lnTo>
                <a:lnTo>
                  <a:pt x="3482470" y="4115358"/>
                </a:lnTo>
                <a:lnTo>
                  <a:pt x="3354200" y="4121835"/>
                </a:lnTo>
                <a:cubicBezTo>
                  <a:pt x="2911200" y="4166824"/>
                  <a:pt x="2527798" y="4413410"/>
                  <a:pt x="2297181" y="4768406"/>
                </a:cubicBezTo>
                <a:lnTo>
                  <a:pt x="2285269" y="4787617"/>
                </a:lnTo>
                <a:lnTo>
                  <a:pt x="2280471" y="4794908"/>
                </a:lnTo>
                <a:cubicBezTo>
                  <a:pt x="2165997" y="4976836"/>
                  <a:pt x="2091257" y="5186286"/>
                  <a:pt x="2068428" y="5411081"/>
                </a:cubicBezTo>
                <a:lnTo>
                  <a:pt x="2067936" y="5420830"/>
                </a:lnTo>
                <a:lnTo>
                  <a:pt x="2237560" y="5420830"/>
                </a:lnTo>
                <a:lnTo>
                  <a:pt x="2075512" y="5517122"/>
                </a:lnTo>
                <a:cubicBezTo>
                  <a:pt x="1518664" y="5830408"/>
                  <a:pt x="915401" y="6065336"/>
                  <a:pt x="279265" y="6207765"/>
                </a:cubicBezTo>
                <a:lnTo>
                  <a:pt x="0" y="6261962"/>
                </a:lnTo>
                <a:close/>
              </a:path>
            </a:pathLst>
          </a:custGeom>
          <a:ln>
            <a:noFill/>
          </a:ln>
        </p:spPr>
      </p:sp>
    </p:spTree>
    <p:extLst>
      <p:ext uri="{BB962C8B-B14F-4D97-AF65-F5344CB8AC3E}">
        <p14:creationId xmlns:p14="http://schemas.microsoft.com/office/powerpoint/2010/main" val="2055331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EC83D31D-1534-4115-9091-F99A4376B7AA}"/>
              </a:ext>
            </a:extLst>
          </p:cNvPr>
          <p:cNvSpPr>
            <a:spLocks noGrp="1"/>
          </p:cNvSpPr>
          <p:nvPr>
            <p:ph type="body" sz="quarter" idx="14"/>
          </p:nvPr>
        </p:nvSpPr>
        <p:spPr>
          <a:xfrm>
            <a:off x="3264542" y="3429000"/>
            <a:ext cx="7875588" cy="3244850"/>
          </a:xfrm>
        </p:spPr>
        <p:txBody>
          <a:bodyPr vert="horz" lIns="91440" tIns="45720" rIns="91440" bIns="45720" rtlCol="0" anchor="t">
            <a:noAutofit/>
          </a:bodyPr>
          <a:lstStyle/>
          <a:p>
            <a:r>
              <a:rPr lang="en-IE" sz="4800" b="1" dirty="0">
                <a:solidFill>
                  <a:srgbClr val="F5C05B"/>
                </a:solidFill>
              </a:rPr>
              <a:t>1. Food Service and the Environment</a:t>
            </a:r>
          </a:p>
        </p:txBody>
      </p:sp>
      <p:sp>
        <p:nvSpPr>
          <p:cNvPr id="3" name="TextBox 1">
            <a:extLst>
              <a:ext uri="{FF2B5EF4-FFF2-40B4-BE49-F238E27FC236}">
                <a16:creationId xmlns:a16="http://schemas.microsoft.com/office/drawing/2014/main" id="{6EF23028-63E4-4CA7-A247-A0140C4AE2AF}"/>
              </a:ext>
            </a:extLst>
          </p:cNvPr>
          <p:cNvSpPr txBox="1"/>
          <p:nvPr/>
        </p:nvSpPr>
        <p:spPr>
          <a:xfrm>
            <a:off x="8681884" y="410496"/>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rgbClr val="085156"/>
                </a:solidFill>
                <a:cs typeface="Calibri"/>
              </a:rPr>
              <a:t>MODULE 2</a:t>
            </a:r>
          </a:p>
        </p:txBody>
      </p:sp>
    </p:spTree>
    <p:extLst>
      <p:ext uri="{BB962C8B-B14F-4D97-AF65-F5344CB8AC3E}">
        <p14:creationId xmlns:p14="http://schemas.microsoft.com/office/powerpoint/2010/main" val="752666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A649C1-3C10-467B-BC5F-B054C8043125}"/>
              </a:ext>
            </a:extLst>
          </p:cNvPr>
          <p:cNvSpPr>
            <a:spLocks noGrp="1"/>
          </p:cNvSpPr>
          <p:nvPr>
            <p:ph type="body" sz="quarter" idx="19"/>
          </p:nvPr>
        </p:nvSpPr>
        <p:spPr/>
        <p:txBody>
          <a:bodyPr/>
          <a:lstStyle/>
          <a:p>
            <a:pPr algn="ctr"/>
            <a:r>
              <a:rPr lang="en-US" b="1" dirty="0"/>
              <a:t> The 3 Main Categories of Food Waste</a:t>
            </a:r>
            <a:endParaRPr lang="en-IE" b="1" dirty="0"/>
          </a:p>
        </p:txBody>
      </p:sp>
      <p:pic>
        <p:nvPicPr>
          <p:cNvPr id="4" name="Picture 3" descr="pie 1">
            <a:extLst>
              <a:ext uri="{FF2B5EF4-FFF2-40B4-BE49-F238E27FC236}">
                <a16:creationId xmlns:a16="http://schemas.microsoft.com/office/drawing/2014/main" id="{DF717190-631B-4C7C-8EC5-00CAF9E714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6335" y="2228519"/>
            <a:ext cx="47244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68AFD97-D917-4389-90EE-5A4BA465FBA8}"/>
              </a:ext>
            </a:extLst>
          </p:cNvPr>
          <p:cNvSpPr txBox="1"/>
          <p:nvPr/>
        </p:nvSpPr>
        <p:spPr>
          <a:xfrm>
            <a:off x="2603721" y="2013694"/>
            <a:ext cx="2162755" cy="1200329"/>
          </a:xfrm>
          <a:prstGeom prst="rect">
            <a:avLst/>
          </a:prstGeom>
          <a:noFill/>
        </p:spPr>
        <p:txBody>
          <a:bodyPr wrap="square" rtlCol="0">
            <a:spAutoFit/>
          </a:bodyPr>
          <a:lstStyle/>
          <a:p>
            <a:pPr algn="ctr"/>
            <a:r>
              <a:rPr lang="en-US" sz="2400" b="1" dirty="0">
                <a:solidFill>
                  <a:schemeClr val="accent4">
                    <a:lumMod val="75000"/>
                  </a:schemeClr>
                </a:solidFill>
              </a:rPr>
              <a:t>20% unavoidable food waste</a:t>
            </a:r>
            <a:endParaRPr lang="en-IE" sz="2400" b="1" dirty="0">
              <a:solidFill>
                <a:schemeClr val="accent4">
                  <a:lumMod val="75000"/>
                </a:schemeClr>
              </a:solidFill>
            </a:endParaRPr>
          </a:p>
        </p:txBody>
      </p:sp>
      <p:sp>
        <p:nvSpPr>
          <p:cNvPr id="6" name="TextBox 5">
            <a:extLst>
              <a:ext uri="{FF2B5EF4-FFF2-40B4-BE49-F238E27FC236}">
                <a16:creationId xmlns:a16="http://schemas.microsoft.com/office/drawing/2014/main" id="{5F55B63B-A2C2-4924-AB69-25F295B0CDFB}"/>
              </a:ext>
            </a:extLst>
          </p:cNvPr>
          <p:cNvSpPr txBox="1"/>
          <p:nvPr/>
        </p:nvSpPr>
        <p:spPr>
          <a:xfrm>
            <a:off x="1852654" y="4259361"/>
            <a:ext cx="2289976" cy="1569660"/>
          </a:xfrm>
          <a:prstGeom prst="rect">
            <a:avLst/>
          </a:prstGeom>
          <a:noFill/>
        </p:spPr>
        <p:txBody>
          <a:bodyPr wrap="square" rtlCol="0">
            <a:spAutoFit/>
          </a:bodyPr>
          <a:lstStyle/>
          <a:p>
            <a:pPr algn="ctr"/>
            <a:r>
              <a:rPr lang="en-US" sz="2400" b="1" dirty="0">
                <a:solidFill>
                  <a:srgbClr val="5E5E5E"/>
                </a:solidFill>
              </a:rPr>
              <a:t>20% </a:t>
            </a:r>
          </a:p>
          <a:p>
            <a:pPr algn="ctr"/>
            <a:r>
              <a:rPr lang="en-US" sz="2400" b="1" dirty="0">
                <a:solidFill>
                  <a:srgbClr val="5E5E5E"/>
                </a:solidFill>
              </a:rPr>
              <a:t>potentially avoidable food waste</a:t>
            </a:r>
            <a:endParaRPr lang="en-IE" sz="2400" b="1" dirty="0">
              <a:solidFill>
                <a:srgbClr val="5E5E5E"/>
              </a:solidFill>
            </a:endParaRPr>
          </a:p>
        </p:txBody>
      </p:sp>
      <p:sp>
        <p:nvSpPr>
          <p:cNvPr id="7" name="TextBox 6">
            <a:extLst>
              <a:ext uri="{FF2B5EF4-FFF2-40B4-BE49-F238E27FC236}">
                <a16:creationId xmlns:a16="http://schemas.microsoft.com/office/drawing/2014/main" id="{4ADFCB68-5C57-489D-9C1C-1C612BC0012D}"/>
              </a:ext>
            </a:extLst>
          </p:cNvPr>
          <p:cNvSpPr txBox="1"/>
          <p:nvPr/>
        </p:nvSpPr>
        <p:spPr>
          <a:xfrm>
            <a:off x="8049371" y="3166895"/>
            <a:ext cx="2417196" cy="1200329"/>
          </a:xfrm>
          <a:prstGeom prst="rect">
            <a:avLst/>
          </a:prstGeom>
          <a:noFill/>
        </p:spPr>
        <p:txBody>
          <a:bodyPr wrap="square" rtlCol="0">
            <a:spAutoFit/>
          </a:bodyPr>
          <a:lstStyle/>
          <a:p>
            <a:pPr algn="ctr"/>
            <a:r>
              <a:rPr lang="en-US" sz="2400" b="1" dirty="0">
                <a:solidFill>
                  <a:srgbClr val="406F70"/>
                </a:solidFill>
              </a:rPr>
              <a:t>60% </a:t>
            </a:r>
          </a:p>
          <a:p>
            <a:pPr algn="ctr"/>
            <a:r>
              <a:rPr lang="en-US" sz="2400" b="1" dirty="0">
                <a:solidFill>
                  <a:srgbClr val="406F70"/>
                </a:solidFill>
              </a:rPr>
              <a:t>avoidable food waste</a:t>
            </a:r>
            <a:endParaRPr lang="en-IE" sz="2400" b="1" dirty="0">
              <a:solidFill>
                <a:srgbClr val="406F70"/>
              </a:solidFill>
            </a:endParaRPr>
          </a:p>
        </p:txBody>
      </p:sp>
    </p:spTree>
    <p:extLst>
      <p:ext uri="{BB962C8B-B14F-4D97-AF65-F5344CB8AC3E}">
        <p14:creationId xmlns:p14="http://schemas.microsoft.com/office/powerpoint/2010/main" val="3124965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Bananas">
            <a:extLst>
              <a:ext uri="{FF2B5EF4-FFF2-40B4-BE49-F238E27FC236}">
                <a16:creationId xmlns:a16="http://schemas.microsoft.com/office/drawing/2014/main" id="{816BB041-33D6-49F7-8D8D-468BE18E577B}"/>
              </a:ext>
            </a:extLst>
          </p:cNvPr>
          <p:cNvPicPr>
            <a:picLocks noGrp="1" noChangeAspect="1"/>
          </p:cNvPicPr>
          <p:nvPr>
            <p:ph type="pic" sz="quarter" idx="18"/>
          </p:nvPr>
        </p:nvPicPr>
        <p:blipFill>
          <a:blip r:embed="rId2"/>
          <a:srcRect l="19927" r="19927"/>
          <a:stretch>
            <a:fillRect/>
          </a:stretch>
        </p:blipFill>
        <p:spPr/>
      </p:pic>
      <p:sp>
        <p:nvSpPr>
          <p:cNvPr id="3" name="Text Placeholder 2">
            <a:extLst>
              <a:ext uri="{FF2B5EF4-FFF2-40B4-BE49-F238E27FC236}">
                <a16:creationId xmlns:a16="http://schemas.microsoft.com/office/drawing/2014/main" id="{8E3C6514-2D91-4894-835E-3A73D2618228}"/>
              </a:ext>
            </a:extLst>
          </p:cNvPr>
          <p:cNvSpPr>
            <a:spLocks noGrp="1"/>
          </p:cNvSpPr>
          <p:nvPr>
            <p:ph type="body" sz="quarter" idx="19"/>
          </p:nvPr>
        </p:nvSpPr>
        <p:spPr>
          <a:xfrm>
            <a:off x="372265" y="547666"/>
            <a:ext cx="5279028" cy="697353"/>
          </a:xfrm>
        </p:spPr>
        <p:txBody>
          <a:bodyPr>
            <a:normAutofit fontScale="85000" lnSpcReduction="10000"/>
          </a:bodyPr>
          <a:lstStyle/>
          <a:p>
            <a:r>
              <a:rPr lang="en-US" b="1" dirty="0">
                <a:solidFill>
                  <a:srgbClr val="085156"/>
                </a:solidFill>
              </a:rPr>
              <a:t>Description of the 3 categories:</a:t>
            </a:r>
            <a:endParaRPr lang="en-IE" b="1" dirty="0">
              <a:solidFill>
                <a:srgbClr val="085156"/>
              </a:solidFill>
            </a:endParaRPr>
          </a:p>
        </p:txBody>
      </p:sp>
      <p:sp>
        <p:nvSpPr>
          <p:cNvPr id="4" name="Text Placeholder 3">
            <a:extLst>
              <a:ext uri="{FF2B5EF4-FFF2-40B4-BE49-F238E27FC236}">
                <a16:creationId xmlns:a16="http://schemas.microsoft.com/office/drawing/2014/main" id="{B770BB94-70FD-450A-AC5E-8772C6DD3ED2}"/>
              </a:ext>
            </a:extLst>
          </p:cNvPr>
          <p:cNvSpPr>
            <a:spLocks noGrp="1"/>
          </p:cNvSpPr>
          <p:nvPr>
            <p:ph type="body" sz="quarter" idx="20"/>
          </p:nvPr>
        </p:nvSpPr>
        <p:spPr>
          <a:xfrm>
            <a:off x="198783" y="1786299"/>
            <a:ext cx="6782461" cy="4121519"/>
          </a:xfrm>
        </p:spPr>
        <p:txBody>
          <a:bodyPr/>
          <a:lstStyle/>
          <a:p>
            <a:pPr>
              <a:spcBef>
                <a:spcPct val="50000"/>
              </a:spcBef>
            </a:pPr>
            <a:r>
              <a:rPr lang="en-IE" altLang="en-US" b="1" dirty="0">
                <a:solidFill>
                  <a:srgbClr val="406F70"/>
                </a:solidFill>
              </a:rPr>
              <a:t>60% Avoidable: </a:t>
            </a:r>
            <a:r>
              <a:rPr lang="en-IE" altLang="en-US" dirty="0">
                <a:solidFill>
                  <a:srgbClr val="406F70"/>
                </a:solidFill>
              </a:rPr>
              <a:t>plate scrapings, leftovers , gone off fruit and veg, passed date items, damaged stock which cannot be used due to Health &amp; Safety, etc. </a:t>
            </a:r>
          </a:p>
          <a:p>
            <a:pPr>
              <a:spcBef>
                <a:spcPct val="50000"/>
              </a:spcBef>
            </a:pPr>
            <a:r>
              <a:rPr lang="en-IE" altLang="en-US" b="1" dirty="0"/>
              <a:t>20% Potentially Avoidable</a:t>
            </a:r>
            <a:r>
              <a:rPr lang="en-IE" altLang="en-US" dirty="0"/>
              <a:t>: bread leftovers made into bread-crumbs, vegetable trimmings used for stock and soups, meat and fish bones used for stock, discarded butter for cooking, old fruit for jams and smoothies, pickling or fermenting products etc.</a:t>
            </a:r>
          </a:p>
          <a:p>
            <a:pPr>
              <a:spcBef>
                <a:spcPct val="50000"/>
              </a:spcBef>
            </a:pPr>
            <a:r>
              <a:rPr lang="en-IE" altLang="en-US" b="1" dirty="0">
                <a:solidFill>
                  <a:srgbClr val="CC9131"/>
                </a:solidFill>
              </a:rPr>
              <a:t>20% Unavoidable: </a:t>
            </a:r>
            <a:r>
              <a:rPr lang="en-IE" altLang="en-US" dirty="0">
                <a:solidFill>
                  <a:srgbClr val="CC9131"/>
                </a:solidFill>
              </a:rPr>
              <a:t>banana skins, animal bones (before or after used to make stock), unusable prep waste (e.g. potato peels with soil on them), etc</a:t>
            </a:r>
            <a:endParaRPr lang="en-US" altLang="en-US" dirty="0">
              <a:solidFill>
                <a:srgbClr val="CC9131"/>
              </a:solidFill>
            </a:endParaRPr>
          </a:p>
          <a:p>
            <a:endParaRPr lang="en-IE" dirty="0"/>
          </a:p>
        </p:txBody>
      </p:sp>
    </p:spTree>
    <p:extLst>
      <p:ext uri="{BB962C8B-B14F-4D97-AF65-F5344CB8AC3E}">
        <p14:creationId xmlns:p14="http://schemas.microsoft.com/office/powerpoint/2010/main" val="2082598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3DA287-3419-4B6D-8F90-CB45A299131B}"/>
              </a:ext>
            </a:extLst>
          </p:cNvPr>
          <p:cNvSpPr>
            <a:spLocks noGrp="1"/>
          </p:cNvSpPr>
          <p:nvPr>
            <p:ph type="body" sz="quarter" idx="16"/>
          </p:nvPr>
        </p:nvSpPr>
        <p:spPr>
          <a:xfrm>
            <a:off x="6318620" y="467592"/>
            <a:ext cx="5378080" cy="1249386"/>
          </a:xfrm>
        </p:spPr>
        <p:txBody>
          <a:bodyPr>
            <a:normAutofit fontScale="92500"/>
          </a:bodyPr>
          <a:lstStyle/>
          <a:p>
            <a:pPr algn="l"/>
            <a:r>
              <a:rPr lang="en-US" b="1" dirty="0">
                <a:solidFill>
                  <a:srgbClr val="F5C05B"/>
                </a:solidFill>
              </a:rPr>
              <a:t>SPOTLIGHT ON UK </a:t>
            </a:r>
          </a:p>
          <a:p>
            <a:pPr algn="l"/>
            <a:r>
              <a:rPr lang="en-US" sz="2600" b="1" dirty="0">
                <a:solidFill>
                  <a:srgbClr val="406F70"/>
                </a:solidFill>
              </a:rPr>
              <a:t>What is happening in food waste in UK?</a:t>
            </a:r>
            <a:endParaRPr lang="en-IE" sz="2600" b="1" dirty="0">
              <a:solidFill>
                <a:srgbClr val="406F70"/>
              </a:solidFill>
            </a:endParaRPr>
          </a:p>
        </p:txBody>
      </p:sp>
      <p:sp>
        <p:nvSpPr>
          <p:cNvPr id="3" name="Text Placeholder 2">
            <a:extLst>
              <a:ext uri="{FF2B5EF4-FFF2-40B4-BE49-F238E27FC236}">
                <a16:creationId xmlns:a16="http://schemas.microsoft.com/office/drawing/2014/main" id="{E7384C6C-7BE4-4581-A7F7-19965341F5FF}"/>
              </a:ext>
            </a:extLst>
          </p:cNvPr>
          <p:cNvSpPr>
            <a:spLocks noGrp="1"/>
          </p:cNvSpPr>
          <p:nvPr>
            <p:ph type="body" sz="quarter" idx="17"/>
          </p:nvPr>
        </p:nvSpPr>
        <p:spPr/>
        <p:txBody>
          <a:bodyPr/>
          <a:lstStyle/>
          <a:p>
            <a:r>
              <a:rPr lang="en-IE" altLang="en-US" sz="2400" b="1" dirty="0">
                <a:solidFill>
                  <a:srgbClr val="406F70"/>
                </a:solidFill>
              </a:rPr>
              <a:t>15 million tonnes </a:t>
            </a:r>
            <a:r>
              <a:rPr lang="en-IE" altLang="en-US" sz="2400" dirty="0">
                <a:solidFill>
                  <a:srgbClr val="406F70"/>
                </a:solidFill>
              </a:rPr>
              <a:t>of food is discarded every year in the UK alone. </a:t>
            </a:r>
          </a:p>
          <a:p>
            <a:r>
              <a:rPr lang="en-IE" altLang="en-US" sz="2400" dirty="0">
                <a:solidFill>
                  <a:srgbClr val="406F70"/>
                </a:solidFill>
              </a:rPr>
              <a:t>Worryingly, almost </a:t>
            </a:r>
            <a:r>
              <a:rPr lang="en-IE" altLang="en-US" sz="2400" b="1" dirty="0">
                <a:solidFill>
                  <a:srgbClr val="406F70"/>
                </a:solidFill>
              </a:rPr>
              <a:t>4 million tonnes  </a:t>
            </a:r>
            <a:r>
              <a:rPr lang="en-IE" altLang="en-US" sz="2400" dirty="0">
                <a:solidFill>
                  <a:srgbClr val="406F70"/>
                </a:solidFill>
              </a:rPr>
              <a:t>is thrown away despite </a:t>
            </a:r>
            <a:r>
              <a:rPr lang="en-IE" altLang="en-US" sz="2400" u="sng" dirty="0">
                <a:solidFill>
                  <a:srgbClr val="406F70"/>
                </a:solidFill>
              </a:rPr>
              <a:t>still being edible</a:t>
            </a:r>
            <a:r>
              <a:rPr lang="en-IE" altLang="en-US" sz="2400" dirty="0">
                <a:solidFill>
                  <a:srgbClr val="406F70"/>
                </a:solidFill>
              </a:rPr>
              <a:t>.</a:t>
            </a:r>
          </a:p>
          <a:p>
            <a:r>
              <a:rPr lang="en-IE" altLang="en-US" sz="2400" dirty="0">
                <a:solidFill>
                  <a:srgbClr val="406F70"/>
                </a:solidFill>
              </a:rPr>
              <a:t>In addition to the actual waste of food, the </a:t>
            </a:r>
            <a:r>
              <a:rPr lang="en-IE" altLang="en-US" sz="2400" b="1" dirty="0">
                <a:solidFill>
                  <a:srgbClr val="406F70"/>
                </a:solidFill>
              </a:rPr>
              <a:t>costs of the energy </a:t>
            </a:r>
            <a:r>
              <a:rPr lang="en-IE" altLang="en-US" sz="2400" dirty="0">
                <a:solidFill>
                  <a:srgbClr val="406F70"/>
                </a:solidFill>
              </a:rPr>
              <a:t>to produce,  transport, store and dispose the food are also wasted.</a:t>
            </a:r>
            <a:endParaRPr lang="en-IE" altLang="en-US" sz="2400" dirty="0">
              <a:solidFill>
                <a:srgbClr val="406F70"/>
              </a:solidFill>
              <a:cs typeface="Arial" panose="020B0604020202020204" pitchFamily="34" charset="0"/>
            </a:endParaRPr>
          </a:p>
          <a:p>
            <a:endParaRPr lang="en-IE" dirty="0"/>
          </a:p>
        </p:txBody>
      </p:sp>
      <p:pic>
        <p:nvPicPr>
          <p:cNvPr id="8" name="Picture Placeholder 7" descr="A picture containing dish&#10;&#10;Description automatically generated">
            <a:extLst>
              <a:ext uri="{FF2B5EF4-FFF2-40B4-BE49-F238E27FC236}">
                <a16:creationId xmlns:a16="http://schemas.microsoft.com/office/drawing/2014/main" id="{9CB95308-4BBA-4A66-9746-730F1E7CA48A}"/>
              </a:ext>
            </a:extLst>
          </p:cNvPr>
          <p:cNvPicPr>
            <a:picLocks noGrp="1" noChangeAspect="1"/>
          </p:cNvPicPr>
          <p:nvPr>
            <p:ph type="pic" sz="quarter" idx="18"/>
          </p:nvPr>
        </p:nvPicPr>
        <p:blipFill>
          <a:blip r:embed="rId2"/>
          <a:srcRect l="24613" r="24613"/>
          <a:stretch>
            <a:fillRect/>
          </a:stretch>
        </p:blipFill>
        <p:spPr/>
      </p:pic>
    </p:spTree>
    <p:extLst>
      <p:ext uri="{BB962C8B-B14F-4D97-AF65-F5344CB8AC3E}">
        <p14:creationId xmlns:p14="http://schemas.microsoft.com/office/powerpoint/2010/main" val="4030464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608A1D-5963-47A4-B37F-A603D85575ED}"/>
              </a:ext>
            </a:extLst>
          </p:cNvPr>
          <p:cNvSpPr>
            <a:spLocks noGrp="1"/>
          </p:cNvSpPr>
          <p:nvPr>
            <p:ph type="body" sz="quarter" idx="16"/>
          </p:nvPr>
        </p:nvSpPr>
        <p:spPr>
          <a:xfrm>
            <a:off x="6096000" y="155864"/>
            <a:ext cx="5501648" cy="1506681"/>
          </a:xfrm>
        </p:spPr>
        <p:txBody>
          <a:bodyPr>
            <a:normAutofit/>
          </a:bodyPr>
          <a:lstStyle/>
          <a:p>
            <a:pPr algn="l"/>
            <a:r>
              <a:rPr lang="en-US" sz="2800" b="1" dirty="0">
                <a:solidFill>
                  <a:srgbClr val="F5C05B"/>
                </a:solidFill>
              </a:rPr>
              <a:t>SPOTLIGHT ON IRELAND </a:t>
            </a:r>
          </a:p>
          <a:p>
            <a:pPr algn="l"/>
            <a:r>
              <a:rPr lang="en-US" sz="2400" b="1" dirty="0">
                <a:solidFill>
                  <a:srgbClr val="406F70"/>
                </a:solidFill>
              </a:rPr>
              <a:t>What is happening in food waste in Ireland?</a:t>
            </a:r>
            <a:endParaRPr lang="en-IE" sz="2400" b="1" dirty="0">
              <a:solidFill>
                <a:srgbClr val="406F70"/>
              </a:solidFill>
            </a:endParaRPr>
          </a:p>
        </p:txBody>
      </p:sp>
      <p:sp>
        <p:nvSpPr>
          <p:cNvPr id="3" name="Text Placeholder 2">
            <a:extLst>
              <a:ext uri="{FF2B5EF4-FFF2-40B4-BE49-F238E27FC236}">
                <a16:creationId xmlns:a16="http://schemas.microsoft.com/office/drawing/2014/main" id="{4304A26C-60B8-4765-93E9-8EC5FC91F17A}"/>
              </a:ext>
            </a:extLst>
          </p:cNvPr>
          <p:cNvSpPr>
            <a:spLocks noGrp="1"/>
          </p:cNvSpPr>
          <p:nvPr>
            <p:ph type="body" sz="quarter" idx="17"/>
          </p:nvPr>
        </p:nvSpPr>
        <p:spPr>
          <a:xfrm>
            <a:off x="5910183" y="1901123"/>
            <a:ext cx="5873281" cy="3947440"/>
          </a:xfrm>
        </p:spPr>
        <p:txBody>
          <a:bodyPr/>
          <a:lstStyle/>
          <a:p>
            <a:pPr algn="l">
              <a:spcBef>
                <a:spcPct val="50000"/>
              </a:spcBef>
            </a:pPr>
            <a:r>
              <a:rPr lang="en-IE" altLang="en-US" sz="2400" dirty="0">
                <a:solidFill>
                  <a:srgbClr val="085156"/>
                </a:solidFill>
                <a:cs typeface="Arial" panose="020B0604020202020204" pitchFamily="34" charset="0"/>
              </a:rPr>
              <a:t>There are about 750,000 tonnes of organic waste generated each year by businesses in Ireland. </a:t>
            </a:r>
          </a:p>
          <a:p>
            <a:pPr marL="180000" indent="-216000" algn="l">
              <a:lnSpc>
                <a:spcPct val="100000"/>
              </a:lnSpc>
              <a:spcBef>
                <a:spcPct val="50000"/>
              </a:spcBef>
              <a:buFont typeface="Arial" panose="020B0604020202020204" pitchFamily="34" charset="0"/>
              <a:buChar char="•"/>
            </a:pPr>
            <a:r>
              <a:rPr lang="en-IE" altLang="en-US" sz="2400" dirty="0">
                <a:solidFill>
                  <a:srgbClr val="085156"/>
                </a:solidFill>
                <a:cs typeface="Arial" panose="020B0604020202020204" pitchFamily="34" charset="0"/>
              </a:rPr>
              <a:t>Of this, over 300,000 comes from </a:t>
            </a:r>
            <a:r>
              <a:rPr lang="en-IE" altLang="en-US" sz="2400" b="1" dirty="0">
                <a:solidFill>
                  <a:srgbClr val="085156"/>
                </a:solidFill>
                <a:cs typeface="Arial" panose="020B0604020202020204" pitchFamily="34" charset="0"/>
              </a:rPr>
              <a:t>commercial businesses </a:t>
            </a:r>
            <a:r>
              <a:rPr lang="en-IE" altLang="en-US" sz="2400" dirty="0">
                <a:solidFill>
                  <a:srgbClr val="085156"/>
                </a:solidFill>
                <a:cs typeface="Arial" panose="020B0604020202020204" pitchFamily="34" charset="0"/>
              </a:rPr>
              <a:t>(e.g. food retail, hotels, food wholesale, hospitals, restaurants, etc.) </a:t>
            </a:r>
          </a:p>
          <a:p>
            <a:pPr marL="180000" indent="-216000" algn="l">
              <a:lnSpc>
                <a:spcPct val="100000"/>
              </a:lnSpc>
              <a:spcBef>
                <a:spcPct val="50000"/>
              </a:spcBef>
              <a:buFont typeface="Arial" panose="020B0604020202020204" pitchFamily="34" charset="0"/>
              <a:buChar char="•"/>
            </a:pPr>
            <a:r>
              <a:rPr lang="en-IE" altLang="en-US" dirty="0">
                <a:solidFill>
                  <a:srgbClr val="085156"/>
                </a:solidFill>
                <a:cs typeface="Arial" panose="020B0604020202020204" pitchFamily="34" charset="0"/>
              </a:rPr>
              <a:t>O</a:t>
            </a:r>
            <a:r>
              <a:rPr lang="en-IE" altLang="en-US" sz="2400" dirty="0">
                <a:solidFill>
                  <a:srgbClr val="085156"/>
                </a:solidFill>
                <a:cs typeface="Arial" panose="020B0604020202020204" pitchFamily="34" charset="0"/>
              </a:rPr>
              <a:t>ver 400,000 tonnes is generated by the </a:t>
            </a:r>
            <a:r>
              <a:rPr lang="en-IE" altLang="en-US" sz="2400" b="1" dirty="0">
                <a:solidFill>
                  <a:srgbClr val="085156"/>
                </a:solidFill>
                <a:cs typeface="Arial" panose="020B0604020202020204" pitchFamily="34" charset="0"/>
              </a:rPr>
              <a:t>industrial food producing </a:t>
            </a:r>
            <a:r>
              <a:rPr lang="en-IE" altLang="en-US" sz="2400" dirty="0">
                <a:solidFill>
                  <a:srgbClr val="085156"/>
                </a:solidFill>
                <a:cs typeface="Arial" panose="020B0604020202020204" pitchFamily="34" charset="0"/>
              </a:rPr>
              <a:t>sector.</a:t>
            </a:r>
          </a:p>
          <a:p>
            <a:pPr marL="180000" indent="-216000" algn="l">
              <a:lnSpc>
                <a:spcPct val="100000"/>
              </a:lnSpc>
              <a:spcBef>
                <a:spcPct val="50000"/>
              </a:spcBef>
              <a:buFont typeface="Arial" panose="020B0604020202020204" pitchFamily="34" charset="0"/>
              <a:buChar char="•"/>
            </a:pPr>
            <a:r>
              <a:rPr lang="en-IE" altLang="en-US" sz="2400" dirty="0">
                <a:solidFill>
                  <a:srgbClr val="085156"/>
                </a:solidFill>
                <a:cs typeface="Arial" panose="020B0604020202020204" pitchFamily="34" charset="0"/>
              </a:rPr>
              <a:t>See next slide for breakdown by outlet type</a:t>
            </a:r>
          </a:p>
          <a:p>
            <a:endParaRPr lang="en-IE" dirty="0"/>
          </a:p>
        </p:txBody>
      </p:sp>
      <p:pic>
        <p:nvPicPr>
          <p:cNvPr id="6" name="Picture Placeholder 5">
            <a:extLst>
              <a:ext uri="{FF2B5EF4-FFF2-40B4-BE49-F238E27FC236}">
                <a16:creationId xmlns:a16="http://schemas.microsoft.com/office/drawing/2014/main" id="{58A6CD19-ADCF-41A9-BBB1-06B1A4A46D7B}"/>
              </a:ext>
            </a:extLst>
          </p:cNvPr>
          <p:cNvPicPr>
            <a:picLocks noGrp="1" noChangeAspect="1"/>
          </p:cNvPicPr>
          <p:nvPr>
            <p:ph type="pic" sz="quarter" idx="18"/>
          </p:nvPr>
        </p:nvPicPr>
        <p:blipFill rotWithShape="1">
          <a:blip r:embed="rId2"/>
          <a:srcRect l="9447"/>
          <a:stretch/>
        </p:blipFill>
        <p:spPr>
          <a:xfrm>
            <a:off x="0" y="0"/>
            <a:ext cx="5651292" cy="6261962"/>
          </a:xfrm>
        </p:spPr>
      </p:pic>
    </p:spTree>
    <p:extLst>
      <p:ext uri="{BB962C8B-B14F-4D97-AF65-F5344CB8AC3E}">
        <p14:creationId xmlns:p14="http://schemas.microsoft.com/office/powerpoint/2010/main" val="1498956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D3EFF2-F7BB-4E74-9368-B9F3604DE96F}"/>
              </a:ext>
            </a:extLst>
          </p:cNvPr>
          <p:cNvSpPr>
            <a:spLocks noGrp="1"/>
          </p:cNvSpPr>
          <p:nvPr>
            <p:ph type="body" sz="quarter" idx="19"/>
          </p:nvPr>
        </p:nvSpPr>
        <p:spPr>
          <a:xfrm>
            <a:off x="579603" y="352426"/>
            <a:ext cx="8857251" cy="1077790"/>
          </a:xfrm>
        </p:spPr>
        <p:txBody>
          <a:bodyPr>
            <a:normAutofit lnSpcReduction="10000"/>
          </a:bodyPr>
          <a:lstStyle/>
          <a:p>
            <a:r>
              <a:rPr lang="en-US" b="1" dirty="0"/>
              <a:t>The main sectors where food waste is being generated in Ireland.</a:t>
            </a:r>
          </a:p>
        </p:txBody>
      </p:sp>
      <p:pic>
        <p:nvPicPr>
          <p:cNvPr id="4" name="Picture 3">
            <a:extLst>
              <a:ext uri="{FF2B5EF4-FFF2-40B4-BE49-F238E27FC236}">
                <a16:creationId xmlns:a16="http://schemas.microsoft.com/office/drawing/2014/main" id="{CC1E5AEB-731B-4179-9D39-C15EC57755AA}"/>
              </a:ext>
            </a:extLst>
          </p:cNvPr>
          <p:cNvPicPr/>
          <p:nvPr/>
        </p:nvPicPr>
        <p:blipFill rotWithShape="1">
          <a:blip r:embed="rId2" cstate="print">
            <a:extLst>
              <a:ext uri="{28A0092B-C50C-407E-A947-70E740481C1C}">
                <a14:useLocalDpi xmlns:a14="http://schemas.microsoft.com/office/drawing/2010/main" val="0"/>
              </a:ext>
            </a:extLst>
          </a:blip>
          <a:srcRect l="7557" t="10095" r="7659" b="11282"/>
          <a:stretch/>
        </p:blipFill>
        <p:spPr>
          <a:xfrm>
            <a:off x="1454288" y="1813810"/>
            <a:ext cx="8290560" cy="4401313"/>
          </a:xfrm>
          <a:prstGeom prst="rect">
            <a:avLst/>
          </a:prstGeom>
        </p:spPr>
      </p:pic>
      <p:sp>
        <p:nvSpPr>
          <p:cNvPr id="5" name="Text Box 4">
            <a:extLst>
              <a:ext uri="{FF2B5EF4-FFF2-40B4-BE49-F238E27FC236}">
                <a16:creationId xmlns:a16="http://schemas.microsoft.com/office/drawing/2014/main" id="{D96BD98F-70C8-42C1-B751-DF6ED0AD5ED9}"/>
              </a:ext>
            </a:extLst>
          </p:cNvPr>
          <p:cNvSpPr txBox="1"/>
          <p:nvPr/>
        </p:nvSpPr>
        <p:spPr>
          <a:xfrm rot="18777926">
            <a:off x="2185870" y="5228646"/>
            <a:ext cx="1138555" cy="5626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US" sz="1100" b="1">
                <a:solidFill>
                  <a:srgbClr val="FFFFFF"/>
                </a:solidFill>
                <a:effectLst/>
                <a:latin typeface="Source Sans 3"/>
                <a:ea typeface="Meiryo" panose="020B0604030504040204" pitchFamily="34" charset="-128"/>
                <a:cs typeface="Times New Roman" panose="02020603050405020304" pitchFamily="18" charset="0"/>
              </a:rPr>
              <a:t>Hotel</a:t>
            </a:r>
            <a:endParaRPr lang="en-IE" sz="11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5">
            <a:extLst>
              <a:ext uri="{FF2B5EF4-FFF2-40B4-BE49-F238E27FC236}">
                <a16:creationId xmlns:a16="http://schemas.microsoft.com/office/drawing/2014/main" id="{48B33B28-A5BA-4E00-AB3B-80FCBA2FAE7B}"/>
              </a:ext>
            </a:extLst>
          </p:cNvPr>
          <p:cNvSpPr txBox="1"/>
          <p:nvPr/>
        </p:nvSpPr>
        <p:spPr>
          <a:xfrm rot="18777926">
            <a:off x="2849697" y="5203750"/>
            <a:ext cx="1138555" cy="5626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US" sz="1100" b="1" dirty="0">
                <a:solidFill>
                  <a:srgbClr val="FFFFFF"/>
                </a:solidFill>
                <a:effectLst/>
                <a:latin typeface="Source Sans 3"/>
                <a:ea typeface="Meiryo" panose="020B0604030504040204" pitchFamily="34" charset="-128"/>
                <a:cs typeface="Times New Roman" panose="02020603050405020304" pitchFamily="18" charset="0"/>
              </a:rPr>
              <a:t>Food Retail</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6">
            <a:extLst>
              <a:ext uri="{FF2B5EF4-FFF2-40B4-BE49-F238E27FC236}">
                <a16:creationId xmlns:a16="http://schemas.microsoft.com/office/drawing/2014/main" id="{0A8D1BE7-1DE8-4471-A693-EB087B415839}"/>
              </a:ext>
            </a:extLst>
          </p:cNvPr>
          <p:cNvSpPr txBox="1"/>
          <p:nvPr/>
        </p:nvSpPr>
        <p:spPr>
          <a:xfrm rot="18777926">
            <a:off x="3416059" y="5203751"/>
            <a:ext cx="1311159" cy="5626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US" sz="1100" b="1">
                <a:solidFill>
                  <a:srgbClr val="FFFFFF"/>
                </a:solidFill>
                <a:effectLst/>
                <a:latin typeface="Source Sans 3"/>
                <a:ea typeface="Meiryo" panose="020B0604030504040204" pitchFamily="34" charset="-128"/>
                <a:cs typeface="Times New Roman" panose="02020603050405020304" pitchFamily="18" charset="0"/>
              </a:rPr>
              <a:t>Restaurant &amp; Bars</a:t>
            </a:r>
            <a:endParaRPr lang="en-IE" sz="11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7">
            <a:extLst>
              <a:ext uri="{FF2B5EF4-FFF2-40B4-BE49-F238E27FC236}">
                <a16:creationId xmlns:a16="http://schemas.microsoft.com/office/drawing/2014/main" id="{D2D94AEA-C905-431C-942D-1F304FCDCD43}"/>
              </a:ext>
            </a:extLst>
          </p:cNvPr>
          <p:cNvSpPr txBox="1"/>
          <p:nvPr/>
        </p:nvSpPr>
        <p:spPr>
          <a:xfrm rot="18777926">
            <a:off x="4170243" y="5251482"/>
            <a:ext cx="1138555" cy="5626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US" sz="1100" b="1">
                <a:solidFill>
                  <a:srgbClr val="FFFFFF"/>
                </a:solidFill>
                <a:effectLst/>
                <a:latin typeface="Source Sans 3"/>
                <a:ea typeface="Meiryo" panose="020B0604030504040204" pitchFamily="34" charset="-128"/>
                <a:cs typeface="Times New Roman" panose="02020603050405020304" pitchFamily="18" charset="0"/>
              </a:rPr>
              <a:t>Offices</a:t>
            </a:r>
            <a:endParaRPr lang="en-IE" sz="11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8">
            <a:extLst>
              <a:ext uri="{FF2B5EF4-FFF2-40B4-BE49-F238E27FC236}">
                <a16:creationId xmlns:a16="http://schemas.microsoft.com/office/drawing/2014/main" id="{1FFDA886-A5F7-44D1-A340-7AFFE76E24DA}"/>
              </a:ext>
            </a:extLst>
          </p:cNvPr>
          <p:cNvSpPr txBox="1"/>
          <p:nvPr/>
        </p:nvSpPr>
        <p:spPr>
          <a:xfrm rot="18777926">
            <a:off x="4960056" y="5203751"/>
            <a:ext cx="1138555" cy="5626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US" sz="1100" b="1">
                <a:solidFill>
                  <a:srgbClr val="FFFFFF"/>
                </a:solidFill>
                <a:effectLst/>
                <a:latin typeface="Source Sans 3"/>
                <a:ea typeface="Meiryo" panose="020B0604030504040204" pitchFamily="34" charset="-128"/>
                <a:cs typeface="Times New Roman" panose="02020603050405020304" pitchFamily="18" charset="0"/>
              </a:rPr>
              <a:t>Hospitals</a:t>
            </a:r>
            <a:endParaRPr lang="en-IE" sz="11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Box 10">
            <a:extLst>
              <a:ext uri="{FF2B5EF4-FFF2-40B4-BE49-F238E27FC236}">
                <a16:creationId xmlns:a16="http://schemas.microsoft.com/office/drawing/2014/main" id="{EC1B510D-FF43-4ABD-BF2F-542F3AF521A2}"/>
              </a:ext>
            </a:extLst>
          </p:cNvPr>
          <p:cNvSpPr txBox="1"/>
          <p:nvPr/>
        </p:nvSpPr>
        <p:spPr>
          <a:xfrm rot="18777926">
            <a:off x="5699246" y="5165493"/>
            <a:ext cx="1138555" cy="5626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US" sz="1100" b="1">
                <a:solidFill>
                  <a:srgbClr val="FFFFFF"/>
                </a:solidFill>
                <a:effectLst/>
                <a:latin typeface="Source Sans 3"/>
                <a:ea typeface="Meiryo" panose="020B0604030504040204" pitchFamily="34" charset="-128"/>
                <a:cs typeface="Times New Roman" panose="02020603050405020304" pitchFamily="18" charset="0"/>
              </a:rPr>
              <a:t>Education</a:t>
            </a:r>
            <a:endParaRPr lang="en-IE" sz="11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11">
            <a:extLst>
              <a:ext uri="{FF2B5EF4-FFF2-40B4-BE49-F238E27FC236}">
                <a16:creationId xmlns:a16="http://schemas.microsoft.com/office/drawing/2014/main" id="{C1FE2EC8-C87A-46CD-9DC8-3F6B99D88116}"/>
              </a:ext>
            </a:extLst>
          </p:cNvPr>
          <p:cNvSpPr txBox="1"/>
          <p:nvPr/>
        </p:nvSpPr>
        <p:spPr>
          <a:xfrm rot="18777926">
            <a:off x="6404369" y="5140598"/>
            <a:ext cx="1138555" cy="5626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US" sz="1100" b="1">
                <a:solidFill>
                  <a:srgbClr val="FFFFFF"/>
                </a:solidFill>
                <a:effectLst/>
                <a:latin typeface="Source Sans 3"/>
                <a:ea typeface="Meiryo" panose="020B0604030504040204" pitchFamily="34" charset="-128"/>
                <a:cs typeface="Times New Roman" panose="02020603050405020304" pitchFamily="18" charset="0"/>
              </a:rPr>
              <a:t>Food Wholesale</a:t>
            </a:r>
            <a:endParaRPr lang="en-IE" sz="11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14">
            <a:extLst>
              <a:ext uri="{FF2B5EF4-FFF2-40B4-BE49-F238E27FC236}">
                <a16:creationId xmlns:a16="http://schemas.microsoft.com/office/drawing/2014/main" id="{69FDC457-3685-4DA6-BFB1-5869D92FB681}"/>
              </a:ext>
            </a:extLst>
          </p:cNvPr>
          <p:cNvSpPr txBox="1"/>
          <p:nvPr/>
        </p:nvSpPr>
        <p:spPr>
          <a:xfrm rot="18777926">
            <a:off x="6512861" y="5376662"/>
            <a:ext cx="1792605" cy="5626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US" sz="1100" b="1">
                <a:solidFill>
                  <a:srgbClr val="FFFFFF"/>
                </a:solidFill>
                <a:effectLst/>
                <a:latin typeface="Source Sans 3"/>
                <a:ea typeface="Meiryo" panose="020B0604030504040204" pitchFamily="34" charset="-128"/>
                <a:cs typeface="Times New Roman" panose="02020603050405020304" pitchFamily="18" charset="0"/>
              </a:rPr>
              <a:t>Transport &amp; Communication</a:t>
            </a:r>
            <a:endParaRPr lang="en-IE" sz="11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15">
            <a:extLst>
              <a:ext uri="{FF2B5EF4-FFF2-40B4-BE49-F238E27FC236}">
                <a16:creationId xmlns:a16="http://schemas.microsoft.com/office/drawing/2014/main" id="{0D6C137B-F88A-43D3-B409-C60BAFA4FB64}"/>
              </a:ext>
            </a:extLst>
          </p:cNvPr>
          <p:cNvSpPr txBox="1"/>
          <p:nvPr/>
        </p:nvSpPr>
        <p:spPr>
          <a:xfrm rot="18777926">
            <a:off x="7769764" y="5165493"/>
            <a:ext cx="1138555" cy="5626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US" sz="1100" b="1" dirty="0">
                <a:solidFill>
                  <a:srgbClr val="FFFFFF"/>
                </a:solidFill>
                <a:effectLst/>
                <a:latin typeface="Source Sans 3"/>
                <a:ea typeface="Meiryo" panose="020B0604030504040204" pitchFamily="34" charset="-128"/>
                <a:cs typeface="Times New Roman" panose="02020603050405020304" pitchFamily="18" charset="0"/>
              </a:rPr>
              <a:t>General Retail</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3ECB656-065C-43A7-88F5-389DD5312C07}"/>
              </a:ext>
            </a:extLst>
          </p:cNvPr>
          <p:cNvSpPr txBox="1"/>
          <p:nvPr/>
        </p:nvSpPr>
        <p:spPr>
          <a:xfrm>
            <a:off x="6862368" y="6389077"/>
            <a:ext cx="5083447" cy="538609"/>
          </a:xfrm>
          <a:prstGeom prst="rect">
            <a:avLst/>
          </a:prstGeom>
          <a:noFill/>
        </p:spPr>
        <p:txBody>
          <a:bodyPr wrap="square" rtlCol="0">
            <a:spAutoFit/>
          </a:bodyPr>
          <a:lstStyle/>
          <a:p>
            <a:r>
              <a:rPr lang="en-US" sz="1100" dirty="0"/>
              <a:t>(source: </a:t>
            </a:r>
            <a:r>
              <a:rPr lang="en-US" sz="1100" dirty="0">
                <a:hlinkClick r:id="rId3"/>
              </a:rPr>
              <a:t>https://stopfoodwaste.ie/resources/business/food-waste-in-your-business</a:t>
            </a:r>
            <a:r>
              <a:rPr lang="en-US" sz="1100" dirty="0"/>
              <a:t> )</a:t>
            </a:r>
            <a:endParaRPr lang="en-IE" sz="1100" dirty="0"/>
          </a:p>
          <a:p>
            <a:endParaRPr lang="en-IE" dirty="0"/>
          </a:p>
        </p:txBody>
      </p:sp>
      <p:sp>
        <p:nvSpPr>
          <p:cNvPr id="14" name="TextBox 13">
            <a:extLst>
              <a:ext uri="{FF2B5EF4-FFF2-40B4-BE49-F238E27FC236}">
                <a16:creationId xmlns:a16="http://schemas.microsoft.com/office/drawing/2014/main" id="{39CBA710-B2CD-4F71-AD4E-1C70699DE372}"/>
              </a:ext>
            </a:extLst>
          </p:cNvPr>
          <p:cNvSpPr txBox="1"/>
          <p:nvPr/>
        </p:nvSpPr>
        <p:spPr>
          <a:xfrm>
            <a:off x="3721795" y="1396747"/>
            <a:ext cx="3615076" cy="369332"/>
          </a:xfrm>
          <a:prstGeom prst="rect">
            <a:avLst/>
          </a:prstGeom>
          <a:solidFill>
            <a:srgbClr val="F5C05B"/>
          </a:solidFill>
        </p:spPr>
        <p:txBody>
          <a:bodyPr wrap="square" rtlCol="0">
            <a:spAutoFit/>
          </a:bodyPr>
          <a:lstStyle/>
          <a:p>
            <a:r>
              <a:rPr lang="en-US" sz="1800" b="1" dirty="0">
                <a:solidFill>
                  <a:schemeClr val="bg1"/>
                </a:solidFill>
                <a:effectLst/>
                <a:latin typeface="DIN Condensed"/>
                <a:ea typeface="Calibri" panose="020F0502020204030204" pitchFamily="34" charset="0"/>
                <a:cs typeface="Times New Roman" panose="02020603050405020304" pitchFamily="18" charset="0"/>
              </a:rPr>
              <a:t>FOOD WASTE PRODUCING SECTORS</a:t>
            </a:r>
            <a:endParaRPr lang="en-IE"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3115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C303ED-0780-4915-88CC-7DAA8C5A9DEB}"/>
              </a:ext>
            </a:extLst>
          </p:cNvPr>
          <p:cNvSpPr>
            <a:spLocks noGrp="1"/>
          </p:cNvSpPr>
          <p:nvPr>
            <p:ph type="body" sz="quarter" idx="13"/>
          </p:nvPr>
        </p:nvSpPr>
        <p:spPr/>
        <p:txBody>
          <a:bodyPr/>
          <a:lstStyle/>
          <a:p>
            <a:r>
              <a:rPr lang="en-US" b="1" dirty="0">
                <a:solidFill>
                  <a:srgbClr val="406F70"/>
                </a:solidFill>
              </a:rPr>
              <a:t>Food Waste </a:t>
            </a:r>
            <a:r>
              <a:rPr lang="en-US" b="1" dirty="0"/>
              <a:t>= </a:t>
            </a:r>
            <a:r>
              <a:rPr lang="en-US" b="1" dirty="0">
                <a:solidFill>
                  <a:srgbClr val="F5C05B"/>
                </a:solidFill>
              </a:rPr>
              <a:t>Money Waste</a:t>
            </a:r>
            <a:endParaRPr lang="en-IE" b="1" dirty="0">
              <a:solidFill>
                <a:srgbClr val="F5C05B"/>
              </a:solidFill>
            </a:endParaRPr>
          </a:p>
        </p:txBody>
      </p:sp>
      <p:sp>
        <p:nvSpPr>
          <p:cNvPr id="3" name="Text Placeholder 2">
            <a:extLst>
              <a:ext uri="{FF2B5EF4-FFF2-40B4-BE49-F238E27FC236}">
                <a16:creationId xmlns:a16="http://schemas.microsoft.com/office/drawing/2014/main" id="{200CD13E-8BE6-4D97-9D07-E08CECE9512B}"/>
              </a:ext>
            </a:extLst>
          </p:cNvPr>
          <p:cNvSpPr>
            <a:spLocks noGrp="1"/>
          </p:cNvSpPr>
          <p:nvPr>
            <p:ph type="body" sz="quarter" idx="14"/>
          </p:nvPr>
        </p:nvSpPr>
        <p:spPr>
          <a:xfrm>
            <a:off x="914400" y="954492"/>
            <a:ext cx="12192000" cy="590599"/>
          </a:xfrm>
        </p:spPr>
        <p:txBody>
          <a:bodyPr/>
          <a:lstStyle/>
          <a:p>
            <a:r>
              <a:rPr lang="en-US" b="1" dirty="0">
                <a:solidFill>
                  <a:srgbClr val="085156"/>
                </a:solidFill>
              </a:rPr>
              <a:t>Is this happening in your Food Service business?</a:t>
            </a:r>
            <a:endParaRPr lang="en-IE" b="1" dirty="0">
              <a:solidFill>
                <a:srgbClr val="085156"/>
              </a:solidFill>
            </a:endParaRPr>
          </a:p>
        </p:txBody>
      </p:sp>
      <p:sp>
        <p:nvSpPr>
          <p:cNvPr id="4" name="Picture Placeholder 3">
            <a:extLst>
              <a:ext uri="{FF2B5EF4-FFF2-40B4-BE49-F238E27FC236}">
                <a16:creationId xmlns:a16="http://schemas.microsoft.com/office/drawing/2014/main" id="{E8633B1D-9487-4651-B2B9-1E6781CC0442}"/>
              </a:ext>
            </a:extLst>
          </p:cNvPr>
          <p:cNvSpPr>
            <a:spLocks noGrp="1"/>
          </p:cNvSpPr>
          <p:nvPr>
            <p:ph type="pic" sz="quarter" idx="15"/>
          </p:nvPr>
        </p:nvSpPr>
        <p:spPr/>
      </p:sp>
      <p:sp>
        <p:nvSpPr>
          <p:cNvPr id="6" name="Oval 5">
            <a:extLst>
              <a:ext uri="{FF2B5EF4-FFF2-40B4-BE49-F238E27FC236}">
                <a16:creationId xmlns:a16="http://schemas.microsoft.com/office/drawing/2014/main" id="{6BFB4418-6907-41A1-8A52-057E7F939207}"/>
              </a:ext>
            </a:extLst>
          </p:cNvPr>
          <p:cNvSpPr/>
          <p:nvPr/>
        </p:nvSpPr>
        <p:spPr>
          <a:xfrm>
            <a:off x="1086577" y="771525"/>
            <a:ext cx="1790700" cy="1281397"/>
          </a:xfrm>
          <a:prstGeom prst="ellipse">
            <a:avLst/>
          </a:prstGeom>
          <a:solidFill>
            <a:srgbClr val="F5C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85156"/>
                </a:solidFill>
              </a:rPr>
              <a:t>WATCH</a:t>
            </a:r>
            <a:r>
              <a:rPr lang="en-US" dirty="0"/>
              <a:t> </a:t>
            </a:r>
            <a:endParaRPr lang="en-IE" dirty="0"/>
          </a:p>
        </p:txBody>
      </p:sp>
      <p:sp>
        <p:nvSpPr>
          <p:cNvPr id="7" name="TextBox 6">
            <a:extLst>
              <a:ext uri="{FF2B5EF4-FFF2-40B4-BE49-F238E27FC236}">
                <a16:creationId xmlns:a16="http://schemas.microsoft.com/office/drawing/2014/main" id="{491A61F7-65F4-4100-87AE-C6CA7E74AE36}"/>
              </a:ext>
            </a:extLst>
          </p:cNvPr>
          <p:cNvSpPr txBox="1"/>
          <p:nvPr/>
        </p:nvSpPr>
        <p:spPr>
          <a:xfrm>
            <a:off x="351842" y="6028398"/>
            <a:ext cx="4295775" cy="523220"/>
          </a:xfrm>
          <a:prstGeom prst="rect">
            <a:avLst/>
          </a:prstGeom>
          <a:noFill/>
        </p:spPr>
        <p:txBody>
          <a:bodyPr wrap="square" rtlCol="0">
            <a:spAutoFit/>
          </a:bodyPr>
          <a:lstStyle/>
          <a:p>
            <a:r>
              <a:rPr lang="en-IE" sz="1400" dirty="0" err="1">
                <a:hlinkClick r:id="rId3"/>
              </a:rPr>
              <a:t>foodwaste</a:t>
            </a:r>
            <a:r>
              <a:rPr lang="en-IE" sz="1400" dirty="0">
                <a:hlinkClick r:id="rId3"/>
              </a:rPr>
              <a:t> = money waste – YouTube</a:t>
            </a:r>
            <a:endParaRPr lang="en-IE" sz="1400" dirty="0"/>
          </a:p>
          <a:p>
            <a:endParaRPr lang="en-IE" sz="1400" dirty="0"/>
          </a:p>
        </p:txBody>
      </p:sp>
      <p:sp>
        <p:nvSpPr>
          <p:cNvPr id="8" name="TextBox 7">
            <a:extLst>
              <a:ext uri="{FF2B5EF4-FFF2-40B4-BE49-F238E27FC236}">
                <a16:creationId xmlns:a16="http://schemas.microsoft.com/office/drawing/2014/main" id="{8EF433A5-698D-4346-9F33-6AC4457FAEDE}"/>
              </a:ext>
            </a:extLst>
          </p:cNvPr>
          <p:cNvSpPr txBox="1"/>
          <p:nvPr/>
        </p:nvSpPr>
        <p:spPr>
          <a:xfrm>
            <a:off x="9156653" y="1564960"/>
            <a:ext cx="2971800" cy="4154984"/>
          </a:xfrm>
          <a:prstGeom prst="rect">
            <a:avLst/>
          </a:prstGeom>
          <a:noFill/>
        </p:spPr>
        <p:txBody>
          <a:bodyPr wrap="square" rtlCol="0">
            <a:spAutoFit/>
          </a:bodyPr>
          <a:lstStyle/>
          <a:p>
            <a:pPr algn="ctr"/>
            <a:r>
              <a:rPr lang="en-US" sz="2400" dirty="0">
                <a:solidFill>
                  <a:srgbClr val="406F70"/>
                </a:solidFill>
              </a:rPr>
              <a:t>This is a comical  video produced by Monaghan Co. Council in Ireland to encourage food service businesses to </a:t>
            </a:r>
            <a:r>
              <a:rPr lang="en-US" sz="2400" b="0" i="0" dirty="0">
                <a:solidFill>
                  <a:srgbClr val="406F70"/>
                </a:solidFill>
                <a:effectLst/>
              </a:rPr>
              <a:t>Prevent Food Waste at source. With the message…</a:t>
            </a:r>
          </a:p>
          <a:p>
            <a:pPr algn="ctr"/>
            <a:r>
              <a:rPr lang="en-US" sz="2400" b="1" i="0" dirty="0">
                <a:solidFill>
                  <a:srgbClr val="406F70"/>
                </a:solidFill>
                <a:effectLst/>
              </a:rPr>
              <a:t>Less food waste = more profit</a:t>
            </a:r>
            <a:endParaRPr lang="en-IE" sz="2400" b="1" dirty="0">
              <a:solidFill>
                <a:srgbClr val="406F70"/>
              </a:solidFill>
            </a:endParaRPr>
          </a:p>
        </p:txBody>
      </p:sp>
      <p:pic>
        <p:nvPicPr>
          <p:cNvPr id="10" name="Online Media 9" title="foodwaste = money waste">
            <a:hlinkClick r:id="" action="ppaction://media"/>
            <a:extLst>
              <a:ext uri="{FF2B5EF4-FFF2-40B4-BE49-F238E27FC236}">
                <a16:creationId xmlns:a16="http://schemas.microsoft.com/office/drawing/2014/main" id="{8AF11C8D-A8E7-4F12-A2A5-B721D4A25881}"/>
              </a:ext>
            </a:extLst>
          </p:cNvPr>
          <p:cNvPicPr>
            <a:picLocks noRot="1" noChangeAspect="1"/>
          </p:cNvPicPr>
          <p:nvPr>
            <a:videoFile r:link="rId1"/>
          </p:nvPr>
        </p:nvPicPr>
        <p:blipFill>
          <a:blip r:embed="rId4"/>
          <a:stretch>
            <a:fillRect/>
          </a:stretch>
        </p:blipFill>
        <p:spPr>
          <a:xfrm>
            <a:off x="3116424" y="1855050"/>
            <a:ext cx="5733435" cy="3515432"/>
          </a:xfrm>
          <a:prstGeom prst="rect">
            <a:avLst/>
          </a:prstGeom>
        </p:spPr>
      </p:pic>
    </p:spTree>
    <p:extLst>
      <p:ext uri="{BB962C8B-B14F-4D97-AF65-F5344CB8AC3E}">
        <p14:creationId xmlns:p14="http://schemas.microsoft.com/office/powerpoint/2010/main" val="242106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279B87-67DA-48FC-8A1A-EBE2CB301DFB}"/>
              </a:ext>
            </a:extLst>
          </p:cNvPr>
          <p:cNvSpPr>
            <a:spLocks noGrp="1"/>
          </p:cNvSpPr>
          <p:nvPr>
            <p:ph type="body" sz="quarter" idx="19"/>
          </p:nvPr>
        </p:nvSpPr>
        <p:spPr>
          <a:xfrm>
            <a:off x="241962" y="156964"/>
            <a:ext cx="9176647" cy="1014372"/>
          </a:xfrm>
          <a:solidFill>
            <a:srgbClr val="F5C05B"/>
          </a:solidFill>
        </p:spPr>
        <p:style>
          <a:lnRef idx="1">
            <a:schemeClr val="accent4"/>
          </a:lnRef>
          <a:fillRef idx="3">
            <a:schemeClr val="accent4"/>
          </a:fillRef>
          <a:effectRef idx="2">
            <a:schemeClr val="accent4"/>
          </a:effectRef>
          <a:fontRef idx="minor">
            <a:schemeClr val="lt1"/>
          </a:fontRef>
        </p:style>
        <p:txBody>
          <a:bodyPr>
            <a:normAutofit lnSpcReduction="10000"/>
          </a:bodyPr>
          <a:lstStyle/>
          <a:p>
            <a:r>
              <a:rPr lang="en-US" b="1" dirty="0"/>
              <a:t>Starting Point to address – get to know the Food Recovery Hierarchy:</a:t>
            </a:r>
            <a:endParaRPr lang="en-IE" b="1" dirty="0"/>
          </a:p>
        </p:txBody>
      </p:sp>
      <p:pic>
        <p:nvPicPr>
          <p:cNvPr id="4" name="Picture 3" descr="chart 2">
            <a:extLst>
              <a:ext uri="{FF2B5EF4-FFF2-40B4-BE49-F238E27FC236}">
                <a16:creationId xmlns:a16="http://schemas.microsoft.com/office/drawing/2014/main" id="{07D6BB92-4183-4DF2-BA66-742020D4FE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7273" y="1293356"/>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560B743-EF01-464E-9750-1E97E171EB87}"/>
              </a:ext>
            </a:extLst>
          </p:cNvPr>
          <p:cNvSpPr txBox="1"/>
          <p:nvPr/>
        </p:nvSpPr>
        <p:spPr>
          <a:xfrm rot="21356760">
            <a:off x="6035041" y="1754562"/>
            <a:ext cx="3061252" cy="369332"/>
          </a:xfrm>
          <a:prstGeom prst="rect">
            <a:avLst/>
          </a:prstGeom>
          <a:noFill/>
        </p:spPr>
        <p:txBody>
          <a:bodyPr wrap="square" rtlCol="0">
            <a:spAutoFit/>
          </a:bodyPr>
          <a:lstStyle/>
          <a:p>
            <a:pPr algn="ctr"/>
            <a:r>
              <a:rPr lang="en-US" b="1" dirty="0">
                <a:solidFill>
                  <a:srgbClr val="F5C05B"/>
                </a:solidFill>
              </a:rPr>
              <a:t>At Source Reduction</a:t>
            </a:r>
            <a:endParaRPr lang="en-IE" b="1" dirty="0">
              <a:solidFill>
                <a:srgbClr val="F5C05B"/>
              </a:solidFill>
            </a:endParaRPr>
          </a:p>
        </p:txBody>
      </p:sp>
      <p:sp>
        <p:nvSpPr>
          <p:cNvPr id="7" name="TextBox 6">
            <a:extLst>
              <a:ext uri="{FF2B5EF4-FFF2-40B4-BE49-F238E27FC236}">
                <a16:creationId xmlns:a16="http://schemas.microsoft.com/office/drawing/2014/main" id="{3D76B68E-03C8-40E4-AF87-20D7A33AAE3A}"/>
              </a:ext>
            </a:extLst>
          </p:cNvPr>
          <p:cNvSpPr txBox="1"/>
          <p:nvPr/>
        </p:nvSpPr>
        <p:spPr>
          <a:xfrm rot="21366894">
            <a:off x="6594124" y="2362031"/>
            <a:ext cx="2186609" cy="369332"/>
          </a:xfrm>
          <a:prstGeom prst="rect">
            <a:avLst/>
          </a:prstGeom>
          <a:noFill/>
        </p:spPr>
        <p:txBody>
          <a:bodyPr wrap="square" rtlCol="0">
            <a:spAutoFit/>
          </a:bodyPr>
          <a:lstStyle/>
          <a:p>
            <a:r>
              <a:rPr lang="en-US" b="1" dirty="0">
                <a:solidFill>
                  <a:srgbClr val="F5C05B"/>
                </a:solidFill>
              </a:rPr>
              <a:t>Feed Hungry People</a:t>
            </a:r>
            <a:endParaRPr lang="en-IE" b="1" dirty="0">
              <a:solidFill>
                <a:srgbClr val="F5C05B"/>
              </a:solidFill>
            </a:endParaRPr>
          </a:p>
        </p:txBody>
      </p:sp>
      <p:sp>
        <p:nvSpPr>
          <p:cNvPr id="8" name="TextBox 7">
            <a:extLst>
              <a:ext uri="{FF2B5EF4-FFF2-40B4-BE49-F238E27FC236}">
                <a16:creationId xmlns:a16="http://schemas.microsoft.com/office/drawing/2014/main" id="{952B91BC-7CFA-4E77-A492-3D9B7F9B8A61}"/>
              </a:ext>
            </a:extLst>
          </p:cNvPr>
          <p:cNvSpPr txBox="1"/>
          <p:nvPr/>
        </p:nvSpPr>
        <p:spPr>
          <a:xfrm rot="21383441">
            <a:off x="6763750" y="2919534"/>
            <a:ext cx="1847353" cy="367748"/>
          </a:xfrm>
          <a:prstGeom prst="rect">
            <a:avLst/>
          </a:prstGeom>
          <a:noFill/>
        </p:spPr>
        <p:txBody>
          <a:bodyPr wrap="square" rtlCol="0">
            <a:spAutoFit/>
          </a:bodyPr>
          <a:lstStyle/>
          <a:p>
            <a:pPr algn="ctr"/>
            <a:r>
              <a:rPr lang="en-US" b="1" dirty="0">
                <a:solidFill>
                  <a:srgbClr val="F5C05B"/>
                </a:solidFill>
              </a:rPr>
              <a:t>Feed Animals</a:t>
            </a:r>
            <a:endParaRPr lang="en-IE" b="1" dirty="0">
              <a:solidFill>
                <a:srgbClr val="F5C05B"/>
              </a:solidFill>
            </a:endParaRPr>
          </a:p>
        </p:txBody>
      </p:sp>
      <p:sp>
        <p:nvSpPr>
          <p:cNvPr id="9" name="TextBox 8">
            <a:extLst>
              <a:ext uri="{FF2B5EF4-FFF2-40B4-BE49-F238E27FC236}">
                <a16:creationId xmlns:a16="http://schemas.microsoft.com/office/drawing/2014/main" id="{861567B9-BF08-4ABC-BDE2-7CE6F0567A0B}"/>
              </a:ext>
            </a:extLst>
          </p:cNvPr>
          <p:cNvSpPr txBox="1"/>
          <p:nvPr/>
        </p:nvSpPr>
        <p:spPr>
          <a:xfrm rot="21302874">
            <a:off x="6642662" y="3631403"/>
            <a:ext cx="1846009" cy="369332"/>
          </a:xfrm>
          <a:prstGeom prst="rect">
            <a:avLst/>
          </a:prstGeom>
          <a:noFill/>
        </p:spPr>
        <p:txBody>
          <a:bodyPr wrap="square" rtlCol="0">
            <a:spAutoFit/>
          </a:bodyPr>
          <a:lstStyle/>
          <a:p>
            <a:pPr algn="ctr"/>
            <a:r>
              <a:rPr lang="en-US" b="1" dirty="0">
                <a:solidFill>
                  <a:srgbClr val="F5C05B"/>
                </a:solidFill>
              </a:rPr>
              <a:t>Industrial Uses</a:t>
            </a:r>
            <a:endParaRPr lang="en-IE" b="1" dirty="0">
              <a:solidFill>
                <a:srgbClr val="F5C05B"/>
              </a:solidFill>
            </a:endParaRPr>
          </a:p>
        </p:txBody>
      </p:sp>
      <p:sp>
        <p:nvSpPr>
          <p:cNvPr id="10" name="TextBox 9">
            <a:extLst>
              <a:ext uri="{FF2B5EF4-FFF2-40B4-BE49-F238E27FC236}">
                <a16:creationId xmlns:a16="http://schemas.microsoft.com/office/drawing/2014/main" id="{13CCD10A-A258-4263-86E8-39A02CC5A395}"/>
              </a:ext>
            </a:extLst>
          </p:cNvPr>
          <p:cNvSpPr txBox="1"/>
          <p:nvPr/>
        </p:nvSpPr>
        <p:spPr>
          <a:xfrm rot="21403909">
            <a:off x="6932052" y="4300858"/>
            <a:ext cx="1510748" cy="369332"/>
          </a:xfrm>
          <a:prstGeom prst="rect">
            <a:avLst/>
          </a:prstGeom>
          <a:noFill/>
        </p:spPr>
        <p:txBody>
          <a:bodyPr wrap="square" rtlCol="0">
            <a:spAutoFit/>
          </a:bodyPr>
          <a:lstStyle/>
          <a:p>
            <a:r>
              <a:rPr lang="en-US" b="1" dirty="0">
                <a:solidFill>
                  <a:srgbClr val="F5C05B"/>
                </a:solidFill>
              </a:rPr>
              <a:t>Composting</a:t>
            </a:r>
            <a:endParaRPr lang="en-IE" b="1" dirty="0">
              <a:solidFill>
                <a:srgbClr val="F5C05B"/>
              </a:solidFill>
            </a:endParaRPr>
          </a:p>
        </p:txBody>
      </p:sp>
      <p:sp>
        <p:nvSpPr>
          <p:cNvPr id="13" name="TextBox 12">
            <a:extLst>
              <a:ext uri="{FF2B5EF4-FFF2-40B4-BE49-F238E27FC236}">
                <a16:creationId xmlns:a16="http://schemas.microsoft.com/office/drawing/2014/main" id="{6CB35FE8-2DE2-440A-8A5F-2E1575E82BA2}"/>
              </a:ext>
            </a:extLst>
          </p:cNvPr>
          <p:cNvSpPr txBox="1"/>
          <p:nvPr/>
        </p:nvSpPr>
        <p:spPr>
          <a:xfrm rot="21281646">
            <a:off x="7094958" y="4879349"/>
            <a:ext cx="1153815" cy="523220"/>
          </a:xfrm>
          <a:prstGeom prst="rect">
            <a:avLst/>
          </a:prstGeom>
          <a:noFill/>
        </p:spPr>
        <p:txBody>
          <a:bodyPr wrap="square" rtlCol="0">
            <a:spAutoFit/>
          </a:bodyPr>
          <a:lstStyle/>
          <a:p>
            <a:r>
              <a:rPr lang="en-US" sz="1400" b="1" dirty="0">
                <a:solidFill>
                  <a:srgbClr val="F5C05B"/>
                </a:solidFill>
              </a:rPr>
              <a:t>Landfill/</a:t>
            </a:r>
          </a:p>
          <a:p>
            <a:r>
              <a:rPr lang="en-US" sz="1400" b="1" dirty="0">
                <a:solidFill>
                  <a:srgbClr val="F5C05B"/>
                </a:solidFill>
              </a:rPr>
              <a:t>Incineration</a:t>
            </a:r>
            <a:endParaRPr lang="en-IE" sz="1400" b="1" dirty="0">
              <a:solidFill>
                <a:srgbClr val="F5C05B"/>
              </a:solidFill>
            </a:endParaRPr>
          </a:p>
        </p:txBody>
      </p:sp>
      <p:sp>
        <p:nvSpPr>
          <p:cNvPr id="3" name="TextBox 2">
            <a:extLst>
              <a:ext uri="{FF2B5EF4-FFF2-40B4-BE49-F238E27FC236}">
                <a16:creationId xmlns:a16="http://schemas.microsoft.com/office/drawing/2014/main" id="{1026A2AF-AE6E-4393-90F6-0EDEE2E4F6DF}"/>
              </a:ext>
            </a:extLst>
          </p:cNvPr>
          <p:cNvSpPr txBox="1"/>
          <p:nvPr/>
        </p:nvSpPr>
        <p:spPr>
          <a:xfrm>
            <a:off x="241962" y="1392536"/>
            <a:ext cx="5068935" cy="4801314"/>
          </a:xfrm>
          <a:prstGeom prst="rect">
            <a:avLst/>
          </a:prstGeom>
          <a:noFill/>
        </p:spPr>
        <p:txBody>
          <a:bodyPr wrap="square" rtlCol="0">
            <a:spAutoFit/>
          </a:bodyPr>
          <a:lstStyle/>
          <a:p>
            <a:pPr algn="l"/>
            <a:r>
              <a:rPr lang="en-US" sz="2400" b="0" i="0" dirty="0">
                <a:solidFill>
                  <a:srgbClr val="085156"/>
                </a:solidFill>
                <a:effectLst/>
              </a:rPr>
              <a:t>The Food Recovery Hierarchy prioritizes actions </a:t>
            </a:r>
            <a:r>
              <a:rPr lang="en-US" sz="2400" dirty="0">
                <a:solidFill>
                  <a:srgbClr val="085156"/>
                </a:solidFill>
              </a:rPr>
              <a:t>businesses</a:t>
            </a:r>
            <a:r>
              <a:rPr lang="en-US" sz="2400" b="0" i="0" dirty="0">
                <a:solidFill>
                  <a:srgbClr val="085156"/>
                </a:solidFill>
                <a:effectLst/>
              </a:rPr>
              <a:t> can take to prevent &amp; divert wasted food. Each tier of the Food Recovery Hierarchy focuses on different management strategies for food waste.</a:t>
            </a:r>
          </a:p>
          <a:p>
            <a:pPr algn="l"/>
            <a:endParaRPr lang="en-US" sz="2400" b="0" i="0" dirty="0">
              <a:solidFill>
                <a:srgbClr val="085156"/>
              </a:solidFill>
              <a:effectLst/>
            </a:endParaRPr>
          </a:p>
          <a:p>
            <a:pPr algn="l"/>
            <a:r>
              <a:rPr lang="en-US" sz="2400" b="0" i="0" dirty="0">
                <a:solidFill>
                  <a:srgbClr val="085156"/>
                </a:solidFill>
                <a:effectLst/>
              </a:rPr>
              <a:t>The top levels of the hierarchy are the best ways to prevent &amp; divert wasted food because they create the most benefits for the environment, society &amp; the economy.</a:t>
            </a:r>
          </a:p>
          <a:p>
            <a:endParaRPr lang="en-IE" dirty="0"/>
          </a:p>
        </p:txBody>
      </p:sp>
    </p:spTree>
    <p:extLst>
      <p:ext uri="{BB962C8B-B14F-4D97-AF65-F5344CB8AC3E}">
        <p14:creationId xmlns:p14="http://schemas.microsoft.com/office/powerpoint/2010/main" val="36439912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A1C072-E616-478D-AF75-B603561FB68B}"/>
              </a:ext>
            </a:extLst>
          </p:cNvPr>
          <p:cNvSpPr>
            <a:spLocks noGrp="1"/>
          </p:cNvSpPr>
          <p:nvPr>
            <p:ph type="body" sz="quarter" idx="19"/>
          </p:nvPr>
        </p:nvSpPr>
        <p:spPr/>
        <p:txBody>
          <a:bodyPr/>
          <a:lstStyle/>
          <a:p>
            <a:r>
              <a:rPr lang="en-US" b="1" dirty="0"/>
              <a:t>Food Waste Management</a:t>
            </a:r>
            <a:endParaRPr lang="en-US" b="1" dirty="0">
              <a:highlight>
                <a:srgbClr val="FFFF00"/>
              </a:highlight>
            </a:endParaRPr>
          </a:p>
          <a:p>
            <a:endParaRPr lang="en-IE" dirty="0"/>
          </a:p>
        </p:txBody>
      </p:sp>
      <p:sp>
        <p:nvSpPr>
          <p:cNvPr id="4" name="TextBox 3">
            <a:extLst>
              <a:ext uri="{FF2B5EF4-FFF2-40B4-BE49-F238E27FC236}">
                <a16:creationId xmlns:a16="http://schemas.microsoft.com/office/drawing/2014/main" id="{7AE4B20C-5B7F-44B0-AEDE-4DDA7B315868}"/>
              </a:ext>
            </a:extLst>
          </p:cNvPr>
          <p:cNvSpPr txBox="1"/>
          <p:nvPr/>
        </p:nvSpPr>
        <p:spPr>
          <a:xfrm>
            <a:off x="659958" y="1732218"/>
            <a:ext cx="4055165" cy="1754326"/>
          </a:xfrm>
          <a:prstGeom prst="rect">
            <a:avLst/>
          </a:prstGeom>
          <a:noFill/>
        </p:spPr>
        <p:txBody>
          <a:bodyPr wrap="square" rtlCol="0">
            <a:spAutoFit/>
          </a:bodyPr>
          <a:lstStyle/>
          <a:p>
            <a:pPr algn="ctr"/>
            <a:r>
              <a:rPr lang="en-IE" altLang="en-US" sz="1800" b="1" dirty="0">
                <a:solidFill>
                  <a:srgbClr val="17A3A5"/>
                </a:solidFill>
                <a:latin typeface="Arial" panose="020B0604020202020204" pitchFamily="34" charset="0"/>
              </a:rPr>
              <a:t>PREVENTION</a:t>
            </a:r>
          </a:p>
          <a:p>
            <a:pPr algn="ctr"/>
            <a:r>
              <a:rPr lang="en-IE" altLang="en-US" sz="1800" dirty="0">
                <a:solidFill>
                  <a:srgbClr val="085156"/>
                </a:solidFill>
                <a:latin typeface="Arial" panose="020B0604020202020204" pitchFamily="34" charset="0"/>
              </a:rPr>
              <a:t>Reducing the waste produced</a:t>
            </a:r>
          </a:p>
          <a:p>
            <a:pPr algn="ctr"/>
            <a:r>
              <a:rPr lang="en-IE" altLang="en-US" sz="1800" dirty="0">
                <a:solidFill>
                  <a:srgbClr val="085156"/>
                </a:solidFill>
                <a:latin typeface="Arial" panose="020B0604020202020204" pitchFamily="34" charset="0"/>
              </a:rPr>
              <a:t>Redistributing surplus food to humans</a:t>
            </a:r>
          </a:p>
          <a:p>
            <a:pPr algn="ctr"/>
            <a:r>
              <a:rPr lang="en-IE" altLang="en-US" sz="1800" dirty="0">
                <a:solidFill>
                  <a:srgbClr val="085156"/>
                </a:solidFill>
                <a:latin typeface="Arial" panose="020B0604020202020204" pitchFamily="34" charset="0"/>
              </a:rPr>
              <a:t>Redistributing surplus food (without processing) to livestock</a:t>
            </a:r>
          </a:p>
          <a:p>
            <a:endParaRPr lang="en-IE" dirty="0"/>
          </a:p>
        </p:txBody>
      </p:sp>
      <p:sp>
        <p:nvSpPr>
          <p:cNvPr id="5" name="TextBox 4">
            <a:extLst>
              <a:ext uri="{FF2B5EF4-FFF2-40B4-BE49-F238E27FC236}">
                <a16:creationId xmlns:a16="http://schemas.microsoft.com/office/drawing/2014/main" id="{0B55B12A-4996-4240-9E93-24BBDC01695D}"/>
              </a:ext>
            </a:extLst>
          </p:cNvPr>
          <p:cNvSpPr txBox="1"/>
          <p:nvPr/>
        </p:nvSpPr>
        <p:spPr>
          <a:xfrm>
            <a:off x="1089329" y="4102873"/>
            <a:ext cx="3625794" cy="1754326"/>
          </a:xfrm>
          <a:prstGeom prst="rect">
            <a:avLst/>
          </a:prstGeom>
          <a:noFill/>
        </p:spPr>
        <p:txBody>
          <a:bodyPr wrap="square" rtlCol="0">
            <a:spAutoFit/>
          </a:bodyPr>
          <a:lstStyle/>
          <a:p>
            <a:pPr algn="ctr"/>
            <a:r>
              <a:rPr lang="en-IE" altLang="en-US" sz="1800" b="1" dirty="0">
                <a:solidFill>
                  <a:srgbClr val="085156"/>
                </a:solidFill>
                <a:latin typeface="Arial" panose="020B0604020202020204" pitchFamily="34" charset="0"/>
              </a:rPr>
              <a:t>RECYCLING</a:t>
            </a:r>
          </a:p>
          <a:p>
            <a:pPr algn="ctr"/>
            <a:r>
              <a:rPr lang="en-IE" altLang="en-US" sz="1800" dirty="0">
                <a:solidFill>
                  <a:srgbClr val="085156"/>
                </a:solidFill>
                <a:latin typeface="Arial" panose="020B0604020202020204" pitchFamily="34" charset="0"/>
              </a:rPr>
              <a:t>Anaerobic Digestion (energy recovery system but counts as recycling for Directive)</a:t>
            </a:r>
          </a:p>
          <a:p>
            <a:pPr algn="ctr"/>
            <a:r>
              <a:rPr lang="en-IE" altLang="en-US" sz="1800" dirty="0">
                <a:solidFill>
                  <a:srgbClr val="085156"/>
                </a:solidFill>
                <a:latin typeface="Arial" panose="020B0604020202020204" pitchFamily="34" charset="0"/>
              </a:rPr>
              <a:t>Composting</a:t>
            </a:r>
          </a:p>
          <a:p>
            <a:endParaRPr lang="en-IE" dirty="0"/>
          </a:p>
        </p:txBody>
      </p:sp>
      <p:sp>
        <p:nvSpPr>
          <p:cNvPr id="6" name="TextBox 5">
            <a:extLst>
              <a:ext uri="{FF2B5EF4-FFF2-40B4-BE49-F238E27FC236}">
                <a16:creationId xmlns:a16="http://schemas.microsoft.com/office/drawing/2014/main" id="{1F015DBA-7425-4FCE-8B41-6C0F57492D8D}"/>
              </a:ext>
            </a:extLst>
          </p:cNvPr>
          <p:cNvSpPr txBox="1"/>
          <p:nvPr/>
        </p:nvSpPr>
        <p:spPr>
          <a:xfrm>
            <a:off x="5740842" y="1634515"/>
            <a:ext cx="3148716" cy="2031325"/>
          </a:xfrm>
          <a:prstGeom prst="rect">
            <a:avLst/>
          </a:prstGeom>
          <a:noFill/>
        </p:spPr>
        <p:txBody>
          <a:bodyPr wrap="square" rtlCol="0">
            <a:spAutoFit/>
          </a:bodyPr>
          <a:lstStyle/>
          <a:p>
            <a:pPr algn="ctr"/>
            <a:r>
              <a:rPr lang="en-IE" altLang="en-US" sz="1800" b="1" dirty="0">
                <a:solidFill>
                  <a:srgbClr val="F5C05B"/>
                </a:solidFill>
                <a:latin typeface="Arial" panose="020B0604020202020204" pitchFamily="34" charset="0"/>
              </a:rPr>
              <a:t>RECOVERY</a:t>
            </a:r>
          </a:p>
          <a:p>
            <a:pPr algn="ctr"/>
            <a:r>
              <a:rPr lang="en-IE" altLang="en-US" sz="1800" dirty="0">
                <a:solidFill>
                  <a:srgbClr val="085156"/>
                </a:solidFill>
                <a:latin typeface="Arial" panose="020B0604020202020204" pitchFamily="34" charset="0"/>
              </a:rPr>
              <a:t>Processing waste/surplus food for livestock feed</a:t>
            </a:r>
          </a:p>
          <a:p>
            <a:pPr algn="ctr"/>
            <a:r>
              <a:rPr lang="en-IE" altLang="en-US" sz="1800" dirty="0">
                <a:solidFill>
                  <a:srgbClr val="085156"/>
                </a:solidFill>
                <a:latin typeface="Arial" panose="020B0604020202020204" pitchFamily="34" charset="0"/>
              </a:rPr>
              <a:t>Home composting</a:t>
            </a:r>
          </a:p>
          <a:p>
            <a:pPr algn="ctr"/>
            <a:r>
              <a:rPr lang="en-IE" altLang="en-US" sz="1800" dirty="0">
                <a:solidFill>
                  <a:srgbClr val="085156"/>
                </a:solidFill>
                <a:latin typeface="Arial" panose="020B0604020202020204" pitchFamily="34" charset="0"/>
              </a:rPr>
              <a:t>Energy from Waste (incineration and fuel*)</a:t>
            </a:r>
          </a:p>
          <a:p>
            <a:endParaRPr lang="en-IE" dirty="0"/>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13" name="Ink 12">
                <a:extLst>
                  <a:ext uri="{FF2B5EF4-FFF2-40B4-BE49-F238E27FC236}">
                    <a16:creationId xmlns:a16="http://schemas.microsoft.com/office/drawing/2014/main" id="{18006940-C5CA-45F8-AAFB-226BFA0B021F}"/>
                  </a:ext>
                </a:extLst>
              </p14:cNvPr>
              <p14:cNvContentPartPr/>
              <p14:nvPr/>
            </p14:nvContentPartPr>
            <p14:xfrm>
              <a:off x="1494689" y="1685176"/>
              <a:ext cx="360" cy="360"/>
            </p14:xfrm>
          </p:contentPart>
        </mc:Choice>
        <mc:Fallback xmlns="">
          <p:pic>
            <p:nvPicPr>
              <p:cNvPr id="13" name="Ink 12">
                <a:extLst>
                  <a:ext uri="{FF2B5EF4-FFF2-40B4-BE49-F238E27FC236}">
                    <a16:creationId xmlns:a16="http://schemas.microsoft.com/office/drawing/2014/main" id="{18006940-C5CA-45F8-AAFB-226BFA0B021F}"/>
                  </a:ext>
                </a:extLst>
              </p:cNvPr>
              <p:cNvPicPr/>
              <p:nvPr/>
            </p:nvPicPr>
            <p:blipFill>
              <a:blip r:embed="rId3"/>
              <a:stretch>
                <a:fillRect/>
              </a:stretch>
            </p:blipFill>
            <p:spPr>
              <a:xfrm>
                <a:off x="1476689" y="1577176"/>
                <a:ext cx="36000" cy="216000"/>
              </a:xfrm>
              <a:prstGeom prst="rect">
                <a:avLst/>
              </a:prstGeom>
            </p:spPr>
          </p:pic>
        </mc:Fallback>
      </mc:AlternateContent>
      <p:sp>
        <p:nvSpPr>
          <p:cNvPr id="33" name="TextBox 32">
            <a:extLst>
              <a:ext uri="{FF2B5EF4-FFF2-40B4-BE49-F238E27FC236}">
                <a16:creationId xmlns:a16="http://schemas.microsoft.com/office/drawing/2014/main" id="{F91DB758-5638-418B-B3AC-44270F04A4A4}"/>
              </a:ext>
            </a:extLst>
          </p:cNvPr>
          <p:cNvSpPr txBox="1"/>
          <p:nvPr/>
        </p:nvSpPr>
        <p:spPr>
          <a:xfrm>
            <a:off x="6096000" y="4065635"/>
            <a:ext cx="2793558" cy="1200329"/>
          </a:xfrm>
          <a:prstGeom prst="rect">
            <a:avLst/>
          </a:prstGeom>
          <a:noFill/>
        </p:spPr>
        <p:txBody>
          <a:bodyPr wrap="square" rtlCol="0">
            <a:spAutoFit/>
          </a:bodyPr>
          <a:lstStyle/>
          <a:p>
            <a:pPr algn="ctr"/>
            <a:r>
              <a:rPr lang="en-IE" altLang="en-US" sz="1800" b="1" dirty="0">
                <a:solidFill>
                  <a:srgbClr val="406F70"/>
                </a:solidFill>
                <a:latin typeface="Arial" panose="020B0604020202020204" pitchFamily="34" charset="0"/>
              </a:rPr>
              <a:t>DISPOSAL</a:t>
            </a:r>
          </a:p>
          <a:p>
            <a:pPr algn="ctr"/>
            <a:r>
              <a:rPr lang="en-IE" altLang="en-US" sz="1800" dirty="0">
                <a:solidFill>
                  <a:srgbClr val="085156"/>
                </a:solidFill>
                <a:latin typeface="Arial" panose="020B0604020202020204" pitchFamily="34" charset="0"/>
              </a:rPr>
              <a:t>Food disposal units to sewer /</a:t>
            </a:r>
          </a:p>
          <a:p>
            <a:pPr algn="ctr"/>
            <a:r>
              <a:rPr lang="en-IE" altLang="en-US" sz="1800" dirty="0">
                <a:solidFill>
                  <a:srgbClr val="085156"/>
                </a:solidFill>
                <a:latin typeface="Arial" panose="020B0604020202020204" pitchFamily="34" charset="0"/>
              </a:rPr>
              <a:t>Landfill</a:t>
            </a:r>
          </a:p>
        </p:txBody>
      </p:sp>
      <p:cxnSp>
        <p:nvCxnSpPr>
          <p:cNvPr id="11" name="Straight Connector 10">
            <a:extLst>
              <a:ext uri="{FF2B5EF4-FFF2-40B4-BE49-F238E27FC236}">
                <a16:creationId xmlns:a16="http://schemas.microsoft.com/office/drawing/2014/main" id="{FE87EE13-C834-441C-8AD2-BBF05B694B63}"/>
              </a:ext>
            </a:extLst>
          </p:cNvPr>
          <p:cNvCxnSpPr>
            <a:cxnSpLocks/>
          </p:cNvCxnSpPr>
          <p:nvPr/>
        </p:nvCxnSpPr>
        <p:spPr>
          <a:xfrm>
            <a:off x="562038" y="1601180"/>
            <a:ext cx="26435" cy="4233596"/>
          </a:xfrm>
          <a:prstGeom prst="line">
            <a:avLst/>
          </a:prstGeom>
        </p:spPr>
        <p:style>
          <a:lnRef idx="1">
            <a:schemeClr val="accent6"/>
          </a:lnRef>
          <a:fillRef idx="0">
            <a:schemeClr val="accent6"/>
          </a:fillRef>
          <a:effectRef idx="0">
            <a:schemeClr val="accent6"/>
          </a:effectRef>
          <a:fontRef idx="minor">
            <a:schemeClr val="tx1"/>
          </a:fontRef>
        </p:style>
      </p:cxnSp>
      <p:cxnSp>
        <p:nvCxnSpPr>
          <p:cNvPr id="15" name="Straight Connector 14">
            <a:extLst>
              <a:ext uri="{FF2B5EF4-FFF2-40B4-BE49-F238E27FC236}">
                <a16:creationId xmlns:a16="http://schemas.microsoft.com/office/drawing/2014/main" id="{493D19CE-13FB-45D9-9FDA-442B36D62D44}"/>
              </a:ext>
            </a:extLst>
          </p:cNvPr>
          <p:cNvCxnSpPr>
            <a:cxnSpLocks/>
          </p:cNvCxnSpPr>
          <p:nvPr/>
        </p:nvCxnSpPr>
        <p:spPr>
          <a:xfrm>
            <a:off x="5020056" y="1634515"/>
            <a:ext cx="0" cy="4062197"/>
          </a:xfrm>
          <a:prstGeom prst="line">
            <a:avLst/>
          </a:prstGeom>
        </p:spPr>
        <p:style>
          <a:lnRef idx="1">
            <a:schemeClr val="accent6"/>
          </a:lnRef>
          <a:fillRef idx="0">
            <a:schemeClr val="accent6"/>
          </a:fillRef>
          <a:effectRef idx="0">
            <a:schemeClr val="accent6"/>
          </a:effectRef>
          <a:fontRef idx="minor">
            <a:schemeClr val="tx1"/>
          </a:fontRef>
        </p:style>
      </p:cxnSp>
      <p:cxnSp>
        <p:nvCxnSpPr>
          <p:cNvPr id="17" name="Straight Connector 16">
            <a:extLst>
              <a:ext uri="{FF2B5EF4-FFF2-40B4-BE49-F238E27FC236}">
                <a16:creationId xmlns:a16="http://schemas.microsoft.com/office/drawing/2014/main" id="{89B4A4DC-3CFB-4572-B139-4EC65A036578}"/>
              </a:ext>
            </a:extLst>
          </p:cNvPr>
          <p:cNvCxnSpPr>
            <a:cxnSpLocks/>
          </p:cNvCxnSpPr>
          <p:nvPr/>
        </p:nvCxnSpPr>
        <p:spPr>
          <a:xfrm flipH="1">
            <a:off x="9430939" y="1634515"/>
            <a:ext cx="2" cy="4211472"/>
          </a:xfrm>
          <a:prstGeom prst="line">
            <a:avLst/>
          </a:prstGeom>
        </p:spPr>
        <p:style>
          <a:lnRef idx="1">
            <a:schemeClr val="accent6"/>
          </a:lnRef>
          <a:fillRef idx="0">
            <a:schemeClr val="accent6"/>
          </a:fillRef>
          <a:effectRef idx="0">
            <a:schemeClr val="accent6"/>
          </a:effectRef>
          <a:fontRef idx="minor">
            <a:schemeClr val="tx1"/>
          </a:fontRef>
        </p:style>
      </p:cxnSp>
      <p:cxnSp>
        <p:nvCxnSpPr>
          <p:cNvPr id="20" name="Straight Connector 19">
            <a:extLst>
              <a:ext uri="{FF2B5EF4-FFF2-40B4-BE49-F238E27FC236}">
                <a16:creationId xmlns:a16="http://schemas.microsoft.com/office/drawing/2014/main" id="{24C35ED9-F358-4AC9-A3AF-0ACAA62555A0}"/>
              </a:ext>
            </a:extLst>
          </p:cNvPr>
          <p:cNvCxnSpPr>
            <a:cxnSpLocks/>
          </p:cNvCxnSpPr>
          <p:nvPr/>
        </p:nvCxnSpPr>
        <p:spPr>
          <a:xfrm>
            <a:off x="579602" y="1592036"/>
            <a:ext cx="8851339"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24" name="Straight Connector 23">
            <a:extLst>
              <a:ext uri="{FF2B5EF4-FFF2-40B4-BE49-F238E27FC236}">
                <a16:creationId xmlns:a16="http://schemas.microsoft.com/office/drawing/2014/main" id="{154685D7-6288-46ED-A3B1-EAE7013FDC08}"/>
              </a:ext>
            </a:extLst>
          </p:cNvPr>
          <p:cNvCxnSpPr>
            <a:cxnSpLocks/>
          </p:cNvCxnSpPr>
          <p:nvPr/>
        </p:nvCxnSpPr>
        <p:spPr>
          <a:xfrm>
            <a:off x="579600" y="5845987"/>
            <a:ext cx="8851339"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25" name="Straight Connector 24">
            <a:extLst>
              <a:ext uri="{FF2B5EF4-FFF2-40B4-BE49-F238E27FC236}">
                <a16:creationId xmlns:a16="http://schemas.microsoft.com/office/drawing/2014/main" id="{8977D1C4-67D9-4486-A9E4-FA7E39EEFBC3}"/>
              </a:ext>
            </a:extLst>
          </p:cNvPr>
          <p:cNvCxnSpPr>
            <a:cxnSpLocks/>
          </p:cNvCxnSpPr>
          <p:nvPr/>
        </p:nvCxnSpPr>
        <p:spPr>
          <a:xfrm>
            <a:off x="594386" y="3722404"/>
            <a:ext cx="8851339"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870034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AB92E7-4B9F-4103-8349-1A86DE2FA29B}"/>
              </a:ext>
            </a:extLst>
          </p:cNvPr>
          <p:cNvSpPr>
            <a:spLocks noGrp="1"/>
          </p:cNvSpPr>
          <p:nvPr>
            <p:ph type="body" sz="quarter" idx="19"/>
          </p:nvPr>
        </p:nvSpPr>
        <p:spPr>
          <a:xfrm>
            <a:off x="412625" y="446087"/>
            <a:ext cx="8857251" cy="603485"/>
          </a:xfrm>
        </p:spPr>
        <p:txBody>
          <a:bodyPr/>
          <a:lstStyle/>
          <a:p>
            <a:r>
              <a:rPr lang="en-US" b="1" dirty="0">
                <a:solidFill>
                  <a:srgbClr val="F5C05B"/>
                </a:solidFill>
              </a:rPr>
              <a:t>TOP TIPS for Food Service Kitchens…</a:t>
            </a:r>
            <a:endParaRPr lang="en-IE" b="1" dirty="0">
              <a:solidFill>
                <a:srgbClr val="F5C05B"/>
              </a:solidFill>
            </a:endParaRPr>
          </a:p>
        </p:txBody>
      </p:sp>
      <p:sp>
        <p:nvSpPr>
          <p:cNvPr id="3" name="Text Placeholder 2">
            <a:extLst>
              <a:ext uri="{FF2B5EF4-FFF2-40B4-BE49-F238E27FC236}">
                <a16:creationId xmlns:a16="http://schemas.microsoft.com/office/drawing/2014/main" id="{CCD0D876-EA98-440F-8352-FC72845543A8}"/>
              </a:ext>
            </a:extLst>
          </p:cNvPr>
          <p:cNvSpPr>
            <a:spLocks noGrp="1"/>
          </p:cNvSpPr>
          <p:nvPr>
            <p:ph type="body" sz="quarter" idx="20"/>
          </p:nvPr>
        </p:nvSpPr>
        <p:spPr>
          <a:xfrm>
            <a:off x="237308" y="1049572"/>
            <a:ext cx="9885045" cy="4786684"/>
          </a:xfrm>
        </p:spPr>
        <p:txBody>
          <a:bodyPr/>
          <a:lstStyle/>
          <a:p>
            <a:pPr algn="l">
              <a:buFont typeface="Arial" panose="020B0604020202020204" pitchFamily="34" charset="0"/>
              <a:buChar char="•"/>
            </a:pPr>
            <a:r>
              <a:rPr lang="en-US" b="1" i="0" dirty="0">
                <a:solidFill>
                  <a:srgbClr val="085156"/>
                </a:solidFill>
                <a:effectLst/>
              </a:rPr>
              <a:t>Make a list </a:t>
            </a:r>
            <a:r>
              <a:rPr lang="en-US" b="0" i="0" dirty="0">
                <a:solidFill>
                  <a:srgbClr val="085156"/>
                </a:solidFill>
                <a:effectLst/>
              </a:rPr>
              <a:t>– Plan your menus for the week ahead and make a list of the ingredients or stock you will need for those recipes. Order supplies from your list and  order only what is in your plan,  thus preventing you from throwing away unused food.</a:t>
            </a:r>
          </a:p>
          <a:p>
            <a:pPr algn="l">
              <a:buFont typeface="Arial" panose="020B0604020202020204" pitchFamily="34" charset="0"/>
              <a:buChar char="•"/>
            </a:pPr>
            <a:r>
              <a:rPr lang="en-US" b="1" i="0" dirty="0">
                <a:solidFill>
                  <a:srgbClr val="085156"/>
                </a:solidFill>
                <a:effectLst/>
              </a:rPr>
              <a:t>Look beyond the spots</a:t>
            </a:r>
            <a:r>
              <a:rPr lang="en-US" b="0" i="0" dirty="0">
                <a:solidFill>
                  <a:srgbClr val="085156"/>
                </a:solidFill>
                <a:effectLst/>
              </a:rPr>
              <a:t>– Discolored or misshapen fruits and vegetables are usually just as tasty as their picture-perfect  peers. If your supplier can’t sell them, they will likely end up being dumped. Some suppliers offer these “flawed” items at discounted prices – take advantage of them.</a:t>
            </a:r>
          </a:p>
          <a:p>
            <a:pPr algn="l">
              <a:buFont typeface="Arial" panose="020B0604020202020204" pitchFamily="34" charset="0"/>
              <a:buChar char="•"/>
            </a:pPr>
            <a:r>
              <a:rPr lang="en-US" b="1" i="0" dirty="0">
                <a:solidFill>
                  <a:srgbClr val="085156"/>
                </a:solidFill>
                <a:effectLst/>
              </a:rPr>
              <a:t>Know what dates mean</a:t>
            </a:r>
            <a:r>
              <a:rPr lang="en-US" b="0" i="0" dirty="0">
                <a:solidFill>
                  <a:srgbClr val="085156"/>
                </a:solidFill>
                <a:effectLst/>
              </a:rPr>
              <a:t> – A best-before-date is an estimate of the food’s freshness. Many foods can be consumed safely after these dates if they have been stored properly. Examine the item but ‘if in doubt throw it out’…do not put consumer safety at risk.</a:t>
            </a:r>
          </a:p>
          <a:p>
            <a:pPr algn="l">
              <a:buFont typeface="Arial" panose="020B0604020202020204" pitchFamily="34" charset="0"/>
              <a:buChar char="•"/>
            </a:pPr>
            <a:r>
              <a:rPr lang="en-US" b="1" i="0" dirty="0">
                <a:solidFill>
                  <a:srgbClr val="085156"/>
                </a:solidFill>
                <a:effectLst/>
              </a:rPr>
              <a:t>Get creative</a:t>
            </a:r>
            <a:r>
              <a:rPr lang="en-US" b="0" i="0" dirty="0">
                <a:solidFill>
                  <a:srgbClr val="085156"/>
                </a:solidFill>
                <a:effectLst/>
              </a:rPr>
              <a:t> – Find recipes that allow you to use an entire item, like sautéing thinly-sliced broccoli stems with the florets.</a:t>
            </a:r>
          </a:p>
          <a:p>
            <a:endParaRPr lang="en-IE" dirty="0"/>
          </a:p>
        </p:txBody>
      </p:sp>
      <p:pic>
        <p:nvPicPr>
          <p:cNvPr id="5" name="Graphic 4" descr="Lights On with solid fill">
            <a:extLst>
              <a:ext uri="{FF2B5EF4-FFF2-40B4-BE49-F238E27FC236}">
                <a16:creationId xmlns:a16="http://schemas.microsoft.com/office/drawing/2014/main" id="{16C861FE-7212-4883-B931-2B81B91B24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6626" y="135172"/>
            <a:ext cx="914400" cy="914400"/>
          </a:xfrm>
          <a:prstGeom prst="rect">
            <a:avLst/>
          </a:prstGeom>
        </p:spPr>
      </p:pic>
    </p:spTree>
    <p:extLst>
      <p:ext uri="{BB962C8B-B14F-4D97-AF65-F5344CB8AC3E}">
        <p14:creationId xmlns:p14="http://schemas.microsoft.com/office/powerpoint/2010/main" val="28178041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0C7E96-5029-45E5-B409-CAB9CC126660}"/>
              </a:ext>
            </a:extLst>
          </p:cNvPr>
          <p:cNvSpPr>
            <a:spLocks noGrp="1"/>
          </p:cNvSpPr>
          <p:nvPr>
            <p:ph type="body" sz="quarter" idx="20"/>
          </p:nvPr>
        </p:nvSpPr>
        <p:spPr>
          <a:xfrm>
            <a:off x="308256" y="1311966"/>
            <a:ext cx="10968810" cy="4890051"/>
          </a:xfrm>
        </p:spPr>
        <p:txBody>
          <a:bodyPr/>
          <a:lstStyle/>
          <a:p>
            <a:pPr algn="l">
              <a:buFont typeface="Arial" panose="020B0604020202020204" pitchFamily="34" charset="0"/>
              <a:buChar char="•"/>
            </a:pPr>
            <a:r>
              <a:rPr lang="en-US" sz="2400" b="1" i="0" dirty="0">
                <a:solidFill>
                  <a:srgbClr val="085156"/>
                </a:solidFill>
                <a:effectLst/>
              </a:rPr>
              <a:t>Store food properly </a:t>
            </a:r>
            <a:r>
              <a:rPr lang="en-US" sz="2400" b="0" i="0" dirty="0">
                <a:solidFill>
                  <a:srgbClr val="085156"/>
                </a:solidFill>
                <a:effectLst/>
              </a:rPr>
              <a:t>– Learn where food has the longest life. Some foods may      perish quickly at ambient temperatures but survive for weeks </a:t>
            </a:r>
            <a:r>
              <a:rPr lang="en-US" sz="2400" dirty="0">
                <a:solidFill>
                  <a:srgbClr val="085156"/>
                </a:solidFill>
              </a:rPr>
              <a:t>when </a:t>
            </a:r>
            <a:r>
              <a:rPr lang="en-US" sz="2400" b="0" i="0" dirty="0">
                <a:solidFill>
                  <a:srgbClr val="085156"/>
                </a:solidFill>
                <a:effectLst/>
              </a:rPr>
              <a:t>chilled. Learn   how to prevent waste by freezing, cooking or pickling items so they last longer.</a:t>
            </a:r>
          </a:p>
          <a:p>
            <a:pPr algn="l">
              <a:buFont typeface="Arial" panose="020B0604020202020204" pitchFamily="34" charset="0"/>
              <a:buChar char="•"/>
            </a:pPr>
            <a:r>
              <a:rPr lang="en-US" sz="2400" b="1" i="0" dirty="0">
                <a:solidFill>
                  <a:srgbClr val="085156"/>
                </a:solidFill>
                <a:effectLst/>
              </a:rPr>
              <a:t>Save your leftovers</a:t>
            </a:r>
            <a:r>
              <a:rPr lang="en-US" sz="2400" b="0" i="0" dirty="0">
                <a:solidFill>
                  <a:srgbClr val="085156"/>
                </a:solidFill>
                <a:effectLst/>
              </a:rPr>
              <a:t> – Make use of leftovers e.g</a:t>
            </a:r>
            <a:r>
              <a:rPr lang="en-US" sz="2400" dirty="0">
                <a:solidFill>
                  <a:srgbClr val="085156"/>
                </a:solidFill>
              </a:rPr>
              <a:t>. unused prepped vegetables can be used in soups, fish and meat bones can make the best stocks, off cuts of bread can become bread-crumbs</a:t>
            </a:r>
            <a:endParaRPr lang="en-US" sz="2400" b="0" i="0" dirty="0">
              <a:solidFill>
                <a:srgbClr val="085156"/>
              </a:solidFill>
              <a:effectLst/>
            </a:endParaRPr>
          </a:p>
          <a:p>
            <a:pPr algn="l">
              <a:buFont typeface="Arial" panose="020B0604020202020204" pitchFamily="34" charset="0"/>
              <a:buChar char="•"/>
            </a:pPr>
            <a:r>
              <a:rPr lang="en-US" sz="2400" b="1" i="0" dirty="0">
                <a:solidFill>
                  <a:srgbClr val="085156"/>
                </a:solidFill>
                <a:effectLst/>
              </a:rPr>
              <a:t>Stay organized</a:t>
            </a:r>
            <a:r>
              <a:rPr lang="en-US" sz="2400" b="0" i="0" dirty="0">
                <a:solidFill>
                  <a:srgbClr val="085156"/>
                </a:solidFill>
                <a:effectLst/>
              </a:rPr>
              <a:t> – Rotate your stock regularly to bring older foods to the front, then make a plan to use them. Check your fridge regularly to keep tabs on what items should be used right away.</a:t>
            </a:r>
          </a:p>
          <a:p>
            <a:pPr algn="l">
              <a:buFont typeface="Arial" panose="020B0604020202020204" pitchFamily="34" charset="0"/>
              <a:buChar char="•"/>
            </a:pPr>
            <a:r>
              <a:rPr lang="en-US" sz="2400" b="1" i="0" dirty="0">
                <a:solidFill>
                  <a:srgbClr val="085156"/>
                </a:solidFill>
                <a:effectLst/>
              </a:rPr>
              <a:t>Track what you throw away </a:t>
            </a:r>
            <a:r>
              <a:rPr lang="en-US" sz="2400" b="0" i="0" dirty="0">
                <a:solidFill>
                  <a:srgbClr val="085156"/>
                </a:solidFill>
                <a:effectLst/>
              </a:rPr>
              <a:t>– Keep a running list of what you most often throw away </a:t>
            </a:r>
            <a:r>
              <a:rPr lang="en-US" dirty="0">
                <a:solidFill>
                  <a:srgbClr val="085156"/>
                </a:solidFill>
              </a:rPr>
              <a:t>&amp; then </a:t>
            </a:r>
            <a:r>
              <a:rPr lang="en-US" sz="2400" b="0" i="0" dirty="0">
                <a:solidFill>
                  <a:srgbClr val="085156"/>
                </a:solidFill>
                <a:effectLst/>
              </a:rPr>
              <a:t>buy less of it or make smaller portion sizes</a:t>
            </a:r>
          </a:p>
          <a:p>
            <a:pPr algn="l">
              <a:buFont typeface="Arial" panose="020B0604020202020204" pitchFamily="34" charset="0"/>
              <a:buChar char="•"/>
            </a:pPr>
            <a:r>
              <a:rPr lang="en-US" sz="2400" b="1" i="0" dirty="0">
                <a:solidFill>
                  <a:srgbClr val="085156"/>
                </a:solidFill>
                <a:effectLst/>
              </a:rPr>
              <a:t>Donate it</a:t>
            </a:r>
            <a:r>
              <a:rPr lang="en-US" sz="2400" b="0" i="0" dirty="0">
                <a:solidFill>
                  <a:srgbClr val="085156"/>
                </a:solidFill>
                <a:effectLst/>
              </a:rPr>
              <a:t> – If you know you won’t consume something, donate it to a food hub to help feed </a:t>
            </a:r>
            <a:r>
              <a:rPr lang="en-US" sz="2400" b="0" i="0" dirty="0">
                <a:solidFill>
                  <a:srgbClr val="085156"/>
                </a:solidFill>
                <a:effectLst/>
                <a:latin typeface="Montserrat"/>
              </a:rPr>
              <a:t>others.</a:t>
            </a:r>
          </a:p>
          <a:p>
            <a:endParaRPr lang="en-IE" dirty="0"/>
          </a:p>
        </p:txBody>
      </p:sp>
      <p:sp>
        <p:nvSpPr>
          <p:cNvPr id="4" name="Text Placeholder 1">
            <a:extLst>
              <a:ext uri="{FF2B5EF4-FFF2-40B4-BE49-F238E27FC236}">
                <a16:creationId xmlns:a16="http://schemas.microsoft.com/office/drawing/2014/main" id="{EDE3BB15-5F64-4710-B4D0-81AA618E41CA}"/>
              </a:ext>
            </a:extLst>
          </p:cNvPr>
          <p:cNvSpPr>
            <a:spLocks noGrp="1"/>
          </p:cNvSpPr>
          <p:nvPr>
            <p:ph type="body" sz="quarter" idx="19"/>
          </p:nvPr>
        </p:nvSpPr>
        <p:spPr>
          <a:xfrm>
            <a:off x="308256" y="398019"/>
            <a:ext cx="8856662" cy="754918"/>
          </a:xfrm>
        </p:spPr>
        <p:txBody>
          <a:bodyPr/>
          <a:lstStyle/>
          <a:p>
            <a:r>
              <a:rPr lang="en-US" b="1" dirty="0">
                <a:solidFill>
                  <a:srgbClr val="F5C05B"/>
                </a:solidFill>
              </a:rPr>
              <a:t>TOP TIPS for Food Service Kitchens…</a:t>
            </a:r>
            <a:endParaRPr lang="en-IE" b="1" dirty="0">
              <a:solidFill>
                <a:srgbClr val="F5C05B"/>
              </a:solidFill>
            </a:endParaRPr>
          </a:p>
        </p:txBody>
      </p:sp>
      <p:pic>
        <p:nvPicPr>
          <p:cNvPr id="5" name="Graphic 4" descr="Lights On with solid fill">
            <a:extLst>
              <a:ext uri="{FF2B5EF4-FFF2-40B4-BE49-F238E27FC236}">
                <a16:creationId xmlns:a16="http://schemas.microsoft.com/office/drawing/2014/main" id="{FC9CB207-5D41-4108-BCFB-B8E5E6C1BF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09506" y="310100"/>
            <a:ext cx="914400" cy="914400"/>
          </a:xfrm>
          <a:prstGeom prst="rect">
            <a:avLst/>
          </a:prstGeom>
        </p:spPr>
      </p:pic>
    </p:spTree>
    <p:extLst>
      <p:ext uri="{BB962C8B-B14F-4D97-AF65-F5344CB8AC3E}">
        <p14:creationId xmlns:p14="http://schemas.microsoft.com/office/powerpoint/2010/main" val="3495769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BC24B1-3CC7-4D81-9F4F-EC8182E771D7}"/>
              </a:ext>
            </a:extLst>
          </p:cNvPr>
          <p:cNvSpPr>
            <a:spLocks noGrp="1"/>
          </p:cNvSpPr>
          <p:nvPr>
            <p:ph type="body" sz="quarter" idx="19"/>
          </p:nvPr>
        </p:nvSpPr>
        <p:spPr/>
        <p:txBody>
          <a:bodyPr/>
          <a:lstStyle/>
          <a:p>
            <a:r>
              <a:rPr lang="en-US" b="1" dirty="0">
                <a:solidFill>
                  <a:srgbClr val="085156"/>
                </a:solidFill>
              </a:rPr>
              <a:t>Introduction:</a:t>
            </a:r>
            <a:endParaRPr lang="en-IE" dirty="0">
              <a:solidFill>
                <a:srgbClr val="085156"/>
              </a:solidFill>
            </a:endParaRPr>
          </a:p>
        </p:txBody>
      </p:sp>
      <p:sp>
        <p:nvSpPr>
          <p:cNvPr id="4" name="Text Placeholder 3">
            <a:extLst>
              <a:ext uri="{FF2B5EF4-FFF2-40B4-BE49-F238E27FC236}">
                <a16:creationId xmlns:a16="http://schemas.microsoft.com/office/drawing/2014/main" id="{93742DC1-29AF-4F08-B341-3FC4B06C5A41}"/>
              </a:ext>
            </a:extLst>
          </p:cNvPr>
          <p:cNvSpPr>
            <a:spLocks noGrp="1"/>
          </p:cNvSpPr>
          <p:nvPr>
            <p:ph type="body" sz="quarter" idx="20"/>
          </p:nvPr>
        </p:nvSpPr>
        <p:spPr>
          <a:xfrm>
            <a:off x="586552" y="1786299"/>
            <a:ext cx="5273104" cy="4306275"/>
          </a:xfrm>
        </p:spPr>
        <p:txBody>
          <a:bodyPr/>
          <a:lstStyle/>
          <a:p>
            <a:pPr algn="just"/>
            <a:r>
              <a:rPr lang="en-GB" dirty="0">
                <a:solidFill>
                  <a:srgbClr val="085156"/>
                </a:solidFill>
              </a:rPr>
              <a:t>Climate change is considered one of the most serious problems faced by humanity today. T</a:t>
            </a:r>
            <a:r>
              <a:rPr kumimoji="0" lang="en-GB" sz="2400" b="0" i="0" u="none" strike="noStrike" kern="1200" cap="none" spc="0" normalizeH="0" baseline="0" noProof="0" dirty="0">
                <a:ln>
                  <a:noFill/>
                </a:ln>
                <a:solidFill>
                  <a:srgbClr val="085156"/>
                </a:solidFill>
                <a:effectLst/>
                <a:uLnTx/>
                <a:uFillTx/>
                <a:latin typeface="Calibri" panose="020F0502020204030204"/>
                <a:ea typeface="+mn-ea"/>
                <a:cs typeface="+mn-cs"/>
              </a:rPr>
              <a:t>he food service sector, which encompasses hospitality</a:t>
            </a:r>
            <a:r>
              <a:rPr lang="en-GB" dirty="0">
                <a:solidFill>
                  <a:srgbClr val="085156"/>
                </a:solidFill>
                <a:latin typeface="Calibri" panose="020F0502020204030204"/>
              </a:rPr>
              <a:t> and institutional catering, </a:t>
            </a:r>
            <a:r>
              <a:rPr kumimoji="0" lang="en-GB" sz="2400" b="0" i="0" u="none" strike="noStrike" kern="1200" cap="none" spc="0" normalizeH="0" baseline="0" noProof="0" dirty="0">
                <a:ln>
                  <a:noFill/>
                </a:ln>
                <a:solidFill>
                  <a:srgbClr val="085156"/>
                </a:solidFill>
                <a:effectLst/>
                <a:uLnTx/>
                <a:uFillTx/>
                <a:latin typeface="Calibri" panose="020F0502020204030204"/>
                <a:ea typeface="+mn-ea"/>
                <a:cs typeface="+mn-cs"/>
              </a:rPr>
              <a:t>contributes in different ways to greenhouse gas (GHG) emissions.</a:t>
            </a:r>
          </a:p>
          <a:p>
            <a:pPr algn="just"/>
            <a:r>
              <a:rPr lang="en-GB" dirty="0">
                <a:solidFill>
                  <a:srgbClr val="085156"/>
                </a:solidFill>
                <a:latin typeface="Calibri" panose="020F0502020204030204"/>
              </a:rPr>
              <a:t>Many in the sector are working </a:t>
            </a:r>
            <a:r>
              <a:rPr lang="en-GB" dirty="0">
                <a:solidFill>
                  <a:srgbClr val="085156"/>
                </a:solidFill>
              </a:rPr>
              <a:t>to reduce its effects on climate change through increased energy efficiency, recycling and re-use practices, and reduced food waste. </a:t>
            </a:r>
            <a:endParaRPr kumimoji="0" lang="en-GB" sz="2400" b="0" i="0" u="none" strike="noStrike" kern="1200" cap="none" spc="0" normalizeH="0" baseline="0" noProof="0" dirty="0">
              <a:ln>
                <a:noFill/>
              </a:ln>
              <a:solidFill>
                <a:srgbClr val="085156"/>
              </a:solidFill>
              <a:effectLst/>
              <a:uLnTx/>
              <a:uFillTx/>
              <a:latin typeface="Calibri" panose="020F0502020204030204"/>
              <a:ea typeface="+mn-ea"/>
              <a:cs typeface="+mn-cs"/>
            </a:endParaRPr>
          </a:p>
          <a:p>
            <a:pPr marL="342900" indent="-342900" algn="just">
              <a:buFont typeface="Arial" panose="020B0604020202020204" pitchFamily="34" charset="0"/>
              <a:buChar char="•"/>
            </a:pPr>
            <a:endParaRPr lang="en-IE" dirty="0">
              <a:solidFill>
                <a:srgbClr val="406F70"/>
              </a:solidFill>
            </a:endParaRPr>
          </a:p>
          <a:p>
            <a:endParaRPr lang="en-IE" dirty="0"/>
          </a:p>
        </p:txBody>
      </p:sp>
      <p:pic>
        <p:nvPicPr>
          <p:cNvPr id="8" name="Picture Placeholder 7" descr="A table full of food&#10;&#10;Description automatically generated with low confidence">
            <a:extLst>
              <a:ext uri="{FF2B5EF4-FFF2-40B4-BE49-F238E27FC236}">
                <a16:creationId xmlns:a16="http://schemas.microsoft.com/office/drawing/2014/main" id="{C35EE799-B343-4CCF-A3BE-E9A098EF824B}"/>
              </a:ext>
            </a:extLst>
          </p:cNvPr>
          <p:cNvPicPr>
            <a:picLocks noGrp="1" noChangeAspect="1"/>
          </p:cNvPicPr>
          <p:nvPr>
            <p:ph type="pic" sz="quarter" idx="18"/>
          </p:nvPr>
        </p:nvPicPr>
        <p:blipFill>
          <a:blip r:embed="rId2">
            <a:extLst>
              <a:ext uri="{837473B0-CC2E-450A-ABE3-18F120FF3D39}">
                <a1611:picAttrSrcUrl xmlns:a1611="http://schemas.microsoft.com/office/drawing/2016/11/main" r:id="rId3"/>
              </a:ext>
            </a:extLst>
          </a:blip>
          <a:srcRect l="22928" r="22928"/>
          <a:stretch>
            <a:fillRect/>
          </a:stretch>
        </p:blipFill>
        <p:spPr/>
      </p:pic>
    </p:spTree>
    <p:extLst>
      <p:ext uri="{BB962C8B-B14F-4D97-AF65-F5344CB8AC3E}">
        <p14:creationId xmlns:p14="http://schemas.microsoft.com/office/powerpoint/2010/main" val="20449574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C4FF33-6238-4194-8480-5B9EE5E9D0DA}"/>
              </a:ext>
            </a:extLst>
          </p:cNvPr>
          <p:cNvSpPr>
            <a:spLocks noGrp="1"/>
          </p:cNvSpPr>
          <p:nvPr>
            <p:ph type="body" sz="quarter" idx="19"/>
          </p:nvPr>
        </p:nvSpPr>
        <p:spPr/>
        <p:txBody>
          <a:bodyPr vert="horz" lIns="91440" tIns="45720" rIns="91440" bIns="45720" rtlCol="0" anchor="t">
            <a:normAutofit/>
          </a:bodyPr>
          <a:lstStyle/>
          <a:p>
            <a:r>
              <a:rPr lang="en-US" b="1" dirty="0">
                <a:solidFill>
                  <a:srgbClr val="F5C05B"/>
                </a:solidFill>
                <a:cs typeface="Calibri"/>
              </a:rPr>
              <a:t>Top Tips for Plate Waste Reduction </a:t>
            </a:r>
          </a:p>
        </p:txBody>
      </p:sp>
      <p:sp>
        <p:nvSpPr>
          <p:cNvPr id="3" name="Text Placeholder 2">
            <a:extLst>
              <a:ext uri="{FF2B5EF4-FFF2-40B4-BE49-F238E27FC236}">
                <a16:creationId xmlns:a16="http://schemas.microsoft.com/office/drawing/2014/main" id="{4B931F07-9137-4D79-9235-0B59C1964278}"/>
              </a:ext>
            </a:extLst>
          </p:cNvPr>
          <p:cNvSpPr>
            <a:spLocks noGrp="1"/>
          </p:cNvSpPr>
          <p:nvPr>
            <p:ph type="body" sz="quarter" idx="20"/>
          </p:nvPr>
        </p:nvSpPr>
        <p:spPr>
          <a:xfrm>
            <a:off x="273043" y="1448050"/>
            <a:ext cx="9831077" cy="4193665"/>
          </a:xfrm>
        </p:spPr>
        <p:txBody>
          <a:bodyPr vert="horz" lIns="91440" tIns="45720" rIns="91440" bIns="45720" rtlCol="0" anchor="t">
            <a:noAutofit/>
          </a:bodyPr>
          <a:lstStyle/>
          <a:p>
            <a:r>
              <a:rPr lang="en-US" dirty="0">
                <a:solidFill>
                  <a:srgbClr val="085156"/>
                </a:solidFill>
                <a:cs typeface="Calibri" panose="020F0502020204030204"/>
              </a:rPr>
              <a:t>While it's a good idea to start by managing kitchen waste, it is important that as Food Service SME's you are not just handing the food waste down to the consumers, as </a:t>
            </a:r>
            <a:r>
              <a:rPr lang="en-US" b="1" dirty="0">
                <a:solidFill>
                  <a:srgbClr val="085156"/>
                </a:solidFill>
                <a:cs typeface="Calibri" panose="020F0502020204030204"/>
              </a:rPr>
              <a:t>plate waste contributes significantly to the overall organic waste in wealthy countries. </a:t>
            </a:r>
            <a:r>
              <a:rPr lang="en-US" dirty="0">
                <a:solidFill>
                  <a:srgbClr val="085156"/>
                </a:solidFill>
                <a:cs typeface="Calibri" panose="020F0502020204030204"/>
              </a:rPr>
              <a:t>Take the following steps to </a:t>
            </a:r>
            <a:r>
              <a:rPr lang="en-US" dirty="0" err="1">
                <a:solidFill>
                  <a:srgbClr val="085156"/>
                </a:solidFill>
                <a:cs typeface="Calibri" panose="020F0502020204030204"/>
              </a:rPr>
              <a:t>minimise</a:t>
            </a:r>
            <a:r>
              <a:rPr lang="en-US" dirty="0">
                <a:solidFill>
                  <a:srgbClr val="085156"/>
                </a:solidFill>
                <a:cs typeface="Calibri" panose="020F0502020204030204"/>
              </a:rPr>
              <a:t> this waste: </a:t>
            </a:r>
            <a:endParaRPr lang="en-US" b="1" dirty="0">
              <a:solidFill>
                <a:srgbClr val="085156"/>
              </a:solidFill>
              <a:cs typeface="Calibri" panose="020F0502020204030204"/>
            </a:endParaRPr>
          </a:p>
          <a:p>
            <a:pPr marL="1143000" lvl="1" indent="-342900" algn="l">
              <a:spcAft>
                <a:spcPts val="600"/>
              </a:spcAft>
              <a:buFont typeface="Wingdings" panose="05000000000000000000" pitchFamily="2" charset="2"/>
              <a:buChar char="§"/>
            </a:pPr>
            <a:r>
              <a:rPr lang="en-US" dirty="0">
                <a:solidFill>
                  <a:srgbClr val="085156"/>
                </a:solidFill>
                <a:cs typeface="Calibri" panose="020F0502020204030204"/>
              </a:rPr>
              <a:t>What gets measured gets managed – keep a separate organic waste bin for plate waste and take note of the main waste streams </a:t>
            </a:r>
          </a:p>
          <a:p>
            <a:pPr marL="1143000" lvl="1" indent="-342900" algn="l">
              <a:spcAft>
                <a:spcPts val="600"/>
              </a:spcAft>
              <a:buFont typeface="Wingdings" panose="05000000000000000000" pitchFamily="2" charset="2"/>
              <a:buChar char="§"/>
            </a:pPr>
            <a:r>
              <a:rPr lang="en-US" dirty="0">
                <a:solidFill>
                  <a:srgbClr val="085156"/>
                </a:solidFill>
                <a:cs typeface="Calibri" panose="020F0502020204030204"/>
              </a:rPr>
              <a:t>Use smaller plates or serving containers or offer different sizes when serving food – this is proven to reduce plate waste. </a:t>
            </a:r>
          </a:p>
          <a:p>
            <a:pPr marL="1143000" lvl="1" indent="-342900" algn="l">
              <a:spcAft>
                <a:spcPts val="600"/>
              </a:spcAft>
              <a:buFont typeface="Wingdings" panose="05000000000000000000" pitchFamily="2" charset="2"/>
              <a:buChar char="§"/>
            </a:pPr>
            <a:r>
              <a:rPr lang="en-US" dirty="0">
                <a:solidFill>
                  <a:srgbClr val="085156"/>
                </a:solidFill>
                <a:cs typeface="Calibri" panose="020F0502020204030204"/>
              </a:rPr>
              <a:t>When possible, opt for a made to order service, canteen and buffet models are proven to create more plate waste</a:t>
            </a:r>
          </a:p>
          <a:p>
            <a:pPr marL="1143000" lvl="1" indent="-342900" algn="l">
              <a:buFont typeface="Wingdings" panose="05000000000000000000" pitchFamily="2" charset="2"/>
              <a:buChar char="§"/>
            </a:pPr>
            <a:r>
              <a:rPr lang="en-US" dirty="0">
                <a:solidFill>
                  <a:srgbClr val="085156"/>
                </a:solidFill>
                <a:cs typeface="Calibri" panose="020F0502020204030204"/>
              </a:rPr>
              <a:t>Offer a take home service for leftovers.  </a:t>
            </a:r>
          </a:p>
          <a:p>
            <a:pPr marL="800100" lvl="1" algn="l">
              <a:buChar char="•"/>
            </a:pPr>
            <a:endParaRPr lang="en-US" dirty="0">
              <a:solidFill>
                <a:srgbClr val="5E5E5E"/>
              </a:solidFill>
              <a:cs typeface="Calibri"/>
            </a:endParaRPr>
          </a:p>
        </p:txBody>
      </p:sp>
    </p:spTree>
    <p:extLst>
      <p:ext uri="{BB962C8B-B14F-4D97-AF65-F5344CB8AC3E}">
        <p14:creationId xmlns:p14="http://schemas.microsoft.com/office/powerpoint/2010/main" val="15582207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CD8118-B204-4A2D-BF24-39EBB253CBAA}"/>
              </a:ext>
            </a:extLst>
          </p:cNvPr>
          <p:cNvSpPr>
            <a:spLocks noGrp="1"/>
          </p:cNvSpPr>
          <p:nvPr>
            <p:ph type="body" sz="quarter" idx="13"/>
          </p:nvPr>
        </p:nvSpPr>
        <p:spPr>
          <a:xfrm>
            <a:off x="1184744" y="4317557"/>
            <a:ext cx="3402246" cy="1556429"/>
          </a:xfrm>
        </p:spPr>
        <p:txBody>
          <a:bodyPr/>
          <a:lstStyle/>
          <a:p>
            <a:r>
              <a:rPr lang="en-US" b="1" dirty="0">
                <a:solidFill>
                  <a:srgbClr val="F5C05B"/>
                </a:solidFill>
              </a:rPr>
              <a:t>Using ‘waste’</a:t>
            </a:r>
          </a:p>
          <a:p>
            <a:r>
              <a:rPr lang="en-US" b="1" dirty="0">
                <a:solidFill>
                  <a:srgbClr val="F5C05B"/>
                </a:solidFill>
              </a:rPr>
              <a:t>Inspiration…</a:t>
            </a:r>
            <a:endParaRPr lang="en-IE" b="1" dirty="0">
              <a:solidFill>
                <a:srgbClr val="F5C05B"/>
              </a:solidFill>
            </a:endParaRPr>
          </a:p>
        </p:txBody>
      </p:sp>
      <p:sp>
        <p:nvSpPr>
          <p:cNvPr id="4" name="Text Placeholder 3">
            <a:extLst>
              <a:ext uri="{FF2B5EF4-FFF2-40B4-BE49-F238E27FC236}">
                <a16:creationId xmlns:a16="http://schemas.microsoft.com/office/drawing/2014/main" id="{A2E6A2DD-4461-4690-B50C-748F2F177563}"/>
              </a:ext>
            </a:extLst>
          </p:cNvPr>
          <p:cNvSpPr>
            <a:spLocks noGrp="1"/>
          </p:cNvSpPr>
          <p:nvPr>
            <p:ph type="body" sz="quarter" idx="17"/>
          </p:nvPr>
        </p:nvSpPr>
        <p:spPr>
          <a:xfrm>
            <a:off x="5006714" y="3962385"/>
            <a:ext cx="6859047" cy="2390790"/>
          </a:xfrm>
        </p:spPr>
        <p:txBody>
          <a:bodyPr/>
          <a:lstStyle/>
          <a:p>
            <a:r>
              <a:rPr lang="en-US" dirty="0">
                <a:solidFill>
                  <a:srgbClr val="085156"/>
                </a:solidFill>
              </a:rPr>
              <a:t>Innovative chefs like </a:t>
            </a:r>
            <a:r>
              <a:rPr lang="en-US" b="1" dirty="0">
                <a:solidFill>
                  <a:srgbClr val="085156"/>
                </a:solidFill>
                <a:hlinkClick r:id="rId3"/>
              </a:rPr>
              <a:t>Massimo </a:t>
            </a:r>
            <a:r>
              <a:rPr lang="en-US" b="1" dirty="0" err="1">
                <a:solidFill>
                  <a:srgbClr val="085156"/>
                </a:solidFill>
                <a:hlinkClick r:id="rId3"/>
              </a:rPr>
              <a:t>Buttura</a:t>
            </a:r>
            <a:r>
              <a:rPr lang="en-US" b="1" dirty="0">
                <a:solidFill>
                  <a:srgbClr val="085156"/>
                </a:solidFill>
                <a:hlinkClick r:id="rId3"/>
              </a:rPr>
              <a:t> </a:t>
            </a:r>
            <a:r>
              <a:rPr lang="en-US" dirty="0">
                <a:solidFill>
                  <a:srgbClr val="085156"/>
                </a:solidFill>
              </a:rPr>
              <a:t>are making a name for themselves by reinventing ‘waste’.</a:t>
            </a:r>
          </a:p>
          <a:p>
            <a:r>
              <a:rPr lang="en-US" b="1" dirty="0">
                <a:solidFill>
                  <a:srgbClr val="085156"/>
                </a:solidFill>
                <a:hlinkClick r:id="rId4"/>
              </a:rPr>
              <a:t>Matt Orlando’s</a:t>
            </a:r>
            <a:r>
              <a:rPr lang="en-US" dirty="0">
                <a:solidFill>
                  <a:srgbClr val="085156"/>
                </a:solidFill>
                <a:hlinkClick r:id="rId4"/>
              </a:rPr>
              <a:t> </a:t>
            </a:r>
            <a:r>
              <a:rPr lang="en-US" dirty="0">
                <a:solidFill>
                  <a:srgbClr val="085156"/>
                </a:solidFill>
              </a:rPr>
              <a:t>Restaurant </a:t>
            </a:r>
            <a:r>
              <a:rPr lang="en-US" i="1" dirty="0">
                <a:solidFill>
                  <a:srgbClr val="085156"/>
                </a:solidFill>
              </a:rPr>
              <a:t>Amass</a:t>
            </a:r>
            <a:r>
              <a:rPr lang="en-US" dirty="0">
                <a:solidFill>
                  <a:srgbClr val="085156"/>
                </a:solidFill>
              </a:rPr>
              <a:t> is being dubbed the most sustainable restaurant in the World!</a:t>
            </a:r>
          </a:p>
          <a:p>
            <a:r>
              <a:rPr lang="en-US" b="1" dirty="0">
                <a:solidFill>
                  <a:srgbClr val="085156"/>
                </a:solidFill>
                <a:hlinkClick r:id="rId5"/>
              </a:rPr>
              <a:t>Doug Mc Master</a:t>
            </a:r>
            <a:r>
              <a:rPr lang="en-US" b="0" i="0" dirty="0">
                <a:solidFill>
                  <a:srgbClr val="085156"/>
                </a:solidFill>
                <a:effectLst/>
                <a:latin typeface="arial" panose="020B0604020202020204" pitchFamily="34" charset="0"/>
                <a:hlinkClick r:id="rId5"/>
              </a:rPr>
              <a:t> </a:t>
            </a:r>
            <a:r>
              <a:rPr lang="en-US" b="0" i="0" dirty="0">
                <a:solidFill>
                  <a:srgbClr val="085156"/>
                </a:solidFill>
                <a:effectLst/>
                <a:latin typeface="arial" panose="020B0604020202020204" pitchFamily="34" charset="0"/>
              </a:rPr>
              <a:t>is the chef and founder of </a:t>
            </a:r>
            <a:r>
              <a:rPr lang="en-US" b="0" i="1" dirty="0">
                <a:solidFill>
                  <a:srgbClr val="085156"/>
                </a:solidFill>
                <a:effectLst/>
                <a:latin typeface="arial" panose="020B0604020202020204" pitchFamily="34" charset="0"/>
              </a:rPr>
              <a:t>Silo</a:t>
            </a:r>
            <a:r>
              <a:rPr lang="en-US" b="0" i="0" dirty="0">
                <a:solidFill>
                  <a:srgbClr val="085156"/>
                </a:solidFill>
                <a:effectLst/>
                <a:latin typeface="arial" panose="020B0604020202020204" pitchFamily="34" charset="0"/>
              </a:rPr>
              <a:t>, the first zero-waste restaurant in London.</a:t>
            </a:r>
            <a:endParaRPr lang="en-US" dirty="0">
              <a:solidFill>
                <a:srgbClr val="085156"/>
              </a:solidFill>
            </a:endParaRPr>
          </a:p>
          <a:p>
            <a:endParaRPr lang="en-IE" dirty="0"/>
          </a:p>
        </p:txBody>
      </p:sp>
      <p:sp>
        <p:nvSpPr>
          <p:cNvPr id="6" name="Oval 5">
            <a:extLst>
              <a:ext uri="{FF2B5EF4-FFF2-40B4-BE49-F238E27FC236}">
                <a16:creationId xmlns:a16="http://schemas.microsoft.com/office/drawing/2014/main" id="{4189EBB7-FCDB-4341-9A97-D4FE7CCA4504}"/>
              </a:ext>
            </a:extLst>
          </p:cNvPr>
          <p:cNvSpPr/>
          <p:nvPr/>
        </p:nvSpPr>
        <p:spPr>
          <a:xfrm>
            <a:off x="115027" y="416527"/>
            <a:ext cx="1512606" cy="671609"/>
          </a:xfrm>
          <a:prstGeom prst="ellipse">
            <a:avLst/>
          </a:prstGeom>
          <a:solidFill>
            <a:srgbClr val="F5C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85156"/>
                </a:solidFill>
              </a:rPr>
              <a:t>WATCH</a:t>
            </a:r>
            <a:r>
              <a:rPr lang="en-US" dirty="0"/>
              <a:t> </a:t>
            </a:r>
            <a:endParaRPr lang="en-IE" dirty="0"/>
          </a:p>
        </p:txBody>
      </p:sp>
      <p:sp>
        <p:nvSpPr>
          <p:cNvPr id="3" name="TextBox 2">
            <a:extLst>
              <a:ext uri="{FF2B5EF4-FFF2-40B4-BE49-F238E27FC236}">
                <a16:creationId xmlns:a16="http://schemas.microsoft.com/office/drawing/2014/main" id="{8BF89757-5A5E-4EEB-BCCB-3CEC97485925}"/>
              </a:ext>
            </a:extLst>
          </p:cNvPr>
          <p:cNvSpPr txBox="1"/>
          <p:nvPr/>
        </p:nvSpPr>
        <p:spPr>
          <a:xfrm>
            <a:off x="1863971" y="3089692"/>
            <a:ext cx="3036086" cy="307777"/>
          </a:xfrm>
          <a:prstGeom prst="rect">
            <a:avLst/>
          </a:prstGeom>
          <a:noFill/>
        </p:spPr>
        <p:txBody>
          <a:bodyPr wrap="square" rtlCol="0">
            <a:spAutoFit/>
          </a:bodyPr>
          <a:lstStyle/>
          <a:p>
            <a:r>
              <a:rPr lang="en-IE" sz="1400" dirty="0">
                <a:hlinkClick r:id="rId6"/>
              </a:rPr>
              <a:t>Bread is Gold - YouTube</a:t>
            </a:r>
            <a:endParaRPr lang="en-IE" sz="1400" dirty="0"/>
          </a:p>
        </p:txBody>
      </p:sp>
      <p:pic>
        <p:nvPicPr>
          <p:cNvPr id="7" name="Online Media 6" title="Bread is Gold">
            <a:hlinkClick r:id="" action="ppaction://media"/>
            <a:extLst>
              <a:ext uri="{FF2B5EF4-FFF2-40B4-BE49-F238E27FC236}">
                <a16:creationId xmlns:a16="http://schemas.microsoft.com/office/drawing/2014/main" id="{859938CE-95A1-46BD-ADDB-6DF4ABD363B2}"/>
              </a:ext>
            </a:extLst>
          </p:cNvPr>
          <p:cNvPicPr>
            <a:picLocks noRot="1" noChangeAspect="1"/>
          </p:cNvPicPr>
          <p:nvPr>
            <a:videoFile r:link="rId1"/>
          </p:nvPr>
        </p:nvPicPr>
        <p:blipFill>
          <a:blip r:embed="rId7"/>
          <a:stretch>
            <a:fillRect/>
          </a:stretch>
        </p:blipFill>
        <p:spPr>
          <a:xfrm>
            <a:off x="1863971" y="416527"/>
            <a:ext cx="4629674" cy="2615766"/>
          </a:xfrm>
          <a:prstGeom prst="rect">
            <a:avLst/>
          </a:prstGeom>
        </p:spPr>
      </p:pic>
      <p:sp>
        <p:nvSpPr>
          <p:cNvPr id="8" name="TextBox 7">
            <a:extLst>
              <a:ext uri="{FF2B5EF4-FFF2-40B4-BE49-F238E27FC236}">
                <a16:creationId xmlns:a16="http://schemas.microsoft.com/office/drawing/2014/main" id="{4E8444FF-5B91-48BD-9C12-00E2C9AB615E}"/>
              </a:ext>
            </a:extLst>
          </p:cNvPr>
          <p:cNvSpPr txBox="1"/>
          <p:nvPr/>
        </p:nvSpPr>
        <p:spPr>
          <a:xfrm>
            <a:off x="6729984" y="439862"/>
            <a:ext cx="4733441" cy="1569660"/>
          </a:xfrm>
          <a:prstGeom prst="rect">
            <a:avLst/>
          </a:prstGeom>
          <a:noFill/>
        </p:spPr>
        <p:txBody>
          <a:bodyPr wrap="square" rtlCol="0">
            <a:spAutoFit/>
          </a:bodyPr>
          <a:lstStyle/>
          <a:p>
            <a:pPr algn="just"/>
            <a:r>
              <a:rPr lang="en-US" sz="1600" b="0" i="0" dirty="0">
                <a:solidFill>
                  <a:srgbClr val="406F70"/>
                </a:solidFill>
                <a:effectLst/>
              </a:rPr>
              <a:t>Bread is Gold is the first book to take a holistic look at the subject of food waste, presenting recipes for three-course meals from 45 of the world's top chefs, including Daniel Humm, Mario Batali, René Redzepi, Alain Ducasse, Joan Roca, Enrique Olvera, </a:t>
            </a:r>
            <a:r>
              <a:rPr lang="en-US" sz="1600" b="0" i="0" dirty="0" err="1">
                <a:solidFill>
                  <a:srgbClr val="406F70"/>
                </a:solidFill>
                <a:effectLst/>
              </a:rPr>
              <a:t>Ferran</a:t>
            </a:r>
            <a:r>
              <a:rPr lang="en-US" sz="1600" b="0" i="0" dirty="0">
                <a:solidFill>
                  <a:srgbClr val="406F70"/>
                </a:solidFill>
                <a:effectLst/>
              </a:rPr>
              <a:t> &amp; Albert </a:t>
            </a:r>
            <a:r>
              <a:rPr lang="en-US" sz="1600" b="0" i="0" dirty="0" err="1">
                <a:solidFill>
                  <a:srgbClr val="406F70"/>
                </a:solidFill>
                <a:effectLst/>
              </a:rPr>
              <a:t>Adrià</a:t>
            </a:r>
            <a:endParaRPr lang="en-IE" sz="1600" dirty="0">
              <a:solidFill>
                <a:srgbClr val="406F70"/>
              </a:solidFill>
            </a:endParaRPr>
          </a:p>
        </p:txBody>
      </p:sp>
    </p:spTree>
    <p:extLst>
      <p:ext uri="{BB962C8B-B14F-4D97-AF65-F5344CB8AC3E}">
        <p14:creationId xmlns:p14="http://schemas.microsoft.com/office/powerpoint/2010/main" val="203430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BB58E4-6237-4A41-926F-C4263E5C4D73}"/>
              </a:ext>
            </a:extLst>
          </p:cNvPr>
          <p:cNvSpPr>
            <a:spLocks noGrp="1"/>
          </p:cNvSpPr>
          <p:nvPr>
            <p:ph type="body" sz="quarter" idx="13"/>
          </p:nvPr>
        </p:nvSpPr>
        <p:spPr/>
        <p:txBody>
          <a:bodyPr/>
          <a:lstStyle/>
          <a:p>
            <a:r>
              <a:rPr lang="en-US" b="1" dirty="0">
                <a:solidFill>
                  <a:srgbClr val="F5C05B"/>
                </a:solidFill>
              </a:rPr>
              <a:t>Food Waste Action Week 2021</a:t>
            </a:r>
            <a:endParaRPr lang="en-IE" b="1" dirty="0">
              <a:solidFill>
                <a:srgbClr val="F5C05B"/>
              </a:solidFill>
            </a:endParaRPr>
          </a:p>
        </p:txBody>
      </p:sp>
      <p:sp>
        <p:nvSpPr>
          <p:cNvPr id="3" name="Text Placeholder 2">
            <a:extLst>
              <a:ext uri="{FF2B5EF4-FFF2-40B4-BE49-F238E27FC236}">
                <a16:creationId xmlns:a16="http://schemas.microsoft.com/office/drawing/2014/main" id="{72439BDF-84B9-48F6-8AB7-A94DEEABC2AB}"/>
              </a:ext>
            </a:extLst>
          </p:cNvPr>
          <p:cNvSpPr>
            <a:spLocks noGrp="1"/>
          </p:cNvSpPr>
          <p:nvPr>
            <p:ph type="body" sz="quarter" idx="14"/>
          </p:nvPr>
        </p:nvSpPr>
        <p:spPr/>
        <p:txBody>
          <a:bodyPr/>
          <a:lstStyle/>
          <a:p>
            <a:r>
              <a:rPr lang="en-US" dirty="0">
                <a:solidFill>
                  <a:srgbClr val="085156"/>
                </a:solidFill>
              </a:rPr>
              <a:t>A UK initiative</a:t>
            </a:r>
            <a:endParaRPr lang="en-IE" dirty="0">
              <a:solidFill>
                <a:srgbClr val="085156"/>
              </a:solidFill>
            </a:endParaRPr>
          </a:p>
        </p:txBody>
      </p:sp>
      <p:sp>
        <p:nvSpPr>
          <p:cNvPr id="4" name="Picture Placeholder 3">
            <a:extLst>
              <a:ext uri="{FF2B5EF4-FFF2-40B4-BE49-F238E27FC236}">
                <a16:creationId xmlns:a16="http://schemas.microsoft.com/office/drawing/2014/main" id="{64CFE656-0E6D-4053-A171-B5A8BB905D50}"/>
              </a:ext>
            </a:extLst>
          </p:cNvPr>
          <p:cNvSpPr>
            <a:spLocks noGrp="1"/>
          </p:cNvSpPr>
          <p:nvPr>
            <p:ph type="pic" sz="quarter" idx="15"/>
          </p:nvPr>
        </p:nvSpPr>
        <p:spPr/>
      </p:sp>
      <p:sp>
        <p:nvSpPr>
          <p:cNvPr id="6" name="Oval 5">
            <a:extLst>
              <a:ext uri="{FF2B5EF4-FFF2-40B4-BE49-F238E27FC236}">
                <a16:creationId xmlns:a16="http://schemas.microsoft.com/office/drawing/2014/main" id="{EC30ABDC-7A71-4E61-AFF9-307A01E0DC74}"/>
              </a:ext>
            </a:extLst>
          </p:cNvPr>
          <p:cNvSpPr/>
          <p:nvPr/>
        </p:nvSpPr>
        <p:spPr>
          <a:xfrm>
            <a:off x="1086577" y="917949"/>
            <a:ext cx="1790700" cy="1134973"/>
          </a:xfrm>
          <a:prstGeom prst="ellipse">
            <a:avLst/>
          </a:prstGeom>
          <a:solidFill>
            <a:srgbClr val="F5C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85156"/>
                </a:solidFill>
              </a:rPr>
              <a:t>WATCH</a:t>
            </a:r>
            <a:r>
              <a:rPr lang="en-US" dirty="0"/>
              <a:t> </a:t>
            </a:r>
            <a:endParaRPr lang="en-IE" dirty="0"/>
          </a:p>
        </p:txBody>
      </p:sp>
      <p:sp>
        <p:nvSpPr>
          <p:cNvPr id="7" name="TextBox 6">
            <a:extLst>
              <a:ext uri="{FF2B5EF4-FFF2-40B4-BE49-F238E27FC236}">
                <a16:creationId xmlns:a16="http://schemas.microsoft.com/office/drawing/2014/main" id="{1DEB02DD-96D1-4B86-AF16-68E625A0AD69}"/>
              </a:ext>
            </a:extLst>
          </p:cNvPr>
          <p:cNvSpPr txBox="1"/>
          <p:nvPr/>
        </p:nvSpPr>
        <p:spPr>
          <a:xfrm>
            <a:off x="523875" y="6107013"/>
            <a:ext cx="4162425" cy="307777"/>
          </a:xfrm>
          <a:prstGeom prst="rect">
            <a:avLst/>
          </a:prstGeom>
          <a:noFill/>
        </p:spPr>
        <p:txBody>
          <a:bodyPr wrap="square" rtlCol="0">
            <a:spAutoFit/>
          </a:bodyPr>
          <a:lstStyle/>
          <a:p>
            <a:r>
              <a:rPr lang="en-US" sz="1400" dirty="0">
                <a:hlinkClick r:id="rId3"/>
              </a:rPr>
              <a:t>Food Waste Action Week 2021 Highlights - YouTube</a:t>
            </a:r>
            <a:endParaRPr lang="en-IE" sz="1400" dirty="0"/>
          </a:p>
        </p:txBody>
      </p:sp>
      <p:sp>
        <p:nvSpPr>
          <p:cNvPr id="8" name="TextBox 7">
            <a:extLst>
              <a:ext uri="{FF2B5EF4-FFF2-40B4-BE49-F238E27FC236}">
                <a16:creationId xmlns:a16="http://schemas.microsoft.com/office/drawing/2014/main" id="{4CB8F49E-81EF-4943-AF67-62FC4274FDB3}"/>
              </a:ext>
            </a:extLst>
          </p:cNvPr>
          <p:cNvSpPr txBox="1"/>
          <p:nvPr/>
        </p:nvSpPr>
        <p:spPr>
          <a:xfrm>
            <a:off x="9156653" y="1762734"/>
            <a:ext cx="2863897" cy="3785652"/>
          </a:xfrm>
          <a:prstGeom prst="rect">
            <a:avLst/>
          </a:prstGeom>
          <a:noFill/>
        </p:spPr>
        <p:txBody>
          <a:bodyPr wrap="square" rtlCol="0">
            <a:spAutoFit/>
          </a:bodyPr>
          <a:lstStyle/>
          <a:p>
            <a:pPr algn="ctr"/>
            <a:r>
              <a:rPr lang="en-US" sz="2400" dirty="0">
                <a:solidFill>
                  <a:srgbClr val="406F70"/>
                </a:solidFill>
              </a:rPr>
              <a:t>This Clip shows the highlights of a UK initiative where </a:t>
            </a:r>
            <a:r>
              <a:rPr lang="en-US" sz="2400" dirty="0">
                <a:solidFill>
                  <a:srgbClr val="406F70"/>
                </a:solidFill>
                <a:hlinkClick r:id="rId4"/>
              </a:rPr>
              <a:t>WRAP</a:t>
            </a:r>
            <a:r>
              <a:rPr lang="en-US" sz="2400" dirty="0">
                <a:solidFill>
                  <a:srgbClr val="406F70"/>
                </a:solidFill>
              </a:rPr>
              <a:t> and </a:t>
            </a:r>
            <a:r>
              <a:rPr lang="en-US" sz="2400" dirty="0">
                <a:solidFill>
                  <a:srgbClr val="406F70"/>
                </a:solidFill>
                <a:hlinkClick r:id="rId5"/>
              </a:rPr>
              <a:t>Love food hate waste </a:t>
            </a:r>
            <a:r>
              <a:rPr lang="en-US" sz="2400" dirty="0">
                <a:solidFill>
                  <a:srgbClr val="406F70"/>
                </a:solidFill>
              </a:rPr>
              <a:t> joined forces to </a:t>
            </a:r>
            <a:r>
              <a:rPr lang="en-US" sz="2400" b="0" i="0" dirty="0">
                <a:solidFill>
                  <a:srgbClr val="406F70"/>
                </a:solidFill>
                <a:effectLst/>
              </a:rPr>
              <a:t>'wake the nation up' to the environmental consequences of</a:t>
            </a:r>
            <a:r>
              <a:rPr lang="en-US" sz="2400" b="1" i="0" dirty="0">
                <a:solidFill>
                  <a:srgbClr val="406F70"/>
                </a:solidFill>
                <a:effectLst/>
              </a:rPr>
              <a:t> food waste.</a:t>
            </a:r>
            <a:endParaRPr lang="en-IE" sz="2400" dirty="0">
              <a:solidFill>
                <a:srgbClr val="406F70"/>
              </a:solidFill>
            </a:endParaRPr>
          </a:p>
        </p:txBody>
      </p:sp>
      <p:pic>
        <p:nvPicPr>
          <p:cNvPr id="10" name="Online Media 9" title="Food Waste Action Week 2021 Highlights">
            <a:hlinkClick r:id="" action="ppaction://media"/>
            <a:extLst>
              <a:ext uri="{FF2B5EF4-FFF2-40B4-BE49-F238E27FC236}">
                <a16:creationId xmlns:a16="http://schemas.microsoft.com/office/drawing/2014/main" id="{F9A5930A-CACD-41DA-9B20-DF8C73FC1B3D}"/>
              </a:ext>
            </a:extLst>
          </p:cNvPr>
          <p:cNvPicPr>
            <a:picLocks noRot="1" noChangeAspect="1"/>
          </p:cNvPicPr>
          <p:nvPr>
            <a:videoFile r:link="rId1"/>
          </p:nvPr>
        </p:nvPicPr>
        <p:blipFill>
          <a:blip r:embed="rId6"/>
          <a:stretch>
            <a:fillRect/>
          </a:stretch>
        </p:blipFill>
        <p:spPr>
          <a:xfrm>
            <a:off x="3085763" y="1830873"/>
            <a:ext cx="5838781" cy="3717513"/>
          </a:xfrm>
          <a:prstGeom prst="rect">
            <a:avLst/>
          </a:prstGeom>
        </p:spPr>
      </p:pic>
    </p:spTree>
    <p:extLst>
      <p:ext uri="{BB962C8B-B14F-4D97-AF65-F5344CB8AC3E}">
        <p14:creationId xmlns:p14="http://schemas.microsoft.com/office/powerpoint/2010/main" val="307134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CF34DF-11F5-47E4-A207-426C0A0DC967}"/>
              </a:ext>
            </a:extLst>
          </p:cNvPr>
          <p:cNvSpPr>
            <a:spLocks noGrp="1"/>
          </p:cNvSpPr>
          <p:nvPr>
            <p:ph type="body" sz="quarter" idx="13"/>
          </p:nvPr>
        </p:nvSpPr>
        <p:spPr/>
        <p:txBody>
          <a:bodyPr/>
          <a:lstStyle/>
          <a:p>
            <a:r>
              <a:rPr lang="en-US" b="1" dirty="0">
                <a:solidFill>
                  <a:srgbClr val="406F70"/>
                </a:solidFill>
              </a:rPr>
              <a:t>Redirecting Food Waste to those that can use it…</a:t>
            </a:r>
            <a:endParaRPr lang="en-IE" b="1" dirty="0">
              <a:solidFill>
                <a:srgbClr val="406F70"/>
              </a:solidFill>
            </a:endParaRPr>
          </a:p>
        </p:txBody>
      </p:sp>
      <p:sp>
        <p:nvSpPr>
          <p:cNvPr id="3" name="Text Placeholder 2">
            <a:extLst>
              <a:ext uri="{FF2B5EF4-FFF2-40B4-BE49-F238E27FC236}">
                <a16:creationId xmlns:a16="http://schemas.microsoft.com/office/drawing/2014/main" id="{C06998E5-9BDD-4BFC-9892-6505A590AAA6}"/>
              </a:ext>
            </a:extLst>
          </p:cNvPr>
          <p:cNvSpPr>
            <a:spLocks noGrp="1"/>
          </p:cNvSpPr>
          <p:nvPr>
            <p:ph type="body" sz="quarter" idx="14"/>
          </p:nvPr>
        </p:nvSpPr>
        <p:spPr/>
        <p:txBody>
          <a:bodyPr/>
          <a:lstStyle/>
          <a:p>
            <a:r>
              <a:rPr lang="en-US" b="1" dirty="0">
                <a:solidFill>
                  <a:srgbClr val="1CC2D4"/>
                </a:solidFill>
              </a:rPr>
              <a:t>Food Cloud and Irish Initiative:</a:t>
            </a:r>
            <a:endParaRPr lang="en-IE" b="1" dirty="0">
              <a:solidFill>
                <a:srgbClr val="1CC2D4"/>
              </a:solidFill>
            </a:endParaRPr>
          </a:p>
        </p:txBody>
      </p:sp>
      <p:sp>
        <p:nvSpPr>
          <p:cNvPr id="4" name="Picture Placeholder 3">
            <a:extLst>
              <a:ext uri="{FF2B5EF4-FFF2-40B4-BE49-F238E27FC236}">
                <a16:creationId xmlns:a16="http://schemas.microsoft.com/office/drawing/2014/main" id="{31CA2526-5890-4210-B0F6-7F96B5D9C769}"/>
              </a:ext>
            </a:extLst>
          </p:cNvPr>
          <p:cNvSpPr>
            <a:spLocks noGrp="1"/>
          </p:cNvSpPr>
          <p:nvPr>
            <p:ph type="pic" sz="quarter" idx="15"/>
          </p:nvPr>
        </p:nvSpPr>
        <p:spPr/>
      </p:sp>
      <p:pic>
        <p:nvPicPr>
          <p:cNvPr id="3074" name="Picture 2" descr="FoodCloud">
            <a:extLst>
              <a:ext uri="{FF2B5EF4-FFF2-40B4-BE49-F238E27FC236}">
                <a16:creationId xmlns:a16="http://schemas.microsoft.com/office/drawing/2014/main" id="{EBBC29D1-CDEE-446B-98C9-9E98F436BE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194" y="2434738"/>
            <a:ext cx="1733550" cy="4762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E4873BA-EC71-491C-B925-A61B02421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094" y="3947013"/>
            <a:ext cx="2470183" cy="975072"/>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609E8CB2-A704-40D5-A25F-2D76F3C8A015}"/>
              </a:ext>
            </a:extLst>
          </p:cNvPr>
          <p:cNvSpPr/>
          <p:nvPr/>
        </p:nvSpPr>
        <p:spPr>
          <a:xfrm>
            <a:off x="1086577" y="1077437"/>
            <a:ext cx="1790700" cy="975485"/>
          </a:xfrm>
          <a:prstGeom prst="ellipse">
            <a:avLst/>
          </a:prstGeom>
          <a:solidFill>
            <a:srgbClr val="F5C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85156"/>
                </a:solidFill>
              </a:rPr>
              <a:t>WATCH</a:t>
            </a:r>
            <a:r>
              <a:rPr lang="en-US" dirty="0"/>
              <a:t> </a:t>
            </a:r>
            <a:endParaRPr lang="en-IE" dirty="0"/>
          </a:p>
        </p:txBody>
      </p:sp>
      <p:sp>
        <p:nvSpPr>
          <p:cNvPr id="6" name="TextBox 5">
            <a:extLst>
              <a:ext uri="{FF2B5EF4-FFF2-40B4-BE49-F238E27FC236}">
                <a16:creationId xmlns:a16="http://schemas.microsoft.com/office/drawing/2014/main" id="{5A48AF8F-C96B-4DC9-B925-C3826225132A}"/>
              </a:ext>
            </a:extLst>
          </p:cNvPr>
          <p:cNvSpPr txBox="1"/>
          <p:nvPr/>
        </p:nvSpPr>
        <p:spPr>
          <a:xfrm>
            <a:off x="9305925" y="2047659"/>
            <a:ext cx="2647950" cy="3323987"/>
          </a:xfrm>
          <a:prstGeom prst="rect">
            <a:avLst/>
          </a:prstGeom>
          <a:noFill/>
        </p:spPr>
        <p:txBody>
          <a:bodyPr wrap="square" rtlCol="0">
            <a:spAutoFit/>
          </a:bodyPr>
          <a:lstStyle/>
          <a:p>
            <a:pPr algn="ctr"/>
            <a:r>
              <a:rPr lang="en-US" sz="2400" dirty="0">
                <a:solidFill>
                  <a:srgbClr val="406F70"/>
                </a:solidFill>
              </a:rPr>
              <a:t>Here Iseult Ward talks about why and how they  set up Food Cloud in Ireland </a:t>
            </a:r>
            <a:r>
              <a:rPr lang="en-IE" sz="2400" b="0" i="0" dirty="0">
                <a:solidFill>
                  <a:srgbClr val="406F70"/>
                </a:solidFill>
                <a:effectLst/>
              </a:rPr>
              <a:t>: “</a:t>
            </a:r>
            <a:r>
              <a:rPr lang="en-IE" sz="2400" b="0" i="1" dirty="0">
                <a:solidFill>
                  <a:srgbClr val="406F70"/>
                </a:solidFill>
                <a:effectLst/>
              </a:rPr>
              <a:t>Transforming Surplus into Opportunity”</a:t>
            </a:r>
          </a:p>
          <a:p>
            <a:endParaRPr lang="en-IE" dirty="0"/>
          </a:p>
        </p:txBody>
      </p:sp>
      <p:sp>
        <p:nvSpPr>
          <p:cNvPr id="7" name="TextBox 6">
            <a:extLst>
              <a:ext uri="{FF2B5EF4-FFF2-40B4-BE49-F238E27FC236}">
                <a16:creationId xmlns:a16="http://schemas.microsoft.com/office/drawing/2014/main" id="{A6D301C9-54B3-4D81-8F39-C662AB0014B4}"/>
              </a:ext>
            </a:extLst>
          </p:cNvPr>
          <p:cNvSpPr txBox="1"/>
          <p:nvPr/>
        </p:nvSpPr>
        <p:spPr>
          <a:xfrm>
            <a:off x="133350" y="6038850"/>
            <a:ext cx="4676775" cy="307777"/>
          </a:xfrm>
          <a:prstGeom prst="rect">
            <a:avLst/>
          </a:prstGeom>
          <a:noFill/>
        </p:spPr>
        <p:txBody>
          <a:bodyPr wrap="square" rtlCol="0">
            <a:spAutoFit/>
          </a:bodyPr>
          <a:lstStyle/>
          <a:p>
            <a:r>
              <a:rPr lang="en-US" sz="1400" dirty="0" err="1">
                <a:hlinkClick r:id="rId5"/>
              </a:rPr>
              <a:t>FoodCloud</a:t>
            </a:r>
            <a:r>
              <a:rPr lang="en-US" sz="1400" dirty="0">
                <a:hlinkClick r:id="rId5"/>
              </a:rPr>
              <a:t>: Transforming Surplus into Opportunity - YouTube</a:t>
            </a:r>
            <a:endParaRPr lang="en-IE" sz="1400" dirty="0"/>
          </a:p>
        </p:txBody>
      </p:sp>
      <p:pic>
        <p:nvPicPr>
          <p:cNvPr id="9" name="Online Media 8" title="FoodCloud: Transforming Surplus into Opportunity">
            <a:hlinkClick r:id="" action="ppaction://media"/>
            <a:extLst>
              <a:ext uri="{FF2B5EF4-FFF2-40B4-BE49-F238E27FC236}">
                <a16:creationId xmlns:a16="http://schemas.microsoft.com/office/drawing/2014/main" id="{55334BC4-267C-4A98-8E61-0B769B38DF31}"/>
              </a:ext>
            </a:extLst>
          </p:cNvPr>
          <p:cNvPicPr>
            <a:picLocks noRot="1" noChangeAspect="1"/>
          </p:cNvPicPr>
          <p:nvPr>
            <a:videoFile r:link="rId1"/>
          </p:nvPr>
        </p:nvPicPr>
        <p:blipFill>
          <a:blip r:embed="rId6"/>
          <a:stretch>
            <a:fillRect/>
          </a:stretch>
        </p:blipFill>
        <p:spPr>
          <a:xfrm>
            <a:off x="3134315" y="1873070"/>
            <a:ext cx="5715544" cy="3576754"/>
          </a:xfrm>
          <a:prstGeom prst="rect">
            <a:avLst/>
          </a:prstGeom>
        </p:spPr>
      </p:pic>
    </p:spTree>
    <p:extLst>
      <p:ext uri="{BB962C8B-B14F-4D97-AF65-F5344CB8AC3E}">
        <p14:creationId xmlns:p14="http://schemas.microsoft.com/office/powerpoint/2010/main" val="264925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116F9A-EC17-4F88-A732-3E9667A83C93}"/>
              </a:ext>
            </a:extLst>
          </p:cNvPr>
          <p:cNvSpPr>
            <a:spLocks noGrp="1"/>
          </p:cNvSpPr>
          <p:nvPr>
            <p:ph type="body" sz="quarter" idx="16"/>
          </p:nvPr>
        </p:nvSpPr>
        <p:spPr/>
        <p:txBody>
          <a:bodyPr vert="horz" lIns="91440" tIns="45720" rIns="91440" bIns="45720" rtlCol="0" anchor="t">
            <a:normAutofit fontScale="92500"/>
          </a:bodyPr>
          <a:lstStyle/>
          <a:p>
            <a:r>
              <a:rPr lang="en-US" b="1">
                <a:cs typeface="Calibri"/>
              </a:rPr>
              <a:t>What to do with our waste?</a:t>
            </a:r>
          </a:p>
        </p:txBody>
      </p:sp>
      <p:sp>
        <p:nvSpPr>
          <p:cNvPr id="3" name="Text Placeholder 2">
            <a:extLst>
              <a:ext uri="{FF2B5EF4-FFF2-40B4-BE49-F238E27FC236}">
                <a16:creationId xmlns:a16="http://schemas.microsoft.com/office/drawing/2014/main" id="{C2DEF703-8D4A-47C2-8F35-DC984748CFA4}"/>
              </a:ext>
            </a:extLst>
          </p:cNvPr>
          <p:cNvSpPr>
            <a:spLocks noGrp="1"/>
          </p:cNvSpPr>
          <p:nvPr>
            <p:ph type="body" sz="quarter" idx="17"/>
          </p:nvPr>
        </p:nvSpPr>
        <p:spPr/>
        <p:txBody>
          <a:bodyPr vert="horz" lIns="91440" tIns="45720" rIns="91440" bIns="45720" rtlCol="0" anchor="t">
            <a:noAutofit/>
          </a:bodyPr>
          <a:lstStyle/>
          <a:p>
            <a:pPr marL="342900" indent="-342900">
              <a:buChar char="•"/>
            </a:pPr>
            <a:r>
              <a:rPr lang="en-US" dirty="0">
                <a:cs typeface="Calibri"/>
              </a:rPr>
              <a:t>As previously mentioned, food waste is something that can be minimised but never eradicated. </a:t>
            </a:r>
          </a:p>
          <a:p>
            <a:pPr marL="342900" indent="-342900">
              <a:buChar char="•"/>
            </a:pPr>
            <a:r>
              <a:rPr lang="en-US" dirty="0">
                <a:cs typeface="Calibri"/>
              </a:rPr>
              <a:t>For this reason, it is important that we look at utilising the circular economy in the food system and turn waste to a resource through value added processes. </a:t>
            </a:r>
          </a:p>
          <a:p>
            <a:pPr marL="342900" indent="-342900">
              <a:buChar char="•"/>
            </a:pPr>
            <a:r>
              <a:rPr lang="en-US" b="1" dirty="0">
                <a:cs typeface="Calibri"/>
              </a:rPr>
              <a:t>If you want to learn more about the circular economy go to Module 4! </a:t>
            </a:r>
          </a:p>
        </p:txBody>
      </p:sp>
      <p:pic>
        <p:nvPicPr>
          <p:cNvPr id="21" name="Picture 21" descr="A picture containing wall, person, indoor&#10;&#10;Description automatically generated">
            <a:extLst>
              <a:ext uri="{FF2B5EF4-FFF2-40B4-BE49-F238E27FC236}">
                <a16:creationId xmlns:a16="http://schemas.microsoft.com/office/drawing/2014/main" id="{6A5A5C68-1602-461F-8BD8-087622207B5F}"/>
              </a:ext>
            </a:extLst>
          </p:cNvPr>
          <p:cNvPicPr>
            <a:picLocks noGrp="1" noChangeAspect="1"/>
          </p:cNvPicPr>
          <p:nvPr>
            <p:ph type="pic" sz="quarter" idx="18"/>
          </p:nvPr>
        </p:nvPicPr>
        <p:blipFill rotWithShape="1">
          <a:blip r:embed="rId2"/>
          <a:srcRect t="13071" b="13071"/>
          <a:stretch/>
        </p:blipFill>
        <p:spPr/>
      </p:pic>
    </p:spTree>
    <p:extLst>
      <p:ext uri="{BB962C8B-B14F-4D97-AF65-F5344CB8AC3E}">
        <p14:creationId xmlns:p14="http://schemas.microsoft.com/office/powerpoint/2010/main" val="5165464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94964B-0E73-473E-A045-28A07865D41C}"/>
              </a:ext>
            </a:extLst>
          </p:cNvPr>
          <p:cNvSpPr>
            <a:spLocks noGrp="1"/>
          </p:cNvSpPr>
          <p:nvPr>
            <p:ph type="body" sz="quarter" idx="19"/>
          </p:nvPr>
        </p:nvSpPr>
        <p:spPr/>
        <p:txBody>
          <a:bodyPr/>
          <a:lstStyle/>
          <a:p>
            <a:r>
              <a:rPr lang="en-US" b="1" dirty="0"/>
              <a:t>Useful links for Businesses to reduce Food Waste across Europe:</a:t>
            </a:r>
            <a:endParaRPr lang="en-IE" b="1" dirty="0"/>
          </a:p>
        </p:txBody>
      </p:sp>
      <p:sp>
        <p:nvSpPr>
          <p:cNvPr id="3" name="Text Placeholder 2">
            <a:extLst>
              <a:ext uri="{FF2B5EF4-FFF2-40B4-BE49-F238E27FC236}">
                <a16:creationId xmlns:a16="http://schemas.microsoft.com/office/drawing/2014/main" id="{166B0DF1-B7B7-4354-B7BD-46995B34DC05}"/>
              </a:ext>
            </a:extLst>
          </p:cNvPr>
          <p:cNvSpPr>
            <a:spLocks noGrp="1"/>
          </p:cNvSpPr>
          <p:nvPr>
            <p:ph type="body" sz="quarter" idx="20"/>
          </p:nvPr>
        </p:nvSpPr>
        <p:spPr>
          <a:xfrm>
            <a:off x="493571" y="1933214"/>
            <a:ext cx="10968810" cy="3584623"/>
          </a:xfrm>
        </p:spPr>
        <p:txBody>
          <a:bodyPr vert="horz" lIns="91440" tIns="45720" rIns="91440" bIns="45720" rtlCol="0" anchor="t">
            <a:noAutofit/>
          </a:bodyPr>
          <a:lstStyle/>
          <a:p>
            <a:pPr marL="342900" indent="-342900">
              <a:buFont typeface="Arial" panose="020B0604020202020204" pitchFamily="34" charset="0"/>
              <a:buChar char="•"/>
            </a:pPr>
            <a:r>
              <a:rPr lang="en-IE" dirty="0">
                <a:hlinkClick r:id="rId2"/>
              </a:rPr>
              <a:t>https://stopfoodwaste.ie/resource/top-tips-for-reducing-food-waste-in-food-service-businesses</a:t>
            </a:r>
            <a:endParaRPr lang="en-IE" dirty="0"/>
          </a:p>
          <a:p>
            <a:pPr marL="342900" indent="-342900">
              <a:buFont typeface="Arial" panose="020B0604020202020204" pitchFamily="34" charset="0"/>
              <a:buChar char="•"/>
            </a:pPr>
            <a:r>
              <a:rPr lang="en-US" dirty="0">
                <a:hlinkClick r:id="rId3"/>
              </a:rPr>
              <a:t>Foodwaste | Food Waste Regulations | Food Waste Prevention : foodwaste.ie</a:t>
            </a:r>
            <a:endParaRPr lang="en-IE" dirty="0"/>
          </a:p>
          <a:p>
            <a:pPr marL="342900" indent="-342900">
              <a:buFont typeface="Arial" panose="020B0604020202020204" pitchFamily="34" charset="0"/>
              <a:buChar char="•"/>
            </a:pPr>
            <a:r>
              <a:rPr lang="en-IE" dirty="0">
                <a:hlinkClick r:id="rId4"/>
              </a:rPr>
              <a:t>https://foodwastecharter.ie/</a:t>
            </a:r>
            <a:endParaRPr lang="en-IE" dirty="0"/>
          </a:p>
          <a:p>
            <a:pPr marL="342900" indent="-342900">
              <a:buFont typeface="Arial" panose="020B0604020202020204" pitchFamily="34" charset="0"/>
              <a:buChar char="•"/>
            </a:pPr>
            <a:r>
              <a:rPr lang="en-IE" dirty="0">
                <a:hlinkClick r:id="rId5"/>
              </a:rPr>
              <a:t>https://www.cheaperwaste.co.uk/blog/food-waste-the-complete-2020-guide/</a:t>
            </a:r>
            <a:endParaRPr lang="en-IE" dirty="0"/>
          </a:p>
          <a:p>
            <a:pPr marL="342900" indent="-342900">
              <a:buFont typeface="Arial" panose="020B0604020202020204" pitchFamily="34" charset="0"/>
              <a:buChar char="•"/>
            </a:pPr>
            <a:r>
              <a:rPr lang="en-IE" dirty="0">
                <a:hlinkClick r:id="rId6"/>
              </a:rPr>
              <a:t>https://ec.europa.eu/newsroom/sante/items/691528</a:t>
            </a:r>
            <a:endParaRPr lang="en-IE" dirty="0"/>
          </a:p>
          <a:p>
            <a:pPr marL="342900" indent="-342900">
              <a:buFont typeface="Arial" panose="020B0604020202020204" pitchFamily="34" charset="0"/>
              <a:buChar char="•"/>
            </a:pPr>
            <a:r>
              <a:rPr lang="en-IE" dirty="0">
                <a:hlinkClick r:id="rId7"/>
              </a:rPr>
              <a:t>https://foodtank.com/news/2019/09/spains-first-food-sharing-app-is-tackling-food-waste/</a:t>
            </a:r>
            <a:endParaRPr lang="en-IE" dirty="0"/>
          </a:p>
          <a:p>
            <a:pPr marL="342900" indent="-342900">
              <a:buFont typeface="Arial" panose="020B0604020202020204" pitchFamily="34" charset="0"/>
              <a:buChar char="•"/>
            </a:pPr>
            <a:r>
              <a:rPr lang="en-IE" dirty="0">
                <a:ea typeface="+mn-lt"/>
                <a:cs typeface="+mn-lt"/>
                <a:hlinkClick r:id="rId8"/>
              </a:rPr>
              <a:t>https://www.nottingham.ac.uk/biosciences/documents/business/food-innovation-centre/food-waste-management-and-valorisation.pdf</a:t>
            </a:r>
            <a:r>
              <a:rPr lang="en-IE" dirty="0">
                <a:ea typeface="+mn-lt"/>
                <a:cs typeface="+mn-lt"/>
              </a:rPr>
              <a:t> </a:t>
            </a:r>
            <a:endParaRPr lang="en-IE" dirty="0">
              <a:cs typeface="Calibri" panose="020F0502020204030204"/>
            </a:endParaRPr>
          </a:p>
          <a:p>
            <a:pPr marL="342900" indent="-342900">
              <a:buFont typeface="Arial" panose="020B0604020202020204" pitchFamily="34" charset="0"/>
              <a:buChar char="•"/>
            </a:pPr>
            <a:endParaRPr lang="en-IE" dirty="0">
              <a:cs typeface="Calibri" panose="020F0502020204030204"/>
            </a:endParaRPr>
          </a:p>
        </p:txBody>
      </p:sp>
    </p:spTree>
    <p:extLst>
      <p:ext uri="{BB962C8B-B14F-4D97-AF65-F5344CB8AC3E}">
        <p14:creationId xmlns:p14="http://schemas.microsoft.com/office/powerpoint/2010/main" val="2579332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EC83D31D-1534-4115-9091-F99A4376B7AA}"/>
              </a:ext>
            </a:extLst>
          </p:cNvPr>
          <p:cNvSpPr>
            <a:spLocks noGrp="1"/>
          </p:cNvSpPr>
          <p:nvPr>
            <p:ph type="body" sz="quarter" idx="14"/>
          </p:nvPr>
        </p:nvSpPr>
        <p:spPr>
          <a:xfrm>
            <a:off x="3264542" y="3429000"/>
            <a:ext cx="7875588" cy="3244850"/>
          </a:xfrm>
        </p:spPr>
        <p:txBody>
          <a:bodyPr vert="horz" lIns="91440" tIns="45720" rIns="91440" bIns="45720" rtlCol="0" anchor="t">
            <a:noAutofit/>
          </a:bodyPr>
          <a:lstStyle/>
          <a:p>
            <a:r>
              <a:rPr lang="en-IE" sz="4800" b="1" dirty="0">
                <a:solidFill>
                  <a:srgbClr val="F5C05B"/>
                </a:solidFill>
              </a:rPr>
              <a:t>3. Sustainable Packaging</a:t>
            </a:r>
          </a:p>
        </p:txBody>
      </p:sp>
      <p:sp>
        <p:nvSpPr>
          <p:cNvPr id="3" name="TextBox 1">
            <a:extLst>
              <a:ext uri="{FF2B5EF4-FFF2-40B4-BE49-F238E27FC236}">
                <a16:creationId xmlns:a16="http://schemas.microsoft.com/office/drawing/2014/main" id="{6EF23028-63E4-4CA7-A247-A0140C4AE2AF}"/>
              </a:ext>
            </a:extLst>
          </p:cNvPr>
          <p:cNvSpPr txBox="1"/>
          <p:nvPr/>
        </p:nvSpPr>
        <p:spPr>
          <a:xfrm>
            <a:off x="8681884" y="410496"/>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rgbClr val="085156"/>
                </a:solidFill>
                <a:cs typeface="Calibri"/>
              </a:rPr>
              <a:t>MODULE 2</a:t>
            </a:r>
          </a:p>
        </p:txBody>
      </p:sp>
    </p:spTree>
    <p:extLst>
      <p:ext uri="{BB962C8B-B14F-4D97-AF65-F5344CB8AC3E}">
        <p14:creationId xmlns:p14="http://schemas.microsoft.com/office/powerpoint/2010/main" val="28311841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ild drawing the earth">
            <a:extLst>
              <a:ext uri="{FF2B5EF4-FFF2-40B4-BE49-F238E27FC236}">
                <a16:creationId xmlns:a16="http://schemas.microsoft.com/office/drawing/2014/main" id="{2632D126-B37C-40BB-A6D0-C3BCC359679F}"/>
              </a:ext>
            </a:extLst>
          </p:cNvPr>
          <p:cNvPicPr>
            <a:picLocks noChangeAspect="1"/>
          </p:cNvPicPr>
          <p:nvPr/>
        </p:nvPicPr>
        <p:blipFill>
          <a:blip r:embed="rId2"/>
          <a:stretch>
            <a:fillRect/>
          </a:stretch>
        </p:blipFill>
        <p:spPr>
          <a:xfrm>
            <a:off x="8188504" y="2866491"/>
            <a:ext cx="3909356" cy="3143480"/>
          </a:xfrm>
          <a:prstGeom prst="rect">
            <a:avLst/>
          </a:prstGeom>
          <a:effectLst>
            <a:softEdge rad="38100"/>
          </a:effectLst>
        </p:spPr>
      </p:pic>
      <p:sp>
        <p:nvSpPr>
          <p:cNvPr id="2" name="Text Placeholder 1">
            <a:extLst>
              <a:ext uri="{FF2B5EF4-FFF2-40B4-BE49-F238E27FC236}">
                <a16:creationId xmlns:a16="http://schemas.microsoft.com/office/drawing/2014/main" id="{BA68058F-CC5A-47FB-AB98-AB754744FFA0}"/>
              </a:ext>
            </a:extLst>
          </p:cNvPr>
          <p:cNvSpPr>
            <a:spLocks noGrp="1"/>
          </p:cNvSpPr>
          <p:nvPr>
            <p:ph type="body" sz="quarter" idx="19"/>
          </p:nvPr>
        </p:nvSpPr>
        <p:spPr/>
        <p:txBody>
          <a:bodyPr/>
          <a:lstStyle/>
          <a:p>
            <a:r>
              <a:rPr lang="en-IE" b="1" dirty="0"/>
              <a:t>SUSTAINABLE PACKAGING</a:t>
            </a:r>
          </a:p>
          <a:p>
            <a:endParaRPr lang="en-IE" dirty="0"/>
          </a:p>
        </p:txBody>
      </p:sp>
      <p:sp>
        <p:nvSpPr>
          <p:cNvPr id="3" name="Text Placeholder 2">
            <a:extLst>
              <a:ext uri="{FF2B5EF4-FFF2-40B4-BE49-F238E27FC236}">
                <a16:creationId xmlns:a16="http://schemas.microsoft.com/office/drawing/2014/main" id="{8725DE5A-794E-4848-824B-31887B25ACAA}"/>
              </a:ext>
            </a:extLst>
          </p:cNvPr>
          <p:cNvSpPr>
            <a:spLocks noGrp="1"/>
          </p:cNvSpPr>
          <p:nvPr>
            <p:ph type="body" sz="quarter" idx="20"/>
          </p:nvPr>
        </p:nvSpPr>
        <p:spPr>
          <a:xfrm>
            <a:off x="285664" y="1639150"/>
            <a:ext cx="8303532" cy="3996235"/>
          </a:xfrm>
        </p:spPr>
        <p:txBody>
          <a:bodyPr vert="horz" lIns="91440" tIns="45720" rIns="91440" bIns="45720" rtlCol="0" anchor="t">
            <a:noAutofit/>
          </a:bodyPr>
          <a:lstStyle/>
          <a:p>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Many customers are demanding sustainable packaging these days: but what does that mean </a:t>
            </a:r>
            <a:r>
              <a:rPr lang="en-IE" dirty="0">
                <a:solidFill>
                  <a:srgbClr val="085156"/>
                </a:solidFill>
                <a:latin typeface="Calibri" panose="020F0502020204030204"/>
              </a:rPr>
              <a:t>for food service</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businesses?</a:t>
            </a:r>
            <a:endParaRPr lang="en-IE" dirty="0">
              <a:solidFill>
                <a:srgbClr val="085156"/>
              </a:solidFill>
            </a:endParaRPr>
          </a:p>
          <a:p>
            <a:r>
              <a:rPr lang="en-IE" dirty="0">
                <a:solidFill>
                  <a:srgbClr val="085156"/>
                </a:solidFill>
              </a:rPr>
              <a:t>Sustainability in packaging design requires new information to be considered including:</a:t>
            </a:r>
            <a:endParaRPr lang="en-IE" dirty="0">
              <a:solidFill>
                <a:srgbClr val="085156"/>
              </a:solidFill>
              <a:cs typeface="Calibri"/>
            </a:endParaRPr>
          </a:p>
          <a:p>
            <a:pPr marL="342900" lvl="0" indent="-342900">
              <a:buFont typeface="Arial" panose="020B0604020202020204" pitchFamily="34" charset="0"/>
              <a:buChar char="•"/>
            </a:pPr>
            <a:r>
              <a:rPr lang="en-IE" dirty="0">
                <a:solidFill>
                  <a:srgbClr val="085156"/>
                </a:solidFill>
              </a:rPr>
              <a:t>environmental </a:t>
            </a:r>
            <a:r>
              <a:rPr lang="en-IE" b="1" dirty="0">
                <a:solidFill>
                  <a:srgbClr val="085156"/>
                </a:solidFill>
              </a:rPr>
              <a:t>life cycle </a:t>
            </a:r>
            <a:r>
              <a:rPr lang="en-IE" dirty="0">
                <a:solidFill>
                  <a:srgbClr val="085156"/>
                </a:solidFill>
              </a:rPr>
              <a:t>of the product and its packaging</a:t>
            </a:r>
          </a:p>
          <a:p>
            <a:pPr marL="342900" lvl="0" indent="-342900">
              <a:buFont typeface="Arial" panose="020B0604020202020204" pitchFamily="34" charset="0"/>
              <a:buChar char="•"/>
            </a:pPr>
            <a:r>
              <a:rPr lang="en-IE" dirty="0">
                <a:solidFill>
                  <a:srgbClr val="085156"/>
                </a:solidFill>
              </a:rPr>
              <a:t>the </a:t>
            </a:r>
            <a:r>
              <a:rPr lang="en-IE" b="1" dirty="0">
                <a:solidFill>
                  <a:srgbClr val="085156"/>
                </a:solidFill>
              </a:rPr>
              <a:t>role of packaging </a:t>
            </a:r>
            <a:r>
              <a:rPr lang="en-IE" dirty="0">
                <a:solidFill>
                  <a:srgbClr val="085156"/>
                </a:solidFill>
              </a:rPr>
              <a:t>in achieving sustainable development goals</a:t>
            </a:r>
          </a:p>
          <a:p>
            <a:pPr marL="342900" lvl="0" indent="-342900">
              <a:buFont typeface="Arial" panose="020B0604020202020204" pitchFamily="34" charset="0"/>
              <a:buChar char="•"/>
            </a:pPr>
            <a:r>
              <a:rPr lang="en-IE" dirty="0">
                <a:solidFill>
                  <a:srgbClr val="085156"/>
                </a:solidFill>
              </a:rPr>
              <a:t>packaging environmental </a:t>
            </a:r>
            <a:r>
              <a:rPr lang="en-IE" b="1" dirty="0">
                <a:solidFill>
                  <a:srgbClr val="085156"/>
                </a:solidFill>
              </a:rPr>
              <a:t>regulatory requirements</a:t>
            </a:r>
          </a:p>
          <a:p>
            <a:pPr marL="342900" lvl="0" indent="-342900">
              <a:buFont typeface="Arial" panose="020B0604020202020204" pitchFamily="34" charset="0"/>
              <a:buChar char="•"/>
            </a:pPr>
            <a:r>
              <a:rPr lang="en-IE" dirty="0">
                <a:solidFill>
                  <a:srgbClr val="085156"/>
                </a:solidFill>
              </a:rPr>
              <a:t>systems in place for the </a:t>
            </a:r>
            <a:r>
              <a:rPr lang="en-IE" b="1" dirty="0">
                <a:solidFill>
                  <a:srgbClr val="085156"/>
                </a:solidFill>
              </a:rPr>
              <a:t>recovery, use and disposal </a:t>
            </a:r>
            <a:r>
              <a:rPr lang="en-IE" dirty="0">
                <a:solidFill>
                  <a:srgbClr val="085156"/>
                </a:solidFill>
              </a:rPr>
              <a:t>of packaging at end-of-life.</a:t>
            </a:r>
          </a:p>
          <a:p>
            <a:endParaRPr lang="en-IE" dirty="0"/>
          </a:p>
        </p:txBody>
      </p:sp>
    </p:spTree>
    <p:extLst>
      <p:ext uri="{BB962C8B-B14F-4D97-AF65-F5344CB8AC3E}">
        <p14:creationId xmlns:p14="http://schemas.microsoft.com/office/powerpoint/2010/main" val="13327210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15E625-6892-44FB-957D-26ABE15F4878}"/>
              </a:ext>
            </a:extLst>
          </p:cNvPr>
          <p:cNvSpPr>
            <a:spLocks noGrp="1"/>
          </p:cNvSpPr>
          <p:nvPr>
            <p:ph type="body" sz="quarter" idx="19"/>
          </p:nvPr>
        </p:nvSpPr>
        <p:spPr/>
        <p:txBody>
          <a:bodyPr/>
          <a:lstStyle/>
          <a:p>
            <a:r>
              <a:rPr lang="en-IE" b="1" dirty="0"/>
              <a:t>SUSTAINABLE PACKAGING</a:t>
            </a:r>
          </a:p>
          <a:p>
            <a:endParaRPr lang="en-IE" dirty="0"/>
          </a:p>
        </p:txBody>
      </p:sp>
      <p:sp>
        <p:nvSpPr>
          <p:cNvPr id="3" name="Text Placeholder 2">
            <a:extLst>
              <a:ext uri="{FF2B5EF4-FFF2-40B4-BE49-F238E27FC236}">
                <a16:creationId xmlns:a16="http://schemas.microsoft.com/office/drawing/2014/main" id="{B43F6AF0-B330-483F-84D2-8CEE497E3FAA}"/>
              </a:ext>
            </a:extLst>
          </p:cNvPr>
          <p:cNvSpPr>
            <a:spLocks noGrp="1"/>
          </p:cNvSpPr>
          <p:nvPr>
            <p:ph type="body" sz="quarter" idx="20"/>
          </p:nvPr>
        </p:nvSpPr>
        <p:spPr>
          <a:xfrm>
            <a:off x="586552" y="2010007"/>
            <a:ext cx="6482464" cy="3805165"/>
          </a:xfrm>
        </p:spPr>
        <p:txBody>
          <a:bodyPr/>
          <a:lstStyle/>
          <a:p>
            <a:pPr algn="just"/>
            <a:r>
              <a:rPr lang="en-IE" dirty="0">
                <a:solidFill>
                  <a:srgbClr val="085156"/>
                </a:solidFill>
              </a:rPr>
              <a:t>Designing &amp; purchasing for sustainability requires a commitment to rethink the design of the product-packaging system. There are potential trade-offs between objectives, for example:  </a:t>
            </a:r>
          </a:p>
          <a:p>
            <a:pPr marL="342900" lvl="0" indent="-342900">
              <a:buFont typeface="Arial" panose="020B0604020202020204" pitchFamily="34" charset="0"/>
              <a:buChar char="•"/>
            </a:pPr>
            <a:r>
              <a:rPr lang="en-IE" dirty="0">
                <a:solidFill>
                  <a:srgbClr val="085156"/>
                </a:solidFill>
              </a:rPr>
              <a:t>material efficiency of a plastic pouch vs. the recyclability of a plastic bottle or cup. </a:t>
            </a:r>
          </a:p>
          <a:p>
            <a:pPr marL="342900" lvl="0" indent="-342900">
              <a:buFont typeface="Arial" panose="020B0604020202020204" pitchFamily="34" charset="0"/>
              <a:buChar char="•"/>
            </a:pPr>
            <a:r>
              <a:rPr lang="en-IE" dirty="0">
                <a:solidFill>
                  <a:srgbClr val="085156"/>
                </a:solidFill>
              </a:rPr>
              <a:t>environmental benefits of enhanced recyclability vs. the cost of changing the packaging</a:t>
            </a:r>
          </a:p>
          <a:p>
            <a:pPr marL="342900" lvl="0" indent="-342900">
              <a:buFont typeface="Arial" panose="020B0604020202020204" pitchFamily="34" charset="0"/>
              <a:buChar char="•"/>
            </a:pPr>
            <a:r>
              <a:rPr lang="en-IE" dirty="0">
                <a:solidFill>
                  <a:srgbClr val="085156"/>
                </a:solidFill>
              </a:rPr>
              <a:t>elimination of heavy metal-based inks or pigments vs. the marketing advantage of vibrant and durable colours</a:t>
            </a:r>
            <a:r>
              <a:rPr lang="en-IE" dirty="0"/>
              <a:t>.</a:t>
            </a:r>
          </a:p>
          <a:p>
            <a:endParaRPr lang="en-IE" dirty="0"/>
          </a:p>
        </p:txBody>
      </p:sp>
      <p:pic>
        <p:nvPicPr>
          <p:cNvPr id="6" name="Picture 5">
            <a:extLst>
              <a:ext uri="{FF2B5EF4-FFF2-40B4-BE49-F238E27FC236}">
                <a16:creationId xmlns:a16="http://schemas.microsoft.com/office/drawing/2014/main" id="{C2780A4B-6465-456D-9287-1ACE369F1F3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684358" y="374686"/>
            <a:ext cx="10000615" cy="7075805"/>
          </a:xfrm>
          <a:prstGeom prst="rect">
            <a:avLst/>
          </a:prstGeom>
        </p:spPr>
      </p:pic>
      <p:sp>
        <p:nvSpPr>
          <p:cNvPr id="7" name="Text Box 20">
            <a:extLst>
              <a:ext uri="{FF2B5EF4-FFF2-40B4-BE49-F238E27FC236}">
                <a16:creationId xmlns:a16="http://schemas.microsoft.com/office/drawing/2014/main" id="{2323D073-B575-4632-A827-3DB42ACCD48C}"/>
              </a:ext>
            </a:extLst>
          </p:cNvPr>
          <p:cNvSpPr txBox="1"/>
          <p:nvPr/>
        </p:nvSpPr>
        <p:spPr>
          <a:xfrm>
            <a:off x="7709853" y="4453006"/>
            <a:ext cx="1495108" cy="59118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3200" dirty="0">
                <a:solidFill>
                  <a:srgbClr val="FFFFFF"/>
                </a:solidFill>
                <a:effectLst/>
                <a:latin typeface="DIN Condensed"/>
                <a:ea typeface="Meiryo" panose="020B0604030504040204" pitchFamily="34" charset="-128"/>
                <a:cs typeface="Times New Roman" panose="02020603050405020304" pitchFamily="18" charset="0"/>
              </a:rPr>
              <a:t>CYCLIC</a:t>
            </a:r>
            <a:endParaRPr lang="en-IE"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48">
            <a:extLst>
              <a:ext uri="{FF2B5EF4-FFF2-40B4-BE49-F238E27FC236}">
                <a16:creationId xmlns:a16="http://schemas.microsoft.com/office/drawing/2014/main" id="{2F67B28B-D201-4F19-A97C-AE247FDBEB74}"/>
              </a:ext>
            </a:extLst>
          </p:cNvPr>
          <p:cNvSpPr txBox="1"/>
          <p:nvPr/>
        </p:nvSpPr>
        <p:spPr>
          <a:xfrm>
            <a:off x="7709853" y="5044191"/>
            <a:ext cx="1893570" cy="69913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400">
                <a:solidFill>
                  <a:srgbClr val="FFFFFF"/>
                </a:solidFill>
                <a:effectLst/>
                <a:latin typeface="Source Sans 3"/>
                <a:ea typeface="Meiryo" panose="020B0604030504040204" pitchFamily="34" charset="-128"/>
                <a:cs typeface="Times New Roman" panose="02020603050405020304" pitchFamily="18" charset="0"/>
              </a:rPr>
              <a:t>Renewable and/or recyclable</a:t>
            </a:r>
            <a:endParaRPr lang="en-IE"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17">
            <a:extLst>
              <a:ext uri="{FF2B5EF4-FFF2-40B4-BE49-F238E27FC236}">
                <a16:creationId xmlns:a16="http://schemas.microsoft.com/office/drawing/2014/main" id="{98A538DB-E281-4BF5-9D0F-5334EAFE409B}"/>
              </a:ext>
            </a:extLst>
          </p:cNvPr>
          <p:cNvSpPr txBox="1"/>
          <p:nvPr/>
        </p:nvSpPr>
        <p:spPr>
          <a:xfrm>
            <a:off x="7791097" y="2350617"/>
            <a:ext cx="1810385" cy="62738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3000" dirty="0">
                <a:solidFill>
                  <a:srgbClr val="FFFFFF"/>
                </a:solidFill>
                <a:effectLst/>
                <a:latin typeface="DIN Condensed"/>
                <a:ea typeface="Meiryo" panose="020B0604030504040204" pitchFamily="34" charset="-128"/>
                <a:cs typeface="Times New Roman" panose="02020603050405020304" pitchFamily="18" charset="0"/>
              </a:rPr>
              <a:t>EFFECTIVE</a:t>
            </a:r>
            <a:endParaRPr lang="en-IE" sz="3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Box 18">
            <a:extLst>
              <a:ext uri="{FF2B5EF4-FFF2-40B4-BE49-F238E27FC236}">
                <a16:creationId xmlns:a16="http://schemas.microsoft.com/office/drawing/2014/main" id="{1D0FC650-663F-40C1-8AAD-02CA3342D05A}"/>
              </a:ext>
            </a:extLst>
          </p:cNvPr>
          <p:cNvSpPr txBox="1"/>
          <p:nvPr/>
        </p:nvSpPr>
        <p:spPr>
          <a:xfrm>
            <a:off x="7791097" y="2915132"/>
            <a:ext cx="1893570" cy="31305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400" dirty="0">
                <a:solidFill>
                  <a:srgbClr val="FFFFFF"/>
                </a:solidFill>
                <a:effectLst/>
                <a:latin typeface="Source Sans 3"/>
                <a:ea typeface="Meiryo" panose="020B0604030504040204" pitchFamily="34" charset="-128"/>
                <a:cs typeface="Times New Roman" panose="02020603050405020304" pitchFamily="18" charset="0"/>
              </a:rPr>
              <a:t>Fit for purpose</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19">
            <a:extLst>
              <a:ext uri="{FF2B5EF4-FFF2-40B4-BE49-F238E27FC236}">
                <a16:creationId xmlns:a16="http://schemas.microsoft.com/office/drawing/2014/main" id="{4E5A4413-DA2B-4752-9823-C4D8DACACCDF}"/>
              </a:ext>
            </a:extLst>
          </p:cNvPr>
          <p:cNvSpPr txBox="1"/>
          <p:nvPr/>
        </p:nvSpPr>
        <p:spPr>
          <a:xfrm>
            <a:off x="9684667" y="2350617"/>
            <a:ext cx="1872615" cy="5645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US" sz="3000">
                <a:solidFill>
                  <a:srgbClr val="FFFFFF"/>
                </a:solidFill>
                <a:effectLst/>
                <a:latin typeface="DIN Condensed"/>
                <a:ea typeface="Meiryo" panose="020B0604030504040204" pitchFamily="34" charset="-128"/>
                <a:cs typeface="Times New Roman" panose="02020603050405020304" pitchFamily="18" charset="0"/>
              </a:rPr>
              <a:t>EFFICIENT</a:t>
            </a:r>
            <a:endParaRPr lang="en-IE" sz="3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66">
            <a:extLst>
              <a:ext uri="{FF2B5EF4-FFF2-40B4-BE49-F238E27FC236}">
                <a16:creationId xmlns:a16="http://schemas.microsoft.com/office/drawing/2014/main" id="{C7E4A78D-EEB9-446F-A6B5-99845E2A3D6C}"/>
              </a:ext>
            </a:extLst>
          </p:cNvPr>
          <p:cNvSpPr txBox="1"/>
          <p:nvPr/>
        </p:nvSpPr>
        <p:spPr>
          <a:xfrm>
            <a:off x="9601482" y="2920799"/>
            <a:ext cx="1893570" cy="57340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US" sz="1400">
                <a:solidFill>
                  <a:srgbClr val="FFFFFF"/>
                </a:solidFill>
                <a:effectLst/>
                <a:latin typeface="Source Sans 3"/>
                <a:ea typeface="Meiryo" panose="020B0604030504040204" pitchFamily="34" charset="-128"/>
                <a:cs typeface="Times New Roman" panose="02020603050405020304" pitchFamily="18" charset="0"/>
              </a:rPr>
              <a:t>Materials, energy, water</a:t>
            </a:r>
            <a:endParaRPr lang="en-IE"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27">
            <a:extLst>
              <a:ext uri="{FF2B5EF4-FFF2-40B4-BE49-F238E27FC236}">
                <a16:creationId xmlns:a16="http://schemas.microsoft.com/office/drawing/2014/main" id="{5A4B037F-4A35-4CED-AD5A-625A873C7420}"/>
              </a:ext>
            </a:extLst>
          </p:cNvPr>
          <p:cNvSpPr txBox="1"/>
          <p:nvPr/>
        </p:nvSpPr>
        <p:spPr>
          <a:xfrm>
            <a:off x="8846860" y="3436903"/>
            <a:ext cx="1675612" cy="1012825"/>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000" b="1">
                <a:solidFill>
                  <a:srgbClr val="FFFFFF"/>
                </a:solidFill>
                <a:effectLst/>
                <a:latin typeface="DIN Condensed"/>
                <a:ea typeface="Meiryo" panose="020B0604030504040204" pitchFamily="34" charset="-128"/>
                <a:cs typeface="Times New Roman" panose="02020603050405020304" pitchFamily="18" charset="0"/>
              </a:rPr>
              <a:t>SUSTAINABLE PACKAGING</a:t>
            </a:r>
            <a:endParaRPr lang="en-IE" sz="20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 Box 26">
            <a:extLst>
              <a:ext uri="{FF2B5EF4-FFF2-40B4-BE49-F238E27FC236}">
                <a16:creationId xmlns:a16="http://schemas.microsoft.com/office/drawing/2014/main" id="{E8AD6F42-D5DD-4E67-A0E7-AFF9F82E4964}"/>
              </a:ext>
            </a:extLst>
          </p:cNvPr>
          <p:cNvSpPr txBox="1"/>
          <p:nvPr/>
        </p:nvSpPr>
        <p:spPr>
          <a:xfrm>
            <a:off x="9720862" y="4447716"/>
            <a:ext cx="1774190" cy="59118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US" sz="3200" dirty="0">
                <a:solidFill>
                  <a:srgbClr val="FFFFFF"/>
                </a:solidFill>
                <a:effectLst/>
                <a:latin typeface="DIN Condensed"/>
                <a:ea typeface="Meiryo" panose="020B0604030504040204" pitchFamily="34" charset="-128"/>
                <a:cs typeface="Times New Roman" panose="02020603050405020304" pitchFamily="18" charset="0"/>
              </a:rPr>
              <a:t>SAFE</a:t>
            </a:r>
            <a:endParaRPr lang="en-IE"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 Box 67">
            <a:extLst>
              <a:ext uri="{FF2B5EF4-FFF2-40B4-BE49-F238E27FC236}">
                <a16:creationId xmlns:a16="http://schemas.microsoft.com/office/drawing/2014/main" id="{9C821682-E8FA-48F2-A4D5-B2A0D1B64D50}"/>
              </a:ext>
            </a:extLst>
          </p:cNvPr>
          <p:cNvSpPr txBox="1"/>
          <p:nvPr/>
        </p:nvSpPr>
        <p:spPr>
          <a:xfrm>
            <a:off x="9674189" y="5038901"/>
            <a:ext cx="1893570" cy="57340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US" sz="1400">
                <a:solidFill>
                  <a:srgbClr val="FFFFFF"/>
                </a:solidFill>
                <a:effectLst/>
                <a:latin typeface="Source Sans 3"/>
                <a:ea typeface="Meiryo" panose="020B0604030504040204" pitchFamily="34" charset="-128"/>
                <a:cs typeface="Times New Roman" panose="02020603050405020304" pitchFamily="18" charset="0"/>
              </a:rPr>
              <a:t>Non-polluting &amp; </a:t>
            </a: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algn="r"/>
            <a:r>
              <a:rPr lang="en-US" sz="1400">
                <a:solidFill>
                  <a:srgbClr val="FFFFFF"/>
                </a:solidFill>
                <a:effectLst/>
                <a:latin typeface="Source Sans 3"/>
                <a:ea typeface="Meiryo" panose="020B0604030504040204" pitchFamily="34" charset="-128"/>
                <a:cs typeface="Times New Roman" panose="02020603050405020304" pitchFamily="18" charset="0"/>
              </a:rPr>
              <a:t>non-toxic</a:t>
            </a:r>
            <a:endParaRPr lang="en-IE" sz="1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84766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ibrant green forest">
            <a:extLst>
              <a:ext uri="{FF2B5EF4-FFF2-40B4-BE49-F238E27FC236}">
                <a16:creationId xmlns:a16="http://schemas.microsoft.com/office/drawing/2014/main" id="{2E903C54-43BF-48FD-92CC-9EAF87B9E36C}"/>
              </a:ext>
            </a:extLst>
          </p:cNvPr>
          <p:cNvPicPr>
            <a:picLocks noChangeAspect="1"/>
          </p:cNvPicPr>
          <p:nvPr/>
        </p:nvPicPr>
        <p:blipFill>
          <a:blip r:embed="rId2"/>
          <a:stretch>
            <a:fillRect/>
          </a:stretch>
        </p:blipFill>
        <p:spPr>
          <a:xfrm>
            <a:off x="7055350" y="0"/>
            <a:ext cx="4996237" cy="3330825"/>
          </a:xfrm>
          <a:prstGeom prst="rect">
            <a:avLst/>
          </a:prstGeom>
          <a:ln>
            <a:noFill/>
          </a:ln>
          <a:effectLst>
            <a:softEdge rad="112500"/>
          </a:effectLst>
        </p:spPr>
      </p:pic>
      <p:sp>
        <p:nvSpPr>
          <p:cNvPr id="2" name="Text Placeholder 1">
            <a:extLst>
              <a:ext uri="{FF2B5EF4-FFF2-40B4-BE49-F238E27FC236}">
                <a16:creationId xmlns:a16="http://schemas.microsoft.com/office/drawing/2014/main" id="{BF9BE201-A420-48B7-BBC8-5EDE474BCB8F}"/>
              </a:ext>
            </a:extLst>
          </p:cNvPr>
          <p:cNvSpPr>
            <a:spLocks noGrp="1"/>
          </p:cNvSpPr>
          <p:nvPr>
            <p:ph type="body" sz="quarter" idx="19"/>
          </p:nvPr>
        </p:nvSpPr>
        <p:spPr>
          <a:xfrm>
            <a:off x="2270587" y="1158402"/>
            <a:ext cx="3955810" cy="1160989"/>
          </a:xfrm>
        </p:spPr>
        <p:txBody>
          <a:bodyPr/>
          <a:lstStyle/>
          <a:p>
            <a:pPr marL="0" marR="0" lvl="0" indent="0" algn="r" defTabSz="914400" rtl="0" eaLnBrk="1" fontAlgn="auto" latinLnBrk="0" hangingPunct="1">
              <a:lnSpc>
                <a:spcPct val="90000"/>
              </a:lnSpc>
              <a:spcBef>
                <a:spcPts val="1000"/>
              </a:spcBef>
              <a:spcAft>
                <a:spcPts val="0"/>
              </a:spcAft>
              <a:buClrTx/>
              <a:buSzTx/>
              <a:buFont typeface="Arial"/>
              <a:buNone/>
              <a:tabLst/>
              <a:defRPr/>
            </a:pPr>
            <a:r>
              <a:rPr kumimoji="0" lang="en-US" sz="3600" b="1" i="0" u="none" strike="noStrike" kern="1200" cap="none" spc="0" normalizeH="0" baseline="0" noProof="0" dirty="0">
                <a:ln>
                  <a:noFill/>
                </a:ln>
                <a:solidFill>
                  <a:srgbClr val="085156"/>
                </a:solidFill>
                <a:effectLst/>
                <a:uLnTx/>
                <a:uFillTx/>
                <a:latin typeface="Calibri" panose="020F0502020204030204"/>
                <a:ea typeface="+mn-ea"/>
                <a:cs typeface="+mn-cs"/>
              </a:rPr>
              <a:t>Raw Materials: Paper and Wood</a:t>
            </a:r>
          </a:p>
          <a:p>
            <a:endParaRPr lang="en-IE" dirty="0"/>
          </a:p>
        </p:txBody>
      </p:sp>
      <p:sp>
        <p:nvSpPr>
          <p:cNvPr id="3" name="Text Placeholder 2">
            <a:extLst>
              <a:ext uri="{FF2B5EF4-FFF2-40B4-BE49-F238E27FC236}">
                <a16:creationId xmlns:a16="http://schemas.microsoft.com/office/drawing/2014/main" id="{8B44F20F-171C-48D7-A59C-261713B5B6C5}"/>
              </a:ext>
            </a:extLst>
          </p:cNvPr>
          <p:cNvSpPr>
            <a:spLocks noGrp="1"/>
          </p:cNvSpPr>
          <p:nvPr>
            <p:ph type="body" sz="quarter" idx="20"/>
          </p:nvPr>
        </p:nvSpPr>
        <p:spPr>
          <a:xfrm>
            <a:off x="611595" y="3304740"/>
            <a:ext cx="10968810" cy="3230383"/>
          </a:xfrm>
        </p:spPr>
        <p:txBody>
          <a:bodyPr/>
          <a:lstStyle/>
          <a:p>
            <a:pPr marL="0" marR="0" lvl="0" indent="0" algn="just" defTabSz="914400" rtl="0" eaLnBrk="1" fontAlgn="auto" latinLnBrk="0" hangingPunct="1">
              <a:lnSpc>
                <a:spcPct val="90000"/>
              </a:lnSpc>
              <a:spcBef>
                <a:spcPts val="1000"/>
              </a:spcBef>
              <a:spcAft>
                <a:spcPts val="0"/>
              </a:spcAft>
              <a:buClrTx/>
              <a:buSzTx/>
              <a:buFont typeface="Arial"/>
              <a:buNone/>
              <a:tabLst/>
              <a:defRPr/>
            </a:pP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Timber, fibre-based packaging materials &amp; biopolymers from agricultural products can impact on biodiversity &amp; the sustainability of natural ecosystems. </a:t>
            </a:r>
          </a:p>
          <a:p>
            <a:pPr marL="0" marR="0" lvl="0" indent="0" algn="just" defTabSz="914400" rtl="0" eaLnBrk="1" fontAlgn="auto" latinLnBrk="0" hangingPunct="1">
              <a:lnSpc>
                <a:spcPct val="90000"/>
              </a:lnSpc>
              <a:spcBef>
                <a:spcPts val="1000"/>
              </a:spcBef>
              <a:spcAft>
                <a:spcPts val="0"/>
              </a:spcAft>
              <a:buClrTx/>
              <a:buSzTx/>
              <a:buFont typeface="Arial"/>
              <a:buNone/>
              <a:tabLst/>
              <a:defRPr/>
            </a:pP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Forestry operations, for example, may reduce or damage old growth forests. </a:t>
            </a:r>
          </a:p>
          <a:p>
            <a:pPr marL="0" marR="0" lvl="0" indent="0" algn="just" defTabSz="914400" rtl="0" eaLnBrk="1" fontAlgn="auto" latinLnBrk="0" hangingPunct="1">
              <a:lnSpc>
                <a:spcPct val="90000"/>
              </a:lnSpc>
              <a:spcBef>
                <a:spcPts val="1000"/>
              </a:spcBef>
              <a:spcAft>
                <a:spcPts val="0"/>
              </a:spcAft>
              <a:buClrTx/>
              <a:buSzTx/>
              <a:buFont typeface="Arial"/>
              <a:buNone/>
              <a:tabLst/>
              <a:defRPr/>
            </a:pP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The procurement of ‘renewable’ materials needs to minimise any potential impacts; for example, by only using paper or cardboard from sustainably managed forests. </a:t>
            </a:r>
          </a:p>
          <a:p>
            <a:pPr marL="0" marR="0" lvl="0" indent="0" algn="just" defTabSz="914400" rtl="0" eaLnBrk="1" fontAlgn="auto" latinLnBrk="0" hangingPunct="1">
              <a:lnSpc>
                <a:spcPct val="90000"/>
              </a:lnSpc>
              <a:spcBef>
                <a:spcPts val="1000"/>
              </a:spcBef>
              <a:spcAft>
                <a:spcPts val="0"/>
              </a:spcAft>
              <a:buClrTx/>
              <a:buSzTx/>
              <a:buFont typeface="Arial"/>
              <a:buNone/>
              <a:tabLst/>
              <a:defRPr/>
            </a:pP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Food security issues also need to be addressed; for example, by investigating the impact of diverting food crops such as corn to manufacture packaging. </a:t>
            </a:r>
          </a:p>
          <a:p>
            <a:endParaRPr lang="en-IE" dirty="0"/>
          </a:p>
        </p:txBody>
      </p:sp>
    </p:spTree>
    <p:extLst>
      <p:ext uri="{BB962C8B-B14F-4D97-AF65-F5344CB8AC3E}">
        <p14:creationId xmlns:p14="http://schemas.microsoft.com/office/powerpoint/2010/main" val="3080439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197C6D-7B1D-4553-8928-B3B0242148BB}"/>
              </a:ext>
            </a:extLst>
          </p:cNvPr>
          <p:cNvSpPr>
            <a:spLocks noGrp="1"/>
          </p:cNvSpPr>
          <p:nvPr>
            <p:ph type="body" sz="quarter" idx="19"/>
          </p:nvPr>
        </p:nvSpPr>
        <p:spPr/>
        <p:txBody>
          <a:bodyPr/>
          <a:lstStyle/>
          <a:p>
            <a:r>
              <a:rPr kumimoji="0" lang="en-US" sz="3600" b="1" i="0" u="none" strike="noStrike" kern="1200" cap="none" spc="0" normalizeH="0" baseline="0" noProof="0" dirty="0">
                <a:ln>
                  <a:noFill/>
                </a:ln>
                <a:solidFill>
                  <a:srgbClr val="F5C05B"/>
                </a:solidFill>
                <a:effectLst/>
                <a:uLnTx/>
                <a:uFillTx/>
                <a:latin typeface="Calibri" panose="020F0502020204030204"/>
                <a:ea typeface="+mn-ea"/>
                <a:cs typeface="+mn-cs"/>
              </a:rPr>
              <a:t>Climate Change Factors</a:t>
            </a:r>
            <a:endParaRPr lang="en-IE" dirty="0">
              <a:solidFill>
                <a:srgbClr val="F5C05B"/>
              </a:solidFill>
            </a:endParaRPr>
          </a:p>
        </p:txBody>
      </p:sp>
      <p:sp>
        <p:nvSpPr>
          <p:cNvPr id="4" name="Text Placeholder 3">
            <a:extLst>
              <a:ext uri="{FF2B5EF4-FFF2-40B4-BE49-F238E27FC236}">
                <a16:creationId xmlns:a16="http://schemas.microsoft.com/office/drawing/2014/main" id="{3EA7F1C7-AAE7-4C6E-A221-6EEFF3C77CF3}"/>
              </a:ext>
            </a:extLst>
          </p:cNvPr>
          <p:cNvSpPr>
            <a:spLocks noGrp="1"/>
          </p:cNvSpPr>
          <p:nvPr>
            <p:ph type="body" sz="quarter" idx="20"/>
          </p:nvPr>
        </p:nvSpPr>
        <p:spPr>
          <a:xfrm>
            <a:off x="65635" y="1082977"/>
            <a:ext cx="6691780" cy="5122202"/>
          </a:xfrm>
        </p:spPr>
        <p:txBody>
          <a:bodyPr vert="horz" lIns="91440" tIns="45720" rIns="91440" bIns="45720" rtlCol="0" anchor="t">
            <a:noAutofit/>
          </a:bodyPr>
          <a:lstStyle/>
          <a:p>
            <a:pPr marR="0" lvl="0" algn="just" defTabSz="914400" rtl="0" eaLnBrk="1" fontAlgn="auto" latinLnBrk="0" hangingPunct="1">
              <a:lnSpc>
                <a:spcPct val="90000"/>
              </a:lnSpc>
              <a:spcBef>
                <a:spcPts val="1000"/>
              </a:spcBef>
              <a:spcAft>
                <a:spcPts val="0"/>
              </a:spcAft>
              <a:buClrTx/>
              <a:buSzTx/>
              <a:tabLst/>
              <a:defRPr/>
            </a:pPr>
            <a:endParaRPr kumimoji="0" lang="en-IE" sz="2400" b="0" i="0" u="none" strike="noStrike" kern="1200" cap="none" spc="0" normalizeH="0" baseline="0" noProof="0" dirty="0">
              <a:ln>
                <a:noFill/>
              </a:ln>
              <a:solidFill>
                <a:srgbClr val="5E5E5E"/>
              </a:solidFill>
              <a:effectLst/>
              <a:uLnTx/>
              <a:uFillTx/>
              <a:latin typeface="Calibri" panose="020F0502020204030204"/>
              <a:ea typeface="+mn-ea"/>
              <a:cs typeface="+mn-cs"/>
            </a:endParaRPr>
          </a:p>
          <a:p>
            <a:pPr marL="342900" indent="-342900" algn="just">
              <a:buFont typeface="Arial" panose="020B0604020202020204" pitchFamily="34" charset="0"/>
              <a:buChar char="•"/>
              <a:defRPr/>
            </a:pPr>
            <a:r>
              <a:rPr lang="en-IE" dirty="0">
                <a:solidFill>
                  <a:srgbClr val="085156"/>
                </a:solidFill>
              </a:rPr>
              <a:t>When people think “climate change and food,” many go first to the impact of farming on climate change – meat production and methane, soil erosion etc</a:t>
            </a:r>
          </a:p>
          <a:p>
            <a:pPr marL="342900" indent="-342900" algn="just">
              <a:buFont typeface="Arial" panose="020B0604020202020204" pitchFamily="34" charset="0"/>
              <a:buChar char="•"/>
              <a:defRPr/>
            </a:pP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According to the Food and Agriculture Organization of the United Nations’ Seminal 2016 report, </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hlinkClick r:id="rId2"/>
              </a:rPr>
              <a:t>Livestock’s Long Shadow</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the </a:t>
            </a:r>
            <a:r>
              <a:rPr kumimoji="0" lang="en-IE" sz="2400" i="0" u="none" strike="noStrike" kern="1200" cap="none" spc="0" normalizeH="0" baseline="0" noProof="0" dirty="0">
                <a:ln>
                  <a:noFill/>
                </a:ln>
                <a:solidFill>
                  <a:srgbClr val="085156"/>
                </a:solidFill>
                <a:effectLst/>
                <a:uLnTx/>
                <a:uFillTx/>
                <a:latin typeface="Calibri" panose="020F0502020204030204"/>
                <a:ea typeface="+mn-ea"/>
                <a:cs typeface="+mn-cs"/>
              </a:rPr>
              <a:t>livestock sector </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alone is responsible for 18% of the world’s total greenhouse gas emissions</a:t>
            </a:r>
          </a:p>
          <a:p>
            <a:pPr marL="342900" indent="-342900" algn="just">
              <a:buFont typeface="Arial" panose="020B0604020202020204" pitchFamily="34" charset="0"/>
              <a:buChar char="•"/>
              <a:defRPr/>
            </a:pP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Yet </a:t>
            </a:r>
            <a:r>
              <a:rPr lang="en-IE" dirty="0">
                <a:solidFill>
                  <a:srgbClr val="085156"/>
                </a:solidFill>
                <a:latin typeface="Calibri" panose="020F0502020204030204"/>
              </a:rPr>
              <a:t>it has recently been estimated that the entire food system contributes from 21-37% of the total GHG emissions (2021 IPCC Physical Science Report). </a:t>
            </a:r>
            <a:endParaRPr lang="en-IE" sz="2400" b="0" i="0" u="none" strike="noStrike" kern="1200" cap="none" spc="0" normalizeH="0" baseline="0" noProof="0" dirty="0">
              <a:ln>
                <a:noFill/>
              </a:ln>
              <a:solidFill>
                <a:srgbClr val="085156"/>
              </a:solidFill>
              <a:effectLst/>
              <a:uLnTx/>
              <a:uFillTx/>
              <a:latin typeface="Calibri" panose="020F0502020204030204"/>
              <a:cs typeface="Calibri"/>
            </a:endParaRPr>
          </a:p>
          <a:p>
            <a:endParaRPr lang="en-IE" dirty="0"/>
          </a:p>
        </p:txBody>
      </p:sp>
      <p:pic>
        <p:nvPicPr>
          <p:cNvPr id="14" name="Picture Placeholder 13" descr="A herd of cows in a field&#10;&#10;Description automatically generated with medium confidence">
            <a:extLst>
              <a:ext uri="{FF2B5EF4-FFF2-40B4-BE49-F238E27FC236}">
                <a16:creationId xmlns:a16="http://schemas.microsoft.com/office/drawing/2014/main" id="{1594DE68-2F05-4BBE-B62A-527C0B62D9D8}"/>
              </a:ext>
            </a:extLst>
          </p:cNvPr>
          <p:cNvPicPr>
            <a:picLocks noGrp="1" noChangeAspect="1"/>
          </p:cNvPicPr>
          <p:nvPr>
            <p:ph type="pic" sz="quarter" idx="18"/>
          </p:nvPr>
        </p:nvPicPr>
        <p:blipFill>
          <a:blip r:embed="rId3">
            <a:extLst>
              <a:ext uri="{837473B0-CC2E-450A-ABE3-18F120FF3D39}">
                <a1611:picAttrSrcUrl xmlns:a1611="http://schemas.microsoft.com/office/drawing/2016/11/main" r:id="rId4"/>
              </a:ext>
            </a:extLst>
          </a:blip>
          <a:srcRect l="25611" r="25611"/>
          <a:stretch>
            <a:fillRect/>
          </a:stretch>
        </p:blipFill>
        <p:spPr/>
      </p:pic>
    </p:spTree>
    <p:extLst>
      <p:ext uri="{BB962C8B-B14F-4D97-AF65-F5344CB8AC3E}">
        <p14:creationId xmlns:p14="http://schemas.microsoft.com/office/powerpoint/2010/main" val="16610673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23AA8B-1BAA-4862-9267-D05DC16E593B}"/>
              </a:ext>
            </a:extLst>
          </p:cNvPr>
          <p:cNvSpPr>
            <a:spLocks noGrp="1"/>
          </p:cNvSpPr>
          <p:nvPr>
            <p:ph type="body" sz="quarter" idx="16"/>
          </p:nvPr>
        </p:nvSpPr>
        <p:spPr>
          <a:xfrm>
            <a:off x="5856270" y="493161"/>
            <a:ext cx="5741378" cy="1023792"/>
          </a:xfrm>
        </p:spPr>
        <p:txBody>
          <a:bodyPr>
            <a:normAutofit lnSpcReduction="10000"/>
          </a:bodyPr>
          <a:lstStyle/>
          <a:p>
            <a:r>
              <a:rPr lang="en-US" b="1" dirty="0">
                <a:solidFill>
                  <a:srgbClr val="406F70"/>
                </a:solidFill>
              </a:rPr>
              <a:t>Covid &amp; the shift towards take-away</a:t>
            </a:r>
            <a:endParaRPr lang="en-IE" b="1" dirty="0">
              <a:solidFill>
                <a:srgbClr val="406F70"/>
              </a:solidFill>
            </a:endParaRPr>
          </a:p>
          <a:p>
            <a:endParaRPr lang="en-IE" dirty="0"/>
          </a:p>
        </p:txBody>
      </p:sp>
      <p:sp>
        <p:nvSpPr>
          <p:cNvPr id="3" name="Text Placeholder 2">
            <a:extLst>
              <a:ext uri="{FF2B5EF4-FFF2-40B4-BE49-F238E27FC236}">
                <a16:creationId xmlns:a16="http://schemas.microsoft.com/office/drawing/2014/main" id="{8C6E78B5-EAF4-40A7-A972-65A6165C1B7E}"/>
              </a:ext>
            </a:extLst>
          </p:cNvPr>
          <p:cNvSpPr>
            <a:spLocks noGrp="1"/>
          </p:cNvSpPr>
          <p:nvPr>
            <p:ph type="body" sz="quarter" idx="17"/>
          </p:nvPr>
        </p:nvSpPr>
        <p:spPr>
          <a:xfrm>
            <a:off x="5774076" y="1953078"/>
            <a:ext cx="5824596" cy="4190868"/>
          </a:xfrm>
        </p:spPr>
        <p:txBody>
          <a:bodyPr/>
          <a:lstStyle/>
          <a:p>
            <a:r>
              <a:rPr lang="en-US" b="0" i="0" dirty="0">
                <a:solidFill>
                  <a:srgbClr val="085156"/>
                </a:solidFill>
                <a:effectLst/>
              </a:rPr>
              <a:t>As we see a shift towards more restaurants adopting a takeaway model, we decided to look at the different types of packaging so that you can stay on track and meet your sustainability goals. </a:t>
            </a:r>
          </a:p>
          <a:p>
            <a:r>
              <a:rPr lang="en-US" b="0" i="0" dirty="0">
                <a:solidFill>
                  <a:srgbClr val="085156"/>
                </a:solidFill>
                <a:effectLst/>
              </a:rPr>
              <a:t>There are many things to consider when purchasing food packaging, in this module we’ve broken down the most popular options and shared some information which will help you make a more informed decision on what’s best for your business.</a:t>
            </a:r>
            <a:br>
              <a:rPr lang="en-US" dirty="0">
                <a:solidFill>
                  <a:srgbClr val="085156"/>
                </a:solidFill>
              </a:rPr>
            </a:br>
            <a:endParaRPr lang="en-IE" dirty="0">
              <a:solidFill>
                <a:srgbClr val="085156"/>
              </a:solidFill>
            </a:endParaRPr>
          </a:p>
          <a:p>
            <a:pPr algn="l"/>
            <a:endParaRPr lang="en-IE" dirty="0"/>
          </a:p>
        </p:txBody>
      </p:sp>
      <p:pic>
        <p:nvPicPr>
          <p:cNvPr id="6" name="Picture Placeholder 5" descr="Tray of takeaway coffees">
            <a:extLst>
              <a:ext uri="{FF2B5EF4-FFF2-40B4-BE49-F238E27FC236}">
                <a16:creationId xmlns:a16="http://schemas.microsoft.com/office/drawing/2014/main" id="{215D9DFE-4352-4BCF-9618-C63546EFD0A2}"/>
              </a:ext>
            </a:extLst>
          </p:cNvPr>
          <p:cNvPicPr>
            <a:picLocks noGrp="1" noChangeAspect="1"/>
          </p:cNvPicPr>
          <p:nvPr>
            <p:ph type="pic" sz="quarter" idx="18"/>
          </p:nvPr>
        </p:nvPicPr>
        <p:blipFill>
          <a:blip r:embed="rId2"/>
          <a:srcRect l="19919" r="19919"/>
          <a:stretch>
            <a:fillRect/>
          </a:stretch>
        </p:blipFill>
        <p:spPr/>
      </p:pic>
    </p:spTree>
    <p:extLst>
      <p:ext uri="{BB962C8B-B14F-4D97-AF65-F5344CB8AC3E}">
        <p14:creationId xmlns:p14="http://schemas.microsoft.com/office/powerpoint/2010/main" val="39390861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gital rendering of a virus formation">
            <a:extLst>
              <a:ext uri="{FF2B5EF4-FFF2-40B4-BE49-F238E27FC236}">
                <a16:creationId xmlns:a16="http://schemas.microsoft.com/office/drawing/2014/main" id="{A57C9557-E3FF-46F4-A0D1-F5EE87DC0D24}"/>
              </a:ext>
            </a:extLst>
          </p:cNvPr>
          <p:cNvPicPr>
            <a:picLocks noChangeAspect="1"/>
          </p:cNvPicPr>
          <p:nvPr/>
        </p:nvPicPr>
        <p:blipFill>
          <a:blip r:embed="rId2"/>
          <a:stretch>
            <a:fillRect/>
          </a:stretch>
        </p:blipFill>
        <p:spPr>
          <a:xfrm>
            <a:off x="6924782" y="127672"/>
            <a:ext cx="4623630" cy="1881571"/>
          </a:xfrm>
          <a:prstGeom prst="rect">
            <a:avLst/>
          </a:prstGeom>
          <a:ln>
            <a:noFill/>
          </a:ln>
          <a:effectLst>
            <a:softEdge rad="112500"/>
          </a:effectLst>
        </p:spPr>
      </p:pic>
      <p:sp>
        <p:nvSpPr>
          <p:cNvPr id="2" name="Text Placeholder 1">
            <a:extLst>
              <a:ext uri="{FF2B5EF4-FFF2-40B4-BE49-F238E27FC236}">
                <a16:creationId xmlns:a16="http://schemas.microsoft.com/office/drawing/2014/main" id="{8DAACE92-4AD9-4FD8-B33B-ADD8E6F835D6}"/>
              </a:ext>
            </a:extLst>
          </p:cNvPr>
          <p:cNvSpPr>
            <a:spLocks noGrp="1"/>
          </p:cNvSpPr>
          <p:nvPr>
            <p:ph type="body" sz="quarter" idx="19"/>
          </p:nvPr>
        </p:nvSpPr>
        <p:spPr>
          <a:xfrm>
            <a:off x="2902319" y="447344"/>
            <a:ext cx="3041410" cy="1160989"/>
          </a:xfrm>
        </p:spPr>
        <p:txBody>
          <a:bodyPr/>
          <a:lstStyle/>
          <a:p>
            <a:r>
              <a:rPr lang="en-US" b="1" dirty="0"/>
              <a:t>Covid’s Legacy:</a:t>
            </a:r>
            <a:endParaRPr lang="en-IE" b="1" dirty="0"/>
          </a:p>
        </p:txBody>
      </p:sp>
      <p:sp>
        <p:nvSpPr>
          <p:cNvPr id="3" name="Text Placeholder 2">
            <a:extLst>
              <a:ext uri="{FF2B5EF4-FFF2-40B4-BE49-F238E27FC236}">
                <a16:creationId xmlns:a16="http://schemas.microsoft.com/office/drawing/2014/main" id="{79264A9A-F1E7-4475-A365-08B37518397D}"/>
              </a:ext>
            </a:extLst>
          </p:cNvPr>
          <p:cNvSpPr>
            <a:spLocks noGrp="1"/>
          </p:cNvSpPr>
          <p:nvPr>
            <p:ph type="body" sz="quarter" idx="20"/>
          </p:nvPr>
        </p:nvSpPr>
        <p:spPr>
          <a:xfrm>
            <a:off x="339046" y="2256777"/>
            <a:ext cx="11209365" cy="4010459"/>
          </a:xfrm>
        </p:spPr>
        <p:txBody>
          <a:bodyPr/>
          <a:lstStyle/>
          <a:p>
            <a:pPr algn="just"/>
            <a:r>
              <a:rPr lang="en-US" b="0" i="0" dirty="0">
                <a:solidFill>
                  <a:srgbClr val="085156"/>
                </a:solidFill>
                <a:effectLst/>
              </a:rPr>
              <a:t>In recent years, we had seen significant progress in efforts to reduce </a:t>
            </a:r>
            <a:r>
              <a:rPr lang="en-US" b="1" i="0" dirty="0">
                <a:solidFill>
                  <a:srgbClr val="085156"/>
                </a:solidFill>
                <a:effectLst/>
              </a:rPr>
              <a:t>single use disposables</a:t>
            </a:r>
            <a:r>
              <a:rPr lang="en-US" b="0" i="0" dirty="0">
                <a:solidFill>
                  <a:srgbClr val="085156"/>
                </a:solidFill>
                <a:effectLst/>
              </a:rPr>
              <a:t> in the food service sector and a growing awareness of the impact of the volume of packaging waste produced in our industry (with great progress in particular in take-up of reusable coffee cups). </a:t>
            </a:r>
          </a:p>
          <a:p>
            <a:pPr algn="just"/>
            <a:r>
              <a:rPr lang="en-US" b="0" i="0" dirty="0">
                <a:solidFill>
                  <a:srgbClr val="085156"/>
                </a:solidFill>
                <a:effectLst/>
              </a:rPr>
              <a:t>In the wake of Covid-19, we have sadly seen a </a:t>
            </a:r>
            <a:r>
              <a:rPr lang="en-US" b="1" i="0" dirty="0">
                <a:solidFill>
                  <a:srgbClr val="085156"/>
                </a:solidFill>
                <a:effectLst/>
              </a:rPr>
              <a:t>massive increase in single use again</a:t>
            </a:r>
            <a:r>
              <a:rPr lang="en-US" b="0" i="0" dirty="0">
                <a:solidFill>
                  <a:srgbClr val="085156"/>
                </a:solidFill>
                <a:effectLst/>
              </a:rPr>
              <a:t>, partly due to the growth in take away and eat-at-home options but also because many businesses have opted to offer more individually packaged items due to safety concerns and to stop accepting reusable cups due to concerns over contact. </a:t>
            </a:r>
          </a:p>
          <a:p>
            <a:pPr algn="just"/>
            <a:r>
              <a:rPr lang="en-US" b="0" i="0" dirty="0">
                <a:solidFill>
                  <a:srgbClr val="085156"/>
                </a:solidFill>
                <a:effectLst/>
              </a:rPr>
              <a:t>The Food Safety Authority of Ireland has stated that it is not necessary to use disposables and that it is still permitted to accept reusable cups and containers from customers, provided systems are in place to ensure safety.  </a:t>
            </a:r>
            <a:r>
              <a:rPr lang="en-US" sz="1800" b="0" i="0" dirty="0">
                <a:solidFill>
                  <a:srgbClr val="085156"/>
                </a:solidFill>
                <a:effectLst/>
              </a:rPr>
              <a:t>[</a:t>
            </a:r>
            <a:r>
              <a:rPr lang="en-US" sz="1800" b="1" i="1" dirty="0">
                <a:solidFill>
                  <a:srgbClr val="085156"/>
                </a:solidFill>
                <a:effectLst/>
              </a:rPr>
              <a:t>Source</a:t>
            </a:r>
            <a:r>
              <a:rPr lang="en-US" sz="1800" b="0" i="0" dirty="0">
                <a:solidFill>
                  <a:srgbClr val="085156"/>
                </a:solidFill>
                <a:effectLst/>
              </a:rPr>
              <a:t>: Food Safety Authority of Ireland]</a:t>
            </a:r>
          </a:p>
          <a:p>
            <a:pPr algn="l"/>
            <a:r>
              <a:rPr lang="en-US" b="0" i="0" dirty="0">
                <a:solidFill>
                  <a:srgbClr val="085156"/>
                </a:solidFill>
                <a:effectLst/>
                <a:latin typeface="Helvetica Neue"/>
              </a:rPr>
              <a:t> </a:t>
            </a:r>
          </a:p>
          <a:p>
            <a:endParaRPr lang="en-IE" dirty="0">
              <a:solidFill>
                <a:srgbClr val="085156"/>
              </a:solidFill>
            </a:endParaRPr>
          </a:p>
        </p:txBody>
      </p:sp>
    </p:spTree>
    <p:extLst>
      <p:ext uri="{BB962C8B-B14F-4D97-AF65-F5344CB8AC3E}">
        <p14:creationId xmlns:p14="http://schemas.microsoft.com/office/powerpoint/2010/main" val="28658221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97F9E9-2D2B-44DA-B82A-C4C38156AB75}"/>
              </a:ext>
            </a:extLst>
          </p:cNvPr>
          <p:cNvSpPr>
            <a:spLocks noGrp="1"/>
          </p:cNvSpPr>
          <p:nvPr>
            <p:ph type="body" sz="quarter" idx="13"/>
          </p:nvPr>
        </p:nvSpPr>
        <p:spPr/>
        <p:txBody>
          <a:bodyPr/>
          <a:lstStyle/>
          <a:p>
            <a:r>
              <a:rPr lang="en-US" b="1" dirty="0">
                <a:solidFill>
                  <a:srgbClr val="406F70"/>
                </a:solidFill>
              </a:rPr>
              <a:t>Contactless Coffee</a:t>
            </a:r>
            <a:endParaRPr lang="en-IE" b="1" dirty="0">
              <a:solidFill>
                <a:srgbClr val="406F70"/>
              </a:solidFill>
            </a:endParaRPr>
          </a:p>
        </p:txBody>
      </p:sp>
      <p:sp>
        <p:nvSpPr>
          <p:cNvPr id="3" name="Text Placeholder 2">
            <a:extLst>
              <a:ext uri="{FF2B5EF4-FFF2-40B4-BE49-F238E27FC236}">
                <a16:creationId xmlns:a16="http://schemas.microsoft.com/office/drawing/2014/main" id="{69A86F29-A8CC-4B2C-8D58-2D14FC31C4AD}"/>
              </a:ext>
            </a:extLst>
          </p:cNvPr>
          <p:cNvSpPr>
            <a:spLocks noGrp="1"/>
          </p:cNvSpPr>
          <p:nvPr>
            <p:ph type="body" sz="quarter" idx="14"/>
          </p:nvPr>
        </p:nvSpPr>
        <p:spPr/>
        <p:txBody>
          <a:bodyPr/>
          <a:lstStyle/>
          <a:p>
            <a:r>
              <a:rPr lang="en-US" dirty="0">
                <a:solidFill>
                  <a:srgbClr val="406F70"/>
                </a:solidFill>
              </a:rPr>
              <a:t>Simple safe systems…</a:t>
            </a:r>
            <a:endParaRPr lang="en-IE" dirty="0">
              <a:solidFill>
                <a:srgbClr val="406F70"/>
              </a:solidFill>
            </a:endParaRPr>
          </a:p>
        </p:txBody>
      </p:sp>
      <p:sp>
        <p:nvSpPr>
          <p:cNvPr id="4" name="Picture Placeholder 3">
            <a:extLst>
              <a:ext uri="{FF2B5EF4-FFF2-40B4-BE49-F238E27FC236}">
                <a16:creationId xmlns:a16="http://schemas.microsoft.com/office/drawing/2014/main" id="{591BE187-1934-4CF7-B9AB-53F6A76680D9}"/>
              </a:ext>
            </a:extLst>
          </p:cNvPr>
          <p:cNvSpPr>
            <a:spLocks noGrp="1"/>
          </p:cNvSpPr>
          <p:nvPr>
            <p:ph type="pic" sz="quarter" idx="15"/>
          </p:nvPr>
        </p:nvSpPr>
        <p:spPr/>
      </p:sp>
      <p:sp>
        <p:nvSpPr>
          <p:cNvPr id="6" name="TextBox 5">
            <a:extLst>
              <a:ext uri="{FF2B5EF4-FFF2-40B4-BE49-F238E27FC236}">
                <a16:creationId xmlns:a16="http://schemas.microsoft.com/office/drawing/2014/main" id="{1A688969-7371-48EC-8128-51AE3B322606}"/>
              </a:ext>
            </a:extLst>
          </p:cNvPr>
          <p:cNvSpPr txBox="1"/>
          <p:nvPr/>
        </p:nvSpPr>
        <p:spPr>
          <a:xfrm>
            <a:off x="9719353" y="1893434"/>
            <a:ext cx="2219218" cy="3416320"/>
          </a:xfrm>
          <a:prstGeom prst="rect">
            <a:avLst/>
          </a:prstGeom>
          <a:noFill/>
        </p:spPr>
        <p:txBody>
          <a:bodyPr wrap="square" rtlCol="0">
            <a:spAutoFit/>
          </a:bodyPr>
          <a:lstStyle/>
          <a:p>
            <a:pPr algn="ctr"/>
            <a:r>
              <a:rPr lang="en-US" sz="2400" dirty="0">
                <a:solidFill>
                  <a:srgbClr val="406F70"/>
                </a:solidFill>
              </a:rPr>
              <a:t>Cloud Picker café in Dublin demonstrate a simple yet effective contactless approach to serving coffee in a reusable cup.</a:t>
            </a:r>
            <a:endParaRPr lang="en-IE" sz="2400" dirty="0">
              <a:solidFill>
                <a:srgbClr val="406F70"/>
              </a:solidFill>
            </a:endParaRPr>
          </a:p>
        </p:txBody>
      </p:sp>
      <p:sp>
        <p:nvSpPr>
          <p:cNvPr id="7" name="TextBox 6">
            <a:extLst>
              <a:ext uri="{FF2B5EF4-FFF2-40B4-BE49-F238E27FC236}">
                <a16:creationId xmlns:a16="http://schemas.microsoft.com/office/drawing/2014/main" id="{BED040B1-C1CF-4B28-B6E2-2D4D7411FABE}"/>
              </a:ext>
            </a:extLst>
          </p:cNvPr>
          <p:cNvSpPr txBox="1"/>
          <p:nvPr/>
        </p:nvSpPr>
        <p:spPr>
          <a:xfrm>
            <a:off x="390418" y="5987618"/>
            <a:ext cx="4099389" cy="584775"/>
          </a:xfrm>
          <a:prstGeom prst="rect">
            <a:avLst/>
          </a:prstGeom>
          <a:noFill/>
        </p:spPr>
        <p:txBody>
          <a:bodyPr wrap="square" rtlCol="0">
            <a:spAutoFit/>
          </a:bodyPr>
          <a:lstStyle/>
          <a:p>
            <a:r>
              <a:rPr lang="en-IE" sz="1400" dirty="0">
                <a:hlinkClick r:id="rId3"/>
              </a:rPr>
              <a:t>https://www.youtube.com/watch?v=uTyEuOSY_pY</a:t>
            </a:r>
            <a:endParaRPr lang="en-IE" sz="1400" dirty="0"/>
          </a:p>
          <a:p>
            <a:endParaRPr lang="en-IE" dirty="0"/>
          </a:p>
        </p:txBody>
      </p:sp>
      <p:pic>
        <p:nvPicPr>
          <p:cNvPr id="8" name="Online Media 7" title="Cloud Picker #ContactlessCoffee">
            <a:hlinkClick r:id="" action="ppaction://media"/>
            <a:extLst>
              <a:ext uri="{FF2B5EF4-FFF2-40B4-BE49-F238E27FC236}">
                <a16:creationId xmlns:a16="http://schemas.microsoft.com/office/drawing/2014/main" id="{6ECD040C-A7CA-4EF0-A7FC-466C55A3ABA0}"/>
              </a:ext>
            </a:extLst>
          </p:cNvPr>
          <p:cNvPicPr>
            <a:picLocks noRot="1" noChangeAspect="1"/>
          </p:cNvPicPr>
          <p:nvPr>
            <a:videoFile r:link="rId1"/>
          </p:nvPr>
        </p:nvPicPr>
        <p:blipFill>
          <a:blip r:embed="rId4"/>
          <a:stretch>
            <a:fillRect/>
          </a:stretch>
        </p:blipFill>
        <p:spPr>
          <a:xfrm>
            <a:off x="3101947" y="1762734"/>
            <a:ext cx="5822597" cy="3677946"/>
          </a:xfrm>
          <a:prstGeom prst="rect">
            <a:avLst/>
          </a:prstGeom>
        </p:spPr>
      </p:pic>
      <p:sp>
        <p:nvSpPr>
          <p:cNvPr id="9" name="Oval 8">
            <a:extLst>
              <a:ext uri="{FF2B5EF4-FFF2-40B4-BE49-F238E27FC236}">
                <a16:creationId xmlns:a16="http://schemas.microsoft.com/office/drawing/2014/main" id="{0AB96C7D-837F-4777-9AB8-414CFF5C5243}"/>
              </a:ext>
            </a:extLst>
          </p:cNvPr>
          <p:cNvSpPr/>
          <p:nvPr/>
        </p:nvSpPr>
        <p:spPr>
          <a:xfrm>
            <a:off x="1616929" y="758461"/>
            <a:ext cx="1790700" cy="1134973"/>
          </a:xfrm>
          <a:prstGeom prst="ellipse">
            <a:avLst/>
          </a:prstGeom>
          <a:solidFill>
            <a:srgbClr val="F5C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85156"/>
                </a:solidFill>
              </a:rPr>
              <a:t>WATCH</a:t>
            </a:r>
            <a:r>
              <a:rPr lang="en-US" dirty="0"/>
              <a:t> </a:t>
            </a:r>
            <a:endParaRPr lang="en-IE" dirty="0"/>
          </a:p>
        </p:txBody>
      </p:sp>
    </p:spTree>
    <p:extLst>
      <p:ext uri="{BB962C8B-B14F-4D97-AF65-F5344CB8AC3E}">
        <p14:creationId xmlns:p14="http://schemas.microsoft.com/office/powerpoint/2010/main" val="304246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DD8005-D715-4FAD-9F99-1204DD4243D1}"/>
              </a:ext>
            </a:extLst>
          </p:cNvPr>
          <p:cNvSpPr>
            <a:spLocks noGrp="1"/>
          </p:cNvSpPr>
          <p:nvPr>
            <p:ph type="body" sz="quarter" idx="14"/>
          </p:nvPr>
        </p:nvSpPr>
        <p:spPr/>
        <p:txBody>
          <a:bodyPr>
            <a:normAutofit/>
          </a:bodyPr>
          <a:lstStyle/>
          <a:p>
            <a:r>
              <a:rPr lang="en-US" sz="3600" b="1">
                <a:solidFill>
                  <a:srgbClr val="085156"/>
                </a:solidFill>
              </a:rPr>
              <a:t>1. Reduce</a:t>
            </a:r>
            <a:endParaRPr lang="en-IE" sz="3600" b="1" dirty="0">
              <a:solidFill>
                <a:srgbClr val="085156"/>
              </a:solidFill>
            </a:endParaRPr>
          </a:p>
        </p:txBody>
      </p:sp>
      <p:sp>
        <p:nvSpPr>
          <p:cNvPr id="3" name="Text Placeholder 2">
            <a:extLst>
              <a:ext uri="{FF2B5EF4-FFF2-40B4-BE49-F238E27FC236}">
                <a16:creationId xmlns:a16="http://schemas.microsoft.com/office/drawing/2014/main" id="{71139500-A2A1-4D07-A511-B513CD6B3058}"/>
              </a:ext>
            </a:extLst>
          </p:cNvPr>
          <p:cNvSpPr>
            <a:spLocks noGrp="1"/>
          </p:cNvSpPr>
          <p:nvPr>
            <p:ph type="body" sz="quarter" idx="15"/>
          </p:nvPr>
        </p:nvSpPr>
        <p:spPr>
          <a:xfrm>
            <a:off x="550937" y="4251272"/>
            <a:ext cx="3618380" cy="2019924"/>
          </a:xfrm>
        </p:spPr>
        <p:txBody>
          <a:bodyPr vert="horz" lIns="91440" tIns="45720" rIns="91440" bIns="45720" rtlCol="0" anchor="t">
            <a:normAutofit/>
          </a:bodyPr>
          <a:lstStyle/>
          <a:p>
            <a:endParaRPr lang="en-US" sz="2000" dirty="0">
              <a:solidFill>
                <a:srgbClr val="085156"/>
              </a:solidFill>
              <a:ea typeface="+mn-lt"/>
              <a:cs typeface="+mn-lt"/>
            </a:endParaRPr>
          </a:p>
          <a:p>
            <a:r>
              <a:rPr lang="en-US" sz="2000">
                <a:solidFill>
                  <a:srgbClr val="085156"/>
                </a:solidFill>
                <a:ea typeface="+mn-lt"/>
                <a:cs typeface="+mn-lt"/>
              </a:rPr>
              <a:t>Reduce </a:t>
            </a:r>
            <a:r>
              <a:rPr lang="en-US" sz="2000" i="0">
                <a:solidFill>
                  <a:srgbClr val="085156"/>
                </a:solidFill>
                <a:effectLst/>
                <a:ea typeface="+mn-lt"/>
                <a:cs typeface="+mn-lt"/>
              </a:rPr>
              <a:t>means </a:t>
            </a:r>
            <a:r>
              <a:rPr lang="en-US" sz="2000">
                <a:solidFill>
                  <a:srgbClr val="085156"/>
                </a:solidFill>
                <a:ea typeface="+mn-lt"/>
                <a:cs typeface="+mn-lt"/>
              </a:rPr>
              <a:t>using </a:t>
            </a:r>
            <a:r>
              <a:rPr lang="en-US" sz="2000" dirty="0">
                <a:solidFill>
                  <a:srgbClr val="085156"/>
                </a:solidFill>
                <a:ea typeface="+mn-lt"/>
                <a:cs typeface="+mn-lt"/>
              </a:rPr>
              <a:t>fewer resources. It </a:t>
            </a:r>
            <a:r>
              <a:rPr lang="en-US" sz="2000">
                <a:solidFill>
                  <a:srgbClr val="085156"/>
                </a:solidFill>
                <a:ea typeface="+mn-lt"/>
                <a:cs typeface="+mn-lt"/>
              </a:rPr>
              <a:t>includes strict avoidance as well </a:t>
            </a:r>
            <a:r>
              <a:rPr lang="en-US" sz="2000" dirty="0">
                <a:solidFill>
                  <a:srgbClr val="085156"/>
                </a:solidFill>
                <a:ea typeface="+mn-lt"/>
                <a:cs typeface="+mn-lt"/>
              </a:rPr>
              <a:t>as reduction at source</a:t>
            </a:r>
            <a:r>
              <a:rPr lang="en-US" sz="2000" i="0" dirty="0">
                <a:solidFill>
                  <a:srgbClr val="085156"/>
                </a:solidFill>
                <a:effectLst/>
                <a:ea typeface="+mn-lt"/>
                <a:cs typeface="+mn-lt"/>
              </a:rPr>
              <a:t>.</a:t>
            </a:r>
            <a:endParaRPr lang="en-US"/>
          </a:p>
          <a:p>
            <a:endParaRPr lang="en-US" sz="2800" dirty="0">
              <a:solidFill>
                <a:srgbClr val="085156"/>
              </a:solidFill>
              <a:latin typeface="Alegreya"/>
            </a:endParaRPr>
          </a:p>
          <a:p>
            <a:endParaRPr lang="en-IE" dirty="0"/>
          </a:p>
        </p:txBody>
      </p:sp>
      <p:sp>
        <p:nvSpPr>
          <p:cNvPr id="4" name="Text Placeholder 3">
            <a:extLst>
              <a:ext uri="{FF2B5EF4-FFF2-40B4-BE49-F238E27FC236}">
                <a16:creationId xmlns:a16="http://schemas.microsoft.com/office/drawing/2014/main" id="{5C6A40DC-402F-4CC0-BA17-CE6290C7E1F7}"/>
              </a:ext>
            </a:extLst>
          </p:cNvPr>
          <p:cNvSpPr>
            <a:spLocks noGrp="1"/>
          </p:cNvSpPr>
          <p:nvPr>
            <p:ph type="body" sz="quarter" idx="16"/>
          </p:nvPr>
        </p:nvSpPr>
        <p:spPr/>
        <p:txBody>
          <a:bodyPr>
            <a:normAutofit/>
          </a:bodyPr>
          <a:lstStyle/>
          <a:p>
            <a:r>
              <a:rPr lang="en-US" sz="3600" b="1">
                <a:solidFill>
                  <a:srgbClr val="406F70"/>
                </a:solidFill>
              </a:rPr>
              <a:t>2. Re-use</a:t>
            </a:r>
            <a:endParaRPr lang="en-IE" sz="3600" b="1" dirty="0">
              <a:solidFill>
                <a:srgbClr val="406F70"/>
              </a:solidFill>
            </a:endParaRPr>
          </a:p>
        </p:txBody>
      </p:sp>
      <p:sp>
        <p:nvSpPr>
          <p:cNvPr id="5" name="Text Placeholder 4">
            <a:extLst>
              <a:ext uri="{FF2B5EF4-FFF2-40B4-BE49-F238E27FC236}">
                <a16:creationId xmlns:a16="http://schemas.microsoft.com/office/drawing/2014/main" id="{57CC2124-CA28-4E2D-99CD-6651A2A2CCD9}"/>
              </a:ext>
            </a:extLst>
          </p:cNvPr>
          <p:cNvSpPr>
            <a:spLocks noGrp="1"/>
          </p:cNvSpPr>
          <p:nvPr>
            <p:ph type="body" sz="quarter" idx="17"/>
          </p:nvPr>
        </p:nvSpPr>
        <p:spPr>
          <a:xfrm>
            <a:off x="4345969" y="4432247"/>
            <a:ext cx="3752916" cy="1800928"/>
          </a:xfrm>
        </p:spPr>
        <p:txBody>
          <a:bodyPr vert="horz" lIns="91440" tIns="45720" rIns="91440" bIns="45720" rtlCol="0" anchor="t">
            <a:noAutofit/>
          </a:bodyPr>
          <a:lstStyle/>
          <a:p>
            <a:r>
              <a:rPr lang="en-US" sz="2000">
                <a:solidFill>
                  <a:srgbClr val="085156"/>
                </a:solidFill>
                <a:ea typeface="+mn-lt"/>
                <a:cs typeface="+mn-lt"/>
              </a:rPr>
              <a:t>Reuse </a:t>
            </a:r>
            <a:r>
              <a:rPr lang="en-US" sz="2000" b="0" i="0">
                <a:solidFill>
                  <a:srgbClr val="085156"/>
                </a:solidFill>
                <a:effectLst/>
                <a:ea typeface="+mn-lt"/>
                <a:cs typeface="+mn-lt"/>
              </a:rPr>
              <a:t>means </a:t>
            </a:r>
            <a:r>
              <a:rPr lang="en-US" sz="2000">
                <a:solidFill>
                  <a:srgbClr val="085156"/>
                </a:solidFill>
                <a:ea typeface="+mn-lt"/>
                <a:cs typeface="+mn-lt"/>
              </a:rPr>
              <a:t>any operation by which products or components that are not waste are used again for the same purpose for which they were conceived</a:t>
            </a:r>
            <a:r>
              <a:rPr lang="en-US" sz="2000" b="0" i="0">
                <a:solidFill>
                  <a:srgbClr val="085156"/>
                </a:solidFill>
                <a:effectLst/>
                <a:ea typeface="+mn-lt"/>
                <a:cs typeface="+mn-lt"/>
              </a:rPr>
              <a:t>.</a:t>
            </a:r>
            <a:endParaRPr lang="en-US" sz="2000">
              <a:solidFill>
                <a:srgbClr val="085156"/>
              </a:solidFill>
              <a:ea typeface="+mn-lt"/>
              <a:cs typeface="+mn-lt"/>
            </a:endParaRPr>
          </a:p>
          <a:p>
            <a:endParaRPr lang="en-US" dirty="0">
              <a:solidFill>
                <a:srgbClr val="406F70"/>
              </a:solidFill>
              <a:latin typeface="Alegreya"/>
            </a:endParaRPr>
          </a:p>
        </p:txBody>
      </p:sp>
      <p:sp>
        <p:nvSpPr>
          <p:cNvPr id="6" name="Text Placeholder 5">
            <a:extLst>
              <a:ext uri="{FF2B5EF4-FFF2-40B4-BE49-F238E27FC236}">
                <a16:creationId xmlns:a16="http://schemas.microsoft.com/office/drawing/2014/main" id="{EABD3FE2-56BA-491F-A273-7BC15DE0C7F8}"/>
              </a:ext>
            </a:extLst>
          </p:cNvPr>
          <p:cNvSpPr>
            <a:spLocks noGrp="1"/>
          </p:cNvSpPr>
          <p:nvPr>
            <p:ph type="body" sz="quarter" idx="18"/>
          </p:nvPr>
        </p:nvSpPr>
        <p:spPr/>
        <p:txBody>
          <a:bodyPr>
            <a:normAutofit/>
          </a:bodyPr>
          <a:lstStyle/>
          <a:p>
            <a:r>
              <a:rPr lang="en-US" sz="3600" b="1" dirty="0">
                <a:solidFill>
                  <a:srgbClr val="F5C05B"/>
                </a:solidFill>
              </a:rPr>
              <a:t>3. Re-cycle</a:t>
            </a:r>
            <a:endParaRPr lang="en-IE" sz="3600" b="1" dirty="0">
              <a:solidFill>
                <a:srgbClr val="F5C05B"/>
              </a:solidFill>
            </a:endParaRPr>
          </a:p>
        </p:txBody>
      </p:sp>
      <p:sp>
        <p:nvSpPr>
          <p:cNvPr id="7" name="Text Placeholder 6">
            <a:extLst>
              <a:ext uri="{FF2B5EF4-FFF2-40B4-BE49-F238E27FC236}">
                <a16:creationId xmlns:a16="http://schemas.microsoft.com/office/drawing/2014/main" id="{AC347DCA-8B7A-4427-87A8-72B1B42E11A8}"/>
              </a:ext>
            </a:extLst>
          </p:cNvPr>
          <p:cNvSpPr>
            <a:spLocks noGrp="1"/>
          </p:cNvSpPr>
          <p:nvPr>
            <p:ph type="body" sz="quarter" idx="19"/>
          </p:nvPr>
        </p:nvSpPr>
        <p:spPr>
          <a:xfrm>
            <a:off x="8098885" y="4279846"/>
            <a:ext cx="3538031" cy="1814441"/>
          </a:xfrm>
        </p:spPr>
        <p:txBody>
          <a:bodyPr vert="horz" lIns="91440" tIns="45720" rIns="91440" bIns="45720" rtlCol="0" anchor="t">
            <a:noAutofit/>
          </a:bodyPr>
          <a:lstStyle/>
          <a:p>
            <a:endParaRPr lang="en-US" sz="2000" dirty="0">
              <a:solidFill>
                <a:srgbClr val="F5C05B"/>
              </a:solidFill>
              <a:latin typeface="Alegreya"/>
            </a:endParaRPr>
          </a:p>
          <a:p>
            <a:r>
              <a:rPr lang="en-US" sz="2000" b="0" i="0">
                <a:solidFill>
                  <a:srgbClr val="F5C05B"/>
                </a:solidFill>
                <a:effectLst/>
                <a:latin typeface="Alegreya"/>
              </a:rPr>
              <a:t>Recycling means any recovery </a:t>
            </a:r>
            <a:r>
              <a:rPr lang="en-US" sz="2000" b="0" i="0" dirty="0">
                <a:solidFill>
                  <a:srgbClr val="F5C05B"/>
                </a:solidFill>
                <a:effectLst/>
                <a:latin typeface="Alegreya"/>
              </a:rPr>
              <a:t>operation by which waste materials are reprocessed into products, materials or substances.</a:t>
            </a:r>
            <a:endParaRPr lang="en-IE" sz="2000">
              <a:solidFill>
                <a:srgbClr val="F5C05B"/>
              </a:solidFill>
              <a:cs typeface="Calibri"/>
            </a:endParaRPr>
          </a:p>
        </p:txBody>
      </p:sp>
      <p:sp>
        <p:nvSpPr>
          <p:cNvPr id="8" name="Text Placeholder 7">
            <a:extLst>
              <a:ext uri="{FF2B5EF4-FFF2-40B4-BE49-F238E27FC236}">
                <a16:creationId xmlns:a16="http://schemas.microsoft.com/office/drawing/2014/main" id="{6B696023-A09B-4CED-87DF-C59FDDE26EBA}"/>
              </a:ext>
            </a:extLst>
          </p:cNvPr>
          <p:cNvSpPr>
            <a:spLocks noGrp="1"/>
          </p:cNvSpPr>
          <p:nvPr>
            <p:ph type="body" sz="quarter" idx="13"/>
          </p:nvPr>
        </p:nvSpPr>
        <p:spPr>
          <a:xfrm>
            <a:off x="0" y="405829"/>
            <a:ext cx="12192000" cy="704485"/>
          </a:xfrm>
        </p:spPr>
        <p:txBody>
          <a:bodyPr vert="horz" lIns="91440" tIns="45720" rIns="91440" bIns="45720" rtlCol="0" anchor="t">
            <a:normAutofit/>
          </a:bodyPr>
          <a:lstStyle/>
          <a:p>
            <a:r>
              <a:rPr lang="en-US" b="1">
                <a:solidFill>
                  <a:srgbClr val="406F70"/>
                </a:solidFill>
              </a:rPr>
              <a:t>The 3 Rs approach to reducing waste</a:t>
            </a:r>
            <a:endParaRPr lang="en-IE" b="1" dirty="0">
              <a:solidFill>
                <a:srgbClr val="406F70"/>
              </a:solidFill>
            </a:endParaRPr>
          </a:p>
        </p:txBody>
      </p:sp>
    </p:spTree>
    <p:extLst>
      <p:ext uri="{BB962C8B-B14F-4D97-AF65-F5344CB8AC3E}">
        <p14:creationId xmlns:p14="http://schemas.microsoft.com/office/powerpoint/2010/main" val="31956238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E78A48-212D-4BCA-B99F-E5353017886A}"/>
              </a:ext>
            </a:extLst>
          </p:cNvPr>
          <p:cNvSpPr>
            <a:spLocks noGrp="1"/>
          </p:cNvSpPr>
          <p:nvPr>
            <p:ph type="body" sz="quarter" idx="19"/>
          </p:nvPr>
        </p:nvSpPr>
        <p:spPr/>
        <p:txBody>
          <a:bodyPr vert="horz" lIns="91440" tIns="45720" rIns="91440" bIns="45720" rtlCol="0" anchor="t">
            <a:normAutofit lnSpcReduction="10000"/>
          </a:bodyPr>
          <a:lstStyle/>
          <a:p>
            <a:r>
              <a:rPr lang="en-US" b="1" dirty="0">
                <a:solidFill>
                  <a:srgbClr val="406F70"/>
                </a:solidFill>
              </a:rPr>
              <a:t>Sustainable options: </a:t>
            </a:r>
          </a:p>
          <a:p>
            <a:r>
              <a:rPr lang="en-US" b="1" dirty="0"/>
              <a:t>1</a:t>
            </a:r>
            <a:r>
              <a:rPr lang="en-US" b="1" dirty="0">
                <a:solidFill>
                  <a:srgbClr val="406F70"/>
                </a:solidFill>
              </a:rPr>
              <a:t>. Reduce</a:t>
            </a:r>
            <a:endParaRPr lang="en-IE" b="1" dirty="0">
              <a:solidFill>
                <a:srgbClr val="406F70"/>
              </a:solidFill>
            </a:endParaRPr>
          </a:p>
          <a:p>
            <a:endParaRPr lang="en-IE" dirty="0"/>
          </a:p>
        </p:txBody>
      </p:sp>
      <p:sp>
        <p:nvSpPr>
          <p:cNvPr id="3" name="Text Placeholder 2">
            <a:extLst>
              <a:ext uri="{FF2B5EF4-FFF2-40B4-BE49-F238E27FC236}">
                <a16:creationId xmlns:a16="http://schemas.microsoft.com/office/drawing/2014/main" id="{98A7ADDC-9078-4AA0-8362-CB00480A36EB}"/>
              </a:ext>
            </a:extLst>
          </p:cNvPr>
          <p:cNvSpPr>
            <a:spLocks noGrp="1"/>
          </p:cNvSpPr>
          <p:nvPr>
            <p:ph type="body" sz="quarter" idx="20"/>
          </p:nvPr>
        </p:nvSpPr>
        <p:spPr>
          <a:xfrm>
            <a:off x="265416" y="1957647"/>
            <a:ext cx="11661168" cy="4504797"/>
          </a:xfrm>
        </p:spPr>
        <p:txBody>
          <a:bodyPr/>
          <a:lstStyle/>
          <a:p>
            <a:pPr algn="just"/>
            <a:r>
              <a:rPr lang="en-US" sz="2200" b="0" i="0" dirty="0">
                <a:solidFill>
                  <a:srgbClr val="406F70"/>
                </a:solidFill>
                <a:effectLst/>
              </a:rPr>
              <a:t>Reducing how much packaging and single use items you have in your business can also </a:t>
            </a:r>
            <a:r>
              <a:rPr lang="en-US" sz="2200" b="1" i="0" dirty="0">
                <a:solidFill>
                  <a:srgbClr val="406F70"/>
                </a:solidFill>
                <a:effectLst/>
              </a:rPr>
              <a:t>help</a:t>
            </a:r>
            <a:r>
              <a:rPr lang="en-US" sz="2200" b="0" i="0" dirty="0">
                <a:solidFill>
                  <a:srgbClr val="406F70"/>
                </a:solidFill>
                <a:effectLst/>
              </a:rPr>
              <a:t> </a:t>
            </a:r>
            <a:r>
              <a:rPr lang="en-US" sz="2200" b="1" i="0" dirty="0">
                <a:solidFill>
                  <a:srgbClr val="406F70"/>
                </a:solidFill>
                <a:effectLst/>
              </a:rPr>
              <a:t>you reach your sustainability goals </a:t>
            </a:r>
            <a:r>
              <a:rPr lang="en-US" sz="2200" b="0" i="0" dirty="0">
                <a:solidFill>
                  <a:srgbClr val="406F70"/>
                </a:solidFill>
                <a:effectLst/>
              </a:rPr>
              <a:t>as well as being good for your bottom line. </a:t>
            </a:r>
          </a:p>
          <a:p>
            <a:pPr algn="just">
              <a:spcBef>
                <a:spcPts val="600"/>
              </a:spcBef>
            </a:pPr>
            <a:r>
              <a:rPr lang="en-US" sz="2200" b="1" i="0" u="sng" dirty="0">
                <a:solidFill>
                  <a:srgbClr val="406F70"/>
                </a:solidFill>
                <a:effectLst/>
              </a:rPr>
              <a:t>Tips:</a:t>
            </a:r>
            <a:r>
              <a:rPr lang="en-US" sz="2200" b="1" i="0" dirty="0">
                <a:solidFill>
                  <a:srgbClr val="406F70"/>
                </a:solidFill>
                <a:effectLst/>
              </a:rPr>
              <a:t> </a:t>
            </a:r>
          </a:p>
          <a:p>
            <a:pPr marL="342900" indent="-342900" algn="just">
              <a:buFont typeface="Arial" panose="020B0604020202020204" pitchFamily="34" charset="0"/>
              <a:buChar char="•"/>
            </a:pPr>
            <a:r>
              <a:rPr lang="en-US" sz="2200" b="1" dirty="0">
                <a:solidFill>
                  <a:srgbClr val="406F70"/>
                </a:solidFill>
              </a:rPr>
              <a:t>D</a:t>
            </a:r>
            <a:r>
              <a:rPr lang="en-US" sz="2200" b="1" i="0" dirty="0">
                <a:solidFill>
                  <a:srgbClr val="406F70"/>
                </a:solidFill>
                <a:effectLst/>
              </a:rPr>
              <a:t>on’t include disposable cutlery in the bag as a default</a:t>
            </a:r>
            <a:r>
              <a:rPr lang="en-US" sz="2200" b="0" i="0" dirty="0">
                <a:solidFill>
                  <a:srgbClr val="406F70"/>
                </a:solidFill>
                <a:effectLst/>
              </a:rPr>
              <a:t>. Make it an option for people when they order. If your customers do opt for cutlery, consider how much the food requires. Do you need to include a full cutlery set or will a fork suffice?</a:t>
            </a:r>
          </a:p>
          <a:p>
            <a:pPr marL="342900" indent="-342900" algn="just">
              <a:buFont typeface="Arial" panose="020B0604020202020204" pitchFamily="34" charset="0"/>
              <a:buChar char="•"/>
            </a:pPr>
            <a:r>
              <a:rPr lang="en-US" sz="2200" b="1" i="0" dirty="0">
                <a:solidFill>
                  <a:srgbClr val="406F70"/>
                </a:solidFill>
                <a:effectLst/>
              </a:rPr>
              <a:t>Reduce the amount of packaging</a:t>
            </a:r>
            <a:r>
              <a:rPr lang="en-US" sz="2200" b="0" i="0" dirty="0">
                <a:solidFill>
                  <a:srgbClr val="406F70"/>
                </a:solidFill>
                <a:effectLst/>
              </a:rPr>
              <a:t>…If you’re offering burgers for example, do you need to include a takeaway box or will paper wrapping be enough to include? </a:t>
            </a:r>
          </a:p>
          <a:p>
            <a:pPr marL="342900" indent="-342900" algn="just">
              <a:buFont typeface="Arial" panose="020B0604020202020204" pitchFamily="34" charset="0"/>
              <a:buChar char="•"/>
            </a:pPr>
            <a:r>
              <a:rPr lang="en-US" sz="2200" b="0" i="0" dirty="0">
                <a:solidFill>
                  <a:srgbClr val="406F70"/>
                </a:solidFill>
                <a:effectLst/>
              </a:rPr>
              <a:t>You can also look at ways to </a:t>
            </a:r>
            <a:r>
              <a:rPr lang="en-US" sz="2200" b="1" i="0" dirty="0">
                <a:solidFill>
                  <a:srgbClr val="406F70"/>
                </a:solidFill>
                <a:effectLst/>
              </a:rPr>
              <a:t>encourage your customers to bring their own container</a:t>
            </a:r>
            <a:r>
              <a:rPr lang="en-US" sz="2200" b="0" i="0" dirty="0">
                <a:solidFill>
                  <a:srgbClr val="406F70"/>
                </a:solidFill>
                <a:effectLst/>
              </a:rPr>
              <a:t>. If feasible, can you offer them an incentive to bring their own bag or lunchbox container?</a:t>
            </a:r>
          </a:p>
          <a:p>
            <a:pPr marL="342900" indent="-342900" algn="just">
              <a:buFont typeface="Arial" panose="020B0604020202020204" pitchFamily="34" charset="0"/>
              <a:buChar char="•"/>
            </a:pPr>
            <a:r>
              <a:rPr lang="en-US" sz="2200" b="1" dirty="0">
                <a:solidFill>
                  <a:srgbClr val="406F70"/>
                </a:solidFill>
              </a:rPr>
              <a:t>Consult with</a:t>
            </a:r>
            <a:r>
              <a:rPr lang="en-US" sz="2200" b="1" i="0" dirty="0">
                <a:solidFill>
                  <a:srgbClr val="406F70"/>
                </a:solidFill>
                <a:effectLst/>
              </a:rPr>
              <a:t> your suppliers </a:t>
            </a:r>
            <a:r>
              <a:rPr lang="en-US" sz="2200" b="0" i="0" dirty="0">
                <a:solidFill>
                  <a:srgbClr val="406F70"/>
                </a:solidFill>
                <a:effectLst/>
              </a:rPr>
              <a:t>about ways in which they can reduce packaging on what they send to you. Can they opt for reusable boxes? Are they able to take back the packaging for processing or reuse on their side?</a:t>
            </a:r>
          </a:p>
          <a:p>
            <a:pPr algn="l"/>
            <a:r>
              <a:rPr lang="en-US" sz="2200" b="0" i="0" dirty="0">
                <a:solidFill>
                  <a:srgbClr val="406F70"/>
                </a:solidFill>
                <a:effectLst/>
              </a:rPr>
              <a:t> </a:t>
            </a:r>
          </a:p>
          <a:p>
            <a:pPr algn="l"/>
            <a:endParaRPr lang="en-US" b="0" i="0" dirty="0">
              <a:solidFill>
                <a:srgbClr val="000000"/>
              </a:solidFill>
              <a:effectLst/>
              <a:latin typeface="Helvetica Neue"/>
            </a:endParaRPr>
          </a:p>
        </p:txBody>
      </p:sp>
    </p:spTree>
    <p:extLst>
      <p:ext uri="{BB962C8B-B14F-4D97-AF65-F5344CB8AC3E}">
        <p14:creationId xmlns:p14="http://schemas.microsoft.com/office/powerpoint/2010/main" val="10993982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64A867-6BD9-4E7F-85A1-3F3953333547}"/>
              </a:ext>
            </a:extLst>
          </p:cNvPr>
          <p:cNvSpPr>
            <a:spLocks noGrp="1"/>
          </p:cNvSpPr>
          <p:nvPr>
            <p:ph type="body" sz="quarter" idx="16"/>
          </p:nvPr>
        </p:nvSpPr>
        <p:spPr>
          <a:xfrm>
            <a:off x="5946356" y="452063"/>
            <a:ext cx="5651292" cy="1064889"/>
          </a:xfrm>
        </p:spPr>
        <p:txBody>
          <a:bodyPr>
            <a:noAutofit/>
          </a:bodyPr>
          <a:lstStyle/>
          <a:p>
            <a:r>
              <a:rPr lang="en-US" b="1" dirty="0">
                <a:solidFill>
                  <a:srgbClr val="406F70"/>
                </a:solidFill>
              </a:rPr>
              <a:t>Choosing  take-away  containers for your business:</a:t>
            </a:r>
            <a:endParaRPr lang="en-IE" b="1" dirty="0">
              <a:solidFill>
                <a:srgbClr val="406F70"/>
              </a:solidFill>
            </a:endParaRPr>
          </a:p>
        </p:txBody>
      </p:sp>
      <p:sp>
        <p:nvSpPr>
          <p:cNvPr id="3" name="Text Placeholder 2">
            <a:extLst>
              <a:ext uri="{FF2B5EF4-FFF2-40B4-BE49-F238E27FC236}">
                <a16:creationId xmlns:a16="http://schemas.microsoft.com/office/drawing/2014/main" id="{3D6FD910-0F9B-4FA1-80D0-6AD789659414}"/>
              </a:ext>
            </a:extLst>
          </p:cNvPr>
          <p:cNvSpPr>
            <a:spLocks noGrp="1"/>
          </p:cNvSpPr>
          <p:nvPr>
            <p:ph type="body" sz="quarter" idx="17"/>
          </p:nvPr>
        </p:nvSpPr>
        <p:spPr>
          <a:xfrm>
            <a:off x="5383658" y="1787703"/>
            <a:ext cx="6215014" cy="4112815"/>
          </a:xfrm>
        </p:spPr>
        <p:txBody>
          <a:bodyPr/>
          <a:lstStyle/>
          <a:p>
            <a:pPr marL="342900" indent="-342900" algn="just">
              <a:buFont typeface="Arial" panose="020B0604020202020204" pitchFamily="34" charset="0"/>
              <a:buChar char="•"/>
            </a:pPr>
            <a:r>
              <a:rPr lang="en-US" b="0" i="0" dirty="0">
                <a:solidFill>
                  <a:srgbClr val="406F70"/>
                </a:solidFill>
                <a:effectLst/>
              </a:rPr>
              <a:t>What type of food will you have on your takeaway menu?</a:t>
            </a:r>
          </a:p>
          <a:p>
            <a:pPr marL="342900" indent="-342900" algn="just">
              <a:buFont typeface="Arial" panose="020B0604020202020204" pitchFamily="34" charset="0"/>
              <a:buChar char="•"/>
            </a:pPr>
            <a:r>
              <a:rPr lang="en-US" b="0" i="0" dirty="0">
                <a:solidFill>
                  <a:srgbClr val="406F70"/>
                </a:solidFill>
                <a:effectLst/>
              </a:rPr>
              <a:t>What</a:t>
            </a:r>
            <a:r>
              <a:rPr lang="en-US" b="1" i="0" dirty="0">
                <a:solidFill>
                  <a:srgbClr val="406F70"/>
                </a:solidFill>
                <a:effectLst/>
              </a:rPr>
              <a:t> size </a:t>
            </a:r>
            <a:r>
              <a:rPr lang="en-US" b="0" i="0" dirty="0">
                <a:solidFill>
                  <a:srgbClr val="406F70"/>
                </a:solidFill>
                <a:effectLst/>
              </a:rPr>
              <a:t>will the container need to be?</a:t>
            </a:r>
          </a:p>
          <a:p>
            <a:pPr marL="342900" indent="-342900" algn="just">
              <a:buFont typeface="Arial" panose="020B0604020202020204" pitchFamily="34" charset="0"/>
              <a:buChar char="•"/>
            </a:pPr>
            <a:r>
              <a:rPr lang="en-US" b="0" i="0" dirty="0">
                <a:solidFill>
                  <a:srgbClr val="406F70"/>
                </a:solidFill>
                <a:effectLst/>
              </a:rPr>
              <a:t>What </a:t>
            </a:r>
            <a:r>
              <a:rPr lang="en-US" b="1" i="0" dirty="0">
                <a:solidFill>
                  <a:srgbClr val="406F70"/>
                </a:solidFill>
                <a:effectLst/>
              </a:rPr>
              <a:t>type of food </a:t>
            </a:r>
            <a:r>
              <a:rPr lang="en-US" b="0" i="0" dirty="0">
                <a:solidFill>
                  <a:srgbClr val="406F70"/>
                </a:solidFill>
                <a:effectLst/>
              </a:rPr>
              <a:t>will they need to hold? - Is there sauce included with the dish?</a:t>
            </a:r>
          </a:p>
          <a:p>
            <a:pPr marL="342900" indent="-342900" algn="just">
              <a:buFont typeface="Arial" panose="020B0604020202020204" pitchFamily="34" charset="0"/>
              <a:buChar char="•"/>
            </a:pPr>
            <a:r>
              <a:rPr lang="en-US" b="0" i="0" dirty="0">
                <a:solidFill>
                  <a:srgbClr val="406F70"/>
                </a:solidFill>
                <a:effectLst/>
              </a:rPr>
              <a:t>What is your </a:t>
            </a:r>
            <a:r>
              <a:rPr lang="en-US" b="1" i="0" dirty="0">
                <a:solidFill>
                  <a:srgbClr val="406F70"/>
                </a:solidFill>
                <a:effectLst/>
              </a:rPr>
              <a:t>budget</a:t>
            </a:r>
            <a:r>
              <a:rPr lang="en-US" b="0" i="0" dirty="0">
                <a:solidFill>
                  <a:srgbClr val="406F70"/>
                </a:solidFill>
                <a:effectLst/>
              </a:rPr>
              <a:t>?</a:t>
            </a:r>
          </a:p>
          <a:p>
            <a:pPr marL="342900" indent="-342900" algn="just">
              <a:buFont typeface="Arial" panose="020B0604020202020204" pitchFamily="34" charset="0"/>
              <a:buChar char="•"/>
            </a:pPr>
            <a:r>
              <a:rPr lang="en-US" b="1" i="0" dirty="0">
                <a:solidFill>
                  <a:srgbClr val="406F70"/>
                </a:solidFill>
                <a:effectLst/>
              </a:rPr>
              <a:t>Where</a:t>
            </a:r>
            <a:r>
              <a:rPr lang="en-US" b="0" i="0" dirty="0">
                <a:solidFill>
                  <a:srgbClr val="406F70"/>
                </a:solidFill>
                <a:effectLst/>
              </a:rPr>
              <a:t> will the food be eaten?</a:t>
            </a:r>
          </a:p>
          <a:p>
            <a:pPr algn="just"/>
            <a:r>
              <a:rPr lang="en-US" b="0" i="0" dirty="0">
                <a:solidFill>
                  <a:srgbClr val="406F70"/>
                </a:solidFill>
                <a:effectLst/>
              </a:rPr>
              <a:t>Once you’ve thought about what the features the container will </a:t>
            </a:r>
            <a:r>
              <a:rPr lang="en-US" b="1" i="0" u="sng" dirty="0">
                <a:solidFill>
                  <a:srgbClr val="406F70"/>
                </a:solidFill>
                <a:effectLst/>
              </a:rPr>
              <a:t>need</a:t>
            </a:r>
            <a:r>
              <a:rPr lang="en-US" b="0" i="0" dirty="0">
                <a:solidFill>
                  <a:srgbClr val="406F70"/>
                </a:solidFill>
                <a:effectLst/>
              </a:rPr>
              <a:t> to have, you can then take a look at what’s on offer.</a:t>
            </a:r>
            <a:endParaRPr lang="en-IE" dirty="0"/>
          </a:p>
        </p:txBody>
      </p:sp>
      <p:pic>
        <p:nvPicPr>
          <p:cNvPr id="10" name="Picture Placeholder 9" descr="Burgers and milkshakes">
            <a:extLst>
              <a:ext uri="{FF2B5EF4-FFF2-40B4-BE49-F238E27FC236}">
                <a16:creationId xmlns:a16="http://schemas.microsoft.com/office/drawing/2014/main" id="{6D2095A3-847F-4583-8280-45FC7BC63023}"/>
              </a:ext>
            </a:extLst>
          </p:cNvPr>
          <p:cNvPicPr>
            <a:picLocks noGrp="1" noChangeAspect="1"/>
          </p:cNvPicPr>
          <p:nvPr>
            <p:ph type="pic" sz="quarter" idx="18"/>
          </p:nvPr>
        </p:nvPicPr>
        <p:blipFill rotWithShape="1">
          <a:blip r:embed="rId2"/>
          <a:srcRect l="30087" r="9737"/>
          <a:stretch/>
        </p:blipFill>
        <p:spPr>
          <a:xfrm>
            <a:off x="0" y="0"/>
            <a:ext cx="5651292" cy="6261962"/>
          </a:xfrm>
        </p:spPr>
      </p:pic>
    </p:spTree>
    <p:extLst>
      <p:ext uri="{BB962C8B-B14F-4D97-AF65-F5344CB8AC3E}">
        <p14:creationId xmlns:p14="http://schemas.microsoft.com/office/powerpoint/2010/main" val="15783386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571EBE-03EC-4F06-B8B0-6D2ED98A616C}"/>
              </a:ext>
            </a:extLst>
          </p:cNvPr>
          <p:cNvSpPr>
            <a:spLocks noGrp="1"/>
          </p:cNvSpPr>
          <p:nvPr>
            <p:ph type="body" sz="quarter" idx="16"/>
          </p:nvPr>
        </p:nvSpPr>
        <p:spPr>
          <a:xfrm>
            <a:off x="6318620" y="503435"/>
            <a:ext cx="5279028" cy="1013518"/>
          </a:xfrm>
        </p:spPr>
        <p:txBody>
          <a:bodyPr>
            <a:normAutofit fontScale="85000" lnSpcReduction="20000"/>
          </a:bodyPr>
          <a:lstStyle/>
          <a:p>
            <a:r>
              <a:rPr lang="en-US" sz="4600" b="1" i="0" dirty="0">
                <a:solidFill>
                  <a:srgbClr val="406F70"/>
                </a:solidFill>
                <a:effectLst/>
              </a:rPr>
              <a:t>Food that will be eaten at home</a:t>
            </a:r>
            <a:r>
              <a:rPr lang="en-US" b="0" i="0" dirty="0">
                <a:solidFill>
                  <a:srgbClr val="406F70"/>
                </a:solidFill>
                <a:effectLst/>
              </a:rPr>
              <a:t>:</a:t>
            </a:r>
            <a:endParaRPr lang="en-IE" dirty="0"/>
          </a:p>
        </p:txBody>
      </p:sp>
      <p:sp>
        <p:nvSpPr>
          <p:cNvPr id="3" name="Text Placeholder 2">
            <a:extLst>
              <a:ext uri="{FF2B5EF4-FFF2-40B4-BE49-F238E27FC236}">
                <a16:creationId xmlns:a16="http://schemas.microsoft.com/office/drawing/2014/main" id="{2B6344C2-7FCC-45C0-8313-386260E1F0E1}"/>
              </a:ext>
            </a:extLst>
          </p:cNvPr>
          <p:cNvSpPr>
            <a:spLocks noGrp="1"/>
          </p:cNvSpPr>
          <p:nvPr>
            <p:ph type="body" sz="quarter" idx="17"/>
          </p:nvPr>
        </p:nvSpPr>
        <p:spPr>
          <a:xfrm>
            <a:off x="5763802" y="1953078"/>
            <a:ext cx="5834870" cy="3947440"/>
          </a:xfrm>
        </p:spPr>
        <p:txBody>
          <a:bodyPr/>
          <a:lstStyle/>
          <a:p>
            <a:pPr algn="just"/>
            <a:r>
              <a:rPr lang="en-US" b="0" i="0" dirty="0">
                <a:solidFill>
                  <a:srgbClr val="406F70"/>
                </a:solidFill>
                <a:effectLst/>
              </a:rPr>
              <a:t>Cardboard packaging is typically the best option.</a:t>
            </a:r>
          </a:p>
          <a:p>
            <a:pPr algn="just"/>
            <a:r>
              <a:rPr lang="en-US" b="0" i="0" dirty="0">
                <a:solidFill>
                  <a:srgbClr val="406F70"/>
                </a:solidFill>
                <a:effectLst/>
              </a:rPr>
              <a:t>Usually, you will find this packaging has a thin plastic lining on the inside, however, it can still be washed out and put in cardboard recycling at home, as long as it’s fully clean and free from any grease marks. Be sure to label your packaging clearly, encouraging your customers to clean before they put in the recycling bin. [</a:t>
            </a:r>
            <a:r>
              <a:rPr lang="en-US" b="1" i="1" dirty="0">
                <a:solidFill>
                  <a:srgbClr val="406F70"/>
                </a:solidFill>
                <a:effectLst/>
              </a:rPr>
              <a:t>Source</a:t>
            </a:r>
            <a:r>
              <a:rPr lang="en-US" b="0" i="0" dirty="0">
                <a:solidFill>
                  <a:srgbClr val="406F70"/>
                </a:solidFill>
                <a:effectLst/>
              </a:rPr>
              <a:t>: </a:t>
            </a:r>
            <a:r>
              <a:rPr lang="en-US" b="0" i="0" dirty="0">
                <a:solidFill>
                  <a:srgbClr val="406F70"/>
                </a:solidFill>
                <a:effectLst/>
                <a:hlinkClick r:id="rId2"/>
              </a:rPr>
              <a:t>City to Sea</a:t>
            </a:r>
            <a:r>
              <a:rPr lang="en-US" b="0" i="0" dirty="0">
                <a:solidFill>
                  <a:srgbClr val="406F70"/>
                </a:solidFill>
                <a:effectLst/>
              </a:rPr>
              <a:t>]</a:t>
            </a:r>
            <a:br>
              <a:rPr lang="en-US" b="0" i="0" dirty="0">
                <a:solidFill>
                  <a:srgbClr val="406F70"/>
                </a:solidFill>
                <a:effectLst/>
              </a:rPr>
            </a:br>
            <a:endParaRPr lang="en-US" b="0" i="0" dirty="0">
              <a:solidFill>
                <a:srgbClr val="406F70"/>
              </a:solidFill>
              <a:effectLst/>
            </a:endParaRPr>
          </a:p>
          <a:p>
            <a:endParaRPr lang="en-IE" dirty="0"/>
          </a:p>
        </p:txBody>
      </p:sp>
      <p:pic>
        <p:nvPicPr>
          <p:cNvPr id="6" name="Picture Placeholder 5" descr="Pizza">
            <a:extLst>
              <a:ext uri="{FF2B5EF4-FFF2-40B4-BE49-F238E27FC236}">
                <a16:creationId xmlns:a16="http://schemas.microsoft.com/office/drawing/2014/main" id="{5F02A214-17A7-4205-965E-06C8D85413EC}"/>
              </a:ext>
            </a:extLst>
          </p:cNvPr>
          <p:cNvPicPr>
            <a:picLocks noGrp="1" noChangeAspect="1"/>
          </p:cNvPicPr>
          <p:nvPr>
            <p:ph type="pic" sz="quarter" idx="18"/>
          </p:nvPr>
        </p:nvPicPr>
        <p:blipFill>
          <a:blip r:embed="rId3"/>
          <a:srcRect l="19875" r="19875"/>
          <a:stretch>
            <a:fillRect/>
          </a:stretch>
        </p:blipFill>
        <p:spPr/>
      </p:pic>
    </p:spTree>
    <p:extLst>
      <p:ext uri="{BB962C8B-B14F-4D97-AF65-F5344CB8AC3E}">
        <p14:creationId xmlns:p14="http://schemas.microsoft.com/office/powerpoint/2010/main" val="13732638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FE03AA-A95C-4BB6-A1A2-ABB07983C6B8}"/>
              </a:ext>
            </a:extLst>
          </p:cNvPr>
          <p:cNvSpPr>
            <a:spLocks noGrp="1"/>
          </p:cNvSpPr>
          <p:nvPr>
            <p:ph type="body" sz="quarter" idx="16"/>
          </p:nvPr>
        </p:nvSpPr>
        <p:spPr>
          <a:xfrm>
            <a:off x="6205591" y="359597"/>
            <a:ext cx="5392057" cy="1157356"/>
          </a:xfrm>
        </p:spPr>
        <p:txBody>
          <a:bodyPr>
            <a:noAutofit/>
          </a:bodyPr>
          <a:lstStyle/>
          <a:p>
            <a:r>
              <a:rPr lang="en-US" b="1" i="0" dirty="0">
                <a:solidFill>
                  <a:srgbClr val="406F70"/>
                </a:solidFill>
                <a:effectLst/>
              </a:rPr>
              <a:t>Food that will be eaten out/away from the home</a:t>
            </a:r>
            <a:r>
              <a:rPr lang="en-US" b="0" i="0" dirty="0">
                <a:solidFill>
                  <a:srgbClr val="406F70"/>
                </a:solidFill>
                <a:effectLst/>
              </a:rPr>
              <a:t>:</a:t>
            </a:r>
            <a:endParaRPr lang="en-IE" dirty="0">
              <a:solidFill>
                <a:srgbClr val="406F70"/>
              </a:solidFill>
            </a:endParaRPr>
          </a:p>
        </p:txBody>
      </p:sp>
      <p:sp>
        <p:nvSpPr>
          <p:cNvPr id="3" name="Text Placeholder 2">
            <a:extLst>
              <a:ext uri="{FF2B5EF4-FFF2-40B4-BE49-F238E27FC236}">
                <a16:creationId xmlns:a16="http://schemas.microsoft.com/office/drawing/2014/main" id="{4B8BD0AB-8002-4BC3-AB68-B92ED7886348}"/>
              </a:ext>
            </a:extLst>
          </p:cNvPr>
          <p:cNvSpPr>
            <a:spLocks noGrp="1"/>
          </p:cNvSpPr>
          <p:nvPr>
            <p:ph type="body" sz="quarter" idx="17"/>
          </p:nvPr>
        </p:nvSpPr>
        <p:spPr>
          <a:xfrm>
            <a:off x="5404207" y="1953078"/>
            <a:ext cx="6194465" cy="3947440"/>
          </a:xfrm>
        </p:spPr>
        <p:txBody>
          <a:bodyPr/>
          <a:lstStyle/>
          <a:p>
            <a:pPr algn="just"/>
            <a:r>
              <a:rPr lang="en-US" b="0" i="0" dirty="0">
                <a:solidFill>
                  <a:srgbClr val="406F70"/>
                </a:solidFill>
                <a:effectLst/>
                <a:hlinkClick r:id="rId2"/>
              </a:rPr>
              <a:t>Bagasse</a:t>
            </a:r>
            <a:r>
              <a:rPr lang="en-US" b="0" i="0" dirty="0">
                <a:solidFill>
                  <a:srgbClr val="406F70"/>
                </a:solidFill>
                <a:effectLst/>
              </a:rPr>
              <a:t> packaging is one of the most eco-friendly options currently available.</a:t>
            </a:r>
          </a:p>
          <a:p>
            <a:pPr algn="just"/>
            <a:r>
              <a:rPr lang="en-US" b="0" i="0" dirty="0">
                <a:solidFill>
                  <a:srgbClr val="406F70"/>
                </a:solidFill>
                <a:effectLst/>
              </a:rPr>
              <a:t>Bagasse is the waste that is produced from sugar cane plants, left over after the sugar has been extracted. These soft paper-style boxes will decompose naturally if they end up becoming litter. </a:t>
            </a:r>
          </a:p>
          <a:p>
            <a:pPr algn="just"/>
            <a:r>
              <a:rPr lang="en-US" b="0" i="0" dirty="0">
                <a:solidFill>
                  <a:srgbClr val="406F70"/>
                </a:solidFill>
                <a:effectLst/>
              </a:rPr>
              <a:t>Also, to note, if this packaging is brought home, it can be put in your home compost bins. </a:t>
            </a:r>
          </a:p>
          <a:p>
            <a:endParaRPr lang="en-IE" dirty="0"/>
          </a:p>
        </p:txBody>
      </p:sp>
      <p:pic>
        <p:nvPicPr>
          <p:cNvPr id="7" name="Picture Placeholder 6" descr="A close-up of a speaker&#10;&#10;Description automatically generated with low confidence">
            <a:extLst>
              <a:ext uri="{FF2B5EF4-FFF2-40B4-BE49-F238E27FC236}">
                <a16:creationId xmlns:a16="http://schemas.microsoft.com/office/drawing/2014/main" id="{1F82FC7F-D60E-4CCB-B405-657E8C8B25DE}"/>
              </a:ext>
            </a:extLst>
          </p:cNvPr>
          <p:cNvPicPr>
            <a:picLocks noGrp="1" noChangeAspect="1"/>
          </p:cNvPicPr>
          <p:nvPr>
            <p:ph type="pic" sz="quarter" idx="18"/>
          </p:nvPr>
        </p:nvPicPr>
        <p:blipFill rotWithShape="1">
          <a:blip r:embed="rId3"/>
          <a:srcRect l="-62943" t="-13971" r="-40371" b="-78875"/>
          <a:stretch/>
        </p:blipFill>
        <p:spPr>
          <a:xfrm>
            <a:off x="-1674688" y="-14990"/>
            <a:ext cx="7325980" cy="6950045"/>
          </a:xfrm>
        </p:spPr>
      </p:pic>
    </p:spTree>
    <p:extLst>
      <p:ext uri="{BB962C8B-B14F-4D97-AF65-F5344CB8AC3E}">
        <p14:creationId xmlns:p14="http://schemas.microsoft.com/office/powerpoint/2010/main" val="29168283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4CB5B8-3FB0-4255-9393-6A3395E74FD1}"/>
              </a:ext>
            </a:extLst>
          </p:cNvPr>
          <p:cNvSpPr>
            <a:spLocks noGrp="1"/>
          </p:cNvSpPr>
          <p:nvPr>
            <p:ph type="body" sz="quarter" idx="19"/>
          </p:nvPr>
        </p:nvSpPr>
        <p:spPr/>
        <p:txBody>
          <a:bodyPr/>
          <a:lstStyle/>
          <a:p>
            <a:r>
              <a:rPr lang="en-IE" b="1" dirty="0"/>
              <a:t>PLASTIC REDUCTION </a:t>
            </a:r>
            <a:r>
              <a:rPr lang="en-IE" sz="4400" b="1" dirty="0"/>
              <a:t>V</a:t>
            </a:r>
            <a:r>
              <a:rPr lang="en-IE" b="1" dirty="0"/>
              <a:t> FOOD WASTE</a:t>
            </a:r>
          </a:p>
        </p:txBody>
      </p:sp>
      <p:sp>
        <p:nvSpPr>
          <p:cNvPr id="3" name="Text Placeholder 2">
            <a:extLst>
              <a:ext uri="{FF2B5EF4-FFF2-40B4-BE49-F238E27FC236}">
                <a16:creationId xmlns:a16="http://schemas.microsoft.com/office/drawing/2014/main" id="{51087AFE-D9D2-45CD-9576-C969D54D5675}"/>
              </a:ext>
            </a:extLst>
          </p:cNvPr>
          <p:cNvSpPr>
            <a:spLocks noGrp="1"/>
          </p:cNvSpPr>
          <p:nvPr>
            <p:ph type="body" sz="quarter" idx="20"/>
          </p:nvPr>
        </p:nvSpPr>
        <p:spPr>
          <a:xfrm>
            <a:off x="442713" y="2051293"/>
            <a:ext cx="10968810" cy="4153886"/>
          </a:xfrm>
        </p:spPr>
        <p:txBody>
          <a:bodyPr/>
          <a:lstStyle/>
          <a:p>
            <a:pPr marL="342900" indent="-342900">
              <a:buFont typeface="Arial" panose="020B0604020202020204" pitchFamily="34" charset="0"/>
              <a:buChar char="•"/>
            </a:pPr>
            <a:r>
              <a:rPr lang="en-IE" dirty="0">
                <a:solidFill>
                  <a:srgbClr val="085156"/>
                </a:solidFill>
              </a:rPr>
              <a:t>If there’s one thing we are all focused on at the moment it is the reduction of plastic in the food supply chain. </a:t>
            </a:r>
          </a:p>
          <a:p>
            <a:endParaRPr lang="en-IE" sz="1400" dirty="0">
              <a:solidFill>
                <a:srgbClr val="085156"/>
              </a:solidFill>
            </a:endParaRPr>
          </a:p>
          <a:p>
            <a:pPr marL="342900" indent="-342900">
              <a:buFont typeface="Arial" panose="020B0604020202020204" pitchFamily="34" charset="0"/>
              <a:buChar char="•"/>
            </a:pPr>
            <a:r>
              <a:rPr lang="en-IE" dirty="0">
                <a:solidFill>
                  <a:srgbClr val="085156"/>
                </a:solidFill>
              </a:rPr>
              <a:t>Food supply chains are complex networks with lots of parts. In Europe alone, 12m farms produce agricultural products which are processed by around 300,000 food and drink companies. These are then distributed by 2.8m food retailers and food services, serving around 500m consumers</a:t>
            </a:r>
          </a:p>
          <a:p>
            <a:pPr marL="342900" indent="-342900">
              <a:buFont typeface="Arial" panose="020B0604020202020204" pitchFamily="34" charset="0"/>
              <a:buChar char="•"/>
            </a:pPr>
            <a:endParaRPr lang="en-IE" dirty="0">
              <a:solidFill>
                <a:srgbClr val="085156"/>
              </a:solidFill>
            </a:endParaRPr>
          </a:p>
          <a:p>
            <a:r>
              <a:rPr lang="en-IE" sz="1800" u="sng" dirty="0">
                <a:hlinkClick r:id="rId2"/>
              </a:rPr>
              <a:t>https://www.europeansources.info/record/you-are-part-of-the-food-chain-key-facts-and-figures-on-the-food-supply-chain-in-the-european-union</a:t>
            </a:r>
            <a:r>
              <a:rPr lang="en-IE" u="sng" dirty="0">
                <a:hlinkClick r:id="rId2"/>
              </a:rPr>
              <a:t>/</a:t>
            </a:r>
            <a:endParaRPr lang="en-IE" dirty="0"/>
          </a:p>
          <a:p>
            <a:endParaRPr lang="en-IE" dirty="0"/>
          </a:p>
        </p:txBody>
      </p:sp>
    </p:spTree>
    <p:extLst>
      <p:ext uri="{BB962C8B-B14F-4D97-AF65-F5344CB8AC3E}">
        <p14:creationId xmlns:p14="http://schemas.microsoft.com/office/powerpoint/2010/main" val="40451847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B26D33-C9C5-4D78-BE4A-B7ABC4548D81}"/>
              </a:ext>
            </a:extLst>
          </p:cNvPr>
          <p:cNvSpPr>
            <a:spLocks noGrp="1"/>
          </p:cNvSpPr>
          <p:nvPr>
            <p:ph type="body" sz="quarter" idx="19"/>
          </p:nvPr>
        </p:nvSpPr>
        <p:spPr/>
        <p:txBody>
          <a:bodyPr/>
          <a:lstStyle/>
          <a:p>
            <a:r>
              <a:rPr lang="en-IE" b="1" dirty="0"/>
              <a:t>PLASTIC REDUCTION </a:t>
            </a:r>
            <a:r>
              <a:rPr lang="en-IE" sz="4000" b="1" dirty="0"/>
              <a:t>V</a:t>
            </a:r>
            <a:r>
              <a:rPr lang="en-IE" b="1" dirty="0"/>
              <a:t> FOOD WASTE</a:t>
            </a:r>
          </a:p>
          <a:p>
            <a:endParaRPr lang="en-IE" dirty="0"/>
          </a:p>
        </p:txBody>
      </p:sp>
      <p:sp>
        <p:nvSpPr>
          <p:cNvPr id="3" name="Text Placeholder 2">
            <a:extLst>
              <a:ext uri="{FF2B5EF4-FFF2-40B4-BE49-F238E27FC236}">
                <a16:creationId xmlns:a16="http://schemas.microsoft.com/office/drawing/2014/main" id="{FD186DA2-E97A-4C41-AD03-6BB01560732F}"/>
              </a:ext>
            </a:extLst>
          </p:cNvPr>
          <p:cNvSpPr>
            <a:spLocks noGrp="1"/>
          </p:cNvSpPr>
          <p:nvPr>
            <p:ph type="body" sz="quarter" idx="20"/>
          </p:nvPr>
        </p:nvSpPr>
        <p:spPr>
          <a:xfrm>
            <a:off x="504358" y="1948551"/>
            <a:ext cx="10968810" cy="4503620"/>
          </a:xfrm>
        </p:spPr>
        <p:txBody>
          <a:bodyPr/>
          <a:lstStyle/>
          <a:p>
            <a:pPr marL="342900" indent="-342900">
              <a:buFont typeface="Arial" panose="020B0604020202020204" pitchFamily="34" charset="0"/>
              <a:buChar char="•"/>
            </a:pPr>
            <a:r>
              <a:rPr lang="en-IE" dirty="0">
                <a:solidFill>
                  <a:srgbClr val="085156"/>
                </a:solidFill>
              </a:rPr>
              <a:t>Plastic packaging is used in the food supply chain because it supports the safe distribution of food over long distances and minimises food waste by keeping food fresh for longer. </a:t>
            </a:r>
          </a:p>
          <a:p>
            <a:endParaRPr lang="en-IE" sz="1400" dirty="0">
              <a:solidFill>
                <a:srgbClr val="085156"/>
              </a:solidFill>
            </a:endParaRPr>
          </a:p>
          <a:p>
            <a:pPr marL="342900" indent="-342900">
              <a:buFont typeface="Arial" panose="020B0604020202020204" pitchFamily="34" charset="0"/>
              <a:buChar char="•"/>
            </a:pPr>
            <a:r>
              <a:rPr lang="en-IE" dirty="0">
                <a:solidFill>
                  <a:srgbClr val="085156"/>
                </a:solidFill>
              </a:rPr>
              <a:t>A 2016 review of studies on food waste found that 88m tonnes of food is wasted every year in the EU – that’s 173kg per person and equals about 20% of food produced</a:t>
            </a:r>
          </a:p>
          <a:p>
            <a:r>
              <a:rPr lang="en-IE" b="1" dirty="0"/>
              <a:t> </a:t>
            </a:r>
            <a:endParaRPr lang="en-IE" dirty="0"/>
          </a:p>
          <a:p>
            <a:r>
              <a:rPr lang="en-IE" sz="1800" u="sng" dirty="0">
                <a:hlinkClick r:id="rId2"/>
              </a:rPr>
              <a:t>https://ec.europa.eu/food/sites/food/files/safety/docs/fw_lib_fw_expo2015_fusions_data-set_151015.pdf</a:t>
            </a:r>
            <a:endParaRPr lang="en-IE" sz="1800" u="sng" dirty="0"/>
          </a:p>
          <a:p>
            <a:endParaRPr lang="en-IE" sz="1800" u="sng" dirty="0"/>
          </a:p>
          <a:p>
            <a:r>
              <a:rPr lang="en-IE" sz="1800" u="sng" dirty="0">
                <a:hlinkClick r:id="rId3"/>
              </a:rPr>
              <a:t>https://www.foeeurope.org/sites/default/files/materials_and_waste/2018/unwrapped_-_throwaway_plastic_failing_to_solve_europes_food_waste_problem.pdf</a:t>
            </a:r>
            <a:endParaRPr lang="en-IE" sz="1800" dirty="0"/>
          </a:p>
          <a:p>
            <a:endParaRPr lang="en-IE" sz="1800" dirty="0"/>
          </a:p>
          <a:p>
            <a:endParaRPr lang="en-IE" dirty="0"/>
          </a:p>
        </p:txBody>
      </p:sp>
    </p:spTree>
    <p:extLst>
      <p:ext uri="{BB962C8B-B14F-4D97-AF65-F5344CB8AC3E}">
        <p14:creationId xmlns:p14="http://schemas.microsoft.com/office/powerpoint/2010/main" val="3846706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DA3B0E-0DEB-42C1-830C-44666C895434}"/>
              </a:ext>
            </a:extLst>
          </p:cNvPr>
          <p:cNvSpPr>
            <a:spLocks noGrp="1"/>
          </p:cNvSpPr>
          <p:nvPr>
            <p:ph type="body" sz="quarter" idx="19"/>
          </p:nvPr>
        </p:nvSpPr>
        <p:spPr>
          <a:xfrm>
            <a:off x="579603" y="652821"/>
            <a:ext cx="8857251" cy="785561"/>
          </a:xfrm>
        </p:spPr>
        <p:txBody>
          <a:bodyPr/>
          <a:lstStyle/>
          <a:p>
            <a:r>
              <a:rPr lang="en-US" b="1" dirty="0"/>
              <a:t>The Food Chain &amp; Greenhouse Gas Emissions</a:t>
            </a:r>
            <a:endParaRPr lang="en-IE" b="1" dirty="0"/>
          </a:p>
        </p:txBody>
      </p:sp>
      <p:sp>
        <p:nvSpPr>
          <p:cNvPr id="5" name="Arrow: Chevron 4">
            <a:extLst>
              <a:ext uri="{FF2B5EF4-FFF2-40B4-BE49-F238E27FC236}">
                <a16:creationId xmlns:a16="http://schemas.microsoft.com/office/drawing/2014/main" id="{09B7C55E-A8F9-4818-A0E1-52BFCB4716AC}"/>
              </a:ext>
            </a:extLst>
          </p:cNvPr>
          <p:cNvSpPr/>
          <p:nvPr/>
        </p:nvSpPr>
        <p:spPr>
          <a:xfrm>
            <a:off x="421240" y="2332232"/>
            <a:ext cx="2372918" cy="1096766"/>
          </a:xfrm>
          <a:prstGeom prst="chevron">
            <a:avLst/>
          </a:prstGeom>
          <a:solidFill>
            <a:srgbClr val="F5C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PRODUCTION</a:t>
            </a:r>
            <a:endParaRPr lang="en-IE" sz="1400" b="1" dirty="0">
              <a:solidFill>
                <a:schemeClr val="tx1"/>
              </a:solidFill>
            </a:endParaRPr>
          </a:p>
        </p:txBody>
      </p:sp>
      <p:sp>
        <p:nvSpPr>
          <p:cNvPr id="6" name="Arrow: Chevron 5">
            <a:extLst>
              <a:ext uri="{FF2B5EF4-FFF2-40B4-BE49-F238E27FC236}">
                <a16:creationId xmlns:a16="http://schemas.microsoft.com/office/drawing/2014/main" id="{6CB7D9C3-4958-4BDE-A618-8E5F64133F6A}"/>
              </a:ext>
            </a:extLst>
          </p:cNvPr>
          <p:cNvSpPr/>
          <p:nvPr/>
        </p:nvSpPr>
        <p:spPr>
          <a:xfrm>
            <a:off x="2348694" y="2345077"/>
            <a:ext cx="2250530" cy="1096766"/>
          </a:xfrm>
          <a:prstGeom prst="chevron">
            <a:avLst/>
          </a:prstGeom>
          <a:solidFill>
            <a:srgbClr val="406F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PROCESSING</a:t>
            </a:r>
            <a:endParaRPr lang="en-IE" sz="1400" b="1" dirty="0">
              <a:solidFill>
                <a:schemeClr val="tx1"/>
              </a:solidFill>
            </a:endParaRPr>
          </a:p>
        </p:txBody>
      </p:sp>
      <p:sp>
        <p:nvSpPr>
          <p:cNvPr id="7" name="Arrow: Chevron 6">
            <a:extLst>
              <a:ext uri="{FF2B5EF4-FFF2-40B4-BE49-F238E27FC236}">
                <a16:creationId xmlns:a16="http://schemas.microsoft.com/office/drawing/2014/main" id="{F8F2DBBD-2B02-456B-A8E2-3E24A0266BC0}"/>
              </a:ext>
            </a:extLst>
          </p:cNvPr>
          <p:cNvSpPr/>
          <p:nvPr/>
        </p:nvSpPr>
        <p:spPr>
          <a:xfrm>
            <a:off x="4177684" y="2345077"/>
            <a:ext cx="2372918" cy="1096765"/>
          </a:xfrm>
          <a:prstGeom prst="chevron">
            <a:avLst/>
          </a:prstGeom>
          <a:solidFill>
            <a:srgbClr val="CC91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DISTRIBUTION</a:t>
            </a:r>
            <a:endParaRPr lang="en-IE" sz="1400" b="1" dirty="0">
              <a:solidFill>
                <a:schemeClr val="tx1"/>
              </a:solidFill>
            </a:endParaRPr>
          </a:p>
        </p:txBody>
      </p:sp>
      <p:sp>
        <p:nvSpPr>
          <p:cNvPr id="8" name="Arrow: Chevron 7">
            <a:extLst>
              <a:ext uri="{FF2B5EF4-FFF2-40B4-BE49-F238E27FC236}">
                <a16:creationId xmlns:a16="http://schemas.microsoft.com/office/drawing/2014/main" id="{036249CE-A0A5-496A-B3C5-500747BF79A2}"/>
              </a:ext>
            </a:extLst>
          </p:cNvPr>
          <p:cNvSpPr/>
          <p:nvPr/>
        </p:nvSpPr>
        <p:spPr>
          <a:xfrm>
            <a:off x="6129062" y="2345079"/>
            <a:ext cx="2449778" cy="1096764"/>
          </a:xfrm>
          <a:prstGeom prst="chevron">
            <a:avLst/>
          </a:prstGeom>
          <a:solidFill>
            <a:srgbClr val="406F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CONSUMPTION</a:t>
            </a:r>
            <a:endParaRPr lang="en-IE" sz="1400" b="1" dirty="0">
              <a:solidFill>
                <a:schemeClr val="tx1"/>
              </a:solidFill>
            </a:endParaRPr>
          </a:p>
        </p:txBody>
      </p:sp>
      <p:sp>
        <p:nvSpPr>
          <p:cNvPr id="9" name="Arrow: Chevron 8">
            <a:extLst>
              <a:ext uri="{FF2B5EF4-FFF2-40B4-BE49-F238E27FC236}">
                <a16:creationId xmlns:a16="http://schemas.microsoft.com/office/drawing/2014/main" id="{94591099-472D-47FB-B12E-C9F5D1BAFAAD}"/>
              </a:ext>
            </a:extLst>
          </p:cNvPr>
          <p:cNvSpPr/>
          <p:nvPr/>
        </p:nvSpPr>
        <p:spPr>
          <a:xfrm>
            <a:off x="8181225" y="2332232"/>
            <a:ext cx="2110484" cy="1096764"/>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WASTE</a:t>
            </a:r>
            <a:endParaRPr lang="en-IE" sz="1400" b="1" dirty="0">
              <a:solidFill>
                <a:schemeClr val="tx1"/>
              </a:solidFill>
            </a:endParaRPr>
          </a:p>
        </p:txBody>
      </p:sp>
      <p:sp>
        <p:nvSpPr>
          <p:cNvPr id="12" name="TextBox 11">
            <a:extLst>
              <a:ext uri="{FF2B5EF4-FFF2-40B4-BE49-F238E27FC236}">
                <a16:creationId xmlns:a16="http://schemas.microsoft.com/office/drawing/2014/main" id="{13F949D5-8217-45E4-A9F7-595BD5249066}"/>
              </a:ext>
            </a:extLst>
          </p:cNvPr>
          <p:cNvSpPr txBox="1"/>
          <p:nvPr/>
        </p:nvSpPr>
        <p:spPr>
          <a:xfrm>
            <a:off x="579602" y="1259055"/>
            <a:ext cx="8629711" cy="830997"/>
          </a:xfrm>
          <a:prstGeom prst="rect">
            <a:avLst/>
          </a:prstGeom>
          <a:noFill/>
        </p:spPr>
        <p:txBody>
          <a:bodyPr wrap="square">
            <a:spAutoFit/>
          </a:bodyPr>
          <a:lstStyle/>
          <a:p>
            <a:r>
              <a:rPr lang="en-US" sz="2400" dirty="0">
                <a:solidFill>
                  <a:srgbClr val="085156"/>
                </a:solidFill>
              </a:rPr>
              <a:t>Emissions of Human-grade GHGs occur at every step along the modern Food-chain – From seed to plate to landfill…</a:t>
            </a:r>
            <a:endParaRPr lang="en-IE" sz="2400" dirty="0">
              <a:solidFill>
                <a:srgbClr val="085156"/>
              </a:solidFill>
            </a:endParaRPr>
          </a:p>
        </p:txBody>
      </p:sp>
      <p:sp>
        <p:nvSpPr>
          <p:cNvPr id="13" name="TextBox 12">
            <a:extLst>
              <a:ext uri="{FF2B5EF4-FFF2-40B4-BE49-F238E27FC236}">
                <a16:creationId xmlns:a16="http://schemas.microsoft.com/office/drawing/2014/main" id="{E1EC9DE0-FBC7-4EF2-9FA5-51A0C698FC04}"/>
              </a:ext>
            </a:extLst>
          </p:cNvPr>
          <p:cNvSpPr txBox="1"/>
          <p:nvPr/>
        </p:nvSpPr>
        <p:spPr>
          <a:xfrm>
            <a:off x="579601" y="3922264"/>
            <a:ext cx="10687113" cy="1785104"/>
          </a:xfrm>
          <a:prstGeom prst="rect">
            <a:avLst/>
          </a:prstGeom>
          <a:noFill/>
        </p:spPr>
        <p:txBody>
          <a:bodyPr wrap="square">
            <a:spAutoFit/>
          </a:bodyPr>
          <a:lstStyle/>
          <a:p>
            <a:r>
              <a:rPr lang="en-GB" sz="2200" i="0" dirty="0">
                <a:solidFill>
                  <a:srgbClr val="085156"/>
                </a:solidFill>
                <a:effectLst/>
              </a:rPr>
              <a:t>Greenhouse gas emissions are greenhouse gases vented to the Earth's atmosphere because of humans. Reducing emissions from food production will be one of our greatest challenges in the coming decades.</a:t>
            </a:r>
          </a:p>
          <a:p>
            <a:endParaRPr lang="en-GB" sz="2200" dirty="0">
              <a:solidFill>
                <a:srgbClr val="085156"/>
              </a:solidFill>
            </a:endParaRPr>
          </a:p>
          <a:p>
            <a:r>
              <a:rPr lang="en-GB" sz="2200" b="1" dirty="0">
                <a:solidFill>
                  <a:srgbClr val="085156"/>
                </a:solidFill>
                <a:highlight>
                  <a:srgbClr val="F5C05B"/>
                </a:highlight>
              </a:rPr>
              <a:t>READ</a:t>
            </a:r>
            <a:r>
              <a:rPr lang="en-GB" sz="2200" b="1" dirty="0">
                <a:solidFill>
                  <a:srgbClr val="085156"/>
                </a:solidFill>
              </a:rPr>
              <a:t>  </a:t>
            </a:r>
            <a:r>
              <a:rPr lang="en-GB" sz="1600" dirty="0">
                <a:hlinkClick r:id="rId2"/>
              </a:rPr>
              <a:t>Food production is responsible for one-quarter of the world’s greenhouse gas emissions - Our World in Data</a:t>
            </a:r>
            <a:endParaRPr lang="en-IE" sz="1600" b="1" dirty="0">
              <a:solidFill>
                <a:srgbClr val="085156"/>
              </a:solidFill>
              <a:highlight>
                <a:srgbClr val="F5C05B"/>
              </a:highlight>
            </a:endParaRPr>
          </a:p>
        </p:txBody>
      </p:sp>
    </p:spTree>
    <p:extLst>
      <p:ext uri="{BB962C8B-B14F-4D97-AF65-F5344CB8AC3E}">
        <p14:creationId xmlns:p14="http://schemas.microsoft.com/office/powerpoint/2010/main" val="38784994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3EFBEE-F281-49C9-8389-55F82EBB8C63}"/>
              </a:ext>
            </a:extLst>
          </p:cNvPr>
          <p:cNvSpPr>
            <a:spLocks noGrp="1"/>
          </p:cNvSpPr>
          <p:nvPr>
            <p:ph type="body" sz="quarter" idx="19"/>
          </p:nvPr>
        </p:nvSpPr>
        <p:spPr/>
        <p:txBody>
          <a:bodyPr>
            <a:normAutofit lnSpcReduction="10000"/>
          </a:bodyPr>
          <a:lstStyle/>
          <a:p>
            <a:r>
              <a:rPr lang="en-IE" b="1" dirty="0"/>
              <a:t>PLASTIC REDUCTION </a:t>
            </a:r>
            <a:r>
              <a:rPr lang="en-IE" sz="4000" b="1" dirty="0"/>
              <a:t>V</a:t>
            </a:r>
            <a:r>
              <a:rPr lang="en-IE" b="1" dirty="0"/>
              <a:t> FOOD WASTE</a:t>
            </a:r>
          </a:p>
          <a:p>
            <a:r>
              <a:rPr lang="en-IE" b="1" dirty="0"/>
              <a:t>The Debate</a:t>
            </a:r>
          </a:p>
          <a:p>
            <a:endParaRPr lang="en-IE" dirty="0"/>
          </a:p>
        </p:txBody>
      </p:sp>
      <p:sp>
        <p:nvSpPr>
          <p:cNvPr id="3" name="Text Placeholder 2">
            <a:extLst>
              <a:ext uri="{FF2B5EF4-FFF2-40B4-BE49-F238E27FC236}">
                <a16:creationId xmlns:a16="http://schemas.microsoft.com/office/drawing/2014/main" id="{ED39B385-0D50-414B-B5C9-DEFF20AF5FD8}"/>
              </a:ext>
            </a:extLst>
          </p:cNvPr>
          <p:cNvSpPr>
            <a:spLocks noGrp="1"/>
          </p:cNvSpPr>
          <p:nvPr>
            <p:ph type="body" sz="quarter" idx="20"/>
          </p:nvPr>
        </p:nvSpPr>
        <p:spPr>
          <a:xfrm>
            <a:off x="579603" y="2102664"/>
            <a:ext cx="10968810" cy="3897444"/>
          </a:xfrm>
        </p:spPr>
        <p:txBody>
          <a:bodyPr/>
          <a:lstStyle/>
          <a:p>
            <a:pPr algn="just"/>
            <a:r>
              <a:rPr lang="en-IE" dirty="0">
                <a:solidFill>
                  <a:srgbClr val="406F70"/>
                </a:solidFill>
              </a:rPr>
              <a:t>With its advantages of being cheap, light, mouldable, flexible and impervious to water, plastic’s unique qualities set it apart from other materials. Used in the making of a vast number of products, it now plays a central role in many people’s lives. Many contemporary packaging applications, like those used by takeaway services and pre-prepared foods, are linked to the emergence of an on-the-go culture and declining household sizes, and are often linked to higher levels of waste </a:t>
            </a:r>
          </a:p>
          <a:p>
            <a:pPr algn="just"/>
            <a:r>
              <a:rPr lang="en-IE" dirty="0">
                <a:solidFill>
                  <a:srgbClr val="406F70"/>
                </a:solidFill>
              </a:rPr>
              <a:t>However, recent estimates from Zero Waste Scotland suggest that the carbon footprint of food waste generated can be higher than that of plastic. Specifically, 456,000 tonnes of food waste produced in Scottish households were found to contribute to around 1.9m tonnes of CO₂, three times higher than that of the 224,000 tonnes of plastic waste generated.</a:t>
            </a:r>
          </a:p>
          <a:p>
            <a:r>
              <a:rPr lang="en-IE" dirty="0"/>
              <a:t> </a:t>
            </a:r>
          </a:p>
          <a:p>
            <a:endParaRPr lang="en-IE" dirty="0"/>
          </a:p>
        </p:txBody>
      </p:sp>
    </p:spTree>
    <p:extLst>
      <p:ext uri="{BB962C8B-B14F-4D97-AF65-F5344CB8AC3E}">
        <p14:creationId xmlns:p14="http://schemas.microsoft.com/office/powerpoint/2010/main" val="32973852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406F70"/>
        </a:solidFill>
        <a:effectLst/>
      </p:bgPr>
    </p:bg>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4CD41822-0B1A-40B7-BDAD-A3915B4D441B}"/>
              </a:ext>
            </a:extLst>
          </p:cNvPr>
          <p:cNvPicPr>
            <a:picLocks noChangeAspect="1"/>
          </p:cNvPicPr>
          <p:nvPr/>
        </p:nvPicPr>
        <p:blipFill>
          <a:blip r:embed="rId2"/>
          <a:stretch/>
        </p:blipFill>
        <p:spPr>
          <a:xfrm>
            <a:off x="713327" y="349553"/>
            <a:ext cx="10765346" cy="5571066"/>
          </a:xfrm>
          <a:prstGeom prst="rect">
            <a:avLst/>
          </a:prstGeom>
        </p:spPr>
      </p:pic>
      <p:sp>
        <p:nvSpPr>
          <p:cNvPr id="6" name="Rectangle: Rounded Corners 5">
            <a:extLst>
              <a:ext uri="{FF2B5EF4-FFF2-40B4-BE49-F238E27FC236}">
                <a16:creationId xmlns:a16="http://schemas.microsoft.com/office/drawing/2014/main" id="{F1F2966D-FEBA-4847-B953-7D09E8C2C306}"/>
              </a:ext>
            </a:extLst>
          </p:cNvPr>
          <p:cNvSpPr/>
          <p:nvPr/>
        </p:nvSpPr>
        <p:spPr>
          <a:xfrm>
            <a:off x="713327" y="6052457"/>
            <a:ext cx="10765345" cy="6858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7" name="TextBox 6">
            <a:extLst>
              <a:ext uri="{FF2B5EF4-FFF2-40B4-BE49-F238E27FC236}">
                <a16:creationId xmlns:a16="http://schemas.microsoft.com/office/drawing/2014/main" id="{28C6FB25-2881-4CD9-B3F6-C40D46F8717A}"/>
              </a:ext>
            </a:extLst>
          </p:cNvPr>
          <p:cNvSpPr txBox="1"/>
          <p:nvPr/>
        </p:nvSpPr>
        <p:spPr>
          <a:xfrm>
            <a:off x="1805169" y="6046782"/>
            <a:ext cx="7415030" cy="923330"/>
          </a:xfrm>
          <a:prstGeom prst="rect">
            <a:avLst/>
          </a:prstGeom>
          <a:noFill/>
        </p:spPr>
        <p:txBody>
          <a:bodyPr wrap="square" rtlCol="0">
            <a:spAutoFit/>
          </a:bodyPr>
          <a:lstStyle/>
          <a:p>
            <a:pPr algn="just">
              <a:spcAft>
                <a:spcPts val="0"/>
              </a:spcAft>
            </a:pPr>
            <a:r>
              <a:rPr lang="en-IE" sz="1200" dirty="0">
                <a:latin typeface="FreeSans"/>
                <a:ea typeface="Calibri" panose="020F0502020204030204" pitchFamily="34" charset="0"/>
              </a:rPr>
              <a:t>Eurostat. Packaging waste by waste operations and waste flow.</a:t>
            </a:r>
          </a:p>
          <a:p>
            <a:pPr algn="just">
              <a:spcAft>
                <a:spcPts val="0"/>
              </a:spcAft>
            </a:pPr>
            <a:r>
              <a:rPr lang="en-IE" sz="1200" u="sng" dirty="0">
                <a:solidFill>
                  <a:srgbClr val="0563C1"/>
                </a:solidFill>
                <a:latin typeface="FreeSans"/>
                <a:ea typeface="Calibri" panose="020F0502020204030204" pitchFamily="34" charset="0"/>
                <a:hlinkClick r:id="rId3"/>
              </a:rPr>
              <a:t>http://ec.europa.eu/eurostat/data/database?p_p_id=NavTreeportletprod_WAR_NavTreeportletprod_INSTANCE_nPqeVbPXRmWQ&amp;p_p_lifecycle=0&amp;p_p_state=normal&amp;p_p_mode=view&amp;p_p_col_id=column-2&amp;p_p_col_count=1.</a:t>
            </a:r>
            <a:endParaRPr lang="en-IE" sz="1200" dirty="0">
              <a:latin typeface="FreeSans"/>
              <a:ea typeface="Calibri" panose="020F0502020204030204" pitchFamily="34" charset="0"/>
            </a:endParaRPr>
          </a:p>
          <a:p>
            <a:endParaRPr lang="en-IE" dirty="0"/>
          </a:p>
        </p:txBody>
      </p:sp>
    </p:spTree>
    <p:extLst>
      <p:ext uri="{BB962C8B-B14F-4D97-AF65-F5344CB8AC3E}">
        <p14:creationId xmlns:p14="http://schemas.microsoft.com/office/powerpoint/2010/main" val="40876040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418A9A-19CA-44B4-9788-E8277FCC4D53}"/>
              </a:ext>
            </a:extLst>
          </p:cNvPr>
          <p:cNvSpPr>
            <a:spLocks noGrp="1"/>
          </p:cNvSpPr>
          <p:nvPr>
            <p:ph type="body" sz="quarter" idx="19"/>
          </p:nvPr>
        </p:nvSpPr>
        <p:spPr/>
        <p:txBody>
          <a:bodyPr/>
          <a:lstStyle/>
          <a:p>
            <a:r>
              <a:rPr lang="en-IE" b="1" dirty="0"/>
              <a:t>PLASTIC REDUCTION</a:t>
            </a:r>
            <a:r>
              <a:rPr lang="en-IE" sz="4000" b="1" dirty="0"/>
              <a:t> V </a:t>
            </a:r>
            <a:r>
              <a:rPr lang="en-IE" b="1" dirty="0"/>
              <a:t>FOOD WASTE</a:t>
            </a:r>
          </a:p>
          <a:p>
            <a:endParaRPr lang="en-IE" dirty="0"/>
          </a:p>
        </p:txBody>
      </p:sp>
      <p:sp>
        <p:nvSpPr>
          <p:cNvPr id="3" name="Text Placeholder 2">
            <a:extLst>
              <a:ext uri="{FF2B5EF4-FFF2-40B4-BE49-F238E27FC236}">
                <a16:creationId xmlns:a16="http://schemas.microsoft.com/office/drawing/2014/main" id="{5877A862-B266-4A17-B9A5-13E0495A4AD0}"/>
              </a:ext>
            </a:extLst>
          </p:cNvPr>
          <p:cNvSpPr>
            <a:spLocks noGrp="1"/>
          </p:cNvSpPr>
          <p:nvPr>
            <p:ph type="body" sz="quarter" idx="20"/>
          </p:nvPr>
        </p:nvSpPr>
        <p:spPr>
          <a:xfrm>
            <a:off x="611595" y="2046263"/>
            <a:ext cx="8368018" cy="4158915"/>
          </a:xfrm>
        </p:spPr>
        <p:txBody>
          <a:bodyPr/>
          <a:lstStyle/>
          <a:p>
            <a:pPr algn="just"/>
            <a:r>
              <a:rPr lang="en-IE" dirty="0">
                <a:solidFill>
                  <a:srgbClr val="406F70"/>
                </a:solidFill>
              </a:rPr>
              <a:t>As the world’s foremost throwaway material, plastic has naturally being targeted in circular economy plans. These may involve design of products for ease of reuse and avoiding composite materials that are hard to recycle </a:t>
            </a:r>
          </a:p>
          <a:p>
            <a:pPr algn="just"/>
            <a:endParaRPr lang="en-IE" sz="800" dirty="0">
              <a:solidFill>
                <a:srgbClr val="406F70"/>
              </a:solidFill>
            </a:endParaRPr>
          </a:p>
          <a:p>
            <a:pPr algn="just"/>
            <a:r>
              <a:rPr lang="en-IE" dirty="0">
                <a:solidFill>
                  <a:srgbClr val="406F70"/>
                </a:solidFill>
              </a:rPr>
              <a:t>Work is also being done into new, bio &amp; natural based packaging that can perform the same role as conventional plastic in terms of protecting food and preventing food waste – and could also be biodegradable. But a lot of questions remain as to whether bio-based plastics / alternative materials are actually sustainable in the long term, especially if vast amounts of resources are needed to produce them.</a:t>
            </a:r>
          </a:p>
          <a:p>
            <a:endParaRPr lang="en-IE" dirty="0"/>
          </a:p>
        </p:txBody>
      </p:sp>
      <p:pic>
        <p:nvPicPr>
          <p:cNvPr id="4" name="Picture 3">
            <a:extLst>
              <a:ext uri="{FF2B5EF4-FFF2-40B4-BE49-F238E27FC236}">
                <a16:creationId xmlns:a16="http://schemas.microsoft.com/office/drawing/2014/main" id="{9A5496F9-2F83-4EBA-B499-7D8E36E9B67B}"/>
              </a:ext>
            </a:extLst>
          </p:cNvPr>
          <p:cNvPicPr>
            <a:picLocks noChangeAspect="1"/>
          </p:cNvPicPr>
          <p:nvPr/>
        </p:nvPicPr>
        <p:blipFill>
          <a:blip r:embed="rId2"/>
          <a:stretch>
            <a:fillRect/>
          </a:stretch>
        </p:blipFill>
        <p:spPr>
          <a:xfrm>
            <a:off x="9253805" y="3777839"/>
            <a:ext cx="2705100" cy="1770206"/>
          </a:xfrm>
          <a:prstGeom prst="rect">
            <a:avLst/>
          </a:prstGeom>
          <a:ln>
            <a:noFill/>
          </a:ln>
          <a:effectLst>
            <a:softEdge rad="112500"/>
          </a:effectLst>
        </p:spPr>
      </p:pic>
      <p:pic>
        <p:nvPicPr>
          <p:cNvPr id="5" name="Picture 4">
            <a:extLst>
              <a:ext uri="{FF2B5EF4-FFF2-40B4-BE49-F238E27FC236}">
                <a16:creationId xmlns:a16="http://schemas.microsoft.com/office/drawing/2014/main" id="{70653F4A-9831-4ADF-B0CB-08745BADDD0E}"/>
              </a:ext>
            </a:extLst>
          </p:cNvPr>
          <p:cNvPicPr>
            <a:picLocks noChangeAspect="1"/>
          </p:cNvPicPr>
          <p:nvPr/>
        </p:nvPicPr>
        <p:blipFill>
          <a:blip r:embed="rId3"/>
          <a:stretch>
            <a:fillRect/>
          </a:stretch>
        </p:blipFill>
        <p:spPr>
          <a:xfrm>
            <a:off x="8979613" y="1713728"/>
            <a:ext cx="2658325" cy="2064111"/>
          </a:xfrm>
          <a:prstGeom prst="rect">
            <a:avLst/>
          </a:prstGeom>
          <a:ln>
            <a:noFill/>
          </a:ln>
          <a:effectLst>
            <a:softEdge rad="112500"/>
          </a:effectLst>
        </p:spPr>
      </p:pic>
    </p:spTree>
    <p:extLst>
      <p:ext uri="{BB962C8B-B14F-4D97-AF65-F5344CB8AC3E}">
        <p14:creationId xmlns:p14="http://schemas.microsoft.com/office/powerpoint/2010/main" val="40630358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D08778-F758-4F07-9989-93A916048902}"/>
              </a:ext>
            </a:extLst>
          </p:cNvPr>
          <p:cNvSpPr>
            <a:spLocks noGrp="1"/>
          </p:cNvSpPr>
          <p:nvPr>
            <p:ph type="body" sz="quarter" idx="16"/>
          </p:nvPr>
        </p:nvSpPr>
        <p:spPr>
          <a:xfrm>
            <a:off x="6287797" y="369870"/>
            <a:ext cx="5279028" cy="1167631"/>
          </a:xfrm>
        </p:spPr>
        <p:txBody>
          <a:bodyPr vert="horz" lIns="91440" tIns="45720" rIns="91440" bIns="45720" rtlCol="0" anchor="t">
            <a:normAutofit lnSpcReduction="10000"/>
          </a:bodyPr>
          <a:lstStyle/>
          <a:p>
            <a:r>
              <a:rPr lang="en-US" b="1" dirty="0">
                <a:solidFill>
                  <a:srgbClr val="406F70"/>
                </a:solidFill>
              </a:rPr>
              <a:t>Sustainable options: </a:t>
            </a:r>
          </a:p>
          <a:p>
            <a:r>
              <a:rPr lang="en-US" b="1">
                <a:solidFill>
                  <a:srgbClr val="085156"/>
                </a:solidFill>
              </a:rPr>
              <a:t>2. Re-use</a:t>
            </a:r>
            <a:endParaRPr lang="en-IE" b="1">
              <a:solidFill>
                <a:srgbClr val="085156"/>
              </a:solidFill>
            </a:endParaRPr>
          </a:p>
        </p:txBody>
      </p:sp>
      <p:sp>
        <p:nvSpPr>
          <p:cNvPr id="3" name="Text Placeholder 2">
            <a:extLst>
              <a:ext uri="{FF2B5EF4-FFF2-40B4-BE49-F238E27FC236}">
                <a16:creationId xmlns:a16="http://schemas.microsoft.com/office/drawing/2014/main" id="{F715D649-FFE1-4CE3-A01F-F36037620F25}"/>
              </a:ext>
            </a:extLst>
          </p:cNvPr>
          <p:cNvSpPr>
            <a:spLocks noGrp="1"/>
          </p:cNvSpPr>
          <p:nvPr>
            <p:ph type="body" sz="quarter" idx="17"/>
          </p:nvPr>
        </p:nvSpPr>
        <p:spPr>
          <a:xfrm>
            <a:off x="5578867" y="1706497"/>
            <a:ext cx="6452171" cy="4704577"/>
          </a:xfrm>
        </p:spPr>
        <p:txBody>
          <a:bodyPr/>
          <a:lstStyle/>
          <a:p>
            <a:pPr algn="just"/>
            <a:r>
              <a:rPr lang="en-US" b="1" dirty="0">
                <a:solidFill>
                  <a:srgbClr val="406F70"/>
                </a:solidFill>
              </a:rPr>
              <a:t>R</a:t>
            </a:r>
            <a:r>
              <a:rPr lang="en-US" b="1" i="0" dirty="0">
                <a:solidFill>
                  <a:srgbClr val="406F70"/>
                </a:solidFill>
                <a:effectLst/>
              </a:rPr>
              <a:t>eusables</a:t>
            </a:r>
            <a:r>
              <a:rPr lang="en-US" b="0" i="0" dirty="0">
                <a:solidFill>
                  <a:srgbClr val="406F70"/>
                </a:solidFill>
                <a:effectLst/>
              </a:rPr>
              <a:t> are the number one choice when looking at products and packaging.</a:t>
            </a:r>
          </a:p>
          <a:p>
            <a:pPr algn="just"/>
            <a:r>
              <a:rPr lang="en-US" b="0" i="0" dirty="0">
                <a:solidFill>
                  <a:srgbClr val="406F70"/>
                </a:solidFill>
                <a:effectLst/>
              </a:rPr>
              <a:t>How to increase reusables in your restaurant:</a:t>
            </a:r>
          </a:p>
          <a:p>
            <a:pPr algn="just">
              <a:buFont typeface="Arial" panose="020B0604020202020204" pitchFamily="34" charset="0"/>
              <a:buChar char="•"/>
            </a:pPr>
            <a:r>
              <a:rPr lang="en-US" b="0" i="0" dirty="0">
                <a:solidFill>
                  <a:srgbClr val="406F70"/>
                </a:solidFill>
                <a:effectLst/>
              </a:rPr>
              <a:t>Try swapping clingfilm for reusable boxes</a:t>
            </a:r>
          </a:p>
          <a:p>
            <a:pPr algn="just">
              <a:buFont typeface="Arial" panose="020B0604020202020204" pitchFamily="34" charset="0"/>
              <a:buChar char="•"/>
            </a:pPr>
            <a:r>
              <a:rPr lang="en-US" dirty="0">
                <a:solidFill>
                  <a:srgbClr val="406F70"/>
                </a:solidFill>
              </a:rPr>
              <a:t>I</a:t>
            </a:r>
            <a:r>
              <a:rPr lang="en-US" b="0" i="0" dirty="0">
                <a:solidFill>
                  <a:srgbClr val="406F70"/>
                </a:solidFill>
                <a:effectLst/>
              </a:rPr>
              <a:t>ntroducing a small fee for disposable packaging on takeaway items. (Research has shown that a fee on using disposables will incur a better result over a reward for bringing your own packaging).</a:t>
            </a:r>
          </a:p>
          <a:p>
            <a:pPr algn="just">
              <a:buFont typeface="Arial" panose="020B0604020202020204" pitchFamily="34" charset="0"/>
              <a:buChar char="•"/>
            </a:pPr>
            <a:r>
              <a:rPr lang="en-US" b="0" i="0" dirty="0">
                <a:solidFill>
                  <a:srgbClr val="406F70"/>
                </a:solidFill>
                <a:effectLst/>
              </a:rPr>
              <a:t>Display signs to encourage your customers to use reusable packaging and </a:t>
            </a:r>
            <a:r>
              <a:rPr lang="en-US" b="1" i="0" dirty="0">
                <a:solidFill>
                  <a:srgbClr val="406F70"/>
                </a:solidFill>
                <a:effectLst/>
              </a:rPr>
              <a:t>bring their own </a:t>
            </a:r>
            <a:r>
              <a:rPr lang="en-US" b="0" i="0" dirty="0">
                <a:solidFill>
                  <a:srgbClr val="406F70"/>
                </a:solidFill>
                <a:effectLst/>
              </a:rPr>
              <a:t>containers and cups.</a:t>
            </a:r>
          </a:p>
          <a:p>
            <a:pPr algn="l"/>
            <a:r>
              <a:rPr lang="en-US" b="0" i="0" dirty="0">
                <a:solidFill>
                  <a:srgbClr val="000000"/>
                </a:solidFill>
                <a:effectLst/>
              </a:rPr>
              <a:t> </a:t>
            </a:r>
          </a:p>
          <a:p>
            <a:endParaRPr lang="en-IE" dirty="0"/>
          </a:p>
        </p:txBody>
      </p:sp>
      <p:pic>
        <p:nvPicPr>
          <p:cNvPr id="6" name="Picture Placeholder 5" descr="Chart, funnel chart&#10;&#10;Description automatically generated">
            <a:extLst>
              <a:ext uri="{FF2B5EF4-FFF2-40B4-BE49-F238E27FC236}">
                <a16:creationId xmlns:a16="http://schemas.microsoft.com/office/drawing/2014/main" id="{543BAE22-27AF-475C-9953-E2EB8723F996}"/>
              </a:ext>
            </a:extLst>
          </p:cNvPr>
          <p:cNvPicPr>
            <a:picLocks noGrp="1" noChangeAspect="1"/>
          </p:cNvPicPr>
          <p:nvPr>
            <p:ph type="pic" sz="quarter" idx="18"/>
          </p:nvPr>
        </p:nvPicPr>
        <p:blipFill rotWithShape="1">
          <a:blip r:embed="rId2"/>
          <a:srcRect l="19801" t="19853" r="-10065" b="-19853"/>
          <a:stretch/>
        </p:blipFill>
        <p:spPr>
          <a:xfrm>
            <a:off x="0" y="-14989"/>
            <a:ext cx="5651292" cy="6261962"/>
          </a:xfrm>
        </p:spPr>
      </p:pic>
    </p:spTree>
    <p:extLst>
      <p:ext uri="{BB962C8B-B14F-4D97-AF65-F5344CB8AC3E}">
        <p14:creationId xmlns:p14="http://schemas.microsoft.com/office/powerpoint/2010/main" val="41361413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688F7978-F56F-4385-A4D3-E5A1F9B5C7C9}"/>
              </a:ext>
            </a:extLst>
          </p:cNvPr>
          <p:cNvPicPr>
            <a:picLocks noChangeAspect="1"/>
          </p:cNvPicPr>
          <p:nvPr/>
        </p:nvPicPr>
        <p:blipFill>
          <a:blip r:embed="rId2"/>
          <a:stretch>
            <a:fillRect/>
          </a:stretch>
        </p:blipFill>
        <p:spPr>
          <a:xfrm>
            <a:off x="3060629" y="236305"/>
            <a:ext cx="7506556" cy="6005245"/>
          </a:xfrm>
          <a:prstGeom prst="rect">
            <a:avLst/>
          </a:prstGeom>
          <a:ln>
            <a:noFill/>
          </a:ln>
          <a:effectLst>
            <a:softEdge rad="112500"/>
          </a:effectLst>
        </p:spPr>
      </p:pic>
    </p:spTree>
    <p:extLst>
      <p:ext uri="{BB962C8B-B14F-4D97-AF65-F5344CB8AC3E}">
        <p14:creationId xmlns:p14="http://schemas.microsoft.com/office/powerpoint/2010/main" val="3731261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6A74CB-8E1E-418A-8CAF-205E016D725E}"/>
              </a:ext>
            </a:extLst>
          </p:cNvPr>
          <p:cNvSpPr>
            <a:spLocks noGrp="1"/>
          </p:cNvSpPr>
          <p:nvPr>
            <p:ph type="body" sz="quarter" idx="20"/>
          </p:nvPr>
        </p:nvSpPr>
        <p:spPr>
          <a:xfrm>
            <a:off x="586551" y="2503357"/>
            <a:ext cx="10968810" cy="2983044"/>
          </a:xfrm>
        </p:spPr>
        <p:txBody>
          <a:bodyPr/>
          <a:lstStyle/>
          <a:p>
            <a:r>
              <a:rPr lang="en-US" dirty="0"/>
              <a:t>This Irish café is a perfect example  of a business avoiding food packaging and being environment conscious. Owner </a:t>
            </a:r>
            <a:r>
              <a:rPr kumimoji="0" lang="en-US" altLang="en-US" sz="2400" b="0" i="0" u="none" strike="noStrike" cap="none" normalizeH="0" baseline="0" dirty="0">
                <a:ln>
                  <a:noFill/>
                </a:ln>
                <a:solidFill>
                  <a:srgbClr val="595959"/>
                </a:solidFill>
                <a:effectLst/>
                <a:ea typeface="Calibri" panose="020F0502020204030204" pitchFamily="34" charset="0"/>
                <a:cs typeface="Times New Roman" panose="02020603050405020304" pitchFamily="18" charset="0"/>
              </a:rPr>
              <a:t>Fiona leads by example at her eco-friendly, vegan café in Co. Donegal. She practices environmentally friendly, and sustainability in every aspect of the business. From sourcing her produce locally to reduce its carbon foot-print as well as knowing that the produce is grown in an ethical and eco-friendly manner to operating a zero-waste café</a:t>
            </a:r>
            <a:r>
              <a:rPr kumimoji="0" lang="en-US" altLang="en-US" sz="2400" b="1" i="0" u="none" strike="noStrike" cap="none" normalizeH="0" baseline="0" dirty="0">
                <a:ln>
                  <a:noFill/>
                </a:ln>
                <a:solidFill>
                  <a:srgbClr val="595959"/>
                </a:solidFill>
                <a:effectLst/>
                <a:ea typeface="Calibri" panose="020F0502020204030204" pitchFamily="34" charset="0"/>
                <a:cs typeface="Times New Roman" panose="02020603050405020304" pitchFamily="18" charset="0"/>
              </a:rPr>
              <a:t>. By ‘simply’ eliminating the use of single use cups she is making her business more ‘green’. </a:t>
            </a:r>
            <a:r>
              <a:rPr kumimoji="0" lang="en-US" altLang="en-US" sz="2400" b="0" i="0" u="none" strike="noStrike" cap="none" normalizeH="0" baseline="0" dirty="0">
                <a:ln>
                  <a:noFill/>
                </a:ln>
                <a:solidFill>
                  <a:srgbClr val="595959"/>
                </a:solidFill>
                <a:effectLst/>
                <a:ea typeface="Calibri" panose="020F0502020204030204" pitchFamily="34" charset="0"/>
                <a:cs typeface="Times New Roman" panose="02020603050405020304" pitchFamily="18" charset="0"/>
              </a:rPr>
              <a:t>Her menu is Vegan based promoting a lower carbon diet as well as a healthier way of life to the residents and visitors to the area.</a:t>
            </a:r>
            <a:endParaRPr kumimoji="0" lang="en-IE" altLang="en-US" sz="1800" b="0" i="0" u="none" strike="noStrike" cap="none" normalizeH="0" baseline="0" dirty="0">
              <a:ln>
                <a:noFill/>
              </a:ln>
              <a:solidFill>
                <a:schemeClr val="tx1"/>
              </a:solidFill>
              <a:effectLst/>
            </a:endParaRPr>
          </a:p>
          <a:p>
            <a:r>
              <a:rPr lang="en-IE" sz="1800" b="1" dirty="0">
                <a:solidFill>
                  <a:srgbClr val="085156"/>
                </a:solidFill>
                <a:highlight>
                  <a:srgbClr val="F5C05B"/>
                </a:highlight>
              </a:rPr>
              <a:t>VISIT</a:t>
            </a:r>
            <a:r>
              <a:rPr lang="en-IE" sz="1800" b="1" dirty="0">
                <a:solidFill>
                  <a:srgbClr val="085156"/>
                </a:solidFill>
              </a:rPr>
              <a:t>  </a:t>
            </a:r>
            <a:r>
              <a:rPr lang="en-IE" sz="1800" b="1" dirty="0">
                <a:solidFill>
                  <a:srgbClr val="085156"/>
                </a:solidFill>
                <a:hlinkClick r:id="rId2"/>
              </a:rPr>
              <a:t>https://www.foodinnovation.how/wp-content/uploads/2021/08/94-Simply-Green.pdf</a:t>
            </a:r>
            <a:endParaRPr lang="en-IE" sz="1600" b="1" dirty="0">
              <a:solidFill>
                <a:srgbClr val="085156"/>
              </a:solidFill>
            </a:endParaRPr>
          </a:p>
          <a:p>
            <a:endParaRPr lang="en-IE" sz="1800" b="1" dirty="0">
              <a:solidFill>
                <a:srgbClr val="085156"/>
              </a:solidFill>
              <a:highlight>
                <a:srgbClr val="F5C05B"/>
              </a:highlight>
            </a:endParaRPr>
          </a:p>
        </p:txBody>
      </p:sp>
      <p:pic>
        <p:nvPicPr>
          <p:cNvPr id="4" name="Picture 3">
            <a:extLst>
              <a:ext uri="{FF2B5EF4-FFF2-40B4-BE49-F238E27FC236}">
                <a16:creationId xmlns:a16="http://schemas.microsoft.com/office/drawing/2014/main" id="{40E7031B-C07A-4E87-8858-5C7F4CFF3C50}"/>
              </a:ext>
            </a:extLst>
          </p:cNvPr>
          <p:cNvPicPr>
            <a:picLocks noChangeAspect="1"/>
          </p:cNvPicPr>
          <p:nvPr/>
        </p:nvPicPr>
        <p:blipFill>
          <a:blip r:embed="rId3"/>
          <a:stretch>
            <a:fillRect/>
          </a:stretch>
        </p:blipFill>
        <p:spPr>
          <a:xfrm>
            <a:off x="7647060" y="470307"/>
            <a:ext cx="3158002" cy="536494"/>
          </a:xfrm>
          <a:prstGeom prst="rect">
            <a:avLst/>
          </a:prstGeom>
        </p:spPr>
      </p:pic>
      <p:pic>
        <p:nvPicPr>
          <p:cNvPr id="5" name="Picture 4">
            <a:extLst>
              <a:ext uri="{FF2B5EF4-FFF2-40B4-BE49-F238E27FC236}">
                <a16:creationId xmlns:a16="http://schemas.microsoft.com/office/drawing/2014/main" id="{C880B8F7-A616-48D9-B12B-8D979622394F}"/>
              </a:ext>
            </a:extLst>
          </p:cNvPr>
          <p:cNvPicPr>
            <a:picLocks noChangeAspect="1"/>
          </p:cNvPicPr>
          <p:nvPr/>
        </p:nvPicPr>
        <p:blipFill>
          <a:blip r:embed="rId4"/>
          <a:stretch>
            <a:fillRect/>
          </a:stretch>
        </p:blipFill>
        <p:spPr>
          <a:xfrm>
            <a:off x="0" y="253925"/>
            <a:ext cx="7561385" cy="2201802"/>
          </a:xfrm>
          <a:prstGeom prst="rect">
            <a:avLst/>
          </a:prstGeom>
        </p:spPr>
      </p:pic>
    </p:spTree>
    <p:extLst>
      <p:ext uri="{BB962C8B-B14F-4D97-AF65-F5344CB8AC3E}">
        <p14:creationId xmlns:p14="http://schemas.microsoft.com/office/powerpoint/2010/main" val="2164484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17945E-1D48-4F7C-A80E-BC986897253A}"/>
              </a:ext>
            </a:extLst>
          </p:cNvPr>
          <p:cNvSpPr>
            <a:spLocks noGrp="1"/>
          </p:cNvSpPr>
          <p:nvPr>
            <p:ph type="body" sz="quarter" idx="19"/>
          </p:nvPr>
        </p:nvSpPr>
        <p:spPr/>
        <p:txBody>
          <a:bodyPr>
            <a:normAutofit lnSpcReduction="10000"/>
          </a:bodyPr>
          <a:lstStyle/>
          <a:p>
            <a:r>
              <a:rPr lang="en-US" b="1" dirty="0">
                <a:solidFill>
                  <a:srgbClr val="406F70"/>
                </a:solidFill>
              </a:rPr>
              <a:t>Sustainable options: </a:t>
            </a:r>
          </a:p>
          <a:p>
            <a:r>
              <a:rPr lang="en-US" b="1" dirty="0">
                <a:solidFill>
                  <a:srgbClr val="F5C05B"/>
                </a:solidFill>
              </a:rPr>
              <a:t>3. Recycle</a:t>
            </a:r>
            <a:endParaRPr lang="en-IE" b="1" dirty="0">
              <a:solidFill>
                <a:srgbClr val="F5C05B"/>
              </a:solidFill>
            </a:endParaRPr>
          </a:p>
          <a:p>
            <a:endParaRPr lang="en-IE" dirty="0"/>
          </a:p>
        </p:txBody>
      </p:sp>
      <p:sp>
        <p:nvSpPr>
          <p:cNvPr id="3" name="Text Placeholder 2">
            <a:extLst>
              <a:ext uri="{FF2B5EF4-FFF2-40B4-BE49-F238E27FC236}">
                <a16:creationId xmlns:a16="http://schemas.microsoft.com/office/drawing/2014/main" id="{FA6065D9-59B0-4707-96A7-B13554D4A617}"/>
              </a:ext>
            </a:extLst>
          </p:cNvPr>
          <p:cNvSpPr>
            <a:spLocks noGrp="1"/>
          </p:cNvSpPr>
          <p:nvPr>
            <p:ph type="body" sz="quarter" idx="20"/>
          </p:nvPr>
        </p:nvSpPr>
        <p:spPr>
          <a:xfrm>
            <a:off x="611595" y="2045398"/>
            <a:ext cx="10968810" cy="378897"/>
          </a:xfrm>
        </p:spPr>
        <p:txBody>
          <a:bodyPr/>
          <a:lstStyle/>
          <a:p>
            <a:r>
              <a:rPr lang="en-US" dirty="0">
                <a:solidFill>
                  <a:srgbClr val="406F70"/>
                </a:solidFill>
              </a:rPr>
              <a:t>Reducing and Reusing are the better solutions, but Recycling must be considered also. </a:t>
            </a:r>
          </a:p>
          <a:p>
            <a:endParaRPr lang="en-IE" dirty="0"/>
          </a:p>
        </p:txBody>
      </p:sp>
      <p:pic>
        <p:nvPicPr>
          <p:cNvPr id="5" name="Picture 4">
            <a:extLst>
              <a:ext uri="{FF2B5EF4-FFF2-40B4-BE49-F238E27FC236}">
                <a16:creationId xmlns:a16="http://schemas.microsoft.com/office/drawing/2014/main" id="{8889F820-EBAA-461E-A505-BD54F9C5076A}"/>
              </a:ext>
            </a:extLst>
          </p:cNvPr>
          <p:cNvPicPr>
            <a:picLocks noChangeAspect="1"/>
          </p:cNvPicPr>
          <p:nvPr/>
        </p:nvPicPr>
        <p:blipFill>
          <a:blip r:embed="rId2"/>
          <a:stretch>
            <a:fillRect/>
          </a:stretch>
        </p:blipFill>
        <p:spPr>
          <a:xfrm>
            <a:off x="3036152" y="2685864"/>
            <a:ext cx="5470851" cy="3422337"/>
          </a:xfrm>
          <a:prstGeom prst="rect">
            <a:avLst/>
          </a:prstGeom>
        </p:spPr>
      </p:pic>
    </p:spTree>
    <p:extLst>
      <p:ext uri="{BB962C8B-B14F-4D97-AF65-F5344CB8AC3E}">
        <p14:creationId xmlns:p14="http://schemas.microsoft.com/office/powerpoint/2010/main" val="33944024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4BA008-E519-4FA5-B8D2-ECBA2CD72752}"/>
              </a:ext>
            </a:extLst>
          </p:cNvPr>
          <p:cNvSpPr>
            <a:spLocks noGrp="1"/>
          </p:cNvSpPr>
          <p:nvPr>
            <p:ph type="body" sz="quarter" idx="19"/>
          </p:nvPr>
        </p:nvSpPr>
        <p:spPr>
          <a:xfrm>
            <a:off x="2838556" y="329105"/>
            <a:ext cx="8775233" cy="1160989"/>
          </a:xfrm>
        </p:spPr>
        <p:txBody>
          <a:bodyPr>
            <a:normAutofit lnSpcReduction="10000"/>
          </a:bodyPr>
          <a:lstStyle/>
          <a:p>
            <a:r>
              <a:rPr lang="en-US" b="1" dirty="0">
                <a:solidFill>
                  <a:srgbClr val="406F70"/>
                </a:solidFill>
              </a:rPr>
              <a:t>Sustainable options: </a:t>
            </a:r>
          </a:p>
          <a:p>
            <a:r>
              <a:rPr lang="en-US" b="1" dirty="0">
                <a:solidFill>
                  <a:srgbClr val="F5C05B"/>
                </a:solidFill>
              </a:rPr>
              <a:t>3. Recycle</a:t>
            </a:r>
            <a:endParaRPr lang="en-IE" b="1" dirty="0">
              <a:solidFill>
                <a:srgbClr val="F5C05B"/>
              </a:solidFill>
            </a:endParaRPr>
          </a:p>
          <a:p>
            <a:endParaRPr lang="en-IE" dirty="0"/>
          </a:p>
        </p:txBody>
      </p:sp>
      <p:sp>
        <p:nvSpPr>
          <p:cNvPr id="3" name="Text Placeholder 2">
            <a:extLst>
              <a:ext uri="{FF2B5EF4-FFF2-40B4-BE49-F238E27FC236}">
                <a16:creationId xmlns:a16="http://schemas.microsoft.com/office/drawing/2014/main" id="{80887EED-E99F-4390-B0DA-439E79C2AE29}"/>
              </a:ext>
            </a:extLst>
          </p:cNvPr>
          <p:cNvSpPr>
            <a:spLocks noGrp="1"/>
          </p:cNvSpPr>
          <p:nvPr>
            <p:ph type="body" sz="quarter" idx="20"/>
          </p:nvPr>
        </p:nvSpPr>
        <p:spPr>
          <a:xfrm>
            <a:off x="8065213" y="2003462"/>
            <a:ext cx="3483199" cy="4037742"/>
          </a:xfrm>
        </p:spPr>
        <p:txBody>
          <a:bodyPr/>
          <a:lstStyle/>
          <a:p>
            <a:endParaRPr lang="en-US" b="1" dirty="0">
              <a:solidFill>
                <a:srgbClr val="F5C05B"/>
              </a:solidFill>
            </a:endParaRPr>
          </a:p>
          <a:p>
            <a:pPr algn="ctr"/>
            <a:r>
              <a:rPr lang="en-US" sz="3600" b="1" i="0" dirty="0">
                <a:solidFill>
                  <a:srgbClr val="F5C05B"/>
                </a:solidFill>
                <a:effectLst/>
              </a:rPr>
              <a:t>Less than one third of plastic waste in Europe is recycled!!</a:t>
            </a:r>
          </a:p>
          <a:p>
            <a:pPr algn="ctr"/>
            <a:r>
              <a:rPr lang="en-US" sz="3600" b="1" dirty="0">
                <a:solidFill>
                  <a:schemeClr val="accent2">
                    <a:lumMod val="60000"/>
                    <a:lumOff val="40000"/>
                  </a:schemeClr>
                </a:solidFill>
              </a:rPr>
              <a:t>Packaging is the biggest offender</a:t>
            </a:r>
            <a:endParaRPr lang="en-US" sz="3600" b="1" i="0" dirty="0">
              <a:solidFill>
                <a:schemeClr val="accent2">
                  <a:lumMod val="60000"/>
                  <a:lumOff val="40000"/>
                </a:schemeClr>
              </a:solidFill>
              <a:effectLst/>
            </a:endParaRPr>
          </a:p>
          <a:p>
            <a:endParaRPr lang="en-US" b="1" dirty="0">
              <a:solidFill>
                <a:srgbClr val="F5C05B"/>
              </a:solidFill>
            </a:endParaRPr>
          </a:p>
          <a:p>
            <a:endParaRPr lang="en-IE" dirty="0">
              <a:solidFill>
                <a:srgbClr val="F5C05B"/>
              </a:solidFill>
            </a:endParaRPr>
          </a:p>
        </p:txBody>
      </p:sp>
      <p:pic>
        <p:nvPicPr>
          <p:cNvPr id="6" name="Picture 5">
            <a:extLst>
              <a:ext uri="{FF2B5EF4-FFF2-40B4-BE49-F238E27FC236}">
                <a16:creationId xmlns:a16="http://schemas.microsoft.com/office/drawing/2014/main" id="{E206699F-CDBC-4338-9D87-8B17497BC7D8}"/>
              </a:ext>
            </a:extLst>
          </p:cNvPr>
          <p:cNvPicPr/>
          <p:nvPr/>
        </p:nvPicPr>
        <p:blipFill rotWithShape="1">
          <a:blip r:embed="rId2" cstate="print">
            <a:extLst>
              <a:ext uri="{28A0092B-C50C-407E-A947-70E740481C1C}">
                <a14:useLocalDpi xmlns:a14="http://schemas.microsoft.com/office/drawing/2010/main" val="0"/>
              </a:ext>
            </a:extLst>
          </a:blip>
          <a:srcRect t="6400" b="13123"/>
          <a:stretch/>
        </p:blipFill>
        <p:spPr>
          <a:xfrm>
            <a:off x="655576" y="2358196"/>
            <a:ext cx="7031990" cy="4419370"/>
          </a:xfrm>
          <a:prstGeom prst="rect">
            <a:avLst/>
          </a:prstGeom>
        </p:spPr>
      </p:pic>
      <p:sp>
        <p:nvSpPr>
          <p:cNvPr id="4" name="Text Box 71">
            <a:extLst>
              <a:ext uri="{FF2B5EF4-FFF2-40B4-BE49-F238E27FC236}">
                <a16:creationId xmlns:a16="http://schemas.microsoft.com/office/drawing/2014/main" id="{7D1C05A1-74FE-472A-BD8E-DB3E30D7D5A5}"/>
              </a:ext>
            </a:extLst>
          </p:cNvPr>
          <p:cNvSpPr txBox="1">
            <a:spLocks noChangeArrowheads="1"/>
          </p:cNvSpPr>
          <p:nvPr/>
        </p:nvSpPr>
        <p:spPr bwMode="auto">
          <a:xfrm>
            <a:off x="0" y="1757118"/>
            <a:ext cx="3457681" cy="58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67A5A5"/>
              </a:solidFill>
              <a:effectLst/>
              <a:latin typeface="DIN Condensed" charset="0"/>
              <a:ea typeface="Meiryo" panose="020B060403050404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67A5A5"/>
                </a:solidFill>
                <a:effectLst/>
                <a:latin typeface="DIN Condensed" charset="0"/>
                <a:ea typeface="Meiryo" panose="020B0604030504040204" pitchFamily="34" charset="-128"/>
                <a:cs typeface="Times New Roman" panose="02020603050405020304" pitchFamily="18" charset="0"/>
              </a:rPr>
              <a:t>PLASTIC PRODUCTION BY TYPE</a:t>
            </a:r>
            <a:endParaRPr kumimoji="0" lang="en-US" altLang="en-US" sz="1800" b="1" i="0" u="none" strike="noStrike" cap="none" normalizeH="0" baseline="0" dirty="0">
              <a:ln>
                <a:noFill/>
              </a:ln>
              <a:solidFill>
                <a:srgbClr val="67A5A5"/>
              </a:solidFill>
              <a:effectLst/>
              <a:latin typeface="Arial" panose="020B0604020202020204" pitchFamily="34" charset="0"/>
            </a:endParaRPr>
          </a:p>
        </p:txBody>
      </p:sp>
      <p:sp>
        <p:nvSpPr>
          <p:cNvPr id="7" name="Text Box 72">
            <a:extLst>
              <a:ext uri="{FF2B5EF4-FFF2-40B4-BE49-F238E27FC236}">
                <a16:creationId xmlns:a16="http://schemas.microsoft.com/office/drawing/2014/main" id="{B52B1589-2759-45E2-ADD5-1FA22D78F140}"/>
              </a:ext>
            </a:extLst>
          </p:cNvPr>
          <p:cNvSpPr txBox="1">
            <a:spLocks noChangeArrowheads="1"/>
          </p:cNvSpPr>
          <p:nvPr/>
        </p:nvSpPr>
        <p:spPr bwMode="auto">
          <a:xfrm>
            <a:off x="4946302" y="2059742"/>
            <a:ext cx="3108707" cy="510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67A5A5"/>
                </a:solidFill>
                <a:effectLst/>
                <a:latin typeface="DIN Condensed" charset="0"/>
                <a:ea typeface="Meiryo" panose="020B0604030504040204" pitchFamily="34" charset="-128"/>
                <a:cs typeface="Times New Roman" panose="02020603050405020304" pitchFamily="18" charset="0"/>
              </a:rPr>
              <a:t>PLASTIC WASTE TREATMENT</a:t>
            </a:r>
            <a:endParaRPr kumimoji="0" lang="en-US" altLang="en-US" sz="1800" b="1" i="0" u="none" strike="noStrike" cap="none" normalizeH="0" baseline="0" dirty="0">
              <a:ln>
                <a:noFill/>
              </a:ln>
              <a:solidFill>
                <a:srgbClr val="67A5A5"/>
              </a:solidFill>
              <a:effectLst/>
              <a:latin typeface="Arial" panose="020B0604020202020204" pitchFamily="34" charset="0"/>
            </a:endParaRPr>
          </a:p>
        </p:txBody>
      </p:sp>
      <p:sp>
        <p:nvSpPr>
          <p:cNvPr id="8" name="Text Box 73">
            <a:extLst>
              <a:ext uri="{FF2B5EF4-FFF2-40B4-BE49-F238E27FC236}">
                <a16:creationId xmlns:a16="http://schemas.microsoft.com/office/drawing/2014/main" id="{25438421-F0DD-41B8-AB4A-6D8586F5A557}"/>
              </a:ext>
            </a:extLst>
          </p:cNvPr>
          <p:cNvSpPr txBox="1">
            <a:spLocks noChangeArrowheads="1"/>
          </p:cNvSpPr>
          <p:nvPr/>
        </p:nvSpPr>
        <p:spPr bwMode="auto">
          <a:xfrm>
            <a:off x="2823141" y="2551349"/>
            <a:ext cx="6191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CC9030"/>
                </a:solidFill>
                <a:effectLst/>
                <a:latin typeface="DIN Condensed" charset="0"/>
                <a:ea typeface="Meiryo" panose="020B0604030504040204" pitchFamily="34" charset="-128"/>
                <a:cs typeface="Times New Roman" panose="02020603050405020304" pitchFamily="18" charset="0"/>
              </a:rPr>
              <a:t>40%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Text Box 74">
            <a:extLst>
              <a:ext uri="{FF2B5EF4-FFF2-40B4-BE49-F238E27FC236}">
                <a16:creationId xmlns:a16="http://schemas.microsoft.com/office/drawing/2014/main" id="{FFD0FBCD-D61A-417F-8C67-45BCE71526B4}"/>
              </a:ext>
            </a:extLst>
          </p:cNvPr>
          <p:cNvSpPr txBox="1">
            <a:spLocks noChangeArrowheads="1"/>
          </p:cNvSpPr>
          <p:nvPr/>
        </p:nvSpPr>
        <p:spPr bwMode="auto">
          <a:xfrm>
            <a:off x="2823141" y="2815432"/>
            <a:ext cx="11668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Packaging</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Text Box 75">
            <a:extLst>
              <a:ext uri="{FF2B5EF4-FFF2-40B4-BE49-F238E27FC236}">
                <a16:creationId xmlns:a16="http://schemas.microsoft.com/office/drawing/2014/main" id="{E6A5DCEA-47DF-4586-A8B3-D562283F3D0D}"/>
              </a:ext>
            </a:extLst>
          </p:cNvPr>
          <p:cNvSpPr txBox="1">
            <a:spLocks noChangeArrowheads="1"/>
          </p:cNvSpPr>
          <p:nvPr/>
        </p:nvSpPr>
        <p:spPr bwMode="auto">
          <a:xfrm>
            <a:off x="2844573" y="3148082"/>
            <a:ext cx="6191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4C05B"/>
                </a:solidFill>
                <a:effectLst/>
                <a:latin typeface="DIN Condensed" charset="0"/>
                <a:ea typeface="Meiryo" panose="020B0604030504040204" pitchFamily="34" charset="-128"/>
                <a:cs typeface="Times New Roman" panose="02020603050405020304" pitchFamily="18" charset="0"/>
              </a:rPr>
              <a:t>22%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Text Box 76">
            <a:extLst>
              <a:ext uri="{FF2B5EF4-FFF2-40B4-BE49-F238E27FC236}">
                <a16:creationId xmlns:a16="http://schemas.microsoft.com/office/drawing/2014/main" id="{CAF2312C-CF98-4921-8260-2D65C01F55F3}"/>
              </a:ext>
            </a:extLst>
          </p:cNvPr>
          <p:cNvSpPr txBox="1">
            <a:spLocks noChangeArrowheads="1"/>
          </p:cNvSpPr>
          <p:nvPr/>
        </p:nvSpPr>
        <p:spPr bwMode="auto">
          <a:xfrm>
            <a:off x="2823141" y="3366207"/>
            <a:ext cx="120967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F4C05B"/>
                </a:solidFill>
                <a:effectLst/>
                <a:latin typeface="Source Sans 3" charset="0"/>
                <a:ea typeface="Meiryo" panose="020B0604030504040204" pitchFamily="34" charset="-128"/>
                <a:cs typeface="Times New Roman" panose="02020603050405020304" pitchFamily="18" charset="0"/>
              </a:rPr>
              <a:t>Consumer &amp; household goods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Text Box 77">
            <a:extLst>
              <a:ext uri="{FF2B5EF4-FFF2-40B4-BE49-F238E27FC236}">
                <a16:creationId xmlns:a16="http://schemas.microsoft.com/office/drawing/2014/main" id="{44A2D34C-D1D5-4545-B323-22512676FE6C}"/>
              </a:ext>
            </a:extLst>
          </p:cNvPr>
          <p:cNvSpPr txBox="1">
            <a:spLocks noChangeArrowheads="1"/>
          </p:cNvSpPr>
          <p:nvPr/>
        </p:nvSpPr>
        <p:spPr bwMode="auto">
          <a:xfrm>
            <a:off x="2775040" y="3789120"/>
            <a:ext cx="6191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E9C386"/>
                </a:solidFill>
                <a:effectLst/>
                <a:latin typeface="DIN Condensed" charset="0"/>
                <a:ea typeface="Meiryo" panose="020B0604030504040204" pitchFamily="34" charset="-128"/>
                <a:cs typeface="Times New Roman" panose="02020603050405020304" pitchFamily="18" charset="0"/>
              </a:rPr>
              <a:t>20%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Text Box 78">
            <a:extLst>
              <a:ext uri="{FF2B5EF4-FFF2-40B4-BE49-F238E27FC236}">
                <a16:creationId xmlns:a16="http://schemas.microsoft.com/office/drawing/2014/main" id="{35E8AFCA-511C-416B-87D4-2522C1DB63B8}"/>
              </a:ext>
            </a:extLst>
          </p:cNvPr>
          <p:cNvSpPr txBox="1">
            <a:spLocks noChangeArrowheads="1"/>
          </p:cNvSpPr>
          <p:nvPr/>
        </p:nvSpPr>
        <p:spPr bwMode="auto">
          <a:xfrm>
            <a:off x="2827911" y="4047507"/>
            <a:ext cx="120967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E9C386"/>
                </a:solidFill>
                <a:effectLst/>
                <a:latin typeface="Source Sans 3" charset="0"/>
                <a:ea typeface="Meiryo" panose="020B0604030504040204" pitchFamily="34" charset="-128"/>
                <a:cs typeface="Times New Roman" panose="02020603050405020304" pitchFamily="18" charset="0"/>
              </a:rPr>
              <a:t>Building &amp; construction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Text Box 79">
            <a:extLst>
              <a:ext uri="{FF2B5EF4-FFF2-40B4-BE49-F238E27FC236}">
                <a16:creationId xmlns:a16="http://schemas.microsoft.com/office/drawing/2014/main" id="{84F8579B-F50B-4CFE-945C-C33AB971151D}"/>
              </a:ext>
            </a:extLst>
          </p:cNvPr>
          <p:cNvSpPr txBox="1">
            <a:spLocks noChangeArrowheads="1"/>
          </p:cNvSpPr>
          <p:nvPr/>
        </p:nvSpPr>
        <p:spPr bwMode="auto">
          <a:xfrm>
            <a:off x="2838556" y="4473045"/>
            <a:ext cx="6191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67A5A5"/>
                </a:solidFill>
                <a:effectLst/>
                <a:latin typeface="DIN Condensed" charset="0"/>
                <a:ea typeface="Meiryo" panose="020B0604030504040204" pitchFamily="34" charset="-128"/>
                <a:cs typeface="Times New Roman" panose="02020603050405020304" pitchFamily="18" charset="0"/>
              </a:rPr>
              <a:t>09%</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 name="Text Box 80">
            <a:extLst>
              <a:ext uri="{FF2B5EF4-FFF2-40B4-BE49-F238E27FC236}">
                <a16:creationId xmlns:a16="http://schemas.microsoft.com/office/drawing/2014/main" id="{19CF6EA9-5087-4CC4-B3E4-AC25343E6B97}"/>
              </a:ext>
            </a:extLst>
          </p:cNvPr>
          <p:cNvSpPr txBox="1">
            <a:spLocks noChangeArrowheads="1"/>
          </p:cNvSpPr>
          <p:nvPr/>
        </p:nvSpPr>
        <p:spPr bwMode="auto">
          <a:xfrm>
            <a:off x="2819398" y="4789488"/>
            <a:ext cx="120967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67A5A5"/>
                </a:solidFill>
                <a:effectLst/>
                <a:latin typeface="Source Sans 3" charset="0"/>
                <a:ea typeface="Meiryo" panose="020B0604030504040204" pitchFamily="34" charset="-128"/>
                <a:cs typeface="Times New Roman" panose="02020603050405020304" pitchFamily="18" charset="0"/>
              </a:rPr>
              <a:t>Cars &amp; </a:t>
            </a:r>
            <a:r>
              <a:rPr kumimoji="0" lang="en-US" altLang="en-US" sz="1100" b="0" i="0" u="none" strike="noStrike" cap="none" normalizeH="0" baseline="0" dirty="0" err="1">
                <a:ln>
                  <a:noFill/>
                </a:ln>
                <a:solidFill>
                  <a:srgbClr val="67A5A5"/>
                </a:solidFill>
                <a:effectLst/>
                <a:latin typeface="Source Sans 3" charset="0"/>
                <a:ea typeface="Meiryo" panose="020B0604030504040204" pitchFamily="34" charset="-128"/>
                <a:cs typeface="Times New Roman" panose="02020603050405020304" pitchFamily="18" charset="0"/>
              </a:rPr>
              <a:t>Iorries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Text Box 81">
            <a:extLst>
              <a:ext uri="{FF2B5EF4-FFF2-40B4-BE49-F238E27FC236}">
                <a16:creationId xmlns:a16="http://schemas.microsoft.com/office/drawing/2014/main" id="{E3EC42F7-0948-404F-9903-3C0FA59114AB}"/>
              </a:ext>
            </a:extLst>
          </p:cNvPr>
          <p:cNvSpPr txBox="1">
            <a:spLocks noChangeArrowheads="1"/>
          </p:cNvSpPr>
          <p:nvPr/>
        </p:nvSpPr>
        <p:spPr bwMode="auto">
          <a:xfrm>
            <a:off x="2838556" y="5079303"/>
            <a:ext cx="6191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3F6E70"/>
                </a:solidFill>
                <a:effectLst/>
                <a:latin typeface="DIN Condensed" charset="0"/>
                <a:ea typeface="Meiryo" panose="020B0604030504040204" pitchFamily="34" charset="-128"/>
                <a:cs typeface="Times New Roman" panose="02020603050405020304" pitchFamily="18" charset="0"/>
              </a:rPr>
              <a:t>06%</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Text Box 82">
            <a:extLst>
              <a:ext uri="{FF2B5EF4-FFF2-40B4-BE49-F238E27FC236}">
                <a16:creationId xmlns:a16="http://schemas.microsoft.com/office/drawing/2014/main" id="{5CC54CF6-FDAD-4B2E-9181-5F449A5DC761}"/>
              </a:ext>
            </a:extLst>
          </p:cNvPr>
          <p:cNvSpPr txBox="1">
            <a:spLocks noChangeArrowheads="1"/>
          </p:cNvSpPr>
          <p:nvPr/>
        </p:nvSpPr>
        <p:spPr bwMode="auto">
          <a:xfrm>
            <a:off x="2819398" y="5333873"/>
            <a:ext cx="17018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3F6E70"/>
                </a:solidFill>
                <a:effectLst/>
                <a:latin typeface="Source Sans 3" charset="0"/>
                <a:ea typeface="Meiryo" panose="020B0604030504040204" pitchFamily="34" charset="-128"/>
                <a:cs typeface="Times New Roman" panose="02020603050405020304" pitchFamily="18" charset="0"/>
              </a:rPr>
              <a:t>Electrical &amp; electronical equipment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Text Box 83">
            <a:extLst>
              <a:ext uri="{FF2B5EF4-FFF2-40B4-BE49-F238E27FC236}">
                <a16:creationId xmlns:a16="http://schemas.microsoft.com/office/drawing/2014/main" id="{B45275C3-553A-4E1B-B4CE-7E822F2B2E51}"/>
              </a:ext>
            </a:extLst>
          </p:cNvPr>
          <p:cNvSpPr txBox="1">
            <a:spLocks noChangeArrowheads="1"/>
          </p:cNvSpPr>
          <p:nvPr/>
        </p:nvSpPr>
        <p:spPr bwMode="auto">
          <a:xfrm>
            <a:off x="2787422" y="5705614"/>
            <a:ext cx="6191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2444A"/>
                </a:solidFill>
                <a:effectLst/>
                <a:latin typeface="DIN Condensed" charset="0"/>
                <a:ea typeface="Meiryo" panose="020B0604030504040204" pitchFamily="34" charset="-128"/>
                <a:cs typeface="Times New Roman" panose="02020603050405020304" pitchFamily="18" charset="0"/>
              </a:rPr>
              <a:t>03%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9" name="Text Box 84">
            <a:extLst>
              <a:ext uri="{FF2B5EF4-FFF2-40B4-BE49-F238E27FC236}">
                <a16:creationId xmlns:a16="http://schemas.microsoft.com/office/drawing/2014/main" id="{2545689C-1A4A-4DA1-AE8B-6B16308B4D80}"/>
              </a:ext>
            </a:extLst>
          </p:cNvPr>
          <p:cNvSpPr txBox="1">
            <a:spLocks noChangeArrowheads="1"/>
          </p:cNvSpPr>
          <p:nvPr/>
        </p:nvSpPr>
        <p:spPr bwMode="auto">
          <a:xfrm>
            <a:off x="2838556" y="6011039"/>
            <a:ext cx="17018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2444A"/>
                </a:solidFill>
                <a:effectLst/>
                <a:latin typeface="Source Sans 3" charset="0"/>
                <a:ea typeface="Meiryo" panose="020B0604030504040204" pitchFamily="34" charset="-128"/>
                <a:cs typeface="Times New Roman" panose="02020603050405020304" pitchFamily="18" charset="0"/>
              </a:rPr>
              <a:t>Agriculture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 name="Text Box 85">
            <a:extLst>
              <a:ext uri="{FF2B5EF4-FFF2-40B4-BE49-F238E27FC236}">
                <a16:creationId xmlns:a16="http://schemas.microsoft.com/office/drawing/2014/main" id="{A45B3D84-0CF6-410F-A309-B3277E5E6469}"/>
              </a:ext>
            </a:extLst>
          </p:cNvPr>
          <p:cNvSpPr txBox="1">
            <a:spLocks noChangeArrowheads="1"/>
          </p:cNvSpPr>
          <p:nvPr/>
        </p:nvSpPr>
        <p:spPr bwMode="auto">
          <a:xfrm>
            <a:off x="4956507" y="2886075"/>
            <a:ext cx="6191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CC9030"/>
                </a:solidFill>
                <a:effectLst/>
                <a:latin typeface="DIN Condensed" charset="0"/>
                <a:ea typeface="Meiryo" panose="020B0604030504040204" pitchFamily="34" charset="-128"/>
                <a:cs typeface="Times New Roman" panose="02020603050405020304" pitchFamily="18" charset="0"/>
              </a:rPr>
              <a:t>39%</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1" name="Text Box 86">
            <a:extLst>
              <a:ext uri="{FF2B5EF4-FFF2-40B4-BE49-F238E27FC236}">
                <a16:creationId xmlns:a16="http://schemas.microsoft.com/office/drawing/2014/main" id="{3D56FED8-F68A-4EAE-97F1-296FBD170B2A}"/>
              </a:ext>
            </a:extLst>
          </p:cNvPr>
          <p:cNvSpPr txBox="1">
            <a:spLocks noChangeArrowheads="1"/>
          </p:cNvSpPr>
          <p:nvPr/>
        </p:nvSpPr>
        <p:spPr bwMode="auto">
          <a:xfrm>
            <a:off x="4373100" y="3203575"/>
            <a:ext cx="11668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Incinerated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2" name="Text Box 87">
            <a:extLst>
              <a:ext uri="{FF2B5EF4-FFF2-40B4-BE49-F238E27FC236}">
                <a16:creationId xmlns:a16="http://schemas.microsoft.com/office/drawing/2014/main" id="{91DCBDEF-5A51-4EE3-8E34-B1F2F2300F47}"/>
              </a:ext>
            </a:extLst>
          </p:cNvPr>
          <p:cNvSpPr txBox="1">
            <a:spLocks noChangeArrowheads="1"/>
          </p:cNvSpPr>
          <p:nvPr/>
        </p:nvSpPr>
        <p:spPr bwMode="auto">
          <a:xfrm>
            <a:off x="4910583" y="4335463"/>
            <a:ext cx="6191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4C05B"/>
                </a:solidFill>
                <a:effectLst/>
                <a:latin typeface="DIN Condensed" charset="0"/>
                <a:ea typeface="Meiryo" panose="020B0604030504040204" pitchFamily="34" charset="-128"/>
                <a:cs typeface="Times New Roman" panose="02020603050405020304" pitchFamily="18" charset="0"/>
              </a:rPr>
              <a:t>31%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3" name="Text Box 88">
            <a:extLst>
              <a:ext uri="{FF2B5EF4-FFF2-40B4-BE49-F238E27FC236}">
                <a16:creationId xmlns:a16="http://schemas.microsoft.com/office/drawing/2014/main" id="{F681842A-8262-42A5-B4CD-33B5CDEC6ADF}"/>
              </a:ext>
            </a:extLst>
          </p:cNvPr>
          <p:cNvSpPr txBox="1">
            <a:spLocks noChangeArrowheads="1"/>
          </p:cNvSpPr>
          <p:nvPr/>
        </p:nvSpPr>
        <p:spPr bwMode="auto">
          <a:xfrm>
            <a:off x="4362896" y="4666720"/>
            <a:ext cx="11668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F4C05B"/>
                </a:solidFill>
                <a:effectLst/>
                <a:latin typeface="Source Sans 3" charset="0"/>
                <a:ea typeface="Meiryo" panose="020B0604030504040204" pitchFamily="34" charset="-128"/>
                <a:cs typeface="Times New Roman" panose="02020603050405020304" pitchFamily="18" charset="0"/>
              </a:rPr>
              <a:t>Landfilled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4" name="Text Box 89">
            <a:extLst>
              <a:ext uri="{FF2B5EF4-FFF2-40B4-BE49-F238E27FC236}">
                <a16:creationId xmlns:a16="http://schemas.microsoft.com/office/drawing/2014/main" id="{C7FCF4BD-2DD3-4804-ADAE-C487B47B7604}"/>
              </a:ext>
            </a:extLst>
          </p:cNvPr>
          <p:cNvSpPr txBox="1">
            <a:spLocks noChangeArrowheads="1"/>
          </p:cNvSpPr>
          <p:nvPr/>
        </p:nvSpPr>
        <p:spPr bwMode="auto">
          <a:xfrm>
            <a:off x="4905375" y="5721651"/>
            <a:ext cx="6191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67A5A5"/>
                </a:solidFill>
                <a:effectLst/>
                <a:latin typeface="DIN Condensed" charset="0"/>
                <a:ea typeface="Meiryo" panose="020B0604030504040204" pitchFamily="34" charset="-128"/>
                <a:cs typeface="Times New Roman" panose="02020603050405020304" pitchFamily="18" charset="0"/>
              </a:rPr>
              <a:t>30%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5" name="Text Box 90">
            <a:extLst>
              <a:ext uri="{FF2B5EF4-FFF2-40B4-BE49-F238E27FC236}">
                <a16:creationId xmlns:a16="http://schemas.microsoft.com/office/drawing/2014/main" id="{64AF27DB-F5E7-41EE-BA31-A72048E38835}"/>
              </a:ext>
            </a:extLst>
          </p:cNvPr>
          <p:cNvSpPr txBox="1">
            <a:spLocks noChangeArrowheads="1"/>
          </p:cNvSpPr>
          <p:nvPr/>
        </p:nvSpPr>
        <p:spPr bwMode="auto">
          <a:xfrm>
            <a:off x="4373101" y="5989623"/>
            <a:ext cx="11668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67A5A5"/>
                </a:solidFill>
                <a:effectLst/>
                <a:latin typeface="Source Sans 3" charset="0"/>
                <a:ea typeface="Meiryo" panose="020B0604030504040204" pitchFamily="34" charset="-128"/>
                <a:cs typeface="Times New Roman" panose="02020603050405020304" pitchFamily="18" charset="0"/>
              </a:rPr>
              <a:t>Recycled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6" name="Rectangle 22">
            <a:extLst>
              <a:ext uri="{FF2B5EF4-FFF2-40B4-BE49-F238E27FC236}">
                <a16:creationId xmlns:a16="http://schemas.microsoft.com/office/drawing/2014/main" id="{55599784-0016-41DA-9458-3A761F59F1CA}"/>
              </a:ext>
            </a:extLst>
          </p:cNvPr>
          <p:cNvSpPr>
            <a:spLocks noChangeArrowheads="1"/>
          </p:cNvSpPr>
          <p:nvPr/>
        </p:nvSpPr>
        <p:spPr bwMode="auto">
          <a:xfrm>
            <a:off x="2787422" y="1496642"/>
            <a:ext cx="2935705" cy="430887"/>
          </a:xfrm>
          <a:prstGeom prst="rect">
            <a:avLst/>
          </a:prstGeom>
          <a:solidFill>
            <a:srgbClr val="67A5A5"/>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02444A"/>
                </a:solidFill>
                <a:effectLst/>
                <a:highlight>
                  <a:srgbClr val="67A5A5"/>
                </a:highlight>
                <a:latin typeface="DIN Condensed" charset="0"/>
                <a:ea typeface="Calibri" panose="020F0502020204030204" pitchFamily="34" charset="0"/>
                <a:cs typeface="Times New Roman" panose="02020603050405020304" pitchFamily="18" charset="0"/>
              </a:rPr>
              <a:t>IN EU MEMBER STATES</a:t>
            </a:r>
            <a:endParaRPr kumimoji="0" lang="en-IE" altLang="en-US" sz="800" b="1" i="0" u="none" strike="noStrike" cap="none" normalizeH="0" baseline="0" dirty="0">
              <a:ln>
                <a:noFill/>
              </a:ln>
              <a:solidFill>
                <a:schemeClr val="tx1"/>
              </a:solidFill>
              <a:effectLst/>
              <a:highlight>
                <a:srgbClr val="67A5A5"/>
              </a:highlight>
            </a:endParaRPr>
          </a:p>
        </p:txBody>
      </p:sp>
      <p:sp>
        <p:nvSpPr>
          <p:cNvPr id="27" name="Rectangle 41">
            <a:extLst>
              <a:ext uri="{FF2B5EF4-FFF2-40B4-BE49-F238E27FC236}">
                <a16:creationId xmlns:a16="http://schemas.microsoft.com/office/drawing/2014/main" id="{83D8E7C3-71AD-465B-91A8-74F7066C9BF6}"/>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a:ln>
                <a:noFill/>
              </a:ln>
              <a:solidFill>
                <a:srgbClr val="02444A"/>
              </a:solidFill>
              <a:effectLst/>
              <a:latin typeface="DIN Condensed"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200" b="0" i="0" u="none" strike="noStrike" cap="none" normalizeH="0" baseline="0">
                <a:ln>
                  <a:noFill/>
                </a:ln>
                <a:solidFill>
                  <a:srgbClr val="02444A"/>
                </a:solidFill>
                <a:effectLst/>
                <a:latin typeface="DIN Condensed"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517240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AB6AA8-9309-41CB-8BEC-4F15B32D8754}"/>
              </a:ext>
            </a:extLst>
          </p:cNvPr>
          <p:cNvSpPr>
            <a:spLocks noGrp="1"/>
          </p:cNvSpPr>
          <p:nvPr>
            <p:ph type="body" sz="quarter" idx="13"/>
          </p:nvPr>
        </p:nvSpPr>
        <p:spPr/>
        <p:txBody>
          <a:bodyPr/>
          <a:lstStyle/>
          <a:p>
            <a:r>
              <a:rPr lang="en-US" b="1" dirty="0">
                <a:solidFill>
                  <a:srgbClr val="F5C05B"/>
                </a:solidFill>
              </a:rPr>
              <a:t>Recycling:</a:t>
            </a:r>
            <a:endParaRPr lang="en-IE" b="1" dirty="0">
              <a:solidFill>
                <a:srgbClr val="F5C05B"/>
              </a:solidFill>
            </a:endParaRPr>
          </a:p>
        </p:txBody>
      </p:sp>
      <p:sp>
        <p:nvSpPr>
          <p:cNvPr id="3" name="Text Placeholder 2">
            <a:extLst>
              <a:ext uri="{FF2B5EF4-FFF2-40B4-BE49-F238E27FC236}">
                <a16:creationId xmlns:a16="http://schemas.microsoft.com/office/drawing/2014/main" id="{755615DA-D8F6-4A06-BF6B-5DA217E4587B}"/>
              </a:ext>
            </a:extLst>
          </p:cNvPr>
          <p:cNvSpPr>
            <a:spLocks noGrp="1"/>
          </p:cNvSpPr>
          <p:nvPr>
            <p:ph type="body" sz="quarter" idx="14"/>
          </p:nvPr>
        </p:nvSpPr>
        <p:spPr/>
        <p:txBody>
          <a:bodyPr/>
          <a:lstStyle/>
          <a:p>
            <a:r>
              <a:rPr lang="en-US" b="1" dirty="0">
                <a:solidFill>
                  <a:srgbClr val="406F70"/>
                </a:solidFill>
              </a:rPr>
              <a:t>How can your business help?</a:t>
            </a:r>
            <a:endParaRPr lang="en-IE" b="1" dirty="0">
              <a:solidFill>
                <a:srgbClr val="406F70"/>
              </a:solidFill>
            </a:endParaRPr>
          </a:p>
        </p:txBody>
      </p:sp>
      <p:sp>
        <p:nvSpPr>
          <p:cNvPr id="4" name="Picture Placeholder 3">
            <a:extLst>
              <a:ext uri="{FF2B5EF4-FFF2-40B4-BE49-F238E27FC236}">
                <a16:creationId xmlns:a16="http://schemas.microsoft.com/office/drawing/2014/main" id="{28084026-D892-41E9-9F59-618CD1F9A25C}"/>
              </a:ext>
            </a:extLst>
          </p:cNvPr>
          <p:cNvSpPr>
            <a:spLocks noGrp="1"/>
          </p:cNvSpPr>
          <p:nvPr>
            <p:ph type="pic" sz="quarter" idx="15"/>
          </p:nvPr>
        </p:nvSpPr>
        <p:spPr/>
      </p:sp>
      <p:sp>
        <p:nvSpPr>
          <p:cNvPr id="6" name="TextBox 5">
            <a:extLst>
              <a:ext uri="{FF2B5EF4-FFF2-40B4-BE49-F238E27FC236}">
                <a16:creationId xmlns:a16="http://schemas.microsoft.com/office/drawing/2014/main" id="{873635FD-62A7-47E7-81F1-FC2ECB584489}"/>
              </a:ext>
            </a:extLst>
          </p:cNvPr>
          <p:cNvSpPr txBox="1"/>
          <p:nvPr/>
        </p:nvSpPr>
        <p:spPr>
          <a:xfrm>
            <a:off x="9002486" y="1640831"/>
            <a:ext cx="3189514" cy="3785652"/>
          </a:xfrm>
          <a:prstGeom prst="rect">
            <a:avLst/>
          </a:prstGeom>
          <a:noFill/>
        </p:spPr>
        <p:txBody>
          <a:bodyPr wrap="square" rtlCol="0">
            <a:spAutoFit/>
          </a:bodyPr>
          <a:lstStyle/>
          <a:p>
            <a:pPr algn="ctr"/>
            <a:r>
              <a:rPr lang="en-US" sz="2400" dirty="0">
                <a:solidFill>
                  <a:srgbClr val="5E5E5E"/>
                </a:solidFill>
                <a:latin typeface="Roboto" panose="02000000000000000000" pitchFamily="2" charset="0"/>
              </a:rPr>
              <a:t>W</a:t>
            </a:r>
            <a:r>
              <a:rPr lang="en-US" sz="2400" b="0" i="0" dirty="0">
                <a:solidFill>
                  <a:srgbClr val="5E5E5E"/>
                </a:solidFill>
                <a:effectLst/>
                <a:latin typeface="Roboto" panose="02000000000000000000" pitchFamily="2" charset="0"/>
              </a:rPr>
              <a:t>hat actually happens to the plastic if we just throw it away? </a:t>
            </a:r>
            <a:r>
              <a:rPr lang="en-US" sz="2400" dirty="0">
                <a:solidFill>
                  <a:srgbClr val="5E5E5E"/>
                </a:solidFill>
                <a:latin typeface="Roboto" panose="02000000000000000000" pitchFamily="2" charset="0"/>
              </a:rPr>
              <a:t>E.</a:t>
            </a:r>
            <a:r>
              <a:rPr lang="en-US" sz="2400" b="0" i="0" dirty="0">
                <a:solidFill>
                  <a:srgbClr val="5E5E5E"/>
                </a:solidFill>
                <a:effectLst/>
                <a:latin typeface="Roboto" panose="02000000000000000000" pitchFamily="2" charset="0"/>
              </a:rPr>
              <a:t> Bryce traces the life cycles of three different plastic bottles, shedding light on the dangers these disposables present to our world. </a:t>
            </a:r>
            <a:endParaRPr lang="en-IE" sz="2400" dirty="0">
              <a:solidFill>
                <a:srgbClr val="5E5E5E"/>
              </a:solidFill>
            </a:endParaRPr>
          </a:p>
        </p:txBody>
      </p:sp>
      <p:pic>
        <p:nvPicPr>
          <p:cNvPr id="7" name="Online Media 6" title="What really happens to the plastic you throw away - Emma Bryce">
            <a:hlinkClick r:id="" action="ppaction://media"/>
            <a:extLst>
              <a:ext uri="{FF2B5EF4-FFF2-40B4-BE49-F238E27FC236}">
                <a16:creationId xmlns:a16="http://schemas.microsoft.com/office/drawing/2014/main" id="{01830700-B2F9-4DE4-9E17-D20FB64F4B8A}"/>
              </a:ext>
            </a:extLst>
          </p:cNvPr>
          <p:cNvPicPr>
            <a:picLocks noRot="1" noChangeAspect="1"/>
          </p:cNvPicPr>
          <p:nvPr>
            <a:videoFile r:link="rId1"/>
          </p:nvPr>
        </p:nvPicPr>
        <p:blipFill>
          <a:blip r:embed="rId3"/>
          <a:stretch>
            <a:fillRect/>
          </a:stretch>
        </p:blipFill>
        <p:spPr>
          <a:xfrm>
            <a:off x="3127042" y="1762734"/>
            <a:ext cx="5799244" cy="3785652"/>
          </a:xfrm>
          <a:prstGeom prst="rect">
            <a:avLst/>
          </a:prstGeom>
        </p:spPr>
      </p:pic>
      <p:sp>
        <p:nvSpPr>
          <p:cNvPr id="8" name="TextBox 7">
            <a:extLst>
              <a:ext uri="{FF2B5EF4-FFF2-40B4-BE49-F238E27FC236}">
                <a16:creationId xmlns:a16="http://schemas.microsoft.com/office/drawing/2014/main" id="{DC535F2D-D683-4A0E-8803-6BC6A31EDB53}"/>
              </a:ext>
            </a:extLst>
          </p:cNvPr>
          <p:cNvSpPr txBox="1"/>
          <p:nvPr/>
        </p:nvSpPr>
        <p:spPr>
          <a:xfrm>
            <a:off x="261256" y="5900044"/>
            <a:ext cx="4604657" cy="800219"/>
          </a:xfrm>
          <a:prstGeom prst="rect">
            <a:avLst/>
          </a:prstGeom>
          <a:noFill/>
        </p:spPr>
        <p:txBody>
          <a:bodyPr wrap="square" rtlCol="0">
            <a:spAutoFit/>
          </a:bodyPr>
          <a:lstStyle/>
          <a:p>
            <a:r>
              <a:rPr lang="en-IE" sz="1400" dirty="0">
                <a:hlinkClick r:id="rId4"/>
              </a:rPr>
              <a:t>https://www.youtube.com/watch?v=_6xlNyWPpB8&amp;list=RDCMUCsooa4yRKGN_zEE8iknghZA&amp;index=1</a:t>
            </a:r>
            <a:endParaRPr lang="en-IE" sz="1400" dirty="0"/>
          </a:p>
          <a:p>
            <a:endParaRPr lang="en-IE" dirty="0"/>
          </a:p>
        </p:txBody>
      </p:sp>
    </p:spTree>
    <p:extLst>
      <p:ext uri="{BB962C8B-B14F-4D97-AF65-F5344CB8AC3E}">
        <p14:creationId xmlns:p14="http://schemas.microsoft.com/office/powerpoint/2010/main" val="282499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DEA984-F664-4E3C-9BAC-CC93AC0641A9}"/>
              </a:ext>
            </a:extLst>
          </p:cNvPr>
          <p:cNvSpPr>
            <a:spLocks noGrp="1"/>
          </p:cNvSpPr>
          <p:nvPr>
            <p:ph type="body" sz="quarter" idx="19"/>
          </p:nvPr>
        </p:nvSpPr>
        <p:spPr/>
        <p:txBody>
          <a:bodyPr>
            <a:normAutofit lnSpcReduction="10000"/>
          </a:bodyPr>
          <a:lstStyle/>
          <a:p>
            <a:r>
              <a:rPr lang="en-US" b="1" dirty="0"/>
              <a:t>What is Happening in the EU…</a:t>
            </a:r>
          </a:p>
          <a:p>
            <a:r>
              <a:rPr lang="en-US" b="1" dirty="0"/>
              <a:t>3. Recycle</a:t>
            </a:r>
            <a:endParaRPr lang="en-IE" b="1" dirty="0"/>
          </a:p>
        </p:txBody>
      </p:sp>
      <p:sp>
        <p:nvSpPr>
          <p:cNvPr id="3" name="Text Placeholder 2">
            <a:extLst>
              <a:ext uri="{FF2B5EF4-FFF2-40B4-BE49-F238E27FC236}">
                <a16:creationId xmlns:a16="http://schemas.microsoft.com/office/drawing/2014/main" id="{1965786F-6471-43FD-AAB3-38A2BFC28658}"/>
              </a:ext>
            </a:extLst>
          </p:cNvPr>
          <p:cNvSpPr>
            <a:spLocks noGrp="1"/>
          </p:cNvSpPr>
          <p:nvPr>
            <p:ph type="body" sz="quarter" idx="20"/>
          </p:nvPr>
        </p:nvSpPr>
        <p:spPr>
          <a:xfrm>
            <a:off x="380144" y="1958825"/>
            <a:ext cx="11599523" cy="4339233"/>
          </a:xfrm>
        </p:spPr>
        <p:txBody>
          <a:bodyPr/>
          <a:lstStyle/>
          <a:p>
            <a:pPr algn="just" fontAlgn="ctr"/>
            <a:r>
              <a:rPr lang="en-US" b="0" i="0" dirty="0">
                <a:solidFill>
                  <a:srgbClr val="505154"/>
                </a:solidFill>
                <a:effectLst/>
              </a:rPr>
              <a:t>Half of the plastic collected for recycling is exported to be treated in countries outside the EU. Reasons for the exportation include the lack of capacity, technology or financial resources to treat the waste locally. Previously, a significant share of the exported plastic waste was shipped to China, but with the country’s recent ban on plastic waste imports, it is increasingly urgent to find other solutions.</a:t>
            </a:r>
          </a:p>
          <a:p>
            <a:pPr algn="just" fontAlgn="ctr"/>
            <a:br>
              <a:rPr lang="en-US" dirty="0"/>
            </a:br>
            <a:r>
              <a:rPr lang="en-US" b="0" i="0" dirty="0">
                <a:solidFill>
                  <a:srgbClr val="505154"/>
                </a:solidFill>
                <a:effectLst/>
              </a:rPr>
              <a:t>The low share of plastic recycling in the EU means big losses for the economy as well as for the environment. It is estimated that 95% of the value of plastic packaging material is lost to the economy after a short first-use cycle.</a:t>
            </a:r>
          </a:p>
          <a:p>
            <a:pPr fontAlgn="ctr"/>
            <a:br>
              <a:rPr lang="en-US" dirty="0"/>
            </a:br>
            <a:r>
              <a:rPr lang="en-US" b="0" i="0" dirty="0">
                <a:solidFill>
                  <a:srgbClr val="505154"/>
                </a:solidFill>
                <a:effectLst/>
              </a:rPr>
              <a:t>Each year, the production and incineration of plastic emits about 400 million </a:t>
            </a:r>
            <a:r>
              <a:rPr lang="en-US" b="0" i="0" dirty="0" err="1">
                <a:solidFill>
                  <a:srgbClr val="505154"/>
                </a:solidFill>
                <a:effectLst/>
              </a:rPr>
              <a:t>tonnes</a:t>
            </a:r>
            <a:r>
              <a:rPr lang="en-US" b="0" i="0" dirty="0">
                <a:solidFill>
                  <a:srgbClr val="505154"/>
                </a:solidFill>
                <a:effectLst/>
              </a:rPr>
              <a:t> of CO</a:t>
            </a:r>
            <a:r>
              <a:rPr lang="en-US" sz="1400" b="0" i="0" dirty="0">
                <a:solidFill>
                  <a:srgbClr val="505154"/>
                </a:solidFill>
                <a:effectLst/>
              </a:rPr>
              <a:t>2</a:t>
            </a:r>
            <a:r>
              <a:rPr lang="en-US" b="0" i="0" dirty="0">
                <a:solidFill>
                  <a:srgbClr val="505154"/>
                </a:solidFill>
                <a:effectLst/>
              </a:rPr>
              <a:t> globally, </a:t>
            </a:r>
            <a:r>
              <a:rPr lang="en-US" b="1" i="0" dirty="0">
                <a:solidFill>
                  <a:srgbClr val="505154"/>
                </a:solidFill>
                <a:effectLst/>
              </a:rPr>
              <a:t>a part of which could be avoided through better recycling.</a:t>
            </a:r>
          </a:p>
          <a:p>
            <a:endParaRPr lang="en-IE" dirty="0"/>
          </a:p>
        </p:txBody>
      </p:sp>
    </p:spTree>
    <p:extLst>
      <p:ext uri="{BB962C8B-B14F-4D97-AF65-F5344CB8AC3E}">
        <p14:creationId xmlns:p14="http://schemas.microsoft.com/office/powerpoint/2010/main" val="3772613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DA3B0E-0DEB-42C1-830C-44666C895434}"/>
              </a:ext>
            </a:extLst>
          </p:cNvPr>
          <p:cNvSpPr>
            <a:spLocks noGrp="1"/>
          </p:cNvSpPr>
          <p:nvPr>
            <p:ph type="body" sz="quarter" idx="19"/>
          </p:nvPr>
        </p:nvSpPr>
        <p:spPr>
          <a:xfrm>
            <a:off x="109728" y="367646"/>
            <a:ext cx="3252597" cy="5597725"/>
          </a:xfrm>
        </p:spPr>
        <p:txBody>
          <a:bodyPr>
            <a:normAutofit/>
          </a:bodyPr>
          <a:lstStyle/>
          <a:p>
            <a:pPr algn="ctr">
              <a:lnSpc>
                <a:spcPct val="100000"/>
              </a:lnSpc>
            </a:pPr>
            <a:r>
              <a:rPr lang="en-US" sz="2400" b="1" dirty="0">
                <a:solidFill>
                  <a:srgbClr val="F5C05B"/>
                </a:solidFill>
              </a:rPr>
              <a:t>The Food Chain &amp; Greenhouse Gas Emissions</a:t>
            </a:r>
          </a:p>
          <a:p>
            <a:pPr algn="just">
              <a:lnSpc>
                <a:spcPct val="100000"/>
              </a:lnSpc>
            </a:pPr>
            <a:r>
              <a:rPr lang="en-IE" sz="2000" dirty="0">
                <a:solidFill>
                  <a:srgbClr val="085156"/>
                </a:solidFill>
                <a:hlinkClick r:id="rId2"/>
              </a:rPr>
              <a:t>Our World in Data  </a:t>
            </a:r>
            <a:r>
              <a:rPr lang="en-IE" sz="2000" dirty="0">
                <a:solidFill>
                  <a:srgbClr val="085156"/>
                </a:solidFill>
              </a:rPr>
              <a:t>collates the work of t</a:t>
            </a:r>
            <a:r>
              <a:rPr lang="en-GB" sz="2000" b="0" i="0" dirty="0" err="1">
                <a:solidFill>
                  <a:srgbClr val="085156"/>
                </a:solidFill>
                <a:effectLst/>
              </a:rPr>
              <a:t>housands</a:t>
            </a:r>
            <a:r>
              <a:rPr lang="en-GB" sz="2000" b="0" i="0" dirty="0">
                <a:solidFill>
                  <a:srgbClr val="085156"/>
                </a:solidFill>
                <a:effectLst/>
              </a:rPr>
              <a:t> of researchers around the world to allow knowledge on the big problems accessible and understandable.  </a:t>
            </a:r>
            <a:endParaRPr lang="en-GB" sz="2000" dirty="0">
              <a:solidFill>
                <a:srgbClr val="085156"/>
              </a:solidFill>
            </a:endParaRPr>
          </a:p>
          <a:p>
            <a:pPr algn="just">
              <a:lnSpc>
                <a:spcPct val="100000"/>
              </a:lnSpc>
            </a:pPr>
            <a:r>
              <a:rPr lang="en-GB" sz="2000" dirty="0">
                <a:solidFill>
                  <a:srgbClr val="085156"/>
                </a:solidFill>
              </a:rPr>
              <a:t>Search their presentation of the impact of food across the supply chain on GHGs, it makes for fascinating reading.</a:t>
            </a:r>
            <a:endParaRPr lang="en-IE" sz="2000" dirty="0">
              <a:solidFill>
                <a:srgbClr val="085156"/>
              </a:solidFill>
            </a:endParaRPr>
          </a:p>
        </p:txBody>
      </p:sp>
      <p:pic>
        <p:nvPicPr>
          <p:cNvPr id="4" name="Picture 3">
            <a:extLst>
              <a:ext uri="{FF2B5EF4-FFF2-40B4-BE49-F238E27FC236}">
                <a16:creationId xmlns:a16="http://schemas.microsoft.com/office/drawing/2014/main" id="{36EF1A21-D64A-4E46-9453-E82B6667392B}"/>
              </a:ext>
            </a:extLst>
          </p:cNvPr>
          <p:cNvPicPr>
            <a:picLocks noChangeAspect="1"/>
          </p:cNvPicPr>
          <p:nvPr/>
        </p:nvPicPr>
        <p:blipFill>
          <a:blip r:embed="rId3"/>
          <a:stretch>
            <a:fillRect/>
          </a:stretch>
        </p:blipFill>
        <p:spPr>
          <a:xfrm>
            <a:off x="3362325" y="304245"/>
            <a:ext cx="8829675" cy="5724525"/>
          </a:xfrm>
          <a:prstGeom prst="rect">
            <a:avLst/>
          </a:prstGeom>
        </p:spPr>
      </p:pic>
    </p:spTree>
    <p:extLst>
      <p:ext uri="{BB962C8B-B14F-4D97-AF65-F5344CB8AC3E}">
        <p14:creationId xmlns:p14="http://schemas.microsoft.com/office/powerpoint/2010/main" val="14809717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D3626C-F5A6-4349-A2F8-510CA7A2C331}"/>
              </a:ext>
            </a:extLst>
          </p:cNvPr>
          <p:cNvSpPr>
            <a:spLocks noGrp="1"/>
          </p:cNvSpPr>
          <p:nvPr>
            <p:ph type="body" sz="quarter" idx="19"/>
          </p:nvPr>
        </p:nvSpPr>
        <p:spPr/>
        <p:txBody>
          <a:bodyPr vert="horz" lIns="91440" tIns="45720" rIns="91440" bIns="45720" rtlCol="0" anchor="t">
            <a:normAutofit/>
          </a:bodyPr>
          <a:lstStyle/>
          <a:p>
            <a:r>
              <a:rPr lang="en-US" b="1">
                <a:cs typeface="Calibri"/>
              </a:rPr>
              <a:t>Recycling Tips for SMEs </a:t>
            </a:r>
          </a:p>
        </p:txBody>
      </p:sp>
      <p:sp>
        <p:nvSpPr>
          <p:cNvPr id="3" name="Text Placeholder 2">
            <a:extLst>
              <a:ext uri="{FF2B5EF4-FFF2-40B4-BE49-F238E27FC236}">
                <a16:creationId xmlns:a16="http://schemas.microsoft.com/office/drawing/2014/main" id="{46BC8D0F-A44E-4550-B844-AEE28B1DE166}"/>
              </a:ext>
            </a:extLst>
          </p:cNvPr>
          <p:cNvSpPr>
            <a:spLocks noGrp="1"/>
          </p:cNvSpPr>
          <p:nvPr>
            <p:ph type="body" sz="quarter" idx="20"/>
          </p:nvPr>
        </p:nvSpPr>
        <p:spPr/>
        <p:txBody>
          <a:bodyPr vert="horz" lIns="91440" tIns="45720" rIns="91440" bIns="45720" rtlCol="0" anchor="t">
            <a:noAutofit/>
          </a:bodyPr>
          <a:lstStyle/>
          <a:p>
            <a:pPr marL="342900" indent="-342900">
              <a:buChar char="•"/>
            </a:pPr>
            <a:r>
              <a:rPr lang="en-US">
                <a:cs typeface="Calibri"/>
              </a:rPr>
              <a:t>While companies and communities are working to design out waste, some packaging waste can be unavoidable for SME's. </a:t>
            </a:r>
          </a:p>
          <a:p>
            <a:pPr marL="342900" indent="-342900">
              <a:buChar char="•"/>
            </a:pPr>
            <a:r>
              <a:rPr lang="en-US">
                <a:cs typeface="Calibri"/>
              </a:rPr>
              <a:t>SME's can best deal with this waste by taking the approach of 'what gets measured, gets managed'</a:t>
            </a:r>
          </a:p>
          <a:p>
            <a:pPr marL="342900" indent="-342900">
              <a:buChar char="•"/>
            </a:pPr>
            <a:r>
              <a:rPr lang="en-US">
                <a:cs typeface="Calibri"/>
              </a:rPr>
              <a:t>Take note of your waste streams and engage with suppliers to reduce unneccessary packaging. </a:t>
            </a:r>
          </a:p>
          <a:p>
            <a:pPr marL="342900" indent="-342900">
              <a:buChar char="•"/>
            </a:pPr>
            <a:r>
              <a:rPr lang="en-US">
                <a:cs typeface="Calibri"/>
              </a:rPr>
              <a:t>While green bins typically don't accept certain types of plastic, some quick research will be able to point you in the direction of recycling centres that will accept soft and black plastics </a:t>
            </a:r>
          </a:p>
        </p:txBody>
      </p:sp>
    </p:spTree>
    <p:extLst>
      <p:ext uri="{BB962C8B-B14F-4D97-AF65-F5344CB8AC3E}">
        <p14:creationId xmlns:p14="http://schemas.microsoft.com/office/powerpoint/2010/main" val="36002763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90F719-B986-442A-A7DD-00BB9AAF42B8}"/>
              </a:ext>
            </a:extLst>
          </p:cNvPr>
          <p:cNvPicPr>
            <a:picLocks noChangeAspect="1"/>
          </p:cNvPicPr>
          <p:nvPr/>
        </p:nvPicPr>
        <p:blipFill rotWithShape="1">
          <a:blip r:embed="rId2"/>
          <a:srcRect t="347"/>
          <a:stretch/>
        </p:blipFill>
        <p:spPr>
          <a:xfrm>
            <a:off x="1142745" y="1204606"/>
            <a:ext cx="9906509" cy="4448788"/>
          </a:xfrm>
          <a:prstGeom prst="rect">
            <a:avLst/>
          </a:prstGeom>
        </p:spPr>
      </p:pic>
      <p:sp>
        <p:nvSpPr>
          <p:cNvPr id="6" name="TextBox 5">
            <a:extLst>
              <a:ext uri="{FF2B5EF4-FFF2-40B4-BE49-F238E27FC236}">
                <a16:creationId xmlns:a16="http://schemas.microsoft.com/office/drawing/2014/main" id="{7856E73D-99E2-4CD2-9921-FCBBD4648336}"/>
              </a:ext>
            </a:extLst>
          </p:cNvPr>
          <p:cNvSpPr txBox="1"/>
          <p:nvPr/>
        </p:nvSpPr>
        <p:spPr>
          <a:xfrm>
            <a:off x="3339101" y="256853"/>
            <a:ext cx="9164548" cy="646331"/>
          </a:xfrm>
          <a:prstGeom prst="rect">
            <a:avLst/>
          </a:prstGeom>
          <a:noFill/>
        </p:spPr>
        <p:txBody>
          <a:bodyPr wrap="square" rtlCol="0">
            <a:spAutoFit/>
          </a:bodyPr>
          <a:lstStyle/>
          <a:p>
            <a:r>
              <a:rPr lang="en-US" sz="3600" b="1" dirty="0">
                <a:solidFill>
                  <a:srgbClr val="406F70"/>
                </a:solidFill>
              </a:rPr>
              <a:t>Knowing The Difference…</a:t>
            </a:r>
            <a:endParaRPr lang="en-IE" sz="3600" b="1" dirty="0">
              <a:solidFill>
                <a:srgbClr val="406F70"/>
              </a:solidFill>
            </a:endParaRPr>
          </a:p>
        </p:txBody>
      </p:sp>
    </p:spTree>
    <p:extLst>
      <p:ext uri="{BB962C8B-B14F-4D97-AF65-F5344CB8AC3E}">
        <p14:creationId xmlns:p14="http://schemas.microsoft.com/office/powerpoint/2010/main" val="3836371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DEDE0-631F-4BE9-8C39-A7B8E4F5922B}"/>
              </a:ext>
            </a:extLst>
          </p:cNvPr>
          <p:cNvSpPr>
            <a:spLocks noGrp="1"/>
          </p:cNvSpPr>
          <p:nvPr>
            <p:ph type="title"/>
          </p:nvPr>
        </p:nvSpPr>
        <p:spPr>
          <a:xfrm>
            <a:off x="839788" y="457200"/>
            <a:ext cx="9231138" cy="1045923"/>
          </a:xfrm>
        </p:spPr>
        <p:txBody>
          <a:bodyPr>
            <a:normAutofit/>
          </a:bodyPr>
          <a:lstStyle/>
          <a:p>
            <a:r>
              <a:rPr lang="en-US" sz="3600" b="1" dirty="0">
                <a:solidFill>
                  <a:srgbClr val="406F70"/>
                </a:solidFill>
                <a:latin typeface="+mn-lt"/>
              </a:rPr>
              <a:t>What we need to look out for…</a:t>
            </a:r>
            <a:endParaRPr lang="en-IE" sz="3600" b="1" dirty="0">
              <a:solidFill>
                <a:srgbClr val="406F70"/>
              </a:solidFill>
              <a:latin typeface="+mn-lt"/>
            </a:endParaRPr>
          </a:p>
        </p:txBody>
      </p:sp>
      <p:pic>
        <p:nvPicPr>
          <p:cNvPr id="8" name="Picture 7">
            <a:extLst>
              <a:ext uri="{FF2B5EF4-FFF2-40B4-BE49-F238E27FC236}">
                <a16:creationId xmlns:a16="http://schemas.microsoft.com/office/drawing/2014/main" id="{9FA9EE7A-562C-4453-B58A-A03E92C91588}"/>
              </a:ext>
            </a:extLst>
          </p:cNvPr>
          <p:cNvPicPr>
            <a:picLocks noChangeAspect="1"/>
          </p:cNvPicPr>
          <p:nvPr/>
        </p:nvPicPr>
        <p:blipFill>
          <a:blip r:embed="rId2"/>
          <a:stretch>
            <a:fillRect/>
          </a:stretch>
        </p:blipFill>
        <p:spPr>
          <a:xfrm>
            <a:off x="944027" y="1821732"/>
            <a:ext cx="10408185" cy="4216617"/>
          </a:xfrm>
          <a:prstGeom prst="rect">
            <a:avLst/>
          </a:prstGeom>
        </p:spPr>
      </p:pic>
    </p:spTree>
    <p:extLst>
      <p:ext uri="{BB962C8B-B14F-4D97-AF65-F5344CB8AC3E}">
        <p14:creationId xmlns:p14="http://schemas.microsoft.com/office/powerpoint/2010/main" val="889690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cup, sitting, table, food&#10;&#10;Description automatically generated">
            <a:extLst>
              <a:ext uri="{FF2B5EF4-FFF2-40B4-BE49-F238E27FC236}">
                <a16:creationId xmlns:a16="http://schemas.microsoft.com/office/drawing/2014/main" id="{D4D30F15-CE44-482E-B217-20B67A9AE788}"/>
              </a:ext>
            </a:extLst>
          </p:cNvPr>
          <p:cNvPicPr>
            <a:picLocks noChangeAspect="1"/>
          </p:cNvPicPr>
          <p:nvPr/>
        </p:nvPicPr>
        <p:blipFill rotWithShape="1">
          <a:blip r:embed="rId2"/>
          <a:srcRect b="5233"/>
          <a:stretch/>
        </p:blipFill>
        <p:spPr>
          <a:xfrm>
            <a:off x="400243" y="302546"/>
            <a:ext cx="5066215" cy="2825215"/>
          </a:xfrm>
          <a:prstGeom prst="rect">
            <a:avLst/>
          </a:prstGeom>
          <a:ln>
            <a:noFill/>
          </a:ln>
          <a:effectLst>
            <a:softEdge rad="112500"/>
          </a:effectLst>
        </p:spPr>
      </p:pic>
      <p:pic>
        <p:nvPicPr>
          <p:cNvPr id="13" name="Picture 12" descr="A picture containing indoor, white, lamp, table&#10;&#10;Description automatically generated">
            <a:extLst>
              <a:ext uri="{FF2B5EF4-FFF2-40B4-BE49-F238E27FC236}">
                <a16:creationId xmlns:a16="http://schemas.microsoft.com/office/drawing/2014/main" id="{3BF8F607-526E-4330-A4D6-534756A96FF8}"/>
              </a:ext>
            </a:extLst>
          </p:cNvPr>
          <p:cNvPicPr>
            <a:picLocks noChangeAspect="1"/>
          </p:cNvPicPr>
          <p:nvPr/>
        </p:nvPicPr>
        <p:blipFill>
          <a:blip r:embed="rId3"/>
          <a:stretch>
            <a:fillRect/>
          </a:stretch>
        </p:blipFill>
        <p:spPr>
          <a:xfrm>
            <a:off x="6039973" y="302546"/>
            <a:ext cx="5066215" cy="2625376"/>
          </a:xfrm>
          <a:prstGeom prst="rect">
            <a:avLst/>
          </a:prstGeom>
          <a:ln>
            <a:noFill/>
          </a:ln>
          <a:effectLst>
            <a:softEdge rad="112500"/>
          </a:effectLst>
        </p:spPr>
      </p:pic>
      <p:pic>
        <p:nvPicPr>
          <p:cNvPr id="16" name="Picture 15" descr="A picture containing water, outdoor, board, beach&#10;&#10;Description automatically generated">
            <a:extLst>
              <a:ext uri="{FF2B5EF4-FFF2-40B4-BE49-F238E27FC236}">
                <a16:creationId xmlns:a16="http://schemas.microsoft.com/office/drawing/2014/main" id="{E9CDEBCD-B4FF-4AD9-8201-DAE2659A5DFE}"/>
              </a:ext>
            </a:extLst>
          </p:cNvPr>
          <p:cNvPicPr>
            <a:picLocks noChangeAspect="1"/>
          </p:cNvPicPr>
          <p:nvPr/>
        </p:nvPicPr>
        <p:blipFill>
          <a:blip r:embed="rId4"/>
          <a:stretch>
            <a:fillRect/>
          </a:stretch>
        </p:blipFill>
        <p:spPr>
          <a:xfrm>
            <a:off x="403903" y="3676040"/>
            <a:ext cx="3901211" cy="2168521"/>
          </a:xfrm>
          <a:prstGeom prst="rect">
            <a:avLst/>
          </a:prstGeom>
          <a:ln>
            <a:noFill/>
          </a:ln>
          <a:effectLst>
            <a:softEdge rad="112500"/>
          </a:effectLst>
        </p:spPr>
      </p:pic>
      <p:sp>
        <p:nvSpPr>
          <p:cNvPr id="18" name="Rectangle 17">
            <a:extLst>
              <a:ext uri="{FF2B5EF4-FFF2-40B4-BE49-F238E27FC236}">
                <a16:creationId xmlns:a16="http://schemas.microsoft.com/office/drawing/2014/main" id="{03E18294-C127-4010-922B-98E5436946D1}"/>
              </a:ext>
            </a:extLst>
          </p:cNvPr>
          <p:cNvSpPr/>
          <p:nvPr/>
        </p:nvSpPr>
        <p:spPr>
          <a:xfrm>
            <a:off x="425134" y="2905210"/>
            <a:ext cx="5041324" cy="707886"/>
          </a:xfrm>
          <a:prstGeom prst="rect">
            <a:avLst/>
          </a:prstGeom>
        </p:spPr>
        <p:txBody>
          <a:bodyPr wrap="square">
            <a:spAutoFit/>
          </a:bodyPr>
          <a:lstStyle/>
          <a:p>
            <a:pPr algn="just">
              <a:spcAft>
                <a:spcPts val="0"/>
              </a:spcAft>
            </a:pPr>
            <a:r>
              <a:rPr lang="en-IE" sz="2000" b="1" dirty="0">
                <a:solidFill>
                  <a:srgbClr val="406F70"/>
                </a:solidFill>
                <a:ea typeface="Calibri" panose="020F0502020204030204" pitchFamily="34" charset="0"/>
              </a:rPr>
              <a:t>GOURD  Coffee Cup Product – made from </a:t>
            </a:r>
          </a:p>
          <a:p>
            <a:pPr algn="just">
              <a:spcAft>
                <a:spcPts val="0"/>
              </a:spcAft>
            </a:pPr>
            <a:r>
              <a:rPr lang="en-IE" sz="2000" b="1" dirty="0">
                <a:solidFill>
                  <a:srgbClr val="406F70"/>
                </a:solidFill>
                <a:ea typeface="Calibri" panose="020F0502020204030204" pitchFamily="34" charset="0"/>
              </a:rPr>
              <a:t>pumpkin plants, grown in a 3d printed mould</a:t>
            </a:r>
            <a:endParaRPr lang="en-IE" sz="2000" dirty="0">
              <a:solidFill>
                <a:srgbClr val="406F70"/>
              </a:solidFill>
              <a:ea typeface="Calibri" panose="020F0502020204030204" pitchFamily="34" charset="0"/>
            </a:endParaRPr>
          </a:p>
        </p:txBody>
      </p:sp>
      <p:sp>
        <p:nvSpPr>
          <p:cNvPr id="19" name="Rectangle 18">
            <a:extLst>
              <a:ext uri="{FF2B5EF4-FFF2-40B4-BE49-F238E27FC236}">
                <a16:creationId xmlns:a16="http://schemas.microsoft.com/office/drawing/2014/main" id="{7A9FC17A-4C83-47EC-9EAD-23B7873B352D}"/>
              </a:ext>
            </a:extLst>
          </p:cNvPr>
          <p:cNvSpPr/>
          <p:nvPr/>
        </p:nvSpPr>
        <p:spPr>
          <a:xfrm>
            <a:off x="5959011" y="2927922"/>
            <a:ext cx="6079191" cy="3477875"/>
          </a:xfrm>
          <a:prstGeom prst="rect">
            <a:avLst/>
          </a:prstGeom>
        </p:spPr>
        <p:txBody>
          <a:bodyPr wrap="square">
            <a:spAutoFit/>
          </a:bodyPr>
          <a:lstStyle/>
          <a:p>
            <a:pPr algn="just">
              <a:spcAft>
                <a:spcPts val="0"/>
              </a:spcAft>
            </a:pPr>
            <a:r>
              <a:rPr lang="en-IE" sz="2000" b="1" dirty="0" err="1">
                <a:solidFill>
                  <a:srgbClr val="406F70"/>
                </a:solidFill>
                <a:ea typeface="Calibri" panose="020F0502020204030204" pitchFamily="34" charset="0"/>
              </a:rPr>
              <a:t>Ecovative</a:t>
            </a:r>
            <a:r>
              <a:rPr lang="en-IE" sz="2000" b="1" dirty="0">
                <a:solidFill>
                  <a:srgbClr val="406F70"/>
                </a:solidFill>
                <a:ea typeface="Calibri" panose="020F0502020204030204" pitchFamily="34" charset="0"/>
              </a:rPr>
              <a:t> Design: Mycelium </a:t>
            </a:r>
            <a:endParaRPr lang="en-IE" sz="2000" dirty="0">
              <a:solidFill>
                <a:srgbClr val="406F70"/>
              </a:solidFill>
              <a:ea typeface="Calibri" panose="020F0502020204030204" pitchFamily="34" charset="0"/>
            </a:endParaRPr>
          </a:p>
          <a:p>
            <a:pPr algn="just">
              <a:spcAft>
                <a:spcPts val="0"/>
              </a:spcAft>
            </a:pPr>
            <a:r>
              <a:rPr lang="en-IE" sz="2000" dirty="0">
                <a:solidFill>
                  <a:srgbClr val="406F70"/>
                </a:solidFill>
                <a:ea typeface="Calibri" panose="020F0502020204030204" pitchFamily="34" charset="0"/>
              </a:rPr>
              <a:t>Rather than being reliant on petroleum, these products use local feedstock from crop waste such as seed husks and woody biomass (which means the material can be grown anywhere and is 100% compostable). Mycelium is the root structure of mushrooms and, as it turns out, is a wondrous and versatile product: </a:t>
            </a:r>
            <a:r>
              <a:rPr lang="en-IE" sz="2000" dirty="0" err="1">
                <a:solidFill>
                  <a:srgbClr val="406F70"/>
                </a:solidFill>
                <a:ea typeface="Calibri" panose="020F0502020204030204" pitchFamily="34" charset="0"/>
              </a:rPr>
              <a:t>MycoFlex</a:t>
            </a:r>
            <a:r>
              <a:rPr lang="en-IE" sz="2000" dirty="0">
                <a:solidFill>
                  <a:srgbClr val="406F70"/>
                </a:solidFill>
                <a:ea typeface="Calibri" panose="020F0502020204030204" pitchFamily="34" charset="0"/>
              </a:rPr>
              <a:t> in which, as the name suggests, flexible mycelium provides sustainable alternatives to everything from plastics to leather; and </a:t>
            </a:r>
            <a:r>
              <a:rPr lang="en-IE" sz="2000" dirty="0" err="1">
                <a:solidFill>
                  <a:srgbClr val="406F70"/>
                </a:solidFill>
                <a:ea typeface="Calibri" panose="020F0502020204030204" pitchFamily="34" charset="0"/>
              </a:rPr>
              <a:t>MycoComposite</a:t>
            </a:r>
            <a:r>
              <a:rPr lang="en-IE" sz="2000" dirty="0">
                <a:solidFill>
                  <a:srgbClr val="406F70"/>
                </a:solidFill>
                <a:ea typeface="Calibri" panose="020F0502020204030204" pitchFamily="34" charset="0"/>
              </a:rPr>
              <a:t> in which the mycelium serves as biodegradable packing material</a:t>
            </a:r>
          </a:p>
        </p:txBody>
      </p:sp>
      <p:sp>
        <p:nvSpPr>
          <p:cNvPr id="20" name="Rectangle 19">
            <a:extLst>
              <a:ext uri="{FF2B5EF4-FFF2-40B4-BE49-F238E27FC236}">
                <a16:creationId xmlns:a16="http://schemas.microsoft.com/office/drawing/2014/main" id="{B13917D5-36A5-4FFC-993A-F818DCA19056}"/>
              </a:ext>
            </a:extLst>
          </p:cNvPr>
          <p:cNvSpPr/>
          <p:nvPr/>
        </p:nvSpPr>
        <p:spPr>
          <a:xfrm>
            <a:off x="835737" y="5974910"/>
            <a:ext cx="3366393" cy="400110"/>
          </a:xfrm>
          <a:prstGeom prst="rect">
            <a:avLst/>
          </a:prstGeom>
        </p:spPr>
        <p:txBody>
          <a:bodyPr wrap="square">
            <a:spAutoFit/>
          </a:bodyPr>
          <a:lstStyle/>
          <a:p>
            <a:pPr algn="just">
              <a:spcAft>
                <a:spcPts val="0"/>
              </a:spcAft>
            </a:pPr>
            <a:r>
              <a:rPr lang="en-IE" sz="2000" b="1" dirty="0">
                <a:solidFill>
                  <a:srgbClr val="406F70"/>
                </a:solidFill>
                <a:latin typeface="FreeSans"/>
                <a:ea typeface="Calibri" panose="020F0502020204030204" pitchFamily="34" charset="0"/>
              </a:rPr>
              <a:t>Seaweed based ‘plastic’ film</a:t>
            </a:r>
            <a:r>
              <a:rPr lang="en-IE" b="1" dirty="0">
                <a:latin typeface="FreeSans"/>
                <a:ea typeface="Calibri" panose="020F0502020204030204" pitchFamily="34" charset="0"/>
              </a:rPr>
              <a:t>. </a:t>
            </a:r>
            <a:endParaRPr lang="en-IE" dirty="0">
              <a:latin typeface="FreeSans"/>
              <a:ea typeface="Calibri" panose="020F0502020204030204" pitchFamily="34" charset="0"/>
            </a:endParaRPr>
          </a:p>
        </p:txBody>
      </p:sp>
    </p:spTree>
    <p:extLst>
      <p:ext uri="{BB962C8B-B14F-4D97-AF65-F5344CB8AC3E}">
        <p14:creationId xmlns:p14="http://schemas.microsoft.com/office/powerpoint/2010/main" val="11480787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A5982F-A8A4-4180-9775-3848787B6A43}"/>
              </a:ext>
            </a:extLst>
          </p:cNvPr>
          <p:cNvSpPr>
            <a:spLocks noGrp="1"/>
          </p:cNvSpPr>
          <p:nvPr>
            <p:ph type="body" sz="quarter" idx="19"/>
          </p:nvPr>
        </p:nvSpPr>
        <p:spPr/>
        <p:txBody>
          <a:bodyPr/>
          <a:lstStyle/>
          <a:p>
            <a:r>
              <a:rPr lang="en-IE" b="1" dirty="0"/>
              <a:t>WASTE REDUCTION</a:t>
            </a:r>
          </a:p>
        </p:txBody>
      </p:sp>
      <p:sp>
        <p:nvSpPr>
          <p:cNvPr id="3" name="Text Placeholder 2">
            <a:extLst>
              <a:ext uri="{FF2B5EF4-FFF2-40B4-BE49-F238E27FC236}">
                <a16:creationId xmlns:a16="http://schemas.microsoft.com/office/drawing/2014/main" id="{1B4D0BE2-45B6-4221-8CAE-E72A94842F66}"/>
              </a:ext>
            </a:extLst>
          </p:cNvPr>
          <p:cNvSpPr>
            <a:spLocks noGrp="1"/>
          </p:cNvSpPr>
          <p:nvPr>
            <p:ph type="body" sz="quarter" idx="20"/>
          </p:nvPr>
        </p:nvSpPr>
        <p:spPr>
          <a:xfrm>
            <a:off x="586551" y="2085654"/>
            <a:ext cx="10968810" cy="3648085"/>
          </a:xfrm>
        </p:spPr>
        <p:txBody>
          <a:bodyPr/>
          <a:lstStyle/>
          <a:p>
            <a:pPr marL="342900" indent="-342900" algn="just">
              <a:buFont typeface="Arial" panose="020B0604020202020204" pitchFamily="34" charset="0"/>
              <a:buChar char="•"/>
            </a:pPr>
            <a:r>
              <a:rPr lang="en-IE" dirty="0">
                <a:solidFill>
                  <a:srgbClr val="406F70"/>
                </a:solidFill>
              </a:rPr>
              <a:t>As already mentioned </a:t>
            </a:r>
            <a:r>
              <a:rPr lang="en-IE" b="1" dirty="0">
                <a:solidFill>
                  <a:srgbClr val="406F70"/>
                </a:solidFill>
              </a:rPr>
              <a:t>Waste reduction and waste management strategies </a:t>
            </a:r>
            <a:r>
              <a:rPr lang="en-IE" dirty="0">
                <a:solidFill>
                  <a:srgbClr val="406F70"/>
                </a:solidFill>
              </a:rPr>
              <a:t>are equally important for  the </a:t>
            </a:r>
            <a:r>
              <a:rPr lang="en-IE" u="sng" dirty="0">
                <a:solidFill>
                  <a:srgbClr val="406F70"/>
                </a:solidFill>
              </a:rPr>
              <a:t>food service industry </a:t>
            </a:r>
            <a:r>
              <a:rPr lang="en-IE" dirty="0">
                <a:solidFill>
                  <a:srgbClr val="406F70"/>
                </a:solidFill>
              </a:rPr>
              <a:t>– and important to </a:t>
            </a:r>
            <a:r>
              <a:rPr lang="en-IE" u="sng" dirty="0">
                <a:solidFill>
                  <a:srgbClr val="406F70"/>
                </a:solidFill>
              </a:rPr>
              <a:t>customers </a:t>
            </a:r>
            <a:r>
              <a:rPr lang="en-IE" dirty="0">
                <a:solidFill>
                  <a:srgbClr val="406F70"/>
                </a:solidFill>
              </a:rPr>
              <a:t>who demand that their preferred suppliers benefit the environment and are socially responsible. </a:t>
            </a:r>
          </a:p>
          <a:p>
            <a:r>
              <a:rPr lang="en-IE" dirty="0">
                <a:solidFill>
                  <a:srgbClr val="406F70"/>
                </a:solidFill>
              </a:rPr>
              <a:t> </a:t>
            </a:r>
          </a:p>
          <a:p>
            <a:pPr marL="342900" indent="-342900" algn="just">
              <a:buFont typeface="Arial" panose="020B0604020202020204" pitchFamily="34" charset="0"/>
              <a:buChar char="•"/>
            </a:pPr>
            <a:r>
              <a:rPr lang="en-IE" dirty="0">
                <a:solidFill>
                  <a:srgbClr val="406F70"/>
                </a:solidFill>
              </a:rPr>
              <a:t>Source reduction or waste prevention is the most effective way of reducing the environmental impact of your food service because it prevents unwanted and unnecessary materials from being created. </a:t>
            </a:r>
          </a:p>
          <a:p>
            <a:endParaRPr lang="en-IE" dirty="0"/>
          </a:p>
        </p:txBody>
      </p:sp>
    </p:spTree>
    <p:extLst>
      <p:ext uri="{BB962C8B-B14F-4D97-AF65-F5344CB8AC3E}">
        <p14:creationId xmlns:p14="http://schemas.microsoft.com/office/powerpoint/2010/main" val="13946128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06D9EA-E921-4230-AF5B-8A31B4186249}"/>
              </a:ext>
            </a:extLst>
          </p:cNvPr>
          <p:cNvPicPr>
            <a:picLocks noChangeAspect="1"/>
          </p:cNvPicPr>
          <p:nvPr/>
        </p:nvPicPr>
        <p:blipFill>
          <a:blip r:embed="rId2"/>
          <a:stretch>
            <a:fillRect/>
          </a:stretch>
        </p:blipFill>
        <p:spPr>
          <a:xfrm>
            <a:off x="8054939" y="2115160"/>
            <a:ext cx="3729519" cy="3396243"/>
          </a:xfrm>
          <a:prstGeom prst="rect">
            <a:avLst/>
          </a:prstGeom>
          <a:ln>
            <a:noFill/>
          </a:ln>
          <a:effectLst>
            <a:softEdge rad="112500"/>
          </a:effectLst>
        </p:spPr>
      </p:pic>
      <p:sp>
        <p:nvSpPr>
          <p:cNvPr id="2" name="Text Placeholder 1">
            <a:extLst>
              <a:ext uri="{FF2B5EF4-FFF2-40B4-BE49-F238E27FC236}">
                <a16:creationId xmlns:a16="http://schemas.microsoft.com/office/drawing/2014/main" id="{3FA0001A-04F4-42B8-88C3-E4E9F7969C48}"/>
              </a:ext>
            </a:extLst>
          </p:cNvPr>
          <p:cNvSpPr>
            <a:spLocks noGrp="1"/>
          </p:cNvSpPr>
          <p:nvPr>
            <p:ph type="body" sz="quarter" idx="19"/>
          </p:nvPr>
        </p:nvSpPr>
        <p:spPr/>
        <p:txBody>
          <a:bodyPr>
            <a:normAutofit fontScale="92500"/>
          </a:bodyPr>
          <a:lstStyle/>
          <a:p>
            <a:r>
              <a:rPr lang="en-IE" b="1" dirty="0"/>
              <a:t>WASTE REDUCTION</a:t>
            </a:r>
          </a:p>
          <a:p>
            <a:r>
              <a:rPr lang="en-IE" b="1" dirty="0">
                <a:solidFill>
                  <a:srgbClr val="406F70"/>
                </a:solidFill>
              </a:rPr>
              <a:t>Benefits of a waste prevention strategy include: </a:t>
            </a:r>
          </a:p>
          <a:p>
            <a:endParaRPr lang="en-IE" b="1" dirty="0"/>
          </a:p>
        </p:txBody>
      </p:sp>
      <p:sp>
        <p:nvSpPr>
          <p:cNvPr id="3" name="Text Placeholder 2">
            <a:extLst>
              <a:ext uri="{FF2B5EF4-FFF2-40B4-BE49-F238E27FC236}">
                <a16:creationId xmlns:a16="http://schemas.microsoft.com/office/drawing/2014/main" id="{C4161B79-F83D-449D-AA84-4A6A3BDE675B}"/>
              </a:ext>
            </a:extLst>
          </p:cNvPr>
          <p:cNvSpPr>
            <a:spLocks noGrp="1"/>
          </p:cNvSpPr>
          <p:nvPr>
            <p:ph type="body" sz="quarter" idx="20"/>
          </p:nvPr>
        </p:nvSpPr>
        <p:spPr>
          <a:xfrm>
            <a:off x="-123290" y="1928002"/>
            <a:ext cx="8363163" cy="4462524"/>
          </a:xfrm>
        </p:spPr>
        <p:txBody>
          <a:bodyPr/>
          <a:lstStyle/>
          <a:p>
            <a:pPr marL="800100" lvl="1" indent="-342900" algn="l">
              <a:buFont typeface="Arial" panose="020B0604020202020204" pitchFamily="34" charset="0"/>
              <a:buChar char="•"/>
            </a:pPr>
            <a:r>
              <a:rPr lang="en-IE" dirty="0">
                <a:solidFill>
                  <a:srgbClr val="085156"/>
                </a:solidFill>
              </a:rPr>
              <a:t>Cost savings by avoiding the purchase and disposal of unneeded food and packaging products</a:t>
            </a:r>
          </a:p>
          <a:p>
            <a:pPr marL="800100" lvl="1" indent="-342900" algn="l">
              <a:buFont typeface="Arial" panose="020B0604020202020204" pitchFamily="34" charset="0"/>
              <a:buChar char="•"/>
            </a:pPr>
            <a:r>
              <a:rPr lang="en-IE" dirty="0">
                <a:solidFill>
                  <a:srgbClr val="085156"/>
                </a:solidFill>
              </a:rPr>
              <a:t>Reduced environmental impacts over the lifecycle of a product associated with:</a:t>
            </a:r>
          </a:p>
          <a:p>
            <a:pPr marL="1257300" lvl="2" indent="-342900" algn="l">
              <a:buFont typeface="Arial" panose="020B0604020202020204" pitchFamily="34" charset="0"/>
              <a:buChar char="•"/>
            </a:pPr>
            <a:r>
              <a:rPr lang="en-IE" dirty="0">
                <a:solidFill>
                  <a:srgbClr val="085156"/>
                </a:solidFill>
              </a:rPr>
              <a:t>Food and packaging production (including fertilizer and pesticide use, water pollution, air pollution, energy use, and greenhouse gas emissions)</a:t>
            </a:r>
          </a:p>
          <a:p>
            <a:pPr marL="1257300" lvl="2" indent="-342900" algn="l">
              <a:buFont typeface="Arial" panose="020B0604020202020204" pitchFamily="34" charset="0"/>
              <a:buChar char="•"/>
            </a:pPr>
            <a:r>
              <a:rPr lang="en-IE" dirty="0">
                <a:solidFill>
                  <a:srgbClr val="085156"/>
                </a:solidFill>
              </a:rPr>
              <a:t>Transport of food and waste products (including energy use, air pollution, and greenhouse gas emissions from vehicle travel)</a:t>
            </a:r>
          </a:p>
          <a:p>
            <a:pPr marL="1257300" lvl="2" indent="-342900" algn="l">
              <a:buFont typeface="Arial" panose="020B0604020202020204" pitchFamily="34" charset="0"/>
              <a:buChar char="•"/>
            </a:pPr>
            <a:r>
              <a:rPr lang="en-IE" dirty="0">
                <a:solidFill>
                  <a:srgbClr val="085156"/>
                </a:solidFill>
              </a:rPr>
              <a:t>Disposal (including landfill methane emissions, water pollution).</a:t>
            </a:r>
          </a:p>
          <a:p>
            <a:r>
              <a:rPr lang="en-IE" b="1" dirty="0">
                <a:solidFill>
                  <a:srgbClr val="085156"/>
                </a:solidFill>
              </a:rPr>
              <a:t> </a:t>
            </a:r>
            <a:endParaRPr lang="en-IE" dirty="0">
              <a:solidFill>
                <a:srgbClr val="085156"/>
              </a:solidFill>
            </a:endParaRPr>
          </a:p>
          <a:p>
            <a:endParaRPr lang="en-IE" dirty="0"/>
          </a:p>
        </p:txBody>
      </p:sp>
    </p:spTree>
    <p:extLst>
      <p:ext uri="{BB962C8B-B14F-4D97-AF65-F5344CB8AC3E}">
        <p14:creationId xmlns:p14="http://schemas.microsoft.com/office/powerpoint/2010/main" val="4569664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EFCF89-31A1-4D0F-A25C-7A2101599244}"/>
              </a:ext>
            </a:extLst>
          </p:cNvPr>
          <p:cNvSpPr>
            <a:spLocks noGrp="1"/>
          </p:cNvSpPr>
          <p:nvPr>
            <p:ph type="body" sz="quarter" idx="19"/>
          </p:nvPr>
        </p:nvSpPr>
        <p:spPr/>
        <p:txBody>
          <a:bodyPr>
            <a:normAutofit lnSpcReduction="10000"/>
          </a:bodyPr>
          <a:lstStyle/>
          <a:p>
            <a:r>
              <a:rPr lang="en-IE" b="1" dirty="0"/>
              <a:t>PLASTIC WASTE REDUCTION/AVOIDANCE…</a:t>
            </a:r>
          </a:p>
          <a:p>
            <a:r>
              <a:rPr lang="en-IE" b="1" dirty="0"/>
              <a:t>What Food Service Industry can do to help:	</a:t>
            </a:r>
          </a:p>
        </p:txBody>
      </p:sp>
      <p:sp>
        <p:nvSpPr>
          <p:cNvPr id="3" name="Text Placeholder 2">
            <a:extLst>
              <a:ext uri="{FF2B5EF4-FFF2-40B4-BE49-F238E27FC236}">
                <a16:creationId xmlns:a16="http://schemas.microsoft.com/office/drawing/2014/main" id="{4FA4874A-213F-42DC-96AE-8492C15CC0FF}"/>
              </a:ext>
            </a:extLst>
          </p:cNvPr>
          <p:cNvSpPr>
            <a:spLocks noGrp="1"/>
          </p:cNvSpPr>
          <p:nvPr>
            <p:ph type="body" sz="quarter" idx="20"/>
          </p:nvPr>
        </p:nvSpPr>
        <p:spPr>
          <a:xfrm>
            <a:off x="586551" y="2503356"/>
            <a:ext cx="11485706" cy="3230383"/>
          </a:xfrm>
        </p:spPr>
        <p:txBody>
          <a:bodyPr/>
          <a:lstStyle/>
          <a:p>
            <a:r>
              <a:rPr lang="en-IE" b="1" dirty="0">
                <a:solidFill>
                  <a:srgbClr val="085156"/>
                </a:solidFill>
              </a:rPr>
              <a:t>Including packaging reduction in a purchasing policy will also help reach reduction and cost saving goals: </a:t>
            </a:r>
            <a:endParaRPr lang="en-IE" dirty="0">
              <a:solidFill>
                <a:srgbClr val="085156"/>
              </a:solidFill>
            </a:endParaRPr>
          </a:p>
          <a:p>
            <a:pPr marL="342900" lvl="0" indent="-342900">
              <a:buFont typeface="Arial" panose="020B0604020202020204" pitchFamily="34" charset="0"/>
              <a:buChar char="•"/>
            </a:pPr>
            <a:r>
              <a:rPr lang="en-IE" dirty="0">
                <a:solidFill>
                  <a:srgbClr val="085156"/>
                </a:solidFill>
              </a:rPr>
              <a:t>Purchase products in returnable containers</a:t>
            </a:r>
          </a:p>
          <a:p>
            <a:pPr marL="342900" lvl="0" indent="-342900">
              <a:buFont typeface="Arial" panose="020B0604020202020204" pitchFamily="34" charset="0"/>
              <a:buChar char="•"/>
            </a:pPr>
            <a:r>
              <a:rPr lang="en-IE" dirty="0">
                <a:solidFill>
                  <a:srgbClr val="085156"/>
                </a:solidFill>
              </a:rPr>
              <a:t>Purchase supplies in recyclable containers</a:t>
            </a:r>
          </a:p>
          <a:p>
            <a:pPr marL="342900" lvl="0" indent="-342900">
              <a:buFont typeface="Arial" panose="020B0604020202020204" pitchFamily="34" charset="0"/>
              <a:buChar char="•"/>
            </a:pPr>
            <a:r>
              <a:rPr lang="en-IE" dirty="0">
                <a:solidFill>
                  <a:srgbClr val="085156"/>
                </a:solidFill>
              </a:rPr>
              <a:t>Buy supplies with short supply chains and avoid the plastic packaging that way</a:t>
            </a:r>
          </a:p>
          <a:p>
            <a:pPr marL="342900" lvl="0" indent="-342900">
              <a:buFont typeface="Arial" panose="020B0604020202020204" pitchFamily="34" charset="0"/>
              <a:buChar char="•"/>
            </a:pPr>
            <a:r>
              <a:rPr lang="en-IE" dirty="0">
                <a:solidFill>
                  <a:srgbClr val="085156"/>
                </a:solidFill>
              </a:rPr>
              <a:t>Select re-useable or compostable instead of disposable service ware: cutlery, stirrers etc</a:t>
            </a:r>
          </a:p>
          <a:p>
            <a:pPr marL="342900" lvl="0" indent="-342900">
              <a:buFont typeface="Arial" panose="020B0604020202020204" pitchFamily="34" charset="0"/>
              <a:buChar char="•"/>
            </a:pPr>
            <a:r>
              <a:rPr lang="en-IE" dirty="0">
                <a:solidFill>
                  <a:srgbClr val="085156"/>
                </a:solidFill>
              </a:rPr>
              <a:t>Encourage your customers to bring their own containers</a:t>
            </a:r>
          </a:p>
          <a:p>
            <a:endParaRPr lang="en-IE" dirty="0"/>
          </a:p>
        </p:txBody>
      </p:sp>
    </p:spTree>
    <p:extLst>
      <p:ext uri="{BB962C8B-B14F-4D97-AF65-F5344CB8AC3E}">
        <p14:creationId xmlns:p14="http://schemas.microsoft.com/office/powerpoint/2010/main" val="10770410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EBE282-A43A-44FE-BF0F-1D73464ED8F5}"/>
              </a:ext>
            </a:extLst>
          </p:cNvPr>
          <p:cNvSpPr>
            <a:spLocks noGrp="1"/>
          </p:cNvSpPr>
          <p:nvPr>
            <p:ph type="body" sz="quarter" idx="19"/>
          </p:nvPr>
        </p:nvSpPr>
        <p:spPr/>
        <p:txBody>
          <a:bodyPr>
            <a:normAutofit lnSpcReduction="10000"/>
          </a:bodyPr>
          <a:lstStyle/>
          <a:p>
            <a:r>
              <a:rPr lang="en-IE" b="1" dirty="0"/>
              <a:t>PLASTIC WASTE REDUCTION</a:t>
            </a:r>
          </a:p>
          <a:p>
            <a:r>
              <a:rPr lang="en-IE" b="1" dirty="0"/>
              <a:t>Consumers’ feelings…	</a:t>
            </a:r>
          </a:p>
        </p:txBody>
      </p:sp>
      <p:sp>
        <p:nvSpPr>
          <p:cNvPr id="3" name="Text Placeholder 2">
            <a:extLst>
              <a:ext uri="{FF2B5EF4-FFF2-40B4-BE49-F238E27FC236}">
                <a16:creationId xmlns:a16="http://schemas.microsoft.com/office/drawing/2014/main" id="{7F25B448-3F4A-4879-A365-3E020CCE907D}"/>
              </a:ext>
            </a:extLst>
          </p:cNvPr>
          <p:cNvSpPr>
            <a:spLocks noGrp="1"/>
          </p:cNvSpPr>
          <p:nvPr>
            <p:ph type="body" sz="quarter" idx="20"/>
          </p:nvPr>
        </p:nvSpPr>
        <p:spPr>
          <a:xfrm>
            <a:off x="586551" y="2198670"/>
            <a:ext cx="10968810" cy="3535069"/>
          </a:xfrm>
        </p:spPr>
        <p:txBody>
          <a:bodyPr/>
          <a:lstStyle/>
          <a:p>
            <a:pPr algn="just"/>
            <a:r>
              <a:rPr lang="en-IE" dirty="0">
                <a:solidFill>
                  <a:srgbClr val="085156"/>
                </a:solidFill>
              </a:rPr>
              <a:t>Many European consumers are frustrated with current levels of food packaging. In a survey by UK consumer watchdog ‘Which?’, 94% of respondents agreed that manufacturers and supermarkets should act to reduce the amount of packaging used in their products, 54% said that they try to purchase products which are not over-packaged and 23% reported excess packaging as a reason to avoid buying a product.  </a:t>
            </a:r>
          </a:p>
          <a:p>
            <a:r>
              <a:rPr lang="en-IE" sz="1200" dirty="0">
                <a:solidFill>
                  <a:srgbClr val="085156"/>
                </a:solidFill>
              </a:rPr>
              <a:t>(Which?, Which? unwraps packaging in supermarkets, in Which? Magazine. 2011, Which?: London, UK)</a:t>
            </a:r>
            <a:endParaRPr lang="en-IE" dirty="0">
              <a:solidFill>
                <a:srgbClr val="085156"/>
              </a:solidFill>
            </a:endParaRPr>
          </a:p>
          <a:p>
            <a:r>
              <a:rPr lang="en-IE" sz="3200" b="1" dirty="0">
                <a:solidFill>
                  <a:srgbClr val="F5C05B"/>
                </a:solidFill>
              </a:rPr>
              <a:t>Remember: </a:t>
            </a:r>
          </a:p>
          <a:p>
            <a:r>
              <a:rPr lang="en-IE" sz="3200" b="1" dirty="0">
                <a:solidFill>
                  <a:srgbClr val="F5C05B"/>
                </a:solidFill>
              </a:rPr>
              <a:t>The most environmentally friendly packaging = No Packaging</a:t>
            </a:r>
          </a:p>
          <a:p>
            <a:endParaRPr lang="en-IE" dirty="0"/>
          </a:p>
        </p:txBody>
      </p:sp>
    </p:spTree>
    <p:extLst>
      <p:ext uri="{BB962C8B-B14F-4D97-AF65-F5344CB8AC3E}">
        <p14:creationId xmlns:p14="http://schemas.microsoft.com/office/powerpoint/2010/main" val="14142869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77BAB1-961E-45B0-8599-1A4A7AD94CA1}"/>
              </a:ext>
            </a:extLst>
          </p:cNvPr>
          <p:cNvSpPr>
            <a:spLocks noGrp="1"/>
          </p:cNvSpPr>
          <p:nvPr>
            <p:ph type="body" sz="quarter" idx="19"/>
          </p:nvPr>
        </p:nvSpPr>
        <p:spPr>
          <a:xfrm>
            <a:off x="586551" y="2268012"/>
            <a:ext cx="11018898" cy="631600"/>
          </a:xfrm>
        </p:spPr>
        <p:txBody>
          <a:bodyPr/>
          <a:lstStyle/>
          <a:p>
            <a:r>
              <a:rPr lang="en-US" dirty="0"/>
              <a:t>A case-study to show how packaging can be avoided:</a:t>
            </a:r>
            <a:endParaRPr lang="en-IE" dirty="0"/>
          </a:p>
        </p:txBody>
      </p:sp>
      <p:sp>
        <p:nvSpPr>
          <p:cNvPr id="3" name="Text Placeholder 2">
            <a:extLst>
              <a:ext uri="{FF2B5EF4-FFF2-40B4-BE49-F238E27FC236}">
                <a16:creationId xmlns:a16="http://schemas.microsoft.com/office/drawing/2014/main" id="{5F3928A8-E431-49BA-B8DD-74CEFD3FA2FB}"/>
              </a:ext>
            </a:extLst>
          </p:cNvPr>
          <p:cNvSpPr>
            <a:spLocks noGrp="1"/>
          </p:cNvSpPr>
          <p:nvPr>
            <p:ph type="body" sz="quarter" idx="20"/>
          </p:nvPr>
        </p:nvSpPr>
        <p:spPr>
          <a:xfrm>
            <a:off x="586551" y="2897470"/>
            <a:ext cx="10968810" cy="2370221"/>
          </a:xfrm>
        </p:spPr>
        <p:txBody>
          <a:bodyPr/>
          <a:lstStyle/>
          <a:p>
            <a:pPr algn="just">
              <a:lnSpc>
                <a:spcPct val="107000"/>
              </a:lnSpc>
            </a:pP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These vending machines in the Basque region of Spain, offer consumers a new way of purchasing fresh milk and dairy products. These machines are empowering the community to choose the quality and quantity they want. The vending machines also </a:t>
            </a:r>
            <a:r>
              <a:rPr lang="en-US" b="1"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eliminate packaging </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as customers provide their own receptacles. The short supply-chain and direct selling cuts costs and means the local farmers will become more sustainable. </a:t>
            </a:r>
            <a:endParaRPr lang="en-IE"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solidFill>
                  <a:srgbClr val="085156"/>
                </a:solidFill>
                <a:effectLst/>
                <a:highlight>
                  <a:srgbClr val="F5C05B"/>
                </a:highlight>
                <a:latin typeface="Calibri" panose="020F0502020204030204" pitchFamily="34" charset="0"/>
                <a:ea typeface="Calibri" panose="020F0502020204030204" pitchFamily="34" charset="0"/>
                <a:cs typeface="Times New Roman" panose="02020603050405020304" pitchFamily="18" charset="0"/>
              </a:rPr>
              <a:t>VISIT</a:t>
            </a:r>
            <a:r>
              <a:rPr lang="en-US" sz="1800" b="1" dirty="0">
                <a:solidFill>
                  <a:srgbClr val="085156"/>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solidFill>
                  <a:srgbClr val="085156"/>
                </a:solidFill>
                <a:effectLst/>
                <a:latin typeface="Calibri" panose="020F0502020204030204" pitchFamily="34" charset="0"/>
                <a:ea typeface="Calibri" panose="020F0502020204030204" pitchFamily="34" charset="0"/>
                <a:cs typeface="Times New Roman" panose="02020603050405020304" pitchFamily="18" charset="0"/>
                <a:hlinkClick r:id="rId2"/>
              </a:rPr>
              <a:t>https://www.foodinnovation.how/wp-content/uploads/2021/08/83-Organic-Dairy-Vending-Machines.pdf</a:t>
            </a:r>
            <a:endParaRPr lang="en-US" sz="1800" b="1" dirty="0">
              <a:solidFill>
                <a:srgbClr val="085156"/>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endParaRPr lang="en-IE"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pic>
        <p:nvPicPr>
          <p:cNvPr id="5" name="Picture 4" descr="Diagram&#10;&#10;Description automatically generated">
            <a:extLst>
              <a:ext uri="{FF2B5EF4-FFF2-40B4-BE49-F238E27FC236}">
                <a16:creationId xmlns:a16="http://schemas.microsoft.com/office/drawing/2014/main" id="{D05369F7-7222-4B16-85A6-4F4802E2C5DF}"/>
              </a:ext>
            </a:extLst>
          </p:cNvPr>
          <p:cNvPicPr>
            <a:picLocks noChangeAspect="1"/>
          </p:cNvPicPr>
          <p:nvPr/>
        </p:nvPicPr>
        <p:blipFill>
          <a:blip r:embed="rId3"/>
          <a:stretch>
            <a:fillRect/>
          </a:stretch>
        </p:blipFill>
        <p:spPr>
          <a:xfrm>
            <a:off x="202619" y="185013"/>
            <a:ext cx="6709024" cy="2128044"/>
          </a:xfrm>
          <a:prstGeom prst="rect">
            <a:avLst/>
          </a:prstGeom>
        </p:spPr>
      </p:pic>
      <p:pic>
        <p:nvPicPr>
          <p:cNvPr id="6" name="Picture 5">
            <a:extLst>
              <a:ext uri="{FF2B5EF4-FFF2-40B4-BE49-F238E27FC236}">
                <a16:creationId xmlns:a16="http://schemas.microsoft.com/office/drawing/2014/main" id="{A1796B77-A47E-4EF8-BB4E-5DA640E399C7}"/>
              </a:ext>
            </a:extLst>
          </p:cNvPr>
          <p:cNvPicPr>
            <a:picLocks noChangeAspect="1"/>
          </p:cNvPicPr>
          <p:nvPr/>
        </p:nvPicPr>
        <p:blipFill>
          <a:blip r:embed="rId4"/>
          <a:stretch>
            <a:fillRect/>
          </a:stretch>
        </p:blipFill>
        <p:spPr>
          <a:xfrm>
            <a:off x="8060299" y="548549"/>
            <a:ext cx="3158002" cy="536494"/>
          </a:xfrm>
          <a:prstGeom prst="rect">
            <a:avLst/>
          </a:prstGeom>
        </p:spPr>
      </p:pic>
    </p:spTree>
    <p:extLst>
      <p:ext uri="{BB962C8B-B14F-4D97-AF65-F5344CB8AC3E}">
        <p14:creationId xmlns:p14="http://schemas.microsoft.com/office/powerpoint/2010/main" val="16712340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3B1C4B-5854-4749-BED4-043FEFD430D1}"/>
              </a:ext>
            </a:extLst>
          </p:cNvPr>
          <p:cNvSpPr>
            <a:spLocks noGrp="1"/>
          </p:cNvSpPr>
          <p:nvPr>
            <p:ph type="body" sz="quarter" idx="19"/>
          </p:nvPr>
        </p:nvSpPr>
        <p:spPr/>
        <p:txBody>
          <a:bodyPr/>
          <a:lstStyle/>
          <a:p>
            <a:r>
              <a:rPr lang="en-IE" b="1" dirty="0"/>
              <a:t>ACTIVITY…The way Forward</a:t>
            </a:r>
            <a:r>
              <a:rPr lang="en-IE" dirty="0"/>
              <a:t>	</a:t>
            </a:r>
          </a:p>
        </p:txBody>
      </p:sp>
      <p:sp>
        <p:nvSpPr>
          <p:cNvPr id="3" name="Text Placeholder 2">
            <a:extLst>
              <a:ext uri="{FF2B5EF4-FFF2-40B4-BE49-F238E27FC236}">
                <a16:creationId xmlns:a16="http://schemas.microsoft.com/office/drawing/2014/main" id="{9A0C9952-EB1D-4099-BC9D-3EF4807A5CF0}"/>
              </a:ext>
            </a:extLst>
          </p:cNvPr>
          <p:cNvSpPr>
            <a:spLocks noGrp="1"/>
          </p:cNvSpPr>
          <p:nvPr>
            <p:ph type="body" sz="quarter" idx="20"/>
          </p:nvPr>
        </p:nvSpPr>
        <p:spPr/>
        <p:txBody>
          <a:bodyPr/>
          <a:lstStyle/>
          <a:p>
            <a:r>
              <a:rPr lang="en-IE" b="1" dirty="0">
                <a:solidFill>
                  <a:srgbClr val="406F70"/>
                </a:solidFill>
              </a:rPr>
              <a:t>Cost Benefit Analysis: Activity</a:t>
            </a:r>
            <a:endParaRPr lang="en-IE" dirty="0">
              <a:solidFill>
                <a:srgbClr val="406F70"/>
              </a:solidFill>
            </a:endParaRPr>
          </a:p>
          <a:p>
            <a:r>
              <a:rPr lang="en-IE" dirty="0"/>
              <a:t>Think about your service and what you offer – how could a bring-your-own service enable you to save packaging and money</a:t>
            </a:r>
          </a:p>
          <a:p>
            <a:endParaRPr lang="en-IE" dirty="0"/>
          </a:p>
          <a:p>
            <a:r>
              <a:rPr lang="en-IE" b="1" dirty="0">
                <a:solidFill>
                  <a:srgbClr val="406F70"/>
                </a:solidFill>
              </a:rPr>
              <a:t>Following New Legislation</a:t>
            </a:r>
            <a:r>
              <a:rPr lang="en-IE" dirty="0"/>
              <a:t>: Soon it will be compulsory</a:t>
            </a:r>
          </a:p>
          <a:p>
            <a:r>
              <a:rPr lang="en-IE" dirty="0">
                <a:hlinkClick r:id="rId2"/>
              </a:rPr>
              <a:t>https://www.irishtimes.com/news/environment/reuse-repair-recycle-circular-economy-legislation-set-to-have-huge-impact-1.4597151</a:t>
            </a:r>
            <a:endParaRPr lang="en-IE" dirty="0"/>
          </a:p>
          <a:p>
            <a:endParaRPr lang="en-IE" dirty="0"/>
          </a:p>
          <a:p>
            <a:r>
              <a:rPr lang="en-IE" b="1" dirty="0"/>
              <a:t> </a:t>
            </a:r>
            <a:endParaRPr lang="en-IE" dirty="0"/>
          </a:p>
          <a:p>
            <a:endParaRPr lang="en-IE" dirty="0"/>
          </a:p>
        </p:txBody>
      </p:sp>
    </p:spTree>
    <p:extLst>
      <p:ext uri="{BB962C8B-B14F-4D97-AF65-F5344CB8AC3E}">
        <p14:creationId xmlns:p14="http://schemas.microsoft.com/office/powerpoint/2010/main" val="1361103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AF505E-EA8F-4D8D-8877-7B34AF019222}"/>
              </a:ext>
            </a:extLst>
          </p:cNvPr>
          <p:cNvSpPr>
            <a:spLocks noGrp="1"/>
          </p:cNvSpPr>
          <p:nvPr>
            <p:ph type="body" sz="quarter" idx="14"/>
          </p:nvPr>
        </p:nvSpPr>
        <p:spPr>
          <a:xfrm>
            <a:off x="9480342" y="3756675"/>
            <a:ext cx="892039" cy="1047536"/>
          </a:xfrm>
        </p:spPr>
        <p:txBody>
          <a:bodyPr>
            <a:normAutofit fontScale="85000" lnSpcReduction="20000"/>
          </a:bodyPr>
          <a:lstStyle/>
          <a:p>
            <a:endParaRPr lang="en-US" dirty="0"/>
          </a:p>
        </p:txBody>
      </p:sp>
      <p:sp>
        <p:nvSpPr>
          <p:cNvPr id="4" name="Text Placeholder 3">
            <a:extLst>
              <a:ext uri="{FF2B5EF4-FFF2-40B4-BE49-F238E27FC236}">
                <a16:creationId xmlns:a16="http://schemas.microsoft.com/office/drawing/2014/main" id="{6D6AE159-4C8C-41F6-9118-8609BBBB46DE}"/>
              </a:ext>
            </a:extLst>
          </p:cNvPr>
          <p:cNvSpPr>
            <a:spLocks noGrp="1"/>
          </p:cNvSpPr>
          <p:nvPr>
            <p:ph type="body" sz="quarter" idx="15"/>
          </p:nvPr>
        </p:nvSpPr>
        <p:spPr>
          <a:xfrm>
            <a:off x="2123653" y="1157815"/>
            <a:ext cx="2613204" cy="1221666"/>
          </a:xfrm>
        </p:spPr>
        <p:txBody>
          <a:bodyPr>
            <a:normAutofit fontScale="92500" lnSpcReduction="10000"/>
          </a:bodyPr>
          <a:lstStyle/>
          <a:p>
            <a:endParaRPr lang="en-US" dirty="0"/>
          </a:p>
        </p:txBody>
      </p:sp>
      <p:sp>
        <p:nvSpPr>
          <p:cNvPr id="2" name="Text Placeholder 1">
            <a:extLst>
              <a:ext uri="{FF2B5EF4-FFF2-40B4-BE49-F238E27FC236}">
                <a16:creationId xmlns:a16="http://schemas.microsoft.com/office/drawing/2014/main" id="{C758C742-CDBF-4E89-A654-7FC935D3FCE9}"/>
              </a:ext>
            </a:extLst>
          </p:cNvPr>
          <p:cNvSpPr>
            <a:spLocks noGrp="1"/>
          </p:cNvSpPr>
          <p:nvPr>
            <p:ph type="body" sz="quarter" idx="13"/>
          </p:nvPr>
        </p:nvSpPr>
        <p:spPr>
          <a:xfrm>
            <a:off x="2341913" y="1434397"/>
            <a:ext cx="7901544" cy="2846046"/>
          </a:xfrm>
        </p:spPr>
        <p:txBody>
          <a:bodyPr>
            <a:noAutofit/>
          </a:bodyPr>
          <a:lstStyle/>
          <a:p>
            <a:r>
              <a:rPr lang="en-IE" sz="2800" dirty="0">
                <a:ea typeface="+mn-lt"/>
                <a:cs typeface="+mn-lt"/>
              </a:rPr>
              <a:t>Living well within ecological limits will require fundamental transitions in the societal systems of production and consumption that are the root cause of environmental and climate pressures, including the food system and that such transitions will entail profound changes in dominant institutions, practices, technologies, policies, lifestyles and thinking</a:t>
            </a:r>
            <a:r>
              <a:rPr lang="en-IE" sz="3200" dirty="0">
                <a:ea typeface="+mn-lt"/>
                <a:cs typeface="+mn-lt"/>
              </a:rPr>
              <a:t>.</a:t>
            </a:r>
            <a:endParaRPr lang="en-US" sz="3200" dirty="0">
              <a:ea typeface="+mn-lt"/>
              <a:cs typeface="+mn-lt"/>
            </a:endParaRPr>
          </a:p>
        </p:txBody>
      </p:sp>
      <p:sp>
        <p:nvSpPr>
          <p:cNvPr id="5" name="TextBox 4">
            <a:extLst>
              <a:ext uri="{FF2B5EF4-FFF2-40B4-BE49-F238E27FC236}">
                <a16:creationId xmlns:a16="http://schemas.microsoft.com/office/drawing/2014/main" id="{5D51A8D1-D6DC-4D89-A797-F71C59BEF05A}"/>
              </a:ext>
            </a:extLst>
          </p:cNvPr>
          <p:cNvSpPr txBox="1"/>
          <p:nvPr/>
        </p:nvSpPr>
        <p:spPr>
          <a:xfrm>
            <a:off x="8739717" y="4900383"/>
            <a:ext cx="345228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FCFBF7"/>
                </a:solidFill>
              </a:rPr>
              <a:t>Dr. Cathy Maguire </a:t>
            </a:r>
            <a:endParaRPr lang="en-US" sz="2800" dirty="0">
              <a:solidFill>
                <a:srgbClr val="FCFBF7"/>
              </a:solidFill>
              <a:cs typeface="Calibri"/>
            </a:endParaRPr>
          </a:p>
        </p:txBody>
      </p:sp>
      <p:sp>
        <p:nvSpPr>
          <p:cNvPr id="7" name="TextBox 6">
            <a:extLst>
              <a:ext uri="{FF2B5EF4-FFF2-40B4-BE49-F238E27FC236}">
                <a16:creationId xmlns:a16="http://schemas.microsoft.com/office/drawing/2014/main" id="{C0F26AF8-9F8C-4199-A3DB-6A16BB7326CF}"/>
              </a:ext>
            </a:extLst>
          </p:cNvPr>
          <p:cNvSpPr txBox="1"/>
          <p:nvPr/>
        </p:nvSpPr>
        <p:spPr>
          <a:xfrm>
            <a:off x="976231" y="6102358"/>
            <a:ext cx="6096000" cy="800219"/>
          </a:xfrm>
          <a:prstGeom prst="rect">
            <a:avLst/>
          </a:prstGeom>
          <a:noFill/>
        </p:spPr>
        <p:txBody>
          <a:bodyPr wrap="square">
            <a:spAutoFit/>
          </a:bodyPr>
          <a:lstStyle/>
          <a:p>
            <a:r>
              <a:rPr lang="en-US" sz="1400" dirty="0">
                <a:hlinkClick r:id="rId3"/>
              </a:rPr>
              <a:t>https://ec.europa.eu/info/sites/default/files/conferences/food2030_2017/4.1.2_food_in_a_green_light-cathy_maguire_eea_0.pdf</a:t>
            </a:r>
            <a:endParaRPr lang="en-US" sz="1400" dirty="0"/>
          </a:p>
          <a:p>
            <a:endParaRPr lang="en-US" dirty="0"/>
          </a:p>
        </p:txBody>
      </p:sp>
      <p:sp>
        <p:nvSpPr>
          <p:cNvPr id="8" name="TextBox 7">
            <a:extLst>
              <a:ext uri="{FF2B5EF4-FFF2-40B4-BE49-F238E27FC236}">
                <a16:creationId xmlns:a16="http://schemas.microsoft.com/office/drawing/2014/main" id="{5649BE1D-248A-4F02-821D-5825C6783B82}"/>
              </a:ext>
            </a:extLst>
          </p:cNvPr>
          <p:cNvSpPr txBox="1"/>
          <p:nvPr/>
        </p:nvSpPr>
        <p:spPr>
          <a:xfrm>
            <a:off x="140433" y="6102358"/>
            <a:ext cx="1338943" cy="461665"/>
          </a:xfrm>
          <a:prstGeom prst="rect">
            <a:avLst/>
          </a:prstGeom>
          <a:noFill/>
        </p:spPr>
        <p:txBody>
          <a:bodyPr wrap="square" rtlCol="0">
            <a:spAutoFit/>
          </a:bodyPr>
          <a:lstStyle/>
          <a:p>
            <a:r>
              <a:rPr lang="en-IE" sz="2400" b="1" dirty="0">
                <a:solidFill>
                  <a:srgbClr val="085156"/>
                </a:solidFill>
                <a:highlight>
                  <a:srgbClr val="F5C05B"/>
                </a:highlight>
              </a:rPr>
              <a:t>READ</a:t>
            </a:r>
          </a:p>
        </p:txBody>
      </p:sp>
    </p:spTree>
    <p:extLst>
      <p:ext uri="{BB962C8B-B14F-4D97-AF65-F5344CB8AC3E}">
        <p14:creationId xmlns:p14="http://schemas.microsoft.com/office/powerpoint/2010/main" val="5385887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A58375-C8BB-4AE5-9002-63197A7F226E}"/>
              </a:ext>
            </a:extLst>
          </p:cNvPr>
          <p:cNvSpPr>
            <a:spLocks noGrp="1"/>
          </p:cNvSpPr>
          <p:nvPr>
            <p:ph type="body" sz="quarter" idx="19"/>
          </p:nvPr>
        </p:nvSpPr>
        <p:spPr/>
        <p:txBody>
          <a:bodyPr/>
          <a:lstStyle/>
          <a:p>
            <a:r>
              <a:rPr lang="en-IE" b="1" dirty="0"/>
              <a:t>ACTIVITY: CBA Example</a:t>
            </a:r>
          </a:p>
          <a:p>
            <a:endParaRPr lang="en-IE" dirty="0"/>
          </a:p>
        </p:txBody>
      </p:sp>
      <p:pic>
        <p:nvPicPr>
          <p:cNvPr id="3" name="Picture 2">
            <a:extLst>
              <a:ext uri="{FF2B5EF4-FFF2-40B4-BE49-F238E27FC236}">
                <a16:creationId xmlns:a16="http://schemas.microsoft.com/office/drawing/2014/main" id="{902A3F3F-CD10-4ED3-BC16-9742505A1EBE}"/>
              </a:ext>
            </a:extLst>
          </p:cNvPr>
          <p:cNvPicPr>
            <a:picLocks noChangeAspect="1"/>
          </p:cNvPicPr>
          <p:nvPr/>
        </p:nvPicPr>
        <p:blipFill>
          <a:blip r:embed="rId2"/>
          <a:stretch>
            <a:fillRect/>
          </a:stretch>
        </p:blipFill>
        <p:spPr>
          <a:xfrm>
            <a:off x="7605953" y="1813810"/>
            <a:ext cx="5651482" cy="6261135"/>
          </a:xfrm>
          <a:prstGeom prst="rect">
            <a:avLst/>
          </a:prstGeom>
        </p:spPr>
      </p:pic>
      <p:graphicFrame>
        <p:nvGraphicFramePr>
          <p:cNvPr id="7" name="Table 6">
            <a:extLst>
              <a:ext uri="{FF2B5EF4-FFF2-40B4-BE49-F238E27FC236}">
                <a16:creationId xmlns:a16="http://schemas.microsoft.com/office/drawing/2014/main" id="{CA71E74B-8287-4EAA-8C1F-F74E4D997DCE}"/>
              </a:ext>
            </a:extLst>
          </p:cNvPr>
          <p:cNvGraphicFramePr>
            <a:graphicFrameLocks noGrp="1"/>
          </p:cNvGraphicFramePr>
          <p:nvPr>
            <p:extLst>
              <p:ext uri="{D42A27DB-BD31-4B8C-83A1-F6EECF244321}">
                <p14:modId xmlns:p14="http://schemas.microsoft.com/office/powerpoint/2010/main" val="605890113"/>
              </p:ext>
            </p:extLst>
          </p:nvPr>
        </p:nvGraphicFramePr>
        <p:xfrm>
          <a:off x="753446" y="3625936"/>
          <a:ext cx="6397631" cy="1005876"/>
        </p:xfrm>
        <a:graphic>
          <a:graphicData uri="http://schemas.openxmlformats.org/drawingml/2006/table">
            <a:tbl>
              <a:tblPr firstRow="1" firstCol="1" bandRow="1"/>
              <a:tblGrid>
                <a:gridCol w="2132307">
                  <a:extLst>
                    <a:ext uri="{9D8B030D-6E8A-4147-A177-3AD203B41FA5}">
                      <a16:colId xmlns:a16="http://schemas.microsoft.com/office/drawing/2014/main" val="2153510250"/>
                    </a:ext>
                  </a:extLst>
                </a:gridCol>
                <a:gridCol w="2132307">
                  <a:extLst>
                    <a:ext uri="{9D8B030D-6E8A-4147-A177-3AD203B41FA5}">
                      <a16:colId xmlns:a16="http://schemas.microsoft.com/office/drawing/2014/main" val="1632349843"/>
                    </a:ext>
                  </a:extLst>
                </a:gridCol>
                <a:gridCol w="2133017">
                  <a:extLst>
                    <a:ext uri="{9D8B030D-6E8A-4147-A177-3AD203B41FA5}">
                      <a16:colId xmlns:a16="http://schemas.microsoft.com/office/drawing/2014/main" val="2121490669"/>
                    </a:ext>
                  </a:extLst>
                </a:gridCol>
              </a:tblGrid>
              <a:tr h="576320">
                <a:tc>
                  <a:txBody>
                    <a:bodyPr/>
                    <a:lstStyle/>
                    <a:p>
                      <a:pPr algn="ctr"/>
                      <a:r>
                        <a:rPr lang="en-US" sz="1100" b="1" dirty="0">
                          <a:solidFill>
                            <a:srgbClr val="FFFFFF"/>
                          </a:solidFill>
                          <a:effectLst/>
                          <a:latin typeface="Source Sans 3"/>
                          <a:ea typeface="Calibri" panose="020F0502020204030204" pitchFamily="34" charset="0"/>
                          <a:cs typeface="Times New Roman" panose="02020603050405020304" pitchFamily="18" charset="0"/>
                        </a:rPr>
                        <a:t>No. of “bring your own” per hour</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02444A"/>
                    </a:solidFill>
                  </a:tcPr>
                </a:tc>
                <a:tc>
                  <a:txBody>
                    <a:bodyPr/>
                    <a:lstStyle/>
                    <a:p>
                      <a:pPr algn="ctr"/>
                      <a:r>
                        <a:rPr lang="en-US" sz="1100" b="1" dirty="0">
                          <a:solidFill>
                            <a:srgbClr val="FFFFFF"/>
                          </a:solidFill>
                          <a:effectLst/>
                          <a:latin typeface="Source Sans 3"/>
                          <a:ea typeface="Calibri" panose="020F0502020204030204" pitchFamily="34" charset="0"/>
                          <a:cs typeface="Times New Roman" panose="02020603050405020304" pitchFamily="18" charset="0"/>
                        </a:rPr>
                        <a:t>Daily cost savings</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02444A"/>
                    </a:solidFill>
                  </a:tcPr>
                </a:tc>
                <a:tc>
                  <a:txBody>
                    <a:bodyPr/>
                    <a:lstStyle/>
                    <a:p>
                      <a:pPr algn="ctr"/>
                      <a:r>
                        <a:rPr lang="en-US" sz="1100" b="1" dirty="0">
                          <a:solidFill>
                            <a:srgbClr val="FFFFFF"/>
                          </a:solidFill>
                          <a:effectLst/>
                          <a:latin typeface="Source Sans 3"/>
                          <a:ea typeface="Calibri" panose="020F0502020204030204" pitchFamily="34" charset="0"/>
                          <a:cs typeface="Times New Roman" panose="02020603050405020304" pitchFamily="18" charset="0"/>
                        </a:rPr>
                        <a:t>Annual cost savings</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a:noFill/>
                    </a:lnR>
                    <a:lnT>
                      <a:noFill/>
                    </a:lnT>
                    <a:lnB w="12700" cap="flat" cmpd="sng" algn="ctr">
                      <a:solidFill>
                        <a:srgbClr val="FFFFFF"/>
                      </a:solidFill>
                      <a:prstDash val="solid"/>
                      <a:round/>
                      <a:headEnd type="none" w="med" len="med"/>
                      <a:tailEnd type="none" w="med" len="med"/>
                    </a:lnB>
                    <a:solidFill>
                      <a:srgbClr val="02444A"/>
                    </a:solidFill>
                  </a:tcPr>
                </a:tc>
                <a:extLst>
                  <a:ext uri="{0D108BD9-81ED-4DB2-BD59-A6C34878D82A}">
                    <a16:rowId xmlns:a16="http://schemas.microsoft.com/office/drawing/2014/main" val="3646630217"/>
                  </a:ext>
                </a:extLst>
              </a:tr>
              <a:tr h="214778">
                <a:tc>
                  <a:txBody>
                    <a:bodyPr/>
                    <a:lstStyle/>
                    <a:p>
                      <a:pPr algn="ctr"/>
                      <a:r>
                        <a:rPr lang="en-US" sz="1100" b="1" dirty="0">
                          <a:solidFill>
                            <a:srgbClr val="FFFFFF"/>
                          </a:solidFill>
                          <a:effectLst/>
                          <a:latin typeface="Source Sans 3"/>
                          <a:ea typeface="Calibri" panose="020F0502020204030204" pitchFamily="34" charset="0"/>
                          <a:cs typeface="Times New Roman" panose="02020603050405020304" pitchFamily="18" charset="0"/>
                        </a:rPr>
                        <a:t>3</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7A5A5"/>
                    </a:solidFill>
                  </a:tcPr>
                </a:tc>
                <a:tc>
                  <a:txBody>
                    <a:bodyPr/>
                    <a:lstStyle/>
                    <a:p>
                      <a:pPr algn="ctr"/>
                      <a:r>
                        <a:rPr lang="en-US" sz="1100" b="1">
                          <a:solidFill>
                            <a:srgbClr val="FFFFFF"/>
                          </a:solidFill>
                          <a:effectLst/>
                          <a:latin typeface="Source Sans 3"/>
                          <a:ea typeface="Calibri" panose="020F0502020204030204" pitchFamily="34" charset="0"/>
                          <a:cs typeface="Times New Roman" panose="02020603050405020304" pitchFamily="18" charset="0"/>
                        </a:rPr>
                        <a:t>$1.80</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7A5A5"/>
                    </a:solidFill>
                  </a:tcPr>
                </a:tc>
                <a:tc>
                  <a:txBody>
                    <a:bodyPr/>
                    <a:lstStyle/>
                    <a:p>
                      <a:pPr algn="ctr"/>
                      <a:r>
                        <a:rPr lang="en-US" sz="1100" b="1">
                          <a:solidFill>
                            <a:srgbClr val="FFFFFF"/>
                          </a:solidFill>
                          <a:effectLst/>
                          <a:latin typeface="Source Sans 3"/>
                          <a:ea typeface="Calibri" panose="020F0502020204030204" pitchFamily="34" charset="0"/>
                          <a:cs typeface="Times New Roman" panose="02020603050405020304" pitchFamily="18" charset="0"/>
                        </a:rPr>
                        <a:t>$657</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7A5A5"/>
                    </a:solidFill>
                  </a:tcPr>
                </a:tc>
                <a:extLst>
                  <a:ext uri="{0D108BD9-81ED-4DB2-BD59-A6C34878D82A}">
                    <a16:rowId xmlns:a16="http://schemas.microsoft.com/office/drawing/2014/main" val="2736149151"/>
                  </a:ext>
                </a:extLst>
              </a:tr>
              <a:tr h="214778">
                <a:tc>
                  <a:txBody>
                    <a:bodyPr/>
                    <a:lstStyle/>
                    <a:p>
                      <a:pPr algn="ctr"/>
                      <a:r>
                        <a:rPr lang="en-US" sz="1100" b="1" dirty="0">
                          <a:solidFill>
                            <a:srgbClr val="FFFFFF"/>
                          </a:solidFill>
                          <a:effectLst/>
                          <a:latin typeface="Source Sans 3"/>
                          <a:ea typeface="Calibri" panose="020F0502020204030204" pitchFamily="34" charset="0"/>
                          <a:cs typeface="Times New Roman" panose="02020603050405020304" pitchFamily="18" charset="0"/>
                        </a:rPr>
                        <a:t>10</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67A5A5"/>
                    </a:solidFill>
                  </a:tcPr>
                </a:tc>
                <a:tc>
                  <a:txBody>
                    <a:bodyPr/>
                    <a:lstStyle/>
                    <a:p>
                      <a:pPr algn="ctr"/>
                      <a:r>
                        <a:rPr lang="en-US" sz="1100" b="1" dirty="0">
                          <a:solidFill>
                            <a:srgbClr val="FFFFFF"/>
                          </a:solidFill>
                          <a:effectLst/>
                          <a:latin typeface="Source Sans 3"/>
                          <a:ea typeface="Calibri" panose="020F0502020204030204" pitchFamily="34" charset="0"/>
                          <a:cs typeface="Times New Roman" panose="02020603050405020304" pitchFamily="18" charset="0"/>
                        </a:rPr>
                        <a:t>$6.00</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67A5A5"/>
                    </a:solidFill>
                  </a:tcPr>
                </a:tc>
                <a:tc>
                  <a:txBody>
                    <a:bodyPr/>
                    <a:lstStyle/>
                    <a:p>
                      <a:pPr algn="ctr"/>
                      <a:r>
                        <a:rPr lang="en-US" sz="1100" b="1" dirty="0">
                          <a:solidFill>
                            <a:srgbClr val="FFFFFF"/>
                          </a:solidFill>
                          <a:effectLst/>
                          <a:latin typeface="Source Sans 3"/>
                          <a:ea typeface="Calibri" panose="020F0502020204030204" pitchFamily="34" charset="0"/>
                          <a:cs typeface="Times New Roman" panose="02020603050405020304" pitchFamily="18" charset="0"/>
                        </a:rPr>
                        <a:t>$2,190</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a:noFill/>
                    </a:lnB>
                    <a:solidFill>
                      <a:srgbClr val="67A5A5"/>
                    </a:solidFill>
                  </a:tcPr>
                </a:tc>
                <a:extLst>
                  <a:ext uri="{0D108BD9-81ED-4DB2-BD59-A6C34878D82A}">
                    <a16:rowId xmlns:a16="http://schemas.microsoft.com/office/drawing/2014/main" val="1336182357"/>
                  </a:ext>
                </a:extLst>
              </a:tr>
            </a:tbl>
          </a:graphicData>
        </a:graphic>
      </p:graphicFrame>
      <p:graphicFrame>
        <p:nvGraphicFramePr>
          <p:cNvPr id="8" name="Table 7">
            <a:extLst>
              <a:ext uri="{FF2B5EF4-FFF2-40B4-BE49-F238E27FC236}">
                <a16:creationId xmlns:a16="http://schemas.microsoft.com/office/drawing/2014/main" id="{5BF46C32-3FF2-4F93-9B01-C5F41A15E89A}"/>
              </a:ext>
            </a:extLst>
          </p:cNvPr>
          <p:cNvGraphicFramePr>
            <a:graphicFrameLocks noGrp="1"/>
          </p:cNvGraphicFramePr>
          <p:nvPr>
            <p:extLst>
              <p:ext uri="{D42A27DB-BD31-4B8C-83A1-F6EECF244321}">
                <p14:modId xmlns:p14="http://schemas.microsoft.com/office/powerpoint/2010/main" val="1198817475"/>
              </p:ext>
            </p:extLst>
          </p:nvPr>
        </p:nvGraphicFramePr>
        <p:xfrm>
          <a:off x="753446" y="4854558"/>
          <a:ext cx="6397631" cy="1217995"/>
        </p:xfrm>
        <a:graphic>
          <a:graphicData uri="http://schemas.openxmlformats.org/drawingml/2006/table">
            <a:tbl>
              <a:tblPr firstRow="1" firstCol="1" bandRow="1"/>
              <a:tblGrid>
                <a:gridCol w="2132307">
                  <a:extLst>
                    <a:ext uri="{9D8B030D-6E8A-4147-A177-3AD203B41FA5}">
                      <a16:colId xmlns:a16="http://schemas.microsoft.com/office/drawing/2014/main" val="2303537368"/>
                    </a:ext>
                  </a:extLst>
                </a:gridCol>
                <a:gridCol w="2132307">
                  <a:extLst>
                    <a:ext uri="{9D8B030D-6E8A-4147-A177-3AD203B41FA5}">
                      <a16:colId xmlns:a16="http://schemas.microsoft.com/office/drawing/2014/main" val="929130229"/>
                    </a:ext>
                  </a:extLst>
                </a:gridCol>
                <a:gridCol w="2133017">
                  <a:extLst>
                    <a:ext uri="{9D8B030D-6E8A-4147-A177-3AD203B41FA5}">
                      <a16:colId xmlns:a16="http://schemas.microsoft.com/office/drawing/2014/main" val="792053053"/>
                    </a:ext>
                  </a:extLst>
                </a:gridCol>
              </a:tblGrid>
              <a:tr h="697855">
                <a:tc>
                  <a:txBody>
                    <a:bodyPr/>
                    <a:lstStyle/>
                    <a:p>
                      <a:pPr algn="ctr"/>
                      <a:r>
                        <a:rPr lang="en-US" sz="1100" b="1" dirty="0">
                          <a:solidFill>
                            <a:srgbClr val="FFFFFF"/>
                          </a:solidFill>
                          <a:effectLst/>
                          <a:latin typeface="Source Sans 3"/>
                          <a:ea typeface="Calibri" panose="020F0502020204030204" pitchFamily="34" charset="0"/>
                          <a:cs typeface="Times New Roman" panose="02020603050405020304" pitchFamily="18" charset="0"/>
                        </a:rPr>
                        <a:t>No. of “bring your own” per hour</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02444A"/>
                    </a:solidFill>
                  </a:tcPr>
                </a:tc>
                <a:tc>
                  <a:txBody>
                    <a:bodyPr/>
                    <a:lstStyle/>
                    <a:p>
                      <a:pPr algn="ctr"/>
                      <a:r>
                        <a:rPr lang="en-US" sz="1100" b="1" dirty="0">
                          <a:solidFill>
                            <a:srgbClr val="FFFFFF"/>
                          </a:solidFill>
                          <a:effectLst/>
                          <a:latin typeface="Source Sans 3"/>
                          <a:ea typeface="Calibri" panose="020F0502020204030204" pitchFamily="34" charset="0"/>
                          <a:cs typeface="Times New Roman" panose="02020603050405020304" pitchFamily="18" charset="0"/>
                        </a:rPr>
                        <a:t>Annual greenhouse gas reduction (lb.CO</a:t>
                      </a:r>
                      <a:r>
                        <a:rPr lang="en-US" sz="1100" b="1" baseline="-25000" dirty="0">
                          <a:solidFill>
                            <a:srgbClr val="FFFFFF"/>
                          </a:solidFill>
                          <a:effectLst/>
                          <a:latin typeface="Source Sans 3"/>
                          <a:ea typeface="Calibri" panose="020F0502020204030204" pitchFamily="34" charset="0"/>
                          <a:cs typeface="Times New Roman" panose="02020603050405020304" pitchFamily="18" charset="0"/>
                        </a:rPr>
                        <a:t>2</a:t>
                      </a:r>
                      <a:r>
                        <a:rPr lang="en-US" sz="1100" b="1" dirty="0">
                          <a:solidFill>
                            <a:srgbClr val="FFFFFF"/>
                          </a:solidFill>
                          <a:effectLst/>
                          <a:latin typeface="Source Sans 3"/>
                          <a:ea typeface="Calibri" panose="020F0502020204030204" pitchFamily="34" charset="0"/>
                          <a:cs typeface="Times New Roman" panose="02020603050405020304" pitchFamily="18" charset="0"/>
                        </a:rPr>
                        <a:t> equivalent) *</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02444A"/>
                    </a:solidFill>
                  </a:tcPr>
                </a:tc>
                <a:tc>
                  <a:txBody>
                    <a:bodyPr/>
                    <a:lstStyle/>
                    <a:p>
                      <a:pPr algn="ctr"/>
                      <a:r>
                        <a:rPr lang="en-US" sz="1100" b="1" dirty="0">
                          <a:solidFill>
                            <a:srgbClr val="FFFFFF"/>
                          </a:solidFill>
                          <a:effectLst/>
                          <a:latin typeface="Source Sans 3"/>
                          <a:ea typeface="Calibri" panose="020F0502020204030204" pitchFamily="34" charset="0"/>
                          <a:cs typeface="Times New Roman" panose="02020603050405020304" pitchFamily="18" charset="0"/>
                        </a:rPr>
                        <a:t>Annual solid waste </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1100" b="1" dirty="0">
                          <a:solidFill>
                            <a:srgbClr val="FFFFFF"/>
                          </a:solidFill>
                          <a:effectLst/>
                          <a:latin typeface="Source Sans 3"/>
                          <a:ea typeface="Calibri" panose="020F0502020204030204" pitchFamily="34" charset="0"/>
                          <a:cs typeface="Times New Roman" panose="02020603050405020304" pitchFamily="18" charset="0"/>
                        </a:rPr>
                        <a:t>reduction (lb.) *</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a:noFill/>
                    </a:lnR>
                    <a:lnT>
                      <a:noFill/>
                    </a:lnT>
                    <a:lnB w="12700" cap="flat" cmpd="sng" algn="ctr">
                      <a:solidFill>
                        <a:srgbClr val="FFFFFF"/>
                      </a:solidFill>
                      <a:prstDash val="solid"/>
                      <a:round/>
                      <a:headEnd type="none" w="med" len="med"/>
                      <a:tailEnd type="none" w="med" len="med"/>
                    </a:lnB>
                    <a:solidFill>
                      <a:srgbClr val="02444A"/>
                    </a:solidFill>
                  </a:tcPr>
                </a:tc>
                <a:extLst>
                  <a:ext uri="{0D108BD9-81ED-4DB2-BD59-A6C34878D82A}">
                    <a16:rowId xmlns:a16="http://schemas.microsoft.com/office/drawing/2014/main" val="2590895358"/>
                  </a:ext>
                </a:extLst>
              </a:tr>
              <a:tr h="260070">
                <a:tc>
                  <a:txBody>
                    <a:bodyPr/>
                    <a:lstStyle/>
                    <a:p>
                      <a:pPr algn="ctr"/>
                      <a:r>
                        <a:rPr lang="en-US" sz="1100" b="1">
                          <a:solidFill>
                            <a:srgbClr val="FFFFFF"/>
                          </a:solidFill>
                          <a:effectLst/>
                          <a:latin typeface="Source Sans 3"/>
                          <a:ea typeface="Calibri" panose="020F0502020204030204" pitchFamily="34" charset="0"/>
                          <a:cs typeface="Times New Roman" panose="02020603050405020304" pitchFamily="18" charset="0"/>
                        </a:rPr>
                        <a:t>3</a:t>
                      </a:r>
                      <a:endParaRPr lang="en-IE"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7A5A5"/>
                    </a:solidFill>
                  </a:tcPr>
                </a:tc>
                <a:tc>
                  <a:txBody>
                    <a:bodyPr/>
                    <a:lstStyle/>
                    <a:p>
                      <a:pPr algn="ctr"/>
                      <a:r>
                        <a:rPr lang="en-US" sz="1100" b="1" dirty="0">
                          <a:solidFill>
                            <a:srgbClr val="FFFFFF"/>
                          </a:solidFill>
                          <a:effectLst/>
                          <a:latin typeface="Source Sans 3"/>
                          <a:ea typeface="Calibri" panose="020F0502020204030204" pitchFamily="34" charset="0"/>
                          <a:cs typeface="Times New Roman" panose="02020603050405020304" pitchFamily="18" charset="0"/>
                        </a:rPr>
                        <a:t>339</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7A5A5"/>
                    </a:solidFill>
                  </a:tcPr>
                </a:tc>
                <a:tc>
                  <a:txBody>
                    <a:bodyPr/>
                    <a:lstStyle/>
                    <a:p>
                      <a:pPr algn="ctr"/>
                      <a:r>
                        <a:rPr lang="en-US" sz="1100" b="1" dirty="0">
                          <a:solidFill>
                            <a:srgbClr val="FFFFFF"/>
                          </a:solidFill>
                          <a:effectLst/>
                          <a:latin typeface="Source Sans 3"/>
                          <a:ea typeface="Calibri" panose="020F0502020204030204" pitchFamily="34" charset="0"/>
                          <a:cs typeface="Times New Roman" panose="02020603050405020304" pitchFamily="18" charset="0"/>
                        </a:rPr>
                        <a:t>378</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7A5A5"/>
                    </a:solidFill>
                  </a:tcPr>
                </a:tc>
                <a:extLst>
                  <a:ext uri="{0D108BD9-81ED-4DB2-BD59-A6C34878D82A}">
                    <a16:rowId xmlns:a16="http://schemas.microsoft.com/office/drawing/2014/main" val="3218305866"/>
                  </a:ext>
                </a:extLst>
              </a:tr>
              <a:tr h="260070">
                <a:tc>
                  <a:txBody>
                    <a:bodyPr/>
                    <a:lstStyle/>
                    <a:p>
                      <a:pPr algn="ctr"/>
                      <a:r>
                        <a:rPr lang="en-US" sz="1100" b="1">
                          <a:solidFill>
                            <a:srgbClr val="FFFFFF"/>
                          </a:solidFill>
                          <a:effectLst/>
                          <a:latin typeface="Source Sans 3"/>
                          <a:ea typeface="Calibri" panose="020F0502020204030204" pitchFamily="34" charset="0"/>
                          <a:cs typeface="Times New Roman" panose="02020603050405020304" pitchFamily="18" charset="0"/>
                        </a:rPr>
                        <a:t>10</a:t>
                      </a:r>
                      <a:endParaRPr lang="en-IE"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67A5A5"/>
                    </a:solidFill>
                  </a:tcPr>
                </a:tc>
                <a:tc>
                  <a:txBody>
                    <a:bodyPr/>
                    <a:lstStyle/>
                    <a:p>
                      <a:pPr algn="ctr"/>
                      <a:r>
                        <a:rPr lang="en-US" sz="1100" b="1" dirty="0">
                          <a:solidFill>
                            <a:srgbClr val="FFFFFF"/>
                          </a:solidFill>
                          <a:effectLst/>
                          <a:latin typeface="Source Sans 3"/>
                          <a:ea typeface="Calibri" panose="020F0502020204030204" pitchFamily="34" charset="0"/>
                          <a:cs typeface="Times New Roman" panose="02020603050405020304" pitchFamily="18" charset="0"/>
                        </a:rPr>
                        <a:t>1130</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67A5A5"/>
                    </a:solidFill>
                  </a:tcPr>
                </a:tc>
                <a:tc>
                  <a:txBody>
                    <a:bodyPr/>
                    <a:lstStyle/>
                    <a:p>
                      <a:pPr algn="ctr"/>
                      <a:r>
                        <a:rPr lang="en-US" sz="1100" b="1" dirty="0">
                          <a:solidFill>
                            <a:srgbClr val="FFFFFF"/>
                          </a:solidFill>
                          <a:effectLst/>
                          <a:latin typeface="Source Sans 3"/>
                          <a:ea typeface="Calibri" panose="020F0502020204030204" pitchFamily="34" charset="0"/>
                          <a:cs typeface="Times New Roman" panose="02020603050405020304" pitchFamily="18" charset="0"/>
                        </a:rPr>
                        <a:t>1260</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a:noFill/>
                    </a:lnB>
                    <a:solidFill>
                      <a:srgbClr val="67A5A5"/>
                    </a:solidFill>
                  </a:tcPr>
                </a:tc>
                <a:extLst>
                  <a:ext uri="{0D108BD9-81ED-4DB2-BD59-A6C34878D82A}">
                    <a16:rowId xmlns:a16="http://schemas.microsoft.com/office/drawing/2014/main" val="2299507252"/>
                  </a:ext>
                </a:extLst>
              </a:tr>
            </a:tbl>
          </a:graphicData>
        </a:graphic>
      </p:graphicFrame>
      <p:sp>
        <p:nvSpPr>
          <p:cNvPr id="9" name="Rectangle 1">
            <a:extLst>
              <a:ext uri="{FF2B5EF4-FFF2-40B4-BE49-F238E27FC236}">
                <a16:creationId xmlns:a16="http://schemas.microsoft.com/office/drawing/2014/main" id="{D7A17DDD-E9AA-4D28-B683-3C046D826492}"/>
              </a:ext>
            </a:extLst>
          </p:cNvPr>
          <p:cNvSpPr>
            <a:spLocks noChangeArrowheads="1"/>
          </p:cNvSpPr>
          <p:nvPr/>
        </p:nvSpPr>
        <p:spPr bwMode="auto">
          <a:xfrm>
            <a:off x="753446" y="3213556"/>
            <a:ext cx="138468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02444A"/>
                </a:solidFill>
                <a:effectLst/>
                <a:latin typeface="DIN Condensed" charset="0"/>
                <a:ea typeface="Calibri" panose="020F0502020204030204" pitchFamily="34" charset="0"/>
                <a:cs typeface="Times New Roman" panose="02020603050405020304" pitchFamily="18" charset="0"/>
              </a:rPr>
              <a:t>RESULTS</a:t>
            </a:r>
            <a:endParaRPr kumimoji="0" lang="en-IE" altLang="en-US" sz="800" b="0" i="0" u="none" strike="noStrike" cap="none" normalizeH="0" baseline="0" dirty="0">
              <a:ln>
                <a:noFill/>
              </a:ln>
              <a:solidFill>
                <a:schemeClr val="tx1"/>
              </a:solidFill>
              <a:effectLst/>
            </a:endParaRPr>
          </a:p>
        </p:txBody>
      </p:sp>
      <p:sp>
        <p:nvSpPr>
          <p:cNvPr id="10" name="TextBox 9">
            <a:extLst>
              <a:ext uri="{FF2B5EF4-FFF2-40B4-BE49-F238E27FC236}">
                <a16:creationId xmlns:a16="http://schemas.microsoft.com/office/drawing/2014/main" id="{7AEC841B-76B6-4F70-8C6A-D09BDDEAFDDD}"/>
              </a:ext>
            </a:extLst>
          </p:cNvPr>
          <p:cNvSpPr txBox="1"/>
          <p:nvPr/>
        </p:nvSpPr>
        <p:spPr>
          <a:xfrm>
            <a:off x="753446" y="1477739"/>
            <a:ext cx="7062466"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2444A"/>
                </a:solidFill>
                <a:effectLst/>
                <a:latin typeface="DIN Condensed" charset="0"/>
                <a:ea typeface="Calibri" panose="020F0502020204030204" pitchFamily="34" charset="0"/>
                <a:cs typeface="Times New Roman" panose="02020603050405020304" pitchFamily="18" charset="0"/>
              </a:rPr>
              <a:t>EXAMPLE: </a:t>
            </a:r>
            <a:r>
              <a:rPr kumimoji="0" lang="en-US" altLang="en-US" sz="1800" b="1" i="0" u="none" strike="noStrike" cap="none" normalizeH="0" baseline="0" dirty="0">
                <a:ln>
                  <a:noFill/>
                </a:ln>
                <a:solidFill>
                  <a:srgbClr val="02444A"/>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800" b="1" i="0" u="none" strike="noStrike" cap="none" normalizeH="0" baseline="0" dirty="0">
                <a:ln>
                  <a:noFill/>
                </a:ln>
                <a:solidFill>
                  <a:srgbClr val="02444A"/>
                </a:solidFill>
                <a:effectLst/>
                <a:latin typeface="DIN Condensed" charset="0"/>
                <a:ea typeface="Calibri" panose="020F0502020204030204" pitchFamily="34" charset="0"/>
                <a:cs typeface="Times New Roman" panose="02020603050405020304" pitchFamily="18" charset="0"/>
              </a:rPr>
              <a:t>BRING YOUR OWN</a:t>
            </a:r>
            <a:r>
              <a:rPr kumimoji="0" lang="en-US" altLang="en-US" sz="1800" b="1" i="0" u="none" strike="noStrike" cap="none" normalizeH="0" baseline="0" dirty="0">
                <a:ln>
                  <a:noFill/>
                </a:ln>
                <a:solidFill>
                  <a:srgbClr val="02444A"/>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800" b="1" i="0" u="none" strike="noStrike" cap="none" normalizeH="0" baseline="0" dirty="0">
                <a:ln>
                  <a:noFill/>
                </a:ln>
                <a:solidFill>
                  <a:srgbClr val="02444A"/>
                </a:solidFill>
                <a:effectLst/>
                <a:latin typeface="DIN Condensed" charset="0"/>
                <a:ea typeface="Calibri" panose="020F0502020204030204" pitchFamily="34" charset="0"/>
                <a:cs typeface="Times New Roman" panose="02020603050405020304" pitchFamily="18" charset="0"/>
              </a:rPr>
              <a:t> COST ANALYSIS</a:t>
            </a:r>
            <a:endParaRPr kumimoji="0" lang="en-IE" altLang="en-US" sz="6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2444A"/>
              </a:solidFill>
              <a:effectLst/>
              <a:latin typeface="DIN Condensed"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2444A"/>
                </a:solidFill>
                <a:effectLst/>
                <a:latin typeface="DIN Condensed" charset="0"/>
                <a:ea typeface="Calibri" panose="020F0502020204030204" pitchFamily="34" charset="0"/>
                <a:cs typeface="Times New Roman" panose="02020603050405020304" pitchFamily="18" charset="0"/>
              </a:rPr>
              <a:t>ASSUMPTIONS: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4C05B"/>
                </a:solidFill>
                <a:effectLst/>
                <a:latin typeface="Source Sans 3 Semibold" charset="0"/>
                <a:ea typeface="Calibri" panose="020F0502020204030204" pitchFamily="34" charset="0"/>
                <a:cs typeface="Times New Roman" panose="02020603050405020304" pitchFamily="18" charset="0"/>
              </a:rPr>
              <a:t>$0.15</a:t>
            </a:r>
            <a:r>
              <a:rPr kumimoji="0" lang="en-US" altLang="en-US" sz="1600" b="0" i="0" u="none" strike="noStrike" cap="none" normalizeH="0" baseline="0" dirty="0">
                <a:ln>
                  <a:noFill/>
                </a:ln>
                <a:solidFill>
                  <a:srgbClr val="CC9030"/>
                </a:solidFill>
                <a:effectLst/>
                <a:latin typeface="Source Sans 3" charset="0"/>
                <a:ea typeface="Calibri" panose="020F0502020204030204" pitchFamily="34" charset="0"/>
                <a:cs typeface="Times New Roman" panose="02020603050405020304" pitchFamily="18" charset="0"/>
              </a:rPr>
              <a:t>	Cost of disposable packaging (cup, lid, and sleeve)</a:t>
            </a:r>
            <a:endParaRPr kumimoji="0" lang="en-IE"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4C05B"/>
                </a:solidFill>
                <a:effectLst/>
                <a:latin typeface="Source Sans 3 Semibold" charset="0"/>
                <a:ea typeface="Calibri" panose="020F0502020204030204" pitchFamily="34" charset="0"/>
                <a:cs typeface="Times New Roman" panose="02020603050405020304" pitchFamily="18" charset="0"/>
              </a:rPr>
              <a:t>$0.10	</a:t>
            </a:r>
            <a:r>
              <a:rPr kumimoji="0" lang="en-US" altLang="en-US" sz="1600" b="0" i="0" u="none" strike="noStrike" cap="none" normalizeH="0" baseline="0" dirty="0">
                <a:ln>
                  <a:noFill/>
                </a:ln>
                <a:solidFill>
                  <a:srgbClr val="CC9030"/>
                </a:solidFill>
                <a:effectLst/>
                <a:latin typeface="Source Sans 3" charset="0"/>
                <a:ea typeface="Calibri" panose="020F0502020204030204" pitchFamily="34" charset="0"/>
                <a:cs typeface="Times New Roman" panose="02020603050405020304" pitchFamily="18" charset="0"/>
              </a:rPr>
              <a:t>Discount for </a:t>
            </a:r>
            <a:r>
              <a:rPr kumimoji="0" lang="en-US" altLang="en-US" sz="1600" b="0" i="0" u="none" strike="noStrike" cap="none" normalizeH="0" baseline="0" dirty="0">
                <a:ln>
                  <a:noFill/>
                </a:ln>
                <a:solidFill>
                  <a:srgbClr val="CC9030"/>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600" b="0" i="0" u="none" strike="noStrike" cap="none" normalizeH="0" baseline="0" dirty="0">
                <a:ln>
                  <a:noFill/>
                </a:ln>
                <a:solidFill>
                  <a:srgbClr val="CC9030"/>
                </a:solidFill>
                <a:effectLst/>
                <a:latin typeface="Source Sans 3" charset="0"/>
                <a:ea typeface="Calibri" panose="020F0502020204030204" pitchFamily="34" charset="0"/>
                <a:cs typeface="Times New Roman" panose="02020603050405020304" pitchFamily="18" charset="0"/>
              </a:rPr>
              <a:t>bring your own</a:t>
            </a:r>
            <a:r>
              <a:rPr kumimoji="0" lang="en-US" altLang="en-US" sz="1600" b="0" i="0" u="none" strike="noStrike" cap="none" normalizeH="0" baseline="0" dirty="0">
                <a:ln>
                  <a:noFill/>
                </a:ln>
                <a:solidFill>
                  <a:srgbClr val="CC9030"/>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600" b="0" i="0" u="none" strike="noStrike" cap="none" normalizeH="0" baseline="0" dirty="0">
                <a:ln>
                  <a:noFill/>
                </a:ln>
                <a:solidFill>
                  <a:srgbClr val="CC9030"/>
                </a:solidFill>
                <a:effectLst/>
                <a:latin typeface="Source Sans 3" charset="0"/>
                <a:ea typeface="Calibri" panose="020F0502020204030204" pitchFamily="34" charset="0"/>
                <a:cs typeface="Times New Roman" panose="02020603050405020304" pitchFamily="18" charset="0"/>
              </a:rPr>
              <a:t> cup</a:t>
            </a:r>
            <a:endParaRPr kumimoji="0" lang="en-IE"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4C05B"/>
                </a:solidFill>
                <a:effectLst/>
                <a:latin typeface="Source Sans 3 Semibold" charset="0"/>
                <a:ea typeface="Calibri" panose="020F0502020204030204" pitchFamily="34" charset="0"/>
                <a:cs typeface="Times New Roman" panose="02020603050405020304" pitchFamily="18" charset="0"/>
              </a:rPr>
              <a:t>12 hours</a:t>
            </a:r>
            <a:r>
              <a:rPr kumimoji="0" lang="en-US" altLang="en-US" sz="1600" b="0" i="0" u="none" strike="noStrike" cap="none" normalizeH="0" baseline="0" dirty="0">
                <a:ln>
                  <a:noFill/>
                </a:ln>
                <a:solidFill>
                  <a:srgbClr val="CC9030"/>
                </a:solidFill>
                <a:effectLst/>
                <a:latin typeface="Source Sans 3" charset="0"/>
                <a:ea typeface="Calibri" panose="020F0502020204030204" pitchFamily="34" charset="0"/>
                <a:cs typeface="Times New Roman" panose="02020603050405020304" pitchFamily="18" charset="0"/>
              </a:rPr>
              <a:t>	Daily operating hours</a:t>
            </a:r>
            <a:endParaRPr kumimoji="0" lang="en-IE"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IE" altLang="en-US" sz="6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6114641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bowl of fruit&#10;&#10;Description automatically generated">
            <a:extLst>
              <a:ext uri="{FF2B5EF4-FFF2-40B4-BE49-F238E27FC236}">
                <a16:creationId xmlns:a16="http://schemas.microsoft.com/office/drawing/2014/main" id="{24254257-F31C-4A6F-A3D9-3A98B9840B00}"/>
              </a:ext>
            </a:extLst>
          </p:cNvPr>
          <p:cNvPicPr>
            <a:picLocks noGrp="1" noChangeAspect="1"/>
          </p:cNvPicPr>
          <p:nvPr>
            <p:ph type="pic" sz="quarter" idx="15"/>
          </p:nvPr>
        </p:nvPicPr>
        <p:blipFill>
          <a:blip r:embed="rId2"/>
          <a:srcRect l="27630" r="27630"/>
          <a:stretch>
            <a:fillRect/>
          </a:stretch>
        </p:blipFill>
        <p:spPr/>
      </p:pic>
      <p:sp>
        <p:nvSpPr>
          <p:cNvPr id="3" name="Text Placeholder 2">
            <a:extLst>
              <a:ext uri="{FF2B5EF4-FFF2-40B4-BE49-F238E27FC236}">
                <a16:creationId xmlns:a16="http://schemas.microsoft.com/office/drawing/2014/main" id="{68524629-91C8-CC44-B13E-DD769D07E323}"/>
              </a:ext>
            </a:extLst>
          </p:cNvPr>
          <p:cNvSpPr>
            <a:spLocks noGrp="1"/>
          </p:cNvSpPr>
          <p:nvPr>
            <p:ph type="body" sz="quarter" idx="16"/>
          </p:nvPr>
        </p:nvSpPr>
        <p:spPr/>
        <p:txBody>
          <a:bodyPr/>
          <a:lstStyle/>
          <a:p>
            <a:r>
              <a:rPr lang="en-US" b="1" dirty="0">
                <a:solidFill>
                  <a:srgbClr val="085156"/>
                </a:solidFill>
              </a:rPr>
              <a:t>UK PLASTICS PACT</a:t>
            </a:r>
          </a:p>
        </p:txBody>
      </p:sp>
      <p:sp>
        <p:nvSpPr>
          <p:cNvPr id="4" name="Text Placeholder 3">
            <a:extLst>
              <a:ext uri="{FF2B5EF4-FFF2-40B4-BE49-F238E27FC236}">
                <a16:creationId xmlns:a16="http://schemas.microsoft.com/office/drawing/2014/main" id="{A2B95485-BA0C-EC41-B078-7950BA62DB17}"/>
              </a:ext>
            </a:extLst>
          </p:cNvPr>
          <p:cNvSpPr>
            <a:spLocks noGrp="1"/>
          </p:cNvSpPr>
          <p:nvPr>
            <p:ph type="body" sz="quarter" idx="17"/>
          </p:nvPr>
        </p:nvSpPr>
        <p:spPr/>
        <p:txBody>
          <a:bodyPr/>
          <a:lstStyle/>
          <a:p>
            <a:r>
              <a:rPr lang="en-IE" sz="2400" dirty="0">
                <a:solidFill>
                  <a:srgbClr val="085156"/>
                </a:solidFill>
              </a:rPr>
              <a:t>UK PLASTICS PACT has issued very good guidelines on choosing sustainable packaging in the food service sector</a:t>
            </a:r>
            <a:r>
              <a:rPr lang="en-IE" sz="2400" dirty="0"/>
              <a:t>: </a:t>
            </a:r>
            <a:endParaRPr lang="en-IE" dirty="0">
              <a:hlinkClick r:id="rId3"/>
            </a:endParaRPr>
          </a:p>
          <a:p>
            <a:endParaRPr lang="en-IE" dirty="0">
              <a:hlinkClick r:id="rId3"/>
            </a:endParaRPr>
          </a:p>
          <a:p>
            <a:r>
              <a:rPr lang="en-IE" sz="2000" dirty="0">
                <a:hlinkClick r:id="rId3"/>
              </a:rPr>
              <a:t>https://www.wrap.org.uk/sites/files/wrap/Considerations-for-compostable-plastic-packaging.pdf#page=16</a:t>
            </a:r>
            <a:endParaRPr lang="en-US" sz="2000" dirty="0"/>
          </a:p>
        </p:txBody>
      </p:sp>
    </p:spTree>
    <p:extLst>
      <p:ext uri="{BB962C8B-B14F-4D97-AF65-F5344CB8AC3E}">
        <p14:creationId xmlns:p14="http://schemas.microsoft.com/office/powerpoint/2010/main" val="7789513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Globe from outer space">
            <a:extLst>
              <a:ext uri="{FF2B5EF4-FFF2-40B4-BE49-F238E27FC236}">
                <a16:creationId xmlns:a16="http://schemas.microsoft.com/office/drawing/2014/main" id="{D1E86706-C203-496B-BB79-E72B206B0BF6}"/>
              </a:ext>
            </a:extLst>
          </p:cNvPr>
          <p:cNvPicPr>
            <a:picLocks noGrp="1" noChangeAspect="1"/>
          </p:cNvPicPr>
          <p:nvPr>
            <p:ph type="pic" sz="quarter" idx="18"/>
          </p:nvPr>
        </p:nvPicPr>
        <p:blipFill rotWithShape="1">
          <a:blip r:embed="rId3"/>
          <a:srcRect l="27856" r="14712"/>
          <a:stretch/>
        </p:blipFill>
        <p:spPr>
          <a:xfrm flipH="1">
            <a:off x="6540708" y="6385"/>
            <a:ext cx="5651292" cy="6261962"/>
          </a:xfrm>
        </p:spPr>
      </p:pic>
      <p:sp>
        <p:nvSpPr>
          <p:cNvPr id="3" name="Text Placeholder 2">
            <a:extLst>
              <a:ext uri="{FF2B5EF4-FFF2-40B4-BE49-F238E27FC236}">
                <a16:creationId xmlns:a16="http://schemas.microsoft.com/office/drawing/2014/main" id="{A57CC90C-9813-487C-8191-606F32DA3518}"/>
              </a:ext>
            </a:extLst>
          </p:cNvPr>
          <p:cNvSpPr>
            <a:spLocks noGrp="1"/>
          </p:cNvSpPr>
          <p:nvPr>
            <p:ph type="body" sz="quarter" idx="19"/>
          </p:nvPr>
        </p:nvSpPr>
        <p:spPr/>
        <p:txBody>
          <a:bodyPr/>
          <a:lstStyle/>
          <a:p>
            <a:r>
              <a:rPr lang="en-IE" b="1" dirty="0">
                <a:solidFill>
                  <a:srgbClr val="406F70"/>
                </a:solidFill>
              </a:rPr>
              <a:t>ACTIVITY-Checklist:</a:t>
            </a:r>
            <a:endParaRPr lang="en-IE" dirty="0"/>
          </a:p>
        </p:txBody>
      </p:sp>
      <p:sp>
        <p:nvSpPr>
          <p:cNvPr id="4" name="Text Placeholder 3">
            <a:extLst>
              <a:ext uri="{FF2B5EF4-FFF2-40B4-BE49-F238E27FC236}">
                <a16:creationId xmlns:a16="http://schemas.microsoft.com/office/drawing/2014/main" id="{09CCC9C0-846F-4695-8430-2B39882ABCA7}"/>
              </a:ext>
            </a:extLst>
          </p:cNvPr>
          <p:cNvSpPr>
            <a:spLocks noGrp="1"/>
          </p:cNvSpPr>
          <p:nvPr>
            <p:ph type="body" sz="quarter" idx="20"/>
          </p:nvPr>
        </p:nvSpPr>
        <p:spPr>
          <a:xfrm>
            <a:off x="586551" y="1786300"/>
            <a:ext cx="6502617" cy="3947440"/>
          </a:xfrm>
        </p:spPr>
        <p:txBody>
          <a:bodyPr/>
          <a:lstStyle/>
          <a:p>
            <a:r>
              <a:rPr lang="en-US" sz="2400" b="1" dirty="0">
                <a:solidFill>
                  <a:srgbClr val="406F70"/>
                </a:solidFill>
              </a:rPr>
              <a:t>Food Trends in the Era of Climate Change</a:t>
            </a:r>
          </a:p>
          <a:p>
            <a:r>
              <a:rPr lang="en-IE" b="1" dirty="0">
                <a:solidFill>
                  <a:srgbClr val="406F70"/>
                </a:solidFill>
              </a:rPr>
              <a:t>Readiness checklist</a:t>
            </a:r>
            <a:r>
              <a:rPr lang="en-IE" dirty="0">
                <a:solidFill>
                  <a:srgbClr val="406F70"/>
                </a:solidFill>
              </a:rPr>
              <a:t>:</a:t>
            </a:r>
          </a:p>
          <a:p>
            <a:r>
              <a:rPr lang="en-IE" dirty="0">
                <a:solidFill>
                  <a:srgbClr val="406F70"/>
                </a:solidFill>
              </a:rPr>
              <a:t>Are you using sustainable packaging?</a:t>
            </a:r>
            <a:r>
              <a:rPr lang="en-US" dirty="0">
                <a:solidFill>
                  <a:srgbClr val="406F70"/>
                </a:solidFill>
              </a:rPr>
              <a:t> 	⃝</a:t>
            </a:r>
          </a:p>
          <a:p>
            <a:r>
              <a:rPr lang="en-US" dirty="0">
                <a:solidFill>
                  <a:srgbClr val="406F70"/>
                </a:solidFill>
              </a:rPr>
              <a:t>Are you promoting reuse &amp; reduce? 	 	⃝</a:t>
            </a:r>
          </a:p>
          <a:p>
            <a:r>
              <a:rPr lang="en-US" dirty="0">
                <a:solidFill>
                  <a:srgbClr val="406F70"/>
                </a:solidFill>
              </a:rPr>
              <a:t>Is your business recycling correctly?	 	⃝ </a:t>
            </a:r>
          </a:p>
          <a:p>
            <a:r>
              <a:rPr lang="en-US" dirty="0">
                <a:solidFill>
                  <a:srgbClr val="406F70"/>
                </a:solidFill>
              </a:rPr>
              <a:t>Are you avoiding the use of plastics?	 	⃝ </a:t>
            </a:r>
          </a:p>
          <a:p>
            <a:r>
              <a:rPr lang="en-US" dirty="0">
                <a:solidFill>
                  <a:srgbClr val="406F70"/>
                </a:solidFill>
              </a:rPr>
              <a:t>Do you provide alternative protein 	            options on your menu</a:t>
            </a:r>
            <a:r>
              <a:rPr lang="en-IE" dirty="0"/>
              <a:t>	?		</a:t>
            </a:r>
            <a:r>
              <a:rPr lang="en-US" dirty="0">
                <a:solidFill>
                  <a:srgbClr val="406F70"/>
                </a:solidFill>
              </a:rPr>
              <a:t> 	⃝ </a:t>
            </a:r>
            <a:r>
              <a:rPr lang="en-IE" dirty="0"/>
              <a:t>	</a:t>
            </a:r>
          </a:p>
        </p:txBody>
      </p:sp>
    </p:spTree>
    <p:extLst>
      <p:ext uri="{BB962C8B-B14F-4D97-AF65-F5344CB8AC3E}">
        <p14:creationId xmlns:p14="http://schemas.microsoft.com/office/powerpoint/2010/main" val="15032574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EC99D12-AE90-8945-A440-4B8732AE7606}"/>
              </a:ext>
            </a:extLst>
          </p:cNvPr>
          <p:cNvSpPr>
            <a:spLocks noGrp="1"/>
          </p:cNvSpPr>
          <p:nvPr>
            <p:ph type="body" sz="quarter" idx="19"/>
          </p:nvPr>
        </p:nvSpPr>
        <p:spPr/>
        <p:txBody>
          <a:bodyPr/>
          <a:lstStyle/>
          <a:p>
            <a:endParaRPr lang="en-US"/>
          </a:p>
        </p:txBody>
      </p:sp>
      <p:sp>
        <p:nvSpPr>
          <p:cNvPr id="6" name="Text Placeholder 5">
            <a:extLst>
              <a:ext uri="{FF2B5EF4-FFF2-40B4-BE49-F238E27FC236}">
                <a16:creationId xmlns:a16="http://schemas.microsoft.com/office/drawing/2014/main" id="{BF2607B3-3639-0248-950E-5ED1788F9D35}"/>
              </a:ext>
            </a:extLst>
          </p:cNvPr>
          <p:cNvSpPr>
            <a:spLocks noGrp="1"/>
          </p:cNvSpPr>
          <p:nvPr>
            <p:ph type="body" sz="quarter" idx="20"/>
          </p:nvPr>
        </p:nvSpPr>
        <p:spPr/>
        <p:txBody>
          <a:bodyPr/>
          <a:lstStyle/>
          <a:p>
            <a:r>
              <a:rPr lang="en-US" dirty="0"/>
              <a:t>Thank You!</a:t>
            </a:r>
          </a:p>
        </p:txBody>
      </p:sp>
    </p:spTree>
    <p:extLst>
      <p:ext uri="{BB962C8B-B14F-4D97-AF65-F5344CB8AC3E}">
        <p14:creationId xmlns:p14="http://schemas.microsoft.com/office/powerpoint/2010/main" val="1684046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rld map formed by people united">
            <a:extLst>
              <a:ext uri="{FF2B5EF4-FFF2-40B4-BE49-F238E27FC236}">
                <a16:creationId xmlns:a16="http://schemas.microsoft.com/office/drawing/2014/main" id="{EFB86788-612D-454A-927F-6A41990B9391}"/>
              </a:ext>
            </a:extLst>
          </p:cNvPr>
          <p:cNvPicPr>
            <a:picLocks noChangeAspect="1"/>
          </p:cNvPicPr>
          <p:nvPr/>
        </p:nvPicPr>
        <p:blipFill>
          <a:blip r:embed="rId2"/>
          <a:stretch>
            <a:fillRect/>
          </a:stretch>
        </p:blipFill>
        <p:spPr>
          <a:xfrm>
            <a:off x="5334000" y="1813810"/>
            <a:ext cx="6858000" cy="4236971"/>
          </a:xfrm>
          <a:prstGeom prst="rect">
            <a:avLst/>
          </a:prstGeom>
        </p:spPr>
      </p:pic>
      <p:sp>
        <p:nvSpPr>
          <p:cNvPr id="2" name="Text Placeholder 1">
            <a:extLst>
              <a:ext uri="{FF2B5EF4-FFF2-40B4-BE49-F238E27FC236}">
                <a16:creationId xmlns:a16="http://schemas.microsoft.com/office/drawing/2014/main" id="{D57C1C9A-3589-2741-9EC3-54EF8109404C}"/>
              </a:ext>
            </a:extLst>
          </p:cNvPr>
          <p:cNvSpPr>
            <a:spLocks noGrp="1"/>
          </p:cNvSpPr>
          <p:nvPr>
            <p:ph type="body" sz="quarter" idx="19"/>
          </p:nvPr>
        </p:nvSpPr>
        <p:spPr>
          <a:xfrm>
            <a:off x="2773179" y="807219"/>
            <a:ext cx="8775233" cy="1006591"/>
          </a:xfrm>
        </p:spPr>
        <p:txBody>
          <a:bodyPr/>
          <a:lstStyle/>
          <a:p>
            <a:r>
              <a:rPr lang="en-US" b="1" dirty="0">
                <a:solidFill>
                  <a:srgbClr val="F5C05B"/>
                </a:solidFill>
              </a:rPr>
              <a:t>Climate Change Factors</a:t>
            </a:r>
          </a:p>
        </p:txBody>
      </p:sp>
      <p:sp>
        <p:nvSpPr>
          <p:cNvPr id="3" name="Text Placeholder 2">
            <a:extLst>
              <a:ext uri="{FF2B5EF4-FFF2-40B4-BE49-F238E27FC236}">
                <a16:creationId xmlns:a16="http://schemas.microsoft.com/office/drawing/2014/main" id="{77AAD46A-AF4D-F740-B502-607D22F90AB7}"/>
              </a:ext>
            </a:extLst>
          </p:cNvPr>
          <p:cNvSpPr>
            <a:spLocks noGrp="1"/>
          </p:cNvSpPr>
          <p:nvPr>
            <p:ph type="body" sz="quarter" idx="20"/>
          </p:nvPr>
        </p:nvSpPr>
        <p:spPr>
          <a:xfrm>
            <a:off x="180975" y="1638300"/>
            <a:ext cx="5476875" cy="5448300"/>
          </a:xfrm>
        </p:spPr>
        <p:txBody>
          <a:bodyPr/>
          <a:lstStyle/>
          <a:p>
            <a:endParaRPr lang="en-IE" dirty="0"/>
          </a:p>
          <a:p>
            <a:pPr marL="342900" indent="-342900">
              <a:buFont typeface="Arial" panose="020B0604020202020204" pitchFamily="34" charset="0"/>
              <a:buChar char="•"/>
            </a:pPr>
            <a:r>
              <a:rPr lang="en-IE" dirty="0">
                <a:solidFill>
                  <a:srgbClr val="406F70"/>
                </a:solidFill>
              </a:rPr>
              <a:t>A recent study in </a:t>
            </a:r>
            <a:r>
              <a:rPr lang="en-IE" dirty="0">
                <a:solidFill>
                  <a:srgbClr val="406F70"/>
                </a:solidFill>
                <a:hlinkClick r:id="rId3"/>
              </a:rPr>
              <a:t>Biosciences</a:t>
            </a:r>
            <a:r>
              <a:rPr lang="en-IE" dirty="0">
                <a:solidFill>
                  <a:srgbClr val="406F70"/>
                </a:solidFill>
              </a:rPr>
              <a:t> suggests that food production will likely need to increase between 25% and 70%  to meet 2050 food demand. </a:t>
            </a:r>
          </a:p>
          <a:p>
            <a:pPr marL="342900" indent="-342900">
              <a:buFont typeface="Arial" panose="020B0604020202020204" pitchFamily="34" charset="0"/>
              <a:buChar char="•"/>
            </a:pPr>
            <a:r>
              <a:rPr lang="en-IE" dirty="0">
                <a:solidFill>
                  <a:srgbClr val="406F70"/>
                </a:solidFill>
              </a:rPr>
              <a:t>Feeding 10 Billion people sustainably by 2050 requires closing three gaps: </a:t>
            </a:r>
          </a:p>
          <a:p>
            <a:r>
              <a:rPr lang="en-IE" dirty="0">
                <a:solidFill>
                  <a:srgbClr val="406F70"/>
                </a:solidFill>
              </a:rPr>
              <a:t>	Food gap</a:t>
            </a:r>
          </a:p>
          <a:p>
            <a:r>
              <a:rPr lang="en-IE" dirty="0">
                <a:solidFill>
                  <a:srgbClr val="406F70"/>
                </a:solidFill>
              </a:rPr>
              <a:t>	Land-gap </a:t>
            </a:r>
          </a:p>
          <a:p>
            <a:r>
              <a:rPr lang="en-IE" dirty="0">
                <a:solidFill>
                  <a:srgbClr val="406F70"/>
                </a:solidFill>
              </a:rPr>
              <a:t>	GHG mitigation gap</a:t>
            </a:r>
          </a:p>
          <a:p>
            <a:r>
              <a:rPr lang="en-IE" dirty="0">
                <a:solidFill>
                  <a:srgbClr val="406F70"/>
                </a:solidFill>
              </a:rPr>
              <a:t> </a:t>
            </a:r>
          </a:p>
          <a:p>
            <a:endParaRPr lang="en-US" dirty="0"/>
          </a:p>
        </p:txBody>
      </p:sp>
    </p:spTree>
    <p:extLst>
      <p:ext uri="{BB962C8B-B14F-4D97-AF65-F5344CB8AC3E}">
        <p14:creationId xmlns:p14="http://schemas.microsoft.com/office/powerpoint/2010/main" val="32809713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0F7F29FAAF84E49985F5364605989CA" ma:contentTypeVersion="8" ma:contentTypeDescription="Create a new document." ma:contentTypeScope="" ma:versionID="422fd0eccd15940ec8205d25b9bb0228">
  <xsd:schema xmlns:xsd="http://www.w3.org/2001/XMLSchema" xmlns:xs="http://www.w3.org/2001/XMLSchema" xmlns:p="http://schemas.microsoft.com/office/2006/metadata/properties" xmlns:ns2="67dd3286-db87-444e-8dd1-4849b974caca" targetNamespace="http://schemas.microsoft.com/office/2006/metadata/properties" ma:root="true" ma:fieldsID="0aaa5d8ecb3d525cb0abd63b0ddb9e30" ns2:_="">
    <xsd:import namespace="67dd3286-db87-444e-8dd1-4849b974cac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dd3286-db87-444e-8dd1-4849b974ca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6C29C56-3D42-4326-9DDA-2C87050FB0D2}">
  <ds:schemaRefs>
    <ds:schemaRef ds:uri="http://schemas.microsoft.com/sharepoint/v3/contenttype/forms"/>
  </ds:schemaRefs>
</ds:datastoreItem>
</file>

<file path=customXml/itemProps2.xml><?xml version="1.0" encoding="utf-8"?>
<ds:datastoreItem xmlns:ds="http://schemas.openxmlformats.org/officeDocument/2006/customXml" ds:itemID="{34E262B3-316A-4D42-9576-66DC490CB1FA}">
  <ds:schemaRefs>
    <ds:schemaRef ds:uri="67dd3286-db87-444e-8dd1-4849b974ca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E8CDC66-3A54-408A-AA64-5CDBD3025C40}">
  <ds:schemaRefs>
    <ds:schemaRef ds:uri="http://purl.org/dc/elements/1.1/"/>
    <ds:schemaRef ds:uri="http://purl.org/dc/dcmitype/"/>
    <ds:schemaRef ds:uri="http://schemas.microsoft.com/office/infopath/2007/PartnerControls"/>
    <ds:schemaRef ds:uri="http://www.w3.org/XML/1998/namespace"/>
    <ds:schemaRef ds:uri="http://purl.org/dc/terms/"/>
    <ds:schemaRef ds:uri="http://schemas.openxmlformats.org/package/2006/metadata/core-properties"/>
    <ds:schemaRef ds:uri="http://schemas.microsoft.com/office/2006/documentManagement/types"/>
    <ds:schemaRef ds:uri="http://schemas.microsoft.com/office/2006/metadata/properties"/>
    <ds:schemaRef ds:uri="67dd3286-db87-444e-8dd1-4849b974caca"/>
  </ds:schemaRefs>
</ds:datastoreItem>
</file>

<file path=docProps/app.xml><?xml version="1.0" encoding="utf-8"?>
<Properties xmlns="http://schemas.openxmlformats.org/officeDocument/2006/extended-properties" xmlns:vt="http://schemas.openxmlformats.org/officeDocument/2006/docPropsVTypes">
  <TotalTime>8174</TotalTime>
  <Words>7079</Words>
  <Application>Microsoft Office PowerPoint</Application>
  <PresentationFormat>Widescreen</PresentationFormat>
  <Paragraphs>548</Paragraphs>
  <Slides>83</Slides>
  <Notes>5</Notes>
  <HiddenSlides>0</HiddenSlides>
  <MMClips>6</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83</vt:i4>
      </vt:variant>
    </vt:vector>
  </HeadingPairs>
  <TitlesOfParts>
    <vt:vector size="105" baseType="lpstr">
      <vt:lpstr>acumin-pro-semi-condensed</vt:lpstr>
      <vt:lpstr>Alegreya</vt:lpstr>
      <vt:lpstr>Arial</vt:lpstr>
      <vt:lpstr>Arial</vt:lpstr>
      <vt:lpstr>Arial,Sans-Serif</vt:lpstr>
      <vt:lpstr>Austin News</vt:lpstr>
      <vt:lpstr>Calibri</vt:lpstr>
      <vt:lpstr>Calibri Light</vt:lpstr>
      <vt:lpstr>DIN Condensed</vt:lpstr>
      <vt:lpstr>FreeSans</vt:lpstr>
      <vt:lpstr>Helvetica Neue</vt:lpstr>
      <vt:lpstr>Lucida Grande</vt:lpstr>
      <vt:lpstr>Montserrat</vt:lpstr>
      <vt:lpstr>Open Sans</vt:lpstr>
      <vt:lpstr>Quattrocento Sans</vt:lpstr>
      <vt:lpstr>Roboto</vt:lpstr>
      <vt:lpstr>Source Sans 3</vt:lpstr>
      <vt:lpstr>Source Sans 3 Semibold</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we need to look out for…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Cooney</dc:creator>
  <cp:lastModifiedBy>Paula Whyte</cp:lastModifiedBy>
  <cp:revision>422</cp:revision>
  <dcterms:created xsi:type="dcterms:W3CDTF">2020-02-11T09:40:22Z</dcterms:created>
  <dcterms:modified xsi:type="dcterms:W3CDTF">2021-09-24T16:53:26Z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0x010100D0F7F29FAAF84E49985F5364605989CA</vt:lpwstr>
  </property>
</Properties>
</file>