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2"/>
  </p:notesMasterIdLst>
  <p:sldIdLst>
    <p:sldId id="294" r:id="rId5"/>
    <p:sldId id="363" r:id="rId6"/>
    <p:sldId id="300" r:id="rId7"/>
    <p:sldId id="301" r:id="rId8"/>
    <p:sldId id="376" r:id="rId9"/>
    <p:sldId id="383" r:id="rId10"/>
    <p:sldId id="373" r:id="rId11"/>
    <p:sldId id="329" r:id="rId12"/>
    <p:sldId id="333" r:id="rId13"/>
    <p:sldId id="316" r:id="rId14"/>
    <p:sldId id="325" r:id="rId15"/>
    <p:sldId id="378" r:id="rId16"/>
    <p:sldId id="331" r:id="rId17"/>
    <p:sldId id="317" r:id="rId18"/>
    <p:sldId id="318" r:id="rId19"/>
    <p:sldId id="330" r:id="rId20"/>
    <p:sldId id="337" r:id="rId21"/>
    <p:sldId id="384" r:id="rId22"/>
    <p:sldId id="339" r:id="rId23"/>
    <p:sldId id="296" r:id="rId24"/>
    <p:sldId id="332" r:id="rId25"/>
    <p:sldId id="305" r:id="rId26"/>
    <p:sldId id="307" r:id="rId27"/>
    <p:sldId id="313" r:id="rId28"/>
    <p:sldId id="312" r:id="rId29"/>
    <p:sldId id="310" r:id="rId30"/>
    <p:sldId id="314" r:id="rId31"/>
    <p:sldId id="340" r:id="rId32"/>
    <p:sldId id="380" r:id="rId33"/>
    <p:sldId id="311" r:id="rId34"/>
    <p:sldId id="381" r:id="rId35"/>
    <p:sldId id="338" r:id="rId36"/>
    <p:sldId id="319" r:id="rId37"/>
    <p:sldId id="320" r:id="rId38"/>
    <p:sldId id="306" r:id="rId39"/>
    <p:sldId id="334" r:id="rId40"/>
    <p:sldId id="326" r:id="rId41"/>
    <p:sldId id="349" r:id="rId42"/>
    <p:sldId id="382" r:id="rId43"/>
    <p:sldId id="347" r:id="rId44"/>
    <p:sldId id="351" r:id="rId45"/>
    <p:sldId id="354" r:id="rId46"/>
    <p:sldId id="366" r:id="rId47"/>
    <p:sldId id="322" r:id="rId48"/>
    <p:sldId id="357" r:id="rId49"/>
    <p:sldId id="356" r:id="rId50"/>
    <p:sldId id="374" r:id="rId51"/>
    <p:sldId id="353" r:id="rId52"/>
    <p:sldId id="355" r:id="rId53"/>
    <p:sldId id="361" r:id="rId54"/>
    <p:sldId id="358" r:id="rId55"/>
    <p:sldId id="359" r:id="rId56"/>
    <p:sldId id="364" r:id="rId57"/>
    <p:sldId id="362" r:id="rId58"/>
    <p:sldId id="375" r:id="rId59"/>
    <p:sldId id="385" r:id="rId60"/>
    <p:sldId id="36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4449"/>
    <a:srgbClr val="406F70"/>
    <a:srgbClr val="F5C05B"/>
    <a:srgbClr val="085156"/>
    <a:srgbClr val="CC9131"/>
    <a:srgbClr val="5E5E5E"/>
    <a:srgbClr val="F26B27"/>
    <a:srgbClr val="C54A9A"/>
    <a:srgbClr val="1EB3DD"/>
    <a:srgbClr val="142D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3" d="100"/>
          <a:sy n="83" d="100"/>
        </p:scale>
        <p:origin x="120"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9/24/2021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rnewswire.com/news-releases/rise-of-contactless-dining-anticipating-food-service-industry-says-brandessence-market-research-301198600.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rnewswire.com/news-releases/rise-of-contactless-dining-anticipating-food-service-industry-says-brandessence-market-research-301198600.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rnewswire.com/news-releases/rise-of-contactless-dining-anticipating-food-service-industry-says-brandessence-market-research-301198600.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Link to source: </a:t>
            </a:r>
          </a:p>
          <a:p>
            <a:r>
              <a:rPr lang="en-US">
                <a:hlinkClick r:id="rId3"/>
              </a:rPr>
              <a:t>https://www.prnewswire.com/news-releases/rise-of-contactless-dining-anticipating-food-service-industry-says-brandessence-market-research-301198600.html</a:t>
            </a:r>
            <a:endParaRPr lang="en-US">
              <a:cs typeface="Calibri"/>
              <a:hlinkClick r:id="rId3"/>
            </a:endParaRPr>
          </a:p>
          <a:p>
            <a:endParaRPr lang="en-US">
              <a:cs typeface="Calibri"/>
            </a:endParaRPr>
          </a:p>
        </p:txBody>
      </p:sp>
      <p:sp>
        <p:nvSpPr>
          <p:cNvPr id="4" name="Slide Number Placeholder 3"/>
          <p:cNvSpPr>
            <a:spLocks noGrp="1"/>
          </p:cNvSpPr>
          <p:nvPr>
            <p:ph type="sldNum" sz="quarter" idx="5"/>
          </p:nvPr>
        </p:nvSpPr>
        <p:spPr/>
        <p:txBody>
          <a:bodyPr/>
          <a:lstStyle/>
          <a:p>
            <a:fld id="{9ED4A299-DD6E-4F4E-AAAF-972CE464E941}" type="slidenum">
              <a:rPr lang="en-US" smtClean="0"/>
              <a:t>5</a:t>
            </a:fld>
            <a:endParaRPr lang="en-US"/>
          </a:p>
        </p:txBody>
      </p:sp>
    </p:spTree>
    <p:extLst>
      <p:ext uri="{BB962C8B-B14F-4D97-AF65-F5344CB8AC3E}">
        <p14:creationId xmlns:p14="http://schemas.microsoft.com/office/powerpoint/2010/main" val="3375396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Link to source: </a:t>
            </a:r>
          </a:p>
          <a:p>
            <a:r>
              <a:rPr lang="en-US">
                <a:hlinkClick r:id="rId3"/>
              </a:rPr>
              <a:t>https://www.prnewswire.com/news-releases/rise-of-contactless-dining-anticipating-food-service-industry-says-brandessence-market-research-301198600.html</a:t>
            </a:r>
            <a:endParaRPr lang="en-US">
              <a:cs typeface="Calibri"/>
              <a:hlinkClick r:id="rId3"/>
            </a:endParaRPr>
          </a:p>
          <a:p>
            <a:endParaRPr lang="en-US">
              <a:cs typeface="Calibri"/>
            </a:endParaRPr>
          </a:p>
        </p:txBody>
      </p:sp>
      <p:sp>
        <p:nvSpPr>
          <p:cNvPr id="4" name="Slide Number Placeholder 3"/>
          <p:cNvSpPr>
            <a:spLocks noGrp="1"/>
          </p:cNvSpPr>
          <p:nvPr>
            <p:ph type="sldNum" sz="quarter" idx="5"/>
          </p:nvPr>
        </p:nvSpPr>
        <p:spPr/>
        <p:txBody>
          <a:bodyPr/>
          <a:lstStyle/>
          <a:p>
            <a:fld id="{9ED4A299-DD6E-4F4E-AAAF-972CE464E941}" type="slidenum">
              <a:rPr lang="en-US" smtClean="0"/>
              <a:t>8</a:t>
            </a:fld>
            <a:endParaRPr lang="en-US"/>
          </a:p>
        </p:txBody>
      </p:sp>
    </p:spTree>
    <p:extLst>
      <p:ext uri="{BB962C8B-B14F-4D97-AF65-F5344CB8AC3E}">
        <p14:creationId xmlns:p14="http://schemas.microsoft.com/office/powerpoint/2010/main" val="3753267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Link to source: </a:t>
            </a:r>
          </a:p>
          <a:p>
            <a:r>
              <a:rPr lang="en-US">
                <a:hlinkClick r:id="rId3"/>
              </a:rPr>
              <a:t>https://www.prnewswire.com/news-releases/rise-of-contactless-dining-anticipating-food-service-industry-says-brandessence-market-research-301198600.html</a:t>
            </a:r>
            <a:endParaRPr lang="en-US">
              <a:cs typeface="Calibri"/>
              <a:hlinkClick r:id="rId3"/>
            </a:endParaRPr>
          </a:p>
          <a:p>
            <a:endParaRPr lang="en-US">
              <a:cs typeface="Calibri"/>
            </a:endParaRPr>
          </a:p>
        </p:txBody>
      </p:sp>
      <p:sp>
        <p:nvSpPr>
          <p:cNvPr id="4" name="Slide Number Placeholder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3921094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27</a:t>
            </a:fld>
            <a:endParaRPr lang="en-US"/>
          </a:p>
        </p:txBody>
      </p:sp>
    </p:spTree>
    <p:extLst>
      <p:ext uri="{BB962C8B-B14F-4D97-AF65-F5344CB8AC3E}">
        <p14:creationId xmlns:p14="http://schemas.microsoft.com/office/powerpoint/2010/main" val="3133638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29</a:t>
            </a:fld>
            <a:endParaRPr lang="en-US"/>
          </a:p>
        </p:txBody>
      </p:sp>
    </p:spTree>
    <p:extLst>
      <p:ext uri="{BB962C8B-B14F-4D97-AF65-F5344CB8AC3E}">
        <p14:creationId xmlns:p14="http://schemas.microsoft.com/office/powerpoint/2010/main" val="3222873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ED4A299-DD6E-4F4E-AAAF-972CE464E941}" type="slidenum">
              <a:rPr lang="en-US" smtClean="0"/>
              <a:t>32</a:t>
            </a:fld>
            <a:endParaRPr lang="en-US"/>
          </a:p>
        </p:txBody>
      </p:sp>
    </p:spTree>
    <p:extLst>
      <p:ext uri="{BB962C8B-B14F-4D97-AF65-F5344CB8AC3E}">
        <p14:creationId xmlns:p14="http://schemas.microsoft.com/office/powerpoint/2010/main" val="3691607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ED4A299-DD6E-4F4E-AAAF-972CE464E941}" type="slidenum">
              <a:rPr lang="en-US" smtClean="0"/>
              <a:t>33</a:t>
            </a:fld>
            <a:endParaRPr lang="en-US"/>
          </a:p>
        </p:txBody>
      </p:sp>
    </p:spTree>
    <p:extLst>
      <p:ext uri="{BB962C8B-B14F-4D97-AF65-F5344CB8AC3E}">
        <p14:creationId xmlns:p14="http://schemas.microsoft.com/office/powerpoint/2010/main" val="3233870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with text slide">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cxnSp>
        <p:nvCxnSpPr>
          <p:cNvPr id="54" name="Straight Connector 53">
            <a:extLst>
              <a:ext uri="{FF2B5EF4-FFF2-40B4-BE49-F238E27FC236}">
                <a16:creationId xmlns:a16="http://schemas.microsoft.com/office/drawing/2014/main" id="{97400C71-AB78-0A42-AB2E-8469E97585C9}"/>
              </a:ext>
            </a:extLst>
          </p:cNvPr>
          <p:cNvCxnSpPr/>
          <p:nvPr userDrawn="1"/>
        </p:nvCxnSpPr>
        <p:spPr>
          <a:xfrm flipH="1">
            <a:off x="6234807" y="1711826"/>
            <a:ext cx="5377589" cy="0"/>
          </a:xfrm>
          <a:prstGeom prst="line">
            <a:avLst/>
          </a:prstGeom>
          <a:ln w="19050">
            <a:solidFill>
              <a:srgbClr val="F5C05B"/>
            </a:solidFill>
          </a:ln>
        </p:spPr>
        <p:style>
          <a:lnRef idx="1">
            <a:schemeClr val="accent1"/>
          </a:lnRef>
          <a:fillRef idx="0">
            <a:schemeClr val="accent1"/>
          </a:fillRef>
          <a:effectRef idx="0">
            <a:schemeClr val="accent1"/>
          </a:effectRef>
          <a:fontRef idx="minor">
            <a:schemeClr val="tx1"/>
          </a:fontRef>
        </p:style>
      </p:cxnSp>
      <p:sp>
        <p:nvSpPr>
          <p:cNvPr id="55" name="Text Placeholder 23">
            <a:extLst>
              <a:ext uri="{FF2B5EF4-FFF2-40B4-BE49-F238E27FC236}">
                <a16:creationId xmlns:a16="http://schemas.microsoft.com/office/drawing/2014/main" id="{A85599C3-DEB6-F941-B964-10AF6B4D0C79}"/>
              </a:ext>
            </a:extLst>
          </p:cNvPr>
          <p:cNvSpPr>
            <a:spLocks noGrp="1"/>
          </p:cNvSpPr>
          <p:nvPr>
            <p:ph type="body" sz="quarter" idx="16" hasCustomPrompt="1"/>
          </p:nvPr>
        </p:nvSpPr>
        <p:spPr>
          <a:xfrm>
            <a:off x="6318620" y="819599"/>
            <a:ext cx="5279028"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56" name="Text Placeholder 25">
            <a:extLst>
              <a:ext uri="{FF2B5EF4-FFF2-40B4-BE49-F238E27FC236}">
                <a16:creationId xmlns:a16="http://schemas.microsoft.com/office/drawing/2014/main" id="{17724B10-6126-564F-A5D3-887B140EE4C1}"/>
              </a:ext>
            </a:extLst>
          </p:cNvPr>
          <p:cNvSpPr>
            <a:spLocks noGrp="1"/>
          </p:cNvSpPr>
          <p:nvPr>
            <p:ph type="body" sz="quarter" idx="17" hasCustomPrompt="1"/>
          </p:nvPr>
        </p:nvSpPr>
        <p:spPr>
          <a:xfrm>
            <a:off x="6325568" y="1953078"/>
            <a:ext cx="5273104" cy="3947440"/>
          </a:xfrm>
        </p:spPr>
        <p:txBody>
          <a:bodyPr>
            <a:noAutofit/>
          </a:bodyPr>
          <a:lstStyle>
            <a:lvl1pPr marL="0" indent="0" algn="just">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Freeform 14">
            <a:extLst>
              <a:ext uri="{FF2B5EF4-FFF2-40B4-BE49-F238E27FC236}">
                <a16:creationId xmlns:a16="http://schemas.microsoft.com/office/drawing/2014/main" id="{AD0D5CAB-74C1-0E43-849C-A45CF04F6F04}"/>
              </a:ext>
            </a:extLst>
          </p:cNvPr>
          <p:cNvSpPr/>
          <p:nvPr userDrawn="1"/>
        </p:nvSpPr>
        <p:spPr>
          <a:xfrm>
            <a:off x="-105413" y="-1"/>
            <a:ext cx="6298404" cy="5900507"/>
          </a:xfrm>
          <a:custGeom>
            <a:avLst/>
            <a:gdLst>
              <a:gd name="connsiteX0" fmla="*/ 196547 w 6298404"/>
              <a:gd name="connsiteY0" fmla="*/ 0 h 5900507"/>
              <a:gd name="connsiteX1" fmla="*/ 926203 w 6298404"/>
              <a:gd name="connsiteY1" fmla="*/ 0 h 5900507"/>
              <a:gd name="connsiteX2" fmla="*/ 926203 w 6298404"/>
              <a:gd name="connsiteY2" fmla="*/ 4 h 5900507"/>
              <a:gd name="connsiteX3" fmla="*/ 6298404 w 6298404"/>
              <a:gd name="connsiteY3" fmla="*/ 4 h 5900507"/>
              <a:gd name="connsiteX4" fmla="*/ 6296454 w 6298404"/>
              <a:gd name="connsiteY4" fmla="*/ 44068 h 5900507"/>
              <a:gd name="connsiteX5" fmla="*/ 5516773 w 6298404"/>
              <a:gd name="connsiteY5" fmla="*/ 2716164 h 5900507"/>
              <a:gd name="connsiteX6" fmla="*/ 5369892 w 6298404"/>
              <a:gd name="connsiteY6" fmla="*/ 2976396 h 5900507"/>
              <a:gd name="connsiteX7" fmla="*/ 5373199 w 6298404"/>
              <a:gd name="connsiteY7" fmla="*/ 2976396 h 5900507"/>
              <a:gd name="connsiteX8" fmla="*/ 5254947 w 6298404"/>
              <a:gd name="connsiteY8" fmla="*/ 3174684 h 5900507"/>
              <a:gd name="connsiteX9" fmla="*/ 1199384 w 6298404"/>
              <a:gd name="connsiteY9" fmla="*/ 5871229 h 5900507"/>
              <a:gd name="connsiteX10" fmla="*/ 690892 w 6298404"/>
              <a:gd name="connsiteY10" fmla="*/ 5900504 h 5900507"/>
              <a:gd name="connsiteX11" fmla="*/ 690892 w 6298404"/>
              <a:gd name="connsiteY11" fmla="*/ 5900507 h 5900507"/>
              <a:gd name="connsiteX12" fmla="*/ 0 w 6298404"/>
              <a:gd name="connsiteY12" fmla="*/ 5900507 h 5900507"/>
              <a:gd name="connsiteX13" fmla="*/ 0 w 6298404"/>
              <a:gd name="connsiteY13" fmla="*/ 11319 h 5900507"/>
              <a:gd name="connsiteX14" fmla="*/ 196547 w 6298404"/>
              <a:gd name="connsiteY14" fmla="*/ 4 h 590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98404" h="5900507">
                <a:moveTo>
                  <a:pt x="196547" y="0"/>
                </a:moveTo>
                <a:lnTo>
                  <a:pt x="926203" y="0"/>
                </a:lnTo>
                <a:lnTo>
                  <a:pt x="926203" y="4"/>
                </a:lnTo>
                <a:lnTo>
                  <a:pt x="6298404" y="4"/>
                </a:lnTo>
                <a:lnTo>
                  <a:pt x="6296454" y="44068"/>
                </a:lnTo>
                <a:cubicBezTo>
                  <a:pt x="6210068" y="1013921"/>
                  <a:pt x="5936180" y="1920575"/>
                  <a:pt x="5516773" y="2716164"/>
                </a:cubicBezTo>
                <a:lnTo>
                  <a:pt x="5369892" y="2976396"/>
                </a:lnTo>
                <a:lnTo>
                  <a:pt x="5373199" y="2976396"/>
                </a:lnTo>
                <a:lnTo>
                  <a:pt x="5254947" y="3174684"/>
                </a:lnTo>
                <a:cubicBezTo>
                  <a:pt x="4330127" y="4657442"/>
                  <a:pt x="2871902" y="5677569"/>
                  <a:pt x="1199384" y="5871229"/>
                </a:cubicBezTo>
                <a:lnTo>
                  <a:pt x="690892" y="5900504"/>
                </a:lnTo>
                <a:lnTo>
                  <a:pt x="690892" y="5900507"/>
                </a:lnTo>
                <a:lnTo>
                  <a:pt x="0" y="5900507"/>
                </a:lnTo>
                <a:lnTo>
                  <a:pt x="0" y="11319"/>
                </a:lnTo>
                <a:lnTo>
                  <a:pt x="196547" y="4"/>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2CFCBA6A-C5E2-0E4D-9DE3-A035457BCA97}"/>
              </a:ext>
            </a:extLst>
          </p:cNvPr>
          <p:cNvSpPr/>
          <p:nvPr userDrawn="1"/>
        </p:nvSpPr>
        <p:spPr>
          <a:xfrm>
            <a:off x="2003112" y="4635607"/>
            <a:ext cx="3558128" cy="1580866"/>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921EB71-8B48-CC4A-8C15-5A7CCE54640D}"/>
              </a:ext>
            </a:extLst>
          </p:cNvPr>
          <p:cNvSpPr>
            <a:spLocks noGrp="1"/>
          </p:cNvSpPr>
          <p:nvPr>
            <p:ph type="body" sz="quarter" idx="14" hasCustomPrompt="1"/>
          </p:nvPr>
        </p:nvSpPr>
        <p:spPr>
          <a:xfrm>
            <a:off x="3405197" y="2902605"/>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60EE8C7-6BFE-9E40-9E98-75E3A8F16CF3}"/>
              </a:ext>
            </a:extLst>
          </p:cNvPr>
          <p:cNvSpPr>
            <a:spLocks noGrp="1"/>
          </p:cNvSpPr>
          <p:nvPr>
            <p:ph type="body" sz="quarter" idx="15" hasCustomPrompt="1"/>
          </p:nvPr>
        </p:nvSpPr>
        <p:spPr>
          <a:xfrm>
            <a:off x="334798" y="49016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2" name="Text Placeholder 23">
            <a:extLst>
              <a:ext uri="{FF2B5EF4-FFF2-40B4-BE49-F238E27FC236}">
                <a16:creationId xmlns:a16="http://schemas.microsoft.com/office/drawing/2014/main" id="{8C3440FC-7548-0645-A525-1A8B6B986BB7}"/>
              </a:ext>
            </a:extLst>
          </p:cNvPr>
          <p:cNvSpPr>
            <a:spLocks noGrp="1"/>
          </p:cNvSpPr>
          <p:nvPr>
            <p:ph type="body" sz="quarter" idx="13" hasCustomPrompt="1"/>
          </p:nvPr>
        </p:nvSpPr>
        <p:spPr>
          <a:xfrm>
            <a:off x="471763" y="729295"/>
            <a:ext cx="3579566" cy="2846046"/>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Tree>
    <p:extLst>
      <p:ext uri="{BB962C8B-B14F-4D97-AF65-F5344CB8AC3E}">
        <p14:creationId xmlns:p14="http://schemas.microsoft.com/office/powerpoint/2010/main" val="2540343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868A4150-27D0-EE42-9E82-1DE8CF8D2C73}"/>
              </a:ext>
            </a:extLst>
          </p:cNvPr>
          <p:cNvSpPr/>
          <p:nvPr userDrawn="1"/>
        </p:nvSpPr>
        <p:spPr>
          <a:xfrm flipH="1">
            <a:off x="4903" y="0"/>
            <a:ext cx="12164526" cy="5589422"/>
          </a:xfrm>
          <a:custGeom>
            <a:avLst/>
            <a:gdLst>
              <a:gd name="connsiteX0" fmla="*/ 6362307 w 12164526"/>
              <a:gd name="connsiteY0" fmla="*/ 0 h 5589422"/>
              <a:gd name="connsiteX1" fmla="*/ 5574245 w 12164526"/>
              <a:gd name="connsiteY1" fmla="*/ 0 h 5589422"/>
              <a:gd name="connsiteX2" fmla="*/ 5574245 w 12164526"/>
              <a:gd name="connsiteY2" fmla="*/ 3 h 5589422"/>
              <a:gd name="connsiteX3" fmla="*/ 5025051 w 12164526"/>
              <a:gd name="connsiteY3" fmla="*/ 27735 h 5589422"/>
              <a:gd name="connsiteX4" fmla="*/ 499395 w 12164526"/>
              <a:gd name="connsiteY4" fmla="*/ 2796044 h 5589422"/>
              <a:gd name="connsiteX5" fmla="*/ 448395 w 12164526"/>
              <a:gd name="connsiteY5" fmla="*/ 2878297 h 5589422"/>
              <a:gd name="connsiteX6" fmla="*/ 427850 w 12164526"/>
              <a:gd name="connsiteY6" fmla="*/ 2909516 h 5589422"/>
              <a:gd name="connsiteX7" fmla="*/ 92971 w 12164526"/>
              <a:gd name="connsiteY7" fmla="*/ 3514992 h 5589422"/>
              <a:gd name="connsiteX8" fmla="*/ 0 w 12164526"/>
              <a:gd name="connsiteY8" fmla="*/ 3723068 h 5589422"/>
              <a:gd name="connsiteX9" fmla="*/ 0 w 12164526"/>
              <a:gd name="connsiteY9" fmla="*/ 5589419 h 5589422"/>
              <a:gd name="connsiteX10" fmla="*/ 5320097 w 12164526"/>
              <a:gd name="connsiteY10" fmla="*/ 5589419 h 5589422"/>
              <a:gd name="connsiteX11" fmla="*/ 5320097 w 12164526"/>
              <a:gd name="connsiteY11" fmla="*/ 5589422 h 5589422"/>
              <a:gd name="connsiteX12" fmla="*/ 6108160 w 12164526"/>
              <a:gd name="connsiteY12" fmla="*/ 5589422 h 5589422"/>
              <a:gd name="connsiteX13" fmla="*/ 6108160 w 12164526"/>
              <a:gd name="connsiteY13" fmla="*/ 5589419 h 5589422"/>
              <a:gd name="connsiteX14" fmla="*/ 6657355 w 12164526"/>
              <a:gd name="connsiteY14" fmla="*/ 5561688 h 5589422"/>
              <a:gd name="connsiteX15" fmla="*/ 11037546 w 12164526"/>
              <a:gd name="connsiteY15" fmla="*/ 3007309 h 5589422"/>
              <a:gd name="connsiteX16" fmla="*/ 11165263 w 12164526"/>
              <a:gd name="connsiteY16" fmla="*/ 2819476 h 5589422"/>
              <a:gd name="connsiteX17" fmla="*/ 11161691 w 12164526"/>
              <a:gd name="connsiteY17" fmla="*/ 2819476 h 5589422"/>
              <a:gd name="connsiteX18" fmla="*/ 11320329 w 12164526"/>
              <a:gd name="connsiteY18" fmla="*/ 2572963 h 5589422"/>
              <a:gd name="connsiteX19" fmla="*/ 12162420 w 12164526"/>
              <a:gd name="connsiteY19" fmla="*/ 41745 h 5589422"/>
              <a:gd name="connsiteX20" fmla="*/ 12164526 w 12164526"/>
              <a:gd name="connsiteY20" fmla="*/ 3 h 5589422"/>
              <a:gd name="connsiteX21" fmla="*/ 6362307 w 12164526"/>
              <a:gd name="connsiteY21" fmla="*/ 3 h 55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4526" h="5589422">
                <a:moveTo>
                  <a:pt x="6362307" y="0"/>
                </a:moveTo>
                <a:lnTo>
                  <a:pt x="5574245" y="0"/>
                </a:lnTo>
                <a:lnTo>
                  <a:pt x="5574245" y="3"/>
                </a:lnTo>
                <a:lnTo>
                  <a:pt x="5025051" y="27735"/>
                </a:lnTo>
                <a:cubicBezTo>
                  <a:pt x="3128335" y="220357"/>
                  <a:pt x="1486790" y="1276121"/>
                  <a:pt x="499395" y="2796044"/>
                </a:cubicBezTo>
                <a:lnTo>
                  <a:pt x="448395" y="2878297"/>
                </a:lnTo>
                <a:lnTo>
                  <a:pt x="427850" y="2909516"/>
                </a:lnTo>
                <a:cubicBezTo>
                  <a:pt x="305319" y="3104248"/>
                  <a:pt x="193422" y="3306345"/>
                  <a:pt x="92971" y="3514992"/>
                </a:cubicBezTo>
                <a:lnTo>
                  <a:pt x="0" y="3723068"/>
                </a:lnTo>
                <a:lnTo>
                  <a:pt x="0" y="5589419"/>
                </a:lnTo>
                <a:lnTo>
                  <a:pt x="5320097" y="5589419"/>
                </a:lnTo>
                <a:lnTo>
                  <a:pt x="5320097" y="5589422"/>
                </a:lnTo>
                <a:lnTo>
                  <a:pt x="6108160" y="5589422"/>
                </a:lnTo>
                <a:lnTo>
                  <a:pt x="6108160" y="5589419"/>
                </a:lnTo>
                <a:lnTo>
                  <a:pt x="6657355" y="5561688"/>
                </a:lnTo>
                <a:cubicBezTo>
                  <a:pt x="8463749" y="5378238"/>
                  <a:pt x="10038698" y="4411893"/>
                  <a:pt x="11037546" y="3007309"/>
                </a:cubicBezTo>
                <a:lnTo>
                  <a:pt x="11165263" y="2819476"/>
                </a:lnTo>
                <a:lnTo>
                  <a:pt x="11161691" y="2819476"/>
                </a:lnTo>
                <a:lnTo>
                  <a:pt x="11320329" y="2572963"/>
                </a:lnTo>
                <a:cubicBezTo>
                  <a:pt x="11773308" y="1819319"/>
                  <a:pt x="12069119" y="960465"/>
                  <a:pt x="12162420" y="41745"/>
                </a:cubicBezTo>
                <a:lnTo>
                  <a:pt x="12164526" y="3"/>
                </a:lnTo>
                <a:lnTo>
                  <a:pt x="6362307"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
        <p:nvSpPr>
          <p:cNvPr id="10" name="Text Placeholder 23">
            <a:extLst>
              <a:ext uri="{FF2B5EF4-FFF2-40B4-BE49-F238E27FC236}">
                <a16:creationId xmlns:a16="http://schemas.microsoft.com/office/drawing/2014/main" id="{3921EB71-8B48-CC4A-8C15-5A7CCE54640D}"/>
              </a:ext>
            </a:extLst>
          </p:cNvPr>
          <p:cNvSpPr>
            <a:spLocks noGrp="1"/>
          </p:cNvSpPr>
          <p:nvPr>
            <p:ph type="body" sz="quarter" idx="14" hasCustomPrompt="1"/>
          </p:nvPr>
        </p:nvSpPr>
        <p:spPr>
          <a:xfrm>
            <a:off x="9248554" y="3688851"/>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60EE8C7-6BFE-9E40-9E98-75E3A8F16CF3}"/>
              </a:ext>
            </a:extLst>
          </p:cNvPr>
          <p:cNvSpPr>
            <a:spLocks noGrp="1"/>
          </p:cNvSpPr>
          <p:nvPr>
            <p:ph type="body" sz="quarter" idx="15" hasCustomPrompt="1"/>
          </p:nvPr>
        </p:nvSpPr>
        <p:spPr>
          <a:xfrm>
            <a:off x="2622572" y="103576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2" name="Text Placeholder 23">
            <a:extLst>
              <a:ext uri="{FF2B5EF4-FFF2-40B4-BE49-F238E27FC236}">
                <a16:creationId xmlns:a16="http://schemas.microsoft.com/office/drawing/2014/main" id="{8C3440FC-7548-0645-A525-1A8B6B986BB7}"/>
              </a:ext>
            </a:extLst>
          </p:cNvPr>
          <p:cNvSpPr>
            <a:spLocks noGrp="1"/>
          </p:cNvSpPr>
          <p:nvPr>
            <p:ph type="body" sz="quarter" idx="13" hasCustomPrompt="1"/>
          </p:nvPr>
        </p:nvSpPr>
        <p:spPr>
          <a:xfrm>
            <a:off x="2759537" y="1274899"/>
            <a:ext cx="7137380" cy="2846046"/>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4" name="Freeform 13">
            <a:extLst>
              <a:ext uri="{FF2B5EF4-FFF2-40B4-BE49-F238E27FC236}">
                <a16:creationId xmlns:a16="http://schemas.microsoft.com/office/drawing/2014/main" id="{079F6CEB-8F50-274B-AA3C-D1DBD5BDE00B}"/>
              </a:ext>
            </a:extLst>
          </p:cNvPr>
          <p:cNvSpPr/>
          <p:nvPr userDrawn="1"/>
        </p:nvSpPr>
        <p:spPr>
          <a:xfrm>
            <a:off x="1168938" y="4124270"/>
            <a:ext cx="4511474" cy="200443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437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868A4150-27D0-EE42-9E82-1DE8CF8D2C73}"/>
              </a:ext>
            </a:extLst>
          </p:cNvPr>
          <p:cNvSpPr/>
          <p:nvPr userDrawn="1"/>
        </p:nvSpPr>
        <p:spPr>
          <a:xfrm flipH="1">
            <a:off x="4903" y="0"/>
            <a:ext cx="12164526" cy="5589422"/>
          </a:xfrm>
          <a:custGeom>
            <a:avLst/>
            <a:gdLst>
              <a:gd name="connsiteX0" fmla="*/ 6362307 w 12164526"/>
              <a:gd name="connsiteY0" fmla="*/ 0 h 5589422"/>
              <a:gd name="connsiteX1" fmla="*/ 5574245 w 12164526"/>
              <a:gd name="connsiteY1" fmla="*/ 0 h 5589422"/>
              <a:gd name="connsiteX2" fmla="*/ 5574245 w 12164526"/>
              <a:gd name="connsiteY2" fmla="*/ 3 h 5589422"/>
              <a:gd name="connsiteX3" fmla="*/ 5025051 w 12164526"/>
              <a:gd name="connsiteY3" fmla="*/ 27735 h 5589422"/>
              <a:gd name="connsiteX4" fmla="*/ 499395 w 12164526"/>
              <a:gd name="connsiteY4" fmla="*/ 2796044 h 5589422"/>
              <a:gd name="connsiteX5" fmla="*/ 448395 w 12164526"/>
              <a:gd name="connsiteY5" fmla="*/ 2878297 h 5589422"/>
              <a:gd name="connsiteX6" fmla="*/ 427850 w 12164526"/>
              <a:gd name="connsiteY6" fmla="*/ 2909516 h 5589422"/>
              <a:gd name="connsiteX7" fmla="*/ 92971 w 12164526"/>
              <a:gd name="connsiteY7" fmla="*/ 3514992 h 5589422"/>
              <a:gd name="connsiteX8" fmla="*/ 0 w 12164526"/>
              <a:gd name="connsiteY8" fmla="*/ 3723068 h 5589422"/>
              <a:gd name="connsiteX9" fmla="*/ 0 w 12164526"/>
              <a:gd name="connsiteY9" fmla="*/ 5589419 h 5589422"/>
              <a:gd name="connsiteX10" fmla="*/ 5320097 w 12164526"/>
              <a:gd name="connsiteY10" fmla="*/ 5589419 h 5589422"/>
              <a:gd name="connsiteX11" fmla="*/ 5320097 w 12164526"/>
              <a:gd name="connsiteY11" fmla="*/ 5589422 h 5589422"/>
              <a:gd name="connsiteX12" fmla="*/ 6108160 w 12164526"/>
              <a:gd name="connsiteY12" fmla="*/ 5589422 h 5589422"/>
              <a:gd name="connsiteX13" fmla="*/ 6108160 w 12164526"/>
              <a:gd name="connsiteY13" fmla="*/ 5589419 h 5589422"/>
              <a:gd name="connsiteX14" fmla="*/ 6657355 w 12164526"/>
              <a:gd name="connsiteY14" fmla="*/ 5561688 h 5589422"/>
              <a:gd name="connsiteX15" fmla="*/ 11037546 w 12164526"/>
              <a:gd name="connsiteY15" fmla="*/ 3007309 h 5589422"/>
              <a:gd name="connsiteX16" fmla="*/ 11165263 w 12164526"/>
              <a:gd name="connsiteY16" fmla="*/ 2819476 h 5589422"/>
              <a:gd name="connsiteX17" fmla="*/ 11161691 w 12164526"/>
              <a:gd name="connsiteY17" fmla="*/ 2819476 h 5589422"/>
              <a:gd name="connsiteX18" fmla="*/ 11320329 w 12164526"/>
              <a:gd name="connsiteY18" fmla="*/ 2572963 h 5589422"/>
              <a:gd name="connsiteX19" fmla="*/ 12162420 w 12164526"/>
              <a:gd name="connsiteY19" fmla="*/ 41745 h 5589422"/>
              <a:gd name="connsiteX20" fmla="*/ 12164526 w 12164526"/>
              <a:gd name="connsiteY20" fmla="*/ 3 h 5589422"/>
              <a:gd name="connsiteX21" fmla="*/ 6362307 w 12164526"/>
              <a:gd name="connsiteY21" fmla="*/ 3 h 55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4526" h="5589422">
                <a:moveTo>
                  <a:pt x="6362307" y="0"/>
                </a:moveTo>
                <a:lnTo>
                  <a:pt x="5574245" y="0"/>
                </a:lnTo>
                <a:lnTo>
                  <a:pt x="5574245" y="3"/>
                </a:lnTo>
                <a:lnTo>
                  <a:pt x="5025051" y="27735"/>
                </a:lnTo>
                <a:cubicBezTo>
                  <a:pt x="3128335" y="220357"/>
                  <a:pt x="1486790" y="1276121"/>
                  <a:pt x="499395" y="2796044"/>
                </a:cubicBezTo>
                <a:lnTo>
                  <a:pt x="448395" y="2878297"/>
                </a:lnTo>
                <a:lnTo>
                  <a:pt x="427850" y="2909516"/>
                </a:lnTo>
                <a:cubicBezTo>
                  <a:pt x="305319" y="3104248"/>
                  <a:pt x="193422" y="3306345"/>
                  <a:pt x="92971" y="3514992"/>
                </a:cubicBezTo>
                <a:lnTo>
                  <a:pt x="0" y="3723068"/>
                </a:lnTo>
                <a:lnTo>
                  <a:pt x="0" y="5589419"/>
                </a:lnTo>
                <a:lnTo>
                  <a:pt x="5320097" y="5589419"/>
                </a:lnTo>
                <a:lnTo>
                  <a:pt x="5320097" y="5589422"/>
                </a:lnTo>
                <a:lnTo>
                  <a:pt x="6108160" y="5589422"/>
                </a:lnTo>
                <a:lnTo>
                  <a:pt x="6108160" y="5589419"/>
                </a:lnTo>
                <a:lnTo>
                  <a:pt x="6657355" y="5561688"/>
                </a:lnTo>
                <a:cubicBezTo>
                  <a:pt x="8463749" y="5378238"/>
                  <a:pt x="10038698" y="4411893"/>
                  <a:pt x="11037546" y="3007309"/>
                </a:cubicBezTo>
                <a:lnTo>
                  <a:pt x="11165263" y="2819476"/>
                </a:lnTo>
                <a:lnTo>
                  <a:pt x="11161691" y="2819476"/>
                </a:lnTo>
                <a:lnTo>
                  <a:pt x="11320329" y="2572963"/>
                </a:lnTo>
                <a:cubicBezTo>
                  <a:pt x="11773308" y="1819319"/>
                  <a:pt x="12069119" y="960465"/>
                  <a:pt x="12162420" y="41745"/>
                </a:cubicBezTo>
                <a:lnTo>
                  <a:pt x="12164526" y="3"/>
                </a:lnTo>
                <a:lnTo>
                  <a:pt x="6362307" y="3"/>
                </a:lnTo>
                <a:close/>
              </a:path>
            </a:pathLst>
          </a:cu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
        <p:nvSpPr>
          <p:cNvPr id="10" name="Text Placeholder 23">
            <a:extLst>
              <a:ext uri="{FF2B5EF4-FFF2-40B4-BE49-F238E27FC236}">
                <a16:creationId xmlns:a16="http://schemas.microsoft.com/office/drawing/2014/main" id="{3921EB71-8B48-CC4A-8C15-5A7CCE54640D}"/>
              </a:ext>
            </a:extLst>
          </p:cNvPr>
          <p:cNvSpPr>
            <a:spLocks noGrp="1"/>
          </p:cNvSpPr>
          <p:nvPr>
            <p:ph type="body" sz="quarter" idx="14" hasCustomPrompt="1"/>
          </p:nvPr>
        </p:nvSpPr>
        <p:spPr>
          <a:xfrm>
            <a:off x="9248554" y="3688851"/>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60EE8C7-6BFE-9E40-9E98-75E3A8F16CF3}"/>
              </a:ext>
            </a:extLst>
          </p:cNvPr>
          <p:cNvSpPr>
            <a:spLocks noGrp="1"/>
          </p:cNvSpPr>
          <p:nvPr>
            <p:ph type="body" sz="quarter" idx="15" hasCustomPrompt="1"/>
          </p:nvPr>
        </p:nvSpPr>
        <p:spPr>
          <a:xfrm>
            <a:off x="2622572" y="103576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2" name="Text Placeholder 23">
            <a:extLst>
              <a:ext uri="{FF2B5EF4-FFF2-40B4-BE49-F238E27FC236}">
                <a16:creationId xmlns:a16="http://schemas.microsoft.com/office/drawing/2014/main" id="{8C3440FC-7548-0645-A525-1A8B6B986BB7}"/>
              </a:ext>
            </a:extLst>
          </p:cNvPr>
          <p:cNvSpPr>
            <a:spLocks noGrp="1"/>
          </p:cNvSpPr>
          <p:nvPr>
            <p:ph type="body" sz="quarter" idx="13" hasCustomPrompt="1"/>
          </p:nvPr>
        </p:nvSpPr>
        <p:spPr>
          <a:xfrm>
            <a:off x="2759537" y="1274899"/>
            <a:ext cx="7137380" cy="2846046"/>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4" name="Freeform 13">
            <a:extLst>
              <a:ext uri="{FF2B5EF4-FFF2-40B4-BE49-F238E27FC236}">
                <a16:creationId xmlns:a16="http://schemas.microsoft.com/office/drawing/2014/main" id="{079F6CEB-8F50-274B-AA3C-D1DBD5BDE00B}"/>
              </a:ext>
            </a:extLst>
          </p:cNvPr>
          <p:cNvSpPr/>
          <p:nvPr userDrawn="1"/>
        </p:nvSpPr>
        <p:spPr>
          <a:xfrm>
            <a:off x="1168938" y="4124270"/>
            <a:ext cx="4511474" cy="200443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1032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Photo Slide">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
        <p:nvSpPr>
          <p:cNvPr id="67" name="Picture Placeholder 66">
            <a:extLst>
              <a:ext uri="{FF2B5EF4-FFF2-40B4-BE49-F238E27FC236}">
                <a16:creationId xmlns:a16="http://schemas.microsoft.com/office/drawing/2014/main" id="{C1AEDE74-8885-6943-BC09-2D89D1600A23}"/>
              </a:ext>
            </a:extLst>
          </p:cNvPr>
          <p:cNvSpPr>
            <a:spLocks noGrp="1"/>
          </p:cNvSpPr>
          <p:nvPr>
            <p:ph type="pic" sz="quarter" idx="18"/>
          </p:nvPr>
        </p:nvSpPr>
        <p:spPr>
          <a:xfrm flipH="1">
            <a:off x="6540708" y="6385"/>
            <a:ext cx="5651292" cy="6261962"/>
          </a:xfrm>
          <a:custGeom>
            <a:avLst/>
            <a:gdLst>
              <a:gd name="connsiteX0" fmla="*/ 0 w 5651292"/>
              <a:gd name="connsiteY0" fmla="*/ 0 h 6261962"/>
              <a:gd name="connsiteX1" fmla="*/ 5651292 w 5651292"/>
              <a:gd name="connsiteY1" fmla="*/ 0 h 6261962"/>
              <a:gd name="connsiteX2" fmla="*/ 5611959 w 5651292"/>
              <a:gd name="connsiteY2" fmla="*/ 316053 h 6261962"/>
              <a:gd name="connsiteX3" fmla="*/ 4724771 w 5651292"/>
              <a:gd name="connsiteY3" fmla="*/ 2858766 h 6261962"/>
              <a:gd name="connsiteX4" fmla="*/ 4548337 w 5651292"/>
              <a:gd name="connsiteY4" fmla="*/ 3145034 h 6261962"/>
              <a:gd name="connsiteX5" fmla="*/ 4552310 w 5651292"/>
              <a:gd name="connsiteY5" fmla="*/ 3145034 h 6261962"/>
              <a:gd name="connsiteX6" fmla="*/ 4410265 w 5651292"/>
              <a:gd name="connsiteY6" fmla="*/ 3363160 h 6261962"/>
              <a:gd name="connsiteX7" fmla="*/ 4023257 w 5651292"/>
              <a:gd name="connsiteY7" fmla="*/ 3879578 h 6261962"/>
              <a:gd name="connsiteX8" fmla="*/ 3820123 w 5651292"/>
              <a:gd name="connsiteY8" fmla="*/ 4115358 h 6261962"/>
              <a:gd name="connsiteX9" fmla="*/ 3666531 w 5651292"/>
              <a:gd name="connsiteY9" fmla="*/ 4115358 h 6261962"/>
              <a:gd name="connsiteX10" fmla="*/ 3666531 w 5651292"/>
              <a:gd name="connsiteY10" fmla="*/ 4115357 h 6261962"/>
              <a:gd name="connsiteX11" fmla="*/ 3482470 w 5651292"/>
              <a:gd name="connsiteY11" fmla="*/ 4115357 h 6261962"/>
              <a:gd name="connsiteX12" fmla="*/ 3482470 w 5651292"/>
              <a:gd name="connsiteY12" fmla="*/ 4115358 h 6261962"/>
              <a:gd name="connsiteX13" fmla="*/ 3354200 w 5651292"/>
              <a:gd name="connsiteY13" fmla="*/ 4121835 h 6261962"/>
              <a:gd name="connsiteX14" fmla="*/ 2297181 w 5651292"/>
              <a:gd name="connsiteY14" fmla="*/ 4768406 h 6261962"/>
              <a:gd name="connsiteX15" fmla="*/ 2285269 w 5651292"/>
              <a:gd name="connsiteY15" fmla="*/ 4787617 h 6261962"/>
              <a:gd name="connsiteX16" fmla="*/ 2280471 w 5651292"/>
              <a:gd name="connsiteY16" fmla="*/ 4794908 h 6261962"/>
              <a:gd name="connsiteX17" fmla="*/ 2068428 w 5651292"/>
              <a:gd name="connsiteY17" fmla="*/ 5411081 h 6261962"/>
              <a:gd name="connsiteX18" fmla="*/ 2067936 w 5651292"/>
              <a:gd name="connsiteY18" fmla="*/ 5420830 h 6261962"/>
              <a:gd name="connsiteX19" fmla="*/ 2237560 w 5651292"/>
              <a:gd name="connsiteY19" fmla="*/ 5420830 h 6261962"/>
              <a:gd name="connsiteX20" fmla="*/ 2075512 w 5651292"/>
              <a:gd name="connsiteY20" fmla="*/ 5517122 h 6261962"/>
              <a:gd name="connsiteX21" fmla="*/ 279265 w 5651292"/>
              <a:gd name="connsiteY21" fmla="*/ 6207765 h 6261962"/>
              <a:gd name="connsiteX22" fmla="*/ 0 w 5651292"/>
              <a:gd name="connsiteY22" fmla="*/ 6261962 h 626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51292" h="6261962">
                <a:moveTo>
                  <a:pt x="0" y="0"/>
                </a:moveTo>
                <a:lnTo>
                  <a:pt x="5651292" y="0"/>
                </a:lnTo>
                <a:lnTo>
                  <a:pt x="5611959" y="316053"/>
                </a:lnTo>
                <a:cubicBezTo>
                  <a:pt x="5472582" y="1233649"/>
                  <a:pt x="5165591" y="2092978"/>
                  <a:pt x="4724771" y="2858766"/>
                </a:cubicBezTo>
                <a:lnTo>
                  <a:pt x="4548337" y="3145034"/>
                </a:lnTo>
                <a:lnTo>
                  <a:pt x="4552310" y="3145034"/>
                </a:lnTo>
                <a:lnTo>
                  <a:pt x="4410265" y="3363160"/>
                </a:lnTo>
                <a:cubicBezTo>
                  <a:pt x="4288760" y="3541562"/>
                  <a:pt x="4159590" y="3713876"/>
                  <a:pt x="4023257" y="3879578"/>
                </a:cubicBezTo>
                <a:lnTo>
                  <a:pt x="3820123" y="4115358"/>
                </a:lnTo>
                <a:lnTo>
                  <a:pt x="3666531" y="4115358"/>
                </a:lnTo>
                <a:lnTo>
                  <a:pt x="3666531" y="4115357"/>
                </a:lnTo>
                <a:lnTo>
                  <a:pt x="3482470" y="4115357"/>
                </a:lnTo>
                <a:lnTo>
                  <a:pt x="3482470" y="4115358"/>
                </a:lnTo>
                <a:lnTo>
                  <a:pt x="3354200" y="4121835"/>
                </a:lnTo>
                <a:cubicBezTo>
                  <a:pt x="2911200" y="4166824"/>
                  <a:pt x="2527798" y="4413410"/>
                  <a:pt x="2297181" y="4768406"/>
                </a:cubicBezTo>
                <a:lnTo>
                  <a:pt x="2285269" y="4787617"/>
                </a:lnTo>
                <a:lnTo>
                  <a:pt x="2280471" y="4794908"/>
                </a:lnTo>
                <a:cubicBezTo>
                  <a:pt x="2165997" y="4976836"/>
                  <a:pt x="2091257" y="5186286"/>
                  <a:pt x="2068428" y="5411081"/>
                </a:cubicBezTo>
                <a:lnTo>
                  <a:pt x="2067936" y="5420830"/>
                </a:lnTo>
                <a:lnTo>
                  <a:pt x="2237560" y="5420830"/>
                </a:lnTo>
                <a:lnTo>
                  <a:pt x="2075512" y="5517122"/>
                </a:lnTo>
                <a:cubicBezTo>
                  <a:pt x="1518664" y="5830408"/>
                  <a:pt x="915401" y="6065336"/>
                  <a:pt x="279265" y="6207765"/>
                </a:cubicBezTo>
                <a:lnTo>
                  <a:pt x="0" y="6261962"/>
                </a:lnTo>
                <a:close/>
              </a:path>
            </a:pathLst>
          </a:custGeom>
          <a:ln>
            <a:noFill/>
          </a:ln>
        </p:spPr>
        <p:txBody>
          <a:bodyPr wrap="square" anchor="t">
            <a:noAutofit/>
          </a:bodyPr>
          <a:lstStyle>
            <a:lvl1pPr marL="0" indent="0" algn="ctr">
              <a:buNone/>
              <a:defRPr>
                <a:solidFill>
                  <a:srgbClr val="5E5E5E"/>
                </a:solidFill>
              </a:defRPr>
            </a:lvl1pPr>
          </a:lstStyle>
          <a:p>
            <a:endParaRPr lang="en-US"/>
          </a:p>
          <a:p>
            <a:endParaRPr lang="en-US"/>
          </a:p>
          <a:p>
            <a:endParaRPr lang="en-US"/>
          </a:p>
          <a:p>
            <a:endParaRPr lang="en-US"/>
          </a:p>
          <a:p>
            <a:r>
              <a:rPr lang="en-US"/>
              <a:t>Click to add photo</a:t>
            </a:r>
          </a:p>
        </p:txBody>
      </p:sp>
      <p:sp>
        <p:nvSpPr>
          <p:cNvPr id="65" name="Freeform 64">
            <a:extLst>
              <a:ext uri="{FF2B5EF4-FFF2-40B4-BE49-F238E27FC236}">
                <a16:creationId xmlns:a16="http://schemas.microsoft.com/office/drawing/2014/main" id="{C0ED7FF7-F7D6-8C4B-8D46-DB29490CC4BA}"/>
              </a:ext>
            </a:extLst>
          </p:cNvPr>
          <p:cNvSpPr/>
          <p:nvPr userDrawn="1"/>
        </p:nvSpPr>
        <p:spPr>
          <a:xfrm flipH="1">
            <a:off x="7197438" y="4146121"/>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6C50B39-CFAC-9D4F-A60A-82DB388EB798}"/>
              </a:ext>
            </a:extLst>
          </p:cNvPr>
          <p:cNvCxnSpPr/>
          <p:nvPr userDrawn="1"/>
        </p:nvCxnSpPr>
        <p:spPr>
          <a:xfrm flipH="1">
            <a:off x="495791" y="1545048"/>
            <a:ext cx="5377589" cy="0"/>
          </a:xfrm>
          <a:prstGeom prst="line">
            <a:avLst/>
          </a:prstGeom>
          <a:ln w="19050">
            <a:solidFill>
              <a:srgbClr val="F5C05B"/>
            </a:solidFill>
          </a:ln>
        </p:spPr>
        <p:style>
          <a:lnRef idx="1">
            <a:schemeClr val="accent1"/>
          </a:lnRef>
          <a:fillRef idx="0">
            <a:schemeClr val="accent1"/>
          </a:fillRef>
          <a:effectRef idx="0">
            <a:schemeClr val="accent1"/>
          </a:effectRef>
          <a:fontRef idx="minor">
            <a:schemeClr val="tx1"/>
          </a:fontRef>
        </p:style>
      </p:cxnSp>
      <p:sp>
        <p:nvSpPr>
          <p:cNvPr id="10" name="Text Placeholder 23">
            <a:extLst>
              <a:ext uri="{FF2B5EF4-FFF2-40B4-BE49-F238E27FC236}">
                <a16:creationId xmlns:a16="http://schemas.microsoft.com/office/drawing/2014/main" id="{8B26062C-1C6A-AE4D-97F4-65D7AD57F64B}"/>
              </a:ext>
            </a:extLst>
          </p:cNvPr>
          <p:cNvSpPr>
            <a:spLocks noGrp="1"/>
          </p:cNvSpPr>
          <p:nvPr>
            <p:ph type="body" sz="quarter" idx="19" hasCustomPrompt="1"/>
          </p:nvPr>
        </p:nvSpPr>
        <p:spPr>
          <a:xfrm>
            <a:off x="579604" y="652821"/>
            <a:ext cx="5279028"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11" name="Text Placeholder 25">
            <a:extLst>
              <a:ext uri="{FF2B5EF4-FFF2-40B4-BE49-F238E27FC236}">
                <a16:creationId xmlns:a16="http://schemas.microsoft.com/office/drawing/2014/main" id="{6639377E-C870-D244-AA5D-943F18E1BCAD}"/>
              </a:ext>
            </a:extLst>
          </p:cNvPr>
          <p:cNvSpPr>
            <a:spLocks noGrp="1"/>
          </p:cNvSpPr>
          <p:nvPr>
            <p:ph type="body" sz="quarter" idx="20" hasCustomPrompt="1"/>
          </p:nvPr>
        </p:nvSpPr>
        <p:spPr>
          <a:xfrm>
            <a:off x="586552" y="1786300"/>
            <a:ext cx="5273104" cy="394744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Freeform 11">
            <a:extLst>
              <a:ext uri="{FF2B5EF4-FFF2-40B4-BE49-F238E27FC236}">
                <a16:creationId xmlns:a16="http://schemas.microsoft.com/office/drawing/2014/main" id="{72D687B2-B75A-FA41-B2B6-DD2E4C7FBF31}"/>
              </a:ext>
            </a:extLst>
          </p:cNvPr>
          <p:cNvSpPr/>
          <p:nvPr userDrawn="1"/>
        </p:nvSpPr>
        <p:spPr>
          <a:xfrm flipH="1">
            <a:off x="7057088" y="4984845"/>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299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slide - Left">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
        <p:nvSpPr>
          <p:cNvPr id="15" name="Freeform 14">
            <a:extLst>
              <a:ext uri="{FF2B5EF4-FFF2-40B4-BE49-F238E27FC236}">
                <a16:creationId xmlns:a16="http://schemas.microsoft.com/office/drawing/2014/main" id="{136CFA7E-FCEF-F84F-81A4-DA1C73867561}"/>
              </a:ext>
            </a:extLst>
          </p:cNvPr>
          <p:cNvSpPr/>
          <p:nvPr userDrawn="1"/>
        </p:nvSpPr>
        <p:spPr>
          <a:xfrm flipH="1">
            <a:off x="9861132" y="349811"/>
            <a:ext cx="2330868" cy="1305474"/>
          </a:xfrm>
          <a:custGeom>
            <a:avLst/>
            <a:gdLst>
              <a:gd name="connsiteX0" fmla="*/ 975693 w 2330868"/>
              <a:gd name="connsiteY0" fmla="*/ 0 h 1305474"/>
              <a:gd name="connsiteX1" fmla="*/ 791632 w 2330868"/>
              <a:gd name="connsiteY1" fmla="*/ 0 h 1305474"/>
              <a:gd name="connsiteX2" fmla="*/ 791632 w 2330868"/>
              <a:gd name="connsiteY2" fmla="*/ 1 h 1305474"/>
              <a:gd name="connsiteX3" fmla="*/ 663361 w 2330868"/>
              <a:gd name="connsiteY3" fmla="*/ 6478 h 1305474"/>
              <a:gd name="connsiteX4" fmla="*/ 55209 w 2330868"/>
              <a:gd name="connsiteY4" fmla="*/ 213511 h 1305474"/>
              <a:gd name="connsiteX5" fmla="*/ 0 w 2330868"/>
              <a:gd name="connsiteY5" fmla="*/ 252115 h 1305474"/>
              <a:gd name="connsiteX6" fmla="*/ 0 w 2330868"/>
              <a:gd name="connsiteY6" fmla="*/ 1305473 h 1305474"/>
              <a:gd name="connsiteX7" fmla="*/ 732273 w 2330868"/>
              <a:gd name="connsiteY7" fmla="*/ 1305473 h 1305474"/>
              <a:gd name="connsiteX8" fmla="*/ 732273 w 2330868"/>
              <a:gd name="connsiteY8" fmla="*/ 1305474 h 1305474"/>
              <a:gd name="connsiteX9" fmla="*/ 916334 w 2330868"/>
              <a:gd name="connsiteY9" fmla="*/ 1305474 h 1305474"/>
              <a:gd name="connsiteX10" fmla="*/ 916334 w 2330868"/>
              <a:gd name="connsiteY10" fmla="*/ 1305473 h 1305474"/>
              <a:gd name="connsiteX11" fmla="*/ 1044605 w 2330868"/>
              <a:gd name="connsiteY11" fmla="*/ 1298996 h 1305474"/>
              <a:gd name="connsiteX12" fmla="*/ 2067649 w 2330868"/>
              <a:gd name="connsiteY12" fmla="*/ 702392 h 1305474"/>
              <a:gd name="connsiteX13" fmla="*/ 2097479 w 2330868"/>
              <a:gd name="connsiteY13" fmla="*/ 658521 h 1305474"/>
              <a:gd name="connsiteX14" fmla="*/ 2096644 w 2330868"/>
              <a:gd name="connsiteY14" fmla="*/ 658521 h 1305474"/>
              <a:gd name="connsiteX15" fmla="*/ 2133696 w 2330868"/>
              <a:gd name="connsiteY15" fmla="*/ 600945 h 1305474"/>
              <a:gd name="connsiteX16" fmla="*/ 2330376 w 2330868"/>
              <a:gd name="connsiteY16" fmla="*/ 9750 h 1305474"/>
              <a:gd name="connsiteX17" fmla="*/ 2330868 w 2330868"/>
              <a:gd name="connsiteY17" fmla="*/ 1 h 1305474"/>
              <a:gd name="connsiteX18" fmla="*/ 975693 w 2330868"/>
              <a:gd name="connsiteY18" fmla="*/ 1 h 130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0868" h="1305474">
                <a:moveTo>
                  <a:pt x="975693" y="0"/>
                </a:moveTo>
                <a:lnTo>
                  <a:pt x="791632" y="0"/>
                </a:lnTo>
                <a:lnTo>
                  <a:pt x="791632" y="1"/>
                </a:lnTo>
                <a:lnTo>
                  <a:pt x="663361" y="6478"/>
                </a:lnTo>
                <a:cubicBezTo>
                  <a:pt x="441861" y="28973"/>
                  <a:pt x="235261" y="101866"/>
                  <a:pt x="55209" y="213511"/>
                </a:cubicBezTo>
                <a:lnTo>
                  <a:pt x="0" y="252115"/>
                </a:lnTo>
                <a:lnTo>
                  <a:pt x="0" y="1305473"/>
                </a:lnTo>
                <a:lnTo>
                  <a:pt x="732273" y="1305473"/>
                </a:lnTo>
                <a:lnTo>
                  <a:pt x="732273" y="1305474"/>
                </a:lnTo>
                <a:lnTo>
                  <a:pt x="916334" y="1305474"/>
                </a:lnTo>
                <a:lnTo>
                  <a:pt x="916334" y="1305473"/>
                </a:lnTo>
                <a:lnTo>
                  <a:pt x="1044605" y="1298996"/>
                </a:lnTo>
                <a:cubicBezTo>
                  <a:pt x="1466509" y="1256150"/>
                  <a:pt x="1834356" y="1030449"/>
                  <a:pt x="2067649" y="702392"/>
                </a:cubicBezTo>
                <a:lnTo>
                  <a:pt x="2097479" y="658521"/>
                </a:lnTo>
                <a:lnTo>
                  <a:pt x="2096644" y="658521"/>
                </a:lnTo>
                <a:lnTo>
                  <a:pt x="2133696" y="600945"/>
                </a:lnTo>
                <a:cubicBezTo>
                  <a:pt x="2239494" y="424923"/>
                  <a:pt x="2308584" y="224328"/>
                  <a:pt x="2330376" y="9750"/>
                </a:cubicBezTo>
                <a:lnTo>
                  <a:pt x="2330868" y="1"/>
                </a:lnTo>
                <a:lnTo>
                  <a:pt x="975693" y="1"/>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8B26062C-1C6A-AE4D-97F4-65D7AD57F64B}"/>
              </a:ext>
            </a:extLst>
          </p:cNvPr>
          <p:cNvSpPr>
            <a:spLocks noGrp="1"/>
          </p:cNvSpPr>
          <p:nvPr>
            <p:ph type="body" sz="quarter" idx="19" hasCustomPrompt="1"/>
          </p:nvPr>
        </p:nvSpPr>
        <p:spPr>
          <a:xfrm>
            <a:off x="579603" y="652821"/>
            <a:ext cx="8857251" cy="1160989"/>
          </a:xfrm>
        </p:spPr>
        <p:txBody>
          <a:bodyPr>
            <a:normAutofit/>
          </a:bodyPr>
          <a:lstStyle>
            <a:lvl1pPr marL="0" indent="0" algn="l">
              <a:buNone/>
              <a:defRPr sz="3600">
                <a:solidFill>
                  <a:srgbClr val="406F70"/>
                </a:solidFill>
                <a:latin typeface="+mn-lt"/>
              </a:defRPr>
            </a:lvl1pPr>
          </a:lstStyle>
          <a:p>
            <a:pPr lvl="0"/>
            <a:r>
              <a:rPr lang="en-US"/>
              <a:t>TITLE</a:t>
            </a:r>
          </a:p>
        </p:txBody>
      </p:sp>
      <p:sp>
        <p:nvSpPr>
          <p:cNvPr id="11" name="Text Placeholder 25">
            <a:extLst>
              <a:ext uri="{FF2B5EF4-FFF2-40B4-BE49-F238E27FC236}">
                <a16:creationId xmlns:a16="http://schemas.microsoft.com/office/drawing/2014/main" id="{6639377E-C870-D244-AA5D-943F18E1BCAD}"/>
              </a:ext>
            </a:extLst>
          </p:cNvPr>
          <p:cNvSpPr>
            <a:spLocks noGrp="1"/>
          </p:cNvSpPr>
          <p:nvPr>
            <p:ph type="body" sz="quarter" idx="20" hasCustomPrompt="1"/>
          </p:nvPr>
        </p:nvSpPr>
        <p:spPr>
          <a:xfrm>
            <a:off x="586551" y="2503356"/>
            <a:ext cx="10968810" cy="3230383"/>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Freeform 11">
            <a:extLst>
              <a:ext uri="{FF2B5EF4-FFF2-40B4-BE49-F238E27FC236}">
                <a16:creationId xmlns:a16="http://schemas.microsoft.com/office/drawing/2014/main" id="{72D687B2-B75A-FA41-B2B6-DD2E4C7FBF31}"/>
              </a:ext>
            </a:extLst>
          </p:cNvPr>
          <p:cNvSpPr/>
          <p:nvPr userDrawn="1"/>
        </p:nvSpPr>
        <p:spPr>
          <a:xfrm flipH="1">
            <a:off x="9720782" y="1188535"/>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546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 Right">
    <p:spTree>
      <p:nvGrpSpPr>
        <p:cNvPr id="1" name=""/>
        <p:cNvGrpSpPr/>
        <p:nvPr/>
      </p:nvGrpSpPr>
      <p:grpSpPr>
        <a:xfrm>
          <a:off x="0" y="0"/>
          <a:ext cx="0" cy="0"/>
          <a:chOff x="0" y="0"/>
          <a:chExt cx="0" cy="0"/>
        </a:xfrm>
      </p:grpSpPr>
      <p:sp>
        <p:nvSpPr>
          <p:cNvPr id="10" name="Text Placeholder 23">
            <a:extLst>
              <a:ext uri="{FF2B5EF4-FFF2-40B4-BE49-F238E27FC236}">
                <a16:creationId xmlns:a16="http://schemas.microsoft.com/office/drawing/2014/main" id="{8B26062C-1C6A-AE4D-97F4-65D7AD57F64B}"/>
              </a:ext>
            </a:extLst>
          </p:cNvPr>
          <p:cNvSpPr>
            <a:spLocks noGrp="1"/>
          </p:cNvSpPr>
          <p:nvPr>
            <p:ph type="body" sz="quarter" idx="19" hasCustomPrompt="1"/>
          </p:nvPr>
        </p:nvSpPr>
        <p:spPr>
          <a:xfrm>
            <a:off x="2773179" y="652821"/>
            <a:ext cx="8775233" cy="1160989"/>
          </a:xfrm>
        </p:spPr>
        <p:txBody>
          <a:bodyPr>
            <a:normAutofit/>
          </a:bodyPr>
          <a:lstStyle>
            <a:lvl1pPr marL="0" indent="0" algn="r">
              <a:buNone/>
              <a:defRPr sz="3600">
                <a:solidFill>
                  <a:srgbClr val="406F70"/>
                </a:solidFill>
                <a:latin typeface="+mn-lt"/>
              </a:defRPr>
            </a:lvl1pPr>
          </a:lstStyle>
          <a:p>
            <a:pPr lvl="0"/>
            <a:r>
              <a:rPr lang="en-US"/>
              <a:t>TITLE</a:t>
            </a:r>
          </a:p>
        </p:txBody>
      </p:sp>
      <p:sp>
        <p:nvSpPr>
          <p:cNvPr id="11" name="Text Placeholder 25">
            <a:extLst>
              <a:ext uri="{FF2B5EF4-FFF2-40B4-BE49-F238E27FC236}">
                <a16:creationId xmlns:a16="http://schemas.microsoft.com/office/drawing/2014/main" id="{6639377E-C870-D244-AA5D-943F18E1BCAD}"/>
              </a:ext>
            </a:extLst>
          </p:cNvPr>
          <p:cNvSpPr>
            <a:spLocks noGrp="1"/>
          </p:cNvSpPr>
          <p:nvPr>
            <p:ph type="body" sz="quarter" idx="20" hasCustomPrompt="1"/>
          </p:nvPr>
        </p:nvSpPr>
        <p:spPr>
          <a:xfrm>
            <a:off x="586551" y="2503356"/>
            <a:ext cx="10968810" cy="3230383"/>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2" name="Group 1">
            <a:extLst>
              <a:ext uri="{FF2B5EF4-FFF2-40B4-BE49-F238E27FC236}">
                <a16:creationId xmlns:a16="http://schemas.microsoft.com/office/drawing/2014/main" id="{264DD6A6-EA01-4E48-87A8-C48DA0EEB555}"/>
              </a:ext>
            </a:extLst>
          </p:cNvPr>
          <p:cNvGrpSpPr/>
          <p:nvPr userDrawn="1"/>
        </p:nvGrpSpPr>
        <p:grpSpPr>
          <a:xfrm flipH="1">
            <a:off x="0" y="297350"/>
            <a:ext cx="2471218" cy="1653822"/>
            <a:chOff x="9720782" y="349811"/>
            <a:chExt cx="2471218" cy="1653822"/>
          </a:xfrm>
        </p:grpSpPr>
        <p:sp>
          <p:nvSpPr>
            <p:cNvPr id="15" name="Freeform 14">
              <a:extLst>
                <a:ext uri="{FF2B5EF4-FFF2-40B4-BE49-F238E27FC236}">
                  <a16:creationId xmlns:a16="http://schemas.microsoft.com/office/drawing/2014/main" id="{136CFA7E-FCEF-F84F-81A4-DA1C73867561}"/>
                </a:ext>
              </a:extLst>
            </p:cNvPr>
            <p:cNvSpPr/>
            <p:nvPr userDrawn="1"/>
          </p:nvSpPr>
          <p:spPr>
            <a:xfrm flipH="1">
              <a:off x="9861132" y="349811"/>
              <a:ext cx="2330868" cy="1305474"/>
            </a:xfrm>
            <a:custGeom>
              <a:avLst/>
              <a:gdLst>
                <a:gd name="connsiteX0" fmla="*/ 975693 w 2330868"/>
                <a:gd name="connsiteY0" fmla="*/ 0 h 1305474"/>
                <a:gd name="connsiteX1" fmla="*/ 791632 w 2330868"/>
                <a:gd name="connsiteY1" fmla="*/ 0 h 1305474"/>
                <a:gd name="connsiteX2" fmla="*/ 791632 w 2330868"/>
                <a:gd name="connsiteY2" fmla="*/ 1 h 1305474"/>
                <a:gd name="connsiteX3" fmla="*/ 663361 w 2330868"/>
                <a:gd name="connsiteY3" fmla="*/ 6478 h 1305474"/>
                <a:gd name="connsiteX4" fmla="*/ 55209 w 2330868"/>
                <a:gd name="connsiteY4" fmla="*/ 213511 h 1305474"/>
                <a:gd name="connsiteX5" fmla="*/ 0 w 2330868"/>
                <a:gd name="connsiteY5" fmla="*/ 252115 h 1305474"/>
                <a:gd name="connsiteX6" fmla="*/ 0 w 2330868"/>
                <a:gd name="connsiteY6" fmla="*/ 1305473 h 1305474"/>
                <a:gd name="connsiteX7" fmla="*/ 732273 w 2330868"/>
                <a:gd name="connsiteY7" fmla="*/ 1305473 h 1305474"/>
                <a:gd name="connsiteX8" fmla="*/ 732273 w 2330868"/>
                <a:gd name="connsiteY8" fmla="*/ 1305474 h 1305474"/>
                <a:gd name="connsiteX9" fmla="*/ 916334 w 2330868"/>
                <a:gd name="connsiteY9" fmla="*/ 1305474 h 1305474"/>
                <a:gd name="connsiteX10" fmla="*/ 916334 w 2330868"/>
                <a:gd name="connsiteY10" fmla="*/ 1305473 h 1305474"/>
                <a:gd name="connsiteX11" fmla="*/ 1044605 w 2330868"/>
                <a:gd name="connsiteY11" fmla="*/ 1298996 h 1305474"/>
                <a:gd name="connsiteX12" fmla="*/ 2067649 w 2330868"/>
                <a:gd name="connsiteY12" fmla="*/ 702392 h 1305474"/>
                <a:gd name="connsiteX13" fmla="*/ 2097479 w 2330868"/>
                <a:gd name="connsiteY13" fmla="*/ 658521 h 1305474"/>
                <a:gd name="connsiteX14" fmla="*/ 2096644 w 2330868"/>
                <a:gd name="connsiteY14" fmla="*/ 658521 h 1305474"/>
                <a:gd name="connsiteX15" fmla="*/ 2133696 w 2330868"/>
                <a:gd name="connsiteY15" fmla="*/ 600945 h 1305474"/>
                <a:gd name="connsiteX16" fmla="*/ 2330376 w 2330868"/>
                <a:gd name="connsiteY16" fmla="*/ 9750 h 1305474"/>
                <a:gd name="connsiteX17" fmla="*/ 2330868 w 2330868"/>
                <a:gd name="connsiteY17" fmla="*/ 1 h 1305474"/>
                <a:gd name="connsiteX18" fmla="*/ 975693 w 2330868"/>
                <a:gd name="connsiteY18" fmla="*/ 1 h 130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0868" h="1305474">
                  <a:moveTo>
                    <a:pt x="975693" y="0"/>
                  </a:moveTo>
                  <a:lnTo>
                    <a:pt x="791632" y="0"/>
                  </a:lnTo>
                  <a:lnTo>
                    <a:pt x="791632" y="1"/>
                  </a:lnTo>
                  <a:lnTo>
                    <a:pt x="663361" y="6478"/>
                  </a:lnTo>
                  <a:cubicBezTo>
                    <a:pt x="441861" y="28973"/>
                    <a:pt x="235261" y="101866"/>
                    <a:pt x="55209" y="213511"/>
                  </a:cubicBezTo>
                  <a:lnTo>
                    <a:pt x="0" y="252115"/>
                  </a:lnTo>
                  <a:lnTo>
                    <a:pt x="0" y="1305473"/>
                  </a:lnTo>
                  <a:lnTo>
                    <a:pt x="732273" y="1305473"/>
                  </a:lnTo>
                  <a:lnTo>
                    <a:pt x="732273" y="1305474"/>
                  </a:lnTo>
                  <a:lnTo>
                    <a:pt x="916334" y="1305474"/>
                  </a:lnTo>
                  <a:lnTo>
                    <a:pt x="916334" y="1305473"/>
                  </a:lnTo>
                  <a:lnTo>
                    <a:pt x="1044605" y="1298996"/>
                  </a:lnTo>
                  <a:cubicBezTo>
                    <a:pt x="1466509" y="1256150"/>
                    <a:pt x="1834356" y="1030449"/>
                    <a:pt x="2067649" y="702392"/>
                  </a:cubicBezTo>
                  <a:lnTo>
                    <a:pt x="2097479" y="658521"/>
                  </a:lnTo>
                  <a:lnTo>
                    <a:pt x="2096644" y="658521"/>
                  </a:lnTo>
                  <a:lnTo>
                    <a:pt x="2133696" y="600945"/>
                  </a:lnTo>
                  <a:cubicBezTo>
                    <a:pt x="2239494" y="424923"/>
                    <a:pt x="2308584" y="224328"/>
                    <a:pt x="2330376" y="9750"/>
                  </a:cubicBezTo>
                  <a:lnTo>
                    <a:pt x="2330868" y="1"/>
                  </a:lnTo>
                  <a:lnTo>
                    <a:pt x="975693" y="1"/>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72D687B2-B75A-FA41-B2B6-DD2E4C7FBF31}"/>
                </a:ext>
              </a:extLst>
            </p:cNvPr>
            <p:cNvSpPr/>
            <p:nvPr userDrawn="1"/>
          </p:nvSpPr>
          <p:spPr>
            <a:xfrm flipH="1">
              <a:off x="9720782" y="1188535"/>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picture containing drawing&#10;&#10;Description automatically generated">
            <a:extLst>
              <a:ext uri="{FF2B5EF4-FFF2-40B4-BE49-F238E27FC236}">
                <a16:creationId xmlns:a16="http://schemas.microsoft.com/office/drawing/2014/main" id="{66711F05-2A47-B348-A827-642057F7CD6B}"/>
              </a:ext>
            </a:extLst>
          </p:cNvPr>
          <p:cNvPicPr>
            <a:picLocks noChangeAspect="1"/>
          </p:cNvPicPr>
          <p:nvPr userDrawn="1"/>
        </p:nvPicPr>
        <p:blipFill>
          <a:blip r:embed="rId2"/>
          <a:stretch>
            <a:fillRect/>
          </a:stretch>
        </p:blipFill>
        <p:spPr>
          <a:xfrm>
            <a:off x="11408432" y="6223371"/>
            <a:ext cx="203964" cy="269828"/>
          </a:xfrm>
          <a:prstGeom prst="rect">
            <a:avLst/>
          </a:prstGeom>
        </p:spPr>
      </p:pic>
      <p:sp>
        <p:nvSpPr>
          <p:cNvPr id="13" name="TextBox 12">
            <a:extLst>
              <a:ext uri="{FF2B5EF4-FFF2-40B4-BE49-F238E27FC236}">
                <a16:creationId xmlns:a16="http://schemas.microsoft.com/office/drawing/2014/main" id="{1366D7AB-2970-494C-A6B7-4299E2BF2241}"/>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Tree>
    <p:extLst>
      <p:ext uri="{BB962C8B-B14F-4D97-AF65-F5344CB8AC3E}">
        <p14:creationId xmlns:p14="http://schemas.microsoft.com/office/powerpoint/2010/main" val="3966149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bullets slide with icons">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FF5F9BA7-571F-4C47-A20F-A6A2DE65753E}"/>
              </a:ext>
            </a:extLst>
          </p:cNvPr>
          <p:cNvCxnSpPr/>
          <p:nvPr userDrawn="1"/>
        </p:nvCxnSpPr>
        <p:spPr>
          <a:xfrm>
            <a:off x="0" y="2517332"/>
            <a:ext cx="12192000" cy="0"/>
          </a:xfrm>
          <a:prstGeom prst="line">
            <a:avLst/>
          </a:prstGeom>
          <a:ln>
            <a:solidFill>
              <a:srgbClr val="044449"/>
            </a:solidFill>
          </a:ln>
        </p:spPr>
        <p:style>
          <a:lnRef idx="1">
            <a:schemeClr val="accent1"/>
          </a:lnRef>
          <a:fillRef idx="0">
            <a:schemeClr val="accent1"/>
          </a:fillRef>
          <a:effectRef idx="0">
            <a:schemeClr val="accent1"/>
          </a:effectRef>
          <a:fontRef idx="minor">
            <a:schemeClr val="tx1"/>
          </a:fontRef>
        </p:style>
      </p:cxnSp>
      <p:sp>
        <p:nvSpPr>
          <p:cNvPr id="14" name="Oval 41">
            <a:extLst>
              <a:ext uri="{FF2B5EF4-FFF2-40B4-BE49-F238E27FC236}">
                <a16:creationId xmlns:a16="http://schemas.microsoft.com/office/drawing/2014/main" id="{011DB00C-DF56-EC48-8BAB-4675866B48AE}"/>
              </a:ext>
            </a:extLst>
          </p:cNvPr>
          <p:cNvSpPr>
            <a:spLocks noChangeArrowheads="1"/>
          </p:cNvSpPr>
          <p:nvPr userDrawn="1"/>
        </p:nvSpPr>
        <p:spPr bwMode="auto">
          <a:xfrm>
            <a:off x="1863747" y="2031864"/>
            <a:ext cx="1049910" cy="1049910"/>
          </a:xfrm>
          <a:prstGeom prst="ellipse">
            <a:avLst/>
          </a:prstGeom>
          <a:solidFill>
            <a:srgbClr val="044449"/>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6" name="Text Placeholder 23">
            <a:extLst>
              <a:ext uri="{FF2B5EF4-FFF2-40B4-BE49-F238E27FC236}">
                <a16:creationId xmlns:a16="http://schemas.microsoft.com/office/drawing/2014/main" id="{EB6CC0F4-69A2-4A48-8800-63FFA3B392DA}"/>
              </a:ext>
            </a:extLst>
          </p:cNvPr>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5E5E5E"/>
                </a:solidFill>
                <a:latin typeface="+mn-lt"/>
              </a:defRPr>
            </a:lvl1pPr>
          </a:lstStyle>
          <a:p>
            <a:pPr lvl="0"/>
            <a:r>
              <a:rPr lang="en-US"/>
              <a:t>Sub Title</a:t>
            </a:r>
          </a:p>
        </p:txBody>
      </p:sp>
      <p:sp>
        <p:nvSpPr>
          <p:cNvPr id="17" name="Text Placeholder 23">
            <a:extLst>
              <a:ext uri="{FF2B5EF4-FFF2-40B4-BE49-F238E27FC236}">
                <a16:creationId xmlns:a16="http://schemas.microsoft.com/office/drawing/2014/main" id="{F552D4BC-9998-D04A-8E28-4B7ECF397086}"/>
              </a:ext>
            </a:extLst>
          </p:cNvPr>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5E5E5E"/>
                </a:solidFill>
                <a:latin typeface="+mn-lt"/>
              </a:defRPr>
            </a:lvl1pPr>
          </a:lstStyle>
          <a:p>
            <a:pPr lvl="0"/>
            <a:r>
              <a:rPr lang="en-US"/>
              <a:t>Main Body Text</a:t>
            </a:r>
          </a:p>
        </p:txBody>
      </p:sp>
      <p:cxnSp>
        <p:nvCxnSpPr>
          <p:cNvPr id="18" name="Straight Connector 17">
            <a:extLst>
              <a:ext uri="{FF2B5EF4-FFF2-40B4-BE49-F238E27FC236}">
                <a16:creationId xmlns:a16="http://schemas.microsoft.com/office/drawing/2014/main" id="{857E3B5E-E0ED-1F4F-A6CC-773952B492FD}"/>
              </a:ext>
            </a:extLst>
          </p:cNvPr>
          <p:cNvCxnSpPr/>
          <p:nvPr userDrawn="1"/>
        </p:nvCxnSpPr>
        <p:spPr>
          <a:xfrm flipH="1">
            <a:off x="555813" y="4342602"/>
            <a:ext cx="3591091" cy="0"/>
          </a:xfrm>
          <a:prstGeom prst="line">
            <a:avLst/>
          </a:prstGeom>
          <a:ln>
            <a:solidFill>
              <a:srgbClr val="044449"/>
            </a:solidFill>
          </a:ln>
        </p:spPr>
        <p:style>
          <a:lnRef idx="1">
            <a:schemeClr val="accent1"/>
          </a:lnRef>
          <a:fillRef idx="0">
            <a:schemeClr val="accent1"/>
          </a:fillRef>
          <a:effectRef idx="0">
            <a:schemeClr val="accent1"/>
          </a:effectRef>
          <a:fontRef idx="minor">
            <a:schemeClr val="tx1"/>
          </a:fontRef>
        </p:style>
      </p:cxnSp>
      <p:sp>
        <p:nvSpPr>
          <p:cNvPr id="19" name="Oval 41">
            <a:extLst>
              <a:ext uri="{FF2B5EF4-FFF2-40B4-BE49-F238E27FC236}">
                <a16:creationId xmlns:a16="http://schemas.microsoft.com/office/drawing/2014/main" id="{7BAEF165-2934-F042-9879-4FC8ADE458DB}"/>
              </a:ext>
            </a:extLst>
          </p:cNvPr>
          <p:cNvSpPr>
            <a:spLocks noChangeArrowheads="1"/>
          </p:cNvSpPr>
          <p:nvPr userDrawn="1"/>
        </p:nvSpPr>
        <p:spPr bwMode="auto">
          <a:xfrm>
            <a:off x="5691676" y="2031864"/>
            <a:ext cx="1049910" cy="1049910"/>
          </a:xfrm>
          <a:prstGeom prst="ellipse">
            <a:avLst/>
          </a:prstGeom>
          <a:solidFill>
            <a:srgbClr val="406F7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0" name="Text Placeholder 23">
            <a:extLst>
              <a:ext uri="{FF2B5EF4-FFF2-40B4-BE49-F238E27FC236}">
                <a16:creationId xmlns:a16="http://schemas.microsoft.com/office/drawing/2014/main" id="{3758CDC2-462B-984F-8984-550100DE9758}"/>
              </a:ext>
            </a:extLst>
          </p:cNvPr>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5E5E5E"/>
                </a:solidFill>
                <a:latin typeface="+mn-lt"/>
              </a:defRPr>
            </a:lvl1pPr>
          </a:lstStyle>
          <a:p>
            <a:pPr lvl="0"/>
            <a:r>
              <a:rPr lang="en-US"/>
              <a:t>Sub Title</a:t>
            </a:r>
          </a:p>
        </p:txBody>
      </p:sp>
      <p:sp>
        <p:nvSpPr>
          <p:cNvPr id="21" name="Text Placeholder 23">
            <a:extLst>
              <a:ext uri="{FF2B5EF4-FFF2-40B4-BE49-F238E27FC236}">
                <a16:creationId xmlns:a16="http://schemas.microsoft.com/office/drawing/2014/main" id="{3AC496FE-E102-3145-AC80-932A87D9DD66}"/>
              </a:ext>
            </a:extLst>
          </p:cNvPr>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5E5E5E"/>
                </a:solidFill>
                <a:latin typeface="+mn-lt"/>
              </a:defRPr>
            </a:lvl1pPr>
          </a:lstStyle>
          <a:p>
            <a:pPr lvl="0"/>
            <a:r>
              <a:rPr lang="en-US"/>
              <a:t>Main Body Text</a:t>
            </a:r>
          </a:p>
        </p:txBody>
      </p:sp>
      <p:cxnSp>
        <p:nvCxnSpPr>
          <p:cNvPr id="22" name="Straight Connector 21">
            <a:extLst>
              <a:ext uri="{FF2B5EF4-FFF2-40B4-BE49-F238E27FC236}">
                <a16:creationId xmlns:a16="http://schemas.microsoft.com/office/drawing/2014/main" id="{C96F25D0-6E91-3B4F-B84C-5E1C405F734D}"/>
              </a:ext>
            </a:extLst>
          </p:cNvPr>
          <p:cNvCxnSpPr/>
          <p:nvPr userDrawn="1"/>
        </p:nvCxnSpPr>
        <p:spPr>
          <a:xfrm flipH="1">
            <a:off x="4383742" y="4342602"/>
            <a:ext cx="3591091" cy="0"/>
          </a:xfrm>
          <a:prstGeom prst="line">
            <a:avLst/>
          </a:prstGeom>
          <a:ln>
            <a:solidFill>
              <a:srgbClr val="406F70"/>
            </a:solidFill>
          </a:ln>
        </p:spPr>
        <p:style>
          <a:lnRef idx="1">
            <a:schemeClr val="accent1"/>
          </a:lnRef>
          <a:fillRef idx="0">
            <a:schemeClr val="accent1"/>
          </a:fillRef>
          <a:effectRef idx="0">
            <a:schemeClr val="accent1"/>
          </a:effectRef>
          <a:fontRef idx="minor">
            <a:schemeClr val="tx1"/>
          </a:fontRef>
        </p:style>
      </p:cxnSp>
      <p:sp>
        <p:nvSpPr>
          <p:cNvPr id="23" name="Oval 41">
            <a:extLst>
              <a:ext uri="{FF2B5EF4-FFF2-40B4-BE49-F238E27FC236}">
                <a16:creationId xmlns:a16="http://schemas.microsoft.com/office/drawing/2014/main" id="{650A3FD1-8F48-EE4A-BF81-E86E73CF4D8B}"/>
              </a:ext>
            </a:extLst>
          </p:cNvPr>
          <p:cNvSpPr>
            <a:spLocks noChangeArrowheads="1"/>
          </p:cNvSpPr>
          <p:nvPr userDrawn="1"/>
        </p:nvSpPr>
        <p:spPr bwMode="auto">
          <a:xfrm>
            <a:off x="9407546" y="2031864"/>
            <a:ext cx="1049910" cy="1049910"/>
          </a:xfrm>
          <a:prstGeom prst="ellipse">
            <a:avLst/>
          </a:prstGeom>
          <a:solidFill>
            <a:srgbClr val="F5C05B"/>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4" name="Text Placeholder 23">
            <a:extLst>
              <a:ext uri="{FF2B5EF4-FFF2-40B4-BE49-F238E27FC236}">
                <a16:creationId xmlns:a16="http://schemas.microsoft.com/office/drawing/2014/main" id="{D73425C0-FBE5-8C4D-8E8D-7E5C2C40B7AC}"/>
              </a:ext>
            </a:extLst>
          </p:cNvPr>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5E5E5E"/>
                </a:solidFill>
                <a:latin typeface="+mn-lt"/>
              </a:defRPr>
            </a:lvl1pPr>
          </a:lstStyle>
          <a:p>
            <a:pPr lvl="0"/>
            <a:r>
              <a:rPr lang="en-US"/>
              <a:t>Sub Title</a:t>
            </a:r>
          </a:p>
        </p:txBody>
      </p:sp>
      <p:sp>
        <p:nvSpPr>
          <p:cNvPr id="25" name="Text Placeholder 23">
            <a:extLst>
              <a:ext uri="{FF2B5EF4-FFF2-40B4-BE49-F238E27FC236}">
                <a16:creationId xmlns:a16="http://schemas.microsoft.com/office/drawing/2014/main" id="{BFE964B2-3B7F-6545-9A52-58961AFA0929}"/>
              </a:ext>
            </a:extLst>
          </p:cNvPr>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5E5E5E"/>
                </a:solidFill>
                <a:latin typeface="+mn-lt"/>
              </a:defRPr>
            </a:lvl1pPr>
          </a:lstStyle>
          <a:p>
            <a:pPr lvl="0"/>
            <a:r>
              <a:rPr lang="en-US"/>
              <a:t>Main Body Text</a:t>
            </a:r>
          </a:p>
        </p:txBody>
      </p:sp>
      <p:cxnSp>
        <p:nvCxnSpPr>
          <p:cNvPr id="26" name="Straight Connector 25">
            <a:extLst>
              <a:ext uri="{FF2B5EF4-FFF2-40B4-BE49-F238E27FC236}">
                <a16:creationId xmlns:a16="http://schemas.microsoft.com/office/drawing/2014/main" id="{BA3A1136-C989-1E46-B9E2-F43E94AAD886}"/>
              </a:ext>
            </a:extLst>
          </p:cNvPr>
          <p:cNvCxnSpPr/>
          <p:nvPr userDrawn="1"/>
        </p:nvCxnSpPr>
        <p:spPr>
          <a:xfrm flipH="1">
            <a:off x="8099612" y="4342602"/>
            <a:ext cx="3591091"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28" name="Text Placeholder 23">
            <a:extLst>
              <a:ext uri="{FF2B5EF4-FFF2-40B4-BE49-F238E27FC236}">
                <a16:creationId xmlns:a16="http://schemas.microsoft.com/office/drawing/2014/main" id="{FBCA3BE8-C0E8-D64C-AC53-A1ECC93018A4}"/>
              </a:ext>
            </a:extLst>
          </p:cNvPr>
          <p:cNvSpPr>
            <a:spLocks noGrp="1"/>
          </p:cNvSpPr>
          <p:nvPr>
            <p:ph type="body" sz="quarter" idx="13" hasCustomPrompt="1"/>
          </p:nvPr>
        </p:nvSpPr>
        <p:spPr>
          <a:xfrm>
            <a:off x="-94025" y="900212"/>
            <a:ext cx="12192000" cy="704485"/>
          </a:xfrm>
        </p:spPr>
        <p:txBody>
          <a:bodyPr>
            <a:normAutofit/>
          </a:bodyPr>
          <a:lstStyle>
            <a:lvl1pPr marL="0" indent="0" algn="ctr">
              <a:buNone/>
              <a:defRPr sz="3600">
                <a:solidFill>
                  <a:srgbClr val="5E5E5E"/>
                </a:solidFill>
                <a:latin typeface="+mn-lt"/>
              </a:defRPr>
            </a:lvl1pPr>
          </a:lstStyle>
          <a:p>
            <a:pPr lvl="0"/>
            <a:r>
              <a:rPr lang="en-US"/>
              <a:t>TITLE</a:t>
            </a:r>
          </a:p>
        </p:txBody>
      </p:sp>
      <p:pic>
        <p:nvPicPr>
          <p:cNvPr id="31" name="Picture 30" descr="A picture containing drawing&#10;&#10;Description automatically generated">
            <a:extLst>
              <a:ext uri="{FF2B5EF4-FFF2-40B4-BE49-F238E27FC236}">
                <a16:creationId xmlns:a16="http://schemas.microsoft.com/office/drawing/2014/main" id="{CFB8BBE4-D85B-E24F-822C-567C20318B20}"/>
              </a:ext>
            </a:extLst>
          </p:cNvPr>
          <p:cNvPicPr>
            <a:picLocks noChangeAspect="1"/>
          </p:cNvPicPr>
          <p:nvPr userDrawn="1"/>
        </p:nvPicPr>
        <p:blipFill>
          <a:blip r:embed="rId2"/>
          <a:stretch>
            <a:fillRect/>
          </a:stretch>
        </p:blipFill>
        <p:spPr>
          <a:xfrm>
            <a:off x="6001975" y="6098205"/>
            <a:ext cx="203964" cy="269828"/>
          </a:xfrm>
          <a:prstGeom prst="rect">
            <a:avLst/>
          </a:prstGeom>
        </p:spPr>
      </p:pic>
      <p:sp>
        <p:nvSpPr>
          <p:cNvPr id="32" name="TextBox 31">
            <a:extLst>
              <a:ext uri="{FF2B5EF4-FFF2-40B4-BE49-F238E27FC236}">
                <a16:creationId xmlns:a16="http://schemas.microsoft.com/office/drawing/2014/main" id="{C7DA4D82-9E24-1145-A6D3-7B6CC85BB580}"/>
              </a:ext>
            </a:extLst>
          </p:cNvPr>
          <p:cNvSpPr txBox="1"/>
          <p:nvPr userDrawn="1"/>
        </p:nvSpPr>
        <p:spPr>
          <a:xfrm>
            <a:off x="-1" y="6385778"/>
            <a:ext cx="12191999" cy="246221"/>
          </a:xfrm>
          <a:prstGeom prst="rect">
            <a:avLst/>
          </a:prstGeom>
          <a:noFill/>
        </p:spPr>
        <p:txBody>
          <a:bodyPr wrap="square" rtlCol="0">
            <a:spAutoFit/>
          </a:bodyPr>
          <a:lstStyle/>
          <a:p>
            <a:pPr algn="ctr"/>
            <a:r>
              <a:rPr lang="en-US" sz="1000">
                <a:solidFill>
                  <a:srgbClr val="406F70"/>
                </a:solidFill>
              </a:rPr>
              <a:t>INNOVATION FOR THE FOOD SERVICE SECTOR</a:t>
            </a:r>
          </a:p>
        </p:txBody>
      </p:sp>
    </p:spTree>
    <p:extLst>
      <p:ext uri="{BB962C8B-B14F-4D97-AF65-F5344CB8AC3E}">
        <p14:creationId xmlns:p14="http://schemas.microsoft.com/office/powerpoint/2010/main" val="1493237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6041FA4-C8B8-5E47-8932-F4D63CB17F83}"/>
              </a:ext>
            </a:extLst>
          </p:cNvPr>
          <p:cNvSpPr/>
          <p:nvPr userDrawn="1"/>
        </p:nvSpPr>
        <p:spPr>
          <a:xfrm>
            <a:off x="4903304" y="1126433"/>
            <a:ext cx="7288696" cy="1302295"/>
          </a:xfrm>
          <a:prstGeom prst="rect">
            <a:avLst/>
          </a:pr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BA71EA6-6A1C-8F4C-9C08-F81853612952}"/>
              </a:ext>
            </a:extLst>
          </p:cNvPr>
          <p:cNvSpPr/>
          <p:nvPr userDrawn="1"/>
        </p:nvSpPr>
        <p:spPr>
          <a:xfrm>
            <a:off x="4903304" y="2749824"/>
            <a:ext cx="7288696" cy="1302295"/>
          </a:xfrm>
          <a:prstGeom prst="rect">
            <a:avLst/>
          </a:pr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579A9E6-E2C7-1549-9608-8E85C1B75E4C}"/>
              </a:ext>
            </a:extLst>
          </p:cNvPr>
          <p:cNvSpPr/>
          <p:nvPr userDrawn="1"/>
        </p:nvSpPr>
        <p:spPr>
          <a:xfrm>
            <a:off x="4903304" y="4373215"/>
            <a:ext cx="7288696" cy="1302295"/>
          </a:xfrm>
          <a:prstGeom prst="rect">
            <a:avLst/>
          </a:prstGeom>
          <a:solidFill>
            <a:srgbClr val="F5C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C4FC142-62E2-1E45-876B-A967920D3B56}"/>
              </a:ext>
            </a:extLst>
          </p:cNvPr>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C144A9-B0E6-6F49-B680-F3939719C6F0}"/>
              </a:ext>
            </a:extLst>
          </p:cNvPr>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B7A1A1-D892-3340-8CEB-2DF3A1550FC6}"/>
              </a:ext>
            </a:extLst>
          </p:cNvPr>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A1431D8-C3DD-9341-960C-34C4CAAD5B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38" name="Text Placeholder 23">
            <a:extLst>
              <a:ext uri="{FF2B5EF4-FFF2-40B4-BE49-F238E27FC236}">
                <a16:creationId xmlns:a16="http://schemas.microsoft.com/office/drawing/2014/main" id="{2AF6C089-9985-F746-9018-EE98A4855044}"/>
              </a:ext>
            </a:extLst>
          </p:cNvPr>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39" name="Text Placeholder 25">
            <a:extLst>
              <a:ext uri="{FF2B5EF4-FFF2-40B4-BE49-F238E27FC236}">
                <a16:creationId xmlns:a16="http://schemas.microsoft.com/office/drawing/2014/main" id="{B2A5D283-F805-6143-BF44-B9512E1C8889}"/>
              </a:ext>
            </a:extLst>
          </p:cNvPr>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
        <p:nvSpPr>
          <p:cNvPr id="40" name="Text Placeholder 23">
            <a:extLst>
              <a:ext uri="{FF2B5EF4-FFF2-40B4-BE49-F238E27FC236}">
                <a16:creationId xmlns:a16="http://schemas.microsoft.com/office/drawing/2014/main" id="{98C034C7-2EE7-3B48-8585-70C8A1E4A1A9}"/>
              </a:ext>
            </a:extLst>
          </p:cNvPr>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a:t>01</a:t>
            </a:r>
          </a:p>
        </p:txBody>
      </p:sp>
      <p:sp>
        <p:nvSpPr>
          <p:cNvPr id="41" name="Text Placeholder 2">
            <a:extLst>
              <a:ext uri="{FF2B5EF4-FFF2-40B4-BE49-F238E27FC236}">
                <a16:creationId xmlns:a16="http://schemas.microsoft.com/office/drawing/2014/main" id="{18B0D704-0A4B-7540-8B5A-071583897382}"/>
              </a:ext>
            </a:extLst>
          </p:cNvPr>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cxnSp>
        <p:nvCxnSpPr>
          <p:cNvPr id="42" name="Straight Connector 41">
            <a:extLst>
              <a:ext uri="{FF2B5EF4-FFF2-40B4-BE49-F238E27FC236}">
                <a16:creationId xmlns:a16="http://schemas.microsoft.com/office/drawing/2014/main" id="{195CDBD2-6CDA-D842-B17F-E00799245D64}"/>
              </a:ext>
            </a:extLst>
          </p:cNvPr>
          <p:cNvCxnSpPr/>
          <p:nvPr userDrawn="1"/>
        </p:nvCxnSpPr>
        <p:spPr>
          <a:xfrm>
            <a:off x="417209" y="1920386"/>
            <a:ext cx="4287526"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43" name="Text Placeholder 23">
            <a:extLst>
              <a:ext uri="{FF2B5EF4-FFF2-40B4-BE49-F238E27FC236}">
                <a16:creationId xmlns:a16="http://schemas.microsoft.com/office/drawing/2014/main" id="{AC0A8FBF-7591-294A-9D13-6ABE5E35D5A4}"/>
              </a:ext>
            </a:extLst>
          </p:cNvPr>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a:t>02</a:t>
            </a:r>
          </a:p>
        </p:txBody>
      </p:sp>
      <p:sp>
        <p:nvSpPr>
          <p:cNvPr id="44" name="Text Placeholder 2">
            <a:extLst>
              <a:ext uri="{FF2B5EF4-FFF2-40B4-BE49-F238E27FC236}">
                <a16:creationId xmlns:a16="http://schemas.microsoft.com/office/drawing/2014/main" id="{87288F69-0531-1646-BBD8-87685C7490E6}"/>
              </a:ext>
            </a:extLst>
          </p:cNvPr>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sp>
        <p:nvSpPr>
          <p:cNvPr id="45" name="Text Placeholder 23">
            <a:extLst>
              <a:ext uri="{FF2B5EF4-FFF2-40B4-BE49-F238E27FC236}">
                <a16:creationId xmlns:a16="http://schemas.microsoft.com/office/drawing/2014/main" id="{6E2B9549-34AD-1349-A68D-5CE33F7E3713}"/>
              </a:ext>
            </a:extLst>
          </p:cNvPr>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a:t>03</a:t>
            </a:r>
          </a:p>
        </p:txBody>
      </p:sp>
      <p:sp>
        <p:nvSpPr>
          <p:cNvPr id="46" name="Text Placeholder 2">
            <a:extLst>
              <a:ext uri="{FF2B5EF4-FFF2-40B4-BE49-F238E27FC236}">
                <a16:creationId xmlns:a16="http://schemas.microsoft.com/office/drawing/2014/main" id="{736B4533-29F3-E248-9349-559972D09E51}"/>
              </a:ext>
            </a:extLst>
          </p:cNvPr>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pic>
        <p:nvPicPr>
          <p:cNvPr id="49" name="Picture 48" descr="A picture containing drawing&#10;&#10;Description automatically generated">
            <a:extLst>
              <a:ext uri="{FF2B5EF4-FFF2-40B4-BE49-F238E27FC236}">
                <a16:creationId xmlns:a16="http://schemas.microsoft.com/office/drawing/2014/main" id="{682E996E-F346-BE49-88EE-7AA6024A86C0}"/>
              </a:ext>
            </a:extLst>
          </p:cNvPr>
          <p:cNvPicPr>
            <a:picLocks noChangeAspect="1"/>
          </p:cNvPicPr>
          <p:nvPr userDrawn="1"/>
        </p:nvPicPr>
        <p:blipFill>
          <a:blip r:embed="rId3"/>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0A9BBA1-6715-614A-9985-1B566C92464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Tree>
    <p:extLst>
      <p:ext uri="{BB962C8B-B14F-4D97-AF65-F5344CB8AC3E}">
        <p14:creationId xmlns:p14="http://schemas.microsoft.com/office/powerpoint/2010/main" val="467892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6A8F0427-21AA-B14D-BBA9-6F39F131B347}"/>
              </a:ext>
            </a:extLst>
          </p:cNvPr>
          <p:cNvSpPr/>
          <p:nvPr userDrawn="1"/>
        </p:nvSpPr>
        <p:spPr>
          <a:xfrm>
            <a:off x="-32035" y="489"/>
            <a:ext cx="11967862" cy="5497499"/>
          </a:xfrm>
          <a:custGeom>
            <a:avLst/>
            <a:gdLst>
              <a:gd name="connsiteX0" fmla="*/ 0 w 11967862"/>
              <a:gd name="connsiteY0" fmla="*/ 0 h 5497499"/>
              <a:gd name="connsiteX1" fmla="*/ 11967862 w 11967862"/>
              <a:gd name="connsiteY1" fmla="*/ 0 h 5497499"/>
              <a:gd name="connsiteX2" fmla="*/ 11870336 w 11967862"/>
              <a:gd name="connsiteY2" fmla="*/ 319524 h 5497499"/>
              <a:gd name="connsiteX3" fmla="*/ 11188239 w 11967862"/>
              <a:gd name="connsiteY3" fmla="*/ 1796423 h 5497499"/>
              <a:gd name="connsiteX4" fmla="*/ 10993596 w 11967862"/>
              <a:gd name="connsiteY4" fmla="*/ 2098884 h 5497499"/>
              <a:gd name="connsiteX5" fmla="*/ 10997979 w 11967862"/>
              <a:gd name="connsiteY5" fmla="*/ 2098884 h 5497499"/>
              <a:gd name="connsiteX6" fmla="*/ 10841275 w 11967862"/>
              <a:gd name="connsiteY6" fmla="*/ 2329348 h 5497499"/>
              <a:gd name="connsiteX7" fmla="*/ 5466954 w 11967862"/>
              <a:gd name="connsiteY7" fmla="*/ 5463470 h 5497499"/>
              <a:gd name="connsiteX8" fmla="*/ 4793114 w 11967862"/>
              <a:gd name="connsiteY8" fmla="*/ 5497495 h 5497499"/>
              <a:gd name="connsiteX9" fmla="*/ 4793114 w 11967862"/>
              <a:gd name="connsiteY9" fmla="*/ 5497499 h 5497499"/>
              <a:gd name="connsiteX10" fmla="*/ 3826192 w 11967862"/>
              <a:gd name="connsiteY10" fmla="*/ 5497499 h 5497499"/>
              <a:gd name="connsiteX11" fmla="*/ 3826192 w 11967862"/>
              <a:gd name="connsiteY11" fmla="*/ 5497495 h 5497499"/>
              <a:gd name="connsiteX12" fmla="*/ 0 w 11967862"/>
              <a:gd name="connsiteY12" fmla="*/ 5497495 h 549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67862" h="5497499">
                <a:moveTo>
                  <a:pt x="0" y="0"/>
                </a:moveTo>
                <a:lnTo>
                  <a:pt x="11967862" y="0"/>
                </a:lnTo>
                <a:lnTo>
                  <a:pt x="11870336" y="319524"/>
                </a:lnTo>
                <a:cubicBezTo>
                  <a:pt x="11695816" y="839460"/>
                  <a:pt x="11466132" y="1334077"/>
                  <a:pt x="11188239" y="1796423"/>
                </a:cubicBezTo>
                <a:lnTo>
                  <a:pt x="10993596" y="2098884"/>
                </a:lnTo>
                <a:lnTo>
                  <a:pt x="10997979" y="2098884"/>
                </a:lnTo>
                <a:lnTo>
                  <a:pt x="10841275" y="2329348"/>
                </a:lnTo>
                <a:cubicBezTo>
                  <a:pt x="9615728" y="4052718"/>
                  <a:pt x="7683328" y="5238384"/>
                  <a:pt x="5466954" y="5463470"/>
                </a:cubicBezTo>
                <a:lnTo>
                  <a:pt x="4793114" y="5497495"/>
                </a:lnTo>
                <a:lnTo>
                  <a:pt x="4793114" y="5497499"/>
                </a:lnTo>
                <a:lnTo>
                  <a:pt x="3826192" y="5497499"/>
                </a:lnTo>
                <a:lnTo>
                  <a:pt x="3826192" y="5497495"/>
                </a:lnTo>
                <a:lnTo>
                  <a:pt x="0" y="5497495"/>
                </a:lnTo>
                <a:close/>
              </a:path>
            </a:pathLst>
          </a:cu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3"/>
          <p:cNvSpPr>
            <a:spLocks noGrp="1"/>
          </p:cNvSpPr>
          <p:nvPr>
            <p:ph type="body" sz="quarter" idx="13" hasCustomPrompt="1"/>
          </p:nvPr>
        </p:nvSpPr>
        <p:spPr>
          <a:xfrm>
            <a:off x="564570" y="839821"/>
            <a:ext cx="4570242" cy="697353"/>
          </a:xfrm>
        </p:spPr>
        <p:txBody>
          <a:bodyPr>
            <a:noAutofit/>
          </a:bodyPr>
          <a:lstStyle>
            <a:lvl1pPr marL="0" indent="0" algn="l">
              <a:buNone/>
              <a:defRPr sz="4800" b="1" baseline="0">
                <a:solidFill>
                  <a:srgbClr val="F5C05B"/>
                </a:solidFill>
                <a:latin typeface="+mn-lt"/>
              </a:defRPr>
            </a:lvl1pPr>
          </a:lstStyle>
          <a:p>
            <a:pPr lvl="0"/>
            <a:r>
              <a:rPr lang="en-US"/>
              <a:t>DIVIDER</a:t>
            </a:r>
          </a:p>
        </p:txBody>
      </p:sp>
      <p:sp>
        <p:nvSpPr>
          <p:cNvPr id="24" name="Text Placeholder 23">
            <a:extLst>
              <a:ext uri="{FF2B5EF4-FFF2-40B4-BE49-F238E27FC236}">
                <a16:creationId xmlns:a16="http://schemas.microsoft.com/office/drawing/2014/main" id="{0DAAF9D7-1A38-8C49-9090-D89F5BC697EB}"/>
              </a:ext>
            </a:extLst>
          </p:cNvPr>
          <p:cNvSpPr>
            <a:spLocks noGrp="1"/>
          </p:cNvSpPr>
          <p:nvPr>
            <p:ph type="body" sz="quarter" idx="14" hasCustomPrompt="1"/>
          </p:nvPr>
        </p:nvSpPr>
        <p:spPr>
          <a:xfrm>
            <a:off x="564570" y="1537174"/>
            <a:ext cx="4570242" cy="697353"/>
          </a:xfrm>
        </p:spPr>
        <p:txBody>
          <a:bodyPr>
            <a:noAutofit/>
          </a:bodyPr>
          <a:lstStyle>
            <a:lvl1pPr marL="0" indent="0" algn="l">
              <a:buNone/>
              <a:defRPr sz="4800" baseline="0">
                <a:solidFill>
                  <a:schemeClr val="bg1"/>
                </a:solidFill>
                <a:latin typeface="+mn-lt"/>
              </a:defRPr>
            </a:lvl1pPr>
          </a:lstStyle>
          <a:p>
            <a:pPr lvl="0"/>
            <a:r>
              <a:rPr lang="en-US"/>
              <a:t>SLIDE</a:t>
            </a:r>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11120528" y="623618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371429" y="625978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
        <p:nvSpPr>
          <p:cNvPr id="51" name="Freeform 50">
            <a:extLst>
              <a:ext uri="{FF2B5EF4-FFF2-40B4-BE49-F238E27FC236}">
                <a16:creationId xmlns:a16="http://schemas.microsoft.com/office/drawing/2014/main" id="{9455F598-25EE-2E42-AE82-EC89029410A8}"/>
              </a:ext>
            </a:extLst>
          </p:cNvPr>
          <p:cNvSpPr/>
          <p:nvPr userDrawn="1"/>
        </p:nvSpPr>
        <p:spPr>
          <a:xfrm>
            <a:off x="5731417" y="1954693"/>
            <a:ext cx="6655299" cy="3924195"/>
          </a:xfrm>
          <a:custGeom>
            <a:avLst/>
            <a:gdLst>
              <a:gd name="connsiteX0" fmla="*/ 4252026 w 6655299"/>
              <a:gd name="connsiteY0" fmla="*/ 0 h 3924195"/>
              <a:gd name="connsiteX1" fmla="*/ 4805304 w 6655299"/>
              <a:gd name="connsiteY1" fmla="*/ 0 h 3924195"/>
              <a:gd name="connsiteX2" fmla="*/ 4805304 w 6655299"/>
              <a:gd name="connsiteY2" fmla="*/ 3 h 3924195"/>
              <a:gd name="connsiteX3" fmla="*/ 6655299 w 6655299"/>
              <a:gd name="connsiteY3" fmla="*/ 3 h 3924195"/>
              <a:gd name="connsiteX4" fmla="*/ 6655299 w 6655299"/>
              <a:gd name="connsiteY4" fmla="*/ 3389239 h 3924195"/>
              <a:gd name="connsiteX5" fmla="*/ 6563426 w 6655299"/>
              <a:gd name="connsiteY5" fmla="*/ 3440322 h 3924195"/>
              <a:gd name="connsiteX6" fmla="*/ 5012450 w 6655299"/>
              <a:gd name="connsiteY6" fmla="*/ 3904723 h 3924195"/>
              <a:gd name="connsiteX7" fmla="*/ 4626874 w 6655299"/>
              <a:gd name="connsiteY7" fmla="*/ 3924193 h 3924195"/>
              <a:gd name="connsiteX8" fmla="*/ 4626874 w 6655299"/>
              <a:gd name="connsiteY8" fmla="*/ 3924195 h 3924195"/>
              <a:gd name="connsiteX9" fmla="*/ 4073595 w 6655299"/>
              <a:gd name="connsiteY9" fmla="*/ 3924195 h 3924195"/>
              <a:gd name="connsiteX10" fmla="*/ 4073595 w 6655299"/>
              <a:gd name="connsiteY10" fmla="*/ 3924193 h 3924195"/>
              <a:gd name="connsiteX11" fmla="*/ 0 w 6655299"/>
              <a:gd name="connsiteY11" fmla="*/ 3924193 h 3924195"/>
              <a:gd name="connsiteX12" fmla="*/ 1479 w 6655299"/>
              <a:gd name="connsiteY12" fmla="*/ 3894887 h 3924195"/>
              <a:gd name="connsiteX13" fmla="*/ 638869 w 6655299"/>
              <a:gd name="connsiteY13" fmla="*/ 2042699 h 3924195"/>
              <a:gd name="connsiteX14" fmla="*/ 653293 w 6655299"/>
              <a:gd name="connsiteY14" fmla="*/ 2020781 h 3924195"/>
              <a:gd name="connsiteX15" fmla="*/ 689099 w 6655299"/>
              <a:gd name="connsiteY15" fmla="*/ 1963034 h 3924195"/>
              <a:gd name="connsiteX16" fmla="*/ 3866450 w 6655299"/>
              <a:gd name="connsiteY16" fmla="*/ 19472 h 3924195"/>
              <a:gd name="connsiteX17" fmla="*/ 4252026 w 6655299"/>
              <a:gd name="connsiteY17" fmla="*/ 3 h 392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5299" h="3924195">
                <a:moveTo>
                  <a:pt x="4252026" y="0"/>
                </a:moveTo>
                <a:lnTo>
                  <a:pt x="4805304" y="0"/>
                </a:lnTo>
                <a:lnTo>
                  <a:pt x="4805304" y="3"/>
                </a:lnTo>
                <a:lnTo>
                  <a:pt x="6655299" y="3"/>
                </a:lnTo>
                <a:lnTo>
                  <a:pt x="6655299" y="3389239"/>
                </a:lnTo>
                <a:lnTo>
                  <a:pt x="6563426" y="3440322"/>
                </a:lnTo>
                <a:cubicBezTo>
                  <a:pt x="6091045" y="3686821"/>
                  <a:pt x="5567298" y="3848375"/>
                  <a:pt x="5012450" y="3904723"/>
                </a:cubicBezTo>
                <a:lnTo>
                  <a:pt x="4626874" y="3924193"/>
                </a:lnTo>
                <a:lnTo>
                  <a:pt x="4626874" y="3924195"/>
                </a:lnTo>
                <a:lnTo>
                  <a:pt x="4073595" y="3924195"/>
                </a:lnTo>
                <a:lnTo>
                  <a:pt x="4073595" y="3924193"/>
                </a:lnTo>
                <a:lnTo>
                  <a:pt x="0" y="3924193"/>
                </a:lnTo>
                <a:lnTo>
                  <a:pt x="1479" y="3894887"/>
                </a:lnTo>
                <a:cubicBezTo>
                  <a:pt x="70102" y="3219162"/>
                  <a:pt x="294767" y="2589565"/>
                  <a:pt x="638869" y="2042699"/>
                </a:cubicBezTo>
                <a:lnTo>
                  <a:pt x="653293" y="2020781"/>
                </a:lnTo>
                <a:lnTo>
                  <a:pt x="689099" y="1963034"/>
                </a:lnTo>
                <a:cubicBezTo>
                  <a:pt x="1382324" y="895933"/>
                  <a:pt x="2534813" y="154707"/>
                  <a:pt x="3866450" y="19472"/>
                </a:cubicBezTo>
                <a:lnTo>
                  <a:pt x="4252026" y="3"/>
                </a:lnTo>
                <a:close/>
              </a:path>
            </a:pathLst>
          </a:custGeom>
          <a:noFill/>
          <a:ln w="28575">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298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6A8F0427-21AA-B14D-BBA9-6F39F131B347}"/>
              </a:ext>
            </a:extLst>
          </p:cNvPr>
          <p:cNvSpPr/>
          <p:nvPr userDrawn="1"/>
        </p:nvSpPr>
        <p:spPr>
          <a:xfrm>
            <a:off x="-32035" y="489"/>
            <a:ext cx="11967862" cy="5497499"/>
          </a:xfrm>
          <a:custGeom>
            <a:avLst/>
            <a:gdLst>
              <a:gd name="connsiteX0" fmla="*/ 0 w 11967862"/>
              <a:gd name="connsiteY0" fmla="*/ 0 h 5497499"/>
              <a:gd name="connsiteX1" fmla="*/ 11967862 w 11967862"/>
              <a:gd name="connsiteY1" fmla="*/ 0 h 5497499"/>
              <a:gd name="connsiteX2" fmla="*/ 11870336 w 11967862"/>
              <a:gd name="connsiteY2" fmla="*/ 319524 h 5497499"/>
              <a:gd name="connsiteX3" fmla="*/ 11188239 w 11967862"/>
              <a:gd name="connsiteY3" fmla="*/ 1796423 h 5497499"/>
              <a:gd name="connsiteX4" fmla="*/ 10993596 w 11967862"/>
              <a:gd name="connsiteY4" fmla="*/ 2098884 h 5497499"/>
              <a:gd name="connsiteX5" fmla="*/ 10997979 w 11967862"/>
              <a:gd name="connsiteY5" fmla="*/ 2098884 h 5497499"/>
              <a:gd name="connsiteX6" fmla="*/ 10841275 w 11967862"/>
              <a:gd name="connsiteY6" fmla="*/ 2329348 h 5497499"/>
              <a:gd name="connsiteX7" fmla="*/ 5466954 w 11967862"/>
              <a:gd name="connsiteY7" fmla="*/ 5463470 h 5497499"/>
              <a:gd name="connsiteX8" fmla="*/ 4793114 w 11967862"/>
              <a:gd name="connsiteY8" fmla="*/ 5497495 h 5497499"/>
              <a:gd name="connsiteX9" fmla="*/ 4793114 w 11967862"/>
              <a:gd name="connsiteY9" fmla="*/ 5497499 h 5497499"/>
              <a:gd name="connsiteX10" fmla="*/ 3826192 w 11967862"/>
              <a:gd name="connsiteY10" fmla="*/ 5497499 h 5497499"/>
              <a:gd name="connsiteX11" fmla="*/ 3826192 w 11967862"/>
              <a:gd name="connsiteY11" fmla="*/ 5497495 h 5497499"/>
              <a:gd name="connsiteX12" fmla="*/ 0 w 11967862"/>
              <a:gd name="connsiteY12" fmla="*/ 5497495 h 549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67862" h="5497499">
                <a:moveTo>
                  <a:pt x="0" y="0"/>
                </a:moveTo>
                <a:lnTo>
                  <a:pt x="11967862" y="0"/>
                </a:lnTo>
                <a:lnTo>
                  <a:pt x="11870336" y="319524"/>
                </a:lnTo>
                <a:cubicBezTo>
                  <a:pt x="11695816" y="839460"/>
                  <a:pt x="11466132" y="1334077"/>
                  <a:pt x="11188239" y="1796423"/>
                </a:cubicBezTo>
                <a:lnTo>
                  <a:pt x="10993596" y="2098884"/>
                </a:lnTo>
                <a:lnTo>
                  <a:pt x="10997979" y="2098884"/>
                </a:lnTo>
                <a:lnTo>
                  <a:pt x="10841275" y="2329348"/>
                </a:lnTo>
                <a:cubicBezTo>
                  <a:pt x="9615728" y="4052718"/>
                  <a:pt x="7683328" y="5238384"/>
                  <a:pt x="5466954" y="5463470"/>
                </a:cubicBezTo>
                <a:lnTo>
                  <a:pt x="4793114" y="5497495"/>
                </a:lnTo>
                <a:lnTo>
                  <a:pt x="4793114" y="5497499"/>
                </a:lnTo>
                <a:lnTo>
                  <a:pt x="3826192" y="5497499"/>
                </a:lnTo>
                <a:lnTo>
                  <a:pt x="3826192" y="5497495"/>
                </a:lnTo>
                <a:lnTo>
                  <a:pt x="0" y="5497495"/>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7E2CB3AD-D17D-C74F-9E53-0AD5B51C1AF0}"/>
              </a:ext>
            </a:extLst>
          </p:cNvPr>
          <p:cNvSpPr/>
          <p:nvPr userDrawn="1"/>
        </p:nvSpPr>
        <p:spPr>
          <a:xfrm>
            <a:off x="5731417" y="1954693"/>
            <a:ext cx="6655299" cy="3924195"/>
          </a:xfrm>
          <a:custGeom>
            <a:avLst/>
            <a:gdLst>
              <a:gd name="connsiteX0" fmla="*/ 4252026 w 6655299"/>
              <a:gd name="connsiteY0" fmla="*/ 0 h 3924195"/>
              <a:gd name="connsiteX1" fmla="*/ 4805304 w 6655299"/>
              <a:gd name="connsiteY1" fmla="*/ 0 h 3924195"/>
              <a:gd name="connsiteX2" fmla="*/ 4805304 w 6655299"/>
              <a:gd name="connsiteY2" fmla="*/ 3 h 3924195"/>
              <a:gd name="connsiteX3" fmla="*/ 6655299 w 6655299"/>
              <a:gd name="connsiteY3" fmla="*/ 3 h 3924195"/>
              <a:gd name="connsiteX4" fmla="*/ 6655299 w 6655299"/>
              <a:gd name="connsiteY4" fmla="*/ 3389239 h 3924195"/>
              <a:gd name="connsiteX5" fmla="*/ 6563426 w 6655299"/>
              <a:gd name="connsiteY5" fmla="*/ 3440322 h 3924195"/>
              <a:gd name="connsiteX6" fmla="*/ 5012450 w 6655299"/>
              <a:gd name="connsiteY6" fmla="*/ 3904723 h 3924195"/>
              <a:gd name="connsiteX7" fmla="*/ 4626874 w 6655299"/>
              <a:gd name="connsiteY7" fmla="*/ 3924193 h 3924195"/>
              <a:gd name="connsiteX8" fmla="*/ 4626874 w 6655299"/>
              <a:gd name="connsiteY8" fmla="*/ 3924195 h 3924195"/>
              <a:gd name="connsiteX9" fmla="*/ 4073595 w 6655299"/>
              <a:gd name="connsiteY9" fmla="*/ 3924195 h 3924195"/>
              <a:gd name="connsiteX10" fmla="*/ 4073595 w 6655299"/>
              <a:gd name="connsiteY10" fmla="*/ 3924193 h 3924195"/>
              <a:gd name="connsiteX11" fmla="*/ 0 w 6655299"/>
              <a:gd name="connsiteY11" fmla="*/ 3924193 h 3924195"/>
              <a:gd name="connsiteX12" fmla="*/ 1479 w 6655299"/>
              <a:gd name="connsiteY12" fmla="*/ 3894887 h 3924195"/>
              <a:gd name="connsiteX13" fmla="*/ 638869 w 6655299"/>
              <a:gd name="connsiteY13" fmla="*/ 2042699 h 3924195"/>
              <a:gd name="connsiteX14" fmla="*/ 653293 w 6655299"/>
              <a:gd name="connsiteY14" fmla="*/ 2020781 h 3924195"/>
              <a:gd name="connsiteX15" fmla="*/ 689099 w 6655299"/>
              <a:gd name="connsiteY15" fmla="*/ 1963034 h 3924195"/>
              <a:gd name="connsiteX16" fmla="*/ 3866450 w 6655299"/>
              <a:gd name="connsiteY16" fmla="*/ 19472 h 3924195"/>
              <a:gd name="connsiteX17" fmla="*/ 4252026 w 6655299"/>
              <a:gd name="connsiteY17" fmla="*/ 3 h 392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5299" h="3924195">
                <a:moveTo>
                  <a:pt x="4252026" y="0"/>
                </a:moveTo>
                <a:lnTo>
                  <a:pt x="4805304" y="0"/>
                </a:lnTo>
                <a:lnTo>
                  <a:pt x="4805304" y="3"/>
                </a:lnTo>
                <a:lnTo>
                  <a:pt x="6655299" y="3"/>
                </a:lnTo>
                <a:lnTo>
                  <a:pt x="6655299" y="3389239"/>
                </a:lnTo>
                <a:lnTo>
                  <a:pt x="6563426" y="3440322"/>
                </a:lnTo>
                <a:cubicBezTo>
                  <a:pt x="6091045" y="3686821"/>
                  <a:pt x="5567298" y="3848375"/>
                  <a:pt x="5012450" y="3904723"/>
                </a:cubicBezTo>
                <a:lnTo>
                  <a:pt x="4626874" y="3924193"/>
                </a:lnTo>
                <a:lnTo>
                  <a:pt x="4626874" y="3924195"/>
                </a:lnTo>
                <a:lnTo>
                  <a:pt x="4073595" y="3924195"/>
                </a:lnTo>
                <a:lnTo>
                  <a:pt x="4073595" y="3924193"/>
                </a:lnTo>
                <a:lnTo>
                  <a:pt x="0" y="3924193"/>
                </a:lnTo>
                <a:lnTo>
                  <a:pt x="1479" y="3894887"/>
                </a:lnTo>
                <a:cubicBezTo>
                  <a:pt x="70102" y="3219162"/>
                  <a:pt x="294767" y="2589565"/>
                  <a:pt x="638869" y="2042699"/>
                </a:cubicBezTo>
                <a:lnTo>
                  <a:pt x="653293" y="2020781"/>
                </a:lnTo>
                <a:lnTo>
                  <a:pt x="689099" y="1963034"/>
                </a:lnTo>
                <a:cubicBezTo>
                  <a:pt x="1382324" y="895933"/>
                  <a:pt x="2534813" y="154707"/>
                  <a:pt x="3866450" y="19472"/>
                </a:cubicBezTo>
                <a:lnTo>
                  <a:pt x="4252026" y="3"/>
                </a:lnTo>
                <a:close/>
              </a:path>
            </a:pathLst>
          </a:custGeom>
          <a:noFill/>
          <a:ln w="28575">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3"/>
          <p:cNvSpPr>
            <a:spLocks noGrp="1"/>
          </p:cNvSpPr>
          <p:nvPr>
            <p:ph type="body" sz="quarter" idx="13" hasCustomPrompt="1"/>
          </p:nvPr>
        </p:nvSpPr>
        <p:spPr>
          <a:xfrm>
            <a:off x="564570" y="839821"/>
            <a:ext cx="4570242" cy="697353"/>
          </a:xfrm>
        </p:spPr>
        <p:txBody>
          <a:bodyPr>
            <a:noAutofit/>
          </a:bodyPr>
          <a:lstStyle>
            <a:lvl1pPr marL="0" indent="0" algn="l">
              <a:buNone/>
              <a:defRPr sz="4800" b="1" baseline="0">
                <a:solidFill>
                  <a:srgbClr val="F5C05B"/>
                </a:solidFill>
                <a:latin typeface="+mn-lt"/>
              </a:defRPr>
            </a:lvl1pPr>
          </a:lstStyle>
          <a:p>
            <a:pPr lvl="0"/>
            <a:r>
              <a:rPr lang="en-US"/>
              <a:t>DIVIDER</a:t>
            </a:r>
          </a:p>
        </p:txBody>
      </p:sp>
      <p:sp>
        <p:nvSpPr>
          <p:cNvPr id="24" name="Text Placeholder 23">
            <a:extLst>
              <a:ext uri="{FF2B5EF4-FFF2-40B4-BE49-F238E27FC236}">
                <a16:creationId xmlns:a16="http://schemas.microsoft.com/office/drawing/2014/main" id="{0DAAF9D7-1A38-8C49-9090-D89F5BC697EB}"/>
              </a:ext>
            </a:extLst>
          </p:cNvPr>
          <p:cNvSpPr>
            <a:spLocks noGrp="1"/>
          </p:cNvSpPr>
          <p:nvPr>
            <p:ph type="body" sz="quarter" idx="14" hasCustomPrompt="1"/>
          </p:nvPr>
        </p:nvSpPr>
        <p:spPr>
          <a:xfrm>
            <a:off x="564570" y="1537174"/>
            <a:ext cx="4570242" cy="697353"/>
          </a:xfrm>
        </p:spPr>
        <p:txBody>
          <a:bodyPr>
            <a:noAutofit/>
          </a:bodyPr>
          <a:lstStyle>
            <a:lvl1pPr marL="0" indent="0" algn="l">
              <a:buNone/>
              <a:defRPr sz="4800" baseline="0">
                <a:solidFill>
                  <a:schemeClr val="bg1"/>
                </a:solidFill>
                <a:latin typeface="+mn-lt"/>
              </a:defRPr>
            </a:lvl1pPr>
          </a:lstStyle>
          <a:p>
            <a:pPr lvl="0"/>
            <a:r>
              <a:rPr lang="en-US"/>
              <a:t>SLIDE</a:t>
            </a:r>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11120528" y="623618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371429" y="625978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Tree>
    <p:extLst>
      <p:ext uri="{BB962C8B-B14F-4D97-AF65-F5344CB8AC3E}">
        <p14:creationId xmlns:p14="http://schemas.microsoft.com/office/powerpoint/2010/main" val="4148160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a:solidFill>
                  <a:schemeClr val="bg1"/>
                </a:solidFill>
                <a:effectLst/>
                <a:latin typeface="+mn-lt"/>
                <a:ea typeface="+mn-ea"/>
                <a:cs typeface="+mn-cs"/>
                <a:sym typeface="Quattrocento Sans"/>
              </a:rPr>
              <a:t>SUSTAIN</a:t>
            </a:r>
          </a:p>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SUSTAIN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laptop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48EC69-4DD2-7F42-A144-C9451D2F50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10D0C1DD-3955-1D42-9001-66E5125745E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here to add photo</a:t>
            </a:r>
          </a:p>
        </p:txBody>
      </p:sp>
      <p:pic>
        <p:nvPicPr>
          <p:cNvPr id="18" name="Picture 17" descr="A picture containing drawing&#10;&#10;Description automatically generated">
            <a:extLst>
              <a:ext uri="{FF2B5EF4-FFF2-40B4-BE49-F238E27FC236}">
                <a16:creationId xmlns:a16="http://schemas.microsoft.com/office/drawing/2014/main" id="{E8A5AE36-0F2E-124A-A3EF-EEA096924DFD}"/>
              </a:ext>
            </a:extLst>
          </p:cNvPr>
          <p:cNvPicPr>
            <a:picLocks noChangeAspect="1"/>
          </p:cNvPicPr>
          <p:nvPr userDrawn="1"/>
        </p:nvPicPr>
        <p:blipFill>
          <a:blip r:embed="rId3"/>
          <a:stretch>
            <a:fillRect/>
          </a:stretch>
        </p:blipFill>
        <p:spPr>
          <a:xfrm>
            <a:off x="589613" y="6202300"/>
            <a:ext cx="203964" cy="269828"/>
          </a:xfrm>
          <a:prstGeom prst="rect">
            <a:avLst/>
          </a:prstGeom>
        </p:spPr>
      </p:pic>
      <p:sp>
        <p:nvSpPr>
          <p:cNvPr id="19" name="TextBox 18">
            <a:extLst>
              <a:ext uri="{FF2B5EF4-FFF2-40B4-BE49-F238E27FC236}">
                <a16:creationId xmlns:a16="http://schemas.microsoft.com/office/drawing/2014/main" id="{11B8C116-FC38-814F-A747-07F740B0AFB5}"/>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cxnSp>
        <p:nvCxnSpPr>
          <p:cNvPr id="23" name="Straight Connector 22">
            <a:extLst>
              <a:ext uri="{FF2B5EF4-FFF2-40B4-BE49-F238E27FC236}">
                <a16:creationId xmlns:a16="http://schemas.microsoft.com/office/drawing/2014/main" id="{01291A2A-B2DE-DD43-840F-E28E154243DB}"/>
              </a:ext>
            </a:extLst>
          </p:cNvPr>
          <p:cNvCxnSpPr/>
          <p:nvPr userDrawn="1"/>
        </p:nvCxnSpPr>
        <p:spPr>
          <a:xfrm flipH="1">
            <a:off x="354454" y="1429266"/>
            <a:ext cx="6348991"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A6B308DE-2276-1643-BCF5-29D090A5AF04}"/>
              </a:ext>
            </a:extLst>
          </p:cNvPr>
          <p:cNvSpPr>
            <a:spLocks noGrp="1"/>
          </p:cNvSpPr>
          <p:nvPr>
            <p:ph type="body" sz="quarter" idx="16" hasCustomPrompt="1"/>
          </p:nvPr>
        </p:nvSpPr>
        <p:spPr>
          <a:xfrm>
            <a:off x="619297" y="599962"/>
            <a:ext cx="5839220"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25" name="Text Placeholder 25">
            <a:extLst>
              <a:ext uri="{FF2B5EF4-FFF2-40B4-BE49-F238E27FC236}">
                <a16:creationId xmlns:a16="http://schemas.microsoft.com/office/drawing/2014/main" id="{8069B3CA-B668-ED44-8A33-09E95C2CAA70}"/>
              </a:ext>
            </a:extLst>
          </p:cNvPr>
          <p:cNvSpPr>
            <a:spLocks noGrp="1"/>
          </p:cNvSpPr>
          <p:nvPr>
            <p:ph type="body" sz="quarter" idx="17" hasCustomPrompt="1"/>
          </p:nvPr>
        </p:nvSpPr>
        <p:spPr>
          <a:xfrm>
            <a:off x="619297" y="1607995"/>
            <a:ext cx="5839220" cy="3983333"/>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DBF31C-659C-884D-9FA3-2AE11699EA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14" name="Text Placeholder 23">
            <a:extLst>
              <a:ext uri="{FF2B5EF4-FFF2-40B4-BE49-F238E27FC236}">
                <a16:creationId xmlns:a16="http://schemas.microsoft.com/office/drawing/2014/main" id="{B1A085AB-3335-C14C-A1AB-2F1E08070A6F}"/>
              </a:ext>
            </a:extLst>
          </p:cNvPr>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5E5E5E"/>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7985ADB-EBD3-8D4F-8AA4-0CFC77281B08}"/>
              </a:ext>
            </a:extLst>
          </p:cNvPr>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cxnSp>
        <p:nvCxnSpPr>
          <p:cNvPr id="19" name="Straight Connector 18">
            <a:extLst>
              <a:ext uri="{FF2B5EF4-FFF2-40B4-BE49-F238E27FC236}">
                <a16:creationId xmlns:a16="http://schemas.microsoft.com/office/drawing/2014/main" id="{90BFF758-75DB-D745-8BA2-793966FF3988}"/>
              </a:ext>
            </a:extLst>
          </p:cNvPr>
          <p:cNvCxnSpPr/>
          <p:nvPr userDrawn="1"/>
        </p:nvCxnSpPr>
        <p:spPr>
          <a:xfrm flipH="1">
            <a:off x="280404" y="945173"/>
            <a:ext cx="11623126"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20" name="Picture Placeholder 7">
            <a:extLst>
              <a:ext uri="{FF2B5EF4-FFF2-40B4-BE49-F238E27FC236}">
                <a16:creationId xmlns:a16="http://schemas.microsoft.com/office/drawing/2014/main" id="{9D0EE3FE-603F-234A-9467-CD7E8EB8D30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pic>
        <p:nvPicPr>
          <p:cNvPr id="23" name="Picture 22" descr="A picture containing drawing&#10;&#10;Description automatically generated">
            <a:extLst>
              <a:ext uri="{FF2B5EF4-FFF2-40B4-BE49-F238E27FC236}">
                <a16:creationId xmlns:a16="http://schemas.microsoft.com/office/drawing/2014/main" id="{240513B8-E3AB-3549-8AE8-90DD3C24118C}"/>
              </a:ext>
            </a:extLst>
          </p:cNvPr>
          <p:cNvPicPr>
            <a:picLocks noChangeAspect="1"/>
          </p:cNvPicPr>
          <p:nvPr userDrawn="1"/>
        </p:nvPicPr>
        <p:blipFill>
          <a:blip r:embed="rId3"/>
          <a:stretch>
            <a:fillRect/>
          </a:stretch>
        </p:blipFill>
        <p:spPr>
          <a:xfrm>
            <a:off x="6001975" y="6098205"/>
            <a:ext cx="203964" cy="269828"/>
          </a:xfrm>
          <a:prstGeom prst="rect">
            <a:avLst/>
          </a:prstGeom>
        </p:spPr>
      </p:pic>
      <p:sp>
        <p:nvSpPr>
          <p:cNvPr id="24" name="TextBox 23">
            <a:extLst>
              <a:ext uri="{FF2B5EF4-FFF2-40B4-BE49-F238E27FC236}">
                <a16:creationId xmlns:a16="http://schemas.microsoft.com/office/drawing/2014/main" id="{51BD872D-974D-8848-B07E-82A63089673F}"/>
              </a:ext>
            </a:extLst>
          </p:cNvPr>
          <p:cNvSpPr txBox="1"/>
          <p:nvPr userDrawn="1"/>
        </p:nvSpPr>
        <p:spPr>
          <a:xfrm>
            <a:off x="-1" y="6385778"/>
            <a:ext cx="12191999" cy="246221"/>
          </a:xfrm>
          <a:prstGeom prst="rect">
            <a:avLst/>
          </a:prstGeom>
          <a:noFill/>
        </p:spPr>
        <p:txBody>
          <a:bodyPr wrap="square" rtlCol="0">
            <a:spAutoFit/>
          </a:bodyPr>
          <a:lstStyle/>
          <a:p>
            <a:pPr algn="ctr"/>
            <a:r>
              <a:rPr lang="en-US" sz="1000">
                <a:solidFill>
                  <a:srgbClr val="406F70"/>
                </a:solidFill>
              </a:rPr>
              <a:t>INNOVATION FOR THE FOOD SERVICE SECTOR</a:t>
            </a:r>
          </a:p>
        </p:txBody>
      </p:sp>
    </p:spTree>
    <p:extLst>
      <p:ext uri="{BB962C8B-B14F-4D97-AF65-F5344CB8AC3E}">
        <p14:creationId xmlns:p14="http://schemas.microsoft.com/office/powerpoint/2010/main" val="3033096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iphon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C31BFF-79FC-F241-B04B-5AD2A7DF5C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11" name="Picture Placeholder 6">
            <a:extLst>
              <a:ext uri="{FF2B5EF4-FFF2-40B4-BE49-F238E27FC236}">
                <a16:creationId xmlns:a16="http://schemas.microsoft.com/office/drawing/2014/main" id="{C8DEF4C4-57D8-7742-9ABC-010C7DD3CAAA}"/>
              </a:ext>
            </a:extLst>
          </p:cNvPr>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cxnSp>
        <p:nvCxnSpPr>
          <p:cNvPr id="12" name="Straight Connector 11">
            <a:extLst>
              <a:ext uri="{FF2B5EF4-FFF2-40B4-BE49-F238E27FC236}">
                <a16:creationId xmlns:a16="http://schemas.microsoft.com/office/drawing/2014/main" id="{F5A1CC7B-A5D0-3449-BDE4-751FF55A92EF}"/>
              </a:ext>
            </a:extLst>
          </p:cNvPr>
          <p:cNvCxnSpPr/>
          <p:nvPr userDrawn="1"/>
        </p:nvCxnSpPr>
        <p:spPr>
          <a:xfrm flipH="1">
            <a:off x="354454" y="1429266"/>
            <a:ext cx="6348991"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654CA222-30C6-D44A-8747-5CB022E2409C}"/>
              </a:ext>
            </a:extLst>
          </p:cNvPr>
          <p:cNvSpPr>
            <a:spLocks noGrp="1"/>
          </p:cNvSpPr>
          <p:nvPr>
            <p:ph type="body" sz="quarter" idx="16" hasCustomPrompt="1"/>
          </p:nvPr>
        </p:nvSpPr>
        <p:spPr>
          <a:xfrm>
            <a:off x="619297" y="599962"/>
            <a:ext cx="5839220"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15" name="Text Placeholder 25">
            <a:extLst>
              <a:ext uri="{FF2B5EF4-FFF2-40B4-BE49-F238E27FC236}">
                <a16:creationId xmlns:a16="http://schemas.microsoft.com/office/drawing/2014/main" id="{7A2E355A-8EB7-0B47-A4F4-CCB80CD2694F}"/>
              </a:ext>
            </a:extLst>
          </p:cNvPr>
          <p:cNvSpPr>
            <a:spLocks noGrp="1"/>
          </p:cNvSpPr>
          <p:nvPr>
            <p:ph type="body" sz="quarter" idx="17" hasCustomPrompt="1"/>
          </p:nvPr>
        </p:nvSpPr>
        <p:spPr>
          <a:xfrm>
            <a:off x="619297" y="1607995"/>
            <a:ext cx="5839220" cy="3983333"/>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pic>
        <p:nvPicPr>
          <p:cNvPr id="23" name="Picture 22" descr="A picture containing drawing&#10;&#10;Description automatically generated">
            <a:extLst>
              <a:ext uri="{FF2B5EF4-FFF2-40B4-BE49-F238E27FC236}">
                <a16:creationId xmlns:a16="http://schemas.microsoft.com/office/drawing/2014/main" id="{A0567392-2EED-5D48-8138-1EDB4FCEFF43}"/>
              </a:ext>
            </a:extLst>
          </p:cNvPr>
          <p:cNvPicPr>
            <a:picLocks noChangeAspect="1"/>
          </p:cNvPicPr>
          <p:nvPr userDrawn="1"/>
        </p:nvPicPr>
        <p:blipFill>
          <a:blip r:embed="rId3"/>
          <a:stretch>
            <a:fillRect/>
          </a:stretch>
        </p:blipFill>
        <p:spPr>
          <a:xfrm>
            <a:off x="589613" y="6202300"/>
            <a:ext cx="203964" cy="269828"/>
          </a:xfrm>
          <a:prstGeom prst="rect">
            <a:avLst/>
          </a:prstGeom>
        </p:spPr>
      </p:pic>
      <p:sp>
        <p:nvSpPr>
          <p:cNvPr id="24" name="TextBox 23">
            <a:extLst>
              <a:ext uri="{FF2B5EF4-FFF2-40B4-BE49-F238E27FC236}">
                <a16:creationId xmlns:a16="http://schemas.microsoft.com/office/drawing/2014/main" id="{D203C31A-0EAA-554F-9679-A9D480BED23A}"/>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Tree>
    <p:extLst>
      <p:ext uri="{BB962C8B-B14F-4D97-AF65-F5344CB8AC3E}">
        <p14:creationId xmlns:p14="http://schemas.microsoft.com/office/powerpoint/2010/main" val="348042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18" name="Picture 17" descr="A picture containing drawing&#10;&#10;Description automatically generated">
            <a:extLst>
              <a:ext uri="{FF2B5EF4-FFF2-40B4-BE49-F238E27FC236}">
                <a16:creationId xmlns:a16="http://schemas.microsoft.com/office/drawing/2014/main" id="{2EBD905F-81BB-F044-902E-972357D73340}"/>
              </a:ext>
            </a:extLst>
          </p:cNvPr>
          <p:cNvPicPr>
            <a:picLocks noChangeAspect="1"/>
          </p:cNvPicPr>
          <p:nvPr userDrawn="1"/>
        </p:nvPicPr>
        <p:blipFill rotWithShape="1">
          <a:blip r:embed="rId2"/>
          <a:srcRect l="8694" t="1166" b="46610"/>
          <a:stretch/>
        </p:blipFill>
        <p:spPr>
          <a:xfrm flipH="1">
            <a:off x="3128465" y="-1"/>
            <a:ext cx="9072000" cy="6864407"/>
          </a:xfrm>
          <a:prstGeom prst="rect">
            <a:avLst/>
          </a:prstGeom>
        </p:spPr>
      </p:pic>
      <p:pic>
        <p:nvPicPr>
          <p:cNvPr id="21" name="Picture 20" descr="A close up of a logo&#10;&#10;Description automatically generated">
            <a:extLst>
              <a:ext uri="{FF2B5EF4-FFF2-40B4-BE49-F238E27FC236}">
                <a16:creationId xmlns:a16="http://schemas.microsoft.com/office/drawing/2014/main" id="{F5A16D0D-DB9E-644A-947C-B49B35974A1B}"/>
              </a:ext>
            </a:extLst>
          </p:cNvPr>
          <p:cNvPicPr>
            <a:picLocks noChangeAspect="1"/>
          </p:cNvPicPr>
          <p:nvPr userDrawn="1"/>
        </p:nvPicPr>
        <p:blipFill>
          <a:blip r:embed="rId3"/>
          <a:stretch>
            <a:fillRect/>
          </a:stretch>
        </p:blipFill>
        <p:spPr>
          <a:xfrm>
            <a:off x="467198" y="2046698"/>
            <a:ext cx="3195485" cy="3492333"/>
          </a:xfrm>
          <a:prstGeom prst="rect">
            <a:avLst/>
          </a:prstGeom>
        </p:spPr>
      </p:pic>
      <p:sp>
        <p:nvSpPr>
          <p:cNvPr id="22" name="Rectangle 21">
            <a:extLst>
              <a:ext uri="{FF2B5EF4-FFF2-40B4-BE49-F238E27FC236}">
                <a16:creationId xmlns:a16="http://schemas.microsoft.com/office/drawing/2014/main" id="{D9E30802-88E8-4644-A7B3-3FBCD6BDED1A}"/>
              </a:ext>
            </a:extLst>
          </p:cNvPr>
          <p:cNvSpPr/>
          <p:nvPr userDrawn="1"/>
        </p:nvSpPr>
        <p:spPr>
          <a:xfrm>
            <a:off x="8049719" y="5906125"/>
            <a:ext cx="4172262" cy="622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6">
            <a:extLst>
              <a:ext uri="{FF2B5EF4-FFF2-40B4-BE49-F238E27FC236}">
                <a16:creationId xmlns:a16="http://schemas.microsoft.com/office/drawing/2014/main" id="{50CB1CAC-ECAD-A346-BA02-FD42DC988ACF}"/>
              </a:ext>
            </a:extLst>
          </p:cNvPr>
          <p:cNvSpPr txBox="1">
            <a:spLocks noGrp="1"/>
          </p:cNvSpPr>
          <p:nvPr userDrawn="1"/>
        </p:nvSpPr>
        <p:spPr bwMode="auto">
          <a:xfrm>
            <a:off x="9872225" y="6000276"/>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4" name="Picture 8">
            <a:extLst>
              <a:ext uri="{FF2B5EF4-FFF2-40B4-BE49-F238E27FC236}">
                <a16:creationId xmlns:a16="http://schemas.microsoft.com/office/drawing/2014/main" id="{6F4B87E8-CD08-6B4C-B1D1-D60E9D5B707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18356" y="6000276"/>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23">
            <a:extLst>
              <a:ext uri="{FF2B5EF4-FFF2-40B4-BE49-F238E27FC236}">
                <a16:creationId xmlns:a16="http://schemas.microsoft.com/office/drawing/2014/main" id="{5FBB1137-3A3C-1840-82F3-2167743311DA}"/>
              </a:ext>
            </a:extLst>
          </p:cNvPr>
          <p:cNvSpPr>
            <a:spLocks noGrp="1"/>
          </p:cNvSpPr>
          <p:nvPr>
            <p:ph type="body" sz="quarter" idx="19" hasCustomPrompt="1"/>
          </p:nvPr>
        </p:nvSpPr>
        <p:spPr>
          <a:xfrm>
            <a:off x="8274482" y="2573651"/>
            <a:ext cx="3195486" cy="731140"/>
          </a:xfrm>
        </p:spPr>
        <p:txBody>
          <a:bodyPr anchor="ctr">
            <a:normAutofit/>
          </a:bodyPr>
          <a:lstStyle>
            <a:lvl1pPr marL="0" indent="0" algn="r">
              <a:buNone/>
              <a:defRPr sz="2800" baseline="0">
                <a:solidFill>
                  <a:schemeClr val="bg1"/>
                </a:solidFill>
                <a:latin typeface="+mn-lt"/>
              </a:defRPr>
            </a:lvl1pPr>
          </a:lstStyle>
          <a:p>
            <a:pPr lvl="0"/>
            <a:r>
              <a:rPr lang="en-US"/>
              <a:t>Any Questions?</a:t>
            </a:r>
          </a:p>
        </p:txBody>
      </p:sp>
      <p:sp>
        <p:nvSpPr>
          <p:cNvPr id="28" name="Text Placeholder 23">
            <a:extLst>
              <a:ext uri="{FF2B5EF4-FFF2-40B4-BE49-F238E27FC236}">
                <a16:creationId xmlns:a16="http://schemas.microsoft.com/office/drawing/2014/main" id="{2F5CA955-0E42-604F-AAF7-C51BD5ACE297}"/>
              </a:ext>
            </a:extLst>
          </p:cNvPr>
          <p:cNvSpPr>
            <a:spLocks noGrp="1"/>
          </p:cNvSpPr>
          <p:nvPr>
            <p:ph type="body" sz="quarter" idx="20" hasCustomPrompt="1"/>
          </p:nvPr>
        </p:nvSpPr>
        <p:spPr>
          <a:xfrm>
            <a:off x="8274482" y="1764075"/>
            <a:ext cx="3195485" cy="837258"/>
          </a:xfrm>
        </p:spPr>
        <p:txBody>
          <a:bodyPr anchor="ctr">
            <a:normAutofit/>
          </a:bodyPr>
          <a:lstStyle>
            <a:lvl1pPr marL="0" indent="0" algn="r">
              <a:buNone/>
              <a:defRPr sz="5000" baseline="0">
                <a:solidFill>
                  <a:schemeClr val="bg1"/>
                </a:solidFill>
                <a:latin typeface="+mn-lt"/>
              </a:defRPr>
            </a:lvl1pPr>
          </a:lstStyle>
          <a:p>
            <a:pPr lvl="0"/>
            <a:r>
              <a:rPr lang="en-US"/>
              <a:t>Thank You</a:t>
            </a:r>
          </a:p>
        </p:txBody>
      </p:sp>
    </p:spTree>
    <p:extLst>
      <p:ext uri="{BB962C8B-B14F-4D97-AF65-F5344CB8AC3E}">
        <p14:creationId xmlns:p14="http://schemas.microsoft.com/office/powerpoint/2010/main" val="604715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3 bullets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6041FA4-C8B8-5E47-8932-F4D63CB17F83}"/>
              </a:ext>
            </a:extLst>
          </p:cNvPr>
          <p:cNvSpPr/>
          <p:nvPr userDrawn="1"/>
        </p:nvSpPr>
        <p:spPr>
          <a:xfrm>
            <a:off x="4903304" y="439489"/>
            <a:ext cx="7288696" cy="1098000"/>
          </a:xfrm>
          <a:prstGeom prst="rect">
            <a:avLst/>
          </a:prstGeom>
          <a:solidFill>
            <a:srgbClr val="023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BA71EA6-6A1C-8F4C-9C08-F81853612952}"/>
              </a:ext>
            </a:extLst>
          </p:cNvPr>
          <p:cNvSpPr/>
          <p:nvPr userDrawn="1"/>
        </p:nvSpPr>
        <p:spPr>
          <a:xfrm>
            <a:off x="4903304" y="1613752"/>
            <a:ext cx="7288696" cy="1098001"/>
          </a:xfrm>
          <a:prstGeom prst="rect">
            <a:avLst/>
          </a:pr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579A9E6-E2C7-1549-9608-8E85C1B75E4C}"/>
              </a:ext>
            </a:extLst>
          </p:cNvPr>
          <p:cNvSpPr/>
          <p:nvPr userDrawn="1"/>
        </p:nvSpPr>
        <p:spPr>
          <a:xfrm>
            <a:off x="4903304" y="2797973"/>
            <a:ext cx="7288696" cy="1098001"/>
          </a:xfrm>
          <a:prstGeom prst="rect">
            <a:avLst/>
          </a:pr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BC4FC142-62E2-1E45-876B-A967920D3B56}"/>
              </a:ext>
            </a:extLst>
          </p:cNvPr>
          <p:cNvCxnSpPr>
            <a:cxnSpLocks/>
          </p:cNvCxnSpPr>
          <p:nvPr userDrawn="1"/>
        </p:nvCxnSpPr>
        <p:spPr>
          <a:xfrm>
            <a:off x="6175512" y="536598"/>
            <a:ext cx="0" cy="879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C144A9-B0E6-6F49-B680-F3939719C6F0}"/>
              </a:ext>
            </a:extLst>
          </p:cNvPr>
          <p:cNvCxnSpPr>
            <a:cxnSpLocks/>
          </p:cNvCxnSpPr>
          <p:nvPr userDrawn="1"/>
        </p:nvCxnSpPr>
        <p:spPr>
          <a:xfrm>
            <a:off x="6175512" y="1715987"/>
            <a:ext cx="0" cy="879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B7A1A1-D892-3340-8CEB-2DF3A1550FC6}"/>
              </a:ext>
            </a:extLst>
          </p:cNvPr>
          <p:cNvCxnSpPr>
            <a:cxnSpLocks/>
          </p:cNvCxnSpPr>
          <p:nvPr userDrawn="1"/>
        </p:nvCxnSpPr>
        <p:spPr>
          <a:xfrm>
            <a:off x="6175512" y="2921147"/>
            <a:ext cx="0" cy="879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23">
            <a:extLst>
              <a:ext uri="{FF2B5EF4-FFF2-40B4-BE49-F238E27FC236}">
                <a16:creationId xmlns:a16="http://schemas.microsoft.com/office/drawing/2014/main" id="{98C034C7-2EE7-3B48-8585-70C8A1E4A1A9}"/>
              </a:ext>
            </a:extLst>
          </p:cNvPr>
          <p:cNvSpPr>
            <a:spLocks noGrp="1"/>
          </p:cNvSpPr>
          <p:nvPr>
            <p:ph type="body" sz="quarter" idx="15" hasCustomPrompt="1"/>
          </p:nvPr>
        </p:nvSpPr>
        <p:spPr>
          <a:xfrm>
            <a:off x="4975024" y="439489"/>
            <a:ext cx="1176670" cy="1090160"/>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1" name="Text Placeholder 2">
            <a:extLst>
              <a:ext uri="{FF2B5EF4-FFF2-40B4-BE49-F238E27FC236}">
                <a16:creationId xmlns:a16="http://schemas.microsoft.com/office/drawing/2014/main" id="{18B0D704-0A4B-7540-8B5A-071583897382}"/>
              </a:ext>
            </a:extLst>
          </p:cNvPr>
          <p:cNvSpPr>
            <a:spLocks noGrp="1"/>
          </p:cNvSpPr>
          <p:nvPr>
            <p:ph type="body" sz="quarter" idx="12" hasCustomPrompt="1"/>
          </p:nvPr>
        </p:nvSpPr>
        <p:spPr>
          <a:xfrm>
            <a:off x="6271051" y="439489"/>
            <a:ext cx="5353929" cy="109016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3" name="Text Placeholder 23">
            <a:extLst>
              <a:ext uri="{FF2B5EF4-FFF2-40B4-BE49-F238E27FC236}">
                <a16:creationId xmlns:a16="http://schemas.microsoft.com/office/drawing/2014/main" id="{AC0A8FBF-7591-294A-9D13-6ABE5E35D5A4}"/>
              </a:ext>
            </a:extLst>
          </p:cNvPr>
          <p:cNvSpPr>
            <a:spLocks noGrp="1"/>
          </p:cNvSpPr>
          <p:nvPr>
            <p:ph type="body" sz="quarter" idx="16" hasCustomPrompt="1"/>
          </p:nvPr>
        </p:nvSpPr>
        <p:spPr>
          <a:xfrm>
            <a:off x="4998842" y="1604453"/>
            <a:ext cx="1176670" cy="1090160"/>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44" name="Text Placeholder 2">
            <a:extLst>
              <a:ext uri="{FF2B5EF4-FFF2-40B4-BE49-F238E27FC236}">
                <a16:creationId xmlns:a16="http://schemas.microsoft.com/office/drawing/2014/main" id="{87288F69-0531-1646-BBD8-87685C7490E6}"/>
              </a:ext>
            </a:extLst>
          </p:cNvPr>
          <p:cNvSpPr>
            <a:spLocks noGrp="1"/>
          </p:cNvSpPr>
          <p:nvPr>
            <p:ph type="body" sz="quarter" idx="17" hasCustomPrompt="1"/>
          </p:nvPr>
        </p:nvSpPr>
        <p:spPr>
          <a:xfrm>
            <a:off x="6294869" y="1604453"/>
            <a:ext cx="5353929" cy="109016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5" name="Text Placeholder 23">
            <a:extLst>
              <a:ext uri="{FF2B5EF4-FFF2-40B4-BE49-F238E27FC236}">
                <a16:creationId xmlns:a16="http://schemas.microsoft.com/office/drawing/2014/main" id="{6E2B9549-34AD-1349-A68D-5CE33F7E3713}"/>
              </a:ext>
            </a:extLst>
          </p:cNvPr>
          <p:cNvSpPr>
            <a:spLocks noGrp="1"/>
          </p:cNvSpPr>
          <p:nvPr>
            <p:ph type="body" sz="quarter" idx="18" hasCustomPrompt="1"/>
          </p:nvPr>
        </p:nvSpPr>
        <p:spPr>
          <a:xfrm>
            <a:off x="4968894" y="2812405"/>
            <a:ext cx="1176670" cy="1090160"/>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46" name="Text Placeholder 2">
            <a:extLst>
              <a:ext uri="{FF2B5EF4-FFF2-40B4-BE49-F238E27FC236}">
                <a16:creationId xmlns:a16="http://schemas.microsoft.com/office/drawing/2014/main" id="{736B4533-29F3-E248-9349-559972D09E51}"/>
              </a:ext>
            </a:extLst>
          </p:cNvPr>
          <p:cNvSpPr>
            <a:spLocks noGrp="1"/>
          </p:cNvSpPr>
          <p:nvPr>
            <p:ph type="body" sz="quarter" idx="19" hasCustomPrompt="1"/>
          </p:nvPr>
        </p:nvSpPr>
        <p:spPr>
          <a:xfrm>
            <a:off x="6264921" y="2812405"/>
            <a:ext cx="5353929" cy="109016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49" name="Picture 48" descr="A picture containing drawing&#10;&#10;Description automatically generated">
            <a:extLst>
              <a:ext uri="{FF2B5EF4-FFF2-40B4-BE49-F238E27FC236}">
                <a16:creationId xmlns:a16="http://schemas.microsoft.com/office/drawing/2014/main" id="{682E996E-F346-BE49-88EE-7AA6024A86C0}"/>
              </a:ext>
            </a:extLst>
          </p:cNvPr>
          <p:cNvPicPr>
            <a:picLocks noChangeAspect="1"/>
          </p:cNvPicPr>
          <p:nvPr userDrawn="1"/>
        </p:nvPicPr>
        <p:blipFill>
          <a:blip r:embed="rId2"/>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0A9BBA1-6715-614A-9985-1B566C92464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dirty="0">
                <a:solidFill>
                  <a:srgbClr val="406F70"/>
                </a:solidFill>
              </a:rPr>
              <a:t>INNOVATION FOR THE FOOD SERVICE SECTOR</a:t>
            </a:r>
          </a:p>
        </p:txBody>
      </p:sp>
      <p:sp>
        <p:nvSpPr>
          <p:cNvPr id="20" name="Rectangle 19">
            <a:extLst>
              <a:ext uri="{FF2B5EF4-FFF2-40B4-BE49-F238E27FC236}">
                <a16:creationId xmlns:a16="http://schemas.microsoft.com/office/drawing/2014/main" id="{89D5CFC2-CA11-4946-96EA-BBF15B8BED9E}"/>
              </a:ext>
            </a:extLst>
          </p:cNvPr>
          <p:cNvSpPr/>
          <p:nvPr userDrawn="1"/>
        </p:nvSpPr>
        <p:spPr>
          <a:xfrm>
            <a:off x="4903304" y="3986548"/>
            <a:ext cx="7288696" cy="1098001"/>
          </a:xfrm>
          <a:prstGeom prst="rect">
            <a:avLst/>
          </a:prstGeom>
          <a:solidFill>
            <a:srgbClr val="F5C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DE2CAB76-71D5-E84F-8B5D-91F45213C64E}"/>
              </a:ext>
            </a:extLst>
          </p:cNvPr>
          <p:cNvCxnSpPr>
            <a:cxnSpLocks/>
          </p:cNvCxnSpPr>
          <p:nvPr userDrawn="1"/>
        </p:nvCxnSpPr>
        <p:spPr>
          <a:xfrm>
            <a:off x="6175512" y="4109722"/>
            <a:ext cx="0" cy="879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23">
            <a:extLst>
              <a:ext uri="{FF2B5EF4-FFF2-40B4-BE49-F238E27FC236}">
                <a16:creationId xmlns:a16="http://schemas.microsoft.com/office/drawing/2014/main" id="{E9ABC7B0-05FD-1B49-BAA6-3764B45D7AD2}"/>
              </a:ext>
            </a:extLst>
          </p:cNvPr>
          <p:cNvSpPr>
            <a:spLocks noGrp="1"/>
          </p:cNvSpPr>
          <p:nvPr>
            <p:ph type="body" sz="quarter" idx="20" hasCustomPrompt="1"/>
          </p:nvPr>
        </p:nvSpPr>
        <p:spPr>
          <a:xfrm>
            <a:off x="4968894" y="4000980"/>
            <a:ext cx="1176670" cy="1090160"/>
          </a:xfrm>
        </p:spPr>
        <p:txBody>
          <a:bodyPr anchor="ctr">
            <a:normAutofit/>
          </a:bodyPr>
          <a:lstStyle>
            <a:lvl1pPr marL="0" indent="0" algn="ctr">
              <a:buNone/>
              <a:defRPr sz="4800">
                <a:solidFill>
                  <a:schemeClr val="bg1"/>
                </a:solidFill>
                <a:latin typeface="+mn-lt"/>
              </a:defRPr>
            </a:lvl1pPr>
          </a:lstStyle>
          <a:p>
            <a:pPr lvl="0"/>
            <a:r>
              <a:rPr lang="en-US" dirty="0"/>
              <a:t>04</a:t>
            </a:r>
          </a:p>
        </p:txBody>
      </p:sp>
      <p:sp>
        <p:nvSpPr>
          <p:cNvPr id="23" name="Text Placeholder 2">
            <a:extLst>
              <a:ext uri="{FF2B5EF4-FFF2-40B4-BE49-F238E27FC236}">
                <a16:creationId xmlns:a16="http://schemas.microsoft.com/office/drawing/2014/main" id="{051B907D-CD1C-6145-B01E-6B18D6C908D9}"/>
              </a:ext>
            </a:extLst>
          </p:cNvPr>
          <p:cNvSpPr>
            <a:spLocks noGrp="1"/>
          </p:cNvSpPr>
          <p:nvPr>
            <p:ph type="body" sz="quarter" idx="21" hasCustomPrompt="1"/>
          </p:nvPr>
        </p:nvSpPr>
        <p:spPr>
          <a:xfrm>
            <a:off x="6264921" y="4000980"/>
            <a:ext cx="5353929" cy="109016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5" name="Rectangle 24">
            <a:extLst>
              <a:ext uri="{FF2B5EF4-FFF2-40B4-BE49-F238E27FC236}">
                <a16:creationId xmlns:a16="http://schemas.microsoft.com/office/drawing/2014/main" id="{953401B6-6892-6C41-BA37-01F20A8CF56D}"/>
              </a:ext>
            </a:extLst>
          </p:cNvPr>
          <p:cNvSpPr/>
          <p:nvPr userDrawn="1"/>
        </p:nvSpPr>
        <p:spPr>
          <a:xfrm>
            <a:off x="4903304" y="5172096"/>
            <a:ext cx="7288696" cy="1098001"/>
          </a:xfrm>
          <a:prstGeom prst="rect">
            <a:avLst/>
          </a:prstGeom>
          <a:solidFill>
            <a:srgbClr val="CC9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8D68C47-6ADF-9246-9DFF-5138F133E22C}"/>
              </a:ext>
            </a:extLst>
          </p:cNvPr>
          <p:cNvCxnSpPr>
            <a:cxnSpLocks/>
          </p:cNvCxnSpPr>
          <p:nvPr userDrawn="1"/>
        </p:nvCxnSpPr>
        <p:spPr>
          <a:xfrm>
            <a:off x="6175512" y="5295270"/>
            <a:ext cx="0" cy="879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3">
            <a:extLst>
              <a:ext uri="{FF2B5EF4-FFF2-40B4-BE49-F238E27FC236}">
                <a16:creationId xmlns:a16="http://schemas.microsoft.com/office/drawing/2014/main" id="{716B544E-5728-BB4C-9524-2EAB46E1015B}"/>
              </a:ext>
            </a:extLst>
          </p:cNvPr>
          <p:cNvSpPr>
            <a:spLocks noGrp="1"/>
          </p:cNvSpPr>
          <p:nvPr>
            <p:ph type="body" sz="quarter" idx="22" hasCustomPrompt="1"/>
          </p:nvPr>
        </p:nvSpPr>
        <p:spPr>
          <a:xfrm>
            <a:off x="4968894" y="5186528"/>
            <a:ext cx="1176670" cy="1090160"/>
          </a:xfrm>
        </p:spPr>
        <p:txBody>
          <a:bodyPr anchor="ctr">
            <a:normAutofit/>
          </a:bodyPr>
          <a:lstStyle>
            <a:lvl1pPr marL="0" indent="0" algn="ctr">
              <a:buNone/>
              <a:defRPr sz="4800">
                <a:solidFill>
                  <a:schemeClr val="bg1"/>
                </a:solidFill>
                <a:latin typeface="+mn-lt"/>
              </a:defRPr>
            </a:lvl1pPr>
          </a:lstStyle>
          <a:p>
            <a:pPr lvl="0"/>
            <a:r>
              <a:rPr lang="en-US" dirty="0"/>
              <a:t>05</a:t>
            </a:r>
          </a:p>
        </p:txBody>
      </p:sp>
      <p:sp>
        <p:nvSpPr>
          <p:cNvPr id="28" name="Text Placeholder 2">
            <a:extLst>
              <a:ext uri="{FF2B5EF4-FFF2-40B4-BE49-F238E27FC236}">
                <a16:creationId xmlns:a16="http://schemas.microsoft.com/office/drawing/2014/main" id="{8105EB64-E6DD-3542-B0E0-27E3948B56C2}"/>
              </a:ext>
            </a:extLst>
          </p:cNvPr>
          <p:cNvSpPr>
            <a:spLocks noGrp="1"/>
          </p:cNvSpPr>
          <p:nvPr>
            <p:ph type="body" sz="quarter" idx="23" hasCustomPrompt="1"/>
          </p:nvPr>
        </p:nvSpPr>
        <p:spPr>
          <a:xfrm>
            <a:off x="6264921" y="5186528"/>
            <a:ext cx="5353929" cy="109016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47" name="Picture 46">
            <a:extLst>
              <a:ext uri="{FF2B5EF4-FFF2-40B4-BE49-F238E27FC236}">
                <a16:creationId xmlns:a16="http://schemas.microsoft.com/office/drawing/2014/main" id="{6DF88DD9-3F34-4D4A-AA92-6686426D0F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694" t="6763" r="13475" b="6473"/>
          <a:stretch/>
        </p:blipFill>
        <p:spPr>
          <a:xfrm>
            <a:off x="3954456" y="349811"/>
            <a:ext cx="1176669" cy="6158378"/>
          </a:xfrm>
          <a:prstGeom prst="rect">
            <a:avLst/>
          </a:prstGeom>
        </p:spPr>
      </p:pic>
      <p:sp>
        <p:nvSpPr>
          <p:cNvPr id="48" name="Text Placeholder 23">
            <a:extLst>
              <a:ext uri="{FF2B5EF4-FFF2-40B4-BE49-F238E27FC236}">
                <a16:creationId xmlns:a16="http://schemas.microsoft.com/office/drawing/2014/main" id="{6F4F31AD-38E7-6E4D-B2CB-9C2775EDF623}"/>
              </a:ext>
            </a:extLst>
          </p:cNvPr>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5E5E5E"/>
                </a:solidFill>
                <a:latin typeface="+mn-lt"/>
              </a:defRPr>
            </a:lvl1pPr>
          </a:lstStyle>
          <a:p>
            <a:pPr lvl="0"/>
            <a:r>
              <a:rPr lang="en-US" dirty="0"/>
              <a:t>TITLE</a:t>
            </a:r>
          </a:p>
        </p:txBody>
      </p:sp>
      <p:sp>
        <p:nvSpPr>
          <p:cNvPr id="51" name="Text Placeholder 25">
            <a:extLst>
              <a:ext uri="{FF2B5EF4-FFF2-40B4-BE49-F238E27FC236}">
                <a16:creationId xmlns:a16="http://schemas.microsoft.com/office/drawing/2014/main" id="{74BD144C-0351-8345-BFEC-9EFE627F0DBC}"/>
              </a:ext>
            </a:extLst>
          </p:cNvPr>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52" name="Straight Connector 51">
            <a:extLst>
              <a:ext uri="{FF2B5EF4-FFF2-40B4-BE49-F238E27FC236}">
                <a16:creationId xmlns:a16="http://schemas.microsoft.com/office/drawing/2014/main" id="{A4DE3B57-518B-0148-BA5D-1A4088609B8D}"/>
              </a:ext>
            </a:extLst>
          </p:cNvPr>
          <p:cNvCxnSpPr/>
          <p:nvPr userDrawn="1"/>
        </p:nvCxnSpPr>
        <p:spPr>
          <a:xfrm>
            <a:off x="417209" y="1920386"/>
            <a:ext cx="4287526"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021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SUSTAIN</a:t>
            </a:r>
          </a:p>
          <a:p>
            <a:pPr marL="0" lvl="0" indent="0" algn="l" rtl="0">
              <a:spcBef>
                <a:spcPts val="0"/>
              </a:spcBef>
              <a:spcAft>
                <a:spcPts val="0"/>
              </a:spcAft>
              <a:buClr>
                <a:schemeClr val="dk1"/>
              </a:buClr>
              <a:buSzPts val="1100"/>
              <a:buFont typeface="Arial"/>
              <a:buNone/>
            </a:pPr>
            <a:r>
              <a:rPr lang="en-IE" sz="3600" baseline="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A52E5665-819D-1B42-BA24-3F5B4CD1E4FA}"/>
              </a:ext>
            </a:extLst>
          </p:cNvPr>
          <p:cNvPicPr>
            <a:picLocks noChangeAspect="1"/>
          </p:cNvPicPr>
          <p:nvPr userDrawn="1"/>
        </p:nvPicPr>
        <p:blipFill rotWithShape="1">
          <a:blip r:embed="rId2"/>
          <a:srcRect l="27644" t="787" r="-18950" b="46989"/>
          <a:stretch/>
        </p:blipFill>
        <p:spPr>
          <a:xfrm>
            <a:off x="-6293" y="-6407"/>
            <a:ext cx="9072000" cy="6864407"/>
          </a:xfrm>
          <a:prstGeom prst="rect">
            <a:avLst/>
          </a:prstGeom>
        </p:spPr>
      </p:pic>
      <p:sp>
        <p:nvSpPr>
          <p:cNvPr id="20" name="Footer Placeholder 6">
            <a:extLst>
              <a:ext uri="{FF2B5EF4-FFF2-40B4-BE49-F238E27FC236}">
                <a16:creationId xmlns:a16="http://schemas.microsoft.com/office/drawing/2014/main" id="{509D8694-5591-E644-9BD2-61A1D4666C09}"/>
              </a:ext>
            </a:extLst>
          </p:cNvPr>
          <p:cNvSpPr txBox="1">
            <a:spLocks noGrp="1"/>
          </p:cNvSpPr>
          <p:nvPr userDrawn="1"/>
        </p:nvSpPr>
        <p:spPr bwMode="auto">
          <a:xfrm>
            <a:off x="9295510" y="6000276"/>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1" name="Picture 8">
            <a:extLst>
              <a:ext uri="{FF2B5EF4-FFF2-40B4-BE49-F238E27FC236}">
                <a16:creationId xmlns:a16="http://schemas.microsoft.com/office/drawing/2014/main" id="{6A5AE9B8-C3F2-2342-92C7-62E5D12C5D6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41641" y="6000276"/>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 logo&#10;&#10;Description automatically generated">
            <a:extLst>
              <a:ext uri="{FF2B5EF4-FFF2-40B4-BE49-F238E27FC236}">
                <a16:creationId xmlns:a16="http://schemas.microsoft.com/office/drawing/2014/main" id="{309B001B-40EB-C94F-8A98-2606D59DB706}"/>
              </a:ext>
            </a:extLst>
          </p:cNvPr>
          <p:cNvPicPr>
            <a:picLocks noChangeAspect="1"/>
          </p:cNvPicPr>
          <p:nvPr userDrawn="1"/>
        </p:nvPicPr>
        <p:blipFill>
          <a:blip r:embed="rId4"/>
          <a:stretch>
            <a:fillRect/>
          </a:stretch>
        </p:blipFill>
        <p:spPr>
          <a:xfrm>
            <a:off x="648324" y="535129"/>
            <a:ext cx="3197422" cy="3197422"/>
          </a:xfrm>
          <a:prstGeom prst="rect">
            <a:avLst/>
          </a:prstGeom>
        </p:spPr>
      </p:pic>
      <p:sp>
        <p:nvSpPr>
          <p:cNvPr id="12" name="Text Placeholder 23">
            <a:extLst>
              <a:ext uri="{FF2B5EF4-FFF2-40B4-BE49-F238E27FC236}">
                <a16:creationId xmlns:a16="http://schemas.microsoft.com/office/drawing/2014/main" id="{049FD086-42D1-B245-A38B-6E0AD4E9E18E}"/>
              </a:ext>
            </a:extLst>
          </p:cNvPr>
          <p:cNvSpPr>
            <a:spLocks noGrp="1"/>
          </p:cNvSpPr>
          <p:nvPr>
            <p:ph type="body" sz="quarter" idx="19" hasCustomPrompt="1"/>
          </p:nvPr>
        </p:nvSpPr>
        <p:spPr>
          <a:xfrm>
            <a:off x="8419800" y="2046594"/>
            <a:ext cx="3195486" cy="731140"/>
          </a:xfrm>
        </p:spPr>
        <p:txBody>
          <a:bodyPr anchor="ctr">
            <a:normAutofit/>
          </a:bodyPr>
          <a:lstStyle>
            <a:lvl1pPr marL="0" indent="0" algn="r">
              <a:buNone/>
              <a:defRPr sz="2800" baseline="0">
                <a:solidFill>
                  <a:srgbClr val="406F70"/>
                </a:solidFill>
                <a:latin typeface="+mn-lt"/>
              </a:defRPr>
            </a:lvl1pPr>
          </a:lstStyle>
          <a:p>
            <a:pPr lvl="0"/>
            <a:r>
              <a:rPr lang="en-US"/>
              <a:t>Sub-heading</a:t>
            </a:r>
          </a:p>
        </p:txBody>
      </p:sp>
      <p:sp>
        <p:nvSpPr>
          <p:cNvPr id="13" name="Text Placeholder 23">
            <a:extLst>
              <a:ext uri="{FF2B5EF4-FFF2-40B4-BE49-F238E27FC236}">
                <a16:creationId xmlns:a16="http://schemas.microsoft.com/office/drawing/2014/main" id="{9733A424-C903-3D40-A734-792883EFBD08}"/>
              </a:ext>
            </a:extLst>
          </p:cNvPr>
          <p:cNvSpPr>
            <a:spLocks noGrp="1"/>
          </p:cNvSpPr>
          <p:nvPr>
            <p:ph type="body" sz="quarter" idx="20" hasCustomPrompt="1"/>
          </p:nvPr>
        </p:nvSpPr>
        <p:spPr>
          <a:xfrm>
            <a:off x="8419800" y="1237018"/>
            <a:ext cx="3195485" cy="837258"/>
          </a:xfrm>
        </p:spPr>
        <p:txBody>
          <a:bodyPr anchor="ctr">
            <a:normAutofit/>
          </a:bodyPr>
          <a:lstStyle>
            <a:lvl1pPr marL="0" indent="0" algn="r">
              <a:buNone/>
              <a:defRPr sz="5000" baseline="0">
                <a:solidFill>
                  <a:srgbClr val="406F70"/>
                </a:solidFill>
                <a:latin typeface="+mn-lt"/>
              </a:defRPr>
            </a:lvl1pPr>
          </a:lstStyle>
          <a:p>
            <a:pPr lvl="0"/>
            <a:r>
              <a:rPr lang="en-US"/>
              <a:t>Heading </a:t>
            </a:r>
          </a:p>
        </p:txBody>
      </p:sp>
    </p:spTree>
    <p:extLst>
      <p:ext uri="{BB962C8B-B14F-4D97-AF65-F5344CB8AC3E}">
        <p14:creationId xmlns:p14="http://schemas.microsoft.com/office/powerpoint/2010/main" val="18712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with phot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A191C8A7-D781-AE42-8A87-BB0955E2B420}"/>
              </a:ext>
            </a:extLst>
          </p:cNvPr>
          <p:cNvSpPr/>
          <p:nvPr userDrawn="1"/>
        </p:nvSpPr>
        <p:spPr>
          <a:xfrm>
            <a:off x="-27541" y="11234"/>
            <a:ext cx="7658926" cy="4262853"/>
          </a:xfrm>
          <a:custGeom>
            <a:avLst/>
            <a:gdLst>
              <a:gd name="connsiteX0" fmla="*/ 0 w 7658926"/>
              <a:gd name="connsiteY0" fmla="*/ 0 h 4262853"/>
              <a:gd name="connsiteX1" fmla="*/ 7658926 w 7658926"/>
              <a:gd name="connsiteY1" fmla="*/ 0 h 4262853"/>
              <a:gd name="connsiteX2" fmla="*/ 7611483 w 7658926"/>
              <a:gd name="connsiteY2" fmla="*/ 193139 h 4262853"/>
              <a:gd name="connsiteX3" fmla="*/ 7025381 w 7658926"/>
              <a:gd name="connsiteY3" fmla="*/ 1559911 h 4262853"/>
              <a:gd name="connsiteX4" fmla="*/ 6883231 w 7658926"/>
              <a:gd name="connsiteY4" fmla="*/ 1780802 h 4262853"/>
              <a:gd name="connsiteX5" fmla="*/ 6886432 w 7658926"/>
              <a:gd name="connsiteY5" fmla="*/ 1780802 h 4262853"/>
              <a:gd name="connsiteX6" fmla="*/ 6771989 w 7658926"/>
              <a:gd name="connsiteY6" fmla="*/ 1949113 h 4262853"/>
              <a:gd name="connsiteX7" fmla="*/ 2847055 w 7658926"/>
              <a:gd name="connsiteY7" fmla="*/ 4238001 h 4262853"/>
              <a:gd name="connsiteX8" fmla="*/ 2354941 w 7658926"/>
              <a:gd name="connsiteY8" fmla="*/ 4262850 h 4262853"/>
              <a:gd name="connsiteX9" fmla="*/ 2354941 w 7658926"/>
              <a:gd name="connsiteY9" fmla="*/ 4262853 h 4262853"/>
              <a:gd name="connsiteX10" fmla="*/ 1648786 w 7658926"/>
              <a:gd name="connsiteY10" fmla="*/ 4262853 h 4262853"/>
              <a:gd name="connsiteX11" fmla="*/ 1648786 w 7658926"/>
              <a:gd name="connsiteY11" fmla="*/ 4262850 h 4262853"/>
              <a:gd name="connsiteX12" fmla="*/ 0 w 7658926"/>
              <a:gd name="connsiteY12" fmla="*/ 4262850 h 426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8926" h="4262853">
                <a:moveTo>
                  <a:pt x="0" y="0"/>
                </a:moveTo>
                <a:lnTo>
                  <a:pt x="7658926" y="0"/>
                </a:lnTo>
                <a:lnTo>
                  <a:pt x="7611483" y="193139"/>
                </a:lnTo>
                <a:cubicBezTo>
                  <a:pt x="7477741" y="678943"/>
                  <a:pt x="7279067" y="1137840"/>
                  <a:pt x="7025381" y="1559911"/>
                </a:cubicBezTo>
                <a:lnTo>
                  <a:pt x="6883231" y="1780802"/>
                </a:lnTo>
                <a:lnTo>
                  <a:pt x="6886432" y="1780802"/>
                </a:lnTo>
                <a:lnTo>
                  <a:pt x="6771989" y="1949113"/>
                </a:lnTo>
                <a:cubicBezTo>
                  <a:pt x="5876957" y="3207711"/>
                  <a:pt x="4465701" y="4073618"/>
                  <a:pt x="2847055" y="4238001"/>
                </a:cubicBezTo>
                <a:lnTo>
                  <a:pt x="2354941" y="4262850"/>
                </a:lnTo>
                <a:lnTo>
                  <a:pt x="2354941" y="4262853"/>
                </a:lnTo>
                <a:lnTo>
                  <a:pt x="1648786" y="4262853"/>
                </a:lnTo>
                <a:lnTo>
                  <a:pt x="1648786" y="4262850"/>
                </a:lnTo>
                <a:lnTo>
                  <a:pt x="0" y="4262850"/>
                </a:lnTo>
                <a:close/>
              </a:path>
            </a:pathLst>
          </a:cu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A97040EF-11F0-0E46-B338-363C3B6FA559}"/>
              </a:ext>
            </a:extLst>
          </p:cNvPr>
          <p:cNvSpPr/>
          <p:nvPr userDrawn="1"/>
        </p:nvSpPr>
        <p:spPr>
          <a:xfrm flipH="1">
            <a:off x="-41674" y="4289077"/>
            <a:ext cx="7432133" cy="2568925"/>
          </a:xfrm>
          <a:custGeom>
            <a:avLst/>
            <a:gdLst>
              <a:gd name="connsiteX0" fmla="*/ 5292913 w 7432133"/>
              <a:gd name="connsiteY0" fmla="*/ 0 h 2568925"/>
              <a:gd name="connsiteX1" fmla="*/ 4586759 w 7432133"/>
              <a:gd name="connsiteY1" fmla="*/ 0 h 2568925"/>
              <a:gd name="connsiteX2" fmla="*/ 4586759 w 7432133"/>
              <a:gd name="connsiteY2" fmla="*/ 3 h 2568925"/>
              <a:gd name="connsiteX3" fmla="*/ 4094645 w 7432133"/>
              <a:gd name="connsiteY3" fmla="*/ 24852 h 2568925"/>
              <a:gd name="connsiteX4" fmla="*/ 39366 w 7432133"/>
              <a:gd name="connsiteY4" fmla="*/ 2505436 h 2568925"/>
              <a:gd name="connsiteX5" fmla="*/ 0 w 7432133"/>
              <a:gd name="connsiteY5" fmla="*/ 2568925 h 2568925"/>
              <a:gd name="connsiteX6" fmla="*/ 7432133 w 7432133"/>
              <a:gd name="connsiteY6" fmla="*/ 2568925 h 2568925"/>
              <a:gd name="connsiteX7" fmla="*/ 7432133 w 7432133"/>
              <a:gd name="connsiteY7" fmla="*/ 3 h 2568925"/>
              <a:gd name="connsiteX8" fmla="*/ 5292913 w 7432133"/>
              <a:gd name="connsiteY8" fmla="*/ 3 h 256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2133" h="2568925">
                <a:moveTo>
                  <a:pt x="5292913" y="0"/>
                </a:moveTo>
                <a:lnTo>
                  <a:pt x="4586759" y="0"/>
                </a:lnTo>
                <a:lnTo>
                  <a:pt x="4586759" y="3"/>
                </a:lnTo>
                <a:lnTo>
                  <a:pt x="4094645" y="24852"/>
                </a:lnTo>
                <a:cubicBezTo>
                  <a:pt x="2395066" y="197454"/>
                  <a:pt x="924135" y="1143487"/>
                  <a:pt x="39366" y="2505436"/>
                </a:cubicBezTo>
                <a:lnTo>
                  <a:pt x="0" y="2568925"/>
                </a:lnTo>
                <a:lnTo>
                  <a:pt x="7432133" y="2568925"/>
                </a:lnTo>
                <a:lnTo>
                  <a:pt x="7432133" y="3"/>
                </a:lnTo>
                <a:lnTo>
                  <a:pt x="5292913" y="3"/>
                </a:lnTo>
                <a:close/>
              </a:path>
            </a:pathLst>
          </a:custGeom>
          <a:solidFill>
            <a:srgbClr val="F5C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6">
            <a:extLst>
              <a:ext uri="{FF2B5EF4-FFF2-40B4-BE49-F238E27FC236}">
                <a16:creationId xmlns:a16="http://schemas.microsoft.com/office/drawing/2014/main" id="{509D8694-5591-E644-9BD2-61A1D4666C09}"/>
              </a:ext>
            </a:extLst>
          </p:cNvPr>
          <p:cNvSpPr txBox="1">
            <a:spLocks noGrp="1"/>
          </p:cNvSpPr>
          <p:nvPr userDrawn="1"/>
        </p:nvSpPr>
        <p:spPr bwMode="auto">
          <a:xfrm>
            <a:off x="9295510" y="6000276"/>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1" name="Picture 8">
            <a:extLst>
              <a:ext uri="{FF2B5EF4-FFF2-40B4-BE49-F238E27FC236}">
                <a16:creationId xmlns:a16="http://schemas.microsoft.com/office/drawing/2014/main" id="{6A5AE9B8-C3F2-2342-92C7-62E5D12C5D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41641" y="6000276"/>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 logo&#10;&#10;Description automatically generated">
            <a:extLst>
              <a:ext uri="{FF2B5EF4-FFF2-40B4-BE49-F238E27FC236}">
                <a16:creationId xmlns:a16="http://schemas.microsoft.com/office/drawing/2014/main" id="{309B001B-40EB-C94F-8A98-2606D59DB706}"/>
              </a:ext>
            </a:extLst>
          </p:cNvPr>
          <p:cNvPicPr>
            <a:picLocks noChangeAspect="1"/>
          </p:cNvPicPr>
          <p:nvPr userDrawn="1"/>
        </p:nvPicPr>
        <p:blipFill>
          <a:blip r:embed="rId3"/>
          <a:stretch>
            <a:fillRect/>
          </a:stretch>
        </p:blipFill>
        <p:spPr>
          <a:xfrm>
            <a:off x="576713" y="475564"/>
            <a:ext cx="3331937" cy="3331937"/>
          </a:xfrm>
          <a:prstGeom prst="rect">
            <a:avLst/>
          </a:prstGeom>
        </p:spPr>
      </p:pic>
      <p:sp>
        <p:nvSpPr>
          <p:cNvPr id="12" name="Text Placeholder 23">
            <a:extLst>
              <a:ext uri="{FF2B5EF4-FFF2-40B4-BE49-F238E27FC236}">
                <a16:creationId xmlns:a16="http://schemas.microsoft.com/office/drawing/2014/main" id="{049FD086-42D1-B245-A38B-6E0AD4E9E18E}"/>
              </a:ext>
            </a:extLst>
          </p:cNvPr>
          <p:cNvSpPr>
            <a:spLocks noGrp="1"/>
          </p:cNvSpPr>
          <p:nvPr>
            <p:ph type="body" sz="quarter" idx="19" hasCustomPrompt="1"/>
          </p:nvPr>
        </p:nvSpPr>
        <p:spPr>
          <a:xfrm>
            <a:off x="8419800" y="2046594"/>
            <a:ext cx="3195486" cy="731140"/>
          </a:xfrm>
        </p:spPr>
        <p:txBody>
          <a:bodyPr anchor="ctr">
            <a:normAutofit/>
          </a:bodyPr>
          <a:lstStyle>
            <a:lvl1pPr marL="0" indent="0" algn="r">
              <a:buNone/>
              <a:defRPr sz="2800" baseline="0">
                <a:solidFill>
                  <a:srgbClr val="406F70"/>
                </a:solidFill>
                <a:latin typeface="+mn-lt"/>
              </a:defRPr>
            </a:lvl1pPr>
          </a:lstStyle>
          <a:p>
            <a:pPr lvl="0"/>
            <a:r>
              <a:rPr lang="en-US"/>
              <a:t>Sub-heading</a:t>
            </a:r>
          </a:p>
        </p:txBody>
      </p:sp>
      <p:sp>
        <p:nvSpPr>
          <p:cNvPr id="13" name="Text Placeholder 23">
            <a:extLst>
              <a:ext uri="{FF2B5EF4-FFF2-40B4-BE49-F238E27FC236}">
                <a16:creationId xmlns:a16="http://schemas.microsoft.com/office/drawing/2014/main" id="{9733A424-C903-3D40-A734-792883EFBD08}"/>
              </a:ext>
            </a:extLst>
          </p:cNvPr>
          <p:cNvSpPr>
            <a:spLocks noGrp="1"/>
          </p:cNvSpPr>
          <p:nvPr>
            <p:ph type="body" sz="quarter" idx="20" hasCustomPrompt="1"/>
          </p:nvPr>
        </p:nvSpPr>
        <p:spPr>
          <a:xfrm>
            <a:off x="8419800" y="1237018"/>
            <a:ext cx="3195485" cy="837258"/>
          </a:xfrm>
        </p:spPr>
        <p:txBody>
          <a:bodyPr anchor="ctr">
            <a:normAutofit/>
          </a:bodyPr>
          <a:lstStyle>
            <a:lvl1pPr marL="0" indent="0" algn="r">
              <a:buNone/>
              <a:defRPr sz="5000" baseline="0">
                <a:solidFill>
                  <a:srgbClr val="406F70"/>
                </a:solidFill>
                <a:latin typeface="+mn-lt"/>
              </a:defRPr>
            </a:lvl1pPr>
          </a:lstStyle>
          <a:p>
            <a:pPr lvl="0"/>
            <a:r>
              <a:rPr lang="en-US"/>
              <a:t>Heading </a:t>
            </a:r>
          </a:p>
        </p:txBody>
      </p:sp>
      <p:sp>
        <p:nvSpPr>
          <p:cNvPr id="16" name="Picture Placeholder 15">
            <a:extLst>
              <a:ext uri="{FF2B5EF4-FFF2-40B4-BE49-F238E27FC236}">
                <a16:creationId xmlns:a16="http://schemas.microsoft.com/office/drawing/2014/main" id="{D90EAE91-C045-9E4F-9447-55FDE253B75C}"/>
              </a:ext>
            </a:extLst>
          </p:cNvPr>
          <p:cNvSpPr>
            <a:spLocks noGrp="1"/>
          </p:cNvSpPr>
          <p:nvPr>
            <p:ph type="pic" sz="quarter" idx="21"/>
          </p:nvPr>
        </p:nvSpPr>
        <p:spPr>
          <a:xfrm>
            <a:off x="0" y="4274087"/>
            <a:ext cx="6986370" cy="2568923"/>
          </a:xfrm>
          <a:custGeom>
            <a:avLst/>
            <a:gdLst>
              <a:gd name="connsiteX0" fmla="*/ 1693458 w 6986370"/>
              <a:gd name="connsiteY0" fmla="*/ 0 h 2568923"/>
              <a:gd name="connsiteX1" fmla="*/ 2399612 w 6986370"/>
              <a:gd name="connsiteY1" fmla="*/ 0 h 2568923"/>
              <a:gd name="connsiteX2" fmla="*/ 2399612 w 6986370"/>
              <a:gd name="connsiteY2" fmla="*/ 3 h 2568923"/>
              <a:gd name="connsiteX3" fmla="*/ 2891726 w 6986370"/>
              <a:gd name="connsiteY3" fmla="*/ 24852 h 2568923"/>
              <a:gd name="connsiteX4" fmla="*/ 6947005 w 6986370"/>
              <a:gd name="connsiteY4" fmla="*/ 2505436 h 2568923"/>
              <a:gd name="connsiteX5" fmla="*/ 6986370 w 6986370"/>
              <a:gd name="connsiteY5" fmla="*/ 2568923 h 2568923"/>
              <a:gd name="connsiteX6" fmla="*/ 0 w 6986370"/>
              <a:gd name="connsiteY6" fmla="*/ 2568923 h 2568923"/>
              <a:gd name="connsiteX7" fmla="*/ 0 w 6986370"/>
              <a:gd name="connsiteY7" fmla="*/ 3 h 2568923"/>
              <a:gd name="connsiteX8" fmla="*/ 1693458 w 6986370"/>
              <a:gd name="connsiteY8" fmla="*/ 3 h 256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6370" h="2568923">
                <a:moveTo>
                  <a:pt x="1693458" y="0"/>
                </a:moveTo>
                <a:lnTo>
                  <a:pt x="2399612" y="0"/>
                </a:lnTo>
                <a:lnTo>
                  <a:pt x="2399612" y="3"/>
                </a:lnTo>
                <a:lnTo>
                  <a:pt x="2891726" y="24852"/>
                </a:lnTo>
                <a:cubicBezTo>
                  <a:pt x="4591305" y="197454"/>
                  <a:pt x="6062236" y="1143487"/>
                  <a:pt x="6947005" y="2505436"/>
                </a:cubicBezTo>
                <a:lnTo>
                  <a:pt x="6986370" y="2568923"/>
                </a:lnTo>
                <a:lnTo>
                  <a:pt x="0" y="2568923"/>
                </a:lnTo>
                <a:lnTo>
                  <a:pt x="0" y="3"/>
                </a:lnTo>
                <a:lnTo>
                  <a:pt x="1693458" y="3"/>
                </a:lnTo>
                <a:close/>
              </a:path>
            </a:pathLst>
          </a:custGeom>
        </p:spPr>
        <p:txBody>
          <a:bodyPr wrap="square">
            <a:noAutofit/>
          </a:bodyPr>
          <a:lstStyle>
            <a:lvl1pPr marL="0" indent="0" algn="l">
              <a:buNone/>
              <a:defRPr>
                <a:solidFill>
                  <a:schemeClr val="bg1"/>
                </a:solidFill>
              </a:defRPr>
            </a:lvl1pPr>
          </a:lstStyle>
          <a:p>
            <a:endParaRPr lang="en-US"/>
          </a:p>
          <a:p>
            <a:endParaRPr lang="en-US"/>
          </a:p>
          <a:p>
            <a:r>
              <a:rPr lang="en-US"/>
              <a:t>   Click to add photo</a:t>
            </a:r>
          </a:p>
        </p:txBody>
      </p:sp>
    </p:spTree>
    <p:extLst>
      <p:ext uri="{BB962C8B-B14F-4D97-AF65-F5344CB8AC3E}">
        <p14:creationId xmlns:p14="http://schemas.microsoft.com/office/powerpoint/2010/main" val="100257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064E0019-97AC-2747-A525-042BEAE38629}"/>
              </a:ext>
            </a:extLst>
          </p:cNvPr>
          <p:cNvSpPr/>
          <p:nvPr userDrawn="1"/>
        </p:nvSpPr>
        <p:spPr>
          <a:xfrm>
            <a:off x="-1" y="0"/>
            <a:ext cx="10281663" cy="3774332"/>
          </a:xfrm>
          <a:custGeom>
            <a:avLst/>
            <a:gdLst>
              <a:gd name="connsiteX0" fmla="*/ 0 w 9340944"/>
              <a:gd name="connsiteY0" fmla="*/ 0 h 3429000"/>
              <a:gd name="connsiteX1" fmla="*/ 9340944 w 9340944"/>
              <a:gd name="connsiteY1" fmla="*/ 0 h 3429000"/>
              <a:gd name="connsiteX2" fmla="*/ 9234646 w 9340944"/>
              <a:gd name="connsiteY2" fmla="*/ 231978 h 3429000"/>
              <a:gd name="connsiteX3" fmla="*/ 9089396 w 9340944"/>
              <a:gd name="connsiteY3" fmla="*/ 510137 h 3429000"/>
              <a:gd name="connsiteX4" fmla="*/ 8947520 w 9340944"/>
              <a:gd name="connsiteY4" fmla="*/ 748674 h 3429000"/>
              <a:gd name="connsiteX5" fmla="*/ 8950715 w 9340944"/>
              <a:gd name="connsiteY5" fmla="*/ 748674 h 3429000"/>
              <a:gd name="connsiteX6" fmla="*/ 8836492 w 9340944"/>
              <a:gd name="connsiteY6" fmla="*/ 930430 h 3429000"/>
              <a:gd name="connsiteX7" fmla="*/ 4919127 w 9340944"/>
              <a:gd name="connsiteY7" fmla="*/ 3402163 h 3429000"/>
              <a:gd name="connsiteX8" fmla="*/ 4427962 w 9340944"/>
              <a:gd name="connsiteY8" fmla="*/ 3428997 h 3429000"/>
              <a:gd name="connsiteX9" fmla="*/ 4427962 w 9340944"/>
              <a:gd name="connsiteY9" fmla="*/ 3429000 h 3429000"/>
              <a:gd name="connsiteX10" fmla="*/ 3723169 w 9340944"/>
              <a:gd name="connsiteY10" fmla="*/ 3429000 h 3429000"/>
              <a:gd name="connsiteX11" fmla="*/ 3723169 w 9340944"/>
              <a:gd name="connsiteY11" fmla="*/ 3428997 h 3429000"/>
              <a:gd name="connsiteX12" fmla="*/ 0 w 9340944"/>
              <a:gd name="connsiteY12" fmla="*/ 3428997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40944" h="3429000">
                <a:moveTo>
                  <a:pt x="0" y="0"/>
                </a:moveTo>
                <a:lnTo>
                  <a:pt x="9340944" y="0"/>
                </a:lnTo>
                <a:lnTo>
                  <a:pt x="9234646" y="231978"/>
                </a:lnTo>
                <a:cubicBezTo>
                  <a:pt x="9188479" y="326231"/>
                  <a:pt x="9140035" y="418980"/>
                  <a:pt x="9089396" y="510137"/>
                </a:cubicBezTo>
                <a:lnTo>
                  <a:pt x="8947520" y="748674"/>
                </a:lnTo>
                <a:lnTo>
                  <a:pt x="8950715" y="748674"/>
                </a:lnTo>
                <a:lnTo>
                  <a:pt x="8836492" y="930430"/>
                </a:lnTo>
                <a:cubicBezTo>
                  <a:pt x="7943186" y="2289570"/>
                  <a:pt x="6534652" y="3224648"/>
                  <a:pt x="4919127" y="3402163"/>
                </a:cubicBezTo>
                <a:lnTo>
                  <a:pt x="4427962" y="3428997"/>
                </a:lnTo>
                <a:lnTo>
                  <a:pt x="4427962" y="3429000"/>
                </a:lnTo>
                <a:lnTo>
                  <a:pt x="3723169" y="3429000"/>
                </a:lnTo>
                <a:lnTo>
                  <a:pt x="3723169" y="3428997"/>
                </a:lnTo>
                <a:lnTo>
                  <a:pt x="0" y="3428997"/>
                </a:lnTo>
                <a:close/>
              </a:path>
            </a:pathLst>
          </a:cu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D7E9A38E-4ED8-5646-AC1B-12098108B7C7}"/>
              </a:ext>
            </a:extLst>
          </p:cNvPr>
          <p:cNvSpPr/>
          <p:nvPr userDrawn="1"/>
        </p:nvSpPr>
        <p:spPr>
          <a:xfrm>
            <a:off x="7327892" y="1731057"/>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CB98A5F8-83AA-5E44-B82C-227A8597E47E}"/>
              </a:ext>
            </a:extLst>
          </p:cNvPr>
          <p:cNvSpPr/>
          <p:nvPr userDrawn="1"/>
        </p:nvSpPr>
        <p:spPr>
          <a:xfrm>
            <a:off x="8447083" y="2613902"/>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6">
            <a:extLst>
              <a:ext uri="{FF2B5EF4-FFF2-40B4-BE49-F238E27FC236}">
                <a16:creationId xmlns:a16="http://schemas.microsoft.com/office/drawing/2014/main" id="{D23400E6-04D3-B048-A9BE-B92A3459635D}"/>
              </a:ext>
            </a:extLst>
          </p:cNvPr>
          <p:cNvSpPr txBox="1">
            <a:spLocks noGrp="1"/>
          </p:cNvSpPr>
          <p:nvPr userDrawn="1"/>
        </p:nvSpPr>
        <p:spPr bwMode="auto">
          <a:xfrm>
            <a:off x="9295510" y="5853633"/>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5" name="Picture 8">
            <a:extLst>
              <a:ext uri="{FF2B5EF4-FFF2-40B4-BE49-F238E27FC236}">
                <a16:creationId xmlns:a16="http://schemas.microsoft.com/office/drawing/2014/main" id="{6C6A9A91-D3B7-D941-914E-70D998F3B9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41641" y="585363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Placeholder 23">
            <a:extLst>
              <a:ext uri="{FF2B5EF4-FFF2-40B4-BE49-F238E27FC236}">
                <a16:creationId xmlns:a16="http://schemas.microsoft.com/office/drawing/2014/main" id="{8ABD4E3B-3D78-424B-A5A7-9DAFD6BE84F9}"/>
              </a:ext>
            </a:extLst>
          </p:cNvPr>
          <p:cNvSpPr>
            <a:spLocks noGrp="1"/>
          </p:cNvSpPr>
          <p:nvPr>
            <p:ph type="body" sz="quarter" idx="19" hasCustomPrompt="1"/>
          </p:nvPr>
        </p:nvSpPr>
        <p:spPr>
          <a:xfrm>
            <a:off x="576715" y="5353474"/>
            <a:ext cx="3195486" cy="731140"/>
          </a:xfrm>
        </p:spPr>
        <p:txBody>
          <a:bodyPr anchor="ctr">
            <a:normAutofit/>
          </a:bodyPr>
          <a:lstStyle>
            <a:lvl1pPr marL="0" indent="0" algn="l">
              <a:buNone/>
              <a:defRPr sz="2800" baseline="0">
                <a:solidFill>
                  <a:srgbClr val="406F70"/>
                </a:solidFill>
                <a:latin typeface="+mn-lt"/>
              </a:defRPr>
            </a:lvl1pPr>
          </a:lstStyle>
          <a:p>
            <a:pPr lvl="0"/>
            <a:r>
              <a:rPr lang="en-US"/>
              <a:t>Sub-heading</a:t>
            </a:r>
          </a:p>
        </p:txBody>
      </p:sp>
      <p:sp>
        <p:nvSpPr>
          <p:cNvPr id="28" name="Text Placeholder 23">
            <a:extLst>
              <a:ext uri="{FF2B5EF4-FFF2-40B4-BE49-F238E27FC236}">
                <a16:creationId xmlns:a16="http://schemas.microsoft.com/office/drawing/2014/main" id="{50113A10-A8EF-9E4E-BD98-8F9D6A81B3A5}"/>
              </a:ext>
            </a:extLst>
          </p:cNvPr>
          <p:cNvSpPr>
            <a:spLocks noGrp="1"/>
          </p:cNvSpPr>
          <p:nvPr>
            <p:ph type="body" sz="quarter" idx="20" hasCustomPrompt="1"/>
          </p:nvPr>
        </p:nvSpPr>
        <p:spPr>
          <a:xfrm>
            <a:off x="576715" y="4543898"/>
            <a:ext cx="3195485" cy="837258"/>
          </a:xfrm>
        </p:spPr>
        <p:txBody>
          <a:bodyPr anchor="ctr">
            <a:normAutofit/>
          </a:bodyPr>
          <a:lstStyle>
            <a:lvl1pPr marL="0" indent="0" algn="l">
              <a:buNone/>
              <a:defRPr sz="5000" baseline="0">
                <a:solidFill>
                  <a:srgbClr val="406F70"/>
                </a:solidFill>
                <a:latin typeface="+mn-lt"/>
              </a:defRPr>
            </a:lvl1pPr>
          </a:lstStyle>
          <a:p>
            <a:pPr lvl="0"/>
            <a:r>
              <a:rPr lang="en-US"/>
              <a:t>Heading </a:t>
            </a:r>
          </a:p>
        </p:txBody>
      </p:sp>
      <p:pic>
        <p:nvPicPr>
          <p:cNvPr id="6" name="Picture 5" descr="A picture containing drawing&#10;&#10;Description automatically generated">
            <a:extLst>
              <a:ext uri="{FF2B5EF4-FFF2-40B4-BE49-F238E27FC236}">
                <a16:creationId xmlns:a16="http://schemas.microsoft.com/office/drawing/2014/main" id="{D7A795C8-927A-CE44-AC9B-101D55A2CEC0}"/>
              </a:ext>
            </a:extLst>
          </p:cNvPr>
          <p:cNvPicPr>
            <a:picLocks noChangeAspect="1"/>
          </p:cNvPicPr>
          <p:nvPr userDrawn="1"/>
        </p:nvPicPr>
        <p:blipFill>
          <a:blip r:embed="rId3"/>
          <a:stretch>
            <a:fillRect/>
          </a:stretch>
        </p:blipFill>
        <p:spPr>
          <a:xfrm>
            <a:off x="863900" y="769566"/>
            <a:ext cx="5225801" cy="2008168"/>
          </a:xfrm>
          <a:prstGeom prst="rect">
            <a:avLst/>
          </a:prstGeom>
        </p:spPr>
      </p:pic>
    </p:spTree>
    <p:extLst>
      <p:ext uri="{BB962C8B-B14F-4D97-AF65-F5344CB8AC3E}">
        <p14:creationId xmlns:p14="http://schemas.microsoft.com/office/powerpoint/2010/main" val="3458130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3767471" y="1014696"/>
            <a:ext cx="7886801"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17" name="Text Placeholder 25"/>
          <p:cNvSpPr>
            <a:spLocks noGrp="1"/>
          </p:cNvSpPr>
          <p:nvPr>
            <p:ph type="body" sz="quarter" idx="14" hasCustomPrompt="1"/>
          </p:nvPr>
        </p:nvSpPr>
        <p:spPr>
          <a:xfrm>
            <a:off x="3777521" y="2542563"/>
            <a:ext cx="787675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18" name="Picture 17" descr="A picture containing drawing&#10;&#10;Description automatically generated">
            <a:extLst>
              <a:ext uri="{FF2B5EF4-FFF2-40B4-BE49-F238E27FC236}">
                <a16:creationId xmlns:a16="http://schemas.microsoft.com/office/drawing/2014/main" id="{2B9B6365-5C1A-AB4B-BBCC-D464627B8A80}"/>
              </a:ext>
            </a:extLst>
          </p:cNvPr>
          <p:cNvPicPr>
            <a:picLocks noChangeAspect="1"/>
          </p:cNvPicPr>
          <p:nvPr userDrawn="1"/>
        </p:nvPicPr>
        <p:blipFill>
          <a:blip r:embed="rId2"/>
          <a:stretch>
            <a:fillRect/>
          </a:stretch>
        </p:blipFill>
        <p:spPr>
          <a:xfrm>
            <a:off x="11450309" y="6221191"/>
            <a:ext cx="203964" cy="269828"/>
          </a:xfrm>
          <a:prstGeom prst="rect">
            <a:avLst/>
          </a:prstGeom>
        </p:spPr>
      </p:pic>
      <p:sp>
        <p:nvSpPr>
          <p:cNvPr id="19" name="TextBox 18">
            <a:extLst>
              <a:ext uri="{FF2B5EF4-FFF2-40B4-BE49-F238E27FC236}">
                <a16:creationId xmlns:a16="http://schemas.microsoft.com/office/drawing/2014/main" id="{BC032534-BC87-5D4F-B26D-CF89E2F3C640}"/>
              </a:ext>
            </a:extLst>
          </p:cNvPr>
          <p:cNvSpPr txBox="1"/>
          <p:nvPr userDrawn="1"/>
        </p:nvSpPr>
        <p:spPr>
          <a:xfrm>
            <a:off x="8701210" y="624479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pic>
        <p:nvPicPr>
          <p:cNvPr id="7" name="Picture 6" descr="A picture containing drawing&#10;&#10;Description automatically generated">
            <a:extLst>
              <a:ext uri="{FF2B5EF4-FFF2-40B4-BE49-F238E27FC236}">
                <a16:creationId xmlns:a16="http://schemas.microsoft.com/office/drawing/2014/main" id="{87F97D81-6562-A840-B079-58506E6A2E1B}"/>
              </a:ext>
            </a:extLst>
          </p:cNvPr>
          <p:cNvPicPr>
            <a:picLocks noChangeAspect="1"/>
          </p:cNvPicPr>
          <p:nvPr userDrawn="1"/>
        </p:nvPicPr>
        <p:blipFill rotWithShape="1">
          <a:blip r:embed="rId2"/>
          <a:srcRect t="57450"/>
          <a:stretch/>
        </p:blipFill>
        <p:spPr>
          <a:xfrm>
            <a:off x="0" y="0"/>
            <a:ext cx="12192000" cy="6858000"/>
          </a:xfrm>
          <a:prstGeom prst="rect">
            <a:avLst/>
          </a:prstGeom>
        </p:spPr>
      </p:pic>
      <p:pic>
        <p:nvPicPr>
          <p:cNvPr id="8" name="Picture 7" descr="A close up of a logo&#10;&#10;Description automatically generated">
            <a:extLst>
              <a:ext uri="{FF2B5EF4-FFF2-40B4-BE49-F238E27FC236}">
                <a16:creationId xmlns:a16="http://schemas.microsoft.com/office/drawing/2014/main" id="{A97CE00F-DEB2-AE46-9EA9-6615CC1CFAD6}"/>
              </a:ext>
            </a:extLst>
          </p:cNvPr>
          <p:cNvPicPr>
            <a:picLocks noChangeAspect="1"/>
          </p:cNvPicPr>
          <p:nvPr userDrawn="1"/>
        </p:nvPicPr>
        <p:blipFill>
          <a:blip r:embed="rId3"/>
          <a:stretch>
            <a:fillRect/>
          </a:stretch>
        </p:blipFill>
        <p:spPr>
          <a:xfrm>
            <a:off x="407237" y="365395"/>
            <a:ext cx="1826297" cy="1995953"/>
          </a:xfrm>
          <a:prstGeom prst="rect">
            <a:avLst/>
          </a:prstGeom>
        </p:spPr>
      </p:pic>
      <p:sp>
        <p:nvSpPr>
          <p:cNvPr id="10" name="Text Placeholder 25">
            <a:extLst>
              <a:ext uri="{FF2B5EF4-FFF2-40B4-BE49-F238E27FC236}">
                <a16:creationId xmlns:a16="http://schemas.microsoft.com/office/drawing/2014/main" id="{8258470A-9031-F643-91F2-83EDE010FF47}"/>
              </a:ext>
            </a:extLst>
          </p:cNvPr>
          <p:cNvSpPr>
            <a:spLocks noGrp="1"/>
          </p:cNvSpPr>
          <p:nvPr>
            <p:ph type="body" sz="quarter" idx="17" hasCustomPrompt="1"/>
          </p:nvPr>
        </p:nvSpPr>
        <p:spPr>
          <a:xfrm>
            <a:off x="2818151" y="2726744"/>
            <a:ext cx="7876753" cy="3173773"/>
          </a:xfrm>
        </p:spPr>
        <p:txBody>
          <a:bodyPr>
            <a:noAutofit/>
          </a:bodyPr>
          <a:lstStyle>
            <a:lvl1pPr marL="0" indent="0" algn="just">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34804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Photo Slide">
    <p:spTree>
      <p:nvGrpSpPr>
        <p:cNvPr id="1" name=""/>
        <p:cNvGrpSpPr/>
        <p:nvPr/>
      </p:nvGrpSpPr>
      <p:grpSpPr>
        <a:xfrm>
          <a:off x="0" y="0"/>
          <a:ext cx="0" cy="0"/>
          <a:chOff x="0" y="0"/>
          <a:chExt cx="0" cy="0"/>
        </a:xfrm>
      </p:grpSpPr>
      <p:sp>
        <p:nvSpPr>
          <p:cNvPr id="9" name="Text Placeholder 23">
            <a:extLst>
              <a:ext uri="{FF2B5EF4-FFF2-40B4-BE49-F238E27FC236}">
                <a16:creationId xmlns:a16="http://schemas.microsoft.com/office/drawing/2014/main" id="{A3B193AB-B400-AD45-A369-DD189568AA43}"/>
              </a:ext>
            </a:extLst>
          </p:cNvPr>
          <p:cNvSpPr>
            <a:spLocks noGrp="1"/>
          </p:cNvSpPr>
          <p:nvPr>
            <p:ph type="body" sz="quarter" idx="13" hasCustomPrompt="1"/>
          </p:nvPr>
        </p:nvSpPr>
        <p:spPr>
          <a:xfrm>
            <a:off x="509666" y="3961597"/>
            <a:ext cx="4077324" cy="1912390"/>
          </a:xfrm>
        </p:spPr>
        <p:txBody>
          <a:bodyPr>
            <a:normAutofit/>
          </a:bodyPr>
          <a:lstStyle>
            <a:lvl1pPr marL="0" indent="0" algn="l">
              <a:buNone/>
              <a:defRPr sz="3600">
                <a:solidFill>
                  <a:srgbClr val="5E5E5E"/>
                </a:solidFill>
                <a:latin typeface="+mn-lt"/>
              </a:defRPr>
            </a:lvl1pPr>
          </a:lstStyle>
          <a:p>
            <a:pPr lvl="0"/>
            <a:r>
              <a:rPr lang="en-US"/>
              <a:t>TITLE</a:t>
            </a:r>
          </a:p>
        </p:txBody>
      </p:sp>
      <p:sp>
        <p:nvSpPr>
          <p:cNvPr id="34" name="Picture Placeholder 33">
            <a:extLst>
              <a:ext uri="{FF2B5EF4-FFF2-40B4-BE49-F238E27FC236}">
                <a16:creationId xmlns:a16="http://schemas.microsoft.com/office/drawing/2014/main" id="{ECDCE132-A25C-3647-8519-2E32D62863AD}"/>
              </a:ext>
            </a:extLst>
          </p:cNvPr>
          <p:cNvSpPr>
            <a:spLocks noGrp="1"/>
          </p:cNvSpPr>
          <p:nvPr>
            <p:ph type="pic" sz="quarter" idx="15"/>
          </p:nvPr>
        </p:nvSpPr>
        <p:spPr>
          <a:xfrm>
            <a:off x="0" y="0"/>
            <a:ext cx="12069770" cy="3585092"/>
          </a:xfrm>
          <a:custGeom>
            <a:avLst/>
            <a:gdLst>
              <a:gd name="connsiteX0" fmla="*/ 1295503 w 12069770"/>
              <a:gd name="connsiteY0" fmla="*/ 0 h 3585092"/>
              <a:gd name="connsiteX1" fmla="*/ 12069770 w 12069770"/>
              <a:gd name="connsiteY1" fmla="*/ 0 h 3585092"/>
              <a:gd name="connsiteX2" fmla="*/ 11966788 w 12069770"/>
              <a:gd name="connsiteY2" fmla="*/ 207716 h 3585092"/>
              <a:gd name="connsiteX3" fmla="*/ 11800766 w 12069770"/>
              <a:gd name="connsiteY3" fmla="*/ 501567 h 3585092"/>
              <a:gd name="connsiteX4" fmla="*/ 11638600 w 12069770"/>
              <a:gd name="connsiteY4" fmla="*/ 753560 h 3585092"/>
              <a:gd name="connsiteX5" fmla="*/ 11642252 w 12069770"/>
              <a:gd name="connsiteY5" fmla="*/ 753560 h 3585092"/>
              <a:gd name="connsiteX6" fmla="*/ 11511695 w 12069770"/>
              <a:gd name="connsiteY6" fmla="*/ 945570 h 3585092"/>
              <a:gd name="connsiteX7" fmla="*/ 10877562 w 12069770"/>
              <a:gd name="connsiteY7" fmla="*/ 1703644 h 3585092"/>
              <a:gd name="connsiteX8" fmla="*/ 10825384 w 12069770"/>
              <a:gd name="connsiteY8" fmla="*/ 1754215 h 3585092"/>
              <a:gd name="connsiteX9" fmla="*/ 10084820 w 12069770"/>
              <a:gd name="connsiteY9" fmla="*/ 1754215 h 3585092"/>
              <a:gd name="connsiteX10" fmla="*/ 10084820 w 12069770"/>
              <a:gd name="connsiteY10" fmla="*/ 1754214 h 3585092"/>
              <a:gd name="connsiteX11" fmla="*/ 9900759 w 12069770"/>
              <a:gd name="connsiteY11" fmla="*/ 1754214 h 3585092"/>
              <a:gd name="connsiteX12" fmla="*/ 9900759 w 12069770"/>
              <a:gd name="connsiteY12" fmla="*/ 1754215 h 3585092"/>
              <a:gd name="connsiteX13" fmla="*/ 9772488 w 12069770"/>
              <a:gd name="connsiteY13" fmla="*/ 1760692 h 3585092"/>
              <a:gd name="connsiteX14" fmla="*/ 8715470 w 12069770"/>
              <a:gd name="connsiteY14" fmla="*/ 2407263 h 3585092"/>
              <a:gd name="connsiteX15" fmla="*/ 8703558 w 12069770"/>
              <a:gd name="connsiteY15" fmla="*/ 2426474 h 3585092"/>
              <a:gd name="connsiteX16" fmla="*/ 8698760 w 12069770"/>
              <a:gd name="connsiteY16" fmla="*/ 2433765 h 3585092"/>
              <a:gd name="connsiteX17" fmla="*/ 8486717 w 12069770"/>
              <a:gd name="connsiteY17" fmla="*/ 3049938 h 3585092"/>
              <a:gd name="connsiteX18" fmla="*/ 8486225 w 12069770"/>
              <a:gd name="connsiteY18" fmla="*/ 3059687 h 3585092"/>
              <a:gd name="connsiteX19" fmla="*/ 8915326 w 12069770"/>
              <a:gd name="connsiteY19" fmla="*/ 3059687 h 3585092"/>
              <a:gd name="connsiteX20" fmla="*/ 8685199 w 12069770"/>
              <a:gd name="connsiteY20" fmla="*/ 3157222 h 3585092"/>
              <a:gd name="connsiteX21" fmla="*/ 7034118 w 12069770"/>
              <a:gd name="connsiteY21" fmla="*/ 3556741 h 3585092"/>
              <a:gd name="connsiteX22" fmla="*/ 6472713 w 12069770"/>
              <a:gd name="connsiteY22" fmla="*/ 3585089 h 3585092"/>
              <a:gd name="connsiteX23" fmla="*/ 6472713 w 12069770"/>
              <a:gd name="connsiteY23" fmla="*/ 3585092 h 3585092"/>
              <a:gd name="connsiteX24" fmla="*/ 5667129 w 12069770"/>
              <a:gd name="connsiteY24" fmla="*/ 3585092 h 3585092"/>
              <a:gd name="connsiteX25" fmla="*/ 5667129 w 12069770"/>
              <a:gd name="connsiteY25" fmla="*/ 3585089 h 3585092"/>
              <a:gd name="connsiteX26" fmla="*/ 0 w 12069770"/>
              <a:gd name="connsiteY26" fmla="*/ 3585089 h 3585092"/>
              <a:gd name="connsiteX27" fmla="*/ 0 w 12069770"/>
              <a:gd name="connsiteY27" fmla="*/ 2287533 h 3585092"/>
              <a:gd name="connsiteX28" fmla="*/ 51672 w 12069770"/>
              <a:gd name="connsiteY28" fmla="*/ 2123653 h 3585092"/>
              <a:gd name="connsiteX29" fmla="*/ 666110 w 12069770"/>
              <a:gd name="connsiteY29" fmla="*/ 845602 h 3585092"/>
              <a:gd name="connsiteX30" fmla="*/ 687111 w 12069770"/>
              <a:gd name="connsiteY30" fmla="*/ 813690 h 3585092"/>
              <a:gd name="connsiteX31" fmla="*/ 739246 w 12069770"/>
              <a:gd name="connsiteY31" fmla="*/ 729608 h 3585092"/>
              <a:gd name="connsiteX32" fmla="*/ 1148300 w 12069770"/>
              <a:gd name="connsiteY32" fmla="*/ 170002 h 358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069770" h="3585092">
                <a:moveTo>
                  <a:pt x="1295503" y="0"/>
                </a:moveTo>
                <a:lnTo>
                  <a:pt x="12069770" y="0"/>
                </a:lnTo>
                <a:lnTo>
                  <a:pt x="11966788" y="207716"/>
                </a:lnTo>
                <a:cubicBezTo>
                  <a:pt x="11914018" y="307286"/>
                  <a:pt x="11858647" y="405267"/>
                  <a:pt x="11800766" y="501567"/>
                </a:cubicBezTo>
                <a:lnTo>
                  <a:pt x="11638600" y="753560"/>
                </a:lnTo>
                <a:lnTo>
                  <a:pt x="11642252" y="753560"/>
                </a:lnTo>
                <a:lnTo>
                  <a:pt x="11511695" y="945570"/>
                </a:lnTo>
                <a:cubicBezTo>
                  <a:pt x="11320247" y="1214785"/>
                  <a:pt x="11108095" y="1468251"/>
                  <a:pt x="10877562" y="1703644"/>
                </a:cubicBezTo>
                <a:lnTo>
                  <a:pt x="10825384" y="1754215"/>
                </a:lnTo>
                <a:lnTo>
                  <a:pt x="10084820" y="1754215"/>
                </a:lnTo>
                <a:lnTo>
                  <a:pt x="10084820" y="1754214"/>
                </a:lnTo>
                <a:lnTo>
                  <a:pt x="9900759" y="1754214"/>
                </a:lnTo>
                <a:lnTo>
                  <a:pt x="9900759" y="1754215"/>
                </a:lnTo>
                <a:lnTo>
                  <a:pt x="9772488" y="1760692"/>
                </a:lnTo>
                <a:cubicBezTo>
                  <a:pt x="9329489" y="1805681"/>
                  <a:pt x="8946087" y="2052267"/>
                  <a:pt x="8715470" y="2407263"/>
                </a:cubicBezTo>
                <a:lnTo>
                  <a:pt x="8703558" y="2426474"/>
                </a:lnTo>
                <a:lnTo>
                  <a:pt x="8698760" y="2433765"/>
                </a:lnTo>
                <a:cubicBezTo>
                  <a:pt x="8584286" y="2615693"/>
                  <a:pt x="8509546" y="2825143"/>
                  <a:pt x="8486717" y="3049938"/>
                </a:cubicBezTo>
                <a:lnTo>
                  <a:pt x="8486225" y="3059687"/>
                </a:lnTo>
                <a:lnTo>
                  <a:pt x="8915326" y="3059687"/>
                </a:lnTo>
                <a:lnTo>
                  <a:pt x="8685199" y="3157222"/>
                </a:lnTo>
                <a:cubicBezTo>
                  <a:pt x="8165111" y="3361381"/>
                  <a:pt x="7611167" y="3498138"/>
                  <a:pt x="7034118" y="3556741"/>
                </a:cubicBezTo>
                <a:lnTo>
                  <a:pt x="6472713" y="3585089"/>
                </a:lnTo>
                <a:lnTo>
                  <a:pt x="6472713" y="3585092"/>
                </a:lnTo>
                <a:lnTo>
                  <a:pt x="5667129" y="3585092"/>
                </a:lnTo>
                <a:lnTo>
                  <a:pt x="5667129" y="3585089"/>
                </a:lnTo>
                <a:lnTo>
                  <a:pt x="0" y="3585089"/>
                </a:lnTo>
                <a:lnTo>
                  <a:pt x="0" y="2287533"/>
                </a:lnTo>
                <a:lnTo>
                  <a:pt x="51672" y="2123653"/>
                </a:lnTo>
                <a:cubicBezTo>
                  <a:pt x="208567" y="1671963"/>
                  <a:pt x="415601" y="1243726"/>
                  <a:pt x="666110" y="845602"/>
                </a:cubicBezTo>
                <a:lnTo>
                  <a:pt x="687111" y="813690"/>
                </a:lnTo>
                <a:lnTo>
                  <a:pt x="739246" y="729608"/>
                </a:lnTo>
                <a:cubicBezTo>
                  <a:pt x="865415" y="535393"/>
                  <a:pt x="1002031" y="348593"/>
                  <a:pt x="1148300" y="170002"/>
                </a:cubicBezTo>
                <a:close/>
              </a:path>
            </a:pathLst>
          </a:custGeom>
          <a:ln>
            <a:noFill/>
          </a:ln>
        </p:spPr>
        <p:txBody>
          <a:bodyPr wrap="square">
            <a:noAutofit/>
          </a:bodyPr>
          <a:lstStyle>
            <a:lvl1pPr marL="0" indent="0" algn="ctr">
              <a:buNone/>
              <a:defRPr>
                <a:solidFill>
                  <a:srgbClr val="5E5E5E"/>
                </a:solidFill>
              </a:defRPr>
            </a:lvl1pPr>
          </a:lstStyle>
          <a:p>
            <a:endParaRPr lang="en-US"/>
          </a:p>
          <a:p>
            <a:endParaRPr lang="en-US"/>
          </a:p>
          <a:p>
            <a:r>
              <a:rPr lang="en-US"/>
              <a:t>Click to add photo</a:t>
            </a:r>
          </a:p>
        </p:txBody>
      </p:sp>
      <p:sp>
        <p:nvSpPr>
          <p:cNvPr id="35" name="Freeform 34">
            <a:extLst>
              <a:ext uri="{FF2B5EF4-FFF2-40B4-BE49-F238E27FC236}">
                <a16:creationId xmlns:a16="http://schemas.microsoft.com/office/drawing/2014/main" id="{23A91863-5EA5-034B-9D61-FC2D65837866}"/>
              </a:ext>
            </a:extLst>
          </p:cNvPr>
          <p:cNvSpPr/>
          <p:nvPr userDrawn="1"/>
        </p:nvSpPr>
        <p:spPr>
          <a:xfrm>
            <a:off x="8456245" y="1767827"/>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4AC3A166-E984-FF4B-AACA-2FC67E1BA6F5}"/>
              </a:ext>
            </a:extLst>
          </p:cNvPr>
          <p:cNvSpPr/>
          <p:nvPr userDrawn="1"/>
        </p:nvSpPr>
        <p:spPr>
          <a:xfrm>
            <a:off x="9575436" y="2650672"/>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FCA54045-4139-6141-AA47-E151A66C30C6}"/>
              </a:ext>
            </a:extLst>
          </p:cNvPr>
          <p:cNvCxnSpPr>
            <a:cxnSpLocks/>
          </p:cNvCxnSpPr>
          <p:nvPr userDrawn="1"/>
        </p:nvCxnSpPr>
        <p:spPr>
          <a:xfrm>
            <a:off x="4796852" y="3807502"/>
            <a:ext cx="0" cy="2353455"/>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37" name="Text Placeholder 25">
            <a:extLst>
              <a:ext uri="{FF2B5EF4-FFF2-40B4-BE49-F238E27FC236}">
                <a16:creationId xmlns:a16="http://schemas.microsoft.com/office/drawing/2014/main" id="{E9FDD1ED-6E32-0045-8A11-815BC4878797}"/>
              </a:ext>
            </a:extLst>
          </p:cNvPr>
          <p:cNvSpPr>
            <a:spLocks noGrp="1"/>
          </p:cNvSpPr>
          <p:nvPr>
            <p:ph type="body" sz="quarter" idx="17" hasCustomPrompt="1"/>
          </p:nvPr>
        </p:nvSpPr>
        <p:spPr>
          <a:xfrm>
            <a:off x="5006714" y="3962385"/>
            <a:ext cx="6859047" cy="1911602"/>
          </a:xfrm>
        </p:spPr>
        <p:txBody>
          <a:bodyPr>
            <a:noAutofit/>
          </a:bodyPr>
          <a:lstStyle>
            <a:lvl1pPr marL="0" indent="0" algn="just">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38" name="Picture 37" descr="A picture containing drawing&#10;&#10;Description automatically generated">
            <a:extLst>
              <a:ext uri="{FF2B5EF4-FFF2-40B4-BE49-F238E27FC236}">
                <a16:creationId xmlns:a16="http://schemas.microsoft.com/office/drawing/2014/main" id="{440F79AD-8017-C741-B39C-D97128D38C32}"/>
              </a:ext>
            </a:extLst>
          </p:cNvPr>
          <p:cNvPicPr>
            <a:picLocks noChangeAspect="1"/>
          </p:cNvPicPr>
          <p:nvPr userDrawn="1"/>
        </p:nvPicPr>
        <p:blipFill>
          <a:blip r:embed="rId2"/>
          <a:stretch>
            <a:fillRect/>
          </a:stretch>
        </p:blipFill>
        <p:spPr>
          <a:xfrm>
            <a:off x="589613" y="6202300"/>
            <a:ext cx="203964" cy="269828"/>
          </a:xfrm>
          <a:prstGeom prst="rect">
            <a:avLst/>
          </a:prstGeom>
        </p:spPr>
      </p:pic>
      <p:sp>
        <p:nvSpPr>
          <p:cNvPr id="39" name="TextBox 38">
            <a:extLst>
              <a:ext uri="{FF2B5EF4-FFF2-40B4-BE49-F238E27FC236}">
                <a16:creationId xmlns:a16="http://schemas.microsoft.com/office/drawing/2014/main" id="{53D6BF0D-DCCB-2048-9949-C20605E3FD77}"/>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Tree>
    <p:extLst>
      <p:ext uri="{BB962C8B-B14F-4D97-AF65-F5344CB8AC3E}">
        <p14:creationId xmlns:p14="http://schemas.microsoft.com/office/powerpoint/2010/main" val="1107843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Photos Slide">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cxnSp>
        <p:nvCxnSpPr>
          <p:cNvPr id="54" name="Straight Connector 53">
            <a:extLst>
              <a:ext uri="{FF2B5EF4-FFF2-40B4-BE49-F238E27FC236}">
                <a16:creationId xmlns:a16="http://schemas.microsoft.com/office/drawing/2014/main" id="{97400C71-AB78-0A42-AB2E-8469E97585C9}"/>
              </a:ext>
            </a:extLst>
          </p:cNvPr>
          <p:cNvCxnSpPr/>
          <p:nvPr userDrawn="1"/>
        </p:nvCxnSpPr>
        <p:spPr>
          <a:xfrm flipH="1">
            <a:off x="6234807" y="1711826"/>
            <a:ext cx="5377589" cy="0"/>
          </a:xfrm>
          <a:prstGeom prst="line">
            <a:avLst/>
          </a:prstGeom>
          <a:ln w="19050">
            <a:solidFill>
              <a:srgbClr val="F5C05B"/>
            </a:solidFill>
          </a:ln>
        </p:spPr>
        <p:style>
          <a:lnRef idx="1">
            <a:schemeClr val="accent1"/>
          </a:lnRef>
          <a:fillRef idx="0">
            <a:schemeClr val="accent1"/>
          </a:fillRef>
          <a:effectRef idx="0">
            <a:schemeClr val="accent1"/>
          </a:effectRef>
          <a:fontRef idx="minor">
            <a:schemeClr val="tx1"/>
          </a:fontRef>
        </p:style>
      </p:cxnSp>
      <p:sp>
        <p:nvSpPr>
          <p:cNvPr id="55" name="Text Placeholder 23">
            <a:extLst>
              <a:ext uri="{FF2B5EF4-FFF2-40B4-BE49-F238E27FC236}">
                <a16:creationId xmlns:a16="http://schemas.microsoft.com/office/drawing/2014/main" id="{A85599C3-DEB6-F941-B964-10AF6B4D0C79}"/>
              </a:ext>
            </a:extLst>
          </p:cNvPr>
          <p:cNvSpPr>
            <a:spLocks noGrp="1"/>
          </p:cNvSpPr>
          <p:nvPr>
            <p:ph type="body" sz="quarter" idx="16" hasCustomPrompt="1"/>
          </p:nvPr>
        </p:nvSpPr>
        <p:spPr>
          <a:xfrm>
            <a:off x="6318620" y="819599"/>
            <a:ext cx="5279028" cy="697353"/>
          </a:xfrm>
        </p:spPr>
        <p:txBody>
          <a:bodyPr>
            <a:normAutofit/>
          </a:bodyPr>
          <a:lstStyle>
            <a:lvl1pPr marL="0" indent="0" algn="r">
              <a:buNone/>
              <a:defRPr sz="3600">
                <a:solidFill>
                  <a:srgbClr val="5E5E5E"/>
                </a:solidFill>
                <a:latin typeface="+mn-lt"/>
              </a:defRPr>
            </a:lvl1pPr>
          </a:lstStyle>
          <a:p>
            <a:pPr lvl="0"/>
            <a:r>
              <a:rPr lang="en-US"/>
              <a:t>TITLE</a:t>
            </a:r>
          </a:p>
        </p:txBody>
      </p:sp>
      <p:sp>
        <p:nvSpPr>
          <p:cNvPr id="56" name="Text Placeholder 25">
            <a:extLst>
              <a:ext uri="{FF2B5EF4-FFF2-40B4-BE49-F238E27FC236}">
                <a16:creationId xmlns:a16="http://schemas.microsoft.com/office/drawing/2014/main" id="{17724B10-6126-564F-A5D3-887B140EE4C1}"/>
              </a:ext>
            </a:extLst>
          </p:cNvPr>
          <p:cNvSpPr>
            <a:spLocks noGrp="1"/>
          </p:cNvSpPr>
          <p:nvPr>
            <p:ph type="body" sz="quarter" idx="17" hasCustomPrompt="1"/>
          </p:nvPr>
        </p:nvSpPr>
        <p:spPr>
          <a:xfrm>
            <a:off x="6325568" y="1953078"/>
            <a:ext cx="5273104" cy="3947440"/>
          </a:xfrm>
        </p:spPr>
        <p:txBody>
          <a:bodyPr>
            <a:noAutofit/>
          </a:bodyPr>
          <a:lstStyle>
            <a:lvl1pPr marL="0" indent="0" algn="just">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Picture Placeholder 66">
            <a:extLst>
              <a:ext uri="{FF2B5EF4-FFF2-40B4-BE49-F238E27FC236}">
                <a16:creationId xmlns:a16="http://schemas.microsoft.com/office/drawing/2014/main" id="{C1AEDE74-8885-6943-BC09-2D89D1600A23}"/>
              </a:ext>
            </a:extLst>
          </p:cNvPr>
          <p:cNvSpPr>
            <a:spLocks noGrp="1"/>
          </p:cNvSpPr>
          <p:nvPr>
            <p:ph type="pic" sz="quarter" idx="18"/>
          </p:nvPr>
        </p:nvSpPr>
        <p:spPr>
          <a:xfrm>
            <a:off x="0" y="-14989"/>
            <a:ext cx="5651292" cy="6261962"/>
          </a:xfrm>
          <a:custGeom>
            <a:avLst/>
            <a:gdLst>
              <a:gd name="connsiteX0" fmla="*/ 0 w 5651292"/>
              <a:gd name="connsiteY0" fmla="*/ 0 h 6261962"/>
              <a:gd name="connsiteX1" fmla="*/ 5651292 w 5651292"/>
              <a:gd name="connsiteY1" fmla="*/ 0 h 6261962"/>
              <a:gd name="connsiteX2" fmla="*/ 5611959 w 5651292"/>
              <a:gd name="connsiteY2" fmla="*/ 316053 h 6261962"/>
              <a:gd name="connsiteX3" fmla="*/ 4724771 w 5651292"/>
              <a:gd name="connsiteY3" fmla="*/ 2858766 h 6261962"/>
              <a:gd name="connsiteX4" fmla="*/ 4548337 w 5651292"/>
              <a:gd name="connsiteY4" fmla="*/ 3145034 h 6261962"/>
              <a:gd name="connsiteX5" fmla="*/ 4552310 w 5651292"/>
              <a:gd name="connsiteY5" fmla="*/ 3145034 h 6261962"/>
              <a:gd name="connsiteX6" fmla="*/ 4410265 w 5651292"/>
              <a:gd name="connsiteY6" fmla="*/ 3363160 h 6261962"/>
              <a:gd name="connsiteX7" fmla="*/ 4023257 w 5651292"/>
              <a:gd name="connsiteY7" fmla="*/ 3879578 h 6261962"/>
              <a:gd name="connsiteX8" fmla="*/ 3820123 w 5651292"/>
              <a:gd name="connsiteY8" fmla="*/ 4115358 h 6261962"/>
              <a:gd name="connsiteX9" fmla="*/ 3666531 w 5651292"/>
              <a:gd name="connsiteY9" fmla="*/ 4115358 h 6261962"/>
              <a:gd name="connsiteX10" fmla="*/ 3666531 w 5651292"/>
              <a:gd name="connsiteY10" fmla="*/ 4115357 h 6261962"/>
              <a:gd name="connsiteX11" fmla="*/ 3482470 w 5651292"/>
              <a:gd name="connsiteY11" fmla="*/ 4115357 h 6261962"/>
              <a:gd name="connsiteX12" fmla="*/ 3482470 w 5651292"/>
              <a:gd name="connsiteY12" fmla="*/ 4115358 h 6261962"/>
              <a:gd name="connsiteX13" fmla="*/ 3354200 w 5651292"/>
              <a:gd name="connsiteY13" fmla="*/ 4121835 h 6261962"/>
              <a:gd name="connsiteX14" fmla="*/ 2297181 w 5651292"/>
              <a:gd name="connsiteY14" fmla="*/ 4768406 h 6261962"/>
              <a:gd name="connsiteX15" fmla="*/ 2285269 w 5651292"/>
              <a:gd name="connsiteY15" fmla="*/ 4787617 h 6261962"/>
              <a:gd name="connsiteX16" fmla="*/ 2280471 w 5651292"/>
              <a:gd name="connsiteY16" fmla="*/ 4794908 h 6261962"/>
              <a:gd name="connsiteX17" fmla="*/ 2068428 w 5651292"/>
              <a:gd name="connsiteY17" fmla="*/ 5411081 h 6261962"/>
              <a:gd name="connsiteX18" fmla="*/ 2067936 w 5651292"/>
              <a:gd name="connsiteY18" fmla="*/ 5420830 h 6261962"/>
              <a:gd name="connsiteX19" fmla="*/ 2237560 w 5651292"/>
              <a:gd name="connsiteY19" fmla="*/ 5420830 h 6261962"/>
              <a:gd name="connsiteX20" fmla="*/ 2075512 w 5651292"/>
              <a:gd name="connsiteY20" fmla="*/ 5517122 h 6261962"/>
              <a:gd name="connsiteX21" fmla="*/ 279265 w 5651292"/>
              <a:gd name="connsiteY21" fmla="*/ 6207765 h 6261962"/>
              <a:gd name="connsiteX22" fmla="*/ 0 w 5651292"/>
              <a:gd name="connsiteY22" fmla="*/ 6261962 h 626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51292" h="6261962">
                <a:moveTo>
                  <a:pt x="0" y="0"/>
                </a:moveTo>
                <a:lnTo>
                  <a:pt x="5651292" y="0"/>
                </a:lnTo>
                <a:lnTo>
                  <a:pt x="5611959" y="316053"/>
                </a:lnTo>
                <a:cubicBezTo>
                  <a:pt x="5472582" y="1233649"/>
                  <a:pt x="5165591" y="2092978"/>
                  <a:pt x="4724771" y="2858766"/>
                </a:cubicBezTo>
                <a:lnTo>
                  <a:pt x="4548337" y="3145034"/>
                </a:lnTo>
                <a:lnTo>
                  <a:pt x="4552310" y="3145034"/>
                </a:lnTo>
                <a:lnTo>
                  <a:pt x="4410265" y="3363160"/>
                </a:lnTo>
                <a:cubicBezTo>
                  <a:pt x="4288760" y="3541562"/>
                  <a:pt x="4159590" y="3713876"/>
                  <a:pt x="4023257" y="3879578"/>
                </a:cubicBezTo>
                <a:lnTo>
                  <a:pt x="3820123" y="4115358"/>
                </a:lnTo>
                <a:lnTo>
                  <a:pt x="3666531" y="4115358"/>
                </a:lnTo>
                <a:lnTo>
                  <a:pt x="3666531" y="4115357"/>
                </a:lnTo>
                <a:lnTo>
                  <a:pt x="3482470" y="4115357"/>
                </a:lnTo>
                <a:lnTo>
                  <a:pt x="3482470" y="4115358"/>
                </a:lnTo>
                <a:lnTo>
                  <a:pt x="3354200" y="4121835"/>
                </a:lnTo>
                <a:cubicBezTo>
                  <a:pt x="2911200" y="4166824"/>
                  <a:pt x="2527798" y="4413410"/>
                  <a:pt x="2297181" y="4768406"/>
                </a:cubicBezTo>
                <a:lnTo>
                  <a:pt x="2285269" y="4787617"/>
                </a:lnTo>
                <a:lnTo>
                  <a:pt x="2280471" y="4794908"/>
                </a:lnTo>
                <a:cubicBezTo>
                  <a:pt x="2165997" y="4976836"/>
                  <a:pt x="2091257" y="5186286"/>
                  <a:pt x="2068428" y="5411081"/>
                </a:cubicBezTo>
                <a:lnTo>
                  <a:pt x="2067936" y="5420830"/>
                </a:lnTo>
                <a:lnTo>
                  <a:pt x="2237560" y="5420830"/>
                </a:lnTo>
                <a:lnTo>
                  <a:pt x="2075512" y="5517122"/>
                </a:lnTo>
                <a:cubicBezTo>
                  <a:pt x="1518664" y="5830408"/>
                  <a:pt x="915401" y="6065336"/>
                  <a:pt x="279265" y="6207765"/>
                </a:cubicBezTo>
                <a:lnTo>
                  <a:pt x="0" y="6261962"/>
                </a:lnTo>
                <a:close/>
              </a:path>
            </a:pathLst>
          </a:custGeom>
          <a:ln>
            <a:noFill/>
          </a:ln>
        </p:spPr>
        <p:txBody>
          <a:bodyPr wrap="square" anchor="t">
            <a:noAutofit/>
          </a:bodyPr>
          <a:lstStyle>
            <a:lvl1pPr marL="0" indent="0" algn="ctr">
              <a:buNone/>
              <a:defRPr>
                <a:solidFill>
                  <a:srgbClr val="5E5E5E"/>
                </a:solidFill>
              </a:defRPr>
            </a:lvl1pPr>
          </a:lstStyle>
          <a:p>
            <a:endParaRPr lang="en-US"/>
          </a:p>
          <a:p>
            <a:endParaRPr lang="en-US"/>
          </a:p>
          <a:p>
            <a:endParaRPr lang="en-US"/>
          </a:p>
          <a:p>
            <a:endParaRPr lang="en-US"/>
          </a:p>
          <a:p>
            <a:r>
              <a:rPr lang="en-US"/>
              <a:t>Click to add photo</a:t>
            </a:r>
          </a:p>
        </p:txBody>
      </p:sp>
      <p:sp>
        <p:nvSpPr>
          <p:cNvPr id="65" name="Freeform 64">
            <a:extLst>
              <a:ext uri="{FF2B5EF4-FFF2-40B4-BE49-F238E27FC236}">
                <a16:creationId xmlns:a16="http://schemas.microsoft.com/office/drawing/2014/main" id="{C0ED7FF7-F7D6-8C4B-8D46-DB29490CC4BA}"/>
              </a:ext>
            </a:extLst>
          </p:cNvPr>
          <p:cNvSpPr/>
          <p:nvPr userDrawn="1"/>
        </p:nvSpPr>
        <p:spPr>
          <a:xfrm>
            <a:off x="2085425" y="4109757"/>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2CFCBA6A-C5E2-0E4D-9DE3-A035457BCA97}"/>
              </a:ext>
            </a:extLst>
          </p:cNvPr>
          <p:cNvSpPr/>
          <p:nvPr userDrawn="1"/>
        </p:nvSpPr>
        <p:spPr>
          <a:xfrm>
            <a:off x="3204616" y="4992602"/>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7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9/24/2021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82" r:id="rId4"/>
    <p:sldLayoutId id="2147483684" r:id="rId5"/>
    <p:sldLayoutId id="2147483687" r:id="rId6"/>
    <p:sldLayoutId id="2147483671" r:id="rId7"/>
    <p:sldLayoutId id="2147483652" r:id="rId8"/>
    <p:sldLayoutId id="2147483653" r:id="rId9"/>
    <p:sldLayoutId id="2147483678" r:id="rId10"/>
    <p:sldLayoutId id="2147483679" r:id="rId11"/>
    <p:sldLayoutId id="2147483680" r:id="rId12"/>
    <p:sldLayoutId id="2147483673" r:id="rId13"/>
    <p:sldLayoutId id="2147483676" r:id="rId14"/>
    <p:sldLayoutId id="2147483677" r:id="rId15"/>
    <p:sldLayoutId id="2147483685" r:id="rId16"/>
    <p:sldLayoutId id="2147483686" r:id="rId17"/>
    <p:sldLayoutId id="2147483672" r:id="rId18"/>
    <p:sldLayoutId id="2147483670" r:id="rId19"/>
    <p:sldLayoutId id="2147483664" r:id="rId20"/>
    <p:sldLayoutId id="2147483674" r:id="rId21"/>
    <p:sldLayoutId id="2147483675" r:id="rId22"/>
    <p:sldLayoutId id="2147483683" r:id="rId23"/>
    <p:sldLayoutId id="2147483656" r:id="rId24"/>
    <p:sldLayoutId id="2147483657" r:id="rId25"/>
    <p:sldLayoutId id="2147483658" r:id="rId26"/>
    <p:sldLayoutId id="214748368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qr-code-generator.com/" TargetMode="External"/><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hyperlink" Target="https://www.flipdish.com/ie/?redirected=%E2%9C%93" TargetMode="External"/><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squareup.com/ie/en/payments?device=c&amp;gclid=CjwKCAjw87SHBhBiEiwAukSeUdMQuoJEs9aOgM7xBNyOHFt0ldCxGW8HhTmhbz6_t8RhfaJwltavbRoCT58QAvD_BwE&amp;gclsrc=aw.ds&amp;kw=square&amp;kwid=p62659694683&amp;matchtype=e&amp;pcrid=521286881237&amp;pdv=c&amp;pkw=square&amp;pmt=e&amp;pub=GOOGLE" TargetMode="External"/><Relationship Id="rId2" Type="http://schemas.openxmlformats.org/officeDocument/2006/relationships/image" Target="../media/image23.jpeg"/><Relationship Id="rId1" Type="http://schemas.openxmlformats.org/officeDocument/2006/relationships/slideLayout" Target="../slideLayouts/slideLayout13.xml"/><Relationship Id="rId4" Type="http://schemas.openxmlformats.org/officeDocument/2006/relationships/hyperlink" Target="https://www.revolut.com/en-I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1.xml"/><Relationship Id="rId1" Type="http://schemas.openxmlformats.org/officeDocument/2006/relationships/video" Target="https://www.youtube.com/embed/StFvzCrEsJ4?feature=oembed" TargetMode="External"/><Relationship Id="rId5" Type="http://schemas.openxmlformats.org/officeDocument/2006/relationships/hyperlink" Target="https://smartbridge.com/" TargetMode="External"/><Relationship Id="rId4" Type="http://schemas.openxmlformats.org/officeDocument/2006/relationships/hyperlink" Target="https://www.youtube.com/watch?v=StFvzCrEsJ4&amp;t=1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foodinnovation.how/wp-content/uploads/2021/08/101-Elika-Jan-Project.pdf" TargetMode="External"/><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www.winnowsolutions.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1.xml"/><Relationship Id="rId1" Type="http://schemas.openxmlformats.org/officeDocument/2006/relationships/video" Target="https://www.youtube.com/embed/XvLsoix8Cxw?feature=oembed" TargetMode="External"/><Relationship Id="rId4" Type="http://schemas.openxmlformats.org/officeDocument/2006/relationships/hyperlink" Target="https://www.youtube.com/watch?v=XvLsoix8Cxw&amp;t=1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hyperlink" Target="https://tech.us6.list-manage.com/track/click?u=8d628cb03c85a85779f52ba94&amp;id=e93cf2bf04&amp;e=eab327c644" TargetMode="External"/><Relationship Id="rId4" Type="http://schemas.openxmlformats.org/officeDocument/2006/relationships/hyperlink" Target="https://tech.us6.list-manage.com/track/click?u=8d628cb03c85a85779f52ba94&amp;id=820303ec43&amp;e=eab327c644"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eur-lex.europa.eu/legal-content/EN/TXT/?uri=CELEX:52020DC0381" TargetMode="External"/><Relationship Id="rId2" Type="http://schemas.openxmlformats.org/officeDocument/2006/relationships/hyperlink" Target="https://etp.fooddrinkeurope.eu/component/attachments/attachments.html?id=61&amp;task=downloads" TargetMode="Externa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pos.toasttab.com/" TargetMode="External"/><Relationship Id="rId2" Type="http://schemas.openxmlformats.org/officeDocument/2006/relationships/image" Target="../media/image32.jpeg"/><Relationship Id="rId1" Type="http://schemas.openxmlformats.org/officeDocument/2006/relationships/slideLayout" Target="../slideLayouts/slideLayout13.xml"/><Relationship Id="rId4" Type="http://schemas.openxmlformats.org/officeDocument/2006/relationships/hyperlink" Target="https://averoinc.co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averoinc.com/pos-integrations/" TargetMode="External"/><Relationship Id="rId2" Type="http://schemas.openxmlformats.org/officeDocument/2006/relationships/hyperlink" Target="https://pos.toasttab.com/" TargetMode="Externa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1.xml"/><Relationship Id="rId1" Type="http://schemas.openxmlformats.org/officeDocument/2006/relationships/video" Target="https://www.youtube.com/embed/maLt-FFet_I?start=28&amp;feature=oembed" TargetMode="External"/><Relationship Id="rId4" Type="http://schemas.openxmlformats.org/officeDocument/2006/relationships/hyperlink" Target="https://www.youtube.com/watch?v=maLt-FFet_I&amp;t=29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hyperlink" Target="https://etp.fooddrinkeurope.eu/component/attachments/attachments.html?id=61&amp;task=download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www.manna.aero/" TargetMode="External"/><Relationship Id="rId2" Type="http://schemas.openxmlformats.org/officeDocument/2006/relationships/hyperlink" Target="https://www.uber.com/ie/en/" TargetMode="External"/><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1.xml"/><Relationship Id="rId1" Type="http://schemas.openxmlformats.org/officeDocument/2006/relationships/video" Target="https://www.youtube.com/embed/4AlDfiqC7rM?feature=oembed" TargetMode="External"/><Relationship Id="rId4" Type="http://schemas.openxmlformats.org/officeDocument/2006/relationships/hyperlink" Target="https://www.youtube.com/watch?v=4AlDfiqC7rM&amp;t=19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hyperlink" Target="https://www.foodinnovation.how/wp-content/uploads/2021/07/37-Fit-Panther.pdf" TargetMode="External"/><Relationship Id="rId2" Type="http://schemas.openxmlformats.org/officeDocument/2006/relationships/hyperlink" Target="https://fitpanther.bg/" TargetMode="Externa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s://thedoughbros.ie/" TargetMode="External"/><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etp.fooddrinkeurope.eu/component/attachments/attachments.html?id=61&amp;task=downloads"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hyperlink" Target="https://carolinemburns.com/asian-food-tray-technology/" TargetMode="External"/><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hyperlink" Target="https://www.camile.ie/" TargetMode="External"/><Relationship Id="rId2" Type="http://schemas.openxmlformats.org/officeDocument/2006/relationships/image" Target="../media/image50.png"/><Relationship Id="rId1" Type="http://schemas.openxmlformats.org/officeDocument/2006/relationships/slideLayout" Target="../slideLayouts/slideLayout22.xml"/><Relationship Id="rId4" Type="http://schemas.openxmlformats.org/officeDocument/2006/relationships/hyperlink" Target="https://www.foodinnovation.how/wp-content/uploads/2021/07/5.-Camile-Thai.pdf"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hyperlink" Target="https://www.foodinnovation.how/wp-content/uploads/2021/07/35-Salateria-Soup-and-Salads.pdf" TargetMode="External"/><Relationship Id="rId2" Type="http://schemas.openxmlformats.org/officeDocument/2006/relationships/hyperlink" Target="https://www.foodpanda.bg/en/contents/deals?r=1" TargetMode="Externa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F4C7CE-415E-B446-A374-02A0FC4D1E84}"/>
              </a:ext>
            </a:extLst>
          </p:cNvPr>
          <p:cNvSpPr>
            <a:spLocks noGrp="1"/>
          </p:cNvSpPr>
          <p:nvPr>
            <p:ph type="body" sz="quarter" idx="19"/>
          </p:nvPr>
        </p:nvSpPr>
        <p:spPr>
          <a:xfrm>
            <a:off x="489628" y="4845330"/>
            <a:ext cx="4060601" cy="1392184"/>
          </a:xfrm>
        </p:spPr>
        <p:txBody>
          <a:bodyPr>
            <a:normAutofit/>
          </a:bodyPr>
          <a:lstStyle/>
          <a:p>
            <a:r>
              <a:rPr lang="en-US" sz="3600" dirty="0">
                <a:cs typeface="Calibri"/>
              </a:rPr>
              <a:t>Technology For Food Service &amp; the Future </a:t>
            </a:r>
            <a:endParaRPr lang="en-US" sz="3600" dirty="0"/>
          </a:p>
        </p:txBody>
      </p:sp>
      <p:sp>
        <p:nvSpPr>
          <p:cNvPr id="5" name="Text Placeholder 4">
            <a:extLst>
              <a:ext uri="{FF2B5EF4-FFF2-40B4-BE49-F238E27FC236}">
                <a16:creationId xmlns:a16="http://schemas.microsoft.com/office/drawing/2014/main" id="{C334D751-361D-314B-9BE7-2E8A64BE0AC2}"/>
              </a:ext>
            </a:extLst>
          </p:cNvPr>
          <p:cNvSpPr>
            <a:spLocks noGrp="1"/>
          </p:cNvSpPr>
          <p:nvPr>
            <p:ph type="body" sz="quarter" idx="20"/>
          </p:nvPr>
        </p:nvSpPr>
        <p:spPr>
          <a:xfrm>
            <a:off x="489628" y="4008072"/>
            <a:ext cx="3195485" cy="837258"/>
          </a:xfrm>
        </p:spPr>
        <p:txBody>
          <a:bodyPr/>
          <a:lstStyle/>
          <a:p>
            <a:r>
              <a:rPr lang="en-US" dirty="0">
                <a:cs typeface="Calibri"/>
              </a:rPr>
              <a:t>Module 5 </a:t>
            </a:r>
            <a:endParaRPr lang="en-US" dirty="0"/>
          </a:p>
        </p:txBody>
      </p:sp>
      <p:pic>
        <p:nvPicPr>
          <p:cNvPr id="6" name="Picture 5" descr="A picture containing person, holding, indoor, hand&#10;&#10;Description automatically generated">
            <a:extLst>
              <a:ext uri="{FF2B5EF4-FFF2-40B4-BE49-F238E27FC236}">
                <a16:creationId xmlns:a16="http://schemas.microsoft.com/office/drawing/2014/main" id="{5301411B-83D8-9C47-B90F-3A1D1253C5FD}"/>
              </a:ext>
            </a:extLst>
          </p:cNvPr>
          <p:cNvPicPr>
            <a:picLocks noChangeAspect="1"/>
          </p:cNvPicPr>
          <p:nvPr/>
        </p:nvPicPr>
        <p:blipFill rotWithShape="1">
          <a:blip r:embed="rId2"/>
          <a:srcRect r="14095"/>
          <a:stretch/>
        </p:blipFill>
        <p:spPr>
          <a:xfrm>
            <a:off x="1945532" y="-444608"/>
            <a:ext cx="10246468" cy="8299665"/>
          </a:xfrm>
          <a:prstGeom prst="rect">
            <a:avLst/>
          </a:prstGeom>
        </p:spPr>
      </p:pic>
    </p:spTree>
    <p:extLst>
      <p:ext uri="{BB962C8B-B14F-4D97-AF65-F5344CB8AC3E}">
        <p14:creationId xmlns:p14="http://schemas.microsoft.com/office/powerpoint/2010/main" val="250316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1FA998-4D35-42E6-99A2-96F20281260B}"/>
              </a:ext>
            </a:extLst>
          </p:cNvPr>
          <p:cNvSpPr>
            <a:spLocks noGrp="1"/>
          </p:cNvSpPr>
          <p:nvPr>
            <p:ph type="body" sz="quarter" idx="16"/>
          </p:nvPr>
        </p:nvSpPr>
        <p:spPr/>
        <p:txBody>
          <a:bodyPr vert="horz" lIns="91440" tIns="45720" rIns="91440" bIns="45720" rtlCol="0" anchor="t">
            <a:normAutofit/>
          </a:bodyPr>
          <a:lstStyle/>
          <a:p>
            <a:r>
              <a:rPr lang="en-US" b="1" dirty="0">
                <a:solidFill>
                  <a:srgbClr val="085156"/>
                </a:solidFill>
                <a:cs typeface="Calibri"/>
              </a:rPr>
              <a:t>QR Codes </a:t>
            </a:r>
          </a:p>
        </p:txBody>
      </p:sp>
      <p:sp>
        <p:nvSpPr>
          <p:cNvPr id="3" name="Text Placeholder 2">
            <a:extLst>
              <a:ext uri="{FF2B5EF4-FFF2-40B4-BE49-F238E27FC236}">
                <a16:creationId xmlns:a16="http://schemas.microsoft.com/office/drawing/2014/main" id="{4BEB70B7-02F8-404F-A2BE-3D526F00D7B1}"/>
              </a:ext>
            </a:extLst>
          </p:cNvPr>
          <p:cNvSpPr>
            <a:spLocks noGrp="1"/>
          </p:cNvSpPr>
          <p:nvPr>
            <p:ph type="body" sz="quarter" idx="17"/>
          </p:nvPr>
        </p:nvSpPr>
        <p:spPr>
          <a:xfrm>
            <a:off x="5867400" y="1743528"/>
            <a:ext cx="5724324" cy="3947440"/>
          </a:xfrm>
        </p:spPr>
        <p:txBody>
          <a:bodyPr vert="horz" lIns="91440" tIns="45720" rIns="91440" bIns="45720" rtlCol="0" anchor="t">
            <a:noAutofit/>
          </a:bodyPr>
          <a:lstStyle/>
          <a:p>
            <a:r>
              <a:rPr lang="en-US">
                <a:solidFill>
                  <a:srgbClr val="085156"/>
                </a:solidFill>
                <a:cs typeface="Calibri"/>
              </a:rPr>
              <a:t>QR (Quick </a:t>
            </a:r>
            <a:r>
              <a:rPr lang="en-US" dirty="0">
                <a:solidFill>
                  <a:srgbClr val="085156"/>
                </a:solidFill>
                <a:cs typeface="Calibri"/>
              </a:rPr>
              <a:t>Response</a:t>
            </a:r>
            <a:r>
              <a:rPr lang="en-US">
                <a:solidFill>
                  <a:srgbClr val="085156"/>
                </a:solidFill>
                <a:cs typeface="Calibri"/>
              </a:rPr>
              <a:t>) codes are over 25 years old but have only come into widespread adoption during the COVID-19 pandemic.  </a:t>
            </a:r>
          </a:p>
          <a:p>
            <a:r>
              <a:rPr lang="en-US">
                <a:solidFill>
                  <a:srgbClr val="085156"/>
                </a:solidFill>
                <a:cs typeface="Calibri"/>
              </a:rPr>
              <a:t>Their ability to be scanned easily by smart phones makes their convenience ideal for supplementing traditionally contact heavy processes within the food system.  They have been adopted in abundance across industries and processes as digitalization has accelerated. </a:t>
            </a:r>
          </a:p>
          <a:p>
            <a:endParaRPr lang="en-US" dirty="0">
              <a:solidFill>
                <a:srgbClr val="085156"/>
              </a:solidFill>
              <a:cs typeface="Calibri"/>
            </a:endParaRPr>
          </a:p>
        </p:txBody>
      </p:sp>
      <p:pic>
        <p:nvPicPr>
          <p:cNvPr id="5" name="Picture 5" descr="Qr code&#10;&#10;Description automatically generated">
            <a:extLst>
              <a:ext uri="{FF2B5EF4-FFF2-40B4-BE49-F238E27FC236}">
                <a16:creationId xmlns:a16="http://schemas.microsoft.com/office/drawing/2014/main" id="{9DCBFAA6-C7AB-41B5-B02D-BFB52F917B91}"/>
              </a:ext>
            </a:extLst>
          </p:cNvPr>
          <p:cNvPicPr>
            <a:picLocks noGrp="1" noChangeAspect="1"/>
          </p:cNvPicPr>
          <p:nvPr>
            <p:ph type="pic" sz="quarter" idx="18"/>
          </p:nvPr>
        </p:nvPicPr>
        <p:blipFill rotWithShape="1">
          <a:blip r:embed="rId2"/>
          <a:srcRect l="4868" r="4868"/>
          <a:stretch/>
        </p:blipFill>
        <p:spPr/>
      </p:pic>
    </p:spTree>
    <p:extLst>
      <p:ext uri="{BB962C8B-B14F-4D97-AF65-F5344CB8AC3E}">
        <p14:creationId xmlns:p14="http://schemas.microsoft.com/office/powerpoint/2010/main" val="366903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DECFA0-6DBA-4DBA-BC77-3DDF8DECB649}"/>
              </a:ext>
            </a:extLst>
          </p:cNvPr>
          <p:cNvSpPr>
            <a:spLocks noGrp="1"/>
          </p:cNvSpPr>
          <p:nvPr>
            <p:ph type="body" sz="quarter" idx="13"/>
          </p:nvPr>
        </p:nvSpPr>
        <p:spPr/>
        <p:txBody>
          <a:bodyPr vert="horz" lIns="91440" tIns="45720" rIns="91440" bIns="45720" rtlCol="0" anchor="t">
            <a:normAutofit/>
          </a:bodyPr>
          <a:lstStyle/>
          <a:p>
            <a:endParaRPr lang="en-US" b="1">
              <a:solidFill>
                <a:srgbClr val="406F70"/>
              </a:solidFill>
              <a:cs typeface="Calibri"/>
            </a:endParaRPr>
          </a:p>
          <a:p>
            <a:r>
              <a:rPr lang="en-US" b="1">
                <a:solidFill>
                  <a:srgbClr val="406F70"/>
                </a:solidFill>
                <a:cs typeface="Calibri"/>
              </a:rPr>
              <a:t>Contactless Menus </a:t>
            </a:r>
          </a:p>
        </p:txBody>
      </p:sp>
      <p:pic>
        <p:nvPicPr>
          <p:cNvPr id="5" name="Picture 5" descr="Qr code&#10;&#10;Description automatically generated">
            <a:extLst>
              <a:ext uri="{FF2B5EF4-FFF2-40B4-BE49-F238E27FC236}">
                <a16:creationId xmlns:a16="http://schemas.microsoft.com/office/drawing/2014/main" id="{6D5A1EAA-F94C-4F65-BFD6-E59B8A832DD8}"/>
              </a:ext>
            </a:extLst>
          </p:cNvPr>
          <p:cNvPicPr>
            <a:picLocks noGrp="1" noChangeAspect="1"/>
          </p:cNvPicPr>
          <p:nvPr>
            <p:ph type="pic" sz="quarter" idx="15"/>
          </p:nvPr>
        </p:nvPicPr>
        <p:blipFill rotWithShape="1">
          <a:blip r:embed="rId2"/>
          <a:srcRect t="25523" b="25523"/>
          <a:stretch/>
        </p:blipFill>
        <p:spPr/>
      </p:pic>
      <p:sp>
        <p:nvSpPr>
          <p:cNvPr id="4" name="Text Placeholder 3">
            <a:extLst>
              <a:ext uri="{FF2B5EF4-FFF2-40B4-BE49-F238E27FC236}">
                <a16:creationId xmlns:a16="http://schemas.microsoft.com/office/drawing/2014/main" id="{EA275FB4-382C-492A-A6C7-7EF5AF0680CD}"/>
              </a:ext>
            </a:extLst>
          </p:cNvPr>
          <p:cNvSpPr>
            <a:spLocks noGrp="1"/>
          </p:cNvSpPr>
          <p:nvPr>
            <p:ph type="body" sz="quarter" idx="17"/>
          </p:nvPr>
        </p:nvSpPr>
        <p:spPr>
          <a:xfrm>
            <a:off x="4953797" y="4099968"/>
            <a:ext cx="6859047" cy="2667810"/>
          </a:xfrm>
        </p:spPr>
        <p:txBody>
          <a:bodyPr vert="horz" lIns="91440" tIns="45720" rIns="91440" bIns="45720" rtlCol="0" anchor="t">
            <a:noAutofit/>
          </a:bodyPr>
          <a:lstStyle/>
          <a:p>
            <a:r>
              <a:rPr lang="en-US" dirty="0">
                <a:solidFill>
                  <a:srgbClr val="406F70"/>
                </a:solidFill>
                <a:cs typeface="Calibri"/>
              </a:rPr>
              <a:t>This increased demand for contactless services has led to an emergence of contactless menu's that utilise QR codes to direct customers to their websites where they have their menu for the day displayed.  </a:t>
            </a:r>
          </a:p>
          <a:p>
            <a:r>
              <a:rPr lang="en-US" dirty="0">
                <a:solidFill>
                  <a:srgbClr val="406F70"/>
                </a:solidFill>
                <a:cs typeface="Calibri"/>
              </a:rPr>
              <a:t>This use of tech gives customers the peace of mind to eat out without the risk of contracting the virus. </a:t>
            </a:r>
          </a:p>
          <a:p>
            <a:endParaRPr lang="en-US" dirty="0">
              <a:solidFill>
                <a:srgbClr val="406F70"/>
              </a:solidFill>
              <a:cs typeface="Calibri"/>
            </a:endParaRPr>
          </a:p>
        </p:txBody>
      </p:sp>
    </p:spTree>
    <p:extLst>
      <p:ext uri="{BB962C8B-B14F-4D97-AF65-F5344CB8AC3E}">
        <p14:creationId xmlns:p14="http://schemas.microsoft.com/office/powerpoint/2010/main" val="1094940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B4DEC8-B86F-5D4A-8F13-AD02E884FFFE}"/>
              </a:ext>
            </a:extLst>
          </p:cNvPr>
          <p:cNvSpPr>
            <a:spLocks noGrp="1"/>
          </p:cNvSpPr>
          <p:nvPr>
            <p:ph type="body" sz="quarter" idx="20"/>
          </p:nvPr>
        </p:nvSpPr>
        <p:spPr>
          <a:xfrm>
            <a:off x="8261081" y="4335123"/>
            <a:ext cx="5873447" cy="2092662"/>
          </a:xfrm>
        </p:spPr>
        <p:txBody>
          <a:bodyPr vert="horz" lIns="91440" tIns="45720" rIns="91440" bIns="45720" rtlCol="0" anchor="t">
            <a:noAutofit/>
          </a:bodyPr>
          <a:lstStyle/>
          <a:p>
            <a:endParaRPr lang="en-IE" dirty="0">
              <a:ea typeface="+mn-lt"/>
              <a:cs typeface="+mn-lt"/>
            </a:endParaRPr>
          </a:p>
          <a:p>
            <a:pPr marL="342900" indent="-342900">
              <a:buChar char="•"/>
            </a:pPr>
            <a:endParaRPr lang="en-IE" dirty="0">
              <a:ea typeface="+mn-lt"/>
              <a:cs typeface="+mn-lt"/>
            </a:endParaRPr>
          </a:p>
          <a:p>
            <a:pPr marL="342900" indent="-342900">
              <a:buChar char="•"/>
            </a:pPr>
            <a:endParaRPr lang="en-IE" dirty="0">
              <a:ea typeface="+mn-lt"/>
              <a:cs typeface="+mn-lt"/>
            </a:endParaRPr>
          </a:p>
          <a:p>
            <a:pPr marL="342900" indent="-342900">
              <a:buChar char="•"/>
            </a:pPr>
            <a:endParaRPr lang="en-IE" dirty="0">
              <a:ea typeface="+mn-lt"/>
              <a:cs typeface="+mn-lt"/>
            </a:endParaRPr>
          </a:p>
          <a:p>
            <a:endParaRPr lang="en-IE" dirty="0">
              <a:ea typeface="+mn-lt"/>
              <a:cs typeface="+mn-lt"/>
            </a:endParaRPr>
          </a:p>
          <a:p>
            <a:pPr marL="342900" indent="-342900">
              <a:buChar char="•"/>
            </a:pPr>
            <a:endParaRPr lang="en-IE" dirty="0">
              <a:ea typeface="+mn-lt"/>
              <a:cs typeface="+mn-lt"/>
            </a:endParaRPr>
          </a:p>
        </p:txBody>
      </p:sp>
      <p:sp>
        <p:nvSpPr>
          <p:cNvPr id="2" name="TextBox 1">
            <a:extLst>
              <a:ext uri="{FF2B5EF4-FFF2-40B4-BE49-F238E27FC236}">
                <a16:creationId xmlns:a16="http://schemas.microsoft.com/office/drawing/2014/main" id="{44BD9A8D-69BD-4BC4-B0F6-3FD735B12111}"/>
              </a:ext>
            </a:extLst>
          </p:cNvPr>
          <p:cNvSpPr txBox="1"/>
          <p:nvPr/>
        </p:nvSpPr>
        <p:spPr>
          <a:xfrm>
            <a:off x="4615544" y="351719"/>
            <a:ext cx="5159827" cy="646331"/>
          </a:xfrm>
          <a:prstGeom prst="rect">
            <a:avLst/>
          </a:prstGeom>
          <a:noFill/>
        </p:spPr>
        <p:txBody>
          <a:bodyPr wrap="square" rtlCol="0">
            <a:spAutoFit/>
          </a:bodyPr>
          <a:lstStyle/>
          <a:p>
            <a:r>
              <a:rPr lang="en-IE" sz="3600" b="1" dirty="0">
                <a:solidFill>
                  <a:srgbClr val="CC9131"/>
                </a:solidFill>
                <a:ea typeface="+mn-lt"/>
                <a:cs typeface="+mn-lt"/>
              </a:rPr>
              <a:t>Example uses of QR codes</a:t>
            </a:r>
            <a:endParaRPr lang="en-IE" sz="3600" dirty="0">
              <a:solidFill>
                <a:srgbClr val="CC9131"/>
              </a:solidFill>
            </a:endParaRPr>
          </a:p>
        </p:txBody>
      </p:sp>
      <p:sp>
        <p:nvSpPr>
          <p:cNvPr id="6" name="TextBox 5">
            <a:extLst>
              <a:ext uri="{FF2B5EF4-FFF2-40B4-BE49-F238E27FC236}">
                <a16:creationId xmlns:a16="http://schemas.microsoft.com/office/drawing/2014/main" id="{14637D8D-8999-4D4F-934B-8596DA1F45A0}"/>
              </a:ext>
            </a:extLst>
          </p:cNvPr>
          <p:cNvSpPr txBox="1"/>
          <p:nvPr/>
        </p:nvSpPr>
        <p:spPr>
          <a:xfrm>
            <a:off x="4615543" y="1238051"/>
            <a:ext cx="6812462" cy="3200876"/>
          </a:xfrm>
          <a:prstGeom prst="rect">
            <a:avLst/>
          </a:prstGeom>
          <a:noFill/>
        </p:spPr>
        <p:txBody>
          <a:bodyPr wrap="square">
            <a:spAutoFit/>
          </a:bodyPr>
          <a:lstStyle/>
          <a:p>
            <a:r>
              <a:rPr lang="en-GB" sz="2300" b="0" i="0" dirty="0">
                <a:solidFill>
                  <a:srgbClr val="406F70"/>
                </a:solidFill>
                <a:effectLst/>
              </a:rPr>
              <a:t>There are four primary ways to use QR                                                     codes in </a:t>
            </a:r>
            <a:r>
              <a:rPr lang="en-GB" sz="2300" dirty="0">
                <a:solidFill>
                  <a:srgbClr val="406F70"/>
                </a:solidFill>
              </a:rPr>
              <a:t>the food service sector:- </a:t>
            </a:r>
          </a:p>
          <a:p>
            <a:endParaRPr lang="en-GB" sz="2300" dirty="0">
              <a:solidFill>
                <a:srgbClr val="406F70"/>
              </a:solidFill>
            </a:endParaRPr>
          </a:p>
          <a:p>
            <a:pPr marL="457200" indent="-457200">
              <a:buFont typeface="+mj-lt"/>
              <a:buAutoNum type="arabicPeriod"/>
            </a:pPr>
            <a:r>
              <a:rPr lang="en-GB" sz="2300" b="0" i="0" dirty="0">
                <a:solidFill>
                  <a:srgbClr val="406F70"/>
                </a:solidFill>
                <a:effectLst/>
              </a:rPr>
              <a:t>QR code menus - growth of touchless menus that use QR codes.</a:t>
            </a:r>
          </a:p>
          <a:p>
            <a:pPr marL="457200" indent="-457200">
              <a:buFont typeface="+mj-lt"/>
              <a:buAutoNum type="arabicPeriod"/>
            </a:pPr>
            <a:r>
              <a:rPr lang="en-GB" sz="2300" dirty="0">
                <a:solidFill>
                  <a:srgbClr val="406F70"/>
                </a:solidFill>
              </a:rPr>
              <a:t>P</a:t>
            </a:r>
            <a:r>
              <a:rPr lang="en-GB" sz="2300" b="0" i="0" dirty="0">
                <a:solidFill>
                  <a:srgbClr val="406F70"/>
                </a:solidFill>
                <a:effectLst/>
              </a:rPr>
              <a:t>romotions and deals</a:t>
            </a:r>
          </a:p>
          <a:p>
            <a:pPr marL="457200" indent="-457200">
              <a:buFont typeface="+mj-lt"/>
              <a:buAutoNum type="arabicPeriod"/>
            </a:pPr>
            <a:r>
              <a:rPr lang="en-GB" sz="2300" dirty="0">
                <a:solidFill>
                  <a:srgbClr val="406F70"/>
                </a:solidFill>
              </a:rPr>
              <a:t>U</a:t>
            </a:r>
            <a:r>
              <a:rPr lang="en-GB" sz="2300" b="0" i="0" dirty="0">
                <a:solidFill>
                  <a:srgbClr val="406F70"/>
                </a:solidFill>
                <a:effectLst/>
              </a:rPr>
              <a:t>nique information, and personalization</a:t>
            </a:r>
          </a:p>
          <a:p>
            <a:pPr marL="457200" indent="-457200">
              <a:buFont typeface="+mj-lt"/>
              <a:buAutoNum type="arabicPeriod"/>
            </a:pPr>
            <a:r>
              <a:rPr lang="en-GB" sz="2300" dirty="0">
                <a:solidFill>
                  <a:srgbClr val="406F70"/>
                </a:solidFill>
              </a:rPr>
              <a:t>M</a:t>
            </a:r>
            <a:r>
              <a:rPr lang="en-GB" sz="2300" b="0" i="0" dirty="0">
                <a:solidFill>
                  <a:srgbClr val="406F70"/>
                </a:solidFill>
                <a:effectLst/>
              </a:rPr>
              <a:t>arketing</a:t>
            </a:r>
            <a:endParaRPr lang="en-GB" sz="2300" dirty="0">
              <a:solidFill>
                <a:srgbClr val="406F70"/>
              </a:solidFill>
            </a:endParaRPr>
          </a:p>
          <a:p>
            <a:endParaRPr lang="en-GB" b="0" i="0" dirty="0">
              <a:solidFill>
                <a:srgbClr val="406F70"/>
              </a:solidFill>
              <a:effectLst/>
            </a:endParaRPr>
          </a:p>
        </p:txBody>
      </p:sp>
      <p:sp>
        <p:nvSpPr>
          <p:cNvPr id="8" name="TextBox 7">
            <a:extLst>
              <a:ext uri="{FF2B5EF4-FFF2-40B4-BE49-F238E27FC236}">
                <a16:creationId xmlns:a16="http://schemas.microsoft.com/office/drawing/2014/main" id="{59448377-7C19-4497-A11B-5810B7E42210}"/>
              </a:ext>
            </a:extLst>
          </p:cNvPr>
          <p:cNvSpPr txBox="1"/>
          <p:nvPr/>
        </p:nvSpPr>
        <p:spPr>
          <a:xfrm>
            <a:off x="4615543" y="4604286"/>
            <a:ext cx="5492747" cy="1015663"/>
          </a:xfrm>
          <a:prstGeom prst="rect">
            <a:avLst/>
          </a:prstGeom>
          <a:solidFill>
            <a:srgbClr val="406F70"/>
          </a:solidFill>
        </p:spPr>
        <p:txBody>
          <a:bodyPr wrap="square">
            <a:spAutoFit/>
          </a:bodyPr>
          <a:lstStyle/>
          <a:p>
            <a:r>
              <a:rPr lang="en-GB" sz="2000" dirty="0">
                <a:solidFill>
                  <a:schemeClr val="bg1"/>
                </a:solidFill>
                <a:highlight>
                  <a:srgbClr val="406F70"/>
                </a:highlight>
              </a:rPr>
              <a:t>Whilst there are a number of apps to create a QR code, we found that </a:t>
            </a:r>
            <a:r>
              <a:rPr lang="en-GB" sz="2000" dirty="0">
                <a:solidFill>
                  <a:schemeClr val="bg1"/>
                </a:solidFill>
                <a:highlight>
                  <a:srgbClr val="406F70"/>
                </a:highlight>
                <a:hlinkClick r:id="rId2">
                  <a:extLst>
                    <a:ext uri="{A12FA001-AC4F-418D-AE19-62706E023703}">
                      <ahyp:hlinkClr xmlns:ahyp="http://schemas.microsoft.com/office/drawing/2018/hyperlinkcolor" val="tx"/>
                    </a:ext>
                  </a:extLst>
                </a:hlinkClick>
              </a:rPr>
              <a:t>www.qr-code-generator.com</a:t>
            </a:r>
            <a:r>
              <a:rPr lang="en-GB" sz="2000" dirty="0">
                <a:solidFill>
                  <a:schemeClr val="bg1"/>
                </a:solidFill>
                <a:highlight>
                  <a:srgbClr val="406F70"/>
                </a:highlight>
              </a:rPr>
              <a:t> is very user friendly and intuitive to use.</a:t>
            </a:r>
            <a:endParaRPr lang="en-IE" sz="2000" dirty="0">
              <a:solidFill>
                <a:schemeClr val="bg1"/>
              </a:solidFill>
              <a:highlight>
                <a:srgbClr val="406F70"/>
              </a:highlight>
            </a:endParaRPr>
          </a:p>
        </p:txBody>
      </p:sp>
      <p:pic>
        <p:nvPicPr>
          <p:cNvPr id="1026" name="Picture 2">
            <a:extLst>
              <a:ext uri="{FF2B5EF4-FFF2-40B4-BE49-F238E27FC236}">
                <a16:creationId xmlns:a16="http://schemas.microsoft.com/office/drawing/2014/main" id="{585A5960-9B47-4698-9EAE-EBFFE528A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16" y="3219812"/>
            <a:ext cx="2833007" cy="34847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B0F3207-D39E-4CC1-86E8-135EF1FCA2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543" y="153396"/>
            <a:ext cx="3918257" cy="292518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F7F133B5-AA5C-4642-BDCC-7AD939922C60}"/>
              </a:ext>
            </a:extLst>
          </p:cNvPr>
          <p:cNvSpPr/>
          <p:nvPr/>
        </p:nvSpPr>
        <p:spPr>
          <a:xfrm>
            <a:off x="9920339" y="4175130"/>
            <a:ext cx="1377387" cy="787078"/>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06F70"/>
                </a:solidFill>
              </a:rPr>
              <a:t>Take Note!</a:t>
            </a:r>
            <a:endParaRPr lang="en-IE" b="1" dirty="0">
              <a:solidFill>
                <a:srgbClr val="406F70"/>
              </a:solidFill>
            </a:endParaRPr>
          </a:p>
        </p:txBody>
      </p:sp>
    </p:spTree>
    <p:extLst>
      <p:ext uri="{BB962C8B-B14F-4D97-AF65-F5344CB8AC3E}">
        <p14:creationId xmlns:p14="http://schemas.microsoft.com/office/powerpoint/2010/main" val="2495064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DECFA0-6DBA-4DBA-BC77-3DDF8DECB649}"/>
              </a:ext>
            </a:extLst>
          </p:cNvPr>
          <p:cNvSpPr>
            <a:spLocks noGrp="1"/>
          </p:cNvSpPr>
          <p:nvPr>
            <p:ph type="body" sz="quarter" idx="13"/>
          </p:nvPr>
        </p:nvSpPr>
        <p:spPr>
          <a:xfrm>
            <a:off x="326239" y="3766388"/>
            <a:ext cx="4077324" cy="1912390"/>
          </a:xfrm>
        </p:spPr>
        <p:txBody>
          <a:bodyPr vert="horz" lIns="91440" tIns="45720" rIns="91440" bIns="45720" rtlCol="0" anchor="t">
            <a:normAutofit/>
          </a:bodyPr>
          <a:lstStyle/>
          <a:p>
            <a:pPr algn="ctr"/>
            <a:endParaRPr lang="en-US">
              <a:solidFill>
                <a:srgbClr val="406F70"/>
              </a:solidFill>
              <a:cs typeface="Calibri"/>
            </a:endParaRPr>
          </a:p>
          <a:p>
            <a:pPr algn="ctr"/>
            <a:r>
              <a:rPr lang="en-US" b="1">
                <a:solidFill>
                  <a:srgbClr val="406F70"/>
                </a:solidFill>
                <a:cs typeface="Calibri"/>
              </a:rPr>
              <a:t>Contactless Ordering </a:t>
            </a:r>
            <a:endParaRPr lang="en-US" b="1">
              <a:solidFill>
                <a:srgbClr val="406F70"/>
              </a:solidFill>
            </a:endParaRPr>
          </a:p>
        </p:txBody>
      </p:sp>
      <p:pic>
        <p:nvPicPr>
          <p:cNvPr id="5" name="Picture 5" descr="A picture containing text, indoor&#10;&#10;Description automatically generated">
            <a:extLst>
              <a:ext uri="{FF2B5EF4-FFF2-40B4-BE49-F238E27FC236}">
                <a16:creationId xmlns:a16="http://schemas.microsoft.com/office/drawing/2014/main" id="{6D5A1EAA-F94C-4F65-BFD6-E59B8A832DD8}"/>
              </a:ext>
            </a:extLst>
          </p:cNvPr>
          <p:cNvPicPr>
            <a:picLocks noGrp="1" noChangeAspect="1"/>
          </p:cNvPicPr>
          <p:nvPr>
            <p:ph type="pic" sz="quarter" idx="15"/>
          </p:nvPr>
        </p:nvPicPr>
        <p:blipFill rotWithShape="1">
          <a:blip r:embed="rId2"/>
          <a:srcRect t="20224" b="20224"/>
          <a:stretch/>
        </p:blipFill>
        <p:spPr/>
      </p:pic>
      <p:sp>
        <p:nvSpPr>
          <p:cNvPr id="4" name="Text Placeholder 3">
            <a:extLst>
              <a:ext uri="{FF2B5EF4-FFF2-40B4-BE49-F238E27FC236}">
                <a16:creationId xmlns:a16="http://schemas.microsoft.com/office/drawing/2014/main" id="{EA275FB4-382C-492A-A6C7-7EF5AF0680CD}"/>
              </a:ext>
            </a:extLst>
          </p:cNvPr>
          <p:cNvSpPr>
            <a:spLocks noGrp="1"/>
          </p:cNvSpPr>
          <p:nvPr>
            <p:ph type="body" sz="quarter" idx="17"/>
          </p:nvPr>
        </p:nvSpPr>
        <p:spPr>
          <a:xfrm>
            <a:off x="5006714" y="4137045"/>
            <a:ext cx="6859047" cy="1911602"/>
          </a:xfrm>
        </p:spPr>
        <p:txBody>
          <a:bodyPr vert="horz" lIns="91440" tIns="45720" rIns="91440" bIns="45720" rtlCol="0" anchor="t">
            <a:noAutofit/>
          </a:bodyPr>
          <a:lstStyle/>
          <a:p>
            <a:r>
              <a:rPr lang="en-US">
                <a:solidFill>
                  <a:srgbClr val="406F70"/>
                </a:solidFill>
                <a:cs typeface="Calibri"/>
              </a:rPr>
              <a:t>Technology companies such as '</a:t>
            </a:r>
            <a:r>
              <a:rPr lang="en-US" dirty="0">
                <a:solidFill>
                  <a:srgbClr val="406F70"/>
                </a:solidFill>
                <a:cs typeface="Calibri"/>
                <a:hlinkClick r:id="rId3"/>
              </a:rPr>
              <a:t>Flipdish</a:t>
            </a:r>
            <a:r>
              <a:rPr lang="en-US">
                <a:solidFill>
                  <a:srgbClr val="406F70"/>
                </a:solidFill>
                <a:cs typeface="Calibri"/>
              </a:rPr>
              <a:t>' have facilitated this transition by creating easily implementable ordering through the further use of QR codes, improving efficiency and reducing contact points for food service providers. </a:t>
            </a:r>
          </a:p>
        </p:txBody>
      </p:sp>
    </p:spTree>
    <p:extLst>
      <p:ext uri="{BB962C8B-B14F-4D97-AF65-F5344CB8AC3E}">
        <p14:creationId xmlns:p14="http://schemas.microsoft.com/office/powerpoint/2010/main" val="70151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1FA998-4D35-42E6-99A2-96F20281260B}"/>
              </a:ext>
            </a:extLst>
          </p:cNvPr>
          <p:cNvSpPr>
            <a:spLocks noGrp="1"/>
          </p:cNvSpPr>
          <p:nvPr>
            <p:ph type="body" sz="quarter" idx="16"/>
          </p:nvPr>
        </p:nvSpPr>
        <p:spPr/>
        <p:txBody>
          <a:bodyPr vert="horz" lIns="91440" tIns="45720" rIns="91440" bIns="45720" rtlCol="0" anchor="t">
            <a:normAutofit fontScale="77500" lnSpcReduction="20000"/>
          </a:bodyPr>
          <a:lstStyle/>
          <a:p>
            <a:r>
              <a:rPr lang="en-US" b="1" dirty="0">
                <a:solidFill>
                  <a:srgbClr val="CC9131"/>
                </a:solidFill>
                <a:cs typeface="Calibri"/>
              </a:rPr>
              <a:t>Near Field Communication (NFC)</a:t>
            </a:r>
            <a:endParaRPr lang="en-US" b="1" dirty="0">
              <a:solidFill>
                <a:srgbClr val="CC9131"/>
              </a:solidFill>
            </a:endParaRPr>
          </a:p>
        </p:txBody>
      </p:sp>
      <p:sp>
        <p:nvSpPr>
          <p:cNvPr id="3" name="Text Placeholder 2">
            <a:extLst>
              <a:ext uri="{FF2B5EF4-FFF2-40B4-BE49-F238E27FC236}">
                <a16:creationId xmlns:a16="http://schemas.microsoft.com/office/drawing/2014/main" id="{4BEB70B7-02F8-404F-A2BE-3D526F00D7B1}"/>
              </a:ext>
            </a:extLst>
          </p:cNvPr>
          <p:cNvSpPr>
            <a:spLocks noGrp="1"/>
          </p:cNvSpPr>
          <p:nvPr>
            <p:ph type="body" sz="quarter" idx="17"/>
          </p:nvPr>
        </p:nvSpPr>
        <p:spPr>
          <a:xfrm>
            <a:off x="5650268" y="1800678"/>
            <a:ext cx="5947380" cy="4349606"/>
          </a:xfrm>
        </p:spPr>
        <p:txBody>
          <a:bodyPr vert="horz" lIns="91440" tIns="45720" rIns="91440" bIns="45720" rtlCol="0" anchor="t">
            <a:noAutofit/>
          </a:bodyPr>
          <a:lstStyle/>
          <a:p>
            <a:r>
              <a:rPr lang="en-US" dirty="0">
                <a:solidFill>
                  <a:srgbClr val="085156"/>
                </a:solidFill>
                <a:cs typeface="Calibri"/>
              </a:rPr>
              <a:t>Near Field Communication (NFC) is a technology that allows close-proximity communication between two electronic devices.  </a:t>
            </a:r>
          </a:p>
          <a:p>
            <a:r>
              <a:rPr lang="en-US" dirty="0">
                <a:solidFill>
                  <a:srgbClr val="085156"/>
                </a:solidFill>
                <a:cs typeface="Calibri"/>
              </a:rPr>
              <a:t>Most popularly used for contactless payment services, it is a further enabler of the rapid transfer of information that facilitates increased insights for businesses and consumers alike.  </a:t>
            </a:r>
          </a:p>
          <a:p>
            <a:r>
              <a:rPr lang="en-US" dirty="0">
                <a:solidFill>
                  <a:srgbClr val="085156"/>
                </a:solidFill>
                <a:cs typeface="Calibri"/>
              </a:rPr>
              <a:t>NFC technology can be found throughout the food production and service system for these data capabilities  </a:t>
            </a:r>
          </a:p>
        </p:txBody>
      </p:sp>
      <p:pic>
        <p:nvPicPr>
          <p:cNvPr id="5" name="Picture 5" descr="A picture containing text, person, indoor, electronics&#10;&#10;Description automatically generated">
            <a:extLst>
              <a:ext uri="{FF2B5EF4-FFF2-40B4-BE49-F238E27FC236}">
                <a16:creationId xmlns:a16="http://schemas.microsoft.com/office/drawing/2014/main" id="{9D5FC176-BD1D-4C8F-B649-69430427A335}"/>
              </a:ext>
            </a:extLst>
          </p:cNvPr>
          <p:cNvPicPr>
            <a:picLocks noGrp="1" noChangeAspect="1"/>
          </p:cNvPicPr>
          <p:nvPr>
            <p:ph type="pic" sz="quarter" idx="18"/>
          </p:nvPr>
        </p:nvPicPr>
        <p:blipFill rotWithShape="1">
          <a:blip r:embed="rId2"/>
          <a:srcRect l="22818" r="22818"/>
          <a:stretch/>
        </p:blipFill>
        <p:spPr/>
      </p:pic>
    </p:spTree>
    <p:extLst>
      <p:ext uri="{BB962C8B-B14F-4D97-AF65-F5344CB8AC3E}">
        <p14:creationId xmlns:p14="http://schemas.microsoft.com/office/powerpoint/2010/main" val="3903012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1FA998-4D35-42E6-99A2-96F20281260B}"/>
              </a:ext>
            </a:extLst>
          </p:cNvPr>
          <p:cNvSpPr>
            <a:spLocks noGrp="1"/>
          </p:cNvSpPr>
          <p:nvPr>
            <p:ph type="body" sz="quarter" idx="16"/>
          </p:nvPr>
        </p:nvSpPr>
        <p:spPr>
          <a:xfrm>
            <a:off x="6319644" y="525685"/>
            <a:ext cx="5279028" cy="697353"/>
          </a:xfrm>
        </p:spPr>
        <p:txBody>
          <a:bodyPr vert="horz" lIns="91440" tIns="45720" rIns="91440" bIns="45720" rtlCol="0" anchor="t">
            <a:noAutofit/>
          </a:bodyPr>
          <a:lstStyle/>
          <a:p>
            <a:pPr>
              <a:lnSpc>
                <a:spcPct val="120000"/>
              </a:lnSpc>
            </a:pPr>
            <a:r>
              <a:rPr lang="en-US" sz="2800" b="1" dirty="0">
                <a:solidFill>
                  <a:srgbClr val="CC9131"/>
                </a:solidFill>
                <a:cs typeface="Calibri"/>
              </a:rPr>
              <a:t>Radio Frequency Identification (RFID)</a:t>
            </a:r>
            <a:endParaRPr lang="en-US" sz="2800" b="1" dirty="0">
              <a:solidFill>
                <a:srgbClr val="CC9131"/>
              </a:solidFill>
            </a:endParaRPr>
          </a:p>
        </p:txBody>
      </p:sp>
      <p:sp>
        <p:nvSpPr>
          <p:cNvPr id="3" name="Text Placeholder 2">
            <a:extLst>
              <a:ext uri="{FF2B5EF4-FFF2-40B4-BE49-F238E27FC236}">
                <a16:creationId xmlns:a16="http://schemas.microsoft.com/office/drawing/2014/main" id="{4BEB70B7-02F8-404F-A2BE-3D526F00D7B1}"/>
              </a:ext>
            </a:extLst>
          </p:cNvPr>
          <p:cNvSpPr>
            <a:spLocks noGrp="1"/>
          </p:cNvSpPr>
          <p:nvPr>
            <p:ph type="body" sz="quarter" idx="17"/>
          </p:nvPr>
        </p:nvSpPr>
        <p:spPr>
          <a:xfrm>
            <a:off x="6096000" y="1953078"/>
            <a:ext cx="5502672" cy="3947440"/>
          </a:xfrm>
        </p:spPr>
        <p:txBody>
          <a:bodyPr vert="horz" lIns="91440" tIns="45720" rIns="91440" bIns="45720" rtlCol="0" anchor="t">
            <a:noAutofit/>
          </a:bodyPr>
          <a:lstStyle/>
          <a:p>
            <a:r>
              <a:rPr lang="en-US" dirty="0">
                <a:solidFill>
                  <a:srgbClr val="085156"/>
                </a:solidFill>
                <a:cs typeface="Calibri"/>
              </a:rPr>
              <a:t>Radio Frequency Identification (RFID) is another contactless enabler of data transfer.</a:t>
            </a:r>
          </a:p>
          <a:p>
            <a:r>
              <a:rPr lang="en-US" dirty="0">
                <a:solidFill>
                  <a:srgbClr val="085156"/>
                </a:solidFill>
                <a:cs typeface="Calibri"/>
              </a:rPr>
              <a:t>RFID works through the utilisation of magnetic fields to track small tags attached to different objects.  </a:t>
            </a:r>
          </a:p>
          <a:p>
            <a:r>
              <a:rPr lang="en-US" dirty="0">
                <a:solidFill>
                  <a:srgbClr val="085156"/>
                </a:solidFill>
                <a:cs typeface="Calibri"/>
              </a:rPr>
              <a:t>These tags can link to extensive information about the items being tagged making RFID an important asset in creating a more contactless means of inventory and supply chain management. </a:t>
            </a:r>
          </a:p>
        </p:txBody>
      </p:sp>
      <p:pic>
        <p:nvPicPr>
          <p:cNvPr id="5" name="Picture 5">
            <a:extLst>
              <a:ext uri="{FF2B5EF4-FFF2-40B4-BE49-F238E27FC236}">
                <a16:creationId xmlns:a16="http://schemas.microsoft.com/office/drawing/2014/main" id="{AA3D5949-A153-4B92-A498-724B94E1FF55}"/>
              </a:ext>
            </a:extLst>
          </p:cNvPr>
          <p:cNvPicPr>
            <a:picLocks noGrp="1" noChangeAspect="1"/>
          </p:cNvPicPr>
          <p:nvPr>
            <p:ph type="pic" sz="quarter" idx="18"/>
          </p:nvPr>
        </p:nvPicPr>
        <p:blipFill rotWithShape="1">
          <a:blip r:embed="rId2"/>
          <a:srcRect l="27434" r="27434"/>
          <a:stretch/>
        </p:blipFill>
        <p:spPr/>
      </p:pic>
    </p:spTree>
    <p:extLst>
      <p:ext uri="{BB962C8B-B14F-4D97-AF65-F5344CB8AC3E}">
        <p14:creationId xmlns:p14="http://schemas.microsoft.com/office/powerpoint/2010/main" val="713959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6D5A1EAA-F94C-4F65-BFD6-E59B8A832DD8}"/>
              </a:ext>
            </a:extLst>
          </p:cNvPr>
          <p:cNvPicPr>
            <a:picLocks noGrp="1" noChangeAspect="1"/>
          </p:cNvPicPr>
          <p:nvPr>
            <p:ph type="pic" sz="quarter" idx="18"/>
          </p:nvPr>
        </p:nvPicPr>
        <p:blipFill rotWithShape="1">
          <a:blip r:embed="rId2"/>
          <a:srcRect l="21701" r="21701"/>
          <a:stretch/>
        </p:blipFill>
        <p:spPr>
          <a:xfrm flipH="1">
            <a:off x="6540708" y="6385"/>
            <a:ext cx="5651292" cy="6261962"/>
          </a:xfrm>
        </p:spPr>
      </p:pic>
      <p:sp>
        <p:nvSpPr>
          <p:cNvPr id="3" name="Text Placeholder 2">
            <a:extLst>
              <a:ext uri="{FF2B5EF4-FFF2-40B4-BE49-F238E27FC236}">
                <a16:creationId xmlns:a16="http://schemas.microsoft.com/office/drawing/2014/main" id="{72DECFA0-6DBA-4DBA-BC77-3DDF8DECB649}"/>
              </a:ext>
            </a:extLst>
          </p:cNvPr>
          <p:cNvSpPr>
            <a:spLocks noGrp="1"/>
          </p:cNvSpPr>
          <p:nvPr>
            <p:ph type="body" sz="quarter" idx="19"/>
          </p:nvPr>
        </p:nvSpPr>
        <p:spPr>
          <a:xfrm>
            <a:off x="372265" y="775583"/>
            <a:ext cx="5279028" cy="697353"/>
          </a:xfrm>
        </p:spPr>
        <p:txBody>
          <a:bodyPr vert="horz" lIns="91440" tIns="45720" rIns="91440" bIns="45720" rtlCol="0" anchor="t">
            <a:normAutofit/>
          </a:bodyPr>
          <a:lstStyle/>
          <a:p>
            <a:r>
              <a:rPr lang="en-US" b="1" dirty="0">
                <a:solidFill>
                  <a:srgbClr val="CC9131"/>
                </a:solidFill>
                <a:cs typeface="Calibri"/>
              </a:rPr>
              <a:t>Contactless Payment </a:t>
            </a:r>
            <a:endParaRPr lang="en-US" b="1" dirty="0">
              <a:solidFill>
                <a:srgbClr val="CC9131"/>
              </a:solidFill>
            </a:endParaRPr>
          </a:p>
        </p:txBody>
      </p:sp>
      <p:sp>
        <p:nvSpPr>
          <p:cNvPr id="4" name="Text Placeholder 3">
            <a:extLst>
              <a:ext uri="{FF2B5EF4-FFF2-40B4-BE49-F238E27FC236}">
                <a16:creationId xmlns:a16="http://schemas.microsoft.com/office/drawing/2014/main" id="{EA275FB4-382C-492A-A6C7-7EF5AF0680CD}"/>
              </a:ext>
            </a:extLst>
          </p:cNvPr>
          <p:cNvSpPr>
            <a:spLocks noGrp="1"/>
          </p:cNvSpPr>
          <p:nvPr>
            <p:ph type="body" sz="quarter" idx="20"/>
          </p:nvPr>
        </p:nvSpPr>
        <p:spPr>
          <a:xfrm>
            <a:off x="318499" y="1786300"/>
            <a:ext cx="5651292" cy="3947440"/>
          </a:xfrm>
        </p:spPr>
        <p:txBody>
          <a:bodyPr vert="horz" lIns="91440" tIns="45720" rIns="91440" bIns="45720" rtlCol="0" anchor="t">
            <a:noAutofit/>
          </a:bodyPr>
          <a:lstStyle/>
          <a:p>
            <a:pPr algn="just"/>
            <a:r>
              <a:rPr lang="en-US" dirty="0">
                <a:solidFill>
                  <a:srgbClr val="406F70"/>
                </a:solidFill>
                <a:cs typeface="Calibri"/>
              </a:rPr>
              <a:t>Contactless payment systems are now universally accepted across Europe.  </a:t>
            </a:r>
          </a:p>
          <a:p>
            <a:pPr algn="just"/>
            <a:r>
              <a:rPr lang="en-US" dirty="0">
                <a:solidFill>
                  <a:srgbClr val="406F70"/>
                </a:solidFill>
                <a:cs typeface="Calibri"/>
              </a:rPr>
              <a:t>Utilising NFC technology it is now possible to complete transactions safely and more efficiently than before using a card or a smart phone.  </a:t>
            </a:r>
          </a:p>
          <a:p>
            <a:pPr algn="just"/>
            <a:r>
              <a:rPr lang="en-US" dirty="0">
                <a:solidFill>
                  <a:srgbClr val="406F70"/>
                </a:solidFill>
                <a:cs typeface="Calibri"/>
              </a:rPr>
              <a:t>This transition towards a contactless future has seen the rise of Point-of-Sale system companies such as '</a:t>
            </a:r>
            <a:r>
              <a:rPr lang="en-US" dirty="0">
                <a:solidFill>
                  <a:srgbClr val="406F70"/>
                </a:solidFill>
                <a:cs typeface="Calibri"/>
                <a:hlinkClick r:id="rId3"/>
              </a:rPr>
              <a:t>Square</a:t>
            </a:r>
            <a:r>
              <a:rPr lang="en-US" dirty="0">
                <a:solidFill>
                  <a:srgbClr val="406F70"/>
                </a:solidFill>
                <a:cs typeface="Calibri"/>
              </a:rPr>
              <a:t>' and entirely online banks such as '</a:t>
            </a:r>
            <a:r>
              <a:rPr lang="en-US" dirty="0">
                <a:solidFill>
                  <a:srgbClr val="406F70"/>
                </a:solidFill>
                <a:cs typeface="Calibri"/>
                <a:hlinkClick r:id="rId4"/>
              </a:rPr>
              <a:t>Revolut</a:t>
            </a:r>
            <a:r>
              <a:rPr lang="en-US" dirty="0">
                <a:solidFill>
                  <a:srgbClr val="406F70"/>
                </a:solidFill>
                <a:cs typeface="Calibri"/>
              </a:rPr>
              <a:t>'. </a:t>
            </a:r>
            <a:endParaRPr lang="en-US" dirty="0">
              <a:solidFill>
                <a:srgbClr val="406F70"/>
              </a:solidFill>
            </a:endParaRPr>
          </a:p>
        </p:txBody>
      </p:sp>
    </p:spTree>
    <p:extLst>
      <p:ext uri="{BB962C8B-B14F-4D97-AF65-F5344CB8AC3E}">
        <p14:creationId xmlns:p14="http://schemas.microsoft.com/office/powerpoint/2010/main" val="3950714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person, person, drink, drinking&#10;&#10;Description automatically generated">
            <a:extLst>
              <a:ext uri="{FF2B5EF4-FFF2-40B4-BE49-F238E27FC236}">
                <a16:creationId xmlns:a16="http://schemas.microsoft.com/office/drawing/2014/main" id="{C33F2099-4EED-4EF5-AFB4-393BB99D3F17}"/>
              </a:ext>
            </a:extLst>
          </p:cNvPr>
          <p:cNvPicPr>
            <a:picLocks noGrp="1" noChangeAspect="1"/>
          </p:cNvPicPr>
          <p:nvPr>
            <p:ph type="pic" sz="quarter" idx="18"/>
          </p:nvPr>
        </p:nvPicPr>
        <p:blipFill rotWithShape="1">
          <a:blip r:embed="rId3"/>
          <a:srcRect l="38445" t="140" r="13107" b="-140"/>
          <a:stretch/>
        </p:blipFill>
        <p:spPr>
          <a:xfrm flipH="1">
            <a:off x="6540708" y="6385"/>
            <a:ext cx="5651292" cy="6261962"/>
          </a:xfrm>
        </p:spPr>
      </p:pic>
      <p:sp>
        <p:nvSpPr>
          <p:cNvPr id="3" name="Text Placeholder 2">
            <a:extLst>
              <a:ext uri="{FF2B5EF4-FFF2-40B4-BE49-F238E27FC236}">
                <a16:creationId xmlns:a16="http://schemas.microsoft.com/office/drawing/2014/main" id="{AAD1493E-E05C-49A3-8C63-8223F2750BBC}"/>
              </a:ext>
            </a:extLst>
          </p:cNvPr>
          <p:cNvSpPr>
            <a:spLocks noGrp="1"/>
          </p:cNvSpPr>
          <p:nvPr>
            <p:ph type="body" sz="quarter" idx="19"/>
          </p:nvPr>
        </p:nvSpPr>
        <p:spPr/>
        <p:txBody>
          <a:bodyPr vert="horz" lIns="91440" tIns="45720" rIns="91440" bIns="45720" rtlCol="0" anchor="t">
            <a:normAutofit/>
          </a:bodyPr>
          <a:lstStyle/>
          <a:p>
            <a:r>
              <a:rPr lang="en-US" b="1">
                <a:solidFill>
                  <a:srgbClr val="406F70"/>
                </a:solidFill>
                <a:cs typeface="Calibri"/>
              </a:rPr>
              <a:t>The Benefits...</a:t>
            </a:r>
          </a:p>
        </p:txBody>
      </p:sp>
      <p:sp>
        <p:nvSpPr>
          <p:cNvPr id="4" name="Text Placeholder 3">
            <a:extLst>
              <a:ext uri="{FF2B5EF4-FFF2-40B4-BE49-F238E27FC236}">
                <a16:creationId xmlns:a16="http://schemas.microsoft.com/office/drawing/2014/main" id="{4118A4B0-E91B-42B1-B317-B4E2027A3B95}"/>
              </a:ext>
            </a:extLst>
          </p:cNvPr>
          <p:cNvSpPr>
            <a:spLocks noGrp="1"/>
          </p:cNvSpPr>
          <p:nvPr>
            <p:ph type="body" sz="quarter" idx="20"/>
          </p:nvPr>
        </p:nvSpPr>
        <p:spPr/>
        <p:txBody>
          <a:bodyPr vert="horz" lIns="91440" tIns="45720" rIns="91440" bIns="45720" rtlCol="0" anchor="t">
            <a:noAutofit/>
          </a:bodyPr>
          <a:lstStyle/>
          <a:p>
            <a:pPr algn="just"/>
            <a:r>
              <a:rPr lang="en-US" dirty="0">
                <a:solidFill>
                  <a:srgbClr val="085156"/>
                </a:solidFill>
                <a:cs typeface="Calibri"/>
              </a:rPr>
              <a:t>The normalisation of contactless food services produces results for food service businesses outside of </a:t>
            </a:r>
            <a:r>
              <a:rPr lang="en-US" b="1" dirty="0">
                <a:solidFill>
                  <a:srgbClr val="085156"/>
                </a:solidFill>
                <a:cs typeface="Calibri"/>
              </a:rPr>
              <a:t>reduced risk of COVID transmission.  </a:t>
            </a:r>
          </a:p>
          <a:p>
            <a:pPr algn="just"/>
            <a:r>
              <a:rPr lang="en-US" dirty="0">
                <a:solidFill>
                  <a:srgbClr val="085156"/>
                </a:solidFill>
                <a:cs typeface="Calibri"/>
              </a:rPr>
              <a:t>The utilisation of tech results in </a:t>
            </a:r>
            <a:r>
              <a:rPr lang="en-US" b="1" dirty="0">
                <a:solidFill>
                  <a:srgbClr val="085156"/>
                </a:solidFill>
                <a:cs typeface="Calibri"/>
              </a:rPr>
              <a:t>faster table turnover, reduced costs, increased adaptability </a:t>
            </a:r>
            <a:r>
              <a:rPr lang="en-US" dirty="0">
                <a:solidFill>
                  <a:srgbClr val="085156"/>
                </a:solidFill>
                <a:cs typeface="Calibri"/>
              </a:rPr>
              <a:t>as well as feeding into already existing restaurant software systems which in turns provides gains through the utilisation of </a:t>
            </a:r>
            <a:r>
              <a:rPr lang="en-US" b="1" dirty="0">
                <a:solidFill>
                  <a:srgbClr val="085156"/>
                </a:solidFill>
                <a:cs typeface="Calibri"/>
              </a:rPr>
              <a:t>Big Data. </a:t>
            </a:r>
          </a:p>
        </p:txBody>
      </p:sp>
    </p:spTree>
    <p:extLst>
      <p:ext uri="{BB962C8B-B14F-4D97-AF65-F5344CB8AC3E}">
        <p14:creationId xmlns:p14="http://schemas.microsoft.com/office/powerpoint/2010/main" val="3325018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CE3EB1-FEB8-4CB2-B0BE-2F15E568BD7C}"/>
              </a:ext>
            </a:extLst>
          </p:cNvPr>
          <p:cNvSpPr>
            <a:spLocks noGrp="1"/>
          </p:cNvSpPr>
          <p:nvPr>
            <p:ph type="body" sz="quarter" idx="16"/>
          </p:nvPr>
        </p:nvSpPr>
        <p:spPr>
          <a:xfrm>
            <a:off x="619297" y="569319"/>
            <a:ext cx="5839220" cy="697353"/>
          </a:xfrm>
          <a:solidFill>
            <a:srgbClr val="F5C05B"/>
          </a:solidFill>
        </p:spPr>
        <p:txBody>
          <a:bodyPr/>
          <a:lstStyle/>
          <a:p>
            <a:r>
              <a:rPr lang="en-US" b="1" dirty="0">
                <a:solidFill>
                  <a:schemeClr val="bg1"/>
                </a:solidFill>
              </a:rPr>
              <a:t>Reflection:</a:t>
            </a:r>
            <a:endParaRPr lang="en-IE" b="1" dirty="0">
              <a:solidFill>
                <a:schemeClr val="bg1"/>
              </a:solidFill>
            </a:endParaRPr>
          </a:p>
        </p:txBody>
      </p:sp>
      <p:sp>
        <p:nvSpPr>
          <p:cNvPr id="4" name="Text Placeholder 3">
            <a:extLst>
              <a:ext uri="{FF2B5EF4-FFF2-40B4-BE49-F238E27FC236}">
                <a16:creationId xmlns:a16="http://schemas.microsoft.com/office/drawing/2014/main" id="{2E19A0C4-D489-4F67-BECC-979D819207A5}"/>
              </a:ext>
            </a:extLst>
          </p:cNvPr>
          <p:cNvSpPr>
            <a:spLocks noGrp="1"/>
          </p:cNvSpPr>
          <p:nvPr>
            <p:ph type="body" sz="quarter" idx="17"/>
          </p:nvPr>
        </p:nvSpPr>
        <p:spPr/>
        <p:txBody>
          <a:bodyPr/>
          <a:lstStyle/>
          <a:p>
            <a:r>
              <a:rPr lang="en-US" dirty="0"/>
              <a:t>After learning about some of the options and benefits of contactless systems…</a:t>
            </a:r>
          </a:p>
          <a:p>
            <a:r>
              <a:rPr lang="en-US" u="sng" dirty="0">
                <a:solidFill>
                  <a:srgbClr val="406F70"/>
                </a:solidFill>
              </a:rPr>
              <a:t>In your learner workbook:</a:t>
            </a:r>
          </a:p>
          <a:p>
            <a:r>
              <a:rPr lang="en-US" dirty="0">
                <a:solidFill>
                  <a:srgbClr val="044449"/>
                </a:solidFill>
              </a:rPr>
              <a:t>List 3 </a:t>
            </a:r>
            <a:r>
              <a:rPr lang="en-US" b="1" dirty="0">
                <a:solidFill>
                  <a:srgbClr val="044449"/>
                </a:solidFill>
              </a:rPr>
              <a:t>additional</a:t>
            </a:r>
            <a:r>
              <a:rPr lang="en-US" dirty="0">
                <a:solidFill>
                  <a:srgbClr val="044449"/>
                </a:solidFill>
              </a:rPr>
              <a:t> benefits of contactless systems for the Food Service Industry</a:t>
            </a:r>
          </a:p>
          <a:p>
            <a:endParaRPr lang="en-IE" dirty="0"/>
          </a:p>
        </p:txBody>
      </p:sp>
      <p:pic>
        <p:nvPicPr>
          <p:cNvPr id="10" name="Picture Placeholder 9" descr="A close up of a cell phone&#10;&#10;Description automatically generated with medium confidence">
            <a:extLst>
              <a:ext uri="{FF2B5EF4-FFF2-40B4-BE49-F238E27FC236}">
                <a16:creationId xmlns:a16="http://schemas.microsoft.com/office/drawing/2014/main" id="{DCAE830C-F9EA-412E-82A3-ADD9E5F82061}"/>
              </a:ext>
            </a:extLst>
          </p:cNvPr>
          <p:cNvPicPr>
            <a:picLocks noGrp="1" noChangeAspect="1"/>
          </p:cNvPicPr>
          <p:nvPr>
            <p:ph type="pic" sz="quarter" idx="14"/>
          </p:nvPr>
        </p:nvPicPr>
        <p:blipFill rotWithShape="1">
          <a:blip r:embed="rId2"/>
          <a:srcRect t="-2834" b="-2432"/>
          <a:stretch/>
        </p:blipFill>
        <p:spPr>
          <a:xfrm>
            <a:off x="7778088" y="1100084"/>
            <a:ext cx="2187575" cy="3886200"/>
          </a:xfrm>
        </p:spPr>
      </p:pic>
    </p:spTree>
    <p:extLst>
      <p:ext uri="{BB962C8B-B14F-4D97-AF65-F5344CB8AC3E}">
        <p14:creationId xmlns:p14="http://schemas.microsoft.com/office/powerpoint/2010/main" val="4074005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51A9F1-7C04-4DC9-93DB-D7D634E9F73A}"/>
              </a:ext>
            </a:extLst>
          </p:cNvPr>
          <p:cNvSpPr>
            <a:spLocks noGrp="1"/>
          </p:cNvSpPr>
          <p:nvPr>
            <p:ph type="body" sz="quarter" idx="13"/>
          </p:nvPr>
        </p:nvSpPr>
        <p:spPr>
          <a:xfrm>
            <a:off x="3550513" y="2817038"/>
            <a:ext cx="7886801" cy="1699929"/>
          </a:xfrm>
        </p:spPr>
        <p:txBody>
          <a:bodyPr vert="horz" lIns="91440" tIns="45720" rIns="91440" bIns="45720" rtlCol="0" anchor="t">
            <a:normAutofit lnSpcReduction="10000"/>
          </a:bodyPr>
          <a:lstStyle/>
          <a:p>
            <a:pPr>
              <a:defRPr/>
            </a:pPr>
            <a:r>
              <a:rPr lang="en-US" sz="4400" b="1" dirty="0">
                <a:solidFill>
                  <a:srgbClr val="F5C05B"/>
                </a:solidFill>
                <a:cs typeface="Calibri"/>
              </a:rPr>
              <a:t>2. Big Data</a:t>
            </a:r>
            <a:endParaRPr lang="en-US" sz="4400" dirty="0">
              <a:cs typeface="Calibri"/>
            </a:endParaRPr>
          </a:p>
          <a:p>
            <a:pPr>
              <a:defRPr/>
            </a:pPr>
            <a:r>
              <a:rPr lang="en-US" dirty="0">
                <a:solidFill>
                  <a:schemeClr val="bg1"/>
                </a:solidFill>
                <a:ea typeface="+mn-lt"/>
                <a:cs typeface="+mn-lt"/>
              </a:rPr>
              <a:t>&amp; its implementation in the Food Service Industry </a:t>
            </a:r>
          </a:p>
          <a:p>
            <a:pPr>
              <a:defRPr/>
            </a:pPr>
            <a:endParaRPr lang="en-US" sz="4200" dirty="0">
              <a:cs typeface="Calibri"/>
            </a:endParaRPr>
          </a:p>
          <a:p>
            <a:endParaRPr lang="en-US" sz="4800" b="1" dirty="0">
              <a:solidFill>
                <a:srgbClr val="F5C05B"/>
              </a:solidFill>
              <a:cs typeface="Calibri"/>
            </a:endParaRPr>
          </a:p>
          <a:p>
            <a:endParaRPr lang="en-US" sz="4800" b="1" dirty="0">
              <a:solidFill>
                <a:srgbClr val="F5C05B"/>
              </a:solidFill>
              <a:cs typeface="Calibri"/>
            </a:endParaRPr>
          </a:p>
          <a:p>
            <a:endParaRPr lang="en-US" sz="4800" b="1" dirty="0">
              <a:solidFill>
                <a:srgbClr val="F5C05B"/>
              </a:solidFill>
            </a:endParaRPr>
          </a:p>
          <a:p>
            <a:endParaRPr lang="en-IE" dirty="0"/>
          </a:p>
        </p:txBody>
      </p:sp>
      <p:sp>
        <p:nvSpPr>
          <p:cNvPr id="3" name="TextBox 1">
            <a:extLst>
              <a:ext uri="{FF2B5EF4-FFF2-40B4-BE49-F238E27FC236}">
                <a16:creationId xmlns:a16="http://schemas.microsoft.com/office/drawing/2014/main" id="{785D764C-74EE-4409-9175-C7BC5B1F5257}"/>
              </a:ext>
            </a:extLst>
          </p:cNvPr>
          <p:cNvSpPr txBox="1"/>
          <p:nvPr/>
        </p:nvSpPr>
        <p:spPr>
          <a:xfrm>
            <a:off x="8681884" y="41049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085156"/>
                </a:solidFill>
                <a:cs typeface="Calibri"/>
              </a:rPr>
              <a:t>MODULE 5</a:t>
            </a:r>
            <a:endParaRPr lang="en-US" dirty="0"/>
          </a:p>
        </p:txBody>
      </p:sp>
    </p:spTree>
    <p:extLst>
      <p:ext uri="{BB962C8B-B14F-4D97-AF65-F5344CB8AC3E}">
        <p14:creationId xmlns:p14="http://schemas.microsoft.com/office/powerpoint/2010/main" val="742713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554A35-3E35-9A4D-A2B0-891CDA96B8DF}"/>
              </a:ext>
            </a:extLst>
          </p:cNvPr>
          <p:cNvSpPr>
            <a:spLocks noGrp="1"/>
          </p:cNvSpPr>
          <p:nvPr>
            <p:ph type="body" sz="quarter" idx="15"/>
          </p:nvPr>
        </p:nvSpPr>
        <p:spPr/>
        <p:txBody>
          <a:bodyPr/>
          <a:lstStyle/>
          <a:p>
            <a:r>
              <a:rPr lang="en-US" dirty="0"/>
              <a:t>01</a:t>
            </a:r>
          </a:p>
        </p:txBody>
      </p:sp>
      <p:sp>
        <p:nvSpPr>
          <p:cNvPr id="5" name="Text Placeholder 4">
            <a:extLst>
              <a:ext uri="{FF2B5EF4-FFF2-40B4-BE49-F238E27FC236}">
                <a16:creationId xmlns:a16="http://schemas.microsoft.com/office/drawing/2014/main" id="{132FB6A1-362A-4B4A-BCAE-985900F42B5B}"/>
              </a:ext>
            </a:extLst>
          </p:cNvPr>
          <p:cNvSpPr>
            <a:spLocks noGrp="1"/>
          </p:cNvSpPr>
          <p:nvPr>
            <p:ph type="body" sz="quarter" idx="12"/>
          </p:nvPr>
        </p:nvSpPr>
        <p:spPr/>
        <p:txBody>
          <a:bodyPr>
            <a:normAutofit/>
          </a:bodyPr>
          <a:lstStyle/>
          <a:p>
            <a:r>
              <a:rPr lang="en-US" sz="2800" dirty="0"/>
              <a:t>Contactless Services </a:t>
            </a:r>
            <a:endParaRPr lang="en-US" sz="2800" dirty="0">
              <a:cs typeface="Calibri"/>
            </a:endParaRPr>
          </a:p>
        </p:txBody>
      </p:sp>
      <p:sp>
        <p:nvSpPr>
          <p:cNvPr id="14" name="Text Placeholder 13">
            <a:extLst>
              <a:ext uri="{FF2B5EF4-FFF2-40B4-BE49-F238E27FC236}">
                <a16:creationId xmlns:a16="http://schemas.microsoft.com/office/drawing/2014/main" id="{62C8B2B6-3844-D74E-9C38-524A4DDC9776}"/>
              </a:ext>
            </a:extLst>
          </p:cNvPr>
          <p:cNvSpPr>
            <a:spLocks noGrp="1"/>
          </p:cNvSpPr>
          <p:nvPr>
            <p:ph type="body" sz="quarter" idx="16"/>
          </p:nvPr>
        </p:nvSpPr>
        <p:spPr/>
        <p:txBody>
          <a:bodyPr/>
          <a:lstStyle/>
          <a:p>
            <a:r>
              <a:rPr lang="en-US" dirty="0"/>
              <a:t>02</a:t>
            </a:r>
          </a:p>
        </p:txBody>
      </p:sp>
      <p:sp>
        <p:nvSpPr>
          <p:cNvPr id="7" name="Text Placeholder 6">
            <a:extLst>
              <a:ext uri="{FF2B5EF4-FFF2-40B4-BE49-F238E27FC236}">
                <a16:creationId xmlns:a16="http://schemas.microsoft.com/office/drawing/2014/main" id="{827FF1A0-C344-4C20-9424-DCE3AA7BA6BD}"/>
              </a:ext>
            </a:extLst>
          </p:cNvPr>
          <p:cNvSpPr>
            <a:spLocks noGrp="1"/>
          </p:cNvSpPr>
          <p:nvPr>
            <p:ph type="body" sz="quarter" idx="17"/>
          </p:nvPr>
        </p:nvSpPr>
        <p:spPr>
          <a:xfrm>
            <a:off x="6294870" y="1604453"/>
            <a:ext cx="4430795" cy="1090160"/>
          </a:xfrm>
        </p:spPr>
        <p:txBody>
          <a:bodyPr>
            <a:normAutofit/>
          </a:bodyPr>
          <a:lstStyle/>
          <a:p>
            <a:r>
              <a:rPr lang="en-US" sz="2800" dirty="0">
                <a:cs typeface="Calibri"/>
              </a:rPr>
              <a:t>Big Data </a:t>
            </a:r>
          </a:p>
        </p:txBody>
      </p:sp>
      <p:sp>
        <p:nvSpPr>
          <p:cNvPr id="15" name="Text Placeholder 14">
            <a:extLst>
              <a:ext uri="{FF2B5EF4-FFF2-40B4-BE49-F238E27FC236}">
                <a16:creationId xmlns:a16="http://schemas.microsoft.com/office/drawing/2014/main" id="{75A2178C-712C-C74A-BF74-2B6627DDDCD8}"/>
              </a:ext>
            </a:extLst>
          </p:cNvPr>
          <p:cNvSpPr>
            <a:spLocks noGrp="1"/>
          </p:cNvSpPr>
          <p:nvPr>
            <p:ph type="body" sz="quarter" idx="18"/>
          </p:nvPr>
        </p:nvSpPr>
        <p:spPr/>
        <p:txBody>
          <a:bodyPr/>
          <a:lstStyle/>
          <a:p>
            <a:r>
              <a:rPr lang="en-US" dirty="0"/>
              <a:t>03</a:t>
            </a:r>
          </a:p>
        </p:txBody>
      </p:sp>
      <p:sp>
        <p:nvSpPr>
          <p:cNvPr id="9" name="Text Placeholder 8">
            <a:extLst>
              <a:ext uri="{FF2B5EF4-FFF2-40B4-BE49-F238E27FC236}">
                <a16:creationId xmlns:a16="http://schemas.microsoft.com/office/drawing/2014/main" id="{B23F9455-3E65-4511-9F4D-F9CBEB05AEB7}"/>
              </a:ext>
            </a:extLst>
          </p:cNvPr>
          <p:cNvSpPr>
            <a:spLocks noGrp="1"/>
          </p:cNvSpPr>
          <p:nvPr>
            <p:ph type="body" sz="quarter" idx="19"/>
          </p:nvPr>
        </p:nvSpPr>
        <p:spPr>
          <a:xfrm>
            <a:off x="6264921" y="2812405"/>
            <a:ext cx="4757307" cy="1090160"/>
          </a:xfrm>
        </p:spPr>
        <p:txBody>
          <a:bodyPr>
            <a:normAutofit/>
          </a:bodyPr>
          <a:lstStyle/>
          <a:p>
            <a:r>
              <a:rPr lang="en-US" sz="2800" dirty="0">
                <a:cs typeface="Calibri"/>
              </a:rPr>
              <a:t>Demand Driven Delivery </a:t>
            </a:r>
            <a:endParaRPr lang="en-US" sz="2800" dirty="0"/>
          </a:p>
        </p:txBody>
      </p:sp>
      <p:sp>
        <p:nvSpPr>
          <p:cNvPr id="16" name="Text Placeholder 15">
            <a:extLst>
              <a:ext uri="{FF2B5EF4-FFF2-40B4-BE49-F238E27FC236}">
                <a16:creationId xmlns:a16="http://schemas.microsoft.com/office/drawing/2014/main" id="{EC0BD143-935E-9849-B699-C14C331F1505}"/>
              </a:ext>
            </a:extLst>
          </p:cNvPr>
          <p:cNvSpPr>
            <a:spLocks noGrp="1"/>
          </p:cNvSpPr>
          <p:nvPr>
            <p:ph type="body" sz="quarter" idx="20"/>
          </p:nvPr>
        </p:nvSpPr>
        <p:spPr/>
        <p:txBody>
          <a:bodyPr/>
          <a:lstStyle/>
          <a:p>
            <a:r>
              <a:rPr lang="en-US" dirty="0">
                <a:solidFill>
                  <a:srgbClr val="044449"/>
                </a:solidFill>
              </a:rPr>
              <a:t>04</a:t>
            </a:r>
          </a:p>
        </p:txBody>
      </p:sp>
      <p:sp>
        <p:nvSpPr>
          <p:cNvPr id="17" name="Text Placeholder 16">
            <a:extLst>
              <a:ext uri="{FF2B5EF4-FFF2-40B4-BE49-F238E27FC236}">
                <a16:creationId xmlns:a16="http://schemas.microsoft.com/office/drawing/2014/main" id="{230AEABB-5FA6-9349-9467-F4BC21FA54D5}"/>
              </a:ext>
            </a:extLst>
          </p:cNvPr>
          <p:cNvSpPr>
            <a:spLocks noGrp="1"/>
          </p:cNvSpPr>
          <p:nvPr>
            <p:ph type="body" sz="quarter" idx="21"/>
          </p:nvPr>
        </p:nvSpPr>
        <p:spPr/>
        <p:txBody>
          <a:bodyPr>
            <a:normAutofit/>
          </a:bodyPr>
          <a:lstStyle/>
          <a:p>
            <a:r>
              <a:rPr lang="en-US" sz="2800" dirty="0">
                <a:solidFill>
                  <a:srgbClr val="044449"/>
                </a:solidFill>
                <a:cs typeface="Calibri"/>
              </a:rPr>
              <a:t>Retail Products</a:t>
            </a:r>
          </a:p>
        </p:txBody>
      </p:sp>
      <p:sp>
        <p:nvSpPr>
          <p:cNvPr id="18" name="Text Placeholder 17">
            <a:extLst>
              <a:ext uri="{FF2B5EF4-FFF2-40B4-BE49-F238E27FC236}">
                <a16:creationId xmlns:a16="http://schemas.microsoft.com/office/drawing/2014/main" id="{DA7FCD7D-5A46-8546-A07C-9747D8924877}"/>
              </a:ext>
            </a:extLst>
          </p:cNvPr>
          <p:cNvSpPr>
            <a:spLocks noGrp="1"/>
          </p:cNvSpPr>
          <p:nvPr>
            <p:ph type="body" sz="quarter" idx="22"/>
          </p:nvPr>
        </p:nvSpPr>
        <p:spPr/>
        <p:txBody>
          <a:bodyPr/>
          <a:lstStyle/>
          <a:p>
            <a:r>
              <a:rPr lang="en-US" dirty="0"/>
              <a:t>05</a:t>
            </a:r>
          </a:p>
        </p:txBody>
      </p:sp>
      <p:sp>
        <p:nvSpPr>
          <p:cNvPr id="19" name="Text Placeholder 18">
            <a:extLst>
              <a:ext uri="{FF2B5EF4-FFF2-40B4-BE49-F238E27FC236}">
                <a16:creationId xmlns:a16="http://schemas.microsoft.com/office/drawing/2014/main" id="{70247293-30D3-1049-A5B5-6CC8566D331E}"/>
              </a:ext>
            </a:extLst>
          </p:cNvPr>
          <p:cNvSpPr>
            <a:spLocks noGrp="1"/>
          </p:cNvSpPr>
          <p:nvPr>
            <p:ph type="body" sz="quarter" idx="23"/>
          </p:nvPr>
        </p:nvSpPr>
        <p:spPr/>
        <p:txBody>
          <a:bodyPr>
            <a:normAutofit/>
          </a:bodyPr>
          <a:lstStyle/>
          <a:p>
            <a:r>
              <a:rPr lang="en-US" sz="2800">
                <a:cs typeface="Calibri"/>
              </a:rPr>
              <a:t>Marketing</a:t>
            </a:r>
            <a:endParaRPr lang="en-US" sz="2800" dirty="0">
              <a:cs typeface="Calibri"/>
            </a:endParaRPr>
          </a:p>
        </p:txBody>
      </p:sp>
      <p:sp>
        <p:nvSpPr>
          <p:cNvPr id="2" name="Text Placeholder 1">
            <a:extLst>
              <a:ext uri="{FF2B5EF4-FFF2-40B4-BE49-F238E27FC236}">
                <a16:creationId xmlns:a16="http://schemas.microsoft.com/office/drawing/2014/main" id="{B4321ABF-C849-4D92-936A-D4E74F4E972C}"/>
              </a:ext>
            </a:extLst>
          </p:cNvPr>
          <p:cNvSpPr>
            <a:spLocks noGrp="1"/>
          </p:cNvSpPr>
          <p:nvPr>
            <p:ph type="body" sz="quarter" idx="13"/>
          </p:nvPr>
        </p:nvSpPr>
        <p:spPr>
          <a:xfrm>
            <a:off x="479565" y="907100"/>
            <a:ext cx="3821205" cy="697353"/>
          </a:xfrm>
        </p:spPr>
        <p:txBody>
          <a:bodyPr/>
          <a:lstStyle/>
          <a:p>
            <a:r>
              <a:rPr lang="en-US" b="1" dirty="0">
                <a:solidFill>
                  <a:srgbClr val="406F70"/>
                </a:solidFill>
              </a:rPr>
              <a:t>Module 5</a:t>
            </a:r>
            <a:endParaRPr lang="en-IE" b="1" dirty="0">
              <a:solidFill>
                <a:srgbClr val="406F70"/>
              </a:solidFill>
            </a:endParaRPr>
          </a:p>
        </p:txBody>
      </p:sp>
      <p:sp>
        <p:nvSpPr>
          <p:cNvPr id="3" name="Text Placeholder 2">
            <a:extLst>
              <a:ext uri="{FF2B5EF4-FFF2-40B4-BE49-F238E27FC236}">
                <a16:creationId xmlns:a16="http://schemas.microsoft.com/office/drawing/2014/main" id="{5168E007-6E0A-412E-9583-8F9805013688}"/>
              </a:ext>
            </a:extLst>
          </p:cNvPr>
          <p:cNvSpPr>
            <a:spLocks noGrp="1"/>
          </p:cNvSpPr>
          <p:nvPr>
            <p:ph type="body" sz="quarter" idx="14"/>
          </p:nvPr>
        </p:nvSpPr>
        <p:spPr>
          <a:xfrm>
            <a:off x="250371" y="2005360"/>
            <a:ext cx="4599165" cy="3642009"/>
          </a:xfrm>
        </p:spPr>
        <p:txBody>
          <a:bodyPr/>
          <a:lstStyle/>
          <a:p>
            <a:pPr algn="just">
              <a:lnSpc>
                <a:spcPct val="100000"/>
              </a:lnSpc>
            </a:pPr>
            <a:r>
              <a:rPr lang="en-IE" sz="2300" dirty="0">
                <a:solidFill>
                  <a:srgbClr val="406F70"/>
                </a:solidFill>
                <a:ea typeface="+mn-lt"/>
                <a:cs typeface="+mn-lt"/>
              </a:rPr>
              <a:t>Advances in technology and communications are changing the way we find, eat and dispose of our food.  Since the start of the COVID-19 pandemic, the adoption of new technologies has been key for food sector businesses survival.</a:t>
            </a:r>
          </a:p>
          <a:p>
            <a:pPr algn="just">
              <a:lnSpc>
                <a:spcPct val="100000"/>
              </a:lnSpc>
            </a:pPr>
            <a:r>
              <a:rPr lang="en-IE" sz="2300" dirty="0">
                <a:solidFill>
                  <a:srgbClr val="406F70"/>
                </a:solidFill>
                <a:ea typeface="+mn-lt"/>
                <a:cs typeface="+mn-lt"/>
              </a:rPr>
              <a:t>The food service sector plays an important role in shaping food sector trends as they act as intermediaries between producers and consumers. </a:t>
            </a:r>
          </a:p>
          <a:p>
            <a:pPr marL="342900" indent="-342900">
              <a:buChar char="•"/>
            </a:pPr>
            <a:endParaRPr lang="en-IE" sz="1800" dirty="0">
              <a:ea typeface="+mn-lt"/>
              <a:cs typeface="+mn-lt"/>
            </a:endParaRPr>
          </a:p>
          <a:p>
            <a:endParaRPr lang="en-IE" dirty="0">
              <a:solidFill>
                <a:srgbClr val="406F70"/>
              </a:solidFill>
            </a:endParaRPr>
          </a:p>
        </p:txBody>
      </p:sp>
    </p:spTree>
    <p:extLst>
      <p:ext uri="{BB962C8B-B14F-4D97-AF65-F5344CB8AC3E}">
        <p14:creationId xmlns:p14="http://schemas.microsoft.com/office/powerpoint/2010/main" val="2744703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rogramming data on computer monitor">
            <a:extLst>
              <a:ext uri="{FF2B5EF4-FFF2-40B4-BE49-F238E27FC236}">
                <a16:creationId xmlns:a16="http://schemas.microsoft.com/office/drawing/2014/main" id="{DE633DA9-3D0A-4E54-ACC9-8AEFF9769E61}"/>
              </a:ext>
            </a:extLst>
          </p:cNvPr>
          <p:cNvPicPr>
            <a:picLocks noGrp="1" noChangeAspect="1"/>
          </p:cNvPicPr>
          <p:nvPr>
            <p:ph type="pic" sz="quarter" idx="18"/>
          </p:nvPr>
        </p:nvPicPr>
        <p:blipFill>
          <a:blip r:embed="rId2"/>
          <a:srcRect l="19925" r="19925"/>
          <a:stretch>
            <a:fillRect/>
          </a:stretch>
        </p:blipFill>
        <p:spPr>
          <a:xfrm flipH="1">
            <a:off x="6540708" y="6385"/>
            <a:ext cx="5651292" cy="6261962"/>
          </a:xfrm>
        </p:spPr>
      </p:pic>
      <p:sp>
        <p:nvSpPr>
          <p:cNvPr id="3" name="Text Placeholder 2">
            <a:extLst>
              <a:ext uri="{FF2B5EF4-FFF2-40B4-BE49-F238E27FC236}">
                <a16:creationId xmlns:a16="http://schemas.microsoft.com/office/drawing/2014/main" id="{48035F96-9118-407D-9C92-519D3D260182}"/>
              </a:ext>
            </a:extLst>
          </p:cNvPr>
          <p:cNvSpPr>
            <a:spLocks noGrp="1"/>
          </p:cNvSpPr>
          <p:nvPr>
            <p:ph type="body" sz="quarter" idx="19"/>
          </p:nvPr>
        </p:nvSpPr>
        <p:spPr/>
        <p:txBody>
          <a:bodyPr vert="horz" lIns="91440" tIns="45720" rIns="91440" bIns="45720" rtlCol="0" anchor="t">
            <a:normAutofit/>
          </a:bodyPr>
          <a:lstStyle/>
          <a:p>
            <a:r>
              <a:rPr lang="en-IE" b="1">
                <a:solidFill>
                  <a:srgbClr val="085156"/>
                </a:solidFill>
              </a:rPr>
              <a:t>What is Big Data? </a:t>
            </a:r>
            <a:endParaRPr lang="en-US" b="1">
              <a:solidFill>
                <a:srgbClr val="085156"/>
              </a:solidFill>
            </a:endParaRPr>
          </a:p>
          <a:p>
            <a:endParaRPr lang="en-IE"/>
          </a:p>
        </p:txBody>
      </p:sp>
      <p:sp>
        <p:nvSpPr>
          <p:cNvPr id="4" name="Text Placeholder 3">
            <a:extLst>
              <a:ext uri="{FF2B5EF4-FFF2-40B4-BE49-F238E27FC236}">
                <a16:creationId xmlns:a16="http://schemas.microsoft.com/office/drawing/2014/main" id="{CA4D5409-C3D9-4F83-82DF-8993092FFC26}"/>
              </a:ext>
            </a:extLst>
          </p:cNvPr>
          <p:cNvSpPr>
            <a:spLocks noGrp="1"/>
          </p:cNvSpPr>
          <p:nvPr>
            <p:ph type="body" sz="quarter" idx="20"/>
          </p:nvPr>
        </p:nvSpPr>
        <p:spPr>
          <a:xfrm>
            <a:off x="338512" y="1621970"/>
            <a:ext cx="6454174" cy="3947440"/>
          </a:xfrm>
        </p:spPr>
        <p:txBody>
          <a:bodyPr vert="horz" lIns="91440" tIns="45720" rIns="91440" bIns="45720" rtlCol="0" anchor="t">
            <a:noAutofit/>
          </a:bodyPr>
          <a:lstStyle/>
          <a:p>
            <a:pPr algn="just"/>
            <a:r>
              <a:rPr lang="en-IE" dirty="0">
                <a:solidFill>
                  <a:srgbClr val="085156"/>
                </a:solidFill>
                <a:ea typeface="+mn-lt"/>
                <a:cs typeface="+mn-lt"/>
              </a:rPr>
              <a:t>In layman's terms, </a:t>
            </a:r>
            <a:r>
              <a:rPr lang="en-IE" b="1" dirty="0">
                <a:solidFill>
                  <a:srgbClr val="085156"/>
                </a:solidFill>
                <a:ea typeface="+mn-lt"/>
                <a:cs typeface="+mn-lt"/>
              </a:rPr>
              <a:t>Big Data</a:t>
            </a:r>
            <a:r>
              <a:rPr lang="en-IE" dirty="0">
                <a:solidFill>
                  <a:srgbClr val="085156"/>
                </a:solidFill>
                <a:ea typeface="+mn-lt"/>
                <a:cs typeface="+mn-lt"/>
              </a:rPr>
              <a:t> is basically the science of </a:t>
            </a:r>
            <a:r>
              <a:rPr lang="en-IE" b="1" dirty="0">
                <a:solidFill>
                  <a:srgbClr val="085156"/>
                </a:solidFill>
                <a:ea typeface="+mn-lt"/>
                <a:cs typeface="+mn-lt"/>
              </a:rPr>
              <a:t>collecting massive amounts of data</a:t>
            </a:r>
            <a:r>
              <a:rPr lang="en-IE" dirty="0">
                <a:solidFill>
                  <a:srgbClr val="085156"/>
                </a:solidFill>
                <a:ea typeface="+mn-lt"/>
                <a:cs typeface="+mn-lt"/>
              </a:rPr>
              <a:t> and converting it into </a:t>
            </a:r>
            <a:r>
              <a:rPr lang="en-IE" b="1" dirty="0">
                <a:solidFill>
                  <a:srgbClr val="085156"/>
                </a:solidFill>
                <a:ea typeface="+mn-lt"/>
                <a:cs typeface="+mn-lt"/>
              </a:rPr>
              <a:t>smaller</a:t>
            </a:r>
            <a:r>
              <a:rPr lang="en-IE" dirty="0">
                <a:solidFill>
                  <a:srgbClr val="085156"/>
                </a:solidFill>
                <a:ea typeface="+mn-lt"/>
                <a:cs typeface="+mn-lt"/>
              </a:rPr>
              <a:t> </a:t>
            </a:r>
            <a:r>
              <a:rPr lang="en-IE" b="1" dirty="0">
                <a:solidFill>
                  <a:srgbClr val="085156"/>
                </a:solidFill>
                <a:ea typeface="+mn-lt"/>
                <a:cs typeface="+mn-lt"/>
              </a:rPr>
              <a:t>chunks of manageable information</a:t>
            </a:r>
            <a:r>
              <a:rPr lang="en-IE" dirty="0">
                <a:solidFill>
                  <a:srgbClr val="085156"/>
                </a:solidFill>
                <a:ea typeface="+mn-lt"/>
                <a:cs typeface="+mn-lt"/>
              </a:rPr>
              <a:t> that can be used to gain extensive and relevant insights on a subject. </a:t>
            </a:r>
          </a:p>
          <a:p>
            <a:pPr algn="just"/>
            <a:r>
              <a:rPr lang="en-IE" dirty="0">
                <a:solidFill>
                  <a:srgbClr val="085156"/>
                </a:solidFill>
                <a:ea typeface="+mn-lt"/>
                <a:cs typeface="+mn-lt"/>
              </a:rPr>
              <a:t>In many cases, owners of food service businesses don’t pay attention to the wealth of information they have on processes and consumers.  </a:t>
            </a:r>
            <a:endParaRPr lang="en-US" dirty="0"/>
          </a:p>
          <a:p>
            <a:pPr algn="just"/>
            <a:r>
              <a:rPr lang="en-IE" dirty="0">
                <a:solidFill>
                  <a:srgbClr val="085156"/>
                </a:solidFill>
                <a:ea typeface="+mn-lt"/>
                <a:cs typeface="+mn-lt"/>
              </a:rPr>
              <a:t>We are going to explore how you can utilise this information in order to provide a better service, streamline your business processes and better meet market needs. </a:t>
            </a:r>
            <a:endParaRPr lang="en-US" dirty="0">
              <a:solidFill>
                <a:srgbClr val="085156"/>
              </a:solidFill>
              <a:ea typeface="+mn-lt"/>
              <a:cs typeface="+mn-lt"/>
            </a:endParaRPr>
          </a:p>
          <a:p>
            <a:pPr algn="just"/>
            <a:endParaRPr lang="en-IE" dirty="0">
              <a:solidFill>
                <a:srgbClr val="085156"/>
              </a:solidFill>
              <a:ea typeface="+mn-lt"/>
              <a:cs typeface="+mn-lt"/>
            </a:endParaRPr>
          </a:p>
          <a:p>
            <a:endParaRPr lang="en-IE" dirty="0">
              <a:ea typeface="+mn-lt"/>
              <a:cs typeface="+mn-lt"/>
            </a:endParaRPr>
          </a:p>
        </p:txBody>
      </p:sp>
    </p:spTree>
    <p:extLst>
      <p:ext uri="{BB962C8B-B14F-4D97-AF65-F5344CB8AC3E}">
        <p14:creationId xmlns:p14="http://schemas.microsoft.com/office/powerpoint/2010/main" val="3979444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0B789E-DB3B-4DD2-B5A7-452D1A57F2B9}"/>
              </a:ext>
            </a:extLst>
          </p:cNvPr>
          <p:cNvSpPr>
            <a:spLocks noGrp="1"/>
          </p:cNvSpPr>
          <p:nvPr>
            <p:ph type="body" sz="quarter" idx="13"/>
          </p:nvPr>
        </p:nvSpPr>
        <p:spPr>
          <a:xfrm>
            <a:off x="509666" y="3803359"/>
            <a:ext cx="4077324" cy="1912390"/>
          </a:xfrm>
        </p:spPr>
        <p:txBody>
          <a:bodyPr/>
          <a:lstStyle/>
          <a:p>
            <a:endParaRPr lang="en-US" b="1" dirty="0">
              <a:solidFill>
                <a:srgbClr val="085156"/>
              </a:solidFill>
              <a:cs typeface="Calibri"/>
            </a:endParaRPr>
          </a:p>
          <a:p>
            <a:pPr algn="ctr"/>
            <a:r>
              <a:rPr lang="en-US" b="1" dirty="0">
                <a:solidFill>
                  <a:srgbClr val="085156"/>
                </a:solidFill>
                <a:cs typeface="Calibri"/>
              </a:rPr>
              <a:t>Big Data in the Food Sector </a:t>
            </a:r>
            <a:endParaRPr lang="en-US" b="1" dirty="0">
              <a:solidFill>
                <a:srgbClr val="085156"/>
              </a:solidFill>
            </a:endParaRPr>
          </a:p>
          <a:p>
            <a:endParaRPr lang="en-IE" dirty="0"/>
          </a:p>
        </p:txBody>
      </p:sp>
      <p:sp>
        <p:nvSpPr>
          <p:cNvPr id="4" name="Text Placeholder 3">
            <a:extLst>
              <a:ext uri="{FF2B5EF4-FFF2-40B4-BE49-F238E27FC236}">
                <a16:creationId xmlns:a16="http://schemas.microsoft.com/office/drawing/2014/main" id="{573047FC-6B26-48DD-8F9D-D6EBA47EF35C}"/>
              </a:ext>
            </a:extLst>
          </p:cNvPr>
          <p:cNvSpPr>
            <a:spLocks noGrp="1"/>
          </p:cNvSpPr>
          <p:nvPr>
            <p:ph type="body" sz="quarter" idx="17"/>
          </p:nvPr>
        </p:nvSpPr>
        <p:spPr>
          <a:xfrm>
            <a:off x="5006714" y="3917659"/>
            <a:ext cx="6764739" cy="2228865"/>
          </a:xfrm>
        </p:spPr>
        <p:txBody>
          <a:bodyPr vert="horz" lIns="91440" tIns="45720" rIns="91440" bIns="45720" rtlCol="0" anchor="t">
            <a:noAutofit/>
          </a:bodyPr>
          <a:lstStyle/>
          <a:p>
            <a:r>
              <a:rPr lang="en-US" dirty="0">
                <a:solidFill>
                  <a:srgbClr val="085156"/>
                </a:solidFill>
              </a:rPr>
              <a:t>Data is a resource in the Digital World. It is said data is the new gold!  Big data is information taken from all aspects of life and used to provide better systems and services and more even more tailored communications. </a:t>
            </a:r>
            <a:r>
              <a:rPr lang="en-IE" dirty="0">
                <a:solidFill>
                  <a:srgbClr val="085156"/>
                </a:solidFill>
              </a:rPr>
              <a:t>By engaging with Big Data, food service businesses stand to gain in some key areas.</a:t>
            </a:r>
          </a:p>
        </p:txBody>
      </p:sp>
      <p:pic>
        <p:nvPicPr>
          <p:cNvPr id="5" name="Picture 7" descr="A picture containing outdoor, several&#10;&#10;Description automatically generated">
            <a:extLst>
              <a:ext uri="{FF2B5EF4-FFF2-40B4-BE49-F238E27FC236}">
                <a16:creationId xmlns:a16="http://schemas.microsoft.com/office/drawing/2014/main" id="{12BD533E-4A66-4C11-BEBA-2F527DCA2C75}"/>
              </a:ext>
            </a:extLst>
          </p:cNvPr>
          <p:cNvPicPr>
            <a:picLocks noGrp="1" noChangeAspect="1"/>
          </p:cNvPicPr>
          <p:nvPr>
            <p:ph type="pic" sz="quarter" idx="15"/>
          </p:nvPr>
        </p:nvPicPr>
        <p:blipFill rotWithShape="1">
          <a:blip r:embed="rId2"/>
          <a:srcRect t="27726" b="27726"/>
          <a:stretch/>
        </p:blipFill>
        <p:spPr>
          <a:xfrm>
            <a:off x="0" y="0"/>
            <a:ext cx="12069763" cy="3584575"/>
          </a:xfrm>
        </p:spPr>
      </p:pic>
    </p:spTree>
    <p:extLst>
      <p:ext uri="{BB962C8B-B14F-4D97-AF65-F5344CB8AC3E}">
        <p14:creationId xmlns:p14="http://schemas.microsoft.com/office/powerpoint/2010/main" val="1145734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8A9D2B-252F-46D3-9F44-06C87701A94E}"/>
              </a:ext>
            </a:extLst>
          </p:cNvPr>
          <p:cNvSpPr>
            <a:spLocks noGrp="1"/>
          </p:cNvSpPr>
          <p:nvPr>
            <p:ph type="body" sz="quarter" idx="14"/>
          </p:nvPr>
        </p:nvSpPr>
        <p:spPr/>
        <p:txBody>
          <a:bodyPr/>
          <a:lstStyle/>
          <a:p>
            <a:r>
              <a:rPr lang="en-US" b="1" dirty="0">
                <a:solidFill>
                  <a:srgbClr val="085156"/>
                </a:solidFill>
                <a:cs typeface="Calibri"/>
              </a:rPr>
              <a:t>1. Quality Control </a:t>
            </a:r>
            <a:endParaRPr lang="en-US" b="1" dirty="0">
              <a:solidFill>
                <a:srgbClr val="085156"/>
              </a:solidFill>
            </a:endParaRPr>
          </a:p>
        </p:txBody>
      </p:sp>
      <p:sp>
        <p:nvSpPr>
          <p:cNvPr id="5" name="Text Placeholder 4">
            <a:extLst>
              <a:ext uri="{FF2B5EF4-FFF2-40B4-BE49-F238E27FC236}">
                <a16:creationId xmlns:a16="http://schemas.microsoft.com/office/drawing/2014/main" id="{A54976B6-1D8D-4AF5-AB21-2A1A3ABAA611}"/>
              </a:ext>
            </a:extLst>
          </p:cNvPr>
          <p:cNvSpPr>
            <a:spLocks noGrp="1"/>
          </p:cNvSpPr>
          <p:nvPr>
            <p:ph type="body" sz="quarter" idx="15"/>
          </p:nvPr>
        </p:nvSpPr>
        <p:spPr/>
        <p:txBody>
          <a:bodyPr vert="horz" lIns="91440" tIns="45720" rIns="91440" bIns="45720" rtlCol="0" anchor="t">
            <a:normAutofit lnSpcReduction="10000"/>
          </a:bodyPr>
          <a:lstStyle/>
          <a:p>
            <a:r>
              <a:rPr lang="en-US" dirty="0">
                <a:solidFill>
                  <a:srgbClr val="044449"/>
                </a:solidFill>
                <a:cs typeface="Calibri"/>
              </a:rPr>
              <a:t>Monitoring the Supply Chain</a:t>
            </a:r>
          </a:p>
          <a:p>
            <a:r>
              <a:rPr lang="en-US" dirty="0">
                <a:solidFill>
                  <a:srgbClr val="044449"/>
                </a:solidFill>
                <a:cs typeface="Calibri"/>
              </a:rPr>
              <a:t>Improved Shelf-Life prediction </a:t>
            </a:r>
          </a:p>
        </p:txBody>
      </p:sp>
      <p:sp>
        <p:nvSpPr>
          <p:cNvPr id="6" name="Text Placeholder 5">
            <a:extLst>
              <a:ext uri="{FF2B5EF4-FFF2-40B4-BE49-F238E27FC236}">
                <a16:creationId xmlns:a16="http://schemas.microsoft.com/office/drawing/2014/main" id="{B5245F7B-288D-4DBA-9401-40558BC07B28}"/>
              </a:ext>
            </a:extLst>
          </p:cNvPr>
          <p:cNvSpPr>
            <a:spLocks noGrp="1"/>
          </p:cNvSpPr>
          <p:nvPr>
            <p:ph type="body" sz="quarter" idx="16"/>
          </p:nvPr>
        </p:nvSpPr>
        <p:spPr>
          <a:xfrm>
            <a:off x="4419600" y="3236316"/>
            <a:ext cx="3501446" cy="1045795"/>
          </a:xfrm>
        </p:spPr>
        <p:txBody>
          <a:bodyPr/>
          <a:lstStyle/>
          <a:p>
            <a:r>
              <a:rPr lang="en-US" b="1" dirty="0">
                <a:solidFill>
                  <a:srgbClr val="406F70"/>
                </a:solidFill>
                <a:cs typeface="Calibri"/>
              </a:rPr>
              <a:t>2. Enhanced Efficiency </a:t>
            </a:r>
            <a:endParaRPr lang="en-US" b="1" dirty="0">
              <a:solidFill>
                <a:srgbClr val="406F70"/>
              </a:solidFill>
            </a:endParaRPr>
          </a:p>
        </p:txBody>
      </p:sp>
      <p:sp>
        <p:nvSpPr>
          <p:cNvPr id="7" name="Text Placeholder 6">
            <a:extLst>
              <a:ext uri="{FF2B5EF4-FFF2-40B4-BE49-F238E27FC236}">
                <a16:creationId xmlns:a16="http://schemas.microsoft.com/office/drawing/2014/main" id="{AF32A444-3DEA-471A-8640-6C3D39539FF8}"/>
              </a:ext>
            </a:extLst>
          </p:cNvPr>
          <p:cNvSpPr>
            <a:spLocks noGrp="1"/>
          </p:cNvSpPr>
          <p:nvPr>
            <p:ph type="body" sz="quarter" idx="17"/>
          </p:nvPr>
        </p:nvSpPr>
        <p:spPr/>
        <p:txBody>
          <a:bodyPr vert="horz" lIns="91440" tIns="45720" rIns="91440" bIns="45720" rtlCol="0" anchor="t">
            <a:normAutofit/>
          </a:bodyPr>
          <a:lstStyle/>
          <a:p>
            <a:r>
              <a:rPr lang="en-US" dirty="0">
                <a:solidFill>
                  <a:srgbClr val="406F70"/>
                </a:solidFill>
                <a:cs typeface="Calibri"/>
              </a:rPr>
              <a:t>Big Data helps the food industry improve processes through better prediction and control</a:t>
            </a:r>
          </a:p>
          <a:p>
            <a:endParaRPr lang="en-US">
              <a:cs typeface="Calibri"/>
            </a:endParaRPr>
          </a:p>
        </p:txBody>
      </p:sp>
      <p:sp>
        <p:nvSpPr>
          <p:cNvPr id="8" name="Text Placeholder 7">
            <a:extLst>
              <a:ext uri="{FF2B5EF4-FFF2-40B4-BE49-F238E27FC236}">
                <a16:creationId xmlns:a16="http://schemas.microsoft.com/office/drawing/2014/main" id="{E85E142F-B9B2-4AAB-84F7-F75726B726D2}"/>
              </a:ext>
            </a:extLst>
          </p:cNvPr>
          <p:cNvSpPr>
            <a:spLocks noGrp="1"/>
          </p:cNvSpPr>
          <p:nvPr>
            <p:ph type="body" sz="quarter" idx="18"/>
          </p:nvPr>
        </p:nvSpPr>
        <p:spPr/>
        <p:txBody>
          <a:bodyPr/>
          <a:lstStyle/>
          <a:p>
            <a:r>
              <a:rPr lang="en-US" b="1" dirty="0">
                <a:solidFill>
                  <a:srgbClr val="F5C05B"/>
                </a:solidFill>
                <a:cs typeface="Calibri"/>
              </a:rPr>
              <a:t>3. Improved Insights </a:t>
            </a:r>
            <a:endParaRPr lang="en-US" b="1" dirty="0">
              <a:solidFill>
                <a:srgbClr val="F5C05B"/>
              </a:solidFill>
            </a:endParaRPr>
          </a:p>
        </p:txBody>
      </p:sp>
      <p:sp>
        <p:nvSpPr>
          <p:cNvPr id="9" name="Text Placeholder 8">
            <a:extLst>
              <a:ext uri="{FF2B5EF4-FFF2-40B4-BE49-F238E27FC236}">
                <a16:creationId xmlns:a16="http://schemas.microsoft.com/office/drawing/2014/main" id="{246C3735-220B-4E57-85CF-9637BFEF944D}"/>
              </a:ext>
            </a:extLst>
          </p:cNvPr>
          <p:cNvSpPr>
            <a:spLocks noGrp="1"/>
          </p:cNvSpPr>
          <p:nvPr>
            <p:ph type="body" sz="quarter" idx="19"/>
          </p:nvPr>
        </p:nvSpPr>
        <p:spPr/>
        <p:txBody>
          <a:bodyPr vert="horz" lIns="91440" tIns="45720" rIns="91440" bIns="45720" rtlCol="0" anchor="t">
            <a:normAutofit/>
          </a:bodyPr>
          <a:lstStyle/>
          <a:p>
            <a:r>
              <a:rPr lang="en-US" b="1" dirty="0">
                <a:solidFill>
                  <a:srgbClr val="F5C05B"/>
                </a:solidFill>
                <a:cs typeface="Calibri"/>
              </a:rPr>
              <a:t>Improved market fit through predictive analytics</a:t>
            </a:r>
          </a:p>
        </p:txBody>
      </p:sp>
      <p:sp>
        <p:nvSpPr>
          <p:cNvPr id="2" name="Text Placeholder 1">
            <a:extLst>
              <a:ext uri="{FF2B5EF4-FFF2-40B4-BE49-F238E27FC236}">
                <a16:creationId xmlns:a16="http://schemas.microsoft.com/office/drawing/2014/main" id="{03636F72-F18C-4AB1-9C9B-45FAD6F69A0F}"/>
              </a:ext>
            </a:extLst>
          </p:cNvPr>
          <p:cNvSpPr>
            <a:spLocks noGrp="1"/>
          </p:cNvSpPr>
          <p:nvPr>
            <p:ph type="body" sz="quarter" idx="13"/>
          </p:nvPr>
        </p:nvSpPr>
        <p:spPr/>
        <p:txBody>
          <a:bodyPr vert="horz" lIns="91440" tIns="45720" rIns="91440" bIns="45720" rtlCol="0" anchor="t">
            <a:normAutofit/>
          </a:bodyPr>
          <a:lstStyle/>
          <a:p>
            <a:r>
              <a:rPr lang="en-US" b="1">
                <a:solidFill>
                  <a:srgbClr val="085156"/>
                </a:solidFill>
                <a:cs typeface="Calibri"/>
              </a:rPr>
              <a:t>Advantages of Big Data in the Food Services Sector</a:t>
            </a:r>
            <a:endParaRPr lang="en-US" b="1">
              <a:solidFill>
                <a:srgbClr val="085156"/>
              </a:solidFill>
            </a:endParaRPr>
          </a:p>
        </p:txBody>
      </p:sp>
    </p:spTree>
    <p:extLst>
      <p:ext uri="{BB962C8B-B14F-4D97-AF65-F5344CB8AC3E}">
        <p14:creationId xmlns:p14="http://schemas.microsoft.com/office/powerpoint/2010/main" val="1573511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person, indoor, desk&#10;&#10;Description automatically generated">
            <a:extLst>
              <a:ext uri="{FF2B5EF4-FFF2-40B4-BE49-F238E27FC236}">
                <a16:creationId xmlns:a16="http://schemas.microsoft.com/office/drawing/2014/main" id="{3C15E75C-CEE5-40E3-AE07-8FA15D00F630}"/>
              </a:ext>
            </a:extLst>
          </p:cNvPr>
          <p:cNvPicPr>
            <a:picLocks noGrp="1" noChangeAspect="1"/>
          </p:cNvPicPr>
          <p:nvPr>
            <p:ph type="pic" sz="quarter" idx="18"/>
          </p:nvPr>
        </p:nvPicPr>
        <p:blipFill rotWithShape="1">
          <a:blip r:embed="rId2"/>
          <a:srcRect l="20096" r="20096"/>
          <a:stretch/>
        </p:blipFill>
        <p:spPr>
          <a:xfrm flipH="1">
            <a:off x="6540708" y="6385"/>
            <a:ext cx="5651292" cy="6261962"/>
          </a:xfrm>
        </p:spPr>
      </p:pic>
      <p:sp>
        <p:nvSpPr>
          <p:cNvPr id="2" name="Text Placeholder 1">
            <a:extLst>
              <a:ext uri="{FF2B5EF4-FFF2-40B4-BE49-F238E27FC236}">
                <a16:creationId xmlns:a16="http://schemas.microsoft.com/office/drawing/2014/main" id="{6DB63244-E7B6-4335-B6CA-698AF98EDFAE}"/>
              </a:ext>
            </a:extLst>
          </p:cNvPr>
          <p:cNvSpPr>
            <a:spLocks noGrp="1"/>
          </p:cNvSpPr>
          <p:nvPr>
            <p:ph type="body" sz="quarter" idx="19"/>
          </p:nvPr>
        </p:nvSpPr>
        <p:spPr/>
        <p:txBody>
          <a:bodyPr vert="horz" lIns="91440" tIns="45720" rIns="91440" bIns="45720" rtlCol="0" anchor="t">
            <a:normAutofit/>
          </a:bodyPr>
          <a:lstStyle/>
          <a:p>
            <a:r>
              <a:rPr lang="en-US" b="1">
                <a:solidFill>
                  <a:srgbClr val="406F70"/>
                </a:solidFill>
                <a:cs typeface="Calibri"/>
              </a:rPr>
              <a:t>1) Quality Control </a:t>
            </a:r>
            <a:endParaRPr lang="en-US" b="1">
              <a:solidFill>
                <a:srgbClr val="406F70"/>
              </a:solidFill>
            </a:endParaRPr>
          </a:p>
        </p:txBody>
      </p:sp>
      <p:sp>
        <p:nvSpPr>
          <p:cNvPr id="3" name="Text Placeholder 2">
            <a:extLst>
              <a:ext uri="{FF2B5EF4-FFF2-40B4-BE49-F238E27FC236}">
                <a16:creationId xmlns:a16="http://schemas.microsoft.com/office/drawing/2014/main" id="{9891A940-0C8C-4137-97BB-A589CD010A45}"/>
              </a:ext>
            </a:extLst>
          </p:cNvPr>
          <p:cNvSpPr>
            <a:spLocks noGrp="1"/>
          </p:cNvSpPr>
          <p:nvPr>
            <p:ph type="body" sz="quarter" idx="20"/>
          </p:nvPr>
        </p:nvSpPr>
        <p:spPr>
          <a:xfrm>
            <a:off x="586551" y="1786300"/>
            <a:ext cx="5509449" cy="3947440"/>
          </a:xfrm>
        </p:spPr>
        <p:txBody>
          <a:bodyPr vert="horz" lIns="91440" tIns="45720" rIns="91440" bIns="45720" rtlCol="0" anchor="t">
            <a:noAutofit/>
          </a:bodyPr>
          <a:lstStyle/>
          <a:p>
            <a:pPr algn="just"/>
            <a:r>
              <a:rPr lang="en-US" dirty="0">
                <a:solidFill>
                  <a:srgbClr val="406F70"/>
                </a:solidFill>
                <a:cs typeface="Calibri"/>
              </a:rPr>
              <a:t>The use of Big Data and data analysis is hugely important in ensuring the quality of food being served.  </a:t>
            </a:r>
          </a:p>
          <a:p>
            <a:pPr algn="just"/>
            <a:r>
              <a:rPr lang="en-US" dirty="0">
                <a:solidFill>
                  <a:srgbClr val="406F70"/>
                </a:solidFill>
                <a:cs typeface="Calibri"/>
              </a:rPr>
              <a:t>Smart technologies that we mentioned earlier (NFC, RFID, QR code), artificial intelligence and blockchain technology can be used to </a:t>
            </a:r>
            <a:r>
              <a:rPr lang="en-US" b="1" dirty="0">
                <a:solidFill>
                  <a:srgbClr val="406F70"/>
                </a:solidFill>
                <a:cs typeface="Calibri"/>
              </a:rPr>
              <a:t>track products </a:t>
            </a:r>
            <a:r>
              <a:rPr lang="en-US" dirty="0">
                <a:solidFill>
                  <a:srgbClr val="406F70"/>
                </a:solidFill>
                <a:cs typeface="Calibri"/>
              </a:rPr>
              <a:t>throughout the supply chain.</a:t>
            </a:r>
          </a:p>
          <a:p>
            <a:pPr algn="just"/>
            <a:r>
              <a:rPr lang="en-US" dirty="0">
                <a:solidFill>
                  <a:srgbClr val="406F70"/>
                </a:solidFill>
                <a:cs typeface="Calibri"/>
              </a:rPr>
              <a:t>This ensures cold-chains, and the authenticity of produce is met and consequently the best produce reaches the food service supplier </a:t>
            </a:r>
          </a:p>
        </p:txBody>
      </p:sp>
    </p:spTree>
    <p:extLst>
      <p:ext uri="{BB962C8B-B14F-4D97-AF65-F5344CB8AC3E}">
        <p14:creationId xmlns:p14="http://schemas.microsoft.com/office/powerpoint/2010/main" val="997675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656AFE-A3FF-49AE-A30D-22F0DCFC5FA3}"/>
              </a:ext>
            </a:extLst>
          </p:cNvPr>
          <p:cNvSpPr>
            <a:spLocks noGrp="1"/>
          </p:cNvSpPr>
          <p:nvPr>
            <p:ph type="body" sz="quarter" idx="13"/>
          </p:nvPr>
        </p:nvSpPr>
        <p:spPr/>
        <p:txBody>
          <a:bodyPr vert="horz" lIns="91440" tIns="45720" rIns="91440" bIns="45720" rtlCol="0" anchor="t">
            <a:normAutofit/>
          </a:bodyPr>
          <a:lstStyle/>
          <a:p>
            <a:r>
              <a:rPr lang="en-US" b="1">
                <a:solidFill>
                  <a:srgbClr val="406F70"/>
                </a:solidFill>
                <a:cs typeface="Calibri"/>
              </a:rPr>
              <a:t>Blockchain in the Food Sector Supply Chain </a:t>
            </a:r>
            <a:endParaRPr lang="en-US" b="1">
              <a:solidFill>
                <a:srgbClr val="406F70"/>
              </a:solidFill>
            </a:endParaRPr>
          </a:p>
        </p:txBody>
      </p:sp>
      <p:sp>
        <p:nvSpPr>
          <p:cNvPr id="4" name="Text Placeholder 3">
            <a:extLst>
              <a:ext uri="{FF2B5EF4-FFF2-40B4-BE49-F238E27FC236}">
                <a16:creationId xmlns:a16="http://schemas.microsoft.com/office/drawing/2014/main" id="{6B341488-6FF9-481D-8418-61F3B23D1695}"/>
              </a:ext>
            </a:extLst>
          </p:cNvPr>
          <p:cNvSpPr>
            <a:spLocks noGrp="1"/>
          </p:cNvSpPr>
          <p:nvPr>
            <p:ph type="body" sz="quarter" idx="14"/>
          </p:nvPr>
        </p:nvSpPr>
        <p:spPr/>
        <p:txBody>
          <a:bodyPr/>
          <a:lstStyle/>
          <a:p>
            <a:r>
              <a:rPr lang="en-US" b="1" dirty="0">
                <a:solidFill>
                  <a:srgbClr val="CC9131"/>
                </a:solidFill>
              </a:rPr>
              <a:t>The benefits…</a:t>
            </a:r>
          </a:p>
        </p:txBody>
      </p:sp>
      <p:pic>
        <p:nvPicPr>
          <p:cNvPr id="5" name="Picture 5">
            <a:hlinkClick r:id="" action="ppaction://media"/>
            <a:extLst>
              <a:ext uri="{FF2B5EF4-FFF2-40B4-BE49-F238E27FC236}">
                <a16:creationId xmlns:a16="http://schemas.microsoft.com/office/drawing/2014/main" id="{72A5FC75-5EFC-4855-B98A-7D20DE8E4676}"/>
              </a:ext>
            </a:extLst>
          </p:cNvPr>
          <p:cNvPicPr>
            <a:picLocks noGrp="1" noRot="1" noChangeAspect="1"/>
          </p:cNvPicPr>
          <p:nvPr>
            <p:ph type="pic" sz="quarter" idx="15"/>
            <a:videoFile r:link="rId1"/>
          </p:nvPr>
        </p:nvPicPr>
        <p:blipFill rotWithShape="1">
          <a:blip r:embed="rId3"/>
          <a:srcRect t="9074" b="9074"/>
          <a:stretch/>
        </p:blipFill>
        <p:spPr>
          <a:xfrm>
            <a:off x="3184071" y="1762734"/>
            <a:ext cx="5665788" cy="3714141"/>
          </a:xfrm>
        </p:spPr>
      </p:pic>
      <p:sp>
        <p:nvSpPr>
          <p:cNvPr id="2" name="TextBox 1">
            <a:extLst>
              <a:ext uri="{FF2B5EF4-FFF2-40B4-BE49-F238E27FC236}">
                <a16:creationId xmlns:a16="http://schemas.microsoft.com/office/drawing/2014/main" id="{8B625131-DF39-4D07-8E4D-93C3FA2E8A65}"/>
              </a:ext>
            </a:extLst>
          </p:cNvPr>
          <p:cNvSpPr txBox="1"/>
          <p:nvPr/>
        </p:nvSpPr>
        <p:spPr>
          <a:xfrm>
            <a:off x="554566" y="5962650"/>
            <a:ext cx="36957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hlinkClick r:id="rId4"/>
              </a:rPr>
              <a:t>Blockchain</a:t>
            </a:r>
            <a:r>
              <a:rPr lang="en-US" sz="1400" dirty="0">
                <a:ea typeface="+mn-lt"/>
                <a:cs typeface="+mn-lt"/>
                <a:hlinkClick r:id="rId4"/>
              </a:rPr>
              <a:t> in the Food Service Industry - Blockchain for Business Video Series - YouTube</a:t>
            </a:r>
            <a:r>
              <a:rPr lang="en-US" dirty="0"/>
              <a:t> </a:t>
            </a:r>
            <a:endParaRPr lang="en-US" dirty="0">
              <a:cs typeface="Calibri"/>
            </a:endParaRPr>
          </a:p>
        </p:txBody>
      </p:sp>
      <p:sp>
        <p:nvSpPr>
          <p:cNvPr id="6" name="TextBox 5">
            <a:extLst>
              <a:ext uri="{FF2B5EF4-FFF2-40B4-BE49-F238E27FC236}">
                <a16:creationId xmlns:a16="http://schemas.microsoft.com/office/drawing/2014/main" id="{BA4C0F84-4B86-4536-BE4B-15EC8A463AD1}"/>
              </a:ext>
            </a:extLst>
          </p:cNvPr>
          <p:cNvSpPr txBox="1"/>
          <p:nvPr/>
        </p:nvSpPr>
        <p:spPr>
          <a:xfrm>
            <a:off x="9349620" y="1202991"/>
            <a:ext cx="2700866" cy="46935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dirty="0">
                <a:solidFill>
                  <a:srgbClr val="406F70"/>
                </a:solidFill>
                <a:ea typeface="+mn-lt"/>
                <a:cs typeface="+mn-lt"/>
              </a:rPr>
              <a:t>In this video, Director of </a:t>
            </a:r>
            <a:r>
              <a:rPr lang="en-US" sz="2300" dirty="0">
                <a:solidFill>
                  <a:srgbClr val="406F70"/>
                </a:solidFill>
                <a:ea typeface="+mn-lt"/>
                <a:cs typeface="+mn-lt"/>
                <a:hlinkClick r:id="rId5"/>
              </a:rPr>
              <a:t>Smartbridge</a:t>
            </a:r>
            <a:r>
              <a:rPr lang="en-US" sz="2300" dirty="0">
                <a:solidFill>
                  <a:srgbClr val="406F70"/>
                </a:solidFill>
                <a:ea typeface="+mn-lt"/>
                <a:cs typeface="+mn-lt"/>
              </a:rPr>
              <a:t>, Matthew </a:t>
            </a:r>
            <a:r>
              <a:rPr lang="en-US" sz="2300" dirty="0" err="1">
                <a:solidFill>
                  <a:srgbClr val="406F70"/>
                </a:solidFill>
                <a:ea typeface="+mn-lt"/>
                <a:cs typeface="+mn-lt"/>
              </a:rPr>
              <a:t>DiBona</a:t>
            </a:r>
            <a:r>
              <a:rPr lang="en-US" sz="2300" dirty="0">
                <a:solidFill>
                  <a:srgbClr val="406F70"/>
                </a:solidFill>
                <a:ea typeface="+mn-lt"/>
                <a:cs typeface="+mn-lt"/>
              </a:rPr>
              <a:t> explains the breakdown of the food supply chain &amp; how integration of blockchain in the food service industry can transform the way humans consume.</a:t>
            </a:r>
            <a:endParaRPr lang="en-US" sz="2300" dirty="0">
              <a:solidFill>
                <a:srgbClr val="406F70"/>
              </a:solidFill>
              <a:cs typeface="Calibri"/>
            </a:endParaRPr>
          </a:p>
        </p:txBody>
      </p:sp>
      <p:sp>
        <p:nvSpPr>
          <p:cNvPr id="7" name="Oval 6">
            <a:extLst>
              <a:ext uri="{FF2B5EF4-FFF2-40B4-BE49-F238E27FC236}">
                <a16:creationId xmlns:a16="http://schemas.microsoft.com/office/drawing/2014/main" id="{9DB4AB29-7F4C-4426-BBE4-CCCAF5A8BF8E}"/>
              </a:ext>
            </a:extLst>
          </p:cNvPr>
          <p:cNvSpPr/>
          <p:nvPr/>
        </p:nvSpPr>
        <p:spPr>
          <a:xfrm>
            <a:off x="1226573" y="1005347"/>
            <a:ext cx="1954160" cy="1265902"/>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406F70"/>
                </a:solidFill>
                <a:cs typeface="Calibri"/>
              </a:rPr>
              <a:t>WATCH</a:t>
            </a:r>
            <a:endParaRPr lang="en-US" sz="2400" dirty="0"/>
          </a:p>
        </p:txBody>
      </p:sp>
    </p:spTree>
    <p:extLst>
      <p:ext uri="{BB962C8B-B14F-4D97-AF65-F5344CB8AC3E}">
        <p14:creationId xmlns:p14="http://schemas.microsoft.com/office/powerpoint/2010/main" val="1549742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person, indoor, desk&#10;&#10;Description automatically generated">
            <a:extLst>
              <a:ext uri="{FF2B5EF4-FFF2-40B4-BE49-F238E27FC236}">
                <a16:creationId xmlns:a16="http://schemas.microsoft.com/office/drawing/2014/main" id="{8D849C9B-A57B-4533-9D8B-F3929BF86968}"/>
              </a:ext>
            </a:extLst>
          </p:cNvPr>
          <p:cNvPicPr>
            <a:picLocks noGrp="1" noChangeAspect="1"/>
          </p:cNvPicPr>
          <p:nvPr>
            <p:ph type="pic" sz="quarter" idx="18"/>
          </p:nvPr>
        </p:nvPicPr>
        <p:blipFill rotWithShape="1">
          <a:blip r:embed="rId2"/>
          <a:srcRect l="20099" r="20099"/>
          <a:stretch/>
        </p:blipFill>
        <p:spPr/>
      </p:pic>
      <p:sp>
        <p:nvSpPr>
          <p:cNvPr id="3" name="Text Placeholder 2">
            <a:extLst>
              <a:ext uri="{FF2B5EF4-FFF2-40B4-BE49-F238E27FC236}">
                <a16:creationId xmlns:a16="http://schemas.microsoft.com/office/drawing/2014/main" id="{74839F15-1BEB-4E78-BB23-BB892E808C5E}"/>
              </a:ext>
            </a:extLst>
          </p:cNvPr>
          <p:cNvSpPr>
            <a:spLocks noGrp="1"/>
          </p:cNvSpPr>
          <p:nvPr>
            <p:ph type="body" sz="quarter" idx="19"/>
          </p:nvPr>
        </p:nvSpPr>
        <p:spPr/>
        <p:txBody>
          <a:bodyPr vert="horz" lIns="91440" tIns="45720" rIns="91440" bIns="45720" rtlCol="0" anchor="t">
            <a:normAutofit/>
          </a:bodyPr>
          <a:lstStyle/>
          <a:p>
            <a:r>
              <a:rPr lang="en-US" b="1" dirty="0">
                <a:solidFill>
                  <a:srgbClr val="406F70"/>
                </a:solidFill>
                <a:cs typeface="Calibri"/>
              </a:rPr>
              <a:t>Quality Control </a:t>
            </a:r>
            <a:endParaRPr lang="en-US" b="1" dirty="0">
              <a:solidFill>
                <a:srgbClr val="406F70"/>
              </a:solidFill>
            </a:endParaRPr>
          </a:p>
        </p:txBody>
      </p:sp>
      <p:sp>
        <p:nvSpPr>
          <p:cNvPr id="4" name="Text Placeholder 3">
            <a:extLst>
              <a:ext uri="{FF2B5EF4-FFF2-40B4-BE49-F238E27FC236}">
                <a16:creationId xmlns:a16="http://schemas.microsoft.com/office/drawing/2014/main" id="{9700D708-6F30-4E34-9489-F4AFFCF3AF06}"/>
              </a:ext>
            </a:extLst>
          </p:cNvPr>
          <p:cNvSpPr>
            <a:spLocks noGrp="1"/>
          </p:cNvSpPr>
          <p:nvPr>
            <p:ph type="body" sz="quarter" idx="20"/>
          </p:nvPr>
        </p:nvSpPr>
        <p:spPr>
          <a:xfrm>
            <a:off x="408249" y="1682128"/>
            <a:ext cx="6354536" cy="4418879"/>
          </a:xfrm>
        </p:spPr>
        <p:txBody>
          <a:bodyPr vert="horz" lIns="91440" tIns="45720" rIns="91440" bIns="45720" rtlCol="0" anchor="t">
            <a:noAutofit/>
          </a:bodyPr>
          <a:lstStyle/>
          <a:p>
            <a:pPr algn="just"/>
            <a:r>
              <a:rPr lang="en-US" dirty="0">
                <a:solidFill>
                  <a:srgbClr val="406F70"/>
                </a:solidFill>
                <a:ea typeface="+mn-lt"/>
                <a:cs typeface="+mn-lt"/>
              </a:rPr>
              <a:t>You may be aware, there are several companies provide commercial kitchen appliances and systems which carry out automatic and digital inventory.  </a:t>
            </a:r>
          </a:p>
          <a:p>
            <a:pPr algn="just"/>
            <a:r>
              <a:rPr lang="en-US" dirty="0">
                <a:solidFill>
                  <a:srgbClr val="406F70"/>
                </a:solidFill>
                <a:ea typeface="+mn-lt"/>
                <a:cs typeface="+mn-lt"/>
              </a:rPr>
              <a:t>This Data collected gets fed back into the cloud where the companies use this information to provide better shelf-life information for the kitchens and improve provisioning. </a:t>
            </a:r>
          </a:p>
          <a:p>
            <a:pPr algn="just"/>
            <a:r>
              <a:rPr lang="en-US" dirty="0">
                <a:solidFill>
                  <a:srgbClr val="406F70"/>
                </a:solidFill>
                <a:ea typeface="+mn-lt"/>
                <a:cs typeface="+mn-lt"/>
              </a:rPr>
              <a:t>One such project is the Elika Jan Project in Spain where technology is being used to improve the storage and shelf life of products</a:t>
            </a:r>
          </a:p>
          <a:p>
            <a:pPr algn="just"/>
            <a:r>
              <a:rPr lang="en-IE" sz="2000" b="1" dirty="0">
                <a:solidFill>
                  <a:srgbClr val="044449"/>
                </a:solidFill>
                <a:highlight>
                  <a:srgbClr val="F5C05B"/>
                </a:highlight>
                <a:hlinkClick r:id="rId3">
                  <a:extLst>
                    <a:ext uri="{A12FA001-AC4F-418D-AE19-62706E023703}">
                      <ahyp:hlinkClr xmlns:ahyp="http://schemas.microsoft.com/office/drawing/2018/hyperlinkcolor" val="tx"/>
                    </a:ext>
                  </a:extLst>
                </a:hlinkClick>
              </a:rPr>
              <a:t>READ</a:t>
            </a:r>
            <a:r>
              <a:rPr lang="en-IE" sz="2000" b="1" dirty="0">
                <a:solidFill>
                  <a:srgbClr val="044449"/>
                </a:solidFill>
                <a:hlinkClick r:id="rId3">
                  <a:extLst>
                    <a:ext uri="{A12FA001-AC4F-418D-AE19-62706E023703}">
                      <ahyp:hlinkClr xmlns:ahyp="http://schemas.microsoft.com/office/drawing/2018/hyperlinkcolor" val="tx"/>
                    </a:ext>
                  </a:extLst>
                </a:hlinkClick>
              </a:rPr>
              <a:t> </a:t>
            </a:r>
            <a:r>
              <a:rPr lang="en-IE" sz="2000" dirty="0">
                <a:solidFill>
                  <a:schemeClr val="bg1"/>
                </a:solidFill>
                <a:hlinkClick r:id="rId3">
                  <a:extLst>
                    <a:ext uri="{A12FA001-AC4F-418D-AE19-62706E023703}">
                      <ahyp:hlinkClr xmlns:ahyp="http://schemas.microsoft.com/office/drawing/2018/hyperlinkcolor" val="tx"/>
                    </a:ext>
                  </a:extLst>
                </a:hlinkClick>
              </a:rPr>
              <a:t>  </a:t>
            </a:r>
            <a:r>
              <a:rPr lang="en-IE" sz="2000" dirty="0">
                <a:solidFill>
                  <a:srgbClr val="0563C1"/>
                </a:solidFill>
                <a:hlinkClick r:id="rId3">
                  <a:extLst>
                    <a:ext uri="{A12FA001-AC4F-418D-AE19-62706E023703}">
                      <ahyp:hlinkClr xmlns:ahyp="http://schemas.microsoft.com/office/drawing/2018/hyperlinkcolor" val="tx"/>
                    </a:ext>
                  </a:extLst>
                </a:hlinkClick>
              </a:rPr>
              <a:t>101-Elika-Jan-Project.pdf (</a:t>
            </a:r>
            <a:r>
              <a:rPr lang="en-IE" sz="2000" dirty="0" err="1">
                <a:solidFill>
                  <a:srgbClr val="0563C1"/>
                </a:solidFill>
                <a:hlinkClick r:id="rId3">
                  <a:extLst>
                    <a:ext uri="{A12FA001-AC4F-418D-AE19-62706E023703}">
                      <ahyp:hlinkClr xmlns:ahyp="http://schemas.microsoft.com/office/drawing/2018/hyperlinkcolor" val="tx"/>
                    </a:ext>
                  </a:extLst>
                </a:hlinkClick>
              </a:rPr>
              <a:t>foodinnovation.how</a:t>
            </a:r>
            <a:r>
              <a:rPr lang="en-IE" sz="2000" dirty="0">
                <a:solidFill>
                  <a:srgbClr val="0563C1"/>
                </a:solidFill>
                <a:hlinkClick r:id="rId3">
                  <a:extLst>
                    <a:ext uri="{A12FA001-AC4F-418D-AE19-62706E023703}">
                      <ahyp:hlinkClr xmlns:ahyp="http://schemas.microsoft.com/office/drawing/2018/hyperlinkcolor" val="tx"/>
                    </a:ext>
                  </a:extLst>
                </a:hlinkClick>
              </a:rPr>
              <a:t>)</a:t>
            </a:r>
            <a:endParaRPr lang="en-US" sz="2000" dirty="0">
              <a:solidFill>
                <a:srgbClr val="406F70"/>
              </a:solidFill>
              <a:ea typeface="+mn-lt"/>
              <a:cs typeface="+mn-lt"/>
            </a:endParaRPr>
          </a:p>
          <a:p>
            <a:pPr algn="just"/>
            <a:endParaRPr lang="en-US" sz="2000" dirty="0">
              <a:solidFill>
                <a:srgbClr val="406F70"/>
              </a:solidFill>
              <a:cs typeface="Calibri"/>
            </a:endParaRPr>
          </a:p>
        </p:txBody>
      </p:sp>
    </p:spTree>
    <p:extLst>
      <p:ext uri="{BB962C8B-B14F-4D97-AF65-F5344CB8AC3E}">
        <p14:creationId xmlns:p14="http://schemas.microsoft.com/office/powerpoint/2010/main" val="1702219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3C15E75C-CEE5-40E3-AE07-8FA15D00F630}"/>
              </a:ext>
            </a:extLst>
          </p:cNvPr>
          <p:cNvPicPr>
            <a:picLocks noGrp="1" noChangeAspect="1"/>
          </p:cNvPicPr>
          <p:nvPr>
            <p:ph type="pic" sz="quarter" idx="18"/>
          </p:nvPr>
        </p:nvPicPr>
        <p:blipFill rotWithShape="1">
          <a:blip r:embed="rId2"/>
          <a:srcRect l="19936" r="19936"/>
          <a:stretch/>
        </p:blipFill>
        <p:spPr>
          <a:xfrm flipH="1">
            <a:off x="6540708" y="6385"/>
            <a:ext cx="5651292" cy="6261962"/>
          </a:xfrm>
        </p:spPr>
      </p:pic>
      <p:sp>
        <p:nvSpPr>
          <p:cNvPr id="2" name="Text Placeholder 1">
            <a:extLst>
              <a:ext uri="{FF2B5EF4-FFF2-40B4-BE49-F238E27FC236}">
                <a16:creationId xmlns:a16="http://schemas.microsoft.com/office/drawing/2014/main" id="{6DB63244-E7B6-4335-B6CA-698AF98EDFAE}"/>
              </a:ext>
            </a:extLst>
          </p:cNvPr>
          <p:cNvSpPr>
            <a:spLocks noGrp="1"/>
          </p:cNvSpPr>
          <p:nvPr>
            <p:ph type="body" sz="quarter" idx="19"/>
          </p:nvPr>
        </p:nvSpPr>
        <p:spPr/>
        <p:txBody>
          <a:bodyPr vert="horz" lIns="91440" tIns="45720" rIns="91440" bIns="45720" rtlCol="0" anchor="t">
            <a:normAutofit/>
          </a:bodyPr>
          <a:lstStyle/>
          <a:p>
            <a:r>
              <a:rPr lang="en-US" b="1">
                <a:solidFill>
                  <a:srgbClr val="406F70"/>
                </a:solidFill>
                <a:cs typeface="Calibri"/>
              </a:rPr>
              <a:t>2) Enhanced Efficiency </a:t>
            </a:r>
            <a:endParaRPr lang="en-US" b="1">
              <a:solidFill>
                <a:srgbClr val="406F70"/>
              </a:solidFill>
            </a:endParaRPr>
          </a:p>
        </p:txBody>
      </p:sp>
      <p:sp>
        <p:nvSpPr>
          <p:cNvPr id="3" name="Text Placeholder 2">
            <a:extLst>
              <a:ext uri="{FF2B5EF4-FFF2-40B4-BE49-F238E27FC236}">
                <a16:creationId xmlns:a16="http://schemas.microsoft.com/office/drawing/2014/main" id="{9891A940-0C8C-4137-97BB-A589CD010A45}"/>
              </a:ext>
            </a:extLst>
          </p:cNvPr>
          <p:cNvSpPr>
            <a:spLocks noGrp="1"/>
          </p:cNvSpPr>
          <p:nvPr>
            <p:ph type="body" sz="quarter" idx="20"/>
          </p:nvPr>
        </p:nvSpPr>
        <p:spPr>
          <a:xfrm>
            <a:off x="367477" y="1658075"/>
            <a:ext cx="5728523" cy="4296690"/>
          </a:xfrm>
        </p:spPr>
        <p:txBody>
          <a:bodyPr vert="horz" lIns="91440" tIns="45720" rIns="91440" bIns="45720" rtlCol="0" anchor="t">
            <a:noAutofit/>
          </a:bodyPr>
          <a:lstStyle/>
          <a:p>
            <a:pPr algn="just"/>
            <a:r>
              <a:rPr lang="en-US" dirty="0">
                <a:solidFill>
                  <a:srgbClr val="406F70"/>
                </a:solidFill>
                <a:cs typeface="Calibri"/>
              </a:rPr>
              <a:t>Food service SMEs traditionally operate on a tight bottom line and so small gains in business operations are hugely important.  </a:t>
            </a:r>
          </a:p>
          <a:p>
            <a:pPr algn="just"/>
            <a:r>
              <a:rPr lang="en-US" dirty="0">
                <a:solidFill>
                  <a:srgbClr val="406F70"/>
                </a:solidFill>
                <a:cs typeface="Calibri"/>
              </a:rPr>
              <a:t>By food service businesses utilising smart technologies,  they gather information from their operations and feed them back them into existing data.  </a:t>
            </a:r>
          </a:p>
          <a:p>
            <a:pPr algn="just"/>
            <a:r>
              <a:rPr lang="en-US" dirty="0">
                <a:solidFill>
                  <a:srgbClr val="406F70"/>
                </a:solidFill>
                <a:cs typeface="Calibri"/>
              </a:rPr>
              <a:t>The process of collating and analysing this data is highly complex so technology service providers carry this out and supply the SME with concise recommendations on how they can improve.</a:t>
            </a:r>
          </a:p>
        </p:txBody>
      </p:sp>
    </p:spTree>
    <p:extLst>
      <p:ext uri="{BB962C8B-B14F-4D97-AF65-F5344CB8AC3E}">
        <p14:creationId xmlns:p14="http://schemas.microsoft.com/office/powerpoint/2010/main" val="2377524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indoor, person, dish&#10;&#10;Description automatically generated">
            <a:extLst>
              <a:ext uri="{FF2B5EF4-FFF2-40B4-BE49-F238E27FC236}">
                <a16:creationId xmlns:a16="http://schemas.microsoft.com/office/drawing/2014/main" id="{2A27C13F-25C5-4963-A815-3B1CFDA56E74}"/>
              </a:ext>
            </a:extLst>
          </p:cNvPr>
          <p:cNvPicPr>
            <a:picLocks noGrp="1" noChangeAspect="1"/>
          </p:cNvPicPr>
          <p:nvPr>
            <p:ph type="pic" sz="quarter" idx="18"/>
          </p:nvPr>
        </p:nvPicPr>
        <p:blipFill rotWithShape="1">
          <a:blip r:embed="rId3"/>
          <a:srcRect l="26030" r="26030"/>
          <a:stretch/>
        </p:blipFill>
        <p:spPr/>
      </p:pic>
      <p:sp>
        <p:nvSpPr>
          <p:cNvPr id="3" name="Text Placeholder 2">
            <a:extLst>
              <a:ext uri="{FF2B5EF4-FFF2-40B4-BE49-F238E27FC236}">
                <a16:creationId xmlns:a16="http://schemas.microsoft.com/office/drawing/2014/main" id="{4BDED156-C906-4BD5-870A-81353DCB09A4}"/>
              </a:ext>
            </a:extLst>
          </p:cNvPr>
          <p:cNvSpPr>
            <a:spLocks noGrp="1"/>
          </p:cNvSpPr>
          <p:nvPr>
            <p:ph type="body" sz="quarter" idx="19"/>
          </p:nvPr>
        </p:nvSpPr>
        <p:spPr/>
        <p:txBody>
          <a:bodyPr vert="horz" lIns="91440" tIns="45720" rIns="91440" bIns="45720" rtlCol="0" anchor="t">
            <a:normAutofit/>
          </a:bodyPr>
          <a:lstStyle/>
          <a:p>
            <a:r>
              <a:rPr lang="en-US" b="1">
                <a:solidFill>
                  <a:srgbClr val="406F70"/>
                </a:solidFill>
                <a:cs typeface="Calibri"/>
              </a:rPr>
              <a:t>Example: Winnow</a:t>
            </a:r>
            <a:r>
              <a:rPr lang="en-US">
                <a:cs typeface="Calibri"/>
              </a:rPr>
              <a:t> </a:t>
            </a:r>
            <a:endParaRPr lang="en-US"/>
          </a:p>
        </p:txBody>
      </p:sp>
      <p:sp>
        <p:nvSpPr>
          <p:cNvPr id="7" name="Text Placeholder 6">
            <a:extLst>
              <a:ext uri="{FF2B5EF4-FFF2-40B4-BE49-F238E27FC236}">
                <a16:creationId xmlns:a16="http://schemas.microsoft.com/office/drawing/2014/main" id="{8C72914F-1C19-4A17-8983-964F6EFD1B80}"/>
              </a:ext>
            </a:extLst>
          </p:cNvPr>
          <p:cNvSpPr>
            <a:spLocks noGrp="1"/>
          </p:cNvSpPr>
          <p:nvPr>
            <p:ph type="body" sz="quarter" idx="20"/>
          </p:nvPr>
        </p:nvSpPr>
        <p:spPr>
          <a:xfrm>
            <a:off x="586552" y="1786300"/>
            <a:ext cx="5651292" cy="4043000"/>
          </a:xfrm>
        </p:spPr>
        <p:txBody>
          <a:bodyPr vert="horz" lIns="91440" tIns="45720" rIns="91440" bIns="45720" rtlCol="0" anchor="t">
            <a:noAutofit/>
          </a:bodyPr>
          <a:lstStyle/>
          <a:p>
            <a:pPr algn="just"/>
            <a:r>
              <a:rPr lang="en-US" dirty="0">
                <a:solidFill>
                  <a:srgbClr val="406F70"/>
                </a:solidFill>
                <a:cs typeface="Calibri"/>
              </a:rPr>
              <a:t>One company which uses technology and big data to improve insights is </a:t>
            </a:r>
            <a:r>
              <a:rPr lang="en-US" dirty="0">
                <a:solidFill>
                  <a:srgbClr val="406F70"/>
                </a:solidFill>
                <a:cs typeface="Calibri"/>
                <a:hlinkClick r:id="rId4"/>
              </a:rPr>
              <a:t>Winnow</a:t>
            </a:r>
            <a:r>
              <a:rPr lang="en-US" dirty="0">
                <a:solidFill>
                  <a:srgbClr val="406F70"/>
                </a:solidFill>
                <a:cs typeface="Calibri"/>
              </a:rPr>
              <a:t>.  </a:t>
            </a:r>
          </a:p>
          <a:p>
            <a:pPr algn="just"/>
            <a:r>
              <a:rPr lang="en-US" dirty="0">
                <a:solidFill>
                  <a:srgbClr val="406F70"/>
                </a:solidFill>
                <a:cs typeface="Calibri"/>
              </a:rPr>
              <a:t>Winnow uses a smart bin which both weighs waste as it is being disposed of and utilises Artificial Intelligence (AI) to identify the waste source.  </a:t>
            </a:r>
            <a:endParaRPr lang="en-US" dirty="0"/>
          </a:p>
          <a:p>
            <a:pPr algn="just"/>
            <a:r>
              <a:rPr lang="en-US" dirty="0">
                <a:solidFill>
                  <a:srgbClr val="406F70"/>
                </a:solidFill>
                <a:cs typeface="Calibri"/>
              </a:rPr>
              <a:t>Through analytics, Winnow then feeds insights back to the SME on how they can reduce their waste, creating a more sustainable model and reducing inefficiency for the business.</a:t>
            </a:r>
          </a:p>
          <a:p>
            <a:pPr algn="just"/>
            <a:endParaRPr lang="en-US" dirty="0">
              <a:highlight>
                <a:srgbClr val="FFFF00"/>
              </a:highlight>
              <a:cs typeface="Calibri" panose="020F0502020204030204"/>
            </a:endParaRPr>
          </a:p>
        </p:txBody>
      </p:sp>
    </p:spTree>
    <p:extLst>
      <p:ext uri="{BB962C8B-B14F-4D97-AF65-F5344CB8AC3E}">
        <p14:creationId xmlns:p14="http://schemas.microsoft.com/office/powerpoint/2010/main" val="323004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9DC2CF-06FC-448B-B190-A7CA08FA5FB1}"/>
              </a:ext>
            </a:extLst>
          </p:cNvPr>
          <p:cNvSpPr>
            <a:spLocks noGrp="1"/>
          </p:cNvSpPr>
          <p:nvPr>
            <p:ph type="body" sz="quarter" idx="13"/>
          </p:nvPr>
        </p:nvSpPr>
        <p:spPr/>
        <p:txBody>
          <a:bodyPr vert="horz" lIns="91440" tIns="45720" rIns="91440" bIns="45720" rtlCol="0" anchor="t">
            <a:normAutofit/>
          </a:bodyPr>
          <a:lstStyle/>
          <a:p>
            <a:r>
              <a:rPr lang="en-US" b="1" dirty="0">
                <a:solidFill>
                  <a:srgbClr val="CC9131"/>
                </a:solidFill>
                <a:cs typeface="Calibri"/>
              </a:rPr>
              <a:t>IKEA – Winnow </a:t>
            </a:r>
            <a:endParaRPr lang="en-US" dirty="0">
              <a:solidFill>
                <a:srgbClr val="CC9131"/>
              </a:solidFill>
              <a:cs typeface="Calibri"/>
            </a:endParaRPr>
          </a:p>
        </p:txBody>
      </p:sp>
      <p:pic>
        <p:nvPicPr>
          <p:cNvPr id="5" name="Picture 5">
            <a:hlinkClick r:id="" action="ppaction://media"/>
            <a:extLst>
              <a:ext uri="{FF2B5EF4-FFF2-40B4-BE49-F238E27FC236}">
                <a16:creationId xmlns:a16="http://schemas.microsoft.com/office/drawing/2014/main" id="{2A67CC5E-A22C-447F-A76B-E39707E0B47B}"/>
              </a:ext>
            </a:extLst>
          </p:cNvPr>
          <p:cNvPicPr>
            <a:picLocks noGrp="1" noRot="1" noChangeAspect="1"/>
          </p:cNvPicPr>
          <p:nvPr>
            <p:ph type="pic" sz="quarter" idx="15"/>
            <a:videoFile r:link="rId1"/>
          </p:nvPr>
        </p:nvPicPr>
        <p:blipFill rotWithShape="1">
          <a:blip r:embed="rId3"/>
          <a:srcRect t="9074" b="9074"/>
          <a:stretch/>
        </p:blipFill>
        <p:spPr/>
      </p:pic>
      <p:sp>
        <p:nvSpPr>
          <p:cNvPr id="2" name="TextBox 1">
            <a:extLst>
              <a:ext uri="{FF2B5EF4-FFF2-40B4-BE49-F238E27FC236}">
                <a16:creationId xmlns:a16="http://schemas.microsoft.com/office/drawing/2014/main" id="{98FDFB94-E001-486D-813C-5F562B9C320F}"/>
              </a:ext>
            </a:extLst>
          </p:cNvPr>
          <p:cNvSpPr txBox="1"/>
          <p:nvPr/>
        </p:nvSpPr>
        <p:spPr>
          <a:xfrm>
            <a:off x="619433" y="592885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hlinkClick r:id="rId4"/>
              </a:rPr>
              <a:t>IKEA and Winnow building the kitchen of the future - YouTube</a:t>
            </a:r>
            <a:endParaRPr lang="en-US" sz="1400"/>
          </a:p>
        </p:txBody>
      </p:sp>
      <p:sp>
        <p:nvSpPr>
          <p:cNvPr id="4" name="TextBox 3">
            <a:extLst>
              <a:ext uri="{FF2B5EF4-FFF2-40B4-BE49-F238E27FC236}">
                <a16:creationId xmlns:a16="http://schemas.microsoft.com/office/drawing/2014/main" id="{CE352166-29CE-4DAB-874F-58C64E206CAA}"/>
              </a:ext>
            </a:extLst>
          </p:cNvPr>
          <p:cNvSpPr txBox="1"/>
          <p:nvPr/>
        </p:nvSpPr>
        <p:spPr>
          <a:xfrm>
            <a:off x="9167132" y="1639687"/>
            <a:ext cx="2850696" cy="39857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dirty="0">
                <a:solidFill>
                  <a:srgbClr val="406F70"/>
                </a:solidFill>
                <a:ea typeface="+mn-lt"/>
                <a:cs typeface="+mn-lt"/>
              </a:rPr>
              <a:t>Food waste is a complex issue, but IKEA &amp; Winnow are proving the solutions to the problem are possible. IKEA UK&amp;I forged a path as the first business in the world to bring AI into its kitchens to fight food waste. </a:t>
            </a:r>
            <a:endParaRPr lang="en-US" sz="2300" dirty="0">
              <a:solidFill>
                <a:srgbClr val="406F70"/>
              </a:solidFill>
            </a:endParaRPr>
          </a:p>
        </p:txBody>
      </p:sp>
      <p:sp>
        <p:nvSpPr>
          <p:cNvPr id="7" name="Oval 6">
            <a:extLst>
              <a:ext uri="{FF2B5EF4-FFF2-40B4-BE49-F238E27FC236}">
                <a16:creationId xmlns:a16="http://schemas.microsoft.com/office/drawing/2014/main" id="{2FD34F88-82EA-4F3B-8942-9C21E11A8197}"/>
              </a:ext>
            </a:extLst>
          </p:cNvPr>
          <p:cNvSpPr/>
          <p:nvPr/>
        </p:nvSpPr>
        <p:spPr>
          <a:xfrm>
            <a:off x="1226573" y="1005347"/>
            <a:ext cx="1954160" cy="1265902"/>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406F70"/>
                </a:solidFill>
                <a:cs typeface="Calibri"/>
              </a:rPr>
              <a:t>WATCH</a:t>
            </a:r>
            <a:endParaRPr lang="en-US" sz="2400" dirty="0"/>
          </a:p>
        </p:txBody>
      </p:sp>
    </p:spTree>
    <p:extLst>
      <p:ext uri="{BB962C8B-B14F-4D97-AF65-F5344CB8AC3E}">
        <p14:creationId xmlns:p14="http://schemas.microsoft.com/office/powerpoint/2010/main" val="886860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indoor, person, dish&#10;&#10;Description automatically generated">
            <a:extLst>
              <a:ext uri="{FF2B5EF4-FFF2-40B4-BE49-F238E27FC236}">
                <a16:creationId xmlns:a16="http://schemas.microsoft.com/office/drawing/2014/main" id="{2A27C13F-25C5-4963-A815-3B1CFDA56E74}"/>
              </a:ext>
            </a:extLst>
          </p:cNvPr>
          <p:cNvPicPr>
            <a:picLocks noGrp="1" noChangeAspect="1"/>
          </p:cNvPicPr>
          <p:nvPr>
            <p:ph type="pic" sz="quarter" idx="18"/>
          </p:nvPr>
        </p:nvPicPr>
        <p:blipFill rotWithShape="1">
          <a:blip r:embed="rId3"/>
          <a:srcRect l="26030" r="26030"/>
          <a:stretch/>
        </p:blipFill>
        <p:spPr/>
      </p:pic>
      <p:sp>
        <p:nvSpPr>
          <p:cNvPr id="3" name="Text Placeholder 2">
            <a:extLst>
              <a:ext uri="{FF2B5EF4-FFF2-40B4-BE49-F238E27FC236}">
                <a16:creationId xmlns:a16="http://schemas.microsoft.com/office/drawing/2014/main" id="{4BDED156-C906-4BD5-870A-81353DCB09A4}"/>
              </a:ext>
            </a:extLst>
          </p:cNvPr>
          <p:cNvSpPr>
            <a:spLocks noGrp="1"/>
          </p:cNvSpPr>
          <p:nvPr>
            <p:ph type="body" sz="quarter" idx="19"/>
          </p:nvPr>
        </p:nvSpPr>
        <p:spPr/>
        <p:txBody>
          <a:bodyPr vert="horz" lIns="91440" tIns="45720" rIns="91440" bIns="45720" rtlCol="0" anchor="t">
            <a:normAutofit fontScale="85000" lnSpcReduction="10000"/>
          </a:bodyPr>
          <a:lstStyle/>
          <a:p>
            <a:r>
              <a:rPr lang="en-US" b="1" dirty="0">
                <a:solidFill>
                  <a:srgbClr val="406F70"/>
                </a:solidFill>
                <a:cs typeface="Calibri"/>
              </a:rPr>
              <a:t>Example: </a:t>
            </a:r>
            <a:r>
              <a:rPr lang="en-US" b="1" dirty="0" err="1">
                <a:solidFill>
                  <a:srgbClr val="406F70"/>
                </a:solidFill>
                <a:cs typeface="Calibri"/>
              </a:rPr>
              <a:t>Leanpath</a:t>
            </a:r>
            <a:r>
              <a:rPr lang="en-US" b="1" dirty="0">
                <a:solidFill>
                  <a:srgbClr val="406F70"/>
                </a:solidFill>
                <a:cs typeface="Calibri"/>
              </a:rPr>
              <a:t> and </a:t>
            </a:r>
            <a:r>
              <a:rPr lang="en-US" b="1" dirty="0" err="1">
                <a:solidFill>
                  <a:srgbClr val="406F70"/>
                </a:solidFill>
                <a:cs typeface="Calibri"/>
              </a:rPr>
              <a:t>Tenzo</a:t>
            </a:r>
            <a:endParaRPr lang="en-US" dirty="0"/>
          </a:p>
        </p:txBody>
      </p:sp>
      <p:sp>
        <p:nvSpPr>
          <p:cNvPr id="7" name="Text Placeholder 6">
            <a:extLst>
              <a:ext uri="{FF2B5EF4-FFF2-40B4-BE49-F238E27FC236}">
                <a16:creationId xmlns:a16="http://schemas.microsoft.com/office/drawing/2014/main" id="{8C72914F-1C19-4A17-8983-964F6EFD1B80}"/>
              </a:ext>
            </a:extLst>
          </p:cNvPr>
          <p:cNvSpPr>
            <a:spLocks noGrp="1"/>
          </p:cNvSpPr>
          <p:nvPr>
            <p:ph type="body" sz="quarter" idx="20"/>
          </p:nvPr>
        </p:nvSpPr>
        <p:spPr>
          <a:xfrm>
            <a:off x="586552" y="1786300"/>
            <a:ext cx="5651292" cy="4043000"/>
          </a:xfrm>
        </p:spPr>
        <p:txBody>
          <a:bodyPr vert="horz" lIns="91440" tIns="45720" rIns="91440" bIns="45720" rtlCol="0" anchor="t">
            <a:noAutofit/>
          </a:bodyPr>
          <a:lstStyle/>
          <a:p>
            <a:r>
              <a:rPr lang="en-IE" dirty="0">
                <a:solidFill>
                  <a:srgbClr val="406F70"/>
                </a:solidFill>
              </a:rPr>
              <a:t>Other companies, notably </a:t>
            </a:r>
            <a:r>
              <a:rPr lang="en-IE" u="sng" dirty="0" err="1">
                <a:hlinkClick r:id="rId4"/>
              </a:rPr>
              <a:t>LeanPath</a:t>
            </a:r>
            <a:r>
              <a:rPr lang="en-IE" dirty="0"/>
              <a:t> </a:t>
            </a:r>
            <a:r>
              <a:rPr lang="en-IE" dirty="0">
                <a:solidFill>
                  <a:srgbClr val="406F70"/>
                </a:solidFill>
              </a:rPr>
              <a:t>and</a:t>
            </a:r>
            <a:r>
              <a:rPr lang="en-IE" dirty="0"/>
              <a:t> </a:t>
            </a:r>
            <a:r>
              <a:rPr lang="en-IE" u="sng" dirty="0" err="1">
                <a:hlinkClick r:id="rId5"/>
              </a:rPr>
              <a:t>Tenzo</a:t>
            </a:r>
            <a:r>
              <a:rPr lang="en-IE" dirty="0"/>
              <a:t>, </a:t>
            </a:r>
            <a:r>
              <a:rPr lang="en-IE" dirty="0">
                <a:solidFill>
                  <a:srgbClr val="406F70"/>
                </a:solidFill>
              </a:rPr>
              <a:t>offer similar solutions.</a:t>
            </a:r>
          </a:p>
          <a:p>
            <a:pPr algn="just"/>
            <a:r>
              <a:rPr lang="en-IE" dirty="0">
                <a:solidFill>
                  <a:srgbClr val="406F70"/>
                </a:solidFill>
              </a:rPr>
              <a:t>But while offerings like these could go far in helping restaurants curb food waste in the back of house, they don’t yet address what to do about all the post-consumer food waste that piles up in restaurants — that is, the leftovers on our plates.</a:t>
            </a:r>
          </a:p>
          <a:p>
            <a:pPr algn="just"/>
            <a:endParaRPr lang="en-US" dirty="0">
              <a:highlight>
                <a:srgbClr val="FFFF00"/>
              </a:highlight>
              <a:cs typeface="Calibri" panose="020F0502020204030204"/>
            </a:endParaRPr>
          </a:p>
        </p:txBody>
      </p:sp>
    </p:spTree>
    <p:extLst>
      <p:ext uri="{BB962C8B-B14F-4D97-AF65-F5344CB8AC3E}">
        <p14:creationId xmlns:p14="http://schemas.microsoft.com/office/powerpoint/2010/main" val="4119542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B4DBF3-D369-554B-8D41-3B5A6C31DC61}"/>
              </a:ext>
            </a:extLst>
          </p:cNvPr>
          <p:cNvSpPr>
            <a:spLocks noGrp="1"/>
          </p:cNvSpPr>
          <p:nvPr>
            <p:ph type="body" sz="quarter" idx="19"/>
          </p:nvPr>
        </p:nvSpPr>
        <p:spPr>
          <a:xfrm>
            <a:off x="423713" y="511176"/>
            <a:ext cx="8857251" cy="1160989"/>
          </a:xfrm>
        </p:spPr>
        <p:txBody>
          <a:bodyPr vert="horz" lIns="91440" tIns="45720" rIns="91440" bIns="45720" rtlCol="0" anchor="t">
            <a:normAutofit/>
          </a:bodyPr>
          <a:lstStyle/>
          <a:p>
            <a:r>
              <a:rPr lang="en-IE" sz="3200" b="1" dirty="0">
                <a:solidFill>
                  <a:srgbClr val="CC9131"/>
                </a:solidFill>
                <a:ea typeface="+mn-lt"/>
                <a:cs typeface="+mn-lt"/>
              </a:rPr>
              <a:t>Technology and communications are changing the way we find, eat and dispose of our food</a:t>
            </a:r>
            <a:endParaRPr lang="en-US" sz="3200" b="1" dirty="0">
              <a:solidFill>
                <a:srgbClr val="CC9131"/>
              </a:solidFill>
              <a:cs typeface="Calibri"/>
            </a:endParaRPr>
          </a:p>
        </p:txBody>
      </p:sp>
      <p:sp>
        <p:nvSpPr>
          <p:cNvPr id="3" name="Text Placeholder 2">
            <a:extLst>
              <a:ext uri="{FF2B5EF4-FFF2-40B4-BE49-F238E27FC236}">
                <a16:creationId xmlns:a16="http://schemas.microsoft.com/office/drawing/2014/main" id="{E9B4DEC8-B86F-5D4A-8F13-AD02E884FFFE}"/>
              </a:ext>
            </a:extLst>
          </p:cNvPr>
          <p:cNvSpPr>
            <a:spLocks noGrp="1"/>
          </p:cNvSpPr>
          <p:nvPr>
            <p:ph type="body" sz="quarter" idx="20"/>
          </p:nvPr>
        </p:nvSpPr>
        <p:spPr>
          <a:xfrm>
            <a:off x="307966" y="1672165"/>
            <a:ext cx="10259720" cy="3230383"/>
          </a:xfrm>
        </p:spPr>
        <p:txBody>
          <a:bodyPr vert="horz" lIns="91440" tIns="45720" rIns="91440" bIns="45720" rtlCol="0" anchor="t">
            <a:noAutofit/>
          </a:bodyPr>
          <a:lstStyle/>
          <a:p>
            <a:pPr marL="342900" indent="-342900">
              <a:buFont typeface="Arial" panose="020B0604020202020204" pitchFamily="34" charset="0"/>
              <a:buChar char="•"/>
            </a:pPr>
            <a:r>
              <a:rPr lang="en-IE" sz="2400" dirty="0">
                <a:solidFill>
                  <a:srgbClr val="406F70"/>
                </a:solidFill>
                <a:ea typeface="+mn-lt"/>
                <a:cs typeface="+mn-lt"/>
              </a:rPr>
              <a:t>Restaurants, cafes and caterers adopting new food trends, does not only present their customers with an opportunity to consume their product, but also as an opportunity for consumers to engage with, and learn about the latest trends in the food industry. (</a:t>
            </a:r>
            <a:r>
              <a:rPr lang="en-IE" sz="2400" dirty="0">
                <a:solidFill>
                  <a:srgbClr val="406F70"/>
                </a:solidFill>
                <a:ea typeface="+mn-lt"/>
                <a:cs typeface="+mn-lt"/>
                <a:hlinkClick r:id="rId2"/>
              </a:rPr>
              <a:t>Food for Life</a:t>
            </a:r>
            <a:r>
              <a:rPr lang="en-IE" sz="2400" dirty="0">
                <a:solidFill>
                  <a:srgbClr val="406F70"/>
                </a:solidFill>
                <a:ea typeface="+mn-lt"/>
                <a:cs typeface="+mn-lt"/>
              </a:rPr>
              <a:t>) </a:t>
            </a:r>
            <a:endParaRPr lang="en-US" dirty="0">
              <a:solidFill>
                <a:srgbClr val="406F70"/>
              </a:solidFill>
              <a:cs typeface="Calibri"/>
            </a:endParaRPr>
          </a:p>
          <a:p>
            <a:pPr marL="342900" indent="-342900">
              <a:buFont typeface="Arial" panose="020B0604020202020204" pitchFamily="34" charset="0"/>
              <a:buChar char="•"/>
            </a:pPr>
            <a:r>
              <a:rPr lang="en-IE" dirty="0">
                <a:solidFill>
                  <a:srgbClr val="406F70"/>
                </a:solidFill>
                <a:ea typeface="+mn-lt"/>
                <a:cs typeface="+mn-lt"/>
              </a:rPr>
              <a:t>Despite being one of the largest employers in Europe, 70% of food service/ SMEs said they didn't engage in any </a:t>
            </a:r>
            <a:r>
              <a:rPr lang="en-IE" b="1" dirty="0">
                <a:solidFill>
                  <a:srgbClr val="406F70"/>
                </a:solidFill>
                <a:ea typeface="+mn-lt"/>
                <a:cs typeface="+mn-lt"/>
              </a:rPr>
              <a:t>Research and Innovation</a:t>
            </a:r>
            <a:r>
              <a:rPr lang="en-IE" dirty="0">
                <a:solidFill>
                  <a:srgbClr val="406F70"/>
                </a:solidFill>
                <a:ea typeface="+mn-lt"/>
                <a:cs typeface="+mn-lt"/>
              </a:rPr>
              <a:t>, with only around 20% saying they'd be willing to test new or existing technologies available to them. (</a:t>
            </a:r>
            <a:r>
              <a:rPr lang="en-IE" dirty="0">
                <a:solidFill>
                  <a:srgbClr val="406F70"/>
                </a:solidFill>
                <a:ea typeface="+mn-lt"/>
                <a:cs typeface="+mn-lt"/>
                <a:hlinkClick r:id="rId2"/>
              </a:rPr>
              <a:t>Food for Life</a:t>
            </a:r>
            <a:r>
              <a:rPr lang="en-IE" dirty="0">
                <a:solidFill>
                  <a:srgbClr val="406F70"/>
                </a:solidFill>
                <a:ea typeface="+mn-lt"/>
                <a:cs typeface="+mn-lt"/>
              </a:rPr>
              <a:t>) </a:t>
            </a:r>
          </a:p>
          <a:p>
            <a:pPr marL="342900" indent="-342900">
              <a:buFont typeface="Arial" panose="020B0604020202020204" pitchFamily="34" charset="0"/>
              <a:buChar char="•"/>
            </a:pPr>
            <a:r>
              <a:rPr lang="en-IE" dirty="0">
                <a:solidFill>
                  <a:srgbClr val="406F70"/>
                </a:solidFill>
                <a:ea typeface="+mn-lt"/>
                <a:cs typeface="+mn-lt"/>
              </a:rPr>
              <a:t>As key drivers of change in the sector, it is important for food service businesses to constantly be looking to innovate.  </a:t>
            </a:r>
          </a:p>
          <a:p>
            <a:pPr algn="ctr"/>
            <a:r>
              <a:rPr lang="en-IE" i="1" dirty="0">
                <a:solidFill>
                  <a:srgbClr val="406F70"/>
                </a:solidFill>
                <a:ea typeface="+mn-lt"/>
                <a:cs typeface="+mn-lt"/>
              </a:rPr>
              <a:t>"Research and innovation (R&amp;I) are key drivers in accelerating the transition to sustainable, healthy and inclusive food systems" (</a:t>
            </a:r>
            <a:r>
              <a:rPr lang="en-IE" i="1" dirty="0">
                <a:solidFill>
                  <a:srgbClr val="406F70"/>
                </a:solidFill>
                <a:ea typeface="+mn-lt"/>
                <a:cs typeface="+mn-lt"/>
                <a:hlinkClick r:id="rId3"/>
              </a:rPr>
              <a:t>Farm to Fork Strategy</a:t>
            </a:r>
            <a:r>
              <a:rPr lang="en-IE" i="1" dirty="0">
                <a:solidFill>
                  <a:srgbClr val="406F70"/>
                </a:solidFill>
                <a:ea typeface="+mn-lt"/>
                <a:cs typeface="+mn-lt"/>
              </a:rPr>
              <a:t>)</a:t>
            </a:r>
            <a:endParaRPr lang="en-IE" dirty="0">
              <a:solidFill>
                <a:srgbClr val="406F70"/>
              </a:solidFill>
              <a:ea typeface="+mn-lt"/>
              <a:cs typeface="+mn-lt"/>
            </a:endParaRPr>
          </a:p>
          <a:p>
            <a:pPr marL="342900" indent="-342900">
              <a:buChar char="•"/>
            </a:pPr>
            <a:endParaRPr lang="en-IE" dirty="0">
              <a:solidFill>
                <a:srgbClr val="406F70"/>
              </a:solidFill>
              <a:ea typeface="+mn-lt"/>
              <a:cs typeface="+mn-lt"/>
            </a:endParaRPr>
          </a:p>
          <a:p>
            <a:pPr marL="342900" indent="-342900">
              <a:buChar char="•"/>
            </a:pPr>
            <a:endParaRPr lang="en-IE" dirty="0">
              <a:cs typeface="Calibri"/>
            </a:endParaRPr>
          </a:p>
          <a:p>
            <a:pPr marL="342900" indent="-342900">
              <a:buChar char="•"/>
            </a:pPr>
            <a:endParaRPr lang="en-IE" dirty="0">
              <a:ea typeface="+mn-lt"/>
              <a:cs typeface="+mn-lt"/>
            </a:endParaRPr>
          </a:p>
          <a:p>
            <a:pPr marL="342900" indent="-342900">
              <a:buChar char="•"/>
            </a:pPr>
            <a:endParaRPr lang="en-IE" dirty="0">
              <a:ea typeface="+mn-lt"/>
              <a:cs typeface="+mn-lt"/>
            </a:endParaRPr>
          </a:p>
          <a:p>
            <a:pPr marL="342900" indent="-342900">
              <a:buChar char="•"/>
            </a:pPr>
            <a:endParaRPr lang="en-IE" dirty="0">
              <a:ea typeface="+mn-lt"/>
              <a:cs typeface="+mn-lt"/>
            </a:endParaRPr>
          </a:p>
        </p:txBody>
      </p:sp>
    </p:spTree>
    <p:extLst>
      <p:ext uri="{BB962C8B-B14F-4D97-AF65-F5344CB8AC3E}">
        <p14:creationId xmlns:p14="http://schemas.microsoft.com/office/powerpoint/2010/main" val="1520653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3C15E75C-CEE5-40E3-AE07-8FA15D00F630}"/>
              </a:ext>
            </a:extLst>
          </p:cNvPr>
          <p:cNvPicPr>
            <a:picLocks noGrp="1" noChangeAspect="1"/>
          </p:cNvPicPr>
          <p:nvPr>
            <p:ph type="pic" sz="quarter" idx="18"/>
          </p:nvPr>
        </p:nvPicPr>
        <p:blipFill rotWithShape="1">
          <a:blip r:embed="rId2"/>
          <a:srcRect l="19935" r="19935"/>
          <a:stretch/>
        </p:blipFill>
        <p:spPr>
          <a:xfrm flipH="1">
            <a:off x="6540708" y="6385"/>
            <a:ext cx="5651292" cy="6261962"/>
          </a:xfrm>
        </p:spPr>
      </p:pic>
      <p:sp>
        <p:nvSpPr>
          <p:cNvPr id="2" name="Text Placeholder 1">
            <a:extLst>
              <a:ext uri="{FF2B5EF4-FFF2-40B4-BE49-F238E27FC236}">
                <a16:creationId xmlns:a16="http://schemas.microsoft.com/office/drawing/2014/main" id="{6DB63244-E7B6-4335-B6CA-698AF98EDFAE}"/>
              </a:ext>
            </a:extLst>
          </p:cNvPr>
          <p:cNvSpPr>
            <a:spLocks noGrp="1"/>
          </p:cNvSpPr>
          <p:nvPr>
            <p:ph type="body" sz="quarter" idx="19"/>
          </p:nvPr>
        </p:nvSpPr>
        <p:spPr/>
        <p:txBody>
          <a:bodyPr vert="horz" lIns="91440" tIns="45720" rIns="91440" bIns="45720" rtlCol="0" anchor="t">
            <a:normAutofit/>
          </a:bodyPr>
          <a:lstStyle/>
          <a:p>
            <a:r>
              <a:rPr lang="en-US" b="1">
                <a:solidFill>
                  <a:srgbClr val="406F70"/>
                </a:solidFill>
                <a:cs typeface="Calibri"/>
              </a:rPr>
              <a:t>3) Improved Insights </a:t>
            </a:r>
            <a:endParaRPr lang="en-US" b="1">
              <a:solidFill>
                <a:srgbClr val="406F70"/>
              </a:solidFill>
            </a:endParaRPr>
          </a:p>
        </p:txBody>
      </p:sp>
      <p:sp>
        <p:nvSpPr>
          <p:cNvPr id="3" name="Text Placeholder 2">
            <a:extLst>
              <a:ext uri="{FF2B5EF4-FFF2-40B4-BE49-F238E27FC236}">
                <a16:creationId xmlns:a16="http://schemas.microsoft.com/office/drawing/2014/main" id="{9891A940-0C8C-4137-97BB-A589CD010A45}"/>
              </a:ext>
            </a:extLst>
          </p:cNvPr>
          <p:cNvSpPr>
            <a:spLocks noGrp="1"/>
          </p:cNvSpPr>
          <p:nvPr>
            <p:ph type="body" sz="quarter" idx="20"/>
          </p:nvPr>
        </p:nvSpPr>
        <p:spPr>
          <a:xfrm>
            <a:off x="586552" y="1786300"/>
            <a:ext cx="5272080" cy="3947440"/>
          </a:xfrm>
        </p:spPr>
        <p:txBody>
          <a:bodyPr vert="horz" lIns="91440" tIns="45720" rIns="91440" bIns="45720" rtlCol="0" anchor="t">
            <a:noAutofit/>
          </a:bodyPr>
          <a:lstStyle/>
          <a:p>
            <a:pPr algn="just"/>
            <a:r>
              <a:rPr lang="en-US" b="1" dirty="0">
                <a:solidFill>
                  <a:srgbClr val="406F70"/>
                </a:solidFill>
                <a:cs typeface="Calibri"/>
              </a:rPr>
              <a:t>Point of Sale</a:t>
            </a:r>
            <a:r>
              <a:rPr lang="en-US" dirty="0">
                <a:solidFill>
                  <a:srgbClr val="406F70"/>
                </a:solidFill>
                <a:cs typeface="Calibri"/>
              </a:rPr>
              <a:t> (POS) services is a growing area as food service businesses try to incorporate more advanced ICT in their day-to-day activities.  </a:t>
            </a:r>
          </a:p>
          <a:p>
            <a:pPr algn="just"/>
            <a:r>
              <a:rPr lang="en-US" dirty="0">
                <a:solidFill>
                  <a:srgbClr val="406F70"/>
                </a:solidFill>
                <a:cs typeface="Calibri"/>
              </a:rPr>
              <a:t>Certain companies are taking this to the next level.   Companies such as '</a:t>
            </a:r>
            <a:r>
              <a:rPr lang="en-US" dirty="0">
                <a:solidFill>
                  <a:srgbClr val="406F70"/>
                </a:solidFill>
                <a:cs typeface="Calibri"/>
                <a:hlinkClick r:id="rId3"/>
              </a:rPr>
              <a:t>Toast</a:t>
            </a:r>
            <a:r>
              <a:rPr lang="en-US" dirty="0">
                <a:solidFill>
                  <a:srgbClr val="406F70"/>
                </a:solidFill>
                <a:cs typeface="Calibri"/>
              </a:rPr>
              <a:t>' and '</a:t>
            </a:r>
            <a:r>
              <a:rPr lang="en-US" dirty="0">
                <a:solidFill>
                  <a:srgbClr val="406F70"/>
                </a:solidFill>
                <a:cs typeface="Calibri"/>
                <a:hlinkClick r:id="rId4"/>
              </a:rPr>
              <a:t>Avero</a:t>
            </a:r>
            <a:r>
              <a:rPr lang="en-US" dirty="0">
                <a:solidFill>
                  <a:srgbClr val="406F70"/>
                </a:solidFill>
                <a:cs typeface="Calibri"/>
              </a:rPr>
              <a:t>' are providing integrated software systems that gather data points from throughout operations and provide insights to owners which allow them to </a:t>
            </a:r>
            <a:r>
              <a:rPr lang="en-US" dirty="0" err="1">
                <a:solidFill>
                  <a:srgbClr val="406F70"/>
                </a:solidFill>
                <a:cs typeface="Calibri"/>
              </a:rPr>
              <a:t>optimise</a:t>
            </a:r>
            <a:r>
              <a:rPr lang="en-US" dirty="0">
                <a:solidFill>
                  <a:srgbClr val="406F70"/>
                </a:solidFill>
                <a:cs typeface="Calibri"/>
              </a:rPr>
              <a:t> their businesses. </a:t>
            </a:r>
            <a:endParaRPr lang="en-US" dirty="0">
              <a:cs typeface="Calibri"/>
            </a:endParaRPr>
          </a:p>
        </p:txBody>
      </p:sp>
    </p:spTree>
    <p:extLst>
      <p:ext uri="{BB962C8B-B14F-4D97-AF65-F5344CB8AC3E}">
        <p14:creationId xmlns:p14="http://schemas.microsoft.com/office/powerpoint/2010/main" val="2902182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B4DEC8-B86F-5D4A-8F13-AD02E884FFFE}"/>
              </a:ext>
            </a:extLst>
          </p:cNvPr>
          <p:cNvSpPr>
            <a:spLocks noGrp="1"/>
          </p:cNvSpPr>
          <p:nvPr>
            <p:ph type="body" sz="quarter" idx="20"/>
          </p:nvPr>
        </p:nvSpPr>
        <p:spPr>
          <a:xfrm>
            <a:off x="459195" y="2095198"/>
            <a:ext cx="10968810" cy="3230383"/>
          </a:xfrm>
        </p:spPr>
        <p:txBody>
          <a:bodyPr vert="horz" lIns="91440" tIns="45720" rIns="91440" bIns="45720" rtlCol="0" anchor="t">
            <a:noAutofit/>
          </a:bodyPr>
          <a:lstStyle/>
          <a:p>
            <a:pPr algn="just"/>
            <a:r>
              <a:rPr lang="en-IE" dirty="0">
                <a:solidFill>
                  <a:srgbClr val="406F70"/>
                </a:solidFill>
              </a:rPr>
              <a:t>The Internet of Things or IoT and the Internet of Behaviour IoB are both key aspects in the role of Big Data in the food sector.  The IoT is used to explain how a network of interconnected ‘smart’ physical objects collect and exchange information and data over the internet. Smart devices are now prevalent throughout kitchens and restaurants whether it be Point of Sale units, smart fridges, AI in kitchens or Apps for consumers, the opportunity to collect data is everywhere. </a:t>
            </a:r>
            <a:endParaRPr lang="en-US" dirty="0">
              <a:solidFill>
                <a:srgbClr val="406F70"/>
              </a:solidFill>
            </a:endParaRPr>
          </a:p>
          <a:p>
            <a:pPr algn="just"/>
            <a:endParaRPr lang="en-US" sz="800" dirty="0">
              <a:solidFill>
                <a:srgbClr val="406F70"/>
              </a:solidFill>
            </a:endParaRPr>
          </a:p>
          <a:p>
            <a:pPr algn="just"/>
            <a:r>
              <a:rPr lang="en-IE" dirty="0">
                <a:solidFill>
                  <a:srgbClr val="406F70"/>
                </a:solidFill>
              </a:rPr>
              <a:t>IoB refers to how this Data is analysed through a behavioural psychology lens in order to gain valuable insight into consumer behaviours, which in turn help companies reach consumers and offer a better market fit. </a:t>
            </a:r>
            <a:endParaRPr lang="en-US" dirty="0">
              <a:solidFill>
                <a:srgbClr val="406F70"/>
              </a:solidFill>
            </a:endParaRPr>
          </a:p>
          <a:p>
            <a:pPr marL="342900" indent="-342900">
              <a:buChar char="•"/>
            </a:pPr>
            <a:endParaRPr lang="en-IE" dirty="0">
              <a:ea typeface="+mn-lt"/>
              <a:cs typeface="+mn-lt"/>
            </a:endParaRPr>
          </a:p>
          <a:p>
            <a:pPr marL="342900" indent="-342900">
              <a:buChar char="•"/>
            </a:pPr>
            <a:endParaRPr lang="en-IE" dirty="0">
              <a:ea typeface="+mn-lt"/>
              <a:cs typeface="+mn-lt"/>
            </a:endParaRPr>
          </a:p>
          <a:p>
            <a:pPr marL="342900" indent="-342900">
              <a:buChar char="•"/>
            </a:pPr>
            <a:endParaRPr lang="en-IE" dirty="0">
              <a:ea typeface="+mn-lt"/>
              <a:cs typeface="+mn-lt"/>
            </a:endParaRPr>
          </a:p>
          <a:p>
            <a:pPr marL="342900" indent="-342900">
              <a:buChar char="•"/>
            </a:pPr>
            <a:endParaRPr lang="en-IE" dirty="0">
              <a:ea typeface="+mn-lt"/>
              <a:cs typeface="+mn-lt"/>
            </a:endParaRPr>
          </a:p>
          <a:p>
            <a:pPr marL="342900" indent="-342900">
              <a:buChar char="•"/>
            </a:pPr>
            <a:endParaRPr lang="en-IE" dirty="0">
              <a:ea typeface="+mn-lt"/>
              <a:cs typeface="+mn-lt"/>
            </a:endParaRPr>
          </a:p>
          <a:p>
            <a:pPr marL="342900" indent="-342900">
              <a:buChar char="•"/>
            </a:pPr>
            <a:endParaRPr lang="en-IE" dirty="0">
              <a:ea typeface="+mn-lt"/>
              <a:cs typeface="+mn-lt"/>
            </a:endParaRPr>
          </a:p>
        </p:txBody>
      </p:sp>
      <p:sp>
        <p:nvSpPr>
          <p:cNvPr id="2" name="TextBox 1">
            <a:extLst>
              <a:ext uri="{FF2B5EF4-FFF2-40B4-BE49-F238E27FC236}">
                <a16:creationId xmlns:a16="http://schemas.microsoft.com/office/drawing/2014/main" id="{44BD9A8D-69BD-4BC4-B0F6-3FD735B12111}"/>
              </a:ext>
            </a:extLst>
          </p:cNvPr>
          <p:cNvSpPr txBox="1"/>
          <p:nvPr/>
        </p:nvSpPr>
        <p:spPr>
          <a:xfrm>
            <a:off x="459195" y="952544"/>
            <a:ext cx="8425012" cy="646331"/>
          </a:xfrm>
          <a:prstGeom prst="rect">
            <a:avLst/>
          </a:prstGeom>
          <a:noFill/>
        </p:spPr>
        <p:txBody>
          <a:bodyPr wrap="square" rtlCol="0">
            <a:spAutoFit/>
          </a:bodyPr>
          <a:lstStyle/>
          <a:p>
            <a:r>
              <a:rPr lang="en-IE" sz="3600" b="1" dirty="0">
                <a:solidFill>
                  <a:srgbClr val="CC9131"/>
                </a:solidFill>
                <a:ea typeface="+mn-lt"/>
                <a:cs typeface="+mn-lt"/>
              </a:rPr>
              <a:t>Heard of IoT and IoB ?</a:t>
            </a:r>
            <a:endParaRPr lang="en-IE" sz="3600" dirty="0">
              <a:solidFill>
                <a:srgbClr val="CC9131"/>
              </a:solidFill>
            </a:endParaRPr>
          </a:p>
        </p:txBody>
      </p:sp>
    </p:spTree>
    <p:extLst>
      <p:ext uri="{BB962C8B-B14F-4D97-AF65-F5344CB8AC3E}">
        <p14:creationId xmlns:p14="http://schemas.microsoft.com/office/powerpoint/2010/main" val="3323399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63244-E7B6-4335-B6CA-698AF98EDFAE}"/>
              </a:ext>
            </a:extLst>
          </p:cNvPr>
          <p:cNvSpPr>
            <a:spLocks noGrp="1"/>
          </p:cNvSpPr>
          <p:nvPr>
            <p:ph type="body" sz="quarter" idx="13"/>
          </p:nvPr>
        </p:nvSpPr>
        <p:spPr/>
        <p:txBody>
          <a:bodyPr vert="horz" lIns="91440" tIns="45720" rIns="91440" bIns="45720" rtlCol="0" anchor="t">
            <a:normAutofit/>
          </a:bodyPr>
          <a:lstStyle/>
          <a:p>
            <a:endParaRPr lang="en-US" b="1">
              <a:solidFill>
                <a:srgbClr val="406F70"/>
              </a:solidFill>
              <a:cs typeface="Calibri"/>
            </a:endParaRPr>
          </a:p>
          <a:p>
            <a:r>
              <a:rPr lang="en-US" b="1">
                <a:solidFill>
                  <a:srgbClr val="406F70"/>
                </a:solidFill>
                <a:cs typeface="Calibri"/>
              </a:rPr>
              <a:t>Internet of Things </a:t>
            </a:r>
            <a:endParaRPr lang="en-US" b="1">
              <a:solidFill>
                <a:srgbClr val="406F70"/>
              </a:solidFill>
            </a:endParaRPr>
          </a:p>
        </p:txBody>
      </p:sp>
      <p:pic>
        <p:nvPicPr>
          <p:cNvPr id="5" name="Picture 5" descr="Diagram&#10;&#10;Description automatically generated">
            <a:extLst>
              <a:ext uri="{FF2B5EF4-FFF2-40B4-BE49-F238E27FC236}">
                <a16:creationId xmlns:a16="http://schemas.microsoft.com/office/drawing/2014/main" id="{3C15E75C-CEE5-40E3-AE07-8FA15D00F630}"/>
              </a:ext>
            </a:extLst>
          </p:cNvPr>
          <p:cNvPicPr>
            <a:picLocks noGrp="1" noChangeAspect="1"/>
          </p:cNvPicPr>
          <p:nvPr>
            <p:ph type="pic" sz="quarter" idx="15"/>
          </p:nvPr>
        </p:nvPicPr>
        <p:blipFill rotWithShape="1">
          <a:blip r:embed="rId3"/>
          <a:srcRect t="18461" b="18461"/>
          <a:stretch/>
        </p:blipFill>
        <p:spPr/>
      </p:pic>
      <p:sp>
        <p:nvSpPr>
          <p:cNvPr id="3" name="Text Placeholder 2">
            <a:extLst>
              <a:ext uri="{FF2B5EF4-FFF2-40B4-BE49-F238E27FC236}">
                <a16:creationId xmlns:a16="http://schemas.microsoft.com/office/drawing/2014/main" id="{9891A940-0C8C-4137-97BB-A589CD010A45}"/>
              </a:ext>
            </a:extLst>
          </p:cNvPr>
          <p:cNvSpPr>
            <a:spLocks noGrp="1"/>
          </p:cNvSpPr>
          <p:nvPr>
            <p:ph type="body" sz="quarter" idx="17"/>
          </p:nvPr>
        </p:nvSpPr>
        <p:spPr>
          <a:xfrm>
            <a:off x="4903972" y="3859644"/>
            <a:ext cx="6859047" cy="2510334"/>
          </a:xfrm>
        </p:spPr>
        <p:txBody>
          <a:bodyPr vert="horz" lIns="91440" tIns="45720" rIns="91440" bIns="45720" rtlCol="0" anchor="t">
            <a:noAutofit/>
          </a:bodyPr>
          <a:lstStyle/>
          <a:p>
            <a:r>
              <a:rPr lang="en-US">
                <a:solidFill>
                  <a:srgbClr val="085156"/>
                </a:solidFill>
                <a:cs typeface="Calibri"/>
              </a:rPr>
              <a:t>The 'Internet of Things' (IoT) refers to how a network of interconnected physical smart objects can communicate with each other and collect and exchange information and data over the internet.  </a:t>
            </a:r>
          </a:p>
          <a:p>
            <a:r>
              <a:rPr lang="en-US">
                <a:solidFill>
                  <a:srgbClr val="085156"/>
                </a:solidFill>
                <a:cs typeface="Calibri"/>
              </a:rPr>
              <a:t>Within the food service industry, these objects can include customers smart phones, POS systems, table management systems and smart kitchen appliances. </a:t>
            </a:r>
          </a:p>
          <a:p>
            <a:endParaRPr lang="en-US">
              <a:solidFill>
                <a:srgbClr val="085156"/>
              </a:solidFill>
              <a:cs typeface="Calibri"/>
            </a:endParaRPr>
          </a:p>
          <a:p>
            <a:endParaRPr lang="en-US">
              <a:solidFill>
                <a:srgbClr val="085156"/>
              </a:solidFill>
              <a:cs typeface="Calibri"/>
            </a:endParaRPr>
          </a:p>
        </p:txBody>
      </p:sp>
    </p:spTree>
    <p:extLst>
      <p:ext uri="{BB962C8B-B14F-4D97-AF65-F5344CB8AC3E}">
        <p14:creationId xmlns:p14="http://schemas.microsoft.com/office/powerpoint/2010/main" val="1648814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63244-E7B6-4335-B6CA-698AF98EDFAE}"/>
              </a:ext>
            </a:extLst>
          </p:cNvPr>
          <p:cNvSpPr>
            <a:spLocks noGrp="1"/>
          </p:cNvSpPr>
          <p:nvPr>
            <p:ph type="body" sz="quarter" idx="13"/>
          </p:nvPr>
        </p:nvSpPr>
        <p:spPr>
          <a:xfrm>
            <a:off x="340333" y="3961597"/>
            <a:ext cx="4511239" cy="1912390"/>
          </a:xfrm>
        </p:spPr>
        <p:txBody>
          <a:bodyPr vert="horz" lIns="91440" tIns="45720" rIns="91440" bIns="45720" rtlCol="0" anchor="t">
            <a:normAutofit/>
          </a:bodyPr>
          <a:lstStyle/>
          <a:p>
            <a:endParaRPr lang="en-US" b="1" dirty="0">
              <a:solidFill>
                <a:srgbClr val="085156"/>
              </a:solidFill>
              <a:cs typeface="Calibri"/>
            </a:endParaRPr>
          </a:p>
          <a:p>
            <a:r>
              <a:rPr lang="en-US" b="1" dirty="0">
                <a:solidFill>
                  <a:srgbClr val="085156"/>
                </a:solidFill>
                <a:cs typeface="Calibri"/>
              </a:rPr>
              <a:t>Internet of Behaviour</a:t>
            </a:r>
            <a:endParaRPr lang="en-US" b="1" dirty="0">
              <a:solidFill>
                <a:srgbClr val="085156"/>
              </a:solidFill>
            </a:endParaRPr>
          </a:p>
        </p:txBody>
      </p:sp>
      <p:pic>
        <p:nvPicPr>
          <p:cNvPr id="5" name="Picture 5">
            <a:extLst>
              <a:ext uri="{FF2B5EF4-FFF2-40B4-BE49-F238E27FC236}">
                <a16:creationId xmlns:a16="http://schemas.microsoft.com/office/drawing/2014/main" id="{3C15E75C-CEE5-40E3-AE07-8FA15D00F630}"/>
              </a:ext>
            </a:extLst>
          </p:cNvPr>
          <p:cNvPicPr>
            <a:picLocks noGrp="1" noChangeAspect="1"/>
          </p:cNvPicPr>
          <p:nvPr>
            <p:ph type="pic" sz="quarter" idx="15"/>
          </p:nvPr>
        </p:nvPicPr>
        <p:blipFill rotWithShape="1">
          <a:blip r:embed="rId3"/>
          <a:srcRect t="21558" b="21558"/>
          <a:stretch/>
        </p:blipFill>
        <p:spPr>
          <a:xfrm>
            <a:off x="0" y="0"/>
            <a:ext cx="12069770" cy="3585092"/>
          </a:xfrm>
        </p:spPr>
      </p:pic>
      <p:sp>
        <p:nvSpPr>
          <p:cNvPr id="3" name="Text Placeholder 2">
            <a:extLst>
              <a:ext uri="{FF2B5EF4-FFF2-40B4-BE49-F238E27FC236}">
                <a16:creationId xmlns:a16="http://schemas.microsoft.com/office/drawing/2014/main" id="{9891A940-0C8C-4137-97BB-A589CD010A45}"/>
              </a:ext>
            </a:extLst>
          </p:cNvPr>
          <p:cNvSpPr>
            <a:spLocks noGrp="1"/>
          </p:cNvSpPr>
          <p:nvPr>
            <p:ph type="body" sz="quarter" idx="17"/>
          </p:nvPr>
        </p:nvSpPr>
        <p:spPr>
          <a:xfrm>
            <a:off x="5006714" y="3962385"/>
            <a:ext cx="6859047" cy="2536018"/>
          </a:xfrm>
        </p:spPr>
        <p:txBody>
          <a:bodyPr vert="horz" lIns="91440" tIns="45720" rIns="91440" bIns="45720" rtlCol="0" anchor="t">
            <a:noAutofit/>
          </a:bodyPr>
          <a:lstStyle/>
          <a:p>
            <a:r>
              <a:rPr lang="en-US" dirty="0">
                <a:solidFill>
                  <a:srgbClr val="085156"/>
                </a:solidFill>
                <a:cs typeface="Calibri"/>
              </a:rPr>
              <a:t>This Data collected about consumers and processes from the interconnected devices can be highly valuable.  The 'Internet of Behaviour' (</a:t>
            </a:r>
            <a:r>
              <a:rPr lang="en-US" dirty="0" err="1">
                <a:solidFill>
                  <a:srgbClr val="085156"/>
                </a:solidFill>
                <a:cs typeface="Calibri"/>
              </a:rPr>
              <a:t>IoB</a:t>
            </a:r>
            <a:r>
              <a:rPr lang="en-US" dirty="0">
                <a:solidFill>
                  <a:srgbClr val="085156"/>
                </a:solidFill>
                <a:cs typeface="Calibri"/>
              </a:rPr>
              <a:t>) refers to how this data is </a:t>
            </a:r>
            <a:r>
              <a:rPr lang="en-US" dirty="0" err="1">
                <a:solidFill>
                  <a:srgbClr val="085156"/>
                </a:solidFill>
                <a:cs typeface="Calibri"/>
              </a:rPr>
              <a:t>analysed</a:t>
            </a:r>
            <a:r>
              <a:rPr lang="en-US" dirty="0">
                <a:solidFill>
                  <a:srgbClr val="085156"/>
                </a:solidFill>
                <a:cs typeface="Calibri"/>
              </a:rPr>
              <a:t> through a </a:t>
            </a:r>
            <a:r>
              <a:rPr lang="en-US" dirty="0" err="1">
                <a:solidFill>
                  <a:srgbClr val="085156"/>
                </a:solidFill>
                <a:cs typeface="Calibri"/>
              </a:rPr>
              <a:t>behavioural</a:t>
            </a:r>
            <a:r>
              <a:rPr lang="en-US" dirty="0">
                <a:solidFill>
                  <a:srgbClr val="085156"/>
                </a:solidFill>
                <a:cs typeface="Calibri"/>
              </a:rPr>
              <a:t> psychology lens in order to learn about consumers interests and preferences and in turn </a:t>
            </a:r>
            <a:r>
              <a:rPr lang="en-US" dirty="0" err="1">
                <a:solidFill>
                  <a:srgbClr val="085156"/>
                </a:solidFill>
                <a:cs typeface="Calibri"/>
              </a:rPr>
              <a:t>optimise</a:t>
            </a:r>
            <a:r>
              <a:rPr lang="en-US" dirty="0">
                <a:solidFill>
                  <a:srgbClr val="085156"/>
                </a:solidFill>
                <a:cs typeface="Calibri"/>
              </a:rPr>
              <a:t> their products for user experience.   </a:t>
            </a:r>
          </a:p>
          <a:p>
            <a:endParaRPr lang="en-US" dirty="0">
              <a:solidFill>
                <a:srgbClr val="085156"/>
              </a:solidFill>
              <a:cs typeface="Calibri"/>
            </a:endParaRPr>
          </a:p>
        </p:txBody>
      </p:sp>
    </p:spTree>
    <p:extLst>
      <p:ext uri="{BB962C8B-B14F-4D97-AF65-F5344CB8AC3E}">
        <p14:creationId xmlns:p14="http://schemas.microsoft.com/office/powerpoint/2010/main" val="58661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63244-E7B6-4335-B6CA-698AF98EDFAE}"/>
              </a:ext>
            </a:extLst>
          </p:cNvPr>
          <p:cNvSpPr>
            <a:spLocks noGrp="1"/>
          </p:cNvSpPr>
          <p:nvPr>
            <p:ph type="body" sz="quarter" idx="16"/>
          </p:nvPr>
        </p:nvSpPr>
        <p:spPr/>
        <p:txBody>
          <a:bodyPr vert="horz" lIns="91440" tIns="45720" rIns="91440" bIns="45720" rtlCol="0" anchor="t">
            <a:normAutofit/>
          </a:bodyPr>
          <a:lstStyle/>
          <a:p>
            <a:r>
              <a:rPr lang="en-US" b="1">
                <a:solidFill>
                  <a:srgbClr val="406F70"/>
                </a:solidFill>
                <a:cs typeface="Calibri"/>
              </a:rPr>
              <a:t>Toast </a:t>
            </a:r>
            <a:endParaRPr lang="en-US" b="1">
              <a:solidFill>
                <a:srgbClr val="406F70"/>
              </a:solidFill>
            </a:endParaRPr>
          </a:p>
        </p:txBody>
      </p:sp>
      <p:sp>
        <p:nvSpPr>
          <p:cNvPr id="3" name="Text Placeholder 2">
            <a:extLst>
              <a:ext uri="{FF2B5EF4-FFF2-40B4-BE49-F238E27FC236}">
                <a16:creationId xmlns:a16="http://schemas.microsoft.com/office/drawing/2014/main" id="{9891A940-0C8C-4137-97BB-A589CD010A45}"/>
              </a:ext>
            </a:extLst>
          </p:cNvPr>
          <p:cNvSpPr>
            <a:spLocks noGrp="1"/>
          </p:cNvSpPr>
          <p:nvPr>
            <p:ph type="body" sz="quarter" idx="17"/>
          </p:nvPr>
        </p:nvSpPr>
        <p:spPr>
          <a:xfrm>
            <a:off x="619297" y="1437333"/>
            <a:ext cx="6834799" cy="3983333"/>
          </a:xfrm>
        </p:spPr>
        <p:txBody>
          <a:bodyPr vert="horz" lIns="91440" tIns="45720" rIns="91440" bIns="45720" rtlCol="0" anchor="t">
            <a:noAutofit/>
          </a:bodyPr>
          <a:lstStyle/>
          <a:p>
            <a:pPr algn="just"/>
            <a:r>
              <a:rPr lang="en-US" sz="2400" i="1" dirty="0">
                <a:solidFill>
                  <a:srgbClr val="406F70"/>
                </a:solidFill>
                <a:cs typeface="Calibri"/>
                <a:hlinkClick r:id="rId2"/>
              </a:rPr>
              <a:t>Toast</a:t>
            </a:r>
            <a:r>
              <a:rPr lang="en-US" sz="2400" dirty="0">
                <a:solidFill>
                  <a:srgbClr val="406F70"/>
                </a:solidFill>
                <a:cs typeface="Calibri"/>
              </a:rPr>
              <a:t> along with companies such as </a:t>
            </a:r>
            <a:r>
              <a:rPr lang="en-US" sz="2400" i="1" dirty="0" err="1">
                <a:solidFill>
                  <a:srgbClr val="406F70"/>
                </a:solidFill>
                <a:cs typeface="Calibri"/>
              </a:rPr>
              <a:t>Avero</a:t>
            </a:r>
            <a:r>
              <a:rPr lang="en-US" sz="2400" i="1" dirty="0">
                <a:solidFill>
                  <a:srgbClr val="406F70"/>
                </a:solidFill>
                <a:cs typeface="Calibri"/>
              </a:rPr>
              <a:t> </a:t>
            </a:r>
            <a:r>
              <a:rPr lang="pt-BR" sz="1800" dirty="0">
                <a:hlinkClick r:id="rId3"/>
              </a:rPr>
              <a:t>POS Integrations - Avero (averoinc.com) </a:t>
            </a:r>
            <a:r>
              <a:rPr lang="en-US" sz="2400" dirty="0">
                <a:solidFill>
                  <a:srgbClr val="406F70"/>
                </a:solidFill>
                <a:cs typeface="Calibri"/>
              </a:rPr>
              <a:t>have taken the POS system business model and seen the capabilities of technologies such as </a:t>
            </a:r>
            <a:r>
              <a:rPr lang="en-US" sz="2400" b="1" dirty="0">
                <a:solidFill>
                  <a:srgbClr val="406F70"/>
                </a:solidFill>
                <a:cs typeface="Calibri"/>
              </a:rPr>
              <a:t>Big Data</a:t>
            </a:r>
            <a:r>
              <a:rPr lang="en-US" sz="2400" dirty="0">
                <a:solidFill>
                  <a:srgbClr val="406F70"/>
                </a:solidFill>
                <a:cs typeface="Calibri"/>
              </a:rPr>
              <a:t> and </a:t>
            </a:r>
            <a:r>
              <a:rPr lang="en-US" sz="2400" b="1" dirty="0">
                <a:solidFill>
                  <a:srgbClr val="406F70"/>
                </a:solidFill>
                <a:cs typeface="Calibri"/>
              </a:rPr>
              <a:t>IoT </a:t>
            </a:r>
            <a:r>
              <a:rPr lang="en-US" sz="2400" dirty="0">
                <a:solidFill>
                  <a:srgbClr val="406F70"/>
                </a:solidFill>
                <a:cs typeface="Calibri"/>
              </a:rPr>
              <a:t>in the food service industry.</a:t>
            </a:r>
          </a:p>
          <a:p>
            <a:pPr algn="just"/>
            <a:r>
              <a:rPr lang="en-US" sz="2400" dirty="0">
                <a:solidFill>
                  <a:srgbClr val="406F70"/>
                </a:solidFill>
                <a:cs typeface="Calibri"/>
              </a:rPr>
              <a:t>They have designed integrated restaurant systems that gather metrics across all processes of the business, from payroll and scheduling, to inventory and ordering, right through to table booking and payment.  </a:t>
            </a:r>
          </a:p>
          <a:p>
            <a:pPr algn="just"/>
            <a:r>
              <a:rPr lang="en-US" sz="2400" dirty="0">
                <a:solidFill>
                  <a:srgbClr val="406F70"/>
                </a:solidFill>
                <a:cs typeface="Calibri"/>
              </a:rPr>
              <a:t>They can then provide unique insights to business owners that previously would not have been possible. </a:t>
            </a:r>
          </a:p>
        </p:txBody>
      </p:sp>
      <p:pic>
        <p:nvPicPr>
          <p:cNvPr id="7" name="Picture 7" descr="Icon&#10;&#10;Description automatically generated">
            <a:extLst>
              <a:ext uri="{FF2B5EF4-FFF2-40B4-BE49-F238E27FC236}">
                <a16:creationId xmlns:a16="http://schemas.microsoft.com/office/drawing/2014/main" id="{712DD291-2888-4E55-8F6C-C6A5A68C570F}"/>
              </a:ext>
            </a:extLst>
          </p:cNvPr>
          <p:cNvPicPr>
            <a:picLocks noGrp="1" noChangeAspect="1"/>
          </p:cNvPicPr>
          <p:nvPr>
            <p:ph type="pic" sz="quarter" idx="15"/>
          </p:nvPr>
        </p:nvPicPr>
        <p:blipFill rotWithShape="1">
          <a:blip r:embed="rId4"/>
          <a:srcRect l="-3394" t="11202" r="-58760" b="11202"/>
          <a:stretch/>
        </p:blipFill>
        <p:spPr>
          <a:xfrm>
            <a:off x="8929434" y="1244861"/>
            <a:ext cx="5557127" cy="4030681"/>
          </a:xfrm>
        </p:spPr>
      </p:pic>
    </p:spTree>
    <p:extLst>
      <p:ext uri="{BB962C8B-B14F-4D97-AF65-F5344CB8AC3E}">
        <p14:creationId xmlns:p14="http://schemas.microsoft.com/office/powerpoint/2010/main" val="1302643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5E8A13-7544-40E9-9E44-A7824B9C39E8}"/>
              </a:ext>
            </a:extLst>
          </p:cNvPr>
          <p:cNvSpPr>
            <a:spLocks noGrp="1"/>
          </p:cNvSpPr>
          <p:nvPr>
            <p:ph type="body" sz="quarter" idx="13"/>
          </p:nvPr>
        </p:nvSpPr>
        <p:spPr/>
        <p:txBody>
          <a:bodyPr vert="horz" lIns="91440" tIns="45720" rIns="91440" bIns="45720" rtlCol="0" anchor="t">
            <a:normAutofit/>
          </a:bodyPr>
          <a:lstStyle/>
          <a:p>
            <a:r>
              <a:rPr lang="en-US" b="1" dirty="0" err="1">
                <a:solidFill>
                  <a:srgbClr val="085156"/>
                </a:solidFill>
                <a:cs typeface="Calibri"/>
              </a:rPr>
              <a:t>Avero</a:t>
            </a:r>
            <a:r>
              <a:rPr lang="en-US" dirty="0">
                <a:cs typeface="Calibri"/>
              </a:rPr>
              <a:t>  </a:t>
            </a:r>
            <a:endParaRPr lang="en-US" dirty="0"/>
          </a:p>
        </p:txBody>
      </p:sp>
      <p:sp>
        <p:nvSpPr>
          <p:cNvPr id="3" name="Text Placeholder 2">
            <a:extLst>
              <a:ext uri="{FF2B5EF4-FFF2-40B4-BE49-F238E27FC236}">
                <a16:creationId xmlns:a16="http://schemas.microsoft.com/office/drawing/2014/main" id="{A0578CB7-BD41-410B-8EE7-36098FD78DD6}"/>
              </a:ext>
            </a:extLst>
          </p:cNvPr>
          <p:cNvSpPr>
            <a:spLocks noGrp="1"/>
          </p:cNvSpPr>
          <p:nvPr>
            <p:ph type="body" sz="quarter" idx="14"/>
          </p:nvPr>
        </p:nvSpPr>
        <p:spPr/>
        <p:txBody>
          <a:bodyPr vert="horz" lIns="91440" tIns="45720" rIns="91440" bIns="45720" rtlCol="0" anchor="t">
            <a:noAutofit/>
          </a:bodyPr>
          <a:lstStyle/>
          <a:p>
            <a:r>
              <a:rPr lang="en-US" sz="2400" b="1" dirty="0">
                <a:solidFill>
                  <a:srgbClr val="085156"/>
                </a:solidFill>
                <a:cs typeface="Calibri"/>
              </a:rPr>
              <a:t>Utilising Big Data &amp; technology to provide better insights for SMEs</a:t>
            </a:r>
            <a:endParaRPr lang="en-US" sz="2400" b="1" dirty="0">
              <a:solidFill>
                <a:srgbClr val="085156"/>
              </a:solidFill>
            </a:endParaRPr>
          </a:p>
        </p:txBody>
      </p:sp>
      <p:pic>
        <p:nvPicPr>
          <p:cNvPr id="5" name="Picture 5">
            <a:hlinkClick r:id="" action="ppaction://media"/>
            <a:extLst>
              <a:ext uri="{FF2B5EF4-FFF2-40B4-BE49-F238E27FC236}">
                <a16:creationId xmlns:a16="http://schemas.microsoft.com/office/drawing/2014/main" id="{0788E8D9-A843-43EA-BC63-A3BAE9858BA4}"/>
              </a:ext>
            </a:extLst>
          </p:cNvPr>
          <p:cNvPicPr>
            <a:picLocks noGrp="1" noRot="1" noChangeAspect="1"/>
          </p:cNvPicPr>
          <p:nvPr>
            <p:ph type="pic" sz="quarter" idx="15"/>
            <a:videoFile r:link="rId1"/>
          </p:nvPr>
        </p:nvPicPr>
        <p:blipFill rotWithShape="1">
          <a:blip r:embed="rId3"/>
          <a:srcRect t="9074" b="9074"/>
          <a:stretch/>
        </p:blipFill>
        <p:spPr/>
      </p:pic>
      <p:sp>
        <p:nvSpPr>
          <p:cNvPr id="4" name="TextBox 3">
            <a:extLst>
              <a:ext uri="{FF2B5EF4-FFF2-40B4-BE49-F238E27FC236}">
                <a16:creationId xmlns:a16="http://schemas.microsoft.com/office/drawing/2014/main" id="{AD5442BE-9FE7-4FE2-8BE6-038383B425D1}"/>
              </a:ext>
            </a:extLst>
          </p:cNvPr>
          <p:cNvSpPr txBox="1"/>
          <p:nvPr/>
        </p:nvSpPr>
        <p:spPr>
          <a:xfrm>
            <a:off x="299884" y="6076335"/>
            <a:ext cx="44884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hlinkClick r:id="rId4"/>
              </a:rPr>
              <a:t>Impact of analytics on restaurant industry - YouTube</a:t>
            </a:r>
            <a:endParaRPr lang="en-US" sz="1400"/>
          </a:p>
        </p:txBody>
      </p:sp>
      <p:sp>
        <p:nvSpPr>
          <p:cNvPr id="6" name="TextBox 5">
            <a:extLst>
              <a:ext uri="{FF2B5EF4-FFF2-40B4-BE49-F238E27FC236}">
                <a16:creationId xmlns:a16="http://schemas.microsoft.com/office/drawing/2014/main" id="{DC977A42-084A-4931-ADC1-BCA2F3641025}"/>
              </a:ext>
            </a:extLst>
          </p:cNvPr>
          <p:cNvSpPr txBox="1"/>
          <p:nvPr/>
        </p:nvSpPr>
        <p:spPr>
          <a:xfrm>
            <a:off x="9205581" y="1893434"/>
            <a:ext cx="2759747"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06F70"/>
                </a:solidFill>
                <a:ea typeface="+mn-lt"/>
                <a:cs typeface="+mn-lt"/>
              </a:rPr>
              <a:t>Restaurants are getting a taste for data analysis. The technology can point out hidden trends &amp; opportunities. Alex Wagner chats with </a:t>
            </a:r>
            <a:r>
              <a:rPr lang="en-US" sz="2000" dirty="0" err="1">
                <a:solidFill>
                  <a:srgbClr val="406F70"/>
                </a:solidFill>
                <a:ea typeface="+mn-lt"/>
                <a:cs typeface="+mn-lt"/>
              </a:rPr>
              <a:t>Avero</a:t>
            </a:r>
            <a:r>
              <a:rPr lang="en-US" sz="2000" dirty="0">
                <a:solidFill>
                  <a:srgbClr val="406F70"/>
                </a:solidFill>
                <a:ea typeface="+mn-lt"/>
                <a:cs typeface="+mn-lt"/>
              </a:rPr>
              <a:t> founders, whose data company now has thousands of restaurants as clients.</a:t>
            </a:r>
            <a:endParaRPr lang="en-US" sz="2000" dirty="0">
              <a:solidFill>
                <a:srgbClr val="406F70"/>
              </a:solidFill>
              <a:cs typeface="Calibri"/>
            </a:endParaRPr>
          </a:p>
        </p:txBody>
      </p:sp>
      <p:sp>
        <p:nvSpPr>
          <p:cNvPr id="10" name="Oval 9">
            <a:extLst>
              <a:ext uri="{FF2B5EF4-FFF2-40B4-BE49-F238E27FC236}">
                <a16:creationId xmlns:a16="http://schemas.microsoft.com/office/drawing/2014/main" id="{E078CE92-D473-4868-8B24-CA6AF31DE291}"/>
              </a:ext>
            </a:extLst>
          </p:cNvPr>
          <p:cNvSpPr/>
          <p:nvPr/>
        </p:nvSpPr>
        <p:spPr>
          <a:xfrm>
            <a:off x="1226573" y="1496960"/>
            <a:ext cx="1954160" cy="1265902"/>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406F70"/>
                </a:solidFill>
                <a:cs typeface="Calibri"/>
              </a:rPr>
              <a:t>WATCH</a:t>
            </a:r>
            <a:endParaRPr lang="en-US" sz="2400" dirty="0"/>
          </a:p>
        </p:txBody>
      </p:sp>
    </p:spTree>
    <p:extLst>
      <p:ext uri="{BB962C8B-B14F-4D97-AF65-F5344CB8AC3E}">
        <p14:creationId xmlns:p14="http://schemas.microsoft.com/office/powerpoint/2010/main" val="813176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51A9F1-7C04-4DC9-93DB-D7D634E9F73A}"/>
              </a:ext>
            </a:extLst>
          </p:cNvPr>
          <p:cNvSpPr>
            <a:spLocks noGrp="1"/>
          </p:cNvSpPr>
          <p:nvPr>
            <p:ph type="body" sz="quarter" idx="13"/>
          </p:nvPr>
        </p:nvSpPr>
        <p:spPr>
          <a:xfrm>
            <a:off x="3486330" y="3428823"/>
            <a:ext cx="7886801" cy="1699929"/>
          </a:xfrm>
        </p:spPr>
        <p:txBody>
          <a:bodyPr vert="horz" lIns="91440" tIns="45720" rIns="91440" bIns="45720" rtlCol="0" anchor="t">
            <a:normAutofit/>
          </a:bodyPr>
          <a:lstStyle/>
          <a:p>
            <a:pPr>
              <a:defRPr/>
            </a:pPr>
            <a:r>
              <a:rPr lang="en-US" sz="5200" b="1" dirty="0">
                <a:solidFill>
                  <a:srgbClr val="F5C05B"/>
                </a:solidFill>
                <a:cs typeface="Calibri"/>
              </a:rPr>
              <a:t>3. Food Delivery</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2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Calibri"/>
              </a:rPr>
              <a:t>Demand Driven Delivery</a:t>
            </a:r>
            <a:r>
              <a:rPr kumimoji="0" lang="en-US" sz="4200" b="0" i="0" u="none" strike="noStrike" kern="1200" cap="none" spc="0" normalizeH="0" baseline="0" noProof="0" dirty="0">
                <a:ln>
                  <a:noFill/>
                </a:ln>
                <a:effectLst/>
                <a:uLnTx/>
                <a:uFillTx/>
                <a:latin typeface="Calibri" panose="020F0502020204030204"/>
                <a:ea typeface="+mn-ea"/>
                <a:cs typeface="Calibri"/>
              </a:rPr>
              <a:t> </a:t>
            </a:r>
            <a:endParaRPr kumimoji="0" lang="en-US" sz="4200" b="0" i="0" u="none" strike="noStrike" kern="1200" cap="none" spc="0" normalizeH="0" baseline="0" noProof="0" dirty="0">
              <a:ln>
                <a:noFill/>
              </a:ln>
              <a:effectLst/>
              <a:uLnTx/>
              <a:uFillTx/>
              <a:latin typeface="Calibri" panose="020F0502020204030204"/>
              <a:ea typeface="+mn-ea"/>
              <a:cs typeface="+mn-cs"/>
            </a:endParaRPr>
          </a:p>
          <a:p>
            <a:endParaRPr lang="en-US" sz="4800" b="1" dirty="0">
              <a:solidFill>
                <a:srgbClr val="F5C05B"/>
              </a:solidFill>
              <a:cs typeface="Calibri"/>
            </a:endParaRPr>
          </a:p>
          <a:p>
            <a:endParaRPr lang="en-US" sz="4800" b="1" dirty="0">
              <a:solidFill>
                <a:srgbClr val="F5C05B"/>
              </a:solidFill>
              <a:cs typeface="Calibri"/>
            </a:endParaRPr>
          </a:p>
          <a:p>
            <a:endParaRPr lang="en-US" sz="4800" b="1" dirty="0">
              <a:solidFill>
                <a:srgbClr val="F5C05B"/>
              </a:solidFill>
            </a:endParaRPr>
          </a:p>
          <a:p>
            <a:endParaRPr lang="en-IE" dirty="0"/>
          </a:p>
        </p:txBody>
      </p:sp>
      <p:sp>
        <p:nvSpPr>
          <p:cNvPr id="3" name="TextBox 1">
            <a:extLst>
              <a:ext uri="{FF2B5EF4-FFF2-40B4-BE49-F238E27FC236}">
                <a16:creationId xmlns:a16="http://schemas.microsoft.com/office/drawing/2014/main" id="{686ACC71-446C-45C1-9B45-781FCA2EE71E}"/>
              </a:ext>
            </a:extLst>
          </p:cNvPr>
          <p:cNvSpPr txBox="1"/>
          <p:nvPr/>
        </p:nvSpPr>
        <p:spPr>
          <a:xfrm>
            <a:off x="8681884" y="41049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085156"/>
                </a:solidFill>
                <a:cs typeface="Calibri"/>
              </a:rPr>
              <a:t>MODULE 5</a:t>
            </a:r>
            <a:endParaRPr lang="en-US" dirty="0"/>
          </a:p>
        </p:txBody>
      </p:sp>
    </p:spTree>
    <p:extLst>
      <p:ext uri="{BB962C8B-B14F-4D97-AF65-F5344CB8AC3E}">
        <p14:creationId xmlns:p14="http://schemas.microsoft.com/office/powerpoint/2010/main" val="3967998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indoor, person&#10;&#10;Description automatically generated">
            <a:extLst>
              <a:ext uri="{FF2B5EF4-FFF2-40B4-BE49-F238E27FC236}">
                <a16:creationId xmlns:a16="http://schemas.microsoft.com/office/drawing/2014/main" id="{BAAD83B6-D4DF-49D4-A59B-2EFDDBC06561}"/>
              </a:ext>
            </a:extLst>
          </p:cNvPr>
          <p:cNvPicPr>
            <a:picLocks noGrp="1" noChangeAspect="1"/>
          </p:cNvPicPr>
          <p:nvPr>
            <p:ph type="pic" sz="quarter" idx="18"/>
          </p:nvPr>
        </p:nvPicPr>
        <p:blipFill rotWithShape="1">
          <a:blip r:embed="rId2"/>
          <a:srcRect t="8398" b="8398"/>
          <a:stretch/>
        </p:blipFill>
        <p:spPr>
          <a:xfrm flipH="1">
            <a:off x="6540708" y="6385"/>
            <a:ext cx="5651298" cy="6268870"/>
          </a:xfrm>
        </p:spPr>
      </p:pic>
      <p:sp>
        <p:nvSpPr>
          <p:cNvPr id="2" name="Text Placeholder 1">
            <a:extLst>
              <a:ext uri="{FF2B5EF4-FFF2-40B4-BE49-F238E27FC236}">
                <a16:creationId xmlns:a16="http://schemas.microsoft.com/office/drawing/2014/main" id="{EF785923-7890-46B8-806A-1DECABAC2CDD}"/>
              </a:ext>
            </a:extLst>
          </p:cNvPr>
          <p:cNvSpPr>
            <a:spLocks noGrp="1"/>
          </p:cNvSpPr>
          <p:nvPr>
            <p:ph type="body" sz="quarter" idx="19"/>
          </p:nvPr>
        </p:nvSpPr>
        <p:spPr/>
        <p:txBody>
          <a:bodyPr vert="horz" lIns="91440" tIns="45720" rIns="91440" bIns="45720" rtlCol="0" anchor="t">
            <a:normAutofit/>
          </a:bodyPr>
          <a:lstStyle/>
          <a:p>
            <a:r>
              <a:rPr lang="en-US" b="1" dirty="0">
                <a:solidFill>
                  <a:srgbClr val="406F70"/>
                </a:solidFill>
                <a:cs typeface="Calibri"/>
              </a:rPr>
              <a:t>Food Delivery</a:t>
            </a:r>
            <a:r>
              <a:rPr lang="en-US" b="1">
                <a:cs typeface="Calibri"/>
              </a:rPr>
              <a:t> </a:t>
            </a:r>
          </a:p>
        </p:txBody>
      </p:sp>
      <p:sp>
        <p:nvSpPr>
          <p:cNvPr id="3" name="Text Placeholder 2">
            <a:extLst>
              <a:ext uri="{FF2B5EF4-FFF2-40B4-BE49-F238E27FC236}">
                <a16:creationId xmlns:a16="http://schemas.microsoft.com/office/drawing/2014/main" id="{4D1BBB82-6F48-4DE2-98CA-C388C3DC7F59}"/>
              </a:ext>
            </a:extLst>
          </p:cNvPr>
          <p:cNvSpPr>
            <a:spLocks noGrp="1"/>
          </p:cNvSpPr>
          <p:nvPr>
            <p:ph type="body" sz="quarter" idx="20"/>
          </p:nvPr>
        </p:nvSpPr>
        <p:spPr>
          <a:xfrm>
            <a:off x="470135" y="1712217"/>
            <a:ext cx="6202808" cy="4269411"/>
          </a:xfrm>
        </p:spPr>
        <p:txBody>
          <a:bodyPr vert="horz" lIns="91440" tIns="45720" rIns="91440" bIns="45720" rtlCol="0" anchor="t">
            <a:noAutofit/>
          </a:bodyPr>
          <a:lstStyle/>
          <a:p>
            <a:pPr algn="just"/>
            <a:r>
              <a:rPr lang="en-US" dirty="0">
                <a:solidFill>
                  <a:srgbClr val="406F70"/>
                </a:solidFill>
                <a:cs typeface="Calibri"/>
              </a:rPr>
              <a:t>Restaurant takeaway and delivery food has traditionally been reserved for fast food restaurants which serve food of poor nutritional value at a lower price point. Yes, a generalization, but true!</a:t>
            </a:r>
            <a:endParaRPr lang="en-US" dirty="0"/>
          </a:p>
          <a:p>
            <a:pPr algn="just"/>
            <a:endParaRPr lang="en-US" sz="900" dirty="0">
              <a:solidFill>
                <a:srgbClr val="406F70"/>
              </a:solidFill>
              <a:cs typeface="Calibri"/>
            </a:endParaRPr>
          </a:p>
          <a:p>
            <a:pPr algn="just"/>
            <a:r>
              <a:rPr lang="en-US" dirty="0">
                <a:solidFill>
                  <a:srgbClr val="406F70"/>
                </a:solidFill>
                <a:cs typeface="Calibri"/>
              </a:rPr>
              <a:t>Businesses who produce large volumes of affordable food at an affordable price point as well as large franchises were typically the only food service businesses to provide a delivery service due to some key barriers to entry for more high-end and healthy food providers.</a:t>
            </a:r>
          </a:p>
        </p:txBody>
      </p:sp>
    </p:spTree>
    <p:extLst>
      <p:ext uri="{BB962C8B-B14F-4D97-AF65-F5344CB8AC3E}">
        <p14:creationId xmlns:p14="http://schemas.microsoft.com/office/powerpoint/2010/main" val="4231187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347306-5C05-47F8-8B07-6E5C3BA6F25F}"/>
              </a:ext>
            </a:extLst>
          </p:cNvPr>
          <p:cNvSpPr>
            <a:spLocks noGrp="1"/>
          </p:cNvSpPr>
          <p:nvPr>
            <p:ph type="body" sz="quarter" idx="19"/>
          </p:nvPr>
        </p:nvSpPr>
        <p:spPr>
          <a:xfrm>
            <a:off x="247764" y="701982"/>
            <a:ext cx="8857251" cy="1160989"/>
          </a:xfrm>
        </p:spPr>
        <p:txBody>
          <a:bodyPr vert="horz" lIns="91440" tIns="45720" rIns="91440" bIns="45720" rtlCol="0" anchor="t">
            <a:normAutofit/>
          </a:bodyPr>
          <a:lstStyle/>
          <a:p>
            <a:r>
              <a:rPr lang="en-US" b="1">
                <a:cs typeface="Calibri"/>
              </a:rPr>
              <a:t>Barriers to adopting a delivery model </a:t>
            </a:r>
          </a:p>
        </p:txBody>
      </p:sp>
      <p:sp>
        <p:nvSpPr>
          <p:cNvPr id="4" name="Text Placeholder 3">
            <a:extLst>
              <a:ext uri="{FF2B5EF4-FFF2-40B4-BE49-F238E27FC236}">
                <a16:creationId xmlns:a16="http://schemas.microsoft.com/office/drawing/2014/main" id="{4AA653A2-621E-4F5D-B275-4DBBCB0074F7}"/>
              </a:ext>
            </a:extLst>
          </p:cNvPr>
          <p:cNvSpPr>
            <a:spLocks noGrp="1"/>
          </p:cNvSpPr>
          <p:nvPr>
            <p:ph type="body" sz="quarter" idx="20"/>
          </p:nvPr>
        </p:nvSpPr>
        <p:spPr>
          <a:xfrm>
            <a:off x="247764" y="1905335"/>
            <a:ext cx="11628550" cy="4129966"/>
          </a:xfrm>
        </p:spPr>
        <p:txBody>
          <a:bodyPr vert="horz" lIns="91440" tIns="45720" rIns="91440" bIns="45720" rtlCol="0" anchor="t">
            <a:noAutofit/>
          </a:bodyPr>
          <a:lstStyle/>
          <a:p>
            <a:pPr marL="457200" indent="-457200" algn="just">
              <a:buAutoNum type="arabicPeriod"/>
            </a:pPr>
            <a:r>
              <a:rPr lang="en-US" b="1" dirty="0">
                <a:solidFill>
                  <a:srgbClr val="406F70"/>
                </a:solidFill>
                <a:cs typeface="Calibri" panose="020F0502020204030204"/>
              </a:rPr>
              <a:t>Unpredictable Pricing Model </a:t>
            </a:r>
            <a:r>
              <a:rPr lang="en-US" dirty="0">
                <a:solidFill>
                  <a:srgbClr val="406F70"/>
                </a:solidFill>
                <a:cs typeface="Calibri" panose="020F0502020204030204"/>
              </a:rPr>
              <a:t>-  As food service businesses do not possess the ability to predict demand, fluctuations in the cost of deliveries can be high and so restaurants must account for this by using higher margins which is not always possible.</a:t>
            </a:r>
          </a:p>
          <a:p>
            <a:pPr marL="457200" indent="-457200" algn="just">
              <a:buAutoNum type="arabicPeriod"/>
            </a:pPr>
            <a:r>
              <a:rPr lang="en-US" b="1" dirty="0">
                <a:solidFill>
                  <a:srgbClr val="406F70"/>
                </a:solidFill>
                <a:cs typeface="Calibri" panose="020F0502020204030204"/>
              </a:rPr>
              <a:t>Logistics dilemma – </a:t>
            </a:r>
            <a:r>
              <a:rPr lang="en-US" dirty="0">
                <a:solidFill>
                  <a:srgbClr val="406F70"/>
                </a:solidFill>
                <a:cs typeface="Calibri" panose="020F0502020204030204"/>
              </a:rPr>
              <a:t>An extension of the unpredictability issue, the logistics of a restaurant providing its own delivery service presents issues from staffing, to areas served, to inability to deal with volume</a:t>
            </a:r>
          </a:p>
          <a:p>
            <a:pPr marL="457200" indent="-457200" algn="just">
              <a:buAutoNum type="arabicPeriod"/>
            </a:pPr>
            <a:r>
              <a:rPr lang="en-US" b="1" dirty="0">
                <a:solidFill>
                  <a:srgbClr val="406F70"/>
                </a:solidFill>
                <a:cs typeface="Calibri" panose="020F0502020204030204"/>
              </a:rPr>
              <a:t>Inconsistency in food Quality – </a:t>
            </a:r>
            <a:r>
              <a:rPr lang="en-US" dirty="0">
                <a:solidFill>
                  <a:srgbClr val="406F70"/>
                </a:solidFill>
                <a:cs typeface="Calibri" panose="020F0502020204030204"/>
              </a:rPr>
              <a:t>By extending the distance from pan to plate it can be hard for restaurants to provide the same food experience for takeaway and sit in diners </a:t>
            </a:r>
            <a:endParaRPr lang="en-US" b="1" dirty="0">
              <a:solidFill>
                <a:srgbClr val="406F70"/>
              </a:solidFill>
              <a:ea typeface="+mn-lt"/>
              <a:cs typeface="+mn-lt"/>
            </a:endParaRPr>
          </a:p>
          <a:p>
            <a:pPr marL="457200" indent="-457200" algn="just">
              <a:buAutoNum type="arabicPeriod"/>
            </a:pPr>
            <a:r>
              <a:rPr lang="en-US" b="1" dirty="0">
                <a:solidFill>
                  <a:srgbClr val="406F70"/>
                </a:solidFill>
                <a:cs typeface="Calibri" panose="020F0502020204030204"/>
              </a:rPr>
              <a:t>Fear of Reputational Damage </a:t>
            </a:r>
            <a:r>
              <a:rPr lang="en-US" dirty="0">
                <a:solidFill>
                  <a:srgbClr val="406F70"/>
                </a:solidFill>
                <a:cs typeface="Calibri" panose="020F0502020204030204"/>
              </a:rPr>
              <a:t>is a factor for many food service businesses that rely on customer loyalty due to the risks outlined above </a:t>
            </a:r>
            <a:endParaRPr lang="en-US" b="1" i="1" dirty="0">
              <a:solidFill>
                <a:srgbClr val="406F70"/>
              </a:solidFill>
              <a:cs typeface="Calibri" panose="020F0502020204030204"/>
            </a:endParaRPr>
          </a:p>
          <a:p>
            <a:pPr marL="457200" indent="-457200">
              <a:buAutoNum type="arabicPeriod"/>
            </a:pPr>
            <a:endParaRPr lang="en-US" dirty="0">
              <a:cs typeface="Calibri" panose="020F0502020204030204"/>
            </a:endParaRPr>
          </a:p>
          <a:p>
            <a:pPr marL="457200" indent="-457200">
              <a:buAutoNum type="arabicPeriod"/>
            </a:pPr>
            <a:endParaRPr lang="en-US" dirty="0">
              <a:cs typeface="Calibri" panose="020F0502020204030204"/>
            </a:endParaRPr>
          </a:p>
          <a:p>
            <a:pPr marL="457200" indent="-457200">
              <a:buAutoNum type="arabicPeriod"/>
            </a:pPr>
            <a:endParaRPr lang="en-US" dirty="0">
              <a:cs typeface="Calibri" panose="020F0502020204030204"/>
            </a:endParaRPr>
          </a:p>
        </p:txBody>
      </p:sp>
      <p:pic>
        <p:nvPicPr>
          <p:cNvPr id="2" name="Graphic 4" descr="No sign with solid fill">
            <a:extLst>
              <a:ext uri="{FF2B5EF4-FFF2-40B4-BE49-F238E27FC236}">
                <a16:creationId xmlns:a16="http://schemas.microsoft.com/office/drawing/2014/main" id="{2ED9BBB8-B123-4C71-A202-34C2F79D05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2151" y="238912"/>
            <a:ext cx="1697566" cy="1697566"/>
          </a:xfrm>
          <a:prstGeom prst="rect">
            <a:avLst/>
          </a:prstGeom>
        </p:spPr>
      </p:pic>
    </p:spTree>
    <p:extLst>
      <p:ext uri="{BB962C8B-B14F-4D97-AF65-F5344CB8AC3E}">
        <p14:creationId xmlns:p14="http://schemas.microsoft.com/office/powerpoint/2010/main" val="2657173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347306-5C05-47F8-8B07-6E5C3BA6F25F}"/>
              </a:ext>
            </a:extLst>
          </p:cNvPr>
          <p:cNvSpPr>
            <a:spLocks noGrp="1"/>
          </p:cNvSpPr>
          <p:nvPr>
            <p:ph type="body" sz="quarter" idx="19"/>
          </p:nvPr>
        </p:nvSpPr>
        <p:spPr>
          <a:xfrm>
            <a:off x="411050" y="495153"/>
            <a:ext cx="8857251" cy="1160989"/>
          </a:xfrm>
        </p:spPr>
        <p:txBody>
          <a:bodyPr vert="horz" lIns="91440" tIns="45720" rIns="91440" bIns="45720" rtlCol="0" anchor="t">
            <a:normAutofit/>
          </a:bodyPr>
          <a:lstStyle/>
          <a:p>
            <a:r>
              <a:rPr lang="en-US" sz="3600" b="1" dirty="0">
                <a:solidFill>
                  <a:srgbClr val="406F70"/>
                </a:solidFill>
                <a:latin typeface="Calibri"/>
                <a:cs typeface="Calibri Light"/>
              </a:rPr>
              <a:t>Year-on-year growth in online retail sales in 2020 and 2021 </a:t>
            </a:r>
            <a:endParaRPr lang="en-US" b="1" dirty="0">
              <a:cs typeface="Calibri"/>
            </a:endParaRPr>
          </a:p>
        </p:txBody>
      </p:sp>
      <p:sp>
        <p:nvSpPr>
          <p:cNvPr id="7" name="Text Placeholder 1">
            <a:extLst>
              <a:ext uri="{FF2B5EF4-FFF2-40B4-BE49-F238E27FC236}">
                <a16:creationId xmlns:a16="http://schemas.microsoft.com/office/drawing/2014/main" id="{73818736-9808-46DE-8FB3-ECBC6B616A76}"/>
              </a:ext>
            </a:extLst>
          </p:cNvPr>
          <p:cNvSpPr txBox="1">
            <a:spLocks/>
          </p:cNvSpPr>
          <p:nvPr/>
        </p:nvSpPr>
        <p:spPr>
          <a:xfrm>
            <a:off x="146800" y="1994569"/>
            <a:ext cx="4692875" cy="35681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n-IE" sz="2400" dirty="0">
                <a:solidFill>
                  <a:srgbClr val="406F70"/>
                </a:solidFill>
                <a:ea typeface="+mn-lt"/>
                <a:cs typeface="+mn-lt"/>
              </a:rPr>
              <a:t>The pandemic experienced throughout 2020/21 has led to several forced experiments across industries, including food service</a:t>
            </a:r>
            <a:endParaRPr lang="en-US" sz="2400" dirty="0">
              <a:solidFill>
                <a:srgbClr val="406F70"/>
              </a:solidFill>
              <a:ea typeface="+mn-lt"/>
              <a:cs typeface="+mn-lt"/>
            </a:endParaRPr>
          </a:p>
          <a:p>
            <a:pPr algn="just"/>
            <a:r>
              <a:rPr lang="en-IE" sz="2400" dirty="0">
                <a:solidFill>
                  <a:srgbClr val="406F70"/>
                </a:solidFill>
                <a:ea typeface="+mn-lt"/>
                <a:cs typeface="+mn-lt"/>
              </a:rPr>
              <a:t>While certain segments of customers previously would have been reluctant to adopting online shopping, businesses were forced to pivot, and customers were forced online.  </a:t>
            </a:r>
            <a:endParaRPr lang="en-US" sz="2400" dirty="0">
              <a:solidFill>
                <a:srgbClr val="406F70"/>
              </a:solidFill>
              <a:ea typeface="+mn-lt"/>
              <a:cs typeface="+mn-lt"/>
            </a:endParaRPr>
          </a:p>
        </p:txBody>
      </p:sp>
      <p:pic>
        <p:nvPicPr>
          <p:cNvPr id="8" name="Picture 5" descr="Chart, bar chart&#10;&#10;Description automatically generated">
            <a:extLst>
              <a:ext uri="{FF2B5EF4-FFF2-40B4-BE49-F238E27FC236}">
                <a16:creationId xmlns:a16="http://schemas.microsoft.com/office/drawing/2014/main" id="{09E35D2C-3B68-44AE-AB84-E4398921C37C}"/>
              </a:ext>
            </a:extLst>
          </p:cNvPr>
          <p:cNvPicPr>
            <a:picLocks noChangeAspect="1"/>
          </p:cNvPicPr>
          <p:nvPr/>
        </p:nvPicPr>
        <p:blipFill>
          <a:blip r:embed="rId2"/>
          <a:stretch>
            <a:fillRect/>
          </a:stretch>
        </p:blipFill>
        <p:spPr>
          <a:xfrm>
            <a:off x="5431633" y="1451240"/>
            <a:ext cx="6334124" cy="5171016"/>
          </a:xfrm>
          <a:prstGeom prst="rect">
            <a:avLst/>
          </a:prstGeom>
        </p:spPr>
      </p:pic>
    </p:spTree>
    <p:extLst>
      <p:ext uri="{BB962C8B-B14F-4D97-AF65-F5344CB8AC3E}">
        <p14:creationId xmlns:p14="http://schemas.microsoft.com/office/powerpoint/2010/main" val="104712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4" descr="No sign with solid fill">
            <a:extLst>
              <a:ext uri="{FF2B5EF4-FFF2-40B4-BE49-F238E27FC236}">
                <a16:creationId xmlns:a16="http://schemas.microsoft.com/office/drawing/2014/main" id="{10209AA6-819D-4DFD-A6B6-B1F08235B2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52216" y="484718"/>
            <a:ext cx="1697566" cy="1697566"/>
          </a:xfrm>
          <a:prstGeom prst="rect">
            <a:avLst/>
          </a:prstGeom>
        </p:spPr>
      </p:pic>
      <p:sp>
        <p:nvSpPr>
          <p:cNvPr id="3" name="Text Placeholder 2">
            <a:extLst>
              <a:ext uri="{FF2B5EF4-FFF2-40B4-BE49-F238E27FC236}">
                <a16:creationId xmlns:a16="http://schemas.microsoft.com/office/drawing/2014/main" id="{E9B4DEC8-B86F-5D4A-8F13-AD02E884FFFE}"/>
              </a:ext>
            </a:extLst>
          </p:cNvPr>
          <p:cNvSpPr>
            <a:spLocks noGrp="1"/>
          </p:cNvSpPr>
          <p:nvPr>
            <p:ph type="body" sz="quarter" idx="20"/>
          </p:nvPr>
        </p:nvSpPr>
        <p:spPr>
          <a:xfrm>
            <a:off x="459195" y="2182284"/>
            <a:ext cx="10968810" cy="3230383"/>
          </a:xfrm>
        </p:spPr>
        <p:txBody>
          <a:bodyPr vert="horz" lIns="91440" tIns="45720" rIns="91440" bIns="45720" rtlCol="0" anchor="t">
            <a:noAutofit/>
          </a:bodyPr>
          <a:lstStyle/>
          <a:p>
            <a:r>
              <a:rPr lang="en-IE" b="1" dirty="0">
                <a:solidFill>
                  <a:srgbClr val="406F70"/>
                </a:solidFill>
                <a:ea typeface="+mn-lt"/>
                <a:cs typeface="+mn-lt"/>
              </a:rPr>
              <a:t>This is routed in a number of concerns: </a:t>
            </a:r>
          </a:p>
          <a:p>
            <a:pPr marL="342900" indent="-342900">
              <a:buChar char="•"/>
            </a:pPr>
            <a:r>
              <a:rPr lang="en-IE" dirty="0">
                <a:solidFill>
                  <a:srgbClr val="406F70"/>
                </a:solidFill>
                <a:ea typeface="+mn-lt"/>
                <a:cs typeface="+mn-lt"/>
              </a:rPr>
              <a:t>Lack of time and finances </a:t>
            </a:r>
          </a:p>
          <a:p>
            <a:pPr marL="342900" indent="-342900">
              <a:buChar char="•"/>
            </a:pPr>
            <a:r>
              <a:rPr lang="en-IE" dirty="0">
                <a:solidFill>
                  <a:srgbClr val="406F70"/>
                </a:solidFill>
                <a:ea typeface="+mn-lt"/>
                <a:cs typeface="+mn-lt"/>
              </a:rPr>
              <a:t>A low innovation awareness due to lack of information on emerging technology </a:t>
            </a:r>
          </a:p>
          <a:p>
            <a:pPr marL="342900" indent="-342900">
              <a:buChar char="•"/>
            </a:pPr>
            <a:r>
              <a:rPr lang="en-IE" dirty="0">
                <a:solidFill>
                  <a:srgbClr val="406F70"/>
                </a:solidFill>
                <a:cs typeface="Calibri"/>
              </a:rPr>
              <a:t>A lack of management skills needed to carry out Research &amp; Innovation on top of day- to- day business operations </a:t>
            </a:r>
          </a:p>
          <a:p>
            <a:pPr marL="342900" indent="-342900">
              <a:buChar char="•"/>
            </a:pPr>
            <a:r>
              <a:rPr lang="en-IE" dirty="0">
                <a:solidFill>
                  <a:srgbClr val="406F70"/>
                </a:solidFill>
                <a:cs typeface="Calibri"/>
              </a:rPr>
              <a:t>Scepticism and unease with new and non-traditional business models </a:t>
            </a:r>
          </a:p>
          <a:p>
            <a:pPr marL="342900" indent="-342900">
              <a:buChar char="•"/>
            </a:pPr>
            <a:r>
              <a:rPr lang="en-IE" dirty="0">
                <a:solidFill>
                  <a:srgbClr val="406F70"/>
                </a:solidFill>
                <a:cs typeface="Calibri"/>
              </a:rPr>
              <a:t>Fear of losing customers and employees </a:t>
            </a:r>
          </a:p>
          <a:p>
            <a:r>
              <a:rPr lang="en-IE" dirty="0">
                <a:solidFill>
                  <a:srgbClr val="406F70"/>
                </a:solidFill>
                <a:ea typeface="+mn-lt"/>
                <a:cs typeface="+mn-lt"/>
              </a:rPr>
              <a:t>[Source:  </a:t>
            </a:r>
            <a:r>
              <a:rPr lang="en-IE" dirty="0">
                <a:solidFill>
                  <a:srgbClr val="406F70"/>
                </a:solidFill>
                <a:ea typeface="+mn-lt"/>
                <a:cs typeface="+mn-lt"/>
                <a:hlinkClick r:id="rId4"/>
              </a:rPr>
              <a:t>Food for Life</a:t>
            </a:r>
            <a:r>
              <a:rPr lang="en-IE" dirty="0">
                <a:solidFill>
                  <a:srgbClr val="406F70"/>
                </a:solidFill>
                <a:ea typeface="+mn-lt"/>
                <a:cs typeface="+mn-lt"/>
              </a:rPr>
              <a:t>]</a:t>
            </a:r>
          </a:p>
          <a:p>
            <a:pPr marL="342900" indent="-342900">
              <a:buChar char="•"/>
            </a:pPr>
            <a:endParaRPr lang="en-IE" dirty="0">
              <a:ea typeface="+mn-lt"/>
              <a:cs typeface="+mn-lt"/>
            </a:endParaRPr>
          </a:p>
          <a:p>
            <a:pPr marL="342900" indent="-342900">
              <a:buChar char="•"/>
            </a:pPr>
            <a:endParaRPr lang="en-IE" dirty="0">
              <a:ea typeface="+mn-lt"/>
              <a:cs typeface="+mn-lt"/>
            </a:endParaRPr>
          </a:p>
          <a:p>
            <a:pPr marL="342900" indent="-342900">
              <a:buChar char="•"/>
            </a:pPr>
            <a:endParaRPr lang="en-IE" dirty="0">
              <a:ea typeface="+mn-lt"/>
              <a:cs typeface="+mn-lt"/>
            </a:endParaRPr>
          </a:p>
          <a:p>
            <a:pPr marL="342900" indent="-342900">
              <a:buChar char="•"/>
            </a:pPr>
            <a:endParaRPr lang="en-IE" dirty="0">
              <a:ea typeface="+mn-lt"/>
              <a:cs typeface="+mn-lt"/>
            </a:endParaRPr>
          </a:p>
          <a:p>
            <a:pPr marL="342900" indent="-342900">
              <a:buChar char="•"/>
            </a:pPr>
            <a:endParaRPr lang="en-IE" dirty="0">
              <a:ea typeface="+mn-lt"/>
              <a:cs typeface="+mn-lt"/>
            </a:endParaRPr>
          </a:p>
          <a:p>
            <a:pPr marL="342900" indent="-342900">
              <a:buChar char="•"/>
            </a:pPr>
            <a:endParaRPr lang="en-IE" dirty="0">
              <a:ea typeface="+mn-lt"/>
              <a:cs typeface="+mn-lt"/>
            </a:endParaRPr>
          </a:p>
        </p:txBody>
      </p:sp>
      <p:sp>
        <p:nvSpPr>
          <p:cNvPr id="2" name="TextBox 1">
            <a:extLst>
              <a:ext uri="{FF2B5EF4-FFF2-40B4-BE49-F238E27FC236}">
                <a16:creationId xmlns:a16="http://schemas.microsoft.com/office/drawing/2014/main" id="{44BD9A8D-69BD-4BC4-B0F6-3FD735B12111}"/>
              </a:ext>
            </a:extLst>
          </p:cNvPr>
          <p:cNvSpPr txBox="1"/>
          <p:nvPr/>
        </p:nvSpPr>
        <p:spPr>
          <a:xfrm>
            <a:off x="335797" y="1017858"/>
            <a:ext cx="8425012" cy="646331"/>
          </a:xfrm>
          <a:prstGeom prst="rect">
            <a:avLst/>
          </a:prstGeom>
          <a:noFill/>
        </p:spPr>
        <p:txBody>
          <a:bodyPr wrap="square" rtlCol="0">
            <a:spAutoFit/>
          </a:bodyPr>
          <a:lstStyle/>
          <a:p>
            <a:r>
              <a:rPr lang="en-IE" sz="3600" b="1" dirty="0">
                <a:solidFill>
                  <a:srgbClr val="CC9131"/>
                </a:solidFill>
                <a:ea typeface="+mn-lt"/>
                <a:cs typeface="+mn-lt"/>
              </a:rPr>
              <a:t>The reluctance to embrace change</a:t>
            </a:r>
            <a:endParaRPr lang="en-IE" sz="3600" dirty="0">
              <a:solidFill>
                <a:srgbClr val="CC9131"/>
              </a:solidFill>
            </a:endParaRPr>
          </a:p>
        </p:txBody>
      </p:sp>
    </p:spTree>
    <p:extLst>
      <p:ext uri="{BB962C8B-B14F-4D97-AF65-F5344CB8AC3E}">
        <p14:creationId xmlns:p14="http://schemas.microsoft.com/office/powerpoint/2010/main" val="26166845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785923-7890-46B8-806A-1DECABAC2CDD}"/>
              </a:ext>
            </a:extLst>
          </p:cNvPr>
          <p:cNvSpPr>
            <a:spLocks noGrp="1"/>
          </p:cNvSpPr>
          <p:nvPr>
            <p:ph type="body" sz="quarter" idx="13"/>
          </p:nvPr>
        </p:nvSpPr>
        <p:spPr/>
        <p:txBody>
          <a:bodyPr vert="horz" lIns="91440" tIns="45720" rIns="91440" bIns="45720" rtlCol="0" anchor="ctr">
            <a:normAutofit/>
          </a:bodyPr>
          <a:lstStyle/>
          <a:p>
            <a:pPr algn="ctr"/>
            <a:r>
              <a:rPr lang="en-US" b="1">
                <a:solidFill>
                  <a:srgbClr val="406F70"/>
                </a:solidFill>
                <a:cs typeface="Calibri"/>
              </a:rPr>
              <a:t>Second Party Food Delivery</a:t>
            </a:r>
            <a:endParaRPr lang="en-US">
              <a:solidFill>
                <a:srgbClr val="406F70"/>
              </a:solidFill>
              <a:cs typeface="Calibri" panose="020F0502020204030204"/>
            </a:endParaRPr>
          </a:p>
        </p:txBody>
      </p:sp>
      <p:pic>
        <p:nvPicPr>
          <p:cNvPr id="5" name="Picture 5">
            <a:extLst>
              <a:ext uri="{FF2B5EF4-FFF2-40B4-BE49-F238E27FC236}">
                <a16:creationId xmlns:a16="http://schemas.microsoft.com/office/drawing/2014/main" id="{BAAD83B6-D4DF-49D4-A59B-2EFDDBC06561}"/>
              </a:ext>
            </a:extLst>
          </p:cNvPr>
          <p:cNvPicPr>
            <a:picLocks noGrp="1" noChangeAspect="1"/>
          </p:cNvPicPr>
          <p:nvPr>
            <p:ph type="pic" sz="quarter" idx="15"/>
          </p:nvPr>
        </p:nvPicPr>
        <p:blipFill rotWithShape="1">
          <a:blip r:embed="rId2"/>
          <a:srcRect l="-439" t="12648" r="439" b="42556"/>
          <a:stretch/>
        </p:blipFill>
        <p:spPr>
          <a:xfrm>
            <a:off x="0" y="0"/>
            <a:ext cx="12069795" cy="3603599"/>
          </a:xfrm>
        </p:spPr>
      </p:pic>
      <p:sp>
        <p:nvSpPr>
          <p:cNvPr id="3" name="Text Placeholder 2">
            <a:extLst>
              <a:ext uri="{FF2B5EF4-FFF2-40B4-BE49-F238E27FC236}">
                <a16:creationId xmlns:a16="http://schemas.microsoft.com/office/drawing/2014/main" id="{4D1BBB82-6F48-4DE2-98CA-C388C3DC7F59}"/>
              </a:ext>
            </a:extLst>
          </p:cNvPr>
          <p:cNvSpPr>
            <a:spLocks noGrp="1"/>
          </p:cNvSpPr>
          <p:nvPr>
            <p:ph type="body" sz="quarter" idx="17"/>
          </p:nvPr>
        </p:nvSpPr>
        <p:spPr>
          <a:xfrm>
            <a:off x="5006714" y="4131718"/>
            <a:ext cx="6859047" cy="1911602"/>
          </a:xfrm>
        </p:spPr>
        <p:txBody>
          <a:bodyPr vert="horz" lIns="91440" tIns="45720" rIns="91440" bIns="45720" rtlCol="0" anchor="ctr">
            <a:noAutofit/>
          </a:bodyPr>
          <a:lstStyle/>
          <a:p>
            <a:r>
              <a:rPr lang="en-IE">
                <a:solidFill>
                  <a:srgbClr val="406F70"/>
                </a:solidFill>
                <a:ea typeface="+mn-lt"/>
                <a:cs typeface="+mn-lt"/>
              </a:rPr>
              <a:t>Through the pandemic second-party food delivery providers gained popularity as consumer perceptions of online purchasing shifted and consumers became willing to take on a delivery premium to receive a socially distanced dining experience.</a:t>
            </a:r>
            <a:endParaRPr lang="en-US">
              <a:solidFill>
                <a:srgbClr val="406F70"/>
              </a:solidFill>
              <a:ea typeface="+mn-lt"/>
              <a:cs typeface="+mn-lt"/>
            </a:endParaRPr>
          </a:p>
        </p:txBody>
      </p:sp>
    </p:spTree>
    <p:extLst>
      <p:ext uri="{BB962C8B-B14F-4D97-AF65-F5344CB8AC3E}">
        <p14:creationId xmlns:p14="http://schemas.microsoft.com/office/powerpoint/2010/main" val="1785022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outdoor, bicycle, person, person&#10;&#10;Description automatically generated">
            <a:extLst>
              <a:ext uri="{FF2B5EF4-FFF2-40B4-BE49-F238E27FC236}">
                <a16:creationId xmlns:a16="http://schemas.microsoft.com/office/drawing/2014/main" id="{C2A03B14-B1D4-4510-8199-B7C037BEEEF2}"/>
              </a:ext>
            </a:extLst>
          </p:cNvPr>
          <p:cNvPicPr>
            <a:picLocks noGrp="1" noChangeAspect="1"/>
          </p:cNvPicPr>
          <p:nvPr>
            <p:ph type="pic" sz="quarter" idx="18"/>
          </p:nvPr>
        </p:nvPicPr>
        <p:blipFill rotWithShape="1">
          <a:blip r:embed="rId2"/>
          <a:srcRect l="-375" t="18000" r="188" b="8000"/>
          <a:stretch/>
        </p:blipFill>
        <p:spPr>
          <a:xfrm flipH="1">
            <a:off x="6540708" y="6385"/>
            <a:ext cx="5661905" cy="6272175"/>
          </a:xfrm>
        </p:spPr>
      </p:pic>
      <p:sp>
        <p:nvSpPr>
          <p:cNvPr id="3" name="Text Placeholder 2">
            <a:extLst>
              <a:ext uri="{FF2B5EF4-FFF2-40B4-BE49-F238E27FC236}">
                <a16:creationId xmlns:a16="http://schemas.microsoft.com/office/drawing/2014/main" id="{E4730EAA-1961-4845-8618-B0851A6EE768}"/>
              </a:ext>
            </a:extLst>
          </p:cNvPr>
          <p:cNvSpPr>
            <a:spLocks noGrp="1"/>
          </p:cNvSpPr>
          <p:nvPr>
            <p:ph type="body" sz="quarter" idx="19"/>
          </p:nvPr>
        </p:nvSpPr>
        <p:spPr/>
        <p:txBody>
          <a:bodyPr vert="horz" lIns="91440" tIns="45720" rIns="91440" bIns="45720" rtlCol="0" anchor="t">
            <a:normAutofit/>
          </a:bodyPr>
          <a:lstStyle/>
          <a:p>
            <a:r>
              <a:rPr lang="en-US" b="1">
                <a:solidFill>
                  <a:srgbClr val="406F70"/>
                </a:solidFill>
                <a:cs typeface="Calibri"/>
              </a:rPr>
              <a:t>Demand Driven Delivery </a:t>
            </a:r>
          </a:p>
        </p:txBody>
      </p:sp>
      <p:sp>
        <p:nvSpPr>
          <p:cNvPr id="4" name="Text Placeholder 3">
            <a:extLst>
              <a:ext uri="{FF2B5EF4-FFF2-40B4-BE49-F238E27FC236}">
                <a16:creationId xmlns:a16="http://schemas.microsoft.com/office/drawing/2014/main" id="{1CAD628E-DA52-4D21-84E0-A750CD68BF1B}"/>
              </a:ext>
            </a:extLst>
          </p:cNvPr>
          <p:cNvSpPr>
            <a:spLocks noGrp="1"/>
          </p:cNvSpPr>
          <p:nvPr>
            <p:ph type="body" sz="quarter" idx="20"/>
          </p:nvPr>
        </p:nvSpPr>
        <p:spPr>
          <a:xfrm>
            <a:off x="476089" y="1721120"/>
            <a:ext cx="6064619" cy="4484059"/>
          </a:xfrm>
        </p:spPr>
        <p:txBody>
          <a:bodyPr vert="horz" lIns="91440" tIns="45720" rIns="91440" bIns="45720" rtlCol="0" anchor="t">
            <a:noAutofit/>
          </a:bodyPr>
          <a:lstStyle/>
          <a:p>
            <a:pPr algn="just"/>
            <a:r>
              <a:rPr lang="en-US" dirty="0">
                <a:solidFill>
                  <a:srgbClr val="406F70"/>
                </a:solidFill>
                <a:cs typeface="Calibri"/>
              </a:rPr>
              <a:t>Large delivery companies such as Just eat, Deliveroo and Uber Eats offer delivery at the cost of the consumer. Thus, they help overcome the barriers previously discussed by making use of economies of scale &amp; a number of emerging technologies.  </a:t>
            </a:r>
          </a:p>
          <a:p>
            <a:pPr algn="just"/>
            <a:endParaRPr lang="en-US" sz="800" dirty="0">
              <a:cs typeface="Calibri"/>
            </a:endParaRPr>
          </a:p>
          <a:p>
            <a:pPr algn="just"/>
            <a:r>
              <a:rPr lang="en-US" b="1" dirty="0">
                <a:solidFill>
                  <a:srgbClr val="406F70"/>
                </a:solidFill>
                <a:cs typeface="Calibri"/>
              </a:rPr>
              <a:t>Big Data and Artificial Intelligence </a:t>
            </a:r>
            <a:r>
              <a:rPr lang="en-US" dirty="0">
                <a:solidFill>
                  <a:srgbClr val="406F70"/>
                </a:solidFill>
                <a:cs typeface="Calibri"/>
              </a:rPr>
              <a:t>can be used to monitor key elements such as traffic, weather, change in routes, distance and predicted demand to ensure deliveries are met promptly.</a:t>
            </a:r>
          </a:p>
        </p:txBody>
      </p:sp>
    </p:spTree>
    <p:extLst>
      <p:ext uri="{BB962C8B-B14F-4D97-AF65-F5344CB8AC3E}">
        <p14:creationId xmlns:p14="http://schemas.microsoft.com/office/powerpoint/2010/main" val="412269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hefs preparing food">
            <a:extLst>
              <a:ext uri="{FF2B5EF4-FFF2-40B4-BE49-F238E27FC236}">
                <a16:creationId xmlns:a16="http://schemas.microsoft.com/office/drawing/2014/main" id="{B4FA2501-2B0D-46FE-87B7-85BBF00FD719}"/>
              </a:ext>
            </a:extLst>
          </p:cNvPr>
          <p:cNvPicPr>
            <a:picLocks noGrp="1" noChangeAspect="1"/>
          </p:cNvPicPr>
          <p:nvPr>
            <p:ph type="pic" sz="quarter" idx="18"/>
          </p:nvPr>
        </p:nvPicPr>
        <p:blipFill rotWithShape="1">
          <a:blip r:embed="rId2"/>
          <a:srcRect l="19922" r="19922"/>
          <a:stretch/>
        </p:blipFill>
        <p:spPr/>
      </p:pic>
      <p:sp>
        <p:nvSpPr>
          <p:cNvPr id="3" name="Text Placeholder 2">
            <a:extLst>
              <a:ext uri="{FF2B5EF4-FFF2-40B4-BE49-F238E27FC236}">
                <a16:creationId xmlns:a16="http://schemas.microsoft.com/office/drawing/2014/main" id="{342E83E6-5E49-4D16-B9E8-600935A2E233}"/>
              </a:ext>
            </a:extLst>
          </p:cNvPr>
          <p:cNvSpPr>
            <a:spLocks noGrp="1"/>
          </p:cNvSpPr>
          <p:nvPr>
            <p:ph type="body" sz="quarter" idx="19"/>
          </p:nvPr>
        </p:nvSpPr>
        <p:spPr/>
        <p:txBody>
          <a:bodyPr vert="horz" lIns="91440" tIns="45720" rIns="91440" bIns="45720" rtlCol="0" anchor="t">
            <a:normAutofit/>
          </a:bodyPr>
          <a:lstStyle/>
          <a:p>
            <a:r>
              <a:rPr lang="en-US" b="1" dirty="0">
                <a:solidFill>
                  <a:srgbClr val="406F70"/>
                </a:solidFill>
                <a:cs typeface="Calibri"/>
              </a:rPr>
              <a:t>Virtual/Ghost Kitchens</a:t>
            </a:r>
          </a:p>
        </p:txBody>
      </p:sp>
      <p:sp>
        <p:nvSpPr>
          <p:cNvPr id="4" name="Text Placeholder 3">
            <a:extLst>
              <a:ext uri="{FF2B5EF4-FFF2-40B4-BE49-F238E27FC236}">
                <a16:creationId xmlns:a16="http://schemas.microsoft.com/office/drawing/2014/main" id="{FC0421F8-9A81-4B22-AFAB-96298F156599}"/>
              </a:ext>
            </a:extLst>
          </p:cNvPr>
          <p:cNvSpPr>
            <a:spLocks noGrp="1"/>
          </p:cNvSpPr>
          <p:nvPr>
            <p:ph type="body" sz="quarter" idx="20"/>
          </p:nvPr>
        </p:nvSpPr>
        <p:spPr>
          <a:xfrm>
            <a:off x="445004" y="1577956"/>
            <a:ext cx="6095704" cy="3947440"/>
          </a:xfrm>
        </p:spPr>
        <p:txBody>
          <a:bodyPr vert="horz" lIns="91440" tIns="45720" rIns="91440" bIns="45720" rtlCol="0" anchor="t">
            <a:noAutofit/>
          </a:bodyPr>
          <a:lstStyle/>
          <a:p>
            <a:pPr algn="just"/>
            <a:r>
              <a:rPr lang="en-US" dirty="0">
                <a:solidFill>
                  <a:srgbClr val="406F70"/>
                </a:solidFill>
                <a:cs typeface="Calibri"/>
              </a:rPr>
              <a:t>The emergence of virtual/ghost kitchens with digital marketplace through technology solutions has made the establishment of delivery services for small businesses more accessible and opened-up a new revenue stream.  </a:t>
            </a:r>
          </a:p>
          <a:p>
            <a:pPr algn="just"/>
            <a:r>
              <a:rPr lang="en-US" dirty="0">
                <a:solidFill>
                  <a:srgbClr val="406F70"/>
                </a:solidFill>
                <a:cs typeface="Calibri"/>
              </a:rPr>
              <a:t>Certain businesses are now opening over-flow kitchens with some new businesses operating a delivery only model that avoids the costly overheads of traditional sit-in restaurants.  </a:t>
            </a:r>
          </a:p>
          <a:p>
            <a:pPr algn="just"/>
            <a:r>
              <a:rPr lang="en-US" dirty="0">
                <a:solidFill>
                  <a:srgbClr val="406F70"/>
                </a:solidFill>
                <a:cs typeface="Calibri"/>
              </a:rPr>
              <a:t>This offers a more cost effective and lower risk route to market for small business owners. </a:t>
            </a:r>
          </a:p>
        </p:txBody>
      </p:sp>
    </p:spTree>
    <p:extLst>
      <p:ext uri="{BB962C8B-B14F-4D97-AF65-F5344CB8AC3E}">
        <p14:creationId xmlns:p14="http://schemas.microsoft.com/office/powerpoint/2010/main" val="802628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B4366-26BF-4FA6-AB5A-19D4204D1C2B}"/>
              </a:ext>
            </a:extLst>
          </p:cNvPr>
          <p:cNvSpPr>
            <a:spLocks noGrp="1"/>
          </p:cNvSpPr>
          <p:nvPr>
            <p:ph type="body" sz="quarter" idx="16"/>
          </p:nvPr>
        </p:nvSpPr>
        <p:spPr/>
        <p:txBody>
          <a:bodyPr vert="horz" lIns="91440" tIns="45720" rIns="91440" bIns="45720" rtlCol="0" anchor="t">
            <a:normAutofit/>
          </a:bodyPr>
          <a:lstStyle/>
          <a:p>
            <a:r>
              <a:rPr lang="en-US" b="1" dirty="0">
                <a:solidFill>
                  <a:srgbClr val="085156"/>
                </a:solidFill>
                <a:cs typeface="Calibri"/>
              </a:rPr>
              <a:t>Robotics and Automation</a:t>
            </a:r>
          </a:p>
        </p:txBody>
      </p:sp>
      <p:sp>
        <p:nvSpPr>
          <p:cNvPr id="3" name="Text Placeholder 2">
            <a:extLst>
              <a:ext uri="{FF2B5EF4-FFF2-40B4-BE49-F238E27FC236}">
                <a16:creationId xmlns:a16="http://schemas.microsoft.com/office/drawing/2014/main" id="{3281F370-D853-4C14-9759-6ED0D5163DAB}"/>
              </a:ext>
            </a:extLst>
          </p:cNvPr>
          <p:cNvSpPr>
            <a:spLocks noGrp="1"/>
          </p:cNvSpPr>
          <p:nvPr>
            <p:ph type="body" sz="quarter" idx="17"/>
          </p:nvPr>
        </p:nvSpPr>
        <p:spPr>
          <a:xfrm>
            <a:off x="6318618" y="1809238"/>
            <a:ext cx="5279029" cy="4085323"/>
          </a:xfrm>
        </p:spPr>
        <p:txBody>
          <a:bodyPr vert="horz" lIns="91440" tIns="45720" rIns="91440" bIns="45720" rtlCol="0" anchor="t">
            <a:noAutofit/>
          </a:bodyPr>
          <a:lstStyle/>
          <a:p>
            <a:r>
              <a:rPr lang="en-US" dirty="0">
                <a:solidFill>
                  <a:srgbClr val="085156"/>
                </a:solidFill>
                <a:cs typeface="Calibri"/>
              </a:rPr>
              <a:t>Automation refers to the use of machines and software to perform tasks that were previously done by a human.  It has long been predicted that automation will replace simple monotonous tasks for labourers.  </a:t>
            </a:r>
          </a:p>
          <a:p>
            <a:r>
              <a:rPr lang="en-US" dirty="0">
                <a:solidFill>
                  <a:srgbClr val="085156"/>
                </a:solidFill>
                <a:cs typeface="Calibri"/>
              </a:rPr>
              <a:t>With the growth in self-driving technology, delivery looks to be one of the first activities to become automated with businesses already experimenting with it such as </a:t>
            </a:r>
            <a:r>
              <a:rPr lang="en-US" dirty="0">
                <a:solidFill>
                  <a:srgbClr val="085156"/>
                </a:solidFill>
                <a:cs typeface="Calibri"/>
                <a:hlinkClick r:id="rId2"/>
              </a:rPr>
              <a:t>Uber</a:t>
            </a:r>
            <a:r>
              <a:rPr lang="en-US" dirty="0">
                <a:solidFill>
                  <a:srgbClr val="085156"/>
                </a:solidFill>
                <a:cs typeface="Calibri"/>
              </a:rPr>
              <a:t> and </a:t>
            </a:r>
            <a:r>
              <a:rPr lang="en-US" dirty="0">
                <a:solidFill>
                  <a:srgbClr val="085156"/>
                </a:solidFill>
                <a:cs typeface="Calibri"/>
                <a:hlinkClick r:id="rId3"/>
              </a:rPr>
              <a:t>Manna</a:t>
            </a:r>
            <a:r>
              <a:rPr lang="en-US" dirty="0">
                <a:solidFill>
                  <a:srgbClr val="085156"/>
                </a:solidFill>
                <a:cs typeface="Calibri"/>
              </a:rPr>
              <a:t>  </a:t>
            </a:r>
          </a:p>
        </p:txBody>
      </p:sp>
      <p:pic>
        <p:nvPicPr>
          <p:cNvPr id="6" name="Picture Placeholder 5" descr="A picture containing outdoor, ground, road, street&#10;&#10;Description automatically generated">
            <a:extLst>
              <a:ext uri="{FF2B5EF4-FFF2-40B4-BE49-F238E27FC236}">
                <a16:creationId xmlns:a16="http://schemas.microsoft.com/office/drawing/2014/main" id="{6B8F08B3-C9C3-47C3-BBED-E305E5C952FC}"/>
              </a:ext>
            </a:extLst>
          </p:cNvPr>
          <p:cNvPicPr>
            <a:picLocks noGrp="1" noChangeAspect="1"/>
          </p:cNvPicPr>
          <p:nvPr>
            <p:ph type="pic" sz="quarter" idx="18"/>
          </p:nvPr>
        </p:nvPicPr>
        <p:blipFill rotWithShape="1">
          <a:blip r:embed="rId4"/>
          <a:srcRect l="22926" r="22926"/>
          <a:stretch/>
        </p:blipFill>
        <p:spPr>
          <a:xfrm>
            <a:off x="0" y="-14989"/>
            <a:ext cx="5651292" cy="6261962"/>
          </a:xfrm>
        </p:spPr>
      </p:pic>
    </p:spTree>
    <p:extLst>
      <p:ext uri="{BB962C8B-B14F-4D97-AF65-F5344CB8AC3E}">
        <p14:creationId xmlns:p14="http://schemas.microsoft.com/office/powerpoint/2010/main" val="14858588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31BEBB-337B-4C3D-BD13-5ADD41C1921B}"/>
              </a:ext>
            </a:extLst>
          </p:cNvPr>
          <p:cNvSpPr>
            <a:spLocks noGrp="1"/>
          </p:cNvSpPr>
          <p:nvPr>
            <p:ph type="body" sz="quarter" idx="13"/>
          </p:nvPr>
        </p:nvSpPr>
        <p:spPr/>
        <p:txBody>
          <a:bodyPr>
            <a:noAutofit/>
          </a:bodyPr>
          <a:lstStyle/>
          <a:p>
            <a:r>
              <a:rPr lang="en-US" sz="4800" b="1">
                <a:solidFill>
                  <a:srgbClr val="085156"/>
                </a:solidFill>
              </a:rPr>
              <a:t>Use of Robotics</a:t>
            </a:r>
          </a:p>
        </p:txBody>
      </p:sp>
      <p:sp>
        <p:nvSpPr>
          <p:cNvPr id="3" name="Text Placeholder 2">
            <a:extLst>
              <a:ext uri="{FF2B5EF4-FFF2-40B4-BE49-F238E27FC236}">
                <a16:creationId xmlns:a16="http://schemas.microsoft.com/office/drawing/2014/main" id="{71ADE95D-72EA-41B5-84CF-6EA28A116DBF}"/>
              </a:ext>
            </a:extLst>
          </p:cNvPr>
          <p:cNvSpPr>
            <a:spLocks noGrp="1"/>
          </p:cNvSpPr>
          <p:nvPr>
            <p:ph type="body" sz="quarter" idx="14"/>
          </p:nvPr>
        </p:nvSpPr>
        <p:spPr/>
        <p:txBody>
          <a:bodyPr/>
          <a:lstStyle/>
          <a:p>
            <a:r>
              <a:rPr lang="en-US">
                <a:solidFill>
                  <a:srgbClr val="406F70"/>
                </a:solidFill>
              </a:rPr>
              <a:t>Drone Delivery in Ireland</a:t>
            </a:r>
          </a:p>
        </p:txBody>
      </p:sp>
      <p:pic>
        <p:nvPicPr>
          <p:cNvPr id="5" name="Picture 5">
            <a:hlinkClick r:id="" action="ppaction://media"/>
            <a:extLst>
              <a:ext uri="{FF2B5EF4-FFF2-40B4-BE49-F238E27FC236}">
                <a16:creationId xmlns:a16="http://schemas.microsoft.com/office/drawing/2014/main" id="{84C670E0-D32B-4ABD-8CDA-A969110A9082}"/>
              </a:ext>
            </a:extLst>
          </p:cNvPr>
          <p:cNvPicPr>
            <a:picLocks noGrp="1" noRot="1" noChangeAspect="1"/>
          </p:cNvPicPr>
          <p:nvPr>
            <p:ph type="pic" sz="quarter" idx="15"/>
            <a:videoFile r:link="rId1"/>
          </p:nvPr>
        </p:nvPicPr>
        <p:blipFill rotWithShape="1">
          <a:blip r:embed="rId3"/>
          <a:srcRect t="9074" b="9074"/>
          <a:stretch/>
        </p:blipFill>
        <p:spPr>
          <a:xfrm>
            <a:off x="3184071" y="1635641"/>
            <a:ext cx="5665788" cy="3736005"/>
          </a:xfrm>
        </p:spPr>
      </p:pic>
      <p:sp>
        <p:nvSpPr>
          <p:cNvPr id="4" name="TextBox 3">
            <a:extLst>
              <a:ext uri="{FF2B5EF4-FFF2-40B4-BE49-F238E27FC236}">
                <a16:creationId xmlns:a16="http://schemas.microsoft.com/office/drawing/2014/main" id="{3873A735-D246-4788-B084-2DD5FD8935E1}"/>
              </a:ext>
            </a:extLst>
          </p:cNvPr>
          <p:cNvSpPr txBox="1"/>
          <p:nvPr/>
        </p:nvSpPr>
        <p:spPr>
          <a:xfrm>
            <a:off x="938981" y="610091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hlinkClick r:id="rId4"/>
              </a:rPr>
              <a:t>Manna-more - YouTube</a:t>
            </a:r>
            <a:endParaRPr lang="en-US"/>
          </a:p>
          <a:p>
            <a:endParaRPr lang="en-US" sz="1400" dirty="0">
              <a:cs typeface="Calibri"/>
            </a:endParaRPr>
          </a:p>
        </p:txBody>
      </p:sp>
      <p:sp>
        <p:nvSpPr>
          <p:cNvPr id="6" name="TextBox 5">
            <a:extLst>
              <a:ext uri="{FF2B5EF4-FFF2-40B4-BE49-F238E27FC236}">
                <a16:creationId xmlns:a16="http://schemas.microsoft.com/office/drawing/2014/main" id="{47E4B73C-2916-4668-8241-9EFC9711964A}"/>
              </a:ext>
            </a:extLst>
          </p:cNvPr>
          <p:cNvSpPr txBox="1"/>
          <p:nvPr/>
        </p:nvSpPr>
        <p:spPr>
          <a:xfrm>
            <a:off x="9095146" y="2249435"/>
            <a:ext cx="27432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406F70"/>
                </a:solidFill>
                <a:ea typeface="+mn-lt"/>
                <a:cs typeface="+mn-lt"/>
              </a:rPr>
              <a:t>RTE Nationwide coverage of Manna Drone, which is trialing Food and beverage Delivery in  Oranmore, Galway, Ireland</a:t>
            </a:r>
            <a:endParaRPr lang="en-US" sz="2400"/>
          </a:p>
        </p:txBody>
      </p:sp>
      <p:sp>
        <p:nvSpPr>
          <p:cNvPr id="8" name="Oval 7">
            <a:extLst>
              <a:ext uri="{FF2B5EF4-FFF2-40B4-BE49-F238E27FC236}">
                <a16:creationId xmlns:a16="http://schemas.microsoft.com/office/drawing/2014/main" id="{F925B831-CA83-4139-BC96-F449EB0ACA14}"/>
              </a:ext>
            </a:extLst>
          </p:cNvPr>
          <p:cNvSpPr/>
          <p:nvPr/>
        </p:nvSpPr>
        <p:spPr>
          <a:xfrm>
            <a:off x="1226573" y="1042218"/>
            <a:ext cx="1954160" cy="1265902"/>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406F70"/>
                </a:solidFill>
                <a:cs typeface="Calibri"/>
              </a:rPr>
              <a:t>WATCH</a:t>
            </a:r>
            <a:endParaRPr lang="en-US" sz="2400" dirty="0"/>
          </a:p>
        </p:txBody>
      </p:sp>
    </p:spTree>
    <p:extLst>
      <p:ext uri="{BB962C8B-B14F-4D97-AF65-F5344CB8AC3E}">
        <p14:creationId xmlns:p14="http://schemas.microsoft.com/office/powerpoint/2010/main" val="822294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51A9F1-7C04-4DC9-93DB-D7D634E9F73A}"/>
              </a:ext>
            </a:extLst>
          </p:cNvPr>
          <p:cNvSpPr>
            <a:spLocks noGrp="1"/>
          </p:cNvSpPr>
          <p:nvPr>
            <p:ph type="body" sz="quarter" idx="13"/>
          </p:nvPr>
        </p:nvSpPr>
        <p:spPr>
          <a:xfrm>
            <a:off x="3670685" y="3428823"/>
            <a:ext cx="7886801" cy="1699929"/>
          </a:xfrm>
        </p:spPr>
        <p:txBody>
          <a:bodyPr vert="horz" lIns="91440" tIns="45720" rIns="91440" bIns="45720" rtlCol="0" anchor="t">
            <a:normAutofit/>
          </a:bodyPr>
          <a:lstStyle/>
          <a:p>
            <a:pPr>
              <a:defRPr/>
            </a:pPr>
            <a:r>
              <a:rPr lang="en-US" sz="5200" b="1" dirty="0">
                <a:solidFill>
                  <a:srgbClr val="F5C05B"/>
                </a:solidFill>
                <a:cs typeface="Calibri"/>
              </a:rPr>
              <a:t>4. Retail Products </a:t>
            </a:r>
            <a:endParaRPr lang="en-US" dirty="0"/>
          </a:p>
          <a:p>
            <a:pPr>
              <a:defRPr/>
            </a:pPr>
            <a:r>
              <a:rPr lang="en-US" dirty="0">
                <a:solidFill>
                  <a:schemeClr val="bg1"/>
                </a:solidFill>
                <a:latin typeface="Calibri" panose="020F0502020204030204"/>
                <a:cs typeface="Calibri"/>
              </a:rPr>
              <a:t>Opening revenue streams </a:t>
            </a:r>
            <a:endParaRPr lang="en-US" dirty="0">
              <a:solidFill>
                <a:schemeClr val="bg1"/>
              </a:solidFill>
              <a:cs typeface="Calibri"/>
            </a:endParaRPr>
          </a:p>
          <a:p>
            <a:endParaRPr lang="en-US" sz="4800" b="1" dirty="0">
              <a:solidFill>
                <a:srgbClr val="F5C05B"/>
              </a:solidFill>
              <a:cs typeface="Calibri"/>
            </a:endParaRPr>
          </a:p>
          <a:p>
            <a:endParaRPr lang="en-US" sz="4800" b="1" dirty="0">
              <a:solidFill>
                <a:srgbClr val="F5C05B"/>
              </a:solidFill>
              <a:cs typeface="Calibri"/>
            </a:endParaRPr>
          </a:p>
          <a:p>
            <a:endParaRPr lang="en-US" sz="4800" b="1" dirty="0">
              <a:solidFill>
                <a:srgbClr val="F5C05B"/>
              </a:solidFill>
            </a:endParaRPr>
          </a:p>
          <a:p>
            <a:endParaRPr lang="en-IE" dirty="0"/>
          </a:p>
        </p:txBody>
      </p:sp>
      <p:sp>
        <p:nvSpPr>
          <p:cNvPr id="3" name="TextBox 1">
            <a:extLst>
              <a:ext uri="{FF2B5EF4-FFF2-40B4-BE49-F238E27FC236}">
                <a16:creationId xmlns:a16="http://schemas.microsoft.com/office/drawing/2014/main" id="{6E0C0C6B-E754-4F79-B39D-9F22099DCF54}"/>
              </a:ext>
            </a:extLst>
          </p:cNvPr>
          <p:cNvSpPr txBox="1"/>
          <p:nvPr/>
        </p:nvSpPr>
        <p:spPr>
          <a:xfrm>
            <a:off x="8681884" y="41049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085156"/>
                </a:solidFill>
                <a:cs typeface="Calibri"/>
              </a:rPr>
              <a:t>MODULE 5</a:t>
            </a:r>
            <a:endParaRPr lang="en-US" dirty="0"/>
          </a:p>
        </p:txBody>
      </p:sp>
    </p:spTree>
    <p:extLst>
      <p:ext uri="{BB962C8B-B14F-4D97-AF65-F5344CB8AC3E}">
        <p14:creationId xmlns:p14="http://schemas.microsoft.com/office/powerpoint/2010/main" val="541964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84D002-D0D8-43CF-A8A6-8C0467E72261}"/>
              </a:ext>
            </a:extLst>
          </p:cNvPr>
          <p:cNvSpPr>
            <a:spLocks noGrp="1"/>
          </p:cNvSpPr>
          <p:nvPr>
            <p:ph type="body" sz="quarter" idx="16"/>
          </p:nvPr>
        </p:nvSpPr>
        <p:spPr>
          <a:xfrm>
            <a:off x="6367782" y="819599"/>
            <a:ext cx="5279028" cy="697353"/>
          </a:xfrm>
        </p:spPr>
        <p:txBody>
          <a:bodyPr vert="horz" lIns="91440" tIns="45720" rIns="91440" bIns="45720" rtlCol="0" anchor="t">
            <a:normAutofit/>
          </a:bodyPr>
          <a:lstStyle/>
          <a:p>
            <a:r>
              <a:rPr lang="en-US" b="1" dirty="0">
                <a:solidFill>
                  <a:srgbClr val="406F70"/>
                </a:solidFill>
                <a:cs typeface="Calibri"/>
              </a:rPr>
              <a:t>Opening Revenue Streams</a:t>
            </a:r>
          </a:p>
        </p:txBody>
      </p:sp>
      <p:sp>
        <p:nvSpPr>
          <p:cNvPr id="3" name="Text Placeholder 2">
            <a:extLst>
              <a:ext uri="{FF2B5EF4-FFF2-40B4-BE49-F238E27FC236}">
                <a16:creationId xmlns:a16="http://schemas.microsoft.com/office/drawing/2014/main" id="{E272C58C-3282-4177-8AC0-BB045F3CB1F3}"/>
              </a:ext>
            </a:extLst>
          </p:cNvPr>
          <p:cNvSpPr>
            <a:spLocks noGrp="1"/>
          </p:cNvSpPr>
          <p:nvPr>
            <p:ph type="body" sz="quarter" idx="17"/>
          </p:nvPr>
        </p:nvSpPr>
        <p:spPr>
          <a:xfrm>
            <a:off x="5651292" y="1953078"/>
            <a:ext cx="5947380" cy="3947440"/>
          </a:xfrm>
        </p:spPr>
        <p:txBody>
          <a:bodyPr vert="horz" lIns="91440" tIns="45720" rIns="91440" bIns="45720" rtlCol="0" anchor="t">
            <a:noAutofit/>
          </a:bodyPr>
          <a:lstStyle/>
          <a:p>
            <a:r>
              <a:rPr lang="en-IE" dirty="0">
                <a:solidFill>
                  <a:srgbClr val="406F70"/>
                </a:solidFill>
                <a:ea typeface="+mn-lt"/>
                <a:cs typeface="+mn-lt"/>
              </a:rPr>
              <a:t>Beyond delivery-only kitchens, some food service operators are exploring virtual brands that can be run out of their existing restaurant kitchen. </a:t>
            </a:r>
            <a:endParaRPr lang="en-US" dirty="0">
              <a:solidFill>
                <a:srgbClr val="406F70"/>
              </a:solidFill>
              <a:ea typeface="+mn-lt"/>
              <a:cs typeface="+mn-lt"/>
            </a:endParaRPr>
          </a:p>
          <a:p>
            <a:r>
              <a:rPr lang="en-IE" dirty="0">
                <a:solidFill>
                  <a:srgbClr val="406F70"/>
                </a:solidFill>
                <a:ea typeface="+mn-lt"/>
                <a:cs typeface="+mn-lt"/>
              </a:rPr>
              <a:t>These are typically brands that only “reside” in cyberspace, but that are made and delivered from existing space.</a:t>
            </a:r>
            <a:endParaRPr lang="en-US" dirty="0">
              <a:solidFill>
                <a:srgbClr val="406F70"/>
              </a:solidFill>
              <a:ea typeface="+mn-lt"/>
              <a:cs typeface="+mn-lt"/>
            </a:endParaRPr>
          </a:p>
          <a:p>
            <a:r>
              <a:rPr lang="en-IE" dirty="0">
                <a:solidFill>
                  <a:srgbClr val="406F70"/>
                </a:solidFill>
                <a:ea typeface="+mn-lt"/>
                <a:cs typeface="+mn-lt"/>
              </a:rPr>
              <a:t>This provides restaurants with additional sources of revenue, particularly during slower times.</a:t>
            </a:r>
            <a:endParaRPr lang="en-US" dirty="0">
              <a:solidFill>
                <a:srgbClr val="406F70"/>
              </a:solidFill>
              <a:ea typeface="+mn-lt"/>
              <a:cs typeface="+mn-lt"/>
            </a:endParaRPr>
          </a:p>
        </p:txBody>
      </p:sp>
      <p:pic>
        <p:nvPicPr>
          <p:cNvPr id="6" name="Picture Placeholder 5" descr="A finger pointing on a tablet with green neon lights">
            <a:extLst>
              <a:ext uri="{FF2B5EF4-FFF2-40B4-BE49-F238E27FC236}">
                <a16:creationId xmlns:a16="http://schemas.microsoft.com/office/drawing/2014/main" id="{D65D1612-17E2-49A6-8D42-7D26ECFE5B16}"/>
              </a:ext>
            </a:extLst>
          </p:cNvPr>
          <p:cNvPicPr>
            <a:picLocks noGrp="1" noChangeAspect="1"/>
          </p:cNvPicPr>
          <p:nvPr>
            <p:ph type="pic" sz="quarter" idx="18"/>
          </p:nvPr>
        </p:nvPicPr>
        <p:blipFill>
          <a:blip r:embed="rId2"/>
          <a:srcRect l="19912" r="19912"/>
          <a:stretch>
            <a:fillRect/>
          </a:stretch>
        </p:blipFill>
        <p:spPr/>
      </p:pic>
    </p:spTree>
    <p:extLst>
      <p:ext uri="{BB962C8B-B14F-4D97-AF65-F5344CB8AC3E}">
        <p14:creationId xmlns:p14="http://schemas.microsoft.com/office/powerpoint/2010/main" val="3541681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F485EF-6911-4CEB-8C40-9B4EFA042222}"/>
              </a:ext>
            </a:extLst>
          </p:cNvPr>
          <p:cNvSpPr>
            <a:spLocks noGrp="1"/>
          </p:cNvSpPr>
          <p:nvPr>
            <p:ph type="body" sz="quarter" idx="19"/>
          </p:nvPr>
        </p:nvSpPr>
        <p:spPr>
          <a:xfrm>
            <a:off x="611132" y="2882971"/>
            <a:ext cx="10823702" cy="543210"/>
          </a:xfrm>
        </p:spPr>
        <p:txBody>
          <a:bodyPr vert="horz" lIns="91440" tIns="45720" rIns="91440" bIns="45720" rtlCol="0" anchor="t">
            <a:normAutofit lnSpcReduction="10000"/>
          </a:bodyPr>
          <a:lstStyle/>
          <a:p>
            <a:r>
              <a:rPr lang="en-US" dirty="0">
                <a:cs typeface="Calibri"/>
              </a:rPr>
              <a:t>Showing Delivery solutions &amp; Digitalization</a:t>
            </a:r>
            <a:endParaRPr lang="en-US" dirty="0"/>
          </a:p>
        </p:txBody>
      </p:sp>
      <p:sp>
        <p:nvSpPr>
          <p:cNvPr id="3" name="Text Placeholder 2">
            <a:extLst>
              <a:ext uri="{FF2B5EF4-FFF2-40B4-BE49-F238E27FC236}">
                <a16:creationId xmlns:a16="http://schemas.microsoft.com/office/drawing/2014/main" id="{52427FD4-7F95-4677-A210-57A56CCC218F}"/>
              </a:ext>
            </a:extLst>
          </p:cNvPr>
          <p:cNvSpPr>
            <a:spLocks noGrp="1"/>
          </p:cNvSpPr>
          <p:nvPr>
            <p:ph type="body" sz="quarter" idx="20"/>
          </p:nvPr>
        </p:nvSpPr>
        <p:spPr>
          <a:xfrm>
            <a:off x="611132" y="3571898"/>
            <a:ext cx="10968810" cy="2480674"/>
          </a:xfrm>
        </p:spPr>
        <p:txBody>
          <a:bodyPr vert="horz" lIns="91440" tIns="45720" rIns="91440" bIns="45720" rtlCol="0" anchor="t">
            <a:noAutofit/>
          </a:bodyPr>
          <a:lstStyle/>
          <a:p>
            <a:pPr algn="just"/>
            <a:r>
              <a:rPr lang="en-US" dirty="0">
                <a:solidFill>
                  <a:srgbClr val="406F70"/>
                </a:solidFill>
                <a:ea typeface="+mn-lt"/>
                <a:cs typeface="+mn-lt"/>
              </a:rPr>
              <a:t>The mission of </a:t>
            </a:r>
            <a:r>
              <a:rPr lang="en-US" dirty="0">
                <a:solidFill>
                  <a:srgbClr val="406F70"/>
                </a:solidFill>
                <a:ea typeface="+mn-lt"/>
                <a:cs typeface="+mn-lt"/>
                <a:hlinkClick r:id="rId2"/>
              </a:rPr>
              <a:t>Fit Panther, Bulgaria  </a:t>
            </a:r>
            <a:r>
              <a:rPr lang="en-US" dirty="0">
                <a:solidFill>
                  <a:srgbClr val="406F70"/>
                </a:solidFill>
                <a:ea typeface="+mn-lt"/>
                <a:cs typeface="+mn-lt"/>
              </a:rPr>
              <a:t>is to improve quality of life. They deliver high-quality food made from selected and organic products and deliver it ready for consumption to the home, office, or wherever a client wants, within the city of Sofia five days a week. Fit Panther is a healthy kitchen, offering lunch and full-day menus, tailored to the personal needs of their busy customers and in doing so are promoting health in an innovative way and via online platforms, demonstrating how digitalization can help with a business’s sustainability and goals. </a:t>
            </a:r>
          </a:p>
          <a:p>
            <a:pPr algn="just"/>
            <a:r>
              <a:rPr lang="en-US" dirty="0">
                <a:solidFill>
                  <a:srgbClr val="406F70"/>
                </a:solidFill>
                <a:ea typeface="+mn-lt"/>
                <a:cs typeface="+mn-lt"/>
              </a:rPr>
              <a:t>				</a:t>
            </a:r>
            <a:r>
              <a:rPr lang="en-US" b="1" dirty="0">
                <a:solidFill>
                  <a:srgbClr val="044449"/>
                </a:solidFill>
                <a:highlight>
                  <a:srgbClr val="F5C05B"/>
                </a:highlight>
                <a:ea typeface="+mn-lt"/>
                <a:cs typeface="+mn-lt"/>
              </a:rPr>
              <a:t>READ</a:t>
            </a:r>
            <a:r>
              <a:rPr lang="en-US" dirty="0">
                <a:solidFill>
                  <a:srgbClr val="406F70"/>
                </a:solidFill>
                <a:ea typeface="+mn-lt"/>
                <a:cs typeface="+mn-lt"/>
              </a:rPr>
              <a:t> </a:t>
            </a:r>
            <a:r>
              <a:rPr lang="en-IE" dirty="0">
                <a:hlinkClick r:id="rId3"/>
              </a:rPr>
              <a:t>37-Fit-Panther.pdf (</a:t>
            </a:r>
            <a:r>
              <a:rPr lang="en-IE" dirty="0" err="1">
                <a:hlinkClick r:id="rId3"/>
              </a:rPr>
              <a:t>foodinnovation.how</a:t>
            </a:r>
            <a:r>
              <a:rPr lang="en-IE" dirty="0">
                <a:hlinkClick r:id="rId3"/>
              </a:rPr>
              <a:t>)</a:t>
            </a:r>
            <a:endParaRPr lang="en-US" dirty="0">
              <a:cs typeface="Calibri" panose="020F0502020204030204"/>
            </a:endParaRPr>
          </a:p>
        </p:txBody>
      </p:sp>
      <p:pic>
        <p:nvPicPr>
          <p:cNvPr id="4" name="Picture 4" descr="A picture containing text, meal&#10;&#10;Description automatically generated">
            <a:extLst>
              <a:ext uri="{FF2B5EF4-FFF2-40B4-BE49-F238E27FC236}">
                <a16:creationId xmlns:a16="http://schemas.microsoft.com/office/drawing/2014/main" id="{7FA42675-D2DE-4125-A787-21D428A3D5DF}"/>
              </a:ext>
            </a:extLst>
          </p:cNvPr>
          <p:cNvPicPr>
            <a:picLocks noChangeAspect="1"/>
          </p:cNvPicPr>
          <p:nvPr/>
        </p:nvPicPr>
        <p:blipFill>
          <a:blip r:embed="rId4"/>
          <a:stretch>
            <a:fillRect/>
          </a:stretch>
        </p:blipFill>
        <p:spPr>
          <a:xfrm>
            <a:off x="91042" y="203266"/>
            <a:ext cx="7548249" cy="2289470"/>
          </a:xfrm>
          <a:prstGeom prst="rect">
            <a:avLst/>
          </a:prstGeom>
        </p:spPr>
      </p:pic>
      <p:sp>
        <p:nvSpPr>
          <p:cNvPr id="5" name="TextBox 4">
            <a:extLst>
              <a:ext uri="{FF2B5EF4-FFF2-40B4-BE49-F238E27FC236}">
                <a16:creationId xmlns:a16="http://schemas.microsoft.com/office/drawing/2014/main" id="{E8B165D8-48DD-4F25-8E08-65CB4B2FF6E1}"/>
              </a:ext>
            </a:extLst>
          </p:cNvPr>
          <p:cNvSpPr txBox="1"/>
          <p:nvPr/>
        </p:nvSpPr>
        <p:spPr>
          <a:xfrm>
            <a:off x="8793872" y="602247"/>
            <a:ext cx="3093327" cy="400110"/>
          </a:xfrm>
          <a:prstGeom prst="rect">
            <a:avLst/>
          </a:prstGeom>
          <a:solidFill>
            <a:srgbClr val="F5C05B"/>
          </a:solidFill>
        </p:spPr>
        <p:txBody>
          <a:bodyPr wrap="square" rtlCol="0">
            <a:spAutoFit/>
          </a:bodyPr>
          <a:lstStyle/>
          <a:p>
            <a:r>
              <a:rPr lang="en-US" sz="2000" b="1" dirty="0">
                <a:solidFill>
                  <a:schemeClr val="bg1"/>
                </a:solidFill>
              </a:rPr>
              <a:t>CASE STUDY – BE INSPIRED</a:t>
            </a:r>
            <a:endParaRPr lang="en-IE" sz="2000" b="1" dirty="0">
              <a:solidFill>
                <a:schemeClr val="bg1"/>
              </a:solidFill>
            </a:endParaRPr>
          </a:p>
        </p:txBody>
      </p:sp>
    </p:spTree>
    <p:extLst>
      <p:ext uri="{BB962C8B-B14F-4D97-AF65-F5344CB8AC3E}">
        <p14:creationId xmlns:p14="http://schemas.microsoft.com/office/powerpoint/2010/main" val="1059336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2E83E6-5E49-4D16-B9E8-600935A2E233}"/>
              </a:ext>
            </a:extLst>
          </p:cNvPr>
          <p:cNvSpPr>
            <a:spLocks noGrp="1"/>
          </p:cNvSpPr>
          <p:nvPr>
            <p:ph type="body" sz="quarter" idx="13"/>
          </p:nvPr>
        </p:nvSpPr>
        <p:spPr>
          <a:xfrm>
            <a:off x="509666" y="4181602"/>
            <a:ext cx="4077324" cy="1912390"/>
          </a:xfrm>
        </p:spPr>
        <p:txBody>
          <a:bodyPr vert="horz" lIns="91440" tIns="45720" rIns="91440" bIns="45720" rtlCol="0" anchor="ctr">
            <a:normAutofit/>
          </a:bodyPr>
          <a:lstStyle/>
          <a:p>
            <a:pPr algn="ctr"/>
            <a:r>
              <a:rPr lang="en-US" b="1" dirty="0">
                <a:solidFill>
                  <a:srgbClr val="085156"/>
                </a:solidFill>
                <a:cs typeface="Calibri"/>
              </a:rPr>
              <a:t>Creating alternative revenue streams  </a:t>
            </a:r>
          </a:p>
        </p:txBody>
      </p:sp>
      <p:pic>
        <p:nvPicPr>
          <p:cNvPr id="5" name="Picture 5">
            <a:extLst>
              <a:ext uri="{FF2B5EF4-FFF2-40B4-BE49-F238E27FC236}">
                <a16:creationId xmlns:a16="http://schemas.microsoft.com/office/drawing/2014/main" id="{6BB3EFBE-AAF3-4E86-AB6E-F4142E1215ED}"/>
              </a:ext>
            </a:extLst>
          </p:cNvPr>
          <p:cNvPicPr>
            <a:picLocks noGrp="1" noChangeAspect="1"/>
          </p:cNvPicPr>
          <p:nvPr>
            <p:ph type="pic" sz="quarter" idx="15"/>
          </p:nvPr>
        </p:nvPicPr>
        <p:blipFill rotWithShape="1">
          <a:blip r:embed="rId2"/>
          <a:srcRect t="27726" b="27726"/>
          <a:stretch/>
        </p:blipFill>
        <p:spPr/>
      </p:pic>
      <p:sp>
        <p:nvSpPr>
          <p:cNvPr id="4" name="Text Placeholder 3">
            <a:extLst>
              <a:ext uri="{FF2B5EF4-FFF2-40B4-BE49-F238E27FC236}">
                <a16:creationId xmlns:a16="http://schemas.microsoft.com/office/drawing/2014/main" id="{FC0421F8-9A81-4B22-AFAB-96298F156599}"/>
              </a:ext>
            </a:extLst>
          </p:cNvPr>
          <p:cNvSpPr>
            <a:spLocks noGrp="1"/>
          </p:cNvSpPr>
          <p:nvPr>
            <p:ph type="body" sz="quarter" idx="17"/>
          </p:nvPr>
        </p:nvSpPr>
        <p:spPr>
          <a:xfrm>
            <a:off x="4948841" y="3869788"/>
            <a:ext cx="6859047" cy="2536018"/>
          </a:xfrm>
        </p:spPr>
        <p:txBody>
          <a:bodyPr vert="horz" lIns="91440" tIns="45720" rIns="91440" bIns="45720" rtlCol="0" anchor="ctr">
            <a:noAutofit/>
          </a:bodyPr>
          <a:lstStyle/>
          <a:p>
            <a:r>
              <a:rPr lang="en-US" dirty="0">
                <a:solidFill>
                  <a:srgbClr val="085156"/>
                </a:solidFill>
                <a:cs typeface="Calibri"/>
              </a:rPr>
              <a:t>Due to the restrictions on sit-in Dining in 2020/21,  as mentioned in Module 1, we have seen food service and food delivery companies alike facilitating takeaways which has led to SME's offering a whole range of premium retail products that are made available for collection that previously would not have been possible.  </a:t>
            </a:r>
          </a:p>
        </p:txBody>
      </p:sp>
    </p:spTree>
    <p:extLst>
      <p:ext uri="{BB962C8B-B14F-4D97-AF65-F5344CB8AC3E}">
        <p14:creationId xmlns:p14="http://schemas.microsoft.com/office/powerpoint/2010/main" val="37743787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2E83E6-5E49-4D16-B9E8-600935A2E233}"/>
              </a:ext>
            </a:extLst>
          </p:cNvPr>
          <p:cNvSpPr>
            <a:spLocks noGrp="1"/>
          </p:cNvSpPr>
          <p:nvPr>
            <p:ph type="body" sz="quarter" idx="13"/>
          </p:nvPr>
        </p:nvSpPr>
        <p:spPr/>
        <p:txBody>
          <a:bodyPr vert="horz" lIns="91440" tIns="45720" rIns="91440" bIns="45720" rtlCol="0" anchor="ctr">
            <a:normAutofit/>
          </a:bodyPr>
          <a:lstStyle/>
          <a:p>
            <a:pPr algn="ctr"/>
            <a:r>
              <a:rPr lang="en-US" b="1" dirty="0">
                <a:solidFill>
                  <a:srgbClr val="085156"/>
                </a:solidFill>
                <a:cs typeface="Calibri"/>
              </a:rPr>
              <a:t>Meal-kit Boxes </a:t>
            </a:r>
          </a:p>
        </p:txBody>
      </p:sp>
      <p:pic>
        <p:nvPicPr>
          <p:cNvPr id="6" name="Picture Placeholder 5" descr="A box of food&#10;&#10;Description automatically generated with low confidence">
            <a:extLst>
              <a:ext uri="{FF2B5EF4-FFF2-40B4-BE49-F238E27FC236}">
                <a16:creationId xmlns:a16="http://schemas.microsoft.com/office/drawing/2014/main" id="{92362B56-6F15-4F5C-BFB1-CAD08FD00E35}"/>
              </a:ext>
            </a:extLst>
          </p:cNvPr>
          <p:cNvPicPr>
            <a:picLocks noGrp="1" noChangeAspect="1"/>
          </p:cNvPicPr>
          <p:nvPr>
            <p:ph type="pic" sz="quarter" idx="15"/>
          </p:nvPr>
        </p:nvPicPr>
        <p:blipFill rotWithShape="1">
          <a:blip r:embed="rId2"/>
          <a:srcRect l="-2994" t="39307" r="-24955" b="-4400"/>
          <a:stretch/>
        </p:blipFill>
        <p:spPr>
          <a:xfrm>
            <a:off x="-287676" y="1"/>
            <a:ext cx="12287892" cy="3581152"/>
          </a:xfrm>
        </p:spPr>
      </p:pic>
      <p:sp>
        <p:nvSpPr>
          <p:cNvPr id="4" name="Text Placeholder 3">
            <a:extLst>
              <a:ext uri="{FF2B5EF4-FFF2-40B4-BE49-F238E27FC236}">
                <a16:creationId xmlns:a16="http://schemas.microsoft.com/office/drawing/2014/main" id="{FC0421F8-9A81-4B22-AFAB-96298F156599}"/>
              </a:ext>
            </a:extLst>
          </p:cNvPr>
          <p:cNvSpPr>
            <a:spLocks noGrp="1"/>
          </p:cNvSpPr>
          <p:nvPr>
            <p:ph type="body" sz="quarter" idx="17"/>
          </p:nvPr>
        </p:nvSpPr>
        <p:spPr>
          <a:xfrm>
            <a:off x="5006714" y="3962385"/>
            <a:ext cx="6859047" cy="1790233"/>
          </a:xfrm>
        </p:spPr>
        <p:txBody>
          <a:bodyPr vert="horz" lIns="91440" tIns="45720" rIns="91440" bIns="45720" rtlCol="0" anchor="ctr">
            <a:noAutofit/>
          </a:bodyPr>
          <a:lstStyle/>
          <a:p>
            <a:endParaRPr lang="en-US" dirty="0">
              <a:solidFill>
                <a:srgbClr val="085156"/>
              </a:solidFill>
              <a:cs typeface="Calibri"/>
            </a:endParaRPr>
          </a:p>
          <a:p>
            <a:r>
              <a:rPr lang="en-US" dirty="0">
                <a:solidFill>
                  <a:srgbClr val="085156"/>
                </a:solidFill>
                <a:cs typeface="Calibri"/>
              </a:rPr>
              <a:t>Meal Boxes are one of the most popular retail products restaurants are now offering as an alternative to delivery.  The cook at home option offers customers a fresh fine dining experience at home by providing instructions through social media and fresh ingredients. </a:t>
            </a:r>
          </a:p>
          <a:p>
            <a:endParaRPr lang="en-US" sz="800" dirty="0">
              <a:solidFill>
                <a:srgbClr val="085156"/>
              </a:solidFill>
              <a:cs typeface="Calibri"/>
            </a:endParaRPr>
          </a:p>
          <a:p>
            <a:r>
              <a:rPr lang="en-US" dirty="0">
                <a:solidFill>
                  <a:schemeClr val="bg1"/>
                </a:solidFill>
                <a:highlight>
                  <a:srgbClr val="CC9131"/>
                </a:highlight>
                <a:cs typeface="Calibri"/>
              </a:rPr>
              <a:t>EXAMPLE: </a:t>
            </a:r>
            <a:r>
              <a:rPr lang="en-IE" dirty="0">
                <a:hlinkClick r:id="rId3"/>
              </a:rPr>
              <a:t>Home (thedoughbros.ie)</a:t>
            </a:r>
            <a:endParaRPr lang="en-US" dirty="0">
              <a:solidFill>
                <a:srgbClr val="085156"/>
              </a:solidFill>
              <a:cs typeface="Calibri"/>
            </a:endParaRPr>
          </a:p>
        </p:txBody>
      </p:sp>
    </p:spTree>
    <p:extLst>
      <p:ext uri="{BB962C8B-B14F-4D97-AF65-F5344CB8AC3E}">
        <p14:creationId xmlns:p14="http://schemas.microsoft.com/office/powerpoint/2010/main" val="2098557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D1493E-E05C-49A3-8C63-8223F2750BBC}"/>
              </a:ext>
            </a:extLst>
          </p:cNvPr>
          <p:cNvSpPr>
            <a:spLocks noGrp="1"/>
          </p:cNvSpPr>
          <p:nvPr>
            <p:ph type="body" sz="quarter" idx="19"/>
          </p:nvPr>
        </p:nvSpPr>
        <p:spPr/>
        <p:txBody>
          <a:bodyPr vert="horz" lIns="91440" tIns="45720" rIns="91440" bIns="45720" rtlCol="0" anchor="t">
            <a:normAutofit/>
          </a:bodyPr>
          <a:lstStyle/>
          <a:p>
            <a:r>
              <a:rPr lang="en-US" b="1" dirty="0">
                <a:solidFill>
                  <a:srgbClr val="CC9131"/>
                </a:solidFill>
                <a:cs typeface="Calibri"/>
              </a:rPr>
              <a:t>Food Service Technologies</a:t>
            </a:r>
            <a:endParaRPr lang="en-US" dirty="0">
              <a:solidFill>
                <a:srgbClr val="CC9131"/>
              </a:solidFill>
            </a:endParaRPr>
          </a:p>
        </p:txBody>
      </p:sp>
      <p:sp>
        <p:nvSpPr>
          <p:cNvPr id="4" name="Text Placeholder 3">
            <a:extLst>
              <a:ext uri="{FF2B5EF4-FFF2-40B4-BE49-F238E27FC236}">
                <a16:creationId xmlns:a16="http://schemas.microsoft.com/office/drawing/2014/main" id="{4118A4B0-E91B-42B1-B317-B4E2027A3B95}"/>
              </a:ext>
            </a:extLst>
          </p:cNvPr>
          <p:cNvSpPr>
            <a:spLocks noGrp="1"/>
          </p:cNvSpPr>
          <p:nvPr>
            <p:ph type="body" sz="quarter" idx="20"/>
          </p:nvPr>
        </p:nvSpPr>
        <p:spPr>
          <a:xfrm>
            <a:off x="140238" y="1644785"/>
            <a:ext cx="6706877" cy="3947440"/>
          </a:xfrm>
        </p:spPr>
        <p:txBody>
          <a:bodyPr vert="horz" lIns="91440" tIns="45720" rIns="91440" bIns="45720" rtlCol="0" anchor="t">
            <a:noAutofit/>
          </a:bodyPr>
          <a:lstStyle/>
          <a:p>
            <a:pPr marL="342900" indent="-342900" algn="just">
              <a:buFont typeface="Arial" panose="020B0604020202020204" pitchFamily="34" charset="0"/>
              <a:buChar char="•"/>
            </a:pPr>
            <a:r>
              <a:rPr lang="en-IE" dirty="0">
                <a:solidFill>
                  <a:srgbClr val="406F70"/>
                </a:solidFill>
                <a:ea typeface="+mn-lt"/>
                <a:cs typeface="+mn-lt"/>
              </a:rPr>
              <a:t>Due to these limitations to innovation in food service SMEs, it is important that opportunities for collaboration between technology companies and SMEs are developed. [Source:  </a:t>
            </a:r>
            <a:r>
              <a:rPr lang="en-IE" dirty="0">
                <a:solidFill>
                  <a:srgbClr val="406F70"/>
                </a:solidFill>
                <a:ea typeface="+mn-lt"/>
                <a:cs typeface="+mn-lt"/>
                <a:hlinkClick r:id="rId3"/>
              </a:rPr>
              <a:t>Food for Life</a:t>
            </a:r>
            <a:r>
              <a:rPr lang="en-IE" dirty="0">
                <a:solidFill>
                  <a:srgbClr val="406F70"/>
                </a:solidFill>
                <a:ea typeface="+mn-lt"/>
                <a:cs typeface="+mn-lt"/>
              </a:rPr>
              <a:t>]</a:t>
            </a:r>
          </a:p>
          <a:p>
            <a:pPr marL="342900" indent="-342900" algn="just">
              <a:buFont typeface="Arial" panose="020B0604020202020204" pitchFamily="34" charset="0"/>
              <a:buChar char="•"/>
            </a:pPr>
            <a:r>
              <a:rPr lang="en-IE" dirty="0">
                <a:solidFill>
                  <a:srgbClr val="406F70"/>
                </a:solidFill>
                <a:ea typeface="+mn-lt"/>
                <a:cs typeface="+mn-lt"/>
              </a:rPr>
              <a:t>In this module, you will be introduced to some of the key areas where technology is being implemented and how certain technologies  are offering easily implementable technology solutions for SMEs in the food sector.  Your learning will increased through specific case studies of food service businesses who have adopted these processes, meeting the needs of the consumer. </a:t>
            </a:r>
          </a:p>
        </p:txBody>
      </p:sp>
      <p:pic>
        <p:nvPicPr>
          <p:cNvPr id="8" name="Picture Placeholder 7" descr="A picture containing table, indoor, food, dish&#10;&#10;Description automatically generated">
            <a:extLst>
              <a:ext uri="{FF2B5EF4-FFF2-40B4-BE49-F238E27FC236}">
                <a16:creationId xmlns:a16="http://schemas.microsoft.com/office/drawing/2014/main" id="{FEC66DC8-48AE-40BC-85FA-46B1D1FD6801}"/>
              </a:ext>
            </a:extLst>
          </p:cNvPr>
          <p:cNvPicPr>
            <a:picLocks noGrp="1" noChangeAspect="1"/>
          </p:cNvPicPr>
          <p:nvPr>
            <p:ph type="pic" sz="quarter" idx="18"/>
          </p:nvPr>
        </p:nvPicPr>
        <p:blipFill>
          <a:blip r:embed="rId4">
            <a:extLst>
              <a:ext uri="{837473B0-CC2E-450A-ABE3-18F120FF3D39}">
                <a1611:picAttrSrcUrl xmlns:a1611="http://schemas.microsoft.com/office/drawing/2016/11/main" r:id="rId5"/>
              </a:ext>
            </a:extLst>
          </a:blip>
          <a:srcRect l="16160" r="16160"/>
          <a:stretch>
            <a:fillRect/>
          </a:stretch>
        </p:blipFill>
        <p:spPr/>
      </p:pic>
    </p:spTree>
    <p:extLst>
      <p:ext uri="{BB962C8B-B14F-4D97-AF65-F5344CB8AC3E}">
        <p14:creationId xmlns:p14="http://schemas.microsoft.com/office/powerpoint/2010/main" val="702577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51A9F1-7C04-4DC9-93DB-D7D634E9F73A}"/>
              </a:ext>
            </a:extLst>
          </p:cNvPr>
          <p:cNvSpPr>
            <a:spLocks noGrp="1"/>
          </p:cNvSpPr>
          <p:nvPr>
            <p:ph type="body" sz="quarter" idx="13"/>
          </p:nvPr>
        </p:nvSpPr>
        <p:spPr>
          <a:xfrm>
            <a:off x="3288319" y="3428823"/>
            <a:ext cx="7886801" cy="1699929"/>
          </a:xfrm>
        </p:spPr>
        <p:txBody>
          <a:bodyPr vert="horz" lIns="91440" tIns="45720" rIns="91440" bIns="45720" rtlCol="0" anchor="t">
            <a:normAutofit/>
          </a:bodyPr>
          <a:lstStyle/>
          <a:p>
            <a:pPr>
              <a:defRPr/>
            </a:pPr>
            <a:r>
              <a:rPr lang="en-US" sz="5200" b="1" dirty="0">
                <a:solidFill>
                  <a:srgbClr val="F5C05B"/>
                </a:solidFill>
                <a:cs typeface="Calibri"/>
              </a:rPr>
              <a:t>5. Marketing </a:t>
            </a:r>
            <a:endParaRPr lang="en-US" dirty="0"/>
          </a:p>
          <a:p>
            <a:pPr>
              <a:defRPr/>
            </a:pPr>
            <a:r>
              <a:rPr lang="en-US" dirty="0">
                <a:solidFill>
                  <a:schemeClr val="bg1"/>
                </a:solidFill>
                <a:latin typeface="Calibri" panose="020F0502020204030204"/>
                <a:cs typeface="Calibri"/>
              </a:rPr>
              <a:t>Technology for Customer Engagement </a:t>
            </a:r>
            <a:endParaRPr lang="en-US" dirty="0">
              <a:solidFill>
                <a:schemeClr val="bg1"/>
              </a:solidFill>
            </a:endParaRPr>
          </a:p>
          <a:p>
            <a:endParaRPr lang="en-US" sz="4800" b="1" dirty="0">
              <a:solidFill>
                <a:srgbClr val="F5C05B"/>
              </a:solidFill>
              <a:cs typeface="Calibri"/>
            </a:endParaRPr>
          </a:p>
          <a:p>
            <a:endParaRPr lang="en-US" sz="4800" b="1" dirty="0">
              <a:solidFill>
                <a:srgbClr val="F5C05B"/>
              </a:solidFill>
              <a:cs typeface="Calibri"/>
            </a:endParaRPr>
          </a:p>
          <a:p>
            <a:endParaRPr lang="en-US" sz="4800" b="1" dirty="0">
              <a:solidFill>
                <a:srgbClr val="F5C05B"/>
              </a:solidFill>
            </a:endParaRPr>
          </a:p>
          <a:p>
            <a:endParaRPr lang="en-IE" dirty="0"/>
          </a:p>
        </p:txBody>
      </p:sp>
      <p:sp>
        <p:nvSpPr>
          <p:cNvPr id="3" name="TextBox 1">
            <a:extLst>
              <a:ext uri="{FF2B5EF4-FFF2-40B4-BE49-F238E27FC236}">
                <a16:creationId xmlns:a16="http://schemas.microsoft.com/office/drawing/2014/main" id="{B9F6DCA7-743C-43A9-A85A-A72AD6358537}"/>
              </a:ext>
            </a:extLst>
          </p:cNvPr>
          <p:cNvSpPr txBox="1"/>
          <p:nvPr/>
        </p:nvSpPr>
        <p:spPr>
          <a:xfrm>
            <a:off x="8681884" y="41049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085156"/>
                </a:solidFill>
                <a:cs typeface="Calibri"/>
              </a:rPr>
              <a:t>MODULE 5</a:t>
            </a:r>
            <a:endParaRPr lang="en-US" dirty="0"/>
          </a:p>
        </p:txBody>
      </p:sp>
    </p:spTree>
    <p:extLst>
      <p:ext uri="{BB962C8B-B14F-4D97-AF65-F5344CB8AC3E}">
        <p14:creationId xmlns:p14="http://schemas.microsoft.com/office/powerpoint/2010/main" val="2120046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84D002-D0D8-43CF-A8A6-8C0467E72261}"/>
              </a:ext>
            </a:extLst>
          </p:cNvPr>
          <p:cNvSpPr>
            <a:spLocks noGrp="1"/>
          </p:cNvSpPr>
          <p:nvPr>
            <p:ph type="body" sz="quarter" idx="16"/>
          </p:nvPr>
        </p:nvSpPr>
        <p:spPr/>
        <p:txBody>
          <a:bodyPr vert="horz" lIns="91440" tIns="45720" rIns="91440" bIns="45720" rtlCol="0" anchor="t">
            <a:normAutofit/>
          </a:bodyPr>
          <a:lstStyle/>
          <a:p>
            <a:r>
              <a:rPr lang="en-US" b="1" dirty="0">
                <a:solidFill>
                  <a:srgbClr val="406F70"/>
                </a:solidFill>
                <a:cs typeface="Calibri"/>
              </a:rPr>
              <a:t>Customer engagement...</a:t>
            </a:r>
            <a:endParaRPr lang="en-US" b="1" dirty="0">
              <a:solidFill>
                <a:srgbClr val="406F70"/>
              </a:solidFill>
            </a:endParaRPr>
          </a:p>
        </p:txBody>
      </p:sp>
      <p:sp>
        <p:nvSpPr>
          <p:cNvPr id="3" name="Text Placeholder 2">
            <a:extLst>
              <a:ext uri="{FF2B5EF4-FFF2-40B4-BE49-F238E27FC236}">
                <a16:creationId xmlns:a16="http://schemas.microsoft.com/office/drawing/2014/main" id="{E272C58C-3282-4177-8AC0-BB045F3CB1F3}"/>
              </a:ext>
            </a:extLst>
          </p:cNvPr>
          <p:cNvSpPr>
            <a:spLocks noGrp="1"/>
          </p:cNvSpPr>
          <p:nvPr>
            <p:ph type="body" sz="quarter" idx="17"/>
          </p:nvPr>
        </p:nvSpPr>
        <p:spPr>
          <a:xfrm>
            <a:off x="5508171" y="1953078"/>
            <a:ext cx="6090501" cy="3947440"/>
          </a:xfrm>
        </p:spPr>
        <p:txBody>
          <a:bodyPr vert="horz" lIns="91440" tIns="45720" rIns="91440" bIns="45720" rtlCol="0" anchor="t">
            <a:noAutofit/>
          </a:bodyPr>
          <a:lstStyle/>
          <a:p>
            <a:r>
              <a:rPr lang="en-US" dirty="0">
                <a:solidFill>
                  <a:srgbClr val="406F70"/>
                </a:solidFill>
                <a:cs typeface="Calibri"/>
              </a:rPr>
              <a:t>While we have discussed the individual implementation of technologies in the food service industry, it is important to also consider the transformative effect technology has had on the onboarding and retention of customers.  </a:t>
            </a:r>
            <a:endParaRPr lang="en-US" dirty="0">
              <a:solidFill>
                <a:srgbClr val="406F70"/>
              </a:solidFill>
            </a:endParaRPr>
          </a:p>
          <a:p>
            <a:r>
              <a:rPr lang="en-US" dirty="0">
                <a:solidFill>
                  <a:srgbClr val="406F70"/>
                </a:solidFill>
                <a:cs typeface="Calibri"/>
              </a:rPr>
              <a:t>Technology stretches further than streamlining business operations and now serves as the primary communications intermediary between businesses and their customers. </a:t>
            </a:r>
            <a:endParaRPr lang="en-US" dirty="0">
              <a:solidFill>
                <a:srgbClr val="406F70"/>
              </a:solidFill>
            </a:endParaRPr>
          </a:p>
          <a:p>
            <a:endParaRPr lang="en-US" dirty="0">
              <a:cs typeface="Calibri"/>
            </a:endParaRPr>
          </a:p>
        </p:txBody>
      </p:sp>
      <p:pic>
        <p:nvPicPr>
          <p:cNvPr id="4" name="Picture 5" descr="Female friends texting with cell phones in cafe">
            <a:extLst>
              <a:ext uri="{FF2B5EF4-FFF2-40B4-BE49-F238E27FC236}">
                <a16:creationId xmlns:a16="http://schemas.microsoft.com/office/drawing/2014/main" id="{1ACB2FCE-8B8E-413E-86D5-F4877C241F67}"/>
              </a:ext>
            </a:extLst>
          </p:cNvPr>
          <p:cNvPicPr>
            <a:picLocks noGrp="1" noChangeAspect="1"/>
          </p:cNvPicPr>
          <p:nvPr>
            <p:ph type="pic" sz="quarter" idx="18"/>
          </p:nvPr>
        </p:nvPicPr>
        <p:blipFill rotWithShape="1">
          <a:blip r:embed="rId2"/>
          <a:srcRect l="19897" r="19897"/>
          <a:stretch/>
        </p:blipFill>
        <p:spPr/>
      </p:pic>
    </p:spTree>
    <p:extLst>
      <p:ext uri="{BB962C8B-B14F-4D97-AF65-F5344CB8AC3E}">
        <p14:creationId xmlns:p14="http://schemas.microsoft.com/office/powerpoint/2010/main" val="4035064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84D002-D0D8-43CF-A8A6-8C0467E72261}"/>
              </a:ext>
            </a:extLst>
          </p:cNvPr>
          <p:cNvSpPr>
            <a:spLocks noGrp="1"/>
          </p:cNvSpPr>
          <p:nvPr>
            <p:ph type="body" sz="quarter" idx="16"/>
          </p:nvPr>
        </p:nvSpPr>
        <p:spPr/>
        <p:txBody>
          <a:bodyPr vert="horz" lIns="91440" tIns="45720" rIns="91440" bIns="45720" rtlCol="0" anchor="t">
            <a:normAutofit/>
          </a:bodyPr>
          <a:lstStyle/>
          <a:p>
            <a:r>
              <a:rPr lang="en-US" b="1" dirty="0">
                <a:solidFill>
                  <a:srgbClr val="085156"/>
                </a:solidFill>
                <a:cs typeface="Calibri"/>
              </a:rPr>
              <a:t>Integrated Applications</a:t>
            </a:r>
            <a:endParaRPr lang="en-US" dirty="0">
              <a:solidFill>
                <a:srgbClr val="085156"/>
              </a:solidFill>
            </a:endParaRPr>
          </a:p>
        </p:txBody>
      </p:sp>
      <p:sp>
        <p:nvSpPr>
          <p:cNvPr id="3" name="Text Placeholder 2">
            <a:extLst>
              <a:ext uri="{FF2B5EF4-FFF2-40B4-BE49-F238E27FC236}">
                <a16:creationId xmlns:a16="http://schemas.microsoft.com/office/drawing/2014/main" id="{E272C58C-3282-4177-8AC0-BB045F3CB1F3}"/>
              </a:ext>
            </a:extLst>
          </p:cNvPr>
          <p:cNvSpPr>
            <a:spLocks noGrp="1"/>
          </p:cNvSpPr>
          <p:nvPr>
            <p:ph type="body" sz="quarter" idx="17"/>
          </p:nvPr>
        </p:nvSpPr>
        <p:spPr>
          <a:xfrm>
            <a:off x="5651292" y="1768143"/>
            <a:ext cx="5946356" cy="4478830"/>
          </a:xfrm>
        </p:spPr>
        <p:txBody>
          <a:bodyPr vert="horz" lIns="91440" tIns="45720" rIns="91440" bIns="45720" rtlCol="0" anchor="t">
            <a:noAutofit/>
          </a:bodyPr>
          <a:lstStyle/>
          <a:p>
            <a:r>
              <a:rPr lang="en-IE" dirty="0">
                <a:solidFill>
                  <a:srgbClr val="085156"/>
                </a:solidFill>
                <a:cs typeface="Calibri"/>
              </a:rPr>
              <a:t>So far in this Module, we have  covered several key utilities of tech in the industry.  Food service businesses are now offering extensive features from food delivery to table booking, therefore, many have elected to create a centralised platform in the form of an application and/or website.  </a:t>
            </a:r>
          </a:p>
          <a:p>
            <a:r>
              <a:rPr lang="en-IE" dirty="0">
                <a:solidFill>
                  <a:srgbClr val="085156"/>
                </a:solidFill>
                <a:cs typeface="Calibri"/>
              </a:rPr>
              <a:t>The internet has changed how customers interact with products and customers now seek more information before purchasing and so businesses can use this platform to facilitate this engagement</a:t>
            </a:r>
            <a:r>
              <a:rPr lang="en-IE" dirty="0">
                <a:cs typeface="Calibri"/>
              </a:rPr>
              <a:t>.</a:t>
            </a:r>
          </a:p>
          <a:p>
            <a:endParaRPr lang="en-IE" b="1" dirty="0">
              <a:cs typeface="Calibri"/>
            </a:endParaRPr>
          </a:p>
          <a:p>
            <a:endParaRPr lang="en-US" dirty="0">
              <a:cs typeface="Calibri"/>
            </a:endParaRPr>
          </a:p>
        </p:txBody>
      </p:sp>
      <p:pic>
        <p:nvPicPr>
          <p:cNvPr id="6" name="Picture Placeholder 5" descr="Graphical user interface, text, application, chat or text message&#10;&#10;Description automatically generated">
            <a:extLst>
              <a:ext uri="{FF2B5EF4-FFF2-40B4-BE49-F238E27FC236}">
                <a16:creationId xmlns:a16="http://schemas.microsoft.com/office/drawing/2014/main" id="{017CF654-5A49-41D1-B026-1F0A271AAAA0}"/>
              </a:ext>
            </a:extLst>
          </p:cNvPr>
          <p:cNvPicPr>
            <a:picLocks noGrp="1" noChangeAspect="1"/>
          </p:cNvPicPr>
          <p:nvPr>
            <p:ph type="pic" sz="quarter" idx="18"/>
          </p:nvPr>
        </p:nvPicPr>
        <p:blipFill rotWithShape="1">
          <a:blip r:embed="rId2"/>
          <a:srcRect t="-5622" r="-19059" b="-77629"/>
          <a:stretch/>
        </p:blipFill>
        <p:spPr>
          <a:xfrm>
            <a:off x="0" y="-14989"/>
            <a:ext cx="5651292" cy="6261962"/>
          </a:xfrm>
        </p:spPr>
      </p:pic>
    </p:spTree>
    <p:extLst>
      <p:ext uri="{BB962C8B-B14F-4D97-AF65-F5344CB8AC3E}">
        <p14:creationId xmlns:p14="http://schemas.microsoft.com/office/powerpoint/2010/main" val="2570039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10;&#10;Description automatically generated">
            <a:extLst>
              <a:ext uri="{FF2B5EF4-FFF2-40B4-BE49-F238E27FC236}">
                <a16:creationId xmlns:a16="http://schemas.microsoft.com/office/drawing/2014/main" id="{99EFA7DF-CCC0-4A5C-8EC0-0DD83E794B1B}"/>
              </a:ext>
            </a:extLst>
          </p:cNvPr>
          <p:cNvPicPr>
            <a:picLocks noGrp="1" noChangeAspect="1"/>
          </p:cNvPicPr>
          <p:nvPr>
            <p:ph type="pic" sz="quarter" idx="14"/>
          </p:nvPr>
        </p:nvPicPr>
        <p:blipFill rotWithShape="1">
          <a:blip r:embed="rId2"/>
          <a:srcRect l="-3714" t="-45892" r="-6110" b="-51897"/>
          <a:stretch/>
        </p:blipFill>
        <p:spPr>
          <a:xfrm>
            <a:off x="7754938" y="1296988"/>
            <a:ext cx="2187575" cy="3886200"/>
          </a:xfrm>
        </p:spPr>
      </p:pic>
      <p:sp>
        <p:nvSpPr>
          <p:cNvPr id="2" name="Text Placeholder 1">
            <a:extLst>
              <a:ext uri="{FF2B5EF4-FFF2-40B4-BE49-F238E27FC236}">
                <a16:creationId xmlns:a16="http://schemas.microsoft.com/office/drawing/2014/main" id="{5384D002-D0D8-43CF-A8A6-8C0467E72261}"/>
              </a:ext>
            </a:extLst>
          </p:cNvPr>
          <p:cNvSpPr>
            <a:spLocks noGrp="1"/>
          </p:cNvSpPr>
          <p:nvPr>
            <p:ph type="body" sz="quarter" idx="16"/>
          </p:nvPr>
        </p:nvSpPr>
        <p:spPr/>
        <p:txBody>
          <a:bodyPr vert="horz" lIns="91440" tIns="45720" rIns="91440" bIns="45720" rtlCol="0" anchor="t">
            <a:normAutofit/>
          </a:bodyPr>
          <a:lstStyle/>
          <a:p>
            <a:r>
              <a:rPr lang="en-US" b="1" dirty="0">
                <a:solidFill>
                  <a:srgbClr val="085156"/>
                </a:solidFill>
                <a:cs typeface="Calibri"/>
              </a:rPr>
              <a:t> Camile Thai</a:t>
            </a:r>
            <a:endParaRPr lang="en-US" dirty="0">
              <a:solidFill>
                <a:srgbClr val="085156"/>
              </a:solidFill>
            </a:endParaRPr>
          </a:p>
        </p:txBody>
      </p:sp>
      <p:sp>
        <p:nvSpPr>
          <p:cNvPr id="3" name="Text Placeholder 2">
            <a:extLst>
              <a:ext uri="{FF2B5EF4-FFF2-40B4-BE49-F238E27FC236}">
                <a16:creationId xmlns:a16="http://schemas.microsoft.com/office/drawing/2014/main" id="{E272C58C-3282-4177-8AC0-BB045F3CB1F3}"/>
              </a:ext>
            </a:extLst>
          </p:cNvPr>
          <p:cNvSpPr>
            <a:spLocks noGrp="1"/>
          </p:cNvSpPr>
          <p:nvPr>
            <p:ph type="body" sz="quarter" idx="17"/>
          </p:nvPr>
        </p:nvSpPr>
        <p:spPr>
          <a:xfrm>
            <a:off x="162046" y="1553566"/>
            <a:ext cx="6608867" cy="4330468"/>
          </a:xfrm>
        </p:spPr>
        <p:txBody>
          <a:bodyPr vert="horz" lIns="91440" tIns="45720" rIns="91440" bIns="45720" rtlCol="0" anchor="t">
            <a:noAutofit/>
          </a:bodyPr>
          <a:lstStyle/>
          <a:p>
            <a:pPr algn="just"/>
            <a:r>
              <a:rPr lang="en-US" sz="2400" dirty="0">
                <a:solidFill>
                  <a:srgbClr val="085156"/>
                </a:solidFill>
                <a:cs typeface="Calibri"/>
              </a:rPr>
              <a:t>Ireland based restaurant chain, </a:t>
            </a:r>
            <a:r>
              <a:rPr lang="en-US" sz="2400" dirty="0">
                <a:solidFill>
                  <a:srgbClr val="085156"/>
                </a:solidFill>
                <a:cs typeface="Calibri"/>
                <a:hlinkClick r:id="rId3"/>
              </a:rPr>
              <a:t>Camile Thai </a:t>
            </a:r>
            <a:r>
              <a:rPr lang="en-US" sz="2400" dirty="0">
                <a:solidFill>
                  <a:srgbClr val="085156"/>
                </a:solidFill>
                <a:cs typeface="Calibri"/>
              </a:rPr>
              <a:t> noticed a growing consumer demand for more information. They built an App that provides customers with a unique experience.  </a:t>
            </a:r>
          </a:p>
          <a:p>
            <a:pPr algn="just"/>
            <a:r>
              <a:rPr lang="en-US" sz="2400" dirty="0">
                <a:solidFill>
                  <a:srgbClr val="085156"/>
                </a:solidFill>
                <a:cs typeface="Calibri"/>
              </a:rPr>
              <a:t>Typically getting traffic to the App from social media and customers using the delivery feature, Camile Thai provides further information about their product from sustainability efforts to nutrition, even offering a feature that allows you to link your meals to a fitness tracking app.</a:t>
            </a:r>
          </a:p>
          <a:p>
            <a:pPr algn="just"/>
            <a:endParaRPr lang="en-US" sz="700" dirty="0">
              <a:solidFill>
                <a:srgbClr val="085156"/>
              </a:solidFill>
              <a:cs typeface="Calibri"/>
            </a:endParaRPr>
          </a:p>
          <a:p>
            <a:pPr algn="just"/>
            <a:r>
              <a:rPr lang="en-US" sz="2000" b="1" dirty="0">
                <a:solidFill>
                  <a:srgbClr val="044449"/>
                </a:solidFill>
                <a:highlight>
                  <a:srgbClr val="F5C05B"/>
                </a:highlight>
                <a:cs typeface="Calibri"/>
              </a:rPr>
              <a:t>READ THE FULL STORY </a:t>
            </a:r>
            <a:r>
              <a:rPr lang="en-GB" sz="1800" dirty="0">
                <a:hlinkClick r:id="rId4"/>
              </a:rPr>
              <a:t>5.-Camile-Thai.pdf (</a:t>
            </a:r>
            <a:r>
              <a:rPr lang="en-GB" sz="1800" dirty="0" err="1">
                <a:hlinkClick r:id="rId4"/>
              </a:rPr>
              <a:t>foodinnovation.how</a:t>
            </a:r>
            <a:r>
              <a:rPr lang="en-GB" sz="1800" dirty="0">
                <a:hlinkClick r:id="rId4"/>
              </a:rPr>
              <a:t>)</a:t>
            </a:r>
            <a:endParaRPr lang="en-US" sz="1800" dirty="0">
              <a:solidFill>
                <a:schemeClr val="bg1"/>
              </a:solidFill>
              <a:highlight>
                <a:srgbClr val="CC9131"/>
              </a:highlight>
              <a:cs typeface="Calibri"/>
            </a:endParaRPr>
          </a:p>
          <a:p>
            <a:pPr algn="just"/>
            <a:endParaRPr lang="en-US" sz="2000" b="1" dirty="0">
              <a:solidFill>
                <a:srgbClr val="044449"/>
              </a:solidFill>
              <a:highlight>
                <a:srgbClr val="F5C05B"/>
              </a:highlight>
              <a:cs typeface="Calibri"/>
            </a:endParaRPr>
          </a:p>
        </p:txBody>
      </p:sp>
      <p:sp>
        <p:nvSpPr>
          <p:cNvPr id="5" name="TextBox 4">
            <a:extLst>
              <a:ext uri="{FF2B5EF4-FFF2-40B4-BE49-F238E27FC236}">
                <a16:creationId xmlns:a16="http://schemas.microsoft.com/office/drawing/2014/main" id="{64E1B197-A56E-4B43-8D6B-20D2A6ACD02B}"/>
              </a:ext>
            </a:extLst>
          </p:cNvPr>
          <p:cNvSpPr txBox="1"/>
          <p:nvPr/>
        </p:nvSpPr>
        <p:spPr>
          <a:xfrm>
            <a:off x="5471938" y="271782"/>
            <a:ext cx="3093327" cy="400110"/>
          </a:xfrm>
          <a:prstGeom prst="rect">
            <a:avLst/>
          </a:prstGeom>
          <a:solidFill>
            <a:srgbClr val="F5C05B"/>
          </a:solidFill>
        </p:spPr>
        <p:txBody>
          <a:bodyPr wrap="square" rtlCol="0">
            <a:spAutoFit/>
          </a:bodyPr>
          <a:lstStyle/>
          <a:p>
            <a:r>
              <a:rPr lang="en-US" sz="2000" b="1" dirty="0">
                <a:solidFill>
                  <a:schemeClr val="bg1"/>
                </a:solidFill>
              </a:rPr>
              <a:t>CASE STUDY – BE INSPIRED</a:t>
            </a:r>
            <a:endParaRPr lang="en-IE" sz="2000" b="1" dirty="0">
              <a:solidFill>
                <a:schemeClr val="bg1"/>
              </a:solidFill>
            </a:endParaRPr>
          </a:p>
        </p:txBody>
      </p:sp>
    </p:spTree>
    <p:extLst>
      <p:ext uri="{BB962C8B-B14F-4D97-AF65-F5344CB8AC3E}">
        <p14:creationId xmlns:p14="http://schemas.microsoft.com/office/powerpoint/2010/main" val="2950357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1ACB2FCE-8B8E-413E-86D5-F4877C241F67}"/>
              </a:ext>
            </a:extLst>
          </p:cNvPr>
          <p:cNvPicPr>
            <a:picLocks noGrp="1" noChangeAspect="1"/>
          </p:cNvPicPr>
          <p:nvPr>
            <p:ph type="pic" sz="quarter" idx="18"/>
          </p:nvPr>
        </p:nvPicPr>
        <p:blipFill rotWithShape="1">
          <a:blip r:embed="rId2"/>
          <a:srcRect l="19903" r="19903"/>
          <a:stretch/>
        </p:blipFill>
        <p:spPr>
          <a:xfrm flipH="1">
            <a:off x="6540708" y="6385"/>
            <a:ext cx="5651292" cy="6261962"/>
          </a:xfrm>
        </p:spPr>
      </p:pic>
      <p:sp>
        <p:nvSpPr>
          <p:cNvPr id="2" name="Text Placeholder 1">
            <a:extLst>
              <a:ext uri="{FF2B5EF4-FFF2-40B4-BE49-F238E27FC236}">
                <a16:creationId xmlns:a16="http://schemas.microsoft.com/office/drawing/2014/main" id="{5384D002-D0D8-43CF-A8A6-8C0467E72261}"/>
              </a:ext>
            </a:extLst>
          </p:cNvPr>
          <p:cNvSpPr>
            <a:spLocks noGrp="1"/>
          </p:cNvSpPr>
          <p:nvPr>
            <p:ph type="body" sz="quarter" idx="19"/>
          </p:nvPr>
        </p:nvSpPr>
        <p:spPr/>
        <p:txBody>
          <a:bodyPr vert="horz" lIns="91440" tIns="45720" rIns="91440" bIns="45720" rtlCol="0" anchor="t">
            <a:normAutofit/>
          </a:bodyPr>
          <a:lstStyle/>
          <a:p>
            <a:r>
              <a:rPr lang="en-US" b="1" dirty="0">
                <a:solidFill>
                  <a:srgbClr val="085156"/>
                </a:solidFill>
                <a:cs typeface="Calibri"/>
              </a:rPr>
              <a:t>Social Media</a:t>
            </a:r>
          </a:p>
        </p:txBody>
      </p:sp>
      <p:sp>
        <p:nvSpPr>
          <p:cNvPr id="3" name="Text Placeholder 2">
            <a:extLst>
              <a:ext uri="{FF2B5EF4-FFF2-40B4-BE49-F238E27FC236}">
                <a16:creationId xmlns:a16="http://schemas.microsoft.com/office/drawing/2014/main" id="{E272C58C-3282-4177-8AC0-BB045F3CB1F3}"/>
              </a:ext>
            </a:extLst>
          </p:cNvPr>
          <p:cNvSpPr>
            <a:spLocks noGrp="1"/>
          </p:cNvSpPr>
          <p:nvPr>
            <p:ph type="body" sz="quarter" idx="20"/>
          </p:nvPr>
        </p:nvSpPr>
        <p:spPr>
          <a:xfrm>
            <a:off x="586552" y="1722800"/>
            <a:ext cx="5740136" cy="3947440"/>
          </a:xfrm>
        </p:spPr>
        <p:txBody>
          <a:bodyPr vert="horz" lIns="91440" tIns="45720" rIns="91440" bIns="45720" rtlCol="0" anchor="t">
            <a:noAutofit/>
          </a:bodyPr>
          <a:lstStyle/>
          <a:p>
            <a:pPr algn="just"/>
            <a:r>
              <a:rPr lang="en-US" sz="2400" dirty="0">
                <a:solidFill>
                  <a:srgbClr val="085156"/>
                </a:solidFill>
                <a:cs typeface="Calibri"/>
              </a:rPr>
              <a:t>Social media has become an essential part of all  food service business marketing strategies.  Due to the social nature of a dining and food experience, typically shared with friends and family, encouraging customers to engage with social media is an important way of attracting new customers.  </a:t>
            </a:r>
          </a:p>
          <a:p>
            <a:pPr algn="just"/>
            <a:r>
              <a:rPr lang="en-US" sz="2400" dirty="0">
                <a:solidFill>
                  <a:srgbClr val="085156"/>
                </a:solidFill>
                <a:cs typeface="Calibri"/>
              </a:rPr>
              <a:t>The prospect of gaining online traction through customers has led to many businesses adapting their product to make it more visually appealing and creating an experience. </a:t>
            </a:r>
          </a:p>
        </p:txBody>
      </p:sp>
    </p:spTree>
    <p:extLst>
      <p:ext uri="{BB962C8B-B14F-4D97-AF65-F5344CB8AC3E}">
        <p14:creationId xmlns:p14="http://schemas.microsoft.com/office/powerpoint/2010/main" val="19997653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0238CD-9E61-4F4E-B6DD-4A13D52804C1}"/>
              </a:ext>
            </a:extLst>
          </p:cNvPr>
          <p:cNvSpPr>
            <a:spLocks noGrp="1"/>
          </p:cNvSpPr>
          <p:nvPr>
            <p:ph type="body" sz="quarter" idx="19"/>
          </p:nvPr>
        </p:nvSpPr>
        <p:spPr>
          <a:xfrm>
            <a:off x="505528" y="2771914"/>
            <a:ext cx="8857251" cy="657086"/>
          </a:xfrm>
        </p:spPr>
        <p:txBody>
          <a:bodyPr vert="horz" lIns="91440" tIns="45720" rIns="91440" bIns="45720" rtlCol="0" anchor="t">
            <a:normAutofit/>
          </a:bodyPr>
          <a:lstStyle/>
          <a:p>
            <a:r>
              <a:rPr lang="en-IE" sz="3200" b="1" dirty="0">
                <a:cs typeface="Calibri"/>
              </a:rPr>
              <a:t>SALATERIA SOUPS &amp; SALADS </a:t>
            </a:r>
            <a:endParaRPr lang="en-US" sz="3200" b="1" dirty="0"/>
          </a:p>
        </p:txBody>
      </p:sp>
      <p:sp>
        <p:nvSpPr>
          <p:cNvPr id="3" name="Text Placeholder 2">
            <a:extLst>
              <a:ext uri="{FF2B5EF4-FFF2-40B4-BE49-F238E27FC236}">
                <a16:creationId xmlns:a16="http://schemas.microsoft.com/office/drawing/2014/main" id="{C573C3C6-AF19-43DF-8148-0BA313E685E7}"/>
              </a:ext>
            </a:extLst>
          </p:cNvPr>
          <p:cNvSpPr>
            <a:spLocks noGrp="1"/>
          </p:cNvSpPr>
          <p:nvPr>
            <p:ph type="body" sz="quarter" idx="20"/>
          </p:nvPr>
        </p:nvSpPr>
        <p:spPr>
          <a:xfrm>
            <a:off x="505528" y="3263085"/>
            <a:ext cx="10968810" cy="2542125"/>
          </a:xfrm>
        </p:spPr>
        <p:txBody>
          <a:bodyPr vert="horz" lIns="91440" tIns="45720" rIns="91440" bIns="45720" rtlCol="0" anchor="t">
            <a:noAutofit/>
          </a:bodyPr>
          <a:lstStyle/>
          <a:p>
            <a:pPr algn="just"/>
            <a:r>
              <a:rPr lang="en-IE" dirty="0">
                <a:solidFill>
                  <a:srgbClr val="406F70"/>
                </a:solidFill>
                <a:cs typeface="Calibri"/>
              </a:rPr>
              <a:t>SALATERIA in Bulgaria use technology to inform their customers of their offerings and to educate them in relation to good food and nutrition. They have also adapted their website to cater for online sales and food deliveries as a result of the pandemic. They offer cashless transactions in store and online and have starting using the </a:t>
            </a:r>
            <a:r>
              <a:rPr lang="en-IE" dirty="0">
                <a:solidFill>
                  <a:srgbClr val="406F70"/>
                </a:solidFill>
                <a:cs typeface="Calibri"/>
                <a:hlinkClick r:id="rId2"/>
              </a:rPr>
              <a:t>Foodpanda</a:t>
            </a:r>
            <a:r>
              <a:rPr lang="en-IE" dirty="0">
                <a:solidFill>
                  <a:srgbClr val="406F70"/>
                </a:solidFill>
                <a:cs typeface="Calibri"/>
              </a:rPr>
              <a:t> platform to operate their delivery service. Foodpanda is a platform for online food ordering and a site which connects users with more than 1,000 restaurants in 23 Bulgarian locations.</a:t>
            </a:r>
          </a:p>
          <a:p>
            <a:pPr algn="just"/>
            <a:r>
              <a:rPr lang="en-US" sz="2400" b="1" dirty="0">
                <a:solidFill>
                  <a:srgbClr val="044449"/>
                </a:solidFill>
                <a:highlight>
                  <a:srgbClr val="F5C05B"/>
                </a:highlight>
                <a:cs typeface="Calibri"/>
              </a:rPr>
              <a:t>READ MORE  </a:t>
            </a:r>
            <a:r>
              <a:rPr lang="en-IE" dirty="0">
                <a:hlinkClick r:id="rId3"/>
              </a:rPr>
              <a:t>35-Salateria-Soup-and-Salads.pdf (</a:t>
            </a:r>
            <a:r>
              <a:rPr lang="en-IE" dirty="0" err="1">
                <a:hlinkClick r:id="rId3"/>
              </a:rPr>
              <a:t>foodinnovation.how</a:t>
            </a:r>
            <a:r>
              <a:rPr lang="en-IE" dirty="0">
                <a:hlinkClick r:id="rId3"/>
              </a:rPr>
              <a:t>)</a:t>
            </a:r>
            <a:r>
              <a:rPr lang="en-US" sz="2400" dirty="0">
                <a:solidFill>
                  <a:schemeClr val="bg1"/>
                </a:solidFill>
                <a:highlight>
                  <a:srgbClr val="CC9131"/>
                </a:highlight>
                <a:cs typeface="Calibri"/>
              </a:rPr>
              <a:t> </a:t>
            </a:r>
            <a:endParaRPr lang="en-US" dirty="0">
              <a:solidFill>
                <a:srgbClr val="406F70"/>
              </a:solidFill>
              <a:ea typeface="+mn-lt"/>
              <a:cs typeface="+mn-lt"/>
            </a:endParaRPr>
          </a:p>
          <a:p>
            <a:endParaRPr lang="en-US" dirty="0">
              <a:cs typeface="Calibri"/>
            </a:endParaRPr>
          </a:p>
        </p:txBody>
      </p:sp>
      <p:pic>
        <p:nvPicPr>
          <p:cNvPr id="4" name="Picture 4" descr="A picture containing plate, soup&#10;&#10;Description automatically generated">
            <a:extLst>
              <a:ext uri="{FF2B5EF4-FFF2-40B4-BE49-F238E27FC236}">
                <a16:creationId xmlns:a16="http://schemas.microsoft.com/office/drawing/2014/main" id="{8A5BB47D-06F0-49F6-AC5A-076ECCABDEAE}"/>
              </a:ext>
            </a:extLst>
          </p:cNvPr>
          <p:cNvPicPr>
            <a:picLocks noChangeAspect="1"/>
          </p:cNvPicPr>
          <p:nvPr/>
        </p:nvPicPr>
        <p:blipFill>
          <a:blip r:embed="rId4"/>
          <a:stretch>
            <a:fillRect/>
          </a:stretch>
        </p:blipFill>
        <p:spPr>
          <a:xfrm>
            <a:off x="0" y="322184"/>
            <a:ext cx="7421518" cy="2222060"/>
          </a:xfrm>
          <a:prstGeom prst="rect">
            <a:avLst/>
          </a:prstGeom>
        </p:spPr>
      </p:pic>
      <p:sp>
        <p:nvSpPr>
          <p:cNvPr id="5" name="TextBox 4">
            <a:extLst>
              <a:ext uri="{FF2B5EF4-FFF2-40B4-BE49-F238E27FC236}">
                <a16:creationId xmlns:a16="http://schemas.microsoft.com/office/drawing/2014/main" id="{65A73116-C79D-48A3-93B3-38253D583055}"/>
              </a:ext>
            </a:extLst>
          </p:cNvPr>
          <p:cNvSpPr txBox="1"/>
          <p:nvPr/>
        </p:nvSpPr>
        <p:spPr>
          <a:xfrm>
            <a:off x="7752150" y="595873"/>
            <a:ext cx="3093327" cy="400110"/>
          </a:xfrm>
          <a:prstGeom prst="rect">
            <a:avLst/>
          </a:prstGeom>
          <a:solidFill>
            <a:srgbClr val="F5C05B"/>
          </a:solidFill>
        </p:spPr>
        <p:txBody>
          <a:bodyPr wrap="square" rtlCol="0">
            <a:spAutoFit/>
          </a:bodyPr>
          <a:lstStyle/>
          <a:p>
            <a:r>
              <a:rPr lang="en-US" sz="2000" b="1" dirty="0">
                <a:solidFill>
                  <a:schemeClr val="bg1"/>
                </a:solidFill>
              </a:rPr>
              <a:t>CASE STUDY – BE INSPIRED</a:t>
            </a:r>
            <a:endParaRPr lang="en-IE" sz="2000" b="1" dirty="0">
              <a:solidFill>
                <a:schemeClr val="bg1"/>
              </a:solidFill>
            </a:endParaRPr>
          </a:p>
        </p:txBody>
      </p:sp>
    </p:spTree>
    <p:extLst>
      <p:ext uri="{BB962C8B-B14F-4D97-AF65-F5344CB8AC3E}">
        <p14:creationId xmlns:p14="http://schemas.microsoft.com/office/powerpoint/2010/main" val="514106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con&#10;&#10;Description automatically generated">
            <a:extLst>
              <a:ext uri="{FF2B5EF4-FFF2-40B4-BE49-F238E27FC236}">
                <a16:creationId xmlns:a16="http://schemas.microsoft.com/office/drawing/2014/main" id="{D358FE7A-38DE-4B64-87C4-48DEC227A685}"/>
              </a:ext>
            </a:extLst>
          </p:cNvPr>
          <p:cNvPicPr>
            <a:picLocks noGrp="1" noChangeAspect="1"/>
          </p:cNvPicPr>
          <p:nvPr>
            <p:ph type="pic" sz="quarter" idx="14"/>
          </p:nvPr>
        </p:nvPicPr>
        <p:blipFill rotWithShape="1">
          <a:blip r:embed="rId2"/>
          <a:srcRect l="-6083" t="-46173" r="-2083" b="-50171"/>
          <a:stretch/>
        </p:blipFill>
        <p:spPr>
          <a:xfrm>
            <a:off x="7754938" y="1192681"/>
            <a:ext cx="2187575" cy="3886200"/>
          </a:xfrm>
        </p:spPr>
      </p:pic>
      <p:sp>
        <p:nvSpPr>
          <p:cNvPr id="3" name="Text Placeholder 2">
            <a:extLst>
              <a:ext uri="{FF2B5EF4-FFF2-40B4-BE49-F238E27FC236}">
                <a16:creationId xmlns:a16="http://schemas.microsoft.com/office/drawing/2014/main" id="{4D54FB6E-4EAD-42C6-999B-A4DD6DD876BC}"/>
              </a:ext>
            </a:extLst>
          </p:cNvPr>
          <p:cNvSpPr>
            <a:spLocks noGrp="1"/>
          </p:cNvSpPr>
          <p:nvPr>
            <p:ph type="body" sz="quarter" idx="16"/>
          </p:nvPr>
        </p:nvSpPr>
        <p:spPr>
          <a:solidFill>
            <a:srgbClr val="F5C05B"/>
          </a:solidFill>
        </p:spPr>
        <p:txBody>
          <a:bodyPr/>
          <a:lstStyle/>
          <a:p>
            <a:r>
              <a:rPr lang="en-US" b="1" dirty="0">
                <a:solidFill>
                  <a:schemeClr val="bg1"/>
                </a:solidFill>
              </a:rPr>
              <a:t>Learner Exercise:</a:t>
            </a:r>
            <a:endParaRPr lang="en-IE" b="1" dirty="0">
              <a:solidFill>
                <a:schemeClr val="bg1"/>
              </a:solidFill>
            </a:endParaRPr>
          </a:p>
        </p:txBody>
      </p:sp>
      <p:sp>
        <p:nvSpPr>
          <p:cNvPr id="4" name="Text Placeholder 3">
            <a:extLst>
              <a:ext uri="{FF2B5EF4-FFF2-40B4-BE49-F238E27FC236}">
                <a16:creationId xmlns:a16="http://schemas.microsoft.com/office/drawing/2014/main" id="{5B0199E2-761A-4100-BD71-A7FBE923CBB2}"/>
              </a:ext>
            </a:extLst>
          </p:cNvPr>
          <p:cNvSpPr>
            <a:spLocks noGrp="1"/>
          </p:cNvSpPr>
          <p:nvPr>
            <p:ph type="body" sz="quarter" idx="17"/>
          </p:nvPr>
        </p:nvSpPr>
        <p:spPr>
          <a:xfrm>
            <a:off x="219919" y="1607995"/>
            <a:ext cx="6805914" cy="3983333"/>
          </a:xfrm>
        </p:spPr>
        <p:txBody>
          <a:bodyPr/>
          <a:lstStyle/>
          <a:p>
            <a:r>
              <a:rPr lang="en-US" dirty="0"/>
              <a:t>It has been discussed how the importance of Social in the Food Industry is increasing:</a:t>
            </a:r>
          </a:p>
          <a:p>
            <a:r>
              <a:rPr lang="en-US" dirty="0">
                <a:solidFill>
                  <a:srgbClr val="406F70"/>
                </a:solidFill>
              </a:rPr>
              <a:t>In your Learner Workbook LIST:</a:t>
            </a:r>
          </a:p>
          <a:p>
            <a:pPr marL="514350" indent="-514350">
              <a:buFont typeface="+mj-lt"/>
              <a:buAutoNum type="arabicPeriod"/>
            </a:pPr>
            <a:r>
              <a:rPr lang="en-US" dirty="0">
                <a:solidFill>
                  <a:srgbClr val="044449"/>
                </a:solidFill>
              </a:rPr>
              <a:t>How many platforms your business has a presence on?</a:t>
            </a:r>
          </a:p>
          <a:p>
            <a:pPr marL="514350" indent="-514350">
              <a:buFont typeface="+mj-lt"/>
              <a:buAutoNum type="arabicPeriod"/>
            </a:pPr>
            <a:r>
              <a:rPr lang="en-US" dirty="0">
                <a:solidFill>
                  <a:srgbClr val="044449"/>
                </a:solidFill>
              </a:rPr>
              <a:t>How frequently you post?</a:t>
            </a:r>
          </a:p>
          <a:p>
            <a:pPr marL="514350" indent="-514350">
              <a:buFont typeface="+mj-lt"/>
              <a:buAutoNum type="arabicPeriod"/>
            </a:pPr>
            <a:r>
              <a:rPr lang="en-US" dirty="0">
                <a:solidFill>
                  <a:srgbClr val="044449"/>
                </a:solidFill>
              </a:rPr>
              <a:t>Could you interact more frequently?</a:t>
            </a:r>
          </a:p>
          <a:p>
            <a:pPr marL="514350" indent="-514350">
              <a:buFont typeface="+mj-lt"/>
              <a:buAutoNum type="arabicPeriod"/>
            </a:pPr>
            <a:r>
              <a:rPr lang="en-US" dirty="0">
                <a:solidFill>
                  <a:srgbClr val="044449"/>
                </a:solidFill>
              </a:rPr>
              <a:t>Are you tracking the activity of your accounts and where can you improve?</a:t>
            </a:r>
          </a:p>
        </p:txBody>
      </p:sp>
    </p:spTree>
    <p:extLst>
      <p:ext uri="{BB962C8B-B14F-4D97-AF65-F5344CB8AC3E}">
        <p14:creationId xmlns:p14="http://schemas.microsoft.com/office/powerpoint/2010/main" val="32473338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499B7F-F85B-45F2-8A9C-07A20E84F196}"/>
              </a:ext>
            </a:extLst>
          </p:cNvPr>
          <p:cNvSpPr>
            <a:spLocks noGrp="1"/>
          </p:cNvSpPr>
          <p:nvPr>
            <p:ph type="body" sz="quarter" idx="19"/>
          </p:nvPr>
        </p:nvSpPr>
        <p:spPr/>
        <p:txBody>
          <a:bodyPr vert="horz" lIns="91440" tIns="45720" rIns="91440" bIns="45720" rtlCol="0" anchor="t">
            <a:noAutofit/>
          </a:bodyPr>
          <a:lstStyle/>
          <a:p>
            <a:pPr>
              <a:defRPr/>
            </a:pPr>
            <a:endParaRPr lang="en-US" sz="4800" b="1">
              <a:solidFill>
                <a:srgbClr val="F5C05B"/>
              </a:solidFill>
              <a:cs typeface="Calibri"/>
            </a:endParaRPr>
          </a:p>
        </p:txBody>
      </p:sp>
      <p:sp>
        <p:nvSpPr>
          <p:cNvPr id="2" name="Text Placeholder 1">
            <a:extLst>
              <a:ext uri="{FF2B5EF4-FFF2-40B4-BE49-F238E27FC236}">
                <a16:creationId xmlns:a16="http://schemas.microsoft.com/office/drawing/2014/main" id="{12E7BC73-3EC6-408C-96F9-376897B9E389}"/>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1016912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401DA2-4FFF-415E-A208-F38071655039}"/>
              </a:ext>
            </a:extLst>
          </p:cNvPr>
          <p:cNvSpPr>
            <a:spLocks noGrp="1"/>
          </p:cNvSpPr>
          <p:nvPr>
            <p:ph type="body" sz="quarter" idx="16"/>
          </p:nvPr>
        </p:nvSpPr>
        <p:spPr/>
        <p:txBody>
          <a:bodyPr/>
          <a:lstStyle/>
          <a:p>
            <a:r>
              <a:rPr lang="en-US" dirty="0">
                <a:solidFill>
                  <a:srgbClr val="044449"/>
                </a:solidFill>
              </a:rPr>
              <a:t>QUICK EXERCISE:</a:t>
            </a:r>
            <a:endParaRPr lang="en-IE" dirty="0">
              <a:solidFill>
                <a:srgbClr val="044449"/>
              </a:solidFill>
            </a:endParaRPr>
          </a:p>
        </p:txBody>
      </p:sp>
      <p:sp>
        <p:nvSpPr>
          <p:cNvPr id="3" name="Text Placeholder 2">
            <a:extLst>
              <a:ext uri="{FF2B5EF4-FFF2-40B4-BE49-F238E27FC236}">
                <a16:creationId xmlns:a16="http://schemas.microsoft.com/office/drawing/2014/main" id="{03E87A71-A098-423C-A5FD-E93F4DD938AB}"/>
              </a:ext>
            </a:extLst>
          </p:cNvPr>
          <p:cNvSpPr>
            <a:spLocks noGrp="1"/>
          </p:cNvSpPr>
          <p:nvPr>
            <p:ph type="body" sz="quarter" idx="17"/>
          </p:nvPr>
        </p:nvSpPr>
        <p:spPr>
          <a:xfrm>
            <a:off x="5947380" y="2974694"/>
            <a:ext cx="5651292" cy="2925824"/>
          </a:xfrm>
        </p:spPr>
        <p:txBody>
          <a:bodyPr/>
          <a:lstStyle/>
          <a:p>
            <a:pPr marL="457200" indent="-457200">
              <a:buFont typeface="+mj-lt"/>
              <a:buAutoNum type="arabicPeriod"/>
            </a:pPr>
            <a:r>
              <a:rPr lang="en-US" dirty="0">
                <a:solidFill>
                  <a:srgbClr val="085156"/>
                </a:solidFill>
              </a:rPr>
              <a:t>Can you make a list of technology systems you are </a:t>
            </a:r>
            <a:r>
              <a:rPr lang="en-US" b="1" dirty="0">
                <a:solidFill>
                  <a:srgbClr val="085156"/>
                </a:solidFill>
              </a:rPr>
              <a:t>AWARE</a:t>
            </a:r>
            <a:r>
              <a:rPr lang="en-US" dirty="0">
                <a:solidFill>
                  <a:srgbClr val="085156"/>
                </a:solidFill>
              </a:rPr>
              <a:t> of in the Food Service Industry?.....................................</a:t>
            </a:r>
          </a:p>
          <a:p>
            <a:pPr marL="457200" indent="-457200">
              <a:buFont typeface="+mj-lt"/>
              <a:buAutoNum type="arabicPeriod"/>
            </a:pPr>
            <a:r>
              <a:rPr lang="en-US" dirty="0">
                <a:solidFill>
                  <a:srgbClr val="085156"/>
                </a:solidFill>
              </a:rPr>
              <a:t>Then list any form of technology that is currently being </a:t>
            </a:r>
            <a:r>
              <a:rPr lang="en-US" b="1" dirty="0">
                <a:solidFill>
                  <a:srgbClr val="085156"/>
                </a:solidFill>
              </a:rPr>
              <a:t>USED</a:t>
            </a:r>
            <a:r>
              <a:rPr lang="en-US" dirty="0">
                <a:solidFill>
                  <a:srgbClr val="085156"/>
                </a:solidFill>
              </a:rPr>
              <a:t> in your Food Service Business………………………………….</a:t>
            </a:r>
            <a:endParaRPr lang="en-IE" dirty="0">
              <a:solidFill>
                <a:srgbClr val="085156"/>
              </a:solidFill>
            </a:endParaRPr>
          </a:p>
        </p:txBody>
      </p:sp>
      <p:pic>
        <p:nvPicPr>
          <p:cNvPr id="10" name="Picture Placeholder 9" descr="Person writing on a notebook">
            <a:extLst>
              <a:ext uri="{FF2B5EF4-FFF2-40B4-BE49-F238E27FC236}">
                <a16:creationId xmlns:a16="http://schemas.microsoft.com/office/drawing/2014/main" id="{F6FD8AE4-3D96-41AD-B470-4D304C22E72A}"/>
              </a:ext>
            </a:extLst>
          </p:cNvPr>
          <p:cNvPicPr>
            <a:picLocks noGrp="1" noChangeAspect="1"/>
          </p:cNvPicPr>
          <p:nvPr>
            <p:ph type="pic" sz="quarter" idx="18"/>
          </p:nvPr>
        </p:nvPicPr>
        <p:blipFill>
          <a:blip r:embed="rId2"/>
          <a:srcRect l="19897" r="19897"/>
          <a:stretch>
            <a:fillRect/>
          </a:stretch>
        </p:blipFill>
        <p:spPr/>
      </p:pic>
      <p:sp>
        <p:nvSpPr>
          <p:cNvPr id="11" name="TextBox 10">
            <a:extLst>
              <a:ext uri="{FF2B5EF4-FFF2-40B4-BE49-F238E27FC236}">
                <a16:creationId xmlns:a16="http://schemas.microsoft.com/office/drawing/2014/main" id="{E8F7F67A-3788-4872-B1EB-42569D40088F}"/>
              </a:ext>
            </a:extLst>
          </p:cNvPr>
          <p:cNvSpPr txBox="1"/>
          <p:nvPr/>
        </p:nvSpPr>
        <p:spPr>
          <a:xfrm>
            <a:off x="6096000" y="1932972"/>
            <a:ext cx="5501648" cy="923330"/>
          </a:xfrm>
          <a:prstGeom prst="rect">
            <a:avLst/>
          </a:prstGeom>
          <a:solidFill>
            <a:srgbClr val="F5C05B"/>
          </a:solidFill>
        </p:spPr>
        <p:txBody>
          <a:bodyPr wrap="square" rtlCol="0">
            <a:spAutoFit/>
          </a:bodyPr>
          <a:lstStyle/>
          <a:p>
            <a:pPr algn="ctr"/>
            <a:endParaRPr lang="en-US" b="1" dirty="0">
              <a:solidFill>
                <a:srgbClr val="085156"/>
              </a:solidFill>
            </a:endParaRPr>
          </a:p>
          <a:p>
            <a:pPr algn="ctr"/>
            <a:r>
              <a:rPr lang="en-US" b="1" dirty="0">
                <a:solidFill>
                  <a:srgbClr val="085156"/>
                </a:solidFill>
              </a:rPr>
              <a:t>BEFORE WE PROCEED WITH THIS MODULE</a:t>
            </a:r>
          </a:p>
          <a:p>
            <a:endParaRPr lang="en-IE" dirty="0"/>
          </a:p>
        </p:txBody>
      </p:sp>
    </p:spTree>
    <p:extLst>
      <p:ext uri="{BB962C8B-B14F-4D97-AF65-F5344CB8AC3E}">
        <p14:creationId xmlns:p14="http://schemas.microsoft.com/office/powerpoint/2010/main" val="4118982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EC83D31D-1534-4115-9091-F99A4376B7AA}"/>
              </a:ext>
            </a:extLst>
          </p:cNvPr>
          <p:cNvSpPr>
            <a:spLocks noGrp="1"/>
          </p:cNvSpPr>
          <p:nvPr>
            <p:ph type="body" sz="quarter" idx="14"/>
          </p:nvPr>
        </p:nvSpPr>
        <p:spPr>
          <a:xfrm>
            <a:off x="3264542" y="3429000"/>
            <a:ext cx="7875588" cy="3244850"/>
          </a:xfrm>
        </p:spPr>
        <p:txBody>
          <a:bodyPr vert="horz" lIns="91440" tIns="45720" rIns="91440" bIns="45720" rtlCol="0" anchor="t">
            <a:noAutofit/>
          </a:bodyPr>
          <a:lstStyle/>
          <a:p>
            <a:r>
              <a:rPr lang="en-IE" sz="4800" b="1" dirty="0">
                <a:solidFill>
                  <a:srgbClr val="F5C05B"/>
                </a:solidFill>
              </a:rPr>
              <a:t>1. Contactless Services </a:t>
            </a:r>
          </a:p>
        </p:txBody>
      </p:sp>
      <p:sp>
        <p:nvSpPr>
          <p:cNvPr id="3" name="TextBox 1">
            <a:extLst>
              <a:ext uri="{FF2B5EF4-FFF2-40B4-BE49-F238E27FC236}">
                <a16:creationId xmlns:a16="http://schemas.microsoft.com/office/drawing/2014/main" id="{97CC752F-E543-4032-B1FD-28106F228E7C}"/>
              </a:ext>
            </a:extLst>
          </p:cNvPr>
          <p:cNvSpPr txBox="1"/>
          <p:nvPr/>
        </p:nvSpPr>
        <p:spPr>
          <a:xfrm>
            <a:off x="8681884" y="41049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085156"/>
                </a:solidFill>
                <a:cs typeface="Calibri"/>
              </a:rPr>
              <a:t>MODULE 5</a:t>
            </a:r>
            <a:endParaRPr lang="en-US" dirty="0"/>
          </a:p>
        </p:txBody>
      </p:sp>
    </p:spTree>
    <p:extLst>
      <p:ext uri="{BB962C8B-B14F-4D97-AF65-F5344CB8AC3E}">
        <p14:creationId xmlns:p14="http://schemas.microsoft.com/office/powerpoint/2010/main" val="300534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person, person, drink, drinking&#10;&#10;Description automatically generated">
            <a:extLst>
              <a:ext uri="{FF2B5EF4-FFF2-40B4-BE49-F238E27FC236}">
                <a16:creationId xmlns:a16="http://schemas.microsoft.com/office/drawing/2014/main" id="{C33F2099-4EED-4EF5-AFB4-393BB99D3F17}"/>
              </a:ext>
            </a:extLst>
          </p:cNvPr>
          <p:cNvPicPr>
            <a:picLocks noGrp="1" noChangeAspect="1"/>
          </p:cNvPicPr>
          <p:nvPr>
            <p:ph type="pic" sz="quarter" idx="18"/>
          </p:nvPr>
        </p:nvPicPr>
        <p:blipFill rotWithShape="1">
          <a:blip r:embed="rId3"/>
          <a:srcRect l="35805" t="140" r="19075" b="-140"/>
          <a:stretch/>
        </p:blipFill>
        <p:spPr>
          <a:xfrm flipH="1">
            <a:off x="6540708" y="6385"/>
            <a:ext cx="5651292" cy="6261962"/>
          </a:xfrm>
        </p:spPr>
      </p:pic>
      <p:sp>
        <p:nvSpPr>
          <p:cNvPr id="3" name="Text Placeholder 2">
            <a:extLst>
              <a:ext uri="{FF2B5EF4-FFF2-40B4-BE49-F238E27FC236}">
                <a16:creationId xmlns:a16="http://schemas.microsoft.com/office/drawing/2014/main" id="{AAD1493E-E05C-49A3-8C63-8223F2750BBC}"/>
              </a:ext>
            </a:extLst>
          </p:cNvPr>
          <p:cNvSpPr>
            <a:spLocks noGrp="1"/>
          </p:cNvSpPr>
          <p:nvPr>
            <p:ph type="body" sz="quarter" idx="19"/>
          </p:nvPr>
        </p:nvSpPr>
        <p:spPr/>
        <p:txBody>
          <a:bodyPr vert="horz" lIns="91440" tIns="45720" rIns="91440" bIns="45720" rtlCol="0" anchor="t">
            <a:normAutofit/>
          </a:bodyPr>
          <a:lstStyle/>
          <a:p>
            <a:r>
              <a:rPr lang="en-US" b="1" dirty="0">
                <a:solidFill>
                  <a:srgbClr val="CC9131"/>
                </a:solidFill>
                <a:cs typeface="Calibri"/>
              </a:rPr>
              <a:t>Contactless Service </a:t>
            </a:r>
          </a:p>
        </p:txBody>
      </p:sp>
      <p:sp>
        <p:nvSpPr>
          <p:cNvPr id="4" name="Text Placeholder 3">
            <a:extLst>
              <a:ext uri="{FF2B5EF4-FFF2-40B4-BE49-F238E27FC236}">
                <a16:creationId xmlns:a16="http://schemas.microsoft.com/office/drawing/2014/main" id="{4118A4B0-E91B-42B1-B317-B4E2027A3B95}"/>
              </a:ext>
            </a:extLst>
          </p:cNvPr>
          <p:cNvSpPr>
            <a:spLocks noGrp="1"/>
          </p:cNvSpPr>
          <p:nvPr>
            <p:ph type="body" sz="quarter" idx="20"/>
          </p:nvPr>
        </p:nvSpPr>
        <p:spPr>
          <a:xfrm>
            <a:off x="586552" y="1786300"/>
            <a:ext cx="5651292" cy="3947440"/>
          </a:xfrm>
        </p:spPr>
        <p:txBody>
          <a:bodyPr vert="horz" lIns="91440" tIns="45720" rIns="91440" bIns="45720" rtlCol="0" anchor="t">
            <a:noAutofit/>
          </a:bodyPr>
          <a:lstStyle/>
          <a:p>
            <a:pPr algn="just"/>
            <a:r>
              <a:rPr lang="en-US" dirty="0">
                <a:solidFill>
                  <a:srgbClr val="085156"/>
                </a:solidFill>
                <a:cs typeface="Calibri"/>
              </a:rPr>
              <a:t>Due to the COVID-19 pandemic we have seen a rapid increase in the adoption of contactless services in the Food Service Sector.  </a:t>
            </a:r>
          </a:p>
          <a:p>
            <a:pPr algn="just"/>
            <a:r>
              <a:rPr lang="en-US" dirty="0">
                <a:solidFill>
                  <a:srgbClr val="085156"/>
                </a:solidFill>
                <a:cs typeface="Calibri"/>
              </a:rPr>
              <a:t>While </a:t>
            </a:r>
            <a:r>
              <a:rPr lang="en-US" b="1" dirty="0">
                <a:solidFill>
                  <a:srgbClr val="085156"/>
                </a:solidFill>
                <a:cs typeface="Calibri"/>
              </a:rPr>
              <a:t>contactless payment </a:t>
            </a:r>
            <a:r>
              <a:rPr lang="en-US" dirty="0">
                <a:solidFill>
                  <a:srgbClr val="085156"/>
                </a:solidFill>
                <a:cs typeface="Calibri"/>
              </a:rPr>
              <a:t>systems were growing steadily, this contactless revolution spread to the </a:t>
            </a:r>
            <a:r>
              <a:rPr lang="en-US" b="1" dirty="0">
                <a:solidFill>
                  <a:srgbClr val="085156"/>
                </a:solidFill>
                <a:cs typeface="Calibri"/>
              </a:rPr>
              <a:t>utilisation of contactless menus</a:t>
            </a:r>
            <a:r>
              <a:rPr lang="en-US" dirty="0">
                <a:solidFill>
                  <a:srgbClr val="085156"/>
                </a:solidFill>
                <a:cs typeface="Calibri"/>
              </a:rPr>
              <a:t>, </a:t>
            </a:r>
            <a:r>
              <a:rPr lang="en-US" b="1" dirty="0">
                <a:solidFill>
                  <a:srgbClr val="085156"/>
                </a:solidFill>
                <a:cs typeface="Calibri"/>
              </a:rPr>
              <a:t>ordering and delivery of food</a:t>
            </a:r>
            <a:r>
              <a:rPr lang="en-US" dirty="0">
                <a:solidFill>
                  <a:srgbClr val="085156"/>
                </a:solidFill>
                <a:cs typeface="Calibri"/>
              </a:rPr>
              <a:t> to ensure that  contactless approaches in the food service sector will continue to grow.  </a:t>
            </a:r>
          </a:p>
        </p:txBody>
      </p:sp>
    </p:spTree>
    <p:extLst>
      <p:ext uri="{BB962C8B-B14F-4D97-AF65-F5344CB8AC3E}">
        <p14:creationId xmlns:p14="http://schemas.microsoft.com/office/powerpoint/2010/main" val="2713069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1FA998-4D35-42E6-99A2-96F20281260B}"/>
              </a:ext>
            </a:extLst>
          </p:cNvPr>
          <p:cNvSpPr>
            <a:spLocks noGrp="1"/>
          </p:cNvSpPr>
          <p:nvPr>
            <p:ph type="body" sz="quarter" idx="13"/>
          </p:nvPr>
        </p:nvSpPr>
        <p:spPr>
          <a:xfrm>
            <a:off x="488499" y="3749930"/>
            <a:ext cx="4077324" cy="1912390"/>
          </a:xfrm>
        </p:spPr>
        <p:txBody>
          <a:bodyPr vert="horz" lIns="91440" tIns="45720" rIns="91440" bIns="45720" rtlCol="0" anchor="t">
            <a:normAutofit/>
          </a:bodyPr>
          <a:lstStyle/>
          <a:p>
            <a:endParaRPr lang="en-US" b="1" dirty="0">
              <a:solidFill>
                <a:srgbClr val="085156"/>
              </a:solidFill>
              <a:cs typeface="Calibri"/>
            </a:endParaRPr>
          </a:p>
          <a:p>
            <a:pPr algn="ctr"/>
            <a:r>
              <a:rPr lang="en-US" b="1" dirty="0">
                <a:solidFill>
                  <a:srgbClr val="CC9131"/>
                </a:solidFill>
                <a:cs typeface="Calibri"/>
              </a:rPr>
              <a:t>Contactless Technologies</a:t>
            </a:r>
            <a:endParaRPr lang="en-US" dirty="0">
              <a:solidFill>
                <a:srgbClr val="CC9131"/>
              </a:solidFill>
              <a:cs typeface="Calibri"/>
            </a:endParaRPr>
          </a:p>
        </p:txBody>
      </p:sp>
      <p:pic>
        <p:nvPicPr>
          <p:cNvPr id="5" name="Picture 5" descr="A picture containing person, indoor&#10;&#10;Description automatically generated">
            <a:extLst>
              <a:ext uri="{FF2B5EF4-FFF2-40B4-BE49-F238E27FC236}">
                <a16:creationId xmlns:a16="http://schemas.microsoft.com/office/drawing/2014/main" id="{9DCBFAA6-C7AB-41B5-B02D-BFB52F917B91}"/>
              </a:ext>
            </a:extLst>
          </p:cNvPr>
          <p:cNvPicPr>
            <a:picLocks noGrp="1" noChangeAspect="1"/>
          </p:cNvPicPr>
          <p:nvPr>
            <p:ph type="pic" sz="quarter" idx="15"/>
          </p:nvPr>
        </p:nvPicPr>
        <p:blipFill rotWithShape="1">
          <a:blip r:embed="rId2"/>
          <a:srcRect l="-526" t="15547" r="526" b="39789"/>
          <a:stretch/>
        </p:blipFill>
        <p:spPr>
          <a:xfrm>
            <a:off x="0" y="0"/>
            <a:ext cx="12069782" cy="3594282"/>
          </a:xfrm>
        </p:spPr>
      </p:pic>
      <p:sp>
        <p:nvSpPr>
          <p:cNvPr id="3" name="Text Placeholder 2">
            <a:extLst>
              <a:ext uri="{FF2B5EF4-FFF2-40B4-BE49-F238E27FC236}">
                <a16:creationId xmlns:a16="http://schemas.microsoft.com/office/drawing/2014/main" id="{4BEB70B7-02F8-404F-A2BE-3D526F00D7B1}"/>
              </a:ext>
            </a:extLst>
          </p:cNvPr>
          <p:cNvSpPr>
            <a:spLocks noGrp="1"/>
          </p:cNvSpPr>
          <p:nvPr>
            <p:ph type="body" sz="quarter" idx="17"/>
          </p:nvPr>
        </p:nvSpPr>
        <p:spPr>
          <a:xfrm>
            <a:off x="4815068" y="3839886"/>
            <a:ext cx="6994197" cy="2599518"/>
          </a:xfrm>
        </p:spPr>
        <p:txBody>
          <a:bodyPr vert="horz" lIns="91440" tIns="45720" rIns="91440" bIns="45720" rtlCol="0" anchor="t">
            <a:noAutofit/>
          </a:bodyPr>
          <a:lstStyle/>
          <a:p>
            <a:r>
              <a:rPr lang="en-US" dirty="0">
                <a:solidFill>
                  <a:srgbClr val="085156"/>
                </a:solidFill>
                <a:cs typeface="Calibri"/>
              </a:rPr>
              <a:t>While this contactless service transition became a necessity from 2020 onwards, there has been several technologies developed over the last couple of decades that have facilitated contactless processes.  They have recently become more prolific in the food industry as technology companies have adopted their capabilities and provided smart technology services to food service businesses.</a:t>
            </a:r>
          </a:p>
        </p:txBody>
      </p:sp>
    </p:spTree>
    <p:extLst>
      <p:ext uri="{BB962C8B-B14F-4D97-AF65-F5344CB8AC3E}">
        <p14:creationId xmlns:p14="http://schemas.microsoft.com/office/powerpoint/2010/main" val="243826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F7F29FAAF84E49985F5364605989CA" ma:contentTypeVersion="8" ma:contentTypeDescription="Create a new document." ma:contentTypeScope="" ma:versionID="422fd0eccd15940ec8205d25b9bb0228">
  <xsd:schema xmlns:xsd="http://www.w3.org/2001/XMLSchema" xmlns:xs="http://www.w3.org/2001/XMLSchema" xmlns:p="http://schemas.microsoft.com/office/2006/metadata/properties" xmlns:ns2="67dd3286-db87-444e-8dd1-4849b974caca" targetNamespace="http://schemas.microsoft.com/office/2006/metadata/properties" ma:root="true" ma:fieldsID="0aaa5d8ecb3d525cb0abd63b0ddb9e30" ns2:_="">
    <xsd:import namespace="67dd3286-db87-444e-8dd1-4849b974ca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3286-db87-444e-8dd1-4849b974c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290A08-3EF1-4E16-A383-947740C04AA3}">
  <ds:schemaRefs>
    <ds:schemaRef ds:uri="67dd3286-db87-444e-8dd1-4849b974ca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7D2A123-3A21-4C5E-81B6-909A85C63DBB}">
  <ds:schemaRefs>
    <ds:schemaRef ds:uri="http://purl.org/dc/dcmitype/"/>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67dd3286-db87-444e-8dd1-4849b974caca"/>
    <ds:schemaRef ds:uri="http://purl.org/dc/terms/"/>
    <ds:schemaRef ds:uri="http://purl.org/dc/elements/1.1/"/>
  </ds:schemaRefs>
</ds:datastoreItem>
</file>

<file path=customXml/itemProps3.xml><?xml version="1.0" encoding="utf-8"?>
<ds:datastoreItem xmlns:ds="http://schemas.openxmlformats.org/officeDocument/2006/customXml" ds:itemID="{F02C0250-5881-4C82-B357-362A909661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471</TotalTime>
  <Words>3771</Words>
  <Application>Microsoft Office PowerPoint</Application>
  <PresentationFormat>Widescreen</PresentationFormat>
  <Paragraphs>270</Paragraphs>
  <Slides>57</Slides>
  <Notes>7</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Calibri Light</vt:lpstr>
      <vt:lpstr>Lucida Grande</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cp:lastModifiedBy>
  <cp:revision>91</cp:revision>
  <dcterms:created xsi:type="dcterms:W3CDTF">2019-11-20T14:08:21Z</dcterms:created>
  <dcterms:modified xsi:type="dcterms:W3CDTF">2021-09-24T21:43:20Z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0x010100D0F7F29FAAF84E49985F5364605989CA</vt:lpwstr>
  </property>
</Properties>
</file>