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8"/>
  </p:notesMasterIdLst>
  <p:sldIdLst>
    <p:sldId id="294" r:id="rId5"/>
    <p:sldId id="372" r:id="rId6"/>
    <p:sldId id="364" r:id="rId7"/>
    <p:sldId id="340" r:id="rId8"/>
    <p:sldId id="362" r:id="rId9"/>
    <p:sldId id="373" r:id="rId10"/>
    <p:sldId id="396" r:id="rId11"/>
    <p:sldId id="397" r:id="rId12"/>
    <p:sldId id="398" r:id="rId13"/>
    <p:sldId id="400" r:id="rId14"/>
    <p:sldId id="401" r:id="rId15"/>
    <p:sldId id="402" r:id="rId16"/>
    <p:sldId id="403" r:id="rId17"/>
    <p:sldId id="405" r:id="rId18"/>
    <p:sldId id="406" r:id="rId19"/>
    <p:sldId id="408" r:id="rId20"/>
    <p:sldId id="414" r:id="rId21"/>
    <p:sldId id="407" r:id="rId22"/>
    <p:sldId id="404" r:id="rId23"/>
    <p:sldId id="409" r:id="rId24"/>
    <p:sldId id="365" r:id="rId25"/>
    <p:sldId id="376" r:id="rId26"/>
    <p:sldId id="367" r:id="rId27"/>
    <p:sldId id="375" r:id="rId28"/>
    <p:sldId id="410" r:id="rId29"/>
    <p:sldId id="366" r:id="rId30"/>
    <p:sldId id="368" r:id="rId31"/>
    <p:sldId id="411" r:id="rId32"/>
    <p:sldId id="369" r:id="rId33"/>
    <p:sldId id="377" r:id="rId34"/>
    <p:sldId id="297" r:id="rId35"/>
    <p:sldId id="298" r:id="rId36"/>
    <p:sldId id="361" r:id="rId37"/>
    <p:sldId id="341" r:id="rId38"/>
    <p:sldId id="300" r:id="rId39"/>
    <p:sldId id="302" r:id="rId40"/>
    <p:sldId id="379" r:id="rId41"/>
    <p:sldId id="308" r:id="rId42"/>
    <p:sldId id="412" r:id="rId43"/>
    <p:sldId id="413" r:id="rId44"/>
    <p:sldId id="309" r:id="rId45"/>
    <p:sldId id="310" r:id="rId46"/>
    <p:sldId id="306" r:id="rId47"/>
    <p:sldId id="343" r:id="rId48"/>
    <p:sldId id="371" r:id="rId49"/>
    <p:sldId id="338" r:id="rId50"/>
    <p:sldId id="344" r:id="rId51"/>
    <p:sldId id="342" r:id="rId52"/>
    <p:sldId id="380" r:id="rId53"/>
    <p:sldId id="315" r:id="rId54"/>
    <p:sldId id="317" r:id="rId55"/>
    <p:sldId id="360" r:id="rId56"/>
    <p:sldId id="359" r:id="rId57"/>
    <p:sldId id="356" r:id="rId58"/>
    <p:sldId id="355" r:id="rId59"/>
    <p:sldId id="358" r:id="rId60"/>
    <p:sldId id="357" r:id="rId61"/>
    <p:sldId id="381" r:id="rId62"/>
    <p:sldId id="318" r:id="rId63"/>
    <p:sldId id="378" r:id="rId64"/>
    <p:sldId id="339" r:id="rId65"/>
    <p:sldId id="382" r:id="rId66"/>
    <p:sldId id="383" r:id="rId67"/>
    <p:sldId id="384" r:id="rId68"/>
    <p:sldId id="385" r:id="rId69"/>
    <p:sldId id="386" r:id="rId70"/>
    <p:sldId id="387" r:id="rId71"/>
    <p:sldId id="389" r:id="rId72"/>
    <p:sldId id="390" r:id="rId73"/>
    <p:sldId id="391" r:id="rId74"/>
    <p:sldId id="388" r:id="rId75"/>
    <p:sldId id="316" r:id="rId76"/>
    <p:sldId id="29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Whyte ( Momentum Consulting )" initials="PW(MC)" lastIdx="2" clrIdx="0">
    <p:extLst>
      <p:ext uri="{19B8F6BF-5375-455C-9EA6-DF929625EA0E}">
        <p15:presenceInfo xmlns:p15="http://schemas.microsoft.com/office/powerpoint/2012/main" userId="Paula Whyte ( Momentum Consulting 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5B"/>
    <a:srgbClr val="044449"/>
    <a:srgbClr val="406F70"/>
    <a:srgbClr val="085156"/>
    <a:srgbClr val="5E5E5E"/>
    <a:srgbClr val="CC9131"/>
    <a:srgbClr val="F26B27"/>
    <a:srgbClr val="C54A9A"/>
    <a:srgbClr val="1EB3DD"/>
    <a:srgbClr val="142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5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0D5CAB-74C1-0E43-849C-A45CF04F6F04}"/>
              </a:ext>
            </a:extLst>
          </p:cNvPr>
          <p:cNvSpPr/>
          <p:nvPr userDrawn="1"/>
        </p:nvSpPr>
        <p:spPr>
          <a:xfrm>
            <a:off x="-105413" y="-1"/>
            <a:ext cx="6298404" cy="5900507"/>
          </a:xfrm>
          <a:custGeom>
            <a:avLst/>
            <a:gdLst>
              <a:gd name="connsiteX0" fmla="*/ 196547 w 6298404"/>
              <a:gd name="connsiteY0" fmla="*/ 0 h 5900507"/>
              <a:gd name="connsiteX1" fmla="*/ 926203 w 6298404"/>
              <a:gd name="connsiteY1" fmla="*/ 0 h 5900507"/>
              <a:gd name="connsiteX2" fmla="*/ 926203 w 6298404"/>
              <a:gd name="connsiteY2" fmla="*/ 4 h 5900507"/>
              <a:gd name="connsiteX3" fmla="*/ 6298404 w 6298404"/>
              <a:gd name="connsiteY3" fmla="*/ 4 h 5900507"/>
              <a:gd name="connsiteX4" fmla="*/ 6296454 w 6298404"/>
              <a:gd name="connsiteY4" fmla="*/ 44068 h 5900507"/>
              <a:gd name="connsiteX5" fmla="*/ 5516773 w 6298404"/>
              <a:gd name="connsiteY5" fmla="*/ 2716164 h 5900507"/>
              <a:gd name="connsiteX6" fmla="*/ 5369892 w 6298404"/>
              <a:gd name="connsiteY6" fmla="*/ 2976396 h 5900507"/>
              <a:gd name="connsiteX7" fmla="*/ 5373199 w 6298404"/>
              <a:gd name="connsiteY7" fmla="*/ 2976396 h 5900507"/>
              <a:gd name="connsiteX8" fmla="*/ 5254947 w 6298404"/>
              <a:gd name="connsiteY8" fmla="*/ 3174684 h 5900507"/>
              <a:gd name="connsiteX9" fmla="*/ 1199384 w 6298404"/>
              <a:gd name="connsiteY9" fmla="*/ 5871229 h 5900507"/>
              <a:gd name="connsiteX10" fmla="*/ 690892 w 6298404"/>
              <a:gd name="connsiteY10" fmla="*/ 5900504 h 5900507"/>
              <a:gd name="connsiteX11" fmla="*/ 690892 w 6298404"/>
              <a:gd name="connsiteY11" fmla="*/ 5900507 h 5900507"/>
              <a:gd name="connsiteX12" fmla="*/ 0 w 6298404"/>
              <a:gd name="connsiteY12" fmla="*/ 5900507 h 5900507"/>
              <a:gd name="connsiteX13" fmla="*/ 0 w 6298404"/>
              <a:gd name="connsiteY13" fmla="*/ 11319 h 5900507"/>
              <a:gd name="connsiteX14" fmla="*/ 196547 w 6298404"/>
              <a:gd name="connsiteY14" fmla="*/ 4 h 59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4" h="5900507">
                <a:moveTo>
                  <a:pt x="196547" y="0"/>
                </a:moveTo>
                <a:lnTo>
                  <a:pt x="926203" y="0"/>
                </a:lnTo>
                <a:lnTo>
                  <a:pt x="926203" y="4"/>
                </a:lnTo>
                <a:lnTo>
                  <a:pt x="6298404" y="4"/>
                </a:lnTo>
                <a:lnTo>
                  <a:pt x="6296454" y="44068"/>
                </a:lnTo>
                <a:cubicBezTo>
                  <a:pt x="6210068" y="1013921"/>
                  <a:pt x="5936180" y="1920575"/>
                  <a:pt x="5516773" y="2716164"/>
                </a:cubicBezTo>
                <a:lnTo>
                  <a:pt x="5369892" y="2976396"/>
                </a:lnTo>
                <a:lnTo>
                  <a:pt x="5373199" y="2976396"/>
                </a:lnTo>
                <a:lnTo>
                  <a:pt x="5254947" y="3174684"/>
                </a:lnTo>
                <a:cubicBezTo>
                  <a:pt x="4330127" y="4657442"/>
                  <a:pt x="2871902" y="5677569"/>
                  <a:pt x="1199384" y="5871229"/>
                </a:cubicBezTo>
                <a:lnTo>
                  <a:pt x="690892" y="5900504"/>
                </a:lnTo>
                <a:lnTo>
                  <a:pt x="690892" y="5900507"/>
                </a:lnTo>
                <a:lnTo>
                  <a:pt x="0" y="5900507"/>
                </a:lnTo>
                <a:lnTo>
                  <a:pt x="0" y="11319"/>
                </a:lnTo>
                <a:lnTo>
                  <a:pt x="196547" y="4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2003112" y="4635607"/>
            <a:ext cx="3558128" cy="15808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197" y="290260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798" y="49016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3" y="729295"/>
            <a:ext cx="3579566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40708" y="6385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 flipH="1">
            <a:off x="7197438" y="4146121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50B39-CFAC-9D4F-A60A-82DB388EB798}"/>
              </a:ext>
            </a:extLst>
          </p:cNvPr>
          <p:cNvCxnSpPr/>
          <p:nvPr userDrawn="1"/>
        </p:nvCxnSpPr>
        <p:spPr>
          <a:xfrm flipH="1">
            <a:off x="495791" y="1545048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4" y="652821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2" y="1786300"/>
            <a:ext cx="5273104" cy="394744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7057088" y="498484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3179" y="652821"/>
            <a:ext cx="8775233" cy="116098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DD6A6-EA01-4E48-87A8-C48DA0EEB555}"/>
              </a:ext>
            </a:extLst>
          </p:cNvPr>
          <p:cNvGrpSpPr/>
          <p:nvPr userDrawn="1"/>
        </p:nvGrpSpPr>
        <p:grpSpPr>
          <a:xfrm flipH="1">
            <a:off x="0" y="297350"/>
            <a:ext cx="2471218" cy="1653822"/>
            <a:chOff x="9720782" y="349811"/>
            <a:chExt cx="2471218" cy="16538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6CFA7E-FCEF-F84F-81A4-DA1C73867561}"/>
                </a:ext>
              </a:extLst>
            </p:cNvPr>
            <p:cNvSpPr/>
            <p:nvPr userDrawn="1"/>
          </p:nvSpPr>
          <p:spPr>
            <a:xfrm flipH="1">
              <a:off x="9861132" y="349811"/>
              <a:ext cx="2330868" cy="1305474"/>
            </a:xfrm>
            <a:custGeom>
              <a:avLst/>
              <a:gdLst>
                <a:gd name="connsiteX0" fmla="*/ 975693 w 2330868"/>
                <a:gd name="connsiteY0" fmla="*/ 0 h 1305474"/>
                <a:gd name="connsiteX1" fmla="*/ 791632 w 2330868"/>
                <a:gd name="connsiteY1" fmla="*/ 0 h 1305474"/>
                <a:gd name="connsiteX2" fmla="*/ 791632 w 2330868"/>
                <a:gd name="connsiteY2" fmla="*/ 1 h 1305474"/>
                <a:gd name="connsiteX3" fmla="*/ 663361 w 2330868"/>
                <a:gd name="connsiteY3" fmla="*/ 6478 h 1305474"/>
                <a:gd name="connsiteX4" fmla="*/ 55209 w 2330868"/>
                <a:gd name="connsiteY4" fmla="*/ 213511 h 1305474"/>
                <a:gd name="connsiteX5" fmla="*/ 0 w 2330868"/>
                <a:gd name="connsiteY5" fmla="*/ 252115 h 1305474"/>
                <a:gd name="connsiteX6" fmla="*/ 0 w 2330868"/>
                <a:gd name="connsiteY6" fmla="*/ 1305473 h 1305474"/>
                <a:gd name="connsiteX7" fmla="*/ 732273 w 2330868"/>
                <a:gd name="connsiteY7" fmla="*/ 1305473 h 1305474"/>
                <a:gd name="connsiteX8" fmla="*/ 732273 w 2330868"/>
                <a:gd name="connsiteY8" fmla="*/ 1305474 h 1305474"/>
                <a:gd name="connsiteX9" fmla="*/ 916334 w 2330868"/>
                <a:gd name="connsiteY9" fmla="*/ 1305474 h 1305474"/>
                <a:gd name="connsiteX10" fmla="*/ 916334 w 2330868"/>
                <a:gd name="connsiteY10" fmla="*/ 1305473 h 1305474"/>
                <a:gd name="connsiteX11" fmla="*/ 1044605 w 2330868"/>
                <a:gd name="connsiteY11" fmla="*/ 1298996 h 1305474"/>
                <a:gd name="connsiteX12" fmla="*/ 2067649 w 2330868"/>
                <a:gd name="connsiteY12" fmla="*/ 702392 h 1305474"/>
                <a:gd name="connsiteX13" fmla="*/ 2097479 w 2330868"/>
                <a:gd name="connsiteY13" fmla="*/ 658521 h 1305474"/>
                <a:gd name="connsiteX14" fmla="*/ 2096644 w 2330868"/>
                <a:gd name="connsiteY14" fmla="*/ 658521 h 1305474"/>
                <a:gd name="connsiteX15" fmla="*/ 2133696 w 2330868"/>
                <a:gd name="connsiteY15" fmla="*/ 600945 h 1305474"/>
                <a:gd name="connsiteX16" fmla="*/ 2330376 w 2330868"/>
                <a:gd name="connsiteY16" fmla="*/ 9750 h 1305474"/>
                <a:gd name="connsiteX17" fmla="*/ 2330868 w 2330868"/>
                <a:gd name="connsiteY17" fmla="*/ 1 h 1305474"/>
                <a:gd name="connsiteX18" fmla="*/ 975693 w 2330868"/>
                <a:gd name="connsiteY18" fmla="*/ 1 h 1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868" h="1305474">
                  <a:moveTo>
                    <a:pt x="975693" y="0"/>
                  </a:moveTo>
                  <a:lnTo>
                    <a:pt x="791632" y="0"/>
                  </a:lnTo>
                  <a:lnTo>
                    <a:pt x="791632" y="1"/>
                  </a:lnTo>
                  <a:lnTo>
                    <a:pt x="663361" y="6478"/>
                  </a:lnTo>
                  <a:cubicBezTo>
                    <a:pt x="441861" y="28973"/>
                    <a:pt x="235261" y="101866"/>
                    <a:pt x="55209" y="213511"/>
                  </a:cubicBezTo>
                  <a:lnTo>
                    <a:pt x="0" y="252115"/>
                  </a:lnTo>
                  <a:lnTo>
                    <a:pt x="0" y="1305473"/>
                  </a:lnTo>
                  <a:lnTo>
                    <a:pt x="732273" y="1305473"/>
                  </a:lnTo>
                  <a:lnTo>
                    <a:pt x="732273" y="1305474"/>
                  </a:lnTo>
                  <a:lnTo>
                    <a:pt x="916334" y="1305474"/>
                  </a:lnTo>
                  <a:lnTo>
                    <a:pt x="916334" y="1305473"/>
                  </a:lnTo>
                  <a:lnTo>
                    <a:pt x="1044605" y="1298996"/>
                  </a:lnTo>
                  <a:cubicBezTo>
                    <a:pt x="1466509" y="1256150"/>
                    <a:pt x="1834356" y="1030449"/>
                    <a:pt x="2067649" y="702392"/>
                  </a:cubicBezTo>
                  <a:lnTo>
                    <a:pt x="2097479" y="658521"/>
                  </a:lnTo>
                  <a:lnTo>
                    <a:pt x="2096644" y="658521"/>
                  </a:lnTo>
                  <a:lnTo>
                    <a:pt x="2133696" y="600945"/>
                  </a:lnTo>
                  <a:cubicBezTo>
                    <a:pt x="2239494" y="424923"/>
                    <a:pt x="2308584" y="224328"/>
                    <a:pt x="2330376" y="9750"/>
                  </a:cubicBezTo>
                  <a:lnTo>
                    <a:pt x="2330868" y="1"/>
                  </a:lnTo>
                  <a:lnTo>
                    <a:pt x="975693" y="1"/>
                  </a:lnTo>
                  <a:close/>
                </a:path>
              </a:pathLst>
            </a:custGeom>
            <a:solidFill>
              <a:srgbClr val="40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D687B2-B75A-FA41-B2B6-DD2E4C7FBF31}"/>
                </a:ext>
              </a:extLst>
            </p:cNvPr>
            <p:cNvSpPr/>
            <p:nvPr userDrawn="1"/>
          </p:nvSpPr>
          <p:spPr>
            <a:xfrm flipH="1">
              <a:off x="9720782" y="1188535"/>
              <a:ext cx="1834579" cy="815098"/>
            </a:xfrm>
            <a:custGeom>
              <a:avLst/>
              <a:gdLst>
                <a:gd name="connsiteX0" fmla="*/ 5426896 w 11332213"/>
                <a:gd name="connsiteY0" fmla="*/ 0 h 5008483"/>
                <a:gd name="connsiteX1" fmla="*/ 6133050 w 11332213"/>
                <a:gd name="connsiteY1" fmla="*/ 0 h 5008483"/>
                <a:gd name="connsiteX2" fmla="*/ 6133050 w 11332213"/>
                <a:gd name="connsiteY2" fmla="*/ 3 h 5008483"/>
                <a:gd name="connsiteX3" fmla="*/ 11332213 w 11332213"/>
                <a:gd name="connsiteY3" fmla="*/ 3 h 5008483"/>
                <a:gd name="connsiteX4" fmla="*/ 11330326 w 11332213"/>
                <a:gd name="connsiteY4" fmla="*/ 37406 h 5008483"/>
                <a:gd name="connsiteX5" fmla="*/ 10575758 w 11332213"/>
                <a:gd name="connsiteY5" fmla="*/ 2305541 h 5008483"/>
                <a:gd name="connsiteX6" fmla="*/ 10433608 w 11332213"/>
                <a:gd name="connsiteY6" fmla="*/ 2526432 h 5008483"/>
                <a:gd name="connsiteX7" fmla="*/ 10436809 w 11332213"/>
                <a:gd name="connsiteY7" fmla="*/ 2526432 h 5008483"/>
                <a:gd name="connsiteX8" fmla="*/ 10322366 w 11332213"/>
                <a:gd name="connsiteY8" fmla="*/ 2694743 h 5008483"/>
                <a:gd name="connsiteX9" fmla="*/ 6397432 w 11332213"/>
                <a:gd name="connsiteY9" fmla="*/ 4983631 h 5008483"/>
                <a:gd name="connsiteX10" fmla="*/ 5905318 w 11332213"/>
                <a:gd name="connsiteY10" fmla="*/ 5008480 h 5008483"/>
                <a:gd name="connsiteX11" fmla="*/ 5905318 w 11332213"/>
                <a:gd name="connsiteY11" fmla="*/ 5008483 h 5008483"/>
                <a:gd name="connsiteX12" fmla="*/ 5199163 w 11332213"/>
                <a:gd name="connsiteY12" fmla="*/ 5008483 h 5008483"/>
                <a:gd name="connsiteX13" fmla="*/ 5199163 w 11332213"/>
                <a:gd name="connsiteY13" fmla="*/ 5008480 h 5008483"/>
                <a:gd name="connsiteX14" fmla="*/ 0 w 11332213"/>
                <a:gd name="connsiteY14" fmla="*/ 5008480 h 5008483"/>
                <a:gd name="connsiteX15" fmla="*/ 1887 w 11332213"/>
                <a:gd name="connsiteY15" fmla="*/ 4971077 h 5008483"/>
                <a:gd name="connsiteX16" fmla="*/ 815394 w 11332213"/>
                <a:gd name="connsiteY16" fmla="*/ 2607114 h 5008483"/>
                <a:gd name="connsiteX17" fmla="*/ 833803 w 11332213"/>
                <a:gd name="connsiteY17" fmla="*/ 2579140 h 5008483"/>
                <a:gd name="connsiteX18" fmla="*/ 879503 w 11332213"/>
                <a:gd name="connsiteY18" fmla="*/ 2505436 h 5008483"/>
                <a:gd name="connsiteX19" fmla="*/ 4934782 w 11332213"/>
                <a:gd name="connsiteY19" fmla="*/ 24852 h 5008483"/>
                <a:gd name="connsiteX20" fmla="*/ 5426896 w 11332213"/>
                <a:gd name="connsiteY20" fmla="*/ 3 h 50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32213" h="5008483">
                  <a:moveTo>
                    <a:pt x="5426896" y="0"/>
                  </a:moveTo>
                  <a:lnTo>
                    <a:pt x="6133050" y="0"/>
                  </a:lnTo>
                  <a:lnTo>
                    <a:pt x="6133050" y="3"/>
                  </a:lnTo>
                  <a:lnTo>
                    <a:pt x="11332213" y="3"/>
                  </a:lnTo>
                  <a:lnTo>
                    <a:pt x="11330326" y="37406"/>
                  </a:lnTo>
                  <a:cubicBezTo>
                    <a:pt x="11246722" y="860639"/>
                    <a:pt x="10981656" y="1630227"/>
                    <a:pt x="10575758" y="2305541"/>
                  </a:cubicBezTo>
                  <a:lnTo>
                    <a:pt x="10433608" y="2526432"/>
                  </a:lnTo>
                  <a:lnTo>
                    <a:pt x="10436809" y="2526432"/>
                  </a:lnTo>
                  <a:lnTo>
                    <a:pt x="10322366" y="2694743"/>
                  </a:lnTo>
                  <a:cubicBezTo>
                    <a:pt x="9427334" y="3953341"/>
                    <a:pt x="8016078" y="4819248"/>
                    <a:pt x="6397432" y="4983631"/>
                  </a:cubicBezTo>
                  <a:lnTo>
                    <a:pt x="5905318" y="5008480"/>
                  </a:lnTo>
                  <a:lnTo>
                    <a:pt x="5905318" y="5008483"/>
                  </a:lnTo>
                  <a:lnTo>
                    <a:pt x="5199163" y="5008483"/>
                  </a:lnTo>
                  <a:lnTo>
                    <a:pt x="5199163" y="5008480"/>
                  </a:lnTo>
                  <a:lnTo>
                    <a:pt x="0" y="5008480"/>
                  </a:lnTo>
                  <a:lnTo>
                    <a:pt x="1887" y="4971077"/>
                  </a:lnTo>
                  <a:cubicBezTo>
                    <a:pt x="89472" y="4108643"/>
                    <a:pt x="376213" y="3305084"/>
                    <a:pt x="815394" y="2607114"/>
                  </a:cubicBezTo>
                  <a:lnTo>
                    <a:pt x="833803" y="2579140"/>
                  </a:lnTo>
                  <a:lnTo>
                    <a:pt x="879503" y="2505436"/>
                  </a:lnTo>
                  <a:cubicBezTo>
                    <a:pt x="1764272" y="1143487"/>
                    <a:pt x="3235203" y="197454"/>
                    <a:pt x="4934782" y="24852"/>
                  </a:cubicBezTo>
                  <a:lnTo>
                    <a:pt x="5426896" y="3"/>
                  </a:lnTo>
                  <a:close/>
                </a:path>
              </a:pathLst>
            </a:custGeom>
            <a:noFill/>
            <a:ln>
              <a:solidFill>
                <a:srgbClr val="F5C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1F05-2A47-B348-A827-642057F7C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66D7AB-2970-494C-A6B7-4299E2BF2241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96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5F9BA7-571F-4C47-A20F-A6A2DE65753E}"/>
              </a:ext>
            </a:extLst>
          </p:cNvPr>
          <p:cNvCxnSpPr/>
          <p:nvPr userDrawn="1"/>
        </p:nvCxnSpPr>
        <p:spPr>
          <a:xfrm>
            <a:off x="0" y="2517332"/>
            <a:ext cx="12192000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1">
            <a:extLst>
              <a:ext uri="{FF2B5EF4-FFF2-40B4-BE49-F238E27FC236}">
                <a16:creationId xmlns:a16="http://schemas.microsoft.com/office/drawing/2014/main" id="{011DB00C-DF56-EC48-8BAB-4675866B4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04444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B6CC0F4-69A2-4A48-8800-63FFA3B3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552D4BC-9998-D04A-8E28-4B7ECF397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E3B5E-E0ED-1F4F-A6CC-773952B492FD}"/>
              </a:ext>
            </a:extLst>
          </p:cNvPr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41">
            <a:extLst>
              <a:ext uri="{FF2B5EF4-FFF2-40B4-BE49-F238E27FC236}">
                <a16:creationId xmlns:a16="http://schemas.microsoft.com/office/drawing/2014/main" id="{7BAEF165-2934-F042-9879-4FC8ADE458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406F7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3758CDC2-462B-984F-8984-550100DE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AC496FE-E102-3145-AC80-932A87D9D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F25D0-6E91-3B4F-B84C-5E1C405F734D}"/>
              </a:ext>
            </a:extLst>
          </p:cNvPr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1">
            <a:extLst>
              <a:ext uri="{FF2B5EF4-FFF2-40B4-BE49-F238E27FC236}">
                <a16:creationId xmlns:a16="http://schemas.microsoft.com/office/drawing/2014/main" id="{650A3FD1-8F48-EE4A-BF81-E86E73CF4D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F5C05B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3425C0-FBE5-8C4D-8E8D-7E5C2C4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FE964B2-3B7F-6545-9A52-58961AFA0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A1136-C989-1E46-B9E2-F43E94AAD886}"/>
              </a:ext>
            </a:extLst>
          </p:cNvPr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CA3BE8-C0E8-D64C-AC53-A1ECC930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4025" y="900212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8BBE4-D85B-E24F-822C-567C2031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DA4D82-9E24-1145-A6D3-7B6CC85BB580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49323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678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455F598-25EE-2E42-AE82-EC89029410A8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E2CB3AD-D17D-C74F-9E53-0AD5B51C1AF0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1481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</a:t>
            </a:r>
          </a:p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/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8EC69-4DD2-7F42-A144-C9451D2F5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0D0C1DD-3955-1D42-9001-66E512574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here to add photo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5AE36-0F2E-124A-A3EF-EEA09692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8C116-FC38-814F-A747-07F740B0AFB5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291A2A-B2DE-DD43-840F-E28E154243DB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B308DE-2276-1643-BCF5-29D090A5A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069B3CA-B668-ED44-8A33-09E95C2CA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03309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804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D905F-81BB-F044-902E-972357D7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28465" y="-1"/>
            <a:ext cx="9072000" cy="686440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5A16D0D-DB9E-644A-947C-B49B3597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" y="2046698"/>
            <a:ext cx="3195485" cy="3492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30802-88E8-4644-A7B3-3FBCD6BDED1A}"/>
              </a:ext>
            </a:extLst>
          </p:cNvPr>
          <p:cNvSpPr/>
          <p:nvPr userDrawn="1"/>
        </p:nvSpPr>
        <p:spPr>
          <a:xfrm>
            <a:off x="8049719" y="5906125"/>
            <a:ext cx="4172262" cy="6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50CB1CAC-ECAD-A346-BA02-FD42DC988AC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872225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6F4B87E8-CD08-6B4C-B1D1-D60E9D5B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56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FBB1137-3A3C-1840-82F3-2167743311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4482" y="2573651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F5CA955-0E42-604F-AAF7-C51BD5AC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4482" y="1764075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471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SUSTAIN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E5665-819D-1B42-BA24-3F5B4CD1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90"/>
          <a:stretch/>
        </p:blipFill>
        <p:spPr>
          <a:xfrm>
            <a:off x="-6293" y="-6407"/>
            <a:ext cx="9072000" cy="6864407"/>
          </a:xfrm>
          <a:prstGeom prst="rect">
            <a:avLst/>
          </a:prstGeom>
        </p:spPr>
      </p:pic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" y="535129"/>
            <a:ext cx="3197422" cy="319742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71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191C8A7-D781-AE42-8A87-BB0955E2B420}"/>
              </a:ext>
            </a:extLst>
          </p:cNvPr>
          <p:cNvSpPr/>
          <p:nvPr userDrawn="1"/>
        </p:nvSpPr>
        <p:spPr>
          <a:xfrm>
            <a:off x="-27541" y="11234"/>
            <a:ext cx="7658926" cy="4262853"/>
          </a:xfrm>
          <a:custGeom>
            <a:avLst/>
            <a:gdLst>
              <a:gd name="connsiteX0" fmla="*/ 0 w 7658926"/>
              <a:gd name="connsiteY0" fmla="*/ 0 h 4262853"/>
              <a:gd name="connsiteX1" fmla="*/ 7658926 w 7658926"/>
              <a:gd name="connsiteY1" fmla="*/ 0 h 4262853"/>
              <a:gd name="connsiteX2" fmla="*/ 7611483 w 7658926"/>
              <a:gd name="connsiteY2" fmla="*/ 193139 h 4262853"/>
              <a:gd name="connsiteX3" fmla="*/ 7025381 w 7658926"/>
              <a:gd name="connsiteY3" fmla="*/ 1559911 h 4262853"/>
              <a:gd name="connsiteX4" fmla="*/ 6883231 w 7658926"/>
              <a:gd name="connsiteY4" fmla="*/ 1780802 h 4262853"/>
              <a:gd name="connsiteX5" fmla="*/ 6886432 w 7658926"/>
              <a:gd name="connsiteY5" fmla="*/ 1780802 h 4262853"/>
              <a:gd name="connsiteX6" fmla="*/ 6771989 w 7658926"/>
              <a:gd name="connsiteY6" fmla="*/ 1949113 h 4262853"/>
              <a:gd name="connsiteX7" fmla="*/ 2847055 w 7658926"/>
              <a:gd name="connsiteY7" fmla="*/ 4238001 h 4262853"/>
              <a:gd name="connsiteX8" fmla="*/ 2354941 w 7658926"/>
              <a:gd name="connsiteY8" fmla="*/ 4262850 h 4262853"/>
              <a:gd name="connsiteX9" fmla="*/ 2354941 w 7658926"/>
              <a:gd name="connsiteY9" fmla="*/ 4262853 h 4262853"/>
              <a:gd name="connsiteX10" fmla="*/ 1648786 w 7658926"/>
              <a:gd name="connsiteY10" fmla="*/ 4262853 h 4262853"/>
              <a:gd name="connsiteX11" fmla="*/ 1648786 w 7658926"/>
              <a:gd name="connsiteY11" fmla="*/ 4262850 h 4262853"/>
              <a:gd name="connsiteX12" fmla="*/ 0 w 7658926"/>
              <a:gd name="connsiteY12" fmla="*/ 4262850 h 42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8926" h="4262853">
                <a:moveTo>
                  <a:pt x="0" y="0"/>
                </a:moveTo>
                <a:lnTo>
                  <a:pt x="7658926" y="0"/>
                </a:lnTo>
                <a:lnTo>
                  <a:pt x="7611483" y="193139"/>
                </a:lnTo>
                <a:cubicBezTo>
                  <a:pt x="7477741" y="678943"/>
                  <a:pt x="7279067" y="1137840"/>
                  <a:pt x="7025381" y="1559911"/>
                </a:cubicBezTo>
                <a:lnTo>
                  <a:pt x="6883231" y="1780802"/>
                </a:lnTo>
                <a:lnTo>
                  <a:pt x="6886432" y="1780802"/>
                </a:lnTo>
                <a:lnTo>
                  <a:pt x="6771989" y="1949113"/>
                </a:lnTo>
                <a:cubicBezTo>
                  <a:pt x="5876957" y="3207711"/>
                  <a:pt x="4465701" y="4073618"/>
                  <a:pt x="2847055" y="4238001"/>
                </a:cubicBezTo>
                <a:lnTo>
                  <a:pt x="2354941" y="4262850"/>
                </a:lnTo>
                <a:lnTo>
                  <a:pt x="2354941" y="4262853"/>
                </a:lnTo>
                <a:lnTo>
                  <a:pt x="1648786" y="4262853"/>
                </a:lnTo>
                <a:lnTo>
                  <a:pt x="1648786" y="4262850"/>
                </a:lnTo>
                <a:lnTo>
                  <a:pt x="0" y="4262850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97040EF-11F0-0E46-B338-363C3B6FA559}"/>
              </a:ext>
            </a:extLst>
          </p:cNvPr>
          <p:cNvSpPr/>
          <p:nvPr userDrawn="1"/>
        </p:nvSpPr>
        <p:spPr>
          <a:xfrm flipH="1">
            <a:off x="-41674" y="4289077"/>
            <a:ext cx="7432133" cy="2568925"/>
          </a:xfrm>
          <a:custGeom>
            <a:avLst/>
            <a:gdLst>
              <a:gd name="connsiteX0" fmla="*/ 5292913 w 7432133"/>
              <a:gd name="connsiteY0" fmla="*/ 0 h 2568925"/>
              <a:gd name="connsiteX1" fmla="*/ 4586759 w 7432133"/>
              <a:gd name="connsiteY1" fmla="*/ 0 h 2568925"/>
              <a:gd name="connsiteX2" fmla="*/ 4586759 w 7432133"/>
              <a:gd name="connsiteY2" fmla="*/ 3 h 2568925"/>
              <a:gd name="connsiteX3" fmla="*/ 4094645 w 7432133"/>
              <a:gd name="connsiteY3" fmla="*/ 24852 h 2568925"/>
              <a:gd name="connsiteX4" fmla="*/ 39366 w 7432133"/>
              <a:gd name="connsiteY4" fmla="*/ 2505436 h 2568925"/>
              <a:gd name="connsiteX5" fmla="*/ 0 w 7432133"/>
              <a:gd name="connsiteY5" fmla="*/ 2568925 h 2568925"/>
              <a:gd name="connsiteX6" fmla="*/ 7432133 w 7432133"/>
              <a:gd name="connsiteY6" fmla="*/ 2568925 h 2568925"/>
              <a:gd name="connsiteX7" fmla="*/ 7432133 w 7432133"/>
              <a:gd name="connsiteY7" fmla="*/ 3 h 2568925"/>
              <a:gd name="connsiteX8" fmla="*/ 5292913 w 7432133"/>
              <a:gd name="connsiteY8" fmla="*/ 3 h 256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2133" h="2568925">
                <a:moveTo>
                  <a:pt x="5292913" y="0"/>
                </a:moveTo>
                <a:lnTo>
                  <a:pt x="4586759" y="0"/>
                </a:lnTo>
                <a:lnTo>
                  <a:pt x="4586759" y="3"/>
                </a:lnTo>
                <a:lnTo>
                  <a:pt x="4094645" y="24852"/>
                </a:lnTo>
                <a:cubicBezTo>
                  <a:pt x="2395066" y="197454"/>
                  <a:pt x="924135" y="1143487"/>
                  <a:pt x="39366" y="2505436"/>
                </a:cubicBezTo>
                <a:lnTo>
                  <a:pt x="0" y="2568925"/>
                </a:lnTo>
                <a:lnTo>
                  <a:pt x="7432133" y="2568925"/>
                </a:lnTo>
                <a:lnTo>
                  <a:pt x="7432133" y="3"/>
                </a:lnTo>
                <a:lnTo>
                  <a:pt x="5292913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3" y="475564"/>
            <a:ext cx="3331937" cy="3331937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0EAE91-C045-9E4F-9447-55FDE253B7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274087"/>
            <a:ext cx="6986370" cy="2568923"/>
          </a:xfrm>
          <a:custGeom>
            <a:avLst/>
            <a:gdLst>
              <a:gd name="connsiteX0" fmla="*/ 1693458 w 6986370"/>
              <a:gd name="connsiteY0" fmla="*/ 0 h 2568923"/>
              <a:gd name="connsiteX1" fmla="*/ 2399612 w 6986370"/>
              <a:gd name="connsiteY1" fmla="*/ 0 h 2568923"/>
              <a:gd name="connsiteX2" fmla="*/ 2399612 w 6986370"/>
              <a:gd name="connsiteY2" fmla="*/ 3 h 2568923"/>
              <a:gd name="connsiteX3" fmla="*/ 2891726 w 6986370"/>
              <a:gd name="connsiteY3" fmla="*/ 24852 h 2568923"/>
              <a:gd name="connsiteX4" fmla="*/ 6947005 w 6986370"/>
              <a:gd name="connsiteY4" fmla="*/ 2505436 h 2568923"/>
              <a:gd name="connsiteX5" fmla="*/ 6986370 w 6986370"/>
              <a:gd name="connsiteY5" fmla="*/ 2568923 h 2568923"/>
              <a:gd name="connsiteX6" fmla="*/ 0 w 6986370"/>
              <a:gd name="connsiteY6" fmla="*/ 2568923 h 2568923"/>
              <a:gd name="connsiteX7" fmla="*/ 0 w 6986370"/>
              <a:gd name="connsiteY7" fmla="*/ 3 h 2568923"/>
              <a:gd name="connsiteX8" fmla="*/ 1693458 w 6986370"/>
              <a:gd name="connsiteY8" fmla="*/ 3 h 25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6370" h="2568923">
                <a:moveTo>
                  <a:pt x="1693458" y="0"/>
                </a:moveTo>
                <a:lnTo>
                  <a:pt x="2399612" y="0"/>
                </a:lnTo>
                <a:lnTo>
                  <a:pt x="2399612" y="3"/>
                </a:lnTo>
                <a:lnTo>
                  <a:pt x="2891726" y="24852"/>
                </a:lnTo>
                <a:cubicBezTo>
                  <a:pt x="4591305" y="197454"/>
                  <a:pt x="6062236" y="1143487"/>
                  <a:pt x="6947005" y="2505436"/>
                </a:cubicBezTo>
                <a:lnTo>
                  <a:pt x="6986370" y="2568923"/>
                </a:lnTo>
                <a:lnTo>
                  <a:pt x="0" y="2568923"/>
                </a:lnTo>
                <a:lnTo>
                  <a:pt x="0" y="3"/>
                </a:lnTo>
                <a:lnTo>
                  <a:pt x="1693458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0257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64E0019-97AC-2747-A525-042BEAE38629}"/>
              </a:ext>
            </a:extLst>
          </p:cNvPr>
          <p:cNvSpPr/>
          <p:nvPr userDrawn="1"/>
        </p:nvSpPr>
        <p:spPr>
          <a:xfrm>
            <a:off x="-1" y="0"/>
            <a:ext cx="10281663" cy="3774332"/>
          </a:xfrm>
          <a:custGeom>
            <a:avLst/>
            <a:gdLst>
              <a:gd name="connsiteX0" fmla="*/ 0 w 9340944"/>
              <a:gd name="connsiteY0" fmla="*/ 0 h 3429000"/>
              <a:gd name="connsiteX1" fmla="*/ 9340944 w 9340944"/>
              <a:gd name="connsiteY1" fmla="*/ 0 h 3429000"/>
              <a:gd name="connsiteX2" fmla="*/ 9234646 w 9340944"/>
              <a:gd name="connsiteY2" fmla="*/ 231978 h 3429000"/>
              <a:gd name="connsiteX3" fmla="*/ 9089396 w 9340944"/>
              <a:gd name="connsiteY3" fmla="*/ 510137 h 3429000"/>
              <a:gd name="connsiteX4" fmla="*/ 8947520 w 9340944"/>
              <a:gd name="connsiteY4" fmla="*/ 748674 h 3429000"/>
              <a:gd name="connsiteX5" fmla="*/ 8950715 w 9340944"/>
              <a:gd name="connsiteY5" fmla="*/ 748674 h 3429000"/>
              <a:gd name="connsiteX6" fmla="*/ 8836492 w 9340944"/>
              <a:gd name="connsiteY6" fmla="*/ 930430 h 3429000"/>
              <a:gd name="connsiteX7" fmla="*/ 4919127 w 9340944"/>
              <a:gd name="connsiteY7" fmla="*/ 3402163 h 3429000"/>
              <a:gd name="connsiteX8" fmla="*/ 4427962 w 9340944"/>
              <a:gd name="connsiteY8" fmla="*/ 3428997 h 3429000"/>
              <a:gd name="connsiteX9" fmla="*/ 4427962 w 9340944"/>
              <a:gd name="connsiteY9" fmla="*/ 3429000 h 3429000"/>
              <a:gd name="connsiteX10" fmla="*/ 3723169 w 9340944"/>
              <a:gd name="connsiteY10" fmla="*/ 3429000 h 3429000"/>
              <a:gd name="connsiteX11" fmla="*/ 3723169 w 9340944"/>
              <a:gd name="connsiteY11" fmla="*/ 3428997 h 3429000"/>
              <a:gd name="connsiteX12" fmla="*/ 0 w 9340944"/>
              <a:gd name="connsiteY12" fmla="*/ 342899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0944" h="3429000">
                <a:moveTo>
                  <a:pt x="0" y="0"/>
                </a:moveTo>
                <a:lnTo>
                  <a:pt x="9340944" y="0"/>
                </a:lnTo>
                <a:lnTo>
                  <a:pt x="9234646" y="231978"/>
                </a:lnTo>
                <a:cubicBezTo>
                  <a:pt x="9188479" y="326231"/>
                  <a:pt x="9140035" y="418980"/>
                  <a:pt x="9089396" y="510137"/>
                </a:cubicBezTo>
                <a:lnTo>
                  <a:pt x="8947520" y="748674"/>
                </a:lnTo>
                <a:lnTo>
                  <a:pt x="8950715" y="748674"/>
                </a:lnTo>
                <a:lnTo>
                  <a:pt x="8836492" y="930430"/>
                </a:lnTo>
                <a:cubicBezTo>
                  <a:pt x="7943186" y="2289570"/>
                  <a:pt x="6534652" y="3224648"/>
                  <a:pt x="4919127" y="3402163"/>
                </a:cubicBezTo>
                <a:lnTo>
                  <a:pt x="4427962" y="3428997"/>
                </a:lnTo>
                <a:lnTo>
                  <a:pt x="4427962" y="3429000"/>
                </a:lnTo>
                <a:lnTo>
                  <a:pt x="3723169" y="3429000"/>
                </a:lnTo>
                <a:lnTo>
                  <a:pt x="3723169" y="3428997"/>
                </a:lnTo>
                <a:lnTo>
                  <a:pt x="0" y="3428997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7E9A38E-4ED8-5646-AC1B-12098108B7C7}"/>
              </a:ext>
            </a:extLst>
          </p:cNvPr>
          <p:cNvSpPr/>
          <p:nvPr userDrawn="1"/>
        </p:nvSpPr>
        <p:spPr>
          <a:xfrm>
            <a:off x="7327892" y="17310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B98A5F8-83AA-5E44-B82C-227A8597E47E}"/>
              </a:ext>
            </a:extLst>
          </p:cNvPr>
          <p:cNvSpPr/>
          <p:nvPr userDrawn="1"/>
        </p:nvSpPr>
        <p:spPr>
          <a:xfrm>
            <a:off x="8447083" y="26139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D23400E6-04D3-B048-A9BE-B92A3459635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5853633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C6A9A91-D3B7-D941-914E-70D998F3B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585363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8ABD4E3B-3D78-424B-A5A7-9DAFD6BE8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715" y="535347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0113A10-A8EF-9E4E-BD98-8F9D6A81B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715" y="454389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95C8-927A-CE44-AC9B-101D55A2C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0" y="769566"/>
            <a:ext cx="5225801" cy="2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480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3B193AB-B400-AD45-A369-DD189568A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66" y="3961597"/>
            <a:ext cx="4077324" cy="191239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DCE132-A25C-3647-8519-2E32D6286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69770" cy="3585092"/>
          </a:xfrm>
          <a:custGeom>
            <a:avLst/>
            <a:gdLst>
              <a:gd name="connsiteX0" fmla="*/ 1295503 w 12069770"/>
              <a:gd name="connsiteY0" fmla="*/ 0 h 3585092"/>
              <a:gd name="connsiteX1" fmla="*/ 12069770 w 12069770"/>
              <a:gd name="connsiteY1" fmla="*/ 0 h 3585092"/>
              <a:gd name="connsiteX2" fmla="*/ 11966788 w 12069770"/>
              <a:gd name="connsiteY2" fmla="*/ 207716 h 3585092"/>
              <a:gd name="connsiteX3" fmla="*/ 11800766 w 12069770"/>
              <a:gd name="connsiteY3" fmla="*/ 501567 h 3585092"/>
              <a:gd name="connsiteX4" fmla="*/ 11638600 w 12069770"/>
              <a:gd name="connsiteY4" fmla="*/ 753560 h 3585092"/>
              <a:gd name="connsiteX5" fmla="*/ 11642252 w 12069770"/>
              <a:gd name="connsiteY5" fmla="*/ 753560 h 3585092"/>
              <a:gd name="connsiteX6" fmla="*/ 11511695 w 12069770"/>
              <a:gd name="connsiteY6" fmla="*/ 945570 h 3585092"/>
              <a:gd name="connsiteX7" fmla="*/ 10877562 w 12069770"/>
              <a:gd name="connsiteY7" fmla="*/ 1703644 h 3585092"/>
              <a:gd name="connsiteX8" fmla="*/ 10825384 w 12069770"/>
              <a:gd name="connsiteY8" fmla="*/ 1754215 h 3585092"/>
              <a:gd name="connsiteX9" fmla="*/ 10084820 w 12069770"/>
              <a:gd name="connsiteY9" fmla="*/ 1754215 h 3585092"/>
              <a:gd name="connsiteX10" fmla="*/ 10084820 w 12069770"/>
              <a:gd name="connsiteY10" fmla="*/ 1754214 h 3585092"/>
              <a:gd name="connsiteX11" fmla="*/ 9900759 w 12069770"/>
              <a:gd name="connsiteY11" fmla="*/ 1754214 h 3585092"/>
              <a:gd name="connsiteX12" fmla="*/ 9900759 w 12069770"/>
              <a:gd name="connsiteY12" fmla="*/ 1754215 h 3585092"/>
              <a:gd name="connsiteX13" fmla="*/ 9772488 w 12069770"/>
              <a:gd name="connsiteY13" fmla="*/ 1760692 h 3585092"/>
              <a:gd name="connsiteX14" fmla="*/ 8715470 w 12069770"/>
              <a:gd name="connsiteY14" fmla="*/ 2407263 h 3585092"/>
              <a:gd name="connsiteX15" fmla="*/ 8703558 w 12069770"/>
              <a:gd name="connsiteY15" fmla="*/ 2426474 h 3585092"/>
              <a:gd name="connsiteX16" fmla="*/ 8698760 w 12069770"/>
              <a:gd name="connsiteY16" fmla="*/ 2433765 h 3585092"/>
              <a:gd name="connsiteX17" fmla="*/ 8486717 w 12069770"/>
              <a:gd name="connsiteY17" fmla="*/ 3049938 h 3585092"/>
              <a:gd name="connsiteX18" fmla="*/ 8486225 w 12069770"/>
              <a:gd name="connsiteY18" fmla="*/ 3059687 h 3585092"/>
              <a:gd name="connsiteX19" fmla="*/ 8915326 w 12069770"/>
              <a:gd name="connsiteY19" fmla="*/ 3059687 h 3585092"/>
              <a:gd name="connsiteX20" fmla="*/ 8685199 w 12069770"/>
              <a:gd name="connsiteY20" fmla="*/ 3157222 h 3585092"/>
              <a:gd name="connsiteX21" fmla="*/ 7034118 w 12069770"/>
              <a:gd name="connsiteY21" fmla="*/ 3556741 h 3585092"/>
              <a:gd name="connsiteX22" fmla="*/ 6472713 w 12069770"/>
              <a:gd name="connsiteY22" fmla="*/ 3585089 h 3585092"/>
              <a:gd name="connsiteX23" fmla="*/ 6472713 w 12069770"/>
              <a:gd name="connsiteY23" fmla="*/ 3585092 h 3585092"/>
              <a:gd name="connsiteX24" fmla="*/ 5667129 w 12069770"/>
              <a:gd name="connsiteY24" fmla="*/ 3585092 h 3585092"/>
              <a:gd name="connsiteX25" fmla="*/ 5667129 w 12069770"/>
              <a:gd name="connsiteY25" fmla="*/ 3585089 h 3585092"/>
              <a:gd name="connsiteX26" fmla="*/ 0 w 12069770"/>
              <a:gd name="connsiteY26" fmla="*/ 3585089 h 3585092"/>
              <a:gd name="connsiteX27" fmla="*/ 0 w 12069770"/>
              <a:gd name="connsiteY27" fmla="*/ 2287533 h 3585092"/>
              <a:gd name="connsiteX28" fmla="*/ 51672 w 12069770"/>
              <a:gd name="connsiteY28" fmla="*/ 2123653 h 3585092"/>
              <a:gd name="connsiteX29" fmla="*/ 666110 w 12069770"/>
              <a:gd name="connsiteY29" fmla="*/ 845602 h 3585092"/>
              <a:gd name="connsiteX30" fmla="*/ 687111 w 12069770"/>
              <a:gd name="connsiteY30" fmla="*/ 813690 h 3585092"/>
              <a:gd name="connsiteX31" fmla="*/ 739246 w 12069770"/>
              <a:gd name="connsiteY31" fmla="*/ 729608 h 3585092"/>
              <a:gd name="connsiteX32" fmla="*/ 1148300 w 12069770"/>
              <a:gd name="connsiteY32" fmla="*/ 170002 h 35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069770" h="3585092">
                <a:moveTo>
                  <a:pt x="1295503" y="0"/>
                </a:moveTo>
                <a:lnTo>
                  <a:pt x="12069770" y="0"/>
                </a:lnTo>
                <a:lnTo>
                  <a:pt x="11966788" y="207716"/>
                </a:lnTo>
                <a:cubicBezTo>
                  <a:pt x="11914018" y="307286"/>
                  <a:pt x="11858647" y="405267"/>
                  <a:pt x="11800766" y="501567"/>
                </a:cubicBezTo>
                <a:lnTo>
                  <a:pt x="11638600" y="753560"/>
                </a:lnTo>
                <a:lnTo>
                  <a:pt x="11642252" y="753560"/>
                </a:lnTo>
                <a:lnTo>
                  <a:pt x="11511695" y="945570"/>
                </a:lnTo>
                <a:cubicBezTo>
                  <a:pt x="11320247" y="1214785"/>
                  <a:pt x="11108095" y="1468251"/>
                  <a:pt x="10877562" y="1703644"/>
                </a:cubicBezTo>
                <a:lnTo>
                  <a:pt x="10825384" y="1754215"/>
                </a:lnTo>
                <a:lnTo>
                  <a:pt x="10084820" y="1754215"/>
                </a:lnTo>
                <a:lnTo>
                  <a:pt x="10084820" y="1754214"/>
                </a:lnTo>
                <a:lnTo>
                  <a:pt x="9900759" y="1754214"/>
                </a:lnTo>
                <a:lnTo>
                  <a:pt x="9900759" y="1754215"/>
                </a:lnTo>
                <a:lnTo>
                  <a:pt x="9772488" y="1760692"/>
                </a:lnTo>
                <a:cubicBezTo>
                  <a:pt x="9329489" y="1805681"/>
                  <a:pt x="8946087" y="2052267"/>
                  <a:pt x="8715470" y="2407263"/>
                </a:cubicBezTo>
                <a:lnTo>
                  <a:pt x="8703558" y="2426474"/>
                </a:lnTo>
                <a:lnTo>
                  <a:pt x="8698760" y="2433765"/>
                </a:lnTo>
                <a:cubicBezTo>
                  <a:pt x="8584286" y="2615693"/>
                  <a:pt x="8509546" y="2825143"/>
                  <a:pt x="8486717" y="3049938"/>
                </a:cubicBezTo>
                <a:lnTo>
                  <a:pt x="8486225" y="3059687"/>
                </a:lnTo>
                <a:lnTo>
                  <a:pt x="8915326" y="3059687"/>
                </a:lnTo>
                <a:lnTo>
                  <a:pt x="8685199" y="3157222"/>
                </a:lnTo>
                <a:cubicBezTo>
                  <a:pt x="8165111" y="3361381"/>
                  <a:pt x="7611167" y="3498138"/>
                  <a:pt x="7034118" y="3556741"/>
                </a:cubicBezTo>
                <a:lnTo>
                  <a:pt x="6472713" y="3585089"/>
                </a:lnTo>
                <a:lnTo>
                  <a:pt x="6472713" y="3585092"/>
                </a:lnTo>
                <a:lnTo>
                  <a:pt x="5667129" y="3585092"/>
                </a:lnTo>
                <a:lnTo>
                  <a:pt x="5667129" y="3585089"/>
                </a:lnTo>
                <a:lnTo>
                  <a:pt x="0" y="3585089"/>
                </a:lnTo>
                <a:lnTo>
                  <a:pt x="0" y="2287533"/>
                </a:lnTo>
                <a:lnTo>
                  <a:pt x="51672" y="2123653"/>
                </a:lnTo>
                <a:cubicBezTo>
                  <a:pt x="208567" y="1671963"/>
                  <a:pt x="415601" y="1243726"/>
                  <a:pt x="666110" y="845602"/>
                </a:cubicBezTo>
                <a:lnTo>
                  <a:pt x="687111" y="813690"/>
                </a:lnTo>
                <a:lnTo>
                  <a:pt x="739246" y="729608"/>
                </a:lnTo>
                <a:cubicBezTo>
                  <a:pt x="865415" y="535393"/>
                  <a:pt x="1002031" y="348593"/>
                  <a:pt x="1148300" y="170002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3A91863-5EA5-034B-9D61-FC2D65837866}"/>
              </a:ext>
            </a:extLst>
          </p:cNvPr>
          <p:cNvSpPr/>
          <p:nvPr userDrawn="1"/>
        </p:nvSpPr>
        <p:spPr>
          <a:xfrm>
            <a:off x="8456245" y="176782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AC3A166-E984-FF4B-AACA-2FC67E1BA6F5}"/>
              </a:ext>
            </a:extLst>
          </p:cNvPr>
          <p:cNvSpPr/>
          <p:nvPr userDrawn="1"/>
        </p:nvSpPr>
        <p:spPr>
          <a:xfrm>
            <a:off x="9575436" y="265067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54045-4139-6141-AA47-E151A66C30C6}"/>
              </a:ext>
            </a:extLst>
          </p:cNvPr>
          <p:cNvCxnSpPr>
            <a:cxnSpLocks/>
          </p:cNvCxnSpPr>
          <p:nvPr userDrawn="1"/>
        </p:nvCxnSpPr>
        <p:spPr>
          <a:xfrm>
            <a:off x="4796852" y="3807502"/>
            <a:ext cx="0" cy="2353455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9FDD1ED-6E32-0045-8A11-815BC4878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714" y="3962385"/>
            <a:ext cx="6859047" cy="191160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F79AD-8017-C741-B39C-D97128D38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3D6BF0D-DCCB-2048-9949-C20605E3FD77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2" r:id="rId4"/>
    <p:sldLayoutId id="2147483684" r:id="rId5"/>
    <p:sldLayoutId id="2147483687" r:id="rId6"/>
    <p:sldLayoutId id="2147483671" r:id="rId7"/>
    <p:sldLayoutId id="2147483652" r:id="rId8"/>
    <p:sldLayoutId id="2147483653" r:id="rId9"/>
    <p:sldLayoutId id="2147483678" r:id="rId10"/>
    <p:sldLayoutId id="2147483679" r:id="rId11"/>
    <p:sldLayoutId id="2147483680" r:id="rId12"/>
    <p:sldLayoutId id="2147483673" r:id="rId13"/>
    <p:sldLayoutId id="2147483676" r:id="rId14"/>
    <p:sldLayoutId id="2147483677" r:id="rId15"/>
    <p:sldLayoutId id="2147483685" r:id="rId16"/>
    <p:sldLayoutId id="2147483686" r:id="rId17"/>
    <p:sldLayoutId id="2147483672" r:id="rId18"/>
    <p:sldLayoutId id="2147483670" r:id="rId19"/>
    <p:sldLayoutId id="2147483664" r:id="rId20"/>
    <p:sldLayoutId id="2147483674" r:id="rId21"/>
    <p:sldLayoutId id="2147483675" r:id="rId22"/>
    <p:sldLayoutId id="2147483683" r:id="rId23"/>
    <p:sldLayoutId id="2147483656" r:id="rId24"/>
    <p:sldLayoutId id="2147483657" r:id="rId25"/>
    <p:sldLayoutId id="214748365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102-Baked-In-Brick.pdf" TargetMode="External"/><Relationship Id="rId2" Type="http://schemas.openxmlformats.org/officeDocument/2006/relationships/hyperlink" Target="https://bakedinbrick.co.uk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kerry.com/insights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edium.com/the-algorithmic-society/google-search-can-find-anything-except-the-law-350dffdfcd8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41-My-Goodness.pdf" TargetMode="External"/><Relationship Id="rId2" Type="http://schemas.openxmlformats.org/officeDocument/2006/relationships/hyperlink" Target="https://www.mygoodnessfood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ipset.20minutos.es/por-que-amazon-asalta-el-negocio-de-la-comida-preparada-con-los-meal-kits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hellofresh.de/" TargetMode="External"/><Relationship Id="rId4" Type="http://schemas.openxmlformats.org/officeDocument/2006/relationships/hyperlink" Target="https://www.gousto.co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72-Greenbox-Food-Co.pdf" TargetMode="External"/><Relationship Id="rId2" Type="http://schemas.openxmlformats.org/officeDocument/2006/relationships/hyperlink" Target="https://www.greenboxfoodco.com/hom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ialityfoodmagazine.com/news/snack-food-trends" TargetMode="External"/><Relationship Id="rId2" Type="http://schemas.openxmlformats.org/officeDocument/2006/relationships/hyperlink" Target="https://www.mondelezinternational.com/stateofsnackin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instagram.com/p/B-sEKnAFNX3/?utm_source=ig_embed&amp;utm_campaign=loading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nature.bg/" TargetMode="External"/><Relationship Id="rId2" Type="http://schemas.openxmlformats.org/officeDocument/2006/relationships/hyperlink" Target="https://www.foodpanda.com/about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foodinnovation.how/wp-content/uploads/2021/08/104-Royal-Natur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intel.com/blog/food-market-news/how-covid-19-accelerated-the-2030-food-drink-trends-part-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hemindfulword.org/2015/ways-eat-simply-well/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://theglobalfool.com/world-environment-day-2013-today-june-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2.-Kodila.pdf" TargetMode="External"/><Relationship Id="rId2" Type="http://schemas.openxmlformats.org/officeDocument/2006/relationships/hyperlink" Target="https://www.kodila.si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bmjopen.bmj.com/content/3/12/e004277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vnspDNx7g&amp;t=10s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P7vnspDNx7g?start=10&amp;feature=oembed" TargetMode="Externa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abs/10.1111/j.1471-5740.2004.00097.x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people-eating-together-3184195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leatherheadfood.com/files/2016/08/White-Paper-How-Our-Senses-Interact.pdf#:~:text=The%20way%20we%20perceive%20food%2C%20from%20a%20sensory,that%20none%20of%20our%20senses%20work%20in%20isolation.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xploratorium.edu/snacks/your-sense-of-tast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Gf1qUczd4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xJGf1qUczd4?feature=oembed" TargetMode="Externa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5oZI2Mry4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qW5oZI2Mry4?feature=oembed" TargetMode="Externa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r/wp-content/uploads/2021/03/COVID-19_Study_-_European_Food_Behaviours_-_Report.pdf" TargetMode="External"/><Relationship Id="rId2" Type="http://schemas.openxmlformats.org/officeDocument/2006/relationships/hyperlink" Target="https://www.eitfood.e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AxpSHJScQ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JRAxpSHJScQ?feature=oembed" TargetMode="Externa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granthealth.com/articles/why-we-eat-food-emotions-connection/#:~:text=Emotions%2Ffeelings%20are%20an%20extremely%20strong%20trigger%20for%20food,support%20or%20cope%20with%20these%20emotions%20and%20circumstances.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2eelX_5vQ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Ok2eelX_5vQ?feature=oembed" TargetMode="External"/><Relationship Id="rId4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ordbia.ie/globalassets/bordbia2020/industry/insights/market-insights/2020_bord-bia-irish-foodservice-market-insights_final_web_fa2.pdf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C7CE-415E-B446-A374-02A0FC4D1E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685" y="5623947"/>
            <a:ext cx="6701081" cy="731140"/>
          </a:xfrm>
        </p:spPr>
        <p:txBody>
          <a:bodyPr>
            <a:noAutofit/>
          </a:bodyPr>
          <a:lstStyle/>
          <a:p>
            <a:r>
              <a:rPr lang="sl-SI" sz="3600" dirty="0"/>
              <a:t>Čas za velike spremembe</a:t>
            </a:r>
          </a:p>
          <a:p>
            <a:r>
              <a:rPr lang="sl-SI" sz="3600" b="1" dirty="0"/>
              <a:t>Gostinstvo in gosti</a:t>
            </a:r>
            <a:endParaRPr lang="en-US" sz="3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D751-361D-314B-9BE7-2E8A64BE0A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789" y="4273911"/>
            <a:ext cx="3195485" cy="837258"/>
          </a:xfrm>
        </p:spPr>
        <p:txBody>
          <a:bodyPr/>
          <a:lstStyle/>
          <a:p>
            <a:r>
              <a:rPr lang="en-US" dirty="0"/>
              <a:t>Modul 1</a:t>
            </a:r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5301411B-83D8-9C47-B90F-3A1D1253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32" y="-444608"/>
            <a:ext cx="10246468" cy="82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sanitizer and masks">
            <a:extLst>
              <a:ext uri="{FF2B5EF4-FFF2-40B4-BE49-F238E27FC236}">
                <a16:creationId xmlns:a16="http://schemas.microsoft.com/office/drawing/2014/main" id="{0680B60E-8B84-4FE3-A1A9-67A69B581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845" y="4748169"/>
            <a:ext cx="3163156" cy="21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D5912B-38C8-4F39-A0A0-B027BE6391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631" y="493584"/>
            <a:ext cx="8857251" cy="1160989"/>
          </a:xfrm>
        </p:spPr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3. </a:t>
            </a:r>
            <a:r>
              <a:rPr lang="sl-SI" b="1" dirty="0">
                <a:solidFill>
                  <a:srgbClr val="CC9131"/>
                </a:solidFill>
              </a:rPr>
              <a:t>V ospredju bosta varnost in higiena 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90F81-42E6-4DED-8728-4775B9014D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631" y="1813810"/>
            <a:ext cx="10968810" cy="3723964"/>
          </a:xfrm>
        </p:spPr>
        <p:txBody>
          <a:bodyPr/>
          <a:lstStyle/>
          <a:p>
            <a:pPr algn="just"/>
            <a:r>
              <a:rPr lang="en-US" sz="2000" dirty="0" err="1"/>
              <a:t>Varnost</a:t>
            </a:r>
            <a:r>
              <a:rPr lang="en-US" sz="2000" dirty="0"/>
              <a:t> in </a:t>
            </a:r>
            <a:r>
              <a:rPr lang="en-US" sz="2000" dirty="0" err="1"/>
              <a:t>higiena</a:t>
            </a:r>
            <a:r>
              <a:rPr lang="en-US" sz="2000" dirty="0"/>
              <a:t> </a:t>
            </a:r>
            <a:r>
              <a:rPr lang="en-US" sz="2000" dirty="0" err="1"/>
              <a:t>bosta</a:t>
            </a:r>
            <a:r>
              <a:rPr lang="en-US" sz="2000" dirty="0"/>
              <a:t> </a:t>
            </a:r>
            <a:r>
              <a:rPr lang="en-US" sz="2000" dirty="0" err="1"/>
              <a:t>še</a:t>
            </a:r>
            <a:r>
              <a:rPr lang="en-US" sz="2000" dirty="0"/>
              <a:t> </a:t>
            </a:r>
            <a:r>
              <a:rPr lang="en-US" sz="2000" dirty="0" err="1"/>
              <a:t>naprej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sl-SI" sz="2000" dirty="0"/>
              <a:t>v gostinskih obratih </a:t>
            </a:r>
            <a:r>
              <a:rPr lang="en-US" sz="2000" dirty="0"/>
              <a:t>v </a:t>
            </a:r>
            <a:r>
              <a:rPr lang="en-US" sz="2000" dirty="0" err="1"/>
              <a:t>času</a:t>
            </a:r>
            <a:r>
              <a:rPr lang="en-US" sz="2000" dirty="0"/>
              <a:t> COVID-19 in po </a:t>
            </a:r>
            <a:r>
              <a:rPr lang="en-US" sz="2000" dirty="0" err="1"/>
              <a:t>njem</a:t>
            </a:r>
            <a:r>
              <a:rPr lang="en-US" sz="2000" dirty="0"/>
              <a:t>. </a:t>
            </a:r>
            <a:r>
              <a:rPr lang="sl-SI" sz="2000" dirty="0"/>
              <a:t>Upoštevanje vseh sanitarnih standardov in s tem zagotavljanje </a:t>
            </a:r>
            <a:r>
              <a:rPr lang="en-US" sz="2000" dirty="0" err="1"/>
              <a:t>občutka</a:t>
            </a:r>
            <a:r>
              <a:rPr lang="en-US" sz="2000" dirty="0"/>
              <a:t> </a:t>
            </a:r>
            <a:r>
              <a:rPr lang="en-US" sz="2000" dirty="0" err="1"/>
              <a:t>varnosti</a:t>
            </a:r>
            <a:r>
              <a:rPr lang="en-US" sz="2000" dirty="0"/>
              <a:t> </a:t>
            </a:r>
            <a:r>
              <a:rPr lang="sl-SI" sz="2000" dirty="0"/>
              <a:t>za gosta</a:t>
            </a:r>
            <a:r>
              <a:rPr lang="en-US" sz="2000" dirty="0"/>
              <a:t> je </a:t>
            </a:r>
            <a:r>
              <a:rPr lang="sl-SI" sz="2000" dirty="0"/>
              <a:t>poleg umeščanja</a:t>
            </a:r>
            <a:r>
              <a:rPr lang="en-US" sz="2000" dirty="0"/>
              <a:t> </a:t>
            </a:r>
            <a:r>
              <a:rPr lang="en-US" sz="2000" dirty="0" err="1"/>
              <a:t>blagovne</a:t>
            </a:r>
            <a:r>
              <a:rPr lang="en-US" sz="2000" dirty="0"/>
              <a:t> </a:t>
            </a:r>
            <a:r>
              <a:rPr lang="en-US" sz="2000" dirty="0" err="1"/>
              <a:t>znamke</a:t>
            </a:r>
            <a:r>
              <a:rPr lang="sl-SI" sz="2000" dirty="0"/>
              <a:t> </a:t>
            </a:r>
            <a:r>
              <a:rPr lang="en-US" sz="2000" dirty="0" err="1"/>
              <a:t>najpomembnejši</a:t>
            </a:r>
            <a:r>
              <a:rPr lang="en-US" sz="2000" dirty="0"/>
              <a:t> </a:t>
            </a:r>
            <a:r>
              <a:rPr lang="en-US" sz="2000" dirty="0" err="1"/>
              <a:t>ukrep</a:t>
            </a:r>
            <a:r>
              <a:rPr lang="sl-SI" sz="2000" dirty="0"/>
              <a:t>.</a:t>
            </a:r>
          </a:p>
          <a:p>
            <a:pPr algn="just"/>
            <a:r>
              <a:rPr lang="en-US" sz="2000" dirty="0"/>
              <a:t>V </a:t>
            </a:r>
            <a:r>
              <a:rPr lang="en-US" sz="2000" dirty="0" err="1"/>
              <a:t>prihodnosti</a:t>
            </a:r>
            <a:r>
              <a:rPr lang="en-US" sz="2000" dirty="0"/>
              <a:t> </a:t>
            </a:r>
            <a:r>
              <a:rPr lang="en-US" sz="2000" dirty="0" err="1"/>
              <a:t>bo</a:t>
            </a:r>
            <a:r>
              <a:rPr lang="en-US" sz="2000" dirty="0"/>
              <a:t> </a:t>
            </a:r>
            <a:r>
              <a:rPr lang="en-US" sz="2000" dirty="0" err="1"/>
              <a:t>sposobnost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406F70"/>
                </a:solidFill>
              </a:rPr>
              <a:t>"</a:t>
            </a:r>
            <a:r>
              <a:rPr lang="en-US" sz="2000" b="1" dirty="0" err="1">
                <a:solidFill>
                  <a:srgbClr val="406F70"/>
                </a:solidFill>
              </a:rPr>
              <a:t>prodajanja</a:t>
            </a:r>
            <a:r>
              <a:rPr lang="en-US" sz="2000" b="1" dirty="0">
                <a:solidFill>
                  <a:srgbClr val="406F70"/>
                </a:solidFill>
              </a:rPr>
              <a:t>" </a:t>
            </a:r>
            <a:r>
              <a:rPr lang="en-US" sz="2000" b="1" dirty="0" err="1">
                <a:solidFill>
                  <a:srgbClr val="406F70"/>
                </a:solidFill>
              </a:rPr>
              <a:t>varnosti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dirty="0"/>
              <a:t>s </a:t>
            </a:r>
            <a:r>
              <a:rPr lang="en-US" sz="2000" dirty="0" err="1"/>
              <a:t>pripovedovanjem</a:t>
            </a:r>
            <a:r>
              <a:rPr lang="en-US" sz="2000" dirty="0"/>
              <a:t> </a:t>
            </a:r>
            <a:r>
              <a:rPr lang="en-US" sz="2000" dirty="0" err="1"/>
              <a:t>zgodbe</a:t>
            </a:r>
            <a:r>
              <a:rPr lang="en-US" sz="2000" dirty="0"/>
              <a:t> o </a:t>
            </a:r>
            <a:r>
              <a:rPr lang="en-US" sz="2000" dirty="0" err="1"/>
              <a:t>tem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temeljit</a:t>
            </a:r>
            <a:r>
              <a:rPr lang="en-US" sz="2000" dirty="0"/>
              <a:t> je </a:t>
            </a:r>
            <a:r>
              <a:rPr lang="en-US" sz="2000" dirty="0" err="1"/>
              <a:t>postopek</a:t>
            </a:r>
            <a:r>
              <a:rPr lang="en-US" sz="2000" dirty="0"/>
              <a:t> </a:t>
            </a:r>
            <a:r>
              <a:rPr lang="en-US" sz="2000" dirty="0" err="1"/>
              <a:t>čiščenja</a:t>
            </a:r>
            <a:r>
              <a:rPr lang="en-US" sz="2000" dirty="0"/>
              <a:t> in </a:t>
            </a:r>
            <a:r>
              <a:rPr lang="en-US" sz="2000" dirty="0" err="1"/>
              <a:t>kakšni</a:t>
            </a:r>
            <a:r>
              <a:rPr lang="en-US" sz="2000" dirty="0"/>
              <a:t> so </a:t>
            </a:r>
            <a:r>
              <a:rPr lang="en-US" sz="2000" dirty="0" err="1"/>
              <a:t>sprejeti</a:t>
            </a:r>
            <a:r>
              <a:rPr lang="en-US" sz="2000" dirty="0"/>
              <a:t> </a:t>
            </a:r>
            <a:r>
              <a:rPr lang="en-US" sz="2000" dirty="0" err="1"/>
              <a:t>ukrepi</a:t>
            </a:r>
            <a:r>
              <a:rPr lang="en-US" sz="2000" dirty="0"/>
              <a:t>, </a:t>
            </a:r>
            <a:r>
              <a:rPr lang="en-US" sz="2000" dirty="0" err="1"/>
              <a:t>imela</a:t>
            </a:r>
            <a:r>
              <a:rPr lang="en-US" sz="2000" dirty="0"/>
              <a:t> </a:t>
            </a:r>
            <a:r>
              <a:rPr lang="sl-SI" sz="2000" dirty="0"/>
              <a:t>zelo pomembno </a:t>
            </a:r>
            <a:r>
              <a:rPr lang="en-US" sz="2000" dirty="0" err="1"/>
              <a:t>vlogo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trženju</a:t>
            </a:r>
            <a:r>
              <a:rPr lang="en-US" sz="2000" dirty="0"/>
              <a:t>.</a:t>
            </a:r>
            <a:endParaRPr lang="sl-SI" sz="2000" dirty="0"/>
          </a:p>
          <a:p>
            <a:pPr algn="just"/>
            <a:r>
              <a:rPr lang="en-US" sz="2000" b="1" dirty="0" err="1">
                <a:solidFill>
                  <a:srgbClr val="406F70"/>
                </a:solidFill>
              </a:rPr>
              <a:t>Avtomatizacija</a:t>
            </a:r>
            <a:r>
              <a:rPr lang="sl-SI" sz="2000" b="1" dirty="0">
                <a:solidFill>
                  <a:srgbClr val="406F70"/>
                </a:solidFill>
              </a:rPr>
              <a:t> procesov </a:t>
            </a:r>
            <a:r>
              <a:rPr lang="en-US" sz="2000" dirty="0" err="1"/>
              <a:t>bo</a:t>
            </a:r>
            <a:r>
              <a:rPr lang="en-US" sz="2000" dirty="0"/>
              <a:t> </a:t>
            </a:r>
            <a:r>
              <a:rPr lang="sl-SI" sz="2000" dirty="0"/>
              <a:t>pri tem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dejavnik</a:t>
            </a:r>
            <a:r>
              <a:rPr lang="sl-SI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brezkontaktna</a:t>
            </a:r>
            <a:r>
              <a:rPr lang="en-US" sz="2000" dirty="0"/>
              <a:t> </a:t>
            </a:r>
            <a:r>
              <a:rPr lang="en-US" sz="2000" dirty="0" err="1"/>
              <a:t>predaja</a:t>
            </a:r>
            <a:r>
              <a:rPr lang="en-US" sz="2000" dirty="0"/>
              <a:t> </a:t>
            </a:r>
            <a:r>
              <a:rPr lang="en-US" sz="2000" dirty="0" err="1"/>
              <a:t>živil</a:t>
            </a:r>
            <a:r>
              <a:rPr lang="sl-SI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/>
              <a:t>brezstično</a:t>
            </a:r>
            <a:r>
              <a:rPr lang="en-US" sz="2000" dirty="0"/>
              <a:t> </a:t>
            </a:r>
            <a:r>
              <a:rPr lang="en-US" sz="2000" dirty="0" err="1"/>
              <a:t>naročanje</a:t>
            </a:r>
            <a:r>
              <a:rPr lang="en-US" sz="2000" dirty="0"/>
              <a:t> in </a:t>
            </a:r>
            <a:r>
              <a:rPr lang="en-US" sz="2000" dirty="0" err="1"/>
              <a:t>plačevanje</a:t>
            </a:r>
            <a:r>
              <a:rPr lang="en-US" sz="2000" dirty="0"/>
              <a:t> v </a:t>
            </a:r>
            <a:r>
              <a:rPr lang="en-US" sz="2000" dirty="0" err="1"/>
              <a:t>obratih</a:t>
            </a:r>
            <a:r>
              <a:rPr lang="en-US" sz="2000" dirty="0"/>
              <a:t> in </a:t>
            </a:r>
            <a:r>
              <a:rPr lang="en-US" sz="2000" dirty="0" err="1"/>
              <a:t>zunaj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  </a:t>
            </a:r>
            <a:endParaRPr lang="sl-SI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/>
              <a:t>p</a:t>
            </a:r>
            <a:r>
              <a:rPr lang="en-US" sz="2000" dirty="0" err="1"/>
              <a:t>onovni</a:t>
            </a:r>
            <a:r>
              <a:rPr lang="en-US" sz="2000" dirty="0"/>
              <a:t> </a:t>
            </a:r>
            <a:r>
              <a:rPr lang="en-US" sz="2000" dirty="0" err="1"/>
              <a:t>vzpon</a:t>
            </a:r>
            <a:r>
              <a:rPr lang="en-US" sz="2000" dirty="0"/>
              <a:t> QR </a:t>
            </a:r>
            <a:r>
              <a:rPr lang="en-US" sz="2000" dirty="0" err="1"/>
              <a:t>kod</a:t>
            </a:r>
            <a:r>
              <a:rPr lang="sl-SI" sz="2000" dirty="0"/>
              <a:t>, za katere smo že mislili, da se poslavljajo</a:t>
            </a:r>
          </a:p>
          <a:p>
            <a:pPr algn="just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92861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D3D7F8-0F95-40EB-B798-78363B278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4. </a:t>
            </a:r>
            <a:r>
              <a:rPr lang="sl-SI" b="1" dirty="0">
                <a:solidFill>
                  <a:srgbClr val="CC9131"/>
                </a:solidFill>
              </a:rPr>
              <a:t>Celoten sektor se bo osredotočil na delovanje v odprtih prostorih 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A41D-49E4-4BBB-99F5-3C68953EB9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775" y="1885950"/>
            <a:ext cx="11449050" cy="3847789"/>
          </a:xfrm>
        </p:spPr>
        <p:txBody>
          <a:bodyPr/>
          <a:lstStyle/>
          <a:p>
            <a:pPr algn="just"/>
            <a:r>
              <a:rPr lang="en-US" dirty="0" err="1"/>
              <a:t>Ključni</a:t>
            </a:r>
            <a:r>
              <a:rPr lang="en-US" dirty="0"/>
              <a:t> trend, ki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pojavil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pandemije</a:t>
            </a:r>
            <a:r>
              <a:rPr lang="en-US" dirty="0"/>
              <a:t>,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prehod</a:t>
            </a:r>
            <a:r>
              <a:rPr lang="en-US" dirty="0"/>
              <a:t> na </a:t>
            </a:r>
            <a:r>
              <a:rPr lang="sl-SI" dirty="0"/>
              <a:t>delovanje</a:t>
            </a:r>
            <a:r>
              <a:rPr lang="en-US" dirty="0"/>
              <a:t> </a:t>
            </a:r>
            <a:r>
              <a:rPr lang="sl-SI" dirty="0"/>
              <a:t>izven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prostorov</a:t>
            </a:r>
            <a:r>
              <a:rPr lang="en-US" dirty="0"/>
              <a:t>, </a:t>
            </a:r>
            <a:r>
              <a:rPr lang="en-US" dirty="0" err="1"/>
              <a:t>zlasti</a:t>
            </a:r>
            <a:r>
              <a:rPr lang="en-US" dirty="0"/>
              <a:t> v </a:t>
            </a:r>
            <a:r>
              <a:rPr lang="en-US" dirty="0" err="1"/>
              <a:t>segmentih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to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v </a:t>
            </a:r>
            <a:r>
              <a:rPr lang="en-US" dirty="0" err="1"/>
              <a:t>ospredju</a:t>
            </a:r>
            <a:r>
              <a:rPr lang="en-US" dirty="0"/>
              <a:t>. </a:t>
            </a:r>
            <a:endParaRPr lang="sl-SI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Restavracije</a:t>
            </a:r>
            <a:r>
              <a:rPr lang="sl-SI" dirty="0"/>
              <a:t> </a:t>
            </a:r>
            <a:r>
              <a:rPr lang="en-US" dirty="0"/>
              <a:t>so med </a:t>
            </a:r>
            <a:r>
              <a:rPr lang="en-US" dirty="0" err="1"/>
              <a:t>pandemijo</a:t>
            </a:r>
            <a:r>
              <a:rPr lang="en-US" dirty="0"/>
              <a:t> </a:t>
            </a:r>
            <a:r>
              <a:rPr lang="en-US" dirty="0" err="1"/>
              <a:t>vlagale</a:t>
            </a:r>
            <a:r>
              <a:rPr lang="en-US" dirty="0"/>
              <a:t> v </a:t>
            </a:r>
            <a:r>
              <a:rPr lang="en-US" b="1" dirty="0" err="1">
                <a:solidFill>
                  <a:srgbClr val="406F70"/>
                </a:solidFill>
              </a:rPr>
              <a:t>tehnologije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spletnega naročanja in lastnega prevzema</a:t>
            </a:r>
            <a:r>
              <a:rPr lang="en-US" dirty="0"/>
              <a:t>, ta </a:t>
            </a:r>
            <a:r>
              <a:rPr lang="sl-SI" dirty="0"/>
              <a:t>usmeritev</a:t>
            </a:r>
            <a:r>
              <a:rPr lang="en-US" dirty="0"/>
              <a:t> pa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širila</a:t>
            </a:r>
            <a:r>
              <a:rPr lang="en-US" dirty="0"/>
              <a:t> in </a:t>
            </a:r>
            <a:r>
              <a:rPr lang="en-US" dirty="0" err="1"/>
              <a:t>razvijala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po </a:t>
            </a:r>
            <a:r>
              <a:rPr lang="en-US" dirty="0" err="1"/>
              <a:t>pandemiji</a:t>
            </a:r>
            <a:r>
              <a:rPr lang="en-US" dirty="0"/>
              <a:t>. </a:t>
            </a:r>
            <a:endParaRPr lang="sl-SI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6F70"/>
                </a:solidFill>
              </a:rPr>
              <a:t>Dostava</a:t>
            </a:r>
            <a:r>
              <a:rPr lang="en-US" dirty="0"/>
              <a:t> je </a:t>
            </a:r>
            <a:r>
              <a:rPr lang="sl-SI" dirty="0"/>
              <a:t>dejavnost</a:t>
            </a:r>
            <a:r>
              <a:rPr lang="en-US" dirty="0"/>
              <a:t>, ki </a:t>
            </a:r>
            <a:r>
              <a:rPr lang="sl-SI" dirty="0"/>
              <a:t>jo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sl-SI" dirty="0"/>
              <a:t>že vključujejo</a:t>
            </a:r>
            <a:r>
              <a:rPr lang="en-US" dirty="0"/>
              <a:t>, da bi </a:t>
            </a:r>
            <a:r>
              <a:rPr lang="en-US" dirty="0" err="1"/>
              <a:t>zmanjšali</a:t>
            </a:r>
            <a:r>
              <a:rPr lang="en-US" dirty="0"/>
              <a:t> </a:t>
            </a:r>
            <a:r>
              <a:rPr lang="en-US" dirty="0" err="1"/>
              <a:t>tveganje</a:t>
            </a:r>
            <a:r>
              <a:rPr lang="sl-SI" dirty="0"/>
              <a:t> osebnih stikov</a:t>
            </a:r>
            <a:r>
              <a:rPr lang="en-US" dirty="0"/>
              <a:t>. </a:t>
            </a:r>
            <a:r>
              <a:rPr lang="en-US" dirty="0" err="1"/>
              <a:t>Priča</a:t>
            </a:r>
            <a:r>
              <a:rPr lang="sl-SI" dirty="0"/>
              <a:t>kovati je</a:t>
            </a:r>
            <a:r>
              <a:rPr lang="en-US" dirty="0"/>
              <a:t>, da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sl-SI" dirty="0"/>
              <a:t>ta trend še večal</a:t>
            </a:r>
            <a:r>
              <a:rPr lang="en-US" dirty="0"/>
              <a:t>. </a:t>
            </a:r>
            <a:endParaRPr lang="sl-SI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dirty="0"/>
              <a:t>Ob </a:t>
            </a:r>
            <a:r>
              <a:rPr lang="en-US" dirty="0" err="1"/>
              <a:t>osredotočanju</a:t>
            </a:r>
            <a:r>
              <a:rPr lang="en-US" dirty="0"/>
              <a:t> na </a:t>
            </a:r>
            <a:r>
              <a:rPr lang="en-US" dirty="0" err="1"/>
              <a:t>dostavo</a:t>
            </a:r>
            <a:r>
              <a:rPr lang="en-US" dirty="0"/>
              <a:t> o</a:t>
            </a:r>
            <a:r>
              <a:rPr lang="sl-SI" dirty="0"/>
              <a:t>b</a:t>
            </a:r>
            <a:r>
              <a:rPr lang="en-US" dirty="0" err="1"/>
              <a:t>stajajo</a:t>
            </a:r>
            <a:r>
              <a:rPr lang="en-US" dirty="0"/>
              <a:t> </a:t>
            </a:r>
            <a:r>
              <a:rPr lang="en-US" b="1" dirty="0" err="1">
                <a:solidFill>
                  <a:srgbClr val="406F70"/>
                </a:solidFill>
              </a:rPr>
              <a:t>operativni</a:t>
            </a:r>
            <a:r>
              <a:rPr lang="en-US" b="1" dirty="0">
                <a:solidFill>
                  <a:srgbClr val="406F70"/>
                </a:solidFill>
              </a:rPr>
              <a:t> in </a:t>
            </a:r>
            <a:r>
              <a:rPr lang="en-US" b="1" dirty="0" err="1">
                <a:solidFill>
                  <a:srgbClr val="406F70"/>
                </a:solidFill>
              </a:rPr>
              <a:t>stroškovni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pomisleki</a:t>
            </a:r>
            <a:r>
              <a:rPr lang="en-US" dirty="0"/>
              <a:t>, </a:t>
            </a:r>
            <a:r>
              <a:rPr lang="en-US" dirty="0" err="1"/>
              <a:t>zlasti</a:t>
            </a:r>
            <a:r>
              <a:rPr lang="en-US" dirty="0"/>
              <a:t> za </a:t>
            </a:r>
            <a:r>
              <a:rPr lang="en-US" dirty="0" err="1"/>
              <a:t>tiste</a:t>
            </a:r>
            <a:r>
              <a:rPr lang="en-US" dirty="0"/>
              <a:t>, ki </a:t>
            </a:r>
            <a:r>
              <a:rPr lang="sl-SI" dirty="0"/>
              <a:t>dostavo komaj uvajajo</a:t>
            </a:r>
            <a:r>
              <a:rPr lang="en-US" dirty="0"/>
              <a:t>. </a:t>
            </a:r>
            <a:r>
              <a:rPr lang="en-US" dirty="0" err="1"/>
              <a:t>Stroški</a:t>
            </a:r>
            <a:r>
              <a:rPr lang="en-US" dirty="0"/>
              <a:t> </a:t>
            </a:r>
            <a:r>
              <a:rPr lang="en-US" dirty="0" err="1"/>
              <a:t>pakiranja</a:t>
            </a:r>
            <a:r>
              <a:rPr lang="en-US" dirty="0"/>
              <a:t>, </a:t>
            </a:r>
            <a:r>
              <a:rPr lang="en-US" dirty="0" err="1"/>
              <a:t>priprava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za </a:t>
            </a:r>
            <a:r>
              <a:rPr lang="sl-SI" dirty="0"/>
              <a:t>transport</a:t>
            </a:r>
            <a:r>
              <a:rPr lang="en-US" dirty="0"/>
              <a:t>, </a:t>
            </a:r>
            <a:r>
              <a:rPr lang="en-US" dirty="0" err="1"/>
              <a:t>ureditev</a:t>
            </a:r>
            <a:r>
              <a:rPr lang="en-US" dirty="0"/>
              <a:t> </a:t>
            </a:r>
            <a:r>
              <a:rPr lang="sl-SI" dirty="0"/>
              <a:t>prevzemnega mesta</a:t>
            </a:r>
            <a:r>
              <a:rPr lang="en-US" dirty="0"/>
              <a:t> pred </a:t>
            </a:r>
            <a:r>
              <a:rPr lang="en-US" dirty="0" err="1"/>
              <a:t>lokalom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upoštevanje</a:t>
            </a:r>
            <a:r>
              <a:rPr lang="en-US" dirty="0"/>
              <a:t> </a:t>
            </a:r>
            <a:r>
              <a:rPr lang="sl-SI" dirty="0"/>
              <a:t>vseh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stroškov</a:t>
            </a:r>
            <a:r>
              <a:rPr lang="en-US" dirty="0"/>
              <a:t> in </a:t>
            </a:r>
            <a:r>
              <a:rPr lang="en-US" dirty="0" err="1"/>
              <a:t>tehnologije</a:t>
            </a:r>
            <a:r>
              <a:rPr lang="en-US" dirty="0"/>
              <a:t> so </a:t>
            </a:r>
            <a:r>
              <a:rPr lang="en-US" dirty="0" err="1"/>
              <a:t>izzivi</a:t>
            </a:r>
            <a:r>
              <a:rPr lang="en-US" dirty="0"/>
              <a:t>, s </a:t>
            </a:r>
            <a:r>
              <a:rPr lang="en-US" dirty="0" err="1"/>
              <a:t>katerimi</a:t>
            </a:r>
            <a:r>
              <a:rPr lang="en-US" dirty="0"/>
              <a:t> se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soočala</a:t>
            </a:r>
            <a:r>
              <a:rPr lang="en-US" dirty="0"/>
              <a:t> </a:t>
            </a:r>
            <a:r>
              <a:rPr lang="en-US" dirty="0" err="1"/>
              <a:t>gostinska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63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611A-0354-415F-8F79-36D8CB00C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5. </a:t>
            </a:r>
            <a:r>
              <a:rPr lang="sl-SI" b="1" dirty="0">
                <a:solidFill>
                  <a:srgbClr val="CC9131"/>
                </a:solidFill>
              </a:rPr>
              <a:t>Prenova poslovnega modela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5761-6D70-4BBA-9D2F-F486B5B696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465" y="1627313"/>
            <a:ext cx="11193932" cy="400019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dirty="0"/>
              <a:t>V restavracijah se p</a:t>
            </a:r>
            <a:r>
              <a:rPr lang="en-US" dirty="0" err="1"/>
              <a:t>ojavljajo</a:t>
            </a:r>
            <a:r>
              <a:rPr lang="en-US" dirty="0"/>
              <a:t> </a:t>
            </a:r>
            <a:r>
              <a:rPr lang="en-US" b="1" dirty="0" err="1">
                <a:solidFill>
                  <a:srgbClr val="406F70"/>
                </a:solidFill>
              </a:rPr>
              <a:t>nove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oblike</a:t>
            </a:r>
            <a:r>
              <a:rPr lang="sl-SI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poslovnih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modelov</a:t>
            </a:r>
            <a:r>
              <a:rPr lang="en-US" dirty="0"/>
              <a:t>, </a:t>
            </a:r>
            <a:r>
              <a:rPr lang="sl-SI" dirty="0"/>
              <a:t>ki vključujejo prodajo maloprodajnih </a:t>
            </a:r>
            <a:r>
              <a:rPr lang="en-US" dirty="0" err="1"/>
              <a:t>izdelkov</a:t>
            </a:r>
            <a:r>
              <a:rPr lang="sl-SI" dirty="0"/>
              <a:t>, prav tako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sl-SI" dirty="0"/>
              <a:t>verjetno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naprej</a:t>
            </a:r>
            <a:r>
              <a:rPr lang="en-US" dirty="0"/>
              <a:t> </a:t>
            </a:r>
            <a:r>
              <a:rPr lang="sl-SI" dirty="0"/>
              <a:t>obstajala ponudba pripravljenih ali delno pripravljenih obrokov,</a:t>
            </a:r>
            <a:r>
              <a:rPr lang="en-US" dirty="0"/>
              <a:t> ki </a:t>
            </a:r>
            <a:r>
              <a:rPr lang="sl-SI" dirty="0"/>
              <a:t>gostom omogočijo izkusiti gostinsko storitev v varnem okolju svojega doma.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dirty="0"/>
              <a:t>Nastaja in razvija se </a:t>
            </a:r>
            <a:r>
              <a:rPr lang="sl-SI" b="1" dirty="0">
                <a:solidFill>
                  <a:srgbClr val="406F70"/>
                </a:solidFill>
              </a:rPr>
              <a:t>koncept </a:t>
            </a:r>
            <a:r>
              <a:rPr lang="en-US" b="1" dirty="0" err="1">
                <a:solidFill>
                  <a:srgbClr val="406F70"/>
                </a:solidFill>
              </a:rPr>
              <a:t>dostavnih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kuhinj</a:t>
            </a:r>
            <a:r>
              <a:rPr lang="en-US" dirty="0"/>
              <a:t>. </a:t>
            </a:r>
            <a:r>
              <a:rPr lang="en-US" dirty="0" err="1"/>
              <a:t>Nekatera</a:t>
            </a:r>
            <a:r>
              <a:rPr lang="en-US" dirty="0"/>
              <a:t> mala in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so se </a:t>
            </a:r>
            <a:r>
              <a:rPr lang="en-US" dirty="0" err="1"/>
              <a:t>odločila</a:t>
            </a:r>
            <a:r>
              <a:rPr lang="en-US" dirty="0"/>
              <a:t> </a:t>
            </a:r>
            <a:r>
              <a:rPr lang="sl-SI" dirty="0"/>
              <a:t>za model brez prostorov za goste</a:t>
            </a:r>
            <a:r>
              <a:rPr lang="en-US" dirty="0"/>
              <a:t>. </a:t>
            </a:r>
            <a:r>
              <a:rPr lang="en-US" dirty="0" err="1"/>
              <a:t>Kuhinje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za </a:t>
            </a:r>
            <a:r>
              <a:rPr lang="en-US" dirty="0" err="1"/>
              <a:t>dostavo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uveljavijo</a:t>
            </a:r>
            <a:r>
              <a:rPr lang="en-US" dirty="0"/>
              <a:t> ne le v </a:t>
            </a:r>
            <a:r>
              <a:rPr lang="en-US" dirty="0" err="1"/>
              <a:t>mestnih</a:t>
            </a:r>
            <a:r>
              <a:rPr lang="en-US" dirty="0"/>
              <a:t> </a:t>
            </a:r>
            <a:r>
              <a:rPr lang="en-US" dirty="0" err="1"/>
              <a:t>območjih</a:t>
            </a:r>
            <a:r>
              <a:rPr lang="en-US" dirty="0"/>
              <a:t>, </a:t>
            </a:r>
            <a:r>
              <a:rPr lang="en-US" dirty="0" err="1"/>
              <a:t>temveč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primestnih</a:t>
            </a:r>
            <a:r>
              <a:rPr lang="en-US" dirty="0"/>
              <a:t> in </a:t>
            </a:r>
            <a:r>
              <a:rPr lang="en-US" dirty="0" err="1"/>
              <a:t>podeželskih</a:t>
            </a:r>
            <a:r>
              <a:rPr lang="en-US" dirty="0"/>
              <a:t> </a:t>
            </a:r>
            <a:r>
              <a:rPr lang="en-US" dirty="0" err="1"/>
              <a:t>območjih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tradicionalna</a:t>
            </a:r>
            <a:r>
              <a:rPr lang="en-US" dirty="0"/>
              <a:t> </a:t>
            </a:r>
            <a:r>
              <a:rPr lang="en-US" dirty="0" err="1"/>
              <a:t>restavracija</a:t>
            </a:r>
            <a:r>
              <a:rPr lang="en-US" dirty="0"/>
              <a:t> </a:t>
            </a:r>
            <a:r>
              <a:rPr lang="en-US" dirty="0" err="1"/>
              <a:t>morda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ekonomsko</a:t>
            </a:r>
            <a:r>
              <a:rPr lang="en-US" dirty="0"/>
              <a:t> </a:t>
            </a:r>
            <a:r>
              <a:rPr lang="en-US" dirty="0" err="1"/>
              <a:t>smiselna</a:t>
            </a:r>
            <a:r>
              <a:rPr lang="en-U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Verjetno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številna</a:t>
            </a:r>
            <a:r>
              <a:rPr lang="en-US" dirty="0"/>
              <a:t> </a:t>
            </a:r>
            <a:r>
              <a:rPr lang="en-US" dirty="0" err="1"/>
              <a:t>gostinska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</a:t>
            </a:r>
            <a:r>
              <a:rPr lang="en-US" b="1" dirty="0" err="1">
                <a:solidFill>
                  <a:srgbClr val="406F70"/>
                </a:solidFill>
              </a:rPr>
              <a:t>ponovno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ocenila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svojo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lokacijo</a:t>
            </a:r>
            <a:r>
              <a:rPr lang="en-US" dirty="0"/>
              <a:t>. </a:t>
            </a:r>
            <a:r>
              <a:rPr lang="en-US" dirty="0" err="1"/>
              <a:t>Mestna</a:t>
            </a:r>
            <a:r>
              <a:rPr lang="en-US" dirty="0"/>
              <a:t> </a:t>
            </a:r>
            <a:r>
              <a:rPr lang="en-US" dirty="0" err="1"/>
              <a:t>središča</a:t>
            </a:r>
            <a:r>
              <a:rPr lang="en-US" dirty="0"/>
              <a:t> </a:t>
            </a:r>
            <a:r>
              <a:rPr lang="en-US" dirty="0" err="1"/>
              <a:t>morda</a:t>
            </a:r>
            <a:r>
              <a:rPr lang="en-US" dirty="0"/>
              <a:t> </a:t>
            </a:r>
            <a:r>
              <a:rPr lang="en-US" dirty="0" err="1"/>
              <a:t>dolgoročno</a:t>
            </a:r>
            <a:r>
              <a:rPr lang="en-US" dirty="0"/>
              <a:t> ne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privlačna</a:t>
            </a:r>
            <a:r>
              <a:rPr lang="en-US" dirty="0"/>
              <a:t> za </a:t>
            </a:r>
            <a:r>
              <a:rPr lang="en-US" dirty="0" err="1"/>
              <a:t>ponudnike</a:t>
            </a:r>
            <a:r>
              <a:rPr lang="sl-SI" dirty="0"/>
              <a:t> </a:t>
            </a:r>
            <a:r>
              <a:rPr lang="en-US" dirty="0" err="1"/>
              <a:t>poslovni</a:t>
            </a:r>
            <a:r>
              <a:rPr lang="sl-SI" dirty="0"/>
              <a:t>h</a:t>
            </a:r>
            <a:r>
              <a:rPr lang="en-US" dirty="0"/>
              <a:t> </a:t>
            </a:r>
            <a:r>
              <a:rPr lang="en-US" dirty="0" err="1"/>
              <a:t>kosil</a:t>
            </a:r>
            <a:r>
              <a:rPr lang="en-US" dirty="0"/>
              <a:t> (</a:t>
            </a:r>
            <a:r>
              <a:rPr lang="en-US" dirty="0" err="1"/>
              <a:t>zlasti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nadaljevanja</a:t>
            </a:r>
            <a:r>
              <a:rPr lang="en-US" dirty="0"/>
              <a:t> dela na </a:t>
            </a:r>
            <a:r>
              <a:rPr lang="en-US" dirty="0" err="1"/>
              <a:t>domu</a:t>
            </a:r>
            <a:r>
              <a:rPr lang="en-US" dirty="0"/>
              <a:t>) in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ocenili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priložnosti</a:t>
            </a:r>
            <a:r>
              <a:rPr lang="en-US" dirty="0"/>
              <a:t> na </a:t>
            </a:r>
            <a:r>
              <a:rPr lang="en-US" dirty="0" err="1"/>
              <a:t>predmestnih</a:t>
            </a:r>
            <a:r>
              <a:rPr lang="en-US" dirty="0"/>
              <a:t> </a:t>
            </a:r>
            <a:r>
              <a:rPr lang="en-US" dirty="0" err="1"/>
              <a:t>lokacijah</a:t>
            </a:r>
            <a:r>
              <a:rPr lang="en-U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188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D3485-9FD9-439C-B1E2-4089A57714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100" y="439461"/>
            <a:ext cx="8857251" cy="1160989"/>
          </a:xfrm>
        </p:spPr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6. </a:t>
            </a:r>
            <a:r>
              <a:rPr lang="sl-SI" b="1" dirty="0">
                <a:solidFill>
                  <a:srgbClr val="CC9131"/>
                </a:solidFill>
              </a:rPr>
              <a:t>Nestabilnost </a:t>
            </a:r>
            <a:r>
              <a:rPr lang="en-US" b="1" dirty="0" err="1">
                <a:solidFill>
                  <a:srgbClr val="CC9131"/>
                </a:solidFill>
              </a:rPr>
              <a:t>oskrbovaln</a:t>
            </a:r>
            <a:r>
              <a:rPr lang="sl-SI" b="1" dirty="0">
                <a:solidFill>
                  <a:srgbClr val="CC9131"/>
                </a:solidFill>
              </a:rPr>
              <a:t>ih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verig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bo</a:t>
            </a:r>
            <a:r>
              <a:rPr lang="en-US" b="1" dirty="0">
                <a:solidFill>
                  <a:srgbClr val="CC9131"/>
                </a:solidFill>
              </a:rPr>
              <a:t> v </a:t>
            </a:r>
            <a:r>
              <a:rPr lang="en-US" b="1" dirty="0" err="1">
                <a:solidFill>
                  <a:srgbClr val="CC9131"/>
                </a:solidFill>
              </a:rPr>
              <a:t>bližnji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prihodnosti</a:t>
            </a:r>
            <a:r>
              <a:rPr lang="sl-SI" b="1" dirty="0">
                <a:solidFill>
                  <a:srgbClr val="CC9131"/>
                </a:solidFill>
              </a:rPr>
              <a:t> predstavljala težavo 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BCC3-0335-4117-8829-5151AC6893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427" y="1813810"/>
            <a:ext cx="9524999" cy="3919929"/>
          </a:xfrm>
        </p:spPr>
        <p:txBody>
          <a:bodyPr/>
          <a:lstStyle/>
          <a:p>
            <a:r>
              <a:rPr lang="en-US" dirty="0" err="1"/>
              <a:t>Izzivi</a:t>
            </a:r>
            <a:r>
              <a:rPr lang="en-US" dirty="0"/>
              <a:t> </a:t>
            </a:r>
            <a:r>
              <a:rPr lang="sl-SI" dirty="0"/>
              <a:t>glede </a:t>
            </a:r>
            <a:r>
              <a:rPr lang="sl-SI" b="1" dirty="0">
                <a:solidFill>
                  <a:srgbClr val="406F70"/>
                </a:solidFill>
              </a:rPr>
              <a:t>stabilnosti </a:t>
            </a:r>
            <a:r>
              <a:rPr lang="en-US" b="1" dirty="0" err="1">
                <a:solidFill>
                  <a:srgbClr val="406F70"/>
                </a:solidFill>
              </a:rPr>
              <a:t>dobavn</a:t>
            </a:r>
            <a:r>
              <a:rPr lang="sl-SI" b="1" dirty="0">
                <a:solidFill>
                  <a:srgbClr val="406F70"/>
                </a:solidFill>
              </a:rPr>
              <a:t>ih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verig</a:t>
            </a:r>
            <a:r>
              <a:rPr lang="en-US" dirty="0"/>
              <a:t>, ki so se </a:t>
            </a:r>
            <a:r>
              <a:rPr lang="en-US" dirty="0" err="1"/>
              <a:t>začeli</a:t>
            </a:r>
            <a:r>
              <a:rPr lang="en-US" dirty="0"/>
              <a:t> s </a:t>
            </a:r>
            <a:r>
              <a:rPr lang="en-US" dirty="0" err="1"/>
              <a:t>pandemijo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2020, se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verjetno</a:t>
            </a:r>
            <a:r>
              <a:rPr lang="en-US" dirty="0"/>
              <a:t> </a:t>
            </a:r>
            <a:r>
              <a:rPr lang="en-US" dirty="0" err="1"/>
              <a:t>nadaljevali</a:t>
            </a:r>
            <a:r>
              <a:rPr lang="en-US" dirty="0"/>
              <a:t>. </a:t>
            </a:r>
          </a:p>
          <a:p>
            <a:r>
              <a:rPr lang="en-US" dirty="0" err="1"/>
              <a:t>Pojavljale</a:t>
            </a:r>
            <a:r>
              <a:rPr lang="en-US" dirty="0"/>
              <a:t> so se </a:t>
            </a:r>
            <a:r>
              <a:rPr lang="en-US" dirty="0" err="1"/>
              <a:t>težave</a:t>
            </a:r>
            <a:r>
              <a:rPr lang="en-US" dirty="0"/>
              <a:t> -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- s </a:t>
            </a:r>
            <a:r>
              <a:rPr lang="en-US" dirty="0" err="1"/>
              <a:t>pomanjkanjem</a:t>
            </a:r>
            <a:r>
              <a:rPr lang="en-US" dirty="0"/>
              <a:t> </a:t>
            </a:r>
            <a:r>
              <a:rPr lang="en-US" dirty="0" err="1"/>
              <a:t>zalog</a:t>
            </a:r>
            <a:r>
              <a:rPr lang="en-US" dirty="0"/>
              <a:t> in </a:t>
            </a:r>
            <a:r>
              <a:rPr lang="sl-SI" dirty="0"/>
              <a:t>gostinci</a:t>
            </a:r>
            <a:r>
              <a:rPr lang="en-US" dirty="0"/>
              <a:t> so se </a:t>
            </a:r>
            <a:r>
              <a:rPr lang="sl-SI" dirty="0"/>
              <a:t>morali </a:t>
            </a:r>
            <a:r>
              <a:rPr lang="en-US" dirty="0" err="1"/>
              <a:t>zna</a:t>
            </a:r>
            <a:r>
              <a:rPr lang="sl-SI" dirty="0" err="1"/>
              <a:t>jti</a:t>
            </a:r>
            <a:r>
              <a:rPr lang="en-US" dirty="0"/>
              <a:t> z </a:t>
            </a:r>
            <a:r>
              <a:rPr lang="en-US" dirty="0" err="1"/>
              <a:t>nadomestnimi</a:t>
            </a:r>
            <a:r>
              <a:rPr lang="en-US" dirty="0"/>
              <a:t> </a:t>
            </a:r>
            <a:r>
              <a:rPr lang="en-US" dirty="0" err="1"/>
              <a:t>izdelki</a:t>
            </a:r>
            <a:r>
              <a:rPr lang="en-US" dirty="0"/>
              <a:t> </a:t>
            </a:r>
            <a:r>
              <a:rPr lang="sl-SI" dirty="0"/>
              <a:t>ali pa so celo ostali brez možnosti za pripravo </a:t>
            </a:r>
            <a:r>
              <a:rPr lang="en-US" dirty="0" err="1"/>
              <a:t>določenega</a:t>
            </a:r>
            <a:r>
              <a:rPr lang="en-US" dirty="0"/>
              <a:t> </a:t>
            </a:r>
            <a:r>
              <a:rPr lang="en-US" dirty="0" err="1"/>
              <a:t>jedilnika</a:t>
            </a:r>
            <a:r>
              <a:rPr lang="en-US" dirty="0"/>
              <a:t>. </a:t>
            </a:r>
            <a:r>
              <a:rPr lang="sl-SI" dirty="0"/>
              <a:t>Ob uveljavitvi zapore javnega življenja </a:t>
            </a:r>
            <a:r>
              <a:rPr lang="en-US" dirty="0"/>
              <a:t>so </a:t>
            </a:r>
            <a:r>
              <a:rPr lang="sl-SI" dirty="0"/>
              <a:t>nekaterim gostincem</a:t>
            </a:r>
            <a:r>
              <a:rPr lang="en-US" dirty="0"/>
              <a:t> </a:t>
            </a:r>
            <a:r>
              <a:rPr lang="en-US" dirty="0" err="1"/>
              <a:t>ostal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obsežn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zalog</a:t>
            </a:r>
            <a:r>
              <a:rPr lang="sl-SI" dirty="0"/>
              <a:t>e</a:t>
            </a:r>
            <a:r>
              <a:rPr lang="en-US" dirty="0"/>
              <a:t>. </a:t>
            </a:r>
            <a:endParaRPr lang="sl-SI" dirty="0"/>
          </a:p>
          <a:p>
            <a:r>
              <a:rPr lang="en-US" dirty="0" err="1"/>
              <a:t>Jasno</a:t>
            </a:r>
            <a:r>
              <a:rPr lang="en-US" dirty="0"/>
              <a:t> je, da </a:t>
            </a:r>
            <a:r>
              <a:rPr lang="sl-SI" dirty="0"/>
              <a:t>je bilo usklajevanje ponudbe in povpraševanja </a:t>
            </a:r>
            <a:r>
              <a:rPr lang="en-US" dirty="0" err="1"/>
              <a:t>večino</a:t>
            </a:r>
            <a:r>
              <a:rPr lang="en-US" dirty="0"/>
              <a:t> </a:t>
            </a:r>
            <a:r>
              <a:rPr lang="en-US" dirty="0" err="1"/>
              <a:t>obdobja</a:t>
            </a:r>
            <a:r>
              <a:rPr lang="en-US" dirty="0"/>
              <a:t> 2020 -2021 v </a:t>
            </a:r>
            <a:r>
              <a:rPr lang="en-US" dirty="0" err="1"/>
              <a:t>veliki</a:t>
            </a:r>
            <a:r>
              <a:rPr lang="en-US" dirty="0"/>
              <a:t> meri le </a:t>
            </a:r>
            <a:r>
              <a:rPr lang="en-US" dirty="0" err="1"/>
              <a:t>ugibanje</a:t>
            </a:r>
            <a:r>
              <a:rPr lang="en-US" dirty="0"/>
              <a:t>. Malo </a:t>
            </a:r>
            <a:r>
              <a:rPr lang="en-US" dirty="0" err="1"/>
              <a:t>verjetno</a:t>
            </a:r>
            <a:r>
              <a:rPr lang="en-US" dirty="0"/>
              <a:t> je, da se </a:t>
            </a:r>
            <a:r>
              <a:rPr lang="en-US" dirty="0" err="1"/>
              <a:t>bo</a:t>
            </a:r>
            <a:r>
              <a:rPr lang="en-US" dirty="0"/>
              <a:t> to v </a:t>
            </a:r>
            <a:r>
              <a:rPr lang="en-US" dirty="0" err="1"/>
              <a:t>kratkem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srednjeročnem</a:t>
            </a:r>
            <a:r>
              <a:rPr lang="en-US" dirty="0"/>
              <a:t> </a:t>
            </a:r>
            <a:r>
              <a:rPr lang="en-US" dirty="0" err="1"/>
              <a:t>obdobju</a:t>
            </a:r>
            <a:r>
              <a:rPr lang="en-US" dirty="0"/>
              <a:t> </a:t>
            </a:r>
            <a:r>
              <a:rPr lang="en-US" dirty="0" err="1"/>
              <a:t>spremenilo</a:t>
            </a:r>
            <a:r>
              <a:rPr lang="en-US" dirty="0"/>
              <a:t>. </a:t>
            </a:r>
          </a:p>
          <a:p>
            <a:r>
              <a:rPr lang="en-US" dirty="0" err="1"/>
              <a:t>Dokler</a:t>
            </a:r>
            <a:r>
              <a:rPr lang="en-US" dirty="0"/>
              <a:t> </a:t>
            </a:r>
            <a:r>
              <a:rPr lang="sl-SI" dirty="0"/>
              <a:t>se gostinski sektor</a:t>
            </a:r>
            <a:r>
              <a:rPr lang="en-US" dirty="0"/>
              <a:t> </a:t>
            </a:r>
            <a:r>
              <a:rPr lang="sl-SI" dirty="0"/>
              <a:t>ne vrne na </a:t>
            </a:r>
            <a:r>
              <a:rPr lang="en-US" dirty="0" err="1"/>
              <a:t>ustaljen</a:t>
            </a:r>
            <a:r>
              <a:rPr lang="sl-SI" dirty="0"/>
              <a:t>o</a:t>
            </a:r>
            <a:r>
              <a:rPr lang="en-US" dirty="0"/>
              <a:t> pot </a:t>
            </a:r>
            <a:r>
              <a:rPr lang="sl-SI" dirty="0"/>
              <a:t>brez pretečih zapor,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obstajali</a:t>
            </a:r>
            <a:r>
              <a:rPr lang="en-US" dirty="0"/>
              <a:t> </a:t>
            </a:r>
            <a:r>
              <a:rPr lang="en-US" dirty="0" err="1"/>
              <a:t>izzivi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vzdrževanju</a:t>
            </a:r>
            <a:r>
              <a:rPr lang="en-US" dirty="0"/>
              <a:t> </a:t>
            </a:r>
            <a:r>
              <a:rPr lang="en-US" dirty="0" err="1"/>
              <a:t>ravni</a:t>
            </a:r>
            <a:r>
              <a:rPr lang="en-US" dirty="0"/>
              <a:t> </a:t>
            </a:r>
            <a:r>
              <a:rPr lang="en-US" dirty="0" err="1"/>
              <a:t>zalog</a:t>
            </a:r>
            <a:r>
              <a:rPr lang="en-US" dirty="0"/>
              <a:t> in </a:t>
            </a:r>
            <a:r>
              <a:rPr lang="en-US" dirty="0" err="1"/>
              <a:t>ponudbe</a:t>
            </a:r>
            <a:r>
              <a:rPr lang="en-US" dirty="0"/>
              <a:t>.</a:t>
            </a:r>
            <a:endParaRPr lang="en-IE" dirty="0"/>
          </a:p>
        </p:txBody>
      </p:sp>
      <p:pic>
        <p:nvPicPr>
          <p:cNvPr id="9" name="Picture 8" descr="Box of fruits and vegetables">
            <a:extLst>
              <a:ext uri="{FF2B5EF4-FFF2-40B4-BE49-F238E27FC236}">
                <a16:creationId xmlns:a16="http://schemas.microsoft.com/office/drawing/2014/main" id="{A2C05109-FCFE-4837-BA97-94E41A6CD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426" y="2305050"/>
            <a:ext cx="2314574" cy="342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18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327657"/>
            <a:ext cx="8419499" cy="165973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Ukrepi, ki so se pojavili kot odgovor na dogajanje</a:t>
            </a:r>
            <a:endParaRPr lang="en-US" sz="3600" dirty="0"/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4954" y="1177359"/>
            <a:ext cx="1176670" cy="1292995"/>
          </a:xfrm>
        </p:spPr>
        <p:txBody>
          <a:bodyPr/>
          <a:lstStyle/>
          <a:p>
            <a:r>
              <a:rPr lang="en-US" dirty="0"/>
              <a:t>01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921" y="1177359"/>
            <a:ext cx="5920949" cy="1292995"/>
          </a:xfrm>
        </p:spPr>
        <p:txBody>
          <a:bodyPr>
            <a:normAutofit/>
          </a:bodyPr>
          <a:lstStyle/>
          <a:p>
            <a:r>
              <a:rPr lang="en-US" sz="1900" b="1" dirty="0" err="1"/>
              <a:t>Prehod</a:t>
            </a:r>
            <a:r>
              <a:rPr lang="en-US" sz="1900" b="1" dirty="0"/>
              <a:t> na </a:t>
            </a:r>
            <a:r>
              <a:rPr lang="sl-SI" sz="1900" b="1" dirty="0"/>
              <a:t>poslovanje</a:t>
            </a:r>
            <a:r>
              <a:rPr lang="en-US" sz="1900" b="1" dirty="0"/>
              <a:t> </a:t>
            </a:r>
            <a:r>
              <a:rPr lang="sl-SI" sz="1900" b="1" dirty="0"/>
              <a:t>izven</a:t>
            </a:r>
            <a:r>
              <a:rPr lang="en-US" sz="1900" b="1" dirty="0"/>
              <a:t> </a:t>
            </a:r>
            <a:r>
              <a:rPr lang="en-US" sz="1900" b="1" dirty="0" err="1"/>
              <a:t>lokala</a:t>
            </a:r>
            <a:r>
              <a:rPr lang="en-US" sz="1900" b="1" dirty="0"/>
              <a:t> </a:t>
            </a:r>
            <a:r>
              <a:rPr lang="en-US" sz="1900" dirty="0"/>
              <a:t>- glede na </a:t>
            </a:r>
            <a:r>
              <a:rPr lang="en-US" sz="1900" dirty="0" err="1"/>
              <a:t>zapiranje</a:t>
            </a:r>
            <a:r>
              <a:rPr lang="en-US" sz="1900" dirty="0"/>
              <a:t> </a:t>
            </a:r>
            <a:r>
              <a:rPr lang="en-US" sz="1900" dirty="0" err="1"/>
              <a:t>restavracij</a:t>
            </a:r>
            <a:r>
              <a:rPr lang="en-US" sz="1900" dirty="0"/>
              <a:t> so </a:t>
            </a:r>
            <a:r>
              <a:rPr lang="sl-SI" sz="1900" dirty="0"/>
              <a:t>gostinci</a:t>
            </a:r>
            <a:r>
              <a:rPr lang="en-US" sz="1900" dirty="0"/>
              <a:t>, ki so se </a:t>
            </a:r>
            <a:r>
              <a:rPr lang="en-US" sz="1900" dirty="0" err="1"/>
              <a:t>uspeli</a:t>
            </a:r>
            <a:r>
              <a:rPr lang="en-US" sz="1900" dirty="0"/>
              <a:t> </a:t>
            </a:r>
            <a:r>
              <a:rPr lang="en-US" sz="1900" dirty="0" err="1"/>
              <a:t>preusmeriti</a:t>
            </a:r>
            <a:r>
              <a:rPr lang="en-US" sz="1900" dirty="0"/>
              <a:t> na </a:t>
            </a:r>
            <a:r>
              <a:rPr lang="sl-SI" sz="1900" dirty="0" err="1"/>
              <a:t>takeaway</a:t>
            </a:r>
            <a:r>
              <a:rPr lang="sl-SI" sz="1900" dirty="0"/>
              <a:t> </a:t>
            </a:r>
            <a:r>
              <a:rPr lang="en-US" sz="1900" dirty="0" err="1"/>
              <a:t>ali</a:t>
            </a:r>
            <a:r>
              <a:rPr lang="en-US" sz="1900" dirty="0"/>
              <a:t> </a:t>
            </a:r>
            <a:r>
              <a:rPr lang="en-US" sz="1900" dirty="0" err="1"/>
              <a:t>dostavo</a:t>
            </a:r>
            <a:r>
              <a:rPr lang="en-US" sz="1900" dirty="0"/>
              <a:t>, </a:t>
            </a:r>
            <a:r>
              <a:rPr lang="sl-SI" sz="1900" dirty="0"/>
              <a:t>uspeli premostiti najtežje obdobje</a:t>
            </a:r>
            <a:r>
              <a:rPr lang="en-US" sz="1900" dirty="0"/>
              <a:t>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5472" y="2837091"/>
            <a:ext cx="5629828" cy="1148079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Racionalizacija</a:t>
            </a:r>
            <a:r>
              <a:rPr lang="en-US" sz="1800" b="1" dirty="0"/>
              <a:t> </a:t>
            </a:r>
            <a:r>
              <a:rPr lang="en-US" sz="1800" b="1" dirty="0" err="1"/>
              <a:t>jedilnika</a:t>
            </a:r>
            <a:r>
              <a:rPr lang="en-US" sz="1800" b="1" dirty="0"/>
              <a:t> </a:t>
            </a:r>
            <a:r>
              <a:rPr lang="en-US" sz="1800" dirty="0"/>
              <a:t>- </a:t>
            </a:r>
            <a:r>
              <a:rPr lang="sl-SI" sz="1800" dirty="0"/>
              <a:t>kompleksnost</a:t>
            </a:r>
            <a:r>
              <a:rPr lang="en-US" sz="1800" dirty="0"/>
              <a:t> </a:t>
            </a:r>
            <a:r>
              <a:rPr lang="en-US" sz="1800" dirty="0" err="1"/>
              <a:t>jedilnika</a:t>
            </a:r>
            <a:r>
              <a:rPr lang="en-US" sz="1800" dirty="0"/>
              <a:t> se je </a:t>
            </a:r>
            <a:r>
              <a:rPr lang="en-US" sz="1800" dirty="0" err="1"/>
              <a:t>zmanjšala</a:t>
            </a:r>
            <a:r>
              <a:rPr lang="sl-SI" sz="1800" dirty="0"/>
              <a:t>, gostinec se je osredotočil </a:t>
            </a:r>
            <a:r>
              <a:rPr lang="en-US" sz="1800" dirty="0"/>
              <a:t>na </a:t>
            </a:r>
            <a:r>
              <a:rPr lang="en-US" sz="1800" dirty="0" err="1"/>
              <a:t>postavke</a:t>
            </a:r>
            <a:r>
              <a:rPr lang="en-US" sz="1800" dirty="0"/>
              <a:t>, ki </a:t>
            </a:r>
            <a:r>
              <a:rPr lang="en-US" sz="1800" dirty="0" err="1"/>
              <a:t>prinašajo</a:t>
            </a:r>
            <a:r>
              <a:rPr lang="en-US" sz="1800" dirty="0"/>
              <a:t> </a:t>
            </a:r>
            <a:r>
              <a:rPr lang="sl-SI" sz="1800" dirty="0"/>
              <a:t>več </a:t>
            </a:r>
            <a:r>
              <a:rPr lang="en-US" sz="1800" dirty="0" err="1"/>
              <a:t>prihodk</a:t>
            </a:r>
            <a:r>
              <a:rPr lang="sl-SI" sz="1800" dirty="0"/>
              <a:t>a</a:t>
            </a:r>
            <a:r>
              <a:rPr lang="en-US" sz="1800" dirty="0"/>
              <a:t> in </a:t>
            </a:r>
            <a:r>
              <a:rPr lang="en-US" sz="1800" dirty="0" err="1"/>
              <a:t>dobiček</a:t>
            </a:r>
            <a:r>
              <a:rPr lang="en-US" sz="1800" dirty="0"/>
              <a:t>. 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4387646"/>
            <a:ext cx="6019094" cy="1292996"/>
          </a:xfrm>
        </p:spPr>
        <p:txBody>
          <a:bodyPr>
            <a:noAutofit/>
          </a:bodyPr>
          <a:lstStyle/>
          <a:p>
            <a:r>
              <a:rPr lang="sl-SI" sz="1800" b="1" dirty="0">
                <a:solidFill>
                  <a:srgbClr val="085156"/>
                </a:solidFill>
              </a:rPr>
              <a:t>Iskanje</a:t>
            </a:r>
            <a:r>
              <a:rPr lang="en-US" sz="1800" b="1" dirty="0">
                <a:solidFill>
                  <a:srgbClr val="085156"/>
                </a:solidFill>
              </a:rPr>
              <a:t> </a:t>
            </a:r>
            <a:r>
              <a:rPr lang="en-US" sz="1800" b="1" dirty="0" err="1">
                <a:solidFill>
                  <a:srgbClr val="085156"/>
                </a:solidFill>
              </a:rPr>
              <a:t>novih</a:t>
            </a:r>
            <a:r>
              <a:rPr lang="en-US" sz="1800" b="1" dirty="0">
                <a:solidFill>
                  <a:srgbClr val="085156"/>
                </a:solidFill>
              </a:rPr>
              <a:t> </a:t>
            </a:r>
            <a:r>
              <a:rPr lang="sl-SI" sz="1800" b="1" dirty="0">
                <a:solidFill>
                  <a:srgbClr val="085156"/>
                </a:solidFill>
              </a:rPr>
              <a:t>storitev </a:t>
            </a:r>
            <a:r>
              <a:rPr lang="en-US" sz="1800" dirty="0">
                <a:solidFill>
                  <a:srgbClr val="085156"/>
                </a:solidFill>
              </a:rPr>
              <a:t>- </a:t>
            </a:r>
            <a:r>
              <a:rPr lang="sl-SI" sz="1800" dirty="0">
                <a:solidFill>
                  <a:srgbClr val="085156"/>
                </a:solidFill>
              </a:rPr>
              <a:t>r</a:t>
            </a:r>
            <a:r>
              <a:rPr lang="en-US" sz="1800" dirty="0" err="1">
                <a:solidFill>
                  <a:srgbClr val="085156"/>
                </a:solidFill>
              </a:rPr>
              <a:t>estavracije</a:t>
            </a:r>
            <a:r>
              <a:rPr lang="en-US" sz="1800" dirty="0">
                <a:solidFill>
                  <a:srgbClr val="085156"/>
                </a:solidFill>
              </a:rPr>
              <a:t> se </a:t>
            </a:r>
            <a:r>
              <a:rPr lang="en-US" sz="1800" dirty="0" err="1">
                <a:solidFill>
                  <a:srgbClr val="085156"/>
                </a:solidFill>
              </a:rPr>
              <a:t>pogosto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srečujejo</a:t>
            </a:r>
            <a:r>
              <a:rPr lang="en-US" sz="1800" dirty="0">
                <a:solidFill>
                  <a:srgbClr val="085156"/>
                </a:solidFill>
              </a:rPr>
              <a:t> z </a:t>
            </a:r>
            <a:r>
              <a:rPr lang="en-US" sz="1800" dirty="0" err="1">
                <a:solidFill>
                  <a:srgbClr val="085156"/>
                </a:solidFill>
              </a:rPr>
              <a:t>novimi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poslovnimi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modeli</a:t>
            </a:r>
            <a:r>
              <a:rPr lang="en-US" sz="1800" dirty="0">
                <a:solidFill>
                  <a:srgbClr val="085156"/>
                </a:solidFill>
              </a:rPr>
              <a:t>, </a:t>
            </a:r>
            <a:r>
              <a:rPr lang="en-US" sz="1800" dirty="0" err="1">
                <a:solidFill>
                  <a:srgbClr val="085156"/>
                </a:solidFill>
              </a:rPr>
              <a:t>vključno</a:t>
            </a:r>
            <a:r>
              <a:rPr lang="en-US" sz="1800" dirty="0">
                <a:solidFill>
                  <a:srgbClr val="085156"/>
                </a:solidFill>
              </a:rPr>
              <a:t> s </a:t>
            </a:r>
            <a:r>
              <a:rPr lang="en-US" sz="1800" dirty="0" err="1">
                <a:solidFill>
                  <a:srgbClr val="085156"/>
                </a:solidFill>
              </a:rPr>
              <a:t>prodajo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živilskih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izdelkov</a:t>
            </a:r>
            <a:r>
              <a:rPr lang="sl-SI" sz="1800" dirty="0">
                <a:solidFill>
                  <a:srgbClr val="085156"/>
                </a:solidFill>
              </a:rPr>
              <a:t>, </a:t>
            </a:r>
            <a:r>
              <a:rPr lang="en-US" sz="1800" dirty="0" err="1">
                <a:solidFill>
                  <a:srgbClr val="085156"/>
                </a:solidFill>
              </a:rPr>
              <a:t>odpiranjem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delikates</a:t>
            </a:r>
            <a:r>
              <a:rPr lang="en-US" sz="1800" dirty="0">
                <a:solidFill>
                  <a:srgbClr val="085156"/>
                </a:solidFill>
              </a:rPr>
              <a:t> v </a:t>
            </a:r>
            <a:r>
              <a:rPr lang="en-US" sz="1800" dirty="0" err="1">
                <a:solidFill>
                  <a:srgbClr val="085156"/>
                </a:solidFill>
              </a:rPr>
              <a:t>restavracijah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ali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vse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pogostejšo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vzpostavitvijo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spletnih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maloprodajnih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portalov</a:t>
            </a:r>
            <a:r>
              <a:rPr lang="en-US" sz="1800" dirty="0">
                <a:solidFill>
                  <a:srgbClr val="085156"/>
                </a:solidFill>
              </a:rPr>
              <a:t>.</a:t>
            </a:r>
            <a:endParaRPr lang="en-IE" sz="1800" dirty="0">
              <a:solidFill>
                <a:srgbClr val="085156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EB331E-63DF-43EB-A4D4-59E3028C4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" y="2006600"/>
            <a:ext cx="4457700" cy="380841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85156"/>
                </a:solidFill>
              </a:rPr>
              <a:t>Glede na </a:t>
            </a:r>
            <a:r>
              <a:rPr lang="sl-SI" sz="2400" dirty="0">
                <a:solidFill>
                  <a:srgbClr val="085156"/>
                </a:solidFill>
              </a:rPr>
              <a:t>nevšečnosti</a:t>
            </a:r>
            <a:r>
              <a:rPr lang="en-US" sz="2400" dirty="0">
                <a:solidFill>
                  <a:srgbClr val="085156"/>
                </a:solidFill>
              </a:rPr>
              <a:t>, s </a:t>
            </a:r>
            <a:r>
              <a:rPr lang="en-US" sz="2400" dirty="0" err="1">
                <a:solidFill>
                  <a:srgbClr val="085156"/>
                </a:solidFill>
              </a:rPr>
              <a:t>katerimi</a:t>
            </a:r>
            <a:r>
              <a:rPr lang="en-US" sz="2400" dirty="0">
                <a:solidFill>
                  <a:srgbClr val="085156"/>
                </a:solidFill>
              </a:rPr>
              <a:t> se </a:t>
            </a:r>
            <a:r>
              <a:rPr lang="en-US" sz="2400" dirty="0" err="1">
                <a:solidFill>
                  <a:srgbClr val="085156"/>
                </a:solidFill>
              </a:rPr>
              <a:t>soočajo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gostinci</a:t>
            </a:r>
            <a:r>
              <a:rPr lang="en-US" sz="2400" dirty="0">
                <a:solidFill>
                  <a:srgbClr val="085156"/>
                </a:solidFill>
              </a:rPr>
              <a:t>, se 8 "</a:t>
            </a:r>
            <a:r>
              <a:rPr lang="en-US" sz="2400" dirty="0" err="1">
                <a:solidFill>
                  <a:srgbClr val="085156"/>
                </a:solidFill>
              </a:rPr>
              <a:t>izhodov</a:t>
            </a:r>
            <a:r>
              <a:rPr lang="en-US" sz="2400" dirty="0">
                <a:solidFill>
                  <a:srgbClr val="085156"/>
                </a:solidFill>
              </a:rPr>
              <a:t>", ki so </a:t>
            </a:r>
            <a:r>
              <a:rPr lang="en-US" sz="2400" dirty="0" err="1">
                <a:solidFill>
                  <a:srgbClr val="085156"/>
                </a:solidFill>
              </a:rPr>
              <a:t>našteti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tukaj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večinoma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nanaša</a:t>
            </a:r>
            <a:r>
              <a:rPr lang="en-US" sz="2400" dirty="0">
                <a:solidFill>
                  <a:srgbClr val="085156"/>
                </a:solidFill>
              </a:rPr>
              <a:t> na </a:t>
            </a:r>
            <a:r>
              <a:rPr lang="en-US" sz="2400" dirty="0" err="1">
                <a:solidFill>
                  <a:srgbClr val="085156"/>
                </a:solidFill>
              </a:rPr>
              <a:t>preživetje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gostinske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dejavnosti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US" sz="1800" dirty="0" err="1">
                <a:solidFill>
                  <a:srgbClr val="085156"/>
                </a:solidFill>
              </a:rPr>
              <a:t>Kot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smo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izvedeli</a:t>
            </a:r>
            <a:r>
              <a:rPr lang="en-US" sz="1800" dirty="0">
                <a:solidFill>
                  <a:srgbClr val="085156"/>
                </a:solidFill>
              </a:rPr>
              <a:t>, </a:t>
            </a:r>
            <a:r>
              <a:rPr lang="sl-SI" sz="1800" dirty="0">
                <a:solidFill>
                  <a:srgbClr val="085156"/>
                </a:solidFill>
              </a:rPr>
              <a:t>so se kot odgovor na izzive v sektorju najpogosteje pojavili naslednji ukrepi:</a:t>
            </a:r>
            <a:endParaRPr lang="en-US" sz="1800" dirty="0">
              <a:solidFill>
                <a:srgbClr val="085156"/>
              </a:solidFill>
            </a:endParaRPr>
          </a:p>
        </p:txBody>
      </p:sp>
      <p:pic>
        <p:nvPicPr>
          <p:cNvPr id="10" name="Picture 9" descr="A picture containing text, box, reading, sale&#10;&#10;Description automatically generated">
            <a:extLst>
              <a:ext uri="{FF2B5EF4-FFF2-40B4-BE49-F238E27FC236}">
                <a16:creationId xmlns:a16="http://schemas.microsoft.com/office/drawing/2014/main" id="{951D208D-C4A5-4EDF-811C-9BACA62E64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85" y="4387646"/>
            <a:ext cx="2281441" cy="16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01" y="250348"/>
            <a:ext cx="9114824" cy="1659732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85156"/>
                </a:solidFill>
              </a:rPr>
              <a:t>Oglejmo </a:t>
            </a:r>
            <a:r>
              <a:rPr lang="en-IE" b="1" dirty="0" err="1">
                <a:solidFill>
                  <a:srgbClr val="085156"/>
                </a:solidFill>
              </a:rPr>
              <a:t>si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komercialne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ukrepe</a:t>
            </a:r>
            <a:r>
              <a:rPr lang="en-IE" b="1" dirty="0">
                <a:solidFill>
                  <a:srgbClr val="085156"/>
                </a:solidFill>
              </a:rPr>
              <a:t>, ki </a:t>
            </a:r>
            <a:r>
              <a:rPr lang="en-IE" b="1" dirty="0" err="1">
                <a:solidFill>
                  <a:srgbClr val="085156"/>
                </a:solidFill>
              </a:rPr>
              <a:t>vplivajo</a:t>
            </a:r>
            <a:r>
              <a:rPr lang="en-IE" b="1" dirty="0">
                <a:solidFill>
                  <a:srgbClr val="085156"/>
                </a:solidFill>
              </a:rPr>
              <a:t> na </a:t>
            </a:r>
            <a:r>
              <a:rPr lang="en-IE" b="1" dirty="0" err="1">
                <a:solidFill>
                  <a:srgbClr val="085156"/>
                </a:solidFill>
              </a:rPr>
              <a:t>vaše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poslovanje</a:t>
            </a:r>
            <a:r>
              <a:rPr lang="en-IE" b="1" dirty="0">
                <a:solidFill>
                  <a:srgbClr val="085156"/>
                </a:solidFill>
              </a:rPr>
              <a:t>.</a:t>
            </a:r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5512" y="1080214"/>
            <a:ext cx="5920949" cy="1292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/>
              <a:t>Povečana</a:t>
            </a:r>
            <a:r>
              <a:rPr lang="en-US" sz="1800" b="1" dirty="0"/>
              <a:t> </a:t>
            </a:r>
            <a:r>
              <a:rPr lang="en-US" sz="1800" b="1" dirty="0" err="1"/>
              <a:t>uporaba</a:t>
            </a:r>
            <a:r>
              <a:rPr lang="en-US" sz="1800" b="1" dirty="0"/>
              <a:t> </a:t>
            </a:r>
            <a:r>
              <a:rPr lang="en-US" sz="1800" b="1" dirty="0" err="1"/>
              <a:t>embalaže</a:t>
            </a:r>
            <a:r>
              <a:rPr lang="en-US" sz="1800" b="1" dirty="0"/>
              <a:t> za </a:t>
            </a:r>
            <a:r>
              <a:rPr lang="en-US" sz="1800" b="1" dirty="0" err="1"/>
              <a:t>enkratno</a:t>
            </a:r>
            <a:r>
              <a:rPr lang="en-US" sz="1800" b="1" dirty="0"/>
              <a:t> </a:t>
            </a:r>
            <a:r>
              <a:rPr lang="en-US" sz="1800" b="1" dirty="0" err="1"/>
              <a:t>uporabo</a:t>
            </a:r>
            <a:r>
              <a:rPr lang="sl-SI" sz="1800" b="1" dirty="0"/>
              <a:t> </a:t>
            </a:r>
            <a:r>
              <a:rPr lang="sl-SI" sz="1800" dirty="0"/>
              <a:t>- zaradi poslovanja</a:t>
            </a:r>
            <a:r>
              <a:rPr lang="en-US" sz="1800" dirty="0"/>
              <a:t> </a:t>
            </a:r>
            <a:r>
              <a:rPr lang="sl-SI" sz="1800" dirty="0"/>
              <a:t>izven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prostorov</a:t>
            </a:r>
            <a:r>
              <a:rPr lang="en-US" sz="1800" dirty="0"/>
              <a:t> je </a:t>
            </a:r>
            <a:r>
              <a:rPr lang="en-US" sz="1800" dirty="0" err="1"/>
              <a:t>večina</a:t>
            </a:r>
            <a:r>
              <a:rPr lang="en-US" sz="1800" dirty="0"/>
              <a:t> </a:t>
            </a:r>
            <a:r>
              <a:rPr lang="en-US" sz="1800" dirty="0" err="1"/>
              <a:t>poročala</a:t>
            </a:r>
            <a:r>
              <a:rPr lang="en-US" sz="1800" dirty="0"/>
              <a:t> o </a:t>
            </a:r>
            <a:r>
              <a:rPr lang="en-US" sz="1800" dirty="0" err="1"/>
              <a:t>velikem</a:t>
            </a:r>
            <a:r>
              <a:rPr lang="en-US" sz="1800" dirty="0"/>
              <a:t> </a:t>
            </a:r>
            <a:r>
              <a:rPr lang="en-US" sz="1800" dirty="0" err="1"/>
              <a:t>porastu</a:t>
            </a:r>
            <a:r>
              <a:rPr lang="en-US" sz="1800" dirty="0"/>
              <a:t> </a:t>
            </a:r>
            <a:r>
              <a:rPr lang="en-US" sz="1800" dirty="0" err="1"/>
              <a:t>embalaže</a:t>
            </a:r>
            <a:r>
              <a:rPr lang="en-US" sz="1800" dirty="0"/>
              <a:t>, </a:t>
            </a:r>
            <a:r>
              <a:rPr lang="en-US" sz="1800" dirty="0" err="1"/>
              <a:t>čeprav</a:t>
            </a:r>
            <a:r>
              <a:rPr lang="en-US" sz="1800" dirty="0"/>
              <a:t> </a:t>
            </a:r>
            <a:r>
              <a:rPr lang="en-US" sz="1800" dirty="0" err="1"/>
              <a:t>naj</a:t>
            </a:r>
            <a:r>
              <a:rPr lang="en-US" sz="1800" dirty="0"/>
              <a:t> bi se </a:t>
            </a:r>
            <a:r>
              <a:rPr lang="sl-SI" sz="1800" dirty="0"/>
              <a:t>uporaba le-te</a:t>
            </a:r>
            <a:r>
              <a:rPr lang="en-US" sz="1800" dirty="0"/>
              <a:t> po </a:t>
            </a:r>
            <a:r>
              <a:rPr lang="en-US" sz="1800" dirty="0" err="1"/>
              <a:t>pandemiji</a:t>
            </a:r>
            <a:r>
              <a:rPr lang="en-US" sz="1800" dirty="0"/>
              <a:t> </a:t>
            </a:r>
            <a:r>
              <a:rPr lang="en-US" sz="1800" dirty="0" err="1"/>
              <a:t>zmanjšala</a:t>
            </a:r>
            <a:r>
              <a:rPr lang="en-US" sz="1800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2125" y="2740524"/>
            <a:ext cx="6016488" cy="12929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/>
              <a:t>Zanašanje</a:t>
            </a:r>
            <a:r>
              <a:rPr lang="en-US" sz="1800" b="1" dirty="0"/>
              <a:t> na </a:t>
            </a:r>
            <a:r>
              <a:rPr lang="en-US" sz="1800" b="1" dirty="0" err="1"/>
              <a:t>dobavitelje</a:t>
            </a:r>
            <a:r>
              <a:rPr lang="en-US" sz="1800" b="1" dirty="0"/>
              <a:t> in </a:t>
            </a:r>
            <a:r>
              <a:rPr lang="en-US" sz="1800" b="1" dirty="0" err="1"/>
              <a:t>distributerje</a:t>
            </a:r>
            <a:r>
              <a:rPr lang="en-US" sz="1800" b="1" dirty="0"/>
              <a:t> </a:t>
            </a:r>
            <a:r>
              <a:rPr lang="en-US" sz="1800" dirty="0"/>
              <a:t>- </a:t>
            </a:r>
            <a:r>
              <a:rPr lang="en-US" sz="1800" dirty="0" err="1"/>
              <a:t>gospodarski</a:t>
            </a:r>
            <a:r>
              <a:rPr lang="en-US" sz="1800" dirty="0"/>
              <a:t> </a:t>
            </a:r>
            <a:r>
              <a:rPr lang="en-US" sz="1800" dirty="0" err="1"/>
              <a:t>subjekti</a:t>
            </a:r>
            <a:r>
              <a:rPr lang="en-US" sz="1800" dirty="0"/>
              <a:t> so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bolj</a:t>
            </a:r>
            <a:r>
              <a:rPr lang="en-US" sz="1800" dirty="0"/>
              <a:t> </a:t>
            </a:r>
            <a:r>
              <a:rPr lang="en-US" sz="1800" dirty="0" err="1"/>
              <a:t>odvisni</a:t>
            </a:r>
            <a:r>
              <a:rPr lang="en-US" sz="1800" dirty="0"/>
              <a:t> od </a:t>
            </a:r>
            <a:r>
              <a:rPr lang="en-US" sz="1800" dirty="0" err="1"/>
              <a:t>dobaviteljev</a:t>
            </a:r>
            <a:r>
              <a:rPr lang="en-US" sz="1800" dirty="0"/>
              <a:t> </a:t>
            </a:r>
            <a:r>
              <a:rPr lang="en-US" sz="1800" dirty="0" err="1"/>
              <a:t>zaradi</a:t>
            </a:r>
            <a:r>
              <a:rPr lang="en-US" sz="1800" dirty="0"/>
              <a:t> </a:t>
            </a:r>
            <a:r>
              <a:rPr lang="en-US" sz="1800" dirty="0" err="1"/>
              <a:t>prožnosti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plačilih</a:t>
            </a:r>
            <a:r>
              <a:rPr lang="en-US" sz="1800" dirty="0"/>
              <a:t> in </a:t>
            </a:r>
            <a:r>
              <a:rPr lang="en-US" sz="1800" dirty="0" err="1"/>
              <a:t>vračilih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so </a:t>
            </a:r>
            <a:r>
              <a:rPr lang="en-US" sz="1800" dirty="0" err="1"/>
              <a:t>imeli</a:t>
            </a:r>
            <a:r>
              <a:rPr lang="en-US" sz="1800" dirty="0"/>
              <a:t> </a:t>
            </a:r>
            <a:r>
              <a:rPr lang="en-US" sz="1800" dirty="0" err="1"/>
              <a:t>težave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vzdrževanju</a:t>
            </a:r>
            <a:r>
              <a:rPr lang="en-US" sz="1800" dirty="0"/>
              <a:t> </a:t>
            </a:r>
            <a:r>
              <a:rPr lang="en-US" sz="1800" dirty="0" err="1"/>
              <a:t>zalog</a:t>
            </a:r>
            <a:r>
              <a:rPr lang="en-US" sz="1800" dirty="0"/>
              <a:t> glede na </a:t>
            </a:r>
            <a:r>
              <a:rPr lang="en-US" sz="1800" dirty="0" err="1"/>
              <a:t>velika</a:t>
            </a:r>
            <a:r>
              <a:rPr lang="en-US" sz="1800" dirty="0"/>
              <a:t> </a:t>
            </a:r>
            <a:r>
              <a:rPr lang="en-US" sz="1800" dirty="0" err="1"/>
              <a:t>nihanja</a:t>
            </a:r>
            <a:r>
              <a:rPr lang="en-US" sz="1800" dirty="0"/>
              <a:t> v </a:t>
            </a:r>
            <a:r>
              <a:rPr lang="en-US" sz="1800" dirty="0" err="1"/>
              <a:t>povpraševanju</a:t>
            </a:r>
            <a:r>
              <a:rPr lang="en-US" sz="1800" dirty="0"/>
              <a:t>. </a:t>
            </a:r>
            <a:endParaRPr lang="en-IE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4387646"/>
            <a:ext cx="5950897" cy="1292996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rgbClr val="085156"/>
                </a:solidFill>
              </a:rPr>
              <a:t>Večja</a:t>
            </a:r>
            <a:r>
              <a:rPr lang="en-US" sz="1800" b="1" dirty="0">
                <a:solidFill>
                  <a:srgbClr val="085156"/>
                </a:solidFill>
              </a:rPr>
              <a:t> </a:t>
            </a:r>
            <a:r>
              <a:rPr lang="en-US" sz="1800" b="1" dirty="0" err="1">
                <a:solidFill>
                  <a:srgbClr val="085156"/>
                </a:solidFill>
              </a:rPr>
              <a:t>osredotočenost</a:t>
            </a:r>
            <a:r>
              <a:rPr lang="en-US" sz="1800" b="1" dirty="0">
                <a:solidFill>
                  <a:srgbClr val="085156"/>
                </a:solidFill>
              </a:rPr>
              <a:t> na </a:t>
            </a:r>
            <a:r>
              <a:rPr lang="en-US" sz="1800" b="1" dirty="0" err="1">
                <a:solidFill>
                  <a:srgbClr val="085156"/>
                </a:solidFill>
              </a:rPr>
              <a:t>predmestna</a:t>
            </a:r>
            <a:r>
              <a:rPr lang="en-US" sz="1800" b="1" dirty="0">
                <a:solidFill>
                  <a:srgbClr val="085156"/>
                </a:solidFill>
              </a:rPr>
              <a:t> </a:t>
            </a:r>
            <a:r>
              <a:rPr lang="en-US" sz="1800" b="1" dirty="0" err="1">
                <a:solidFill>
                  <a:srgbClr val="085156"/>
                </a:solidFill>
              </a:rPr>
              <a:t>območja</a:t>
            </a:r>
            <a:r>
              <a:rPr lang="en-US" sz="1800" b="1" dirty="0">
                <a:solidFill>
                  <a:srgbClr val="085156"/>
                </a:solidFill>
              </a:rPr>
              <a:t> </a:t>
            </a:r>
            <a:r>
              <a:rPr lang="en-US" sz="1800" dirty="0">
                <a:solidFill>
                  <a:srgbClr val="085156"/>
                </a:solidFill>
              </a:rPr>
              <a:t>- v </a:t>
            </a:r>
            <a:r>
              <a:rPr lang="en-US" sz="1800" dirty="0" err="1">
                <a:solidFill>
                  <a:srgbClr val="085156"/>
                </a:solidFill>
              </a:rPr>
              <a:t>mestnih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središčih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skorajda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ni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bilo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sl-SI" sz="1800" dirty="0">
                <a:solidFill>
                  <a:srgbClr val="085156"/>
                </a:solidFill>
              </a:rPr>
              <a:t>obiska</a:t>
            </a:r>
            <a:r>
              <a:rPr lang="en-US" sz="1800" dirty="0">
                <a:solidFill>
                  <a:srgbClr val="085156"/>
                </a:solidFill>
              </a:rPr>
              <a:t>. </a:t>
            </a:r>
            <a:r>
              <a:rPr lang="en-US" sz="1800" dirty="0" err="1">
                <a:solidFill>
                  <a:srgbClr val="085156"/>
                </a:solidFill>
              </a:rPr>
              <a:t>Številni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sl-SI" sz="1800" dirty="0">
                <a:solidFill>
                  <a:srgbClr val="085156"/>
                </a:solidFill>
              </a:rPr>
              <a:t>gostinci</a:t>
            </a:r>
            <a:r>
              <a:rPr lang="en-US" sz="1800" dirty="0">
                <a:solidFill>
                  <a:srgbClr val="085156"/>
                </a:solidFill>
              </a:rPr>
              <a:t>, ki </a:t>
            </a:r>
            <a:r>
              <a:rPr lang="en-US" sz="1800" dirty="0" err="1">
                <a:solidFill>
                  <a:srgbClr val="085156"/>
                </a:solidFill>
              </a:rPr>
              <a:t>imajo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lokacije</a:t>
            </a:r>
            <a:r>
              <a:rPr lang="en-US" sz="1800" dirty="0">
                <a:solidFill>
                  <a:srgbClr val="085156"/>
                </a:solidFill>
              </a:rPr>
              <a:t> v </a:t>
            </a:r>
            <a:r>
              <a:rPr lang="en-US" sz="1800" dirty="0" err="1">
                <a:solidFill>
                  <a:srgbClr val="085156"/>
                </a:solidFill>
              </a:rPr>
              <a:t>predmestjih</a:t>
            </a:r>
            <a:r>
              <a:rPr lang="en-US" sz="1800" dirty="0">
                <a:solidFill>
                  <a:srgbClr val="085156"/>
                </a:solidFill>
              </a:rPr>
              <a:t> in na </a:t>
            </a:r>
            <a:r>
              <a:rPr lang="en-US" sz="1800" dirty="0" err="1">
                <a:solidFill>
                  <a:srgbClr val="085156"/>
                </a:solidFill>
              </a:rPr>
              <a:t>obrobnih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območjih</a:t>
            </a:r>
            <a:r>
              <a:rPr lang="en-US" sz="1800" dirty="0">
                <a:solidFill>
                  <a:srgbClr val="085156"/>
                </a:solidFill>
              </a:rPr>
              <a:t>, </a:t>
            </a:r>
            <a:r>
              <a:rPr lang="en-US" sz="1800" dirty="0" err="1">
                <a:solidFill>
                  <a:srgbClr val="085156"/>
                </a:solidFill>
              </a:rPr>
              <a:t>poročajo</a:t>
            </a:r>
            <a:r>
              <a:rPr lang="en-US" sz="1800" dirty="0">
                <a:solidFill>
                  <a:srgbClr val="085156"/>
                </a:solidFill>
              </a:rPr>
              <a:t> o </a:t>
            </a:r>
            <a:r>
              <a:rPr lang="en-US" sz="1800" dirty="0" err="1">
                <a:solidFill>
                  <a:srgbClr val="085156"/>
                </a:solidFill>
              </a:rPr>
              <a:t>boljših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pogojih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sl-SI" sz="1800" dirty="0">
                <a:solidFill>
                  <a:srgbClr val="085156"/>
                </a:solidFill>
              </a:rPr>
              <a:t>delovanja</a:t>
            </a:r>
            <a:r>
              <a:rPr lang="en-US" sz="1800" dirty="0">
                <a:solidFill>
                  <a:srgbClr val="085156"/>
                </a:solidFill>
              </a:rPr>
              <a:t>.</a:t>
            </a:r>
            <a:endParaRPr lang="en-IE" sz="2000" dirty="0">
              <a:solidFill>
                <a:srgbClr val="085156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D1BA17-C332-4DA4-B720-999A225DBC5F}"/>
              </a:ext>
            </a:extLst>
          </p:cNvPr>
          <p:cNvSpPr txBox="1">
            <a:spLocks/>
          </p:cNvSpPr>
          <p:nvPr/>
        </p:nvSpPr>
        <p:spPr>
          <a:xfrm>
            <a:off x="326981" y="1524656"/>
            <a:ext cx="4498738" cy="380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endParaRPr lang="en-US" sz="2400" b="1" dirty="0">
              <a:solidFill>
                <a:srgbClr val="08515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4A652-4065-44AC-832E-CB89A7F67A84}"/>
              </a:ext>
            </a:extLst>
          </p:cNvPr>
          <p:cNvSpPr txBox="1"/>
          <p:nvPr/>
        </p:nvSpPr>
        <p:spPr>
          <a:xfrm>
            <a:off x="326981" y="1977971"/>
            <a:ext cx="43161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85156"/>
                </a:solidFill>
              </a:rPr>
              <a:t>Glede na </a:t>
            </a:r>
            <a:r>
              <a:rPr lang="en-US" sz="2400" dirty="0" err="1">
                <a:solidFill>
                  <a:srgbClr val="085156"/>
                </a:solidFill>
              </a:rPr>
              <a:t>precejšnje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motnje</a:t>
            </a:r>
            <a:r>
              <a:rPr lang="en-US" sz="2400" dirty="0">
                <a:solidFill>
                  <a:srgbClr val="085156"/>
                </a:solidFill>
              </a:rPr>
              <a:t>, ki so </a:t>
            </a:r>
            <a:r>
              <a:rPr lang="en-US" sz="2400" dirty="0" err="1">
                <a:solidFill>
                  <a:srgbClr val="085156"/>
                </a:solidFill>
              </a:rPr>
              <a:t>jih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doživeli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poslovni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subjekti</a:t>
            </a:r>
            <a:r>
              <a:rPr lang="en-US" sz="2400" dirty="0">
                <a:solidFill>
                  <a:srgbClr val="085156"/>
                </a:solidFill>
              </a:rPr>
              <a:t>, se 8 </a:t>
            </a:r>
            <a:r>
              <a:rPr lang="en-US" sz="2400" dirty="0" err="1">
                <a:solidFill>
                  <a:srgbClr val="085156"/>
                </a:solidFill>
              </a:rPr>
              <a:t>ugotovljenih</a:t>
            </a:r>
            <a:r>
              <a:rPr lang="en-US" sz="2400" dirty="0">
                <a:solidFill>
                  <a:srgbClr val="085156"/>
                </a:solidFill>
              </a:rPr>
              <a:t> "</a:t>
            </a:r>
            <a:r>
              <a:rPr lang="en-US" sz="2400" dirty="0" err="1">
                <a:solidFill>
                  <a:srgbClr val="085156"/>
                </a:solidFill>
              </a:rPr>
              <a:t>iztočnic</a:t>
            </a:r>
            <a:r>
              <a:rPr lang="en-US" sz="2400" dirty="0">
                <a:solidFill>
                  <a:srgbClr val="085156"/>
                </a:solidFill>
              </a:rPr>
              <a:t>" </a:t>
            </a:r>
            <a:r>
              <a:rPr lang="en-US" sz="2400" dirty="0" err="1">
                <a:solidFill>
                  <a:srgbClr val="085156"/>
                </a:solidFill>
              </a:rPr>
              <a:t>večinoma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nanaša</a:t>
            </a:r>
            <a:r>
              <a:rPr lang="en-US" sz="2400" dirty="0">
                <a:solidFill>
                  <a:srgbClr val="085156"/>
                </a:solidFill>
              </a:rPr>
              <a:t> na </a:t>
            </a:r>
            <a:r>
              <a:rPr lang="en-US" sz="2400" dirty="0" err="1">
                <a:solidFill>
                  <a:srgbClr val="085156"/>
                </a:solidFill>
              </a:rPr>
              <a:t>preživetje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podjetij</a:t>
            </a:r>
            <a:r>
              <a:rPr lang="en-US" sz="2400" dirty="0">
                <a:solidFill>
                  <a:srgbClr val="085156"/>
                </a:solidFill>
              </a:rPr>
              <a:t>, ki se </a:t>
            </a:r>
            <a:r>
              <a:rPr lang="en-US" sz="2400" dirty="0" err="1">
                <a:solidFill>
                  <a:srgbClr val="085156"/>
                </a:solidFill>
              </a:rPr>
              <a:t>ukvarjajo</a:t>
            </a:r>
            <a:r>
              <a:rPr lang="en-US" sz="2400" dirty="0">
                <a:solidFill>
                  <a:srgbClr val="085156"/>
                </a:solidFill>
              </a:rPr>
              <a:t> z </a:t>
            </a:r>
            <a:r>
              <a:rPr lang="en-US" sz="2400" dirty="0" err="1">
                <a:solidFill>
                  <a:srgbClr val="085156"/>
                </a:solidFill>
              </a:rPr>
              <a:t>gostinstvom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</p:txBody>
      </p:sp>
      <p:pic>
        <p:nvPicPr>
          <p:cNvPr id="11" name="Picture 10" descr="Tray of takeaway coffees">
            <a:extLst>
              <a:ext uri="{FF2B5EF4-FFF2-40B4-BE49-F238E27FC236}">
                <a16:creationId xmlns:a16="http://schemas.microsoft.com/office/drawing/2014/main" id="{202EA607-1127-4FCF-9EE7-6E2D54B4DE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41" y="3916963"/>
            <a:ext cx="330121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94" y="243534"/>
            <a:ext cx="8640631" cy="1659732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85156"/>
                </a:solidFill>
              </a:rPr>
              <a:t>Oglejmo </a:t>
            </a:r>
            <a:r>
              <a:rPr lang="en-IE" b="1" dirty="0" err="1">
                <a:solidFill>
                  <a:srgbClr val="085156"/>
                </a:solidFill>
              </a:rPr>
              <a:t>si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komercialne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ukrepe</a:t>
            </a:r>
            <a:r>
              <a:rPr lang="en-IE" b="1" dirty="0">
                <a:solidFill>
                  <a:srgbClr val="085156"/>
                </a:solidFill>
              </a:rPr>
              <a:t>, ki </a:t>
            </a:r>
            <a:r>
              <a:rPr lang="en-IE" b="1" dirty="0" err="1">
                <a:solidFill>
                  <a:srgbClr val="085156"/>
                </a:solidFill>
              </a:rPr>
              <a:t>vplivajo</a:t>
            </a:r>
            <a:r>
              <a:rPr lang="en-IE" b="1" dirty="0">
                <a:solidFill>
                  <a:srgbClr val="085156"/>
                </a:solidFill>
              </a:rPr>
              <a:t> na </a:t>
            </a:r>
            <a:r>
              <a:rPr lang="en-IE" b="1" dirty="0" err="1">
                <a:solidFill>
                  <a:srgbClr val="085156"/>
                </a:solidFill>
              </a:rPr>
              <a:t>vaše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en-IE" b="1" dirty="0" err="1">
                <a:solidFill>
                  <a:srgbClr val="085156"/>
                </a:solidFill>
              </a:rPr>
              <a:t>poslovanje</a:t>
            </a:r>
            <a:r>
              <a:rPr lang="en-IE" b="1" dirty="0">
                <a:solidFill>
                  <a:srgbClr val="085156"/>
                </a:solidFill>
              </a:rPr>
              <a:t>.</a:t>
            </a:r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0076" y="1105900"/>
            <a:ext cx="1176670" cy="1292995"/>
          </a:xfrm>
        </p:spPr>
        <p:txBody>
          <a:bodyPr/>
          <a:lstStyle/>
          <a:p>
            <a:r>
              <a:rPr lang="en-IE" dirty="0"/>
              <a:t>07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6746" y="1195475"/>
            <a:ext cx="6072182" cy="11138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err="1"/>
              <a:t>Naložbe</a:t>
            </a:r>
            <a:r>
              <a:rPr lang="en-GB" sz="1600" b="1" dirty="0"/>
              <a:t> v </a:t>
            </a:r>
            <a:r>
              <a:rPr lang="en-GB" sz="1600" b="1" dirty="0" err="1"/>
              <a:t>tehnologijo</a:t>
            </a:r>
            <a:r>
              <a:rPr lang="en-GB" sz="1600" b="1" dirty="0"/>
              <a:t> </a:t>
            </a:r>
            <a:r>
              <a:rPr lang="sl-SI" sz="1600" dirty="0"/>
              <a:t>- š</a:t>
            </a:r>
            <a:r>
              <a:rPr lang="en-GB" sz="1600" dirty="0" err="1"/>
              <a:t>tevilni</a:t>
            </a:r>
            <a:r>
              <a:rPr lang="en-GB" sz="1600" dirty="0"/>
              <a:t> </a:t>
            </a:r>
            <a:r>
              <a:rPr lang="sl-SI" sz="1600" dirty="0"/>
              <a:t>gostinci</a:t>
            </a:r>
            <a:r>
              <a:rPr lang="en-GB" sz="1600" dirty="0"/>
              <a:t> so </a:t>
            </a:r>
            <a:r>
              <a:rPr lang="en-GB" sz="1600" dirty="0" err="1"/>
              <a:t>začeli</a:t>
            </a:r>
            <a:r>
              <a:rPr lang="en-GB" sz="1600" dirty="0"/>
              <a:t> </a:t>
            </a:r>
            <a:r>
              <a:rPr lang="en-GB" sz="1600" dirty="0" err="1"/>
              <a:t>načrtovati</a:t>
            </a:r>
            <a:r>
              <a:rPr lang="en-GB" sz="1600" dirty="0"/>
              <a:t> </a:t>
            </a:r>
            <a:r>
              <a:rPr lang="en-GB" sz="1600" dirty="0" err="1"/>
              <a:t>vzpostavitev</a:t>
            </a:r>
            <a:r>
              <a:rPr lang="en-GB" sz="1600" dirty="0"/>
              <a:t> </a:t>
            </a:r>
            <a:r>
              <a:rPr lang="en-GB" sz="1600" dirty="0" err="1"/>
              <a:t>spletnih</a:t>
            </a:r>
            <a:r>
              <a:rPr lang="en-GB" sz="1600" dirty="0"/>
              <a:t> </a:t>
            </a:r>
            <a:r>
              <a:rPr lang="en-GB" sz="1600" dirty="0" err="1"/>
              <a:t>zmogljivosti</a:t>
            </a:r>
            <a:r>
              <a:rPr lang="sl-SI" sz="1600" dirty="0"/>
              <a:t> ali pa so </a:t>
            </a:r>
            <a:r>
              <a:rPr lang="en-GB" sz="1600" dirty="0" err="1"/>
              <a:t>pospešili</a:t>
            </a:r>
            <a:r>
              <a:rPr lang="en-GB" sz="1600" dirty="0"/>
              <a:t> </a:t>
            </a:r>
            <a:r>
              <a:rPr lang="sl-SI" sz="1600" dirty="0"/>
              <a:t>njihovo uporabo (spletna prodaja, </a:t>
            </a:r>
            <a:r>
              <a:rPr lang="en-GB" sz="1600" dirty="0" err="1"/>
              <a:t>aplikacij</a:t>
            </a:r>
            <a:r>
              <a:rPr lang="sl-SI" sz="1600" dirty="0"/>
              <a:t>e</a:t>
            </a:r>
            <a:r>
              <a:rPr lang="en-GB" sz="1600" dirty="0"/>
              <a:t>, </a:t>
            </a:r>
            <a:r>
              <a:rPr lang="en-GB" sz="1600" dirty="0" err="1"/>
              <a:t>spletn</a:t>
            </a:r>
            <a:r>
              <a:rPr lang="sl-SI" sz="1600" dirty="0"/>
              <a:t>e</a:t>
            </a:r>
            <a:r>
              <a:rPr lang="en-GB" sz="1600" dirty="0"/>
              <a:t> </a:t>
            </a:r>
            <a:r>
              <a:rPr lang="en-GB" sz="1600" dirty="0" err="1"/>
              <a:t>strani</a:t>
            </a:r>
            <a:r>
              <a:rPr lang="en-GB" sz="1600" dirty="0"/>
              <a:t>, </a:t>
            </a:r>
            <a:r>
              <a:rPr lang="en-GB" sz="1600" dirty="0" err="1"/>
              <a:t>spletn</a:t>
            </a:r>
            <a:r>
              <a:rPr lang="sl-SI" sz="1600" dirty="0"/>
              <a:t>a</a:t>
            </a:r>
            <a:r>
              <a:rPr lang="en-GB" sz="1600" dirty="0"/>
              <a:t> </a:t>
            </a:r>
            <a:r>
              <a:rPr lang="en-GB" sz="1600" dirty="0" err="1"/>
              <a:t>trgovin</a:t>
            </a:r>
            <a:r>
              <a:rPr lang="sl-SI" sz="1600" dirty="0"/>
              <a:t>a,</a:t>
            </a:r>
            <a:r>
              <a:rPr lang="en-GB" sz="1600" dirty="0"/>
              <a:t> </a:t>
            </a:r>
            <a:r>
              <a:rPr lang="en-GB" sz="1600" dirty="0" err="1"/>
              <a:t>programi</a:t>
            </a:r>
            <a:r>
              <a:rPr lang="en-GB" sz="1600" dirty="0"/>
              <a:t> </a:t>
            </a:r>
            <a:r>
              <a:rPr lang="en-GB" sz="1600" dirty="0" err="1"/>
              <a:t>zvestobe</a:t>
            </a:r>
            <a:r>
              <a:rPr lang="en-GB" sz="1600" dirty="0"/>
              <a:t> za </a:t>
            </a:r>
            <a:r>
              <a:rPr lang="en-GB" sz="1600" dirty="0" err="1"/>
              <a:t>zbiranje</a:t>
            </a:r>
            <a:r>
              <a:rPr lang="en-GB" sz="1600" dirty="0"/>
              <a:t> </a:t>
            </a:r>
            <a:r>
              <a:rPr lang="en-GB" sz="1600" dirty="0" err="1"/>
              <a:t>podatkov</a:t>
            </a:r>
            <a:r>
              <a:rPr lang="en-GB" sz="1600" dirty="0"/>
              <a:t> o </a:t>
            </a:r>
            <a:r>
              <a:rPr lang="en-GB" sz="1600" dirty="0" err="1"/>
              <a:t>strankah</a:t>
            </a:r>
            <a:r>
              <a:rPr lang="sl-SI" sz="1600" dirty="0"/>
              <a:t> </a:t>
            </a:r>
            <a:r>
              <a:rPr lang="en-GB" sz="1600" dirty="0"/>
              <a:t>…</a:t>
            </a:r>
            <a:r>
              <a:rPr lang="sl-SI" sz="1600" dirty="0"/>
              <a:t>)</a:t>
            </a:r>
            <a:r>
              <a:rPr lang="en-GB" sz="1600" dirty="0"/>
              <a:t>  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5512" y="2765675"/>
            <a:ext cx="6072182" cy="12929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800" b="1" dirty="0"/>
              <a:t>P</a:t>
            </a:r>
            <a:r>
              <a:rPr lang="en-GB" sz="1800" b="1" dirty="0" err="1"/>
              <a:t>reoblikovanje</a:t>
            </a:r>
            <a:r>
              <a:rPr lang="en-GB" sz="1800" b="1" dirty="0"/>
              <a:t> </a:t>
            </a:r>
            <a:r>
              <a:rPr lang="sl-SI" sz="1800" b="1" dirty="0"/>
              <a:t>prostora </a:t>
            </a:r>
            <a:r>
              <a:rPr lang="en-GB" sz="1800" dirty="0"/>
              <a:t>- </a:t>
            </a:r>
            <a:r>
              <a:rPr lang="en-GB" sz="1800" dirty="0" err="1"/>
              <a:t>zahteve</a:t>
            </a:r>
            <a:r>
              <a:rPr lang="en-GB" sz="1800" dirty="0"/>
              <a:t> za </a:t>
            </a:r>
            <a:r>
              <a:rPr lang="en-GB" sz="1800" dirty="0" err="1"/>
              <a:t>delovanje</a:t>
            </a:r>
            <a:r>
              <a:rPr lang="en-GB" sz="1800" dirty="0"/>
              <a:t> so bile</a:t>
            </a:r>
            <a:r>
              <a:rPr lang="sl-SI" sz="1800" dirty="0"/>
              <a:t> bolj </a:t>
            </a:r>
            <a:r>
              <a:rPr lang="en-GB" sz="1800" dirty="0" err="1"/>
              <a:t>oddaljene</a:t>
            </a:r>
            <a:r>
              <a:rPr lang="en-GB" sz="1800" dirty="0"/>
              <a:t> </a:t>
            </a:r>
            <a:r>
              <a:rPr lang="en-GB" sz="1800" dirty="0" err="1"/>
              <a:t>mize</a:t>
            </a:r>
            <a:r>
              <a:rPr lang="en-GB" sz="1800" dirty="0"/>
              <a:t> in </a:t>
            </a:r>
            <a:r>
              <a:rPr lang="en-GB" sz="1800" dirty="0" err="1"/>
              <a:t>enosmerne</a:t>
            </a:r>
            <a:r>
              <a:rPr lang="en-GB" sz="1800" dirty="0"/>
              <a:t> </a:t>
            </a:r>
            <a:r>
              <a:rPr lang="en-GB" sz="1800" dirty="0" err="1"/>
              <a:t>čakalne</a:t>
            </a:r>
            <a:r>
              <a:rPr lang="en-GB" sz="1800" dirty="0"/>
              <a:t> </a:t>
            </a:r>
            <a:r>
              <a:rPr lang="en-GB" sz="1800" dirty="0" err="1"/>
              <a:t>vrste</a:t>
            </a:r>
            <a:r>
              <a:rPr lang="en-GB" sz="1800" dirty="0"/>
              <a:t>, ki so </a:t>
            </a:r>
            <a:r>
              <a:rPr lang="en-GB" sz="1800" dirty="0" err="1"/>
              <a:t>zmanjšale</a:t>
            </a:r>
            <a:r>
              <a:rPr lang="en-GB" sz="1800" dirty="0"/>
              <a:t> </a:t>
            </a:r>
            <a:r>
              <a:rPr lang="en-GB" sz="1800" dirty="0" err="1"/>
              <a:t>interakcijo</a:t>
            </a:r>
            <a:r>
              <a:rPr lang="en-GB" sz="1800" dirty="0"/>
              <a:t> med </a:t>
            </a:r>
            <a:r>
              <a:rPr lang="en-GB" sz="1800" dirty="0" err="1"/>
              <a:t>gosti</a:t>
            </a:r>
            <a:r>
              <a:rPr lang="en-GB" sz="1800" dirty="0"/>
              <a:t> in </a:t>
            </a:r>
            <a:r>
              <a:rPr lang="en-GB" sz="1800" dirty="0" err="1"/>
              <a:t>osebjem</a:t>
            </a:r>
            <a:r>
              <a:rPr lang="en-GB" sz="1800" dirty="0"/>
              <a:t>. 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5C2E9-F66F-44BC-8C94-DB3AAC09C9ED}"/>
              </a:ext>
            </a:extLst>
          </p:cNvPr>
          <p:cNvSpPr txBox="1"/>
          <p:nvPr/>
        </p:nvSpPr>
        <p:spPr>
          <a:xfrm>
            <a:off x="4848840" y="4033519"/>
            <a:ext cx="7366281" cy="2559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9" name="Picture 8" descr="Person outside a bakery">
            <a:extLst>
              <a:ext uri="{FF2B5EF4-FFF2-40B4-BE49-F238E27FC236}">
                <a16:creationId xmlns:a16="http://schemas.microsoft.com/office/drawing/2014/main" id="{8C040513-5030-48AA-8B5E-990721DAE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73" y="2153900"/>
            <a:ext cx="4201252" cy="28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4D8B5-06BE-49E2-9738-BECAE689897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579438" y="652463"/>
            <a:ext cx="8856662" cy="105157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Vaja ZA RAZMISLEK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r>
              <a:rPr lang="sl-SI" sz="2400" b="1" dirty="0">
                <a:solidFill>
                  <a:schemeClr val="bg1"/>
                </a:solidFill>
              </a:rPr>
              <a:t>Preglejte naš delovni zvezek in razmislite o naslednjih vprašanjih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876422-1F42-4FAF-8299-8A022BD12EA6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585788" y="2503488"/>
            <a:ext cx="10969625" cy="3230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" b="1" dirty="0">
              <a:solidFill>
                <a:schemeClr val="bg1"/>
              </a:solidFill>
              <a:highlight>
                <a:srgbClr val="CC9131"/>
              </a:highlight>
            </a:endParaRPr>
          </a:p>
          <a:p>
            <a:pPr marL="457200" indent="-457200" algn="just">
              <a:buAutoNum type="arabicPeriod"/>
            </a:pPr>
            <a:r>
              <a:rPr lang="en-US" sz="2400" b="1" dirty="0">
                <a:solidFill>
                  <a:srgbClr val="085156"/>
                </a:solidFill>
              </a:rPr>
              <a:t>Koliko od </a:t>
            </a:r>
            <a:r>
              <a:rPr lang="sl-SI" sz="2400" b="1" dirty="0">
                <a:solidFill>
                  <a:srgbClr val="085156"/>
                </a:solidFill>
              </a:rPr>
              <a:t>omenjenih </a:t>
            </a:r>
            <a:r>
              <a:rPr lang="en-US" sz="2400" b="1" dirty="0" err="1">
                <a:solidFill>
                  <a:srgbClr val="085156"/>
                </a:solidFill>
              </a:rPr>
              <a:t>ukrepov</a:t>
            </a:r>
            <a:r>
              <a:rPr lang="en-US" sz="2400" b="1" dirty="0">
                <a:solidFill>
                  <a:srgbClr val="085156"/>
                </a:solidFill>
              </a:rPr>
              <a:t> v </a:t>
            </a:r>
            <a:r>
              <a:rPr lang="en-US" sz="2400" b="1" dirty="0" err="1">
                <a:solidFill>
                  <a:srgbClr val="085156"/>
                </a:solidFill>
              </a:rPr>
              <a:t>zadnjih</a:t>
            </a:r>
            <a:r>
              <a:rPr lang="en-US" sz="2400" b="1" dirty="0">
                <a:solidFill>
                  <a:srgbClr val="085156"/>
                </a:solidFill>
              </a:rPr>
              <a:t> 18 </a:t>
            </a:r>
            <a:r>
              <a:rPr lang="en-US" sz="2400" b="1" dirty="0" err="1">
                <a:solidFill>
                  <a:srgbClr val="085156"/>
                </a:solidFill>
              </a:rPr>
              <a:t>mesecih</a:t>
            </a:r>
            <a:r>
              <a:rPr lang="sl-SI" sz="2400" b="1" dirty="0">
                <a:solidFill>
                  <a:srgbClr val="085156"/>
                </a:solidFill>
              </a:rPr>
              <a:t> uporabili v vašem podjetju</a:t>
            </a:r>
            <a:r>
              <a:rPr lang="en-US" sz="2400" b="1" dirty="0">
                <a:solidFill>
                  <a:srgbClr val="085156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b="1" dirty="0" err="1">
                <a:solidFill>
                  <a:srgbClr val="085156"/>
                </a:solidFill>
              </a:rPr>
              <a:t>Razmišljajte</a:t>
            </a:r>
            <a:r>
              <a:rPr lang="en-US" sz="2400" b="1" dirty="0">
                <a:solidFill>
                  <a:srgbClr val="085156"/>
                </a:solidFill>
              </a:rPr>
              <a:t> o </a:t>
            </a:r>
            <a:r>
              <a:rPr lang="en-US" sz="2400" b="1" dirty="0" err="1">
                <a:solidFill>
                  <a:srgbClr val="085156"/>
                </a:solidFill>
              </a:rPr>
              <a:t>načinu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preživetj</a:t>
            </a:r>
            <a:r>
              <a:rPr lang="sl-SI" sz="2400" b="1" dirty="0">
                <a:solidFill>
                  <a:srgbClr val="085156"/>
                </a:solidFill>
              </a:rPr>
              <a:t>a za podjetje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en-US" sz="2400" b="1" dirty="0" err="1">
                <a:solidFill>
                  <a:srgbClr val="085156"/>
                </a:solidFill>
              </a:rPr>
              <a:t>ocenite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donosnost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uvajanja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vsake</a:t>
            </a:r>
            <a:r>
              <a:rPr lang="sl-SI" sz="2400" b="1" dirty="0">
                <a:solidFill>
                  <a:srgbClr val="085156"/>
                </a:solidFill>
              </a:rPr>
              <a:t>ga ukrepa ali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nove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storitve</a:t>
            </a:r>
            <a:r>
              <a:rPr lang="sl-SI" sz="2400" b="1" dirty="0">
                <a:solidFill>
                  <a:srgbClr val="085156"/>
                </a:solidFill>
              </a:rPr>
              <a:t>.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en-US" sz="2400" b="1" dirty="0" err="1">
                <a:solidFill>
                  <a:srgbClr val="085156"/>
                </a:solidFill>
              </a:rPr>
              <a:t>Kaj</a:t>
            </a:r>
            <a:r>
              <a:rPr lang="en-US" sz="2400" b="1" dirty="0">
                <a:solidFill>
                  <a:srgbClr val="085156"/>
                </a:solidFill>
              </a:rPr>
              <a:t> bi </a:t>
            </a:r>
            <a:r>
              <a:rPr lang="en-US" sz="2400" b="1" dirty="0" err="1">
                <a:solidFill>
                  <a:srgbClr val="085156"/>
                </a:solidFill>
              </a:rPr>
              <a:t>storili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drugače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sl-SI" sz="2400" b="1" dirty="0">
                <a:solidFill>
                  <a:srgbClr val="085156"/>
                </a:solidFill>
              </a:rPr>
              <a:t>če bi bili ponovno v isti situaciji in bi bili prisiljeni prilagoditi svoj poslovni model?</a:t>
            </a:r>
            <a:endParaRPr lang="en-US" sz="2400" b="1" dirty="0">
              <a:solidFill>
                <a:srgbClr val="085156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>
                <a:solidFill>
                  <a:srgbClr val="085156"/>
                </a:solidFill>
              </a:rPr>
              <a:t>Katere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nove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pristope</a:t>
            </a:r>
            <a:r>
              <a:rPr lang="en-US" sz="2400" b="1" dirty="0">
                <a:solidFill>
                  <a:srgbClr val="085156"/>
                </a:solidFill>
              </a:rPr>
              <a:t> bi </a:t>
            </a:r>
            <a:r>
              <a:rPr lang="en-US" sz="2400" b="1" dirty="0" err="1">
                <a:solidFill>
                  <a:srgbClr val="085156"/>
                </a:solidFill>
              </a:rPr>
              <a:t>bilo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smiselno</a:t>
            </a:r>
            <a:r>
              <a:rPr lang="en-US" sz="2400" b="1" dirty="0">
                <a:solidFill>
                  <a:srgbClr val="085156"/>
                </a:solidFill>
              </a:rPr>
              <a:t> in </a:t>
            </a:r>
            <a:r>
              <a:rPr lang="en-US" sz="2400" b="1" dirty="0" err="1">
                <a:solidFill>
                  <a:srgbClr val="085156"/>
                </a:solidFill>
              </a:rPr>
              <a:t>dobičkonosno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prenesti</a:t>
            </a:r>
            <a:r>
              <a:rPr lang="en-US" sz="2400" b="1" dirty="0">
                <a:solidFill>
                  <a:srgbClr val="085156"/>
                </a:solidFill>
              </a:rPr>
              <a:t> v </a:t>
            </a:r>
            <a:r>
              <a:rPr lang="en-US" sz="2400" b="1" dirty="0" err="1">
                <a:solidFill>
                  <a:srgbClr val="085156"/>
                </a:solidFill>
              </a:rPr>
              <a:t>prihodnost</a:t>
            </a:r>
            <a:r>
              <a:rPr lang="en-US" sz="2400" b="1" dirty="0">
                <a:solidFill>
                  <a:srgbClr val="085156"/>
                </a:solidFill>
              </a:rPr>
              <a:t>?</a:t>
            </a:r>
          </a:p>
          <a:p>
            <a:pPr algn="just"/>
            <a:endParaRPr lang="en-US" sz="24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534A-F1F9-48A4-A61B-D23CB95EB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887" y="2459773"/>
            <a:ext cx="11706225" cy="3485839"/>
          </a:xfrm>
        </p:spPr>
        <p:txBody>
          <a:bodyPr/>
          <a:lstStyle/>
          <a:p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Baked in Brick v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Birminghamu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odličen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primer,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je 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gostinsko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inovativno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prilagodilo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pandemiji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Lastnik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kvalificirani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kuhar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pokazal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sposoben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popolnoma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spremeniti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poslovni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model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bi se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prilagodil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okoliščinam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prilagoditvijo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jedilnika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 katerim zagotavlja hranljive in cenovno dostopne obroke,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podprl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ranljive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uvedbo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zabojčkov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sadjem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zelenjavo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zagot</a:t>
            </a:r>
            <a:r>
              <a:rPr lang="sl-SI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avljal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</a:t>
            </a:r>
            <a:r>
              <a:rPr lang="sl-SI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potrošnikom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2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voljo</a:t>
            </a:r>
            <a:r>
              <a:rPr lang="sl-SI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</a:t>
            </a:r>
            <a:r>
              <a:rPr lang="sl-SI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izbira hrane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oskrbel</a:t>
            </a:r>
            <a:r>
              <a:rPr lang="sl-SI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851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trajnostno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da je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preživelo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krizo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963AC73-63B7-4DDA-8906-858210191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2"/>
          <a:stretch/>
        </p:blipFill>
        <p:spPr>
          <a:xfrm>
            <a:off x="0" y="0"/>
            <a:ext cx="7724775" cy="2327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89812-49A2-4EEE-9BFA-F226FA454CD8}"/>
              </a:ext>
            </a:extLst>
          </p:cNvPr>
          <p:cNvSpPr txBox="1"/>
          <p:nvPr/>
        </p:nvSpPr>
        <p:spPr>
          <a:xfrm>
            <a:off x="7965339" y="573349"/>
            <a:ext cx="3983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534A-F1F9-48A4-A61B-D23CB95EB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05103" y="2327192"/>
            <a:ext cx="3986897" cy="3485839"/>
          </a:xfrm>
        </p:spPr>
        <p:txBody>
          <a:bodyPr/>
          <a:lstStyle/>
          <a:p>
            <a:r>
              <a:rPr lang="sl-SI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 je bila uporaba sodobnih tehnologij. Investicija v aplikacijo se je povrnila, saj zdaj predstavlja najmočnejši prodajni kanal podjetja. </a:t>
            </a:r>
            <a:endParaRPr lang="en-US" sz="22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2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OBIŠČI</a:t>
            </a:r>
            <a:r>
              <a:rPr lang="en-US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hlinkClick r:id="rId2"/>
              </a:rPr>
              <a:t>Baked in Brick - wood fired BBQ - street food - events - parties – catering</a:t>
            </a:r>
            <a:endParaRPr lang="en-GB" sz="2200" dirty="0"/>
          </a:p>
          <a:p>
            <a:endParaRPr lang="en-GB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2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endParaRPr lang="en-GB" sz="2200" b="1" dirty="0">
              <a:solidFill>
                <a:srgbClr val="085156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 dirty="0">
                <a:hlinkClick r:id="rId3"/>
              </a:rPr>
              <a:t>102-Baked-In-Brick.pdf (</a:t>
            </a:r>
            <a:r>
              <a:rPr lang="en-IE" sz="1800" dirty="0" err="1">
                <a:hlinkClick r:id="rId3"/>
              </a:rPr>
              <a:t>foodinnovation.how</a:t>
            </a:r>
            <a:r>
              <a:rPr lang="en-IE" sz="1800" dirty="0">
                <a:hlinkClick r:id="rId3"/>
              </a:rPr>
              <a:t>)</a:t>
            </a:r>
            <a:endParaRPr lang="en-IE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963AC73-63B7-4DDA-8906-858210191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2"/>
          <a:stretch/>
        </p:blipFill>
        <p:spPr>
          <a:xfrm>
            <a:off x="0" y="0"/>
            <a:ext cx="7724775" cy="232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2982B-FD0F-4AB8-8736-B228F5AEF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306"/>
            <a:ext cx="7724775" cy="5916153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B2192EE-D7CA-4929-B07F-05FADFC866EC}"/>
              </a:ext>
            </a:extLst>
          </p:cNvPr>
          <p:cNvSpPr txBox="1"/>
          <p:nvPr/>
        </p:nvSpPr>
        <p:spPr>
          <a:xfrm>
            <a:off x="7867684" y="629470"/>
            <a:ext cx="3983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B6306-6328-499F-AC61-B6C93A3605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551" y="409271"/>
            <a:ext cx="8857251" cy="14299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Dobrodošli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SUSTAIN, </a:t>
            </a:r>
            <a:r>
              <a:rPr lang="en-US" b="1" dirty="0" err="1"/>
              <a:t>novem</a:t>
            </a:r>
            <a:r>
              <a:rPr lang="en-US" b="1" dirty="0"/>
              <a:t> </a:t>
            </a:r>
            <a:r>
              <a:rPr lang="sl-SI" b="1" dirty="0"/>
              <a:t>orodju</a:t>
            </a:r>
            <a:r>
              <a:rPr lang="en-US" b="1" dirty="0"/>
              <a:t>, ki je </a:t>
            </a:r>
            <a:r>
              <a:rPr lang="en-US" b="1" dirty="0" err="1"/>
              <a:t>posebej</a:t>
            </a:r>
            <a:r>
              <a:rPr lang="en-US" b="1" dirty="0"/>
              <a:t> </a:t>
            </a:r>
            <a:r>
              <a:rPr lang="en-US" b="1" dirty="0" err="1"/>
              <a:t>zasnovan</a:t>
            </a:r>
            <a:r>
              <a:rPr lang="en-US" b="1" dirty="0"/>
              <a:t> za </a:t>
            </a:r>
            <a:r>
              <a:rPr lang="en-US" b="1" dirty="0" err="1"/>
              <a:t>spodbujanje</a:t>
            </a:r>
            <a:r>
              <a:rPr lang="en-US" b="1" dirty="0"/>
              <a:t> </a:t>
            </a:r>
            <a:r>
              <a:rPr lang="en-US" b="1" dirty="0" err="1"/>
              <a:t>inovacij</a:t>
            </a:r>
            <a:r>
              <a:rPr lang="en-US" b="1" dirty="0"/>
              <a:t> v </a:t>
            </a:r>
            <a:r>
              <a:rPr lang="sl-SI" b="1" dirty="0"/>
              <a:t>gostinskem</a:t>
            </a:r>
            <a:r>
              <a:rPr lang="en-US" b="1" dirty="0"/>
              <a:t> </a:t>
            </a:r>
            <a:r>
              <a:rPr lang="en-US" b="1" dirty="0" err="1"/>
              <a:t>sektorju</a:t>
            </a:r>
            <a:r>
              <a:rPr lang="en-US" b="1" dirty="0"/>
              <a:t>.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8E194-573F-49E6-8F75-4C338EAE89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95" y="1949450"/>
            <a:ext cx="10968810" cy="3831590"/>
          </a:xfrm>
        </p:spPr>
        <p:txBody>
          <a:bodyPr/>
          <a:lstStyle/>
          <a:p>
            <a:pPr algn="just"/>
            <a:r>
              <a:rPr lang="en-US" sz="2200" b="1" dirty="0"/>
              <a:t>SUSTAIN </a:t>
            </a:r>
            <a:r>
              <a:rPr lang="sl-SI" sz="2200" b="1" dirty="0"/>
              <a:t>tečaj </a:t>
            </a:r>
            <a:r>
              <a:rPr lang="en-US" sz="2200" b="1" dirty="0"/>
              <a:t>je </a:t>
            </a:r>
            <a:r>
              <a:rPr lang="en-US" sz="2200" b="1" dirty="0" err="1"/>
              <a:t>zasnovan</a:t>
            </a:r>
            <a:r>
              <a:rPr lang="en-US" sz="2200" b="1" dirty="0"/>
              <a:t> </a:t>
            </a:r>
            <a:r>
              <a:rPr lang="en-US" sz="2200" b="1" dirty="0" err="1"/>
              <a:t>tako</a:t>
            </a:r>
            <a:r>
              <a:rPr lang="en-US" sz="2200" b="1" dirty="0"/>
              <a:t>, da </a:t>
            </a:r>
            <a:r>
              <a:rPr lang="en-US" sz="2200" b="1" dirty="0" err="1"/>
              <a:t>usposablja</a:t>
            </a:r>
            <a:r>
              <a:rPr lang="en-US" sz="2200" b="1" dirty="0"/>
              <a:t> </a:t>
            </a:r>
            <a:r>
              <a:rPr lang="sl-SI" sz="2200" b="1" dirty="0"/>
              <a:t>izobraževalne institucije ter </a:t>
            </a:r>
            <a:r>
              <a:rPr lang="en-US" sz="2200" b="1" dirty="0" err="1"/>
              <a:t>podjetja</a:t>
            </a:r>
            <a:r>
              <a:rPr lang="en-US" sz="2200" b="1" dirty="0"/>
              <a:t> za </a:t>
            </a:r>
            <a:r>
              <a:rPr lang="en-US" sz="2200" b="1" dirty="0" err="1"/>
              <a:t>razvoj</a:t>
            </a:r>
            <a:r>
              <a:rPr lang="en-US" sz="2200" b="1" dirty="0"/>
              <a:t> </a:t>
            </a:r>
            <a:r>
              <a:rPr lang="en-US" sz="2200" b="1" dirty="0" err="1"/>
              <a:t>zdravih</a:t>
            </a:r>
            <a:r>
              <a:rPr lang="en-US" sz="2200" b="1" dirty="0"/>
              <a:t> </a:t>
            </a:r>
            <a:r>
              <a:rPr lang="en-US" sz="2200" b="1" dirty="0" err="1"/>
              <a:t>inovativnih</a:t>
            </a:r>
            <a:r>
              <a:rPr lang="en-US" sz="2200" b="1" dirty="0"/>
              <a:t> </a:t>
            </a:r>
            <a:r>
              <a:rPr lang="sl-SI" sz="2200" b="1" dirty="0"/>
              <a:t>produktov</a:t>
            </a:r>
            <a:r>
              <a:rPr lang="en-US" sz="2200" b="1" dirty="0"/>
              <a:t> in </a:t>
            </a:r>
            <a:r>
              <a:rPr lang="en-US" sz="2200" b="1" dirty="0" err="1"/>
              <a:t>digitaliziranih</a:t>
            </a:r>
            <a:r>
              <a:rPr lang="en-US" sz="2200" b="1" dirty="0"/>
              <a:t> </a:t>
            </a:r>
            <a:r>
              <a:rPr lang="en-US" sz="2200" b="1" dirty="0" err="1"/>
              <a:t>poslovnih</a:t>
            </a:r>
            <a:r>
              <a:rPr lang="en-US" sz="2200" b="1" dirty="0"/>
              <a:t> </a:t>
            </a:r>
            <a:r>
              <a:rPr lang="en-US" sz="2200" b="1" dirty="0" err="1"/>
              <a:t>procesov</a:t>
            </a:r>
            <a:r>
              <a:rPr lang="en-US" sz="2200" b="1" dirty="0"/>
              <a:t>, </a:t>
            </a:r>
            <a:r>
              <a:rPr lang="sl-SI" sz="2200" b="1" dirty="0"/>
              <a:t>s čimer </a:t>
            </a:r>
            <a:r>
              <a:rPr lang="en-US" sz="2200" b="1" dirty="0" err="1"/>
              <a:t>navdih</a:t>
            </a:r>
            <a:r>
              <a:rPr lang="sl-SI" sz="2200" b="1" dirty="0"/>
              <a:t>uje</a:t>
            </a:r>
            <a:r>
              <a:rPr lang="en-US" sz="2200" b="1" dirty="0"/>
              <a:t> in </a:t>
            </a:r>
            <a:r>
              <a:rPr lang="en-US" sz="2200" b="1" dirty="0" err="1"/>
              <a:t>uspos</a:t>
            </a:r>
            <a:r>
              <a:rPr lang="sl-SI" sz="2200" b="1" dirty="0"/>
              <a:t>a</a:t>
            </a:r>
            <a:r>
              <a:rPr lang="en-US" sz="2200" b="1" dirty="0" err="1"/>
              <a:t>blj</a:t>
            </a:r>
            <a:r>
              <a:rPr lang="sl-SI" sz="2200" b="1" dirty="0"/>
              <a:t>a</a:t>
            </a:r>
            <a:r>
              <a:rPr lang="en-US" sz="2200" b="1" dirty="0"/>
              <a:t> mal</a:t>
            </a:r>
            <a:r>
              <a:rPr lang="sl-SI" sz="2200" b="1" dirty="0"/>
              <a:t>a</a:t>
            </a:r>
            <a:r>
              <a:rPr lang="en-US" sz="2200" b="1" dirty="0"/>
              <a:t> in </a:t>
            </a:r>
            <a:r>
              <a:rPr lang="en-US" sz="2200" b="1" dirty="0" err="1"/>
              <a:t>srednj</a:t>
            </a:r>
            <a:r>
              <a:rPr lang="sl-SI" sz="2200" b="1" dirty="0"/>
              <a:t>e velika</a:t>
            </a:r>
            <a:r>
              <a:rPr lang="en-US" sz="2200" b="1" dirty="0"/>
              <a:t> </a:t>
            </a:r>
            <a:r>
              <a:rPr lang="en-US" sz="2200" b="1" dirty="0" err="1"/>
              <a:t>podjet</a:t>
            </a:r>
            <a:r>
              <a:rPr lang="sl-SI" sz="2200" b="1" dirty="0"/>
              <a:t>ja</a:t>
            </a:r>
            <a:r>
              <a:rPr lang="en-US" sz="2200" b="1" dirty="0"/>
              <a:t> </a:t>
            </a:r>
            <a:r>
              <a:rPr lang="sl-SI" sz="2200" b="1" dirty="0"/>
              <a:t>s</a:t>
            </a:r>
            <a:r>
              <a:rPr lang="en-US" sz="2200" b="1" dirty="0"/>
              <a:t> </a:t>
            </a:r>
            <a:r>
              <a:rPr lang="en-US" sz="2200" b="1" dirty="0" err="1"/>
              <a:t>področj</a:t>
            </a:r>
            <a:r>
              <a:rPr lang="sl-SI" sz="2200" b="1" dirty="0"/>
              <a:t>a</a:t>
            </a:r>
            <a:r>
              <a:rPr lang="en-US" sz="2200" b="1" dirty="0"/>
              <a:t> </a:t>
            </a:r>
            <a:r>
              <a:rPr lang="sl-SI" sz="2200" b="1" dirty="0"/>
              <a:t>gostinstva </a:t>
            </a:r>
            <a:r>
              <a:rPr lang="en-US" sz="2200" b="1" dirty="0"/>
              <a:t>v </a:t>
            </a:r>
            <a:r>
              <a:rPr lang="en-US" sz="2200" b="1" dirty="0" err="1"/>
              <a:t>Evropi</a:t>
            </a:r>
            <a:r>
              <a:rPr lang="en-US" sz="2200" b="1" dirty="0"/>
              <a:t> za </a:t>
            </a:r>
            <a:r>
              <a:rPr lang="en-US" sz="2200" b="1" dirty="0" err="1"/>
              <a:t>dinamičen</a:t>
            </a:r>
            <a:r>
              <a:rPr lang="en-US" sz="2200" b="1" dirty="0"/>
              <a:t> </a:t>
            </a:r>
            <a:r>
              <a:rPr lang="en-US" sz="2200" b="1" dirty="0" err="1"/>
              <a:t>odziv</a:t>
            </a:r>
            <a:r>
              <a:rPr lang="en-US" sz="2200" b="1" dirty="0"/>
              <a:t> na </a:t>
            </a:r>
            <a:r>
              <a:rPr lang="en-US" sz="2200" b="1" dirty="0" err="1"/>
              <a:t>izzive</a:t>
            </a:r>
            <a:r>
              <a:rPr lang="en-US" sz="2200" b="1" dirty="0"/>
              <a:t> </a:t>
            </a:r>
            <a:r>
              <a:rPr lang="sl-SI" sz="2200" b="1" dirty="0"/>
              <a:t>povečanja telesne teže prebivalstva ter na številne</a:t>
            </a:r>
            <a:r>
              <a:rPr lang="en-US" sz="2200" b="1" dirty="0"/>
              <a:t> </a:t>
            </a:r>
            <a:r>
              <a:rPr lang="en-US" sz="2200" b="1" dirty="0" err="1"/>
              <a:t>spremembe</a:t>
            </a:r>
            <a:r>
              <a:rPr lang="en-US" sz="2200" b="1" dirty="0"/>
              <a:t> </a:t>
            </a:r>
            <a:r>
              <a:rPr lang="sl-SI" sz="2200" b="1" dirty="0"/>
              <a:t>na področju življenjskega sloga ter tehnologij. </a:t>
            </a:r>
            <a:r>
              <a:rPr lang="en-US" sz="2200" b="1" dirty="0" err="1"/>
              <a:t>Seveda</a:t>
            </a:r>
            <a:r>
              <a:rPr lang="en-US" sz="2200" b="1" dirty="0"/>
              <a:t> se </a:t>
            </a:r>
            <a:r>
              <a:rPr lang="sl-SI" sz="2200" b="1" dirty="0"/>
              <a:t>SUSTAIN </a:t>
            </a:r>
            <a:r>
              <a:rPr lang="en-US" sz="2200" b="1" dirty="0" err="1"/>
              <a:t>odziva</a:t>
            </a:r>
            <a:r>
              <a:rPr lang="en-US" sz="2200" b="1" dirty="0"/>
              <a:t> </a:t>
            </a:r>
            <a:r>
              <a:rPr lang="en-US" sz="2200" b="1" dirty="0" err="1"/>
              <a:t>tudi</a:t>
            </a:r>
            <a:r>
              <a:rPr lang="en-US" sz="2200" b="1" dirty="0"/>
              <a:t> na </a:t>
            </a:r>
            <a:r>
              <a:rPr lang="en-US" sz="2200" b="1" dirty="0" err="1"/>
              <a:t>uničujoče</a:t>
            </a:r>
            <a:r>
              <a:rPr lang="en-US" sz="2200" b="1" dirty="0"/>
              <a:t> </a:t>
            </a:r>
            <a:r>
              <a:rPr lang="en-US" sz="2200" b="1" dirty="0" err="1"/>
              <a:t>spremembe</a:t>
            </a:r>
            <a:r>
              <a:rPr lang="en-US" sz="2200" b="1" dirty="0"/>
              <a:t>, ki so </a:t>
            </a:r>
            <a:r>
              <a:rPr lang="sl-SI" sz="2200" b="1" dirty="0"/>
              <a:t>gostinski </a:t>
            </a:r>
            <a:r>
              <a:rPr lang="en-US" sz="2200" b="1" dirty="0" err="1"/>
              <a:t>sektor</a:t>
            </a:r>
            <a:r>
              <a:rPr lang="en-US" sz="2200" b="1" dirty="0"/>
              <a:t> </a:t>
            </a:r>
            <a:r>
              <a:rPr lang="en-US" sz="2200" b="1" dirty="0" err="1"/>
              <a:t>marca</a:t>
            </a:r>
            <a:r>
              <a:rPr lang="en-US" sz="2200" b="1" dirty="0"/>
              <a:t> 2020 </a:t>
            </a:r>
            <a:r>
              <a:rPr lang="sl-SI" sz="2200" b="1" dirty="0"/>
              <a:t>zaradi</a:t>
            </a:r>
            <a:r>
              <a:rPr lang="en-US" sz="2200" b="1" dirty="0"/>
              <a:t> Covid</a:t>
            </a:r>
            <a:r>
              <a:rPr lang="sl-SI" sz="2200" b="1" dirty="0"/>
              <a:t>a</a:t>
            </a:r>
            <a:r>
              <a:rPr lang="en-US" sz="2200" b="1" dirty="0"/>
              <a:t>-19 </a:t>
            </a:r>
            <a:r>
              <a:rPr lang="en-US" sz="2200" b="1" dirty="0" err="1"/>
              <a:t>postavile</a:t>
            </a:r>
            <a:r>
              <a:rPr lang="en-US" sz="2200" b="1" dirty="0"/>
              <a:t> pred </a:t>
            </a:r>
            <a:r>
              <a:rPr lang="sl-SI" sz="2200" b="1" dirty="0"/>
              <a:t>poseben </a:t>
            </a:r>
            <a:r>
              <a:rPr lang="en-US" sz="2200" b="1" dirty="0" err="1"/>
              <a:t>izziv</a:t>
            </a:r>
            <a:r>
              <a:rPr lang="en-US" sz="2200" b="1" dirty="0"/>
              <a:t>.</a:t>
            </a:r>
            <a:endParaRPr lang="sl-SI" sz="2200" b="1" dirty="0"/>
          </a:p>
          <a:p>
            <a:pPr algn="just"/>
            <a:r>
              <a:rPr lang="en-US" sz="2200" dirty="0"/>
              <a:t>Ta </a:t>
            </a:r>
            <a:r>
              <a:rPr lang="sl-SI" sz="2200" dirty="0"/>
              <a:t>tečaj</a:t>
            </a:r>
            <a:r>
              <a:rPr lang="en-US" sz="2200" dirty="0"/>
              <a:t> je </a:t>
            </a:r>
            <a:r>
              <a:rPr lang="en-US" sz="2200" dirty="0" err="1"/>
              <a:t>nastal</a:t>
            </a:r>
            <a:r>
              <a:rPr lang="en-US" sz="2200" dirty="0"/>
              <a:t> na </a:t>
            </a:r>
            <a:r>
              <a:rPr lang="en-US" sz="2200" dirty="0" err="1"/>
              <a:t>podlagi</a:t>
            </a:r>
            <a:r>
              <a:rPr lang="en-US" sz="2200" dirty="0"/>
              <a:t> </a:t>
            </a:r>
            <a:r>
              <a:rPr lang="en-US" sz="2200" dirty="0" err="1"/>
              <a:t>vrzeli</a:t>
            </a:r>
            <a:r>
              <a:rPr lang="en-US" sz="2200" dirty="0"/>
              <a:t> v </a:t>
            </a:r>
            <a:r>
              <a:rPr lang="en-US" sz="2200" dirty="0" err="1"/>
              <a:t>usposabljanju</a:t>
            </a:r>
            <a:r>
              <a:rPr lang="en-US" sz="2200" dirty="0"/>
              <a:t> in </a:t>
            </a:r>
            <a:r>
              <a:rPr lang="en-US" sz="2200" dirty="0" err="1"/>
              <a:t>zelo</a:t>
            </a:r>
            <a:r>
              <a:rPr lang="en-US" sz="2200" dirty="0"/>
              <a:t> </a:t>
            </a:r>
            <a:r>
              <a:rPr lang="en-US" sz="2200" dirty="0" err="1"/>
              <a:t>specifičnih</a:t>
            </a:r>
            <a:r>
              <a:rPr lang="en-US" sz="2200" dirty="0"/>
              <a:t> </a:t>
            </a:r>
            <a:r>
              <a:rPr lang="en-US" sz="2200" dirty="0" err="1"/>
              <a:t>potreb</a:t>
            </a:r>
            <a:r>
              <a:rPr lang="en-US" sz="2200" dirty="0"/>
              <a:t> v </a:t>
            </a:r>
            <a:r>
              <a:rPr lang="en-US" sz="2200" dirty="0" err="1"/>
              <a:t>gostinstvu</a:t>
            </a:r>
            <a:r>
              <a:rPr lang="en-US" sz="2200" dirty="0"/>
              <a:t>. </a:t>
            </a:r>
            <a:r>
              <a:rPr lang="sl-SI" sz="2200" dirty="0"/>
              <a:t>Pripravljen </a:t>
            </a:r>
            <a:r>
              <a:rPr lang="en-US" sz="2200" dirty="0"/>
              <a:t>je za </a:t>
            </a:r>
            <a:r>
              <a:rPr lang="en-US" sz="2200" dirty="0" err="1"/>
              <a:t>izvajanje</a:t>
            </a:r>
            <a:r>
              <a:rPr lang="en-US" sz="2200" dirty="0"/>
              <a:t> v </a:t>
            </a:r>
            <a:r>
              <a:rPr lang="en-US" sz="2200" dirty="0" err="1"/>
              <a:t>obliki</a:t>
            </a:r>
            <a:r>
              <a:rPr lang="en-US" sz="2200" dirty="0"/>
              <a:t> </a:t>
            </a:r>
            <a:r>
              <a:rPr lang="sl-SI" sz="2200" dirty="0"/>
              <a:t>vodenega </a:t>
            </a:r>
            <a:r>
              <a:rPr lang="en-US" sz="2200" dirty="0" err="1"/>
              <a:t>usposabljanja</a:t>
            </a:r>
            <a:r>
              <a:rPr lang="en-US" sz="2200" dirty="0"/>
              <a:t>. V </a:t>
            </a:r>
            <a:r>
              <a:rPr lang="en-US" sz="2200" dirty="0" err="1"/>
              <a:t>šestih</a:t>
            </a:r>
            <a:r>
              <a:rPr lang="en-US" sz="2200" dirty="0"/>
              <a:t> </a:t>
            </a:r>
            <a:r>
              <a:rPr lang="en-US" sz="2200" dirty="0" err="1"/>
              <a:t>modulih</a:t>
            </a:r>
            <a:r>
              <a:rPr lang="en-US" sz="2200" dirty="0"/>
              <a:t> je </a:t>
            </a:r>
            <a:r>
              <a:rPr lang="en-US" sz="2200" dirty="0" err="1"/>
              <a:t>uporabljen</a:t>
            </a:r>
            <a:r>
              <a:rPr lang="en-US" sz="2200" dirty="0"/>
              <a:t> </a:t>
            </a:r>
            <a:r>
              <a:rPr lang="en-US" sz="2200" dirty="0" err="1"/>
              <a:t>inovativen</a:t>
            </a:r>
            <a:r>
              <a:rPr lang="en-US" sz="2200" dirty="0"/>
              <a:t> </a:t>
            </a:r>
            <a:r>
              <a:rPr lang="en-US" sz="2200" dirty="0" err="1"/>
              <a:t>pristop</a:t>
            </a:r>
            <a:r>
              <a:rPr lang="en-US" sz="2200" dirty="0"/>
              <a:t> k </a:t>
            </a:r>
            <a:r>
              <a:rPr lang="en-US" sz="2200" dirty="0" err="1"/>
              <a:t>izboljšanju</a:t>
            </a:r>
            <a:r>
              <a:rPr lang="en-US" sz="2200" dirty="0"/>
              <a:t> </a:t>
            </a:r>
            <a:r>
              <a:rPr lang="en-US" sz="2200" dirty="0" err="1"/>
              <a:t>znanja</a:t>
            </a:r>
            <a:r>
              <a:rPr lang="en-US" sz="2200" dirty="0"/>
              <a:t> in </a:t>
            </a:r>
            <a:r>
              <a:rPr lang="en-US" sz="2200" dirty="0" err="1"/>
              <a:t>spretnosti</a:t>
            </a:r>
            <a:r>
              <a:rPr lang="en-US" sz="2200" dirty="0"/>
              <a:t> </a:t>
            </a:r>
            <a:r>
              <a:rPr lang="en-US" sz="2200" dirty="0" err="1"/>
              <a:t>uporabnikov</a:t>
            </a:r>
            <a:r>
              <a:rPr lang="en-US" sz="2200" dirty="0"/>
              <a:t> v </a:t>
            </a:r>
            <a:r>
              <a:rPr lang="en-US" sz="2200" dirty="0" err="1"/>
              <a:t>celotnem</a:t>
            </a:r>
            <a:r>
              <a:rPr lang="en-US" sz="2200" dirty="0"/>
              <a:t> </a:t>
            </a:r>
            <a:r>
              <a:rPr lang="en-US" sz="2200" dirty="0" err="1"/>
              <a:t>sektorju</a:t>
            </a:r>
            <a:r>
              <a:rPr lang="en-US" sz="2200" dirty="0"/>
              <a:t> </a:t>
            </a:r>
            <a:r>
              <a:rPr lang="sl-SI" sz="2200" dirty="0"/>
              <a:t>gostinskih</a:t>
            </a:r>
            <a:r>
              <a:rPr lang="en-US" sz="2200" dirty="0"/>
              <a:t> </a:t>
            </a:r>
            <a:r>
              <a:rPr lang="en-US" sz="2200" dirty="0" err="1"/>
              <a:t>storitev</a:t>
            </a:r>
            <a:r>
              <a:rPr lang="en-US" sz="2200" dirty="0"/>
              <a:t>.   </a:t>
            </a:r>
            <a:endParaRPr lang="sl-SI" sz="2200" dirty="0"/>
          </a:p>
          <a:p>
            <a:pPr algn="just"/>
            <a:r>
              <a:rPr lang="sl-SI" sz="2200" dirty="0"/>
              <a:t>Tečaj so pripravili</a:t>
            </a:r>
            <a:r>
              <a:rPr lang="en-US" sz="2200" dirty="0"/>
              <a:t> </a:t>
            </a:r>
            <a:r>
              <a:rPr lang="sl-SI" sz="2200" dirty="0"/>
              <a:t>partnerji projekta, </a:t>
            </a:r>
            <a:r>
              <a:rPr lang="en-US" sz="2200" dirty="0" err="1"/>
              <a:t>strokovnjaki</a:t>
            </a:r>
            <a:r>
              <a:rPr lang="en-US" sz="2200" dirty="0"/>
              <a:t> s </a:t>
            </a:r>
            <a:r>
              <a:rPr lang="en-US" sz="2200" dirty="0" err="1"/>
              <a:t>področja</a:t>
            </a:r>
            <a:r>
              <a:rPr lang="en-US" sz="2200" dirty="0"/>
              <a:t> </a:t>
            </a:r>
            <a:r>
              <a:rPr lang="sl-SI" sz="2200" dirty="0"/>
              <a:t>gostinskih</a:t>
            </a:r>
            <a:r>
              <a:rPr lang="en-US" sz="2200" dirty="0"/>
              <a:t> </a:t>
            </a:r>
            <a:r>
              <a:rPr lang="en-US" sz="2200" dirty="0" err="1"/>
              <a:t>storitev</a:t>
            </a:r>
            <a:r>
              <a:rPr lang="en-US" sz="2200" dirty="0"/>
              <a:t> in </a:t>
            </a:r>
            <a:r>
              <a:rPr lang="en-US" sz="2200" dirty="0" err="1"/>
              <a:t>usposabljanja</a:t>
            </a:r>
            <a:r>
              <a:rPr lang="en-US" sz="2200" dirty="0"/>
              <a:t>, </a:t>
            </a:r>
            <a:r>
              <a:rPr lang="sl-SI" sz="2200" b="1" u="sng" dirty="0">
                <a:solidFill>
                  <a:srgbClr val="0070C0"/>
                </a:solidFill>
              </a:rPr>
              <a:t>spoznajte jih.</a:t>
            </a:r>
            <a:endParaRPr lang="en-IE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4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F265E-B80B-4E00-9839-17379557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7355" y="2615475"/>
            <a:ext cx="8474187" cy="305888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F5C05B"/>
                </a:solidFill>
                <a:effectLst/>
                <a:uLnTx/>
                <a:uFillTx/>
                <a:ea typeface="+mn-ea"/>
                <a:cs typeface="+mn-cs"/>
              </a:rPr>
              <a:t>Spremembe, ki so zaradi covida-19 nastale pri gostih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5C05B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err="1">
                <a:solidFill>
                  <a:schemeClr val="bg1"/>
                </a:solidFill>
              </a:rPr>
              <a:t>prejšnjem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razdelku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smo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ogledali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trende</a:t>
            </a:r>
            <a:r>
              <a:rPr lang="en-US" sz="2400" dirty="0">
                <a:solidFill>
                  <a:schemeClr val="bg1"/>
                </a:solidFill>
              </a:rPr>
              <a:t>, ki so </a:t>
            </a:r>
            <a:r>
              <a:rPr lang="sl-SI" sz="2400" dirty="0">
                <a:solidFill>
                  <a:schemeClr val="bg1"/>
                </a:solidFill>
              </a:rPr>
              <a:t>nastali </a:t>
            </a:r>
            <a:r>
              <a:rPr lang="en-US" sz="2400" dirty="0" err="1">
                <a:solidFill>
                  <a:schemeClr val="bg1"/>
                </a:solidFill>
              </a:rPr>
              <a:t>zaradi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l-SI" sz="2400" dirty="0">
                <a:solidFill>
                  <a:schemeClr val="bg1"/>
                </a:solidFill>
              </a:rPr>
              <a:t>c</a:t>
            </a:r>
            <a:r>
              <a:rPr lang="en-US" sz="2400" dirty="0" err="1">
                <a:solidFill>
                  <a:schemeClr val="bg1"/>
                </a:solidFill>
              </a:rPr>
              <a:t>ovid</a:t>
            </a:r>
            <a:r>
              <a:rPr lang="sl-SI" sz="2400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-19 na </a:t>
            </a:r>
            <a:r>
              <a:rPr lang="en-US" sz="2400" dirty="0" err="1">
                <a:solidFill>
                  <a:schemeClr val="bg1"/>
                </a:solidFill>
              </a:rPr>
              <a:t>ravni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panoge</a:t>
            </a:r>
            <a:r>
              <a:rPr lang="sl-SI" sz="2400" dirty="0">
                <a:solidFill>
                  <a:schemeClr val="bg1"/>
                </a:solidFill>
              </a:rPr>
              <a:t>, sledi pregled </a:t>
            </a:r>
            <a:r>
              <a:rPr lang="en-US" sz="2400" dirty="0" err="1">
                <a:solidFill>
                  <a:schemeClr val="bg1"/>
                </a:solidFill>
              </a:rPr>
              <a:t>sprememb</a:t>
            </a:r>
            <a:r>
              <a:rPr lang="sl-SI" sz="2400" dirty="0">
                <a:solidFill>
                  <a:schemeClr val="bg1"/>
                </a:solidFill>
              </a:rPr>
              <a:t>, ki so se pojavile</a:t>
            </a:r>
            <a:r>
              <a:rPr lang="en-US" sz="2400" dirty="0">
                <a:solidFill>
                  <a:schemeClr val="bg1"/>
                </a:solidFill>
              </a:rPr>
              <a:t> na </a:t>
            </a:r>
            <a:r>
              <a:rPr lang="sl-SI" sz="2400" dirty="0">
                <a:solidFill>
                  <a:schemeClr val="bg1"/>
                </a:solidFill>
              </a:rPr>
              <a:t>nivoju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posameznih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l-SI" sz="2400" dirty="0">
                <a:solidFill>
                  <a:schemeClr val="bg1"/>
                </a:solidFill>
              </a:rPr>
              <a:t>gostov</a:t>
            </a:r>
            <a:r>
              <a:rPr lang="en-US" sz="2400" dirty="0">
                <a:solidFill>
                  <a:schemeClr val="bg1"/>
                </a:solidFill>
              </a:rPr>
              <a:t>.  </a:t>
            </a:r>
            <a:r>
              <a:rPr lang="en-US" sz="2400" dirty="0" err="1">
                <a:solidFill>
                  <a:schemeClr val="bg1"/>
                </a:solidFill>
              </a:rPr>
              <a:t>Razumevanje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sprememb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l-SI" sz="2400" dirty="0">
                <a:solidFill>
                  <a:schemeClr val="bg1"/>
                </a:solidFill>
              </a:rPr>
              <a:t>gostih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temeljnega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pomena</a:t>
            </a:r>
            <a:r>
              <a:rPr lang="en-US" sz="2400" dirty="0">
                <a:solidFill>
                  <a:schemeClr val="bg1"/>
                </a:solidFill>
              </a:rPr>
              <a:t> za </a:t>
            </a:r>
            <a:r>
              <a:rPr lang="en-US" sz="2400" dirty="0" err="1">
                <a:solidFill>
                  <a:schemeClr val="bg1"/>
                </a:solidFill>
              </a:rPr>
              <a:t>inovativno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odzivanje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l-SI" sz="2400" dirty="0">
                <a:solidFill>
                  <a:schemeClr val="bg1"/>
                </a:solidFill>
              </a:rPr>
              <a:t>gostinskih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podjetij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02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849" y="342242"/>
            <a:ext cx="9620311" cy="1160989"/>
          </a:xfrm>
        </p:spPr>
        <p:txBody>
          <a:bodyPr>
            <a:normAutofit/>
          </a:bodyPr>
          <a:lstStyle/>
          <a:p>
            <a:r>
              <a:rPr lang="en-I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sl-S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Trendi, ki so se pojavili med potrošniki v času covida- 19 v Evropi</a:t>
            </a:r>
            <a:endParaRPr lang="en-IE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661" y="1503231"/>
            <a:ext cx="6561425" cy="4702260"/>
          </a:xfrm>
        </p:spPr>
        <p:txBody>
          <a:bodyPr/>
          <a:lstStyle/>
          <a:p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1: </a:t>
            </a:r>
            <a:r>
              <a:rPr lang="en-IE" b="1" u="sng" dirty="0" err="1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Osredotočenost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IE" b="1" u="sng" dirty="0" err="1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samozaščito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Potrošniki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času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iščejo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načine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zaščititi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telesno in duševno </a:t>
            </a:r>
            <a:r>
              <a:rPr lang="sl-SI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tem pa preizkušajo vse 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izdelkov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odpornosti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tolažbo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Raziskava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družbe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Kerry </a:t>
            </a:r>
            <a:r>
              <a:rPr lang="en-IE" sz="22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ConsumerFirst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 je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pokazala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je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približno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30 %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evropskih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potrošnikov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pripravljenih za izboljšanje svojega imunskega sistema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spremeni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svojo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prehrano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Ta trend je 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bistvu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prisoten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časa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pred 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covidom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-19.</a:t>
            </a:r>
          </a:p>
          <a:p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Vendar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je ta trend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še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pospešil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po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Google Trends se je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število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spletnih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iskanj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hrano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in "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imunski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dveh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tednih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marca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vsem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povečalo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670 %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2250" dirty="0">
              <a:solidFill>
                <a:srgbClr val="406F70"/>
              </a:solidFill>
            </a:endParaRPr>
          </a:p>
        </p:txBody>
      </p:sp>
      <p:pic>
        <p:nvPicPr>
          <p:cNvPr id="11" name="Picture 10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D80D920-8165-46BC-AF08-1DB9D0B1C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7427" y="2423773"/>
            <a:ext cx="4874573" cy="324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97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3676F-FBD9-42CA-8C36-141C382E5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2736" y="2438400"/>
            <a:ext cx="8158109" cy="4419600"/>
          </a:xfrm>
        </p:spPr>
        <p:txBody>
          <a:bodyPr/>
          <a:lstStyle/>
          <a:p>
            <a:pPr algn="just"/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Primer 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gostinskega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podjetja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ki se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osredotoča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zdravje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odpornost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je </a:t>
            </a:r>
            <a:r>
              <a:rPr lang="en-IE" sz="2000" b="1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My Goodness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od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naših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projektnih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študij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primerov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Bistvo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delovanja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tega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podjetja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je 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trajnostna skrb za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zdravje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potrošnikov 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okolju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prijazen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etičen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način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Njihov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slogan je "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hrana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kateri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boste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dobro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počutili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".</a:t>
            </a:r>
            <a:r>
              <a:rPr lang="sl-SI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Podjetje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My Goodness je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ponosno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da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najmanj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priljubljene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irske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vire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dež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zelje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spreminja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v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okusne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fermentirane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izdelke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Ustvarjajo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hrano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ki je dobra za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črevesje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možgane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okolje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ter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tako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sledijo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trenutnim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trendom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funkcionalne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hrane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hrane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ki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podpira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imunski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sistem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sl-SI" sz="2000" dirty="0">
              <a:solidFill>
                <a:srgbClr val="406F7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sl-SI" sz="24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OBIŠČI</a:t>
            </a: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1600" dirty="0" err="1">
                <a:hlinkClick r:id="rId2"/>
              </a:rPr>
              <a:t>MyGoodness</a:t>
            </a:r>
            <a:r>
              <a:rPr lang="en-IE" sz="1600" dirty="0">
                <a:hlinkClick r:id="rId2"/>
              </a:rPr>
              <a:t> (mygoodnessfood.com)</a:t>
            </a:r>
            <a:endParaRPr lang="en-GB" sz="1600" dirty="0"/>
          </a:p>
          <a:p>
            <a:r>
              <a:rPr lang="sl-SI" sz="24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r>
              <a:rPr lang="sl-SI" sz="24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1600" dirty="0">
                <a:hlinkClick r:id="rId3"/>
              </a:rPr>
              <a:t>41-My-Goodness.pdf (</a:t>
            </a:r>
            <a:r>
              <a:rPr lang="en-IE" sz="1600" dirty="0" err="1">
                <a:hlinkClick r:id="rId3"/>
              </a:rPr>
              <a:t>foodinnovation.how</a:t>
            </a:r>
            <a:r>
              <a:rPr lang="en-IE" sz="1600" dirty="0">
                <a:hlinkClick r:id="rId3"/>
              </a:rPr>
              <a:t>)</a:t>
            </a:r>
            <a:endParaRPr lang="en-IE" sz="16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>
              <a:solidFill>
                <a:srgbClr val="406F7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3D33A-AF92-4C5C-B1A8-8F868E1AAE6F}"/>
              </a:ext>
            </a:extLst>
          </p:cNvPr>
          <p:cNvSpPr txBox="1"/>
          <p:nvPr/>
        </p:nvSpPr>
        <p:spPr>
          <a:xfrm>
            <a:off x="7965339" y="573349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F52A2-C1DB-4268-8AC8-037450CB8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845" y="2931795"/>
            <a:ext cx="3628419" cy="269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15ECB-2DFB-4D1F-8EBE-2E3C6F4168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" y="99134"/>
            <a:ext cx="6449997" cy="21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x of food&#10;&#10;Description automatically generated with medium confidence">
            <a:extLst>
              <a:ext uri="{FF2B5EF4-FFF2-40B4-BE49-F238E27FC236}">
                <a16:creationId xmlns:a16="http://schemas.microsoft.com/office/drawing/2014/main" id="{0CDF12F6-6155-48EC-8EB4-68F554C3B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8175" y="2310654"/>
            <a:ext cx="3933825" cy="42771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031" y="323851"/>
            <a:ext cx="10110169" cy="1185160"/>
          </a:xfrm>
        </p:spPr>
        <p:txBody>
          <a:bodyPr>
            <a:normAutofit/>
          </a:bodyPr>
          <a:lstStyle/>
          <a:p>
            <a:r>
              <a:rPr lang="en-I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sl-S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Trendi, ki so se pojavili med potrošniki v času covida- 19 v Evropi</a:t>
            </a:r>
            <a:endParaRPr lang="en-IE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031" y="1266824"/>
            <a:ext cx="8176594" cy="5036321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2: 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Spremenjen odnos do kuhanja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podatkih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latin typeface="Calibri" panose="020F0502020204030204" pitchFamily="34" charset="0"/>
                <a:cs typeface="Calibri" panose="020F0502020204030204" pitchFamily="34" charset="0"/>
              </a:rPr>
              <a:t>že omenjene raziskave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ConsumerFirst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več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50 %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evropskih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potrošnikov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zdaj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več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kuha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doma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IE" sz="2250" b="1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IE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je na to </a:t>
            </a:r>
            <a:r>
              <a:rPr lang="en-IE" sz="2250" b="1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odzval</a:t>
            </a:r>
            <a:r>
              <a:rPr lang="en-IE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gostinski</a:t>
            </a:r>
            <a:r>
              <a:rPr lang="en-IE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IE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  </a:t>
            </a:r>
            <a:r>
              <a:rPr lang="sl-SI" sz="2250" dirty="0">
                <a:latin typeface="Calibri" panose="020F0502020204030204" pitchFamily="34" charset="0"/>
                <a:cs typeface="Calibri" panose="020F0502020204030204" pitchFamily="34" charset="0"/>
              </a:rPr>
              <a:t>Z že pripravljenimi paketi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zagotavljajo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vnaprej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odmerjene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sestavine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popolna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navodila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pripravo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receptov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katerih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namen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olajšati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postopek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kuhanja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doma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Že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2016 so na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področju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delovali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igralci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en-IE" sz="2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latin typeface="Calibri" panose="020F0502020204030204" pitchFamily="34" charset="0"/>
                <a:cs typeface="Calibri" panose="020F0502020204030204" pitchFamily="34" charset="0"/>
              </a:rPr>
              <a:t>britanski</a:t>
            </a:r>
            <a:r>
              <a:rPr lang="sl-SI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Gousto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nemški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Hello Fresh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so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izobraževali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potrošnike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jih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navduševali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zamislijo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naročanju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vnaprej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odmerjenih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sestavin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katerih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lahko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obroke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pripravijo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daj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tisoče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restavracij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uporablja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poslovni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model, da bi v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ovid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-19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ostale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plačilno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sposobne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A0838-6516-4151-9D91-739C1A1629FC}"/>
              </a:ext>
            </a:extLst>
          </p:cNvPr>
          <p:cNvSpPr txBox="1"/>
          <p:nvPr/>
        </p:nvSpPr>
        <p:spPr>
          <a:xfrm>
            <a:off x="9467108" y="8428037"/>
            <a:ext cx="27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clipset.20minutos.es/por-que-amazon-asalta-el-negocio-de-la-comida-preparada-con-los-meal-kits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6" tooltip="https://creativecommons.org/licenses/by-nc-sa/3.0/"/>
              </a:rPr>
              <a:t>CC BY-SA-NC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1119335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450" y="2480084"/>
            <a:ext cx="7499350" cy="3636631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Podjetje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Greenbox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odličen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primer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prilagajanja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ovid-19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poslovanja izven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poslovnih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prostorov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bi se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spopadli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omejitvami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zaradi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zaprtja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spremenili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poslovanje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ustvarili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možnosti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obrokov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kumimoji="0" lang="sl-SI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paketih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britanskimi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klasičnimi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jedmi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veganskem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slogu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mogoče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vedno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uživati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njihovi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inovativni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vegetarijanski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ponudb</a:t>
            </a: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Ekološki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pristop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dobra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hrana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trajnost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ostajajo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središču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njihovega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poslovanja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en-US" sz="2000" b="1" i="1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sl-SI" sz="18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OBIŠČI</a:t>
            </a:r>
            <a:r>
              <a:rPr lang="en-US" sz="18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E" sz="1800" dirty="0">
                <a:hlinkClick r:id="rId2"/>
              </a:rPr>
              <a:t>Vegan Restaurant | </a:t>
            </a:r>
            <a:r>
              <a:rPr lang="en-IE" sz="1800" dirty="0" err="1">
                <a:hlinkClick r:id="rId2"/>
              </a:rPr>
              <a:t>Greenbox</a:t>
            </a:r>
            <a:r>
              <a:rPr lang="en-IE" sz="1800" dirty="0">
                <a:hlinkClick r:id="rId2"/>
              </a:rPr>
              <a:t> | London (greenboxfoodco.com)</a:t>
            </a:r>
            <a:endParaRPr lang="en-US" b="1" dirty="0">
              <a:solidFill>
                <a:srgbClr val="595959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r>
              <a:rPr lang="sl-SI" sz="18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3"/>
              </a:rPr>
              <a:t>72-Greenbox-Food-Co.pdf (</a:t>
            </a:r>
            <a:r>
              <a:rPr lang="en-IE" sz="2000" dirty="0" err="1">
                <a:hlinkClick r:id="rId3"/>
              </a:rPr>
              <a:t>foodinnovation.how</a:t>
            </a:r>
            <a:r>
              <a:rPr lang="en-IE" sz="2000" dirty="0">
                <a:hlinkClick r:id="rId3"/>
              </a:rPr>
              <a:t>)</a:t>
            </a:r>
            <a:endParaRPr kumimoji="0" lang="en-IE" altLang="en-US" sz="28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0DF4C-326A-462D-B126-2BEF22D8E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63"/>
            <a:ext cx="7639050" cy="2426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8055216" y="538012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AD85F-B351-4D4E-A509-2B6AC5F92D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487" y="2745105"/>
            <a:ext cx="3794003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5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450" y="2614927"/>
            <a:ext cx="11532870" cy="2089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0" i="1" dirty="0">
                <a:solidFill>
                  <a:srgbClr val="085156"/>
                </a:solidFill>
                <a:effectLst/>
                <a:latin typeface="helvetica-w01-roman"/>
              </a:rPr>
              <a:t>“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Imeli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smo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srečo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da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smo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se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specializirali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sl-SI" sz="2200" b="0" i="1" dirty="0">
                <a:solidFill>
                  <a:srgbClr val="085156"/>
                </a:solidFill>
                <a:effectLst/>
              </a:rPr>
              <a:t>kot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eksperimentaln</a:t>
            </a:r>
            <a:r>
              <a:rPr lang="sl-SI" sz="2200" b="0" i="1" dirty="0">
                <a:solidFill>
                  <a:srgbClr val="085156"/>
                </a:solidFill>
                <a:effectLst/>
              </a:rPr>
              <a:t>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sl-SI" sz="2200" b="0" i="1" dirty="0">
                <a:solidFill>
                  <a:srgbClr val="085156"/>
                </a:solidFill>
                <a:effectLst/>
              </a:rPr>
              <a:t>gostinsko podjetje za pripravo hrane rastlinskega izvora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. To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nam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je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omogočilo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da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smo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sl-SI" sz="2200" b="0" i="1" dirty="0">
                <a:solidFill>
                  <a:srgbClr val="085156"/>
                </a:solidFill>
                <a:effectLst/>
              </a:rPr>
              <a:t>lahko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bili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ustvarjalni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z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inovativnimi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meniji</a:t>
            </a:r>
            <a:r>
              <a:rPr lang="sl-SI" sz="2200" i="1" dirty="0">
                <a:solidFill>
                  <a:srgbClr val="085156"/>
                </a:solidFill>
              </a:rPr>
              <a:t> in tudi z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lokacijami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. Z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Greenboxom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smo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začeli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da bi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pokazali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kako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je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vegetarijanska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prehrana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lahko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vznemirljiva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in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privlačna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naše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potovanje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pa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nas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je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vedno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bolj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vodilo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v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svet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trajnosti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, ki je postal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temelj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našega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prizadevanja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: V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naslednjem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desetletju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bomo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poskrbeli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za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čim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bolj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okusno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in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trajnostno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prehrano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."</a:t>
            </a:r>
            <a:endParaRPr lang="en-GB" sz="2200" b="1" i="1" dirty="0">
              <a:solidFill>
                <a:srgbClr val="085156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en-IE" sz="2200" i="1" dirty="0">
              <a:solidFill>
                <a:srgbClr val="085156"/>
              </a:solidFill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0DF4C-326A-462D-B126-2BEF22D8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63"/>
            <a:ext cx="7639050" cy="2426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7914539" y="637644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AC8D-2FE2-49A9-A63D-5406D6EE42A0}"/>
              </a:ext>
            </a:extLst>
          </p:cNvPr>
          <p:cNvSpPr txBox="1"/>
          <p:nvPr/>
        </p:nvSpPr>
        <p:spPr>
          <a:xfrm>
            <a:off x="790113" y="4704080"/>
            <a:ext cx="4898078" cy="1477328"/>
          </a:xfrm>
          <a:prstGeom prst="rect">
            <a:avLst/>
          </a:prstGeom>
          <a:noFill/>
          <a:ln>
            <a:solidFill>
              <a:srgbClr val="CC913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INOVA</a:t>
            </a:r>
            <a:r>
              <a:rPr lang="sl-SI" sz="1800" b="1" i="1" dirty="0">
                <a:solidFill>
                  <a:srgbClr val="085156"/>
                </a:solidFill>
                <a:latin typeface="helvetica-w01-roman"/>
              </a:rPr>
              <a:t>CIJA</a:t>
            </a:r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 – </a:t>
            </a:r>
            <a:r>
              <a:rPr lang="sl-SI" sz="1800" b="1" i="0" dirty="0" err="1">
                <a:solidFill>
                  <a:srgbClr val="085156"/>
                </a:solidFill>
                <a:effectLst/>
                <a:latin typeface="Arial" panose="020B0604020202020204" pitchFamily="34" charset="0"/>
              </a:rPr>
              <a:t>Veganski</a:t>
            </a:r>
            <a:r>
              <a:rPr lang="sl-SI" sz="1800" b="1" i="0" dirty="0">
                <a:solidFill>
                  <a:srgbClr val="085156"/>
                </a:solidFill>
                <a:effectLst/>
                <a:latin typeface="Arial" panose="020B0604020202020204" pitchFamily="34" charset="0"/>
              </a:rPr>
              <a:t> lokali</a:t>
            </a:r>
            <a:endParaRPr lang="en-GB" sz="1800" b="1" i="0" dirty="0">
              <a:solidFill>
                <a:srgbClr val="08515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Za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pripravo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najboljše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veganske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pečenke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Londonu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so se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povezali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kultnim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britanskim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pubom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Shoreditchu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razvili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meni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, ki je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celoti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pripravljen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rastlin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ADF8-818C-478D-8469-C6A337166F73}"/>
              </a:ext>
            </a:extLst>
          </p:cNvPr>
          <p:cNvSpPr txBox="1"/>
          <p:nvPr/>
        </p:nvSpPr>
        <p:spPr>
          <a:xfrm>
            <a:off x="5930283" y="4697272"/>
            <a:ext cx="5104661" cy="1477328"/>
          </a:xfrm>
          <a:prstGeom prst="rect">
            <a:avLst/>
          </a:prstGeom>
          <a:noFill/>
          <a:ln>
            <a:solidFill>
              <a:srgbClr val="CC913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INOVA</a:t>
            </a:r>
            <a:r>
              <a:rPr lang="sl-SI" sz="1800" b="1" i="1" dirty="0">
                <a:solidFill>
                  <a:srgbClr val="085156"/>
                </a:solidFill>
                <a:latin typeface="helvetica-w01-roman"/>
              </a:rPr>
              <a:t>CIJA </a:t>
            </a:r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– </a:t>
            </a:r>
            <a:r>
              <a:rPr lang="sl-SI" b="1" dirty="0">
                <a:solidFill>
                  <a:srgbClr val="085156"/>
                </a:solidFill>
                <a:latin typeface="Arial" panose="020B0604020202020204" pitchFamily="34" charset="0"/>
              </a:rPr>
              <a:t>Koktajl</a:t>
            </a:r>
            <a:r>
              <a:rPr lang="en-GB" b="1" dirty="0">
                <a:solidFill>
                  <a:srgbClr val="085156"/>
                </a:solidFill>
                <a:latin typeface="Arial" panose="020B0604020202020204" pitchFamily="34" charset="0"/>
              </a:rPr>
              <a:t> Bar</a:t>
            </a:r>
            <a:endParaRPr lang="en-GB" sz="1800" b="1" i="0" dirty="0">
              <a:solidFill>
                <a:srgbClr val="08515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Odličen primer sodelovanja - l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eta 2018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sta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svoj</a:t>
            </a:r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strast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sl-SI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veganstva</a:t>
            </a:r>
            <a:r>
              <a:rPr lang="sl-SI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prenesla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tudi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koktajl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bar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znamenitem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lokalu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Hoxton Seven v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vzhodnem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Londonu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9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6292" y="1031386"/>
            <a:ext cx="8111311" cy="512445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3: 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Porast prigrizkov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Potrošniki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posegajo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prigrizkih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bi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zagotovili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udobje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vendar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je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prigrizkov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spremenila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nekoč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hitrega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obroka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sl-SI" sz="2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sodobno razvado v domačem okolju.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covidom-19 je marketing na številnih trgih spodbujal uporabo prigrizkov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Raziskava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družbe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Mondelez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pokazala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71 %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odraslih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 hranjenju s prigrizki počuti zelo povezanih s samim seboj, 5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3 % pa se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prigrizkov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veseli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obrokov</a:t>
            </a:r>
            <a:r>
              <a:rPr lang="sl-SI" sz="2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To dejstvo je za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gostince zelo pomembno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Zaradi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trenutnega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stanja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potrošniki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iščejo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prigrizke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so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enostavni za skladiščenje in prenašanje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zagotavljajo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sprostitev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duševne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se, da so </a:t>
            </a:r>
            <a:r>
              <a:rPr lang="sl-SI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postali navdušujoči tisti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prigrizki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vzbujajo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občutek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nostalgije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lahko gostinci odzovejo na to priložnost</a:t>
            </a:r>
            <a:r>
              <a:rPr lang="en-IE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E" b="1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177897" y="213643"/>
            <a:ext cx="8717528" cy="817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Trendi, ki so se pojavili med potrošniki v času covida-19 v Evropi</a:t>
            </a:r>
            <a:endParaRPr lang="en-IE" sz="2800" b="1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98D5091B-967D-4C1E-ACF1-82E7A035D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57" y="2148567"/>
            <a:ext cx="3469061" cy="42399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FDB75DA-E209-4A24-87C6-0323A39E1BAE}"/>
              </a:ext>
            </a:extLst>
          </p:cNvPr>
          <p:cNvSpPr/>
          <p:nvPr/>
        </p:nvSpPr>
        <p:spPr>
          <a:xfrm>
            <a:off x="9561370" y="3589907"/>
            <a:ext cx="1952968" cy="85780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</a:rPr>
              <a:t>Klikni za več informacij</a:t>
            </a:r>
            <a:endParaRPr lang="en-IE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36" y="1464538"/>
            <a:ext cx="6063105" cy="447462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4: 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Pomen e-poslovanja</a:t>
            </a:r>
            <a:r>
              <a:rPr lang="en-IE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Digitalno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tehnologijo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sprejeli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družbeni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sektorji</a:t>
            </a:r>
            <a:r>
              <a:rPr lang="sl-SI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ohranjanja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stikov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bližnjimi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naročanja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spleta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Ta trend se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še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okrepil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bodo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gostinski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preusmerili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spletno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naročanje in 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dostava</a:t>
            </a:r>
            <a:r>
              <a:rPr lang="sl-SI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IE" sz="2200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potrošniki</a:t>
            </a:r>
            <a:r>
              <a:rPr lang="sl-SI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 bodo </a:t>
            </a:r>
            <a:r>
              <a:rPr lang="en-IE" sz="2200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sodelovali</a:t>
            </a:r>
            <a:r>
              <a:rPr lang="en-IE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medijev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Instagram,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izvajali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kuharske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akcije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omrežjih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Facebook Live in Zoom.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6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tega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tečaja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v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celoti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namenjen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spoznavanju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vloge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jo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tehnologija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inovacijah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vašem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gostinskem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podjetju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I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248918" y="402449"/>
            <a:ext cx="8877327" cy="11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sl-S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Trendi, ki so se pojavili med potrošniki v času covida- 19 v Evropi</a:t>
            </a:r>
            <a:endParaRPr lang="en-IE" sz="5400" b="1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703B225-D20A-4E93-8F86-0DAED706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77" y="2019300"/>
            <a:ext cx="5738226" cy="462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BB7973-CB53-4D5B-A8F3-C034D2CB38A6}"/>
              </a:ext>
            </a:extLst>
          </p:cNvPr>
          <p:cNvSpPr txBox="1"/>
          <p:nvPr/>
        </p:nvSpPr>
        <p:spPr>
          <a:xfrm>
            <a:off x="5987144" y="1627141"/>
            <a:ext cx="620485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406F70"/>
                </a:solidFill>
              </a:rPr>
              <a:t>Klikni za dostop na objavo</a:t>
            </a:r>
            <a:endParaRPr lang="en-IE" sz="18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35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4940" y="2543548"/>
            <a:ext cx="11325115" cy="2649890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en-GB" sz="2000" dirty="0"/>
              <a:t>Royal Nature je </a:t>
            </a:r>
            <a:r>
              <a:rPr lang="sl-SI" sz="2000" dirty="0"/>
              <a:t>gostinsko </a:t>
            </a:r>
            <a:r>
              <a:rPr lang="en-GB" sz="2000" dirty="0" err="1"/>
              <a:t>podjetje</a:t>
            </a:r>
            <a:r>
              <a:rPr lang="en-GB" sz="2000" dirty="0"/>
              <a:t>, ki </a:t>
            </a:r>
            <a:r>
              <a:rPr lang="sl-SI" sz="2000" dirty="0"/>
              <a:t>strankam </a:t>
            </a:r>
            <a:r>
              <a:rPr lang="en-GB" sz="2000" dirty="0" err="1"/>
              <a:t>pomaga</a:t>
            </a:r>
            <a:r>
              <a:rPr lang="en-GB" sz="2000" dirty="0"/>
              <a:t> </a:t>
            </a:r>
            <a:r>
              <a:rPr lang="en-GB" sz="2000" dirty="0" err="1"/>
              <a:t>živeti</a:t>
            </a:r>
            <a:r>
              <a:rPr lang="en-GB" sz="2000" dirty="0"/>
              <a:t> </a:t>
            </a:r>
            <a:r>
              <a:rPr lang="en-GB" sz="2000" dirty="0" err="1"/>
              <a:t>uravnoteženo</a:t>
            </a:r>
            <a:r>
              <a:rPr lang="en-GB" sz="2000" dirty="0"/>
              <a:t> </a:t>
            </a:r>
            <a:r>
              <a:rPr lang="en-GB" sz="2000" dirty="0" err="1"/>
              <a:t>življenje</a:t>
            </a:r>
            <a:r>
              <a:rPr lang="en-GB" sz="2000" dirty="0"/>
              <a:t>. </a:t>
            </a:r>
            <a:r>
              <a:rPr lang="en-GB" sz="2000" dirty="0" err="1"/>
              <a:t>Njihovo</a:t>
            </a:r>
            <a:r>
              <a:rPr lang="en-GB" sz="2000" dirty="0"/>
              <a:t> </a:t>
            </a:r>
            <a:r>
              <a:rPr lang="en-GB" sz="2000" dirty="0" err="1"/>
              <a:t>poslanstvo</a:t>
            </a:r>
            <a:r>
              <a:rPr lang="en-GB" sz="2000" dirty="0"/>
              <a:t> je </a:t>
            </a:r>
            <a:r>
              <a:rPr lang="en-GB" sz="2000" dirty="0" err="1"/>
              <a:t>navdušiti</a:t>
            </a:r>
            <a:r>
              <a:rPr lang="en-GB" sz="2000" dirty="0"/>
              <a:t> in </a:t>
            </a:r>
            <a:r>
              <a:rPr lang="en-GB" sz="2000" dirty="0" err="1"/>
              <a:t>pokazati</a:t>
            </a:r>
            <a:r>
              <a:rPr lang="en-GB" sz="2000" dirty="0"/>
              <a:t>, da je </a:t>
            </a:r>
            <a:r>
              <a:rPr lang="en-GB" sz="2000" dirty="0" err="1"/>
              <a:t>zdrav</a:t>
            </a:r>
            <a:r>
              <a:rPr lang="en-GB" sz="2000" dirty="0"/>
              <a:t> </a:t>
            </a:r>
            <a:r>
              <a:rPr lang="en-GB" sz="2000" dirty="0" err="1"/>
              <a:t>način</a:t>
            </a:r>
            <a:r>
              <a:rPr lang="en-GB" sz="2000" dirty="0"/>
              <a:t> </a:t>
            </a:r>
            <a:r>
              <a:rPr lang="sl-SI" sz="2000" dirty="0"/>
              <a:t>prehranjevanja</a:t>
            </a:r>
            <a:r>
              <a:rPr lang="en-GB" sz="2000" dirty="0"/>
              <a:t>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enostaven</a:t>
            </a:r>
            <a:r>
              <a:rPr lang="en-GB" sz="2000" dirty="0"/>
              <a:t> in </a:t>
            </a:r>
            <a:r>
              <a:rPr lang="en-GB" sz="2000" dirty="0" err="1"/>
              <a:t>okusen</a:t>
            </a:r>
            <a:r>
              <a:rPr lang="en-GB" sz="2000" dirty="0"/>
              <a:t>. </a:t>
            </a:r>
            <a:r>
              <a:rPr lang="en-GB" sz="2000" dirty="0" err="1"/>
              <a:t>Njihova</a:t>
            </a:r>
            <a:r>
              <a:rPr lang="en-GB" sz="2000" dirty="0"/>
              <a:t> </a:t>
            </a:r>
            <a:r>
              <a:rPr lang="en-GB" sz="2000" dirty="0" err="1"/>
              <a:t>ciljna</a:t>
            </a:r>
            <a:r>
              <a:rPr lang="en-GB" sz="2000" dirty="0"/>
              <a:t> skupina so </a:t>
            </a:r>
            <a:r>
              <a:rPr lang="en-GB" sz="2000" dirty="0" err="1"/>
              <a:t>ljudje</a:t>
            </a:r>
            <a:r>
              <a:rPr lang="en-GB" sz="2000" dirty="0"/>
              <a:t> z </a:t>
            </a:r>
            <a:r>
              <a:rPr lang="en-GB" sz="2000" dirty="0" err="1"/>
              <a:t>napornim</a:t>
            </a:r>
            <a:r>
              <a:rPr lang="en-GB" sz="2000" dirty="0"/>
              <a:t> </a:t>
            </a:r>
            <a:r>
              <a:rPr lang="en-GB" sz="2000" dirty="0" err="1"/>
              <a:t>življenjskim</a:t>
            </a:r>
            <a:r>
              <a:rPr lang="en-GB" sz="2000" dirty="0"/>
              <a:t> </a:t>
            </a:r>
            <a:r>
              <a:rPr lang="en-GB" sz="2000" dirty="0" err="1"/>
              <a:t>slogom</a:t>
            </a:r>
            <a:r>
              <a:rPr lang="en-GB" sz="2000" dirty="0"/>
              <a:t>, </a:t>
            </a:r>
            <a:r>
              <a:rPr lang="en-GB" sz="2000" dirty="0" err="1"/>
              <a:t>katerih</a:t>
            </a:r>
            <a:r>
              <a:rPr lang="en-GB" sz="2000" dirty="0"/>
              <a:t> </a:t>
            </a:r>
            <a:r>
              <a:rPr lang="en-GB" sz="2000" dirty="0" err="1"/>
              <a:t>zdravje</a:t>
            </a:r>
            <a:r>
              <a:rPr lang="en-GB" sz="2000" dirty="0"/>
              <a:t> je </a:t>
            </a:r>
            <a:r>
              <a:rPr lang="en-GB" sz="2000" dirty="0" err="1"/>
              <a:t>ogroženo</a:t>
            </a:r>
            <a:r>
              <a:rPr lang="en-GB" sz="2000" dirty="0"/>
              <a:t>, </a:t>
            </a:r>
            <a:r>
              <a:rPr lang="en-GB" sz="2000" dirty="0" err="1"/>
              <a:t>ker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ne </a:t>
            </a:r>
            <a:r>
              <a:rPr lang="en-GB" sz="2000" dirty="0" err="1"/>
              <a:t>vzamejo</a:t>
            </a:r>
            <a:r>
              <a:rPr lang="en-GB" sz="2000" dirty="0"/>
              <a:t> </a:t>
            </a:r>
            <a:r>
              <a:rPr lang="en-GB" sz="2000" dirty="0" err="1"/>
              <a:t>časa</a:t>
            </a:r>
            <a:r>
              <a:rPr lang="en-GB" sz="2000" dirty="0"/>
              <a:t>, da bi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telo</a:t>
            </a:r>
            <a:r>
              <a:rPr lang="en-GB" sz="2000" dirty="0"/>
              <a:t> </a:t>
            </a:r>
            <a:r>
              <a:rPr lang="en-GB" sz="2000" dirty="0" err="1"/>
              <a:t>nahranili</a:t>
            </a:r>
            <a:r>
              <a:rPr lang="en-GB" sz="2000" dirty="0"/>
              <a:t> z dobro </a:t>
            </a:r>
            <a:r>
              <a:rPr lang="en-GB" sz="2000" dirty="0" err="1"/>
              <a:t>hrano</a:t>
            </a:r>
            <a:r>
              <a:rPr lang="en-GB" sz="2000" dirty="0"/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lang="en-GB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en-GB" sz="2000" dirty="0"/>
              <a:t>To </a:t>
            </a:r>
            <a:r>
              <a:rPr lang="en-GB" sz="2000" dirty="0" err="1"/>
              <a:t>podjetje</a:t>
            </a:r>
            <a:r>
              <a:rPr lang="en-GB" sz="2000" dirty="0"/>
              <a:t> </a:t>
            </a:r>
            <a:r>
              <a:rPr lang="en-GB" sz="2000" dirty="0" err="1"/>
              <a:t>deluje</a:t>
            </a:r>
            <a:r>
              <a:rPr lang="en-GB" sz="2000" dirty="0"/>
              <a:t> </a:t>
            </a:r>
            <a:r>
              <a:rPr lang="en-GB" sz="2000" dirty="0" err="1"/>
              <a:t>predvsem</a:t>
            </a:r>
            <a:r>
              <a:rPr lang="en-GB" sz="2000" dirty="0"/>
              <a:t> </a:t>
            </a:r>
            <a:r>
              <a:rPr lang="en-GB" sz="2000" dirty="0" err="1"/>
              <a:t>prek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085156"/>
                </a:solidFill>
              </a:rPr>
              <a:t>spletne</a:t>
            </a:r>
            <a:r>
              <a:rPr lang="en-GB" sz="2000" dirty="0">
                <a:solidFill>
                  <a:srgbClr val="085156"/>
                </a:solidFill>
              </a:rPr>
              <a:t> </a:t>
            </a:r>
            <a:r>
              <a:rPr lang="en-GB" sz="2000" dirty="0" err="1">
                <a:solidFill>
                  <a:srgbClr val="085156"/>
                </a:solidFill>
              </a:rPr>
              <a:t>strani</a:t>
            </a:r>
            <a:r>
              <a:rPr lang="en-GB" sz="2000" dirty="0">
                <a:solidFill>
                  <a:srgbClr val="085156"/>
                </a:solidFill>
              </a:rPr>
              <a:t> </a:t>
            </a:r>
            <a:r>
              <a:rPr lang="en-GB" sz="2000" dirty="0" err="1">
                <a:solidFill>
                  <a:srgbClr val="085156"/>
                </a:solidFill>
              </a:rPr>
              <a:t>podjetja</a:t>
            </a:r>
            <a:r>
              <a:rPr lang="en-GB" sz="2000" dirty="0">
                <a:solidFill>
                  <a:srgbClr val="085156"/>
                </a:solidFill>
              </a:rPr>
              <a:t> in </a:t>
            </a:r>
            <a:r>
              <a:rPr lang="en-GB" sz="2000" dirty="0" err="1">
                <a:solidFill>
                  <a:srgbClr val="085156"/>
                </a:solidFill>
              </a:rPr>
              <a:t>strani</a:t>
            </a:r>
            <a:r>
              <a:rPr lang="en-GB" sz="2000" dirty="0">
                <a:solidFill>
                  <a:srgbClr val="085156"/>
                </a:solidFill>
              </a:rPr>
              <a:t> na </a:t>
            </a:r>
            <a:r>
              <a:rPr lang="en-GB" sz="2000" dirty="0" err="1">
                <a:solidFill>
                  <a:srgbClr val="085156"/>
                </a:solidFill>
              </a:rPr>
              <a:t>Facebooku</a:t>
            </a:r>
            <a:r>
              <a:rPr lang="en-GB" sz="2000" dirty="0"/>
              <a:t>, </a:t>
            </a:r>
            <a:r>
              <a:rPr lang="en-GB" sz="2000" dirty="0" err="1"/>
              <a:t>kjer</a:t>
            </a:r>
            <a:r>
              <a:rPr lang="en-GB" sz="2000" dirty="0"/>
              <a:t> </a:t>
            </a:r>
            <a:r>
              <a:rPr lang="en-GB" sz="2000" dirty="0" err="1"/>
              <a:t>stranke</a:t>
            </a:r>
            <a:r>
              <a:rPr lang="en-GB" sz="2000" dirty="0"/>
              <a:t> </a:t>
            </a:r>
            <a:r>
              <a:rPr lang="en-GB" sz="2000" dirty="0" err="1"/>
              <a:t>dobijo</a:t>
            </a:r>
            <a:r>
              <a:rPr lang="en-GB" sz="2000" dirty="0"/>
              <a:t> </a:t>
            </a:r>
            <a:r>
              <a:rPr lang="sl-SI" sz="2000" dirty="0"/>
              <a:t>vse potrebne </a:t>
            </a:r>
            <a:r>
              <a:rPr lang="en-GB" sz="2000" dirty="0" err="1"/>
              <a:t>informacije</a:t>
            </a:r>
            <a:r>
              <a:rPr lang="en-GB" sz="2000" dirty="0"/>
              <a:t> in </a:t>
            </a:r>
            <a:r>
              <a:rPr lang="en-GB" sz="2000" dirty="0" err="1"/>
              <a:t>naročijo</a:t>
            </a:r>
            <a:r>
              <a:rPr lang="en-GB" sz="2000" dirty="0"/>
              <a:t> </a:t>
            </a:r>
            <a:r>
              <a:rPr lang="en-GB" sz="2000" dirty="0" err="1"/>
              <a:t>dostavo</a:t>
            </a:r>
            <a:r>
              <a:rPr lang="en-GB" sz="2000" dirty="0"/>
              <a:t> </a:t>
            </a:r>
            <a:r>
              <a:rPr lang="en-GB" sz="2000" dirty="0" err="1"/>
              <a:t>izbrane</a:t>
            </a:r>
            <a:r>
              <a:rPr lang="en-GB" sz="2000" dirty="0"/>
              <a:t> </a:t>
            </a:r>
            <a:r>
              <a:rPr lang="en-GB" sz="2000" dirty="0" err="1"/>
              <a:t>hrane</a:t>
            </a:r>
            <a:r>
              <a:rPr lang="en-GB" sz="2000" dirty="0"/>
              <a:t> na </a:t>
            </a:r>
            <a:r>
              <a:rPr lang="en-GB" sz="2000" dirty="0" err="1"/>
              <a:t>izbrano</a:t>
            </a:r>
            <a:r>
              <a:rPr lang="en-GB" sz="2000" dirty="0"/>
              <a:t> </a:t>
            </a:r>
            <a:r>
              <a:rPr lang="en-GB" sz="2000" dirty="0" err="1"/>
              <a:t>lokacijo</a:t>
            </a:r>
            <a:r>
              <a:rPr lang="en-GB" sz="2000" dirty="0"/>
              <a:t> v </a:t>
            </a:r>
            <a:r>
              <a:rPr lang="en-GB" sz="2000" dirty="0" err="1"/>
              <a:t>Sofij</a:t>
            </a:r>
            <a:r>
              <a:rPr lang="sl-SI" sz="2000" dirty="0"/>
              <a:t>i</a:t>
            </a:r>
            <a:r>
              <a:rPr lang="en-GB" sz="2000" dirty="0"/>
              <a:t>. </a:t>
            </a:r>
            <a:r>
              <a:rPr lang="en-GB" sz="2000" dirty="0" err="1"/>
              <a:t>Uporabljajo</a:t>
            </a:r>
            <a:r>
              <a:rPr lang="en-GB" sz="2000" dirty="0"/>
              <a:t> </a:t>
            </a:r>
            <a:r>
              <a:rPr lang="en-GB" sz="2000" dirty="0" err="1"/>
              <a:t>tudi</a:t>
            </a:r>
            <a:r>
              <a:rPr lang="en-GB" sz="2000" dirty="0"/>
              <a:t> </a:t>
            </a:r>
            <a:r>
              <a:rPr lang="en-GB" sz="2000" dirty="0" err="1"/>
              <a:t>platformo</a:t>
            </a:r>
            <a:r>
              <a:rPr lang="en-GB" sz="2000" dirty="0"/>
              <a:t> za </a:t>
            </a:r>
            <a:r>
              <a:rPr lang="en-GB" sz="2000" dirty="0" err="1"/>
              <a:t>dostavo</a:t>
            </a:r>
            <a:r>
              <a:rPr lang="en-GB" sz="2000" dirty="0"/>
              <a:t> </a:t>
            </a:r>
            <a:r>
              <a:rPr lang="en-GB" sz="2000" dirty="0" err="1"/>
              <a:t>FoodPanda</a:t>
            </a:r>
            <a:r>
              <a:rPr lang="en-GB" sz="2000" dirty="0"/>
              <a:t>, da bi </a:t>
            </a:r>
            <a:r>
              <a:rPr lang="en-GB" sz="2000" dirty="0" err="1"/>
              <a:t>razširili</a:t>
            </a:r>
            <a:r>
              <a:rPr lang="en-GB" sz="2000" dirty="0"/>
              <a:t> </a:t>
            </a:r>
            <a:r>
              <a:rPr lang="en-GB" sz="2000" dirty="0" err="1"/>
              <a:t>svoj</a:t>
            </a:r>
            <a:r>
              <a:rPr lang="en-GB" sz="2000" dirty="0"/>
              <a:t> </a:t>
            </a:r>
            <a:r>
              <a:rPr lang="en-GB" sz="2000" dirty="0" err="1"/>
              <a:t>doseg</a:t>
            </a:r>
            <a:r>
              <a:rPr lang="en-GB" sz="2000" dirty="0"/>
              <a:t>. </a:t>
            </a:r>
            <a:r>
              <a:rPr lang="en-GB" sz="1600" dirty="0">
                <a:hlinkClick r:id="rId2"/>
              </a:rPr>
              <a:t>About • </a:t>
            </a:r>
            <a:r>
              <a:rPr lang="en-GB" sz="1600" dirty="0" err="1">
                <a:hlinkClick r:id="rId2"/>
              </a:rPr>
              <a:t>foodpanda</a:t>
            </a:r>
            <a:r>
              <a:rPr lang="en-GB" sz="1600" dirty="0">
                <a:hlinkClick r:id="rId2"/>
              </a:rPr>
              <a:t> delivery service | We deliver, you enjoy!</a:t>
            </a:r>
            <a:endParaRPr lang="en-GB" sz="2000" b="1" dirty="0">
              <a:solidFill>
                <a:srgbClr val="595959"/>
              </a:solidFill>
              <a:effectLst/>
              <a:highlight>
                <a:srgbClr val="CC9131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lang="en-GB" sz="2000" b="1" dirty="0">
              <a:solidFill>
                <a:srgbClr val="595959"/>
              </a:solidFill>
              <a:highlight>
                <a:srgbClr val="CC9131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sl-SI" sz="20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OBIŠČI</a:t>
            </a:r>
            <a:r>
              <a:rPr lang="en-US" sz="20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3"/>
              </a:rPr>
              <a:t>Royal Nature</a:t>
            </a:r>
            <a:r>
              <a:rPr lang="en-US" sz="20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sl-SI" sz="20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r>
              <a:rPr lang="en-GB" sz="20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>
                <a:hlinkClick r:id="rId4"/>
              </a:rPr>
              <a:t>104-Royal-Nature.pdf (</a:t>
            </a:r>
            <a:r>
              <a:rPr lang="en-IE" sz="2000" dirty="0" err="1">
                <a:hlinkClick r:id="rId4"/>
              </a:rPr>
              <a:t>foodinnovation.how</a:t>
            </a:r>
            <a:r>
              <a:rPr lang="en-IE" sz="2000" dirty="0">
                <a:hlinkClick r:id="rId4"/>
              </a:rPr>
              <a:t>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7914539" y="637644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BF28F-F24C-4616-8406-057CE8F111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17" y="15443"/>
            <a:ext cx="5888084" cy="209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58842-97A4-484F-A72C-2F0DE20B43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40" y="1945669"/>
            <a:ext cx="4209814" cy="5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752" y="563700"/>
            <a:ext cx="8502151" cy="5304411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5: </a:t>
            </a:r>
            <a:r>
              <a:rPr lang="en-GB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sl-SI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Manj, a boljše.</a:t>
            </a:r>
            <a:r>
              <a:rPr lang="en-GB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IE" b="1" u="sng" dirty="0">
              <a:solidFill>
                <a:srgbClr val="F5C0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podatkih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podjetja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Mintel </a:t>
            </a:r>
            <a:r>
              <a:rPr lang="sl-SI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bodo ljudje pod okriljem filozofije </a:t>
            </a:r>
            <a:r>
              <a:rPr lang="en-GB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“</a:t>
            </a:r>
            <a:r>
              <a:rPr lang="sl-SI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manj, a boljše</a:t>
            </a:r>
            <a:r>
              <a:rPr lang="en-GB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”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pogosto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uživali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mlečne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izdelke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meso,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perutnino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živalske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izdelke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le-te pa bodo želeli pridobiti iz kontrolirane pridelave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kupci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pogosto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izberejo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živalske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so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boljšega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okusa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hranljivi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imajo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etične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okoljske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zahteve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kombinacijo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dejavnikov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premišljeno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uživanje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živalskih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proizvodov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korak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trajnostni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planetu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prijazni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ZN za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kmetijstvo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FAO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opredeljuje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trajnostno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"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majhnimi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vplivi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prispeva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prehranski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hranilni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varnosti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zdravemu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življenju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sedanjih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prihodnjih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generacij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Mintel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se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2030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več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prehranjevalo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takšnih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načelih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I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115752" y="206887"/>
            <a:ext cx="10110169" cy="11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5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Trendi, ki so se pojavili med potrošniki v času covida-19 v Evropi</a:t>
            </a:r>
            <a:endParaRPr lang="en-IE" sz="2500" b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E671BC-A5C6-4163-B722-1E489B5A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4780" y="2054917"/>
            <a:ext cx="3477220" cy="1160989"/>
          </a:xfrm>
          <a:prstGeom prst="rect">
            <a:avLst/>
          </a:prstGeom>
        </p:spPr>
      </p:pic>
      <p:pic>
        <p:nvPicPr>
          <p:cNvPr id="17" name="Picture 16" descr="A picture containing table, wooden, floor, dish&#10;&#10;Description automatically generated">
            <a:extLst>
              <a:ext uri="{FF2B5EF4-FFF2-40B4-BE49-F238E27FC236}">
                <a16:creationId xmlns:a16="http://schemas.microsoft.com/office/drawing/2014/main" id="{FDFC524D-21A8-4AB8-8A80-4756A1CEB0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1068" y="3429000"/>
            <a:ext cx="3440931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03" y="679911"/>
            <a:ext cx="4209556" cy="119098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85156"/>
                </a:solidFill>
              </a:rPr>
              <a:t>Modul </a:t>
            </a:r>
            <a:r>
              <a:rPr lang="sl-SI" b="1" dirty="0">
                <a:solidFill>
                  <a:srgbClr val="085156"/>
                </a:solidFill>
              </a:rPr>
              <a:t>1</a:t>
            </a:r>
            <a:r>
              <a:rPr lang="en-GB" b="1" dirty="0">
                <a:solidFill>
                  <a:srgbClr val="085156"/>
                </a:solidFill>
              </a:rPr>
              <a:t> </a:t>
            </a:r>
          </a:p>
          <a:p>
            <a:r>
              <a:rPr lang="sl-SI" sz="3600" dirty="0"/>
              <a:t>Gostinstvo in gost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B1A34-D6B8-4A7E-95EE-8256506E8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303" y="2006007"/>
            <a:ext cx="4457097" cy="3808688"/>
          </a:xfrm>
        </p:spPr>
        <p:txBody>
          <a:bodyPr/>
          <a:lstStyle/>
          <a:p>
            <a:pPr algn="just"/>
            <a:r>
              <a:rPr lang="en-GB" sz="2400" dirty="0">
                <a:solidFill>
                  <a:srgbClr val="085156"/>
                </a:solidFill>
              </a:rPr>
              <a:t>Ker je COVID-19 </a:t>
            </a:r>
            <a:r>
              <a:rPr lang="en-GB" sz="2400" dirty="0" err="1">
                <a:solidFill>
                  <a:srgbClr val="085156"/>
                </a:solidFill>
              </a:rPr>
              <a:t>gostinsk</a:t>
            </a:r>
            <a:r>
              <a:rPr lang="sl-SI" sz="2400" dirty="0">
                <a:solidFill>
                  <a:srgbClr val="085156"/>
                </a:solidFill>
              </a:rPr>
              <a:t>i sektor in 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industrijo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srečanj </a:t>
            </a:r>
            <a:r>
              <a:rPr lang="en-GB" sz="2400" dirty="0" err="1">
                <a:solidFill>
                  <a:srgbClr val="085156"/>
                </a:solidFill>
              </a:rPr>
              <a:t>čez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noč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obrnil</a:t>
            </a:r>
            <a:r>
              <a:rPr lang="en-GB" sz="2400" dirty="0">
                <a:solidFill>
                  <a:srgbClr val="085156"/>
                </a:solidFill>
              </a:rPr>
              <a:t> na </a:t>
            </a:r>
            <a:r>
              <a:rPr lang="en-GB" sz="2400" dirty="0" err="1">
                <a:solidFill>
                  <a:srgbClr val="085156"/>
                </a:solidFill>
              </a:rPr>
              <a:t>glavo</a:t>
            </a:r>
            <a:r>
              <a:rPr lang="en-GB" sz="2400" dirty="0">
                <a:solidFill>
                  <a:srgbClr val="085156"/>
                </a:solidFill>
              </a:rPr>
              <a:t>, </a:t>
            </a:r>
            <a:r>
              <a:rPr lang="en-GB" sz="2400" dirty="0" err="1">
                <a:solidFill>
                  <a:srgbClr val="085156"/>
                </a:solidFill>
              </a:rPr>
              <a:t>morajo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lastniki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podjetij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prilagoditi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svoje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poslovne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modele</a:t>
            </a:r>
            <a:r>
              <a:rPr lang="en-GB" sz="2400" dirty="0">
                <a:solidFill>
                  <a:srgbClr val="085156"/>
                </a:solidFill>
              </a:rPr>
              <a:t>, da bi </a:t>
            </a:r>
            <a:r>
              <a:rPr lang="en-GB" sz="2400" dirty="0" err="1">
                <a:solidFill>
                  <a:srgbClr val="085156"/>
                </a:solidFill>
              </a:rPr>
              <a:t>preživeli</a:t>
            </a:r>
            <a:r>
              <a:rPr lang="en-GB" sz="2400" dirty="0">
                <a:solidFill>
                  <a:srgbClr val="085156"/>
                </a:solidFill>
              </a:rPr>
              <a:t>.</a:t>
            </a:r>
          </a:p>
          <a:p>
            <a:pPr algn="just"/>
            <a:r>
              <a:rPr lang="en-GB" sz="2400" dirty="0" err="1">
                <a:solidFill>
                  <a:srgbClr val="085156"/>
                </a:solidFill>
              </a:rPr>
              <a:t>Prvi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modul</a:t>
            </a:r>
            <a:r>
              <a:rPr lang="en-GB" sz="2400" dirty="0">
                <a:solidFill>
                  <a:srgbClr val="085156"/>
                </a:solidFill>
              </a:rPr>
              <a:t> je </a:t>
            </a:r>
            <a:r>
              <a:rPr lang="en-GB" sz="2400" dirty="0" err="1">
                <a:solidFill>
                  <a:srgbClr val="085156"/>
                </a:solidFill>
              </a:rPr>
              <a:t>razdeljen</a:t>
            </a:r>
            <a:r>
              <a:rPr lang="en-GB" sz="2400" dirty="0">
                <a:solidFill>
                  <a:srgbClr val="085156"/>
                </a:solidFill>
              </a:rPr>
              <a:t> na tri dele in se </a:t>
            </a:r>
            <a:r>
              <a:rPr lang="en-GB" sz="2400" dirty="0" err="1">
                <a:solidFill>
                  <a:srgbClr val="085156"/>
                </a:solidFill>
              </a:rPr>
              <a:t>osredotoča</a:t>
            </a:r>
            <a:r>
              <a:rPr lang="en-GB" sz="2400" dirty="0">
                <a:solidFill>
                  <a:srgbClr val="085156"/>
                </a:solidFill>
              </a:rPr>
              <a:t> na </a:t>
            </a:r>
            <a:r>
              <a:rPr lang="sl-SI" sz="2400" dirty="0">
                <a:solidFill>
                  <a:srgbClr val="085156"/>
                </a:solidFill>
              </a:rPr>
              <a:t>gosta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ter</a:t>
            </a:r>
            <a:r>
              <a:rPr lang="en-GB" sz="2400" dirty="0">
                <a:solidFill>
                  <a:srgbClr val="085156"/>
                </a:solidFill>
              </a:rPr>
              <a:t> na to, </a:t>
            </a:r>
            <a:r>
              <a:rPr lang="en-GB" sz="2400" dirty="0" err="1">
                <a:solidFill>
                  <a:srgbClr val="085156"/>
                </a:solidFill>
              </a:rPr>
              <a:t>kako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lahko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njegov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odnos</a:t>
            </a:r>
            <a:r>
              <a:rPr lang="en-GB" sz="2400" dirty="0">
                <a:solidFill>
                  <a:srgbClr val="085156"/>
                </a:solidFill>
              </a:rPr>
              <a:t> in </a:t>
            </a:r>
            <a:r>
              <a:rPr lang="en-GB" sz="2400" dirty="0" err="1">
                <a:solidFill>
                  <a:srgbClr val="085156"/>
                </a:solidFill>
              </a:rPr>
              <a:t>vedenje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skupaj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z umeščanjem </a:t>
            </a:r>
            <a:r>
              <a:rPr lang="en-GB" sz="2400" dirty="0" err="1">
                <a:solidFill>
                  <a:srgbClr val="085156"/>
                </a:solidFill>
              </a:rPr>
              <a:t>blagovne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znamke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vplivata</a:t>
            </a:r>
            <a:r>
              <a:rPr lang="en-GB" sz="2400" dirty="0">
                <a:solidFill>
                  <a:srgbClr val="085156"/>
                </a:solidFill>
              </a:rPr>
              <a:t> na </a:t>
            </a:r>
            <a:r>
              <a:rPr lang="en-GB" sz="2400" dirty="0" err="1">
                <a:solidFill>
                  <a:srgbClr val="085156"/>
                </a:solidFill>
              </a:rPr>
              <a:t>izbiro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izdelkov</a:t>
            </a:r>
            <a:r>
              <a:rPr lang="en-GB" sz="2400" dirty="0">
                <a:solidFill>
                  <a:srgbClr val="085156"/>
                </a:solidFill>
              </a:rPr>
              <a:t> v </a:t>
            </a:r>
            <a:r>
              <a:rPr lang="sl-SI" sz="2400" dirty="0" err="1">
                <a:solidFill>
                  <a:srgbClr val="085156"/>
                </a:solidFill>
              </a:rPr>
              <a:t>prehrambenem</a:t>
            </a:r>
            <a:r>
              <a:rPr lang="sl-SI" sz="2400" dirty="0">
                <a:solidFill>
                  <a:srgbClr val="085156"/>
                </a:solidFill>
              </a:rPr>
              <a:t> </a:t>
            </a:r>
            <a:r>
              <a:rPr lang="en-GB" sz="2400" dirty="0" err="1">
                <a:solidFill>
                  <a:srgbClr val="085156"/>
                </a:solidFill>
              </a:rPr>
              <a:t>sektorju</a:t>
            </a:r>
            <a:r>
              <a:rPr lang="en-GB" sz="24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1051" y="1126433"/>
            <a:ext cx="5653646" cy="1292995"/>
          </a:xfrm>
        </p:spPr>
        <p:txBody>
          <a:bodyPr/>
          <a:lstStyle/>
          <a:p>
            <a:r>
              <a:rPr lang="en-US" dirty="0"/>
              <a:t>SPREMINJAJOČI SE ODNOS </a:t>
            </a:r>
            <a:r>
              <a:rPr lang="sl-SI" dirty="0"/>
              <a:t>GOSTO</a:t>
            </a:r>
            <a:r>
              <a:rPr lang="en-US" dirty="0"/>
              <a:t>V DO HRANE, POSLEDICE ZA GOSTINSKE STORITVE.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l-SI" dirty="0"/>
              <a:t>GOSTOVO</a:t>
            </a:r>
            <a:r>
              <a:rPr lang="en-US" dirty="0"/>
              <a:t> VEDENJE/PERSPEKTIVA V ZVEZI Z IZBIRO IZDELKA (</a:t>
            </a:r>
            <a:r>
              <a:rPr lang="en-US" dirty="0" err="1"/>
              <a:t>senzorično</a:t>
            </a:r>
            <a:r>
              <a:rPr lang="en-US" dirty="0"/>
              <a:t>/</a:t>
            </a:r>
            <a:r>
              <a:rPr lang="en-US" dirty="0" err="1"/>
              <a:t>fizično</a:t>
            </a:r>
            <a:r>
              <a:rPr lang="en-US" dirty="0"/>
              <a:t>)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MOČ UMEŠČANJA BLAGOVNE ZNAMKE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674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2E1DC-2188-457F-A426-9B9010B941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232" y="2849326"/>
            <a:ext cx="11668125" cy="3230383"/>
          </a:xfrm>
        </p:spPr>
        <p:txBody>
          <a:bodyPr/>
          <a:lstStyle/>
          <a:p>
            <a:pPr algn="just"/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Delikatesa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Kodila je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odličen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</a:t>
            </a:r>
            <a:r>
              <a:rPr lang="sl-SI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e". Kodila je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družinsko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lasti že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tretje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generacije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združuje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mesarstvo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predelavo mesa v dimljene in sušene specialitete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cenjeno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restavracijo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Janez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-Janko in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podjetju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nadaljujeta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družinsko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tradicijo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Njun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 je "ko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ješ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poudarek njihove predelave je svinjina lokalnega izvora. 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bi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zagotovili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predelavi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izogibajo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vsem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umetnim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metodam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vztrajajo na tradicionalnih slovenskih postopkih, pri katerih uporabljajo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slovensko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 in </a:t>
            </a:r>
            <a:r>
              <a:rPr lang="sl-SI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prekajevanje v tradicionalnih dimnicah in zorilnicah. </a:t>
            </a:r>
          </a:p>
          <a:p>
            <a:pPr algn="just"/>
            <a:endParaRPr lang="en-US" sz="10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sl-SI" sz="22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OBIŠČI</a:t>
            </a:r>
            <a:r>
              <a:rPr lang="en-US" sz="22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hlinkClick r:id="rId2"/>
              </a:rPr>
              <a:t>Kodila - Ko veš, kaj ješ!</a:t>
            </a:r>
            <a:endParaRPr lang="en-GB" sz="2000" b="1" dirty="0">
              <a:solidFill>
                <a:srgbClr val="595959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sl-SI" sz="22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r>
              <a:rPr lang="sl-SI" sz="22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3"/>
              </a:rPr>
              <a:t>2.-Kodila.pdf (</a:t>
            </a:r>
            <a:r>
              <a:rPr lang="en-IE" sz="2000" dirty="0" err="1">
                <a:hlinkClick r:id="rId3"/>
              </a:rPr>
              <a:t>foodinnovation.how</a:t>
            </a:r>
            <a:r>
              <a:rPr lang="en-IE" sz="2000" dirty="0">
                <a:hlinkClick r:id="rId3"/>
              </a:rPr>
              <a:t>)</a:t>
            </a:r>
            <a:endParaRPr lang="en-GB" sz="2000" b="1" dirty="0">
              <a:solidFill>
                <a:srgbClr val="08515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endParaRPr lang="en-IE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ECE302-0175-4C32-BB9E-A51865B7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3" y="141275"/>
            <a:ext cx="8067674" cy="2597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A8542-6DD4-4E17-B873-64F92180874B}"/>
              </a:ext>
            </a:extLst>
          </p:cNvPr>
          <p:cNvSpPr txBox="1"/>
          <p:nvPr/>
        </p:nvSpPr>
        <p:spPr>
          <a:xfrm>
            <a:off x="8008525" y="608919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</a:t>
            </a:r>
            <a:endParaRPr lang="en-US" sz="2800" b="1" dirty="0">
              <a:solidFill>
                <a:schemeClr val="bg1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21A888-5121-4EB1-9842-AF702D932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0620" y="390959"/>
            <a:ext cx="9731146" cy="1160989"/>
          </a:xfrm>
        </p:spPr>
        <p:txBody>
          <a:bodyPr>
            <a:normAutofit/>
          </a:bodyPr>
          <a:lstStyle/>
          <a:p>
            <a:r>
              <a:rPr lang="sl-SI" b="1" dirty="0"/>
              <a:t>O</a:t>
            </a:r>
            <a:r>
              <a:rPr lang="en-IE" b="1" dirty="0" err="1"/>
              <a:t>zave</a:t>
            </a:r>
            <a:r>
              <a:rPr lang="sl-SI" b="1" dirty="0" err="1"/>
              <a:t>ščanje</a:t>
            </a:r>
            <a:r>
              <a:rPr lang="en-IE" b="1" dirty="0"/>
              <a:t> </a:t>
            </a:r>
            <a:r>
              <a:rPr lang="sl-SI" b="1" dirty="0"/>
              <a:t>pomena </a:t>
            </a:r>
            <a:r>
              <a:rPr lang="en-IE" b="1" dirty="0" err="1"/>
              <a:t>zdravj</a:t>
            </a:r>
            <a:r>
              <a:rPr lang="sl-SI" b="1" dirty="0"/>
              <a:t>a</a:t>
            </a:r>
            <a:r>
              <a:rPr lang="en-IE" b="1" dirty="0"/>
              <a:t> je </a:t>
            </a:r>
            <a:r>
              <a:rPr lang="en-IE" b="1" dirty="0" err="1"/>
              <a:t>ključni</a:t>
            </a:r>
            <a:r>
              <a:rPr lang="en-IE" b="1" dirty="0"/>
              <a:t> </a:t>
            </a:r>
            <a:r>
              <a:rPr lang="en-IE" b="1" dirty="0" err="1"/>
              <a:t>izziv</a:t>
            </a:r>
            <a:r>
              <a:rPr lang="en-IE" b="1" dirty="0"/>
              <a:t> in </a:t>
            </a:r>
            <a:r>
              <a:rPr lang="en-IE" b="1" dirty="0" err="1"/>
              <a:t>priložnost</a:t>
            </a:r>
            <a:r>
              <a:rPr lang="en-IE" b="1" dirty="0"/>
              <a:t> za </a:t>
            </a:r>
            <a:r>
              <a:rPr lang="sl-SI" b="1" dirty="0"/>
              <a:t>gostince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D151-57C0-4455-A414-7674796ED3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0620" y="1551948"/>
            <a:ext cx="7186724" cy="4760061"/>
          </a:xfrm>
        </p:spPr>
        <p:txBody>
          <a:bodyPr/>
          <a:lstStyle/>
          <a:p>
            <a:pPr algn="just"/>
            <a:r>
              <a:rPr lang="en-IE" sz="2250" dirty="0" err="1">
                <a:solidFill>
                  <a:srgbClr val="406F70"/>
                </a:solidFill>
              </a:rPr>
              <a:t>Vemo</a:t>
            </a:r>
            <a:r>
              <a:rPr lang="en-IE" sz="2250" dirty="0">
                <a:solidFill>
                  <a:srgbClr val="406F70"/>
                </a:solidFill>
              </a:rPr>
              <a:t>, da so </a:t>
            </a:r>
            <a:r>
              <a:rPr lang="en-IE" sz="2250" dirty="0" err="1">
                <a:solidFill>
                  <a:srgbClr val="406F70"/>
                </a:solidFill>
              </a:rPr>
              <a:t>potrošniki</a:t>
            </a:r>
            <a:r>
              <a:rPr lang="en-IE" sz="2250" dirty="0">
                <a:solidFill>
                  <a:srgbClr val="406F70"/>
                </a:solidFill>
              </a:rPr>
              <a:t> v </a:t>
            </a:r>
            <a:r>
              <a:rPr lang="en-IE" sz="2250" dirty="0" err="1">
                <a:solidFill>
                  <a:srgbClr val="406F70"/>
                </a:solidFill>
              </a:rPr>
              <a:t>današnjem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času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bolj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ozaveščeni</a:t>
            </a:r>
            <a:r>
              <a:rPr lang="en-IE" sz="2250" dirty="0">
                <a:solidFill>
                  <a:srgbClr val="406F70"/>
                </a:solidFill>
              </a:rPr>
              <a:t>. Na </a:t>
            </a:r>
            <a:r>
              <a:rPr lang="en-IE" sz="2250" dirty="0" err="1">
                <a:solidFill>
                  <a:srgbClr val="406F70"/>
                </a:solidFill>
              </a:rPr>
              <a:t>naslovnicah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medijev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beremo</a:t>
            </a:r>
            <a:r>
              <a:rPr lang="en-IE" sz="2250" dirty="0">
                <a:solidFill>
                  <a:srgbClr val="406F70"/>
                </a:solidFill>
              </a:rPr>
              <a:t> o </a:t>
            </a:r>
            <a:r>
              <a:rPr lang="en-IE" sz="2250" dirty="0" err="1">
                <a:solidFill>
                  <a:srgbClr val="406F70"/>
                </a:solidFill>
              </a:rPr>
              <a:t>epidemiji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debelosti</a:t>
            </a:r>
            <a:r>
              <a:rPr lang="en-IE" sz="2250" dirty="0">
                <a:solidFill>
                  <a:srgbClr val="406F70"/>
                </a:solidFill>
              </a:rPr>
              <a:t>, </a:t>
            </a:r>
            <a:r>
              <a:rPr lang="en-IE" sz="2250" dirty="0" err="1">
                <a:solidFill>
                  <a:srgbClr val="406F70"/>
                </a:solidFill>
              </a:rPr>
              <a:t>vojni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proti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sladkorju</a:t>
            </a:r>
            <a:r>
              <a:rPr lang="en-IE" sz="2250" dirty="0">
                <a:solidFill>
                  <a:srgbClr val="406F70"/>
                </a:solidFill>
              </a:rPr>
              <a:t> in </a:t>
            </a:r>
            <a:r>
              <a:rPr lang="en-IE" sz="2250" dirty="0" err="1">
                <a:solidFill>
                  <a:srgbClr val="406F70"/>
                </a:solidFill>
              </a:rPr>
              <a:t>sladkim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pijačam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ter</a:t>
            </a:r>
            <a:r>
              <a:rPr lang="en-IE" sz="2250" dirty="0">
                <a:solidFill>
                  <a:srgbClr val="406F70"/>
                </a:solidFill>
              </a:rPr>
              <a:t> o </a:t>
            </a:r>
            <a:r>
              <a:rPr lang="en-IE" sz="2250" dirty="0" err="1">
                <a:solidFill>
                  <a:srgbClr val="406F70"/>
                </a:solidFill>
              </a:rPr>
              <a:t>številnih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dietah</a:t>
            </a:r>
            <a:r>
              <a:rPr lang="en-IE" sz="2250" dirty="0">
                <a:solidFill>
                  <a:srgbClr val="406F70"/>
                </a:solidFill>
              </a:rPr>
              <a:t>: keto, paleo, </a:t>
            </a:r>
            <a:r>
              <a:rPr lang="en-IE" sz="2250" dirty="0" err="1">
                <a:solidFill>
                  <a:srgbClr val="406F70"/>
                </a:solidFill>
              </a:rPr>
              <a:t>brez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sladkorja</a:t>
            </a:r>
            <a:r>
              <a:rPr lang="en-IE" sz="2250" dirty="0">
                <a:solidFill>
                  <a:srgbClr val="406F70"/>
                </a:solidFill>
              </a:rPr>
              <a:t>, </a:t>
            </a:r>
            <a:r>
              <a:rPr lang="sl-SI" sz="2250" dirty="0">
                <a:solidFill>
                  <a:srgbClr val="406F70"/>
                </a:solidFill>
              </a:rPr>
              <a:t>nastajajo </a:t>
            </a:r>
            <a:r>
              <a:rPr lang="en-IE" sz="2250" dirty="0" err="1">
                <a:solidFill>
                  <a:srgbClr val="406F70"/>
                </a:solidFill>
              </a:rPr>
              <a:t>klubi</a:t>
            </a:r>
            <a:r>
              <a:rPr lang="en-IE" sz="2250" dirty="0">
                <a:solidFill>
                  <a:srgbClr val="406F70"/>
                </a:solidFill>
              </a:rPr>
              <a:t> za </a:t>
            </a:r>
            <a:r>
              <a:rPr lang="en-IE" sz="2250" dirty="0" err="1">
                <a:solidFill>
                  <a:srgbClr val="406F70"/>
                </a:solidFill>
              </a:rPr>
              <a:t>hujšanje</a:t>
            </a:r>
            <a:r>
              <a:rPr lang="en-IE" sz="2250" dirty="0">
                <a:solidFill>
                  <a:srgbClr val="406F70"/>
                </a:solidFill>
              </a:rPr>
              <a:t> z </a:t>
            </a:r>
            <a:r>
              <a:rPr lang="en-IE" sz="2250" dirty="0" err="1">
                <a:solidFill>
                  <a:srgbClr val="406F70"/>
                </a:solidFill>
              </a:rPr>
              <a:t>nadzorovanim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številom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kalorij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sl-SI" sz="2250" dirty="0">
                <a:solidFill>
                  <a:srgbClr val="406F70"/>
                </a:solidFill>
              </a:rPr>
              <a:t>in še veliko drugega.</a:t>
            </a:r>
            <a:endParaRPr lang="en-IE" sz="2250" dirty="0">
              <a:solidFill>
                <a:srgbClr val="406F70"/>
              </a:solidFill>
            </a:endParaRPr>
          </a:p>
          <a:p>
            <a:pPr algn="just"/>
            <a:r>
              <a:rPr lang="sl-SI" sz="2250" dirty="0">
                <a:solidFill>
                  <a:srgbClr val="406F70"/>
                </a:solidFill>
              </a:rPr>
              <a:t>G</a:t>
            </a:r>
            <a:r>
              <a:rPr lang="en-IE" sz="2250" dirty="0" err="1">
                <a:solidFill>
                  <a:srgbClr val="406F70"/>
                </a:solidFill>
              </a:rPr>
              <a:t>ostinska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podjetja</a:t>
            </a:r>
            <a:r>
              <a:rPr lang="en-IE" sz="2250" dirty="0">
                <a:solidFill>
                  <a:srgbClr val="406F70"/>
                </a:solidFill>
              </a:rPr>
              <a:t> se </a:t>
            </a:r>
            <a:r>
              <a:rPr lang="en-IE" sz="2250" dirty="0" err="1">
                <a:solidFill>
                  <a:srgbClr val="406F70"/>
                </a:solidFill>
              </a:rPr>
              <a:t>soočamo</a:t>
            </a:r>
            <a:r>
              <a:rPr lang="en-IE" sz="2250" dirty="0">
                <a:solidFill>
                  <a:srgbClr val="406F70"/>
                </a:solidFill>
              </a:rPr>
              <a:t> s </a:t>
            </a:r>
            <a:r>
              <a:rPr lang="en-IE" sz="2250" dirty="0" err="1">
                <a:solidFill>
                  <a:srgbClr val="406F70"/>
                </a:solidFill>
              </a:rPr>
              <a:t>ključnimi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vprašanji</a:t>
            </a:r>
            <a:r>
              <a:rPr lang="en-IE" sz="2250" dirty="0">
                <a:solidFill>
                  <a:srgbClr val="406F7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2250" dirty="0">
                <a:solidFill>
                  <a:srgbClr val="406F70"/>
                </a:solidFill>
              </a:rPr>
              <a:t>Ali je </a:t>
            </a:r>
            <a:r>
              <a:rPr lang="en-IE" sz="2250" dirty="0" err="1">
                <a:solidFill>
                  <a:srgbClr val="406F70"/>
                </a:solidFill>
              </a:rPr>
              <a:t>proizvodnja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bolj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zdravih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živil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dražja</a:t>
            </a:r>
            <a:r>
              <a:rPr lang="en-IE" sz="2250" dirty="0">
                <a:solidFill>
                  <a:srgbClr val="406F70"/>
                </a:solidFill>
              </a:rPr>
              <a:t> od </a:t>
            </a:r>
            <a:r>
              <a:rPr lang="sl-SI" sz="2250" dirty="0">
                <a:solidFill>
                  <a:srgbClr val="406F70"/>
                </a:solidFill>
              </a:rPr>
              <a:t>proizvodnje </a:t>
            </a:r>
            <a:r>
              <a:rPr lang="en-IE" sz="2250" dirty="0" err="1">
                <a:solidFill>
                  <a:srgbClr val="406F70"/>
                </a:solidFill>
              </a:rPr>
              <a:t>manj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zdravih</a:t>
            </a:r>
            <a:r>
              <a:rPr lang="en-IE" sz="2250" dirty="0">
                <a:solidFill>
                  <a:srgbClr val="406F70"/>
                </a:solidFill>
              </a:rPr>
              <a:t>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2250" dirty="0">
                <a:solidFill>
                  <a:srgbClr val="406F70"/>
                </a:solidFill>
              </a:rPr>
              <a:t>Ali </a:t>
            </a:r>
            <a:r>
              <a:rPr lang="en-IE" sz="2250" dirty="0" err="1">
                <a:solidFill>
                  <a:srgbClr val="406F70"/>
                </a:solidFill>
              </a:rPr>
              <a:t>bo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sl-SI" sz="2250" dirty="0">
                <a:solidFill>
                  <a:srgbClr val="406F70"/>
                </a:solidFill>
              </a:rPr>
              <a:t>gost</a:t>
            </a:r>
            <a:r>
              <a:rPr lang="en-IE" sz="2250" dirty="0">
                <a:solidFill>
                  <a:srgbClr val="406F70"/>
                </a:solidFill>
              </a:rPr>
              <a:t> z </a:t>
            </a:r>
            <a:r>
              <a:rPr lang="en-IE" sz="2250" dirty="0" err="1">
                <a:solidFill>
                  <a:srgbClr val="406F70"/>
                </a:solidFill>
              </a:rPr>
              <a:t>veseljem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plačal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en-IE" sz="2250" dirty="0" err="1">
                <a:solidFill>
                  <a:srgbClr val="406F70"/>
                </a:solidFill>
              </a:rPr>
              <a:t>razliko</a:t>
            </a:r>
            <a:r>
              <a:rPr lang="en-IE" sz="2250" dirty="0">
                <a:solidFill>
                  <a:srgbClr val="406F70"/>
                </a:solidFill>
              </a:rPr>
              <a:t>? </a:t>
            </a:r>
            <a:endParaRPr lang="sl-SI" sz="2250" dirty="0">
              <a:solidFill>
                <a:srgbClr val="406F70"/>
              </a:solidFill>
            </a:endParaRPr>
          </a:p>
          <a:p>
            <a:pPr algn="just"/>
            <a:r>
              <a:rPr lang="sl-SI" sz="2250" u="sng" dirty="0">
                <a:solidFill>
                  <a:srgbClr val="0563C1"/>
                </a:solidFill>
              </a:rPr>
              <a:t>Ameriška š</a:t>
            </a:r>
            <a:r>
              <a:rPr lang="sl-SI" sz="2250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tudija </a:t>
            </a:r>
            <a:r>
              <a:rPr lang="en-GB" sz="2250" dirty="0">
                <a:solidFill>
                  <a:srgbClr val="406F70"/>
                </a:solidFill>
              </a:rPr>
              <a:t>je </a:t>
            </a:r>
            <a:r>
              <a:rPr lang="en-GB" sz="2250" dirty="0" err="1">
                <a:solidFill>
                  <a:srgbClr val="406F70"/>
                </a:solidFill>
              </a:rPr>
              <a:t>pokazala</a:t>
            </a:r>
            <a:r>
              <a:rPr lang="en-GB" sz="2250" dirty="0">
                <a:solidFill>
                  <a:srgbClr val="406F70"/>
                </a:solidFill>
              </a:rPr>
              <a:t>, da je </a:t>
            </a:r>
            <a:r>
              <a:rPr lang="en-GB" sz="2250" dirty="0" err="1">
                <a:solidFill>
                  <a:srgbClr val="406F70"/>
                </a:solidFill>
              </a:rPr>
              <a:t>razlika</a:t>
            </a:r>
            <a:r>
              <a:rPr lang="en-GB" sz="2250" dirty="0">
                <a:solidFill>
                  <a:srgbClr val="406F70"/>
                </a:solidFill>
              </a:rPr>
              <a:t> v </a:t>
            </a:r>
            <a:r>
              <a:rPr lang="en-GB" sz="2250" dirty="0" err="1">
                <a:solidFill>
                  <a:srgbClr val="406F70"/>
                </a:solidFill>
              </a:rPr>
              <a:t>ceni</a:t>
            </a:r>
            <a:r>
              <a:rPr lang="en-GB" sz="2250" dirty="0">
                <a:solidFill>
                  <a:srgbClr val="406F70"/>
                </a:solidFill>
              </a:rPr>
              <a:t> 1,50 </a:t>
            </a:r>
            <a:r>
              <a:rPr lang="en-GB" sz="2250" dirty="0" err="1">
                <a:solidFill>
                  <a:srgbClr val="406F70"/>
                </a:solidFill>
              </a:rPr>
              <a:t>dolarja</a:t>
            </a:r>
            <a:r>
              <a:rPr lang="en-GB" sz="2250" dirty="0">
                <a:solidFill>
                  <a:srgbClr val="406F70"/>
                </a:solidFill>
              </a:rPr>
              <a:t> na dan, </a:t>
            </a:r>
            <a:r>
              <a:rPr lang="en-GB" sz="2250" dirty="0" err="1">
                <a:solidFill>
                  <a:srgbClr val="406F70"/>
                </a:solidFill>
              </a:rPr>
              <a:t>kar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en-GB" sz="2250" dirty="0" err="1">
                <a:solidFill>
                  <a:srgbClr val="406F70"/>
                </a:solidFill>
              </a:rPr>
              <a:t>pomeni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sl-SI" sz="2250" dirty="0">
                <a:solidFill>
                  <a:srgbClr val="406F70"/>
                </a:solidFill>
              </a:rPr>
              <a:t>za </a:t>
            </a:r>
            <a:r>
              <a:rPr lang="en-GB" sz="2250" dirty="0">
                <a:solidFill>
                  <a:srgbClr val="406F70"/>
                </a:solidFill>
              </a:rPr>
              <a:t>550 </a:t>
            </a:r>
            <a:r>
              <a:rPr lang="en-GB" sz="2250" dirty="0" err="1">
                <a:solidFill>
                  <a:srgbClr val="406F70"/>
                </a:solidFill>
              </a:rPr>
              <a:t>dolarjev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en-GB" sz="2250" dirty="0" err="1">
                <a:solidFill>
                  <a:srgbClr val="406F70"/>
                </a:solidFill>
              </a:rPr>
              <a:t>višje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en-GB" sz="2250" dirty="0" err="1">
                <a:solidFill>
                  <a:srgbClr val="406F70"/>
                </a:solidFill>
              </a:rPr>
              <a:t>letne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en-GB" sz="2250" dirty="0" err="1">
                <a:solidFill>
                  <a:srgbClr val="406F70"/>
                </a:solidFill>
              </a:rPr>
              <a:t>stroške</a:t>
            </a:r>
            <a:r>
              <a:rPr lang="en-GB" sz="2250" dirty="0">
                <a:solidFill>
                  <a:srgbClr val="406F70"/>
                </a:solidFill>
              </a:rPr>
              <a:t> za </a:t>
            </a:r>
            <a:r>
              <a:rPr lang="sl-SI" sz="2250" dirty="0">
                <a:solidFill>
                  <a:srgbClr val="406F70"/>
                </a:solidFill>
              </a:rPr>
              <a:t>bolj zdravo obliko </a:t>
            </a:r>
            <a:r>
              <a:rPr lang="sl-SI" sz="2250" dirty="0" err="1">
                <a:solidFill>
                  <a:srgbClr val="406F70"/>
                </a:solidFill>
              </a:rPr>
              <a:t>pre</a:t>
            </a:r>
            <a:r>
              <a:rPr lang="en-GB" sz="2250" dirty="0" err="1">
                <a:solidFill>
                  <a:srgbClr val="406F70"/>
                </a:solidFill>
              </a:rPr>
              <a:t>hran</a:t>
            </a:r>
            <a:r>
              <a:rPr lang="sl-SI" sz="2250" dirty="0">
                <a:solidFill>
                  <a:srgbClr val="406F70"/>
                </a:solidFill>
              </a:rPr>
              <a:t>e</a:t>
            </a:r>
            <a:r>
              <a:rPr lang="en-GB" sz="2250" dirty="0">
                <a:solidFill>
                  <a:srgbClr val="406F70"/>
                </a:solidFill>
              </a:rPr>
              <a:t> na </a:t>
            </a:r>
            <a:r>
              <a:rPr lang="en-GB" sz="2250" dirty="0" err="1">
                <a:solidFill>
                  <a:srgbClr val="406F70"/>
                </a:solidFill>
              </a:rPr>
              <a:t>osebo</a:t>
            </a:r>
            <a:r>
              <a:rPr lang="en-GB" sz="2250" dirty="0">
                <a:solidFill>
                  <a:srgbClr val="406F70"/>
                </a:solidFill>
              </a:rPr>
              <a:t>.</a:t>
            </a:r>
            <a:endParaRPr lang="en-IE" sz="2250" dirty="0">
              <a:solidFill>
                <a:srgbClr val="406F70"/>
              </a:solidFill>
            </a:endParaRPr>
          </a:p>
          <a:p>
            <a:endParaRPr lang="en-IE" dirty="0"/>
          </a:p>
        </p:txBody>
      </p:sp>
      <p:pic>
        <p:nvPicPr>
          <p:cNvPr id="5" name="Picture 4" descr="Rolls of Newspaper">
            <a:extLst>
              <a:ext uri="{FF2B5EF4-FFF2-40B4-BE49-F238E27FC236}">
                <a16:creationId xmlns:a16="http://schemas.microsoft.com/office/drawing/2014/main" id="{8E8B795E-E95E-4DD7-9CD3-91BE0D64E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152" y="2333959"/>
            <a:ext cx="4459228" cy="297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700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BF349-52D0-4B66-826A-1A92F5D26F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/>
              <a:t>SPREMEMBE V UMEŠČANJU BLAGOVNIH ZNAMK </a:t>
            </a:r>
            <a:r>
              <a:rPr lang="en-IE" b="1" dirty="0"/>
              <a:t>…</a:t>
            </a: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B97D1-4CE6-4558-8ADA-069210DC9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2466" y="1984622"/>
            <a:ext cx="10968810" cy="4043004"/>
          </a:xfrm>
        </p:spPr>
        <p:txBody>
          <a:bodyPr/>
          <a:lstStyle/>
          <a:p>
            <a:pPr algn="just"/>
            <a:r>
              <a:rPr lang="en-IE" dirty="0" err="1">
                <a:solidFill>
                  <a:srgbClr val="406F70"/>
                </a:solidFill>
              </a:rPr>
              <a:t>Opa</a:t>
            </a:r>
            <a:r>
              <a:rPr lang="sl-SI" dirty="0" err="1">
                <a:solidFill>
                  <a:srgbClr val="406F70"/>
                </a:solidFill>
              </a:rPr>
              <a:t>ža</a:t>
            </a:r>
            <a:r>
              <a:rPr lang="en-IE" dirty="0" err="1">
                <a:solidFill>
                  <a:srgbClr val="406F70"/>
                </a:solidFill>
              </a:rPr>
              <a:t>mo</a:t>
            </a:r>
            <a:r>
              <a:rPr lang="en-IE" dirty="0">
                <a:solidFill>
                  <a:srgbClr val="406F70"/>
                </a:solidFill>
              </a:rPr>
              <a:t>, da se </a:t>
            </a:r>
            <a:r>
              <a:rPr lang="sl-SI" dirty="0">
                <a:solidFill>
                  <a:srgbClr val="406F70"/>
                </a:solidFill>
              </a:rPr>
              <a:t>trženje hrane premika </a:t>
            </a:r>
            <a:r>
              <a:rPr lang="en-IE" dirty="0">
                <a:solidFill>
                  <a:srgbClr val="406F70"/>
                </a:solidFill>
              </a:rPr>
              <a:t>od "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kot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užitka</a:t>
            </a:r>
            <a:r>
              <a:rPr lang="en-IE" dirty="0">
                <a:solidFill>
                  <a:srgbClr val="406F70"/>
                </a:solidFill>
              </a:rPr>
              <a:t>" k "</a:t>
            </a:r>
            <a:r>
              <a:rPr lang="en-IE" dirty="0" err="1">
                <a:solidFill>
                  <a:srgbClr val="406F70"/>
                </a:solidFill>
              </a:rPr>
              <a:t>hrani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kot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funkcionalnemu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gorivu</a:t>
            </a:r>
            <a:r>
              <a:rPr lang="en-IE" dirty="0">
                <a:solidFill>
                  <a:srgbClr val="406F70"/>
                </a:solidFill>
              </a:rPr>
              <a:t>" za </a:t>
            </a:r>
            <a:r>
              <a:rPr lang="en-IE" dirty="0" err="1">
                <a:solidFill>
                  <a:srgbClr val="406F70"/>
                </a:solidFill>
              </a:rPr>
              <a:t>zdrav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življenjski</a:t>
            </a:r>
            <a:r>
              <a:rPr lang="en-IE" dirty="0">
                <a:solidFill>
                  <a:srgbClr val="406F70"/>
                </a:solidFill>
              </a:rPr>
              <a:t> slog.  </a:t>
            </a:r>
            <a:r>
              <a:rPr lang="en-IE" dirty="0" err="1">
                <a:solidFill>
                  <a:srgbClr val="406F70"/>
                </a:solidFill>
              </a:rPr>
              <a:t>Prav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tako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lahko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rečemo</a:t>
            </a:r>
            <a:r>
              <a:rPr lang="en-IE" dirty="0">
                <a:solidFill>
                  <a:srgbClr val="406F70"/>
                </a:solidFill>
              </a:rPr>
              <a:t>, da je </a:t>
            </a:r>
            <a:r>
              <a:rPr lang="en-IE" dirty="0" err="1">
                <a:solidFill>
                  <a:srgbClr val="406F70"/>
                </a:solidFill>
              </a:rPr>
              <a:t>zdravo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uživanje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osrednji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politični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cilj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nacionalnih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mednarodnih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programov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en-IE" dirty="0" err="1">
                <a:solidFill>
                  <a:srgbClr val="406F70"/>
                </a:solidFill>
              </a:rPr>
              <a:t>Razumevanje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izbire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sprejemanja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bolj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zdrave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s </a:t>
            </a:r>
            <a:r>
              <a:rPr lang="en-IE" dirty="0" err="1">
                <a:solidFill>
                  <a:srgbClr val="406F70"/>
                </a:solidFill>
              </a:rPr>
              <a:t>strani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potrošnikov</a:t>
            </a:r>
            <a:r>
              <a:rPr lang="en-IE" dirty="0">
                <a:solidFill>
                  <a:srgbClr val="406F70"/>
                </a:solidFill>
              </a:rPr>
              <a:t> je </a:t>
            </a:r>
            <a:r>
              <a:rPr lang="en-IE" dirty="0" err="1">
                <a:solidFill>
                  <a:srgbClr val="406F70"/>
                </a:solidFill>
              </a:rPr>
              <a:t>ključnega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pomena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vsako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gostinsko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podjetje</a:t>
            </a:r>
            <a:r>
              <a:rPr lang="en-IE" dirty="0">
                <a:solidFill>
                  <a:srgbClr val="406F70"/>
                </a:solidFill>
              </a:rPr>
              <a:t>. </a:t>
            </a:r>
            <a:r>
              <a:rPr lang="en-IE" dirty="0" err="1">
                <a:solidFill>
                  <a:srgbClr val="406F70"/>
                </a:solidFill>
              </a:rPr>
              <a:t>Obstaja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veliko </a:t>
            </a:r>
            <a:r>
              <a:rPr lang="en-IE" dirty="0" err="1">
                <a:solidFill>
                  <a:srgbClr val="406F70"/>
                </a:solidFill>
              </a:rPr>
              <a:t>študij</a:t>
            </a:r>
            <a:r>
              <a:rPr lang="en-IE" dirty="0">
                <a:solidFill>
                  <a:srgbClr val="406F70"/>
                </a:solidFill>
              </a:rPr>
              <a:t> o </a:t>
            </a:r>
            <a:r>
              <a:rPr lang="sl-SI" dirty="0">
                <a:solidFill>
                  <a:srgbClr val="406F70"/>
                </a:solidFill>
              </a:rPr>
              <a:t>pridelavi </a:t>
            </a:r>
            <a:r>
              <a:rPr lang="en-IE" dirty="0" err="1">
                <a:solidFill>
                  <a:srgbClr val="406F70"/>
                </a:solidFill>
              </a:rPr>
              <a:t>živil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sl-SI" dirty="0">
                <a:solidFill>
                  <a:srgbClr val="406F70"/>
                </a:solidFill>
              </a:rPr>
              <a:t>o </a:t>
            </a:r>
            <a:r>
              <a:rPr lang="en-IE" dirty="0" err="1">
                <a:solidFill>
                  <a:srgbClr val="406F70"/>
                </a:solidFill>
              </a:rPr>
              <a:t>merilih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za njihovo </a:t>
            </a:r>
            <a:r>
              <a:rPr lang="en-IE" dirty="0" err="1">
                <a:solidFill>
                  <a:srgbClr val="406F70"/>
                </a:solidFill>
              </a:rPr>
              <a:t>sprejemljivost</a:t>
            </a:r>
            <a:r>
              <a:rPr lang="en-IE" dirty="0">
                <a:solidFill>
                  <a:srgbClr val="406F70"/>
                </a:solidFill>
              </a:rPr>
              <a:t>, v </a:t>
            </a:r>
            <a:r>
              <a:rPr lang="en-IE" dirty="0" err="1">
                <a:solidFill>
                  <a:srgbClr val="406F70"/>
                </a:solidFill>
              </a:rPr>
              <a:t>tem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modulu</a:t>
            </a:r>
            <a:r>
              <a:rPr lang="en-IE" dirty="0">
                <a:solidFill>
                  <a:srgbClr val="406F70"/>
                </a:solidFill>
              </a:rPr>
              <a:t> pa se </a:t>
            </a:r>
            <a:r>
              <a:rPr lang="en-IE" dirty="0" err="1">
                <a:solidFill>
                  <a:srgbClr val="406F70"/>
                </a:solidFill>
              </a:rPr>
              <a:t>zdaj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osredotočamo</a:t>
            </a:r>
            <a:r>
              <a:rPr lang="en-IE" dirty="0">
                <a:solidFill>
                  <a:srgbClr val="406F70"/>
                </a:solidFill>
              </a:rPr>
              <a:t> na </a:t>
            </a:r>
            <a:r>
              <a:rPr lang="en-IE" dirty="0" err="1">
                <a:solidFill>
                  <a:srgbClr val="406F70"/>
                </a:solidFill>
              </a:rPr>
              <a:t>dve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ključni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področji</a:t>
            </a:r>
            <a:r>
              <a:rPr lang="en-IE" dirty="0">
                <a:solidFill>
                  <a:srgbClr val="406F7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06F70"/>
                </a:solidFill>
              </a:rPr>
              <a:t>zaznavanje </a:t>
            </a:r>
            <a:r>
              <a:rPr lang="en-IE" dirty="0" err="1">
                <a:solidFill>
                  <a:srgbClr val="406F70"/>
                </a:solidFill>
              </a:rPr>
              <a:t>kot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osnova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sprejemanje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uživanje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endParaRPr lang="en-IE" dirty="0">
              <a:solidFill>
                <a:srgbClr val="406F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</a:rPr>
              <a:t>s</a:t>
            </a:r>
            <a:r>
              <a:rPr lang="en-IE" dirty="0" err="1">
                <a:solidFill>
                  <a:srgbClr val="406F70"/>
                </a:solidFill>
              </a:rPr>
              <a:t>enzo</a:t>
            </a:r>
            <a:r>
              <a:rPr lang="sl-SI" dirty="0" err="1">
                <a:solidFill>
                  <a:srgbClr val="406F70"/>
                </a:solidFill>
              </a:rPr>
              <a:t>rično</a:t>
            </a:r>
            <a:r>
              <a:rPr lang="en-IE" dirty="0">
                <a:solidFill>
                  <a:srgbClr val="406F70"/>
                </a:solidFill>
              </a:rPr>
              <a:t>-</a:t>
            </a:r>
            <a:r>
              <a:rPr lang="en-IE" dirty="0" err="1">
                <a:solidFill>
                  <a:srgbClr val="406F70"/>
                </a:solidFill>
              </a:rPr>
              <a:t>čustvena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optimizacija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živil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blagovne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znamke</a:t>
            </a:r>
            <a:r>
              <a:rPr lang="en-IE" dirty="0">
                <a:solidFill>
                  <a:srgbClr val="406F70"/>
                </a:solidFill>
              </a:rPr>
              <a:t> </a:t>
            </a:r>
          </a:p>
          <a:p>
            <a:pPr algn="just"/>
            <a:endParaRPr lang="en-IE" dirty="0">
              <a:solidFill>
                <a:srgbClr val="406F70"/>
              </a:solidFill>
            </a:endParaRPr>
          </a:p>
          <a:p>
            <a:pPr algn="just"/>
            <a:r>
              <a:rPr lang="en-IE" dirty="0" err="1">
                <a:solidFill>
                  <a:srgbClr val="406F70"/>
                </a:solidFill>
              </a:rPr>
              <a:t>Preden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nadaljujemo</a:t>
            </a:r>
            <a:r>
              <a:rPr lang="en-IE" dirty="0">
                <a:solidFill>
                  <a:srgbClr val="406F70"/>
                </a:solidFill>
              </a:rPr>
              <a:t>, vas </a:t>
            </a:r>
            <a:r>
              <a:rPr lang="en-IE" dirty="0" err="1">
                <a:solidFill>
                  <a:srgbClr val="406F70"/>
                </a:solidFill>
              </a:rPr>
              <a:t>naša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naslednja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drsnica </a:t>
            </a:r>
            <a:r>
              <a:rPr lang="en-IE" dirty="0" err="1">
                <a:solidFill>
                  <a:srgbClr val="406F70"/>
                </a:solidFill>
              </a:rPr>
              <a:t>vabi</a:t>
            </a:r>
            <a:r>
              <a:rPr lang="en-IE" dirty="0">
                <a:solidFill>
                  <a:srgbClr val="406F70"/>
                </a:solidFill>
              </a:rPr>
              <a:t> k </a:t>
            </a:r>
            <a:r>
              <a:rPr lang="en-IE" dirty="0" err="1">
                <a:solidFill>
                  <a:srgbClr val="406F70"/>
                </a:solidFill>
              </a:rPr>
              <a:t>znanstvenemu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pogledu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ogledu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videoposnetka</a:t>
            </a:r>
            <a:r>
              <a:rPr lang="en-IE" dirty="0">
                <a:solidFill>
                  <a:srgbClr val="406F70"/>
                </a:solidFill>
              </a:rPr>
              <a:t> na </a:t>
            </a:r>
            <a:r>
              <a:rPr lang="en-IE" dirty="0" err="1">
                <a:solidFill>
                  <a:srgbClr val="406F70"/>
                </a:solidFill>
              </a:rPr>
              <a:t>temo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Kaj</a:t>
            </a:r>
            <a:r>
              <a:rPr lang="en-IE" dirty="0">
                <a:solidFill>
                  <a:srgbClr val="406F70"/>
                </a:solidFill>
              </a:rPr>
              <a:t> se </a:t>
            </a:r>
            <a:r>
              <a:rPr lang="en-IE" dirty="0" err="1">
                <a:solidFill>
                  <a:srgbClr val="406F70"/>
                </a:solidFill>
              </a:rPr>
              <a:t>dogaja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en-IE" dirty="0" err="1">
                <a:solidFill>
                  <a:srgbClr val="406F70"/>
                </a:solidFill>
              </a:rPr>
              <a:t>naših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možganih</a:t>
            </a:r>
            <a:r>
              <a:rPr lang="en-IE" dirty="0">
                <a:solidFill>
                  <a:srgbClr val="406F70"/>
                </a:solidFill>
              </a:rPr>
              <a:t>, ko </a:t>
            </a:r>
            <a:r>
              <a:rPr lang="en-IE" dirty="0" err="1">
                <a:solidFill>
                  <a:srgbClr val="406F70"/>
                </a:solidFill>
              </a:rPr>
              <a:t>jemo</a:t>
            </a:r>
            <a:r>
              <a:rPr lang="en-IE" dirty="0">
                <a:solidFill>
                  <a:srgbClr val="406F70"/>
                </a:solidFill>
              </a:rPr>
              <a:t>? 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/>
              <a:t> </a:t>
            </a:r>
          </a:p>
          <a:p>
            <a:r>
              <a:rPr lang="en-IE" dirty="0"/>
              <a:t> 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82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978C9-99DA-42FE-8D43-E3D1335FC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Kaj se dogaja v možganih, ko jemo</a:t>
            </a:r>
            <a:r>
              <a:rPr lang="en-US" b="1" dirty="0">
                <a:solidFill>
                  <a:srgbClr val="406F70"/>
                </a:solidFill>
              </a:rPr>
              <a:t>?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41E4A-2E31-43AF-9AE4-E166746F6F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50998-67B7-4ABE-A750-AE5AB17CC952}"/>
              </a:ext>
            </a:extLst>
          </p:cNvPr>
          <p:cNvSpPr/>
          <p:nvPr/>
        </p:nvSpPr>
        <p:spPr>
          <a:xfrm>
            <a:off x="1553302" y="805873"/>
            <a:ext cx="2051032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OGLEJ SI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9489E-247B-48FC-8B33-1D771B2D15E3}"/>
              </a:ext>
            </a:extLst>
          </p:cNvPr>
          <p:cNvSpPr txBox="1"/>
          <p:nvPr/>
        </p:nvSpPr>
        <p:spPr>
          <a:xfrm>
            <a:off x="9153524" y="2377440"/>
            <a:ext cx="28670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85156"/>
                </a:solidFill>
              </a:rPr>
              <a:t>Camilla </a:t>
            </a:r>
            <a:r>
              <a:rPr lang="en-US" sz="2000" dirty="0" err="1">
                <a:solidFill>
                  <a:srgbClr val="085156"/>
                </a:solidFill>
              </a:rPr>
              <a:t>Arndal</a:t>
            </a:r>
            <a:r>
              <a:rPr lang="en-US" sz="2000" dirty="0">
                <a:solidFill>
                  <a:srgbClr val="085156"/>
                </a:solidFill>
              </a:rPr>
              <a:t> Andersen, </a:t>
            </a:r>
            <a:r>
              <a:rPr lang="en-US" sz="2000" dirty="0" err="1">
                <a:solidFill>
                  <a:srgbClr val="085156"/>
                </a:solidFill>
              </a:rPr>
              <a:t>danska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nevroznanstvenica</a:t>
            </a:r>
            <a:r>
              <a:rPr lang="en-US" sz="2000" dirty="0">
                <a:solidFill>
                  <a:srgbClr val="085156"/>
                </a:solidFill>
              </a:rPr>
              <a:t>, </a:t>
            </a:r>
            <a:r>
              <a:rPr lang="en-US" sz="2000" dirty="0" err="1">
                <a:solidFill>
                  <a:srgbClr val="085156"/>
                </a:solidFill>
              </a:rPr>
              <a:t>govori</a:t>
            </a:r>
            <a:r>
              <a:rPr lang="en-US" sz="2000" dirty="0">
                <a:solidFill>
                  <a:srgbClr val="085156"/>
                </a:solidFill>
              </a:rPr>
              <a:t> o </a:t>
            </a:r>
            <a:r>
              <a:rPr lang="en-US" sz="2000" dirty="0" err="1">
                <a:solidFill>
                  <a:srgbClr val="085156"/>
                </a:solidFill>
              </a:rPr>
              <a:t>skritih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predsodkih</a:t>
            </a:r>
            <a:r>
              <a:rPr lang="en-US" sz="2000" dirty="0">
                <a:solidFill>
                  <a:srgbClr val="085156"/>
                </a:solidFill>
              </a:rPr>
              <a:t> in o </a:t>
            </a:r>
            <a:r>
              <a:rPr lang="en-US" sz="2000" dirty="0" err="1">
                <a:solidFill>
                  <a:srgbClr val="085156"/>
                </a:solidFill>
              </a:rPr>
              <a:t>tem</a:t>
            </a:r>
            <a:r>
              <a:rPr lang="en-US" sz="2000" dirty="0">
                <a:solidFill>
                  <a:srgbClr val="085156"/>
                </a:solidFill>
              </a:rPr>
              <a:t>, </a:t>
            </a:r>
            <a:r>
              <a:rPr lang="en-US" sz="2000" dirty="0" err="1">
                <a:solidFill>
                  <a:srgbClr val="085156"/>
                </a:solidFill>
              </a:rPr>
              <a:t>kako</a:t>
            </a:r>
            <a:r>
              <a:rPr lang="en-US" sz="2000" dirty="0">
                <a:solidFill>
                  <a:srgbClr val="085156"/>
                </a:solidFill>
              </a:rPr>
              <a:t> je </a:t>
            </a:r>
            <a:r>
              <a:rPr lang="en-US" sz="2000" dirty="0" err="1">
                <a:solidFill>
                  <a:srgbClr val="085156"/>
                </a:solidFill>
              </a:rPr>
              <a:t>mogoče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izmeriti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odziv</a:t>
            </a:r>
            <a:r>
              <a:rPr lang="en-US" sz="2000" dirty="0">
                <a:solidFill>
                  <a:srgbClr val="085156"/>
                </a:solidFill>
              </a:rPr>
              <a:t> na </a:t>
            </a:r>
            <a:r>
              <a:rPr lang="en-US" sz="2000" dirty="0" err="1">
                <a:solidFill>
                  <a:srgbClr val="085156"/>
                </a:solidFill>
              </a:rPr>
              <a:t>hrano</a:t>
            </a:r>
            <a:r>
              <a:rPr lang="en-US" sz="20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65A09-FEA5-4850-A036-ED5523798DEE}"/>
              </a:ext>
            </a:extLst>
          </p:cNvPr>
          <p:cNvSpPr txBox="1"/>
          <p:nvPr/>
        </p:nvSpPr>
        <p:spPr>
          <a:xfrm>
            <a:off x="238852" y="589597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https://www.youtube.com/watch?v=P7vnspDNx7g&amp;t=10s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What happens in your brain when you taste food | Camilla Arndal Andersen">
            <a:hlinkClick r:id="" action="ppaction://media"/>
            <a:extLst>
              <a:ext uri="{FF2B5EF4-FFF2-40B4-BE49-F238E27FC236}">
                <a16:creationId xmlns:a16="http://schemas.microsoft.com/office/drawing/2014/main" id="{B8CBE77B-B97C-4FF5-B998-C437975636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2779" y="1781358"/>
            <a:ext cx="5788372" cy="36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1D052-8C84-4977-BF06-F89475B62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1102" y="2525646"/>
            <a:ext cx="8148977" cy="3173773"/>
          </a:xfrm>
        </p:spPr>
        <p:txBody>
          <a:bodyPr/>
          <a:lstStyle/>
          <a:p>
            <a:pPr algn="l"/>
            <a:r>
              <a:rPr lang="en-IE" sz="3600" b="1" dirty="0">
                <a:solidFill>
                  <a:srgbClr val="F5C05B"/>
                </a:solidFill>
              </a:rPr>
              <a:t>2. </a:t>
            </a:r>
            <a:r>
              <a:rPr lang="sl-SI" sz="3600" b="1" dirty="0">
                <a:solidFill>
                  <a:srgbClr val="F5C05B"/>
                </a:solidFill>
              </a:rPr>
              <a:t>del: Z</a:t>
            </a:r>
            <a:r>
              <a:rPr lang="nn-NO" sz="3600" b="1" dirty="0">
                <a:solidFill>
                  <a:srgbClr val="F5C05B"/>
                </a:solidFill>
              </a:rPr>
              <a:t>aznavanje kot osnova za sprejemanje in uživanje hrane</a:t>
            </a:r>
            <a:endParaRPr lang="en-IE" sz="3600" b="1" dirty="0">
              <a:solidFill>
                <a:srgbClr val="F5C05B"/>
              </a:solidFill>
            </a:endParaRPr>
          </a:p>
          <a:p>
            <a:pPr algn="l"/>
            <a:r>
              <a:rPr lang="en-IE" sz="2000" b="1" dirty="0" err="1"/>
              <a:t>Zavedamo</a:t>
            </a:r>
            <a:r>
              <a:rPr lang="en-IE" sz="2000" b="1" dirty="0"/>
              <a:t> se, da </a:t>
            </a:r>
            <a:r>
              <a:rPr lang="en-IE" sz="2000" b="1" dirty="0" err="1"/>
              <a:t>številni</a:t>
            </a:r>
            <a:r>
              <a:rPr lang="en-IE" sz="2000" b="1" dirty="0"/>
              <a:t> </a:t>
            </a:r>
            <a:r>
              <a:rPr lang="en-IE" sz="2000" b="1" dirty="0" err="1"/>
              <a:t>zaposleni</a:t>
            </a:r>
            <a:r>
              <a:rPr lang="en-IE" sz="2000" b="1" dirty="0"/>
              <a:t> v </a:t>
            </a:r>
            <a:r>
              <a:rPr lang="en-IE" sz="2000" b="1" dirty="0" err="1"/>
              <a:t>gostinstvu</a:t>
            </a:r>
            <a:r>
              <a:rPr lang="en-IE" sz="2000" b="1" dirty="0"/>
              <a:t> </a:t>
            </a:r>
            <a:r>
              <a:rPr lang="en-IE" sz="2000" b="1" dirty="0" err="1"/>
              <a:t>morda</a:t>
            </a:r>
            <a:r>
              <a:rPr lang="en-IE" sz="2000" b="1" dirty="0"/>
              <a:t> </a:t>
            </a:r>
            <a:r>
              <a:rPr lang="en-IE" sz="2000" b="1" dirty="0" err="1"/>
              <a:t>nimajo</a:t>
            </a:r>
            <a:r>
              <a:rPr lang="en-IE" sz="2000" b="1" dirty="0"/>
              <a:t> </a:t>
            </a:r>
            <a:r>
              <a:rPr lang="en-IE" sz="2000" b="1" dirty="0" err="1"/>
              <a:t>strokovne</a:t>
            </a:r>
            <a:r>
              <a:rPr lang="en-IE" sz="2000" b="1" dirty="0"/>
              <a:t> </a:t>
            </a:r>
            <a:r>
              <a:rPr lang="en-IE" sz="2000" b="1" dirty="0" err="1"/>
              <a:t>izobrazbe</a:t>
            </a:r>
            <a:r>
              <a:rPr lang="en-IE" sz="2000" b="1" dirty="0"/>
              <a:t> </a:t>
            </a:r>
            <a:r>
              <a:rPr lang="sl-SI" sz="2000" b="1" dirty="0"/>
              <a:t>s</a:t>
            </a:r>
            <a:r>
              <a:rPr lang="en-IE" sz="2000" b="1" dirty="0"/>
              <a:t> </a:t>
            </a:r>
            <a:r>
              <a:rPr lang="en-IE" sz="2000" b="1" dirty="0" err="1"/>
              <a:t>področj</a:t>
            </a:r>
            <a:r>
              <a:rPr lang="sl-SI" sz="2000" b="1" dirty="0"/>
              <a:t>a</a:t>
            </a:r>
            <a:r>
              <a:rPr lang="en-IE" sz="2000" b="1" dirty="0"/>
              <a:t> </a:t>
            </a:r>
            <a:r>
              <a:rPr lang="en-IE" sz="2000" b="1" dirty="0" err="1"/>
              <a:t>živil</a:t>
            </a:r>
            <a:r>
              <a:rPr lang="en-IE" sz="2000" b="1" dirty="0"/>
              <a:t>. </a:t>
            </a:r>
            <a:r>
              <a:rPr lang="en-IE" sz="2000" b="1" dirty="0" err="1"/>
              <a:t>Drugi</a:t>
            </a:r>
            <a:r>
              <a:rPr lang="en-IE" sz="2000" b="1" dirty="0"/>
              <a:t> so se </a:t>
            </a:r>
            <a:r>
              <a:rPr lang="en-IE" sz="2000" b="1" dirty="0" err="1"/>
              <a:t>morda</a:t>
            </a:r>
            <a:r>
              <a:rPr lang="en-IE" sz="2000" b="1" dirty="0"/>
              <a:t> </a:t>
            </a:r>
            <a:r>
              <a:rPr lang="en-IE" sz="2000" b="1" dirty="0" err="1"/>
              <a:t>usposabljali</a:t>
            </a:r>
            <a:r>
              <a:rPr lang="en-IE" sz="2000" b="1" dirty="0"/>
              <a:t> pred </a:t>
            </a:r>
            <a:r>
              <a:rPr lang="en-IE" sz="2000" b="1" dirty="0" err="1"/>
              <a:t>mnog</a:t>
            </a:r>
            <a:r>
              <a:rPr lang="sl-SI" sz="2000" b="1" dirty="0"/>
              <a:t>o</a:t>
            </a:r>
            <a:r>
              <a:rPr lang="en-IE" sz="2000" b="1" dirty="0"/>
              <a:t> </a:t>
            </a:r>
            <a:r>
              <a:rPr lang="en-IE" sz="2000" b="1" dirty="0" err="1"/>
              <a:t>leti</a:t>
            </a:r>
            <a:r>
              <a:rPr lang="en-IE" sz="2000" b="1" dirty="0"/>
              <a:t>. </a:t>
            </a:r>
            <a:r>
              <a:rPr lang="en-IE" sz="2000" b="1" dirty="0" err="1"/>
              <a:t>Zato</a:t>
            </a:r>
            <a:r>
              <a:rPr lang="en-IE" sz="2000" b="1" dirty="0"/>
              <a:t> je </a:t>
            </a:r>
            <a:r>
              <a:rPr lang="en-IE" sz="2000" b="1" dirty="0" err="1"/>
              <a:t>naša</a:t>
            </a:r>
            <a:r>
              <a:rPr lang="en-IE" sz="2000" b="1" dirty="0"/>
              <a:t> </a:t>
            </a:r>
            <a:r>
              <a:rPr lang="en-IE" sz="2000" b="1" dirty="0" err="1"/>
              <a:t>vsebina</a:t>
            </a:r>
            <a:r>
              <a:rPr lang="en-IE" sz="2000" b="1" dirty="0"/>
              <a:t> </a:t>
            </a:r>
            <a:r>
              <a:rPr lang="en-IE" sz="2000" b="1" dirty="0" err="1"/>
              <a:t>zasnovana</a:t>
            </a:r>
            <a:r>
              <a:rPr lang="en-IE" sz="2000" b="1" dirty="0"/>
              <a:t> na </a:t>
            </a:r>
            <a:r>
              <a:rPr lang="en-IE" sz="2000" b="1" dirty="0" err="1"/>
              <a:t>dostopni</a:t>
            </a:r>
            <a:r>
              <a:rPr lang="en-IE" sz="2000" b="1" dirty="0"/>
              <a:t> </a:t>
            </a:r>
            <a:r>
              <a:rPr lang="en-IE" sz="2000" b="1" dirty="0" err="1"/>
              <a:t>začetni</a:t>
            </a:r>
            <a:r>
              <a:rPr lang="en-IE" sz="2000" b="1" dirty="0"/>
              <a:t> in </a:t>
            </a:r>
            <a:r>
              <a:rPr lang="en-IE" sz="2000" b="1" dirty="0" err="1"/>
              <a:t>osvežitveni</a:t>
            </a:r>
            <a:r>
              <a:rPr lang="en-IE" sz="2000" b="1" dirty="0"/>
              <a:t> </a:t>
            </a:r>
            <a:r>
              <a:rPr lang="en-IE" sz="2000" b="1" dirty="0" err="1"/>
              <a:t>ravni</a:t>
            </a:r>
            <a:r>
              <a:rPr lang="en-IE" sz="2000" b="1" dirty="0"/>
              <a:t> </a:t>
            </a:r>
            <a:r>
              <a:rPr lang="en-IE" sz="2000" b="1" dirty="0" err="1"/>
              <a:t>ter</a:t>
            </a:r>
            <a:r>
              <a:rPr lang="en-IE" sz="2000" b="1" dirty="0"/>
              <a:t> </a:t>
            </a:r>
            <a:r>
              <a:rPr lang="en-IE" sz="2000" b="1" dirty="0" err="1"/>
              <a:t>temelji</a:t>
            </a:r>
            <a:r>
              <a:rPr lang="en-IE" sz="2000" b="1" dirty="0"/>
              <a:t> na </a:t>
            </a:r>
            <a:r>
              <a:rPr lang="en-IE" sz="2000" b="1" dirty="0" err="1"/>
              <a:t>potrošniških</a:t>
            </a:r>
            <a:r>
              <a:rPr lang="en-IE" sz="2000" b="1" dirty="0"/>
              <a:t> in </a:t>
            </a:r>
            <a:r>
              <a:rPr lang="en-IE" sz="2000" b="1" dirty="0" err="1"/>
              <a:t>tržnih</a:t>
            </a:r>
            <a:r>
              <a:rPr lang="en-IE" sz="2000" b="1" dirty="0"/>
              <a:t> </a:t>
            </a:r>
            <a:r>
              <a:rPr lang="en-IE" sz="2000" b="1" dirty="0" err="1"/>
              <a:t>trendih</a:t>
            </a:r>
            <a:r>
              <a:rPr lang="en-IE" sz="2000" b="1" dirty="0"/>
              <a:t>, </a:t>
            </a:r>
            <a:r>
              <a:rPr lang="en-IE" sz="2000" b="1" dirty="0" err="1"/>
              <a:t>saj</a:t>
            </a:r>
            <a:r>
              <a:rPr lang="en-IE" sz="2000" b="1" dirty="0"/>
              <a:t> se </a:t>
            </a:r>
            <a:r>
              <a:rPr lang="en-IE" sz="2000" b="1" dirty="0" err="1"/>
              <a:t>živilski</a:t>
            </a:r>
            <a:r>
              <a:rPr lang="en-IE" sz="2000" b="1" dirty="0"/>
              <a:t> </a:t>
            </a:r>
            <a:r>
              <a:rPr lang="en-IE" sz="2000" b="1" dirty="0" err="1"/>
              <a:t>sektor</a:t>
            </a:r>
            <a:r>
              <a:rPr lang="en-IE" sz="2000" b="1" dirty="0"/>
              <a:t> po </a:t>
            </a:r>
            <a:r>
              <a:rPr lang="sl-SI" sz="2000" b="1" dirty="0"/>
              <a:t>c</a:t>
            </a:r>
            <a:r>
              <a:rPr lang="en-IE" sz="2000" b="1" dirty="0" err="1"/>
              <a:t>ovid</a:t>
            </a:r>
            <a:r>
              <a:rPr lang="sl-SI" sz="2000" b="1" dirty="0"/>
              <a:t>u</a:t>
            </a:r>
            <a:r>
              <a:rPr lang="en-IE" sz="2000" b="1" dirty="0"/>
              <a:t>-19 na novo </a:t>
            </a:r>
            <a:r>
              <a:rPr lang="en-IE" sz="2000" b="1" dirty="0" err="1"/>
              <a:t>oblikuje</a:t>
            </a:r>
            <a:r>
              <a:rPr lang="en-IE" sz="2000" b="1" dirty="0"/>
              <a:t>.</a:t>
            </a:r>
            <a:endParaRPr lang="en-IE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14227-984C-4C42-A8A4-5BF368FA2A0C}"/>
              </a:ext>
            </a:extLst>
          </p:cNvPr>
          <p:cNvSpPr txBox="1"/>
          <p:nvPr/>
        </p:nvSpPr>
        <p:spPr>
          <a:xfrm>
            <a:off x="8867775" y="306942"/>
            <a:ext cx="286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06F70"/>
                </a:solidFill>
              </a:rPr>
              <a:t>MODUL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man covering face">
            <a:extLst>
              <a:ext uri="{FF2B5EF4-FFF2-40B4-BE49-F238E27FC236}">
                <a16:creationId xmlns:a16="http://schemas.microsoft.com/office/drawing/2014/main" id="{A21600F3-AB89-4C32-B757-6EBF54FFD4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3DC1-34AB-4DA6-B306-E5AD9E0653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524" y="612181"/>
            <a:ext cx="5279028" cy="697353"/>
          </a:xfrm>
        </p:spPr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ČUTILA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25ACD-A74E-4D63-A0EA-0C41BDB55D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440" y="1704906"/>
            <a:ext cx="6512560" cy="3947440"/>
          </a:xfrm>
        </p:spPr>
        <p:txBody>
          <a:bodyPr/>
          <a:lstStyle/>
          <a:p>
            <a:pPr algn="just"/>
            <a:r>
              <a:rPr lang="en-GB" dirty="0" err="1">
                <a:solidFill>
                  <a:srgbClr val="085156"/>
                </a:solidFill>
              </a:rPr>
              <a:t>Način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kako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zaznavamo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hrano</a:t>
            </a:r>
            <a:r>
              <a:rPr lang="en-GB" dirty="0">
                <a:solidFill>
                  <a:srgbClr val="085156"/>
                </a:solidFill>
              </a:rPr>
              <a:t> s </a:t>
            </a:r>
            <a:r>
              <a:rPr lang="en-GB" dirty="0" err="1">
                <a:solidFill>
                  <a:srgbClr val="085156"/>
                </a:solidFill>
              </a:rPr>
              <a:t>senzoričnega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vidika</a:t>
            </a:r>
            <a:r>
              <a:rPr lang="en-GB" dirty="0">
                <a:solidFill>
                  <a:srgbClr val="085156"/>
                </a:solidFill>
              </a:rPr>
              <a:t>, je </a:t>
            </a:r>
            <a:r>
              <a:rPr lang="en-GB" dirty="0" err="1">
                <a:solidFill>
                  <a:srgbClr val="085156"/>
                </a:solidFill>
              </a:rPr>
              <a:t>odvisen</a:t>
            </a:r>
            <a:r>
              <a:rPr lang="en-GB" dirty="0">
                <a:solidFill>
                  <a:srgbClr val="085156"/>
                </a:solidFill>
              </a:rPr>
              <a:t> od </a:t>
            </a:r>
            <a:r>
              <a:rPr lang="en-GB" b="1" dirty="0" err="1">
                <a:solidFill>
                  <a:srgbClr val="085156"/>
                </a:solidFill>
              </a:rPr>
              <a:t>petih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človeških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čutil</a:t>
            </a:r>
            <a:r>
              <a:rPr lang="en-GB" dirty="0">
                <a:solidFill>
                  <a:srgbClr val="085156"/>
                </a:solidFill>
              </a:rPr>
              <a:t>: </a:t>
            </a:r>
            <a:r>
              <a:rPr lang="en-GB" dirty="0" err="1">
                <a:solidFill>
                  <a:srgbClr val="085156"/>
                </a:solidFill>
              </a:rPr>
              <a:t>vida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vonja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okusa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dotika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sluha</a:t>
            </a:r>
            <a:r>
              <a:rPr lang="en-GB" dirty="0">
                <a:solidFill>
                  <a:srgbClr val="085156"/>
                </a:solidFill>
              </a:rPr>
              <a:t>.  </a:t>
            </a:r>
            <a:r>
              <a:rPr lang="en-GB" dirty="0" err="1">
                <a:solidFill>
                  <a:srgbClr val="085156"/>
                </a:solidFill>
              </a:rPr>
              <a:t>Uspeh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živil</a:t>
            </a:r>
            <a:r>
              <a:rPr lang="en-GB" dirty="0">
                <a:solidFill>
                  <a:srgbClr val="085156"/>
                </a:solidFill>
              </a:rPr>
              <a:t> je v </a:t>
            </a:r>
            <a:r>
              <a:rPr lang="en-GB" dirty="0" err="1">
                <a:solidFill>
                  <a:srgbClr val="085156"/>
                </a:solidFill>
              </a:rPr>
              <a:t>veliki</a:t>
            </a:r>
            <a:r>
              <a:rPr lang="en-GB" dirty="0">
                <a:solidFill>
                  <a:srgbClr val="085156"/>
                </a:solidFill>
              </a:rPr>
              <a:t> meri </a:t>
            </a:r>
            <a:r>
              <a:rPr lang="en-GB" dirty="0" err="1">
                <a:solidFill>
                  <a:srgbClr val="085156"/>
                </a:solidFill>
              </a:rPr>
              <a:t>odvisen</a:t>
            </a:r>
            <a:r>
              <a:rPr lang="en-GB" dirty="0">
                <a:solidFill>
                  <a:srgbClr val="085156"/>
                </a:solidFill>
              </a:rPr>
              <a:t> od </a:t>
            </a:r>
            <a:r>
              <a:rPr lang="en-GB" dirty="0" err="1">
                <a:solidFill>
                  <a:srgbClr val="085156"/>
                </a:solidFill>
              </a:rPr>
              <a:t>tega</a:t>
            </a:r>
            <a:r>
              <a:rPr lang="en-GB" dirty="0">
                <a:solidFill>
                  <a:srgbClr val="085156"/>
                </a:solidFill>
              </a:rPr>
              <a:t>, v </a:t>
            </a:r>
            <a:r>
              <a:rPr lang="en-GB" dirty="0" err="1">
                <a:solidFill>
                  <a:srgbClr val="085156"/>
                </a:solidFill>
              </a:rPr>
              <a:t>kolikšni</a:t>
            </a:r>
            <a:r>
              <a:rPr lang="en-GB" dirty="0">
                <a:solidFill>
                  <a:srgbClr val="085156"/>
                </a:solidFill>
              </a:rPr>
              <a:t> meri </a:t>
            </a:r>
            <a:r>
              <a:rPr lang="en-GB" dirty="0" err="1">
                <a:solidFill>
                  <a:srgbClr val="085156"/>
                </a:solidFill>
              </a:rPr>
              <a:t>njihova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senzorična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kakovost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pritegne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ciljno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populacijo</a:t>
            </a:r>
            <a:r>
              <a:rPr lang="en-GB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GB" dirty="0" err="1">
                <a:solidFill>
                  <a:srgbClr val="085156"/>
                </a:solidFill>
              </a:rPr>
              <a:t>Druge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prednosti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kot</a:t>
            </a:r>
            <a:r>
              <a:rPr lang="en-GB" dirty="0">
                <a:solidFill>
                  <a:srgbClr val="085156"/>
                </a:solidFill>
              </a:rPr>
              <a:t> so </a:t>
            </a:r>
            <a:r>
              <a:rPr lang="en-GB" dirty="0" err="1">
                <a:solidFill>
                  <a:srgbClr val="085156"/>
                </a:solidFill>
              </a:rPr>
              <a:t>zdravstveni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vidiki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lahko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povečajo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zaznano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vrednost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živila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vendar</a:t>
            </a:r>
            <a:r>
              <a:rPr lang="en-GB" dirty="0">
                <a:solidFill>
                  <a:srgbClr val="085156"/>
                </a:solidFill>
              </a:rPr>
              <a:t> so </a:t>
            </a:r>
            <a:r>
              <a:rPr lang="en-GB" dirty="0" err="1">
                <a:solidFill>
                  <a:srgbClr val="085156"/>
                </a:solidFill>
              </a:rPr>
              <a:t>lahko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veliki</a:t>
            </a:r>
            <a:r>
              <a:rPr lang="en-GB" dirty="0">
                <a:solidFill>
                  <a:srgbClr val="085156"/>
                </a:solidFill>
              </a:rPr>
              <a:t> meri </a:t>
            </a:r>
            <a:r>
              <a:rPr lang="en-GB" b="1" dirty="0" err="1">
                <a:solidFill>
                  <a:srgbClr val="085156"/>
                </a:solidFill>
              </a:rPr>
              <a:t>neuporabne</a:t>
            </a:r>
            <a:r>
              <a:rPr lang="en-GB" b="1" dirty="0">
                <a:solidFill>
                  <a:srgbClr val="085156"/>
                </a:solidFill>
              </a:rPr>
              <a:t>, </a:t>
            </a:r>
            <a:r>
              <a:rPr lang="en-GB" b="1" dirty="0" err="1">
                <a:solidFill>
                  <a:srgbClr val="085156"/>
                </a:solidFill>
              </a:rPr>
              <a:t>če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senzorične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lastnosti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niso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privlačne</a:t>
            </a:r>
            <a:r>
              <a:rPr lang="en-GB" dirty="0">
                <a:solidFill>
                  <a:srgbClr val="085156"/>
                </a:solidFill>
              </a:rPr>
              <a:t>. </a:t>
            </a:r>
            <a:endParaRPr lang="en-IE" dirty="0">
              <a:solidFill>
                <a:srgbClr val="085156"/>
              </a:solidFill>
            </a:endParaRPr>
          </a:p>
          <a:p>
            <a:pPr algn="just"/>
            <a:r>
              <a:rPr lang="en-IE" b="1" dirty="0"/>
              <a:t> </a:t>
            </a:r>
            <a:r>
              <a:rPr lang="en-IE" b="1" i="1" dirty="0">
                <a:solidFill>
                  <a:srgbClr val="406F70"/>
                </a:solidFill>
              </a:rPr>
              <a:t>…”</a:t>
            </a:r>
            <a:r>
              <a:rPr lang="sl-SI" b="1" i="1" dirty="0">
                <a:solidFill>
                  <a:srgbClr val="406F70"/>
                </a:solidFill>
              </a:rPr>
              <a:t>Lahko mi zatrjujete, da je to zdravo zame, a nič ne pomaga, če jed izgleda kot karton in je tak tudi njen okus!</a:t>
            </a:r>
            <a:r>
              <a:rPr lang="en-IE" sz="2400" b="1" i="1" dirty="0">
                <a:solidFill>
                  <a:srgbClr val="406F70"/>
                </a:solidFill>
              </a:rPr>
              <a:t>” </a:t>
            </a:r>
          </a:p>
          <a:p>
            <a:pPr algn="just"/>
            <a:endParaRPr lang="en-IE" dirty="0"/>
          </a:p>
          <a:p>
            <a:pPr algn="just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3984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F1854-77E1-4A6A-ADCA-1571BEBE4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43" y="870012"/>
            <a:ext cx="4325670" cy="1006009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b="1" dirty="0">
                <a:solidFill>
                  <a:srgbClr val="406F70"/>
                </a:solidFill>
              </a:rPr>
              <a:t>RAZISKAVE O PREHRANJEVANJU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6A5-3B70-425D-9D45-9DC8429D9C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819" y="1427930"/>
            <a:ext cx="4618718" cy="3642009"/>
          </a:xfrm>
        </p:spPr>
        <p:txBody>
          <a:bodyPr/>
          <a:lstStyle/>
          <a:p>
            <a:pPr algn="ctr"/>
            <a:endParaRPr lang="en-IE" dirty="0"/>
          </a:p>
          <a:p>
            <a:pPr algn="ctr"/>
            <a:r>
              <a:rPr lang="en-IE" sz="2400" dirty="0" err="1">
                <a:solidFill>
                  <a:srgbClr val="406F70"/>
                </a:solidFill>
              </a:rPr>
              <a:t>Preden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se lotite prenove svoje gostinske </a:t>
            </a:r>
            <a:r>
              <a:rPr lang="en-IE" sz="2400" dirty="0" err="1">
                <a:solidFill>
                  <a:srgbClr val="406F70"/>
                </a:solidFill>
              </a:rPr>
              <a:t>ponudb</a:t>
            </a:r>
            <a:r>
              <a:rPr lang="sl-SI" sz="2400" dirty="0">
                <a:solidFill>
                  <a:srgbClr val="406F70"/>
                </a:solidFill>
              </a:rPr>
              <a:t>e</a:t>
            </a:r>
            <a:r>
              <a:rPr lang="en-IE" sz="2400" dirty="0">
                <a:solidFill>
                  <a:srgbClr val="406F70"/>
                </a:solidFill>
              </a:rPr>
              <a:t>, se je </a:t>
            </a:r>
            <a:r>
              <a:rPr lang="en-IE" sz="2400" dirty="0" err="1">
                <a:solidFill>
                  <a:srgbClr val="406F70"/>
                </a:solidFill>
              </a:rPr>
              <a:t>koristno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poglobiti</a:t>
            </a:r>
            <a:r>
              <a:rPr lang="en-IE" sz="2400" dirty="0">
                <a:solidFill>
                  <a:srgbClr val="406F70"/>
                </a:solidFill>
              </a:rPr>
              <a:t> v </a:t>
            </a:r>
            <a:r>
              <a:rPr lang="en-IE" sz="2400" dirty="0" err="1">
                <a:solidFill>
                  <a:srgbClr val="406F70"/>
                </a:solidFill>
              </a:rPr>
              <a:t>moč</a:t>
            </a:r>
            <a:r>
              <a:rPr lang="en-IE" sz="2400" dirty="0">
                <a:solidFill>
                  <a:srgbClr val="406F70"/>
                </a:solidFill>
              </a:rPr>
              <a:t> "</a:t>
            </a:r>
            <a:r>
              <a:rPr lang="en-IE" sz="2400" dirty="0" err="1">
                <a:solidFill>
                  <a:srgbClr val="406F70"/>
                </a:solidFill>
              </a:rPr>
              <a:t>raziskav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o </a:t>
            </a:r>
            <a:r>
              <a:rPr lang="en-IE" sz="2400" dirty="0" err="1">
                <a:solidFill>
                  <a:srgbClr val="406F70"/>
                </a:solidFill>
              </a:rPr>
              <a:t>prehranjevanj</a:t>
            </a:r>
            <a:r>
              <a:rPr lang="sl-SI" sz="2400" dirty="0">
                <a:solidFill>
                  <a:srgbClr val="406F70"/>
                </a:solidFill>
              </a:rPr>
              <a:t>u</a:t>
            </a:r>
            <a:r>
              <a:rPr lang="en-IE" sz="2400" dirty="0">
                <a:solidFill>
                  <a:srgbClr val="406F70"/>
                </a:solidFill>
              </a:rPr>
              <a:t>", ki </a:t>
            </a:r>
            <a:r>
              <a:rPr lang="sl-SI" sz="2400" dirty="0">
                <a:solidFill>
                  <a:srgbClr val="406F70"/>
                </a:solidFill>
              </a:rPr>
              <a:t>izpostavljajo </a:t>
            </a:r>
            <a:r>
              <a:rPr lang="en-IE" sz="2400" dirty="0">
                <a:solidFill>
                  <a:srgbClr val="406F70"/>
                </a:solidFill>
              </a:rPr>
              <a:t>tri </a:t>
            </a:r>
            <a:r>
              <a:rPr lang="en-IE" sz="2400" dirty="0" err="1">
                <a:solidFill>
                  <a:srgbClr val="406F70"/>
                </a:solidFill>
              </a:rPr>
              <a:t>vrste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spremenljivk</a:t>
            </a:r>
            <a:r>
              <a:rPr lang="en-IE" sz="2400" dirty="0">
                <a:solidFill>
                  <a:srgbClr val="406F70"/>
                </a:solidFill>
              </a:rPr>
              <a:t>. </a:t>
            </a:r>
          </a:p>
          <a:p>
            <a:pPr algn="ctr"/>
            <a:r>
              <a:rPr lang="en-IE" sz="2400" dirty="0" err="1">
                <a:solidFill>
                  <a:srgbClr val="406F70"/>
                </a:solidFill>
              </a:rPr>
              <a:t>Trenutne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raziskave</a:t>
            </a:r>
            <a:r>
              <a:rPr lang="en-IE" sz="2400" dirty="0">
                <a:solidFill>
                  <a:srgbClr val="406F70"/>
                </a:solidFill>
              </a:rPr>
              <a:t> se </a:t>
            </a:r>
            <a:r>
              <a:rPr lang="en-IE" sz="2400" dirty="0" err="1">
                <a:solidFill>
                  <a:srgbClr val="406F70"/>
                </a:solidFill>
              </a:rPr>
              <a:t>osredotočajo</a:t>
            </a:r>
            <a:r>
              <a:rPr lang="en-IE" sz="2400" dirty="0">
                <a:solidFill>
                  <a:srgbClr val="406F70"/>
                </a:solidFill>
              </a:rPr>
              <a:t> na to, </a:t>
            </a:r>
            <a:r>
              <a:rPr lang="en-IE" sz="2400" dirty="0" err="1">
                <a:solidFill>
                  <a:srgbClr val="406F70"/>
                </a:solidFill>
              </a:rPr>
              <a:t>kako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posamezn</a:t>
            </a:r>
            <a:r>
              <a:rPr lang="sl-SI" sz="2400" dirty="0">
                <a:solidFill>
                  <a:srgbClr val="406F70"/>
                </a:solidFill>
              </a:rPr>
              <a:t>e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kategorij</a:t>
            </a:r>
            <a:r>
              <a:rPr lang="sl-SI" sz="2400" dirty="0">
                <a:solidFill>
                  <a:srgbClr val="406F70"/>
                </a:solidFill>
              </a:rPr>
              <a:t>e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spremenljivk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medsebojno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deluje</a:t>
            </a:r>
            <a:r>
              <a:rPr lang="sl-SI" sz="2400" dirty="0">
                <a:solidFill>
                  <a:srgbClr val="406F70"/>
                </a:solidFill>
              </a:rPr>
              <a:t>jo</a:t>
            </a:r>
            <a:r>
              <a:rPr lang="en-IE" sz="2400" dirty="0">
                <a:solidFill>
                  <a:srgbClr val="406F70"/>
                </a:solidFill>
              </a:rPr>
              <a:t>:  </a:t>
            </a:r>
            <a:r>
              <a:rPr lang="en-IE" sz="2400" dirty="0" err="1">
                <a:solidFill>
                  <a:srgbClr val="406F70"/>
                </a:solidFill>
              </a:rPr>
              <a:t>pričakovanj</a:t>
            </a:r>
            <a:r>
              <a:rPr lang="sl-SI" sz="2400" dirty="0">
                <a:solidFill>
                  <a:srgbClr val="406F70"/>
                </a:solidFill>
              </a:rPr>
              <a:t>a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gostov glede hrane 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boste </a:t>
            </a:r>
            <a:r>
              <a:rPr lang="en-IE" sz="2400" dirty="0">
                <a:solidFill>
                  <a:srgbClr val="406F70"/>
                </a:solidFill>
              </a:rPr>
              <a:t>v </a:t>
            </a:r>
            <a:r>
              <a:rPr lang="en-IE" sz="2400" dirty="0" err="1">
                <a:solidFill>
                  <a:srgbClr val="406F70"/>
                </a:solidFill>
              </a:rPr>
              <a:t>različnih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okoljih</a:t>
            </a:r>
            <a:r>
              <a:rPr lang="sl-SI" sz="2400" dirty="0">
                <a:solidFill>
                  <a:srgbClr val="406F70"/>
                </a:solidFill>
              </a:rPr>
              <a:t> namreč različno dosegali</a:t>
            </a:r>
            <a:r>
              <a:rPr lang="en-IE" sz="2400" dirty="0">
                <a:solidFill>
                  <a:srgbClr val="406F70"/>
                </a:solidFill>
              </a:rPr>
              <a:t>.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52E16-3274-485B-9A91-702931151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722DA-5AE2-4CDF-A2CA-4D2C14F7A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l-SI" sz="3000" dirty="0"/>
              <a:t>HRANA</a:t>
            </a:r>
            <a:endParaRPr lang="en-IE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86ACB7-C8EC-413C-87CC-2F465CD5B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6D89E7-078E-4CD1-AB2A-46F49873C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l-SI" sz="3000" dirty="0"/>
              <a:t>GOSTJE</a:t>
            </a:r>
            <a:endParaRPr lang="en-IE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821C-66A8-460B-A174-0C68D0A8B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FB295A-83D5-4A61-ADDA-2B4A1AE919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sz="3000" dirty="0"/>
              <a:t>OKOLJE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2030526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694" y="2173321"/>
            <a:ext cx="6664905" cy="157000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sl-SI" dirty="0"/>
              <a:t>HRANA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5952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b="1" dirty="0"/>
              <a:t>1.</a:t>
            </a:r>
            <a:r>
              <a:rPr lang="sl-SI" b="1" dirty="0"/>
              <a:t> SPREMENLJIVKA -</a:t>
            </a:r>
            <a:r>
              <a:rPr lang="en-IE" b="1" dirty="0"/>
              <a:t> </a:t>
            </a:r>
            <a:r>
              <a:rPr lang="sl-SI" b="1" dirty="0"/>
              <a:t>HRANA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6923F-5057-46EC-B11F-7BE97958E1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831" y="1690556"/>
            <a:ext cx="10968810" cy="323038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85156"/>
                </a:solidFill>
              </a:rPr>
              <a:t>“</a:t>
            </a:r>
            <a:r>
              <a:rPr lang="en-GB" sz="2400" b="1" dirty="0" err="1">
                <a:solidFill>
                  <a:srgbClr val="085156"/>
                </a:solidFill>
              </a:rPr>
              <a:t>Naši</a:t>
            </a:r>
            <a:r>
              <a:rPr lang="en-GB" sz="2400" b="1" dirty="0">
                <a:solidFill>
                  <a:srgbClr val="085156"/>
                </a:solidFill>
              </a:rPr>
              <a:t> </a:t>
            </a:r>
            <a:r>
              <a:rPr lang="en-GB" sz="2400" b="1" dirty="0" err="1">
                <a:solidFill>
                  <a:srgbClr val="085156"/>
                </a:solidFill>
              </a:rPr>
              <a:t>čuti</a:t>
            </a:r>
            <a:r>
              <a:rPr lang="en-GB" sz="2400" b="1" dirty="0">
                <a:solidFill>
                  <a:srgbClr val="085156"/>
                </a:solidFill>
              </a:rPr>
              <a:t> so </a:t>
            </a:r>
            <a:r>
              <a:rPr lang="en-GB" sz="2400" b="1" dirty="0" err="1">
                <a:solidFill>
                  <a:srgbClr val="085156"/>
                </a:solidFill>
              </a:rPr>
              <a:t>zasnovani</a:t>
            </a:r>
            <a:r>
              <a:rPr lang="en-GB" sz="2400" b="1" dirty="0">
                <a:solidFill>
                  <a:srgbClr val="085156"/>
                </a:solidFill>
              </a:rPr>
              <a:t> </a:t>
            </a:r>
            <a:r>
              <a:rPr lang="en-GB" sz="2400" b="1" dirty="0" err="1">
                <a:solidFill>
                  <a:srgbClr val="085156"/>
                </a:solidFill>
              </a:rPr>
              <a:t>tako</a:t>
            </a:r>
            <a:r>
              <a:rPr lang="en-GB" sz="2400" b="1" dirty="0">
                <a:solidFill>
                  <a:srgbClr val="085156"/>
                </a:solidFill>
              </a:rPr>
              <a:t>, da </a:t>
            </a:r>
            <a:r>
              <a:rPr lang="sl-SI" sz="2400" b="1" dirty="0">
                <a:solidFill>
                  <a:srgbClr val="085156"/>
                </a:solidFill>
              </a:rPr>
              <a:t>sodelujejo</a:t>
            </a:r>
            <a:r>
              <a:rPr lang="en-GB" sz="2400" b="1" dirty="0">
                <a:solidFill>
                  <a:srgbClr val="085156"/>
                </a:solidFill>
              </a:rPr>
              <a:t>, </a:t>
            </a:r>
            <a:r>
              <a:rPr lang="en-GB" sz="2400" b="1" dirty="0" err="1">
                <a:solidFill>
                  <a:srgbClr val="085156"/>
                </a:solidFill>
              </a:rPr>
              <a:t>zato</a:t>
            </a:r>
            <a:r>
              <a:rPr lang="en-GB" sz="2400" b="1" dirty="0">
                <a:solidFill>
                  <a:srgbClr val="085156"/>
                </a:solidFill>
              </a:rPr>
              <a:t> so </a:t>
            </a:r>
            <a:r>
              <a:rPr lang="sl-SI" sz="2400" b="1" dirty="0">
                <a:solidFill>
                  <a:srgbClr val="085156"/>
                </a:solidFill>
              </a:rPr>
              <a:t>ob sodelovanju vseh čutov </a:t>
            </a:r>
            <a:r>
              <a:rPr lang="en-GB" sz="2400" b="1" dirty="0" err="1">
                <a:solidFill>
                  <a:srgbClr val="085156"/>
                </a:solidFill>
              </a:rPr>
              <a:t>možgani</a:t>
            </a:r>
            <a:r>
              <a:rPr lang="en-GB" sz="2400" b="1" dirty="0">
                <a:solidFill>
                  <a:srgbClr val="085156"/>
                </a:solidFill>
              </a:rPr>
              <a:t> </a:t>
            </a:r>
            <a:r>
              <a:rPr lang="en-GB" sz="2400" b="1" dirty="0" err="1">
                <a:solidFill>
                  <a:srgbClr val="085156"/>
                </a:solidFill>
              </a:rPr>
              <a:t>bolj</a:t>
            </a:r>
            <a:r>
              <a:rPr lang="en-GB" sz="2400" b="1" dirty="0">
                <a:solidFill>
                  <a:srgbClr val="085156"/>
                </a:solidFill>
              </a:rPr>
              <a:t> </a:t>
            </a:r>
            <a:r>
              <a:rPr lang="en-GB" sz="2400" b="1" dirty="0" err="1">
                <a:solidFill>
                  <a:srgbClr val="085156"/>
                </a:solidFill>
              </a:rPr>
              <a:t>pozorni</a:t>
            </a:r>
            <a:r>
              <a:rPr lang="en-GB" sz="2400" b="1" dirty="0">
                <a:solidFill>
                  <a:srgbClr val="085156"/>
                </a:solidFill>
              </a:rPr>
              <a:t> in </a:t>
            </a:r>
            <a:r>
              <a:rPr lang="sl-SI" sz="2400" b="1" dirty="0">
                <a:solidFill>
                  <a:srgbClr val="085156"/>
                </a:solidFill>
              </a:rPr>
              <a:t>spomin je močnejši</a:t>
            </a:r>
            <a:r>
              <a:rPr lang="en-GB" sz="2400" b="1" dirty="0">
                <a:solidFill>
                  <a:srgbClr val="085156"/>
                </a:solidFill>
              </a:rPr>
              <a:t>.”                                    </a:t>
            </a:r>
            <a:endParaRPr lang="sl-SI" sz="2400" b="1" dirty="0">
              <a:solidFill>
                <a:srgbClr val="085156"/>
              </a:solidFill>
            </a:endParaRPr>
          </a:p>
          <a:p>
            <a:pPr algn="ctr"/>
            <a:r>
              <a:rPr lang="en-GB" sz="2400" dirty="0">
                <a:solidFill>
                  <a:srgbClr val="085156"/>
                </a:solidFill>
              </a:rPr>
              <a:t>Medina 2014</a:t>
            </a:r>
          </a:p>
          <a:p>
            <a:pPr algn="ctr"/>
            <a:r>
              <a:rPr lang="en-IE" sz="2400" dirty="0" err="1">
                <a:solidFill>
                  <a:srgbClr val="085156"/>
                </a:solidFill>
              </a:rPr>
              <a:t>Pri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ocenjevanju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hrane</a:t>
            </a:r>
            <a:r>
              <a:rPr lang="en-IE" sz="2400" dirty="0">
                <a:solidFill>
                  <a:srgbClr val="085156"/>
                </a:solidFill>
              </a:rPr>
              <a:t> se </a:t>
            </a:r>
            <a:r>
              <a:rPr lang="en-IE" sz="2400" dirty="0" err="1">
                <a:solidFill>
                  <a:srgbClr val="085156"/>
                </a:solidFill>
              </a:rPr>
              <a:t>prepletajo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vse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spremenljivke</a:t>
            </a:r>
            <a:r>
              <a:rPr lang="en-IE" sz="2400" dirty="0">
                <a:solidFill>
                  <a:srgbClr val="085156"/>
                </a:solidFill>
              </a:rPr>
              <a:t> in </a:t>
            </a:r>
            <a:r>
              <a:rPr lang="en-IE" sz="2400" dirty="0" err="1">
                <a:solidFill>
                  <a:srgbClr val="085156"/>
                </a:solidFill>
              </a:rPr>
              <a:t>čutila</a:t>
            </a:r>
            <a:r>
              <a:rPr lang="sl-SI" dirty="0">
                <a:solidFill>
                  <a:srgbClr val="085156"/>
                </a:solidFill>
              </a:rPr>
              <a:t>. </a:t>
            </a:r>
            <a:r>
              <a:rPr lang="en-IE" sz="2400" dirty="0" err="1">
                <a:solidFill>
                  <a:srgbClr val="085156"/>
                </a:solidFill>
              </a:rPr>
              <a:t>Senzorična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analiza</a:t>
            </a:r>
            <a:r>
              <a:rPr lang="en-IE" sz="2400" dirty="0">
                <a:solidFill>
                  <a:srgbClr val="085156"/>
                </a:solidFill>
              </a:rPr>
              <a:t> (</a:t>
            </a:r>
            <a:r>
              <a:rPr lang="en-IE" sz="2400" dirty="0" err="1">
                <a:solidFill>
                  <a:srgbClr val="085156"/>
                </a:solidFill>
              </a:rPr>
              <a:t>ali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senzorično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ocenjevanje</a:t>
            </a:r>
            <a:r>
              <a:rPr lang="en-IE" sz="2400" dirty="0">
                <a:solidFill>
                  <a:srgbClr val="085156"/>
                </a:solidFill>
              </a:rPr>
              <a:t>) je </a:t>
            </a:r>
            <a:r>
              <a:rPr lang="en-IE" sz="2400" dirty="0" err="1">
                <a:solidFill>
                  <a:srgbClr val="085156"/>
                </a:solidFill>
              </a:rPr>
              <a:t>znanstvena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disciplina</a:t>
            </a:r>
            <a:r>
              <a:rPr lang="sl-SI" sz="2400" dirty="0">
                <a:solidFill>
                  <a:srgbClr val="085156"/>
                </a:solidFill>
              </a:rPr>
              <a:t> prepoznavanja in opisovanja senzoričnih lastnosti živil, zaznanih s </a:t>
            </a:r>
            <a:r>
              <a:rPr lang="sl-SI" sz="2400" dirty="0" err="1">
                <a:solidFill>
                  <a:srgbClr val="085156"/>
                </a:solidFill>
              </a:rPr>
              <a:t>čovekovimi</a:t>
            </a:r>
            <a:r>
              <a:rPr lang="sl-SI" sz="2400" dirty="0">
                <a:solidFill>
                  <a:srgbClr val="085156"/>
                </a:solidFill>
              </a:rPr>
              <a:t> čutili </a:t>
            </a:r>
            <a:r>
              <a:rPr lang="en-IE" sz="2400" dirty="0">
                <a:solidFill>
                  <a:srgbClr val="085156"/>
                </a:solidFill>
              </a:rPr>
              <a:t>(vid, </a:t>
            </a:r>
            <a:r>
              <a:rPr lang="en-IE" sz="2400" dirty="0" err="1">
                <a:solidFill>
                  <a:srgbClr val="085156"/>
                </a:solidFill>
              </a:rPr>
              <a:t>vo</a:t>
            </a:r>
            <a:r>
              <a:rPr lang="sl-SI" sz="2400" dirty="0">
                <a:solidFill>
                  <a:srgbClr val="085156"/>
                </a:solidFill>
              </a:rPr>
              <a:t>h</a:t>
            </a:r>
            <a:r>
              <a:rPr lang="en-IE" sz="2400" dirty="0">
                <a:solidFill>
                  <a:srgbClr val="085156"/>
                </a:solidFill>
              </a:rPr>
              <a:t>, </a:t>
            </a:r>
            <a:r>
              <a:rPr lang="en-IE" sz="2400" dirty="0" err="1">
                <a:solidFill>
                  <a:srgbClr val="085156"/>
                </a:solidFill>
              </a:rPr>
              <a:t>okus</a:t>
            </a:r>
            <a:r>
              <a:rPr lang="en-IE" sz="2400" dirty="0">
                <a:solidFill>
                  <a:srgbClr val="085156"/>
                </a:solidFill>
              </a:rPr>
              <a:t>, </a:t>
            </a:r>
            <a:r>
              <a:rPr lang="sl-SI" sz="2400" dirty="0">
                <a:solidFill>
                  <a:srgbClr val="085156"/>
                </a:solidFill>
              </a:rPr>
              <a:t>tip</a:t>
            </a:r>
            <a:r>
              <a:rPr lang="en-IE" sz="2400" dirty="0">
                <a:solidFill>
                  <a:srgbClr val="085156"/>
                </a:solidFill>
              </a:rPr>
              <a:t> in </a:t>
            </a:r>
            <a:r>
              <a:rPr lang="en-IE" sz="2400" dirty="0" err="1">
                <a:solidFill>
                  <a:srgbClr val="085156"/>
                </a:solidFill>
              </a:rPr>
              <a:t>sluh</a:t>
            </a:r>
            <a:r>
              <a:rPr lang="en-IE" sz="2400" dirty="0">
                <a:solidFill>
                  <a:srgbClr val="085156"/>
                </a:solidFill>
              </a:rPr>
              <a:t>).  Na </a:t>
            </a:r>
            <a:r>
              <a:rPr lang="en-IE" sz="2400" dirty="0" err="1">
                <a:solidFill>
                  <a:srgbClr val="085156"/>
                </a:solidFill>
              </a:rPr>
              <a:t>splošno</a:t>
            </a:r>
            <a:r>
              <a:rPr lang="en-IE" sz="2400" dirty="0">
                <a:solidFill>
                  <a:srgbClr val="085156"/>
                </a:solidFill>
              </a:rPr>
              <a:t> so "</a:t>
            </a:r>
            <a:r>
              <a:rPr lang="en-IE" sz="2400" dirty="0" err="1">
                <a:solidFill>
                  <a:srgbClr val="085156"/>
                </a:solidFill>
              </a:rPr>
              <a:t>zapakirana</a:t>
            </a:r>
            <a:r>
              <a:rPr lang="en-IE" sz="2400" dirty="0">
                <a:solidFill>
                  <a:srgbClr val="085156"/>
                </a:solidFill>
              </a:rPr>
              <a:t>" in </a:t>
            </a:r>
            <a:r>
              <a:rPr lang="en-IE" sz="2400" dirty="0" err="1">
                <a:solidFill>
                  <a:srgbClr val="085156"/>
                </a:solidFill>
              </a:rPr>
              <a:t>ocenjena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kot</a:t>
            </a:r>
            <a:r>
              <a:rPr lang="en-IE" sz="2400" dirty="0">
                <a:solidFill>
                  <a:srgbClr val="085156"/>
                </a:solidFill>
              </a:rPr>
              <a:t> </a:t>
            </a:r>
            <a:r>
              <a:rPr lang="en-IE" sz="2400" dirty="0" err="1">
                <a:solidFill>
                  <a:srgbClr val="085156"/>
                </a:solidFill>
              </a:rPr>
              <a:t>naslednje</a:t>
            </a:r>
            <a:r>
              <a:rPr lang="en-IE" sz="2400" dirty="0">
                <a:solidFill>
                  <a:srgbClr val="085156"/>
                </a:solidFill>
              </a:rPr>
              <a:t>: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22D242-169C-49F0-A938-56A7DCFD0F3A}"/>
              </a:ext>
            </a:extLst>
          </p:cNvPr>
          <p:cNvSpPr txBox="1">
            <a:spLocks/>
          </p:cNvSpPr>
          <p:nvPr/>
        </p:nvSpPr>
        <p:spPr>
          <a:xfrm>
            <a:off x="921138" y="4734173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>
                <a:solidFill>
                  <a:srgbClr val="CC9131"/>
                </a:solidFill>
              </a:rPr>
              <a:t>SPREJEMLJIVOST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102D30-70CF-4EF7-8850-05B8C57CAEC8}"/>
              </a:ext>
            </a:extLst>
          </p:cNvPr>
          <p:cNvSpPr txBox="1">
            <a:spLocks/>
          </p:cNvSpPr>
          <p:nvPr/>
        </p:nvSpPr>
        <p:spPr>
          <a:xfrm>
            <a:off x="4870335" y="4734174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>
                <a:solidFill>
                  <a:srgbClr val="CC9131"/>
                </a:solidFill>
              </a:rPr>
              <a:t>IZGLED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B2A5E4D-07A9-40C0-8CF5-4070F4B7B574}"/>
              </a:ext>
            </a:extLst>
          </p:cNvPr>
          <p:cNvSpPr txBox="1">
            <a:spLocks/>
          </p:cNvSpPr>
          <p:nvPr/>
        </p:nvSpPr>
        <p:spPr>
          <a:xfrm>
            <a:off x="8712180" y="4819670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>
                <a:solidFill>
                  <a:srgbClr val="CC9131"/>
                </a:solidFill>
              </a:rPr>
              <a:t>AROMA</a:t>
            </a:r>
            <a:endParaRPr lang="en-IE" b="1" dirty="0">
              <a:solidFill>
                <a:srgbClr val="CC9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60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9103" y="694752"/>
            <a:ext cx="8857251" cy="1160989"/>
          </a:xfrm>
        </p:spPr>
        <p:txBody>
          <a:bodyPr/>
          <a:lstStyle/>
          <a:p>
            <a:r>
              <a:rPr lang="sl-SI" b="1" dirty="0"/>
              <a:t>HRANA</a:t>
            </a:r>
            <a:r>
              <a:rPr lang="en-IE" b="1" dirty="0"/>
              <a:t>:	 </a:t>
            </a:r>
            <a:r>
              <a:rPr lang="sl-SI" b="1" dirty="0">
                <a:solidFill>
                  <a:srgbClr val="F5C05B"/>
                </a:solidFill>
              </a:rPr>
              <a:t>SPREJEMLJIVOST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3BD49-281F-4CD9-A90E-6CF27565C3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103" y="1418715"/>
            <a:ext cx="10968810" cy="4162915"/>
          </a:xfrm>
        </p:spPr>
        <p:txBody>
          <a:bodyPr/>
          <a:lstStyle/>
          <a:p>
            <a:r>
              <a:rPr lang="sl-SI" sz="2250" b="1" dirty="0">
                <a:solidFill>
                  <a:srgbClr val="CC9131"/>
                </a:solidFill>
              </a:rPr>
              <a:t>Sprejemljivost se definira kot</a:t>
            </a:r>
            <a:r>
              <a:rPr lang="en-IE" sz="2250" b="1" dirty="0">
                <a:solidFill>
                  <a:srgbClr val="CC9131"/>
                </a:solidFill>
              </a:rPr>
              <a:t>: ‘</a:t>
            </a:r>
            <a:r>
              <a:rPr lang="sl-SI" sz="2250" b="1" i="1" dirty="0">
                <a:solidFill>
                  <a:srgbClr val="CC9131"/>
                </a:solidFill>
              </a:rPr>
              <a:t>všečno ali prijetno</a:t>
            </a:r>
            <a:r>
              <a:rPr lang="en-IE" sz="2250" b="1" i="1" dirty="0">
                <a:solidFill>
                  <a:srgbClr val="CC9131"/>
                </a:solidFill>
              </a:rPr>
              <a:t>, </a:t>
            </a:r>
            <a:r>
              <a:rPr lang="sl-SI" sz="2250" b="1" i="1" dirty="0">
                <a:solidFill>
                  <a:srgbClr val="CC9131"/>
                </a:solidFill>
              </a:rPr>
              <a:t>posebej z vidika okusa</a:t>
            </a:r>
            <a:r>
              <a:rPr lang="en-IE" sz="2250" b="1" i="1" dirty="0">
                <a:solidFill>
                  <a:srgbClr val="CC9131"/>
                </a:solidFill>
              </a:rPr>
              <a:t>’. </a:t>
            </a:r>
          </a:p>
          <a:p>
            <a:r>
              <a:rPr lang="en-GB" sz="2250" dirty="0">
                <a:solidFill>
                  <a:srgbClr val="085156"/>
                </a:solidFill>
              </a:rPr>
              <a:t>V </a:t>
            </a:r>
            <a:r>
              <a:rPr lang="en-GB" sz="2250" dirty="0" err="1">
                <a:solidFill>
                  <a:srgbClr val="085156"/>
                </a:solidFill>
              </a:rPr>
              <a:t>zanimivi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študiji</a:t>
            </a:r>
            <a:r>
              <a:rPr lang="en-GB" sz="2250" dirty="0">
                <a:solidFill>
                  <a:srgbClr val="085156"/>
                </a:solidFill>
              </a:rPr>
              <a:t> so </a:t>
            </a:r>
            <a:r>
              <a:rPr lang="en-GB" sz="2250" dirty="0" err="1">
                <a:solidFill>
                  <a:srgbClr val="085156"/>
                </a:solidFill>
              </a:rPr>
              <a:t>nizozemske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kuharje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povprašali</a:t>
            </a:r>
            <a:r>
              <a:rPr lang="en-GB" sz="2250" dirty="0">
                <a:solidFill>
                  <a:srgbClr val="085156"/>
                </a:solidFill>
              </a:rPr>
              <a:t> o </a:t>
            </a:r>
            <a:r>
              <a:rPr lang="en-GB" sz="2250" dirty="0" err="1">
                <a:solidFill>
                  <a:srgbClr val="085156"/>
                </a:solidFill>
              </a:rPr>
              <a:t>njihovih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najuspešnejših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jedeh</a:t>
            </a:r>
            <a:r>
              <a:rPr lang="en-GB" sz="2250" dirty="0">
                <a:solidFill>
                  <a:srgbClr val="085156"/>
                </a:solidFill>
              </a:rPr>
              <a:t>, da bi </a:t>
            </a:r>
            <a:r>
              <a:rPr lang="en-GB" sz="2250" dirty="0" err="1">
                <a:solidFill>
                  <a:srgbClr val="085156"/>
                </a:solidFill>
              </a:rPr>
              <a:t>poiskali</a:t>
            </a:r>
            <a:r>
              <a:rPr lang="en-GB" sz="2250" dirty="0">
                <a:solidFill>
                  <a:srgbClr val="085156"/>
                </a:solidFill>
              </a:rPr>
              <a:t> "</a:t>
            </a:r>
            <a:r>
              <a:rPr lang="en-GB" sz="2250" dirty="0" err="1">
                <a:solidFill>
                  <a:srgbClr val="085156"/>
                </a:solidFill>
              </a:rPr>
              <a:t>skupn</a:t>
            </a:r>
            <a:r>
              <a:rPr lang="sl-SI" sz="2250" dirty="0">
                <a:solidFill>
                  <a:srgbClr val="085156"/>
                </a:solidFill>
              </a:rPr>
              <a:t>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imenoval</a:t>
            </a:r>
            <a:r>
              <a:rPr lang="sl-SI" sz="2250" dirty="0" err="1">
                <a:solidFill>
                  <a:srgbClr val="085156"/>
                </a:solidFill>
              </a:rPr>
              <a:t>ec</a:t>
            </a:r>
            <a:r>
              <a:rPr lang="en-GB" sz="2250" dirty="0">
                <a:solidFill>
                  <a:srgbClr val="085156"/>
                </a:solidFill>
              </a:rPr>
              <a:t>".  </a:t>
            </a:r>
            <a:r>
              <a:rPr lang="sl-SI" sz="2250" dirty="0">
                <a:solidFill>
                  <a:srgbClr val="085156"/>
                </a:solidFill>
              </a:rPr>
              <a:t>Sodelovalo je </a:t>
            </a:r>
            <a:r>
              <a:rPr lang="en-GB" sz="2250" dirty="0">
                <a:solidFill>
                  <a:srgbClr val="085156"/>
                </a:solidFill>
              </a:rPr>
              <a:t>18 </a:t>
            </a:r>
            <a:r>
              <a:rPr lang="en-GB" sz="2250" dirty="0" err="1">
                <a:solidFill>
                  <a:srgbClr val="085156"/>
                </a:solidFill>
              </a:rPr>
              <a:t>kuharjev</a:t>
            </a:r>
            <a:r>
              <a:rPr lang="en-GB" sz="2250" dirty="0">
                <a:solidFill>
                  <a:srgbClr val="085156"/>
                </a:solidFill>
              </a:rPr>
              <a:t>, </a:t>
            </a:r>
            <a:r>
              <a:rPr lang="en-GB" sz="2250" dirty="0" err="1">
                <a:solidFill>
                  <a:srgbClr val="085156"/>
                </a:solidFill>
              </a:rPr>
              <a:t>analiziranih</a:t>
            </a:r>
            <a:r>
              <a:rPr lang="en-GB" sz="2250" dirty="0">
                <a:solidFill>
                  <a:srgbClr val="085156"/>
                </a:solidFill>
              </a:rPr>
              <a:t> pa je </a:t>
            </a:r>
            <a:r>
              <a:rPr lang="en-GB" sz="2250" dirty="0" err="1">
                <a:solidFill>
                  <a:srgbClr val="085156"/>
                </a:solidFill>
              </a:rPr>
              <a:t>bilo</a:t>
            </a:r>
            <a:r>
              <a:rPr lang="en-GB" sz="2250" dirty="0">
                <a:solidFill>
                  <a:srgbClr val="085156"/>
                </a:solidFill>
              </a:rPr>
              <a:t> 63 jedi.   </a:t>
            </a:r>
            <a:r>
              <a:rPr lang="en-GB" sz="2250" dirty="0" err="1">
                <a:solidFill>
                  <a:srgbClr val="085156"/>
                </a:solidFill>
              </a:rPr>
              <a:t>Ugotovljenih</a:t>
            </a:r>
            <a:r>
              <a:rPr lang="en-GB" sz="2250" dirty="0">
                <a:solidFill>
                  <a:srgbClr val="085156"/>
                </a:solidFill>
              </a:rPr>
              <a:t> je </a:t>
            </a:r>
            <a:r>
              <a:rPr lang="en-GB" sz="2250" dirty="0" err="1">
                <a:solidFill>
                  <a:srgbClr val="085156"/>
                </a:solidFill>
              </a:rPr>
              <a:t>bilo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šest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značilnosti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izdelkov</a:t>
            </a:r>
            <a:r>
              <a:rPr lang="en-GB" sz="2250" dirty="0">
                <a:solidFill>
                  <a:srgbClr val="085156"/>
                </a:solidFill>
              </a:rPr>
              <a:t>, ki so bile </a:t>
            </a:r>
            <a:r>
              <a:rPr lang="en-GB" sz="2250" dirty="0" err="1">
                <a:solidFill>
                  <a:srgbClr val="085156"/>
                </a:solidFill>
              </a:rPr>
              <a:t>prisotne</a:t>
            </a:r>
            <a:r>
              <a:rPr lang="en-GB" sz="2250" dirty="0">
                <a:solidFill>
                  <a:srgbClr val="085156"/>
                </a:solidFill>
              </a:rPr>
              <a:t> v </a:t>
            </a:r>
            <a:r>
              <a:rPr lang="en-GB" sz="2250" dirty="0" err="1">
                <a:solidFill>
                  <a:srgbClr val="085156"/>
                </a:solidFill>
              </a:rPr>
              <a:t>vsaj</a:t>
            </a:r>
            <a:r>
              <a:rPr lang="en-GB" sz="2250" dirty="0">
                <a:solidFill>
                  <a:srgbClr val="085156"/>
                </a:solidFill>
              </a:rPr>
              <a:t> 80 % </a:t>
            </a:r>
            <a:r>
              <a:rPr lang="en-GB" sz="2250" dirty="0" err="1">
                <a:solidFill>
                  <a:srgbClr val="085156"/>
                </a:solidFill>
              </a:rPr>
              <a:t>opisanih</a:t>
            </a:r>
            <a:r>
              <a:rPr lang="en-GB" sz="2250" dirty="0">
                <a:solidFill>
                  <a:srgbClr val="085156"/>
                </a:solidFill>
              </a:rPr>
              <a:t> jedi, in </a:t>
            </a:r>
            <a:r>
              <a:rPr lang="en-GB" sz="2250" dirty="0" err="1">
                <a:solidFill>
                  <a:srgbClr val="085156"/>
                </a:solidFill>
              </a:rPr>
              <a:t>postavljena</a:t>
            </a:r>
            <a:r>
              <a:rPr lang="en-GB" sz="2250" dirty="0">
                <a:solidFill>
                  <a:srgbClr val="085156"/>
                </a:solidFill>
              </a:rPr>
              <a:t> je </a:t>
            </a:r>
            <a:r>
              <a:rPr lang="en-GB" sz="2250" dirty="0" err="1">
                <a:solidFill>
                  <a:srgbClr val="085156"/>
                </a:solidFill>
              </a:rPr>
              <a:t>bila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hipoteza</a:t>
            </a:r>
            <a:r>
              <a:rPr lang="en-GB" sz="2250" dirty="0">
                <a:solidFill>
                  <a:srgbClr val="085156"/>
                </a:solidFill>
              </a:rPr>
              <a:t>, da je </a:t>
            </a:r>
            <a:r>
              <a:rPr lang="en-GB" sz="2250" dirty="0" err="1">
                <a:solidFill>
                  <a:srgbClr val="085156"/>
                </a:solidFill>
              </a:rPr>
              <a:t>okusnost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določena</a:t>
            </a:r>
            <a:r>
              <a:rPr lang="en-GB" sz="2250" dirty="0">
                <a:solidFill>
                  <a:srgbClr val="085156"/>
                </a:solidFill>
              </a:rPr>
              <a:t> s </a:t>
            </a:r>
            <a:r>
              <a:rPr lang="en-GB" sz="2250" dirty="0" err="1">
                <a:solidFill>
                  <a:srgbClr val="085156"/>
                </a:solidFill>
              </a:rPr>
              <a:t>prisotnostjo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vsakega</a:t>
            </a:r>
            <a:r>
              <a:rPr lang="en-GB" sz="2250" dirty="0">
                <a:solidFill>
                  <a:srgbClr val="085156"/>
                </a:solidFill>
              </a:rPr>
              <a:t> od </a:t>
            </a:r>
            <a:r>
              <a:rPr lang="en-GB" sz="2250" dirty="0" err="1">
                <a:solidFill>
                  <a:srgbClr val="085156"/>
                </a:solidFill>
              </a:rPr>
              <a:t>teh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kulinaričnih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dejavnikov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uspeha</a:t>
            </a:r>
            <a:r>
              <a:rPr lang="en-GB" sz="2250" dirty="0">
                <a:solidFill>
                  <a:srgbClr val="085156"/>
                </a:solidFill>
              </a:rPr>
              <a:t> (CSF).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 err="1">
                <a:solidFill>
                  <a:srgbClr val="085156"/>
                </a:solidFill>
              </a:rPr>
              <a:t>ime</a:t>
            </a:r>
            <a:r>
              <a:rPr lang="en-GB" sz="2250" dirty="0">
                <a:solidFill>
                  <a:srgbClr val="085156"/>
                </a:solidFill>
              </a:rPr>
              <a:t> in </a:t>
            </a:r>
            <a:r>
              <a:rPr lang="en-GB" sz="2250" dirty="0" err="1">
                <a:solidFill>
                  <a:srgbClr val="085156"/>
                </a:solidFill>
              </a:rPr>
              <a:t>predstavitev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sta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ustrezala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pričakovanjem</a:t>
            </a:r>
            <a:r>
              <a:rPr lang="en-GB" sz="225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 err="1">
                <a:solidFill>
                  <a:srgbClr val="085156"/>
                </a:solidFill>
              </a:rPr>
              <a:t>privlačen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vonj</a:t>
            </a:r>
            <a:r>
              <a:rPr lang="en-GB" sz="2250" dirty="0">
                <a:solidFill>
                  <a:srgbClr val="085156"/>
                </a:solidFill>
              </a:rPr>
              <a:t>, ki </a:t>
            </a:r>
            <a:r>
              <a:rPr lang="en-GB" sz="2250" dirty="0" err="1">
                <a:solidFill>
                  <a:srgbClr val="085156"/>
                </a:solidFill>
              </a:rPr>
              <a:t>ustreza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hrani</a:t>
            </a:r>
            <a:r>
              <a:rPr lang="en-GB" sz="225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>
                <a:solidFill>
                  <a:srgbClr val="085156"/>
                </a:solidFill>
              </a:rPr>
              <a:t>dobro </a:t>
            </a:r>
            <a:r>
              <a:rPr lang="en-GB" sz="2250" dirty="0" err="1">
                <a:solidFill>
                  <a:srgbClr val="085156"/>
                </a:solidFill>
              </a:rPr>
              <a:t>ravnovesje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sestavin</a:t>
            </a:r>
            <a:r>
              <a:rPr lang="en-GB" sz="225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 err="1">
                <a:solidFill>
                  <a:srgbClr val="085156"/>
                </a:solidFill>
              </a:rPr>
              <a:t>prisotnost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umamija</a:t>
            </a:r>
            <a:r>
              <a:rPr lang="en-GB" sz="2250" dirty="0">
                <a:solidFill>
                  <a:srgbClr val="085156"/>
                </a:solidFill>
              </a:rPr>
              <a:t>, </a:t>
            </a:r>
            <a:r>
              <a:rPr lang="en-GB" sz="2250" dirty="0" err="1">
                <a:solidFill>
                  <a:srgbClr val="085156"/>
                </a:solidFill>
              </a:rPr>
              <a:t>imenovanega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tudi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peti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osnovni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okus</a:t>
            </a:r>
            <a:r>
              <a:rPr lang="en-GB" sz="2250" dirty="0">
                <a:solidFill>
                  <a:srgbClr val="085156"/>
                </a:solidFill>
              </a:rPr>
              <a:t>;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 err="1">
                <a:solidFill>
                  <a:srgbClr val="085156"/>
                </a:solidFill>
              </a:rPr>
              <a:t>pri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občutku</a:t>
            </a:r>
            <a:r>
              <a:rPr lang="en-GB" sz="2250" dirty="0">
                <a:solidFill>
                  <a:srgbClr val="085156"/>
                </a:solidFill>
              </a:rPr>
              <a:t> v </a:t>
            </a:r>
            <a:r>
              <a:rPr lang="en-GB" sz="2250" dirty="0" err="1">
                <a:solidFill>
                  <a:srgbClr val="085156"/>
                </a:solidFill>
              </a:rPr>
              <a:t>ustih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mešanica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trdih</a:t>
            </a:r>
            <a:r>
              <a:rPr lang="en-GB" sz="2250" dirty="0">
                <a:solidFill>
                  <a:srgbClr val="085156"/>
                </a:solidFill>
              </a:rPr>
              <a:t> in </a:t>
            </a:r>
            <a:r>
              <a:rPr lang="en-GB" sz="2250" dirty="0" err="1">
                <a:solidFill>
                  <a:srgbClr val="085156"/>
                </a:solidFill>
              </a:rPr>
              <a:t>mehkih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tekstur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ter</a:t>
            </a:r>
            <a:endParaRPr lang="en-GB" sz="2250" dirty="0">
              <a:solidFill>
                <a:srgbClr val="085156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GB" sz="2250" dirty="0" err="1">
                <a:solidFill>
                  <a:srgbClr val="085156"/>
                </a:solidFill>
              </a:rPr>
              <a:t>veliko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bogastvo</a:t>
            </a:r>
            <a:r>
              <a:rPr lang="en-GB" sz="2250" dirty="0">
                <a:solidFill>
                  <a:srgbClr val="085156"/>
                </a:solidFill>
              </a:rPr>
              <a:t> </a:t>
            </a:r>
            <a:r>
              <a:rPr lang="en-GB" sz="2250" dirty="0" err="1">
                <a:solidFill>
                  <a:srgbClr val="085156"/>
                </a:solidFill>
              </a:rPr>
              <a:t>okusov</a:t>
            </a:r>
            <a:r>
              <a:rPr lang="en-GB" sz="2250" dirty="0">
                <a:solidFill>
                  <a:srgbClr val="085156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938D1-F85A-497F-89A5-6F9E0FE289FA}"/>
              </a:ext>
            </a:extLst>
          </p:cNvPr>
          <p:cNvSpPr txBox="1"/>
          <p:nvPr/>
        </p:nvSpPr>
        <p:spPr>
          <a:xfrm>
            <a:off x="5679440" y="593467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The formulation and evaluation of culinary success factors (CSFs) that determine the palatability of food - </a:t>
            </a:r>
            <a:r>
              <a:rPr lang="en-GB" sz="1400" dirty="0" err="1">
                <a:hlinkClick r:id="rId2"/>
              </a:rPr>
              <a:t>Klosse</a:t>
            </a:r>
            <a:r>
              <a:rPr lang="en-GB" sz="1400" dirty="0">
                <a:hlinkClick r:id="rId2"/>
              </a:rPr>
              <a:t> - 2004 - Food Service Technology - Wiley Online Library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1805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F265E-B80B-4E00-9839-17379557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4955" y="3113315"/>
            <a:ext cx="8474187" cy="305888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rgbClr val="F5C05B"/>
                </a:solidFill>
              </a:rPr>
              <a:t>1. del: </a:t>
            </a:r>
            <a:r>
              <a:rPr lang="en-US" sz="4800" b="1" dirty="0" err="1">
                <a:solidFill>
                  <a:srgbClr val="F5C05B"/>
                </a:solidFill>
              </a:rPr>
              <a:t>Spreminjanje</a:t>
            </a:r>
            <a:r>
              <a:rPr lang="en-US" sz="4800" b="1" dirty="0">
                <a:solidFill>
                  <a:srgbClr val="F5C05B"/>
                </a:solidFill>
              </a:rPr>
              <a:t> </a:t>
            </a:r>
            <a:r>
              <a:rPr lang="en-US" sz="4800" b="1" dirty="0" err="1">
                <a:solidFill>
                  <a:srgbClr val="F5C05B"/>
                </a:solidFill>
              </a:rPr>
              <a:t>odnosa</a:t>
            </a:r>
            <a:r>
              <a:rPr lang="en-US" sz="4800" b="1" dirty="0">
                <a:solidFill>
                  <a:srgbClr val="F5C05B"/>
                </a:solidFill>
              </a:rPr>
              <a:t> </a:t>
            </a:r>
            <a:r>
              <a:rPr lang="sl-SI" sz="4800" b="1" dirty="0">
                <a:solidFill>
                  <a:srgbClr val="F5C05B"/>
                </a:solidFill>
              </a:rPr>
              <a:t>gostov</a:t>
            </a:r>
            <a:r>
              <a:rPr lang="en-US" sz="4800" b="1" dirty="0">
                <a:solidFill>
                  <a:srgbClr val="F5C05B"/>
                </a:solidFill>
              </a:rPr>
              <a:t> do </a:t>
            </a:r>
            <a:r>
              <a:rPr lang="en-US" sz="4800" b="1" dirty="0" err="1">
                <a:solidFill>
                  <a:srgbClr val="F5C05B"/>
                </a:solidFill>
              </a:rPr>
              <a:t>hrane</a:t>
            </a:r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327CE-0941-4C04-B1AF-212E7A522CDC}"/>
              </a:ext>
            </a:extLst>
          </p:cNvPr>
          <p:cNvSpPr txBox="1"/>
          <p:nvPr/>
        </p:nvSpPr>
        <p:spPr>
          <a:xfrm>
            <a:off x="9439275" y="31646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06F70"/>
                </a:solidFill>
              </a:rPr>
              <a:t>MODUL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34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980" y="618674"/>
            <a:ext cx="8857251" cy="1160989"/>
          </a:xfrm>
        </p:spPr>
        <p:txBody>
          <a:bodyPr/>
          <a:lstStyle/>
          <a:p>
            <a:r>
              <a:rPr lang="sl-SI" b="1" dirty="0"/>
              <a:t>HRANA</a:t>
            </a:r>
            <a:r>
              <a:rPr lang="en-IE" b="1" dirty="0"/>
              <a:t>:	 </a:t>
            </a:r>
            <a:r>
              <a:rPr lang="sl-SI" b="1" dirty="0">
                <a:solidFill>
                  <a:srgbClr val="F5C05B"/>
                </a:solidFill>
              </a:rPr>
              <a:t>SPREJEMLJIVOST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3BD49-281F-4CD9-A90E-6CF27565C3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1003" y="1679700"/>
            <a:ext cx="10968810" cy="4162915"/>
          </a:xfrm>
        </p:spPr>
        <p:txBody>
          <a:bodyPr/>
          <a:lstStyle/>
          <a:p>
            <a:r>
              <a:rPr lang="en-IE" sz="2250" dirty="0">
                <a:solidFill>
                  <a:srgbClr val="085156"/>
                </a:solidFill>
              </a:rPr>
              <a:t>Ko </a:t>
            </a:r>
            <a:r>
              <a:rPr lang="en-IE" sz="2250" dirty="0" err="1">
                <a:solidFill>
                  <a:srgbClr val="085156"/>
                </a:solidFill>
              </a:rPr>
              <a:t>sestavljate</a:t>
            </a:r>
            <a:r>
              <a:rPr lang="en-IE" sz="2250" dirty="0">
                <a:solidFill>
                  <a:srgbClr val="085156"/>
                </a:solidFill>
              </a:rPr>
              <a:t> in </a:t>
            </a:r>
            <a:r>
              <a:rPr lang="en-IE" sz="2250" dirty="0" err="1">
                <a:solidFill>
                  <a:srgbClr val="085156"/>
                </a:solidFill>
              </a:rPr>
              <a:t>oblikujete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jedilnik</a:t>
            </a:r>
            <a:r>
              <a:rPr lang="en-IE" sz="2250" dirty="0">
                <a:solidFill>
                  <a:srgbClr val="085156"/>
                </a:solidFill>
              </a:rPr>
              <a:t>, </a:t>
            </a:r>
            <a:r>
              <a:rPr lang="en-IE" sz="2250" dirty="0" err="1">
                <a:solidFill>
                  <a:srgbClr val="085156"/>
                </a:solidFill>
              </a:rPr>
              <a:t>lahko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ocenjevanje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okusnosti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razdelimo</a:t>
            </a:r>
            <a:r>
              <a:rPr lang="en-IE" sz="2250" dirty="0">
                <a:solidFill>
                  <a:srgbClr val="085156"/>
                </a:solidFill>
              </a:rPr>
              <a:t> v </a:t>
            </a:r>
            <a:r>
              <a:rPr lang="en-IE" sz="2250" dirty="0" err="1">
                <a:solidFill>
                  <a:srgbClr val="085156"/>
                </a:solidFill>
              </a:rPr>
              <a:t>dva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razreda</a:t>
            </a:r>
            <a:r>
              <a:rPr lang="en-IE" sz="2250" dirty="0">
                <a:solidFill>
                  <a:srgbClr val="085156"/>
                </a:solidFill>
              </a:rPr>
              <a:t>: </a:t>
            </a:r>
          </a:p>
          <a:p>
            <a:endParaRPr lang="en-IE" sz="2250" dirty="0">
              <a:solidFill>
                <a:srgbClr val="085156"/>
              </a:solidFill>
            </a:endParaRPr>
          </a:p>
          <a:p>
            <a:pPr lvl="0"/>
            <a:endParaRPr lang="en-IE" sz="1050" dirty="0"/>
          </a:p>
          <a:p>
            <a:pPr lvl="0"/>
            <a:endParaRPr lang="en-IE" sz="2250" dirty="0"/>
          </a:p>
          <a:p>
            <a:r>
              <a:rPr lang="en-IE" sz="2250" dirty="0"/>
              <a:t> </a:t>
            </a:r>
          </a:p>
          <a:p>
            <a:r>
              <a:rPr lang="en-IE" dirty="0">
                <a:solidFill>
                  <a:srgbClr val="085156"/>
                </a:solidFill>
              </a:rPr>
              <a:t> </a:t>
            </a:r>
          </a:p>
          <a:p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223BB7-0D4E-4F60-BC3A-3A98E98F9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60420"/>
              </p:ext>
            </p:extLst>
          </p:nvPr>
        </p:nvGraphicFramePr>
        <p:xfrm>
          <a:off x="802640" y="2276299"/>
          <a:ext cx="108097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893">
                  <a:extLst>
                    <a:ext uri="{9D8B030D-6E8A-4147-A177-3AD203B41FA5}">
                      <a16:colId xmlns:a16="http://schemas.microsoft.com/office/drawing/2014/main" val="3425758224"/>
                    </a:ext>
                  </a:extLst>
                </a:gridCol>
                <a:gridCol w="5609864">
                  <a:extLst>
                    <a:ext uri="{9D8B030D-6E8A-4147-A177-3AD203B41FA5}">
                      <a16:colId xmlns:a16="http://schemas.microsoft.com/office/drawing/2014/main" val="43248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C9131"/>
                          </a:solidFill>
                        </a:rPr>
                        <a:t>    </a:t>
                      </a:r>
                      <a:endParaRPr lang="en-I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927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ECF3BB-F994-4FC6-A322-54B771DB2095}"/>
              </a:ext>
            </a:extLst>
          </p:cNvPr>
          <p:cNvSpPr txBox="1"/>
          <p:nvPr/>
        </p:nvSpPr>
        <p:spPr>
          <a:xfrm>
            <a:off x="440980" y="2314220"/>
            <a:ext cx="6214413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sz="2250" b="1" dirty="0">
                <a:solidFill>
                  <a:srgbClr val="CC9131"/>
                </a:solidFill>
              </a:rPr>
              <a:t>Afektivni preskus</a:t>
            </a:r>
            <a:endParaRPr lang="en-IE" sz="2250" b="1" dirty="0">
              <a:solidFill>
                <a:srgbClr val="CC9131"/>
              </a:solidFill>
            </a:endParaRPr>
          </a:p>
          <a:p>
            <a:pPr marL="0" indent="0">
              <a:buNone/>
            </a:pPr>
            <a:r>
              <a:rPr lang="en-IE" sz="2250" dirty="0" err="1">
                <a:solidFill>
                  <a:srgbClr val="085156"/>
                </a:solidFill>
              </a:rPr>
              <a:t>Zb</a:t>
            </a:r>
            <a:r>
              <a:rPr lang="sl-SI" sz="2250" dirty="0" err="1">
                <a:solidFill>
                  <a:srgbClr val="085156"/>
                </a:solidFill>
              </a:rPr>
              <a:t>erite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b="1" dirty="0" err="1">
                <a:solidFill>
                  <a:srgbClr val="085156"/>
                </a:solidFill>
              </a:rPr>
              <a:t>skupin</a:t>
            </a:r>
            <a:r>
              <a:rPr lang="sl-SI" sz="2250" b="1" dirty="0">
                <a:solidFill>
                  <a:srgbClr val="085156"/>
                </a:solidFill>
              </a:rPr>
              <a:t>o</a:t>
            </a:r>
            <a:r>
              <a:rPr lang="en-IE" sz="2250" b="1" dirty="0">
                <a:solidFill>
                  <a:srgbClr val="085156"/>
                </a:solidFill>
              </a:rPr>
              <a:t> </a:t>
            </a:r>
            <a:r>
              <a:rPr lang="en-IE" sz="2250" b="1" dirty="0" err="1">
                <a:solidFill>
                  <a:srgbClr val="085156"/>
                </a:solidFill>
              </a:rPr>
              <a:t>ciljnih</a:t>
            </a:r>
            <a:r>
              <a:rPr lang="en-IE" sz="2250" b="1" dirty="0">
                <a:solidFill>
                  <a:srgbClr val="085156"/>
                </a:solidFill>
              </a:rPr>
              <a:t> </a:t>
            </a:r>
            <a:r>
              <a:rPr lang="en-IE" sz="2250" b="1" dirty="0" err="1">
                <a:solidFill>
                  <a:srgbClr val="085156"/>
                </a:solidFill>
              </a:rPr>
              <a:t>potrošnikov</a:t>
            </a:r>
            <a:r>
              <a:rPr lang="en-IE" sz="2250" dirty="0">
                <a:solidFill>
                  <a:srgbClr val="085156"/>
                </a:solidFill>
              </a:rPr>
              <a:t>, ki </a:t>
            </a:r>
            <a:r>
              <a:rPr lang="en-IE" sz="2250" dirty="0" err="1">
                <a:solidFill>
                  <a:srgbClr val="085156"/>
                </a:solidFill>
              </a:rPr>
              <a:t>bo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odgovorila</a:t>
            </a:r>
            <a:r>
              <a:rPr lang="en-IE" sz="2250" dirty="0">
                <a:solidFill>
                  <a:srgbClr val="085156"/>
                </a:solidFill>
              </a:rPr>
              <a:t> na </a:t>
            </a:r>
            <a:r>
              <a:rPr lang="en-IE" sz="2250" dirty="0" err="1">
                <a:solidFill>
                  <a:srgbClr val="085156"/>
                </a:solidFill>
              </a:rPr>
              <a:t>vprašanja</a:t>
            </a:r>
            <a:r>
              <a:rPr lang="sl-SI" sz="2250" dirty="0">
                <a:solidFill>
                  <a:srgbClr val="085156"/>
                </a:solidFill>
              </a:rPr>
              <a:t> tipa</a:t>
            </a:r>
            <a:r>
              <a:rPr lang="en-IE" sz="2250" dirty="0">
                <a:solidFill>
                  <a:srgbClr val="085156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50" i="1" dirty="0" err="1">
                <a:solidFill>
                  <a:srgbClr val="085156"/>
                </a:solidFill>
              </a:rPr>
              <a:t>Katero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jed</a:t>
            </a:r>
            <a:r>
              <a:rPr lang="en-IE" sz="2250" i="1" dirty="0">
                <a:solidFill>
                  <a:srgbClr val="085156"/>
                </a:solidFill>
              </a:rPr>
              <a:t>/</a:t>
            </a:r>
            <a:r>
              <a:rPr lang="en-IE" sz="2250" i="1" dirty="0" err="1">
                <a:solidFill>
                  <a:srgbClr val="085156"/>
                </a:solidFill>
              </a:rPr>
              <a:t>izdelek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imate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raje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50" i="1" dirty="0" err="1">
                <a:solidFill>
                  <a:srgbClr val="085156"/>
                </a:solidFill>
              </a:rPr>
              <a:t>Katera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jed</a:t>
            </a:r>
            <a:r>
              <a:rPr lang="en-IE" sz="2250" i="1" dirty="0">
                <a:solidFill>
                  <a:srgbClr val="085156"/>
                </a:solidFill>
              </a:rPr>
              <a:t>/</a:t>
            </a:r>
            <a:r>
              <a:rPr lang="en-IE" sz="2250" i="1" dirty="0" err="1">
                <a:solidFill>
                  <a:srgbClr val="085156"/>
                </a:solidFill>
              </a:rPr>
              <a:t>izdelek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vam</a:t>
            </a:r>
            <a:r>
              <a:rPr lang="en-IE" sz="2250" i="1" dirty="0">
                <a:solidFill>
                  <a:srgbClr val="085156"/>
                </a:solidFill>
              </a:rPr>
              <a:t> je </a:t>
            </a:r>
            <a:r>
              <a:rPr lang="en-IE" sz="2250" i="1" dirty="0" err="1">
                <a:solidFill>
                  <a:srgbClr val="085156"/>
                </a:solidFill>
              </a:rPr>
              <a:t>všeč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50" i="1" dirty="0" err="1">
                <a:solidFill>
                  <a:srgbClr val="085156"/>
                </a:solidFill>
              </a:rPr>
              <a:t>Kako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sl-SI" sz="2250" i="1" dirty="0">
                <a:solidFill>
                  <a:srgbClr val="085156"/>
                </a:solidFill>
              </a:rPr>
              <a:t>zelo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vam</a:t>
            </a:r>
            <a:r>
              <a:rPr lang="en-IE" sz="2250" i="1" dirty="0">
                <a:solidFill>
                  <a:srgbClr val="085156"/>
                </a:solidFill>
              </a:rPr>
              <a:t> je </a:t>
            </a:r>
            <a:r>
              <a:rPr lang="en-IE" sz="2250" i="1" dirty="0" err="1">
                <a:solidFill>
                  <a:srgbClr val="085156"/>
                </a:solidFill>
              </a:rPr>
              <a:t>všeč</a:t>
            </a:r>
            <a:r>
              <a:rPr lang="en-IE" sz="2250" i="1" dirty="0">
                <a:solidFill>
                  <a:srgbClr val="085156"/>
                </a:solidFill>
              </a:rPr>
              <a:t> ta </a:t>
            </a:r>
            <a:r>
              <a:rPr lang="en-IE" sz="2250" i="1" dirty="0" err="1">
                <a:solidFill>
                  <a:srgbClr val="085156"/>
                </a:solidFill>
              </a:rPr>
              <a:t>jed</a:t>
            </a:r>
            <a:r>
              <a:rPr lang="en-IE" sz="2250" i="1" dirty="0">
                <a:solidFill>
                  <a:srgbClr val="085156"/>
                </a:solidFill>
              </a:rPr>
              <a:t>/</a:t>
            </a:r>
            <a:r>
              <a:rPr lang="en-IE" sz="2250" i="1" dirty="0" err="1">
                <a:solidFill>
                  <a:srgbClr val="085156"/>
                </a:solidFill>
              </a:rPr>
              <a:t>izdelek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50" i="1" dirty="0" err="1">
                <a:solidFill>
                  <a:srgbClr val="085156"/>
                </a:solidFill>
              </a:rPr>
              <a:t>Kako</a:t>
            </a:r>
            <a:r>
              <a:rPr lang="en-IE" sz="2250" i="1" dirty="0">
                <a:solidFill>
                  <a:srgbClr val="085156"/>
                </a:solidFill>
              </a:rPr>
              <a:t> </a:t>
            </a:r>
            <a:r>
              <a:rPr lang="en-IE" sz="2250" i="1" dirty="0" err="1">
                <a:solidFill>
                  <a:srgbClr val="085156"/>
                </a:solidFill>
              </a:rPr>
              <a:t>pogosto</a:t>
            </a:r>
            <a:r>
              <a:rPr lang="en-IE" sz="2250" i="1" dirty="0">
                <a:solidFill>
                  <a:srgbClr val="085156"/>
                </a:solidFill>
              </a:rPr>
              <a:t> bi </a:t>
            </a:r>
            <a:r>
              <a:rPr lang="en-IE" sz="2250" i="1" dirty="0" err="1">
                <a:solidFill>
                  <a:srgbClr val="085156"/>
                </a:solidFill>
              </a:rPr>
              <a:t>kupovali</a:t>
            </a:r>
            <a:r>
              <a:rPr lang="en-IE" sz="2250" i="1" dirty="0">
                <a:solidFill>
                  <a:srgbClr val="085156"/>
                </a:solidFill>
              </a:rPr>
              <a:t>/</a:t>
            </a:r>
            <a:r>
              <a:rPr lang="en-IE" sz="2250" i="1" dirty="0" err="1">
                <a:solidFill>
                  <a:srgbClr val="085156"/>
                </a:solidFill>
              </a:rPr>
              <a:t>uporabljali</a:t>
            </a:r>
            <a:r>
              <a:rPr lang="en-IE" sz="2250" i="1" dirty="0">
                <a:solidFill>
                  <a:srgbClr val="085156"/>
                </a:solidFill>
              </a:rPr>
              <a:t> ta </a:t>
            </a:r>
            <a:r>
              <a:rPr lang="en-IE" sz="2250" i="1" dirty="0" err="1">
                <a:solidFill>
                  <a:srgbClr val="085156"/>
                </a:solidFill>
              </a:rPr>
              <a:t>izdelek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0" indent="0">
              <a:buNone/>
            </a:pPr>
            <a:endParaRPr lang="en-IE" sz="2250" dirty="0">
              <a:solidFill>
                <a:srgbClr val="085156"/>
              </a:solidFill>
            </a:endParaRPr>
          </a:p>
          <a:p>
            <a:r>
              <a:rPr lang="sl-SI" sz="2250" dirty="0">
                <a:solidFill>
                  <a:srgbClr val="085156"/>
                </a:solidFill>
              </a:rPr>
              <a:t>D</a:t>
            </a:r>
            <a:r>
              <a:rPr lang="en-IE" sz="2250" dirty="0">
                <a:solidFill>
                  <a:srgbClr val="085156"/>
                </a:solidFill>
              </a:rPr>
              <a:t>a </a:t>
            </a:r>
            <a:r>
              <a:rPr lang="en-IE" sz="2250" dirty="0" err="1">
                <a:solidFill>
                  <a:srgbClr val="085156"/>
                </a:solidFill>
              </a:rPr>
              <a:t>zagotovi</a:t>
            </a:r>
            <a:r>
              <a:rPr lang="sl-SI" sz="2250" dirty="0" err="1">
                <a:solidFill>
                  <a:srgbClr val="085156"/>
                </a:solidFill>
              </a:rPr>
              <a:t>mo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večj</a:t>
            </a:r>
            <a:r>
              <a:rPr lang="sl-SI" sz="2250" dirty="0">
                <a:solidFill>
                  <a:srgbClr val="085156"/>
                </a:solidFill>
              </a:rPr>
              <a:t>o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gotovost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rezultatov</a:t>
            </a:r>
            <a:r>
              <a:rPr lang="sl-SI" sz="2250" dirty="0">
                <a:solidFill>
                  <a:srgbClr val="085156"/>
                </a:solidFill>
              </a:rPr>
              <a:t>, je pri uporabi </a:t>
            </a:r>
            <a:r>
              <a:rPr lang="en-IE" sz="2250" dirty="0" err="1">
                <a:solidFill>
                  <a:srgbClr val="085156"/>
                </a:solidFill>
              </a:rPr>
              <a:t>afektivn</a:t>
            </a:r>
            <a:r>
              <a:rPr lang="sl-SI" sz="2250" dirty="0">
                <a:solidFill>
                  <a:srgbClr val="085156"/>
                </a:solidFill>
              </a:rPr>
              <a:t>ega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sl-SI" sz="2250" dirty="0">
                <a:solidFill>
                  <a:srgbClr val="085156"/>
                </a:solidFill>
              </a:rPr>
              <a:t>preskusa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potrebna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veliko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večja</a:t>
            </a:r>
            <a:r>
              <a:rPr lang="en-IE" sz="2250" dirty="0">
                <a:solidFill>
                  <a:srgbClr val="085156"/>
                </a:solidFill>
              </a:rPr>
              <a:t> skupina </a:t>
            </a:r>
            <a:r>
              <a:rPr lang="en-IE" sz="2250" dirty="0" err="1">
                <a:solidFill>
                  <a:srgbClr val="085156"/>
                </a:solidFill>
              </a:rPr>
              <a:t>kot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pri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en-IE" sz="2250" dirty="0" err="1">
                <a:solidFill>
                  <a:srgbClr val="085156"/>
                </a:solidFill>
              </a:rPr>
              <a:t>analitičn</a:t>
            </a:r>
            <a:r>
              <a:rPr lang="sl-SI" sz="2250" dirty="0" err="1">
                <a:solidFill>
                  <a:srgbClr val="085156"/>
                </a:solidFill>
              </a:rPr>
              <a:t>em</a:t>
            </a:r>
            <a:r>
              <a:rPr lang="sl-SI" sz="2250" dirty="0">
                <a:solidFill>
                  <a:srgbClr val="085156"/>
                </a:solidFill>
              </a:rPr>
              <a:t> preskusu</a:t>
            </a:r>
            <a:r>
              <a:rPr lang="en-IE" sz="2250" dirty="0">
                <a:solidFill>
                  <a:srgbClr val="085156"/>
                </a:solidFill>
              </a:rPr>
              <a:t>. </a:t>
            </a:r>
          </a:p>
        </p:txBody>
      </p:sp>
      <p:pic>
        <p:nvPicPr>
          <p:cNvPr id="15" name="Picture 14" descr="A picture containing person, different, several&#10;&#10;Description automatically generated">
            <a:extLst>
              <a:ext uri="{FF2B5EF4-FFF2-40B4-BE49-F238E27FC236}">
                <a16:creationId xmlns:a16="http://schemas.microsoft.com/office/drawing/2014/main" id="{F13497BD-868D-49E7-BF2F-2FFC457671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2688" y="3005146"/>
            <a:ext cx="4628332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6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7C14A-3260-4079-8FA3-3380A20A53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/>
            <a:r>
              <a:rPr lang="sl-SI" b="1" dirty="0"/>
              <a:t>HRANA</a:t>
            </a:r>
            <a:r>
              <a:rPr lang="en-IE" b="1" dirty="0"/>
              <a:t>:	 </a:t>
            </a:r>
            <a:r>
              <a:rPr lang="sl-SI" b="1" dirty="0">
                <a:solidFill>
                  <a:srgbClr val="F5C05B"/>
                </a:solidFill>
              </a:rPr>
              <a:t>SPREJEMLJIVOST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E033B-AB50-40DB-BB13-268635F1B5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945" y="1813810"/>
            <a:ext cx="10968810" cy="4524375"/>
          </a:xfrm>
        </p:spPr>
        <p:txBody>
          <a:bodyPr/>
          <a:lstStyle/>
          <a:p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>
              <a:solidFill>
                <a:srgbClr val="085156"/>
              </a:solidFill>
            </a:endParaRPr>
          </a:p>
          <a:p>
            <a:endParaRPr lang="en-IE" u="sng" dirty="0">
              <a:solidFill>
                <a:srgbClr val="08515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>
              <a:solidFill>
                <a:srgbClr val="085156"/>
              </a:solidFill>
            </a:endParaRPr>
          </a:p>
          <a:p>
            <a:pPr lvl="0"/>
            <a:endParaRPr lang="en-IE" sz="1200" dirty="0">
              <a:solidFill>
                <a:srgbClr val="085156"/>
              </a:solidFill>
            </a:endParaRPr>
          </a:p>
          <a:p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EC786-74FF-4F94-8782-405162EAF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59717"/>
              </p:ext>
            </p:extLst>
          </p:nvPr>
        </p:nvGraphicFramePr>
        <p:xfrm>
          <a:off x="754258" y="3261223"/>
          <a:ext cx="10472965" cy="420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153">
                  <a:extLst>
                    <a:ext uri="{9D8B030D-6E8A-4147-A177-3AD203B41FA5}">
                      <a16:colId xmlns:a16="http://schemas.microsoft.com/office/drawing/2014/main" val="736128984"/>
                    </a:ext>
                  </a:extLst>
                </a:gridCol>
                <a:gridCol w="5257812">
                  <a:extLst>
                    <a:ext uri="{9D8B030D-6E8A-4147-A177-3AD203B41FA5}">
                      <a16:colId xmlns:a16="http://schemas.microsoft.com/office/drawing/2014/main" val="3589536091"/>
                    </a:ext>
                  </a:extLst>
                </a:gridCol>
              </a:tblGrid>
              <a:tr h="4204024">
                <a:tc>
                  <a:txBody>
                    <a:bodyPr/>
                    <a:lstStyle/>
                    <a:p>
                      <a:pPr lvl="0"/>
                      <a:r>
                        <a:rPr lang="sl-SI" sz="2400" b="1" dirty="0">
                          <a:solidFill>
                            <a:srgbClr val="F5C05B"/>
                          </a:solidFill>
                        </a:rPr>
                        <a:t>Diskriminacijski test 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se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lahko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uporablja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za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ugotavljanje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ali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se jedi/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izdelki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med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seboj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razlikujejo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Ali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se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določena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lastnost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(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hrustljavost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mehkoba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točka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taljenja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itd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.) med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vzorci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razlikuje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?</a:t>
                      </a:r>
                      <a:endParaRPr lang="en-IE" sz="2100" b="0" dirty="0">
                        <a:solidFill>
                          <a:srgbClr val="085156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Ali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ima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en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izdelek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več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izbrane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lastnosti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kot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drugi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 izdelek?</a:t>
                      </a:r>
                      <a:endParaRPr lang="en-IE" sz="2100" b="0" dirty="0">
                        <a:solidFill>
                          <a:srgbClr val="085156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IE" dirty="0">
                        <a:solidFill>
                          <a:srgbClr val="08515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2438" indent="0"/>
                      <a:r>
                        <a:rPr lang="sl-SI" sz="2400" b="1" dirty="0">
                          <a:solidFill>
                            <a:srgbClr val="F5C05B"/>
                          </a:solidFill>
                        </a:rPr>
                        <a:t>Deskriptivna analiza 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se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uporablja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za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zagotavljanje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celovitejš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ega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profil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izdelka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tako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da se od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članov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komisije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zahteva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 da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opredelijo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: </a:t>
                      </a:r>
                    </a:p>
                    <a:p>
                      <a:pPr marL="795338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različne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značilnosti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izdelka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in </a:t>
                      </a:r>
                    </a:p>
                    <a:p>
                      <a:pPr marL="795338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količinsko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opredelitev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značilnosti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. </a:t>
                      </a:r>
                    </a:p>
                    <a:p>
                      <a:pPr marL="452438" indent="0"/>
                      <a:endParaRPr lang="en-IE" sz="2100" b="0" dirty="0">
                        <a:solidFill>
                          <a:srgbClr val="085156"/>
                        </a:solidFill>
                      </a:endParaRPr>
                    </a:p>
                    <a:p>
                      <a:pPr marL="452438" indent="0"/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U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sposobljeni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ocenjevalci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dajejo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seveda b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oljše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  <a:r>
                        <a:rPr lang="en-IE" sz="2100" b="0" dirty="0" err="1">
                          <a:solidFill>
                            <a:srgbClr val="085156"/>
                          </a:solidFill>
                        </a:rPr>
                        <a:t>rezultate</a:t>
                      </a:r>
                      <a:r>
                        <a:rPr lang="sl-SI" sz="2100" b="0" dirty="0">
                          <a:solidFill>
                            <a:srgbClr val="085156"/>
                          </a:solidFill>
                        </a:rPr>
                        <a:t> analize.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51522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1E2C0-A49F-4BCE-BA23-05244099615C}"/>
              </a:ext>
            </a:extLst>
          </p:cNvPr>
          <p:cNvCxnSpPr>
            <a:cxnSpLocks/>
          </p:cNvCxnSpPr>
          <p:nvPr/>
        </p:nvCxnSpPr>
        <p:spPr>
          <a:xfrm flipH="1">
            <a:off x="6096000" y="3221896"/>
            <a:ext cx="1" cy="2577141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67CEF5-1B43-4591-8869-7AECF9AB3556}"/>
              </a:ext>
            </a:extLst>
          </p:cNvPr>
          <p:cNvSpPr txBox="1"/>
          <p:nvPr/>
        </p:nvSpPr>
        <p:spPr>
          <a:xfrm>
            <a:off x="611595" y="1937352"/>
            <a:ext cx="10968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CC9131"/>
                </a:solidFill>
              </a:rPr>
              <a:t>2.  </a:t>
            </a:r>
            <a:r>
              <a:rPr lang="sl-SI" sz="2400" b="1" dirty="0">
                <a:solidFill>
                  <a:srgbClr val="CC9131"/>
                </a:solidFill>
              </a:rPr>
              <a:t>Analitični preskus</a:t>
            </a:r>
            <a:endParaRPr lang="en-IE" sz="2400" b="1" dirty="0">
              <a:solidFill>
                <a:srgbClr val="CC9131"/>
              </a:solidFill>
            </a:endParaRPr>
          </a:p>
          <a:p>
            <a:pPr marL="355600" indent="0"/>
            <a:r>
              <a:rPr lang="sl-SI" sz="2400" dirty="0">
                <a:solidFill>
                  <a:srgbClr val="085156"/>
                </a:solidFill>
              </a:rPr>
              <a:t>Najpogosteje uporabljena </a:t>
            </a:r>
            <a:r>
              <a:rPr lang="sl-SI" sz="2400" b="1" dirty="0">
                <a:solidFill>
                  <a:srgbClr val="085156"/>
                </a:solidFill>
              </a:rPr>
              <a:t>analitična preskusa </a:t>
            </a:r>
            <a:r>
              <a:rPr lang="sl-SI" sz="2400" dirty="0">
                <a:solidFill>
                  <a:srgbClr val="085156"/>
                </a:solidFill>
              </a:rPr>
              <a:t>sta </a:t>
            </a:r>
            <a:r>
              <a:rPr lang="en-IE" sz="2400" dirty="0" err="1">
                <a:solidFill>
                  <a:srgbClr val="085156"/>
                </a:solidFill>
              </a:rPr>
              <a:t>diskriminacijsk</a:t>
            </a:r>
            <a:r>
              <a:rPr lang="sl-SI" sz="2400" dirty="0">
                <a:solidFill>
                  <a:srgbClr val="085156"/>
                </a:solidFill>
              </a:rPr>
              <a:t>i test</a:t>
            </a:r>
            <a:r>
              <a:rPr lang="en-IE" sz="2400" dirty="0">
                <a:solidFill>
                  <a:srgbClr val="085156"/>
                </a:solidFill>
              </a:rPr>
              <a:t> in</a:t>
            </a:r>
            <a:r>
              <a:rPr lang="sl-SI" sz="2400" dirty="0">
                <a:solidFill>
                  <a:srgbClr val="085156"/>
                </a:solidFill>
              </a:rPr>
              <a:t> deskriptivna analiza</a:t>
            </a:r>
            <a:r>
              <a:rPr lang="en-IE" sz="2400" dirty="0">
                <a:solidFill>
                  <a:srgbClr val="085156"/>
                </a:solidFill>
              </a:rPr>
              <a:t>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239722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7EDC6-75F9-4E17-99AB-1CA9A86526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7299" y="589759"/>
            <a:ext cx="8857251" cy="1160989"/>
          </a:xfrm>
        </p:spPr>
        <p:txBody>
          <a:bodyPr/>
          <a:lstStyle/>
          <a:p>
            <a:r>
              <a:rPr lang="sl-SI" b="1" dirty="0"/>
              <a:t>HRANA</a:t>
            </a:r>
            <a:r>
              <a:rPr lang="en-IE" b="1" dirty="0"/>
              <a:t>: 	</a:t>
            </a:r>
            <a:r>
              <a:rPr lang="sl-SI" b="1" dirty="0">
                <a:solidFill>
                  <a:srgbClr val="F5C05B"/>
                </a:solidFill>
              </a:rPr>
              <a:t>IZGLED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3FEB-522E-4E62-8470-3D657DC8DD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7299" y="1829915"/>
            <a:ext cx="7647976" cy="4661414"/>
          </a:xfrm>
        </p:spPr>
        <p:txBody>
          <a:bodyPr/>
          <a:lstStyle/>
          <a:p>
            <a:pPr algn="just"/>
            <a:r>
              <a:rPr lang="sl-SI" dirty="0">
                <a:solidFill>
                  <a:srgbClr val="406F70"/>
                </a:solidFill>
              </a:rPr>
              <a:t>Jesti začnemo </a:t>
            </a:r>
            <a:r>
              <a:rPr lang="en-GB" dirty="0">
                <a:solidFill>
                  <a:srgbClr val="406F70"/>
                </a:solidFill>
              </a:rPr>
              <a:t>z </a:t>
            </a:r>
            <a:r>
              <a:rPr lang="en-GB" dirty="0" err="1">
                <a:solidFill>
                  <a:srgbClr val="406F70"/>
                </a:solidFill>
              </a:rPr>
              <a:t>očmi</a:t>
            </a:r>
            <a:r>
              <a:rPr lang="en-GB" dirty="0">
                <a:solidFill>
                  <a:srgbClr val="406F70"/>
                </a:solidFill>
              </a:rPr>
              <a:t>. </a:t>
            </a:r>
            <a:r>
              <a:rPr lang="en-GB" dirty="0" err="1">
                <a:solidFill>
                  <a:srgbClr val="406F70"/>
                </a:solidFill>
              </a:rPr>
              <a:t>Videz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hrane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zelo pripomore k temu, kako se že usta pripravijo na njen sprejem. </a:t>
            </a:r>
          </a:p>
          <a:p>
            <a:pPr algn="just"/>
            <a:r>
              <a:rPr lang="en-GB" i="1" dirty="0" err="1">
                <a:solidFill>
                  <a:srgbClr val="406F70"/>
                </a:solidFill>
              </a:rPr>
              <a:t>Videz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živila</a:t>
            </a:r>
            <a:r>
              <a:rPr lang="en-GB" i="1" dirty="0">
                <a:solidFill>
                  <a:srgbClr val="406F70"/>
                </a:solidFill>
              </a:rPr>
              <a:t>, ki ga </a:t>
            </a:r>
            <a:r>
              <a:rPr lang="en-GB" i="1" dirty="0" err="1">
                <a:solidFill>
                  <a:srgbClr val="406F70"/>
                </a:solidFill>
              </a:rPr>
              <a:t>določa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predvsem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barva</a:t>
            </a:r>
            <a:r>
              <a:rPr lang="en-GB" i="1" dirty="0">
                <a:solidFill>
                  <a:srgbClr val="406F70"/>
                </a:solidFill>
              </a:rPr>
              <a:t>, je </a:t>
            </a:r>
            <a:r>
              <a:rPr lang="en-GB" i="1" dirty="0" err="1">
                <a:solidFill>
                  <a:srgbClr val="406F70"/>
                </a:solidFill>
              </a:rPr>
              <a:t>prvi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občutek</a:t>
            </a:r>
            <a:r>
              <a:rPr lang="en-GB" i="1" dirty="0">
                <a:solidFill>
                  <a:srgbClr val="406F70"/>
                </a:solidFill>
              </a:rPr>
              <a:t>, ki ga </a:t>
            </a:r>
            <a:r>
              <a:rPr lang="en-GB" i="1" dirty="0" err="1">
                <a:solidFill>
                  <a:srgbClr val="406F70"/>
                </a:solidFill>
              </a:rPr>
              <a:t>potrošnik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zaznava</a:t>
            </a:r>
            <a:r>
              <a:rPr lang="en-GB" i="1" dirty="0">
                <a:solidFill>
                  <a:srgbClr val="406F70"/>
                </a:solidFill>
              </a:rPr>
              <a:t> in </a:t>
            </a:r>
            <a:r>
              <a:rPr lang="en-GB" i="1" dirty="0" err="1">
                <a:solidFill>
                  <a:srgbClr val="406F70"/>
                </a:solidFill>
              </a:rPr>
              <a:t>uporablja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kot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orodje</a:t>
            </a:r>
            <a:r>
              <a:rPr lang="en-GB" i="1" dirty="0">
                <a:solidFill>
                  <a:srgbClr val="406F70"/>
                </a:solidFill>
              </a:rPr>
              <a:t> za </a:t>
            </a:r>
            <a:r>
              <a:rPr lang="en-GB" i="1" dirty="0" err="1">
                <a:solidFill>
                  <a:srgbClr val="406F70"/>
                </a:solidFill>
              </a:rPr>
              <a:t>sprejemanje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ali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zavračanje</a:t>
            </a:r>
            <a:r>
              <a:rPr lang="en-GB" i="1" dirty="0">
                <a:solidFill>
                  <a:srgbClr val="406F70"/>
                </a:solidFill>
              </a:rPr>
              <a:t> </a:t>
            </a:r>
            <a:r>
              <a:rPr lang="en-GB" i="1" dirty="0" err="1">
                <a:solidFill>
                  <a:srgbClr val="406F70"/>
                </a:solidFill>
              </a:rPr>
              <a:t>živila</a:t>
            </a:r>
            <a:r>
              <a:rPr lang="en-GB" i="1" dirty="0">
                <a:solidFill>
                  <a:srgbClr val="406F70"/>
                </a:solidFill>
              </a:rPr>
              <a:t> (Leon et al., 2006).</a:t>
            </a:r>
            <a:endParaRPr lang="sl-SI" i="1" dirty="0">
              <a:solidFill>
                <a:srgbClr val="406F70"/>
              </a:solidFill>
            </a:endParaRPr>
          </a:p>
          <a:p>
            <a:pPr algn="just"/>
            <a:r>
              <a:rPr lang="en-GB" dirty="0">
                <a:solidFill>
                  <a:srgbClr val="406F70"/>
                </a:solidFill>
              </a:rPr>
              <a:t>Test </a:t>
            </a:r>
            <a:r>
              <a:rPr lang="en-GB" dirty="0" err="1">
                <a:solidFill>
                  <a:srgbClr val="406F70"/>
                </a:solidFill>
              </a:rPr>
              <a:t>videza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upošteva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vizualno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zaznavanje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živila</a:t>
            </a:r>
            <a:r>
              <a:rPr lang="en-GB" dirty="0">
                <a:solidFill>
                  <a:srgbClr val="406F70"/>
                </a:solidFill>
              </a:rPr>
              <a:t>, ki </a:t>
            </a:r>
            <a:r>
              <a:rPr lang="en-GB" dirty="0" err="1">
                <a:solidFill>
                  <a:srgbClr val="406F70"/>
                </a:solidFill>
              </a:rPr>
              <a:t>vključuje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barvo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velikost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obliko</a:t>
            </a:r>
            <a:r>
              <a:rPr lang="en-GB" dirty="0">
                <a:solidFill>
                  <a:srgbClr val="406F70"/>
                </a:solidFill>
              </a:rPr>
              <a:t>, pro</a:t>
            </a:r>
            <a:r>
              <a:rPr lang="sl-SI" dirty="0">
                <a:solidFill>
                  <a:srgbClr val="406F70"/>
                </a:solidFill>
              </a:rPr>
              <a:t>soj</a:t>
            </a:r>
            <a:r>
              <a:rPr lang="en-GB" dirty="0" err="1">
                <a:solidFill>
                  <a:srgbClr val="406F70"/>
                </a:solidFill>
              </a:rPr>
              <a:t>nost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matiranost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sijaj</a:t>
            </a:r>
            <a:r>
              <a:rPr lang="en-GB" dirty="0">
                <a:solidFill>
                  <a:srgbClr val="406F70"/>
                </a:solidFill>
              </a:rPr>
              <a:t>. </a:t>
            </a:r>
            <a:r>
              <a:rPr lang="en-GB" dirty="0" err="1">
                <a:solidFill>
                  <a:srgbClr val="406F70"/>
                </a:solidFill>
              </a:rPr>
              <a:t>Videz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barvo</a:t>
            </a:r>
            <a:r>
              <a:rPr lang="en-GB" dirty="0">
                <a:solidFill>
                  <a:srgbClr val="406F70"/>
                </a:solidFill>
              </a:rPr>
              <a:t> je </a:t>
            </a:r>
            <a:r>
              <a:rPr lang="en-GB" dirty="0" err="1">
                <a:solidFill>
                  <a:srgbClr val="406F70"/>
                </a:solidFill>
              </a:rPr>
              <a:t>mogoče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zlahka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razložiti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na primeru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sadj</a:t>
            </a:r>
            <a:r>
              <a:rPr lang="sl-SI" dirty="0">
                <a:solidFill>
                  <a:srgbClr val="406F70"/>
                </a:solidFill>
              </a:rPr>
              <a:t>a</a:t>
            </a:r>
            <a:r>
              <a:rPr lang="en-GB" dirty="0">
                <a:solidFill>
                  <a:srgbClr val="406F70"/>
                </a:solidFill>
              </a:rPr>
              <a:t>. Ko </a:t>
            </a:r>
            <a:r>
              <a:rPr lang="en-GB" dirty="0" err="1">
                <a:solidFill>
                  <a:srgbClr val="406F70"/>
                </a:solidFill>
              </a:rPr>
              <a:t>sadež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dozori</a:t>
            </a:r>
            <a:r>
              <a:rPr lang="en-GB" dirty="0">
                <a:solidFill>
                  <a:srgbClr val="406F70"/>
                </a:solidFill>
              </a:rPr>
              <a:t>, se </a:t>
            </a:r>
            <a:r>
              <a:rPr lang="en-GB" dirty="0" err="1">
                <a:solidFill>
                  <a:srgbClr val="406F70"/>
                </a:solidFill>
              </a:rPr>
              <a:t>barva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obogati</a:t>
            </a:r>
            <a:r>
              <a:rPr lang="sl-SI" dirty="0">
                <a:solidFill>
                  <a:srgbClr val="406F70"/>
                </a:solidFill>
              </a:rPr>
              <a:t>, ko pa se prične postopek kvarjenja, se začne barva izgubljati. 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5" name="Picture 4" descr="Strawberry close-up">
            <a:extLst>
              <a:ext uri="{FF2B5EF4-FFF2-40B4-BE49-F238E27FC236}">
                <a16:creationId xmlns:a16="http://schemas.microsoft.com/office/drawing/2014/main" id="{40F33E5C-B1EC-4253-9F51-B84B2CA55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3" y="2820900"/>
            <a:ext cx="4020149" cy="26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rawberry close-up">
            <a:extLst>
              <a:ext uri="{FF2B5EF4-FFF2-40B4-BE49-F238E27FC236}">
                <a16:creationId xmlns:a16="http://schemas.microsoft.com/office/drawing/2014/main" id="{DCF75E22-12E8-4864-B995-05D5DAB8C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3" y="2820900"/>
            <a:ext cx="4020149" cy="26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267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A6083-CA28-49C5-BC34-9FC7B5F52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091" y="4209247"/>
            <a:ext cx="4077324" cy="1912390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85156"/>
                </a:solidFill>
              </a:rPr>
              <a:t>IZGLED</a:t>
            </a:r>
            <a:r>
              <a:rPr lang="en-IE" b="1" dirty="0">
                <a:solidFill>
                  <a:srgbClr val="085156"/>
                </a:solidFill>
              </a:rPr>
              <a:t> &amp; </a:t>
            </a:r>
            <a:r>
              <a:rPr lang="sl-SI" b="1" dirty="0">
                <a:solidFill>
                  <a:srgbClr val="085156"/>
                </a:solidFill>
              </a:rPr>
              <a:t>VONJ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8BBD6-66EA-4C80-A92E-19AE7AF2B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553" y="4209247"/>
            <a:ext cx="6859047" cy="1911602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085156"/>
                </a:solidFill>
              </a:rPr>
              <a:t>KATER</a:t>
            </a:r>
            <a:r>
              <a:rPr lang="sl-SI" b="1" dirty="0">
                <a:solidFill>
                  <a:srgbClr val="085156"/>
                </a:solidFill>
              </a:rPr>
              <a:t>EGA</a:t>
            </a:r>
            <a:r>
              <a:rPr lang="en-IE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IZBRATI</a:t>
            </a:r>
            <a:r>
              <a:rPr lang="en-IE" b="1" dirty="0">
                <a:solidFill>
                  <a:srgbClr val="085156"/>
                </a:solidFill>
              </a:rPr>
              <a:t>?</a:t>
            </a:r>
          </a:p>
          <a:p>
            <a:pPr algn="ctr"/>
            <a:r>
              <a:rPr lang="en-IE" dirty="0" err="1">
                <a:solidFill>
                  <a:srgbClr val="085156"/>
                </a:solidFill>
              </a:rPr>
              <a:t>Vizualna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en-IE" dirty="0" err="1">
                <a:solidFill>
                  <a:srgbClr val="085156"/>
                </a:solidFill>
              </a:rPr>
              <a:t>zaznava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in </a:t>
            </a:r>
            <a:r>
              <a:rPr lang="en-IE" dirty="0" err="1">
                <a:solidFill>
                  <a:srgbClr val="085156"/>
                </a:solidFill>
              </a:rPr>
              <a:t>vonj</a:t>
            </a:r>
            <a:r>
              <a:rPr lang="sl-SI" dirty="0">
                <a:solidFill>
                  <a:srgbClr val="085156"/>
                </a:solidFill>
              </a:rPr>
              <a:t> izdelka sta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en-IE" dirty="0" err="1">
                <a:solidFill>
                  <a:srgbClr val="085156"/>
                </a:solidFill>
              </a:rPr>
              <a:t>običajno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en-IE" dirty="0" err="1">
                <a:solidFill>
                  <a:srgbClr val="085156"/>
                </a:solidFill>
              </a:rPr>
              <a:t>prva</a:t>
            </a:r>
            <a:r>
              <a:rPr lang="en-IE" dirty="0">
                <a:solidFill>
                  <a:srgbClr val="085156"/>
                </a:solidFill>
              </a:rPr>
              <a:t>, ki </a:t>
            </a:r>
            <a:r>
              <a:rPr lang="en-IE" dirty="0" err="1">
                <a:solidFill>
                  <a:srgbClr val="085156"/>
                </a:solidFill>
              </a:rPr>
              <a:t>daje</a:t>
            </a:r>
            <a:r>
              <a:rPr lang="sl-SI" dirty="0">
                <a:solidFill>
                  <a:srgbClr val="085156"/>
                </a:solidFill>
              </a:rPr>
              <a:t>ta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en-IE" dirty="0" err="1">
                <a:solidFill>
                  <a:srgbClr val="085156"/>
                </a:solidFill>
              </a:rPr>
              <a:t>informacije</a:t>
            </a:r>
            <a:r>
              <a:rPr lang="en-IE" dirty="0">
                <a:solidFill>
                  <a:srgbClr val="085156"/>
                </a:solidFill>
              </a:rPr>
              <a:t> o </a:t>
            </a:r>
            <a:r>
              <a:rPr lang="en-IE" dirty="0" err="1">
                <a:solidFill>
                  <a:srgbClr val="085156"/>
                </a:solidFill>
              </a:rPr>
              <a:t>kakovosti</a:t>
            </a:r>
            <a:r>
              <a:rPr lang="en-IE" dirty="0">
                <a:solidFill>
                  <a:srgbClr val="085156"/>
                </a:solidFill>
              </a:rPr>
              <a:t> </a:t>
            </a:r>
            <a:r>
              <a:rPr lang="en-IE" dirty="0" err="1">
                <a:solidFill>
                  <a:srgbClr val="085156"/>
                </a:solidFill>
              </a:rPr>
              <a:t>hrane</a:t>
            </a:r>
            <a:r>
              <a:rPr lang="en-IE" dirty="0">
                <a:solidFill>
                  <a:srgbClr val="085156"/>
                </a:solidFill>
              </a:rPr>
              <a:t>.</a:t>
            </a:r>
            <a:endParaRPr lang="en-IE" dirty="0"/>
          </a:p>
        </p:txBody>
      </p:sp>
      <p:pic>
        <p:nvPicPr>
          <p:cNvPr id="10" name="Picture 9" descr="A picture containing indoor, green, sitting, food&#10;&#10;Description automatically generated">
            <a:extLst>
              <a:ext uri="{FF2B5EF4-FFF2-40B4-BE49-F238E27FC236}">
                <a16:creationId xmlns:a16="http://schemas.microsoft.com/office/drawing/2014/main" id="{94E6A094-8B67-4F9A-9B8F-6EC69011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5" y="-1"/>
            <a:ext cx="7565922" cy="3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0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E562-1AB9-4514-83DA-4C45A9BE43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461" y="603285"/>
            <a:ext cx="5969285" cy="104194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HRANA</a:t>
            </a:r>
            <a:r>
              <a:rPr lang="en-IE" b="1" dirty="0">
                <a:solidFill>
                  <a:srgbClr val="406F70"/>
                </a:solidFill>
              </a:rPr>
              <a:t>:  </a:t>
            </a:r>
            <a:r>
              <a:rPr lang="sl-SI" b="1" dirty="0">
                <a:solidFill>
                  <a:srgbClr val="F5C05B"/>
                </a:solidFill>
              </a:rPr>
              <a:t>AROMA</a:t>
            </a:r>
            <a:endParaRPr lang="en-IE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2888-465A-48CF-953E-2C78F439A0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139" y="1908220"/>
            <a:ext cx="5804088" cy="3947440"/>
          </a:xfrm>
        </p:spPr>
        <p:txBody>
          <a:bodyPr/>
          <a:lstStyle/>
          <a:p>
            <a:r>
              <a:rPr lang="en-IE" dirty="0" err="1">
                <a:solidFill>
                  <a:srgbClr val="406F70"/>
                </a:solidFill>
              </a:rPr>
              <a:t>Arom</a:t>
            </a:r>
            <a:r>
              <a:rPr lang="sl-SI" dirty="0">
                <a:solidFill>
                  <a:srgbClr val="406F70"/>
                </a:solidFill>
              </a:rPr>
              <a:t>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običajno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sestavl</a:t>
            </a:r>
            <a:r>
              <a:rPr lang="sl-SI" dirty="0" err="1">
                <a:solidFill>
                  <a:srgbClr val="406F70"/>
                </a:solidFill>
              </a:rPr>
              <a:t>jajo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trije elementi</a:t>
            </a:r>
            <a:r>
              <a:rPr lang="en-IE" dirty="0">
                <a:solidFill>
                  <a:srgbClr val="406F70"/>
                </a:solidFill>
              </a:rPr>
              <a:t>:</a:t>
            </a:r>
            <a:endParaRPr lang="sl-SI" dirty="0">
              <a:solidFill>
                <a:srgbClr val="406F70"/>
              </a:solidFill>
            </a:endParaRPr>
          </a:p>
          <a:p>
            <a:endParaRPr lang="en-IE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</a:rPr>
              <a:t>VONJ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prispeva</a:t>
            </a:r>
            <a:r>
              <a:rPr lang="en-IE" dirty="0">
                <a:solidFill>
                  <a:srgbClr val="406F70"/>
                </a:solidFill>
              </a:rPr>
              <a:t> k </a:t>
            </a:r>
            <a:r>
              <a:rPr lang="en-IE" dirty="0" err="1">
                <a:solidFill>
                  <a:srgbClr val="406F70"/>
                </a:solidFill>
              </a:rPr>
              <a:t>užitku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ob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uživanju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sl-SI" dirty="0">
                <a:solidFill>
                  <a:srgbClr val="406F70"/>
                </a:solidFill>
              </a:rPr>
              <a:t>,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npr</a:t>
            </a:r>
            <a:r>
              <a:rPr lang="en-IE" dirty="0">
                <a:solidFill>
                  <a:srgbClr val="406F70"/>
                </a:solidFill>
              </a:rPr>
              <a:t>. </a:t>
            </a:r>
            <a:r>
              <a:rPr lang="en-IE" dirty="0" err="1">
                <a:solidFill>
                  <a:srgbClr val="406F70"/>
                </a:solidFill>
              </a:rPr>
              <a:t>vonj</a:t>
            </a:r>
            <a:r>
              <a:rPr lang="en-IE" dirty="0">
                <a:solidFill>
                  <a:srgbClr val="406F70"/>
                </a:solidFill>
              </a:rPr>
              <a:t> po </a:t>
            </a:r>
            <a:r>
              <a:rPr lang="en-IE" dirty="0" err="1">
                <a:solidFill>
                  <a:srgbClr val="406F70"/>
                </a:solidFill>
              </a:rPr>
              <a:t>sveže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pečenem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kruhu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</a:rPr>
              <a:t>TEKSTURA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fizični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občutek</a:t>
            </a:r>
            <a:r>
              <a:rPr lang="en-IE" dirty="0">
                <a:solidFill>
                  <a:srgbClr val="406F70"/>
                </a:solidFill>
              </a:rPr>
              <a:t>, ki ga </a:t>
            </a:r>
            <a:r>
              <a:rPr lang="en-IE" dirty="0" err="1">
                <a:solidFill>
                  <a:srgbClr val="406F70"/>
                </a:solidFill>
              </a:rPr>
              <a:t>hrana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ali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pijača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povzroči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en-IE" dirty="0" err="1">
                <a:solidFill>
                  <a:srgbClr val="406F70"/>
                </a:solidFill>
              </a:rPr>
              <a:t>ustih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</a:rPr>
              <a:t>OKUS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ima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ključno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vlogo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prepoznavanju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sprejemanju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vrednotenju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sladko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slano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kislo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grenko</a:t>
            </a:r>
            <a:r>
              <a:rPr lang="en-IE" dirty="0">
                <a:solidFill>
                  <a:srgbClr val="406F70"/>
                </a:solidFill>
              </a:rPr>
              <a:t>, umami</a:t>
            </a:r>
            <a:r>
              <a:rPr lang="sl-SI" dirty="0">
                <a:solidFill>
                  <a:srgbClr val="406F70"/>
                </a:solidFill>
              </a:rPr>
              <a:t>.</a:t>
            </a:r>
            <a:endParaRPr lang="en-IE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C85179B-56CC-4464-A3F6-ABD577E7D7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" r="1578"/>
          <a:stretch/>
        </p:blipFill>
        <p:spPr/>
      </p:pic>
    </p:spTree>
    <p:extLst>
      <p:ext uri="{BB962C8B-B14F-4D97-AF65-F5344CB8AC3E}">
        <p14:creationId xmlns:p14="http://schemas.microsoft.com/office/powerpoint/2010/main" val="4262817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5688A-53C3-42D6-AF83-245005C28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3444" y="670947"/>
            <a:ext cx="4882523" cy="697353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/>
              <a:t>Kako naša čutila sodelujejo?</a:t>
            </a:r>
            <a:endParaRPr lang="en-IE" b="1" dirty="0"/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A8D8-5EC3-464E-A8B0-762C25E59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1200" y="1890936"/>
            <a:ext cx="5923279" cy="3947440"/>
          </a:xfrm>
        </p:spPr>
        <p:txBody>
          <a:bodyPr/>
          <a:lstStyle/>
          <a:p>
            <a:r>
              <a:rPr lang="en-IE" dirty="0" err="1">
                <a:solidFill>
                  <a:srgbClr val="406F70"/>
                </a:solidFill>
              </a:rPr>
              <a:t>Podjetje</a:t>
            </a:r>
            <a:r>
              <a:rPr lang="en-IE" dirty="0">
                <a:solidFill>
                  <a:srgbClr val="406F70"/>
                </a:solidFill>
              </a:rPr>
              <a:t> Leatherhead Food Research je </a:t>
            </a:r>
            <a:r>
              <a:rPr lang="en-IE" dirty="0" err="1">
                <a:solidFill>
                  <a:srgbClr val="406F70"/>
                </a:solidFill>
              </a:rPr>
              <a:t>objavilo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odlično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razisk</a:t>
            </a:r>
            <a:r>
              <a:rPr lang="sl-SI" dirty="0" err="1">
                <a:solidFill>
                  <a:srgbClr val="406F70"/>
                </a:solidFill>
              </a:rPr>
              <a:t>avo</a:t>
            </a:r>
            <a:r>
              <a:rPr lang="en-IE" dirty="0">
                <a:solidFill>
                  <a:srgbClr val="406F70"/>
                </a:solidFill>
              </a:rPr>
              <a:t>, ki </a:t>
            </a:r>
            <a:r>
              <a:rPr lang="en-IE" dirty="0" err="1">
                <a:solidFill>
                  <a:srgbClr val="406F70"/>
                </a:solidFill>
              </a:rPr>
              <a:t>nam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pomaga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razumeti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kako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čutila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so</a:t>
            </a:r>
            <a:r>
              <a:rPr lang="en-IE" dirty="0" err="1">
                <a:solidFill>
                  <a:srgbClr val="406F70"/>
                </a:solidFill>
              </a:rPr>
              <a:t>delujejo</a:t>
            </a:r>
            <a:r>
              <a:rPr lang="en-IE" dirty="0">
                <a:solidFill>
                  <a:srgbClr val="406F70"/>
                </a:solidFill>
              </a:rPr>
              <a:t>. </a:t>
            </a:r>
          </a:p>
          <a:p>
            <a:r>
              <a:rPr lang="en-IE" dirty="0">
                <a:solidFill>
                  <a:srgbClr val="406F70"/>
                </a:solidFill>
              </a:rPr>
              <a:t>Na </a:t>
            </a:r>
            <a:r>
              <a:rPr lang="en-IE" dirty="0" err="1">
                <a:solidFill>
                  <a:srgbClr val="406F70"/>
                </a:solidFill>
              </a:rPr>
              <a:t>sedmih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straneh</a:t>
            </a:r>
            <a:r>
              <a:rPr lang="en-IE" dirty="0">
                <a:solidFill>
                  <a:srgbClr val="406F70"/>
                </a:solidFill>
              </a:rPr>
              <a:t> so </a:t>
            </a:r>
            <a:r>
              <a:rPr lang="en-IE" dirty="0" err="1">
                <a:solidFill>
                  <a:srgbClr val="406F70"/>
                </a:solidFill>
              </a:rPr>
              <a:t>predstavljene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zanimive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raziskave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o </a:t>
            </a:r>
            <a:r>
              <a:rPr lang="en-IE" dirty="0" err="1">
                <a:solidFill>
                  <a:srgbClr val="406F70"/>
                </a:solidFill>
              </a:rPr>
              <a:t>interakcij</a:t>
            </a:r>
            <a:r>
              <a:rPr lang="sl-SI" dirty="0">
                <a:solidFill>
                  <a:srgbClr val="406F70"/>
                </a:solidFill>
              </a:rPr>
              <a:t>ah naših čutil</a:t>
            </a:r>
            <a:r>
              <a:rPr lang="en-IE" dirty="0">
                <a:solidFill>
                  <a:srgbClr val="406F70"/>
                </a:solidFill>
              </a:rPr>
              <a:t> (</a:t>
            </a:r>
            <a:r>
              <a:rPr lang="sl-SI" dirty="0">
                <a:solidFill>
                  <a:srgbClr val="406F70"/>
                </a:solidFill>
              </a:rPr>
              <a:t>npr. </a:t>
            </a:r>
            <a:r>
              <a:rPr lang="en-IE" dirty="0" err="1">
                <a:solidFill>
                  <a:srgbClr val="406F70"/>
                </a:solidFill>
              </a:rPr>
              <a:t>otip</a:t>
            </a:r>
            <a:r>
              <a:rPr lang="en-IE" dirty="0">
                <a:solidFill>
                  <a:srgbClr val="406F70"/>
                </a:solidFill>
              </a:rPr>
              <a:t>/</a:t>
            </a:r>
            <a:r>
              <a:rPr lang="en-IE" dirty="0" err="1">
                <a:solidFill>
                  <a:srgbClr val="406F70"/>
                </a:solidFill>
              </a:rPr>
              <a:t>okus</a:t>
            </a:r>
            <a:r>
              <a:rPr lang="en-IE" dirty="0">
                <a:solidFill>
                  <a:srgbClr val="406F70"/>
                </a:solidFill>
              </a:rPr>
              <a:t>). </a:t>
            </a:r>
            <a:r>
              <a:rPr lang="en-IE" dirty="0" err="1">
                <a:solidFill>
                  <a:srgbClr val="406F70"/>
                </a:solidFill>
              </a:rPr>
              <a:t>Gre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učinkovito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orodje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razvijalce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živilskih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izdelkov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strokovnjake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trženje</a:t>
            </a:r>
            <a:r>
              <a:rPr lang="en-IE" dirty="0">
                <a:solidFill>
                  <a:srgbClr val="406F70"/>
                </a:solidFill>
              </a:rPr>
              <a:t>. </a:t>
            </a:r>
            <a:endParaRPr lang="en-GB" sz="700" dirty="0">
              <a:solidFill>
                <a:srgbClr val="406F70"/>
              </a:solidFill>
            </a:endParaRPr>
          </a:p>
          <a:p>
            <a:r>
              <a:rPr lang="sl-SI" b="1" dirty="0">
                <a:solidFill>
                  <a:schemeClr val="bg1"/>
                </a:solidFill>
                <a:highlight>
                  <a:srgbClr val="F5C05B"/>
                </a:highlight>
              </a:rPr>
              <a:t>PREBERI</a:t>
            </a:r>
            <a:r>
              <a:rPr lang="en-GB" b="1" dirty="0">
                <a:solidFill>
                  <a:schemeClr val="bg1"/>
                </a:solidFill>
                <a:highlight>
                  <a:srgbClr val="F5C05B"/>
                </a:highlight>
              </a:rPr>
              <a:t>: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endParaRPr lang="sl-SI" b="1" dirty="0">
              <a:solidFill>
                <a:schemeClr val="bg1"/>
              </a:solidFill>
            </a:endParaRPr>
          </a:p>
          <a:p>
            <a:r>
              <a:rPr lang="en-IE" sz="1400" dirty="0">
                <a:hlinkClick r:id="rId2"/>
              </a:rPr>
              <a:t>White-Paper-How-Our-Senses-Interact.pdf (leatherheadfood.com)</a:t>
            </a:r>
            <a:endParaRPr lang="en-IE" sz="1400" dirty="0"/>
          </a:p>
        </p:txBody>
      </p:sp>
      <p:pic>
        <p:nvPicPr>
          <p:cNvPr id="13" name="Picture Placeholder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0057737-4865-429B-B396-3695A631AA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068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201E09-C932-4D9A-8BE1-AC46D7597391}"/>
              </a:ext>
            </a:extLst>
          </p:cNvPr>
          <p:cNvSpPr/>
          <p:nvPr/>
        </p:nvSpPr>
        <p:spPr>
          <a:xfrm>
            <a:off x="6791327" y="720693"/>
            <a:ext cx="2892916" cy="2570194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ANALIZA in BESEDIŠČE</a:t>
            </a:r>
            <a:endParaRPr lang="en-IE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BCC53-2206-4EC0-8B2D-DC00A71367F3}"/>
              </a:ext>
            </a:extLst>
          </p:cNvPr>
          <p:cNvSpPr txBox="1"/>
          <p:nvPr/>
        </p:nvSpPr>
        <p:spPr>
          <a:xfrm>
            <a:off x="6560436" y="3429000"/>
            <a:ext cx="5503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err="1">
                <a:solidFill>
                  <a:srgbClr val="406F70"/>
                </a:solidFill>
              </a:rPr>
              <a:t>Pri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analizi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živil</a:t>
            </a:r>
            <a:r>
              <a:rPr lang="en-IE" sz="2800" dirty="0">
                <a:solidFill>
                  <a:srgbClr val="406F70"/>
                </a:solidFill>
              </a:rPr>
              <a:t> je </a:t>
            </a:r>
            <a:r>
              <a:rPr lang="en-IE" sz="2800" dirty="0" err="1">
                <a:solidFill>
                  <a:srgbClr val="406F70"/>
                </a:solidFill>
              </a:rPr>
              <a:t>koristno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sl-SI" sz="2800" dirty="0">
                <a:solidFill>
                  <a:srgbClr val="406F70"/>
                </a:solidFill>
              </a:rPr>
              <a:t>poznati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pridevnik</a:t>
            </a:r>
            <a:r>
              <a:rPr lang="sl-SI" sz="2800" dirty="0">
                <a:solidFill>
                  <a:srgbClr val="406F70"/>
                </a:solidFill>
              </a:rPr>
              <a:t>e</a:t>
            </a:r>
            <a:r>
              <a:rPr lang="en-IE" sz="2800" dirty="0">
                <a:solidFill>
                  <a:srgbClr val="406F70"/>
                </a:solidFill>
              </a:rPr>
              <a:t>, ki </a:t>
            </a:r>
            <a:r>
              <a:rPr lang="en-IE" sz="2800" dirty="0" err="1">
                <a:solidFill>
                  <a:srgbClr val="406F70"/>
                </a:solidFill>
              </a:rPr>
              <a:t>vam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bodo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pomagali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pri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opisovanju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izdelka</a:t>
            </a:r>
            <a:r>
              <a:rPr lang="en-IE" sz="2800" dirty="0">
                <a:solidFill>
                  <a:srgbClr val="406F70"/>
                </a:solidFill>
              </a:rPr>
              <a:t>. </a:t>
            </a:r>
            <a:endParaRPr lang="sl-SI" sz="2800" dirty="0">
              <a:solidFill>
                <a:srgbClr val="406F70"/>
              </a:solidFill>
            </a:endParaRPr>
          </a:p>
          <a:p>
            <a:pPr algn="ctr"/>
            <a:r>
              <a:rPr lang="en-IE" sz="2800" dirty="0">
                <a:solidFill>
                  <a:srgbClr val="406F70"/>
                </a:solidFill>
              </a:rPr>
              <a:t>T</a:t>
            </a:r>
            <a:r>
              <a:rPr lang="sl-SI" sz="2800" dirty="0">
                <a:solidFill>
                  <a:srgbClr val="406F70"/>
                </a:solidFill>
              </a:rPr>
              <a:t>u so zapisane</a:t>
            </a:r>
            <a:r>
              <a:rPr lang="en-IE" sz="2800" dirty="0">
                <a:solidFill>
                  <a:srgbClr val="406F70"/>
                </a:solidFill>
              </a:rPr>
              <a:t> so </a:t>
            </a:r>
            <a:r>
              <a:rPr lang="sl-SI" sz="2800" dirty="0">
                <a:solidFill>
                  <a:srgbClr val="406F70"/>
                </a:solidFill>
              </a:rPr>
              <a:t>največkrat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uporabljene</a:t>
            </a:r>
            <a:r>
              <a:rPr lang="en-IE" sz="2800" dirty="0">
                <a:solidFill>
                  <a:srgbClr val="406F70"/>
                </a:solidFill>
              </a:rPr>
              <a:t> </a:t>
            </a:r>
            <a:r>
              <a:rPr lang="en-IE" sz="2800" dirty="0" err="1">
                <a:solidFill>
                  <a:srgbClr val="406F70"/>
                </a:solidFill>
              </a:rPr>
              <a:t>besede</a:t>
            </a:r>
            <a:r>
              <a:rPr lang="en-IE" sz="2800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90A4F6-7A29-457C-B650-62BFAA50EE3E}"/>
              </a:ext>
            </a:extLst>
          </p:cNvPr>
          <p:cNvSpPr/>
          <p:nvPr/>
        </p:nvSpPr>
        <p:spPr>
          <a:xfrm>
            <a:off x="217996" y="431116"/>
            <a:ext cx="3143248" cy="1857375"/>
          </a:xfrm>
          <a:prstGeom prst="roundRect">
            <a:avLst/>
          </a:prstGeom>
          <a:solidFill>
            <a:srgbClr val="CC9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/>
              <a:t>IZGLED</a:t>
            </a:r>
            <a:endParaRPr lang="en-US" b="1" u="sng" dirty="0"/>
          </a:p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Okusen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privlačen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krhek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ožgan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prozoren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oblačen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barvit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brezbarven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kremast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temen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suh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penast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svež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masten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vlažen</a:t>
            </a:r>
            <a:r>
              <a:rPr lang="en-US" sz="1500" b="1" dirty="0">
                <a:solidFill>
                  <a:schemeClr val="bg1"/>
                </a:solidFill>
              </a:rPr>
              <a:t>, pester, </a:t>
            </a:r>
            <a:r>
              <a:rPr lang="en-US" sz="1500" b="1" dirty="0" err="1">
                <a:solidFill>
                  <a:schemeClr val="bg1"/>
                </a:solidFill>
              </a:rPr>
              <a:t>nejasen</a:t>
            </a:r>
            <a:r>
              <a:rPr lang="en-US" sz="1500" b="1" dirty="0">
                <a:solidFill>
                  <a:schemeClr val="bg1"/>
                </a:solidFill>
              </a:rPr>
              <a:t>, bled, </a:t>
            </a:r>
            <a:r>
              <a:rPr lang="en-US" sz="1500" b="1" dirty="0" err="1">
                <a:solidFill>
                  <a:schemeClr val="bg1"/>
                </a:solidFill>
              </a:rPr>
              <a:t>praškast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bleščeč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gladek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smolnat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gost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voden</a:t>
            </a:r>
            <a:r>
              <a:rPr lang="en-US" sz="1500" b="1" dirty="0">
                <a:solidFill>
                  <a:schemeClr val="bg1"/>
                </a:solidFill>
              </a:rPr>
              <a:t>.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02A72-9AA4-487B-B3B3-2FE55DFF55A7}"/>
              </a:ext>
            </a:extLst>
          </p:cNvPr>
          <p:cNvSpPr/>
          <p:nvPr/>
        </p:nvSpPr>
        <p:spPr>
          <a:xfrm>
            <a:off x="3550314" y="3114675"/>
            <a:ext cx="2693151" cy="1923829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FLAVOUR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sl-SI" b="1" u="sng" dirty="0"/>
              <a:t>OKUS</a:t>
            </a:r>
            <a:endParaRPr lang="en-US" b="1" u="sng" dirty="0"/>
          </a:p>
          <a:p>
            <a:pPr algn="ctr"/>
            <a:r>
              <a:rPr lang="en-US" sz="1500" b="1" dirty="0" err="1"/>
              <a:t>kisel</a:t>
            </a:r>
            <a:r>
              <a:rPr lang="en-US" sz="1500" b="1" dirty="0"/>
              <a:t>, </a:t>
            </a:r>
            <a:r>
              <a:rPr lang="en-US" sz="1500" b="1" dirty="0" err="1"/>
              <a:t>grenak</a:t>
            </a:r>
            <a:r>
              <a:rPr lang="en-US" sz="1500" b="1" dirty="0"/>
              <a:t>, </a:t>
            </a:r>
            <a:r>
              <a:rPr lang="en-US" sz="1500" b="1" dirty="0" err="1"/>
              <a:t>maslen</a:t>
            </a:r>
            <a:r>
              <a:rPr lang="en-US" sz="1500" b="1" dirty="0"/>
              <a:t>, </a:t>
            </a:r>
            <a:r>
              <a:rPr lang="en-US" sz="1500" b="1" dirty="0" err="1"/>
              <a:t>kremast</a:t>
            </a:r>
            <a:r>
              <a:rPr lang="en-US" sz="1500" b="1" dirty="0"/>
              <a:t>, </a:t>
            </a:r>
            <a:r>
              <a:rPr lang="en-US" sz="1500" b="1" dirty="0" err="1"/>
              <a:t>zeliščni</a:t>
            </a:r>
            <a:r>
              <a:rPr lang="en-US" sz="1500" b="1" dirty="0"/>
              <a:t>, </a:t>
            </a:r>
            <a:r>
              <a:rPr lang="en-US" sz="1500" b="1" dirty="0" err="1"/>
              <a:t>slan</a:t>
            </a:r>
            <a:r>
              <a:rPr lang="en-US" sz="1500" b="1" dirty="0"/>
              <a:t>, </a:t>
            </a:r>
            <a:r>
              <a:rPr lang="en-US" sz="1500" b="1" dirty="0" err="1"/>
              <a:t>oster</a:t>
            </a:r>
            <a:r>
              <a:rPr lang="en-US" sz="1500" b="1" dirty="0"/>
              <a:t>, </a:t>
            </a:r>
            <a:r>
              <a:rPr lang="en-US" sz="1500" b="1" dirty="0" err="1"/>
              <a:t>dimljen</a:t>
            </a:r>
            <a:r>
              <a:rPr lang="en-US" sz="1500" b="1" dirty="0"/>
              <a:t>, </a:t>
            </a:r>
            <a:r>
              <a:rPr lang="en-US" sz="1500" b="1" dirty="0" err="1"/>
              <a:t>pikanten</a:t>
            </a:r>
            <a:r>
              <a:rPr lang="en-US" sz="1500" b="1" dirty="0"/>
              <a:t>, </a:t>
            </a:r>
            <a:r>
              <a:rPr lang="en-US" sz="1500" b="1" dirty="0" err="1"/>
              <a:t>zastarel</a:t>
            </a:r>
            <a:r>
              <a:rPr lang="en-US" sz="1500" b="1" dirty="0"/>
              <a:t>, </a:t>
            </a:r>
            <a:r>
              <a:rPr lang="en-US" sz="1500" b="1" dirty="0" err="1"/>
              <a:t>sladek</a:t>
            </a:r>
            <a:r>
              <a:rPr lang="en-US" sz="1500" b="1" dirty="0"/>
              <a:t>, </a:t>
            </a:r>
            <a:r>
              <a:rPr lang="en-US" sz="1500" b="1" dirty="0" err="1"/>
              <a:t>pekoč</a:t>
            </a:r>
            <a:r>
              <a:rPr lang="en-US" sz="1500" b="1" dirty="0"/>
              <a:t>, </a:t>
            </a:r>
            <a:r>
              <a:rPr lang="en-US" sz="1500" b="1" dirty="0" err="1"/>
              <a:t>trpek</a:t>
            </a:r>
            <a:r>
              <a:rPr lang="en-US" sz="1500" b="1" dirty="0"/>
              <a:t>, </a:t>
            </a:r>
            <a:r>
              <a:rPr lang="en-US" sz="1500" b="1" dirty="0" err="1"/>
              <a:t>brez</a:t>
            </a:r>
            <a:r>
              <a:rPr lang="en-US" sz="1500" b="1" dirty="0"/>
              <a:t> </a:t>
            </a:r>
            <a:r>
              <a:rPr lang="en-US" sz="1500" b="1" dirty="0" err="1"/>
              <a:t>okusa</a:t>
            </a:r>
            <a:r>
              <a:rPr lang="en-US" sz="1500" b="1" dirty="0"/>
              <a:t>, </a:t>
            </a:r>
            <a:r>
              <a:rPr lang="en-US" sz="1500" b="1" dirty="0" err="1"/>
              <a:t>sladek</a:t>
            </a:r>
            <a:r>
              <a:rPr lang="en-US" sz="1500" b="1" dirty="0"/>
              <a:t>, </a:t>
            </a:r>
            <a:r>
              <a:rPr lang="en-US" sz="1500" b="1" dirty="0" err="1"/>
              <a:t>voden</a:t>
            </a:r>
            <a:r>
              <a:rPr lang="sl-SI" sz="1500" b="1" dirty="0"/>
              <a:t>.</a:t>
            </a:r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IE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00A32-A903-4DC2-8529-A8A13F1938C6}"/>
              </a:ext>
            </a:extLst>
          </p:cNvPr>
          <p:cNvSpPr/>
          <p:nvPr/>
        </p:nvSpPr>
        <p:spPr>
          <a:xfrm>
            <a:off x="3588588" y="457420"/>
            <a:ext cx="2486025" cy="1817307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/>
              <a:t>VONJ</a:t>
            </a:r>
            <a:endParaRPr lang="en-US" b="1" u="sng" dirty="0"/>
          </a:p>
          <a:p>
            <a:pPr algn="ctr"/>
            <a:r>
              <a:rPr lang="en-US" sz="1500" b="1" dirty="0" err="1"/>
              <a:t>Aromatično</a:t>
            </a:r>
            <a:r>
              <a:rPr lang="en-US" sz="1500" b="1" dirty="0"/>
              <a:t>, </a:t>
            </a:r>
            <a:r>
              <a:rPr lang="en-US" sz="1500" b="1" dirty="0" err="1"/>
              <a:t>trpko</a:t>
            </a:r>
            <a:r>
              <a:rPr lang="en-US" sz="1500" b="1" dirty="0"/>
              <a:t>, </a:t>
            </a:r>
            <a:r>
              <a:rPr lang="en-US" sz="1500" b="1" dirty="0" err="1"/>
              <a:t>zažgano</a:t>
            </a:r>
            <a:r>
              <a:rPr lang="en-US" sz="1500" b="1" dirty="0"/>
              <a:t>, kava, </a:t>
            </a:r>
            <a:r>
              <a:rPr lang="en-US" sz="1500" b="1" dirty="0" err="1"/>
              <a:t>fermentirano</a:t>
            </a:r>
            <a:r>
              <a:rPr lang="en-US" sz="1500" b="1" dirty="0"/>
              <a:t>, </a:t>
            </a:r>
            <a:r>
              <a:rPr lang="en-US" sz="1500" b="1" dirty="0" err="1"/>
              <a:t>cvetlično</a:t>
            </a:r>
            <a:r>
              <a:rPr lang="en-US" sz="1500" b="1" dirty="0"/>
              <a:t>, </a:t>
            </a:r>
            <a:r>
              <a:rPr lang="en-US" sz="1500" b="1" dirty="0" err="1"/>
              <a:t>sveže</a:t>
            </a:r>
            <a:r>
              <a:rPr lang="en-US" sz="1500" b="1" dirty="0"/>
              <a:t>, </a:t>
            </a:r>
            <a:r>
              <a:rPr lang="en-US" sz="1500" b="1" dirty="0" err="1"/>
              <a:t>sadno</a:t>
            </a:r>
            <a:r>
              <a:rPr lang="en-US" sz="1500" b="1" dirty="0"/>
              <a:t>, </a:t>
            </a:r>
            <a:r>
              <a:rPr lang="en-US" sz="1500" b="1" dirty="0" err="1"/>
              <a:t>plesnivo</a:t>
            </a:r>
            <a:r>
              <a:rPr lang="en-US" sz="1500" b="1" dirty="0"/>
              <a:t>, </a:t>
            </a:r>
            <a:r>
              <a:rPr lang="en-US" sz="1500" b="1" dirty="0" err="1"/>
              <a:t>ostro</a:t>
            </a:r>
            <a:r>
              <a:rPr lang="en-US" sz="1500" b="1" dirty="0"/>
              <a:t>, </a:t>
            </a:r>
            <a:r>
              <a:rPr lang="en-US" sz="1500" b="1" dirty="0" err="1"/>
              <a:t>zakisano</a:t>
            </a:r>
            <a:r>
              <a:rPr lang="en-US" sz="1500" b="1" dirty="0"/>
              <a:t>, </a:t>
            </a:r>
            <a:r>
              <a:rPr lang="en-US" sz="1500" b="1" dirty="0" err="1"/>
              <a:t>praženo</a:t>
            </a:r>
            <a:r>
              <a:rPr lang="en-US" sz="1500" b="1" dirty="0"/>
              <a:t>, </a:t>
            </a:r>
            <a:r>
              <a:rPr lang="en-US" sz="1500" b="1" dirty="0" err="1"/>
              <a:t>dimljeno</a:t>
            </a:r>
            <a:r>
              <a:rPr lang="en-US" sz="1500" b="1" dirty="0"/>
              <a:t>, </a:t>
            </a:r>
            <a:r>
              <a:rPr lang="en-US" sz="1500" b="1" dirty="0" err="1"/>
              <a:t>kislo</a:t>
            </a:r>
            <a:r>
              <a:rPr lang="en-US" sz="1500" b="1" dirty="0"/>
              <a:t>, </a:t>
            </a:r>
            <a:r>
              <a:rPr lang="en-US" sz="1500" b="1" dirty="0" err="1"/>
              <a:t>pikantno</a:t>
            </a:r>
            <a:r>
              <a:rPr lang="en-US" sz="1500" b="1" dirty="0"/>
              <a:t>, </a:t>
            </a:r>
            <a:r>
              <a:rPr lang="en-US" sz="1500" b="1" dirty="0" err="1"/>
              <a:t>zastarelo</a:t>
            </a:r>
            <a:r>
              <a:rPr lang="en-US" sz="1500" b="1" dirty="0"/>
              <a:t>.</a:t>
            </a:r>
            <a:endParaRPr lang="en-IE" sz="15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3CE3B3-CD34-4ED1-A203-A4B06F893754}"/>
              </a:ext>
            </a:extLst>
          </p:cNvPr>
          <p:cNvSpPr/>
          <p:nvPr/>
        </p:nvSpPr>
        <p:spPr>
          <a:xfrm>
            <a:off x="1514475" y="2315820"/>
            <a:ext cx="2638425" cy="1085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/>
              <a:t>ZVOK</a:t>
            </a:r>
            <a:endParaRPr lang="en-US" b="1" u="sng" dirty="0"/>
          </a:p>
          <a:p>
            <a:pPr algn="ctr"/>
            <a:r>
              <a:rPr lang="sl-SI" sz="1500" b="1" dirty="0"/>
              <a:t>P</a:t>
            </a:r>
            <a:r>
              <a:rPr lang="en-US" sz="1500" b="1" dirty="0" err="1"/>
              <a:t>rasketanje</a:t>
            </a:r>
            <a:r>
              <a:rPr lang="en-US" sz="1500" b="1" dirty="0"/>
              <a:t>, </a:t>
            </a:r>
            <a:r>
              <a:rPr lang="en-US" sz="1500" b="1" dirty="0" err="1"/>
              <a:t>hrustljavost</a:t>
            </a:r>
            <a:r>
              <a:rPr lang="en-US" sz="1500" b="1" dirty="0"/>
              <a:t>, </a:t>
            </a:r>
            <a:r>
              <a:rPr lang="en-US" sz="1500" b="1" dirty="0" err="1"/>
              <a:t>strganje</a:t>
            </a:r>
            <a:r>
              <a:rPr lang="en-US" sz="1500" b="1" dirty="0"/>
              <a:t>, </a:t>
            </a:r>
            <a:r>
              <a:rPr lang="en-US" sz="1500" b="1" dirty="0" err="1"/>
              <a:t>peneče</a:t>
            </a:r>
            <a:r>
              <a:rPr lang="en-US" sz="1500" b="1" dirty="0"/>
              <a:t> se, </a:t>
            </a:r>
            <a:r>
              <a:rPr lang="en-US" sz="1500" b="1" dirty="0" err="1"/>
              <a:t>prodiranje</a:t>
            </a:r>
            <a:r>
              <a:rPr lang="en-US" sz="1500" b="1" dirty="0"/>
              <a:t>, </a:t>
            </a:r>
            <a:r>
              <a:rPr lang="en-US" sz="1500" b="1" dirty="0" err="1"/>
              <a:t>šumenje</a:t>
            </a:r>
            <a:r>
              <a:rPr lang="en-US" sz="1500" b="1" dirty="0"/>
              <a:t>.</a:t>
            </a:r>
            <a:endParaRPr lang="en-IE" sz="15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8380B2-F692-4869-8390-1E5776005EEF}"/>
              </a:ext>
            </a:extLst>
          </p:cNvPr>
          <p:cNvSpPr/>
          <p:nvPr/>
        </p:nvSpPr>
        <p:spPr>
          <a:xfrm>
            <a:off x="183313" y="3429000"/>
            <a:ext cx="3362325" cy="2343150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/>
              <a:t>TEKSTURA</a:t>
            </a:r>
            <a:endParaRPr lang="en-US" b="1" u="sng" dirty="0"/>
          </a:p>
          <a:p>
            <a:pPr algn="ctr"/>
            <a:r>
              <a:rPr lang="en-US" sz="1500" b="1" dirty="0" err="1"/>
              <a:t>Lepljiva</a:t>
            </a:r>
            <a:r>
              <a:rPr lang="en-US" sz="1500" b="1" dirty="0"/>
              <a:t>, </a:t>
            </a:r>
            <a:r>
              <a:rPr lang="en-US" sz="1500" b="1" dirty="0" err="1"/>
              <a:t>zračna</a:t>
            </a:r>
            <a:r>
              <a:rPr lang="en-US" sz="1500" b="1" dirty="0"/>
              <a:t>, </a:t>
            </a:r>
            <a:r>
              <a:rPr lang="en-US" sz="1500" b="1" dirty="0" err="1"/>
              <a:t>krhka</a:t>
            </a:r>
            <a:r>
              <a:rPr lang="en-US" sz="1500" b="1" dirty="0"/>
              <a:t>, </a:t>
            </a:r>
            <a:r>
              <a:rPr lang="en-US" sz="1500" b="1" dirty="0" err="1"/>
              <a:t>mehurčkasta</a:t>
            </a:r>
            <a:r>
              <a:rPr lang="en-US" sz="1500" b="1" dirty="0"/>
              <a:t>, </a:t>
            </a:r>
            <a:r>
              <a:rPr lang="en-US" sz="1500" b="1" dirty="0" err="1"/>
              <a:t>žvečljiva</a:t>
            </a:r>
            <a:r>
              <a:rPr lang="en-US" sz="1500" b="1" dirty="0"/>
              <a:t>, </a:t>
            </a:r>
            <a:r>
              <a:rPr lang="en-US" sz="1500" b="1" dirty="0" err="1"/>
              <a:t>groba</a:t>
            </a:r>
            <a:r>
              <a:rPr lang="en-US" sz="1500" b="1" dirty="0"/>
              <a:t>, </a:t>
            </a:r>
            <a:r>
              <a:rPr lang="en-US" sz="1500" b="1" dirty="0" err="1"/>
              <a:t>kohezivna</a:t>
            </a:r>
            <a:r>
              <a:rPr lang="en-US" sz="1500" b="1" dirty="0"/>
              <a:t>, </a:t>
            </a:r>
            <a:r>
              <a:rPr lang="en-US" sz="1500" b="1" dirty="0" err="1"/>
              <a:t>hladna</a:t>
            </a:r>
            <a:r>
              <a:rPr lang="en-US" sz="1500" b="1" dirty="0"/>
              <a:t>, </a:t>
            </a:r>
            <a:r>
              <a:rPr lang="en-US" sz="1500" b="1" dirty="0" err="1"/>
              <a:t>hrustljava</a:t>
            </a:r>
            <a:r>
              <a:rPr lang="en-US" sz="1500" b="1" dirty="0"/>
              <a:t>, </a:t>
            </a:r>
            <a:r>
              <a:rPr lang="en-US" sz="1500" b="1" dirty="0" err="1"/>
              <a:t>suha</a:t>
            </a:r>
            <a:r>
              <a:rPr lang="en-US" sz="1500" b="1" dirty="0"/>
              <a:t>, </a:t>
            </a:r>
            <a:r>
              <a:rPr lang="en-US" sz="1500" b="1" dirty="0" err="1"/>
              <a:t>šumeča</a:t>
            </a:r>
            <a:r>
              <a:rPr lang="en-US" sz="1500" b="1" dirty="0"/>
              <a:t>, </a:t>
            </a:r>
            <a:r>
              <a:rPr lang="en-US" sz="1500" b="1" dirty="0" err="1"/>
              <a:t>elastična</a:t>
            </a:r>
            <a:r>
              <a:rPr lang="en-US" sz="1500" b="1" dirty="0"/>
              <a:t>, </a:t>
            </a:r>
            <a:r>
              <a:rPr lang="en-US" sz="1500" b="1" dirty="0" err="1"/>
              <a:t>vlaknasta</a:t>
            </a:r>
            <a:r>
              <a:rPr lang="en-US" sz="1500" b="1" dirty="0"/>
              <a:t>, </a:t>
            </a:r>
            <a:r>
              <a:rPr lang="en-US" sz="1500" b="1" dirty="0" err="1"/>
              <a:t>fina</a:t>
            </a:r>
            <a:r>
              <a:rPr lang="en-US" sz="1500" b="1" dirty="0"/>
              <a:t>, </a:t>
            </a:r>
            <a:r>
              <a:rPr lang="en-US" sz="1500" b="1" dirty="0" err="1"/>
              <a:t>čvrsta</a:t>
            </a:r>
            <a:r>
              <a:rPr lang="en-US" sz="1500" b="1" dirty="0"/>
              <a:t>, </a:t>
            </a:r>
            <a:r>
              <a:rPr lang="en-US" sz="1500" b="1" dirty="0" err="1"/>
              <a:t>penasta</a:t>
            </a:r>
            <a:r>
              <a:rPr lang="en-US" sz="1500" b="1" dirty="0"/>
              <a:t>, </a:t>
            </a:r>
            <a:r>
              <a:rPr lang="en-US" sz="1500" b="1" dirty="0" err="1"/>
              <a:t>zrnata</a:t>
            </a:r>
            <a:r>
              <a:rPr lang="en-US" sz="1500" b="1" dirty="0"/>
              <a:t>, </a:t>
            </a:r>
            <a:r>
              <a:rPr lang="en-US" sz="1500" b="1" dirty="0" err="1"/>
              <a:t>mastna</a:t>
            </a:r>
            <a:r>
              <a:rPr lang="en-US" sz="1500" b="1" dirty="0"/>
              <a:t>, </a:t>
            </a:r>
            <a:r>
              <a:rPr lang="en-US" sz="1500" b="1" dirty="0" err="1"/>
              <a:t>vlažna</a:t>
            </a:r>
            <a:r>
              <a:rPr lang="en-US" sz="1500" b="1" dirty="0"/>
              <a:t>, </a:t>
            </a:r>
            <a:r>
              <a:rPr lang="en-US" sz="1500" b="1" dirty="0" err="1"/>
              <a:t>mišičasta</a:t>
            </a:r>
            <a:r>
              <a:rPr lang="en-US" sz="1500" b="1" dirty="0"/>
              <a:t>, </a:t>
            </a:r>
            <a:r>
              <a:rPr lang="en-US" sz="1500" b="1" dirty="0" err="1"/>
              <a:t>prašnata</a:t>
            </a:r>
            <a:r>
              <a:rPr lang="en-US" sz="1500" b="1" dirty="0"/>
              <a:t>, </a:t>
            </a:r>
            <a:r>
              <a:rPr lang="en-US" sz="1500" b="1" dirty="0" err="1"/>
              <a:t>gumijasta</a:t>
            </a:r>
            <a:r>
              <a:rPr lang="en-US" sz="1500" b="1" dirty="0"/>
              <a:t>, </a:t>
            </a:r>
            <a:r>
              <a:rPr lang="en-US" sz="1500" b="1" dirty="0" err="1"/>
              <a:t>sluzasta</a:t>
            </a:r>
            <a:r>
              <a:rPr lang="en-US" sz="1500" b="1" dirty="0"/>
              <a:t>, </a:t>
            </a:r>
            <a:r>
              <a:rPr lang="en-US" sz="1500" b="1" dirty="0" err="1"/>
              <a:t>gladka</a:t>
            </a:r>
            <a:r>
              <a:rPr lang="en-US" sz="1500" b="1" dirty="0"/>
              <a:t>, </a:t>
            </a:r>
            <a:r>
              <a:rPr lang="en-US" sz="1500" b="1" dirty="0" err="1"/>
              <a:t>mehka</a:t>
            </a:r>
            <a:r>
              <a:rPr lang="en-US" sz="1500" b="1" dirty="0"/>
              <a:t>, </a:t>
            </a:r>
            <a:r>
              <a:rPr lang="en-US" sz="1500" b="1" dirty="0" err="1"/>
              <a:t>gobasta</a:t>
            </a:r>
            <a:r>
              <a:rPr lang="en-US" sz="1500" b="1" dirty="0"/>
              <a:t>, </a:t>
            </a:r>
            <a:r>
              <a:rPr lang="en-US" sz="1500" b="1" dirty="0" err="1"/>
              <a:t>občutljiva</a:t>
            </a:r>
            <a:r>
              <a:rPr lang="en-US" sz="1500" b="1" dirty="0"/>
              <a:t>, </a:t>
            </a:r>
            <a:r>
              <a:rPr lang="en-US" sz="1500" b="1" dirty="0" err="1"/>
              <a:t>trda</a:t>
            </a:r>
            <a:r>
              <a:rPr lang="en-US" sz="1500" b="1" dirty="0"/>
              <a:t>.</a:t>
            </a:r>
            <a:endParaRPr lang="en-IE" sz="15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C60BF2-466C-48BF-91C3-3B8A4A1C1177}"/>
              </a:ext>
            </a:extLst>
          </p:cNvPr>
          <p:cNvCxnSpPr/>
          <p:nvPr/>
        </p:nvCxnSpPr>
        <p:spPr>
          <a:xfrm>
            <a:off x="6336638" y="209550"/>
            <a:ext cx="0" cy="5781675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17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543F6-D4C7-4BB9-8CE7-B82799B5C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Zaznavanje hrane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1EF8F-D753-4BFE-9585-E81964D8F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Osvetlimo AROMO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AF22F3-80FB-4744-8ADE-250EA39881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B80B5-3423-4119-8E30-A794C552E439}"/>
              </a:ext>
            </a:extLst>
          </p:cNvPr>
          <p:cNvSpPr txBox="1"/>
          <p:nvPr/>
        </p:nvSpPr>
        <p:spPr>
          <a:xfrm>
            <a:off x="466725" y="6217874"/>
            <a:ext cx="435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3"/>
              </a:rPr>
              <a:t>Bringing Flavour to Light | </a:t>
            </a:r>
            <a:r>
              <a:rPr lang="en-IE" sz="1200" dirty="0" err="1">
                <a:hlinkClick r:id="rId3"/>
              </a:rPr>
              <a:t>Jozef</a:t>
            </a:r>
            <a:r>
              <a:rPr lang="en-IE" sz="1200" dirty="0">
                <a:hlinkClick r:id="rId3"/>
              </a:rPr>
              <a:t> Youssef | </a:t>
            </a:r>
            <a:r>
              <a:rPr lang="en-IE" sz="1200" dirty="0" err="1">
                <a:hlinkClick r:id="rId3"/>
              </a:rPr>
              <a:t>TEDxLSE</a:t>
            </a:r>
            <a:r>
              <a:rPr lang="en-IE" sz="1200" dirty="0">
                <a:hlinkClick r:id="rId3"/>
              </a:rPr>
              <a:t> - YouTube</a:t>
            </a:r>
            <a:endParaRPr lang="en-I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8CA1F-8127-440B-AD24-080A55AE32A0}"/>
              </a:ext>
            </a:extLst>
          </p:cNvPr>
          <p:cNvSpPr txBox="1"/>
          <p:nvPr/>
        </p:nvSpPr>
        <p:spPr>
          <a:xfrm>
            <a:off x="9212308" y="2591982"/>
            <a:ext cx="2266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06F70"/>
                </a:solidFill>
              </a:rPr>
              <a:t>Jozef</a:t>
            </a:r>
            <a:r>
              <a:rPr lang="en-US" sz="2400" dirty="0">
                <a:solidFill>
                  <a:srgbClr val="406F70"/>
                </a:solidFill>
              </a:rPr>
              <a:t> Youssef </a:t>
            </a:r>
            <a:r>
              <a:rPr lang="en-US" sz="2400" dirty="0" err="1">
                <a:solidFill>
                  <a:srgbClr val="406F70"/>
                </a:solidFill>
              </a:rPr>
              <a:t>govori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tem</a:t>
            </a:r>
            <a:r>
              <a:rPr lang="en-US" sz="2400" dirty="0">
                <a:solidFill>
                  <a:srgbClr val="406F70"/>
                </a:solidFill>
              </a:rPr>
              <a:t>, da je </a:t>
            </a:r>
            <a:r>
              <a:rPr lang="sl-SI" sz="2400" dirty="0">
                <a:solidFill>
                  <a:srgbClr val="406F70"/>
                </a:solidFill>
              </a:rPr>
              <a:t>aroma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konstrukt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uma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fizičnih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čutov</a:t>
            </a:r>
            <a:r>
              <a:rPr lang="en-US" sz="2400" dirty="0">
                <a:solidFill>
                  <a:srgbClr val="406F70"/>
                </a:solidFill>
              </a:rPr>
              <a:t>. </a:t>
            </a:r>
            <a:endParaRPr lang="en-IE" sz="2400" dirty="0">
              <a:solidFill>
                <a:srgbClr val="406F7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36ADE5-407F-4A06-80D0-C33B433D70A1}"/>
              </a:ext>
            </a:extLst>
          </p:cNvPr>
          <p:cNvSpPr/>
          <p:nvPr/>
        </p:nvSpPr>
        <p:spPr>
          <a:xfrm>
            <a:off x="1231446" y="640126"/>
            <a:ext cx="1952625" cy="10597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406F70"/>
                </a:solidFill>
              </a:rPr>
              <a:t>POGLEJ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pic>
        <p:nvPicPr>
          <p:cNvPr id="9" name="Online Media 8" title="Bringing Flavour to Light | Jozef Youssef | TEDxLSE">
            <a:hlinkClick r:id="" action="ppaction://media"/>
            <a:extLst>
              <a:ext uri="{FF2B5EF4-FFF2-40B4-BE49-F238E27FC236}">
                <a16:creationId xmlns:a16="http://schemas.microsoft.com/office/drawing/2014/main" id="{3EB3055D-4D6E-430A-A0E6-ECF3466D53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4071" y="1873069"/>
            <a:ext cx="5665788" cy="3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81CBC-0EEC-4E3B-8B44-24CB6A706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Vpogled v senzorično ocenjevanje</a:t>
            </a:r>
            <a:r>
              <a:rPr lang="en-US" b="1" dirty="0">
                <a:solidFill>
                  <a:srgbClr val="085156"/>
                </a:solidFill>
              </a:rPr>
              <a:t>: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F54D5D-A2E7-4F74-81F2-B48E38853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F1A905-C7CD-42A1-B346-7EF6FF1948DE}"/>
              </a:ext>
            </a:extLst>
          </p:cNvPr>
          <p:cNvSpPr/>
          <p:nvPr/>
        </p:nvSpPr>
        <p:spPr>
          <a:xfrm>
            <a:off x="1135746" y="666097"/>
            <a:ext cx="1952625" cy="10597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406F70"/>
                </a:solidFill>
              </a:rPr>
              <a:t>POGLEJ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E4CA0-9E09-4D27-90D7-4F352C3E4CAD}"/>
              </a:ext>
            </a:extLst>
          </p:cNvPr>
          <p:cNvSpPr txBox="1"/>
          <p:nvPr/>
        </p:nvSpPr>
        <p:spPr>
          <a:xfrm>
            <a:off x="9288236" y="1806740"/>
            <a:ext cx="221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Carol Griffin </a:t>
            </a:r>
            <a:r>
              <a:rPr lang="en-US" sz="2400" dirty="0" err="1">
                <a:solidFill>
                  <a:srgbClr val="406F70"/>
                </a:solidFill>
              </a:rPr>
              <a:t>iz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senzorične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službe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podjetj</a:t>
            </a:r>
            <a:r>
              <a:rPr lang="sl-SI" sz="2400" dirty="0">
                <a:solidFill>
                  <a:srgbClr val="406F70"/>
                </a:solidFill>
              </a:rPr>
              <a:t>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Teagasc</a:t>
            </a:r>
            <a:r>
              <a:rPr lang="en-US" sz="2400" dirty="0">
                <a:solidFill>
                  <a:srgbClr val="406F70"/>
                </a:solidFill>
              </a:rPr>
              <a:t> na </a:t>
            </a:r>
            <a:r>
              <a:rPr lang="en-US" sz="2400" dirty="0" err="1">
                <a:solidFill>
                  <a:srgbClr val="406F70"/>
                </a:solidFill>
              </a:rPr>
              <a:t>Irskem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razloži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vlogo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senzorične</a:t>
            </a:r>
            <a:r>
              <a:rPr lang="sl-SI" sz="2400" dirty="0">
                <a:solidFill>
                  <a:srgbClr val="406F70"/>
                </a:solidFill>
              </a:rPr>
              <a:t>ga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ocenjevanja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sl-SI" sz="2400" dirty="0" err="1">
                <a:solidFill>
                  <a:srgbClr val="406F70"/>
                </a:solidFill>
              </a:rPr>
              <a:t>pre</a:t>
            </a:r>
            <a:r>
              <a:rPr lang="en-US" sz="2400" dirty="0" err="1">
                <a:solidFill>
                  <a:srgbClr val="406F70"/>
                </a:solidFill>
              </a:rPr>
              <a:t>hrani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5AD4-B5BB-4EED-83DF-9FF4E8272D09}"/>
              </a:ext>
            </a:extLst>
          </p:cNvPr>
          <p:cNvSpPr txBox="1"/>
          <p:nvPr/>
        </p:nvSpPr>
        <p:spPr>
          <a:xfrm>
            <a:off x="552450" y="6059761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https://www.youtube.com/watch?v=qW5oZI2Mry4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Sensory Analysis - Carol Griffin, Teagasc">
            <a:hlinkClick r:id="" action="ppaction://media"/>
            <a:extLst>
              <a:ext uri="{FF2B5EF4-FFF2-40B4-BE49-F238E27FC236}">
                <a16:creationId xmlns:a16="http://schemas.microsoft.com/office/drawing/2014/main" id="{497887D4-63A6-4E1C-AE80-B0CECE974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0092" y="1806740"/>
            <a:ext cx="5834358" cy="36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694" y="2173321"/>
            <a:ext cx="6664905" cy="1570004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sl-SI" dirty="0"/>
              <a:t>GOSTJE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185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5275" y="293914"/>
            <a:ext cx="8857251" cy="1160989"/>
          </a:xfrm>
        </p:spPr>
        <p:txBody>
          <a:bodyPr>
            <a:normAutofit/>
          </a:bodyPr>
          <a:lstStyle/>
          <a:p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 velikih sprememb </a:t>
            </a:r>
            <a:r>
              <a:rPr lang="en-I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5275" y="1063900"/>
            <a:ext cx="7874455" cy="3732387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406F70"/>
                </a:solidFill>
              </a:rPr>
              <a:t>V </a:t>
            </a:r>
            <a:r>
              <a:rPr lang="en-GB" dirty="0" err="1">
                <a:solidFill>
                  <a:srgbClr val="406F70"/>
                </a:solidFill>
              </a:rPr>
              <a:t>prvem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poglavju</a:t>
            </a:r>
            <a:r>
              <a:rPr lang="en-GB" dirty="0">
                <a:solidFill>
                  <a:srgbClr val="406F70"/>
                </a:solidFill>
              </a:rPr>
              <a:t> se </a:t>
            </a:r>
            <a:r>
              <a:rPr lang="en-GB" dirty="0" err="1">
                <a:solidFill>
                  <a:srgbClr val="406F70"/>
                </a:solidFill>
              </a:rPr>
              <a:t>osredotočamo</a:t>
            </a:r>
            <a:r>
              <a:rPr lang="en-GB" dirty="0">
                <a:solidFill>
                  <a:srgbClr val="406F70"/>
                </a:solidFill>
              </a:rPr>
              <a:t> na </a:t>
            </a:r>
            <a:r>
              <a:rPr lang="sl-SI" dirty="0">
                <a:solidFill>
                  <a:srgbClr val="406F70"/>
                </a:solidFill>
              </a:rPr>
              <a:t>potrošnika oz. gosta</a:t>
            </a:r>
            <a:r>
              <a:rPr lang="en-GB" dirty="0">
                <a:solidFill>
                  <a:srgbClr val="406F70"/>
                </a:solidFill>
              </a:rPr>
              <a:t>.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GB" dirty="0">
                <a:solidFill>
                  <a:srgbClr val="406F70"/>
                </a:solidFill>
              </a:rPr>
              <a:t>Nj</a:t>
            </a:r>
            <a:r>
              <a:rPr lang="sl-SI" dirty="0" err="1">
                <a:solidFill>
                  <a:srgbClr val="406F70"/>
                </a:solidFill>
              </a:rPr>
              <a:t>eg</a:t>
            </a:r>
            <a:r>
              <a:rPr lang="en-GB" dirty="0" err="1">
                <a:solidFill>
                  <a:srgbClr val="406F70"/>
                </a:solidFill>
              </a:rPr>
              <a:t>ovo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spreminjajoče</a:t>
            </a:r>
            <a:r>
              <a:rPr lang="en-GB" dirty="0">
                <a:solidFill>
                  <a:srgbClr val="406F70"/>
                </a:solidFill>
              </a:rPr>
              <a:t> se </a:t>
            </a:r>
            <a:r>
              <a:rPr lang="en-GB" dirty="0" err="1">
                <a:solidFill>
                  <a:srgbClr val="406F70"/>
                </a:solidFill>
              </a:rPr>
              <a:t>vedenje</a:t>
            </a:r>
            <a:r>
              <a:rPr lang="en-GB" dirty="0">
                <a:solidFill>
                  <a:srgbClr val="406F70"/>
                </a:solidFill>
              </a:rPr>
              <a:t> mora </a:t>
            </a:r>
            <a:r>
              <a:rPr lang="en-GB" dirty="0" err="1">
                <a:solidFill>
                  <a:srgbClr val="406F70"/>
                </a:solidFill>
              </a:rPr>
              <a:t>biti</a:t>
            </a:r>
            <a:r>
              <a:rPr lang="en-GB" dirty="0">
                <a:solidFill>
                  <a:srgbClr val="406F70"/>
                </a:solidFill>
              </a:rPr>
              <a:t> v </a:t>
            </a:r>
            <a:r>
              <a:rPr lang="en-GB" dirty="0" err="1">
                <a:solidFill>
                  <a:srgbClr val="406F70"/>
                </a:solidFill>
              </a:rPr>
              <a:t>središču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poslovnega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načrtovanja</a:t>
            </a:r>
            <a:r>
              <a:rPr lang="en-GB" dirty="0">
                <a:solidFill>
                  <a:srgbClr val="406F70"/>
                </a:solidFill>
              </a:rPr>
              <a:t>, da bi </a:t>
            </a:r>
            <a:r>
              <a:rPr lang="en-GB" dirty="0" err="1">
                <a:solidFill>
                  <a:srgbClr val="406F70"/>
                </a:solidFill>
              </a:rPr>
              <a:t>si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lahko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nosilci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gostinske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dejavnosti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opomogli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dirty="0">
                <a:solidFill>
                  <a:srgbClr val="406F70"/>
                </a:solidFill>
              </a:rPr>
              <a:t>in </a:t>
            </a:r>
            <a:r>
              <a:rPr lang="en-GB" b="1" dirty="0" err="1">
                <a:solidFill>
                  <a:srgbClr val="406F70"/>
                </a:solidFill>
              </a:rPr>
              <a:t>zagotovili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svoje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poslovanje</a:t>
            </a:r>
            <a:r>
              <a:rPr lang="en-GB" b="1" dirty="0">
                <a:solidFill>
                  <a:srgbClr val="406F70"/>
                </a:solidFill>
              </a:rPr>
              <a:t> v </a:t>
            </a:r>
            <a:r>
              <a:rPr lang="en-GB" b="1" dirty="0" err="1">
                <a:solidFill>
                  <a:srgbClr val="406F70"/>
                </a:solidFill>
              </a:rPr>
              <a:t>prihodnosti</a:t>
            </a:r>
            <a:r>
              <a:rPr lang="en-GB" dirty="0">
                <a:solidFill>
                  <a:srgbClr val="406F70"/>
                </a:solidFill>
              </a:rPr>
              <a:t>.</a:t>
            </a:r>
            <a:endParaRPr lang="sl-SI" dirty="0">
              <a:solidFill>
                <a:srgbClr val="406F70"/>
              </a:solidFill>
            </a:endParaRPr>
          </a:p>
          <a:p>
            <a:pPr algn="just"/>
            <a:r>
              <a:rPr lang="en-GB" b="1" dirty="0">
                <a:solidFill>
                  <a:srgbClr val="F5C05B"/>
                </a:solidFill>
              </a:rPr>
              <a:t>POGLEJMO NEKAJ </a:t>
            </a:r>
            <a:r>
              <a:rPr lang="sl-SI" b="1" dirty="0">
                <a:solidFill>
                  <a:srgbClr val="F5C05B"/>
                </a:solidFill>
              </a:rPr>
              <a:t>ZANIMIVIH</a:t>
            </a:r>
            <a:r>
              <a:rPr lang="en-GB" b="1" dirty="0">
                <a:solidFill>
                  <a:srgbClr val="F5C05B"/>
                </a:solidFill>
              </a:rPr>
              <a:t> RAZISKAV</a:t>
            </a:r>
            <a:endParaRPr lang="sl-SI" b="1" dirty="0">
              <a:solidFill>
                <a:srgbClr val="F5C05B"/>
              </a:solidFill>
            </a:endParaRPr>
          </a:p>
          <a:p>
            <a:pPr algn="just"/>
            <a:r>
              <a:rPr lang="en-GB" dirty="0" err="1">
                <a:solidFill>
                  <a:srgbClr val="406F70"/>
                </a:solidFill>
              </a:rPr>
              <a:t>Raziskava</a:t>
            </a:r>
            <a:r>
              <a:rPr lang="en-GB" dirty="0">
                <a:solidFill>
                  <a:srgbClr val="406F70"/>
                </a:solidFill>
              </a:rPr>
              <a:t> med 5000 </a:t>
            </a:r>
            <a:r>
              <a:rPr lang="en-GB" dirty="0" err="1">
                <a:solidFill>
                  <a:srgbClr val="406F70"/>
                </a:solidFill>
              </a:rPr>
              <a:t>potrošniki</a:t>
            </a:r>
            <a:r>
              <a:rPr lang="en-GB" dirty="0">
                <a:solidFill>
                  <a:srgbClr val="406F70"/>
                </a:solidFill>
              </a:rPr>
              <a:t> v 10 </a:t>
            </a:r>
            <a:r>
              <a:rPr lang="en-GB" dirty="0" err="1">
                <a:solidFill>
                  <a:srgbClr val="406F70"/>
                </a:solidFill>
              </a:rPr>
              <a:t>evropskih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državah</a:t>
            </a:r>
            <a:r>
              <a:rPr lang="en-GB" dirty="0">
                <a:solidFill>
                  <a:srgbClr val="406F70"/>
                </a:solidFill>
              </a:rPr>
              <a:t> je </a:t>
            </a:r>
            <a:r>
              <a:rPr lang="en-GB" dirty="0" err="1">
                <a:solidFill>
                  <a:srgbClr val="406F70"/>
                </a:solidFill>
              </a:rPr>
              <a:t>pokazala</a:t>
            </a:r>
            <a:r>
              <a:rPr lang="en-GB" dirty="0">
                <a:solidFill>
                  <a:srgbClr val="406F70"/>
                </a:solidFill>
              </a:rPr>
              <a:t>, da so </a:t>
            </a:r>
            <a:r>
              <a:rPr lang="en-GB" dirty="0" err="1">
                <a:solidFill>
                  <a:srgbClr val="406F70"/>
                </a:solidFill>
              </a:rPr>
              <a:t>ukrepi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zaprtja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morda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povzročili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trajne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spremembe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vedenja</a:t>
            </a:r>
            <a:r>
              <a:rPr lang="en-GB" dirty="0">
                <a:solidFill>
                  <a:srgbClr val="406F70"/>
                </a:solidFill>
              </a:rPr>
              <a:t> v </a:t>
            </a:r>
            <a:r>
              <a:rPr lang="en-GB" dirty="0" err="1">
                <a:solidFill>
                  <a:srgbClr val="406F70"/>
                </a:solidFill>
              </a:rPr>
              <a:t>zvezi</a:t>
            </a:r>
            <a:r>
              <a:rPr lang="en-GB" dirty="0">
                <a:solidFill>
                  <a:srgbClr val="406F70"/>
                </a:solidFill>
              </a:rPr>
              <a:t> z </a:t>
            </a:r>
            <a:r>
              <a:rPr lang="en-GB" dirty="0" err="1">
                <a:solidFill>
                  <a:srgbClr val="406F70"/>
                </a:solidFill>
              </a:rPr>
              <a:t>uživanjem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hrane</a:t>
            </a:r>
            <a:r>
              <a:rPr lang="en-GB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en-GB" dirty="0">
                <a:hlinkClick r:id="rId2"/>
              </a:rPr>
              <a:t>EIT Food</a:t>
            </a:r>
            <a:r>
              <a:rPr lang="en-GB" dirty="0"/>
              <a:t> </a:t>
            </a:r>
            <a:r>
              <a:rPr lang="en-GB" dirty="0" err="1">
                <a:solidFill>
                  <a:srgbClr val="406F70"/>
                </a:solidFill>
              </a:rPr>
              <a:t>predstavlj</a:t>
            </a:r>
            <a:r>
              <a:rPr lang="sl-SI" dirty="0">
                <a:solidFill>
                  <a:srgbClr val="406F70"/>
                </a:solidFill>
              </a:rPr>
              <a:t>a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kako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lahko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gostinstvo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izkoristi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naraščajoče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trende</a:t>
            </a:r>
            <a:r>
              <a:rPr lang="en-GB" dirty="0">
                <a:solidFill>
                  <a:srgbClr val="406F70"/>
                </a:solidFill>
              </a:rPr>
              <a:t> na </a:t>
            </a:r>
            <a:r>
              <a:rPr lang="en-GB" dirty="0" err="1">
                <a:solidFill>
                  <a:srgbClr val="406F70"/>
                </a:solidFill>
              </a:rPr>
              <a:t>področju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zdravja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trajnosti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800" dirty="0">
              <a:hlinkClick r:id="rId3"/>
            </a:endParaRPr>
          </a:p>
          <a:p>
            <a:pPr algn="just"/>
            <a:r>
              <a:rPr lang="en-IE" sz="1050" dirty="0">
                <a:hlinkClick r:id="rId3"/>
              </a:rPr>
              <a:t>https://www.in.gr/wp-content/uploads/2021/03/COVID-19_Study_-_European_Food_Behaviours_-_Report.pdf</a:t>
            </a:r>
            <a:endParaRPr lang="en-GB" sz="1050" b="1" dirty="0">
              <a:solidFill>
                <a:schemeClr val="bg1"/>
              </a:solidFill>
              <a:highlight>
                <a:srgbClr val="085156"/>
              </a:highlight>
            </a:endParaRPr>
          </a:p>
          <a:p>
            <a:pPr algn="r"/>
            <a:r>
              <a:rPr lang="sl-SI" sz="1800" b="1" dirty="0">
                <a:solidFill>
                  <a:srgbClr val="406F70"/>
                </a:solidFill>
              </a:rPr>
              <a:t>S klikom na sliko dostopate do poročila!</a:t>
            </a:r>
            <a:endParaRPr lang="en-IE" sz="1800" b="1" dirty="0">
              <a:solidFill>
                <a:srgbClr val="406F70"/>
              </a:solidFill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B4E8B98-4D76-412A-8BA9-2BBB438EDB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002" y="2031255"/>
            <a:ext cx="3450723" cy="4532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CCA0A-DAC0-40D6-B6F0-CCFB2CCEE5E9}"/>
              </a:ext>
            </a:extLst>
          </p:cNvPr>
          <p:cNvSpPr txBox="1"/>
          <p:nvPr/>
        </p:nvSpPr>
        <p:spPr>
          <a:xfrm>
            <a:off x="372411" y="5335440"/>
            <a:ext cx="7315200" cy="461665"/>
          </a:xfrm>
          <a:prstGeom prst="rect">
            <a:avLst/>
          </a:prstGeom>
          <a:solidFill>
            <a:srgbClr val="CC9131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NAMIG ZA ŠTUDIJ</a:t>
            </a:r>
            <a:r>
              <a:rPr lang="en-US" sz="2400" b="1" u="sng" dirty="0">
                <a:solidFill>
                  <a:srgbClr val="085156"/>
                </a:solidFill>
              </a:rPr>
              <a:t>: </a:t>
            </a:r>
            <a:r>
              <a:rPr lang="sl-SI" sz="2400" b="1" dirty="0">
                <a:solidFill>
                  <a:srgbClr val="085156"/>
                </a:solidFill>
              </a:rPr>
              <a:t>Potopite se v to zanimivo poročilo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en-IE" sz="24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7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A7984-7F6C-4785-B8C4-F41B15523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GOSTOV ŽIVLJENJSKI SLOG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1A8E-E7D1-4F4F-BCEC-55D709833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87" y="4432246"/>
            <a:ext cx="3408830" cy="1923583"/>
          </a:xfrm>
        </p:spPr>
        <p:txBody>
          <a:bodyPr>
            <a:normAutofit/>
          </a:bodyPr>
          <a:lstStyle/>
          <a:p>
            <a:r>
              <a:rPr lang="sl-SI" dirty="0"/>
              <a:t>Naši gostje so glede na svoj življenjski slog izredno različni</a:t>
            </a:r>
            <a:r>
              <a:rPr lang="en-GB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654E-EEE1-43E6-9EFE-3E3724337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IZKUŠNJE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60986-1DEF-4757-A4F0-78628159F5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401" y="4432246"/>
            <a:ext cx="3755484" cy="1616129"/>
          </a:xfrm>
        </p:spPr>
        <p:txBody>
          <a:bodyPr>
            <a:normAutofit/>
          </a:bodyPr>
          <a:lstStyle/>
          <a:p>
            <a:r>
              <a:rPr lang="sl-SI" sz="2000" dirty="0"/>
              <a:t>Celotna izkušnja gosta je odraz </a:t>
            </a:r>
            <a:r>
              <a:rPr lang="en-IE" sz="2000" dirty="0" err="1"/>
              <a:t>kombinacij</a:t>
            </a:r>
            <a:r>
              <a:rPr lang="sl-SI" sz="2000" dirty="0"/>
              <a:t>e</a:t>
            </a:r>
            <a:r>
              <a:rPr lang="en-IE" sz="2000" dirty="0"/>
              <a:t> </a:t>
            </a:r>
            <a:r>
              <a:rPr lang="en-IE" sz="2000" dirty="0" err="1"/>
              <a:t>dogodkov</a:t>
            </a:r>
            <a:r>
              <a:rPr lang="en-IE" sz="2000" dirty="0"/>
              <a:t>, </a:t>
            </a:r>
            <a:r>
              <a:rPr lang="en-IE" sz="2000" dirty="0" err="1"/>
              <a:t>spominov</a:t>
            </a:r>
            <a:r>
              <a:rPr lang="en-IE" sz="2000" dirty="0"/>
              <a:t> in </a:t>
            </a:r>
            <a:r>
              <a:rPr lang="en-IE" sz="2000" dirty="0" err="1"/>
              <a:t>občutkov</a:t>
            </a:r>
            <a:r>
              <a:rPr lang="en-IE" sz="2000" dirty="0"/>
              <a:t>, ki se </a:t>
            </a:r>
            <a:r>
              <a:rPr lang="en-IE" sz="2000" dirty="0" err="1"/>
              <a:t>pojavijo</a:t>
            </a:r>
            <a:r>
              <a:rPr lang="en-IE" sz="2000" dirty="0"/>
              <a:t> pred</a:t>
            </a:r>
            <a:r>
              <a:rPr lang="sl-SI" sz="2000" dirty="0"/>
              <a:t>, med in </a:t>
            </a:r>
            <a:r>
              <a:rPr lang="en-IE" sz="2000" dirty="0"/>
              <a:t>po </a:t>
            </a:r>
            <a:r>
              <a:rPr lang="sl-SI" sz="2000" dirty="0"/>
              <a:t>izkušnji</a:t>
            </a:r>
            <a:r>
              <a:rPr lang="en-IE" sz="2000" dirty="0"/>
              <a:t>. </a:t>
            </a:r>
            <a:endParaRPr lang="en-IE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2AE8F-3174-404B-B159-4373DD411A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ČUSTVOVANJE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35855F-8C56-4044-A42E-59C47005F1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8086" y="4432247"/>
            <a:ext cx="3408830" cy="2244778"/>
          </a:xfrm>
        </p:spPr>
        <p:txBody>
          <a:bodyPr>
            <a:normAutofit/>
          </a:bodyPr>
          <a:lstStyle/>
          <a:p>
            <a:r>
              <a:rPr lang="sl-SI" sz="2000" dirty="0"/>
              <a:t>Promocija blagovne znamke sproži določena čustva in občutke, kar pogojuje zaznavanje gosta.</a:t>
            </a:r>
            <a:endParaRPr lang="en-IE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ADCBC4-4720-44F8-BC5F-AA53CD397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6247"/>
            <a:ext cx="12192000" cy="1045795"/>
          </a:xfrm>
        </p:spPr>
        <p:txBody>
          <a:bodyPr>
            <a:normAutofit/>
          </a:bodyPr>
          <a:lstStyle/>
          <a:p>
            <a:r>
              <a:rPr lang="sl-SI" sz="3300" dirty="0">
                <a:solidFill>
                  <a:srgbClr val="406F70"/>
                </a:solidFill>
              </a:rPr>
              <a:t>Pri gostih moramo upoštevati naslednje tri vidike:</a:t>
            </a:r>
            <a:endParaRPr lang="en-IE" sz="3300" dirty="0">
              <a:solidFill>
                <a:srgbClr val="406F70"/>
              </a:solidFill>
            </a:endParaRP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F34B1658-2F94-4496-B48C-1793E7DE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502" y="2079604"/>
            <a:ext cx="914400" cy="914400"/>
          </a:xfrm>
          <a:prstGeom prst="rect">
            <a:avLst/>
          </a:prstGeom>
        </p:spPr>
      </p:pic>
      <p:pic>
        <p:nvPicPr>
          <p:cNvPr id="12" name="Graphic 11" descr="Badge outline">
            <a:extLst>
              <a:ext uri="{FF2B5EF4-FFF2-40B4-BE49-F238E27FC236}">
                <a16:creationId xmlns:a16="http://schemas.microsoft.com/office/drawing/2014/main" id="{280C38AB-A525-4163-B261-29F1AEAAE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9431" y="2079604"/>
            <a:ext cx="914400" cy="914400"/>
          </a:xfrm>
          <a:prstGeom prst="rect">
            <a:avLst/>
          </a:prstGeom>
        </p:spPr>
      </p:pic>
      <p:pic>
        <p:nvPicPr>
          <p:cNvPr id="14" name="Graphic 13" descr="Badge 3 outline">
            <a:extLst>
              <a:ext uri="{FF2B5EF4-FFF2-40B4-BE49-F238E27FC236}">
                <a16:creationId xmlns:a16="http://schemas.microsoft.com/office/drawing/2014/main" id="{13F56B94-306B-40A0-BCB1-D58CE940F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5301" y="20796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7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772B2-D055-411A-9823-787A9F41AD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8759" y="177498"/>
            <a:ext cx="9191120" cy="1160989"/>
          </a:xfrm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rgbClr val="F5C05B"/>
                </a:solidFill>
              </a:rPr>
              <a:t>1.   </a:t>
            </a:r>
            <a:r>
              <a:rPr lang="sl-SI" sz="3200" b="1" dirty="0">
                <a:solidFill>
                  <a:srgbClr val="F5C05B"/>
                </a:solidFill>
              </a:rPr>
              <a:t>Kako življenjski slog gosta zaznamuje njegove prehranske odločitve</a:t>
            </a:r>
            <a:r>
              <a:rPr lang="en-IE" sz="3200" b="1" dirty="0">
                <a:solidFill>
                  <a:srgbClr val="F5C05B"/>
                </a:solidFill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04E5B-508E-4E10-9EA6-E33B56563E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565" y="1759227"/>
            <a:ext cx="10245481" cy="5098773"/>
          </a:xfrm>
        </p:spPr>
        <p:txBody>
          <a:bodyPr/>
          <a:lstStyle/>
          <a:p>
            <a:r>
              <a:rPr lang="en-IE" dirty="0" err="1">
                <a:solidFill>
                  <a:srgbClr val="406F70"/>
                </a:solidFill>
              </a:rPr>
              <a:t>Raziskave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v </a:t>
            </a:r>
            <a:r>
              <a:rPr lang="en-IE" dirty="0">
                <a:solidFill>
                  <a:srgbClr val="406F70"/>
                </a:solidFill>
              </a:rPr>
              <a:t>EU so </a:t>
            </a:r>
            <a:r>
              <a:rPr lang="en-IE" dirty="0" err="1">
                <a:solidFill>
                  <a:srgbClr val="406F70"/>
                </a:solidFill>
              </a:rPr>
              <a:t>opredelile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ključne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segmente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potrošnikov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glede na njihov </a:t>
            </a:r>
            <a:r>
              <a:rPr lang="en-IE" dirty="0" err="1">
                <a:solidFill>
                  <a:srgbClr val="406F70"/>
                </a:solidFill>
              </a:rPr>
              <a:t>življenjsk</a:t>
            </a:r>
            <a:r>
              <a:rPr lang="sl-SI" dirty="0">
                <a:solidFill>
                  <a:srgbClr val="406F70"/>
                </a:solidFill>
              </a:rPr>
              <a:t>i</a:t>
            </a:r>
            <a:r>
              <a:rPr lang="en-IE" dirty="0">
                <a:solidFill>
                  <a:srgbClr val="406F70"/>
                </a:solidFill>
              </a:rPr>
              <a:t> slog : </a:t>
            </a:r>
            <a:endParaRPr lang="sl-SI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brezbrižen</a:t>
            </a:r>
            <a:r>
              <a:rPr lang="en-IE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</a:t>
            </a:r>
            <a:r>
              <a:rPr lang="en-IE" b="1" dirty="0">
                <a:solidFill>
                  <a:srgbClr val="406F70"/>
                </a:solidFill>
              </a:rPr>
              <a:t>, ki se s </a:t>
            </a:r>
            <a:r>
              <a:rPr lang="en-IE" b="1" dirty="0" err="1">
                <a:solidFill>
                  <a:srgbClr val="406F70"/>
                </a:solidFill>
              </a:rPr>
              <a:t>hrano</a:t>
            </a:r>
            <a:r>
              <a:rPr lang="sl-SI" b="1" dirty="0">
                <a:solidFill>
                  <a:srgbClr val="406F70"/>
                </a:solidFill>
              </a:rPr>
              <a:t> </a:t>
            </a:r>
            <a:r>
              <a:rPr lang="en-IE" b="1" dirty="0">
                <a:solidFill>
                  <a:srgbClr val="406F70"/>
                </a:solidFill>
              </a:rPr>
              <a:t>ne </a:t>
            </a:r>
            <a:r>
              <a:rPr lang="sl-SI" b="1" dirty="0">
                <a:solidFill>
                  <a:srgbClr val="406F70"/>
                </a:solidFill>
              </a:rPr>
              <a:t>obremenjuje veliko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pri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njem</a:t>
            </a:r>
            <a:r>
              <a:rPr lang="en-IE" dirty="0">
                <a:solidFill>
                  <a:srgbClr val="406F70"/>
                </a:solidFill>
              </a:rPr>
              <a:t> je </a:t>
            </a:r>
            <a:r>
              <a:rPr lang="en-IE" dirty="0" err="1">
                <a:solidFill>
                  <a:srgbClr val="406F70"/>
                </a:solidFill>
              </a:rPr>
              <a:t>kakovost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omejena</a:t>
            </a:r>
            <a:r>
              <a:rPr lang="en-IE" dirty="0">
                <a:solidFill>
                  <a:srgbClr val="406F70"/>
                </a:solidFill>
              </a:rPr>
              <a:t> na </a:t>
            </a:r>
            <a:r>
              <a:rPr lang="en-IE" dirty="0" err="1">
                <a:solidFill>
                  <a:srgbClr val="406F70"/>
                </a:solidFill>
              </a:rPr>
              <a:t>udobje</a:t>
            </a:r>
            <a:r>
              <a:rPr lang="en-IE" dirty="0">
                <a:solidFill>
                  <a:srgbClr val="406F70"/>
                </a:solidFill>
              </a:rPr>
              <a:t> - </a:t>
            </a:r>
            <a:r>
              <a:rPr lang="en-IE" dirty="0" err="1">
                <a:solidFill>
                  <a:srgbClr val="406F70"/>
                </a:solidFill>
              </a:rPr>
              <a:t>tradicionalno</a:t>
            </a:r>
            <a:r>
              <a:rPr lang="en-IE" dirty="0">
                <a:solidFill>
                  <a:srgbClr val="406F70"/>
                </a:solidFill>
              </a:rPr>
              <a:t> je </a:t>
            </a:r>
            <a:r>
              <a:rPr lang="sl-SI" dirty="0">
                <a:solidFill>
                  <a:srgbClr val="406F70"/>
                </a:solidFill>
              </a:rPr>
              <a:t>v to kategorijo spadal </a:t>
            </a:r>
            <a:r>
              <a:rPr lang="en-IE" dirty="0" err="1">
                <a:solidFill>
                  <a:srgbClr val="406F70"/>
                </a:solidFill>
              </a:rPr>
              <a:t>mlad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mestn</a:t>
            </a:r>
            <a:r>
              <a:rPr lang="sl-SI" dirty="0">
                <a:solidFill>
                  <a:srgbClr val="406F70"/>
                </a:solidFill>
              </a:rPr>
              <a:t>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potrošnik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sl-SI" dirty="0">
                <a:solidFill>
                  <a:srgbClr val="406F70"/>
                </a:solidFill>
              </a:rPr>
              <a:t>ki pa sedaj postaja veliko bolj osveščen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rgbClr val="406F70"/>
                </a:solidFill>
              </a:rPr>
              <a:t>konzervativni</a:t>
            </a:r>
            <a:r>
              <a:rPr lang="en-IE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tradicionalni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vzorci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prehranjevanja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IE" dirty="0">
                <a:solidFill>
                  <a:srgbClr val="406F70"/>
                </a:solidFill>
              </a:rPr>
              <a:t>- </a:t>
            </a:r>
            <a:r>
              <a:rPr lang="en-IE" dirty="0" err="1">
                <a:solidFill>
                  <a:srgbClr val="406F70"/>
                </a:solidFill>
              </a:rPr>
              <a:t>podeželje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starejši</a:t>
            </a:r>
            <a:r>
              <a:rPr lang="sl-SI" dirty="0">
                <a:solidFill>
                  <a:srgbClr val="406F70"/>
                </a:solidFill>
              </a:rPr>
              <a:t> gostje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rgbClr val="406F70"/>
                </a:solidFill>
              </a:rPr>
              <a:t>racionalni</a:t>
            </a:r>
            <a:r>
              <a:rPr lang="en-IE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en-IE" dirty="0" err="1">
                <a:solidFill>
                  <a:srgbClr val="406F70"/>
                </a:solidFill>
              </a:rPr>
              <a:t>preverja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informacije</a:t>
            </a:r>
            <a:r>
              <a:rPr lang="en-IE" dirty="0">
                <a:solidFill>
                  <a:srgbClr val="406F70"/>
                </a:solidFill>
              </a:rPr>
              <a:t> o </a:t>
            </a:r>
            <a:r>
              <a:rPr lang="en-IE" dirty="0" err="1">
                <a:solidFill>
                  <a:srgbClr val="406F70"/>
                </a:solidFill>
              </a:rPr>
              <a:t>izdelkih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njihovem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izvoru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načrtuje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obroke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zanima</a:t>
            </a:r>
            <a:r>
              <a:rPr lang="en-IE" dirty="0">
                <a:solidFill>
                  <a:srgbClr val="406F70"/>
                </a:solidFill>
              </a:rPr>
              <a:t> ga </a:t>
            </a:r>
            <a:r>
              <a:rPr lang="en-IE" dirty="0" err="1">
                <a:solidFill>
                  <a:srgbClr val="406F70"/>
                </a:solidFill>
              </a:rPr>
              <a:t>kakovost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- </a:t>
            </a:r>
            <a:r>
              <a:rPr lang="en-IE" dirty="0" err="1">
                <a:solidFill>
                  <a:srgbClr val="406F70"/>
                </a:solidFill>
              </a:rPr>
              <a:t>podeželje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endParaRPr lang="sl-SI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rgbClr val="406F70"/>
                </a:solidFill>
              </a:rPr>
              <a:t>pustolovski</a:t>
            </a:r>
            <a:r>
              <a:rPr lang="en-IE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kakovost</a:t>
            </a:r>
            <a:r>
              <a:rPr lang="en-IE" dirty="0">
                <a:solidFill>
                  <a:srgbClr val="406F70"/>
                </a:solidFill>
              </a:rPr>
              <a:t> - </a:t>
            </a:r>
            <a:r>
              <a:rPr lang="en-IE" dirty="0" err="1">
                <a:solidFill>
                  <a:srgbClr val="406F70"/>
                </a:solidFill>
              </a:rPr>
              <a:t>mlajši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visoko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izobraženi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urbani</a:t>
            </a:r>
            <a:r>
              <a:rPr lang="sl-SI" dirty="0">
                <a:solidFill>
                  <a:srgbClr val="406F70"/>
                </a:solidFill>
              </a:rPr>
              <a:t> gostje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772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F3675-4A50-4649-A0CE-DEF9F8D4C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Življenjski slog: odzivi na hrano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7E8D0-EFF9-4230-89F7-2BA9F5816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" y="950174"/>
            <a:ext cx="12192000" cy="590599"/>
          </a:xfrm>
        </p:spPr>
        <p:txBody>
          <a:bodyPr/>
          <a:lstStyle/>
          <a:p>
            <a:r>
              <a:rPr lang="sl-SI" sz="2400" dirty="0">
                <a:solidFill>
                  <a:srgbClr val="406F70"/>
                </a:solidFill>
              </a:rPr>
              <a:t>Telesna v</a:t>
            </a:r>
            <a:r>
              <a:rPr lang="sl-SI" sz="2400" b="0" i="0" dirty="0">
                <a:solidFill>
                  <a:srgbClr val="406F70"/>
                </a:solidFill>
                <a:effectLst/>
              </a:rPr>
              <a:t>adba, prehrana in odziv možganov</a:t>
            </a:r>
            <a:endParaRPr lang="en-US" sz="2400" b="0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8FD04-5B22-43DB-8C18-A28D638092D5}"/>
              </a:ext>
            </a:extLst>
          </p:cNvPr>
          <p:cNvSpPr txBox="1"/>
          <p:nvPr/>
        </p:nvSpPr>
        <p:spPr>
          <a:xfrm>
            <a:off x="328929" y="2090172"/>
            <a:ext cx="24282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rgbClr val="406F70"/>
                </a:solidFill>
              </a:rPr>
              <a:t>Obstaja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veliko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raziskav</a:t>
            </a:r>
            <a:r>
              <a:rPr lang="en-IE" sz="2400" dirty="0">
                <a:solidFill>
                  <a:srgbClr val="406F70"/>
                </a:solidFill>
              </a:rPr>
              <a:t> o </a:t>
            </a:r>
            <a:r>
              <a:rPr lang="en-IE" sz="2400" dirty="0" err="1">
                <a:solidFill>
                  <a:srgbClr val="406F70"/>
                </a:solidFill>
              </a:rPr>
              <a:t>odzivih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možganov</a:t>
            </a:r>
            <a:r>
              <a:rPr lang="en-IE" sz="2400" dirty="0">
                <a:solidFill>
                  <a:srgbClr val="406F70"/>
                </a:solidFill>
              </a:rPr>
              <a:t> na </a:t>
            </a:r>
            <a:r>
              <a:rPr lang="en-IE" sz="2400" dirty="0" err="1">
                <a:solidFill>
                  <a:srgbClr val="406F70"/>
                </a:solidFill>
              </a:rPr>
              <a:t>dražljaje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hrane</a:t>
            </a:r>
            <a:r>
              <a:rPr lang="en-IE" sz="2400" dirty="0">
                <a:solidFill>
                  <a:srgbClr val="406F70"/>
                </a:solidFill>
              </a:rPr>
              <a:t>, ta </a:t>
            </a:r>
            <a:r>
              <a:rPr lang="en-IE" sz="2400" dirty="0" err="1">
                <a:solidFill>
                  <a:srgbClr val="406F70"/>
                </a:solidFill>
              </a:rPr>
              <a:t>videoposnetek</a:t>
            </a:r>
            <a:r>
              <a:rPr lang="en-IE" sz="2400" dirty="0">
                <a:solidFill>
                  <a:srgbClr val="406F70"/>
                </a:solidFill>
              </a:rPr>
              <a:t> pa je </a:t>
            </a:r>
            <a:r>
              <a:rPr lang="en-IE" sz="2400" dirty="0" err="1">
                <a:solidFill>
                  <a:srgbClr val="406F70"/>
                </a:solidFill>
              </a:rPr>
              <a:t>zelo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dobr</a:t>
            </a:r>
            <a:r>
              <a:rPr lang="sl-SI" sz="2400" dirty="0">
                <a:solidFill>
                  <a:srgbClr val="406F70"/>
                </a:solidFill>
              </a:rPr>
              <a:t>o</a:t>
            </a:r>
            <a:r>
              <a:rPr lang="en-IE" sz="2400" dirty="0">
                <a:solidFill>
                  <a:srgbClr val="406F70"/>
                </a:solidFill>
              </a:rPr>
              <a:t> </a:t>
            </a:r>
            <a:r>
              <a:rPr lang="en-IE" sz="2400" dirty="0" err="1">
                <a:solidFill>
                  <a:srgbClr val="406F70"/>
                </a:solidFill>
              </a:rPr>
              <a:t>razl</a:t>
            </a:r>
            <a:r>
              <a:rPr lang="sl-SI" sz="2400" dirty="0">
                <a:solidFill>
                  <a:srgbClr val="406F70"/>
                </a:solidFill>
              </a:rPr>
              <a:t>oži te odzive</a:t>
            </a:r>
            <a:r>
              <a:rPr lang="en-IE" sz="2400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B8AAD-76EF-4333-930D-C4F3FC3145F1}"/>
              </a:ext>
            </a:extLst>
          </p:cNvPr>
          <p:cNvSpPr/>
          <p:nvPr/>
        </p:nvSpPr>
        <p:spPr>
          <a:xfrm>
            <a:off x="1390649" y="303721"/>
            <a:ext cx="1952625" cy="10597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406F70"/>
                </a:solidFill>
              </a:rPr>
              <a:t>POGLEJ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E8A-E543-4670-965A-570A2F0E66AE}"/>
              </a:ext>
            </a:extLst>
          </p:cNvPr>
          <p:cNvSpPr txBox="1"/>
          <p:nvPr/>
        </p:nvSpPr>
        <p:spPr>
          <a:xfrm>
            <a:off x="438150" y="6219825"/>
            <a:ext cx="414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https://www.youtube.com/watch?v=JRAxpSHJScQ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BYU Study: Exercise, food, and the brain's response">
            <a:hlinkClick r:id="" action="ppaction://media"/>
            <a:extLst>
              <a:ext uri="{FF2B5EF4-FFF2-40B4-BE49-F238E27FC236}">
                <a16:creationId xmlns:a16="http://schemas.microsoft.com/office/drawing/2014/main" id="{EAE43C61-2BE8-4C9A-9482-55D10EA2B0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2300" y="1852184"/>
            <a:ext cx="5724525" cy="35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86644-FBEB-4AA2-911A-180B4A8D37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361" y="337861"/>
            <a:ext cx="8857251" cy="1160989"/>
          </a:xfrm>
        </p:spPr>
        <p:txBody>
          <a:bodyPr>
            <a:normAutofit/>
          </a:bodyPr>
          <a:lstStyle/>
          <a:p>
            <a:r>
              <a:rPr lang="en-US" b="1" dirty="0"/>
              <a:t>2.  </a:t>
            </a:r>
            <a:r>
              <a:rPr lang="sl-SI" b="1" i="0" dirty="0">
                <a:effectLst/>
              </a:rPr>
              <a:t>Celovita izkušnja</a:t>
            </a:r>
            <a:r>
              <a:rPr lang="en-US" b="1" i="0" dirty="0">
                <a:effectLst/>
              </a:rPr>
              <a:t>: </a:t>
            </a:r>
          </a:p>
          <a:p>
            <a:pPr marL="457200" lvl="1" indent="0">
              <a:buNone/>
            </a:pPr>
            <a:r>
              <a:rPr lang="sl-SI" sz="3200" b="1" i="1" dirty="0">
                <a:solidFill>
                  <a:srgbClr val="F5C05B"/>
                </a:solidFill>
                <a:effectLst/>
              </a:rPr>
              <a:t>Več, kot se zdi na jeziku</a:t>
            </a:r>
            <a:r>
              <a:rPr lang="en-US" sz="3200" b="1" i="1" dirty="0">
                <a:solidFill>
                  <a:srgbClr val="F5C05B"/>
                </a:solidFill>
                <a:effectLst/>
              </a:rPr>
              <a:t>!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789D-FFF6-46E1-84F7-100FE09B4B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361" y="1627240"/>
            <a:ext cx="10021964" cy="391993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l-SI" sz="2250" b="0" i="0" dirty="0">
                <a:solidFill>
                  <a:srgbClr val="406F70"/>
                </a:solidFill>
                <a:effectLst/>
              </a:rPr>
              <a:t>Pri c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elo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viti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izkušnj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izdelka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gre za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kombinacij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dogodkov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spominov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občutkov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ki se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pojavijo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pred, med in po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uživanju izdelka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.  </a:t>
            </a:r>
            <a:endParaRPr lang="sl-SI" sz="2250" b="0" i="0" dirty="0">
              <a:solidFill>
                <a:srgbClr val="406F70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250" b="0" i="0" dirty="0" err="1">
                <a:solidFill>
                  <a:srgbClr val="406F70"/>
                </a:solidFill>
                <a:effectLst/>
              </a:rPr>
              <a:t>Pristop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celovite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izkušnje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temelji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naslednjih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štirih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načelih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:</a:t>
            </a:r>
            <a:endParaRPr lang="sl-SI" sz="2250" b="0" i="0" dirty="0">
              <a:solidFill>
                <a:srgbClr val="406F70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sz="2250" b="0" i="0" dirty="0" err="1">
                <a:solidFill>
                  <a:srgbClr val="406F70"/>
                </a:solidFill>
                <a:effectLst/>
              </a:rPr>
              <a:t>Veččutno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zaznavanje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: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ljudje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hrano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zaznavajo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z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uporabo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vseh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svojih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čutil</a:t>
            </a:r>
            <a:endParaRPr lang="sl-SI" sz="2250" b="0" i="0" dirty="0">
              <a:solidFill>
                <a:srgbClr val="406F70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sz="2250" b="0" i="0" dirty="0" err="1">
                <a:solidFill>
                  <a:srgbClr val="406F70"/>
                </a:solidFill>
                <a:effectLst/>
              </a:rPr>
              <a:t>Učinki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od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zgoraj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navzdol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: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ideje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pričakovanja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informacije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čustva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poleg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neposrednega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čutnega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zaznavanja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vplivajo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zaznavanje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naklonjenost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jedi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sz="2250" b="0" i="0" dirty="0" err="1">
                <a:solidFill>
                  <a:srgbClr val="406F70"/>
                </a:solidFill>
                <a:effectLst/>
              </a:rPr>
              <a:t>Interakcije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med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potrošnikom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in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jedjo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: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interakcija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potrošnikov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z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jedjo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veliko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širša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le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okušanje v ustih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GB" sz="2250" b="0" i="0" dirty="0" err="1">
                <a:solidFill>
                  <a:srgbClr val="406F70"/>
                </a:solidFill>
                <a:effectLst/>
              </a:rPr>
              <a:t>Nezavedni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vplivi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: o 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hrani 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in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nj</a:t>
            </a:r>
            <a:r>
              <a:rPr lang="sl-SI" sz="2250" b="0" i="0" dirty="0">
                <a:solidFill>
                  <a:srgbClr val="406F70"/>
                </a:solidFill>
                <a:effectLst/>
              </a:rPr>
              <a:t>en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em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senzoričnem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zaznavanju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veliko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več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informacij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jih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ima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potrošnik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zavestno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prostovoljno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GB" sz="2250" b="0" i="0" dirty="0" err="1">
                <a:solidFill>
                  <a:srgbClr val="406F70"/>
                </a:solidFill>
                <a:effectLst/>
              </a:rPr>
              <a:t>voljo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1579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3450-F780-4CC0-8746-24B9C8616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3.  </a:t>
            </a:r>
            <a:r>
              <a:rPr lang="sl-SI" b="1" dirty="0">
                <a:solidFill>
                  <a:srgbClr val="406F70"/>
                </a:solidFill>
              </a:rPr>
              <a:t>Čustva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6BE3-8518-4369-B113-71F1940F71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7040" y="1736333"/>
            <a:ext cx="6432080" cy="4510640"/>
          </a:xfrm>
        </p:spPr>
        <p:txBody>
          <a:bodyPr/>
          <a:lstStyle/>
          <a:p>
            <a:pPr algn="l"/>
            <a:r>
              <a:rPr lang="en-GB" i="0" dirty="0" err="1">
                <a:solidFill>
                  <a:srgbClr val="406F70"/>
                </a:solidFill>
                <a:effectLst/>
              </a:rPr>
              <a:t>Čustva</a:t>
            </a:r>
            <a:r>
              <a:rPr lang="en-GB" i="0" dirty="0">
                <a:solidFill>
                  <a:srgbClr val="406F70"/>
                </a:solidFill>
                <a:effectLst/>
              </a:rPr>
              <a:t>/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občutki</a:t>
            </a:r>
            <a:r>
              <a:rPr lang="en-GB" i="0" dirty="0">
                <a:solidFill>
                  <a:srgbClr val="406F70"/>
                </a:solidFill>
                <a:effectLst/>
              </a:rPr>
              <a:t> so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izredno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močan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sprožilec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sl-SI" i="0" dirty="0">
                <a:solidFill>
                  <a:srgbClr val="406F70"/>
                </a:solidFill>
                <a:effectLst/>
              </a:rPr>
              <a:t>pri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izbir</a:t>
            </a:r>
            <a:r>
              <a:rPr lang="sl-SI" i="0" dirty="0">
                <a:solidFill>
                  <a:srgbClr val="406F70"/>
                </a:solidFill>
                <a:effectLst/>
              </a:rPr>
              <a:t>i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GB" i="0" dirty="0">
                <a:solidFill>
                  <a:srgbClr val="406F70"/>
                </a:solidFill>
                <a:effectLst/>
              </a:rPr>
              <a:t>.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Hrana</a:t>
            </a:r>
            <a:r>
              <a:rPr lang="en-GB" i="0" dirty="0">
                <a:solidFill>
                  <a:srgbClr val="406F70"/>
                </a:solidFill>
                <a:effectLst/>
              </a:rPr>
              <a:t> je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že</a:t>
            </a:r>
            <a:r>
              <a:rPr lang="en-GB" i="0" dirty="0">
                <a:solidFill>
                  <a:srgbClr val="406F70"/>
                </a:solidFill>
                <a:effectLst/>
              </a:rPr>
              <a:t> od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malih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nog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povezana</a:t>
            </a:r>
            <a:r>
              <a:rPr lang="en-GB" i="0" dirty="0">
                <a:solidFill>
                  <a:srgbClr val="406F70"/>
                </a:solidFill>
                <a:effectLst/>
              </a:rPr>
              <a:t> z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različnimi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čustvi</a:t>
            </a:r>
            <a:r>
              <a:rPr lang="en-GB" i="0" dirty="0">
                <a:solidFill>
                  <a:srgbClr val="406F70"/>
                </a:solidFill>
                <a:effectLst/>
              </a:rPr>
              <a:t> in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socialnimi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odnosi</a:t>
            </a:r>
            <a:r>
              <a:rPr lang="en-GB" i="0" dirty="0">
                <a:solidFill>
                  <a:srgbClr val="406F70"/>
                </a:solidFill>
                <a:effectLst/>
              </a:rPr>
              <a:t>.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Najsi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gre</a:t>
            </a:r>
            <a:r>
              <a:rPr lang="en-GB" i="0" dirty="0">
                <a:solidFill>
                  <a:srgbClr val="406F70"/>
                </a:solidFill>
                <a:effectLst/>
              </a:rPr>
              <a:t> za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žalost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veselje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praznovanje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spominjanje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osamljenost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jezo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itd</a:t>
            </a:r>
            <a:r>
              <a:rPr lang="en-GB" i="0" dirty="0">
                <a:solidFill>
                  <a:srgbClr val="406F70"/>
                </a:solidFill>
                <a:effectLst/>
              </a:rPr>
              <a:t>.,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hrano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pogosto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uporabljamo</a:t>
            </a:r>
            <a:r>
              <a:rPr lang="en-GB" i="0" dirty="0">
                <a:solidFill>
                  <a:srgbClr val="406F70"/>
                </a:solidFill>
                <a:effectLst/>
              </a:rPr>
              <a:t> za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podporo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obvladovanje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teh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čustev</a:t>
            </a:r>
            <a:r>
              <a:rPr lang="en-GB" i="0" dirty="0">
                <a:solidFill>
                  <a:srgbClr val="406F70"/>
                </a:solidFill>
                <a:effectLst/>
              </a:rPr>
              <a:t> in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okoliščin</a:t>
            </a:r>
            <a:r>
              <a:rPr lang="en-GB" i="0" dirty="0">
                <a:solidFill>
                  <a:srgbClr val="406F70"/>
                </a:solidFill>
                <a:effectLst/>
              </a:rPr>
              <a:t>.</a:t>
            </a:r>
          </a:p>
          <a:p>
            <a:pPr algn="l"/>
            <a:r>
              <a:rPr lang="en-GB" i="0" dirty="0" err="1">
                <a:solidFill>
                  <a:srgbClr val="406F70"/>
                </a:solidFill>
                <a:effectLst/>
              </a:rPr>
              <a:t>Zanimiv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članek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Steva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Granta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raziskuje</a:t>
            </a:r>
            <a:r>
              <a:rPr lang="en-GB" i="0" dirty="0">
                <a:solidFill>
                  <a:srgbClr val="406F70"/>
                </a:solidFill>
                <a:effectLst/>
              </a:rPr>
              <a:t> to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čustveno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povezavo</a:t>
            </a:r>
            <a:r>
              <a:rPr lang="en-GB" i="0" dirty="0">
                <a:solidFill>
                  <a:srgbClr val="406F70"/>
                </a:solidFill>
                <a:effectLst/>
              </a:rPr>
              <a:t> in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razloge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zakaj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sl-SI" i="0" dirty="0">
                <a:solidFill>
                  <a:srgbClr val="406F70"/>
                </a:solidFill>
                <a:effectLst/>
              </a:rPr>
              <a:t>ta povezava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vpliva</a:t>
            </a:r>
            <a:r>
              <a:rPr lang="en-GB" i="0" dirty="0">
                <a:solidFill>
                  <a:srgbClr val="406F70"/>
                </a:solidFill>
                <a:effectLst/>
              </a:rPr>
              <a:t> na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vedenje</a:t>
            </a:r>
            <a:r>
              <a:rPr lang="en-GB" i="0" dirty="0">
                <a:solidFill>
                  <a:srgbClr val="406F70"/>
                </a:solidFill>
                <a:effectLst/>
              </a:rPr>
              <a:t>,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ter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opozarja</a:t>
            </a:r>
            <a:r>
              <a:rPr lang="en-GB" i="0" dirty="0">
                <a:solidFill>
                  <a:srgbClr val="406F70"/>
                </a:solidFill>
                <a:effectLst/>
              </a:rPr>
              <a:t> na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družbeno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vlogo</a:t>
            </a:r>
            <a:r>
              <a:rPr lang="en-GB" i="0" dirty="0">
                <a:solidFill>
                  <a:srgbClr val="406F70"/>
                </a:solidFill>
                <a:effectLst/>
              </a:rPr>
              <a:t>, ki jo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ima</a:t>
            </a:r>
            <a:r>
              <a:rPr lang="en-GB" i="0" dirty="0">
                <a:solidFill>
                  <a:srgbClr val="406F70"/>
                </a:solidFill>
                <a:effectLst/>
              </a:rPr>
              <a:t> </a:t>
            </a:r>
            <a:r>
              <a:rPr lang="en-GB" i="0" dirty="0" err="1">
                <a:solidFill>
                  <a:srgbClr val="406F70"/>
                </a:solidFill>
                <a:effectLst/>
              </a:rPr>
              <a:t>hrana</a:t>
            </a:r>
            <a:r>
              <a:rPr lang="en-GB" i="0" dirty="0">
                <a:solidFill>
                  <a:srgbClr val="406F70"/>
                </a:solidFill>
                <a:effectLst/>
              </a:rPr>
              <a:t>.</a:t>
            </a:r>
            <a:endParaRPr lang="en-IE" dirty="0"/>
          </a:p>
        </p:txBody>
      </p:sp>
      <p:pic>
        <p:nvPicPr>
          <p:cNvPr id="8" name="Picture Placeholder 7" descr="Hands holding heart">
            <a:extLst>
              <a:ext uri="{FF2B5EF4-FFF2-40B4-BE49-F238E27FC236}">
                <a16:creationId xmlns:a16="http://schemas.microsoft.com/office/drawing/2014/main" id="{576B512F-034F-4CE5-89BD-96169BAA3D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4A97B-2E23-426E-B4D5-F5BD43C2A06C}"/>
              </a:ext>
            </a:extLst>
          </p:cNvPr>
          <p:cNvSpPr txBox="1"/>
          <p:nvPr/>
        </p:nvSpPr>
        <p:spPr>
          <a:xfrm>
            <a:off x="1929234" y="5923807"/>
            <a:ext cx="987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SPOZNAJ CELOTNO ZGODBO</a:t>
            </a:r>
            <a:r>
              <a:rPr lang="en-GB" sz="18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>
                <a:hlinkClick r:id="rId3"/>
              </a:rPr>
              <a:t>Why We Eat: Food, Emotions &amp; Connection (stevegranthealth.com)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5928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9806-0376-4F01-BE54-869987E28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6662" y="1892117"/>
            <a:ext cx="5956664" cy="3947440"/>
          </a:xfrm>
        </p:spPr>
        <p:txBody>
          <a:bodyPr/>
          <a:lstStyle/>
          <a:p>
            <a:r>
              <a:rPr lang="en-US" b="1" i="0" dirty="0">
                <a:solidFill>
                  <a:srgbClr val="406F70"/>
                </a:solidFill>
                <a:effectLst/>
              </a:rPr>
              <a:t>Emotional branding</a:t>
            </a:r>
            <a:r>
              <a:rPr lang="en-US" b="0" i="0" dirty="0">
                <a:solidFill>
                  <a:srgbClr val="406F70"/>
                </a:solidFill>
                <a:effectLst/>
              </a:rPr>
              <a:t> </a:t>
            </a:r>
            <a:r>
              <a:rPr lang="sl-SI" dirty="0">
                <a:solidFill>
                  <a:srgbClr val="406F70"/>
                </a:solidFill>
              </a:rPr>
              <a:t>(emotivno </a:t>
            </a:r>
            <a:r>
              <a:rPr lang="sl-SI" dirty="0" err="1">
                <a:solidFill>
                  <a:srgbClr val="406F70"/>
                </a:solidFill>
              </a:rPr>
              <a:t>znamčenje</a:t>
            </a:r>
            <a:r>
              <a:rPr lang="sl-SI" b="0" i="0" dirty="0">
                <a:solidFill>
                  <a:srgbClr val="406F70"/>
                </a:solidFill>
                <a:effectLst/>
              </a:rPr>
              <a:t>)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proces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oblikovanja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odnosa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med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potrošnikom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živilskim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izdelkom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blagovno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znamko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spodbujanjem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njegovih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čustev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r>
              <a:rPr lang="sl-SI" b="0" i="0" dirty="0">
                <a:solidFill>
                  <a:srgbClr val="406F70"/>
                </a:solidFill>
                <a:effectLst/>
              </a:rPr>
              <a:t>Preko č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ust</a:t>
            </a:r>
            <a:r>
              <a:rPr lang="sl-SI" b="0" i="0" dirty="0" err="1">
                <a:solidFill>
                  <a:srgbClr val="406F70"/>
                </a:solidFill>
                <a:effectLst/>
              </a:rPr>
              <a:t>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se vaša blagovna znamka povezuje s potrošnikom </a:t>
            </a:r>
            <a:r>
              <a:rPr lang="en-US" b="0" i="0" dirty="0">
                <a:solidFill>
                  <a:srgbClr val="406F70"/>
                </a:solidFill>
                <a:effectLst/>
              </a:rPr>
              <a:t>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človeški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osebni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ravni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Ker se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potrošniki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pogosteje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odločajo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nakupu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podlagi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čustev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ne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logike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čustveno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trženje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oblikuje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oboževalce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znamke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nadomešča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pristop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trženja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zvestobe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iz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preteklih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let.</a:t>
            </a:r>
            <a:endParaRPr lang="en-US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Couple working in the office">
            <a:extLst>
              <a:ext uri="{FF2B5EF4-FFF2-40B4-BE49-F238E27FC236}">
                <a16:creationId xmlns:a16="http://schemas.microsoft.com/office/drawing/2014/main" id="{2CD0E940-6ECD-4EA7-BC69-031F7EF3677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4989"/>
            <a:ext cx="5651292" cy="62619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9BA4E-E0EB-436C-BA73-7B95FE5AE303}"/>
              </a:ext>
            </a:extLst>
          </p:cNvPr>
          <p:cNvSpPr txBox="1"/>
          <p:nvPr/>
        </p:nvSpPr>
        <p:spPr>
          <a:xfrm>
            <a:off x="5956662" y="149380"/>
            <a:ext cx="5651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CC9131"/>
                </a:solidFill>
              </a:rPr>
              <a:t>Vloge č</a:t>
            </a:r>
            <a:r>
              <a:rPr lang="en-US" sz="2400" b="1" dirty="0" err="1">
                <a:solidFill>
                  <a:srgbClr val="CC9131"/>
                </a:solidFill>
              </a:rPr>
              <a:t>ustev</a:t>
            </a:r>
            <a:r>
              <a:rPr lang="en-US" sz="2400" b="1" dirty="0">
                <a:solidFill>
                  <a:srgbClr val="CC9131"/>
                </a:solidFill>
              </a:rPr>
              <a:t> </a:t>
            </a:r>
            <a:r>
              <a:rPr lang="sl-SI" sz="2400" b="1" dirty="0">
                <a:solidFill>
                  <a:srgbClr val="406F70"/>
                </a:solidFill>
              </a:rPr>
              <a:t>v gostinstvu </a:t>
            </a:r>
            <a:r>
              <a:rPr lang="en-US" sz="2400" b="1" dirty="0">
                <a:solidFill>
                  <a:srgbClr val="406F70"/>
                </a:solidFill>
              </a:rPr>
              <a:t>ne </a:t>
            </a:r>
            <a:r>
              <a:rPr lang="en-US" sz="2400" b="1" dirty="0" err="1">
                <a:solidFill>
                  <a:srgbClr val="406F70"/>
                </a:solidFill>
              </a:rPr>
              <a:t>sme</a:t>
            </a:r>
            <a:r>
              <a:rPr lang="sl-SI" sz="2400" b="1" dirty="0" err="1">
                <a:solidFill>
                  <a:srgbClr val="406F70"/>
                </a:solidFill>
              </a:rPr>
              <a:t>mo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podcenjevati</a:t>
            </a:r>
            <a:r>
              <a:rPr lang="en-US" sz="2400" b="1" dirty="0">
                <a:solidFill>
                  <a:srgbClr val="406F70"/>
                </a:solidFill>
              </a:rPr>
              <a:t>, </a:t>
            </a:r>
            <a:r>
              <a:rPr lang="sl-SI" sz="2400" b="1" dirty="0">
                <a:solidFill>
                  <a:srgbClr val="406F70"/>
                </a:solidFill>
              </a:rPr>
              <a:t>upoštevati jih je treba </a:t>
            </a:r>
            <a:r>
              <a:rPr lang="en-US" sz="2400" b="1" dirty="0" err="1">
                <a:solidFill>
                  <a:srgbClr val="406F70"/>
                </a:solidFill>
              </a:rPr>
              <a:t>pri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oblikovanju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jedilnikov</a:t>
            </a:r>
            <a:r>
              <a:rPr lang="sl-SI" sz="2400" b="1" dirty="0">
                <a:solidFill>
                  <a:srgbClr val="406F70"/>
                </a:solidFill>
              </a:rPr>
              <a:t> in </a:t>
            </a:r>
            <a:r>
              <a:rPr lang="en-US" sz="2400" b="1" dirty="0" err="1">
                <a:solidFill>
                  <a:srgbClr val="406F70"/>
                </a:solidFill>
              </a:rPr>
              <a:t>pri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oblikovanju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blagovne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znamke</a:t>
            </a:r>
            <a:r>
              <a:rPr lang="en-US" sz="2400" b="1" dirty="0">
                <a:solidFill>
                  <a:srgbClr val="406F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698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EE533-8330-4402-84DF-B11E3B9AA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Primer emotivnega marketinga </a:t>
            </a:r>
            <a:r>
              <a:rPr lang="en-US" b="1" dirty="0">
                <a:solidFill>
                  <a:srgbClr val="406F70"/>
                </a:solidFill>
              </a:rPr>
              <a:t>…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84E22-F388-47B5-AAD9-BA3C5BF42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sl-SI" dirty="0"/>
              <a:t>Za skupnost gre</a:t>
            </a:r>
            <a:r>
              <a:rPr lang="en-US" dirty="0"/>
              <a:t>”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162C6-F2F7-4BDB-946D-1C187D7BCD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8ED99-D07B-4CAE-B694-AF3F3817EF02}"/>
              </a:ext>
            </a:extLst>
          </p:cNvPr>
          <p:cNvSpPr txBox="1"/>
          <p:nvPr/>
        </p:nvSpPr>
        <p:spPr>
          <a:xfrm>
            <a:off x="9477375" y="1834697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06F70"/>
                </a:solidFill>
              </a:rPr>
              <a:t>Lastnica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irske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restavracije</a:t>
            </a:r>
            <a:r>
              <a:rPr lang="en-US" sz="2400" dirty="0">
                <a:solidFill>
                  <a:srgbClr val="406F70"/>
                </a:solidFill>
              </a:rPr>
              <a:t> Jess Murphy </a:t>
            </a:r>
            <a:r>
              <a:rPr lang="en-US" sz="2400" dirty="0" err="1">
                <a:solidFill>
                  <a:srgbClr val="406F70"/>
                </a:solidFill>
              </a:rPr>
              <a:t>govori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tem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kaj</a:t>
            </a:r>
            <a:r>
              <a:rPr lang="en-US" sz="2400" dirty="0">
                <a:solidFill>
                  <a:srgbClr val="406F70"/>
                </a:solidFill>
              </a:rPr>
              <a:t> jo </a:t>
            </a:r>
            <a:r>
              <a:rPr lang="en-US" sz="2400" dirty="0" err="1">
                <a:solidFill>
                  <a:srgbClr val="406F70"/>
                </a:solidFill>
              </a:rPr>
              <a:t>motivira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njeni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restavraciji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Galwayu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kakšno</a:t>
            </a:r>
            <a:r>
              <a:rPr lang="en-US" sz="2400" dirty="0">
                <a:solidFill>
                  <a:srgbClr val="406F70"/>
                </a:solidFill>
              </a:rPr>
              <a:t> sporočilo </a:t>
            </a:r>
            <a:r>
              <a:rPr lang="en-US" sz="2400" dirty="0" err="1">
                <a:solidFill>
                  <a:srgbClr val="406F70"/>
                </a:solidFill>
              </a:rPr>
              <a:t>želi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posredovati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sz="2400" dirty="0">
              <a:solidFill>
                <a:srgbClr val="406F7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B2B50-0A54-446C-8A7C-6D40AAAA3444}"/>
              </a:ext>
            </a:extLst>
          </p:cNvPr>
          <p:cNvSpPr txBox="1"/>
          <p:nvPr/>
        </p:nvSpPr>
        <p:spPr>
          <a:xfrm>
            <a:off x="714375" y="6059761"/>
            <a:ext cx="426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https://www.youtube.com/watch?v=Ok2eelX_5vQ</a:t>
            </a:r>
            <a:endParaRPr lang="en-IE" sz="1400" dirty="0"/>
          </a:p>
          <a:p>
            <a:endParaRPr lang="en-IE" sz="1400" dirty="0"/>
          </a:p>
          <a:p>
            <a:endParaRPr lang="en-I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6C3754-C4E7-4B80-B469-C1BD699FDC59}"/>
              </a:ext>
            </a:extLst>
          </p:cNvPr>
          <p:cNvSpPr/>
          <p:nvPr/>
        </p:nvSpPr>
        <p:spPr>
          <a:xfrm>
            <a:off x="1054099" y="598959"/>
            <a:ext cx="1952625" cy="10597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406F70"/>
                </a:solidFill>
              </a:rPr>
              <a:t>POGLEJ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pic>
        <p:nvPicPr>
          <p:cNvPr id="5" name="Online Media 4" title="Kai Restaurant, Galway">
            <a:hlinkClick r:id="" action="ppaction://media"/>
            <a:extLst>
              <a:ext uri="{FF2B5EF4-FFF2-40B4-BE49-F238E27FC236}">
                <a16:creationId xmlns:a16="http://schemas.microsoft.com/office/drawing/2014/main" id="{601BB4C4-47FD-4BDC-967D-9FFC81584F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4071" y="1834697"/>
            <a:ext cx="5665788" cy="3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0F2D1-B300-4FBE-B8D0-BE8E830530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95" y="1929714"/>
            <a:ext cx="10968810" cy="3880535"/>
          </a:xfrm>
        </p:spPr>
        <p:txBody>
          <a:bodyPr/>
          <a:lstStyle/>
          <a:p>
            <a:pPr algn="just"/>
            <a:endParaRPr lang="en-US" sz="800" dirty="0">
              <a:solidFill>
                <a:srgbClr val="406F70"/>
              </a:solidFill>
            </a:endParaRPr>
          </a:p>
          <a:p>
            <a:pPr algn="just"/>
            <a:r>
              <a:rPr lang="sl-SI" dirty="0">
                <a:solidFill>
                  <a:srgbClr val="406F70"/>
                </a:solidFill>
              </a:rPr>
              <a:t>O</a:t>
            </a:r>
            <a:r>
              <a:rPr lang="en-GB" dirty="0" err="1">
                <a:solidFill>
                  <a:srgbClr val="406F70"/>
                </a:solidFill>
              </a:rPr>
              <a:t>bstaja</a:t>
            </a:r>
            <a:r>
              <a:rPr lang="en-GB" dirty="0">
                <a:solidFill>
                  <a:srgbClr val="406F70"/>
                </a:solidFill>
              </a:rPr>
              <a:t> pet </a:t>
            </a:r>
            <a:r>
              <a:rPr lang="sl-SI" dirty="0">
                <a:solidFill>
                  <a:srgbClr val="406F70"/>
                </a:solidFill>
              </a:rPr>
              <a:t>temeljnih </a:t>
            </a:r>
            <a:r>
              <a:rPr lang="en-GB" dirty="0" err="1">
                <a:solidFill>
                  <a:srgbClr val="406F70"/>
                </a:solidFill>
              </a:rPr>
              <a:t>pristopov</a:t>
            </a:r>
            <a:r>
              <a:rPr lang="en-GB" dirty="0">
                <a:solidFill>
                  <a:srgbClr val="406F70"/>
                </a:solidFill>
              </a:rPr>
              <a:t> k </a:t>
            </a:r>
            <a:r>
              <a:rPr lang="sl-SI" dirty="0">
                <a:solidFill>
                  <a:srgbClr val="406F70"/>
                </a:solidFill>
              </a:rPr>
              <a:t>emotivnemu marketingu</a:t>
            </a:r>
            <a:r>
              <a:rPr lang="en-GB" dirty="0">
                <a:solidFill>
                  <a:srgbClr val="406F70"/>
                </a:solidFill>
              </a:rPr>
              <a:t>, ki </a:t>
            </a:r>
            <a:r>
              <a:rPr lang="en-GB" dirty="0" err="1">
                <a:solidFill>
                  <a:srgbClr val="406F70"/>
                </a:solidFill>
              </a:rPr>
              <a:t>lahko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običajne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potrošnike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spremenijo</a:t>
            </a:r>
            <a:r>
              <a:rPr lang="en-GB" dirty="0">
                <a:solidFill>
                  <a:srgbClr val="406F70"/>
                </a:solidFill>
              </a:rPr>
              <a:t> v </a:t>
            </a:r>
            <a:r>
              <a:rPr lang="en-GB" dirty="0" err="1">
                <a:solidFill>
                  <a:srgbClr val="406F70"/>
                </a:solidFill>
              </a:rPr>
              <a:t>oboževalce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blagovne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znamke</a:t>
            </a:r>
            <a:r>
              <a:rPr lang="en-GB" dirty="0">
                <a:solidFill>
                  <a:srgbClr val="406F70"/>
                </a:solidFill>
              </a:rPr>
              <a:t>: </a:t>
            </a:r>
            <a:r>
              <a:rPr lang="en-GB" dirty="0" err="1">
                <a:solidFill>
                  <a:srgbClr val="406F70"/>
                </a:solidFill>
              </a:rPr>
              <a:t>navdih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želja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ljubezen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mejniki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lokalno</a:t>
            </a:r>
            <a:r>
              <a:rPr lang="en-GB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rgbClr val="406F70"/>
                </a:solidFill>
              </a:rPr>
              <a:t>Zaradi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širjenja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novih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medijskih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kanalov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imajo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potrošniki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večji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dostop</a:t>
            </a:r>
            <a:r>
              <a:rPr lang="en-GB" dirty="0">
                <a:solidFill>
                  <a:srgbClr val="406F70"/>
                </a:solidFill>
              </a:rPr>
              <a:t> do </a:t>
            </a:r>
            <a:r>
              <a:rPr lang="en-GB" dirty="0" err="1">
                <a:solidFill>
                  <a:srgbClr val="406F70"/>
                </a:solidFill>
              </a:rPr>
              <a:t>zgodb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blagovnih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znamk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sl-SI" dirty="0">
                <a:solidFill>
                  <a:srgbClr val="406F70"/>
                </a:solidFill>
              </a:rPr>
              <a:t>gostinci </a:t>
            </a:r>
            <a:r>
              <a:rPr lang="en-GB" dirty="0">
                <a:solidFill>
                  <a:srgbClr val="406F70"/>
                </a:solidFill>
              </a:rPr>
              <a:t>pa </a:t>
            </a:r>
            <a:r>
              <a:rPr lang="en-GB" dirty="0" err="1">
                <a:solidFill>
                  <a:srgbClr val="406F70"/>
                </a:solidFill>
              </a:rPr>
              <a:t>imajo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več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načinov</a:t>
            </a:r>
            <a:r>
              <a:rPr lang="en-GB" dirty="0">
                <a:solidFill>
                  <a:srgbClr val="406F70"/>
                </a:solidFill>
              </a:rPr>
              <a:t> za </a:t>
            </a:r>
            <a:r>
              <a:rPr lang="en-GB" dirty="0" err="1">
                <a:solidFill>
                  <a:srgbClr val="406F70"/>
                </a:solidFill>
              </a:rPr>
              <a:t>posredovanje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identitete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vizije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svoje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blagovne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znamke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en-GB" dirty="0" err="1">
                <a:solidFill>
                  <a:srgbClr val="406F70"/>
                </a:solidFill>
              </a:rPr>
              <a:t>Pravilno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izveden</a:t>
            </a:r>
            <a:r>
              <a:rPr lang="sl-SI" dirty="0">
                <a:solidFill>
                  <a:srgbClr val="406F70"/>
                </a:solidFill>
              </a:rPr>
              <a:t> emotivni marketing </a:t>
            </a:r>
            <a:r>
              <a:rPr lang="en-GB" dirty="0" err="1">
                <a:solidFill>
                  <a:srgbClr val="406F70"/>
                </a:solidFill>
              </a:rPr>
              <a:t>pomaga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gostincem </a:t>
            </a:r>
            <a:r>
              <a:rPr lang="en-GB" dirty="0" err="1">
                <a:solidFill>
                  <a:srgbClr val="406F70"/>
                </a:solidFill>
              </a:rPr>
              <a:t>pri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razlikovanju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konkuriranju</a:t>
            </a:r>
            <a:r>
              <a:rPr lang="en-GB" dirty="0">
                <a:solidFill>
                  <a:srgbClr val="406F70"/>
                </a:solidFill>
              </a:rPr>
              <a:t> v </a:t>
            </a:r>
            <a:r>
              <a:rPr lang="en-GB" dirty="0" err="1">
                <a:solidFill>
                  <a:srgbClr val="406F70"/>
                </a:solidFill>
              </a:rPr>
              <a:t>tem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spreminjajočem</a:t>
            </a:r>
            <a:r>
              <a:rPr lang="en-GB" dirty="0">
                <a:solidFill>
                  <a:srgbClr val="406F70"/>
                </a:solidFill>
              </a:rPr>
              <a:t> se </a:t>
            </a:r>
            <a:r>
              <a:rPr lang="en-GB" dirty="0" err="1">
                <a:solidFill>
                  <a:srgbClr val="406F70"/>
                </a:solidFill>
              </a:rPr>
              <a:t>okolju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ter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izraža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vrednote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interese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strast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vaše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blagovne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znamke</a:t>
            </a:r>
            <a:r>
              <a:rPr lang="en-GB" dirty="0">
                <a:solidFill>
                  <a:srgbClr val="406F70"/>
                </a:solidFill>
              </a:rPr>
              <a:t>.</a:t>
            </a:r>
            <a:r>
              <a:rPr lang="en-US" b="1" dirty="0">
                <a:solidFill>
                  <a:srgbClr val="CC9131"/>
                </a:solidFill>
              </a:rPr>
              <a:t>                                  </a:t>
            </a:r>
            <a:endParaRPr lang="sl-SI" b="1" dirty="0">
              <a:solidFill>
                <a:srgbClr val="CC9131"/>
              </a:solidFill>
            </a:endParaRPr>
          </a:p>
          <a:p>
            <a:pPr algn="just"/>
            <a:r>
              <a:rPr lang="sl-SI" b="1" dirty="0">
                <a:solidFill>
                  <a:srgbClr val="CC9131"/>
                </a:solidFill>
              </a:rPr>
              <a:t>Več podrobnosti najdete v 3. delu tega modula.</a:t>
            </a:r>
            <a:endParaRPr lang="en-US" b="1" dirty="0">
              <a:solidFill>
                <a:srgbClr val="CC913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4FDA3-2CB2-41CE-A5EE-9906221419F7}"/>
              </a:ext>
            </a:extLst>
          </p:cNvPr>
          <p:cNvSpPr txBox="1"/>
          <p:nvPr/>
        </p:nvSpPr>
        <p:spPr>
          <a:xfrm>
            <a:off x="611595" y="978698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5C05B"/>
                </a:solidFill>
              </a:rPr>
              <a:t>Emotivni </a:t>
            </a:r>
            <a:r>
              <a:rPr lang="sl-SI" sz="4000" b="1" dirty="0" err="1">
                <a:solidFill>
                  <a:srgbClr val="F5C05B"/>
                </a:solidFill>
              </a:rPr>
              <a:t>marketning</a:t>
            </a:r>
            <a:endParaRPr lang="en-IE" sz="4000" b="1" dirty="0">
              <a:solidFill>
                <a:srgbClr val="F5C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93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694" y="2173321"/>
            <a:ext cx="6664905" cy="1570004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sl-SI" dirty="0"/>
              <a:t>OKOLJE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1622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466BE-2721-452C-B958-7ED24B9A9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b="1" dirty="0">
                <a:solidFill>
                  <a:srgbClr val="406F70"/>
                </a:solidFill>
              </a:rPr>
              <a:t>3.</a:t>
            </a:r>
            <a:r>
              <a:rPr lang="sl-SI" b="1" dirty="0">
                <a:solidFill>
                  <a:srgbClr val="406F70"/>
                </a:solidFill>
              </a:rPr>
              <a:t> OKOLJE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579BA-7C1B-4895-A260-F9DF7AF72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047" y="2136737"/>
            <a:ext cx="4400549" cy="3642009"/>
          </a:xfrm>
        </p:spPr>
        <p:txBody>
          <a:bodyPr/>
          <a:lstStyle/>
          <a:p>
            <a:pPr algn="just"/>
            <a:r>
              <a:rPr lang="en-US" sz="2400" b="0" i="0" dirty="0">
                <a:solidFill>
                  <a:srgbClr val="406F70"/>
                </a:solidFill>
                <a:effectLst/>
              </a:rPr>
              <a:t>Na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izbiro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vplivajo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tudi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okoljski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r>
              <a:rPr lang="en-US" sz="2400" b="1" dirty="0" err="1">
                <a:solidFill>
                  <a:srgbClr val="406F70"/>
                </a:solidFill>
              </a:rPr>
              <a:t>dejavniki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so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vreme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ura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dneva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neposredna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okolica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s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kom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obedujete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oglasi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kaj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si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lahko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privoščite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 algn="just"/>
            <a:r>
              <a:rPr lang="en-US" sz="2400" b="0" i="0" dirty="0" err="1">
                <a:solidFill>
                  <a:srgbClr val="406F70"/>
                </a:solidFill>
                <a:effectLst/>
              </a:rPr>
              <a:t>Restavracije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gostinski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06F70"/>
                </a:solidFill>
                <a:effectLst/>
              </a:rPr>
              <a:t>lokali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sz="2400" b="0" i="0" dirty="0">
                <a:solidFill>
                  <a:srgbClr val="406F70"/>
                </a:solidFill>
                <a:effectLst/>
              </a:rPr>
              <a:t>lahko ta dejstva izkoristijo sebi v prid.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8009F-A9DC-48E2-9381-B83B0ABFD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59A02-4006-4407-94CB-5100708F1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TELESNI</a:t>
            </a:r>
            <a:endParaRPr lang="en-IE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520380-2561-44DB-B406-D3311E4F9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D6123A-42A7-4049-ACA0-4D35249B44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DRUŽBENI</a:t>
            </a:r>
            <a:endParaRPr lang="en-IE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468AC-2486-4DB9-A825-584A2A555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7DFA63-645F-42E1-BD33-9D926B76CE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EKONOMSKI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63101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F9805D-C1D7-43ED-91E0-CBCA3865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5" y="536076"/>
            <a:ext cx="9201150" cy="13277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06F70"/>
                </a:solidFill>
              </a:rPr>
              <a:t>Irish Food Board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Bord Bia</a:t>
            </a:r>
            <a:r>
              <a:rPr lang="en-US" dirty="0">
                <a:solidFill>
                  <a:srgbClr val="406F70"/>
                </a:solidFill>
              </a:rPr>
              <a:t>)  </a:t>
            </a:r>
            <a:r>
              <a:rPr lang="sl-SI" dirty="0">
                <a:solidFill>
                  <a:srgbClr val="406F70"/>
                </a:solidFill>
              </a:rPr>
              <a:t>v svojem poročilu </a:t>
            </a:r>
            <a:r>
              <a:rPr lang="en-US" dirty="0">
                <a:hlinkClick r:id="rId2"/>
              </a:rPr>
              <a:t>Market Insight report </a:t>
            </a:r>
            <a:r>
              <a:rPr lang="en-US" dirty="0" err="1">
                <a:solidFill>
                  <a:srgbClr val="406F70"/>
                </a:solidFill>
              </a:rPr>
              <a:t>napoveduje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šest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ključnih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trendov</a:t>
            </a:r>
            <a:r>
              <a:rPr lang="en-US" dirty="0">
                <a:solidFill>
                  <a:srgbClr val="406F70"/>
                </a:solidFill>
              </a:rPr>
              <a:t>, ki </a:t>
            </a:r>
            <a:r>
              <a:rPr lang="en-US" dirty="0" err="1">
                <a:solidFill>
                  <a:srgbClr val="406F70"/>
                </a:solidFill>
              </a:rPr>
              <a:t>jih</a:t>
            </a:r>
            <a:r>
              <a:rPr lang="en-US" dirty="0">
                <a:solidFill>
                  <a:srgbClr val="406F70"/>
                </a:solidFill>
              </a:rPr>
              <a:t> je </a:t>
            </a:r>
            <a:r>
              <a:rPr lang="en-US" dirty="0" err="1">
                <a:solidFill>
                  <a:srgbClr val="406F70"/>
                </a:solidFill>
              </a:rPr>
              <a:t>treba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upoštevati</a:t>
            </a:r>
            <a:r>
              <a:rPr lang="en-US" dirty="0">
                <a:solidFill>
                  <a:srgbClr val="406F70"/>
                </a:solidFill>
              </a:rPr>
              <a:t>, da bi </a:t>
            </a:r>
            <a:r>
              <a:rPr lang="en-US" dirty="0" err="1">
                <a:solidFill>
                  <a:srgbClr val="406F70"/>
                </a:solidFill>
              </a:rPr>
              <a:t>omogočili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trajnostno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prihodnost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gostinskega sektorja</a:t>
            </a:r>
            <a:r>
              <a:rPr lang="en-US" dirty="0">
                <a:solidFill>
                  <a:srgbClr val="406F70"/>
                </a:solidFill>
              </a:rPr>
              <a:t>. </a:t>
            </a:r>
            <a:r>
              <a:rPr lang="en-US" dirty="0" err="1">
                <a:solidFill>
                  <a:srgbClr val="406F70"/>
                </a:solidFill>
              </a:rPr>
              <a:t>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trendi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veljajo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za celotno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Evrop</a:t>
            </a:r>
            <a:r>
              <a:rPr lang="sl-SI" dirty="0">
                <a:solidFill>
                  <a:srgbClr val="406F70"/>
                </a:solidFill>
              </a:rPr>
              <a:t>o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6860C-7F31-490D-8AB4-4F8CAF0A509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17" y="1476806"/>
            <a:ext cx="8152022" cy="535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1766A-235F-4B09-97E9-F1E8C1EC879B}"/>
              </a:ext>
            </a:extLst>
          </p:cNvPr>
          <p:cNvSpPr txBox="1"/>
          <p:nvPr/>
        </p:nvSpPr>
        <p:spPr>
          <a:xfrm>
            <a:off x="3173251" y="2087281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sl-SI" sz="2800" b="1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POMISLEKOV ZA PRIHODNOST</a:t>
            </a:r>
            <a:endParaRPr lang="en-IE" sz="2800" b="1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268F54-8CDF-45F9-AA74-D17DADA7C54C}"/>
              </a:ext>
            </a:extLst>
          </p:cNvPr>
          <p:cNvSpPr txBox="1"/>
          <p:nvPr/>
        </p:nvSpPr>
        <p:spPr>
          <a:xfrm>
            <a:off x="3323523" y="3082818"/>
            <a:ext cx="2324789" cy="313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Spreminjajoče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se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okolje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59B6A2-7E7A-4CA4-A7F8-C00303B5C3AC}"/>
              </a:ext>
            </a:extLst>
          </p:cNvPr>
          <p:cNvSpPr txBox="1"/>
          <p:nvPr/>
        </p:nvSpPr>
        <p:spPr>
          <a:xfrm>
            <a:off x="7065954" y="3002721"/>
            <a:ext cx="2324789" cy="2868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Pospeševanje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storitev na terenu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E84991C-25C9-4271-875D-D32B2063CFF7}"/>
              </a:ext>
            </a:extLst>
          </p:cNvPr>
          <p:cNvSpPr txBox="1"/>
          <p:nvPr/>
        </p:nvSpPr>
        <p:spPr>
          <a:xfrm>
            <a:off x="3305629" y="3875411"/>
            <a:ext cx="2452914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Nove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postavitve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v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restavracij</a:t>
            </a:r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i</a:t>
            </a:r>
            <a:endParaRPr lang="en-US" sz="1600" b="1" dirty="0">
              <a:solidFill>
                <a:srgbClr val="FFFFFF"/>
              </a:solidFill>
              <a:effectLst/>
              <a:latin typeface="Source Sans 3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22E71C6-C57B-4259-8B52-98F0732176D6}"/>
              </a:ext>
            </a:extLst>
          </p:cNvPr>
          <p:cNvSpPr txBox="1"/>
          <p:nvPr/>
        </p:nvSpPr>
        <p:spPr>
          <a:xfrm>
            <a:off x="7065954" y="3875411"/>
            <a:ext cx="2206171" cy="6178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Prenova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poslovnega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modela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4BC3782-D488-4593-BA56-CD417D73D146}"/>
              </a:ext>
            </a:extLst>
          </p:cNvPr>
          <p:cNvSpPr txBox="1"/>
          <p:nvPr/>
        </p:nvSpPr>
        <p:spPr>
          <a:xfrm>
            <a:off x="3301751" y="4724281"/>
            <a:ext cx="2772477" cy="5219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Sanitarno-higienske razmere prihajajo v ospredje</a:t>
            </a:r>
            <a:endParaRPr lang="en-I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9D1FE81-C4BB-418B-9D42-29E1B569BD5B}"/>
              </a:ext>
            </a:extLst>
          </p:cNvPr>
          <p:cNvSpPr txBox="1"/>
          <p:nvPr/>
        </p:nvSpPr>
        <p:spPr>
          <a:xfrm>
            <a:off x="7065954" y="4821987"/>
            <a:ext cx="2456855" cy="4754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</a:pPr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Nestabilnost</a:t>
            </a:r>
            <a:r>
              <a:rPr lang="en-US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oskrbovalnih </a:t>
            </a:r>
            <a:r>
              <a:rPr lang="en-US" sz="1600" b="1" dirty="0" err="1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verig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714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85C3A-8560-4F5B-AE01-0F0EEAABD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95551" y="652821"/>
            <a:ext cx="9052862" cy="1160989"/>
          </a:xfrm>
        </p:spPr>
        <p:txBody>
          <a:bodyPr/>
          <a:lstStyle/>
          <a:p>
            <a:r>
              <a:rPr lang="sl-SI" b="1" dirty="0" err="1"/>
              <a:t>Okoljski</a:t>
            </a:r>
            <a:r>
              <a:rPr lang="sl-SI" b="1" dirty="0"/>
              <a:t> dejavniki, ki vplivajo na izbiro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10D98-77DE-4D9C-8D57-BABB6B7F6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2256168"/>
            <a:ext cx="10968810" cy="4516569"/>
          </a:xfrm>
        </p:spPr>
        <p:txBody>
          <a:bodyPr/>
          <a:lstStyle/>
          <a:p>
            <a:pPr algn="just"/>
            <a:r>
              <a:rPr lang="sl-SI" dirty="0">
                <a:solidFill>
                  <a:srgbClr val="406F70"/>
                </a:solidFill>
                <a:latin typeface="TradeGothic"/>
              </a:rPr>
              <a:t>P</a:t>
            </a:r>
            <a:r>
              <a:rPr lang="en-US" dirty="0" err="1">
                <a:solidFill>
                  <a:srgbClr val="406F70"/>
                </a:solidFill>
                <a:latin typeface="TradeGothic"/>
              </a:rPr>
              <a:t>ri</a:t>
            </a:r>
            <a:r>
              <a:rPr lang="en-US" dirty="0">
                <a:solidFill>
                  <a:srgbClr val="406F70"/>
                </a:solidFill>
                <a:latin typeface="TradeGothic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TradeGothic"/>
              </a:rPr>
              <a:t>spodbujanju</a:t>
            </a:r>
            <a:r>
              <a:rPr lang="en-US" dirty="0">
                <a:solidFill>
                  <a:srgbClr val="406F70"/>
                </a:solidFill>
                <a:latin typeface="TradeGothic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TradeGothic"/>
              </a:rPr>
              <a:t>zdravega</a:t>
            </a:r>
            <a:r>
              <a:rPr lang="en-US" dirty="0">
                <a:solidFill>
                  <a:srgbClr val="406F70"/>
                </a:solidFill>
                <a:latin typeface="TradeGothic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TradeGothic"/>
              </a:rPr>
              <a:t>prehranjevanja</a:t>
            </a:r>
            <a:r>
              <a:rPr lang="sl-SI" dirty="0">
                <a:solidFill>
                  <a:srgbClr val="406F70"/>
                </a:solidFill>
                <a:latin typeface="TradeGothic"/>
              </a:rPr>
              <a:t> igra vedno večjo vlogo tudi okolje.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V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erjetnost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da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bodo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spremembe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1" i="0" dirty="0">
                <a:solidFill>
                  <a:srgbClr val="406F70"/>
                </a:solidFill>
                <a:effectLst/>
                <a:latin typeface="TradeGothic"/>
              </a:rPr>
              <a:t>v načinu prehranjevanja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pri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posamezniku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lažje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in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trajnejše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sl-SI" b="1" i="0" dirty="0">
                <a:solidFill>
                  <a:srgbClr val="406F70"/>
                </a:solidFill>
                <a:effectLst/>
                <a:latin typeface="TradeGothic"/>
              </a:rPr>
              <a:t>je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večja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če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1" i="0" dirty="0">
                <a:solidFill>
                  <a:srgbClr val="406F70"/>
                </a:solidFill>
                <a:effectLst/>
                <a:latin typeface="TradeGothic"/>
              </a:rPr>
              <a:t>tudi njegovo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okolje</a:t>
            </a:r>
            <a:r>
              <a:rPr lang="sl-SI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podpira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izbiro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zdravih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živil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. </a:t>
            </a:r>
            <a:endParaRPr lang="sl-SI" b="0" i="0" dirty="0">
              <a:solidFill>
                <a:srgbClr val="406F70"/>
              </a:solidFill>
              <a:effectLst/>
              <a:latin typeface="TradeGothic"/>
            </a:endParaRPr>
          </a:p>
          <a:p>
            <a:pPr algn="just"/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Glavni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dejavniki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ki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vplivajo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izbiro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so: </a:t>
            </a:r>
            <a:endParaRPr lang="sl-SI" b="0" i="0" dirty="0">
              <a:solidFill>
                <a:srgbClr val="406F70"/>
              </a:solidFill>
              <a:effectLst/>
              <a:latin typeface="Trade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socialno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okolje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so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družina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vrstniki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in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družbena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o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mrež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ja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; </a:t>
            </a:r>
            <a:endParaRPr lang="sl-SI" b="0" i="0" dirty="0">
              <a:solidFill>
                <a:srgbClr val="406F70"/>
              </a:solidFill>
              <a:effectLst/>
              <a:latin typeface="Trade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fizično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okolje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vključno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z vrtci, 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s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šolami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 z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delovnim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okoljem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trgovinami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z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živili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drobno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restavracijam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i;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i="0" dirty="0" err="1">
                <a:solidFill>
                  <a:srgbClr val="406F70"/>
                </a:solidFill>
                <a:effectLst/>
                <a:latin typeface="TradeGothic"/>
              </a:rPr>
              <a:t>makrookolj</a:t>
            </a:r>
            <a:r>
              <a:rPr lang="sl-SI" b="1" i="0" dirty="0">
                <a:solidFill>
                  <a:srgbClr val="406F70"/>
                </a:solidFill>
                <a:effectLst/>
                <a:latin typeface="TradeGothic"/>
              </a:rPr>
              <a:t>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npr.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socialno-ekonomski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status,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kulturne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norme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vrednote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trženje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ter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prehranska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kmetijska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  <a:latin typeface="TradeGothic"/>
              </a:rPr>
              <a:t>politika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.</a:t>
            </a:r>
            <a:r>
              <a:rPr lang="sl-SI" b="0" i="0" dirty="0">
                <a:solidFill>
                  <a:srgbClr val="406F70"/>
                </a:solidFill>
                <a:effectLst/>
                <a:latin typeface="TradeGothic"/>
              </a:rPr>
              <a:t> </a:t>
            </a:r>
            <a:endParaRPr lang="en-IE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9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F4E22A-F8AF-425A-9378-84D7AC74C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652821"/>
            <a:ext cx="8939360" cy="2265040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Povzetek</a:t>
            </a:r>
            <a:r>
              <a:rPr lang="en-US" b="1" dirty="0"/>
              <a:t>:</a:t>
            </a:r>
          </a:p>
          <a:p>
            <a:r>
              <a:rPr lang="en-US" b="1" dirty="0"/>
              <a:t> </a:t>
            </a:r>
            <a:r>
              <a:rPr lang="sl-SI" b="1" dirty="0"/>
              <a:t>3 SPREMENLJIVKE</a:t>
            </a:r>
            <a:endParaRPr lang="en-US" b="1" dirty="0"/>
          </a:p>
          <a:p>
            <a:r>
              <a:rPr lang="sl-SI" b="1" dirty="0"/>
              <a:t>in njihove</a:t>
            </a:r>
            <a:r>
              <a:rPr lang="en-IE" b="1" dirty="0"/>
              <a:t> </a:t>
            </a:r>
          </a:p>
          <a:p>
            <a:r>
              <a:rPr lang="sl-SI" b="1" dirty="0"/>
              <a:t>značilnosti</a:t>
            </a:r>
            <a:r>
              <a:rPr lang="en-IE" b="1" dirty="0"/>
              <a:t> </a:t>
            </a:r>
          </a:p>
          <a:p>
            <a:endParaRPr lang="en-I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313B9B-F9C7-465D-9E9D-47009AF3D266}"/>
              </a:ext>
            </a:extLst>
          </p:cNvPr>
          <p:cNvSpPr/>
          <p:nvPr/>
        </p:nvSpPr>
        <p:spPr>
          <a:xfrm>
            <a:off x="738187" y="2917860"/>
            <a:ext cx="2409825" cy="2911439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Značilnosti živila in njihove spremenljivke</a:t>
            </a:r>
            <a:r>
              <a:rPr lang="en-US" sz="1600" b="1" dirty="0"/>
              <a:t>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Okus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Videz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Tekstura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/>
              <a:t>Cena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Vrsta</a:t>
            </a:r>
            <a:r>
              <a:rPr lang="en-US" sz="1400" b="1" dirty="0"/>
              <a:t> </a:t>
            </a:r>
            <a:r>
              <a:rPr lang="en-US" sz="1400" b="1" dirty="0" err="1"/>
              <a:t>živila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Metoda</a:t>
            </a:r>
            <a:r>
              <a:rPr lang="en-US" sz="1400" b="1" dirty="0"/>
              <a:t> </a:t>
            </a:r>
            <a:r>
              <a:rPr lang="en-US" sz="1400" b="1" dirty="0" err="1"/>
              <a:t>priprave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Oblika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Začimbe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Kombinacije</a:t>
            </a:r>
            <a:r>
              <a:rPr lang="en-US" sz="1400" b="1" dirty="0"/>
              <a:t> </a:t>
            </a:r>
            <a:r>
              <a:rPr lang="en-US" sz="1400" b="1" dirty="0" err="1"/>
              <a:t>živil</a:t>
            </a:r>
            <a:endParaRPr lang="en-IE" sz="14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E28A5E-202E-4E8A-A8DE-9EF9B330BA08}"/>
              </a:ext>
            </a:extLst>
          </p:cNvPr>
          <p:cNvSpPr/>
          <p:nvPr/>
        </p:nvSpPr>
        <p:spPr>
          <a:xfrm>
            <a:off x="3811404" y="2917860"/>
            <a:ext cx="2743200" cy="2911439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Značilnosti vsakega posameznika</a:t>
            </a:r>
            <a:r>
              <a:rPr lang="en-US" sz="1600" b="1" dirty="0"/>
              <a:t>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/>
              <a:t>Starost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Spol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Izobrazba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Dohodek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Znanje</a:t>
            </a:r>
            <a:r>
              <a:rPr lang="en-US" sz="1400" b="1" dirty="0"/>
              <a:t> o </a:t>
            </a:r>
            <a:r>
              <a:rPr lang="en-US" sz="1400" b="1" dirty="0" err="1"/>
              <a:t>prehrani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Kuharske</a:t>
            </a:r>
            <a:r>
              <a:rPr lang="en-US" sz="1400" b="1" dirty="0"/>
              <a:t> </a:t>
            </a:r>
            <a:r>
              <a:rPr lang="en-US" sz="1400" b="1" dirty="0" err="1"/>
              <a:t>spretnosti</a:t>
            </a:r>
            <a:r>
              <a:rPr lang="en-US" sz="1400" b="1" dirty="0"/>
              <a:t> in </a:t>
            </a:r>
            <a:r>
              <a:rPr lang="en-US" sz="1400" b="1" dirty="0" err="1"/>
              <a:t>ustvarjalnost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Odnos</a:t>
            </a:r>
            <a:r>
              <a:rPr lang="en-US" sz="1400" b="1" dirty="0"/>
              <a:t> do </a:t>
            </a:r>
            <a:r>
              <a:rPr lang="en-US" sz="1400" b="1" dirty="0" err="1"/>
              <a:t>zdravja</a:t>
            </a:r>
            <a:r>
              <a:rPr lang="en-US" sz="1400" b="1" dirty="0"/>
              <a:t> in </a:t>
            </a:r>
            <a:r>
              <a:rPr lang="en-US" sz="1400" b="1" dirty="0" err="1"/>
              <a:t>vloga</a:t>
            </a:r>
            <a:r>
              <a:rPr lang="en-US" sz="1400" b="1" dirty="0"/>
              <a:t> </a:t>
            </a:r>
            <a:r>
              <a:rPr lang="en-US" sz="1400" b="1" dirty="0" err="1"/>
              <a:t>hrane</a:t>
            </a:r>
            <a:r>
              <a:rPr lang="en-US" sz="1400" b="1" dirty="0"/>
              <a:t> </a:t>
            </a:r>
            <a:r>
              <a:rPr lang="en-US" sz="1400" b="1" dirty="0" err="1"/>
              <a:t>pri</a:t>
            </a:r>
            <a:r>
              <a:rPr lang="en-US" sz="1400" b="1" dirty="0"/>
              <a:t> </a:t>
            </a:r>
            <a:r>
              <a:rPr lang="en-US" sz="1400" b="1" dirty="0" err="1"/>
              <a:t>tem</a:t>
            </a:r>
            <a:endParaRPr lang="en-IE" sz="1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ECB8E-63C6-4DF2-B5F1-C00B9F80A8E2}"/>
              </a:ext>
            </a:extLst>
          </p:cNvPr>
          <p:cNvSpPr/>
          <p:nvPr/>
        </p:nvSpPr>
        <p:spPr>
          <a:xfrm>
            <a:off x="7217996" y="2917860"/>
            <a:ext cx="2539964" cy="2911439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Značilnosti okolja</a:t>
            </a:r>
            <a:r>
              <a:rPr lang="en-US" sz="1600" b="1" dirty="0"/>
              <a:t>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400" b="1" dirty="0"/>
              <a:t>Letni čas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Zaposlitev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Mobilnost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Stopnja</a:t>
            </a:r>
            <a:r>
              <a:rPr lang="en-US" sz="1400" b="1" dirty="0"/>
              <a:t> </a:t>
            </a:r>
            <a:r>
              <a:rPr lang="en-US" sz="1400" b="1" dirty="0" err="1"/>
              <a:t>urbanizacije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 err="1"/>
              <a:t>Velikost</a:t>
            </a:r>
            <a:r>
              <a:rPr lang="en-US" sz="1400" b="1" dirty="0"/>
              <a:t> </a:t>
            </a:r>
            <a:r>
              <a:rPr lang="en-US" sz="1400" b="1" dirty="0" err="1"/>
              <a:t>gospodinjstva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400" b="1" dirty="0"/>
              <a:t>Družinski status</a:t>
            </a:r>
            <a:endParaRPr lang="en-US" sz="1400" b="1" dirty="0"/>
          </a:p>
          <a:p>
            <a:pPr algn="ctr"/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sz="14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93E0DB-BDFE-4D5C-BFC9-B55B9192F810}"/>
              </a:ext>
            </a:extLst>
          </p:cNvPr>
          <p:cNvSpPr/>
          <p:nvPr/>
        </p:nvSpPr>
        <p:spPr>
          <a:xfrm>
            <a:off x="4362450" y="1684372"/>
            <a:ext cx="1733550" cy="695325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Prehranske preference</a:t>
            </a:r>
            <a:endParaRPr lang="en-IE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C657D3-77F7-4DD2-8432-0C0250EEDF3A}"/>
              </a:ext>
            </a:extLst>
          </p:cNvPr>
          <p:cNvSpPr/>
          <p:nvPr/>
        </p:nvSpPr>
        <p:spPr>
          <a:xfrm>
            <a:off x="4123586" y="142331"/>
            <a:ext cx="2192154" cy="806414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F5C05B"/>
                </a:solidFill>
              </a:rPr>
              <a:t>Potrošnja hrane</a:t>
            </a:r>
            <a:endParaRPr lang="en-IE" sz="2400" b="1" dirty="0">
              <a:solidFill>
                <a:srgbClr val="F5C0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0C9DC-C852-4826-9B05-44C14574E8CB}"/>
              </a:ext>
            </a:extLst>
          </p:cNvPr>
          <p:cNvSpPr txBox="1"/>
          <p:nvPr/>
        </p:nvSpPr>
        <p:spPr>
          <a:xfrm>
            <a:off x="738187" y="6142908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85156"/>
                </a:solidFill>
              </a:rPr>
              <a:t>Slika</a:t>
            </a:r>
            <a:r>
              <a:rPr lang="en-US" dirty="0">
                <a:solidFill>
                  <a:srgbClr val="085156"/>
                </a:solidFill>
              </a:rPr>
              <a:t> a): </a:t>
            </a:r>
            <a:r>
              <a:rPr lang="en-US" dirty="0" err="1">
                <a:solidFill>
                  <a:srgbClr val="085156"/>
                </a:solidFill>
              </a:rPr>
              <a:t>Dejavniki</a:t>
            </a:r>
            <a:r>
              <a:rPr lang="en-US" dirty="0">
                <a:solidFill>
                  <a:srgbClr val="085156"/>
                </a:solidFill>
              </a:rPr>
              <a:t>, ki </a:t>
            </a:r>
            <a:r>
              <a:rPr lang="en-US" dirty="0" err="1">
                <a:solidFill>
                  <a:srgbClr val="085156"/>
                </a:solidFill>
              </a:rPr>
              <a:t>vplivajo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izbiro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hrane</a:t>
            </a:r>
            <a:r>
              <a:rPr lang="en-US" dirty="0">
                <a:solidFill>
                  <a:srgbClr val="085156"/>
                </a:solidFill>
              </a:rPr>
              <a:t> (Randall in </a:t>
            </a:r>
            <a:r>
              <a:rPr lang="en-US" dirty="0" err="1">
                <a:solidFill>
                  <a:srgbClr val="085156"/>
                </a:solidFill>
              </a:rPr>
              <a:t>Sanjur</a:t>
            </a:r>
            <a:r>
              <a:rPr lang="en-US" dirty="0">
                <a:solidFill>
                  <a:srgbClr val="085156"/>
                </a:solidFill>
              </a:rPr>
              <a:t>, 1981)</a:t>
            </a:r>
            <a:endParaRPr lang="en-IE" dirty="0">
              <a:solidFill>
                <a:srgbClr val="085156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966AD6-5ECF-4DDB-B48D-C54909987425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943100" y="2124075"/>
            <a:ext cx="2209800" cy="793785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23DD79-2671-4BB2-A81D-02B4682C37ED}"/>
              </a:ext>
            </a:extLst>
          </p:cNvPr>
          <p:cNvCxnSpPr>
            <a:cxnSpLocks/>
          </p:cNvCxnSpPr>
          <p:nvPr/>
        </p:nvCxnSpPr>
        <p:spPr>
          <a:xfrm flipV="1">
            <a:off x="5229225" y="2458277"/>
            <a:ext cx="0" cy="459583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FD6D82-4C29-490C-83D8-163CE788B64D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6305552" y="2124076"/>
            <a:ext cx="2182426" cy="793784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6CB6EE-9B97-408C-B94F-B660F147E196}"/>
              </a:ext>
            </a:extLst>
          </p:cNvPr>
          <p:cNvCxnSpPr>
            <a:cxnSpLocks/>
          </p:cNvCxnSpPr>
          <p:nvPr/>
        </p:nvCxnSpPr>
        <p:spPr>
          <a:xfrm flipV="1">
            <a:off x="5229225" y="1065249"/>
            <a:ext cx="0" cy="449642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FE728-DF91-4F25-A883-914355347D59}"/>
              </a:ext>
            </a:extLst>
          </p:cNvPr>
          <p:cNvCxnSpPr/>
          <p:nvPr/>
        </p:nvCxnSpPr>
        <p:spPr>
          <a:xfrm>
            <a:off x="866775" y="3638550"/>
            <a:ext cx="2074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4FD668-940A-470D-8838-FAF31D898931}"/>
              </a:ext>
            </a:extLst>
          </p:cNvPr>
          <p:cNvCxnSpPr/>
          <p:nvPr/>
        </p:nvCxnSpPr>
        <p:spPr>
          <a:xfrm>
            <a:off x="4086225" y="3638550"/>
            <a:ext cx="2074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D6A865-C68C-499E-90AD-0C30F935E8B2}"/>
              </a:ext>
            </a:extLst>
          </p:cNvPr>
          <p:cNvCxnSpPr>
            <a:cxnSpLocks/>
          </p:cNvCxnSpPr>
          <p:nvPr/>
        </p:nvCxnSpPr>
        <p:spPr>
          <a:xfrm>
            <a:off x="7493586" y="3638550"/>
            <a:ext cx="1988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86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8F218-4F13-4C51-A4AC-F3E0CD870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Kako uporabiti te informacije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DCA5B-73CF-4377-BACB-1BA8D3792F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5526" y="2090961"/>
            <a:ext cx="4912122" cy="3947440"/>
          </a:xfrm>
        </p:spPr>
        <p:txBody>
          <a:bodyPr/>
          <a:lstStyle/>
          <a:p>
            <a:r>
              <a:rPr lang="sl-SI" dirty="0">
                <a:solidFill>
                  <a:srgbClr val="406F70"/>
                </a:solidFill>
              </a:rPr>
              <a:t>Omenjene 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spremenljivk</a:t>
            </a:r>
            <a:r>
              <a:rPr lang="sl-SI" dirty="0">
                <a:solidFill>
                  <a:srgbClr val="406F70"/>
                </a:solidFill>
              </a:rPr>
              <a:t>e so se skozi raziskovalni proces izkazale kot </a:t>
            </a:r>
            <a:r>
              <a:rPr lang="en-IE" dirty="0" err="1">
                <a:solidFill>
                  <a:srgbClr val="406F70"/>
                </a:solidFill>
              </a:rPr>
              <a:t>osnova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sprejemanje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uživanje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kot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lastnik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restavracije in druge dejavnosti, vezane na prehrano, pa lahko vi </a:t>
            </a:r>
            <a:r>
              <a:rPr lang="en-IE" dirty="0" err="1">
                <a:solidFill>
                  <a:srgbClr val="406F70"/>
                </a:solidFill>
              </a:rPr>
              <a:t>te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informacije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uporabite </a:t>
            </a:r>
            <a:r>
              <a:rPr lang="en-IE" dirty="0">
                <a:solidFill>
                  <a:srgbClr val="406F70"/>
                </a:solidFill>
              </a:rPr>
              <a:t>za </a:t>
            </a:r>
            <a:r>
              <a:rPr lang="sl-SI" dirty="0">
                <a:solidFill>
                  <a:srgbClr val="406F70"/>
                </a:solidFill>
              </a:rPr>
              <a:t>prilagajanje </a:t>
            </a:r>
            <a:r>
              <a:rPr lang="en-IE" dirty="0" err="1">
                <a:solidFill>
                  <a:srgbClr val="406F70"/>
                </a:solidFill>
              </a:rPr>
              <a:t>svoje</a:t>
            </a:r>
            <a:r>
              <a:rPr lang="sl-SI" dirty="0">
                <a:solidFill>
                  <a:srgbClr val="406F70"/>
                </a:solidFill>
              </a:rPr>
              <a:t>ga poslovnega modela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oblikovanje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še bolj uspešne </a:t>
            </a:r>
            <a:r>
              <a:rPr lang="en-IE" dirty="0" err="1">
                <a:solidFill>
                  <a:srgbClr val="406F70"/>
                </a:solidFill>
              </a:rPr>
              <a:t>blagovne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znamke</a:t>
            </a:r>
            <a:r>
              <a:rPr lang="en-IE" dirty="0">
                <a:solidFill>
                  <a:srgbClr val="406F70"/>
                </a:solidFill>
              </a:rPr>
              <a:t>.</a:t>
            </a:r>
            <a:endParaRPr lang="en-IE" dirty="0"/>
          </a:p>
        </p:txBody>
      </p:sp>
      <p:pic>
        <p:nvPicPr>
          <p:cNvPr id="6" name="Picture Placeholder 5" descr="Fruits and vegetables in a basket">
            <a:extLst>
              <a:ext uri="{FF2B5EF4-FFF2-40B4-BE49-F238E27FC236}">
                <a16:creationId xmlns:a16="http://schemas.microsoft.com/office/drawing/2014/main" id="{40B6C58C-7C62-4441-A975-91897801B4D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9834603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1D052-8C84-4977-BF06-F89475B62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131" y="3094606"/>
            <a:ext cx="7876753" cy="3173773"/>
          </a:xfrm>
        </p:spPr>
        <p:txBody>
          <a:bodyPr/>
          <a:lstStyle/>
          <a:p>
            <a:pPr algn="l"/>
            <a:r>
              <a:rPr lang="en-IE" sz="3600" b="1" dirty="0">
                <a:solidFill>
                  <a:srgbClr val="F5C05B"/>
                </a:solidFill>
              </a:rPr>
              <a:t>3. </a:t>
            </a:r>
            <a:r>
              <a:rPr lang="sl-SI" sz="3600" b="1" dirty="0">
                <a:solidFill>
                  <a:srgbClr val="F5C05B"/>
                </a:solidFill>
              </a:rPr>
              <a:t>del:</a:t>
            </a:r>
            <a:r>
              <a:rPr lang="en-IE" sz="3600" b="1" dirty="0">
                <a:solidFill>
                  <a:srgbClr val="F5C05B"/>
                </a:solidFill>
              </a:rPr>
              <a:t> </a:t>
            </a:r>
            <a:r>
              <a:rPr lang="sl-SI" sz="3600" b="1" dirty="0">
                <a:solidFill>
                  <a:srgbClr val="F5C05B"/>
                </a:solidFill>
              </a:rPr>
              <a:t>Blagovna znamka</a:t>
            </a:r>
            <a:endParaRPr lang="en-IE" sz="36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FBF45-5A84-4CD6-9542-824882322B32}"/>
              </a:ext>
            </a:extLst>
          </p:cNvPr>
          <p:cNvSpPr txBox="1"/>
          <p:nvPr/>
        </p:nvSpPr>
        <p:spPr>
          <a:xfrm>
            <a:off x="9334500" y="316467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06F70"/>
                </a:solidFill>
              </a:rPr>
              <a:t>MODUL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3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C5C21-A442-42E4-A94A-3C881BBA7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Umeščanje blagovne znamke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44DBF-7C78-4BE9-B41F-3FFCCB69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2288" y="1944200"/>
            <a:ext cx="4712097" cy="3947440"/>
          </a:xfrm>
        </p:spPr>
        <p:txBody>
          <a:bodyPr/>
          <a:lstStyle/>
          <a:p>
            <a:r>
              <a:rPr lang="en-US" b="0" i="0" dirty="0" err="1">
                <a:solidFill>
                  <a:srgbClr val="085156"/>
                </a:solidFill>
                <a:effectLst/>
              </a:rPr>
              <a:t>Cilj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1" i="0" dirty="0">
                <a:solidFill>
                  <a:srgbClr val="085156"/>
                </a:solidFill>
                <a:effectLst/>
              </a:rPr>
              <a:t>umestitve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blagovne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znamke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določiti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najmočnejš</a:t>
            </a:r>
            <a:r>
              <a:rPr lang="sl-SI" b="0" i="0" dirty="0">
                <a:solidFill>
                  <a:srgbClr val="085156"/>
                </a:solidFill>
                <a:effectLst/>
              </a:rPr>
              <a:t>i element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razlikovanja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našega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podjetja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od ostalih sorodnih podjetij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na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trgu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</a:p>
          <a:p>
            <a:r>
              <a:rPr lang="sl-SI" b="0" i="0" dirty="0">
                <a:solidFill>
                  <a:srgbClr val="085156"/>
                </a:solidFill>
                <a:effectLst/>
              </a:rPr>
              <a:t>Nato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mora </a:t>
            </a:r>
            <a:r>
              <a:rPr lang="sl-SI" b="1" i="0" dirty="0">
                <a:solidFill>
                  <a:srgbClr val="085156"/>
                </a:solidFill>
                <a:effectLst/>
              </a:rPr>
              <a:t>naša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blagovna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znamka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ta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položaj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uporabiti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podlago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vse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nadaljnje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trženje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6" name="Picture Placeholder 5" descr="Hand placing stars">
            <a:extLst>
              <a:ext uri="{FF2B5EF4-FFF2-40B4-BE49-F238E27FC236}">
                <a16:creationId xmlns:a16="http://schemas.microsoft.com/office/drawing/2014/main" id="{C283AC5C-6638-40E5-8AE7-4619B5BDAF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023744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4BF62-C94F-4921-B622-418549C1C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652821"/>
            <a:ext cx="9247978" cy="1160989"/>
          </a:xfrm>
        </p:spPr>
        <p:txBody>
          <a:bodyPr/>
          <a:lstStyle/>
          <a:p>
            <a:r>
              <a:rPr lang="sl-SI" b="1" dirty="0"/>
              <a:t>Čustveno</a:t>
            </a:r>
            <a:r>
              <a:rPr lang="en-US" b="1" dirty="0"/>
              <a:t> </a:t>
            </a:r>
            <a:r>
              <a:rPr lang="sl-SI" b="1" dirty="0"/>
              <a:t>        in razumsko</a:t>
            </a:r>
            <a:r>
              <a:rPr lang="en-US" b="1" dirty="0"/>
              <a:t>	     </a:t>
            </a:r>
            <a:r>
              <a:rPr lang="sl-SI" b="1" dirty="0"/>
              <a:t>razmišljanje </a:t>
            </a:r>
            <a:r>
              <a:rPr lang="en-US" b="1" dirty="0"/>
              <a:t>…</a:t>
            </a:r>
            <a:endParaRPr lang="en-IE" b="1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860C2-A49F-4072-AA8A-CD2F791F6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5100" y="2008056"/>
            <a:ext cx="11500675" cy="4345119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85156"/>
                </a:solidFill>
              </a:rPr>
              <a:t>V </a:t>
            </a:r>
            <a:r>
              <a:rPr lang="en-US" dirty="0" err="1">
                <a:solidFill>
                  <a:srgbClr val="085156"/>
                </a:solidFill>
              </a:rPr>
              <a:t>prejšnjih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delih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tega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modula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videli</a:t>
            </a:r>
            <a:r>
              <a:rPr lang="en-US" dirty="0">
                <a:solidFill>
                  <a:srgbClr val="085156"/>
                </a:solidFill>
              </a:rPr>
              <a:t>, da </a:t>
            </a:r>
            <a:r>
              <a:rPr lang="en-US" dirty="0" err="1">
                <a:solidFill>
                  <a:srgbClr val="085156"/>
                </a:solidFill>
              </a:rPr>
              <a:t>ima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jed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oz. prehrambeni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izdelek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senzorične</a:t>
            </a:r>
            <a:r>
              <a:rPr lang="sl-SI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fizične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lastnosti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vendar</a:t>
            </a:r>
            <a:r>
              <a:rPr lang="en-US" dirty="0">
                <a:solidFill>
                  <a:srgbClr val="085156"/>
                </a:solidFill>
              </a:rPr>
              <a:t> pa </a:t>
            </a:r>
            <a:r>
              <a:rPr lang="en-US" b="1" dirty="0" err="1">
                <a:solidFill>
                  <a:srgbClr val="085156"/>
                </a:solidFill>
              </a:rPr>
              <a:t>ima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blagovna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znamka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tudi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čustvene</a:t>
            </a:r>
            <a:r>
              <a:rPr lang="en-US" b="1" dirty="0">
                <a:solidFill>
                  <a:srgbClr val="085156"/>
                </a:solidFill>
              </a:rPr>
              <a:t> in </a:t>
            </a:r>
            <a:r>
              <a:rPr lang="sl-SI" b="1" dirty="0">
                <a:solidFill>
                  <a:srgbClr val="085156"/>
                </a:solidFill>
              </a:rPr>
              <a:t>razumske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asociacije</a:t>
            </a:r>
            <a:r>
              <a:rPr lang="en-US" dirty="0">
                <a:solidFill>
                  <a:srgbClr val="085156"/>
                </a:solidFill>
              </a:rPr>
              <a:t>, ki </a:t>
            </a:r>
            <a:r>
              <a:rPr lang="en-US" dirty="0" err="1">
                <a:solidFill>
                  <a:srgbClr val="085156"/>
                </a:solidFill>
              </a:rPr>
              <a:t>prav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tako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prispevajo</a:t>
            </a:r>
            <a:r>
              <a:rPr lang="en-US" dirty="0">
                <a:solidFill>
                  <a:srgbClr val="085156"/>
                </a:solidFill>
              </a:rPr>
              <a:t> k </a:t>
            </a:r>
            <a:r>
              <a:rPr lang="en-US" dirty="0" err="1">
                <a:solidFill>
                  <a:srgbClr val="085156"/>
                </a:solidFill>
              </a:rPr>
              <a:t>zaznavanju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blagovne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znamke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miselnosti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ciljnega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potrošnika</a:t>
            </a:r>
            <a:r>
              <a:rPr lang="en-US" dirty="0">
                <a:solidFill>
                  <a:srgbClr val="085156"/>
                </a:solidFill>
              </a:rPr>
              <a:t>.</a:t>
            </a:r>
            <a:endParaRPr lang="sl-SI" dirty="0">
              <a:solidFill>
                <a:srgbClr val="085156"/>
              </a:solidFill>
            </a:endParaRPr>
          </a:p>
          <a:p>
            <a:pPr algn="just"/>
            <a:r>
              <a:rPr lang="en-US" dirty="0" err="1">
                <a:solidFill>
                  <a:srgbClr val="085156"/>
                </a:solidFill>
              </a:rPr>
              <a:t>Blagovna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znamka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sporoča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veliko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le to, </a:t>
            </a:r>
            <a:r>
              <a:rPr lang="en-US" dirty="0" err="1">
                <a:solidFill>
                  <a:srgbClr val="085156"/>
                </a:solidFill>
              </a:rPr>
              <a:t>kaj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sam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izdelek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kako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imenuje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kako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fizično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obnese</a:t>
            </a:r>
            <a:r>
              <a:rPr lang="en-US" dirty="0">
                <a:solidFill>
                  <a:srgbClr val="085156"/>
                </a:solidFill>
              </a:rPr>
              <a:t>. </a:t>
            </a:r>
            <a:r>
              <a:rPr lang="sl-SI" dirty="0">
                <a:solidFill>
                  <a:srgbClr val="085156"/>
                </a:solidFill>
              </a:rPr>
              <a:t>R</a:t>
            </a:r>
            <a:r>
              <a:rPr lang="en-US" dirty="0" err="1">
                <a:solidFill>
                  <a:srgbClr val="085156"/>
                </a:solidFill>
              </a:rPr>
              <a:t>azlike</a:t>
            </a:r>
            <a:r>
              <a:rPr lang="en-US" dirty="0">
                <a:solidFill>
                  <a:srgbClr val="085156"/>
                </a:solidFill>
              </a:rPr>
              <a:t> med </a:t>
            </a:r>
            <a:r>
              <a:rPr lang="en-US" dirty="0" err="1">
                <a:solidFill>
                  <a:srgbClr val="085156"/>
                </a:solidFill>
              </a:rPr>
              <a:t>številnimi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prehrambenimi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izdelki</a:t>
            </a:r>
            <a:r>
              <a:rPr lang="en-US" dirty="0">
                <a:solidFill>
                  <a:srgbClr val="085156"/>
                </a:solidFill>
              </a:rPr>
              <a:t> so v </a:t>
            </a:r>
            <a:r>
              <a:rPr lang="en-US" dirty="0" err="1">
                <a:solidFill>
                  <a:srgbClr val="085156"/>
                </a:solidFill>
              </a:rPr>
              <a:t>resnici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tiste </a:t>
            </a:r>
            <a:r>
              <a:rPr lang="en-US" b="1" dirty="0" err="1">
                <a:solidFill>
                  <a:srgbClr val="085156"/>
                </a:solidFill>
              </a:rPr>
              <a:t>razlike</a:t>
            </a:r>
            <a:r>
              <a:rPr lang="en-US" b="1" dirty="0">
                <a:solidFill>
                  <a:srgbClr val="085156"/>
                </a:solidFill>
              </a:rPr>
              <a:t>, ki </a:t>
            </a:r>
            <a:r>
              <a:rPr lang="en-US" b="1" dirty="0" err="1">
                <a:solidFill>
                  <a:srgbClr val="085156"/>
                </a:solidFill>
              </a:rPr>
              <a:t>jih</a:t>
            </a:r>
            <a:r>
              <a:rPr lang="en-US" b="1" dirty="0">
                <a:solidFill>
                  <a:srgbClr val="085156"/>
                </a:solidFill>
              </a:rPr>
              <a:t> v </a:t>
            </a:r>
            <a:r>
              <a:rPr lang="en-US" b="1" dirty="0" err="1">
                <a:solidFill>
                  <a:srgbClr val="085156"/>
                </a:solidFill>
              </a:rPr>
              <a:t>mislih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kupcev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ustvarja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zaznava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blagovne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znamke</a:t>
            </a:r>
            <a:r>
              <a:rPr lang="en-US" dirty="0">
                <a:solidFill>
                  <a:srgbClr val="085156"/>
                </a:solidFill>
              </a:rPr>
              <a:t>.</a:t>
            </a:r>
            <a:r>
              <a:rPr lang="sl-SI" dirty="0">
                <a:solidFill>
                  <a:srgbClr val="085156"/>
                </a:solidFill>
              </a:rPr>
              <a:t> </a:t>
            </a:r>
          </a:p>
          <a:p>
            <a:pPr algn="just"/>
            <a:r>
              <a:rPr lang="en-US" b="0" i="0" dirty="0" err="1">
                <a:solidFill>
                  <a:srgbClr val="CC9131"/>
                </a:solidFill>
                <a:effectLst/>
              </a:rPr>
              <a:t>Uspeh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znamke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torej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odvisen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miselnosti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ciljnega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potrošnika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ter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1" i="0" dirty="0">
                <a:solidFill>
                  <a:srgbClr val="CC9131"/>
                </a:solidFill>
                <a:effectLst/>
              </a:rPr>
              <a:t>od </a:t>
            </a:r>
            <a:r>
              <a:rPr lang="sl-SI" b="1" i="0" dirty="0">
                <a:solidFill>
                  <a:srgbClr val="CC9131"/>
                </a:solidFill>
                <a:effectLst/>
              </a:rPr>
              <a:t>razumskih</a:t>
            </a:r>
            <a:r>
              <a:rPr lang="en-US" b="1" i="0" dirty="0">
                <a:solidFill>
                  <a:srgbClr val="CC9131"/>
                </a:solidFill>
                <a:effectLst/>
              </a:rPr>
              <a:t> in </a:t>
            </a:r>
            <a:r>
              <a:rPr lang="en-US" b="1" i="0" dirty="0" err="1">
                <a:solidFill>
                  <a:srgbClr val="CC9131"/>
                </a:solidFill>
                <a:effectLst/>
              </a:rPr>
              <a:t>čustvenih</a:t>
            </a:r>
            <a:r>
              <a:rPr lang="en-US" b="1" i="0" dirty="0">
                <a:solidFill>
                  <a:srgbClr val="CC9131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CC9131"/>
                </a:solidFill>
                <a:effectLst/>
              </a:rPr>
              <a:t>odzivov</a:t>
            </a:r>
            <a:r>
              <a:rPr lang="en-US" b="1" i="0" dirty="0">
                <a:solidFill>
                  <a:srgbClr val="CC9131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CC9131"/>
                </a:solidFill>
                <a:effectLst/>
              </a:rPr>
              <a:t>potrošnikov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vašo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blagovno</a:t>
            </a:r>
            <a:r>
              <a:rPr lang="en-US" b="0" i="0" dirty="0">
                <a:solidFill>
                  <a:srgbClr val="CC913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CC9131"/>
                </a:solidFill>
                <a:effectLst/>
              </a:rPr>
              <a:t>znamko</a:t>
            </a:r>
            <a:r>
              <a:rPr lang="en-US" b="0" i="0" dirty="0">
                <a:solidFill>
                  <a:srgbClr val="CC9131"/>
                </a:solidFill>
                <a:effectLst/>
              </a:rPr>
              <a:t>.</a:t>
            </a:r>
            <a:r>
              <a:rPr lang="sl-SI" b="0" i="0" dirty="0">
                <a:solidFill>
                  <a:srgbClr val="CC9131"/>
                </a:solidFill>
                <a:effectLst/>
              </a:rPr>
              <a:t> </a:t>
            </a:r>
          </a:p>
          <a:p>
            <a:pPr algn="just"/>
            <a:r>
              <a:rPr lang="en-US" b="0" i="0" dirty="0" err="1">
                <a:solidFill>
                  <a:srgbClr val="406F70"/>
                </a:solidFill>
                <a:effectLst/>
              </a:rPr>
              <a:t>Brez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ustreznega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odziva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zaznavanja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kupcev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blagovna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znamka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brez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vrednosti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!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5" name="Graphic 4" descr="Two Hearts outline">
            <a:extLst>
              <a:ext uri="{FF2B5EF4-FFF2-40B4-BE49-F238E27FC236}">
                <a16:creationId xmlns:a16="http://schemas.microsoft.com/office/drawing/2014/main" id="{24050DD6-7E9D-429D-8571-086F31E7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353" y="504825"/>
            <a:ext cx="914400" cy="914400"/>
          </a:xfrm>
          <a:prstGeom prst="rect">
            <a:avLst/>
          </a:prstGeom>
        </p:spPr>
      </p:pic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07185D11-2F0E-41E6-AE39-2F1EF2303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0727" y="458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9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EBC9CA-169A-4C2F-B15B-1F06E16BC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466725"/>
            <a:ext cx="8857251" cy="704851"/>
          </a:xfrm>
        </p:spPr>
        <p:txBody>
          <a:bodyPr>
            <a:normAutofit/>
          </a:bodyPr>
          <a:lstStyle/>
          <a:p>
            <a:r>
              <a:rPr lang="sl-SI" b="1" dirty="0"/>
              <a:t>Čustveno in razumsko razmišljanje …</a:t>
            </a:r>
            <a:endParaRPr lang="en-I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A32EF-00EF-462D-BB53-34A0D525F48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836" y="1741714"/>
            <a:ext cx="6962821" cy="4649561"/>
          </a:xfrm>
          <a:prstGeom prst="rect">
            <a:avLst/>
          </a:prstGeom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D4488A82-8DB7-4EFA-99B6-9B923E5831B8}"/>
              </a:ext>
            </a:extLst>
          </p:cNvPr>
          <p:cNvSpPr txBox="1"/>
          <p:nvPr/>
        </p:nvSpPr>
        <p:spPr>
          <a:xfrm>
            <a:off x="4124866" y="4757191"/>
            <a:ext cx="1332503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Kako se počutim ob uporabi tega izdelka?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3DA3F-419A-4302-BB7C-70EBDA34C39C}"/>
              </a:ext>
            </a:extLst>
          </p:cNvPr>
          <p:cNvSpPr txBox="1"/>
          <p:nvPr/>
        </p:nvSpPr>
        <p:spPr>
          <a:xfrm>
            <a:off x="5890803" y="4757191"/>
            <a:ext cx="1489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Kako bi opisal ta izdelek?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3CD962A-DA8A-4C7F-B34B-C2A3F515368D}"/>
              </a:ext>
            </a:extLst>
          </p:cNvPr>
          <p:cNvSpPr txBox="1"/>
          <p:nvPr/>
        </p:nvSpPr>
        <p:spPr>
          <a:xfrm>
            <a:off x="5283199" y="3548074"/>
            <a:ext cx="972458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Bistvo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AFEC0A5-1F23-486E-B85E-6F8D79974E81}"/>
              </a:ext>
            </a:extLst>
          </p:cNvPr>
          <p:cNvSpPr txBox="1"/>
          <p:nvPr/>
        </p:nvSpPr>
        <p:spPr>
          <a:xfrm>
            <a:off x="4124867" y="2356966"/>
            <a:ext cx="1332503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Kako sem videti zaradi uporabe te znamke?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0040D968-1AA1-4980-9DF6-4531EDE1B1E8}"/>
              </a:ext>
            </a:extLst>
          </p:cNvPr>
          <p:cNvSpPr txBox="1"/>
          <p:nvPr/>
        </p:nvSpPr>
        <p:spPr>
          <a:xfrm>
            <a:off x="5938792" y="2338957"/>
            <a:ext cx="148971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sl-SI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Kako ta izdelek vpliva name?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F563877-166E-4A12-B475-DEA873A8F8A9}"/>
              </a:ext>
            </a:extLst>
          </p:cNvPr>
          <p:cNvSpPr txBox="1"/>
          <p:nvPr/>
        </p:nvSpPr>
        <p:spPr>
          <a:xfrm>
            <a:off x="4974588" y="4090579"/>
            <a:ext cx="85090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sl-SI" sz="11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osebnost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C0B9886-5C74-4975-AB9E-272C47EC478B}"/>
              </a:ext>
            </a:extLst>
          </p:cNvPr>
          <p:cNvSpPr txBox="1"/>
          <p:nvPr/>
        </p:nvSpPr>
        <p:spPr>
          <a:xfrm>
            <a:off x="5895128" y="2909095"/>
            <a:ext cx="85090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sl-SI" sz="11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simbol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98593CF-2480-4A94-A0E0-45351DEEC384}"/>
              </a:ext>
            </a:extLst>
          </p:cNvPr>
          <p:cNvSpPr txBox="1"/>
          <p:nvPr/>
        </p:nvSpPr>
        <p:spPr>
          <a:xfrm>
            <a:off x="6130469" y="4057150"/>
            <a:ext cx="85090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sl-SI" sz="11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dejstva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FAA511B7-7313-4112-8AE3-ACC7368D7102}"/>
              </a:ext>
            </a:extLst>
          </p:cNvPr>
          <p:cNvSpPr txBox="1"/>
          <p:nvPr/>
        </p:nvSpPr>
        <p:spPr>
          <a:xfrm>
            <a:off x="4227872" y="5761926"/>
            <a:ext cx="1126490" cy="372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sl-SI" sz="1200" dirty="0">
                <a:solidFill>
                  <a:srgbClr val="02444A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Čustveni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51195399-E239-42DC-B162-31E51E82385A}"/>
              </a:ext>
            </a:extLst>
          </p:cNvPr>
          <p:cNvSpPr txBox="1"/>
          <p:nvPr/>
        </p:nvSpPr>
        <p:spPr>
          <a:xfrm>
            <a:off x="6130469" y="3010578"/>
            <a:ext cx="1126490" cy="372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900"/>
              </a:lnSpc>
            </a:pP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19C792DD-8038-4A84-88A9-260632B99895}"/>
              </a:ext>
            </a:extLst>
          </p:cNvPr>
          <p:cNvSpPr txBox="1"/>
          <p:nvPr/>
        </p:nvSpPr>
        <p:spPr>
          <a:xfrm>
            <a:off x="6120402" y="5761925"/>
            <a:ext cx="1126490" cy="372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200" dirty="0">
                <a:solidFill>
                  <a:srgbClr val="02444A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Ra</a:t>
            </a:r>
            <a:r>
              <a:rPr lang="sl-SI" sz="1200" dirty="0" err="1">
                <a:solidFill>
                  <a:srgbClr val="02444A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zumski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B936C-D2C9-4D95-BFCD-8F03CBE548DF}"/>
              </a:ext>
            </a:extLst>
          </p:cNvPr>
          <p:cNvSpPr txBox="1"/>
          <p:nvPr/>
        </p:nvSpPr>
        <p:spPr>
          <a:xfrm>
            <a:off x="1802168" y="1435289"/>
            <a:ext cx="72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Štirje vidiki asociacij identitete blagovne znamke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825880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F90F2-157C-441B-9403-38D1C5701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8920" y="647501"/>
            <a:ext cx="5486400" cy="116452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l-SI" b="1" dirty="0">
                <a:solidFill>
                  <a:srgbClr val="085156"/>
                </a:solidFill>
              </a:rPr>
              <a:t>Kako sem videti zaradi uporabe te znamke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sl-SI" dirty="0">
                <a:solidFill>
                  <a:srgbClr val="406F70"/>
                </a:solidFill>
              </a:rPr>
              <a:t>čustveni vidik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48F1-809F-4F2E-9BC1-A433177C1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Ko </a:t>
            </a:r>
            <a:r>
              <a:rPr lang="en-US" dirty="0" err="1">
                <a:solidFill>
                  <a:srgbClr val="406F70"/>
                </a:solidFill>
              </a:rPr>
              <a:t>razmišljamo</a:t>
            </a:r>
            <a:r>
              <a:rPr lang="en-US" dirty="0">
                <a:solidFill>
                  <a:srgbClr val="406F70"/>
                </a:solidFill>
              </a:rPr>
              <a:t> o </a:t>
            </a:r>
            <a:r>
              <a:rPr lang="en-US" dirty="0" err="1">
                <a:solidFill>
                  <a:srgbClr val="406F70"/>
                </a:solidFill>
              </a:rPr>
              <a:t>pozicioniranju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blagovne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znamke</a:t>
            </a:r>
            <a:r>
              <a:rPr lang="en-US" dirty="0">
                <a:solidFill>
                  <a:srgbClr val="406F70"/>
                </a:solidFill>
              </a:rPr>
              <a:t> in o </a:t>
            </a:r>
            <a:r>
              <a:rPr lang="en-US" dirty="0" err="1">
                <a:solidFill>
                  <a:srgbClr val="406F70"/>
                </a:solidFill>
              </a:rPr>
              <a:t>tem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kako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biti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potrošnik</a:t>
            </a:r>
            <a:r>
              <a:rPr lang="en-US" dirty="0">
                <a:solidFill>
                  <a:srgbClr val="406F70"/>
                </a:solidFill>
              </a:rPr>
              <a:t> vide</a:t>
            </a:r>
            <a:r>
              <a:rPr lang="sl-SI" dirty="0">
                <a:solidFill>
                  <a:srgbClr val="406F70"/>
                </a:solidFill>
              </a:rPr>
              <a:t>n</a:t>
            </a:r>
            <a:r>
              <a:rPr lang="en-US" dirty="0">
                <a:solidFill>
                  <a:srgbClr val="406F70"/>
                </a:solidFill>
              </a:rPr>
              <a:t>, na </a:t>
            </a:r>
            <a:r>
              <a:rPr lang="en-US" dirty="0" err="1">
                <a:solidFill>
                  <a:srgbClr val="406F70"/>
                </a:solidFill>
              </a:rPr>
              <a:t>podlagi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raziskav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trendov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vemo</a:t>
            </a:r>
            <a:r>
              <a:rPr lang="en-US" dirty="0">
                <a:solidFill>
                  <a:srgbClr val="406F70"/>
                </a:solidFill>
              </a:rPr>
              <a:t>, da </a:t>
            </a:r>
            <a:r>
              <a:rPr lang="en-US" dirty="0" err="1">
                <a:solidFill>
                  <a:srgbClr val="406F70"/>
                </a:solidFill>
              </a:rPr>
              <a:t>si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potrošniki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želijo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biti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6F70"/>
                </a:solidFill>
              </a:rPr>
              <a:t>v </a:t>
            </a:r>
            <a:r>
              <a:rPr lang="en-US" b="1" dirty="0" err="1">
                <a:solidFill>
                  <a:srgbClr val="406F70"/>
                </a:solidFill>
              </a:rPr>
              <a:t>trendu</a:t>
            </a:r>
            <a:r>
              <a:rPr lang="sl-SI" b="1" dirty="0">
                <a:solidFill>
                  <a:srgbClr val="406F70"/>
                </a:solidFill>
              </a:rPr>
              <a:t>,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prijazni</a:t>
            </a:r>
            <a:r>
              <a:rPr lang="en-US" b="1" dirty="0">
                <a:solidFill>
                  <a:srgbClr val="406F70"/>
                </a:solidFill>
              </a:rPr>
              <a:t> do </a:t>
            </a:r>
            <a:r>
              <a:rPr lang="en-US" b="1" dirty="0" err="1">
                <a:solidFill>
                  <a:srgbClr val="406F70"/>
                </a:solidFill>
              </a:rPr>
              <a:t>planeta</a:t>
            </a:r>
            <a:r>
              <a:rPr lang="sl-SI" b="1" dirty="0">
                <a:solidFill>
                  <a:srgbClr val="406F70"/>
                </a:solidFill>
              </a:rPr>
              <a:t>,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družbeno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etični</a:t>
            </a:r>
            <a:r>
              <a:rPr lang="sl-SI" b="1" dirty="0">
                <a:solidFill>
                  <a:srgbClr val="406F70"/>
                </a:solidFill>
              </a:rPr>
              <a:t> in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z</a:t>
            </a:r>
            <a:r>
              <a:rPr lang="en-US" b="1" dirty="0" err="1">
                <a:solidFill>
                  <a:srgbClr val="406F70"/>
                </a:solidFill>
              </a:rPr>
              <a:t>drav</a:t>
            </a:r>
            <a:r>
              <a:rPr lang="sl-SI" b="1" dirty="0">
                <a:solidFill>
                  <a:srgbClr val="406F70"/>
                </a:solidFill>
              </a:rPr>
              <a:t>i.</a:t>
            </a:r>
            <a:endParaRPr lang="en-US" b="1" dirty="0"/>
          </a:p>
          <a:p>
            <a:endParaRPr lang="en-IE" dirty="0"/>
          </a:p>
        </p:txBody>
      </p:sp>
      <p:pic>
        <p:nvPicPr>
          <p:cNvPr id="6" name="Picture Placeholder 5" descr="Woman looking at mirror">
            <a:extLst>
              <a:ext uri="{FF2B5EF4-FFF2-40B4-BE49-F238E27FC236}">
                <a16:creationId xmlns:a16="http://schemas.microsoft.com/office/drawing/2014/main" id="{93BF9AF3-2B50-4F5D-8537-DECD6D2E0E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5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387400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18950-25DB-4AF8-932A-E5B5C7B76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5568" y="519764"/>
            <a:ext cx="5428647" cy="1035689"/>
          </a:xfrm>
        </p:spPr>
        <p:txBody>
          <a:bodyPr>
            <a:normAutofit fontScale="92500"/>
          </a:bodyPr>
          <a:lstStyle/>
          <a:p>
            <a:pPr algn="l"/>
            <a:r>
              <a:rPr lang="sl-SI" b="1" dirty="0">
                <a:solidFill>
                  <a:srgbClr val="085156"/>
                </a:solidFill>
              </a:rPr>
              <a:t>Kako se počutim ob uporabi tega izdelka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sl-SI" dirty="0">
                <a:solidFill>
                  <a:srgbClr val="406F70"/>
                </a:solidFill>
              </a:rPr>
              <a:t>čustveni vidik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C7189-BECC-4B79-B4B5-40C7BC5CF9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Med in po </a:t>
            </a:r>
            <a:r>
              <a:rPr lang="sl-SI" dirty="0">
                <a:solidFill>
                  <a:srgbClr val="406F70"/>
                </a:solidFill>
              </a:rPr>
              <a:t>uživanju našega izdelka </a:t>
            </a:r>
            <a:r>
              <a:rPr lang="en-US" dirty="0">
                <a:solidFill>
                  <a:srgbClr val="406F70"/>
                </a:solidFill>
              </a:rPr>
              <a:t>na </a:t>
            </a:r>
            <a:r>
              <a:rPr lang="en-US" dirty="0" err="1">
                <a:solidFill>
                  <a:srgbClr val="406F70"/>
                </a:solidFill>
              </a:rPr>
              <a:t>kraju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samem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ali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pozneje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vaši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potrošniki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ali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gostje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želijo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počutiti</a:t>
            </a:r>
            <a:r>
              <a:rPr lang="en-US" dirty="0">
                <a:solidFill>
                  <a:srgbClr val="406F7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srečni,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z</a:t>
            </a:r>
            <a:r>
              <a:rPr lang="en-US" b="1" dirty="0" err="1">
                <a:solidFill>
                  <a:srgbClr val="406F70"/>
                </a:solidFill>
              </a:rPr>
              <a:t>dravi</a:t>
            </a:r>
            <a:r>
              <a:rPr lang="sl-SI" b="1" dirty="0">
                <a:solidFill>
                  <a:srgbClr val="406F70"/>
                </a:solidFill>
              </a:rPr>
              <a:t>,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družbeno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ozaveščeni</a:t>
            </a:r>
            <a:r>
              <a:rPr lang="sl-SI" b="1" dirty="0">
                <a:solidFill>
                  <a:srgbClr val="406F70"/>
                </a:solidFill>
              </a:rPr>
              <a:t>,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siti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z</a:t>
            </a:r>
            <a:r>
              <a:rPr lang="en-US" b="1" dirty="0" err="1">
                <a:solidFill>
                  <a:srgbClr val="406F70"/>
                </a:solidFill>
              </a:rPr>
              <a:t>adovoljni</a:t>
            </a:r>
            <a:r>
              <a:rPr lang="sl-SI" b="1" dirty="0">
                <a:solidFill>
                  <a:srgbClr val="406F70"/>
                </a:solidFill>
              </a:rPr>
              <a:t>.</a:t>
            </a:r>
            <a:endParaRPr lang="en-US" b="1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Star-shaped glitter">
            <a:extLst>
              <a:ext uri="{FF2B5EF4-FFF2-40B4-BE49-F238E27FC236}">
                <a16:creationId xmlns:a16="http://schemas.microsoft.com/office/drawing/2014/main" id="{79A1C385-3D43-4E13-9F41-E4C753D96D2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-2432" b="-1250"/>
          <a:stretch/>
        </p:blipFill>
        <p:spPr>
          <a:xfrm>
            <a:off x="-1" y="-14989"/>
            <a:ext cx="5866433" cy="6261962"/>
          </a:xfrm>
        </p:spPr>
      </p:pic>
    </p:spTree>
    <p:extLst>
      <p:ext uri="{BB962C8B-B14F-4D97-AF65-F5344CB8AC3E}">
        <p14:creationId xmlns:p14="http://schemas.microsoft.com/office/powerpoint/2010/main" val="3238669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0C6E0-E60A-44A7-87D7-41D96CF1D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620" y="365760"/>
            <a:ext cx="5651292" cy="1151193"/>
          </a:xfrm>
        </p:spPr>
        <p:txBody>
          <a:bodyPr>
            <a:normAutofit/>
          </a:bodyPr>
          <a:lstStyle/>
          <a:p>
            <a:pPr algn="l"/>
            <a:r>
              <a:rPr lang="sl-SI" b="1" dirty="0">
                <a:solidFill>
                  <a:srgbClr val="085156"/>
                </a:solidFill>
              </a:rPr>
              <a:t>Kako ta izdelek vpliva name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sl-SI" dirty="0">
                <a:solidFill>
                  <a:srgbClr val="406F70"/>
                </a:solidFill>
              </a:rPr>
              <a:t>razumski vidik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pPr algn="l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A043A-3DC8-4B0F-9693-4D1BB7136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>
                <a:solidFill>
                  <a:srgbClr val="085156"/>
                </a:solidFill>
              </a:rPr>
              <a:t>Izdelek/jed pa mora zadovoljiti tudi čisto praktične potrebe  in želje našega gosta oz. potrošnika: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imeti mora ustrezno prehransko vrednost,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potrošnik mora biti na koncu sit,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zagotovljena mora biti </a:t>
            </a:r>
            <a:r>
              <a:rPr lang="en-US" dirty="0" err="1">
                <a:solidFill>
                  <a:srgbClr val="085156"/>
                </a:solidFill>
              </a:rPr>
              <a:t>kakovost</a:t>
            </a:r>
            <a:r>
              <a:rPr lang="sl-SI" dirty="0">
                <a:solidFill>
                  <a:srgbClr val="085156"/>
                </a:solidFill>
              </a:rPr>
              <a:t>.</a:t>
            </a:r>
            <a:endParaRPr lang="en-US" dirty="0">
              <a:solidFill>
                <a:srgbClr val="085156"/>
              </a:solidFill>
            </a:endParaRPr>
          </a:p>
        </p:txBody>
      </p:sp>
      <p:pic>
        <p:nvPicPr>
          <p:cNvPr id="6" name="Picture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E7030822-CE3B-48C0-A1AF-721EABE093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1" t="1" r="-29984" b="-34802"/>
          <a:stretch/>
        </p:blipFill>
        <p:spPr>
          <a:xfrm>
            <a:off x="222088" y="365760"/>
            <a:ext cx="5145409" cy="5701414"/>
          </a:xfrm>
        </p:spPr>
      </p:pic>
    </p:spTree>
    <p:extLst>
      <p:ext uri="{BB962C8B-B14F-4D97-AF65-F5344CB8AC3E}">
        <p14:creationId xmlns:p14="http://schemas.microsoft.com/office/powerpoint/2010/main" val="9555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2D552C-1BAD-4C50-8EFD-A1AC5376FF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1. </a:t>
            </a:r>
            <a:r>
              <a:rPr lang="en-US" b="1" dirty="0" err="1">
                <a:solidFill>
                  <a:srgbClr val="CC9131"/>
                </a:solidFill>
              </a:rPr>
              <a:t>Spreminjajoča</a:t>
            </a:r>
            <a:r>
              <a:rPr lang="en-US" b="1" dirty="0">
                <a:solidFill>
                  <a:srgbClr val="CC9131"/>
                </a:solidFill>
              </a:rPr>
              <a:t> se </a:t>
            </a:r>
            <a:r>
              <a:rPr lang="en-US" b="1" dirty="0" err="1">
                <a:solidFill>
                  <a:srgbClr val="CC9131"/>
                </a:solidFill>
              </a:rPr>
              <a:t>ekonomija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bo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spremenila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področje </a:t>
            </a:r>
            <a:r>
              <a:rPr lang="en-US" b="1" dirty="0">
                <a:solidFill>
                  <a:srgbClr val="CC9131"/>
                </a:solidFill>
              </a:rPr>
              <a:t>...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01189-04DB-4E09-A0A4-43EEA3223E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1914526"/>
            <a:ext cx="10078237" cy="3723964"/>
          </a:xfrm>
        </p:spPr>
        <p:txBody>
          <a:bodyPr/>
          <a:lstStyle/>
          <a:p>
            <a:r>
              <a:rPr lang="en-US" b="1" dirty="0" err="1">
                <a:solidFill>
                  <a:srgbClr val="406F70"/>
                </a:solidFill>
              </a:rPr>
              <a:t>Številna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ključna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vprašanja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bodo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dolgoročno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vplivala</a:t>
            </a:r>
            <a:r>
              <a:rPr lang="en-US" b="1" dirty="0">
                <a:solidFill>
                  <a:srgbClr val="406F70"/>
                </a:solidFill>
              </a:rPr>
              <a:t> na </a:t>
            </a:r>
            <a:r>
              <a:rPr lang="en-US" b="1" dirty="0" err="1">
                <a:solidFill>
                  <a:srgbClr val="406F70"/>
                </a:solidFill>
              </a:rPr>
              <a:t>prihodke</a:t>
            </a:r>
            <a:r>
              <a:rPr lang="en-US" b="1" dirty="0">
                <a:solidFill>
                  <a:srgbClr val="406F70"/>
                </a:solidFill>
              </a:rPr>
              <a:t> in </a:t>
            </a:r>
            <a:r>
              <a:rPr lang="en-US" b="1" dirty="0" err="1">
                <a:solidFill>
                  <a:srgbClr val="406F70"/>
                </a:solidFill>
              </a:rPr>
              <a:t>dobičkonosnost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nosilca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gostinske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dejavnosti</a:t>
            </a:r>
            <a:r>
              <a:rPr lang="en-US" b="1" dirty="0">
                <a:solidFill>
                  <a:srgbClr val="406F7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Usmerjenost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potrošnikov</a:t>
            </a:r>
            <a:r>
              <a:rPr lang="en-US" b="1" dirty="0">
                <a:solidFill>
                  <a:srgbClr val="406F70"/>
                </a:solidFill>
              </a:rPr>
              <a:t> glede </a:t>
            </a:r>
            <a:r>
              <a:rPr lang="en-US" b="1" dirty="0" err="1">
                <a:solidFill>
                  <a:srgbClr val="406F70"/>
                </a:solidFill>
              </a:rPr>
              <a:t>cen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 err="1"/>
              <a:t>kaže</a:t>
            </a:r>
            <a:r>
              <a:rPr lang="en-US" dirty="0"/>
              <a:t>, da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zvišanje</a:t>
            </a:r>
            <a:r>
              <a:rPr lang="en-US" dirty="0"/>
              <a:t> </a:t>
            </a:r>
            <a:r>
              <a:rPr lang="en-US" dirty="0" err="1"/>
              <a:t>cen</a:t>
            </a:r>
            <a:r>
              <a:rPr lang="en-US" dirty="0"/>
              <a:t> </a:t>
            </a:r>
            <a:r>
              <a:rPr lang="en-US" dirty="0" err="1"/>
              <a:t>kratkoročno</a:t>
            </a:r>
            <a:r>
              <a:rPr lang="en-US" dirty="0"/>
              <a:t>/</a:t>
            </a:r>
            <a:r>
              <a:rPr lang="en-US" dirty="0" err="1"/>
              <a:t>srednjeročno</a:t>
            </a:r>
            <a:r>
              <a:rPr lang="en-US" dirty="0"/>
              <a:t> </a:t>
            </a:r>
            <a:r>
              <a:rPr lang="en-US" dirty="0" err="1"/>
              <a:t>naleti</a:t>
            </a:r>
            <a:r>
              <a:rPr lang="en-US" dirty="0"/>
              <a:t> na </a:t>
            </a:r>
            <a:r>
              <a:rPr lang="en-US" dirty="0" err="1"/>
              <a:t>odpor</a:t>
            </a:r>
            <a:r>
              <a:rPr lang="en-US" dirty="0"/>
              <a:t> </a:t>
            </a:r>
            <a:r>
              <a:rPr lang="sl-SI" dirty="0"/>
              <a:t>gostov</a:t>
            </a:r>
            <a:r>
              <a:rPr lang="en-US" dirty="0"/>
              <a:t>. </a:t>
            </a:r>
            <a:r>
              <a:rPr lang="en-US" dirty="0" err="1"/>
              <a:t>Ponovna</a:t>
            </a:r>
            <a:r>
              <a:rPr lang="en-US" dirty="0"/>
              <a:t> </a:t>
            </a:r>
            <a:r>
              <a:rPr lang="en-US" dirty="0" err="1"/>
              <a:t>vzpostavitev</a:t>
            </a:r>
            <a:r>
              <a:rPr lang="en-US" dirty="0"/>
              <a:t> </a:t>
            </a:r>
            <a:r>
              <a:rPr lang="en-US" dirty="0" err="1"/>
              <a:t>običajne</a:t>
            </a:r>
            <a:r>
              <a:rPr lang="en-US" dirty="0"/>
              <a:t> </a:t>
            </a:r>
            <a:r>
              <a:rPr lang="en-US" dirty="0" err="1"/>
              <a:t>ravni</a:t>
            </a:r>
            <a:r>
              <a:rPr lang="en-US" dirty="0"/>
              <a:t> </a:t>
            </a:r>
            <a:r>
              <a:rPr lang="en-US" dirty="0" err="1"/>
              <a:t>porabe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traja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let. 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Glavna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skrb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postaja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delovna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sila</a:t>
            </a:r>
            <a:r>
              <a:rPr lang="en-US" b="1" dirty="0">
                <a:solidFill>
                  <a:srgbClr val="406F70"/>
                </a:solidFill>
              </a:rPr>
              <a:t>. </a:t>
            </a:r>
            <a:r>
              <a:rPr lang="sl-SI" dirty="0"/>
              <a:t>K</a:t>
            </a:r>
            <a:r>
              <a:rPr lang="en-US" dirty="0" err="1"/>
              <a:t>ljučn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zaposlen</a:t>
            </a:r>
            <a:r>
              <a:rPr lang="sl-SI" dirty="0"/>
              <a:t>i so bili odpuščeni</a:t>
            </a:r>
            <a:r>
              <a:rPr lang="en-US" dirty="0"/>
              <a:t>, </a:t>
            </a:r>
            <a:r>
              <a:rPr lang="en-US" dirty="0" err="1"/>
              <a:t>pričakuje</a:t>
            </a:r>
            <a:r>
              <a:rPr lang="en-US" dirty="0"/>
              <a:t> pa se, da se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izzivi</a:t>
            </a:r>
            <a:r>
              <a:rPr lang="en-US" dirty="0"/>
              <a:t> </a:t>
            </a:r>
            <a:r>
              <a:rPr lang="en-US" dirty="0" err="1"/>
              <a:t>usposabljanja</a:t>
            </a:r>
            <a:r>
              <a:rPr lang="en-US" dirty="0"/>
              <a:t> in </a:t>
            </a:r>
            <a:r>
              <a:rPr lang="en-US" dirty="0" err="1"/>
              <a:t>ohranjanja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nadaljevali</a:t>
            </a:r>
            <a:r>
              <a:rPr lang="en-US" dirty="0"/>
              <a:t>. </a:t>
            </a:r>
            <a:r>
              <a:rPr lang="en-US" b="1" dirty="0"/>
              <a:t> </a:t>
            </a:r>
            <a:endParaRPr lang="sl-S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406F70"/>
                </a:solidFill>
              </a:rPr>
              <a:t>Različni s</a:t>
            </a:r>
            <a:r>
              <a:rPr lang="en-US" b="1" dirty="0" err="1">
                <a:solidFill>
                  <a:srgbClr val="406F70"/>
                </a:solidFill>
              </a:rPr>
              <a:t>troški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dela na terenu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/>
              <a:t>so </a:t>
            </a:r>
            <a:r>
              <a:rPr lang="sl-SI" dirty="0"/>
              <a:t>postali</a:t>
            </a:r>
            <a:r>
              <a:rPr lang="en-US" dirty="0"/>
              <a:t> </a:t>
            </a:r>
            <a:r>
              <a:rPr lang="en-US" dirty="0" err="1"/>
              <a:t>izziv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so se </a:t>
            </a:r>
            <a:r>
              <a:rPr lang="sl-SI" dirty="0"/>
              <a:t>izvajalci</a:t>
            </a:r>
            <a:r>
              <a:rPr lang="en-US" dirty="0"/>
              <a:t> </a:t>
            </a:r>
            <a:r>
              <a:rPr lang="en-US" dirty="0" err="1"/>
              <a:t>preusmerili</a:t>
            </a:r>
            <a:r>
              <a:rPr lang="en-US" dirty="0"/>
              <a:t> na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dostave</a:t>
            </a:r>
            <a:r>
              <a:rPr lang="en-US" dirty="0"/>
              <a:t>.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višjih</a:t>
            </a:r>
            <a:r>
              <a:rPr lang="en-US" dirty="0"/>
              <a:t> </a:t>
            </a:r>
            <a:r>
              <a:rPr lang="en-US" dirty="0" err="1"/>
              <a:t>stroškov</a:t>
            </a:r>
            <a:r>
              <a:rPr lang="en-US" dirty="0"/>
              <a:t> na </a:t>
            </a:r>
            <a:r>
              <a:rPr lang="en-US" dirty="0" err="1"/>
              <a:t>potrošnika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izkaže</a:t>
            </a:r>
            <a:r>
              <a:rPr lang="en-US" dirty="0"/>
              <a:t> za </a:t>
            </a:r>
            <a:r>
              <a:rPr lang="en-US" dirty="0" err="1"/>
              <a:t>težavnega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1109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61103-8D12-47F5-BFF3-FFC4A09D24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2822" y="354230"/>
            <a:ext cx="5998596" cy="1343698"/>
          </a:xfrm>
        </p:spPr>
        <p:txBody>
          <a:bodyPr>
            <a:normAutofit/>
          </a:bodyPr>
          <a:lstStyle/>
          <a:p>
            <a:pPr algn="l"/>
            <a:r>
              <a:rPr lang="sl-SI" b="1" dirty="0">
                <a:solidFill>
                  <a:srgbClr val="085156"/>
                </a:solidFill>
              </a:rPr>
              <a:t>Kako bi opisal to jed/izdelek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sl-SI" dirty="0">
                <a:solidFill>
                  <a:srgbClr val="406F70"/>
                </a:solidFill>
              </a:rPr>
              <a:t>razumski vidik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pPr algn="l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C8BC-EDBF-47DC-9B52-A4D0D2EC0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>
                <a:solidFill>
                  <a:srgbClr val="406F70"/>
                </a:solidFill>
              </a:rPr>
              <a:t>Tukaj govorimo o dejstvih</a:t>
            </a:r>
            <a:r>
              <a:rPr lang="en-US" dirty="0">
                <a:solidFill>
                  <a:srgbClr val="406F7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barva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temperatura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velikost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porcije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vizualna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predstavitev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prehranska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vrednost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etični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viri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lokalni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pridelki</a:t>
            </a:r>
            <a:endParaRPr lang="en-IE" dirty="0"/>
          </a:p>
        </p:txBody>
      </p:sp>
      <p:pic>
        <p:nvPicPr>
          <p:cNvPr id="6" name="Picture Placeholder 5" descr="Blueberry pancakes on table">
            <a:extLst>
              <a:ext uri="{FF2B5EF4-FFF2-40B4-BE49-F238E27FC236}">
                <a16:creationId xmlns:a16="http://schemas.microsoft.com/office/drawing/2014/main" id="{A2226506-786A-4DE5-A21D-B2E68EDB19D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430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70689-C07E-4EF1-8932-9811AA2234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85156"/>
                </a:solidFill>
              </a:rPr>
              <a:t>P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ovzam</a:t>
            </a:r>
            <a:r>
              <a:rPr lang="sl-SI" b="0" i="0" dirty="0">
                <a:solidFill>
                  <a:srgbClr val="085156"/>
                </a:solidFill>
                <a:effectLst/>
              </a:rPr>
              <a:t>i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ključna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načela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oblikovanje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močne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prehranske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znamke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: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7354C-F18D-42F9-AA36-04E48944E2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7335" y="1887763"/>
            <a:ext cx="10968810" cy="323038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85156"/>
                </a:solidFill>
                <a:effectLst/>
              </a:rPr>
              <a:t>temeljito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razumevanje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potrošnikov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... </a:t>
            </a:r>
            <a:r>
              <a:rPr lang="en-US" dirty="0" err="1">
                <a:solidFill>
                  <a:srgbClr val="CC9131"/>
                </a:solidFill>
              </a:rPr>
              <a:t>empatija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jasno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opredeljeno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ciljn</a:t>
            </a:r>
            <a:r>
              <a:rPr lang="sl-SI" b="0" i="0" dirty="0">
                <a:solidFill>
                  <a:srgbClr val="085156"/>
                </a:solidFill>
                <a:effectLst/>
              </a:rPr>
              <a:t>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publika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... </a:t>
            </a:r>
            <a:r>
              <a:rPr lang="en-US" dirty="0" err="1">
                <a:solidFill>
                  <a:srgbClr val="CC9131"/>
                </a:solidFill>
              </a:rPr>
              <a:t>veste</a:t>
            </a:r>
            <a:r>
              <a:rPr lang="en-US" dirty="0">
                <a:solidFill>
                  <a:srgbClr val="CC9131"/>
                </a:solidFill>
              </a:rPr>
              <a:t>, </a:t>
            </a:r>
            <a:r>
              <a:rPr lang="en-US" dirty="0" err="1">
                <a:solidFill>
                  <a:srgbClr val="CC9131"/>
                </a:solidFill>
              </a:rPr>
              <a:t>kdo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sl-SI" dirty="0">
                <a:solidFill>
                  <a:srgbClr val="CC9131"/>
                </a:solidFill>
              </a:rPr>
              <a:t>so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vaš</a:t>
            </a:r>
            <a:r>
              <a:rPr lang="sl-SI" dirty="0">
                <a:solidFill>
                  <a:srgbClr val="CC9131"/>
                </a:solidFill>
              </a:rPr>
              <a:t>e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strank</a:t>
            </a:r>
            <a:r>
              <a:rPr lang="sl-SI" dirty="0">
                <a:solidFill>
                  <a:srgbClr val="CC9131"/>
                </a:solidFill>
              </a:rPr>
              <a:t>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jasno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komuniciranje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... </a:t>
            </a:r>
            <a:r>
              <a:rPr lang="en-US" dirty="0" err="1">
                <a:solidFill>
                  <a:srgbClr val="CC9131"/>
                </a:solidFill>
              </a:rPr>
              <a:t>obveščanje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strank</a:t>
            </a:r>
            <a:r>
              <a:rPr lang="en-US" dirty="0">
                <a:solidFill>
                  <a:srgbClr val="CC9131"/>
                </a:solidFill>
              </a:rPr>
              <a:t> o </a:t>
            </a:r>
            <a:r>
              <a:rPr lang="en-US" dirty="0" err="1">
                <a:solidFill>
                  <a:srgbClr val="CC9131"/>
                </a:solidFill>
              </a:rPr>
              <a:t>pomembnih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novostih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jasno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opredeljen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razlikovalni element naše blagovne znamke in naše prednosti pred konkurenčnimi znamkami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... </a:t>
            </a:r>
            <a:r>
              <a:rPr lang="en-US" dirty="0" err="1">
                <a:solidFill>
                  <a:srgbClr val="CC9131"/>
                </a:solidFill>
              </a:rPr>
              <a:t>kako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boste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sl-SI" dirty="0">
                <a:solidFill>
                  <a:srgbClr val="CC9131"/>
                </a:solidFill>
              </a:rPr>
              <a:t>strankam </a:t>
            </a:r>
            <a:r>
              <a:rPr lang="en-US" dirty="0" err="1">
                <a:solidFill>
                  <a:srgbClr val="CC9131"/>
                </a:solidFill>
              </a:rPr>
              <a:t>pomagali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jasno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opredeljen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tržni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fokus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... </a:t>
            </a:r>
            <a:r>
              <a:rPr lang="en-US" dirty="0" err="1">
                <a:solidFill>
                  <a:srgbClr val="CC9131"/>
                </a:solidFill>
              </a:rPr>
              <a:t>kateri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sektor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strank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želite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oblikovanje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jasne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ustrezne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"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osebnosti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znamke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" ... </a:t>
            </a:r>
            <a:r>
              <a:rPr lang="en-US" dirty="0" err="1">
                <a:solidFill>
                  <a:srgbClr val="CC9131"/>
                </a:solidFill>
              </a:rPr>
              <a:t>kako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želite</a:t>
            </a:r>
            <a:r>
              <a:rPr lang="en-US" dirty="0">
                <a:solidFill>
                  <a:srgbClr val="CC9131"/>
                </a:solidFill>
              </a:rPr>
              <a:t>, da vas </a:t>
            </a:r>
            <a:r>
              <a:rPr lang="en-US" dirty="0" err="1">
                <a:solidFill>
                  <a:srgbClr val="CC9131"/>
                </a:solidFill>
              </a:rPr>
              <a:t>dojemajo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doslednost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umeščanja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znamke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... </a:t>
            </a:r>
            <a:r>
              <a:rPr lang="en-US" dirty="0" err="1">
                <a:solidFill>
                  <a:srgbClr val="CC9131"/>
                </a:solidFill>
              </a:rPr>
              <a:t>brez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mešanih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sporočil</a:t>
            </a:r>
            <a:endParaRPr lang="sl-SI" dirty="0">
              <a:solidFill>
                <a:srgbClr val="CC91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postopen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razvoj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blagovne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znamke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razvoj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novih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izdelkov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... </a:t>
            </a:r>
            <a:r>
              <a:rPr lang="en-US" dirty="0" err="1">
                <a:solidFill>
                  <a:srgbClr val="CC9131"/>
                </a:solidFill>
              </a:rPr>
              <a:t>sledenje</a:t>
            </a:r>
            <a:r>
              <a:rPr lang="en-US" dirty="0">
                <a:solidFill>
                  <a:srgbClr val="CC9131"/>
                </a:solidFill>
              </a:rPr>
              <a:t> </a:t>
            </a:r>
            <a:r>
              <a:rPr lang="en-US" dirty="0" err="1">
                <a:solidFill>
                  <a:srgbClr val="CC9131"/>
                </a:solidFill>
              </a:rPr>
              <a:t>trendom</a:t>
            </a:r>
            <a:endParaRPr lang="sl-SI" dirty="0">
              <a:solidFill>
                <a:srgbClr val="CC913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728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man with blue hair">
            <a:extLst>
              <a:ext uri="{FF2B5EF4-FFF2-40B4-BE49-F238E27FC236}">
                <a16:creationId xmlns:a16="http://schemas.microsoft.com/office/drawing/2014/main" id="{F1914758-9BDB-4C5A-9951-5CBF634D1F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8203A-601A-47DE-9D63-1FDA809C18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Seznam DEJAVNOSTI</a:t>
            </a:r>
            <a:r>
              <a:rPr lang="en-IE" b="1" dirty="0">
                <a:solidFill>
                  <a:srgbClr val="406F70"/>
                </a:solidFill>
              </a:rPr>
              <a:t>:</a:t>
            </a:r>
            <a:r>
              <a:rPr lang="en-IE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28EB7-606A-4427-B792-7181396807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758" y="2257739"/>
            <a:ext cx="7130265" cy="3947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6F70"/>
                </a:solidFill>
              </a:rPr>
              <a:t>Je </a:t>
            </a:r>
            <a:r>
              <a:rPr lang="en-US" sz="2000" dirty="0" err="1">
                <a:solidFill>
                  <a:srgbClr val="406F70"/>
                </a:solidFill>
              </a:rPr>
              <a:t>vaše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podjetje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pripravljeno</a:t>
            </a:r>
            <a:r>
              <a:rPr lang="en-US" sz="2000" dirty="0">
                <a:solidFill>
                  <a:srgbClr val="406F70"/>
                </a:solidFill>
              </a:rPr>
              <a:t> na </a:t>
            </a:r>
            <a:r>
              <a:rPr lang="en-US" sz="2000" dirty="0" err="1">
                <a:solidFill>
                  <a:srgbClr val="406F70"/>
                </a:solidFill>
              </a:rPr>
              <a:t>prihodnost</a:t>
            </a:r>
            <a:r>
              <a:rPr lang="sl-SI" sz="2000" dirty="0">
                <a:solidFill>
                  <a:srgbClr val="406F70"/>
                </a:solidFill>
              </a:rPr>
              <a:t>?                          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406F70"/>
                </a:solidFill>
              </a:rPr>
              <a:t>Ali v</a:t>
            </a:r>
            <a:r>
              <a:rPr lang="en-US" sz="2000" dirty="0" err="1">
                <a:solidFill>
                  <a:srgbClr val="406F70"/>
                </a:solidFill>
              </a:rPr>
              <a:t>este</a:t>
            </a:r>
            <a:r>
              <a:rPr lang="en-US" sz="2000" dirty="0">
                <a:solidFill>
                  <a:srgbClr val="406F70"/>
                </a:solidFill>
              </a:rPr>
              <a:t>, </a:t>
            </a:r>
            <a:r>
              <a:rPr lang="en-US" sz="2000" dirty="0" err="1">
                <a:solidFill>
                  <a:srgbClr val="406F70"/>
                </a:solidFill>
              </a:rPr>
              <a:t>kaj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želijo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sl-SI" sz="2000" dirty="0">
                <a:solidFill>
                  <a:srgbClr val="406F70"/>
                </a:solidFill>
              </a:rPr>
              <a:t>vaši gosti</a:t>
            </a:r>
            <a:r>
              <a:rPr lang="en-US" sz="2000" dirty="0">
                <a:solidFill>
                  <a:srgbClr val="406F70"/>
                </a:solidFill>
              </a:rPr>
              <a:t>?		</a:t>
            </a:r>
            <a:r>
              <a:rPr lang="sl-SI" sz="2000" dirty="0">
                <a:solidFill>
                  <a:srgbClr val="406F70"/>
                </a:solidFill>
              </a:rPr>
              <a:t>                                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406F70"/>
                </a:solidFill>
              </a:rPr>
              <a:t>Ali m</a:t>
            </a:r>
            <a:r>
              <a:rPr lang="en-US" sz="2000" dirty="0" err="1">
                <a:solidFill>
                  <a:srgbClr val="406F70"/>
                </a:solidFill>
              </a:rPr>
              <a:t>enite</a:t>
            </a:r>
            <a:r>
              <a:rPr lang="en-US" sz="2000" dirty="0">
                <a:solidFill>
                  <a:srgbClr val="406F70"/>
                </a:solidFill>
              </a:rPr>
              <a:t>, da </a:t>
            </a:r>
            <a:r>
              <a:rPr lang="en-US" sz="2000" dirty="0" err="1">
                <a:solidFill>
                  <a:srgbClr val="406F70"/>
                </a:solidFill>
              </a:rPr>
              <a:t>vaš</a:t>
            </a:r>
            <a:r>
              <a:rPr lang="sl-SI" sz="2000" dirty="0">
                <a:solidFill>
                  <a:srgbClr val="406F70"/>
                </a:solidFill>
              </a:rPr>
              <a:t>i gosti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pravilno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dojemajo</a:t>
            </a:r>
            <a:r>
              <a:rPr lang="sl-SI" sz="2000" dirty="0">
                <a:solidFill>
                  <a:srgbClr val="406F70"/>
                </a:solidFill>
              </a:rPr>
              <a:t> vašo </a:t>
            </a:r>
            <a:r>
              <a:rPr lang="en-US" sz="2000" dirty="0" err="1">
                <a:solidFill>
                  <a:srgbClr val="406F70"/>
                </a:solidFill>
              </a:rPr>
              <a:t>ponu</a:t>
            </a:r>
            <a:r>
              <a:rPr lang="sl-SI" sz="2000" dirty="0" err="1">
                <a:solidFill>
                  <a:srgbClr val="406F70"/>
                </a:solidFill>
              </a:rPr>
              <a:t>dbo</a:t>
            </a:r>
            <a:r>
              <a:rPr lang="sl-SI" sz="2000" dirty="0">
                <a:solidFill>
                  <a:srgbClr val="406F70"/>
                </a:solidFill>
              </a:rPr>
              <a:t>?  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406F70"/>
                </a:solidFill>
              </a:rPr>
              <a:t>S</a:t>
            </a:r>
            <a:r>
              <a:rPr lang="en-US" sz="2000" dirty="0" err="1">
                <a:solidFill>
                  <a:srgbClr val="406F70"/>
                </a:solidFill>
              </a:rPr>
              <a:t>te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ustvarili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blagovno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znamko</a:t>
            </a:r>
            <a:r>
              <a:rPr lang="en-US" sz="2000" dirty="0">
                <a:solidFill>
                  <a:srgbClr val="406F70"/>
                </a:solidFill>
              </a:rPr>
              <a:t> za </a:t>
            </a:r>
            <a:r>
              <a:rPr lang="en-US" sz="2000" dirty="0" err="1">
                <a:solidFill>
                  <a:srgbClr val="406F70"/>
                </a:solidFill>
              </a:rPr>
              <a:t>svoje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podjetje</a:t>
            </a:r>
            <a:r>
              <a:rPr lang="en-US" sz="2000" dirty="0">
                <a:solidFill>
                  <a:srgbClr val="406F70"/>
                </a:solidFill>
              </a:rPr>
              <a:t>?	</a:t>
            </a:r>
            <a:r>
              <a:rPr lang="sl-SI" sz="2000" dirty="0">
                <a:solidFill>
                  <a:srgbClr val="406F70"/>
                </a:solidFill>
              </a:rPr>
              <a:t>                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406F70"/>
                </a:solidFill>
              </a:rPr>
              <a:t>S</a:t>
            </a:r>
            <a:r>
              <a:rPr lang="en-US" sz="2000" dirty="0" err="1">
                <a:solidFill>
                  <a:srgbClr val="406F70"/>
                </a:solidFill>
              </a:rPr>
              <a:t>te</a:t>
            </a:r>
            <a:r>
              <a:rPr lang="en-US" sz="2000" dirty="0">
                <a:solidFill>
                  <a:srgbClr val="406F70"/>
                </a:solidFill>
              </a:rPr>
              <a:t> se </a:t>
            </a:r>
            <a:r>
              <a:rPr lang="en-US" sz="2000" dirty="0" err="1">
                <a:solidFill>
                  <a:srgbClr val="406F70"/>
                </a:solidFill>
              </a:rPr>
              <a:t>pripravljeni</a:t>
            </a:r>
            <a:r>
              <a:rPr lang="en-US" sz="2000" dirty="0">
                <a:solidFill>
                  <a:srgbClr val="406F70"/>
                </a:solidFill>
              </a:rPr>
              <a:t> po </a:t>
            </a:r>
            <a:r>
              <a:rPr lang="en-US" sz="2000" dirty="0" err="1">
                <a:solidFill>
                  <a:srgbClr val="406F70"/>
                </a:solidFill>
              </a:rPr>
              <a:t>potrebi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prilagoditi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ali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spremeniti</a:t>
            </a:r>
            <a:r>
              <a:rPr lang="en-US" sz="2000" dirty="0">
                <a:solidFill>
                  <a:srgbClr val="406F70"/>
                </a:solidFill>
              </a:rPr>
              <a:t>? </a:t>
            </a:r>
            <a:r>
              <a:rPr lang="sl-SI" sz="2000" dirty="0">
                <a:solidFill>
                  <a:srgbClr val="406F70"/>
                </a:solidFill>
              </a:rPr>
              <a:t>      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  <a:r>
              <a:rPr lang="en-US" dirty="0">
                <a:solidFill>
                  <a:srgbClr val="406F70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06F70"/>
              </a:solidFill>
            </a:endParaRPr>
          </a:p>
          <a:p>
            <a:endParaRPr lang="en-I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7196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607B3-3639-0248-950E-5ED1788F9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l-SI" dirty="0"/>
              <a:t>Hvala!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6D3ED-9737-4560-AE10-07B778967E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1. </a:t>
            </a:r>
            <a:r>
              <a:rPr lang="en-US" b="1" dirty="0" err="1">
                <a:solidFill>
                  <a:srgbClr val="CC9131"/>
                </a:solidFill>
              </a:rPr>
              <a:t>Spreminjajoča</a:t>
            </a:r>
            <a:r>
              <a:rPr lang="en-US" b="1" dirty="0">
                <a:solidFill>
                  <a:srgbClr val="CC9131"/>
                </a:solidFill>
              </a:rPr>
              <a:t> se </a:t>
            </a:r>
            <a:r>
              <a:rPr lang="en-US" b="1" dirty="0" err="1">
                <a:solidFill>
                  <a:srgbClr val="CC9131"/>
                </a:solidFill>
              </a:rPr>
              <a:t>ekonomija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bo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spremenila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področje (nadaljevanje) </a:t>
            </a:r>
            <a:r>
              <a:rPr lang="en-US" b="1" dirty="0">
                <a:solidFill>
                  <a:srgbClr val="CC9131"/>
                </a:solidFill>
              </a:rPr>
              <a:t>...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2F07-8012-42E3-A520-9CFF4681EF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2085976"/>
            <a:ext cx="7719249" cy="36477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Ker se </a:t>
            </a:r>
            <a:r>
              <a:rPr lang="en-US" b="1" dirty="0" err="1">
                <a:solidFill>
                  <a:srgbClr val="406F70"/>
                </a:solidFill>
              </a:rPr>
              <a:t>povpraševanje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seli</a:t>
            </a:r>
            <a:r>
              <a:rPr lang="en-US" b="1" dirty="0">
                <a:solidFill>
                  <a:srgbClr val="406F70"/>
                </a:solidFill>
              </a:rPr>
              <a:t> v </a:t>
            </a:r>
            <a:r>
              <a:rPr lang="en-US" b="1" dirty="0" err="1">
                <a:solidFill>
                  <a:srgbClr val="406F70"/>
                </a:solidFill>
              </a:rPr>
              <a:t>predmestja</a:t>
            </a:r>
            <a:r>
              <a:rPr lang="en-US" dirty="0"/>
              <a:t>,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sl-SI" dirty="0"/>
              <a:t>ponudniki storitev</a:t>
            </a:r>
            <a:r>
              <a:rPr lang="en-US" dirty="0"/>
              <a:t> </a:t>
            </a:r>
            <a:r>
              <a:rPr lang="en-US" dirty="0" err="1"/>
              <a:t>morda</a:t>
            </a:r>
            <a:r>
              <a:rPr lang="en-US" dirty="0"/>
              <a:t> </a:t>
            </a:r>
            <a:r>
              <a:rPr lang="en-US" dirty="0" err="1"/>
              <a:t>težko</a:t>
            </a:r>
            <a:r>
              <a:rPr lang="en-US" dirty="0"/>
              <a:t> </a:t>
            </a:r>
            <a:r>
              <a:rPr lang="en-US" dirty="0" err="1"/>
              <a:t>ohranili</a:t>
            </a:r>
            <a:r>
              <a:rPr lang="en-US" dirty="0"/>
              <a:t> </a:t>
            </a:r>
            <a:r>
              <a:rPr lang="en-US" dirty="0" err="1"/>
              <a:t>pomembno</a:t>
            </a:r>
            <a:r>
              <a:rPr lang="en-US" dirty="0"/>
              <a:t> </a:t>
            </a:r>
            <a:r>
              <a:rPr lang="en-US" dirty="0" err="1"/>
              <a:t>prisotnost</a:t>
            </a:r>
            <a:r>
              <a:rPr lang="en-US" dirty="0"/>
              <a:t> </a:t>
            </a:r>
            <a:r>
              <a:rPr lang="sl-SI" dirty="0"/>
              <a:t>v mestnih središčih</a:t>
            </a:r>
            <a:r>
              <a:rPr lang="en-US" dirty="0"/>
              <a:t>.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Zaradi večjega razmika med gosti v notranjih prostorih se pojavlja problem </a:t>
            </a:r>
            <a:r>
              <a:rPr lang="sl-SI" b="1" dirty="0">
                <a:solidFill>
                  <a:srgbClr val="406F70"/>
                </a:solidFill>
              </a:rPr>
              <a:t>manjše kapacitete lokala </a:t>
            </a:r>
            <a:r>
              <a:rPr lang="sl-SI" dirty="0"/>
              <a:t>in posledično nižji prihodek.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endParaRPr lang="sl-SI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406F70"/>
                </a:solidFill>
              </a:rPr>
              <a:t>Zunanji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prostori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dobrodoš</a:t>
            </a:r>
            <a:r>
              <a:rPr lang="sl-SI" dirty="0"/>
              <a:t>li povsod, kjer</a:t>
            </a:r>
            <a:r>
              <a:rPr lang="en-US" dirty="0"/>
              <a:t> </a:t>
            </a:r>
            <a:r>
              <a:rPr lang="sl-SI" dirty="0"/>
              <a:t>je </a:t>
            </a:r>
            <a:r>
              <a:rPr lang="en-US" dirty="0"/>
              <a:t>to </a:t>
            </a:r>
            <a:r>
              <a:rPr lang="en-US" dirty="0" err="1"/>
              <a:t>mogoče</a:t>
            </a:r>
            <a:r>
              <a:rPr lang="en-US" dirty="0"/>
              <a:t> (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državah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sl-SI" dirty="0"/>
              <a:t> restavracije hrane niso stregle na vrtovih </a:t>
            </a:r>
            <a:r>
              <a:rPr lang="en-US" dirty="0"/>
              <a:t>(</a:t>
            </a:r>
            <a:r>
              <a:rPr lang="en-US" dirty="0" err="1"/>
              <a:t>Združeno</a:t>
            </a:r>
            <a:r>
              <a:rPr lang="en-US" dirty="0"/>
              <a:t> </a:t>
            </a:r>
            <a:r>
              <a:rPr lang="en-US" dirty="0" err="1"/>
              <a:t>kraljestvo</a:t>
            </a:r>
            <a:r>
              <a:rPr lang="en-US" dirty="0"/>
              <a:t> in </a:t>
            </a:r>
            <a:r>
              <a:rPr lang="en-US" dirty="0" err="1"/>
              <a:t>Irska</a:t>
            </a:r>
            <a:r>
              <a:rPr lang="en-US" dirty="0"/>
              <a:t>)). V </a:t>
            </a:r>
            <a:r>
              <a:rPr lang="en-US" dirty="0" err="1"/>
              <a:t>prihodnosti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poveča</a:t>
            </a:r>
            <a:r>
              <a:rPr lang="en-US" dirty="0"/>
              <a:t> </a:t>
            </a:r>
            <a:r>
              <a:rPr lang="en-US" dirty="0" err="1"/>
              <a:t>zanimanje</a:t>
            </a:r>
            <a:r>
              <a:rPr lang="en-US" dirty="0"/>
              <a:t> </a:t>
            </a:r>
            <a:r>
              <a:rPr lang="en-US" dirty="0" err="1"/>
              <a:t>upravljavcev</a:t>
            </a:r>
            <a:r>
              <a:rPr lang="en-US" dirty="0"/>
              <a:t> za </a:t>
            </a:r>
            <a:r>
              <a:rPr lang="en-US" dirty="0" err="1"/>
              <a:t>uporabo</a:t>
            </a:r>
            <a:r>
              <a:rPr lang="en-US" dirty="0"/>
              <a:t> </a:t>
            </a:r>
            <a:r>
              <a:rPr lang="en-US" dirty="0" err="1"/>
              <a:t>zunanjega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del</a:t>
            </a:r>
            <a:r>
              <a:rPr lang="sl-SI" dirty="0"/>
              <a:t> novega</a:t>
            </a:r>
            <a:r>
              <a:rPr lang="en-US" dirty="0"/>
              <a:t> </a:t>
            </a:r>
            <a:r>
              <a:rPr lang="en-US" dirty="0" err="1"/>
              <a:t>poslovnega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</a:t>
            </a:r>
            <a:endParaRPr lang="en-IE" dirty="0"/>
          </a:p>
        </p:txBody>
      </p:sp>
      <p:pic>
        <p:nvPicPr>
          <p:cNvPr id="5" name="Picture 4" descr="Plates on a table">
            <a:extLst>
              <a:ext uri="{FF2B5EF4-FFF2-40B4-BE49-F238E27FC236}">
                <a16:creationId xmlns:a16="http://schemas.microsoft.com/office/drawing/2014/main" id="{E93CBCDC-B7AC-4F30-AFB6-C82F6D86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2133445"/>
            <a:ext cx="3806598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12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DED44-F2C9-4083-8934-8E65672755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3550" y="287061"/>
            <a:ext cx="9285757" cy="1160989"/>
          </a:xfrm>
        </p:spPr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2. </a:t>
            </a:r>
            <a:r>
              <a:rPr lang="sl-SI" b="1" dirty="0">
                <a:solidFill>
                  <a:srgbClr val="CC9131"/>
                </a:solidFill>
              </a:rPr>
              <a:t>Nove postavitve v prostorih bodo omogočile večjo fleksibilnost 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B59A0-55CF-44C0-B51B-FEE72072B3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1540" y="1448050"/>
            <a:ext cx="6250700" cy="3828739"/>
          </a:xfrm>
        </p:spPr>
        <p:txBody>
          <a:bodyPr/>
          <a:lstStyle/>
          <a:p>
            <a:r>
              <a:rPr lang="sl-SI" b="1" u="sng" dirty="0">
                <a:solidFill>
                  <a:srgbClr val="406F70"/>
                </a:solidFill>
              </a:rPr>
              <a:t>Prostori za goste</a:t>
            </a:r>
            <a:r>
              <a:rPr lang="en-US" b="1" u="sng" dirty="0">
                <a:solidFill>
                  <a:srgbClr val="406F7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Bolj </a:t>
            </a:r>
            <a:r>
              <a:rPr lang="sl-SI" sz="2000" b="1" dirty="0">
                <a:solidFill>
                  <a:srgbClr val="406F70"/>
                </a:solidFill>
              </a:rPr>
              <a:t>p</a:t>
            </a:r>
            <a:r>
              <a:rPr lang="en-US" sz="2000" b="1" dirty="0" err="1">
                <a:solidFill>
                  <a:srgbClr val="406F70"/>
                </a:solidFill>
              </a:rPr>
              <a:t>rilagodljive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možnosti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sl-SI" sz="2000" b="1" dirty="0">
                <a:solidFill>
                  <a:srgbClr val="406F70"/>
                </a:solidFill>
              </a:rPr>
              <a:t>za postavitev miz </a:t>
            </a:r>
            <a:r>
              <a:rPr lang="sl-SI" sz="2000" dirty="0"/>
              <a:t>brez </a:t>
            </a:r>
            <a:r>
              <a:rPr lang="en-US" sz="2000" dirty="0" err="1"/>
              <a:t>vgrajeni</a:t>
            </a:r>
            <a:r>
              <a:rPr lang="sl-SI" sz="2000" dirty="0"/>
              <a:t>h</a:t>
            </a:r>
            <a:r>
              <a:rPr lang="en-US" sz="2000" dirty="0"/>
              <a:t> </a:t>
            </a:r>
            <a:r>
              <a:rPr lang="sl-SI" sz="2000" dirty="0"/>
              <a:t>sedežnih kotičkov, kar omogoča možnost bolj raznovrstnih postavitev.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Več</a:t>
            </a:r>
            <a:r>
              <a:rPr lang="en-US" sz="2000" dirty="0"/>
              <a:t> </a:t>
            </a:r>
            <a:r>
              <a:rPr lang="en-US" sz="2000" dirty="0" err="1"/>
              <a:t>načrtovanih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zunanjih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površin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dirty="0"/>
              <a:t>- </a:t>
            </a:r>
            <a:r>
              <a:rPr lang="sl-SI" sz="2000" dirty="0"/>
              <a:t>gostinci</a:t>
            </a:r>
            <a:r>
              <a:rPr lang="en-US" sz="2000" dirty="0"/>
              <a:t> </a:t>
            </a:r>
            <a:r>
              <a:rPr lang="en-US" sz="2000" dirty="0" err="1"/>
              <a:t>bodo</a:t>
            </a:r>
            <a:r>
              <a:rPr lang="en-US" sz="2000" dirty="0"/>
              <a:t> </a:t>
            </a:r>
            <a:r>
              <a:rPr lang="en-US" sz="2000" dirty="0" err="1"/>
              <a:t>želeli</a:t>
            </a:r>
            <a:r>
              <a:rPr lang="en-US" sz="2000" dirty="0"/>
              <a:t> </a:t>
            </a:r>
            <a:r>
              <a:rPr lang="sl-SI" sz="2000" dirty="0"/>
              <a:t>svojo dejavnost razširiti na </a:t>
            </a:r>
            <a:r>
              <a:rPr lang="en-US" sz="2000" dirty="0"/>
              <a:t> </a:t>
            </a:r>
            <a:r>
              <a:rPr lang="en-US" sz="2000" dirty="0" err="1"/>
              <a:t>terase</a:t>
            </a:r>
            <a:r>
              <a:rPr lang="sl-SI" sz="2000" dirty="0"/>
              <a:t> oz.</a:t>
            </a:r>
            <a:r>
              <a:rPr lang="en-US" sz="2000" dirty="0"/>
              <a:t> na </a:t>
            </a:r>
            <a:r>
              <a:rPr lang="en-US" sz="2000" dirty="0" err="1"/>
              <a:t>ulic</a:t>
            </a:r>
            <a:r>
              <a:rPr lang="sl-SI" sz="2000" dirty="0"/>
              <a:t>e, s čimer bi </a:t>
            </a:r>
            <a:r>
              <a:rPr lang="en-US" sz="2000" dirty="0" err="1"/>
              <a:t>ublažili</a:t>
            </a:r>
            <a:r>
              <a:rPr lang="en-US" sz="2000" dirty="0"/>
              <a:t> </a:t>
            </a:r>
            <a:r>
              <a:rPr lang="en-US" sz="2000" dirty="0" err="1"/>
              <a:t>omejitve</a:t>
            </a:r>
            <a:r>
              <a:rPr lang="sl-SI" sz="2000" dirty="0"/>
              <a:t>, za to pa bodo potrebovali sodelovanje z lokalnimi oblastmi</a:t>
            </a:r>
            <a:r>
              <a:rPr lang="en-US" sz="2000" dirty="0"/>
              <a:t>.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Pojavile se bodo nove arhitekturne rešitve za </a:t>
            </a:r>
            <a:r>
              <a:rPr lang="sl-SI" sz="2000" b="1" dirty="0">
                <a:solidFill>
                  <a:srgbClr val="406F70"/>
                </a:solidFill>
              </a:rPr>
              <a:t>prevzemna mesta</a:t>
            </a:r>
            <a:r>
              <a:rPr lang="sl-SI" sz="2000" dirty="0"/>
              <a:t>, s čimer bi olajšali dostavo.</a:t>
            </a:r>
            <a:r>
              <a:rPr lang="en-US" sz="2000" dirty="0"/>
              <a:t> 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Za </a:t>
            </a:r>
            <a:r>
              <a:rPr lang="sl-SI" sz="2000" b="1" dirty="0">
                <a:solidFill>
                  <a:srgbClr val="406F70"/>
                </a:solidFill>
              </a:rPr>
              <a:t>zagotavljanje drugačne izkušnje</a:t>
            </a:r>
            <a:r>
              <a:rPr lang="sl-SI" sz="2000" dirty="0"/>
              <a:t>, zaradi katere se bo gost v lokal vračal, bo potrebno vključiti več priprave jedi pred gostom in različne posebne ponudbe.</a:t>
            </a:r>
            <a:endParaRPr lang="en-IE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3F506-238C-4DD1-B2EF-A4ABB89DE00D}"/>
              </a:ext>
            </a:extLst>
          </p:cNvPr>
          <p:cNvSpPr txBox="1"/>
          <p:nvPr/>
        </p:nvSpPr>
        <p:spPr>
          <a:xfrm>
            <a:off x="6559525" y="1382455"/>
            <a:ext cx="548295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u="sng" dirty="0">
                <a:solidFill>
                  <a:srgbClr val="406F70"/>
                </a:solidFill>
              </a:rPr>
              <a:t>Operativni prostori</a:t>
            </a:r>
            <a:r>
              <a:rPr lang="en-US" sz="2400" u="sng" dirty="0">
                <a:solidFill>
                  <a:srgbClr val="406F70"/>
                </a:solidFill>
              </a:rPr>
              <a:t> </a:t>
            </a:r>
          </a:p>
          <a:p>
            <a:endParaRPr lang="en-US" sz="1000" kern="800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E5E"/>
                </a:solidFill>
              </a:rPr>
              <a:t>Na </a:t>
            </a:r>
            <a:r>
              <a:rPr lang="en-US" sz="2000" dirty="0" err="1">
                <a:solidFill>
                  <a:srgbClr val="5E5E5E"/>
                </a:solidFill>
              </a:rPr>
              <a:t>novih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lokacijah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bodo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verjetno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sl-SI" sz="2000" dirty="0">
                <a:solidFill>
                  <a:srgbClr val="5E5E5E"/>
                </a:solidFill>
              </a:rPr>
              <a:t>nastajale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manjše</a:t>
            </a:r>
            <a:r>
              <a:rPr lang="sl-SI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kuhinje</a:t>
            </a:r>
            <a:r>
              <a:rPr lang="en-US" sz="2000" b="1" dirty="0">
                <a:solidFill>
                  <a:srgbClr val="406F70"/>
                </a:solidFill>
              </a:rPr>
              <a:t>, ki </a:t>
            </a:r>
            <a:r>
              <a:rPr lang="en-US" sz="2000" b="1" dirty="0" err="1">
                <a:solidFill>
                  <a:srgbClr val="406F70"/>
                </a:solidFill>
              </a:rPr>
              <a:t>jih</a:t>
            </a:r>
            <a:r>
              <a:rPr lang="en-US" sz="2000" b="1" dirty="0">
                <a:solidFill>
                  <a:srgbClr val="406F70"/>
                </a:solidFill>
              </a:rPr>
              <a:t> je </a:t>
            </a:r>
            <a:r>
              <a:rPr lang="en-US" sz="2000" b="1" dirty="0" err="1">
                <a:solidFill>
                  <a:srgbClr val="406F70"/>
                </a:solidFill>
              </a:rPr>
              <a:t>mogoče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lažje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preoblikovati</a:t>
            </a:r>
            <a:r>
              <a:rPr lang="en-US" sz="2000" dirty="0">
                <a:solidFill>
                  <a:srgbClr val="5E5E5E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E5E5E"/>
                </a:solidFill>
              </a:rPr>
              <a:t>Potrebna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bo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večnamenska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oprema</a:t>
            </a:r>
            <a:r>
              <a:rPr lang="en-US" sz="2000" dirty="0">
                <a:solidFill>
                  <a:srgbClr val="5E5E5E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5E5E5E"/>
                </a:solidFill>
              </a:rPr>
              <a:t>Vedno bolj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pomembn</a:t>
            </a:r>
            <a:r>
              <a:rPr lang="sl-SI" sz="2000" dirty="0">
                <a:solidFill>
                  <a:srgbClr val="5E5E5E"/>
                </a:solidFill>
              </a:rPr>
              <a:t>e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bodo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ločene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proizvodne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kuhinje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zunaj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poslovnih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prostorov</a:t>
            </a:r>
            <a:r>
              <a:rPr lang="en-US" sz="2000" dirty="0">
                <a:solidFill>
                  <a:srgbClr val="5E5E5E"/>
                </a:solidFill>
              </a:rPr>
              <a:t>.</a:t>
            </a:r>
            <a:endParaRPr lang="en-IE" sz="2000" dirty="0">
              <a:solidFill>
                <a:srgbClr val="406F70"/>
              </a:solidFill>
            </a:endParaRPr>
          </a:p>
        </p:txBody>
      </p:sp>
      <p:pic>
        <p:nvPicPr>
          <p:cNvPr id="6" name="Picture 5" descr="Chef cooking in kitchen">
            <a:extLst>
              <a:ext uri="{FF2B5EF4-FFF2-40B4-BE49-F238E27FC236}">
                <a16:creationId xmlns:a16="http://schemas.microsoft.com/office/drawing/2014/main" id="{83F69926-4F7F-47F6-A7CA-938DC697F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29" y="3932960"/>
            <a:ext cx="3356935" cy="283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69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7F29FAAF84E49985F5364605989CA" ma:contentTypeVersion="8" ma:contentTypeDescription="Create a new document." ma:contentTypeScope="" ma:versionID="422fd0eccd15940ec8205d25b9bb0228">
  <xsd:schema xmlns:xsd="http://www.w3.org/2001/XMLSchema" xmlns:xs="http://www.w3.org/2001/XMLSchema" xmlns:p="http://schemas.microsoft.com/office/2006/metadata/properties" xmlns:ns2="67dd3286-db87-444e-8dd1-4849b974caca" targetNamespace="http://schemas.microsoft.com/office/2006/metadata/properties" ma:root="true" ma:fieldsID="0aaa5d8ecb3d525cb0abd63b0ddb9e30" ns2:_="">
    <xsd:import namespace="67dd3286-db87-444e-8dd1-4849b974c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3286-db87-444e-8dd1-4849b974c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7E0AD-139E-49FF-A5D8-5F227A47F15F}">
  <ds:schemaRefs>
    <ds:schemaRef ds:uri="67dd3286-db87-444e-8dd1-4849b974ca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05BD65-04B4-4ABC-BC5C-73ACDB9A672A}">
  <ds:schemaRefs>
    <ds:schemaRef ds:uri="67dd3286-db87-444e-8dd1-4849b974ca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E4E039-7EFC-4697-995F-BEF3F93E8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14240</TotalTime>
  <Words>6503</Words>
  <Application>Microsoft Macintosh PowerPoint</Application>
  <PresentationFormat>Widescreen</PresentationFormat>
  <Paragraphs>466</Paragraphs>
  <Slides>73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Calibri</vt:lpstr>
      <vt:lpstr>Calibri Light</vt:lpstr>
      <vt:lpstr>DIN Condensed</vt:lpstr>
      <vt:lpstr>helvetica-w01-roman</vt:lpstr>
      <vt:lpstr>Lucida Grande</vt:lpstr>
      <vt:lpstr>Quattrocento Sans</vt:lpstr>
      <vt:lpstr>Source Sans 3</vt:lpstr>
      <vt:lpstr>Times New Roman</vt:lpstr>
      <vt:lpstr>TradeGothic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61</cp:revision>
  <dcterms:created xsi:type="dcterms:W3CDTF">2019-11-20T14:08:21Z</dcterms:created>
  <dcterms:modified xsi:type="dcterms:W3CDTF">2021-12-02T08:53:56Z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0x010100D0F7F29FAAF84E49985F5364605989CA</vt:lpwstr>
  </property>
</Properties>
</file>