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0"/>
  </p:notesMasterIdLst>
  <p:sldIdLst>
    <p:sldId id="294" r:id="rId5"/>
    <p:sldId id="363" r:id="rId6"/>
    <p:sldId id="369" r:id="rId7"/>
    <p:sldId id="432" r:id="rId8"/>
    <p:sldId id="355" r:id="rId9"/>
    <p:sldId id="370" r:id="rId10"/>
    <p:sldId id="433" r:id="rId11"/>
    <p:sldId id="373" r:id="rId12"/>
    <p:sldId id="371" r:id="rId13"/>
    <p:sldId id="400" r:id="rId14"/>
    <p:sldId id="395" r:id="rId15"/>
    <p:sldId id="393" r:id="rId16"/>
    <p:sldId id="380" r:id="rId17"/>
    <p:sldId id="357" r:id="rId18"/>
    <p:sldId id="396" r:id="rId19"/>
    <p:sldId id="435" r:id="rId20"/>
    <p:sldId id="430" r:id="rId21"/>
    <p:sldId id="445" r:id="rId22"/>
    <p:sldId id="438" r:id="rId23"/>
    <p:sldId id="439" r:id="rId24"/>
    <p:sldId id="440" r:id="rId25"/>
    <p:sldId id="446" r:id="rId26"/>
    <p:sldId id="442" r:id="rId27"/>
    <p:sldId id="443" r:id="rId28"/>
    <p:sldId id="485" r:id="rId29"/>
    <p:sldId id="448" r:id="rId30"/>
    <p:sldId id="447" r:id="rId31"/>
    <p:sldId id="449" r:id="rId32"/>
    <p:sldId id="450" r:id="rId33"/>
    <p:sldId id="392" r:id="rId34"/>
    <p:sldId id="414" r:id="rId35"/>
    <p:sldId id="434" r:id="rId36"/>
    <p:sldId id="374" r:id="rId37"/>
    <p:sldId id="358" r:id="rId38"/>
    <p:sldId id="451" r:id="rId39"/>
    <p:sldId id="453" r:id="rId40"/>
    <p:sldId id="458" r:id="rId41"/>
    <p:sldId id="459" r:id="rId42"/>
    <p:sldId id="460" r:id="rId43"/>
    <p:sldId id="413" r:id="rId44"/>
    <p:sldId id="412" r:id="rId45"/>
    <p:sldId id="410" r:id="rId46"/>
    <p:sldId id="409" r:id="rId47"/>
    <p:sldId id="408" r:id="rId48"/>
    <p:sldId id="407" r:id="rId49"/>
    <p:sldId id="406" r:id="rId50"/>
    <p:sldId id="405" r:id="rId51"/>
    <p:sldId id="404" r:id="rId52"/>
    <p:sldId id="403" r:id="rId53"/>
    <p:sldId id="402" r:id="rId54"/>
    <p:sldId id="426" r:id="rId55"/>
    <p:sldId id="462" r:id="rId56"/>
    <p:sldId id="463" r:id="rId57"/>
    <p:sldId id="464" r:id="rId58"/>
    <p:sldId id="465" r:id="rId59"/>
    <p:sldId id="484" r:id="rId60"/>
    <p:sldId id="467" r:id="rId61"/>
    <p:sldId id="466" r:id="rId62"/>
    <p:sldId id="360" r:id="rId63"/>
    <p:sldId id="454" r:id="rId64"/>
    <p:sldId id="474" r:id="rId65"/>
    <p:sldId id="376" r:id="rId66"/>
    <p:sldId id="471" r:id="rId67"/>
    <p:sldId id="479" r:id="rId68"/>
    <p:sldId id="478" r:id="rId69"/>
    <p:sldId id="475" r:id="rId70"/>
    <p:sldId id="480" r:id="rId71"/>
    <p:sldId id="348" r:id="rId72"/>
    <p:sldId id="473" r:id="rId73"/>
    <p:sldId id="481" r:id="rId74"/>
    <p:sldId id="472" r:id="rId75"/>
    <p:sldId id="482" r:id="rId76"/>
    <p:sldId id="470" r:id="rId77"/>
    <p:sldId id="486" r:id="rId78"/>
    <p:sldId id="29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55C1D5-EB77-483F-BC6F-946EA00E4085}">
          <p14:sldIdLst>
            <p14:sldId id="294"/>
            <p14:sldId id="363"/>
            <p14:sldId id="369"/>
            <p14:sldId id="432"/>
            <p14:sldId id="355"/>
            <p14:sldId id="370"/>
            <p14:sldId id="433"/>
            <p14:sldId id="373"/>
            <p14:sldId id="371"/>
            <p14:sldId id="400"/>
            <p14:sldId id="395"/>
            <p14:sldId id="393"/>
            <p14:sldId id="380"/>
            <p14:sldId id="357"/>
            <p14:sldId id="396"/>
            <p14:sldId id="435"/>
            <p14:sldId id="430"/>
            <p14:sldId id="445"/>
            <p14:sldId id="438"/>
            <p14:sldId id="439"/>
            <p14:sldId id="440"/>
            <p14:sldId id="446"/>
            <p14:sldId id="442"/>
            <p14:sldId id="443"/>
            <p14:sldId id="485"/>
            <p14:sldId id="448"/>
            <p14:sldId id="447"/>
            <p14:sldId id="449"/>
            <p14:sldId id="450"/>
            <p14:sldId id="392"/>
            <p14:sldId id="414"/>
            <p14:sldId id="434"/>
            <p14:sldId id="374"/>
            <p14:sldId id="358"/>
            <p14:sldId id="451"/>
            <p14:sldId id="453"/>
            <p14:sldId id="458"/>
            <p14:sldId id="459"/>
            <p14:sldId id="460"/>
            <p14:sldId id="413"/>
            <p14:sldId id="412"/>
            <p14:sldId id="410"/>
            <p14:sldId id="409"/>
            <p14:sldId id="408"/>
            <p14:sldId id="407"/>
            <p14:sldId id="406"/>
            <p14:sldId id="405"/>
            <p14:sldId id="404"/>
            <p14:sldId id="403"/>
            <p14:sldId id="402"/>
            <p14:sldId id="426"/>
            <p14:sldId id="462"/>
            <p14:sldId id="463"/>
            <p14:sldId id="464"/>
            <p14:sldId id="465"/>
            <p14:sldId id="484"/>
            <p14:sldId id="467"/>
            <p14:sldId id="466"/>
            <p14:sldId id="360"/>
            <p14:sldId id="454"/>
            <p14:sldId id="474"/>
            <p14:sldId id="376"/>
            <p14:sldId id="471"/>
            <p14:sldId id="479"/>
            <p14:sldId id="478"/>
            <p14:sldId id="475"/>
            <p14:sldId id="480"/>
            <p14:sldId id="348"/>
            <p14:sldId id="473"/>
            <p14:sldId id="481"/>
            <p14:sldId id="472"/>
            <p14:sldId id="482"/>
            <p14:sldId id="470"/>
            <p14:sldId id="486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156"/>
    <a:srgbClr val="044449"/>
    <a:srgbClr val="F5C05B"/>
    <a:srgbClr val="5E5E5E"/>
    <a:srgbClr val="406F70"/>
    <a:srgbClr val="FCFBF7"/>
    <a:srgbClr val="CC9131"/>
    <a:srgbClr val="F26B27"/>
    <a:srgbClr val="C54A9A"/>
    <a:srgbClr val="1EB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3741" autoAdjust="0"/>
  </p:normalViewPr>
  <p:slideViewPr>
    <p:cSldViewPr snapToGrid="0">
      <p:cViewPr varScale="1">
        <p:scale>
          <a:sx n="120" d="100"/>
          <a:sy n="120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BBE5-951B-7448-9280-3E5E86F1213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A299-DD6E-4F4E-AAAF-972CE464E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50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61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1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2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5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1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3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5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https://www.youtube.com/watch?v=0HZeagYKFaE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400C71-AB78-0A42-AB2E-8469E97585C9}"/>
              </a:ext>
            </a:extLst>
          </p:cNvPr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A85599C3-DEB6-F941-B964-10AF6B4D0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7724B10-6126-564F-A5D3-887B140EE4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D0D5CAB-74C1-0E43-849C-A45CF04F6F04}"/>
              </a:ext>
            </a:extLst>
          </p:cNvPr>
          <p:cNvSpPr/>
          <p:nvPr userDrawn="1"/>
        </p:nvSpPr>
        <p:spPr>
          <a:xfrm>
            <a:off x="-105413" y="-1"/>
            <a:ext cx="6298404" cy="5900507"/>
          </a:xfrm>
          <a:custGeom>
            <a:avLst/>
            <a:gdLst>
              <a:gd name="connsiteX0" fmla="*/ 196547 w 6298404"/>
              <a:gd name="connsiteY0" fmla="*/ 0 h 5900507"/>
              <a:gd name="connsiteX1" fmla="*/ 926203 w 6298404"/>
              <a:gd name="connsiteY1" fmla="*/ 0 h 5900507"/>
              <a:gd name="connsiteX2" fmla="*/ 926203 w 6298404"/>
              <a:gd name="connsiteY2" fmla="*/ 4 h 5900507"/>
              <a:gd name="connsiteX3" fmla="*/ 6298404 w 6298404"/>
              <a:gd name="connsiteY3" fmla="*/ 4 h 5900507"/>
              <a:gd name="connsiteX4" fmla="*/ 6296454 w 6298404"/>
              <a:gd name="connsiteY4" fmla="*/ 44068 h 5900507"/>
              <a:gd name="connsiteX5" fmla="*/ 5516773 w 6298404"/>
              <a:gd name="connsiteY5" fmla="*/ 2716164 h 5900507"/>
              <a:gd name="connsiteX6" fmla="*/ 5369892 w 6298404"/>
              <a:gd name="connsiteY6" fmla="*/ 2976396 h 5900507"/>
              <a:gd name="connsiteX7" fmla="*/ 5373199 w 6298404"/>
              <a:gd name="connsiteY7" fmla="*/ 2976396 h 5900507"/>
              <a:gd name="connsiteX8" fmla="*/ 5254947 w 6298404"/>
              <a:gd name="connsiteY8" fmla="*/ 3174684 h 5900507"/>
              <a:gd name="connsiteX9" fmla="*/ 1199384 w 6298404"/>
              <a:gd name="connsiteY9" fmla="*/ 5871229 h 5900507"/>
              <a:gd name="connsiteX10" fmla="*/ 690892 w 6298404"/>
              <a:gd name="connsiteY10" fmla="*/ 5900504 h 5900507"/>
              <a:gd name="connsiteX11" fmla="*/ 690892 w 6298404"/>
              <a:gd name="connsiteY11" fmla="*/ 5900507 h 5900507"/>
              <a:gd name="connsiteX12" fmla="*/ 0 w 6298404"/>
              <a:gd name="connsiteY12" fmla="*/ 5900507 h 5900507"/>
              <a:gd name="connsiteX13" fmla="*/ 0 w 6298404"/>
              <a:gd name="connsiteY13" fmla="*/ 11319 h 5900507"/>
              <a:gd name="connsiteX14" fmla="*/ 196547 w 6298404"/>
              <a:gd name="connsiteY14" fmla="*/ 4 h 590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98404" h="5900507">
                <a:moveTo>
                  <a:pt x="196547" y="0"/>
                </a:moveTo>
                <a:lnTo>
                  <a:pt x="926203" y="0"/>
                </a:lnTo>
                <a:lnTo>
                  <a:pt x="926203" y="4"/>
                </a:lnTo>
                <a:lnTo>
                  <a:pt x="6298404" y="4"/>
                </a:lnTo>
                <a:lnTo>
                  <a:pt x="6296454" y="44068"/>
                </a:lnTo>
                <a:cubicBezTo>
                  <a:pt x="6210068" y="1013921"/>
                  <a:pt x="5936180" y="1920575"/>
                  <a:pt x="5516773" y="2716164"/>
                </a:cubicBezTo>
                <a:lnTo>
                  <a:pt x="5369892" y="2976396"/>
                </a:lnTo>
                <a:lnTo>
                  <a:pt x="5373199" y="2976396"/>
                </a:lnTo>
                <a:lnTo>
                  <a:pt x="5254947" y="3174684"/>
                </a:lnTo>
                <a:cubicBezTo>
                  <a:pt x="4330127" y="4657442"/>
                  <a:pt x="2871902" y="5677569"/>
                  <a:pt x="1199384" y="5871229"/>
                </a:cubicBezTo>
                <a:lnTo>
                  <a:pt x="690892" y="5900504"/>
                </a:lnTo>
                <a:lnTo>
                  <a:pt x="690892" y="5900507"/>
                </a:lnTo>
                <a:lnTo>
                  <a:pt x="0" y="5900507"/>
                </a:lnTo>
                <a:lnTo>
                  <a:pt x="0" y="11319"/>
                </a:lnTo>
                <a:lnTo>
                  <a:pt x="196547" y="4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2CFCBA6A-C5E2-0E4D-9DE3-A035457BCA97}"/>
              </a:ext>
            </a:extLst>
          </p:cNvPr>
          <p:cNvSpPr/>
          <p:nvPr userDrawn="1"/>
        </p:nvSpPr>
        <p:spPr>
          <a:xfrm>
            <a:off x="2003112" y="4635607"/>
            <a:ext cx="3558128" cy="1580866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197" y="2902605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798" y="490160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763" y="729295"/>
            <a:ext cx="3579566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</p:spTree>
    <p:extLst>
      <p:ext uri="{BB962C8B-B14F-4D97-AF65-F5344CB8AC3E}">
        <p14:creationId xmlns:p14="http://schemas.microsoft.com/office/powerpoint/2010/main" val="254034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68A4150-27D0-EE42-9E82-1DE8CF8D2C73}"/>
              </a:ext>
            </a:extLst>
          </p:cNvPr>
          <p:cNvSpPr/>
          <p:nvPr userDrawn="1"/>
        </p:nvSpPr>
        <p:spPr>
          <a:xfrm flipH="1">
            <a:off x="4903" y="0"/>
            <a:ext cx="12164526" cy="5589422"/>
          </a:xfrm>
          <a:custGeom>
            <a:avLst/>
            <a:gdLst>
              <a:gd name="connsiteX0" fmla="*/ 6362307 w 12164526"/>
              <a:gd name="connsiteY0" fmla="*/ 0 h 5589422"/>
              <a:gd name="connsiteX1" fmla="*/ 5574245 w 12164526"/>
              <a:gd name="connsiteY1" fmla="*/ 0 h 5589422"/>
              <a:gd name="connsiteX2" fmla="*/ 5574245 w 12164526"/>
              <a:gd name="connsiteY2" fmla="*/ 3 h 5589422"/>
              <a:gd name="connsiteX3" fmla="*/ 5025051 w 12164526"/>
              <a:gd name="connsiteY3" fmla="*/ 27735 h 5589422"/>
              <a:gd name="connsiteX4" fmla="*/ 499395 w 12164526"/>
              <a:gd name="connsiteY4" fmla="*/ 2796044 h 5589422"/>
              <a:gd name="connsiteX5" fmla="*/ 448395 w 12164526"/>
              <a:gd name="connsiteY5" fmla="*/ 2878297 h 5589422"/>
              <a:gd name="connsiteX6" fmla="*/ 427850 w 12164526"/>
              <a:gd name="connsiteY6" fmla="*/ 2909516 h 5589422"/>
              <a:gd name="connsiteX7" fmla="*/ 92971 w 12164526"/>
              <a:gd name="connsiteY7" fmla="*/ 3514992 h 5589422"/>
              <a:gd name="connsiteX8" fmla="*/ 0 w 12164526"/>
              <a:gd name="connsiteY8" fmla="*/ 3723068 h 5589422"/>
              <a:gd name="connsiteX9" fmla="*/ 0 w 12164526"/>
              <a:gd name="connsiteY9" fmla="*/ 5589419 h 5589422"/>
              <a:gd name="connsiteX10" fmla="*/ 5320097 w 12164526"/>
              <a:gd name="connsiteY10" fmla="*/ 5589419 h 5589422"/>
              <a:gd name="connsiteX11" fmla="*/ 5320097 w 12164526"/>
              <a:gd name="connsiteY11" fmla="*/ 5589422 h 5589422"/>
              <a:gd name="connsiteX12" fmla="*/ 6108160 w 12164526"/>
              <a:gd name="connsiteY12" fmla="*/ 5589422 h 5589422"/>
              <a:gd name="connsiteX13" fmla="*/ 6108160 w 12164526"/>
              <a:gd name="connsiteY13" fmla="*/ 5589419 h 5589422"/>
              <a:gd name="connsiteX14" fmla="*/ 6657355 w 12164526"/>
              <a:gd name="connsiteY14" fmla="*/ 5561688 h 5589422"/>
              <a:gd name="connsiteX15" fmla="*/ 11037546 w 12164526"/>
              <a:gd name="connsiteY15" fmla="*/ 3007309 h 5589422"/>
              <a:gd name="connsiteX16" fmla="*/ 11165263 w 12164526"/>
              <a:gd name="connsiteY16" fmla="*/ 2819476 h 5589422"/>
              <a:gd name="connsiteX17" fmla="*/ 11161691 w 12164526"/>
              <a:gd name="connsiteY17" fmla="*/ 2819476 h 5589422"/>
              <a:gd name="connsiteX18" fmla="*/ 11320329 w 12164526"/>
              <a:gd name="connsiteY18" fmla="*/ 2572963 h 5589422"/>
              <a:gd name="connsiteX19" fmla="*/ 12162420 w 12164526"/>
              <a:gd name="connsiteY19" fmla="*/ 41745 h 5589422"/>
              <a:gd name="connsiteX20" fmla="*/ 12164526 w 12164526"/>
              <a:gd name="connsiteY20" fmla="*/ 3 h 5589422"/>
              <a:gd name="connsiteX21" fmla="*/ 6362307 w 12164526"/>
              <a:gd name="connsiteY21" fmla="*/ 3 h 55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4526" h="5589422">
                <a:moveTo>
                  <a:pt x="6362307" y="0"/>
                </a:moveTo>
                <a:lnTo>
                  <a:pt x="5574245" y="0"/>
                </a:lnTo>
                <a:lnTo>
                  <a:pt x="5574245" y="3"/>
                </a:lnTo>
                <a:lnTo>
                  <a:pt x="5025051" y="27735"/>
                </a:lnTo>
                <a:cubicBezTo>
                  <a:pt x="3128335" y="220357"/>
                  <a:pt x="1486790" y="1276121"/>
                  <a:pt x="499395" y="2796044"/>
                </a:cubicBezTo>
                <a:lnTo>
                  <a:pt x="448395" y="2878297"/>
                </a:lnTo>
                <a:lnTo>
                  <a:pt x="427850" y="2909516"/>
                </a:lnTo>
                <a:cubicBezTo>
                  <a:pt x="305319" y="3104248"/>
                  <a:pt x="193422" y="3306345"/>
                  <a:pt x="92971" y="3514992"/>
                </a:cubicBezTo>
                <a:lnTo>
                  <a:pt x="0" y="3723068"/>
                </a:lnTo>
                <a:lnTo>
                  <a:pt x="0" y="5589419"/>
                </a:lnTo>
                <a:lnTo>
                  <a:pt x="5320097" y="5589419"/>
                </a:lnTo>
                <a:lnTo>
                  <a:pt x="5320097" y="5589422"/>
                </a:lnTo>
                <a:lnTo>
                  <a:pt x="6108160" y="5589422"/>
                </a:lnTo>
                <a:lnTo>
                  <a:pt x="6108160" y="5589419"/>
                </a:lnTo>
                <a:lnTo>
                  <a:pt x="6657355" y="5561688"/>
                </a:lnTo>
                <a:cubicBezTo>
                  <a:pt x="8463749" y="5378238"/>
                  <a:pt x="10038698" y="4411893"/>
                  <a:pt x="11037546" y="3007309"/>
                </a:cubicBezTo>
                <a:lnTo>
                  <a:pt x="11165263" y="2819476"/>
                </a:lnTo>
                <a:lnTo>
                  <a:pt x="11161691" y="2819476"/>
                </a:lnTo>
                <a:lnTo>
                  <a:pt x="11320329" y="2572963"/>
                </a:lnTo>
                <a:cubicBezTo>
                  <a:pt x="11773308" y="1819319"/>
                  <a:pt x="12069119" y="960465"/>
                  <a:pt x="12162420" y="41745"/>
                </a:cubicBezTo>
                <a:lnTo>
                  <a:pt x="12164526" y="3"/>
                </a:lnTo>
                <a:lnTo>
                  <a:pt x="6362307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8554" y="3688851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2572" y="103576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9537" y="1274899"/>
            <a:ext cx="7137380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9F6CEB-8F50-274B-AA3C-D1DBD5BDE00B}"/>
              </a:ext>
            </a:extLst>
          </p:cNvPr>
          <p:cNvSpPr/>
          <p:nvPr userDrawn="1"/>
        </p:nvSpPr>
        <p:spPr>
          <a:xfrm>
            <a:off x="1168938" y="4124270"/>
            <a:ext cx="4511474" cy="2004435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68A4150-27D0-EE42-9E82-1DE8CF8D2C73}"/>
              </a:ext>
            </a:extLst>
          </p:cNvPr>
          <p:cNvSpPr/>
          <p:nvPr userDrawn="1"/>
        </p:nvSpPr>
        <p:spPr>
          <a:xfrm flipH="1">
            <a:off x="4903" y="0"/>
            <a:ext cx="12164526" cy="5589422"/>
          </a:xfrm>
          <a:custGeom>
            <a:avLst/>
            <a:gdLst>
              <a:gd name="connsiteX0" fmla="*/ 6362307 w 12164526"/>
              <a:gd name="connsiteY0" fmla="*/ 0 h 5589422"/>
              <a:gd name="connsiteX1" fmla="*/ 5574245 w 12164526"/>
              <a:gd name="connsiteY1" fmla="*/ 0 h 5589422"/>
              <a:gd name="connsiteX2" fmla="*/ 5574245 w 12164526"/>
              <a:gd name="connsiteY2" fmla="*/ 3 h 5589422"/>
              <a:gd name="connsiteX3" fmla="*/ 5025051 w 12164526"/>
              <a:gd name="connsiteY3" fmla="*/ 27735 h 5589422"/>
              <a:gd name="connsiteX4" fmla="*/ 499395 w 12164526"/>
              <a:gd name="connsiteY4" fmla="*/ 2796044 h 5589422"/>
              <a:gd name="connsiteX5" fmla="*/ 448395 w 12164526"/>
              <a:gd name="connsiteY5" fmla="*/ 2878297 h 5589422"/>
              <a:gd name="connsiteX6" fmla="*/ 427850 w 12164526"/>
              <a:gd name="connsiteY6" fmla="*/ 2909516 h 5589422"/>
              <a:gd name="connsiteX7" fmla="*/ 92971 w 12164526"/>
              <a:gd name="connsiteY7" fmla="*/ 3514992 h 5589422"/>
              <a:gd name="connsiteX8" fmla="*/ 0 w 12164526"/>
              <a:gd name="connsiteY8" fmla="*/ 3723068 h 5589422"/>
              <a:gd name="connsiteX9" fmla="*/ 0 w 12164526"/>
              <a:gd name="connsiteY9" fmla="*/ 5589419 h 5589422"/>
              <a:gd name="connsiteX10" fmla="*/ 5320097 w 12164526"/>
              <a:gd name="connsiteY10" fmla="*/ 5589419 h 5589422"/>
              <a:gd name="connsiteX11" fmla="*/ 5320097 w 12164526"/>
              <a:gd name="connsiteY11" fmla="*/ 5589422 h 5589422"/>
              <a:gd name="connsiteX12" fmla="*/ 6108160 w 12164526"/>
              <a:gd name="connsiteY12" fmla="*/ 5589422 h 5589422"/>
              <a:gd name="connsiteX13" fmla="*/ 6108160 w 12164526"/>
              <a:gd name="connsiteY13" fmla="*/ 5589419 h 5589422"/>
              <a:gd name="connsiteX14" fmla="*/ 6657355 w 12164526"/>
              <a:gd name="connsiteY14" fmla="*/ 5561688 h 5589422"/>
              <a:gd name="connsiteX15" fmla="*/ 11037546 w 12164526"/>
              <a:gd name="connsiteY15" fmla="*/ 3007309 h 5589422"/>
              <a:gd name="connsiteX16" fmla="*/ 11165263 w 12164526"/>
              <a:gd name="connsiteY16" fmla="*/ 2819476 h 5589422"/>
              <a:gd name="connsiteX17" fmla="*/ 11161691 w 12164526"/>
              <a:gd name="connsiteY17" fmla="*/ 2819476 h 5589422"/>
              <a:gd name="connsiteX18" fmla="*/ 11320329 w 12164526"/>
              <a:gd name="connsiteY18" fmla="*/ 2572963 h 5589422"/>
              <a:gd name="connsiteX19" fmla="*/ 12162420 w 12164526"/>
              <a:gd name="connsiteY19" fmla="*/ 41745 h 5589422"/>
              <a:gd name="connsiteX20" fmla="*/ 12164526 w 12164526"/>
              <a:gd name="connsiteY20" fmla="*/ 3 h 5589422"/>
              <a:gd name="connsiteX21" fmla="*/ 6362307 w 12164526"/>
              <a:gd name="connsiteY21" fmla="*/ 3 h 55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4526" h="5589422">
                <a:moveTo>
                  <a:pt x="6362307" y="0"/>
                </a:moveTo>
                <a:lnTo>
                  <a:pt x="5574245" y="0"/>
                </a:lnTo>
                <a:lnTo>
                  <a:pt x="5574245" y="3"/>
                </a:lnTo>
                <a:lnTo>
                  <a:pt x="5025051" y="27735"/>
                </a:lnTo>
                <a:cubicBezTo>
                  <a:pt x="3128335" y="220357"/>
                  <a:pt x="1486790" y="1276121"/>
                  <a:pt x="499395" y="2796044"/>
                </a:cubicBezTo>
                <a:lnTo>
                  <a:pt x="448395" y="2878297"/>
                </a:lnTo>
                <a:lnTo>
                  <a:pt x="427850" y="2909516"/>
                </a:lnTo>
                <a:cubicBezTo>
                  <a:pt x="305319" y="3104248"/>
                  <a:pt x="193422" y="3306345"/>
                  <a:pt x="92971" y="3514992"/>
                </a:cubicBezTo>
                <a:lnTo>
                  <a:pt x="0" y="3723068"/>
                </a:lnTo>
                <a:lnTo>
                  <a:pt x="0" y="5589419"/>
                </a:lnTo>
                <a:lnTo>
                  <a:pt x="5320097" y="5589419"/>
                </a:lnTo>
                <a:lnTo>
                  <a:pt x="5320097" y="5589422"/>
                </a:lnTo>
                <a:lnTo>
                  <a:pt x="6108160" y="5589422"/>
                </a:lnTo>
                <a:lnTo>
                  <a:pt x="6108160" y="5589419"/>
                </a:lnTo>
                <a:lnTo>
                  <a:pt x="6657355" y="5561688"/>
                </a:lnTo>
                <a:cubicBezTo>
                  <a:pt x="8463749" y="5378238"/>
                  <a:pt x="10038698" y="4411893"/>
                  <a:pt x="11037546" y="3007309"/>
                </a:cubicBezTo>
                <a:lnTo>
                  <a:pt x="11165263" y="2819476"/>
                </a:lnTo>
                <a:lnTo>
                  <a:pt x="11161691" y="2819476"/>
                </a:lnTo>
                <a:lnTo>
                  <a:pt x="11320329" y="2572963"/>
                </a:lnTo>
                <a:cubicBezTo>
                  <a:pt x="11773308" y="1819319"/>
                  <a:pt x="12069119" y="960465"/>
                  <a:pt x="12162420" y="41745"/>
                </a:cubicBezTo>
                <a:lnTo>
                  <a:pt x="12164526" y="3"/>
                </a:lnTo>
                <a:lnTo>
                  <a:pt x="6362307" y="3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8554" y="3688851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2572" y="103576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9537" y="1274899"/>
            <a:ext cx="7137380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9F6CEB-8F50-274B-AA3C-D1DBD5BDE00B}"/>
              </a:ext>
            </a:extLst>
          </p:cNvPr>
          <p:cNvSpPr/>
          <p:nvPr userDrawn="1"/>
        </p:nvSpPr>
        <p:spPr>
          <a:xfrm>
            <a:off x="1168938" y="4124270"/>
            <a:ext cx="4511474" cy="2004435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3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C1AEDE74-8885-6943-BC09-2D89D1600A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>
            <a:off x="6540708" y="6385"/>
            <a:ext cx="5651292" cy="6261962"/>
          </a:xfrm>
          <a:custGeom>
            <a:avLst/>
            <a:gdLst>
              <a:gd name="connsiteX0" fmla="*/ 0 w 5651292"/>
              <a:gd name="connsiteY0" fmla="*/ 0 h 6261962"/>
              <a:gd name="connsiteX1" fmla="*/ 5651292 w 5651292"/>
              <a:gd name="connsiteY1" fmla="*/ 0 h 6261962"/>
              <a:gd name="connsiteX2" fmla="*/ 5611959 w 5651292"/>
              <a:gd name="connsiteY2" fmla="*/ 316053 h 6261962"/>
              <a:gd name="connsiteX3" fmla="*/ 4724771 w 5651292"/>
              <a:gd name="connsiteY3" fmla="*/ 2858766 h 6261962"/>
              <a:gd name="connsiteX4" fmla="*/ 4548337 w 5651292"/>
              <a:gd name="connsiteY4" fmla="*/ 3145034 h 6261962"/>
              <a:gd name="connsiteX5" fmla="*/ 4552310 w 5651292"/>
              <a:gd name="connsiteY5" fmla="*/ 3145034 h 6261962"/>
              <a:gd name="connsiteX6" fmla="*/ 4410265 w 5651292"/>
              <a:gd name="connsiteY6" fmla="*/ 3363160 h 6261962"/>
              <a:gd name="connsiteX7" fmla="*/ 4023257 w 5651292"/>
              <a:gd name="connsiteY7" fmla="*/ 3879578 h 6261962"/>
              <a:gd name="connsiteX8" fmla="*/ 3820123 w 5651292"/>
              <a:gd name="connsiteY8" fmla="*/ 4115358 h 6261962"/>
              <a:gd name="connsiteX9" fmla="*/ 3666531 w 5651292"/>
              <a:gd name="connsiteY9" fmla="*/ 4115358 h 6261962"/>
              <a:gd name="connsiteX10" fmla="*/ 3666531 w 5651292"/>
              <a:gd name="connsiteY10" fmla="*/ 4115357 h 6261962"/>
              <a:gd name="connsiteX11" fmla="*/ 3482470 w 5651292"/>
              <a:gd name="connsiteY11" fmla="*/ 4115357 h 6261962"/>
              <a:gd name="connsiteX12" fmla="*/ 3482470 w 5651292"/>
              <a:gd name="connsiteY12" fmla="*/ 4115358 h 6261962"/>
              <a:gd name="connsiteX13" fmla="*/ 3354200 w 5651292"/>
              <a:gd name="connsiteY13" fmla="*/ 4121835 h 6261962"/>
              <a:gd name="connsiteX14" fmla="*/ 2297181 w 5651292"/>
              <a:gd name="connsiteY14" fmla="*/ 4768406 h 6261962"/>
              <a:gd name="connsiteX15" fmla="*/ 2285269 w 5651292"/>
              <a:gd name="connsiteY15" fmla="*/ 4787617 h 6261962"/>
              <a:gd name="connsiteX16" fmla="*/ 2280471 w 5651292"/>
              <a:gd name="connsiteY16" fmla="*/ 4794908 h 6261962"/>
              <a:gd name="connsiteX17" fmla="*/ 2068428 w 5651292"/>
              <a:gd name="connsiteY17" fmla="*/ 5411081 h 6261962"/>
              <a:gd name="connsiteX18" fmla="*/ 2067936 w 5651292"/>
              <a:gd name="connsiteY18" fmla="*/ 5420830 h 6261962"/>
              <a:gd name="connsiteX19" fmla="*/ 2237560 w 5651292"/>
              <a:gd name="connsiteY19" fmla="*/ 5420830 h 6261962"/>
              <a:gd name="connsiteX20" fmla="*/ 2075512 w 5651292"/>
              <a:gd name="connsiteY20" fmla="*/ 5517122 h 6261962"/>
              <a:gd name="connsiteX21" fmla="*/ 279265 w 5651292"/>
              <a:gd name="connsiteY21" fmla="*/ 6207765 h 6261962"/>
              <a:gd name="connsiteX22" fmla="*/ 0 w 5651292"/>
              <a:gd name="connsiteY22" fmla="*/ 6261962 h 62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51292" h="6261962">
                <a:moveTo>
                  <a:pt x="0" y="0"/>
                </a:moveTo>
                <a:lnTo>
                  <a:pt x="5651292" y="0"/>
                </a:lnTo>
                <a:lnTo>
                  <a:pt x="5611959" y="316053"/>
                </a:lnTo>
                <a:cubicBezTo>
                  <a:pt x="5472582" y="1233649"/>
                  <a:pt x="5165591" y="2092978"/>
                  <a:pt x="4724771" y="2858766"/>
                </a:cubicBezTo>
                <a:lnTo>
                  <a:pt x="4548337" y="3145034"/>
                </a:lnTo>
                <a:lnTo>
                  <a:pt x="4552310" y="3145034"/>
                </a:lnTo>
                <a:lnTo>
                  <a:pt x="4410265" y="3363160"/>
                </a:lnTo>
                <a:cubicBezTo>
                  <a:pt x="4288760" y="3541562"/>
                  <a:pt x="4159590" y="3713876"/>
                  <a:pt x="4023257" y="3879578"/>
                </a:cubicBezTo>
                <a:lnTo>
                  <a:pt x="3820123" y="4115358"/>
                </a:lnTo>
                <a:lnTo>
                  <a:pt x="3666531" y="4115358"/>
                </a:lnTo>
                <a:lnTo>
                  <a:pt x="3666531" y="4115357"/>
                </a:lnTo>
                <a:lnTo>
                  <a:pt x="3482470" y="4115357"/>
                </a:lnTo>
                <a:lnTo>
                  <a:pt x="3482470" y="4115358"/>
                </a:lnTo>
                <a:lnTo>
                  <a:pt x="3354200" y="4121835"/>
                </a:lnTo>
                <a:cubicBezTo>
                  <a:pt x="2911200" y="4166824"/>
                  <a:pt x="2527798" y="4413410"/>
                  <a:pt x="2297181" y="4768406"/>
                </a:cubicBezTo>
                <a:lnTo>
                  <a:pt x="2285269" y="4787617"/>
                </a:lnTo>
                <a:lnTo>
                  <a:pt x="2280471" y="4794908"/>
                </a:lnTo>
                <a:cubicBezTo>
                  <a:pt x="2165997" y="4976836"/>
                  <a:pt x="2091257" y="5186286"/>
                  <a:pt x="2068428" y="5411081"/>
                </a:cubicBezTo>
                <a:lnTo>
                  <a:pt x="2067936" y="5420830"/>
                </a:lnTo>
                <a:lnTo>
                  <a:pt x="2237560" y="5420830"/>
                </a:lnTo>
                <a:lnTo>
                  <a:pt x="2075512" y="5517122"/>
                </a:lnTo>
                <a:cubicBezTo>
                  <a:pt x="1518664" y="5830408"/>
                  <a:pt x="915401" y="6065336"/>
                  <a:pt x="279265" y="6207765"/>
                </a:cubicBezTo>
                <a:lnTo>
                  <a:pt x="0" y="6261962"/>
                </a:lnTo>
                <a:close/>
              </a:path>
            </a:pathLst>
          </a:custGeom>
          <a:ln>
            <a:noFill/>
          </a:ln>
        </p:spPr>
        <p:txBody>
          <a:bodyPr wrap="square" anchor="t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C0ED7FF7-F7D6-8C4B-8D46-DB29490CC4BA}"/>
              </a:ext>
            </a:extLst>
          </p:cNvPr>
          <p:cNvSpPr/>
          <p:nvPr userDrawn="1"/>
        </p:nvSpPr>
        <p:spPr>
          <a:xfrm flipH="1">
            <a:off x="7197438" y="4146121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C50B39-CFAC-9D4F-A60A-82DB388EB798}"/>
              </a:ext>
            </a:extLst>
          </p:cNvPr>
          <p:cNvCxnSpPr/>
          <p:nvPr userDrawn="1"/>
        </p:nvCxnSpPr>
        <p:spPr>
          <a:xfrm flipH="1">
            <a:off x="495791" y="1545048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604" y="652821"/>
            <a:ext cx="5279028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2" y="1786300"/>
            <a:ext cx="5273104" cy="394744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D687B2-B75A-FA41-B2B6-DD2E4C7FBF31}"/>
              </a:ext>
            </a:extLst>
          </p:cNvPr>
          <p:cNvSpPr/>
          <p:nvPr userDrawn="1"/>
        </p:nvSpPr>
        <p:spPr>
          <a:xfrm flipH="1">
            <a:off x="7057088" y="4984845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6CFA7E-FCEF-F84F-81A4-DA1C73867561}"/>
              </a:ext>
            </a:extLst>
          </p:cNvPr>
          <p:cNvSpPr/>
          <p:nvPr userDrawn="1"/>
        </p:nvSpPr>
        <p:spPr>
          <a:xfrm flipH="1">
            <a:off x="9861132" y="349811"/>
            <a:ext cx="2330868" cy="1305474"/>
          </a:xfrm>
          <a:custGeom>
            <a:avLst/>
            <a:gdLst>
              <a:gd name="connsiteX0" fmla="*/ 975693 w 2330868"/>
              <a:gd name="connsiteY0" fmla="*/ 0 h 1305474"/>
              <a:gd name="connsiteX1" fmla="*/ 791632 w 2330868"/>
              <a:gd name="connsiteY1" fmla="*/ 0 h 1305474"/>
              <a:gd name="connsiteX2" fmla="*/ 791632 w 2330868"/>
              <a:gd name="connsiteY2" fmla="*/ 1 h 1305474"/>
              <a:gd name="connsiteX3" fmla="*/ 663361 w 2330868"/>
              <a:gd name="connsiteY3" fmla="*/ 6478 h 1305474"/>
              <a:gd name="connsiteX4" fmla="*/ 55209 w 2330868"/>
              <a:gd name="connsiteY4" fmla="*/ 213511 h 1305474"/>
              <a:gd name="connsiteX5" fmla="*/ 0 w 2330868"/>
              <a:gd name="connsiteY5" fmla="*/ 252115 h 1305474"/>
              <a:gd name="connsiteX6" fmla="*/ 0 w 2330868"/>
              <a:gd name="connsiteY6" fmla="*/ 1305473 h 1305474"/>
              <a:gd name="connsiteX7" fmla="*/ 732273 w 2330868"/>
              <a:gd name="connsiteY7" fmla="*/ 1305473 h 1305474"/>
              <a:gd name="connsiteX8" fmla="*/ 732273 w 2330868"/>
              <a:gd name="connsiteY8" fmla="*/ 1305474 h 1305474"/>
              <a:gd name="connsiteX9" fmla="*/ 916334 w 2330868"/>
              <a:gd name="connsiteY9" fmla="*/ 1305474 h 1305474"/>
              <a:gd name="connsiteX10" fmla="*/ 916334 w 2330868"/>
              <a:gd name="connsiteY10" fmla="*/ 1305473 h 1305474"/>
              <a:gd name="connsiteX11" fmla="*/ 1044605 w 2330868"/>
              <a:gd name="connsiteY11" fmla="*/ 1298996 h 1305474"/>
              <a:gd name="connsiteX12" fmla="*/ 2067649 w 2330868"/>
              <a:gd name="connsiteY12" fmla="*/ 702392 h 1305474"/>
              <a:gd name="connsiteX13" fmla="*/ 2097479 w 2330868"/>
              <a:gd name="connsiteY13" fmla="*/ 658521 h 1305474"/>
              <a:gd name="connsiteX14" fmla="*/ 2096644 w 2330868"/>
              <a:gd name="connsiteY14" fmla="*/ 658521 h 1305474"/>
              <a:gd name="connsiteX15" fmla="*/ 2133696 w 2330868"/>
              <a:gd name="connsiteY15" fmla="*/ 600945 h 1305474"/>
              <a:gd name="connsiteX16" fmla="*/ 2330376 w 2330868"/>
              <a:gd name="connsiteY16" fmla="*/ 9750 h 1305474"/>
              <a:gd name="connsiteX17" fmla="*/ 2330868 w 2330868"/>
              <a:gd name="connsiteY17" fmla="*/ 1 h 1305474"/>
              <a:gd name="connsiteX18" fmla="*/ 975693 w 2330868"/>
              <a:gd name="connsiteY18" fmla="*/ 1 h 130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0868" h="1305474">
                <a:moveTo>
                  <a:pt x="975693" y="0"/>
                </a:moveTo>
                <a:lnTo>
                  <a:pt x="791632" y="0"/>
                </a:lnTo>
                <a:lnTo>
                  <a:pt x="791632" y="1"/>
                </a:lnTo>
                <a:lnTo>
                  <a:pt x="663361" y="6478"/>
                </a:lnTo>
                <a:cubicBezTo>
                  <a:pt x="441861" y="28973"/>
                  <a:pt x="235261" y="101866"/>
                  <a:pt x="55209" y="213511"/>
                </a:cubicBezTo>
                <a:lnTo>
                  <a:pt x="0" y="252115"/>
                </a:lnTo>
                <a:lnTo>
                  <a:pt x="0" y="1305473"/>
                </a:lnTo>
                <a:lnTo>
                  <a:pt x="732273" y="1305473"/>
                </a:lnTo>
                <a:lnTo>
                  <a:pt x="732273" y="1305474"/>
                </a:lnTo>
                <a:lnTo>
                  <a:pt x="916334" y="1305474"/>
                </a:lnTo>
                <a:lnTo>
                  <a:pt x="916334" y="1305473"/>
                </a:lnTo>
                <a:lnTo>
                  <a:pt x="1044605" y="1298996"/>
                </a:lnTo>
                <a:cubicBezTo>
                  <a:pt x="1466509" y="1256150"/>
                  <a:pt x="1834356" y="1030449"/>
                  <a:pt x="2067649" y="702392"/>
                </a:cubicBezTo>
                <a:lnTo>
                  <a:pt x="2097479" y="658521"/>
                </a:lnTo>
                <a:lnTo>
                  <a:pt x="2096644" y="658521"/>
                </a:lnTo>
                <a:lnTo>
                  <a:pt x="2133696" y="600945"/>
                </a:lnTo>
                <a:cubicBezTo>
                  <a:pt x="2239494" y="424923"/>
                  <a:pt x="2308584" y="224328"/>
                  <a:pt x="2330376" y="9750"/>
                </a:cubicBezTo>
                <a:lnTo>
                  <a:pt x="2330868" y="1"/>
                </a:lnTo>
                <a:lnTo>
                  <a:pt x="975693" y="1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603" y="652821"/>
            <a:ext cx="8857251" cy="1160989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1" y="2503356"/>
            <a:ext cx="10968810" cy="3230383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D687B2-B75A-FA41-B2B6-DD2E4C7FBF31}"/>
              </a:ext>
            </a:extLst>
          </p:cNvPr>
          <p:cNvSpPr/>
          <p:nvPr userDrawn="1"/>
        </p:nvSpPr>
        <p:spPr>
          <a:xfrm flipH="1">
            <a:off x="9720782" y="1188535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73179" y="652821"/>
            <a:ext cx="8775233" cy="1160989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1" y="2503356"/>
            <a:ext cx="10968810" cy="3230383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DD6A6-EA01-4E48-87A8-C48DA0EEB555}"/>
              </a:ext>
            </a:extLst>
          </p:cNvPr>
          <p:cNvGrpSpPr/>
          <p:nvPr userDrawn="1"/>
        </p:nvGrpSpPr>
        <p:grpSpPr>
          <a:xfrm flipH="1">
            <a:off x="0" y="297350"/>
            <a:ext cx="2471218" cy="1653822"/>
            <a:chOff x="9720782" y="349811"/>
            <a:chExt cx="2471218" cy="165382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36CFA7E-FCEF-F84F-81A4-DA1C73867561}"/>
                </a:ext>
              </a:extLst>
            </p:cNvPr>
            <p:cNvSpPr/>
            <p:nvPr userDrawn="1"/>
          </p:nvSpPr>
          <p:spPr>
            <a:xfrm flipH="1">
              <a:off x="9861132" y="349811"/>
              <a:ext cx="2330868" cy="1305474"/>
            </a:xfrm>
            <a:custGeom>
              <a:avLst/>
              <a:gdLst>
                <a:gd name="connsiteX0" fmla="*/ 975693 w 2330868"/>
                <a:gd name="connsiteY0" fmla="*/ 0 h 1305474"/>
                <a:gd name="connsiteX1" fmla="*/ 791632 w 2330868"/>
                <a:gd name="connsiteY1" fmla="*/ 0 h 1305474"/>
                <a:gd name="connsiteX2" fmla="*/ 791632 w 2330868"/>
                <a:gd name="connsiteY2" fmla="*/ 1 h 1305474"/>
                <a:gd name="connsiteX3" fmla="*/ 663361 w 2330868"/>
                <a:gd name="connsiteY3" fmla="*/ 6478 h 1305474"/>
                <a:gd name="connsiteX4" fmla="*/ 55209 w 2330868"/>
                <a:gd name="connsiteY4" fmla="*/ 213511 h 1305474"/>
                <a:gd name="connsiteX5" fmla="*/ 0 w 2330868"/>
                <a:gd name="connsiteY5" fmla="*/ 252115 h 1305474"/>
                <a:gd name="connsiteX6" fmla="*/ 0 w 2330868"/>
                <a:gd name="connsiteY6" fmla="*/ 1305473 h 1305474"/>
                <a:gd name="connsiteX7" fmla="*/ 732273 w 2330868"/>
                <a:gd name="connsiteY7" fmla="*/ 1305473 h 1305474"/>
                <a:gd name="connsiteX8" fmla="*/ 732273 w 2330868"/>
                <a:gd name="connsiteY8" fmla="*/ 1305474 h 1305474"/>
                <a:gd name="connsiteX9" fmla="*/ 916334 w 2330868"/>
                <a:gd name="connsiteY9" fmla="*/ 1305474 h 1305474"/>
                <a:gd name="connsiteX10" fmla="*/ 916334 w 2330868"/>
                <a:gd name="connsiteY10" fmla="*/ 1305473 h 1305474"/>
                <a:gd name="connsiteX11" fmla="*/ 1044605 w 2330868"/>
                <a:gd name="connsiteY11" fmla="*/ 1298996 h 1305474"/>
                <a:gd name="connsiteX12" fmla="*/ 2067649 w 2330868"/>
                <a:gd name="connsiteY12" fmla="*/ 702392 h 1305474"/>
                <a:gd name="connsiteX13" fmla="*/ 2097479 w 2330868"/>
                <a:gd name="connsiteY13" fmla="*/ 658521 h 1305474"/>
                <a:gd name="connsiteX14" fmla="*/ 2096644 w 2330868"/>
                <a:gd name="connsiteY14" fmla="*/ 658521 h 1305474"/>
                <a:gd name="connsiteX15" fmla="*/ 2133696 w 2330868"/>
                <a:gd name="connsiteY15" fmla="*/ 600945 h 1305474"/>
                <a:gd name="connsiteX16" fmla="*/ 2330376 w 2330868"/>
                <a:gd name="connsiteY16" fmla="*/ 9750 h 1305474"/>
                <a:gd name="connsiteX17" fmla="*/ 2330868 w 2330868"/>
                <a:gd name="connsiteY17" fmla="*/ 1 h 1305474"/>
                <a:gd name="connsiteX18" fmla="*/ 975693 w 2330868"/>
                <a:gd name="connsiteY18" fmla="*/ 1 h 130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0868" h="1305474">
                  <a:moveTo>
                    <a:pt x="975693" y="0"/>
                  </a:moveTo>
                  <a:lnTo>
                    <a:pt x="791632" y="0"/>
                  </a:lnTo>
                  <a:lnTo>
                    <a:pt x="791632" y="1"/>
                  </a:lnTo>
                  <a:lnTo>
                    <a:pt x="663361" y="6478"/>
                  </a:lnTo>
                  <a:cubicBezTo>
                    <a:pt x="441861" y="28973"/>
                    <a:pt x="235261" y="101866"/>
                    <a:pt x="55209" y="213511"/>
                  </a:cubicBezTo>
                  <a:lnTo>
                    <a:pt x="0" y="252115"/>
                  </a:lnTo>
                  <a:lnTo>
                    <a:pt x="0" y="1305473"/>
                  </a:lnTo>
                  <a:lnTo>
                    <a:pt x="732273" y="1305473"/>
                  </a:lnTo>
                  <a:lnTo>
                    <a:pt x="732273" y="1305474"/>
                  </a:lnTo>
                  <a:lnTo>
                    <a:pt x="916334" y="1305474"/>
                  </a:lnTo>
                  <a:lnTo>
                    <a:pt x="916334" y="1305473"/>
                  </a:lnTo>
                  <a:lnTo>
                    <a:pt x="1044605" y="1298996"/>
                  </a:lnTo>
                  <a:cubicBezTo>
                    <a:pt x="1466509" y="1256150"/>
                    <a:pt x="1834356" y="1030449"/>
                    <a:pt x="2067649" y="702392"/>
                  </a:cubicBezTo>
                  <a:lnTo>
                    <a:pt x="2097479" y="658521"/>
                  </a:lnTo>
                  <a:lnTo>
                    <a:pt x="2096644" y="658521"/>
                  </a:lnTo>
                  <a:lnTo>
                    <a:pt x="2133696" y="600945"/>
                  </a:lnTo>
                  <a:cubicBezTo>
                    <a:pt x="2239494" y="424923"/>
                    <a:pt x="2308584" y="224328"/>
                    <a:pt x="2330376" y="9750"/>
                  </a:cubicBezTo>
                  <a:lnTo>
                    <a:pt x="2330868" y="1"/>
                  </a:lnTo>
                  <a:lnTo>
                    <a:pt x="975693" y="1"/>
                  </a:lnTo>
                  <a:close/>
                </a:path>
              </a:pathLst>
            </a:custGeom>
            <a:solidFill>
              <a:srgbClr val="406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2D687B2-B75A-FA41-B2B6-DD2E4C7FBF31}"/>
                </a:ext>
              </a:extLst>
            </p:cNvPr>
            <p:cNvSpPr/>
            <p:nvPr userDrawn="1"/>
          </p:nvSpPr>
          <p:spPr>
            <a:xfrm flipH="1">
              <a:off x="9720782" y="1188535"/>
              <a:ext cx="1834579" cy="815098"/>
            </a:xfrm>
            <a:custGeom>
              <a:avLst/>
              <a:gdLst>
                <a:gd name="connsiteX0" fmla="*/ 5426896 w 11332213"/>
                <a:gd name="connsiteY0" fmla="*/ 0 h 5008483"/>
                <a:gd name="connsiteX1" fmla="*/ 6133050 w 11332213"/>
                <a:gd name="connsiteY1" fmla="*/ 0 h 5008483"/>
                <a:gd name="connsiteX2" fmla="*/ 6133050 w 11332213"/>
                <a:gd name="connsiteY2" fmla="*/ 3 h 5008483"/>
                <a:gd name="connsiteX3" fmla="*/ 11332213 w 11332213"/>
                <a:gd name="connsiteY3" fmla="*/ 3 h 5008483"/>
                <a:gd name="connsiteX4" fmla="*/ 11330326 w 11332213"/>
                <a:gd name="connsiteY4" fmla="*/ 37406 h 5008483"/>
                <a:gd name="connsiteX5" fmla="*/ 10575758 w 11332213"/>
                <a:gd name="connsiteY5" fmla="*/ 2305541 h 5008483"/>
                <a:gd name="connsiteX6" fmla="*/ 10433608 w 11332213"/>
                <a:gd name="connsiteY6" fmla="*/ 2526432 h 5008483"/>
                <a:gd name="connsiteX7" fmla="*/ 10436809 w 11332213"/>
                <a:gd name="connsiteY7" fmla="*/ 2526432 h 5008483"/>
                <a:gd name="connsiteX8" fmla="*/ 10322366 w 11332213"/>
                <a:gd name="connsiteY8" fmla="*/ 2694743 h 5008483"/>
                <a:gd name="connsiteX9" fmla="*/ 6397432 w 11332213"/>
                <a:gd name="connsiteY9" fmla="*/ 4983631 h 5008483"/>
                <a:gd name="connsiteX10" fmla="*/ 5905318 w 11332213"/>
                <a:gd name="connsiteY10" fmla="*/ 5008480 h 5008483"/>
                <a:gd name="connsiteX11" fmla="*/ 5905318 w 11332213"/>
                <a:gd name="connsiteY11" fmla="*/ 5008483 h 5008483"/>
                <a:gd name="connsiteX12" fmla="*/ 5199163 w 11332213"/>
                <a:gd name="connsiteY12" fmla="*/ 5008483 h 5008483"/>
                <a:gd name="connsiteX13" fmla="*/ 5199163 w 11332213"/>
                <a:gd name="connsiteY13" fmla="*/ 5008480 h 5008483"/>
                <a:gd name="connsiteX14" fmla="*/ 0 w 11332213"/>
                <a:gd name="connsiteY14" fmla="*/ 5008480 h 5008483"/>
                <a:gd name="connsiteX15" fmla="*/ 1887 w 11332213"/>
                <a:gd name="connsiteY15" fmla="*/ 4971077 h 5008483"/>
                <a:gd name="connsiteX16" fmla="*/ 815394 w 11332213"/>
                <a:gd name="connsiteY16" fmla="*/ 2607114 h 5008483"/>
                <a:gd name="connsiteX17" fmla="*/ 833803 w 11332213"/>
                <a:gd name="connsiteY17" fmla="*/ 2579140 h 5008483"/>
                <a:gd name="connsiteX18" fmla="*/ 879503 w 11332213"/>
                <a:gd name="connsiteY18" fmla="*/ 2505436 h 5008483"/>
                <a:gd name="connsiteX19" fmla="*/ 4934782 w 11332213"/>
                <a:gd name="connsiteY19" fmla="*/ 24852 h 5008483"/>
                <a:gd name="connsiteX20" fmla="*/ 5426896 w 11332213"/>
                <a:gd name="connsiteY20" fmla="*/ 3 h 500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32213" h="5008483">
                  <a:moveTo>
                    <a:pt x="5426896" y="0"/>
                  </a:moveTo>
                  <a:lnTo>
                    <a:pt x="6133050" y="0"/>
                  </a:lnTo>
                  <a:lnTo>
                    <a:pt x="6133050" y="3"/>
                  </a:lnTo>
                  <a:lnTo>
                    <a:pt x="11332213" y="3"/>
                  </a:lnTo>
                  <a:lnTo>
                    <a:pt x="11330326" y="37406"/>
                  </a:lnTo>
                  <a:cubicBezTo>
                    <a:pt x="11246722" y="860639"/>
                    <a:pt x="10981656" y="1630227"/>
                    <a:pt x="10575758" y="2305541"/>
                  </a:cubicBezTo>
                  <a:lnTo>
                    <a:pt x="10433608" y="2526432"/>
                  </a:lnTo>
                  <a:lnTo>
                    <a:pt x="10436809" y="2526432"/>
                  </a:lnTo>
                  <a:lnTo>
                    <a:pt x="10322366" y="2694743"/>
                  </a:lnTo>
                  <a:cubicBezTo>
                    <a:pt x="9427334" y="3953341"/>
                    <a:pt x="8016078" y="4819248"/>
                    <a:pt x="6397432" y="4983631"/>
                  </a:cubicBezTo>
                  <a:lnTo>
                    <a:pt x="5905318" y="5008480"/>
                  </a:lnTo>
                  <a:lnTo>
                    <a:pt x="5905318" y="5008483"/>
                  </a:lnTo>
                  <a:lnTo>
                    <a:pt x="5199163" y="5008483"/>
                  </a:lnTo>
                  <a:lnTo>
                    <a:pt x="5199163" y="5008480"/>
                  </a:lnTo>
                  <a:lnTo>
                    <a:pt x="0" y="5008480"/>
                  </a:lnTo>
                  <a:lnTo>
                    <a:pt x="1887" y="4971077"/>
                  </a:lnTo>
                  <a:cubicBezTo>
                    <a:pt x="89472" y="4108643"/>
                    <a:pt x="376213" y="3305084"/>
                    <a:pt x="815394" y="2607114"/>
                  </a:cubicBezTo>
                  <a:lnTo>
                    <a:pt x="833803" y="2579140"/>
                  </a:lnTo>
                  <a:lnTo>
                    <a:pt x="879503" y="2505436"/>
                  </a:lnTo>
                  <a:cubicBezTo>
                    <a:pt x="1764272" y="1143487"/>
                    <a:pt x="3235203" y="197454"/>
                    <a:pt x="4934782" y="24852"/>
                  </a:cubicBezTo>
                  <a:lnTo>
                    <a:pt x="5426896" y="3"/>
                  </a:lnTo>
                  <a:close/>
                </a:path>
              </a:pathLst>
            </a:custGeom>
            <a:noFill/>
            <a:ln>
              <a:solidFill>
                <a:srgbClr val="F5C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711F05-2A47-B348-A827-642057F7C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66D7AB-2970-494C-A6B7-4299E2BF2241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96614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F9BA7-571F-4C47-A20F-A6A2DE65753E}"/>
              </a:ext>
            </a:extLst>
          </p:cNvPr>
          <p:cNvCxnSpPr/>
          <p:nvPr userDrawn="1"/>
        </p:nvCxnSpPr>
        <p:spPr>
          <a:xfrm>
            <a:off x="0" y="2517332"/>
            <a:ext cx="12192000" cy="0"/>
          </a:xfrm>
          <a:prstGeom prst="line">
            <a:avLst/>
          </a:prstGeom>
          <a:ln>
            <a:solidFill>
              <a:srgbClr val="044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41">
            <a:extLst>
              <a:ext uri="{FF2B5EF4-FFF2-40B4-BE49-F238E27FC236}">
                <a16:creationId xmlns:a16="http://schemas.microsoft.com/office/drawing/2014/main" id="{011DB00C-DF56-EC48-8BAB-4675866B48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044449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EB6CC0F4-69A2-4A48-8800-63FFA3B392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F552D4BC-9998-D04A-8E28-4B7ECF397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7E3B5E-E0ED-1F4F-A6CC-773952B492FD}"/>
              </a:ext>
            </a:extLst>
          </p:cNvPr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044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1">
            <a:extLst>
              <a:ext uri="{FF2B5EF4-FFF2-40B4-BE49-F238E27FC236}">
                <a16:creationId xmlns:a16="http://schemas.microsoft.com/office/drawing/2014/main" id="{7BAEF165-2934-F042-9879-4FC8ADE458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406F7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3758CDC2-462B-984F-8984-550100DE97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3AC496FE-E102-3145-AC80-932A87D9DD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6F25D0-6E91-3B4F-B84C-5E1C405F734D}"/>
              </a:ext>
            </a:extLst>
          </p:cNvPr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406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41">
            <a:extLst>
              <a:ext uri="{FF2B5EF4-FFF2-40B4-BE49-F238E27FC236}">
                <a16:creationId xmlns:a16="http://schemas.microsoft.com/office/drawing/2014/main" id="{650A3FD1-8F48-EE4A-BF81-E86E73CF4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F5C05B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3425C0-FBE5-8C4D-8E8D-7E5C2C4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FE964B2-3B7F-6545-9A52-58961AFA09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3A1136-C989-1E46-B9E2-F43E94AAD886}"/>
              </a:ext>
            </a:extLst>
          </p:cNvPr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FBCA3BE8-C0E8-D64C-AC53-A1ECC93018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4025" y="900212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B8BBE4-D85B-E24F-822C-567C20318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75" y="6098205"/>
            <a:ext cx="203964" cy="2698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DA4D82-9E24-1145-A6D3-7B6CC85BB580}"/>
              </a:ext>
            </a:extLst>
          </p:cNvPr>
          <p:cNvSpPr txBox="1"/>
          <p:nvPr userDrawn="1"/>
        </p:nvSpPr>
        <p:spPr>
          <a:xfrm>
            <a:off x="-1" y="6385778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149323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041FA4-C8B8-5E47-8932-F4D63CB17F83}"/>
              </a:ext>
            </a:extLst>
          </p:cNvPr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A71EA6-6A1C-8F4C-9C08-F81853612952}"/>
              </a:ext>
            </a:extLst>
          </p:cNvPr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79A9E6-E2C7-1549-9608-8E85C1B75E4C}"/>
              </a:ext>
            </a:extLst>
          </p:cNvPr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4FC142-62E2-1E45-876B-A967920D3B56}"/>
              </a:ext>
            </a:extLst>
          </p:cNvPr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C144A9-B0E6-6F49-B680-F3939719C6F0}"/>
              </a:ext>
            </a:extLst>
          </p:cNvPr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B7A1A1-D892-3340-8CEB-2DF3A1550FC6}"/>
              </a:ext>
            </a:extLst>
          </p:cNvPr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A1431D8-C3DD-9341-960C-34C4CAAD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2AF6C089-9985-F746-9018-EE98A4855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2A5D283-F805-6143-BF44-B9512E1C8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98C034C7-2EE7-3B48-8585-70C8A1E4A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B0D704-0A4B-7540-8B5A-071583897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5CDBD2-6CDA-D842-B17F-E00799245D64}"/>
              </a:ext>
            </a:extLst>
          </p:cNvPr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C0A8FBF-7591-294A-9D13-6ABE5E35D5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288F69-0531-1646-BBD8-87685C7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6E2B9549-34AD-1349-A68D-5CE33F7E3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6B4533-29F3-E248-9349-559972D09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E996E-F346-BE49-88EE-7AA6024A8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A9BBA1-6715-614A-9985-1B566C92464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467892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6A8F0427-21AA-B14D-BBA9-6F39F131B347}"/>
              </a:ext>
            </a:extLst>
          </p:cNvPr>
          <p:cNvSpPr/>
          <p:nvPr userDrawn="1"/>
        </p:nvSpPr>
        <p:spPr>
          <a:xfrm>
            <a:off x="-32035" y="489"/>
            <a:ext cx="11967862" cy="5497499"/>
          </a:xfrm>
          <a:custGeom>
            <a:avLst/>
            <a:gdLst>
              <a:gd name="connsiteX0" fmla="*/ 0 w 11967862"/>
              <a:gd name="connsiteY0" fmla="*/ 0 h 5497499"/>
              <a:gd name="connsiteX1" fmla="*/ 11967862 w 11967862"/>
              <a:gd name="connsiteY1" fmla="*/ 0 h 5497499"/>
              <a:gd name="connsiteX2" fmla="*/ 11870336 w 11967862"/>
              <a:gd name="connsiteY2" fmla="*/ 319524 h 5497499"/>
              <a:gd name="connsiteX3" fmla="*/ 11188239 w 11967862"/>
              <a:gd name="connsiteY3" fmla="*/ 1796423 h 5497499"/>
              <a:gd name="connsiteX4" fmla="*/ 10993596 w 11967862"/>
              <a:gd name="connsiteY4" fmla="*/ 2098884 h 5497499"/>
              <a:gd name="connsiteX5" fmla="*/ 10997979 w 11967862"/>
              <a:gd name="connsiteY5" fmla="*/ 2098884 h 5497499"/>
              <a:gd name="connsiteX6" fmla="*/ 10841275 w 11967862"/>
              <a:gd name="connsiteY6" fmla="*/ 2329348 h 5497499"/>
              <a:gd name="connsiteX7" fmla="*/ 5466954 w 11967862"/>
              <a:gd name="connsiteY7" fmla="*/ 5463470 h 5497499"/>
              <a:gd name="connsiteX8" fmla="*/ 4793114 w 11967862"/>
              <a:gd name="connsiteY8" fmla="*/ 5497495 h 5497499"/>
              <a:gd name="connsiteX9" fmla="*/ 4793114 w 11967862"/>
              <a:gd name="connsiteY9" fmla="*/ 5497499 h 5497499"/>
              <a:gd name="connsiteX10" fmla="*/ 3826192 w 11967862"/>
              <a:gd name="connsiteY10" fmla="*/ 5497499 h 5497499"/>
              <a:gd name="connsiteX11" fmla="*/ 3826192 w 11967862"/>
              <a:gd name="connsiteY11" fmla="*/ 5497495 h 5497499"/>
              <a:gd name="connsiteX12" fmla="*/ 0 w 11967862"/>
              <a:gd name="connsiteY12" fmla="*/ 5497495 h 54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7862" h="5497499">
                <a:moveTo>
                  <a:pt x="0" y="0"/>
                </a:moveTo>
                <a:lnTo>
                  <a:pt x="11967862" y="0"/>
                </a:lnTo>
                <a:lnTo>
                  <a:pt x="11870336" y="319524"/>
                </a:lnTo>
                <a:cubicBezTo>
                  <a:pt x="11695816" y="839460"/>
                  <a:pt x="11466132" y="1334077"/>
                  <a:pt x="11188239" y="1796423"/>
                </a:cubicBezTo>
                <a:lnTo>
                  <a:pt x="10993596" y="2098884"/>
                </a:lnTo>
                <a:lnTo>
                  <a:pt x="10997979" y="2098884"/>
                </a:lnTo>
                <a:lnTo>
                  <a:pt x="10841275" y="2329348"/>
                </a:lnTo>
                <a:cubicBezTo>
                  <a:pt x="9615728" y="4052718"/>
                  <a:pt x="7683328" y="5238384"/>
                  <a:pt x="5466954" y="5463470"/>
                </a:cubicBezTo>
                <a:lnTo>
                  <a:pt x="4793114" y="5497495"/>
                </a:lnTo>
                <a:lnTo>
                  <a:pt x="4793114" y="5497499"/>
                </a:lnTo>
                <a:lnTo>
                  <a:pt x="3826192" y="5497499"/>
                </a:lnTo>
                <a:lnTo>
                  <a:pt x="3826192" y="5497495"/>
                </a:lnTo>
                <a:lnTo>
                  <a:pt x="0" y="5497495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0" y="839821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F5C05B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AAF9D7-1A38-8C49-9090-D89F5BC69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570" y="1537174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SLIDE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528" y="623618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371429" y="625978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455F598-25EE-2E42-AE82-EC89029410A8}"/>
              </a:ext>
            </a:extLst>
          </p:cNvPr>
          <p:cNvSpPr/>
          <p:nvPr userDrawn="1"/>
        </p:nvSpPr>
        <p:spPr>
          <a:xfrm>
            <a:off x="5731417" y="1954693"/>
            <a:ext cx="6655299" cy="3924195"/>
          </a:xfrm>
          <a:custGeom>
            <a:avLst/>
            <a:gdLst>
              <a:gd name="connsiteX0" fmla="*/ 4252026 w 6655299"/>
              <a:gd name="connsiteY0" fmla="*/ 0 h 3924195"/>
              <a:gd name="connsiteX1" fmla="*/ 4805304 w 6655299"/>
              <a:gd name="connsiteY1" fmla="*/ 0 h 3924195"/>
              <a:gd name="connsiteX2" fmla="*/ 4805304 w 6655299"/>
              <a:gd name="connsiteY2" fmla="*/ 3 h 3924195"/>
              <a:gd name="connsiteX3" fmla="*/ 6655299 w 6655299"/>
              <a:gd name="connsiteY3" fmla="*/ 3 h 3924195"/>
              <a:gd name="connsiteX4" fmla="*/ 6655299 w 6655299"/>
              <a:gd name="connsiteY4" fmla="*/ 3389239 h 3924195"/>
              <a:gd name="connsiteX5" fmla="*/ 6563426 w 6655299"/>
              <a:gd name="connsiteY5" fmla="*/ 3440322 h 3924195"/>
              <a:gd name="connsiteX6" fmla="*/ 5012450 w 6655299"/>
              <a:gd name="connsiteY6" fmla="*/ 3904723 h 3924195"/>
              <a:gd name="connsiteX7" fmla="*/ 4626874 w 6655299"/>
              <a:gd name="connsiteY7" fmla="*/ 3924193 h 3924195"/>
              <a:gd name="connsiteX8" fmla="*/ 4626874 w 6655299"/>
              <a:gd name="connsiteY8" fmla="*/ 3924195 h 3924195"/>
              <a:gd name="connsiteX9" fmla="*/ 4073595 w 6655299"/>
              <a:gd name="connsiteY9" fmla="*/ 3924195 h 3924195"/>
              <a:gd name="connsiteX10" fmla="*/ 4073595 w 6655299"/>
              <a:gd name="connsiteY10" fmla="*/ 3924193 h 3924195"/>
              <a:gd name="connsiteX11" fmla="*/ 0 w 6655299"/>
              <a:gd name="connsiteY11" fmla="*/ 3924193 h 3924195"/>
              <a:gd name="connsiteX12" fmla="*/ 1479 w 6655299"/>
              <a:gd name="connsiteY12" fmla="*/ 3894887 h 3924195"/>
              <a:gd name="connsiteX13" fmla="*/ 638869 w 6655299"/>
              <a:gd name="connsiteY13" fmla="*/ 2042699 h 3924195"/>
              <a:gd name="connsiteX14" fmla="*/ 653293 w 6655299"/>
              <a:gd name="connsiteY14" fmla="*/ 2020781 h 3924195"/>
              <a:gd name="connsiteX15" fmla="*/ 689099 w 6655299"/>
              <a:gd name="connsiteY15" fmla="*/ 1963034 h 3924195"/>
              <a:gd name="connsiteX16" fmla="*/ 3866450 w 6655299"/>
              <a:gd name="connsiteY16" fmla="*/ 19472 h 3924195"/>
              <a:gd name="connsiteX17" fmla="*/ 4252026 w 6655299"/>
              <a:gd name="connsiteY17" fmla="*/ 3 h 392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5299" h="3924195">
                <a:moveTo>
                  <a:pt x="4252026" y="0"/>
                </a:moveTo>
                <a:lnTo>
                  <a:pt x="4805304" y="0"/>
                </a:lnTo>
                <a:lnTo>
                  <a:pt x="4805304" y="3"/>
                </a:lnTo>
                <a:lnTo>
                  <a:pt x="6655299" y="3"/>
                </a:lnTo>
                <a:lnTo>
                  <a:pt x="6655299" y="3389239"/>
                </a:lnTo>
                <a:lnTo>
                  <a:pt x="6563426" y="3440322"/>
                </a:lnTo>
                <a:cubicBezTo>
                  <a:pt x="6091045" y="3686821"/>
                  <a:pt x="5567298" y="3848375"/>
                  <a:pt x="5012450" y="3904723"/>
                </a:cubicBezTo>
                <a:lnTo>
                  <a:pt x="4626874" y="3924193"/>
                </a:lnTo>
                <a:lnTo>
                  <a:pt x="4626874" y="3924195"/>
                </a:lnTo>
                <a:lnTo>
                  <a:pt x="4073595" y="3924195"/>
                </a:lnTo>
                <a:lnTo>
                  <a:pt x="4073595" y="3924193"/>
                </a:lnTo>
                <a:lnTo>
                  <a:pt x="0" y="3924193"/>
                </a:lnTo>
                <a:lnTo>
                  <a:pt x="1479" y="3894887"/>
                </a:lnTo>
                <a:cubicBezTo>
                  <a:pt x="70102" y="3219162"/>
                  <a:pt x="294767" y="2589565"/>
                  <a:pt x="638869" y="2042699"/>
                </a:cubicBezTo>
                <a:lnTo>
                  <a:pt x="653293" y="2020781"/>
                </a:lnTo>
                <a:lnTo>
                  <a:pt x="689099" y="1963034"/>
                </a:lnTo>
                <a:cubicBezTo>
                  <a:pt x="1382324" y="895933"/>
                  <a:pt x="2534813" y="154707"/>
                  <a:pt x="3866450" y="19472"/>
                </a:cubicBezTo>
                <a:lnTo>
                  <a:pt x="4252026" y="3"/>
                </a:lnTo>
                <a:close/>
              </a:path>
            </a:pathLst>
          </a:custGeom>
          <a:noFill/>
          <a:ln w="28575"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98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6A8F0427-21AA-B14D-BBA9-6F39F131B347}"/>
              </a:ext>
            </a:extLst>
          </p:cNvPr>
          <p:cNvSpPr/>
          <p:nvPr userDrawn="1"/>
        </p:nvSpPr>
        <p:spPr>
          <a:xfrm>
            <a:off x="-32035" y="489"/>
            <a:ext cx="11967862" cy="5497499"/>
          </a:xfrm>
          <a:custGeom>
            <a:avLst/>
            <a:gdLst>
              <a:gd name="connsiteX0" fmla="*/ 0 w 11967862"/>
              <a:gd name="connsiteY0" fmla="*/ 0 h 5497499"/>
              <a:gd name="connsiteX1" fmla="*/ 11967862 w 11967862"/>
              <a:gd name="connsiteY1" fmla="*/ 0 h 5497499"/>
              <a:gd name="connsiteX2" fmla="*/ 11870336 w 11967862"/>
              <a:gd name="connsiteY2" fmla="*/ 319524 h 5497499"/>
              <a:gd name="connsiteX3" fmla="*/ 11188239 w 11967862"/>
              <a:gd name="connsiteY3" fmla="*/ 1796423 h 5497499"/>
              <a:gd name="connsiteX4" fmla="*/ 10993596 w 11967862"/>
              <a:gd name="connsiteY4" fmla="*/ 2098884 h 5497499"/>
              <a:gd name="connsiteX5" fmla="*/ 10997979 w 11967862"/>
              <a:gd name="connsiteY5" fmla="*/ 2098884 h 5497499"/>
              <a:gd name="connsiteX6" fmla="*/ 10841275 w 11967862"/>
              <a:gd name="connsiteY6" fmla="*/ 2329348 h 5497499"/>
              <a:gd name="connsiteX7" fmla="*/ 5466954 w 11967862"/>
              <a:gd name="connsiteY7" fmla="*/ 5463470 h 5497499"/>
              <a:gd name="connsiteX8" fmla="*/ 4793114 w 11967862"/>
              <a:gd name="connsiteY8" fmla="*/ 5497495 h 5497499"/>
              <a:gd name="connsiteX9" fmla="*/ 4793114 w 11967862"/>
              <a:gd name="connsiteY9" fmla="*/ 5497499 h 5497499"/>
              <a:gd name="connsiteX10" fmla="*/ 3826192 w 11967862"/>
              <a:gd name="connsiteY10" fmla="*/ 5497499 h 5497499"/>
              <a:gd name="connsiteX11" fmla="*/ 3826192 w 11967862"/>
              <a:gd name="connsiteY11" fmla="*/ 5497495 h 5497499"/>
              <a:gd name="connsiteX12" fmla="*/ 0 w 11967862"/>
              <a:gd name="connsiteY12" fmla="*/ 5497495 h 54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7862" h="5497499">
                <a:moveTo>
                  <a:pt x="0" y="0"/>
                </a:moveTo>
                <a:lnTo>
                  <a:pt x="11967862" y="0"/>
                </a:lnTo>
                <a:lnTo>
                  <a:pt x="11870336" y="319524"/>
                </a:lnTo>
                <a:cubicBezTo>
                  <a:pt x="11695816" y="839460"/>
                  <a:pt x="11466132" y="1334077"/>
                  <a:pt x="11188239" y="1796423"/>
                </a:cubicBezTo>
                <a:lnTo>
                  <a:pt x="10993596" y="2098884"/>
                </a:lnTo>
                <a:lnTo>
                  <a:pt x="10997979" y="2098884"/>
                </a:lnTo>
                <a:lnTo>
                  <a:pt x="10841275" y="2329348"/>
                </a:lnTo>
                <a:cubicBezTo>
                  <a:pt x="9615728" y="4052718"/>
                  <a:pt x="7683328" y="5238384"/>
                  <a:pt x="5466954" y="5463470"/>
                </a:cubicBezTo>
                <a:lnTo>
                  <a:pt x="4793114" y="5497495"/>
                </a:lnTo>
                <a:lnTo>
                  <a:pt x="4793114" y="5497499"/>
                </a:lnTo>
                <a:lnTo>
                  <a:pt x="3826192" y="5497499"/>
                </a:lnTo>
                <a:lnTo>
                  <a:pt x="3826192" y="5497495"/>
                </a:lnTo>
                <a:lnTo>
                  <a:pt x="0" y="5497495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E2CB3AD-D17D-C74F-9E53-0AD5B51C1AF0}"/>
              </a:ext>
            </a:extLst>
          </p:cNvPr>
          <p:cNvSpPr/>
          <p:nvPr userDrawn="1"/>
        </p:nvSpPr>
        <p:spPr>
          <a:xfrm>
            <a:off x="5731417" y="1954693"/>
            <a:ext cx="6655299" cy="3924195"/>
          </a:xfrm>
          <a:custGeom>
            <a:avLst/>
            <a:gdLst>
              <a:gd name="connsiteX0" fmla="*/ 4252026 w 6655299"/>
              <a:gd name="connsiteY0" fmla="*/ 0 h 3924195"/>
              <a:gd name="connsiteX1" fmla="*/ 4805304 w 6655299"/>
              <a:gd name="connsiteY1" fmla="*/ 0 h 3924195"/>
              <a:gd name="connsiteX2" fmla="*/ 4805304 w 6655299"/>
              <a:gd name="connsiteY2" fmla="*/ 3 h 3924195"/>
              <a:gd name="connsiteX3" fmla="*/ 6655299 w 6655299"/>
              <a:gd name="connsiteY3" fmla="*/ 3 h 3924195"/>
              <a:gd name="connsiteX4" fmla="*/ 6655299 w 6655299"/>
              <a:gd name="connsiteY4" fmla="*/ 3389239 h 3924195"/>
              <a:gd name="connsiteX5" fmla="*/ 6563426 w 6655299"/>
              <a:gd name="connsiteY5" fmla="*/ 3440322 h 3924195"/>
              <a:gd name="connsiteX6" fmla="*/ 5012450 w 6655299"/>
              <a:gd name="connsiteY6" fmla="*/ 3904723 h 3924195"/>
              <a:gd name="connsiteX7" fmla="*/ 4626874 w 6655299"/>
              <a:gd name="connsiteY7" fmla="*/ 3924193 h 3924195"/>
              <a:gd name="connsiteX8" fmla="*/ 4626874 w 6655299"/>
              <a:gd name="connsiteY8" fmla="*/ 3924195 h 3924195"/>
              <a:gd name="connsiteX9" fmla="*/ 4073595 w 6655299"/>
              <a:gd name="connsiteY9" fmla="*/ 3924195 h 3924195"/>
              <a:gd name="connsiteX10" fmla="*/ 4073595 w 6655299"/>
              <a:gd name="connsiteY10" fmla="*/ 3924193 h 3924195"/>
              <a:gd name="connsiteX11" fmla="*/ 0 w 6655299"/>
              <a:gd name="connsiteY11" fmla="*/ 3924193 h 3924195"/>
              <a:gd name="connsiteX12" fmla="*/ 1479 w 6655299"/>
              <a:gd name="connsiteY12" fmla="*/ 3894887 h 3924195"/>
              <a:gd name="connsiteX13" fmla="*/ 638869 w 6655299"/>
              <a:gd name="connsiteY13" fmla="*/ 2042699 h 3924195"/>
              <a:gd name="connsiteX14" fmla="*/ 653293 w 6655299"/>
              <a:gd name="connsiteY14" fmla="*/ 2020781 h 3924195"/>
              <a:gd name="connsiteX15" fmla="*/ 689099 w 6655299"/>
              <a:gd name="connsiteY15" fmla="*/ 1963034 h 3924195"/>
              <a:gd name="connsiteX16" fmla="*/ 3866450 w 6655299"/>
              <a:gd name="connsiteY16" fmla="*/ 19472 h 3924195"/>
              <a:gd name="connsiteX17" fmla="*/ 4252026 w 6655299"/>
              <a:gd name="connsiteY17" fmla="*/ 3 h 392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5299" h="3924195">
                <a:moveTo>
                  <a:pt x="4252026" y="0"/>
                </a:moveTo>
                <a:lnTo>
                  <a:pt x="4805304" y="0"/>
                </a:lnTo>
                <a:lnTo>
                  <a:pt x="4805304" y="3"/>
                </a:lnTo>
                <a:lnTo>
                  <a:pt x="6655299" y="3"/>
                </a:lnTo>
                <a:lnTo>
                  <a:pt x="6655299" y="3389239"/>
                </a:lnTo>
                <a:lnTo>
                  <a:pt x="6563426" y="3440322"/>
                </a:lnTo>
                <a:cubicBezTo>
                  <a:pt x="6091045" y="3686821"/>
                  <a:pt x="5567298" y="3848375"/>
                  <a:pt x="5012450" y="3904723"/>
                </a:cubicBezTo>
                <a:lnTo>
                  <a:pt x="4626874" y="3924193"/>
                </a:lnTo>
                <a:lnTo>
                  <a:pt x="4626874" y="3924195"/>
                </a:lnTo>
                <a:lnTo>
                  <a:pt x="4073595" y="3924195"/>
                </a:lnTo>
                <a:lnTo>
                  <a:pt x="4073595" y="3924193"/>
                </a:lnTo>
                <a:lnTo>
                  <a:pt x="0" y="3924193"/>
                </a:lnTo>
                <a:lnTo>
                  <a:pt x="1479" y="3894887"/>
                </a:lnTo>
                <a:cubicBezTo>
                  <a:pt x="70102" y="3219162"/>
                  <a:pt x="294767" y="2589565"/>
                  <a:pt x="638869" y="2042699"/>
                </a:cubicBezTo>
                <a:lnTo>
                  <a:pt x="653293" y="2020781"/>
                </a:lnTo>
                <a:lnTo>
                  <a:pt x="689099" y="1963034"/>
                </a:lnTo>
                <a:cubicBezTo>
                  <a:pt x="1382324" y="895933"/>
                  <a:pt x="2534813" y="154707"/>
                  <a:pt x="3866450" y="19472"/>
                </a:cubicBezTo>
                <a:lnTo>
                  <a:pt x="4252026" y="3"/>
                </a:lnTo>
                <a:close/>
              </a:path>
            </a:pathLst>
          </a:custGeom>
          <a:noFill/>
          <a:ln w="28575"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0" y="839821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F5C05B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AAF9D7-1A38-8C49-9090-D89F5BC69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570" y="1537174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SLIDE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528" y="623618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371429" y="625978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414816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SUSTAIN</a:t>
            </a:r>
          </a:p>
          <a:p>
            <a:pPr fontAlgn="base"/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47983" y="564843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/>
          </a:p>
          <a:p>
            <a:pPr fontAlgn="base"/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4669" y="2883583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SUSTAIN </a:t>
            </a:r>
            <a:r>
              <a:rPr lang="en-IE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48EC69-4DD2-7F42-A144-C9451D2F5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0D0C1DD-3955-1D42-9001-66E512574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here to add photo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A5AE36-0F2E-124A-A3EF-EEA096924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B8C116-FC38-814F-A747-07F740B0AFB5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291A2A-B2DE-DD43-840F-E28E154243DB}"/>
              </a:ext>
            </a:extLst>
          </p:cNvPr>
          <p:cNvCxnSpPr/>
          <p:nvPr userDrawn="1"/>
        </p:nvCxnSpPr>
        <p:spPr>
          <a:xfrm flipH="1">
            <a:off x="354454" y="1429266"/>
            <a:ext cx="63489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B308DE-2276-1643-BCF5-29D090A5AF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297" y="599962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8069B3CA-B668-ED44-8A33-09E95C2CAA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297" y="1607995"/>
            <a:ext cx="5839220" cy="3983333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DBF31C-659C-884D-9FA3-2AE11699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B1A085AB-3335-C14C-A1AB-2F1E08070A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7985ADB-EBD3-8D4F-8AA4-0CFC77281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BFF758-75DB-D745-8BA2-793966FF3988}"/>
              </a:ext>
            </a:extLst>
          </p:cNvPr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D0EE3FE-603F-234A-9467-CD7E8EB8D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    Click here  to add photo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513B8-E3AB-3549-8AE8-90DD3C241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75" y="6098205"/>
            <a:ext cx="203964" cy="2698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BD872D-974D-8848-B07E-82A63089673F}"/>
              </a:ext>
            </a:extLst>
          </p:cNvPr>
          <p:cNvSpPr txBox="1"/>
          <p:nvPr userDrawn="1"/>
        </p:nvSpPr>
        <p:spPr>
          <a:xfrm>
            <a:off x="-1" y="6385778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033096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C31BFF-79FC-F241-B04B-5AD2A7DF5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8DEF4C4-57D8-7742-9ABC-010C7DD3CA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Click here to add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A1CC7B-A5D0-3449-BDE4-751FF55A92EF}"/>
              </a:ext>
            </a:extLst>
          </p:cNvPr>
          <p:cNvCxnSpPr/>
          <p:nvPr userDrawn="1"/>
        </p:nvCxnSpPr>
        <p:spPr>
          <a:xfrm flipH="1">
            <a:off x="354454" y="1429266"/>
            <a:ext cx="63489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54CA222-30C6-D44A-8747-5CB022E24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297" y="599962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7A2E355A-8EB7-0B47-A4F4-CCB80CD269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297" y="1607995"/>
            <a:ext cx="5839220" cy="3983333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567392-2EED-5D48-8138-1EDB4FCEF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203C31A-0EAA-554F-9679-A9D480BED23A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48042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BD905F-81BB-F044-902E-972357D73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28465" y="-1"/>
            <a:ext cx="9072000" cy="686440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5A16D0D-DB9E-644A-947C-B49B35974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98" y="2046698"/>
            <a:ext cx="3195485" cy="34923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E30802-88E8-4644-A7B3-3FBCD6BDED1A}"/>
              </a:ext>
            </a:extLst>
          </p:cNvPr>
          <p:cNvSpPr/>
          <p:nvPr userDrawn="1"/>
        </p:nvSpPr>
        <p:spPr>
          <a:xfrm>
            <a:off x="8049719" y="5906125"/>
            <a:ext cx="4172262" cy="62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50CB1CAC-ECAD-A346-BA02-FD42DC988ACF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872225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6F4B87E8-CD08-6B4C-B1D1-D60E9D5B7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356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5FBB1137-3A3C-1840-82F3-2167743311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482" y="2573651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Any Questions?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2F5CA955-0E42-604F-AAF7-C51BD5ACE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4482" y="1764075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471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041FA4-C8B8-5E47-8932-F4D63CB17F83}"/>
              </a:ext>
            </a:extLst>
          </p:cNvPr>
          <p:cNvSpPr/>
          <p:nvPr userDrawn="1"/>
        </p:nvSpPr>
        <p:spPr>
          <a:xfrm>
            <a:off x="4903304" y="439489"/>
            <a:ext cx="7288696" cy="1098000"/>
          </a:xfrm>
          <a:prstGeom prst="rect">
            <a:avLst/>
          </a:prstGeom>
          <a:solidFill>
            <a:srgbClr val="023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A71EA6-6A1C-8F4C-9C08-F81853612952}"/>
              </a:ext>
            </a:extLst>
          </p:cNvPr>
          <p:cNvSpPr/>
          <p:nvPr userDrawn="1"/>
        </p:nvSpPr>
        <p:spPr>
          <a:xfrm>
            <a:off x="4903304" y="1613752"/>
            <a:ext cx="7288696" cy="1098001"/>
          </a:xfrm>
          <a:prstGeom prst="rect">
            <a:avLst/>
          </a:prstGeom>
          <a:solidFill>
            <a:srgbClr val="08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79A9E6-E2C7-1549-9608-8E85C1B75E4C}"/>
              </a:ext>
            </a:extLst>
          </p:cNvPr>
          <p:cNvSpPr/>
          <p:nvPr userDrawn="1"/>
        </p:nvSpPr>
        <p:spPr>
          <a:xfrm>
            <a:off x="4903304" y="2797973"/>
            <a:ext cx="7288696" cy="1098001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4FC142-62E2-1E45-876B-A967920D3B56}"/>
              </a:ext>
            </a:extLst>
          </p:cNvPr>
          <p:cNvCxnSpPr>
            <a:cxnSpLocks/>
          </p:cNvCxnSpPr>
          <p:nvPr userDrawn="1"/>
        </p:nvCxnSpPr>
        <p:spPr>
          <a:xfrm>
            <a:off x="6175512" y="536598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C144A9-B0E6-6F49-B680-F3939719C6F0}"/>
              </a:ext>
            </a:extLst>
          </p:cNvPr>
          <p:cNvCxnSpPr>
            <a:cxnSpLocks/>
          </p:cNvCxnSpPr>
          <p:nvPr userDrawn="1"/>
        </p:nvCxnSpPr>
        <p:spPr>
          <a:xfrm>
            <a:off x="6175512" y="1715987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B7A1A1-D892-3340-8CEB-2DF3A1550FC6}"/>
              </a:ext>
            </a:extLst>
          </p:cNvPr>
          <p:cNvCxnSpPr>
            <a:cxnSpLocks/>
          </p:cNvCxnSpPr>
          <p:nvPr userDrawn="1"/>
        </p:nvCxnSpPr>
        <p:spPr>
          <a:xfrm>
            <a:off x="6175512" y="2921147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98C034C7-2EE7-3B48-8585-70C8A1E4A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439489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B0D704-0A4B-7540-8B5A-071583897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439489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C0A8FBF-7591-294A-9D13-6ABE5E35D5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1604453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288F69-0531-1646-BBD8-87685C7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1604453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6E2B9549-34AD-1349-A68D-5CE33F7E3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2812405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6B4533-29F3-E248-9349-559972D09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2812405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E996E-F346-BE49-88EE-7AA6024A8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A9BBA1-6715-614A-9985-1B566C92464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D5CFC2-CA11-4946-96EA-BBF15B8BED9E}"/>
              </a:ext>
            </a:extLst>
          </p:cNvPr>
          <p:cNvSpPr/>
          <p:nvPr userDrawn="1"/>
        </p:nvSpPr>
        <p:spPr>
          <a:xfrm>
            <a:off x="4903304" y="3986548"/>
            <a:ext cx="7288696" cy="1098001"/>
          </a:xfrm>
          <a:prstGeom prst="rect">
            <a:avLst/>
          </a:pr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2CAB76-71D5-E84F-8B5D-91F45213C64E}"/>
              </a:ext>
            </a:extLst>
          </p:cNvPr>
          <p:cNvCxnSpPr>
            <a:cxnSpLocks/>
          </p:cNvCxnSpPr>
          <p:nvPr userDrawn="1"/>
        </p:nvCxnSpPr>
        <p:spPr>
          <a:xfrm>
            <a:off x="6175512" y="4109722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9ABC7B0-05FD-1B49-BAA6-3764B45D7A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8894" y="4000980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51B907D-CD1C-6145-B01E-6B18D6C90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4921" y="4000980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3401B6-6892-6C41-BA37-01F20A8CF56D}"/>
              </a:ext>
            </a:extLst>
          </p:cNvPr>
          <p:cNvSpPr/>
          <p:nvPr userDrawn="1"/>
        </p:nvSpPr>
        <p:spPr>
          <a:xfrm>
            <a:off x="4903304" y="5172096"/>
            <a:ext cx="7288696" cy="1098001"/>
          </a:xfrm>
          <a:prstGeom prst="rect">
            <a:avLst/>
          </a:prstGeom>
          <a:solidFill>
            <a:srgbClr val="CC9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D68C47-6ADF-9246-9DFF-5138F133E22C}"/>
              </a:ext>
            </a:extLst>
          </p:cNvPr>
          <p:cNvCxnSpPr>
            <a:cxnSpLocks/>
          </p:cNvCxnSpPr>
          <p:nvPr userDrawn="1"/>
        </p:nvCxnSpPr>
        <p:spPr>
          <a:xfrm>
            <a:off x="6175512" y="5295270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716B544E-5728-BB4C-9524-2EAB46E101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68894" y="5186528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105EB64-E6DD-3542-B0E0-27E3948B56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921" y="5186528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F88DD9-3F34-4D4A-AA92-6686426D0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349811"/>
            <a:ext cx="1176669" cy="6158378"/>
          </a:xfrm>
          <a:prstGeom prst="rect">
            <a:avLst/>
          </a:prstGeom>
        </p:spPr>
      </p:pic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6F4F31AD-38E7-6E4D-B2CB-9C2775EDF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4BD144C-0351-8345-BFEC-9EFE627F0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4DE3B57-518B-0148-BA5D-1A4088609B8D}"/>
              </a:ext>
            </a:extLst>
          </p:cNvPr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64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86901" y="491138"/>
            <a:ext cx="4309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SUSTAIN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 </a:t>
            </a: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endParaRPr lang="en-IE" sz="2400" i="1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" sz="240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145818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2E5665-819D-1B42-BA24-3F5B4CD1E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190"/>
          <a:stretch/>
        </p:blipFill>
        <p:spPr>
          <a:xfrm>
            <a:off x="-6293" y="-6407"/>
            <a:ext cx="9072000" cy="6864407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09D8694-5591-E644-9BD2-61A1D4666C09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A5AE9B8-C3F2-2342-92C7-62E5D12C5D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09B001B-40EB-C94F-8A98-2606D59DB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24" y="535129"/>
            <a:ext cx="3197422" cy="3197422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49FD086-42D1-B245-A38B-6E0AD4E9E1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9800" y="2046594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733A424-C903-3D40-A734-792883EFB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9800" y="1237018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1871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191C8A7-D781-AE42-8A87-BB0955E2B420}"/>
              </a:ext>
            </a:extLst>
          </p:cNvPr>
          <p:cNvSpPr/>
          <p:nvPr userDrawn="1"/>
        </p:nvSpPr>
        <p:spPr>
          <a:xfrm>
            <a:off x="-27541" y="11234"/>
            <a:ext cx="7658926" cy="4262853"/>
          </a:xfrm>
          <a:custGeom>
            <a:avLst/>
            <a:gdLst>
              <a:gd name="connsiteX0" fmla="*/ 0 w 7658926"/>
              <a:gd name="connsiteY0" fmla="*/ 0 h 4262853"/>
              <a:gd name="connsiteX1" fmla="*/ 7658926 w 7658926"/>
              <a:gd name="connsiteY1" fmla="*/ 0 h 4262853"/>
              <a:gd name="connsiteX2" fmla="*/ 7611483 w 7658926"/>
              <a:gd name="connsiteY2" fmla="*/ 193139 h 4262853"/>
              <a:gd name="connsiteX3" fmla="*/ 7025381 w 7658926"/>
              <a:gd name="connsiteY3" fmla="*/ 1559911 h 4262853"/>
              <a:gd name="connsiteX4" fmla="*/ 6883231 w 7658926"/>
              <a:gd name="connsiteY4" fmla="*/ 1780802 h 4262853"/>
              <a:gd name="connsiteX5" fmla="*/ 6886432 w 7658926"/>
              <a:gd name="connsiteY5" fmla="*/ 1780802 h 4262853"/>
              <a:gd name="connsiteX6" fmla="*/ 6771989 w 7658926"/>
              <a:gd name="connsiteY6" fmla="*/ 1949113 h 4262853"/>
              <a:gd name="connsiteX7" fmla="*/ 2847055 w 7658926"/>
              <a:gd name="connsiteY7" fmla="*/ 4238001 h 4262853"/>
              <a:gd name="connsiteX8" fmla="*/ 2354941 w 7658926"/>
              <a:gd name="connsiteY8" fmla="*/ 4262850 h 4262853"/>
              <a:gd name="connsiteX9" fmla="*/ 2354941 w 7658926"/>
              <a:gd name="connsiteY9" fmla="*/ 4262853 h 4262853"/>
              <a:gd name="connsiteX10" fmla="*/ 1648786 w 7658926"/>
              <a:gd name="connsiteY10" fmla="*/ 4262853 h 4262853"/>
              <a:gd name="connsiteX11" fmla="*/ 1648786 w 7658926"/>
              <a:gd name="connsiteY11" fmla="*/ 4262850 h 4262853"/>
              <a:gd name="connsiteX12" fmla="*/ 0 w 7658926"/>
              <a:gd name="connsiteY12" fmla="*/ 4262850 h 426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58926" h="4262853">
                <a:moveTo>
                  <a:pt x="0" y="0"/>
                </a:moveTo>
                <a:lnTo>
                  <a:pt x="7658926" y="0"/>
                </a:lnTo>
                <a:lnTo>
                  <a:pt x="7611483" y="193139"/>
                </a:lnTo>
                <a:cubicBezTo>
                  <a:pt x="7477741" y="678943"/>
                  <a:pt x="7279067" y="1137840"/>
                  <a:pt x="7025381" y="1559911"/>
                </a:cubicBezTo>
                <a:lnTo>
                  <a:pt x="6883231" y="1780802"/>
                </a:lnTo>
                <a:lnTo>
                  <a:pt x="6886432" y="1780802"/>
                </a:lnTo>
                <a:lnTo>
                  <a:pt x="6771989" y="1949113"/>
                </a:lnTo>
                <a:cubicBezTo>
                  <a:pt x="5876957" y="3207711"/>
                  <a:pt x="4465701" y="4073618"/>
                  <a:pt x="2847055" y="4238001"/>
                </a:cubicBezTo>
                <a:lnTo>
                  <a:pt x="2354941" y="4262850"/>
                </a:lnTo>
                <a:lnTo>
                  <a:pt x="2354941" y="4262853"/>
                </a:lnTo>
                <a:lnTo>
                  <a:pt x="1648786" y="4262853"/>
                </a:lnTo>
                <a:lnTo>
                  <a:pt x="1648786" y="4262850"/>
                </a:lnTo>
                <a:lnTo>
                  <a:pt x="0" y="4262850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97040EF-11F0-0E46-B338-363C3B6FA559}"/>
              </a:ext>
            </a:extLst>
          </p:cNvPr>
          <p:cNvSpPr/>
          <p:nvPr userDrawn="1"/>
        </p:nvSpPr>
        <p:spPr>
          <a:xfrm flipH="1">
            <a:off x="-41674" y="4289077"/>
            <a:ext cx="7432133" cy="2568925"/>
          </a:xfrm>
          <a:custGeom>
            <a:avLst/>
            <a:gdLst>
              <a:gd name="connsiteX0" fmla="*/ 5292913 w 7432133"/>
              <a:gd name="connsiteY0" fmla="*/ 0 h 2568925"/>
              <a:gd name="connsiteX1" fmla="*/ 4586759 w 7432133"/>
              <a:gd name="connsiteY1" fmla="*/ 0 h 2568925"/>
              <a:gd name="connsiteX2" fmla="*/ 4586759 w 7432133"/>
              <a:gd name="connsiteY2" fmla="*/ 3 h 2568925"/>
              <a:gd name="connsiteX3" fmla="*/ 4094645 w 7432133"/>
              <a:gd name="connsiteY3" fmla="*/ 24852 h 2568925"/>
              <a:gd name="connsiteX4" fmla="*/ 39366 w 7432133"/>
              <a:gd name="connsiteY4" fmla="*/ 2505436 h 2568925"/>
              <a:gd name="connsiteX5" fmla="*/ 0 w 7432133"/>
              <a:gd name="connsiteY5" fmla="*/ 2568925 h 2568925"/>
              <a:gd name="connsiteX6" fmla="*/ 7432133 w 7432133"/>
              <a:gd name="connsiteY6" fmla="*/ 2568925 h 2568925"/>
              <a:gd name="connsiteX7" fmla="*/ 7432133 w 7432133"/>
              <a:gd name="connsiteY7" fmla="*/ 3 h 2568925"/>
              <a:gd name="connsiteX8" fmla="*/ 5292913 w 7432133"/>
              <a:gd name="connsiteY8" fmla="*/ 3 h 256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2133" h="2568925">
                <a:moveTo>
                  <a:pt x="5292913" y="0"/>
                </a:moveTo>
                <a:lnTo>
                  <a:pt x="4586759" y="0"/>
                </a:lnTo>
                <a:lnTo>
                  <a:pt x="4586759" y="3"/>
                </a:lnTo>
                <a:lnTo>
                  <a:pt x="4094645" y="24852"/>
                </a:lnTo>
                <a:cubicBezTo>
                  <a:pt x="2395066" y="197454"/>
                  <a:pt x="924135" y="1143487"/>
                  <a:pt x="39366" y="2505436"/>
                </a:cubicBezTo>
                <a:lnTo>
                  <a:pt x="0" y="2568925"/>
                </a:lnTo>
                <a:lnTo>
                  <a:pt x="7432133" y="2568925"/>
                </a:lnTo>
                <a:lnTo>
                  <a:pt x="7432133" y="3"/>
                </a:lnTo>
                <a:lnTo>
                  <a:pt x="5292913" y="3"/>
                </a:lnTo>
                <a:close/>
              </a:path>
            </a:pathLst>
          </a:cu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09D8694-5591-E644-9BD2-61A1D4666C09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A5AE9B8-C3F2-2342-92C7-62E5D12C5D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09B001B-40EB-C94F-8A98-2606D59DB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13" y="475564"/>
            <a:ext cx="3331937" cy="3331937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49FD086-42D1-B245-A38B-6E0AD4E9E1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9800" y="2046594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733A424-C903-3D40-A734-792883EFB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9800" y="1237018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90EAE91-C045-9E4F-9447-55FDE253B7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4274087"/>
            <a:ext cx="6986370" cy="2568923"/>
          </a:xfrm>
          <a:custGeom>
            <a:avLst/>
            <a:gdLst>
              <a:gd name="connsiteX0" fmla="*/ 1693458 w 6986370"/>
              <a:gd name="connsiteY0" fmla="*/ 0 h 2568923"/>
              <a:gd name="connsiteX1" fmla="*/ 2399612 w 6986370"/>
              <a:gd name="connsiteY1" fmla="*/ 0 h 2568923"/>
              <a:gd name="connsiteX2" fmla="*/ 2399612 w 6986370"/>
              <a:gd name="connsiteY2" fmla="*/ 3 h 2568923"/>
              <a:gd name="connsiteX3" fmla="*/ 2891726 w 6986370"/>
              <a:gd name="connsiteY3" fmla="*/ 24852 h 2568923"/>
              <a:gd name="connsiteX4" fmla="*/ 6947005 w 6986370"/>
              <a:gd name="connsiteY4" fmla="*/ 2505436 h 2568923"/>
              <a:gd name="connsiteX5" fmla="*/ 6986370 w 6986370"/>
              <a:gd name="connsiteY5" fmla="*/ 2568923 h 2568923"/>
              <a:gd name="connsiteX6" fmla="*/ 0 w 6986370"/>
              <a:gd name="connsiteY6" fmla="*/ 2568923 h 2568923"/>
              <a:gd name="connsiteX7" fmla="*/ 0 w 6986370"/>
              <a:gd name="connsiteY7" fmla="*/ 3 h 2568923"/>
              <a:gd name="connsiteX8" fmla="*/ 1693458 w 6986370"/>
              <a:gd name="connsiteY8" fmla="*/ 3 h 25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6370" h="2568923">
                <a:moveTo>
                  <a:pt x="1693458" y="0"/>
                </a:moveTo>
                <a:lnTo>
                  <a:pt x="2399612" y="0"/>
                </a:lnTo>
                <a:lnTo>
                  <a:pt x="2399612" y="3"/>
                </a:lnTo>
                <a:lnTo>
                  <a:pt x="2891726" y="24852"/>
                </a:lnTo>
                <a:cubicBezTo>
                  <a:pt x="4591305" y="197454"/>
                  <a:pt x="6062236" y="1143487"/>
                  <a:pt x="6947005" y="2505436"/>
                </a:cubicBezTo>
                <a:lnTo>
                  <a:pt x="6986370" y="2568923"/>
                </a:lnTo>
                <a:lnTo>
                  <a:pt x="0" y="2568923"/>
                </a:lnTo>
                <a:lnTo>
                  <a:pt x="0" y="3"/>
                </a:lnTo>
                <a:lnTo>
                  <a:pt x="1693458" y="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   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0257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064E0019-97AC-2747-A525-042BEAE38629}"/>
              </a:ext>
            </a:extLst>
          </p:cNvPr>
          <p:cNvSpPr/>
          <p:nvPr userDrawn="1"/>
        </p:nvSpPr>
        <p:spPr>
          <a:xfrm>
            <a:off x="-1" y="0"/>
            <a:ext cx="10281663" cy="3774332"/>
          </a:xfrm>
          <a:custGeom>
            <a:avLst/>
            <a:gdLst>
              <a:gd name="connsiteX0" fmla="*/ 0 w 9340944"/>
              <a:gd name="connsiteY0" fmla="*/ 0 h 3429000"/>
              <a:gd name="connsiteX1" fmla="*/ 9340944 w 9340944"/>
              <a:gd name="connsiteY1" fmla="*/ 0 h 3429000"/>
              <a:gd name="connsiteX2" fmla="*/ 9234646 w 9340944"/>
              <a:gd name="connsiteY2" fmla="*/ 231978 h 3429000"/>
              <a:gd name="connsiteX3" fmla="*/ 9089396 w 9340944"/>
              <a:gd name="connsiteY3" fmla="*/ 510137 h 3429000"/>
              <a:gd name="connsiteX4" fmla="*/ 8947520 w 9340944"/>
              <a:gd name="connsiteY4" fmla="*/ 748674 h 3429000"/>
              <a:gd name="connsiteX5" fmla="*/ 8950715 w 9340944"/>
              <a:gd name="connsiteY5" fmla="*/ 748674 h 3429000"/>
              <a:gd name="connsiteX6" fmla="*/ 8836492 w 9340944"/>
              <a:gd name="connsiteY6" fmla="*/ 930430 h 3429000"/>
              <a:gd name="connsiteX7" fmla="*/ 4919127 w 9340944"/>
              <a:gd name="connsiteY7" fmla="*/ 3402163 h 3429000"/>
              <a:gd name="connsiteX8" fmla="*/ 4427962 w 9340944"/>
              <a:gd name="connsiteY8" fmla="*/ 3428997 h 3429000"/>
              <a:gd name="connsiteX9" fmla="*/ 4427962 w 9340944"/>
              <a:gd name="connsiteY9" fmla="*/ 3429000 h 3429000"/>
              <a:gd name="connsiteX10" fmla="*/ 3723169 w 9340944"/>
              <a:gd name="connsiteY10" fmla="*/ 3429000 h 3429000"/>
              <a:gd name="connsiteX11" fmla="*/ 3723169 w 9340944"/>
              <a:gd name="connsiteY11" fmla="*/ 3428997 h 3429000"/>
              <a:gd name="connsiteX12" fmla="*/ 0 w 9340944"/>
              <a:gd name="connsiteY12" fmla="*/ 3428997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40944" h="3429000">
                <a:moveTo>
                  <a:pt x="0" y="0"/>
                </a:moveTo>
                <a:lnTo>
                  <a:pt x="9340944" y="0"/>
                </a:lnTo>
                <a:lnTo>
                  <a:pt x="9234646" y="231978"/>
                </a:lnTo>
                <a:cubicBezTo>
                  <a:pt x="9188479" y="326231"/>
                  <a:pt x="9140035" y="418980"/>
                  <a:pt x="9089396" y="510137"/>
                </a:cubicBezTo>
                <a:lnTo>
                  <a:pt x="8947520" y="748674"/>
                </a:lnTo>
                <a:lnTo>
                  <a:pt x="8950715" y="748674"/>
                </a:lnTo>
                <a:lnTo>
                  <a:pt x="8836492" y="930430"/>
                </a:lnTo>
                <a:cubicBezTo>
                  <a:pt x="7943186" y="2289570"/>
                  <a:pt x="6534652" y="3224648"/>
                  <a:pt x="4919127" y="3402163"/>
                </a:cubicBezTo>
                <a:lnTo>
                  <a:pt x="4427962" y="3428997"/>
                </a:lnTo>
                <a:lnTo>
                  <a:pt x="4427962" y="3429000"/>
                </a:lnTo>
                <a:lnTo>
                  <a:pt x="3723169" y="3429000"/>
                </a:lnTo>
                <a:lnTo>
                  <a:pt x="3723169" y="3428997"/>
                </a:lnTo>
                <a:lnTo>
                  <a:pt x="0" y="3428997"/>
                </a:lnTo>
                <a:close/>
              </a:path>
            </a:pathLst>
          </a:custGeom>
          <a:solidFill>
            <a:srgbClr val="08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7E9A38E-4ED8-5646-AC1B-12098108B7C7}"/>
              </a:ext>
            </a:extLst>
          </p:cNvPr>
          <p:cNvSpPr/>
          <p:nvPr userDrawn="1"/>
        </p:nvSpPr>
        <p:spPr>
          <a:xfrm>
            <a:off x="7327892" y="173105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B98A5F8-83AA-5E44-B82C-227A8597E47E}"/>
              </a:ext>
            </a:extLst>
          </p:cNvPr>
          <p:cNvSpPr/>
          <p:nvPr userDrawn="1"/>
        </p:nvSpPr>
        <p:spPr>
          <a:xfrm>
            <a:off x="8447083" y="261390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D23400E6-04D3-B048-A9BE-B92A3459635D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5853633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C6A9A91-D3B7-D941-914E-70D998F3B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5853633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ABD4E3B-3D78-424B-A5A7-9DAFD6BE8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715" y="5353474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50113A10-A8EF-9E4E-BD98-8F9D6A81B3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715" y="4543898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A795C8-927A-CE44-AC9B-101D55A2C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00" y="769566"/>
            <a:ext cx="5225801" cy="20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767471" y="1014696"/>
            <a:ext cx="788680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777521" y="2542563"/>
            <a:ext cx="787675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9B6365-5C1A-AB4B-BBCC-D464627B8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309" y="6221191"/>
            <a:ext cx="203964" cy="269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032534-BC87-5D4F-B26D-CF89E2F3C640}"/>
              </a:ext>
            </a:extLst>
          </p:cNvPr>
          <p:cNvSpPr txBox="1"/>
          <p:nvPr userDrawn="1"/>
        </p:nvSpPr>
        <p:spPr>
          <a:xfrm>
            <a:off x="8701210" y="624479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F97D81-6562-A840-B079-58506E6A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97CE00F-DEB2-AE46-9EA9-6615CC1CFA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37" y="365395"/>
            <a:ext cx="1826297" cy="1995953"/>
          </a:xfrm>
          <a:prstGeom prst="rect">
            <a:avLst/>
          </a:prstGeom>
        </p:spPr>
      </p:pic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8258470A-9031-F643-91F2-83EDE010F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8151" y="2726744"/>
            <a:ext cx="7876753" cy="3173773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480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A3B193AB-B400-AD45-A369-DD189568A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666" y="3961597"/>
            <a:ext cx="4077324" cy="191239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CDCE132-A25C-3647-8519-2E32D62863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069770" cy="3585092"/>
          </a:xfrm>
          <a:custGeom>
            <a:avLst/>
            <a:gdLst>
              <a:gd name="connsiteX0" fmla="*/ 1295503 w 12069770"/>
              <a:gd name="connsiteY0" fmla="*/ 0 h 3585092"/>
              <a:gd name="connsiteX1" fmla="*/ 12069770 w 12069770"/>
              <a:gd name="connsiteY1" fmla="*/ 0 h 3585092"/>
              <a:gd name="connsiteX2" fmla="*/ 11966788 w 12069770"/>
              <a:gd name="connsiteY2" fmla="*/ 207716 h 3585092"/>
              <a:gd name="connsiteX3" fmla="*/ 11800766 w 12069770"/>
              <a:gd name="connsiteY3" fmla="*/ 501567 h 3585092"/>
              <a:gd name="connsiteX4" fmla="*/ 11638600 w 12069770"/>
              <a:gd name="connsiteY4" fmla="*/ 753560 h 3585092"/>
              <a:gd name="connsiteX5" fmla="*/ 11642252 w 12069770"/>
              <a:gd name="connsiteY5" fmla="*/ 753560 h 3585092"/>
              <a:gd name="connsiteX6" fmla="*/ 11511695 w 12069770"/>
              <a:gd name="connsiteY6" fmla="*/ 945570 h 3585092"/>
              <a:gd name="connsiteX7" fmla="*/ 10877562 w 12069770"/>
              <a:gd name="connsiteY7" fmla="*/ 1703644 h 3585092"/>
              <a:gd name="connsiteX8" fmla="*/ 10825384 w 12069770"/>
              <a:gd name="connsiteY8" fmla="*/ 1754215 h 3585092"/>
              <a:gd name="connsiteX9" fmla="*/ 10084820 w 12069770"/>
              <a:gd name="connsiteY9" fmla="*/ 1754215 h 3585092"/>
              <a:gd name="connsiteX10" fmla="*/ 10084820 w 12069770"/>
              <a:gd name="connsiteY10" fmla="*/ 1754214 h 3585092"/>
              <a:gd name="connsiteX11" fmla="*/ 9900759 w 12069770"/>
              <a:gd name="connsiteY11" fmla="*/ 1754214 h 3585092"/>
              <a:gd name="connsiteX12" fmla="*/ 9900759 w 12069770"/>
              <a:gd name="connsiteY12" fmla="*/ 1754215 h 3585092"/>
              <a:gd name="connsiteX13" fmla="*/ 9772488 w 12069770"/>
              <a:gd name="connsiteY13" fmla="*/ 1760692 h 3585092"/>
              <a:gd name="connsiteX14" fmla="*/ 8715470 w 12069770"/>
              <a:gd name="connsiteY14" fmla="*/ 2407263 h 3585092"/>
              <a:gd name="connsiteX15" fmla="*/ 8703558 w 12069770"/>
              <a:gd name="connsiteY15" fmla="*/ 2426474 h 3585092"/>
              <a:gd name="connsiteX16" fmla="*/ 8698760 w 12069770"/>
              <a:gd name="connsiteY16" fmla="*/ 2433765 h 3585092"/>
              <a:gd name="connsiteX17" fmla="*/ 8486717 w 12069770"/>
              <a:gd name="connsiteY17" fmla="*/ 3049938 h 3585092"/>
              <a:gd name="connsiteX18" fmla="*/ 8486225 w 12069770"/>
              <a:gd name="connsiteY18" fmla="*/ 3059687 h 3585092"/>
              <a:gd name="connsiteX19" fmla="*/ 8915326 w 12069770"/>
              <a:gd name="connsiteY19" fmla="*/ 3059687 h 3585092"/>
              <a:gd name="connsiteX20" fmla="*/ 8685199 w 12069770"/>
              <a:gd name="connsiteY20" fmla="*/ 3157222 h 3585092"/>
              <a:gd name="connsiteX21" fmla="*/ 7034118 w 12069770"/>
              <a:gd name="connsiteY21" fmla="*/ 3556741 h 3585092"/>
              <a:gd name="connsiteX22" fmla="*/ 6472713 w 12069770"/>
              <a:gd name="connsiteY22" fmla="*/ 3585089 h 3585092"/>
              <a:gd name="connsiteX23" fmla="*/ 6472713 w 12069770"/>
              <a:gd name="connsiteY23" fmla="*/ 3585092 h 3585092"/>
              <a:gd name="connsiteX24" fmla="*/ 5667129 w 12069770"/>
              <a:gd name="connsiteY24" fmla="*/ 3585092 h 3585092"/>
              <a:gd name="connsiteX25" fmla="*/ 5667129 w 12069770"/>
              <a:gd name="connsiteY25" fmla="*/ 3585089 h 3585092"/>
              <a:gd name="connsiteX26" fmla="*/ 0 w 12069770"/>
              <a:gd name="connsiteY26" fmla="*/ 3585089 h 3585092"/>
              <a:gd name="connsiteX27" fmla="*/ 0 w 12069770"/>
              <a:gd name="connsiteY27" fmla="*/ 2287533 h 3585092"/>
              <a:gd name="connsiteX28" fmla="*/ 51672 w 12069770"/>
              <a:gd name="connsiteY28" fmla="*/ 2123653 h 3585092"/>
              <a:gd name="connsiteX29" fmla="*/ 666110 w 12069770"/>
              <a:gd name="connsiteY29" fmla="*/ 845602 h 3585092"/>
              <a:gd name="connsiteX30" fmla="*/ 687111 w 12069770"/>
              <a:gd name="connsiteY30" fmla="*/ 813690 h 3585092"/>
              <a:gd name="connsiteX31" fmla="*/ 739246 w 12069770"/>
              <a:gd name="connsiteY31" fmla="*/ 729608 h 3585092"/>
              <a:gd name="connsiteX32" fmla="*/ 1148300 w 12069770"/>
              <a:gd name="connsiteY32" fmla="*/ 170002 h 358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9770" h="3585092">
                <a:moveTo>
                  <a:pt x="1295503" y="0"/>
                </a:moveTo>
                <a:lnTo>
                  <a:pt x="12069770" y="0"/>
                </a:lnTo>
                <a:lnTo>
                  <a:pt x="11966788" y="207716"/>
                </a:lnTo>
                <a:cubicBezTo>
                  <a:pt x="11914018" y="307286"/>
                  <a:pt x="11858647" y="405267"/>
                  <a:pt x="11800766" y="501567"/>
                </a:cubicBezTo>
                <a:lnTo>
                  <a:pt x="11638600" y="753560"/>
                </a:lnTo>
                <a:lnTo>
                  <a:pt x="11642252" y="753560"/>
                </a:lnTo>
                <a:lnTo>
                  <a:pt x="11511695" y="945570"/>
                </a:lnTo>
                <a:cubicBezTo>
                  <a:pt x="11320247" y="1214785"/>
                  <a:pt x="11108095" y="1468251"/>
                  <a:pt x="10877562" y="1703644"/>
                </a:cubicBezTo>
                <a:lnTo>
                  <a:pt x="10825384" y="1754215"/>
                </a:lnTo>
                <a:lnTo>
                  <a:pt x="10084820" y="1754215"/>
                </a:lnTo>
                <a:lnTo>
                  <a:pt x="10084820" y="1754214"/>
                </a:lnTo>
                <a:lnTo>
                  <a:pt x="9900759" y="1754214"/>
                </a:lnTo>
                <a:lnTo>
                  <a:pt x="9900759" y="1754215"/>
                </a:lnTo>
                <a:lnTo>
                  <a:pt x="9772488" y="1760692"/>
                </a:lnTo>
                <a:cubicBezTo>
                  <a:pt x="9329489" y="1805681"/>
                  <a:pt x="8946087" y="2052267"/>
                  <a:pt x="8715470" y="2407263"/>
                </a:cubicBezTo>
                <a:lnTo>
                  <a:pt x="8703558" y="2426474"/>
                </a:lnTo>
                <a:lnTo>
                  <a:pt x="8698760" y="2433765"/>
                </a:lnTo>
                <a:cubicBezTo>
                  <a:pt x="8584286" y="2615693"/>
                  <a:pt x="8509546" y="2825143"/>
                  <a:pt x="8486717" y="3049938"/>
                </a:cubicBezTo>
                <a:lnTo>
                  <a:pt x="8486225" y="3059687"/>
                </a:lnTo>
                <a:lnTo>
                  <a:pt x="8915326" y="3059687"/>
                </a:lnTo>
                <a:lnTo>
                  <a:pt x="8685199" y="3157222"/>
                </a:lnTo>
                <a:cubicBezTo>
                  <a:pt x="8165111" y="3361381"/>
                  <a:pt x="7611167" y="3498138"/>
                  <a:pt x="7034118" y="3556741"/>
                </a:cubicBezTo>
                <a:lnTo>
                  <a:pt x="6472713" y="3585089"/>
                </a:lnTo>
                <a:lnTo>
                  <a:pt x="6472713" y="3585092"/>
                </a:lnTo>
                <a:lnTo>
                  <a:pt x="5667129" y="3585092"/>
                </a:lnTo>
                <a:lnTo>
                  <a:pt x="5667129" y="3585089"/>
                </a:lnTo>
                <a:lnTo>
                  <a:pt x="0" y="3585089"/>
                </a:lnTo>
                <a:lnTo>
                  <a:pt x="0" y="2287533"/>
                </a:lnTo>
                <a:lnTo>
                  <a:pt x="51672" y="2123653"/>
                </a:lnTo>
                <a:cubicBezTo>
                  <a:pt x="208567" y="1671963"/>
                  <a:pt x="415601" y="1243726"/>
                  <a:pt x="666110" y="845602"/>
                </a:cubicBezTo>
                <a:lnTo>
                  <a:pt x="687111" y="813690"/>
                </a:lnTo>
                <a:lnTo>
                  <a:pt x="739246" y="729608"/>
                </a:lnTo>
                <a:cubicBezTo>
                  <a:pt x="865415" y="535393"/>
                  <a:pt x="1002031" y="348593"/>
                  <a:pt x="1148300" y="170002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3A91863-5EA5-034B-9D61-FC2D65837866}"/>
              </a:ext>
            </a:extLst>
          </p:cNvPr>
          <p:cNvSpPr/>
          <p:nvPr userDrawn="1"/>
        </p:nvSpPr>
        <p:spPr>
          <a:xfrm>
            <a:off x="8456245" y="176782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AC3A166-E984-FF4B-AACA-2FC67E1BA6F5}"/>
              </a:ext>
            </a:extLst>
          </p:cNvPr>
          <p:cNvSpPr/>
          <p:nvPr userDrawn="1"/>
        </p:nvSpPr>
        <p:spPr>
          <a:xfrm>
            <a:off x="9575436" y="265067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54045-4139-6141-AA47-E151A66C30C6}"/>
              </a:ext>
            </a:extLst>
          </p:cNvPr>
          <p:cNvCxnSpPr>
            <a:cxnSpLocks/>
          </p:cNvCxnSpPr>
          <p:nvPr userDrawn="1"/>
        </p:nvCxnSpPr>
        <p:spPr>
          <a:xfrm>
            <a:off x="4796852" y="3807502"/>
            <a:ext cx="0" cy="2353455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9FDD1ED-6E32-0045-8A11-815BC4878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714" y="3962385"/>
            <a:ext cx="6859047" cy="1911602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0F79AD-8017-C741-B39C-D97128D38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D6BF0D-DCCB-2048-9949-C20605E3FD77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400C71-AB78-0A42-AB2E-8469E97585C9}"/>
              </a:ext>
            </a:extLst>
          </p:cNvPr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A85599C3-DEB6-F941-B964-10AF6B4D0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7724B10-6126-564F-A5D3-887B140EE4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C1AEDE74-8885-6943-BC09-2D89D1600A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4989"/>
            <a:ext cx="5651292" cy="6261962"/>
          </a:xfrm>
          <a:custGeom>
            <a:avLst/>
            <a:gdLst>
              <a:gd name="connsiteX0" fmla="*/ 0 w 5651292"/>
              <a:gd name="connsiteY0" fmla="*/ 0 h 6261962"/>
              <a:gd name="connsiteX1" fmla="*/ 5651292 w 5651292"/>
              <a:gd name="connsiteY1" fmla="*/ 0 h 6261962"/>
              <a:gd name="connsiteX2" fmla="*/ 5611959 w 5651292"/>
              <a:gd name="connsiteY2" fmla="*/ 316053 h 6261962"/>
              <a:gd name="connsiteX3" fmla="*/ 4724771 w 5651292"/>
              <a:gd name="connsiteY3" fmla="*/ 2858766 h 6261962"/>
              <a:gd name="connsiteX4" fmla="*/ 4548337 w 5651292"/>
              <a:gd name="connsiteY4" fmla="*/ 3145034 h 6261962"/>
              <a:gd name="connsiteX5" fmla="*/ 4552310 w 5651292"/>
              <a:gd name="connsiteY5" fmla="*/ 3145034 h 6261962"/>
              <a:gd name="connsiteX6" fmla="*/ 4410265 w 5651292"/>
              <a:gd name="connsiteY6" fmla="*/ 3363160 h 6261962"/>
              <a:gd name="connsiteX7" fmla="*/ 4023257 w 5651292"/>
              <a:gd name="connsiteY7" fmla="*/ 3879578 h 6261962"/>
              <a:gd name="connsiteX8" fmla="*/ 3820123 w 5651292"/>
              <a:gd name="connsiteY8" fmla="*/ 4115358 h 6261962"/>
              <a:gd name="connsiteX9" fmla="*/ 3666531 w 5651292"/>
              <a:gd name="connsiteY9" fmla="*/ 4115358 h 6261962"/>
              <a:gd name="connsiteX10" fmla="*/ 3666531 w 5651292"/>
              <a:gd name="connsiteY10" fmla="*/ 4115357 h 6261962"/>
              <a:gd name="connsiteX11" fmla="*/ 3482470 w 5651292"/>
              <a:gd name="connsiteY11" fmla="*/ 4115357 h 6261962"/>
              <a:gd name="connsiteX12" fmla="*/ 3482470 w 5651292"/>
              <a:gd name="connsiteY12" fmla="*/ 4115358 h 6261962"/>
              <a:gd name="connsiteX13" fmla="*/ 3354200 w 5651292"/>
              <a:gd name="connsiteY13" fmla="*/ 4121835 h 6261962"/>
              <a:gd name="connsiteX14" fmla="*/ 2297181 w 5651292"/>
              <a:gd name="connsiteY14" fmla="*/ 4768406 h 6261962"/>
              <a:gd name="connsiteX15" fmla="*/ 2285269 w 5651292"/>
              <a:gd name="connsiteY15" fmla="*/ 4787617 h 6261962"/>
              <a:gd name="connsiteX16" fmla="*/ 2280471 w 5651292"/>
              <a:gd name="connsiteY16" fmla="*/ 4794908 h 6261962"/>
              <a:gd name="connsiteX17" fmla="*/ 2068428 w 5651292"/>
              <a:gd name="connsiteY17" fmla="*/ 5411081 h 6261962"/>
              <a:gd name="connsiteX18" fmla="*/ 2067936 w 5651292"/>
              <a:gd name="connsiteY18" fmla="*/ 5420830 h 6261962"/>
              <a:gd name="connsiteX19" fmla="*/ 2237560 w 5651292"/>
              <a:gd name="connsiteY19" fmla="*/ 5420830 h 6261962"/>
              <a:gd name="connsiteX20" fmla="*/ 2075512 w 5651292"/>
              <a:gd name="connsiteY20" fmla="*/ 5517122 h 6261962"/>
              <a:gd name="connsiteX21" fmla="*/ 279265 w 5651292"/>
              <a:gd name="connsiteY21" fmla="*/ 6207765 h 6261962"/>
              <a:gd name="connsiteX22" fmla="*/ 0 w 5651292"/>
              <a:gd name="connsiteY22" fmla="*/ 6261962 h 62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51292" h="6261962">
                <a:moveTo>
                  <a:pt x="0" y="0"/>
                </a:moveTo>
                <a:lnTo>
                  <a:pt x="5651292" y="0"/>
                </a:lnTo>
                <a:lnTo>
                  <a:pt x="5611959" y="316053"/>
                </a:lnTo>
                <a:cubicBezTo>
                  <a:pt x="5472582" y="1233649"/>
                  <a:pt x="5165591" y="2092978"/>
                  <a:pt x="4724771" y="2858766"/>
                </a:cubicBezTo>
                <a:lnTo>
                  <a:pt x="4548337" y="3145034"/>
                </a:lnTo>
                <a:lnTo>
                  <a:pt x="4552310" y="3145034"/>
                </a:lnTo>
                <a:lnTo>
                  <a:pt x="4410265" y="3363160"/>
                </a:lnTo>
                <a:cubicBezTo>
                  <a:pt x="4288760" y="3541562"/>
                  <a:pt x="4159590" y="3713876"/>
                  <a:pt x="4023257" y="3879578"/>
                </a:cubicBezTo>
                <a:lnTo>
                  <a:pt x="3820123" y="4115358"/>
                </a:lnTo>
                <a:lnTo>
                  <a:pt x="3666531" y="4115358"/>
                </a:lnTo>
                <a:lnTo>
                  <a:pt x="3666531" y="4115357"/>
                </a:lnTo>
                <a:lnTo>
                  <a:pt x="3482470" y="4115357"/>
                </a:lnTo>
                <a:lnTo>
                  <a:pt x="3482470" y="4115358"/>
                </a:lnTo>
                <a:lnTo>
                  <a:pt x="3354200" y="4121835"/>
                </a:lnTo>
                <a:cubicBezTo>
                  <a:pt x="2911200" y="4166824"/>
                  <a:pt x="2527798" y="4413410"/>
                  <a:pt x="2297181" y="4768406"/>
                </a:cubicBezTo>
                <a:lnTo>
                  <a:pt x="2285269" y="4787617"/>
                </a:lnTo>
                <a:lnTo>
                  <a:pt x="2280471" y="4794908"/>
                </a:lnTo>
                <a:cubicBezTo>
                  <a:pt x="2165997" y="4976836"/>
                  <a:pt x="2091257" y="5186286"/>
                  <a:pt x="2068428" y="5411081"/>
                </a:cubicBezTo>
                <a:lnTo>
                  <a:pt x="2067936" y="5420830"/>
                </a:lnTo>
                <a:lnTo>
                  <a:pt x="2237560" y="5420830"/>
                </a:lnTo>
                <a:lnTo>
                  <a:pt x="2075512" y="5517122"/>
                </a:lnTo>
                <a:cubicBezTo>
                  <a:pt x="1518664" y="5830408"/>
                  <a:pt x="915401" y="6065336"/>
                  <a:pt x="279265" y="6207765"/>
                </a:cubicBezTo>
                <a:lnTo>
                  <a:pt x="0" y="6261962"/>
                </a:lnTo>
                <a:close/>
              </a:path>
            </a:pathLst>
          </a:custGeom>
          <a:ln>
            <a:noFill/>
          </a:ln>
        </p:spPr>
        <p:txBody>
          <a:bodyPr wrap="square" anchor="t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C0ED7FF7-F7D6-8C4B-8D46-DB29490CC4BA}"/>
              </a:ext>
            </a:extLst>
          </p:cNvPr>
          <p:cNvSpPr/>
          <p:nvPr userDrawn="1"/>
        </p:nvSpPr>
        <p:spPr>
          <a:xfrm>
            <a:off x="2085425" y="410975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2CFCBA6A-C5E2-0E4D-9DE3-A035457BCA97}"/>
              </a:ext>
            </a:extLst>
          </p:cNvPr>
          <p:cNvSpPr/>
          <p:nvPr userDrawn="1"/>
        </p:nvSpPr>
        <p:spPr>
          <a:xfrm>
            <a:off x="3204616" y="499260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848AD-6592-B642-AC77-A3318D8B851F}" type="datetimeFigureOut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82" r:id="rId4"/>
    <p:sldLayoutId id="2147483684" r:id="rId5"/>
    <p:sldLayoutId id="2147483687" r:id="rId6"/>
    <p:sldLayoutId id="2147483671" r:id="rId7"/>
    <p:sldLayoutId id="2147483652" r:id="rId8"/>
    <p:sldLayoutId id="2147483653" r:id="rId9"/>
    <p:sldLayoutId id="2147483678" r:id="rId10"/>
    <p:sldLayoutId id="2147483679" r:id="rId11"/>
    <p:sldLayoutId id="2147483680" r:id="rId12"/>
    <p:sldLayoutId id="2147483673" r:id="rId13"/>
    <p:sldLayoutId id="2147483676" r:id="rId14"/>
    <p:sldLayoutId id="2147483677" r:id="rId15"/>
    <p:sldLayoutId id="2147483685" r:id="rId16"/>
    <p:sldLayoutId id="2147483686" r:id="rId17"/>
    <p:sldLayoutId id="2147483672" r:id="rId18"/>
    <p:sldLayoutId id="2147483670" r:id="rId19"/>
    <p:sldLayoutId id="2147483664" r:id="rId20"/>
    <p:sldLayoutId id="2147483674" r:id="rId21"/>
    <p:sldLayoutId id="2147483675" r:id="rId22"/>
    <p:sldLayoutId id="2147483683" r:id="rId23"/>
    <p:sldLayoutId id="2147483656" r:id="rId24"/>
    <p:sldLayoutId id="2147483657" r:id="rId25"/>
    <p:sldLayoutId id="2147483658" r:id="rId26"/>
    <p:sldLayoutId id="214748368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doi/full/10.1111/j.1541-4337.2010.00127.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znfLNEWPTIQ?feature=oembed" TargetMode="External"/><Relationship Id="rId4" Type="http://schemas.openxmlformats.org/officeDocument/2006/relationships/hyperlink" Target="https://www.youtube.com/watch?v=znfLNEWPTIQ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8/may/31/avoiding-meat-and-dairy-is-single-biggest-way-to-reduce-your-impact-on-earth" TargetMode="External"/><Relationship Id="rId2" Type="http://schemas.openxmlformats.org/officeDocument/2006/relationships/hyperlink" Target="https://www.theguardian.com/environment/2018/nov/28/global-food-system-is-broken-say-worlds-science-academies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who.int/news-room/fact-sheets/detail/obesity-and-overweight#:~:text=Key%20facts,over%20650%20million%20were%20obese.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ature.com/scitable/blog/green-science/the_dangers_of_pesticide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0HZeagYKFaE?feature=oembed" TargetMode="External"/><Relationship Id="rId5" Type="http://schemas.openxmlformats.org/officeDocument/2006/relationships/hyperlink" Target="https://www.youtube.com/watch?v=0HZeagYKFaE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inkedin.com/pulse/regenerative-farming-profitable-eco-conservation-model-quirino/?articleId=6640221864109109249" TargetMode="Externa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K3-V1j-zMZw?feature=oembed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8yCYhgGhBrs?feature=oembed" TargetMode="External"/><Relationship Id="rId5" Type="http://schemas.openxmlformats.org/officeDocument/2006/relationships/hyperlink" Target="https://farmeye.ie/" TargetMode="Externa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fB2sx9uCkI" TargetMode="Externa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KfB2sx9uCkI?feature=oembed" TargetMode="Externa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sQ7nm45Uxn0?feature=oembed" TargetMode="External"/><Relationship Id="rId5" Type="http://schemas.openxmlformats.org/officeDocument/2006/relationships/hyperlink" Target="https://www.enterprise-ireland.com/en/Publications/Reports-Published-Strategies/From-Farm-to-Fork.pdf" TargetMode="External"/><Relationship Id="rId4" Type="http://schemas.openxmlformats.org/officeDocument/2006/relationships/hyperlink" Target="https://www.youtube.com/watch?v=sQ7nm45Uxn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288329/11-546-future-of-food-and-farming-report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echdaily.com/feeding-cattle-a-bit-of-seaweed-reduces-their-greenhouse-gas-emissions-82/#google_vignett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uturefarming.com/smart-farming/vertical-farming-sector-struggles-with-costs/#:~:text=Vertical%20farming%20uses%20carefully%20controlled,far%20higher%20than%20normal%20agriculture.&amp;text=Another%20disadvantage%20of%20vertical%20farming,the%20crop%20can%20be%20eaten.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563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s.businessinsider.com/news/stocks/top-6-beyond-meat-competitors-made-by-traditional-food-companies-2019-9-1028506115" TargetMode="External"/><Relationship Id="rId2" Type="http://schemas.openxmlformats.org/officeDocument/2006/relationships/hyperlink" Target="https://www.vox.com/future-perfect/2019/8/13/20804339/impossible-foods-beyond-meat-sodexo-aramark-meatless" TargetMode="Externa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ingredientsfirst.com/news/consumers-seek-more-significant-and-meaningful-sustainability-benefits-from-fb-products-flags-kerry.html" TargetMode="Externa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examiner.com/lifestyle/healthandwellbeing/arid-40261436.html" TargetMode="External"/><Relationship Id="rId2" Type="http://schemas.openxmlformats.org/officeDocument/2006/relationships/hyperlink" Target="https://www.safefood.n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paulamee.com/" TargetMode="Externa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ellenmacarthurfoundation.org/our-work/activities/learning-opportunities/from-linear-to-circular?utm_campaign=fltc_registered_interest&amp;utm_medium=email&amp;utm_source=newsletter_mailchimp&amp;utm_content=fltc-registration-open&amp;utm_term=cta&amp;mc_cid=7499683ba1&amp;mc_eid=d96f88d1b4" TargetMode="Externa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english.voanews.com/a/french-restaurant-serves-up-food-of-the-future-insects/5912839.html" TargetMode="External"/><Relationship Id="rId2" Type="http://schemas.openxmlformats.org/officeDocument/2006/relationships/hyperlink" Target="https://inoveat.com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ixnio.com/fauna-animals/insects-and-bugs/milkweed-bugs-feasting-insects" TargetMode="Externa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glutenworld.it/e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nicolemartin1/2019/04/29/how-technology-is-transforming-the-food-industry/?sh=7fd81e420a34" TargetMode="External"/><Relationship Id="rId2" Type="http://schemas.openxmlformats.org/officeDocument/2006/relationships/hyperlink" Target="https://futurism.com/nasa-astronauts-can-now-3d-print-pizzas-in-space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liteworldllc.com/blog/selling-3d-printers-a-magic-trick/" TargetMode="Externa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hw321SwC6kA?feature=oembed" TargetMode="External"/><Relationship Id="rId4" Type="http://schemas.openxmlformats.org/officeDocument/2006/relationships/hyperlink" Target="https://www.youtube.com/watch?v=hw321SwC6kA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4food.net/wp-content/uploads/2018/10/180630_foodsystems-approach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gsaslis/why-is-why-not-the-greatest-question-of-all-time-960e25be222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assets.wwf.org.uk/downloads/wwf_catering_full_report.pdf?_ga=2.260765005.179122158.1561971478-1152898316.1561547209" TargetMode="Externa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wooden-tile/f/fraud.html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noharm-europe.org/sites/default/files/documents-files/4680/HCWHEurope_Food_Report_Dec2016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irtrade.org.uk/farmers-and-workers/coffee/about-coffee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evocco.com/about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4C7CE-415E-B446-A374-02A0FC4D1E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9258" y="5125975"/>
            <a:ext cx="4240163" cy="708267"/>
          </a:xfrm>
        </p:spPr>
        <p:txBody>
          <a:bodyPr>
            <a:noAutofit/>
          </a:bodyPr>
          <a:lstStyle/>
          <a:p>
            <a:r>
              <a:rPr lang="en-US" sz="3200" dirty="0" err="1">
                <a:cs typeface="Calibri"/>
              </a:rPr>
              <a:t>Transformacijski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vpliv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živilske</a:t>
            </a:r>
            <a:r>
              <a:rPr lang="en-US" sz="3200" dirty="0">
                <a:cs typeface="Calibri"/>
              </a:rPr>
              <a:t> </a:t>
            </a:r>
            <a:r>
              <a:rPr lang="en-US" sz="3200" dirty="0" err="1">
                <a:cs typeface="Calibri"/>
              </a:rPr>
              <a:t>tehnologije</a:t>
            </a:r>
            <a:r>
              <a:rPr lang="en-US" sz="3200" dirty="0">
                <a:cs typeface="Calibri"/>
              </a:rPr>
              <a:t> in </a:t>
            </a:r>
            <a:r>
              <a:rPr lang="en-US" sz="3200" dirty="0" err="1">
                <a:cs typeface="Calibri"/>
              </a:rPr>
              <a:t>oskrbe</a:t>
            </a:r>
            <a:r>
              <a:rPr lang="en-US" sz="3200" dirty="0">
                <a:cs typeface="Calibri"/>
              </a:rPr>
              <a:t> z </a:t>
            </a:r>
            <a:r>
              <a:rPr lang="en-US" sz="3200" dirty="0" err="1">
                <a:cs typeface="Calibri"/>
              </a:rPr>
              <a:t>živili</a:t>
            </a: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4D751-361D-314B-9BE7-2E8A64BE0A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230" y="4010498"/>
            <a:ext cx="3195485" cy="837258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Calibri"/>
              </a:rPr>
              <a:t>Mo</a:t>
            </a:r>
            <a:r>
              <a:rPr lang="sl-SI" sz="4800" b="1" dirty="0">
                <a:cs typeface="Calibri"/>
              </a:rPr>
              <a:t>dul</a:t>
            </a:r>
            <a:r>
              <a:rPr lang="en-US" sz="4800" b="1" dirty="0">
                <a:cs typeface="Calibri"/>
              </a:rPr>
              <a:t> 6 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2" name="Picture 2" descr="A picture containing person, tableware&#10;&#10;Description automatically generated">
            <a:extLst>
              <a:ext uri="{FF2B5EF4-FFF2-40B4-BE49-F238E27FC236}">
                <a16:creationId xmlns:a16="http://schemas.microsoft.com/office/drawing/2014/main" id="{30D7AA74-6DB0-4D2C-8B8F-C14D5B69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046" y="-814283"/>
            <a:ext cx="10953134" cy="879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CEB4BE5-9FC4-49B4-ADDB-44617ED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544435"/>
              </p:ext>
            </p:extLst>
          </p:nvPr>
        </p:nvGraphicFramePr>
        <p:xfrm>
          <a:off x="0" y="14377"/>
          <a:ext cx="12234108" cy="723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729">
                  <a:extLst>
                    <a:ext uri="{9D8B030D-6E8A-4147-A177-3AD203B41FA5}">
                      <a16:colId xmlns:a16="http://schemas.microsoft.com/office/drawing/2014/main" val="1553625045"/>
                    </a:ext>
                  </a:extLst>
                </a:gridCol>
                <a:gridCol w="10160379">
                  <a:extLst>
                    <a:ext uri="{9D8B030D-6E8A-4147-A177-3AD203B41FA5}">
                      <a16:colId xmlns:a16="http://schemas.microsoft.com/office/drawing/2014/main" val="735508587"/>
                    </a:ext>
                  </a:extLst>
                </a:gridCol>
              </a:tblGrid>
              <a:tr h="4762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/>
                        <a:t>Znanstvena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disciplina</a:t>
                      </a:r>
                      <a:r>
                        <a:rPr lang="en-US" dirty="0"/>
                        <a:t> </a:t>
                      </a:r>
                    </a:p>
                  </a:txBody>
                  <a:tcPr>
                    <a:solidFill>
                      <a:srgbClr val="F5C0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Hrana</a:t>
                      </a:r>
                      <a:endParaRPr lang="en-US" dirty="0"/>
                    </a:p>
                  </a:txBody>
                  <a:tcPr>
                    <a:solidFill>
                      <a:srgbClr val="F5C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240225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Celična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biologija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 sz="1800" b="0" i="0" u="none" strike="noStrike" noProof="0">
                          <a:solidFill>
                            <a:srgbClr val="406F70"/>
                          </a:solidFill>
                          <a:latin typeface="+mn-lt"/>
                        </a:rPr>
                        <a:t>R</a:t>
                      </a:r>
                      <a:r>
                        <a:rPr lang="en-US" sz="1800" b="0" i="0" u="none" strike="noStrike" noProof="0">
                          <a:solidFill>
                            <a:srgbClr val="406F70"/>
                          </a:solidFill>
                          <a:latin typeface="+mn-lt"/>
                        </a:rPr>
                        <a:t>azumevanje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fiziologije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rastlin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po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spravilu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kakovosti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živil</a:t>
                      </a:r>
                      <a:r>
                        <a:rPr lang="en-US" sz="1800" b="0" i="0" u="none" strike="noStrike" noProof="0">
                          <a:solidFill>
                            <a:srgbClr val="406F70"/>
                          </a:solidFill>
                          <a:latin typeface="+mn-lt"/>
                        </a:rPr>
                        <a:t>, nadzor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rastlinskih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bolezni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in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mikrobne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fiziologije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;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varnost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živil</a:t>
                      </a:r>
                      <a:endParaRPr lang="en-US" sz="1800" b="0" i="0" u="none" strike="noStrike" noProof="0" dirty="0">
                        <a:solidFill>
                          <a:srgbClr val="406F7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611341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Biotehnologija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Ustvarjanje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pridelkov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z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večjo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vsebnostjo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vitaminov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;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encimi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za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proizvodnjo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sira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,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kruha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in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sadnih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sokov</a:t>
                      </a:r>
                      <a:endParaRPr lang="en-US" sz="1800" b="0" i="0" u="none" strike="noStrike" noProof="0" dirty="0">
                        <a:solidFill>
                          <a:srgbClr val="406F7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41549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 sz="1800" b="0" i="0" u="none" strike="noStrike" noProof="0" dirty="0">
                          <a:solidFill>
                            <a:srgbClr val="406F70"/>
                          </a:solidFill>
                          <a:latin typeface="Calibri"/>
                        </a:rPr>
                        <a:t>Kemija 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rgbClr val="406F70"/>
                          </a:solidFill>
                        </a:rPr>
                        <a:t>Je b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istvenega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pomena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za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izvajanje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številnih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naštetih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tehnoloških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aplikacij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;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podaljšan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rok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trajanja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;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analiza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161149"/>
                  </a:ext>
                </a:extLst>
              </a:tr>
              <a:tr h="535023">
                <a:tc>
                  <a:txBody>
                    <a:bodyPr/>
                    <a:lstStyle/>
                    <a:p>
                      <a:r>
                        <a:rPr lang="sl-SI" dirty="0">
                          <a:solidFill>
                            <a:srgbClr val="406F70"/>
                          </a:solidFill>
                        </a:rPr>
                        <a:t>Računalniška znanost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Analiza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podatkov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nadzor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procesov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21518"/>
                  </a:ext>
                </a:extLst>
              </a:tr>
              <a:tr h="5350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solidFill>
                            <a:srgbClr val="406F70"/>
                          </a:solidFill>
                        </a:rPr>
                        <a:t>Gen</a:t>
                      </a:r>
                      <a:r>
                        <a:rPr lang="sl-SI">
                          <a:solidFill>
                            <a:srgbClr val="406F70"/>
                          </a:solidFill>
                        </a:rPr>
                        <a:t>omika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Razumevanje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značilnosti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rastlin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in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živali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;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izboljšan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nadzor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zaželenih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lastnosti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;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hitro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odkrivanje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in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prepoznavanje</a:t>
                      </a:r>
                      <a:r>
                        <a:rPr lang="en-US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0" u="none" strike="noStrike" noProof="0" dirty="0" err="1">
                          <a:solidFill>
                            <a:srgbClr val="406F70"/>
                          </a:solidFill>
                          <a:latin typeface="+mn-lt"/>
                        </a:rPr>
                        <a:t>patogenov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08432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Z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nanost 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o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materialih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Učinkovita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embalaža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;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razumevanje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kako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materialne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lastnosti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prispevajo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k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teksturi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okusu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8195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M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ikrobiologija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R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azumevanje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funkcij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bakterij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(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koristnih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kvarnih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povzročiteljev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bolezni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),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parazitov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glivic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virusov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ter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izboljšave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pri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njihovem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odkrivanju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.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881113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N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utricionizem 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O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bogatena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z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vitamini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minerali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ter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oblikovanje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diet,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ustrezajo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rgbClr val="406F70"/>
                          </a:solidFill>
                        </a:rPr>
                        <a:t>potrebam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 posameznikov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6675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Znanost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o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čutilih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l-SI">
                          <a:solidFill>
                            <a:srgbClr val="406F70"/>
                          </a:solidFill>
                        </a:rPr>
                        <a:t>R</a:t>
                      </a:r>
                      <a:r>
                        <a:rPr lang="en-US">
                          <a:solidFill>
                            <a:srgbClr val="406F70"/>
                          </a:solidFill>
                        </a:rPr>
                        <a:t>azumevanje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kemičnih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čutil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(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okus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vonj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) za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zadovoljevanje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različnih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potreb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želja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po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okusu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25207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Toksikologija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Ocenjevanje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varnosti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kemičnih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mikrobioloških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sestavin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aditivov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za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živila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00585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Fizika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tehnologija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Učinkoviti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postopki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proizvodnje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izboljšujejo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lastnosti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živil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in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zagotavljajo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njihovo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varnost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;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nadzor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nad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onesnaževanjem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;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varstvo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okolja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prizadevanja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za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zmanjšanje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količine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  <a:r>
                        <a:rPr lang="en-US" dirty="0" err="1">
                          <a:solidFill>
                            <a:srgbClr val="406F70"/>
                          </a:solidFill>
                        </a:rPr>
                        <a:t>odpadkov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458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1F776B-3017-4155-A129-1EB8F4A4766C}"/>
              </a:ext>
            </a:extLst>
          </p:cNvPr>
          <p:cNvSpPr txBox="1"/>
          <p:nvPr/>
        </p:nvSpPr>
        <p:spPr>
          <a:xfrm>
            <a:off x="11075159" y="14377"/>
            <a:ext cx="270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hlinkClick r:id="rId3"/>
              </a:rPr>
              <a:t>Vir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812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ows of solar panels">
            <a:extLst>
              <a:ext uri="{FF2B5EF4-FFF2-40B4-BE49-F238E27FC236}">
                <a16:creationId xmlns:a16="http://schemas.microsoft.com/office/drawing/2014/main" id="{12140342-24D0-4BC1-B4D4-7A68475873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945" y="518754"/>
            <a:ext cx="6645949" cy="69735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br>
              <a:rPr lang="en-US" sz="3000" b="1" dirty="0">
                <a:latin typeface="Calibri" panose="020F0502020204030204"/>
                <a:cs typeface="Calibri"/>
              </a:rPr>
            </a:br>
            <a:r>
              <a:rPr lang="en-US" sz="3000" b="1" dirty="0" err="1">
                <a:solidFill>
                  <a:srgbClr val="085156"/>
                </a:solidFill>
              </a:rPr>
              <a:t>Vloga</a:t>
            </a:r>
            <a:r>
              <a:rPr lang="en-US" sz="3000" b="1" dirty="0">
                <a:solidFill>
                  <a:srgbClr val="085156"/>
                </a:solidFill>
              </a:rPr>
              <a:t> </a:t>
            </a:r>
            <a:r>
              <a:rPr lang="en-US" sz="3000" b="1" dirty="0" err="1">
                <a:solidFill>
                  <a:srgbClr val="085156"/>
                </a:solidFill>
              </a:rPr>
              <a:t>živilske</a:t>
            </a:r>
            <a:r>
              <a:rPr lang="en-US" sz="3000" b="1" dirty="0">
                <a:solidFill>
                  <a:srgbClr val="085156"/>
                </a:solidFill>
              </a:rPr>
              <a:t> </a:t>
            </a:r>
            <a:r>
              <a:rPr lang="en-US" sz="3000" b="1" dirty="0" err="1">
                <a:solidFill>
                  <a:srgbClr val="085156"/>
                </a:solidFill>
              </a:rPr>
              <a:t>tehnologije</a:t>
            </a:r>
            <a:r>
              <a:rPr lang="en-US" sz="3000" b="1" dirty="0">
                <a:solidFill>
                  <a:srgbClr val="085156"/>
                </a:solidFill>
              </a:rPr>
              <a:t> v 21. </a:t>
            </a:r>
            <a:r>
              <a:rPr lang="en-US" sz="3000" b="1" dirty="0" err="1">
                <a:solidFill>
                  <a:srgbClr val="085156"/>
                </a:solidFill>
              </a:rPr>
              <a:t>stoletju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9956" y="1786300"/>
            <a:ext cx="6190752" cy="44794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Večja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učinkovitost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prehranskega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sistema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po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industrijski</a:t>
            </a:r>
            <a:r>
              <a:rPr lang="sl-SI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revolucij</a:t>
            </a:r>
            <a:r>
              <a:rPr lang="sl-SI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>
                <a:solidFill>
                  <a:srgbClr val="406F70"/>
                </a:solidFill>
                <a:cs typeface="Calibri"/>
              </a:rPr>
              <a:t>j</a:t>
            </a:r>
            <a:r>
              <a:rPr lang="sl-SI" dirty="0">
                <a:solidFill>
                  <a:srgbClr val="406F70"/>
                </a:solidFill>
                <a:cs typeface="Calibri"/>
              </a:rPr>
              <a:t>e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omogočila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eksponentno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rast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svetovnega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prebivalstva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.</a:t>
            </a:r>
            <a:endParaRPr lang="sl-SI" dirty="0">
              <a:solidFill>
                <a:srgbClr val="406F70"/>
              </a:solidFill>
              <a:cs typeface="Calibri"/>
            </a:endParaRPr>
          </a:p>
          <a:p>
            <a:pPr marL="342900" indent="-342900" algn="just">
              <a:buChar char="•"/>
              <a:defRPr/>
            </a:pP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Poročilo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m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  <a:hlinkClick r:id="rId3"/>
              </a:rPr>
              <a:t>edvladnega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  <a:hlinkClick r:id="rId3"/>
              </a:rPr>
              <a:t>odbora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 za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  <a:hlinkClick r:id="rId3"/>
              </a:rPr>
              <a:t>podnebne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  <a:hlinkClick r:id="rId3"/>
              </a:rPr>
              <a:t>spremembe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 (IPCC)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iz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leta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2021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opozorilo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resnost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podnebnih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razmer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nas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opomnilo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delo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ki ga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treba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opraviti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preoblikovanju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p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ristopa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k rabi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zemljišč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saj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37 %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vseh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toplogrednih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plinov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zdaj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povezanih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prehranskim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b="1" dirty="0" err="1">
                <a:solidFill>
                  <a:srgbClr val="406F70"/>
                </a:solidFill>
                <a:ea typeface="+mn-lt"/>
                <a:cs typeface="+mn-lt"/>
              </a:rPr>
              <a:t>sistemom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marL="800100" lvl="1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645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2140342-24D0-4BC1-B4D4-7A68475873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0933" y="240976"/>
            <a:ext cx="7174867" cy="69735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br>
              <a:rPr lang="en-US" sz="3000" b="1" dirty="0">
                <a:latin typeface="Calibri" panose="020F0502020204030204"/>
                <a:cs typeface="Calibri"/>
              </a:rPr>
            </a:br>
            <a:r>
              <a:rPr lang="en-US" sz="3000" b="1" dirty="0" err="1">
                <a:solidFill>
                  <a:srgbClr val="085156"/>
                </a:solidFill>
              </a:rPr>
              <a:t>Vloga</a:t>
            </a:r>
            <a:r>
              <a:rPr lang="en-US" sz="3000" b="1" dirty="0">
                <a:solidFill>
                  <a:srgbClr val="085156"/>
                </a:solidFill>
              </a:rPr>
              <a:t> </a:t>
            </a:r>
            <a:r>
              <a:rPr lang="en-US" sz="3000" b="1" dirty="0" err="1">
                <a:solidFill>
                  <a:srgbClr val="085156"/>
                </a:solidFill>
              </a:rPr>
              <a:t>živilske</a:t>
            </a:r>
            <a:r>
              <a:rPr lang="en-US" sz="3000" b="1" dirty="0">
                <a:solidFill>
                  <a:srgbClr val="085156"/>
                </a:solidFill>
              </a:rPr>
              <a:t> </a:t>
            </a:r>
            <a:r>
              <a:rPr lang="en-US" sz="3000" b="1" dirty="0" err="1">
                <a:solidFill>
                  <a:srgbClr val="085156"/>
                </a:solidFill>
              </a:rPr>
              <a:t>tehnologije</a:t>
            </a:r>
            <a:r>
              <a:rPr lang="en-US" sz="3000" b="1" dirty="0">
                <a:solidFill>
                  <a:srgbClr val="085156"/>
                </a:solidFill>
              </a:rPr>
              <a:t> v 21. </a:t>
            </a:r>
            <a:r>
              <a:rPr lang="en-US" sz="3000" b="1" dirty="0" err="1">
                <a:solidFill>
                  <a:srgbClr val="085156"/>
                </a:solidFill>
              </a:rPr>
              <a:t>stoletju</a:t>
            </a:r>
            <a:r>
              <a:rPr lang="en-US" sz="3000" b="1" dirty="0">
                <a:solidFill>
                  <a:srgbClr val="085156"/>
                </a:solidFill>
              </a:rPr>
              <a:t> 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70933" y="1714413"/>
            <a:ext cx="6379477" cy="44794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,Sans-Serif"/>
              <a:buChar char="•"/>
              <a:defRPr/>
            </a:pP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zadnjih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letih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se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zaradi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pritiska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po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bolj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trajnostnih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rešitvah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prehranskega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sistema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prehranjevanje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naraščajočega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prebivalstva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velik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del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živilske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kmetijske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tehnologije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znanosti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usmeril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oblikovanje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učinkovitejših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prehranskih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sistemov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prijaznejši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do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zemlje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proizvajajo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bolj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hranljive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obroke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  <a:endParaRPr lang="sl-SI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 algn="just">
              <a:buFont typeface="Arial,Sans-Serif"/>
              <a:buChar char="•"/>
              <a:defRPr/>
            </a:pP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Pomembno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je, da se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kot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mala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srednje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velika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podjetj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zavedate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ključnih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vprašanj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s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katerimi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srečujete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primarni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proizvodnji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najnovejšega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razvoja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tehnologije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da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sprejmete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najboljše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odločitve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glede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oskrbe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</a:p>
          <a:p>
            <a:pPr marL="342900" indent="-342900" algn="just">
              <a:buFont typeface="Arial,Sans-Serif"/>
              <a:buChar char="•"/>
              <a:defRPr/>
            </a:pP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marL="800100" lvl="1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97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40144E-4DD3-4568-9091-7ED1BFF3C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sz="3600" dirty="0">
                <a:solidFill>
                  <a:srgbClr val="406F70"/>
                </a:solidFill>
                <a:ea typeface="+mn-lt"/>
                <a:cs typeface="+mn-lt"/>
              </a:rPr>
              <a:t>USODA HRANE</a:t>
            </a: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39282D37-6627-4A94-A3A5-5A66DC687D4D}"/>
              </a:ext>
            </a:extLst>
          </p:cNvPr>
          <p:cNvPicPr>
            <a:picLocks noGrp="1" noRot="1" noChangeAspect="1"/>
          </p:cNvPicPr>
          <p:nvPr>
            <p:ph type="pic" sz="quarter" idx="15"/>
            <a:videoFile r:link="rId1"/>
          </p:nvPr>
        </p:nvPicPr>
        <p:blipFill rotWithShape="1">
          <a:blip r:embed="rId3"/>
          <a:srcRect t="9074" b="9074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A4151-93C5-44EE-B91C-0F81D617498D}"/>
              </a:ext>
            </a:extLst>
          </p:cNvPr>
          <p:cNvSpPr txBox="1"/>
          <p:nvPr/>
        </p:nvSpPr>
        <p:spPr>
          <a:xfrm>
            <a:off x="508820" y="6113206"/>
            <a:ext cx="38739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4"/>
              </a:rPr>
              <a:t>https://www.youtube.com/watch?v=znfLNEWPTIQ</a:t>
            </a:r>
            <a:endParaRPr lang="en-US" sz="1400"/>
          </a:p>
          <a:p>
            <a:endParaRPr lang="en-US" sz="14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49314-8F94-41F7-9679-E03060B053EC}"/>
              </a:ext>
            </a:extLst>
          </p:cNvPr>
          <p:cNvSpPr txBox="1"/>
          <p:nvPr/>
        </p:nvSpPr>
        <p:spPr>
          <a:xfrm>
            <a:off x="9268178" y="1622751"/>
            <a:ext cx="2719816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Avtorica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Amanda Little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govori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o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svoji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novi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knjigi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THE FATE OF FOOD (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Usoda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),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stanju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svetovne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preskrbe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prizadevanjih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odpravo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sprememb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sodobnih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406F70"/>
                </a:solidFill>
                <a:ea typeface="+mn-lt"/>
                <a:cs typeface="+mn-lt"/>
              </a:rPr>
              <a:t>prehranskih</a:t>
            </a:r>
            <a:r>
              <a:rPr lang="en-US" sz="2400">
                <a:solidFill>
                  <a:srgbClr val="406F70"/>
                </a:solidFill>
                <a:ea typeface="+mn-lt"/>
                <a:cs typeface="+mn-lt"/>
              </a:rPr>
              <a:t> sistemih</a:t>
            </a:r>
            <a:r>
              <a:rPr lang="sl-SI" sz="2400">
                <a:solidFill>
                  <a:srgbClr val="406F70"/>
                </a:solidFill>
                <a:ea typeface="+mn-lt"/>
                <a:cs typeface="+mn-lt"/>
              </a:rPr>
              <a:t>.</a:t>
            </a:r>
            <a:endParaRPr lang="en-US" sz="2400" dirty="0">
              <a:solidFill>
                <a:srgbClr val="406F70"/>
              </a:solidFill>
              <a:ea typeface="+mn-lt"/>
              <a:cs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B9C470-83DF-43A7-A542-14A086C91707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85156"/>
                </a:solidFill>
              </a:rPr>
              <a:t>OGLEJTE SI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4949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4013" y="3429000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2.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Tehnologija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 v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proizvodnji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  </a:t>
            </a:r>
            <a:endParaRPr lang="en-US" dirty="0"/>
          </a:p>
          <a:p>
            <a:pPr>
              <a:defRPr/>
            </a:pP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B0F3B77-7BCC-49AF-BB8C-FA9339E10D1D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0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09D9-5424-4B4B-8971-950B8EEA2C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975" y="1342367"/>
            <a:ext cx="8857251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rgbClr val="F5C05B"/>
                </a:solidFill>
                <a:cs typeface="Calibri"/>
              </a:rPr>
              <a:t>Primarna</a:t>
            </a:r>
            <a:r>
              <a:rPr lang="en-US" b="1" dirty="0">
                <a:solidFill>
                  <a:srgbClr val="F5C05B"/>
                </a:solidFill>
                <a:cs typeface="Calibri"/>
              </a:rPr>
              <a:t> </a:t>
            </a:r>
            <a:r>
              <a:rPr lang="en-US" b="1" dirty="0" err="1">
                <a:solidFill>
                  <a:srgbClr val="F5C05B"/>
                </a:solidFill>
                <a:cs typeface="Calibri"/>
              </a:rPr>
              <a:t>proizvodnja</a:t>
            </a:r>
            <a:r>
              <a:rPr lang="en-US" b="1" dirty="0">
                <a:solidFill>
                  <a:srgbClr val="F5C05B"/>
                </a:solidFill>
                <a:cs typeface="Calibri"/>
              </a:rPr>
              <a:t> </a:t>
            </a:r>
            <a:endParaRPr lang="en-US" dirty="0">
              <a:solidFill>
                <a:srgbClr val="F5C05B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A7D1E-8339-4F67-B987-A12B93254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595" y="2285250"/>
            <a:ext cx="10968810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</a:pP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poglavju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vam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bomo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pomagali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razumeti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vlogo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jo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tehnologija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primarni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proizvodnji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 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Medtem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ko MSP</a:t>
            </a:r>
            <a:r>
              <a:rPr lang="sl-SI">
                <a:solidFill>
                  <a:srgbClr val="406F70"/>
                </a:solidFill>
                <a:ea typeface="+mn-lt"/>
                <a:cs typeface="+mn-lt"/>
              </a:rPr>
              <a:t> (mala in srednje velika podjetja)</a:t>
            </a:r>
            <a:r>
              <a:rPr lang="en-IE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področju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Evropi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običajno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niso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neposredno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vključena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proizvodnjo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pomembno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vlogo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globalnem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sistemu</a:t>
            </a:r>
            <a:r>
              <a:rPr lang="en-IE">
                <a:solidFill>
                  <a:srgbClr val="406F70"/>
                </a:solidFill>
                <a:ea typeface="+mn-lt"/>
                <a:cs typeface="+mn-lt"/>
              </a:rPr>
              <a:t>. </a:t>
            </a:r>
            <a:endParaRPr lang="sl-SI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en-IE">
                <a:solidFill>
                  <a:srgbClr val="406F70"/>
                </a:solidFill>
                <a:cs typeface="Calibri"/>
              </a:rPr>
              <a:t>Kot je navedeno v modulu 4, je skrajšanje dobavne verige in zmanjšanje neučinkovitosti v lokalnih prehranskih sistemih eden od najvplivnejših korakov, ki jih lahko živilsko podjetje naredi za izboljšanje svojega vpliva in zagotavljanje zdravih možnosti za svoje stranke.</a:t>
            </a:r>
            <a:r>
              <a:rPr lang="en-IE" dirty="0">
                <a:solidFill>
                  <a:srgbClr val="406F70"/>
                </a:solidFill>
                <a:cs typeface="Calibri"/>
              </a:rPr>
              <a:t> </a:t>
            </a:r>
          </a:p>
          <a:p>
            <a:pPr marL="342900" indent="-342900" algn="just">
              <a:buChar char="•"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Kljub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temu</a:t>
            </a:r>
            <a:r>
              <a:rPr lang="en-IE" dirty="0">
                <a:solidFill>
                  <a:srgbClr val="406F70"/>
                </a:solidFill>
                <a:cs typeface="Calibri"/>
              </a:rPr>
              <a:t>, da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prizadevamo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za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razvoj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lokalnih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prehranskih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sistemov</a:t>
            </a:r>
            <a:r>
              <a:rPr lang="en-IE" dirty="0">
                <a:solidFill>
                  <a:srgbClr val="406F70"/>
                </a:solidFill>
                <a:cs typeface="Calibri"/>
              </a:rPr>
              <a:t>, to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zaradi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okoljskih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in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cenovnih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omejitev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ni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vedno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mogoče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. </a:t>
            </a:r>
          </a:p>
          <a:p>
            <a:pPr algn="just"/>
            <a:endParaRPr lang="en-IE" dirty="0"/>
          </a:p>
          <a:p>
            <a:pPr algn="just"/>
            <a:endParaRPr lang="en-IE" dirty="0">
              <a:cs typeface="Calibri"/>
            </a:endParaRPr>
          </a:p>
          <a:p>
            <a:pPr algn="just"/>
            <a:endParaRPr lang="en-IE" dirty="0">
              <a:ea typeface="+mn-lt"/>
              <a:cs typeface="+mn-lt"/>
            </a:endParaRPr>
          </a:p>
          <a:p>
            <a:pPr algn="just"/>
            <a:endParaRPr lang="en-US" dirty="0">
              <a:ea typeface="+mn-lt"/>
              <a:cs typeface="+mn-lt"/>
            </a:endParaRPr>
          </a:p>
          <a:p>
            <a:endParaRPr lang="en-IE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149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0F957E-8CC3-42F3-919D-50885CF5A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0322" y="3530524"/>
            <a:ext cx="741820" cy="833406"/>
          </a:xfrm>
        </p:spPr>
        <p:txBody>
          <a:bodyPr>
            <a:normAutofit fontScale="70000" lnSpcReduction="20000"/>
          </a:bodyPr>
          <a:lstStyle/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F9EDB7-69CF-41D5-B00C-151FDDE4A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065" y="594972"/>
            <a:ext cx="901464" cy="1080712"/>
          </a:xfrm>
        </p:spPr>
        <p:txBody>
          <a:bodyPr>
            <a:normAutofit fontScale="85000" lnSpcReduction="20000"/>
          </a:bodyPr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A8DB-E62E-4754-9DE9-F20C9EF03A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4797" y="1552031"/>
            <a:ext cx="6442406" cy="2395196"/>
          </a:xfrm>
        </p:spPr>
        <p:txBody>
          <a:bodyPr>
            <a:normAutofit fontScale="250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US" sz="12000" b="1" dirty="0">
                <a:latin typeface="GuardianTextEgyptian"/>
              </a:rPr>
              <a:t>Ne glede </a:t>
            </a:r>
            <a:r>
              <a:rPr lang="en-US" sz="12000" b="1" dirty="0" err="1">
                <a:latin typeface="GuardianTextEgyptian"/>
              </a:rPr>
              <a:t>na</a:t>
            </a:r>
            <a:r>
              <a:rPr lang="en-US" sz="12000" b="1" dirty="0">
                <a:latin typeface="GuardianTextEgyptian"/>
              </a:rPr>
              <a:t> to, </a:t>
            </a:r>
            <a:r>
              <a:rPr lang="en-US" sz="12000" b="1" dirty="0" err="1">
                <a:latin typeface="GuardianTextEgyptian"/>
              </a:rPr>
              <a:t>ali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gledamo</a:t>
            </a:r>
            <a:r>
              <a:rPr lang="en-US" sz="12000" b="1" dirty="0">
                <a:latin typeface="GuardianTextEgyptian"/>
              </a:rPr>
              <a:t> z </a:t>
            </a:r>
            <a:r>
              <a:rPr lang="en-US" sz="12000" b="1" dirty="0" err="1">
                <a:latin typeface="GuardianTextEgyptian"/>
              </a:rPr>
              <a:t>vidika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zdravja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ljudi</a:t>
            </a:r>
            <a:r>
              <a:rPr lang="en-US" sz="12000" b="1" dirty="0">
                <a:latin typeface="GuardianTextEgyptian"/>
              </a:rPr>
              <a:t>, </a:t>
            </a:r>
            <a:r>
              <a:rPr lang="en-US" sz="12000" b="1" dirty="0" err="1">
                <a:latin typeface="GuardianTextEgyptian"/>
              </a:rPr>
              <a:t>okolja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ali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podnebja</a:t>
            </a:r>
            <a:r>
              <a:rPr lang="en-US" sz="12000" b="1" dirty="0">
                <a:latin typeface="GuardianTextEgyptian"/>
              </a:rPr>
              <a:t>, je </a:t>
            </a:r>
            <a:r>
              <a:rPr lang="en-US" sz="12000" b="1" dirty="0" err="1">
                <a:latin typeface="GuardianTextEgyptian"/>
              </a:rPr>
              <a:t>naš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prehranski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sistem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trenutno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netrajnosten</a:t>
            </a:r>
            <a:r>
              <a:rPr lang="en-US" sz="12000" b="1" dirty="0">
                <a:latin typeface="GuardianTextEgyptian"/>
              </a:rPr>
              <a:t> in glede </a:t>
            </a:r>
            <a:r>
              <a:rPr lang="en-US" sz="12000" b="1" dirty="0" err="1">
                <a:latin typeface="GuardianTextEgyptian"/>
              </a:rPr>
              <a:t>na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izzive</a:t>
            </a:r>
            <a:r>
              <a:rPr lang="en-US" sz="12000" b="1" dirty="0">
                <a:latin typeface="GuardianTextEgyptian"/>
              </a:rPr>
              <a:t>, </a:t>
            </a:r>
            <a:r>
              <a:rPr lang="en-US" sz="12000" b="1" dirty="0" err="1">
                <a:latin typeface="GuardianTextEgyptian"/>
              </a:rPr>
              <a:t>ki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jih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bo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prineslo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naraščanje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svetovnega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prebivalstva</a:t>
            </a:r>
            <a:r>
              <a:rPr lang="en-US" sz="12000" b="1" dirty="0">
                <a:latin typeface="GuardianTextEgyptian"/>
              </a:rPr>
              <a:t>, je to [</a:t>
            </a:r>
            <a:r>
              <a:rPr lang="en-US" sz="12000" b="1" dirty="0" err="1">
                <a:latin typeface="GuardianTextEgyptian"/>
              </a:rPr>
              <a:t>zelo</a:t>
            </a:r>
            <a:r>
              <a:rPr lang="en-US" sz="12000" b="1" dirty="0">
                <a:latin typeface="GuardianTextEgyptian"/>
              </a:rPr>
              <a:t>] </a:t>
            </a:r>
            <a:r>
              <a:rPr lang="en-US" sz="12000" b="1" dirty="0" err="1">
                <a:latin typeface="GuardianTextEgyptian"/>
              </a:rPr>
              <a:t>resno</a:t>
            </a:r>
            <a:r>
              <a:rPr lang="en-US" sz="12000" b="1" dirty="0">
                <a:latin typeface="GuardianTextEgyptian"/>
              </a:rPr>
              <a:t> </a:t>
            </a:r>
            <a:r>
              <a:rPr lang="en-US" sz="12000" b="1" dirty="0" err="1">
                <a:latin typeface="GuardianTextEgyptian"/>
              </a:rPr>
              <a:t>vprašanje</a:t>
            </a:r>
            <a:endParaRPr lang="sl-SI" sz="12000" b="1">
              <a:latin typeface="GuardianTextEgyptian"/>
            </a:endParaRPr>
          </a:p>
          <a:p>
            <a:pPr fontAlgn="base">
              <a:lnSpc>
                <a:spcPct val="120000"/>
              </a:lnSpc>
            </a:pPr>
            <a:r>
              <a:rPr lang="en-US" sz="9600" b="1" i="0">
                <a:latin typeface="GuardianTextEgyptian"/>
              </a:rPr>
              <a:t>– </a:t>
            </a:r>
            <a:r>
              <a:rPr lang="en-US" sz="9600" b="1" i="0" dirty="0">
                <a:latin typeface="GuardianTextEgyptian"/>
                <a:hlinkClick r:id="rId2"/>
              </a:rPr>
              <a:t>Tim Benton</a:t>
            </a:r>
            <a:r>
              <a:rPr lang="en-US" sz="9600" b="1" i="0" dirty="0">
                <a:latin typeface="GuardianTextEgyptian"/>
              </a:rPr>
              <a:t>, University of Leeds </a:t>
            </a:r>
            <a:endParaRPr lang="en-US" sz="9600" b="1" i="0" dirty="0">
              <a:effectLst/>
              <a:latin typeface="GuardianTextEgyptian"/>
            </a:endParaRPr>
          </a:p>
          <a:p>
            <a:br>
              <a:rPr lang="en-US" u="none" strike="noStrike" dirty="0">
                <a:solidFill>
                  <a:srgbClr val="C70000"/>
                </a:solidFill>
                <a:effectLst/>
                <a:hlinkClick r:id="rId3"/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8734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F5C05B"/>
                </a:solidFill>
              </a:rPr>
              <a:t>Kje je problem</a:t>
            </a:r>
            <a:r>
              <a:rPr lang="en-US" b="1" dirty="0">
                <a:solidFill>
                  <a:srgbClr val="F5C05B"/>
                </a:solidFill>
              </a:rPr>
              <a:t>? </a:t>
            </a:r>
            <a:endParaRPr lang="en-IE" b="1" dirty="0">
              <a:solidFill>
                <a:srgbClr val="F5C05B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1" y="1786300"/>
            <a:ext cx="6097277" cy="394744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Prehrambeni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porušen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poročilo</a:t>
            </a:r>
            <a:r>
              <a:rPr lang="en-US" dirty="0">
                <a:solidFill>
                  <a:srgbClr val="406F70"/>
                </a:solidFill>
              </a:rPr>
              <a:t> IPCC </a:t>
            </a:r>
            <a:r>
              <a:rPr lang="en-US" dirty="0" err="1">
                <a:solidFill>
                  <a:srgbClr val="406F70"/>
                </a:solidFill>
              </a:rPr>
              <a:t>iz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leta</a:t>
            </a:r>
            <a:r>
              <a:rPr lang="en-US" dirty="0">
                <a:solidFill>
                  <a:srgbClr val="406F70"/>
                </a:solidFill>
              </a:rPr>
              <a:t> 2021 </a:t>
            </a:r>
            <a:r>
              <a:rPr lang="en-US" dirty="0" err="1">
                <a:solidFill>
                  <a:srgbClr val="406F70"/>
                </a:solidFill>
              </a:rPr>
              <a:t>navaja</a:t>
            </a:r>
            <a:r>
              <a:rPr lang="en-US" dirty="0">
                <a:solidFill>
                  <a:srgbClr val="406F70"/>
                </a:solidFill>
              </a:rPr>
              <a:t>, da do 37 % </a:t>
            </a:r>
            <a:r>
              <a:rPr lang="en-US" dirty="0" err="1">
                <a:solidFill>
                  <a:srgbClr val="406F70"/>
                </a:solidFill>
              </a:rPr>
              <a:t>emisij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toplogrednih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plinov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izvira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svetovnega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prehrambenega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sistema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en-US" dirty="0" err="1">
                <a:solidFill>
                  <a:srgbClr val="406F70"/>
                </a:solidFill>
              </a:rPr>
              <a:t>Hkrati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leta</a:t>
            </a:r>
            <a:r>
              <a:rPr lang="en-US" dirty="0">
                <a:solidFill>
                  <a:srgbClr val="406F70"/>
                </a:solidFill>
              </a:rPr>
              <a:t> 2020 z </a:t>
            </a:r>
            <a:r>
              <a:rPr lang="en-US" dirty="0" err="1">
                <a:solidFill>
                  <a:srgbClr val="406F70"/>
                </a:solidFill>
              </a:rPr>
              <a:t>lakoto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soočalo</a:t>
            </a:r>
            <a:r>
              <a:rPr lang="en-US" dirty="0">
                <a:solidFill>
                  <a:srgbClr val="406F70"/>
                </a:solidFill>
              </a:rPr>
              <a:t> med 720 in 811 </a:t>
            </a:r>
            <a:r>
              <a:rPr lang="en-US" dirty="0" err="1">
                <a:solidFill>
                  <a:srgbClr val="406F70"/>
                </a:solidFill>
              </a:rPr>
              <a:t>milijon</a:t>
            </a:r>
            <a:r>
              <a:rPr lang="sl-SI" dirty="0">
                <a:solidFill>
                  <a:srgbClr val="406F70"/>
                </a:solidFill>
              </a:rPr>
              <a:t>ov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ljudi</a:t>
            </a:r>
            <a:r>
              <a:rPr lang="en-US" dirty="0">
                <a:solidFill>
                  <a:srgbClr val="406F70"/>
                </a:solidFill>
              </a:rPr>
              <a:t>, 1,9 </a:t>
            </a:r>
            <a:r>
              <a:rPr lang="en-US" dirty="0" err="1">
                <a:solidFill>
                  <a:srgbClr val="406F70"/>
                </a:solidFill>
              </a:rPr>
              <a:t>milijarde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ljudi</a:t>
            </a:r>
            <a:r>
              <a:rPr lang="en-US" dirty="0">
                <a:solidFill>
                  <a:srgbClr val="406F70"/>
                </a:solidFill>
              </a:rPr>
              <a:t> po </a:t>
            </a:r>
            <a:r>
              <a:rPr lang="en-US" dirty="0" err="1">
                <a:solidFill>
                  <a:srgbClr val="406F70"/>
                </a:solidFill>
              </a:rPr>
              <a:t>svetu</a:t>
            </a:r>
            <a:r>
              <a:rPr lang="en-US" dirty="0">
                <a:solidFill>
                  <a:srgbClr val="406F70"/>
                </a:solidFill>
              </a:rPr>
              <a:t> pa je </a:t>
            </a:r>
            <a:r>
              <a:rPr lang="en-US" dirty="0" err="1">
                <a:solidFill>
                  <a:srgbClr val="406F70"/>
                </a:solidFill>
              </a:rPr>
              <a:t>debelih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Nekatere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ključne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težave</a:t>
            </a:r>
            <a:r>
              <a:rPr lang="en-US" dirty="0">
                <a:solidFill>
                  <a:srgbClr val="406F70"/>
                </a:solidFill>
              </a:rPr>
              <a:t>, s </a:t>
            </a:r>
            <a:r>
              <a:rPr lang="en-US" dirty="0" err="1">
                <a:solidFill>
                  <a:srgbClr val="406F70"/>
                </a:solidFill>
              </a:rPr>
              <a:t>katerimi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sooča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kmetijstvo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segajo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neenakega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sistema</a:t>
            </a:r>
            <a:r>
              <a:rPr lang="en-US" dirty="0">
                <a:solidFill>
                  <a:srgbClr val="406F70"/>
                </a:solidFill>
              </a:rPr>
              <a:t> do </a:t>
            </a:r>
            <a:r>
              <a:rPr lang="en-US" dirty="0" err="1">
                <a:solidFill>
                  <a:srgbClr val="406F70"/>
                </a:solidFill>
              </a:rPr>
              <a:t>degradacije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tal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uporabe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pesticidov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en-US" sz="1000" dirty="0"/>
          </a:p>
          <a:p>
            <a:r>
              <a:rPr lang="sl-SI" b="1" dirty="0">
                <a:solidFill>
                  <a:srgbClr val="406F70"/>
                </a:solidFill>
                <a:highlight>
                  <a:srgbClr val="F5C05B"/>
                </a:highlight>
              </a:rPr>
              <a:t>PREBERITE VEČ</a:t>
            </a:r>
            <a:r>
              <a:rPr lang="en-US" dirty="0">
                <a:solidFill>
                  <a:srgbClr val="406F70"/>
                </a:solidFill>
                <a:highlight>
                  <a:srgbClr val="F5C05B"/>
                </a:highlight>
              </a:rPr>
              <a:t>:  </a:t>
            </a:r>
            <a:r>
              <a:rPr lang="en-US" dirty="0">
                <a:hlinkClick r:id="rId4"/>
              </a:rPr>
              <a:t>World Health Organisation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427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94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err="1">
                <a:solidFill>
                  <a:srgbClr val="406F70"/>
                </a:solidFill>
              </a:rPr>
              <a:t>Zunanji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učinki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prehranskega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sistema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299"/>
            <a:ext cx="5830577" cy="4462101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250" dirty="0" err="1">
                <a:solidFill>
                  <a:srgbClr val="406F70"/>
                </a:solidFill>
              </a:rPr>
              <a:t>Zunanji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učinki</a:t>
            </a:r>
            <a:r>
              <a:rPr lang="en-US" sz="2250" dirty="0">
                <a:solidFill>
                  <a:srgbClr val="406F70"/>
                </a:solidFill>
              </a:rPr>
              <a:t> so </a:t>
            </a:r>
            <a:r>
              <a:rPr lang="en-US" sz="2250" dirty="0" err="1">
                <a:solidFill>
                  <a:srgbClr val="406F70"/>
                </a:solidFill>
              </a:rPr>
              <a:t>ključni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izraz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na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področju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trajnosti</a:t>
            </a:r>
            <a:r>
              <a:rPr lang="en-US" sz="2250" dirty="0">
                <a:solidFill>
                  <a:srgbClr val="406F70"/>
                </a:solidFill>
              </a:rPr>
              <a:t>, </a:t>
            </a:r>
            <a:r>
              <a:rPr lang="en-US" sz="2250" dirty="0" err="1">
                <a:solidFill>
                  <a:srgbClr val="406F70"/>
                </a:solidFill>
              </a:rPr>
              <a:t>ki</a:t>
            </a:r>
            <a:r>
              <a:rPr lang="en-US" sz="2250" dirty="0">
                <a:solidFill>
                  <a:srgbClr val="406F70"/>
                </a:solidFill>
              </a:rPr>
              <a:t> se </a:t>
            </a:r>
            <a:r>
              <a:rPr lang="en-US" sz="2250" dirty="0" err="1">
                <a:solidFill>
                  <a:srgbClr val="406F70"/>
                </a:solidFill>
              </a:rPr>
              <a:t>nanaša</a:t>
            </a:r>
            <a:r>
              <a:rPr lang="sl-SI" sz="2250">
                <a:solidFill>
                  <a:srgbClr val="406F70"/>
                </a:solidFill>
              </a:rPr>
              <a:t>jo</a:t>
            </a:r>
            <a:r>
              <a:rPr lang="en-US" sz="225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na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stroške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zunaj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cene</a:t>
            </a:r>
            <a:r>
              <a:rPr lang="en-US" sz="2250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250" dirty="0" err="1">
                <a:solidFill>
                  <a:srgbClr val="406F70"/>
                </a:solidFill>
              </a:rPr>
              <a:t>Prehranski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sistem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poganja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potreba</a:t>
            </a:r>
            <a:r>
              <a:rPr lang="en-US" sz="2250" dirty="0">
                <a:solidFill>
                  <a:srgbClr val="406F70"/>
                </a:solidFill>
              </a:rPr>
              <a:t> po </a:t>
            </a:r>
            <a:r>
              <a:rPr lang="en-US" sz="2250" dirty="0" err="1">
                <a:solidFill>
                  <a:srgbClr val="406F70"/>
                </a:solidFill>
              </a:rPr>
              <a:t>poceni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hrani</a:t>
            </a:r>
            <a:r>
              <a:rPr lang="en-US" sz="2250" dirty="0">
                <a:solidFill>
                  <a:srgbClr val="406F70"/>
                </a:solidFill>
              </a:rPr>
              <a:t>, </a:t>
            </a:r>
            <a:r>
              <a:rPr lang="en-US" sz="2250" dirty="0" err="1">
                <a:solidFill>
                  <a:srgbClr val="406F70"/>
                </a:solidFill>
              </a:rPr>
              <a:t>ki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spodbuja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množično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proizvodnjo</a:t>
            </a:r>
            <a:r>
              <a:rPr lang="en-US" sz="2250" dirty="0">
                <a:solidFill>
                  <a:srgbClr val="406F7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250" dirty="0">
                <a:solidFill>
                  <a:srgbClr val="406F70"/>
                </a:solidFill>
              </a:rPr>
              <a:t>Ta </a:t>
            </a:r>
            <a:r>
              <a:rPr lang="en-US" sz="2250" dirty="0" err="1">
                <a:solidFill>
                  <a:srgbClr val="406F70"/>
                </a:solidFill>
              </a:rPr>
              <a:t>proizvodnja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ima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številne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negativne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vplive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na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okolje</a:t>
            </a:r>
            <a:r>
              <a:rPr lang="en-US" sz="2250" dirty="0">
                <a:solidFill>
                  <a:srgbClr val="406F70"/>
                </a:solidFill>
              </a:rPr>
              <a:t>, od </a:t>
            </a:r>
            <a:r>
              <a:rPr lang="en-US" sz="2250" dirty="0" err="1">
                <a:solidFill>
                  <a:srgbClr val="406F70"/>
                </a:solidFill>
              </a:rPr>
              <a:t>emisij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toplogrednih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plinov</a:t>
            </a:r>
            <a:r>
              <a:rPr lang="en-US" sz="2250" dirty="0">
                <a:solidFill>
                  <a:srgbClr val="406F70"/>
                </a:solidFill>
              </a:rPr>
              <a:t> do </a:t>
            </a:r>
            <a:r>
              <a:rPr lang="en-US" sz="2250" dirty="0" err="1">
                <a:solidFill>
                  <a:srgbClr val="406F70"/>
                </a:solidFill>
              </a:rPr>
              <a:t>degradacije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tal</a:t>
            </a:r>
            <a:r>
              <a:rPr lang="en-US" sz="2250" dirty="0">
                <a:solidFill>
                  <a:srgbClr val="406F70"/>
                </a:solidFill>
              </a:rPr>
              <a:t> in </a:t>
            </a:r>
            <a:r>
              <a:rPr lang="en-US" sz="2250" dirty="0" err="1">
                <a:solidFill>
                  <a:srgbClr val="406F70"/>
                </a:solidFill>
              </a:rPr>
              <a:t>izgube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biotske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raznovrstnosti</a:t>
            </a:r>
            <a:r>
              <a:rPr lang="en-US" sz="2250" dirty="0">
                <a:solidFill>
                  <a:srgbClr val="406F70"/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sl-SI" sz="2250">
                <a:solidFill>
                  <a:srgbClr val="406F70"/>
                </a:solidFill>
              </a:rPr>
              <a:t>Omenjeni</a:t>
            </a:r>
            <a:r>
              <a:rPr lang="en-US" sz="225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dejavniki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prispevajo</a:t>
            </a:r>
            <a:r>
              <a:rPr lang="en-US" sz="2250" dirty="0">
                <a:solidFill>
                  <a:srgbClr val="406F70"/>
                </a:solidFill>
              </a:rPr>
              <a:t> k </a:t>
            </a:r>
            <a:r>
              <a:rPr lang="en-US" sz="2250" dirty="0" err="1">
                <a:solidFill>
                  <a:srgbClr val="406F70"/>
                </a:solidFill>
              </a:rPr>
              <a:t>večjemu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tveganju</a:t>
            </a:r>
            <a:r>
              <a:rPr lang="en-US" sz="2250" dirty="0">
                <a:solidFill>
                  <a:srgbClr val="406F70"/>
                </a:solidFill>
              </a:rPr>
              <a:t> za </a:t>
            </a:r>
            <a:r>
              <a:rPr lang="en-US" sz="2250" dirty="0" err="1">
                <a:solidFill>
                  <a:srgbClr val="406F70"/>
                </a:solidFill>
              </a:rPr>
              <a:t>proizvodnjo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hrane</a:t>
            </a:r>
            <a:r>
              <a:rPr lang="en-US" sz="2250" dirty="0">
                <a:solidFill>
                  <a:srgbClr val="406F70"/>
                </a:solidFill>
              </a:rPr>
              <a:t> v </a:t>
            </a:r>
            <a:r>
              <a:rPr lang="en-US" sz="2250" dirty="0" err="1">
                <a:solidFill>
                  <a:srgbClr val="406F70"/>
                </a:solidFill>
              </a:rPr>
              <a:t>prihodnosti</a:t>
            </a:r>
            <a:r>
              <a:rPr lang="en-US" sz="2250" dirty="0">
                <a:solidFill>
                  <a:srgbClr val="406F70"/>
                </a:solidFill>
              </a:rPr>
              <a:t>, </a:t>
            </a:r>
            <a:r>
              <a:rPr lang="en-US" sz="2250" dirty="0" err="1">
                <a:solidFill>
                  <a:srgbClr val="406F70"/>
                </a:solidFill>
              </a:rPr>
              <a:t>zato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jih</a:t>
            </a:r>
            <a:r>
              <a:rPr lang="en-US" sz="2250" dirty="0">
                <a:solidFill>
                  <a:srgbClr val="406F70"/>
                </a:solidFill>
              </a:rPr>
              <a:t> je </a:t>
            </a:r>
            <a:r>
              <a:rPr lang="en-US" sz="2250" dirty="0" err="1">
                <a:solidFill>
                  <a:srgbClr val="406F70"/>
                </a:solidFill>
              </a:rPr>
              <a:t>treba</a:t>
            </a:r>
            <a:r>
              <a:rPr lang="en-US" sz="2250" dirty="0">
                <a:solidFill>
                  <a:srgbClr val="406F70"/>
                </a:solidFill>
              </a:rPr>
              <a:t> v </a:t>
            </a:r>
            <a:r>
              <a:rPr lang="en-US" sz="2250" dirty="0" err="1">
                <a:solidFill>
                  <a:srgbClr val="406F70"/>
                </a:solidFill>
              </a:rPr>
              <a:t>kmetijstvu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bolje</a:t>
            </a:r>
            <a:r>
              <a:rPr lang="en-US" sz="2250" dirty="0">
                <a:solidFill>
                  <a:srgbClr val="406F70"/>
                </a:solidFill>
              </a:rPr>
              <a:t> </a:t>
            </a:r>
            <a:r>
              <a:rPr lang="en-US" sz="2250" dirty="0" err="1">
                <a:solidFill>
                  <a:srgbClr val="406F70"/>
                </a:solidFill>
              </a:rPr>
              <a:t>upoštevati</a:t>
            </a:r>
            <a:r>
              <a:rPr lang="en-US" sz="2250" dirty="0">
                <a:solidFill>
                  <a:srgbClr val="406F70"/>
                </a:solidFill>
              </a:rPr>
              <a:t>. </a:t>
            </a:r>
            <a:endParaRPr lang="en-IE" sz="2250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17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97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Uporaba pesticidov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1964" y="1688328"/>
            <a:ext cx="6556291" cy="394744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Pesticidi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herbicidi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fungicidi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uporabljajo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obsežnem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kmetijstvu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zaščito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pridelkov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izboljšanje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učinkovitosti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>
                <a:solidFill>
                  <a:srgbClr val="406F70"/>
                </a:solidFill>
              </a:rPr>
              <a:t>Čeprav se pesticidi uporabljajo na kopnem, se pogosto znajdejo v vodnih tokovih in tako povzročajo škodo celotnim ekosistemom.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Pesticidi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povezani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tudi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zdravstvenimi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težavami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ljudi</a:t>
            </a:r>
            <a:r>
              <a:rPr lang="en-US" dirty="0">
                <a:solidFill>
                  <a:srgbClr val="406F70"/>
                </a:solidFill>
              </a:rPr>
              <a:t>, od </a:t>
            </a:r>
            <a:r>
              <a:rPr lang="en-US" dirty="0" err="1">
                <a:solidFill>
                  <a:srgbClr val="406F70"/>
                </a:solidFill>
              </a:rPr>
              <a:t>raka</a:t>
            </a:r>
            <a:r>
              <a:rPr lang="en-US" dirty="0">
                <a:solidFill>
                  <a:srgbClr val="406F70"/>
                </a:solidFill>
              </a:rPr>
              <a:t> do </a:t>
            </a:r>
            <a:r>
              <a:rPr lang="en-US" dirty="0" err="1">
                <a:solidFill>
                  <a:srgbClr val="406F70"/>
                </a:solidFill>
              </a:rPr>
              <a:t>Alzheimerjeve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bolezni</a:t>
            </a:r>
            <a:r>
              <a:rPr lang="en-US" dirty="0">
                <a:solidFill>
                  <a:srgbClr val="406F70"/>
                </a:solidFill>
              </a:rPr>
              <a:t>.</a:t>
            </a:r>
            <a:endParaRPr lang="sl-SI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dirty="0">
                <a:solidFill>
                  <a:srgbClr val="406F70"/>
                </a:solidFill>
              </a:rPr>
              <a:t>EU je priznala škodljiv vpliv sintetičnih pesticidov in si zastavila cilj, da do leta 2030 zmanjša njihovo uporabo za 50 %.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7073-317E-4E29-9837-F9F4E6A77DCC}"/>
              </a:ext>
            </a:extLst>
          </p:cNvPr>
          <p:cNvSpPr txBox="1"/>
          <p:nvPr/>
        </p:nvSpPr>
        <p:spPr>
          <a:xfrm>
            <a:off x="7197316" y="5786735"/>
            <a:ext cx="4656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b="1">
                <a:solidFill>
                  <a:srgbClr val="406F70"/>
                </a:solidFill>
                <a:highlight>
                  <a:srgbClr val="F5C05B"/>
                </a:highlight>
              </a:rPr>
              <a:t>PREBERITE VEČ</a:t>
            </a:r>
            <a:r>
              <a:rPr lang="en-US">
                <a:solidFill>
                  <a:srgbClr val="406F70"/>
                </a:solidFill>
                <a:highlight>
                  <a:srgbClr val="F5C05B"/>
                </a:highlight>
              </a:rPr>
              <a:t>: </a:t>
            </a:r>
            <a:r>
              <a:rPr lang="en-IE" dirty="0">
                <a:solidFill>
                  <a:srgbClr val="406F70"/>
                </a:solidFill>
                <a:hlinkClick r:id="rId4"/>
              </a:rPr>
              <a:t>https://www.nature.com/scitable/blog/green-science/the_dangers_of_pesticides/</a:t>
            </a:r>
            <a:r>
              <a:rPr lang="en-IE" dirty="0">
                <a:solidFill>
                  <a:srgbClr val="406F7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265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554A35-3E35-9A4D-A2B0-891CDA96B8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FB6A1-362A-4B4A-BCAE-985900F42B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sl-SI" sz="2800" b="1" dirty="0"/>
              <a:t>Znanost o hrani</a:t>
            </a:r>
            <a:endParaRPr lang="en-US" sz="2800" b="1" dirty="0">
              <a:cs typeface="Calibr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2C8B2B6-3844-D74E-9C38-524A4DDC9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7FF1A0-C344-4C20-9424-DCE3AA7BA6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4870" y="1604453"/>
            <a:ext cx="4430795" cy="1090160"/>
          </a:xfrm>
        </p:spPr>
        <p:txBody>
          <a:bodyPr>
            <a:normAutofit/>
          </a:bodyPr>
          <a:lstStyle/>
          <a:p>
            <a:r>
              <a:rPr lang="sl-SI" sz="2800" b="1" dirty="0"/>
              <a:t>Tehnologija v proizvodnji</a:t>
            </a:r>
            <a:endParaRPr lang="en-US" sz="2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A2178C-712C-C74A-BF74-2B6627DDDC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3F9455-3E65-4511-9F4D-F9CBEB05AE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921" y="2812405"/>
            <a:ext cx="4757307" cy="1090160"/>
          </a:xfrm>
        </p:spPr>
        <p:txBody>
          <a:bodyPr>
            <a:normAutofit/>
          </a:bodyPr>
          <a:lstStyle/>
          <a:p>
            <a:r>
              <a:rPr lang="sl-SI" sz="2800" b="1" dirty="0"/>
              <a:t>Tehnologija obdelave</a:t>
            </a:r>
            <a:r>
              <a:rPr lang="en-US" sz="2800" b="1" dirty="0"/>
              <a:t> </a:t>
            </a:r>
            <a:endParaRPr lang="en-IE" sz="28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BD143-935E-9849-B699-C14C331F15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044449"/>
                </a:solidFill>
              </a:rPr>
              <a:t>04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30AEABB-5FA6-9349-9467-F4BC21FA54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sl-SI" sz="2800" b="1" dirty="0"/>
              <a:t>Sodelovanje s ponudniki</a:t>
            </a:r>
            <a:r>
              <a:rPr lang="en-US" sz="2800" b="1" dirty="0"/>
              <a:t> </a:t>
            </a:r>
            <a:endParaRPr lang="en-US" sz="2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A7FCD7D-5A46-8546-A07C-9747D89248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921" y="5165944"/>
            <a:ext cx="5186850" cy="1090160"/>
          </a:xfrm>
        </p:spPr>
        <p:txBody>
          <a:bodyPr>
            <a:normAutofit/>
          </a:bodyPr>
          <a:lstStyle/>
          <a:p>
            <a:r>
              <a:rPr lang="pl-PL" sz="2000" b="1" dirty="0"/>
              <a:t>ČESTITKE- ZAKLJUČILI STE TRAJNOSTNI PROGRAM!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321ABF-C849-4D92-936A-D4E74F4E97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565" y="907100"/>
            <a:ext cx="3821205" cy="697353"/>
          </a:xfrm>
        </p:spPr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Modul 6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E007-6E0A-412E-9583-8F9805013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229" y="2149533"/>
            <a:ext cx="3448946" cy="3642009"/>
          </a:xfrm>
        </p:spPr>
        <p:txBody>
          <a:bodyPr/>
          <a:lstStyle/>
          <a:p>
            <a:pPr algn="just"/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V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zadnjem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modulu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SUSTAIN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boste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izvedeli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tehnologija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spreminja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ki jo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uživamo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gostinska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sprejemajo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boljše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odločitve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zdravje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svojih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gostov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za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zdravje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planeta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  <a:endParaRPr lang="en-IE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0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2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Uporaba gnojil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6042848" cy="48431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Gnojila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vsakodnevno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uporabljajo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kmetje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mali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proizvajalci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njimi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pomagajo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pridelkov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tako</a:t>
            </a:r>
            <a:r>
              <a:rPr lang="en-US" dirty="0">
                <a:solidFill>
                  <a:srgbClr val="406F70"/>
                </a:solidFill>
              </a:rPr>
              <a:t> da </a:t>
            </a:r>
            <a:r>
              <a:rPr lang="en-US" dirty="0" err="1">
                <a:solidFill>
                  <a:srgbClr val="406F70"/>
                </a:solidFill>
              </a:rPr>
              <a:t>dopolnijo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tla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minerali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so se </a:t>
            </a:r>
            <a:r>
              <a:rPr lang="en-US" dirty="0" err="1">
                <a:solidFill>
                  <a:srgbClr val="406F70"/>
                </a:solidFill>
              </a:rPr>
              <a:t>izčrpali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Nitrati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fosfati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pomembni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rast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vendar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pojavijo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težave</a:t>
            </a:r>
            <a:r>
              <a:rPr lang="en-US" dirty="0">
                <a:solidFill>
                  <a:srgbClr val="406F70"/>
                </a:solidFill>
              </a:rPr>
              <a:t>, ko se </a:t>
            </a:r>
            <a:r>
              <a:rPr lang="en-US" dirty="0" err="1">
                <a:solidFill>
                  <a:srgbClr val="406F70"/>
                </a:solidFill>
              </a:rPr>
              <a:t>izpirajo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vodne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poti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Dušik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spodbuja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cvetenje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alg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vodnih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sistemih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kar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ves </a:t>
            </a:r>
            <a:r>
              <a:rPr lang="en-US" dirty="0" err="1">
                <a:solidFill>
                  <a:srgbClr val="406F70"/>
                </a:solidFill>
              </a:rPr>
              <a:t>naravni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ekosistem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538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2733" y="885903"/>
            <a:ext cx="6140820" cy="697353"/>
          </a:xfrm>
        </p:spPr>
        <p:txBody>
          <a:bodyPr>
            <a:normAutofit fontScale="85000" lnSpcReduction="10000"/>
          </a:bodyPr>
          <a:lstStyle/>
          <a:p>
            <a:r>
              <a:rPr lang="sl-SI" b="1" dirty="0">
                <a:solidFill>
                  <a:srgbClr val="406F70"/>
                </a:solidFill>
              </a:rPr>
              <a:t>Neuravnotežena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oskrbovalna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veriga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6140820" cy="44621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Prehranski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</a:t>
            </a:r>
            <a:r>
              <a:rPr lang="en-US" dirty="0">
                <a:solidFill>
                  <a:srgbClr val="406F70"/>
                </a:solidFill>
              </a:rPr>
              <a:t> ne </a:t>
            </a:r>
            <a:r>
              <a:rPr lang="en-US" dirty="0" err="1">
                <a:solidFill>
                  <a:srgbClr val="406F70"/>
                </a:solidFill>
              </a:rPr>
              <a:t>deluje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izolirano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temveč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nanj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vplivajo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družbeni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politični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gospodarski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okoljski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okviri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Velik</a:t>
            </a:r>
            <a:r>
              <a:rPr lang="en-US" dirty="0">
                <a:solidFill>
                  <a:srgbClr val="406F70"/>
                </a:solidFill>
              </a:rPr>
              <a:t> del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jo </a:t>
            </a:r>
            <a:r>
              <a:rPr lang="en-US" dirty="0" err="1">
                <a:solidFill>
                  <a:srgbClr val="406F70"/>
                </a:solidFill>
              </a:rPr>
              <a:t>zaužijemo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zahodu</a:t>
            </a:r>
            <a:r>
              <a:rPr lang="en-US" dirty="0">
                <a:solidFill>
                  <a:srgbClr val="406F70"/>
                </a:solidFill>
              </a:rPr>
              <a:t>, je </a:t>
            </a:r>
            <a:r>
              <a:rPr lang="en-US" dirty="0" err="1">
                <a:solidFill>
                  <a:srgbClr val="406F70"/>
                </a:solidFill>
              </a:rPr>
              <a:t>proizveden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globalnem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jugu</a:t>
            </a:r>
            <a:r>
              <a:rPr lang="sl-SI" dirty="0">
                <a:solidFill>
                  <a:srgbClr val="406F70"/>
                </a:solidFill>
              </a:rPr>
              <a:t>. Manj razvite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države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so </a:t>
            </a:r>
            <a:r>
              <a:rPr lang="en-US" dirty="0" err="1">
                <a:solidFill>
                  <a:srgbClr val="406F70"/>
                </a:solidFill>
              </a:rPr>
              <a:t>preveč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odvisne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izvoza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nimajo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moči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dobavni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verigi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Vpliv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globalne </a:t>
            </a:r>
            <a:r>
              <a:rPr lang="en-US" dirty="0" err="1">
                <a:solidFill>
                  <a:srgbClr val="406F70"/>
                </a:solidFill>
              </a:rPr>
              <a:t>proizvodnje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negativno </a:t>
            </a:r>
            <a:r>
              <a:rPr lang="en-US" dirty="0" err="1">
                <a:solidFill>
                  <a:srgbClr val="406F70"/>
                </a:solidFill>
              </a:rPr>
              <a:t>vpliva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sl-SI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okolje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manj razvitih držav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večino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dobička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prehranskega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sistema</a:t>
            </a:r>
            <a:r>
              <a:rPr lang="sl-SI" dirty="0">
                <a:solidFill>
                  <a:srgbClr val="406F70"/>
                </a:solidFill>
              </a:rPr>
              <a:t> pa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dobijo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končne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države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potrošnice</a:t>
            </a:r>
            <a:r>
              <a:rPr lang="sl-SI" dirty="0">
                <a:solidFill>
                  <a:srgbClr val="406F70"/>
                </a:solidFill>
              </a:rPr>
              <a:t> na zahodu</a:t>
            </a:r>
            <a:r>
              <a:rPr lang="en-US" dirty="0">
                <a:solidFill>
                  <a:srgbClr val="406F70"/>
                </a:solidFill>
              </a:rPr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334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406F70"/>
                </a:solidFill>
              </a:rPr>
              <a:t>Ali </a:t>
            </a:r>
            <a:r>
              <a:rPr lang="en-US" sz="2800" b="1" dirty="0" err="1">
                <a:solidFill>
                  <a:srgbClr val="406F70"/>
                </a:solidFill>
              </a:rPr>
              <a:t>ste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vedeli</a:t>
            </a:r>
            <a:r>
              <a:rPr lang="en-US" sz="2800" b="1" dirty="0">
                <a:solidFill>
                  <a:srgbClr val="406F70"/>
                </a:solidFill>
              </a:rPr>
              <a:t>, da je za </a:t>
            </a:r>
            <a:r>
              <a:rPr lang="en-US" sz="2800" b="1" dirty="0" err="1">
                <a:solidFill>
                  <a:srgbClr val="406F70"/>
                </a:solidFill>
              </a:rPr>
              <a:t>pripravo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enega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espressa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potrebnih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kar</a:t>
            </a:r>
            <a:r>
              <a:rPr lang="en-US" sz="2800" b="1" dirty="0">
                <a:solidFill>
                  <a:srgbClr val="406F70"/>
                </a:solidFill>
              </a:rPr>
              <a:t> 140 </a:t>
            </a:r>
            <a:r>
              <a:rPr lang="en-US" sz="2800" b="1" dirty="0" err="1">
                <a:solidFill>
                  <a:srgbClr val="406F70"/>
                </a:solidFill>
              </a:rPr>
              <a:t>litrov</a:t>
            </a:r>
            <a:r>
              <a:rPr lang="en-US" sz="2800" b="1" dirty="0">
                <a:solidFill>
                  <a:srgbClr val="406F70"/>
                </a:solidFill>
              </a:rPr>
              <a:t> </a:t>
            </a:r>
            <a:r>
              <a:rPr lang="en-US" sz="2800" b="1" dirty="0" err="1">
                <a:solidFill>
                  <a:srgbClr val="406F70"/>
                </a:solidFill>
              </a:rPr>
              <a:t>vode</a:t>
            </a:r>
            <a:r>
              <a:rPr lang="en-US" sz="2800" b="1" dirty="0">
                <a:solidFill>
                  <a:srgbClr val="406F70"/>
                </a:solidFill>
              </a:rPr>
              <a:t>?</a:t>
            </a:r>
            <a:endParaRPr lang="en-IE" sz="2800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85156"/>
                </a:solidFill>
              </a:rPr>
              <a:t>OGLEJTE SI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177454" y="1700992"/>
            <a:ext cx="27989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406F70"/>
                </a:solidFill>
              </a:rPr>
              <a:t>Virtualna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voda</a:t>
            </a:r>
            <a:r>
              <a:rPr lang="en-US" sz="2200" dirty="0">
                <a:solidFill>
                  <a:srgbClr val="406F70"/>
                </a:solidFill>
              </a:rPr>
              <a:t> je </a:t>
            </a:r>
            <a:r>
              <a:rPr lang="en-US" sz="2200" dirty="0" err="1">
                <a:solidFill>
                  <a:srgbClr val="406F70"/>
                </a:solidFill>
              </a:rPr>
              <a:t>pomemben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pojem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pri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razumevanju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globalnih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posledic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naših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izbir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.  </a:t>
            </a:r>
          </a:p>
          <a:p>
            <a:pPr algn="ctr"/>
            <a:endParaRPr lang="en-US" sz="2200" dirty="0">
              <a:solidFill>
                <a:srgbClr val="406F70"/>
              </a:solidFill>
            </a:endParaRPr>
          </a:p>
          <a:p>
            <a:pPr algn="ctr"/>
            <a:r>
              <a:rPr lang="en-US" sz="2200" b="1" dirty="0">
                <a:solidFill>
                  <a:srgbClr val="406F70"/>
                </a:solidFill>
                <a:highlight>
                  <a:srgbClr val="F5C05B"/>
                </a:highlight>
              </a:rPr>
              <a:t>VAJA</a:t>
            </a:r>
          </a:p>
          <a:p>
            <a:pPr algn="ctr"/>
            <a:r>
              <a:rPr lang="en-US" sz="2200" dirty="0" err="1">
                <a:solidFill>
                  <a:srgbClr val="406F70"/>
                </a:solidFill>
              </a:rPr>
              <a:t>Raziščite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koliko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vode</a:t>
            </a:r>
            <a:r>
              <a:rPr lang="en-US" sz="2200" dirty="0">
                <a:solidFill>
                  <a:srgbClr val="406F70"/>
                </a:solidFill>
              </a:rPr>
              <a:t> se </a:t>
            </a:r>
            <a:r>
              <a:rPr lang="en-US" sz="2200" dirty="0" err="1">
                <a:solidFill>
                  <a:srgbClr val="406F70"/>
                </a:solidFill>
              </a:rPr>
              <a:t>porabi</a:t>
            </a:r>
            <a:r>
              <a:rPr lang="en-US" sz="2200" dirty="0">
                <a:solidFill>
                  <a:srgbClr val="406F70"/>
                </a:solidFill>
              </a:rPr>
              <a:t> za </a:t>
            </a:r>
            <a:r>
              <a:rPr lang="en-US" sz="2200" dirty="0" err="1">
                <a:solidFill>
                  <a:srgbClr val="406F70"/>
                </a:solidFill>
              </a:rPr>
              <a:t>proizvodnjo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nekaterih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izdelkov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jih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ponujate</a:t>
            </a:r>
            <a:r>
              <a:rPr lang="en-US" sz="2200" dirty="0">
                <a:solidFill>
                  <a:srgbClr val="406F70"/>
                </a:solidFill>
              </a:rPr>
              <a:t>. </a:t>
            </a:r>
            <a:endParaRPr lang="en-IE" sz="2200" dirty="0">
              <a:solidFill>
                <a:srgbClr val="406F70"/>
              </a:solidFill>
            </a:endParaRPr>
          </a:p>
        </p:txBody>
      </p:sp>
      <p:pic>
        <p:nvPicPr>
          <p:cNvPr id="11" name="Online Media 10" title="Virtual Water">
            <a:hlinkClick r:id="" action="ppaction://media"/>
            <a:extLst>
              <a:ext uri="{FF2B5EF4-FFF2-40B4-BE49-F238E27FC236}">
                <a16:creationId xmlns:a16="http://schemas.microsoft.com/office/drawing/2014/main" id="{AE0AA528-48AF-45DC-AC4C-956E292308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02577" y="1893434"/>
            <a:ext cx="5625012" cy="3478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4C1EA-8CA0-4EF7-9D6C-367CD9D930D3}"/>
              </a:ext>
            </a:extLst>
          </p:cNvPr>
          <p:cNvSpPr txBox="1"/>
          <p:nvPr/>
        </p:nvSpPr>
        <p:spPr>
          <a:xfrm>
            <a:off x="609600" y="6050844"/>
            <a:ext cx="3691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5"/>
              </a:rPr>
              <a:t>Virtual Water - YouTube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7061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ry cracking soil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Degradacija tal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8666" y="1775414"/>
            <a:ext cx="6091834" cy="394744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  <a:latin typeface="proxima-nova"/>
              </a:rPr>
              <a:t>Intenzivne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kmetijske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prakse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prav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tako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pomembno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prispevajo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k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temu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, da se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vsako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leto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na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svetu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degradira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39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milijonov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hektarjev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tal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(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površina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velikosti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Zimbabveja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), </a:t>
            </a:r>
            <a:r>
              <a:rPr lang="sl-SI" dirty="0">
                <a:solidFill>
                  <a:srgbClr val="406F70"/>
                </a:solidFill>
                <a:latin typeface="proxima-nova"/>
              </a:rPr>
              <a:t>saj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zahtevajo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približno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70 %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svetovne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sladke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</a:rPr>
              <a:t>vode</a:t>
            </a:r>
            <a:r>
              <a:rPr lang="en-US" dirty="0">
                <a:solidFill>
                  <a:srgbClr val="406F70"/>
                </a:solidFill>
                <a:latin typeface="proxima-nova"/>
              </a:rPr>
              <a:t>.</a:t>
            </a:r>
            <a:endParaRPr lang="sl-SI" dirty="0">
              <a:solidFill>
                <a:srgbClr val="406F70"/>
              </a:solidFill>
              <a:latin typeface="proxima-nova"/>
            </a:endParaRP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Ogljik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tleh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shranjujejo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glive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imenovane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micelij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.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Zaradi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tega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se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ogljik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ne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zadržuje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ozračju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povečuje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donosnost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pridelkov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Invazivni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kmetijski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postopki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kot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so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obdelovanje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oranje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prekomerna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paša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motijo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plasti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tal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povzročajo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proxima-nova"/>
                <a:cs typeface="Calibri"/>
              </a:rPr>
              <a:t>degradacijo</a:t>
            </a:r>
            <a:r>
              <a:rPr lang="en-US" dirty="0">
                <a:solidFill>
                  <a:srgbClr val="406F70"/>
                </a:solidFill>
                <a:latin typeface="proxima-nova"/>
                <a:cs typeface="Calibri"/>
              </a:rPr>
              <a:t>. </a:t>
            </a:r>
          </a:p>
          <a:p>
            <a:pPr marL="342900" indent="-342900">
              <a:buFontTx/>
              <a:buChar char="-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932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r>
              <a:rPr lang="en-US" b="1" dirty="0" err="1">
                <a:solidFill>
                  <a:srgbClr val="406F70"/>
                </a:solidFill>
              </a:rPr>
              <a:t>Regenerativno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kmetovanje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01343" y="1757136"/>
            <a:ext cx="6675515" cy="394744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406F70"/>
                </a:solidFill>
              </a:rPr>
              <a:t>V </a:t>
            </a:r>
            <a:r>
              <a:rPr lang="en-US" dirty="0" err="1">
                <a:solidFill>
                  <a:srgbClr val="406F70"/>
                </a:solidFill>
              </a:rPr>
              <a:t>zadnjih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letih</a:t>
            </a:r>
            <a:r>
              <a:rPr lang="en-US" dirty="0">
                <a:solidFill>
                  <a:srgbClr val="406F70"/>
                </a:solidFill>
              </a:rPr>
              <a:t> se je </a:t>
            </a:r>
            <a:r>
              <a:rPr lang="en-US" dirty="0" err="1">
                <a:solidFill>
                  <a:srgbClr val="406F70"/>
                </a:solidFill>
              </a:rPr>
              <a:t>vse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pozornosti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namenjalo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regenerativnemu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kmetovanju</a:t>
            </a:r>
            <a:r>
              <a:rPr lang="en-US" dirty="0">
                <a:solidFill>
                  <a:srgbClr val="406F70"/>
                </a:solidFill>
              </a:rPr>
              <a:t> .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406F70"/>
                </a:solidFill>
              </a:rPr>
              <a:t>S </a:t>
            </a:r>
            <a:r>
              <a:rPr lang="en-US" dirty="0" err="1">
                <a:solidFill>
                  <a:srgbClr val="406F70"/>
                </a:solidFill>
              </a:rPr>
              <a:t>posnemanjem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narave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regenerativno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pomlajuje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zemljo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močno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povečuje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sposobnost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tal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zajemanje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shranjevanje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ogljika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Medtem</a:t>
            </a:r>
            <a:r>
              <a:rPr lang="en-US" dirty="0">
                <a:solidFill>
                  <a:srgbClr val="406F70"/>
                </a:solidFill>
              </a:rPr>
              <a:t> ko je </a:t>
            </a:r>
            <a:r>
              <a:rPr lang="en-US" dirty="0" err="1">
                <a:solidFill>
                  <a:srgbClr val="406F70"/>
                </a:solidFill>
              </a:rPr>
              <a:t>regenerativno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postalo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priljubljeno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na malih kmetijah</a:t>
            </a:r>
            <a:r>
              <a:rPr lang="en-US" dirty="0">
                <a:solidFill>
                  <a:srgbClr val="406F70"/>
                </a:solidFill>
              </a:rPr>
              <a:t>, je </a:t>
            </a:r>
            <a:r>
              <a:rPr lang="en-US" dirty="0" err="1">
                <a:solidFill>
                  <a:srgbClr val="406F70"/>
                </a:solidFill>
              </a:rPr>
              <a:t>količina</a:t>
            </a:r>
            <a:r>
              <a:rPr lang="en-US" dirty="0">
                <a:solidFill>
                  <a:srgbClr val="406F70"/>
                </a:solidFill>
              </a:rPr>
              <a:t> dela, ki je </a:t>
            </a:r>
            <a:r>
              <a:rPr lang="en-US" dirty="0" err="1">
                <a:solidFill>
                  <a:srgbClr val="406F70"/>
                </a:solidFill>
              </a:rPr>
              <a:t>potrebna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izvajanje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regenerativnega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pristopa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ovira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vstop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406F70"/>
                </a:solidFill>
              </a:rPr>
              <a:t>Nova </a:t>
            </a:r>
            <a:r>
              <a:rPr lang="en-US" dirty="0" err="1">
                <a:solidFill>
                  <a:srgbClr val="406F70"/>
                </a:solidFill>
              </a:rPr>
              <a:t>tehnologija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priložnost</a:t>
            </a:r>
            <a:r>
              <a:rPr lang="en-US" dirty="0">
                <a:solidFill>
                  <a:srgbClr val="406F70"/>
                </a:solidFill>
              </a:rPr>
              <a:t>, da se </a:t>
            </a:r>
            <a:r>
              <a:rPr lang="sl-SI" dirty="0">
                <a:solidFill>
                  <a:srgbClr val="406F70"/>
                </a:solidFill>
              </a:rPr>
              <a:t>intenzivno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nadomesti</a:t>
            </a:r>
            <a:r>
              <a:rPr lang="en-US" dirty="0">
                <a:solidFill>
                  <a:srgbClr val="406F70"/>
                </a:solidFill>
              </a:rPr>
              <a:t> s </a:t>
            </a:r>
            <a:r>
              <a:rPr lang="en-US" dirty="0" err="1">
                <a:solidFill>
                  <a:srgbClr val="406F70"/>
                </a:solidFill>
              </a:rPr>
              <a:t>pametno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tehnologijo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en-IE" dirty="0"/>
          </a:p>
        </p:txBody>
      </p:sp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4229169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combines harvesting wheat">
            <a:extLst>
              <a:ext uri="{FF2B5EF4-FFF2-40B4-BE49-F238E27FC236}">
                <a16:creationId xmlns:a16="http://schemas.microsoft.com/office/drawing/2014/main" id="{A2570472-C4E0-4820-9400-01656967F5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6096000" cy="6858000"/>
          </a:xfrm>
          <a:prstGeom prst="rect">
            <a:avLst/>
          </a:prstGeom>
        </p:spPr>
      </p:pic>
      <p:pic>
        <p:nvPicPr>
          <p:cNvPr id="7" name="Picture 6" descr="Farmers working">
            <a:extLst>
              <a:ext uri="{FF2B5EF4-FFF2-40B4-BE49-F238E27FC236}">
                <a16:creationId xmlns:a16="http://schemas.microsoft.com/office/drawing/2014/main" id="{0C7C3925-D972-445C-BBDA-1C3CD848E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0D67FE-624A-4FEE-A7CC-EE19AACB7D2C}"/>
              </a:ext>
            </a:extLst>
          </p:cNvPr>
          <p:cNvSpPr txBox="1"/>
          <p:nvPr/>
        </p:nvSpPr>
        <p:spPr>
          <a:xfrm>
            <a:off x="400756" y="459203"/>
            <a:ext cx="4013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4449"/>
                </a:solidFill>
              </a:rPr>
              <a:t>1. </a:t>
            </a:r>
            <a:r>
              <a:rPr lang="en-US" sz="2400" b="1" dirty="0" err="1">
                <a:solidFill>
                  <a:srgbClr val="044449"/>
                </a:solidFill>
              </a:rPr>
              <a:t>Tekmovanje</a:t>
            </a:r>
            <a:r>
              <a:rPr lang="en-US" sz="2400" b="1" dirty="0">
                <a:solidFill>
                  <a:srgbClr val="044449"/>
                </a:solidFill>
              </a:rPr>
              <a:t> z </a:t>
            </a:r>
            <a:r>
              <a:rPr lang="en-US" sz="2400" b="1" dirty="0" err="1">
                <a:solidFill>
                  <a:srgbClr val="044449"/>
                </a:solidFill>
              </a:rPr>
              <a:t>naravo</a:t>
            </a:r>
            <a:endParaRPr lang="en-US" sz="2400" b="1" dirty="0">
              <a:solidFill>
                <a:srgbClr val="044449"/>
              </a:solidFill>
            </a:endParaRPr>
          </a:p>
          <a:p>
            <a:r>
              <a:rPr lang="en-US" sz="2400" b="1" dirty="0">
                <a:solidFill>
                  <a:srgbClr val="044449"/>
                </a:solidFill>
              </a:rPr>
              <a:t>2. </a:t>
            </a:r>
            <a:r>
              <a:rPr lang="en-US" sz="2400" b="1" dirty="0" err="1">
                <a:solidFill>
                  <a:srgbClr val="044449"/>
                </a:solidFill>
              </a:rPr>
              <a:t>Degradacija</a:t>
            </a:r>
            <a:r>
              <a:rPr lang="en-US" sz="2400" b="1" dirty="0">
                <a:solidFill>
                  <a:srgbClr val="044449"/>
                </a:solidFill>
              </a:rPr>
              <a:t> </a:t>
            </a:r>
            <a:r>
              <a:rPr lang="en-US" sz="2400" b="1" dirty="0" err="1">
                <a:solidFill>
                  <a:srgbClr val="044449"/>
                </a:solidFill>
              </a:rPr>
              <a:t>tal</a:t>
            </a:r>
            <a:endParaRPr lang="en-US" sz="2400" b="1" dirty="0">
              <a:solidFill>
                <a:srgbClr val="044449"/>
              </a:solidFill>
            </a:endParaRPr>
          </a:p>
          <a:p>
            <a:r>
              <a:rPr lang="en-US" sz="2400" b="1" dirty="0">
                <a:solidFill>
                  <a:srgbClr val="044449"/>
                </a:solidFill>
              </a:rPr>
              <a:t>3. </a:t>
            </a:r>
            <a:r>
              <a:rPr lang="en-US" sz="2400" b="1" dirty="0" err="1">
                <a:solidFill>
                  <a:srgbClr val="044449"/>
                </a:solidFill>
              </a:rPr>
              <a:t>Monokulture</a:t>
            </a:r>
            <a:endParaRPr lang="en-US" sz="2400" b="1" dirty="0">
              <a:solidFill>
                <a:srgbClr val="044449"/>
              </a:solidFill>
            </a:endParaRPr>
          </a:p>
          <a:p>
            <a:r>
              <a:rPr lang="en-US" sz="2400" b="1" dirty="0">
                <a:solidFill>
                  <a:srgbClr val="044449"/>
                </a:solidFill>
              </a:rPr>
              <a:t>4. </a:t>
            </a:r>
            <a:r>
              <a:rPr lang="en-US" sz="2400" b="1" err="1">
                <a:solidFill>
                  <a:srgbClr val="044449"/>
                </a:solidFill>
              </a:rPr>
              <a:t>Redukcionisti</a:t>
            </a:r>
            <a:r>
              <a:rPr lang="sl-SI" sz="2400" b="1">
                <a:solidFill>
                  <a:srgbClr val="044449"/>
                </a:solidFill>
              </a:rPr>
              <a:t>čni pristop</a:t>
            </a:r>
            <a:endParaRPr lang="en-IE" sz="2400" b="1" dirty="0">
              <a:solidFill>
                <a:srgbClr val="0444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036C2-560B-4FB5-964A-109B26659FB2}"/>
              </a:ext>
            </a:extLst>
          </p:cNvPr>
          <p:cNvSpPr txBox="1"/>
          <p:nvPr/>
        </p:nvSpPr>
        <p:spPr>
          <a:xfrm>
            <a:off x="400755" y="0"/>
            <a:ext cx="569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44449"/>
                </a:solidFill>
              </a:rPr>
              <a:t>INTENZIVNO KMETOVANJE</a:t>
            </a:r>
            <a:endParaRPr lang="en-IE" sz="3200" b="1" u="sng" dirty="0">
              <a:solidFill>
                <a:srgbClr val="0444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A9D0E-E5FD-4327-AA07-F7316BB941D3}"/>
              </a:ext>
            </a:extLst>
          </p:cNvPr>
          <p:cNvSpPr txBox="1"/>
          <p:nvPr/>
        </p:nvSpPr>
        <p:spPr>
          <a:xfrm>
            <a:off x="7440561" y="737109"/>
            <a:ext cx="3406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44449"/>
                </a:solidFill>
              </a:rPr>
              <a:t>1. </a:t>
            </a:r>
            <a:r>
              <a:rPr lang="en-US" sz="2400" b="1" dirty="0" err="1">
                <a:solidFill>
                  <a:srgbClr val="044449"/>
                </a:solidFill>
              </a:rPr>
              <a:t>Partnerstvo</a:t>
            </a:r>
            <a:r>
              <a:rPr lang="en-US" sz="2400" b="1" dirty="0">
                <a:solidFill>
                  <a:srgbClr val="044449"/>
                </a:solidFill>
              </a:rPr>
              <a:t> z </a:t>
            </a:r>
            <a:r>
              <a:rPr lang="en-US" sz="2400" b="1" dirty="0" err="1">
                <a:solidFill>
                  <a:srgbClr val="044449"/>
                </a:solidFill>
              </a:rPr>
              <a:t>naravo</a:t>
            </a:r>
            <a:endParaRPr lang="en-US" sz="2400" b="1" dirty="0">
              <a:solidFill>
                <a:srgbClr val="044449"/>
              </a:solidFill>
            </a:endParaRPr>
          </a:p>
          <a:p>
            <a:r>
              <a:rPr lang="en-US" sz="2400" b="1" dirty="0">
                <a:solidFill>
                  <a:srgbClr val="044449"/>
                </a:solidFill>
              </a:rPr>
              <a:t>2. Var</a:t>
            </a:r>
            <a:r>
              <a:rPr lang="sl-SI" sz="2400" b="1" dirty="0" err="1">
                <a:solidFill>
                  <a:srgbClr val="044449"/>
                </a:solidFill>
              </a:rPr>
              <a:t>ovanje</a:t>
            </a:r>
            <a:r>
              <a:rPr lang="sl-SI" sz="2400" b="1" dirty="0">
                <a:solidFill>
                  <a:srgbClr val="044449"/>
                </a:solidFill>
              </a:rPr>
              <a:t> tal</a:t>
            </a:r>
            <a:r>
              <a:rPr lang="en-US" sz="2400" b="1" dirty="0">
                <a:solidFill>
                  <a:srgbClr val="044449"/>
                </a:solidFill>
              </a:rPr>
              <a:t> </a:t>
            </a:r>
          </a:p>
          <a:p>
            <a:r>
              <a:rPr lang="en-US" sz="2400" b="1" dirty="0">
                <a:solidFill>
                  <a:srgbClr val="044449"/>
                </a:solidFill>
              </a:rPr>
              <a:t>3. </a:t>
            </a:r>
            <a:r>
              <a:rPr lang="en-US" sz="2400" b="1" dirty="0" err="1">
                <a:solidFill>
                  <a:srgbClr val="044449"/>
                </a:solidFill>
              </a:rPr>
              <a:t>Raznolikost</a:t>
            </a:r>
            <a:endParaRPr lang="en-US" sz="2400" b="1" dirty="0">
              <a:solidFill>
                <a:srgbClr val="044449"/>
              </a:solidFill>
            </a:endParaRPr>
          </a:p>
          <a:p>
            <a:r>
              <a:rPr lang="en-US" sz="2400" b="1" dirty="0">
                <a:solidFill>
                  <a:srgbClr val="044449"/>
                </a:solidFill>
              </a:rPr>
              <a:t>4. </a:t>
            </a:r>
            <a:r>
              <a:rPr lang="en-US" sz="2400" b="1" dirty="0" err="1">
                <a:solidFill>
                  <a:srgbClr val="044449"/>
                </a:solidFill>
              </a:rPr>
              <a:t>Celostn</a:t>
            </a:r>
            <a:r>
              <a:rPr lang="sl-SI" sz="2400" b="1" dirty="0">
                <a:solidFill>
                  <a:srgbClr val="044449"/>
                </a:solidFill>
              </a:rPr>
              <a:t>i pristop</a:t>
            </a:r>
            <a:endParaRPr lang="en-IE" sz="2400" b="1" dirty="0">
              <a:solidFill>
                <a:srgbClr val="0444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C629F-3BE2-471D-A60D-1FF55AD19B18}"/>
              </a:ext>
            </a:extLst>
          </p:cNvPr>
          <p:cNvSpPr txBox="1"/>
          <p:nvPr/>
        </p:nvSpPr>
        <p:spPr>
          <a:xfrm>
            <a:off x="6573431" y="22681"/>
            <a:ext cx="561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044449"/>
                </a:solidFill>
              </a:rPr>
              <a:t>REGENERATIVNO KMETOVANJE</a:t>
            </a:r>
            <a:endParaRPr lang="en-IE" sz="3200" b="1" u="sng" dirty="0">
              <a:solidFill>
                <a:srgbClr val="0444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6A5B8-F290-47E0-B72A-B03689942BFE}"/>
              </a:ext>
            </a:extLst>
          </p:cNvPr>
          <p:cNvSpPr txBox="1"/>
          <p:nvPr/>
        </p:nvSpPr>
        <p:spPr>
          <a:xfrm>
            <a:off x="166511" y="6317733"/>
            <a:ext cx="613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800" b="1" dirty="0">
                <a:solidFill>
                  <a:schemeClr val="bg1"/>
                </a:solidFill>
                <a:hlinkClick r:id="rId5"/>
              </a:rPr>
              <a:t>Vir</a:t>
            </a:r>
            <a:r>
              <a:rPr lang="en-US" sz="1800" b="1" dirty="0">
                <a:solidFill>
                  <a:schemeClr val="bg1"/>
                </a:solidFill>
                <a:hlinkClick r:id="rId5"/>
              </a:rPr>
              <a:t> </a:t>
            </a:r>
            <a:endParaRPr lang="en-IE" sz="1800" b="1" dirty="0">
              <a:solidFill>
                <a:schemeClr val="bg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DCE7969-4D8E-4A4A-8490-AC7C20FAD715}"/>
              </a:ext>
            </a:extLst>
          </p:cNvPr>
          <p:cNvSpPr/>
          <p:nvPr/>
        </p:nvSpPr>
        <p:spPr>
          <a:xfrm>
            <a:off x="5423980" y="170935"/>
            <a:ext cx="1149449" cy="28826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211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 err="1">
                <a:solidFill>
                  <a:srgbClr val="406F70"/>
                </a:solidFill>
              </a:rPr>
              <a:t>Znanost</a:t>
            </a:r>
            <a:r>
              <a:rPr lang="de-DE" b="1" dirty="0">
                <a:solidFill>
                  <a:srgbClr val="406F70"/>
                </a:solidFill>
              </a:rPr>
              <a:t> o </a:t>
            </a:r>
            <a:r>
              <a:rPr lang="de-DE" b="1" dirty="0" err="1">
                <a:solidFill>
                  <a:srgbClr val="406F70"/>
                </a:solidFill>
              </a:rPr>
              <a:t>tleh</a:t>
            </a:r>
            <a:r>
              <a:rPr lang="de-DE" b="1" dirty="0">
                <a:solidFill>
                  <a:srgbClr val="406F70"/>
                </a:solidFill>
              </a:rPr>
              <a:t> in </a:t>
            </a:r>
            <a:r>
              <a:rPr lang="de-DE" b="1" dirty="0" err="1">
                <a:solidFill>
                  <a:srgbClr val="406F70"/>
                </a:solidFill>
              </a:rPr>
              <a:t>rastlinah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21086" y="1757136"/>
            <a:ext cx="6326206" cy="184603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Verjetno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najbolj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vpliven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tehnološki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razvoj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znanosti</a:t>
            </a:r>
            <a:r>
              <a:rPr lang="en-US" dirty="0">
                <a:solidFill>
                  <a:srgbClr val="406F70"/>
                </a:solidFill>
              </a:rPr>
              <a:t> o </a:t>
            </a:r>
            <a:r>
              <a:rPr lang="en-US" dirty="0" err="1">
                <a:solidFill>
                  <a:srgbClr val="406F70"/>
                </a:solidFill>
              </a:rPr>
              <a:t>pridelavi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bilo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izboljšanje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našega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razumevanja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tal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rastlin</a:t>
            </a:r>
            <a:r>
              <a:rPr lang="en-US" dirty="0">
                <a:solidFill>
                  <a:srgbClr val="406F70"/>
                </a:solidFill>
              </a:rPr>
              <a:t>.  </a:t>
            </a:r>
            <a:r>
              <a:rPr lang="en-US" dirty="0" err="1">
                <a:solidFill>
                  <a:srgbClr val="406F70"/>
                </a:solidFill>
              </a:rPr>
              <a:t>Netflixov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dokumentarec</a:t>
            </a:r>
            <a:r>
              <a:rPr lang="en-US" dirty="0">
                <a:solidFill>
                  <a:srgbClr val="406F70"/>
                </a:solidFill>
              </a:rPr>
              <a:t> Kiss the Ground </a:t>
            </a:r>
            <a:r>
              <a:rPr lang="en-US" dirty="0" err="1">
                <a:solidFill>
                  <a:srgbClr val="406F70"/>
                </a:solidFill>
              </a:rPr>
              <a:t>predlaga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dirty="0" err="1">
                <a:solidFill>
                  <a:srgbClr val="406F70"/>
                </a:solidFill>
              </a:rPr>
              <a:t>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regenerativno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rešilo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podnebno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krizo</a:t>
            </a:r>
            <a:r>
              <a:rPr lang="en-US" dirty="0">
                <a:solidFill>
                  <a:srgbClr val="406F70"/>
                </a:solidFill>
              </a:rPr>
              <a:t> - </a:t>
            </a:r>
            <a:r>
              <a:rPr lang="en-US" b="1" dirty="0" err="1">
                <a:solidFill>
                  <a:srgbClr val="406F70"/>
                </a:solidFill>
                <a:highlight>
                  <a:srgbClr val="F5C05B"/>
                </a:highlight>
              </a:rPr>
              <a:t>vredno</a:t>
            </a:r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 </a:t>
            </a:r>
            <a:r>
              <a:rPr lang="en-US" b="1" dirty="0" err="1">
                <a:solidFill>
                  <a:srgbClr val="406F70"/>
                </a:solidFill>
                <a:highlight>
                  <a:srgbClr val="F5C05B"/>
                </a:highlight>
              </a:rPr>
              <a:t>ogleda</a:t>
            </a:r>
            <a:endParaRPr lang="en-US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marL="342900" indent="-342900">
              <a:buFontTx/>
              <a:buChar char="-"/>
            </a:pPr>
            <a:endParaRPr lang="en-US" b="1" dirty="0">
              <a:solidFill>
                <a:srgbClr val="406F70"/>
              </a:solidFill>
              <a:highlight>
                <a:srgbClr val="F5C05B"/>
              </a:highlight>
            </a:endParaRPr>
          </a:p>
        </p:txBody>
      </p:sp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  <p:pic>
        <p:nvPicPr>
          <p:cNvPr id="1026" name="Picture 2" descr="kiss the ground poster">
            <a:extLst>
              <a:ext uri="{FF2B5EF4-FFF2-40B4-BE49-F238E27FC236}">
                <a16:creationId xmlns:a16="http://schemas.microsoft.com/office/drawing/2014/main" id="{86A352B6-73A4-4A6E-BF1E-65F5A986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667" y="-14989"/>
            <a:ext cx="5694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edia 1" title="Kiss the Ground Film Trailer (2020)">
            <a:hlinkClick r:id="" action="ppaction://media"/>
            <a:extLst>
              <a:ext uri="{FF2B5EF4-FFF2-40B4-BE49-F238E27FC236}">
                <a16:creationId xmlns:a16="http://schemas.microsoft.com/office/drawing/2014/main" id="{D0F7BF94-A63B-4DE9-966B-1D0841BE17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72514" y="3979515"/>
            <a:ext cx="4013200" cy="22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4477A0-4D52-4E64-9988-1A03FC9030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A02B7D-B43A-4ADB-BECC-90BD372570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97" y="599962"/>
            <a:ext cx="6830374" cy="697353"/>
          </a:xfrm>
        </p:spPr>
        <p:txBody>
          <a:bodyPr>
            <a:normAutofit fontScale="70000" lnSpcReduction="20000"/>
          </a:bodyPr>
          <a:lstStyle/>
          <a:p>
            <a:r>
              <a:rPr lang="en-US" sz="4700" b="1" dirty="0" err="1">
                <a:solidFill>
                  <a:srgbClr val="406F70"/>
                </a:solidFill>
                <a:highlight>
                  <a:srgbClr val="F5C05B"/>
                </a:highlight>
              </a:rPr>
              <a:t>Študija</a:t>
            </a:r>
            <a:r>
              <a:rPr lang="en-US" sz="4700" b="1" dirty="0">
                <a:solidFill>
                  <a:srgbClr val="406F70"/>
                </a:solidFill>
                <a:highlight>
                  <a:srgbClr val="F5C05B"/>
                </a:highlight>
              </a:rPr>
              <a:t> </a:t>
            </a:r>
            <a:r>
              <a:rPr lang="en-US" sz="4700" b="1" dirty="0" err="1">
                <a:solidFill>
                  <a:srgbClr val="406F70"/>
                </a:solidFill>
                <a:highlight>
                  <a:srgbClr val="F5C05B"/>
                </a:highlight>
              </a:rPr>
              <a:t>primera</a:t>
            </a:r>
            <a:r>
              <a:rPr lang="en-US" sz="4700" b="1" dirty="0">
                <a:solidFill>
                  <a:srgbClr val="406F70"/>
                </a:solidFill>
                <a:highlight>
                  <a:srgbClr val="F5C05B"/>
                </a:highlight>
              </a:rPr>
              <a:t> </a:t>
            </a:r>
            <a:r>
              <a:rPr lang="sl-SI" b="1" dirty="0">
                <a:solidFill>
                  <a:srgbClr val="406F70"/>
                </a:solidFill>
              </a:rPr>
              <a:t>dobre prakse </a:t>
            </a:r>
            <a:r>
              <a:rPr lang="en-US" b="1" dirty="0" err="1">
                <a:solidFill>
                  <a:srgbClr val="406F70"/>
                </a:solidFill>
              </a:rPr>
              <a:t>Farmeye</a:t>
            </a:r>
            <a:r>
              <a:rPr lang="en-US" b="1" dirty="0">
                <a:solidFill>
                  <a:srgbClr val="406F70"/>
                </a:solidFill>
              </a:rPr>
              <a:t> - </a:t>
            </a:r>
            <a:r>
              <a:rPr lang="en-US" b="1" dirty="0" err="1">
                <a:solidFill>
                  <a:srgbClr val="406F70"/>
                </a:solidFill>
              </a:rPr>
              <a:t>Irska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3DD1DE-C3E4-4C8D-978A-17570F93A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rgbClr val="406F70"/>
                </a:solidFill>
              </a:rPr>
              <a:t>Tehnološko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podjetje</a:t>
            </a:r>
            <a:r>
              <a:rPr lang="en-US" sz="2400" dirty="0">
                <a:solidFill>
                  <a:srgbClr val="406F70"/>
                </a:solidFill>
              </a:rPr>
              <a:t> s </a:t>
            </a:r>
            <a:r>
              <a:rPr lang="en-US" sz="2400" dirty="0" err="1">
                <a:solidFill>
                  <a:srgbClr val="406F70"/>
                </a:solidFill>
              </a:rPr>
              <a:t>sedežem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na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Irskem</a:t>
            </a:r>
            <a:r>
              <a:rPr lang="en-US" sz="2400" dirty="0">
                <a:solidFill>
                  <a:srgbClr val="406F70"/>
                </a:solidFill>
              </a:rPr>
              <a:t> je </a:t>
            </a:r>
            <a:r>
              <a:rPr lang="en-US" sz="2400" dirty="0" err="1">
                <a:solidFill>
                  <a:srgbClr val="406F70"/>
                </a:solidFill>
              </a:rPr>
              <a:t>eno</a:t>
            </a:r>
            <a:r>
              <a:rPr lang="en-US" sz="2400" dirty="0">
                <a:solidFill>
                  <a:srgbClr val="406F70"/>
                </a:solidFill>
              </a:rPr>
              <a:t> od </a:t>
            </a:r>
            <a:r>
              <a:rPr lang="en-US" sz="2400" dirty="0" err="1">
                <a:solidFill>
                  <a:srgbClr val="406F70"/>
                </a:solidFill>
              </a:rPr>
              <a:t>podjetij</a:t>
            </a:r>
            <a:r>
              <a:rPr lang="en-US" sz="2400" dirty="0">
                <a:solidFill>
                  <a:srgbClr val="406F70"/>
                </a:solidFill>
              </a:rPr>
              <a:t>, </a:t>
            </a:r>
            <a:r>
              <a:rPr lang="en-US" sz="2400" dirty="0" err="1">
                <a:solidFill>
                  <a:srgbClr val="406F70"/>
                </a:solidFill>
              </a:rPr>
              <a:t>ki</a:t>
            </a:r>
            <a:r>
              <a:rPr lang="en-US" sz="2400" dirty="0">
                <a:solidFill>
                  <a:srgbClr val="406F70"/>
                </a:solidFill>
              </a:rPr>
              <a:t> s </a:t>
            </a:r>
            <a:r>
              <a:rPr lang="en-US" sz="2400" dirty="0" err="1">
                <a:solidFill>
                  <a:srgbClr val="406F70"/>
                </a:solidFill>
              </a:rPr>
              <a:t>tehnologijo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revolucionarno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spreminja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kmetijsko</a:t>
            </a:r>
            <a:r>
              <a:rPr lang="en-US" sz="2400" dirty="0">
                <a:solidFill>
                  <a:srgbClr val="406F70"/>
                </a:solidFill>
              </a:rPr>
              <a:t> </a:t>
            </a:r>
            <a:r>
              <a:rPr lang="en-US" sz="2400" dirty="0" err="1">
                <a:solidFill>
                  <a:srgbClr val="406F70"/>
                </a:solidFill>
              </a:rPr>
              <a:t>proizvodnjo</a:t>
            </a:r>
            <a:r>
              <a:rPr lang="en-US" sz="2400" dirty="0">
                <a:solidFill>
                  <a:srgbClr val="406F70"/>
                </a:solidFill>
              </a:rPr>
              <a:t>. </a:t>
            </a:r>
          </a:p>
        </p:txBody>
      </p:sp>
      <p:pic>
        <p:nvPicPr>
          <p:cNvPr id="2" name="Online Media 1" title="FarmEye promo video 1080p">
            <a:hlinkClick r:id="" action="ppaction://media"/>
            <a:extLst>
              <a:ext uri="{FF2B5EF4-FFF2-40B4-BE49-F238E27FC236}">
                <a16:creationId xmlns:a16="http://schemas.microsoft.com/office/drawing/2014/main" id="{FD953A77-270E-46AC-A8C2-97B350D0DB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8212" y="3110034"/>
            <a:ext cx="4174227" cy="2358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E6AC41-DBDC-4A45-8712-2F572C78C3F1}"/>
              </a:ext>
            </a:extLst>
          </p:cNvPr>
          <p:cNvSpPr txBox="1"/>
          <p:nvPr/>
        </p:nvSpPr>
        <p:spPr>
          <a:xfrm>
            <a:off x="3851966" y="5785062"/>
            <a:ext cx="414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hlinkClick r:id="rId5"/>
              </a:rPr>
              <a:t>Farmeye</a:t>
            </a:r>
            <a:r>
              <a:rPr lang="en-GB" sz="2000" dirty="0">
                <a:hlinkClick r:id="rId5"/>
              </a:rPr>
              <a:t> | </a:t>
            </a:r>
            <a:r>
              <a:rPr lang="pl-PL" sz="2000" dirty="0">
                <a:hlinkClick r:id="rId5"/>
              </a:rPr>
              <a:t>Zdravje tal za trajnostno prihodnost | Tla do supermarketa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4791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Precizno</a:t>
            </a:r>
            <a:r>
              <a:rPr lang="en-US" b="1">
                <a:solidFill>
                  <a:srgbClr val="406F70"/>
                </a:solidFill>
              </a:rPr>
              <a:t> kmet</a:t>
            </a:r>
            <a:r>
              <a:rPr lang="sl-SI" b="1">
                <a:solidFill>
                  <a:srgbClr val="406F70"/>
                </a:solidFill>
              </a:rPr>
              <a:t>ijstvo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57135"/>
            <a:ext cx="5651292" cy="428126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406F70"/>
                </a:solidFill>
              </a:rPr>
              <a:t>V 21. </a:t>
            </a:r>
            <a:r>
              <a:rPr lang="en-US" dirty="0" err="1">
                <a:solidFill>
                  <a:srgbClr val="406F70"/>
                </a:solidFill>
              </a:rPr>
              <a:t>stoletju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kmetijstvo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napredovalo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obsežno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zelo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vsiljivo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izboljšalo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učinkovitost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Sedaj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priča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prehodu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natančnejše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sodobnim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kmetijam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treba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prekomerno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uporabljati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vode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gnojil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pesticidov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celotnem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polju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dirty="0" err="1">
                <a:solidFill>
                  <a:srgbClr val="406F70"/>
                </a:solidFill>
              </a:rPr>
              <a:t>Namesto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lahko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najmanjše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potrebne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količine</a:t>
            </a:r>
            <a:r>
              <a:rPr lang="en-US" dirty="0">
                <a:solidFill>
                  <a:srgbClr val="406F70"/>
                </a:solidFill>
              </a:rPr>
              <a:t> in se </a:t>
            </a:r>
            <a:r>
              <a:rPr lang="en-US" dirty="0" err="1">
                <a:solidFill>
                  <a:srgbClr val="406F70"/>
                </a:solidFill>
              </a:rPr>
              <a:t>osredotočijo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zelo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specifična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območja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različno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obravnavajo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posamezne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1433846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Precizno kmetovanje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57135"/>
            <a:ext cx="5651292" cy="5100865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406F70"/>
                </a:solidFill>
              </a:rPr>
              <a:t>Kljub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visokim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vstopnim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stroškom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ima</a:t>
            </a:r>
            <a:r>
              <a:rPr lang="en-US" dirty="0">
                <a:solidFill>
                  <a:srgbClr val="406F70"/>
                </a:solidFill>
              </a:rPr>
              <a:t> t</a:t>
            </a:r>
            <a:r>
              <a:rPr lang="sl-SI" dirty="0">
                <a:solidFill>
                  <a:srgbClr val="406F70"/>
                </a:solidFill>
              </a:rPr>
              <a:t>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način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</a:t>
            </a:r>
            <a:r>
              <a:rPr lang="sl-SI" dirty="0">
                <a:solidFill>
                  <a:srgbClr val="406F70"/>
                </a:solidFill>
              </a:rPr>
              <a:t>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številne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prednosti</a:t>
            </a:r>
            <a:r>
              <a:rPr lang="sl-SI" dirty="0">
                <a:solidFill>
                  <a:srgbClr val="406F70"/>
                </a:solidFill>
              </a:rPr>
              <a:t>:</a:t>
            </a:r>
            <a:endParaRPr lang="en-US" dirty="0">
              <a:solidFill>
                <a:srgbClr val="406F7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Večja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produktivnost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pridelkov</a:t>
            </a:r>
            <a:r>
              <a:rPr lang="sl-SI" dirty="0">
                <a:solidFill>
                  <a:srgbClr val="406F70"/>
                </a:solidFill>
              </a:rPr>
              <a:t>.</a:t>
            </a:r>
            <a:endParaRPr lang="en-US" dirty="0">
              <a:solidFill>
                <a:srgbClr val="406F7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Manjša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poraba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vode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gnojil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pesticidov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kar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posledično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ohranja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nižje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sl-SI" dirty="0">
                <a:solidFill>
                  <a:srgbClr val="406F70"/>
                </a:solidFill>
              </a:rPr>
              <a:t>.</a:t>
            </a:r>
            <a:endParaRPr lang="en-US" dirty="0">
              <a:solidFill>
                <a:srgbClr val="406F7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406F70"/>
                </a:solidFill>
              </a:rPr>
              <a:t>M</a:t>
            </a:r>
            <a:r>
              <a:rPr lang="en-US" dirty="0" err="1">
                <a:solidFill>
                  <a:srgbClr val="406F70"/>
                </a:solidFill>
              </a:rPr>
              <a:t>anjši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vpliv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naravne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ekosisteme</a:t>
            </a:r>
            <a:r>
              <a:rPr lang="sl-SI" dirty="0">
                <a:solidFill>
                  <a:srgbClr val="406F70"/>
                </a:solidFill>
              </a:rPr>
              <a:t>.</a:t>
            </a:r>
            <a:endParaRPr lang="en-US" dirty="0">
              <a:solidFill>
                <a:srgbClr val="406F7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406F70"/>
                </a:solidFill>
              </a:rPr>
              <a:t>V</a:t>
            </a:r>
            <a:r>
              <a:rPr lang="en-US" dirty="0" err="1">
                <a:solidFill>
                  <a:srgbClr val="406F70"/>
                </a:solidFill>
              </a:rPr>
              <a:t>ečja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varnost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delavcev</a:t>
            </a:r>
            <a:r>
              <a:rPr lang="sl-SI" dirty="0">
                <a:solidFill>
                  <a:srgbClr val="406F70"/>
                </a:solidFill>
              </a:rPr>
              <a:t>.</a:t>
            </a:r>
            <a:endParaRPr lang="en-US" dirty="0">
              <a:solidFill>
                <a:srgbClr val="406F70"/>
              </a:solidFill>
            </a:endParaRPr>
          </a:p>
          <a:p>
            <a:pPr algn="l"/>
            <a:r>
              <a:rPr lang="en-US" dirty="0" err="1">
                <a:solidFill>
                  <a:srgbClr val="406F70"/>
                </a:solidFill>
              </a:rPr>
              <a:t>Nizozemska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ena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držav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vodilna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področju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visokotehnološkega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kmetijstva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</p:txBody>
      </p:sp>
      <p:pic>
        <p:nvPicPr>
          <p:cNvPr id="5" name="Picture Placeholder 4" descr="Person holding plant">
            <a:extLst>
              <a:ext uri="{FF2B5EF4-FFF2-40B4-BE49-F238E27FC236}">
                <a16:creationId xmlns:a16="http://schemas.microsoft.com/office/drawing/2014/main" id="{93B1D22F-F69B-4B74-A54E-9DD38F9A0D7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20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heat in fields">
            <a:extLst>
              <a:ext uri="{FF2B5EF4-FFF2-40B4-BE49-F238E27FC236}">
                <a16:creationId xmlns:a16="http://schemas.microsoft.com/office/drawing/2014/main" id="{AD7CF9DF-D228-49E1-A97F-CE8BEB41B4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09D9-5424-4B4B-8971-950B8EEA2C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solidFill>
                  <a:srgbClr val="406F70"/>
                </a:solidFill>
                <a:cs typeface="Calibri"/>
              </a:rPr>
              <a:t>Prepletenost modulov </a:t>
            </a:r>
            <a:r>
              <a:rPr lang="en-US" b="1" dirty="0">
                <a:solidFill>
                  <a:srgbClr val="406F70"/>
                </a:solidFill>
                <a:cs typeface="Calibri"/>
              </a:rPr>
              <a:t>…</a:t>
            </a:r>
            <a:endParaRPr lang="en-US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A7D1E-8339-4F67-B987-A12B93254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595" y="1639513"/>
            <a:ext cx="6657476" cy="456566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V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modulu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b="1" dirty="0">
                <a:solidFill>
                  <a:srgbClr val="F5C05B"/>
                </a:solidFill>
              </a:rPr>
              <a:t>1 in 2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ste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seznanili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trendi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področju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ki se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pojavljajo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kot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odziv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na Covid-19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 in na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podnebne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spremembe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,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ki se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ukvarjajo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sl-SI" sz="2300" dirty="0" err="1">
                <a:solidFill>
                  <a:srgbClr val="406F70"/>
                </a:solidFill>
                <a:ea typeface="+mn-lt"/>
                <a:cs typeface="+mn-lt"/>
              </a:rPr>
              <a:t>pre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zmanjšajo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svoj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negativni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vpliv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 na planet.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V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b="1" dirty="0" err="1">
                <a:solidFill>
                  <a:srgbClr val="F5C05B"/>
                </a:solidFill>
              </a:rPr>
              <a:t>modulu</a:t>
            </a:r>
            <a:r>
              <a:rPr lang="en-IE" sz="2300" b="1" dirty="0">
                <a:solidFill>
                  <a:srgbClr val="F5C05B"/>
                </a:solidFill>
              </a:rPr>
              <a:t> 3 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ste spoznali pomembnost prehranskih sestavin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. V </a:t>
            </a:r>
            <a:r>
              <a:rPr lang="en-IE" sz="2300" b="1" dirty="0" err="1">
                <a:solidFill>
                  <a:srgbClr val="F5C05B"/>
                </a:solidFill>
              </a:rPr>
              <a:t>modulu</a:t>
            </a:r>
            <a:r>
              <a:rPr lang="en-IE" sz="2300" b="1" dirty="0">
                <a:solidFill>
                  <a:srgbClr val="F5C05B"/>
                </a:solidFill>
              </a:rPr>
              <a:t> 4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ste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seznanili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z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načinom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skrajševanja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dobavnih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verig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da bi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izboljšali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svežino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 hrane in njen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ogljični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odtis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r>
              <a:rPr lang="en-IE" sz="2300" b="1" dirty="0">
                <a:solidFill>
                  <a:srgbClr val="F5C05B"/>
                </a:solidFill>
              </a:rPr>
              <a:t>Modul 5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"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Tehnologija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gostinstvo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prihodnost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" je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postregel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z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informacijami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o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tem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tehnologija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uporablja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izboljšanje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dejavnosti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gostinstvu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.  Ker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ni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vedno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mogoče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uživati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sezonske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lokalne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, se v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tem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b="1" dirty="0" err="1">
                <a:solidFill>
                  <a:srgbClr val="F5C05B"/>
                </a:solidFill>
              </a:rPr>
              <a:t>zadnjem</a:t>
            </a:r>
            <a:r>
              <a:rPr lang="en-IE" sz="2300" b="1" dirty="0">
                <a:solidFill>
                  <a:srgbClr val="F5C05B"/>
                </a:solidFill>
              </a:rPr>
              <a:t> </a:t>
            </a:r>
            <a:r>
              <a:rPr lang="en-IE" sz="2300" b="1" dirty="0" err="1">
                <a:solidFill>
                  <a:srgbClr val="F5C05B"/>
                </a:solidFill>
              </a:rPr>
              <a:t>modulu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osredotočamo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na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to,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tehnologija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trendi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spreminjajo</a:t>
            </a:r>
            <a:r>
              <a:rPr lang="en-IE" sz="23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sz="2300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sl-SI" sz="2300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  <a:endParaRPr lang="en-IE" sz="2300" dirty="0">
              <a:solidFill>
                <a:srgbClr val="406F70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730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40144E-4DD3-4568-9091-7ED1BFF3C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Kmetije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prihodnosti</a:t>
            </a:r>
            <a:endParaRPr lang="en-US" b="1" dirty="0">
              <a:solidFill>
                <a:srgbClr val="406F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A4151-93C5-44EE-B91C-0F81D617498D}"/>
              </a:ext>
            </a:extLst>
          </p:cNvPr>
          <p:cNvSpPr txBox="1"/>
          <p:nvPr/>
        </p:nvSpPr>
        <p:spPr>
          <a:xfrm>
            <a:off x="508820" y="6113206"/>
            <a:ext cx="38739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  <a:hlinkClick r:id="rId3"/>
              </a:rPr>
              <a:t>The Futuristic Farms That Will Feed the World | Freethink | Future of Food - YouTube</a:t>
            </a:r>
            <a:endParaRPr lang="en-US"/>
          </a:p>
          <a:p>
            <a:endParaRPr lang="en-US" sz="14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49314-8F94-41F7-9679-E03060B053EC}"/>
              </a:ext>
            </a:extLst>
          </p:cNvPr>
          <p:cNvSpPr txBox="1"/>
          <p:nvPr/>
        </p:nvSpPr>
        <p:spPr>
          <a:xfrm>
            <a:off x="9443884" y="2069689"/>
            <a:ext cx="27432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Študija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primera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o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tehnologiji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kmetijstvu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Nizozemskem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in o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tem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kako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Nizozemska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postala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druga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največja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izvoznica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na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sz="2400" dirty="0" err="1">
                <a:solidFill>
                  <a:srgbClr val="406F70"/>
                </a:solidFill>
                <a:ea typeface="+mn-lt"/>
                <a:cs typeface="+mn-lt"/>
              </a:rPr>
              <a:t>svetu</a:t>
            </a:r>
            <a:r>
              <a:rPr lang="en-US" sz="2400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FC317D70-2F41-4B94-AF1F-921FB29CA394}"/>
              </a:ext>
            </a:extLst>
          </p:cNvPr>
          <p:cNvPicPr>
            <a:picLocks noGrp="1" noRot="1" noChangeAspect="1"/>
          </p:cNvPicPr>
          <p:nvPr>
            <p:ph type="pic" sz="quarter" idx="15"/>
            <a:videoFile r:link="rId1"/>
          </p:nvPr>
        </p:nvPicPr>
        <p:blipFill rotWithShape="1">
          <a:blip r:embed="rId4"/>
          <a:srcRect t="9074" b="9074"/>
          <a:stretch/>
        </p:blipFill>
        <p:spPr/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A8106FA-C491-4F75-9C68-135675AD2F66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85156"/>
                </a:solidFill>
              </a:rPr>
              <a:t>OGLEJTE SI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74335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rgbClr val="406F70"/>
                </a:solidFill>
              </a:rPr>
              <a:t>Inoviranje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kmetijsko-živilskega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sektorja</a:t>
            </a:r>
            <a:endParaRPr lang="en-IE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7AF5B-BF28-432B-9245-8BC537314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5C05B"/>
                </a:solidFill>
              </a:rPr>
              <a:t>The FOOD-</a:t>
            </a:r>
            <a:r>
              <a:rPr lang="en-US" b="1" i="1" dirty="0" err="1">
                <a:solidFill>
                  <a:srgbClr val="F5C05B"/>
                </a:solidFill>
              </a:rPr>
              <a:t>ture</a:t>
            </a:r>
            <a:r>
              <a:rPr lang="en-US" b="1" i="1" dirty="0">
                <a:solidFill>
                  <a:srgbClr val="F5C05B"/>
                </a:solidFill>
              </a:rPr>
              <a:t>…</a:t>
            </a:r>
            <a:endParaRPr lang="en-IE" b="1" i="1" dirty="0">
              <a:solidFill>
                <a:srgbClr val="F5C05B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Online Media 4" title="How Ireland's agri-food sector is innovating for tomorrow">
            <a:hlinkClick r:id="" action="ppaction://media"/>
            <a:extLst>
              <a:ext uri="{FF2B5EF4-FFF2-40B4-BE49-F238E27FC236}">
                <a16:creationId xmlns:a16="http://schemas.microsoft.com/office/drawing/2014/main" id="{18C61385-8953-4807-9C4E-DDFA9B9A88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4071" y="1828083"/>
            <a:ext cx="5665788" cy="36297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85156"/>
                </a:solidFill>
              </a:rPr>
              <a:t>OGLEJTE SI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108A0-1BF6-4CAD-BFA7-2BD3C3B4D387}"/>
              </a:ext>
            </a:extLst>
          </p:cNvPr>
          <p:cNvSpPr txBox="1"/>
          <p:nvPr/>
        </p:nvSpPr>
        <p:spPr>
          <a:xfrm>
            <a:off x="85725" y="5981700"/>
            <a:ext cx="538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How Ireland's agri-food sector is innovating for tomorrow - YouTube</a:t>
            </a:r>
            <a:endParaRPr lang="en-I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042353" y="1700992"/>
            <a:ext cx="31496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rgbClr val="406F70"/>
                </a:solidFill>
              </a:rPr>
              <a:t>Poročilo</a:t>
            </a:r>
            <a:r>
              <a:rPr lang="en-GB" sz="2300" dirty="0">
                <a:solidFill>
                  <a:srgbClr val="406F70"/>
                </a:solidFill>
              </a:rPr>
              <a:t> </a:t>
            </a:r>
            <a:r>
              <a:rPr lang="en-GB" sz="2300" dirty="0" err="1">
                <a:solidFill>
                  <a:srgbClr val="406F70"/>
                </a:solidFill>
              </a:rPr>
              <a:t>podjetja</a:t>
            </a:r>
            <a:r>
              <a:rPr lang="en-GB" sz="2300" dirty="0">
                <a:solidFill>
                  <a:srgbClr val="406F70"/>
                </a:solidFill>
              </a:rPr>
              <a:t> Enterprise Ireland </a:t>
            </a:r>
            <a:r>
              <a:rPr lang="sl-SI" sz="2300" dirty="0">
                <a:solidFill>
                  <a:srgbClr val="406F70"/>
                </a:solidFill>
              </a:rPr>
              <a:t>„</a:t>
            </a:r>
            <a:r>
              <a:rPr lang="en-GB" sz="2300" dirty="0">
                <a:hlinkClick r:id="rId5"/>
              </a:rPr>
              <a:t>From Farm to For</a:t>
            </a:r>
            <a:r>
              <a:rPr lang="sl-SI" sz="2300">
                <a:hlinkClick r:id="rId5"/>
              </a:rPr>
              <a:t>k</a:t>
            </a:r>
            <a:r>
              <a:rPr lang="sl-SI" sz="2300">
                <a:solidFill>
                  <a:srgbClr val="406F70"/>
                </a:solidFill>
              </a:rPr>
              <a:t>“</a:t>
            </a:r>
            <a:r>
              <a:rPr lang="en-GB" sz="2300">
                <a:solidFill>
                  <a:srgbClr val="406F70"/>
                </a:solidFill>
              </a:rPr>
              <a:t> obravnava prihodnost kmetijsko-poslovnega sektorja</a:t>
            </a:r>
            <a:r>
              <a:rPr lang="en-GB" sz="2300" dirty="0">
                <a:solidFill>
                  <a:srgbClr val="406F70"/>
                </a:solidFill>
              </a:rPr>
              <a:t> </a:t>
            </a:r>
            <a:r>
              <a:rPr lang="en-GB" sz="2300">
                <a:solidFill>
                  <a:srgbClr val="406F70"/>
                </a:solidFill>
              </a:rPr>
              <a:t>z vidika inovacij, konkurenčnosti</a:t>
            </a:r>
            <a:r>
              <a:rPr lang="en-GB" sz="2300" dirty="0">
                <a:solidFill>
                  <a:srgbClr val="406F70"/>
                </a:solidFill>
              </a:rPr>
              <a:t> </a:t>
            </a:r>
            <a:r>
              <a:rPr lang="en-GB" sz="2300">
                <a:solidFill>
                  <a:srgbClr val="406F70"/>
                </a:solidFill>
              </a:rPr>
              <a:t>in uspeha pri pridobivanju poslov na novih</a:t>
            </a:r>
            <a:r>
              <a:rPr lang="en-GB" sz="2300" dirty="0">
                <a:solidFill>
                  <a:srgbClr val="406F70"/>
                </a:solidFill>
              </a:rPr>
              <a:t> </a:t>
            </a:r>
            <a:r>
              <a:rPr lang="en-GB" sz="2300">
                <a:solidFill>
                  <a:srgbClr val="406F70"/>
                </a:solidFill>
              </a:rPr>
              <a:t>in nastajajočih trgih.</a:t>
            </a:r>
            <a:endParaRPr lang="en-IE" sz="2300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67CDF-2944-433D-86A1-F1DA05C72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 err="1"/>
              <a:t>Kako</a:t>
            </a:r>
            <a:r>
              <a:rPr lang="en-US" b="1" dirty="0"/>
              <a:t> </a:t>
            </a:r>
            <a:r>
              <a:rPr lang="en-US" b="1" dirty="0" err="1"/>
              <a:t>lahko</a:t>
            </a:r>
            <a:r>
              <a:rPr lang="en-US" b="1" dirty="0"/>
              <a:t> </a:t>
            </a:r>
            <a:r>
              <a:rPr lang="en-US" b="1" dirty="0" err="1"/>
              <a:t>gostinska</a:t>
            </a:r>
            <a:r>
              <a:rPr lang="en-US" b="1" dirty="0"/>
              <a:t> </a:t>
            </a:r>
            <a:r>
              <a:rPr lang="en-US" b="1" dirty="0" err="1"/>
              <a:t>podjetja</a:t>
            </a:r>
            <a:r>
              <a:rPr lang="en-US" b="1" dirty="0"/>
              <a:t> </a:t>
            </a:r>
            <a:r>
              <a:rPr lang="en-US" b="1" dirty="0" err="1"/>
              <a:t>prispevajo</a:t>
            </a:r>
            <a:r>
              <a:rPr lang="en-US" b="1" dirty="0"/>
              <a:t> k </a:t>
            </a:r>
            <a:r>
              <a:rPr lang="en-US" b="1" dirty="0" err="1"/>
              <a:t>trajnostnemu</a:t>
            </a:r>
            <a:r>
              <a:rPr lang="en-US" b="1" dirty="0"/>
              <a:t> </a:t>
            </a:r>
            <a:r>
              <a:rPr lang="en-US" b="1" dirty="0" err="1"/>
              <a:t>kmetovanju</a:t>
            </a:r>
            <a:r>
              <a:rPr lang="en-US" b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D06BD-A4EE-4732-B16E-5109CA1B38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2" y="1998133"/>
            <a:ext cx="11160841" cy="45719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 err="1">
                <a:solidFill>
                  <a:srgbClr val="406F70"/>
                </a:solidFill>
              </a:rPr>
              <a:t>Trajnostna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proizvodnja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hrane</a:t>
            </a:r>
            <a:r>
              <a:rPr lang="en-GB" dirty="0">
                <a:solidFill>
                  <a:srgbClr val="406F70"/>
                </a:solidFill>
              </a:rPr>
              <a:t> je "</a:t>
            </a:r>
            <a:r>
              <a:rPr lang="en-GB" dirty="0" err="1">
                <a:solidFill>
                  <a:srgbClr val="406F70"/>
                </a:solidFill>
              </a:rPr>
              <a:t>način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proizvodnje</a:t>
            </a:r>
            <a:r>
              <a:rPr lang="en-GB" dirty="0">
                <a:solidFill>
                  <a:srgbClr val="406F70"/>
                </a:solidFill>
              </a:rPr>
              <a:t> s </a:t>
            </a:r>
            <a:r>
              <a:rPr lang="en-GB" dirty="0" err="1">
                <a:solidFill>
                  <a:srgbClr val="406F70"/>
                </a:solidFill>
              </a:rPr>
              <a:t>postopki</a:t>
            </a:r>
            <a:r>
              <a:rPr lang="en-GB" dirty="0">
                <a:solidFill>
                  <a:srgbClr val="406F70"/>
                </a:solidFill>
              </a:rPr>
              <a:t> in </a:t>
            </a:r>
            <a:r>
              <a:rPr lang="en-GB" dirty="0" err="1">
                <a:solidFill>
                  <a:srgbClr val="406F70"/>
                </a:solidFill>
              </a:rPr>
              <a:t>sistemi</a:t>
            </a:r>
            <a:r>
              <a:rPr lang="en-GB" dirty="0">
                <a:solidFill>
                  <a:srgbClr val="406F70"/>
                </a:solidFill>
              </a:rPr>
              <a:t>, </a:t>
            </a:r>
            <a:r>
              <a:rPr lang="en-GB" dirty="0" err="1">
                <a:solidFill>
                  <a:srgbClr val="406F70"/>
                </a:solidFill>
              </a:rPr>
              <a:t>ki</a:t>
            </a:r>
            <a:r>
              <a:rPr lang="en-GB" dirty="0">
                <a:solidFill>
                  <a:srgbClr val="406F70"/>
                </a:solidFill>
              </a:rPr>
              <a:t> ne </a:t>
            </a:r>
            <a:r>
              <a:rPr lang="en-GB" dirty="0" err="1">
                <a:solidFill>
                  <a:srgbClr val="406F70"/>
                </a:solidFill>
              </a:rPr>
              <a:t>onesnažujejo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okolja</a:t>
            </a:r>
            <a:r>
              <a:rPr lang="en-GB" dirty="0">
                <a:solidFill>
                  <a:srgbClr val="406F70"/>
                </a:solidFill>
              </a:rPr>
              <a:t>, </a:t>
            </a:r>
            <a:r>
              <a:rPr lang="en-GB" dirty="0" err="1">
                <a:solidFill>
                  <a:srgbClr val="406F70"/>
                </a:solidFill>
              </a:rPr>
              <a:t>varčujejo</a:t>
            </a:r>
            <a:r>
              <a:rPr lang="en-GB" dirty="0">
                <a:solidFill>
                  <a:srgbClr val="406F70"/>
                </a:solidFill>
              </a:rPr>
              <a:t> z </a:t>
            </a:r>
            <a:r>
              <a:rPr lang="en-GB" dirty="0" err="1">
                <a:solidFill>
                  <a:srgbClr val="406F70"/>
                </a:solidFill>
              </a:rPr>
              <a:t>neobnovljivo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energijo</a:t>
            </a:r>
            <a:r>
              <a:rPr lang="en-GB" dirty="0">
                <a:solidFill>
                  <a:srgbClr val="406F70"/>
                </a:solidFill>
              </a:rPr>
              <a:t> in </a:t>
            </a:r>
            <a:r>
              <a:rPr lang="en-GB" dirty="0" err="1">
                <a:solidFill>
                  <a:srgbClr val="406F70"/>
                </a:solidFill>
              </a:rPr>
              <a:t>naravnimi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viri</a:t>
            </a:r>
            <a:r>
              <a:rPr lang="en-GB" dirty="0">
                <a:solidFill>
                  <a:srgbClr val="406F70"/>
                </a:solidFill>
              </a:rPr>
              <a:t>, so </a:t>
            </a:r>
            <a:r>
              <a:rPr lang="en-GB" dirty="0" err="1">
                <a:solidFill>
                  <a:srgbClr val="406F70"/>
                </a:solidFill>
              </a:rPr>
              <a:t>ekonomsko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učinkoviti</a:t>
            </a:r>
            <a:r>
              <a:rPr lang="en-GB" dirty="0">
                <a:solidFill>
                  <a:srgbClr val="406F70"/>
                </a:solidFill>
              </a:rPr>
              <a:t>, </a:t>
            </a:r>
            <a:r>
              <a:rPr lang="en-GB" dirty="0" err="1">
                <a:solidFill>
                  <a:srgbClr val="406F70"/>
                </a:solidFill>
              </a:rPr>
              <a:t>varni</a:t>
            </a:r>
            <a:r>
              <a:rPr lang="en-GB" dirty="0">
                <a:solidFill>
                  <a:srgbClr val="406F70"/>
                </a:solidFill>
              </a:rPr>
              <a:t> za </a:t>
            </a:r>
            <a:r>
              <a:rPr lang="en-GB" dirty="0" err="1">
                <a:solidFill>
                  <a:srgbClr val="406F70"/>
                </a:solidFill>
              </a:rPr>
              <a:t>delavce</a:t>
            </a:r>
            <a:r>
              <a:rPr lang="en-GB" dirty="0">
                <a:solidFill>
                  <a:srgbClr val="406F70"/>
                </a:solidFill>
              </a:rPr>
              <a:t>, </a:t>
            </a:r>
            <a:r>
              <a:rPr lang="en-GB" dirty="0" err="1">
                <a:solidFill>
                  <a:srgbClr val="406F70"/>
                </a:solidFill>
              </a:rPr>
              <a:t>skupnosti</a:t>
            </a:r>
            <a:r>
              <a:rPr lang="en-GB" dirty="0">
                <a:solidFill>
                  <a:srgbClr val="406F70"/>
                </a:solidFill>
              </a:rPr>
              <a:t> in </a:t>
            </a:r>
            <a:r>
              <a:rPr lang="en-GB" dirty="0" err="1">
                <a:solidFill>
                  <a:srgbClr val="406F70"/>
                </a:solidFill>
              </a:rPr>
              <a:t>potrošnike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ter</a:t>
            </a:r>
            <a:r>
              <a:rPr lang="en-GB" dirty="0">
                <a:solidFill>
                  <a:srgbClr val="406F70"/>
                </a:solidFill>
              </a:rPr>
              <a:t> ne </a:t>
            </a:r>
            <a:r>
              <a:rPr lang="en-GB" dirty="0" err="1">
                <a:solidFill>
                  <a:srgbClr val="406F70"/>
                </a:solidFill>
              </a:rPr>
              <a:t>ogrožajo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potreb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prihodnjih</a:t>
            </a:r>
            <a:r>
              <a:rPr lang="en-GB" dirty="0">
                <a:solidFill>
                  <a:srgbClr val="406F70"/>
                </a:solidFill>
              </a:rPr>
              <a:t> </a:t>
            </a:r>
            <a:r>
              <a:rPr lang="en-GB" dirty="0" err="1">
                <a:solidFill>
                  <a:srgbClr val="406F70"/>
                </a:solidFill>
              </a:rPr>
              <a:t>generacij</a:t>
            </a:r>
            <a:r>
              <a:rPr lang="en-GB" dirty="0">
                <a:solidFill>
                  <a:srgbClr val="406F70"/>
                </a:solidFill>
              </a:rPr>
              <a:t>" (</a:t>
            </a:r>
            <a:r>
              <a:rPr lang="en-GB" dirty="0">
                <a:solidFill>
                  <a:srgbClr val="406F70"/>
                </a:solidFill>
                <a:hlinkClick r:id="rId3"/>
              </a:rPr>
              <a:t>The Government office for Science, London - The future of Food and Farming - final report (publishing.service.gov.uk)</a:t>
            </a:r>
            <a:r>
              <a:rPr lang="en-GB" dirty="0">
                <a:solidFill>
                  <a:srgbClr val="406F70"/>
                </a:solidFill>
              </a:rPr>
              <a:t>)</a:t>
            </a:r>
            <a:r>
              <a:rPr lang="sl-SI">
                <a:solidFill>
                  <a:srgbClr val="406F70"/>
                </a:solidFill>
              </a:rPr>
              <a:t>.</a:t>
            </a:r>
            <a:endParaRPr lang="en-GB" dirty="0">
              <a:solidFill>
                <a:srgbClr val="406F70"/>
              </a:solidFill>
            </a:endParaRPr>
          </a:p>
          <a:p>
            <a:endParaRPr lang="en-US" b="1" dirty="0">
              <a:solidFill>
                <a:srgbClr val="F5C05B"/>
              </a:solidFill>
            </a:endParaRPr>
          </a:p>
          <a:p>
            <a:endParaRPr lang="en-US" sz="800" b="1" dirty="0"/>
          </a:p>
          <a:p>
            <a:r>
              <a:rPr lang="en-US" sz="2000" b="1"/>
              <a:t>Za podjetja v gostinskem sektorju je pomembno, da sodelujejo z dobavitelji in spremljajo prehranske trende.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F5C05B"/>
                </a:solidFill>
              </a:rPr>
              <a:t>Koliko veste o trajnosti svojih pridelkov? </a:t>
            </a:r>
          </a:p>
          <a:p>
            <a:r>
              <a:rPr lang="en-GB" sz="2000" b="1" dirty="0">
                <a:solidFill>
                  <a:srgbClr val="F5C05B"/>
                </a:solidFill>
              </a:rPr>
              <a:t>Za </a:t>
            </a:r>
            <a:r>
              <a:rPr lang="en-GB" sz="2000" b="1" dirty="0" err="1">
                <a:solidFill>
                  <a:srgbClr val="F5C05B"/>
                </a:solidFill>
              </a:rPr>
              <a:t>začetek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lahko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preverite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državo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porekla</a:t>
            </a:r>
            <a:r>
              <a:rPr lang="en-GB" sz="2000" b="1" dirty="0">
                <a:solidFill>
                  <a:srgbClr val="F5C05B"/>
                </a:solidFill>
              </a:rPr>
              <a:t> in </a:t>
            </a:r>
            <a:r>
              <a:rPr lang="en-GB" sz="2000" b="1" dirty="0" err="1">
                <a:solidFill>
                  <a:srgbClr val="F5C05B"/>
                </a:solidFill>
              </a:rPr>
              <a:t>preučite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okoljska</a:t>
            </a:r>
            <a:r>
              <a:rPr lang="en-GB" sz="2000" b="1" dirty="0">
                <a:solidFill>
                  <a:srgbClr val="F5C05B"/>
                </a:solidFill>
              </a:rPr>
              <a:t> </a:t>
            </a:r>
            <a:r>
              <a:rPr lang="en-GB" sz="2000" b="1" dirty="0" err="1">
                <a:solidFill>
                  <a:srgbClr val="F5C05B"/>
                </a:solidFill>
              </a:rPr>
              <a:t>vprašanja</a:t>
            </a:r>
            <a:r>
              <a:rPr lang="en-GB" sz="2000" b="1" dirty="0">
                <a:solidFill>
                  <a:srgbClr val="F5C05B"/>
                </a:solidFill>
              </a:rPr>
              <a:t>, s </a:t>
            </a:r>
            <a:r>
              <a:rPr lang="en-GB" sz="2000" b="1" dirty="0" err="1">
                <a:solidFill>
                  <a:srgbClr val="F5C05B"/>
                </a:solidFill>
              </a:rPr>
              <a:t>katerimi</a:t>
            </a:r>
            <a:r>
              <a:rPr lang="en-GB" sz="2000" b="1" dirty="0">
                <a:solidFill>
                  <a:srgbClr val="F5C05B"/>
                </a:solidFill>
              </a:rPr>
              <a:t> se </a:t>
            </a:r>
            <a:r>
              <a:rPr lang="en-GB" sz="2000" b="1" dirty="0" err="1">
                <a:solidFill>
                  <a:srgbClr val="F5C05B"/>
                </a:solidFill>
              </a:rPr>
              <a:t>soočajo</a:t>
            </a:r>
            <a:r>
              <a:rPr lang="en-GB" sz="2000" b="1" dirty="0">
                <a:solidFill>
                  <a:srgbClr val="F5C05B"/>
                </a:solidFill>
              </a:rPr>
              <a:t>. 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CC1472-736B-42A6-822C-7314F2666C6D}"/>
              </a:ext>
            </a:extLst>
          </p:cNvPr>
          <p:cNvSpPr txBox="1">
            <a:spLocks/>
          </p:cNvSpPr>
          <p:nvPr/>
        </p:nvSpPr>
        <p:spPr>
          <a:xfrm>
            <a:off x="658624" y="4026925"/>
            <a:ext cx="10675419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b="1">
                <a:solidFill>
                  <a:schemeClr val="bg1"/>
                </a:solidFill>
              </a:rPr>
              <a:t>Razmislek</a:t>
            </a:r>
            <a:r>
              <a:rPr lang="en-US" b="1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3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67CDF-2944-433D-86A1-F1DA05C72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F5C05B"/>
          </a:solidFill>
        </p:spPr>
        <p:txBody>
          <a:bodyPr>
            <a:normAutofit lnSpcReduction="10000"/>
          </a:bodyPr>
          <a:lstStyle/>
          <a:p>
            <a:r>
              <a:rPr lang="sl-SI" b="1" dirty="0"/>
              <a:t>VAJA </a:t>
            </a:r>
            <a:r>
              <a:rPr lang="en-US" b="1" dirty="0"/>
              <a:t>…</a:t>
            </a:r>
          </a:p>
          <a:p>
            <a:r>
              <a:rPr lang="sl-SI" b="1" dirty="0"/>
              <a:t>Se želite zakopati še globje</a:t>
            </a:r>
            <a:r>
              <a:rPr lang="en-US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D06BD-A4EE-4732-B16E-5109CA1B38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795" y="2136786"/>
            <a:ext cx="10968810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b="1" dirty="0">
                <a:solidFill>
                  <a:srgbClr val="406F70"/>
                </a:solidFill>
                <a:highlight>
                  <a:srgbClr val="F5C05B"/>
                </a:highlight>
              </a:rPr>
              <a:t>PREBERITE:</a:t>
            </a:r>
            <a:endParaRPr lang="en-US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Feeding Cattle a Bit of Seaweed Reduces Their Greenhouse Gas Emissions 82% (scitechdaily.com)</a:t>
            </a:r>
            <a:endParaRPr lang="en-US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Vertical farming sector struggles with costs - Future Farming 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- the issue with vertical farming </a:t>
            </a:r>
          </a:p>
          <a:p>
            <a:endParaRPr lang="en-US" dirty="0">
              <a:solidFill>
                <a:srgbClr val="406F70"/>
              </a:solidFill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96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3255" y="3429000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3. </a:t>
            </a:r>
            <a:r>
              <a:rPr lang="sl-SI" sz="4400" b="1" dirty="0">
                <a:solidFill>
                  <a:srgbClr val="F5C05B"/>
                </a:solidFill>
                <a:cs typeface="Calibri"/>
              </a:rPr>
              <a:t>Tehnologija obdelave </a:t>
            </a:r>
            <a:endParaRPr lang="en-GB" sz="4400" b="1" dirty="0">
              <a:solidFill>
                <a:srgbClr val="F5C05B"/>
              </a:solidFill>
              <a:cs typeface="Calibri"/>
            </a:endParaRPr>
          </a:p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  </a:t>
            </a:r>
            <a:endParaRPr lang="en-US" dirty="0"/>
          </a:p>
          <a:p>
            <a:pPr>
              <a:defRPr/>
            </a:pP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A9F5507-0A86-42CA-81DF-35FD5EB3EB4E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60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8B91F-9FCB-4EF4-B184-61212E98C0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l-SI" b="1">
                <a:solidFill>
                  <a:srgbClr val="406F70"/>
                </a:solidFill>
              </a:rPr>
              <a:t>Uvod</a:t>
            </a:r>
            <a:r>
              <a:rPr lang="en-US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7E2EC5-85D8-4B9F-8CBF-1810A2E13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9175" y="1835360"/>
            <a:ext cx="6434481" cy="3947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Medtem</a:t>
            </a:r>
            <a:r>
              <a:rPr lang="en-US" dirty="0">
                <a:solidFill>
                  <a:srgbClr val="406F70"/>
                </a:solidFill>
              </a:rPr>
              <a:t> ko </a:t>
            </a:r>
            <a:r>
              <a:rPr lang="en-US" dirty="0" err="1">
                <a:solidFill>
                  <a:srgbClr val="406F70"/>
                </a:solidFill>
              </a:rPr>
              <a:t>znanost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tehnologija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področju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živilstva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spreminjata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kmetijski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sektor</a:t>
            </a:r>
            <a:r>
              <a:rPr lang="en-US" dirty="0">
                <a:solidFill>
                  <a:srgbClr val="406F70"/>
                </a:solidFill>
              </a:rPr>
              <a:t>, ne </a:t>
            </a:r>
            <a:r>
              <a:rPr lang="en-US" dirty="0" err="1">
                <a:solidFill>
                  <a:srgbClr val="406F70"/>
                </a:solidFill>
              </a:rPr>
              <a:t>smemo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spregledati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obdelave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6F70"/>
                </a:solidFill>
              </a:rPr>
              <a:t>V </a:t>
            </a:r>
            <a:r>
              <a:rPr lang="en-US" dirty="0" err="1">
                <a:solidFill>
                  <a:srgbClr val="406F70"/>
                </a:solidFill>
              </a:rPr>
              <a:t>prejšnjih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modulih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razpravljali</a:t>
            </a:r>
            <a:r>
              <a:rPr lang="en-US" dirty="0">
                <a:solidFill>
                  <a:srgbClr val="406F70"/>
                </a:solidFill>
              </a:rPr>
              <a:t> o </a:t>
            </a:r>
            <a:r>
              <a:rPr lang="en-US" dirty="0" err="1">
                <a:solidFill>
                  <a:srgbClr val="406F70"/>
                </a:solidFill>
              </a:rPr>
              <a:t>tem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kako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narašča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povpraševanje</a:t>
            </a:r>
            <a:r>
              <a:rPr lang="en-US" dirty="0">
                <a:solidFill>
                  <a:srgbClr val="406F70"/>
                </a:solidFill>
              </a:rPr>
              <a:t> po </a:t>
            </a:r>
            <a:r>
              <a:rPr lang="en-US" dirty="0" err="1">
                <a:solidFill>
                  <a:srgbClr val="406F70"/>
                </a:solidFill>
              </a:rPr>
              <a:t>naravno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umeščenih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pri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čemer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ima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manj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predelana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višjo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hranilno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vrednost</a:t>
            </a:r>
            <a:r>
              <a:rPr lang="en-US" dirty="0">
                <a:solidFill>
                  <a:srgbClr val="406F70"/>
                </a:solidFill>
              </a:rPr>
              <a:t> in je </a:t>
            </a:r>
            <a:r>
              <a:rPr lang="en-US" dirty="0" err="1">
                <a:solidFill>
                  <a:srgbClr val="406F70"/>
                </a:solidFill>
              </a:rPr>
              <a:t>boljša</a:t>
            </a:r>
            <a:r>
              <a:rPr lang="en-US" dirty="0">
                <a:solidFill>
                  <a:srgbClr val="406F70"/>
                </a:solidFill>
              </a:rPr>
              <a:t> za planet.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Predelava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obdelava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živilskih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snovi</a:t>
            </a:r>
            <a:r>
              <a:rPr lang="en-US" dirty="0">
                <a:solidFill>
                  <a:srgbClr val="406F70"/>
                </a:solidFill>
              </a:rPr>
              <a:t> s </a:t>
            </a:r>
            <a:r>
              <a:rPr lang="en-US" dirty="0" err="1">
                <a:solidFill>
                  <a:srgbClr val="406F70"/>
                </a:solidFill>
              </a:rPr>
              <a:t>spreminjanjem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njihovih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lastnosti</a:t>
            </a:r>
            <a:r>
              <a:rPr lang="en-US" dirty="0">
                <a:solidFill>
                  <a:srgbClr val="406F70"/>
                </a:solidFill>
              </a:rPr>
              <a:t>, da se </a:t>
            </a:r>
            <a:r>
              <a:rPr lang="en-US" dirty="0" err="1">
                <a:solidFill>
                  <a:srgbClr val="406F70"/>
                </a:solidFill>
              </a:rPr>
              <a:t>ohranijo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izboljšajo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njihova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kakovost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funkcionalno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izboljšajo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njihova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uporabnost</a:t>
            </a:r>
            <a:r>
              <a:rPr lang="en-US" dirty="0">
                <a:solidFill>
                  <a:srgbClr val="406F70"/>
                </a:solidFill>
              </a:rPr>
              <a:t>. </a:t>
            </a:r>
          </a:p>
        </p:txBody>
      </p:sp>
      <p:pic>
        <p:nvPicPr>
          <p:cNvPr id="9" name="Picture Placeholder 8" descr="Close-up of purple cells">
            <a:extLst>
              <a:ext uri="{FF2B5EF4-FFF2-40B4-BE49-F238E27FC236}">
                <a16:creationId xmlns:a16="http://schemas.microsoft.com/office/drawing/2014/main" id="{72C10342-1932-4E73-B305-DC3C1C25C7A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3978597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232" y="1837049"/>
            <a:ext cx="10839764" cy="40633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Živilski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predelovalci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vzamejo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surovine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živalskega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rastlinskega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morskega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izvora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strojev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znanstvenega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znanja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spremenijo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užitne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izdelke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kemičnimi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biološkimi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mehanskimi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postopki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razmeroma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obsežna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pokvarljiva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običajno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neužitna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pretvorijo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ki so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obstojna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policah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priročna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okusna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 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Kot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omenjeno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spodbuja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ekološka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vendar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obstajajo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možnosti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preučevanje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koristi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zdravje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mogoče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pridobiti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uporabo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predelave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hrane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Mnogi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sektorju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živilskih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storitev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razvijajo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živilske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izdelke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dodano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vrednostjo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rešujejo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nekatera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ključna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vprašanja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Oglejmo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nekaj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primerov</a:t>
            </a:r>
            <a:r>
              <a:rPr lang="en-US" b="1" dirty="0">
                <a:solidFill>
                  <a:srgbClr val="406F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406F7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ADFD512-C9CE-40FB-B306-64090BFCF593}"/>
              </a:ext>
            </a:extLst>
          </p:cNvPr>
          <p:cNvSpPr txBox="1">
            <a:spLocks/>
          </p:cNvSpPr>
          <p:nvPr/>
        </p:nvSpPr>
        <p:spPr>
          <a:xfrm>
            <a:off x="512855" y="697089"/>
            <a:ext cx="7886801" cy="16999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 </a:t>
            </a:r>
            <a:r>
              <a:rPr lang="sl-SI" sz="4400" b="1" dirty="0">
                <a:solidFill>
                  <a:srgbClr val="F5C05B"/>
                </a:solidFill>
                <a:cs typeface="Calibri"/>
              </a:rPr>
              <a:t>Ž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ivilska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znanost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 in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predelava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 </a:t>
            </a:r>
            <a:endParaRPr lang="en-US" dirty="0"/>
          </a:p>
          <a:p>
            <a:pPr>
              <a:defRPr/>
            </a:pP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011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Konzerviranje živil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just"/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Povpraševanje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po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svežih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sezonskih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pridelkih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so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sicer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boljši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zdravje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gonilna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sila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svetovnega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prehranskega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sistema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trenutno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netrajnosten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.  </a:t>
            </a:r>
          </a:p>
          <a:p>
            <a:pPr algn="just"/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Predelana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hrana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nenehno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tarča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kritik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zaradi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svoje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slabe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hranilne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vrednosti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vendar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se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treba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spomniti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vlogo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jo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imela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tehnologija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prehrane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razvoju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človeka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. 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6549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Konzerviranje živil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4151" y="1601242"/>
            <a:ext cx="6445620" cy="3947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Shranjevanje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hrane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je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bilo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ključnega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pomena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za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preživetje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ljudi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v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zimskem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času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. 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Zaradi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težav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v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svetovnem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prehranskem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sistemu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bi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bila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morda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rešitev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vključitev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več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konzervirane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hrane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v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našo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prehrano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>
                <a:solidFill>
                  <a:srgbClr val="406F70"/>
                </a:solidFill>
                <a:latin typeface="Calibri" panose="020F0502020204030204" pitchFamily="34" charset="0"/>
              </a:rPr>
              <a:t>Ker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imajo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umetni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konzervansi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negativno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konotacijo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, se je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povečalo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število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restavracij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malih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ter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srednje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velikih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sl-SI" sz="2200" dirty="0">
                <a:solidFill>
                  <a:srgbClr val="406F70"/>
                </a:solidFill>
                <a:latin typeface="Calibri" panose="020F0502020204030204" pitchFamily="34" charset="0"/>
              </a:rPr>
              <a:t>gostinskih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podjetij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, ki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eksperimentirajo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sl-SI" sz="2200" dirty="0">
                <a:solidFill>
                  <a:srgbClr val="406F70"/>
                </a:solidFill>
                <a:latin typeface="Calibri" panose="020F0502020204030204" pitchFamily="34" charset="0"/>
              </a:rPr>
              <a:t>s konzerviranjem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z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uporabo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naravnih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metod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06F70"/>
                </a:solidFill>
                <a:highlight>
                  <a:srgbClr val="F5C05B"/>
                </a:highlight>
                <a:latin typeface="Calibri" panose="020F0502020204030204" pitchFamily="34" charset="0"/>
              </a:rPr>
              <a:t>PREBERITE O PODJETJU, KI JE ŠAMPION V KONZERVIRANJU 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61-NEANTOG.pdf (</a:t>
            </a:r>
            <a:r>
              <a:rPr lang="en-US" sz="2200" dirty="0" err="1">
                <a:solidFill>
                  <a:srgbClr val="406F70"/>
                </a:solidFill>
                <a:latin typeface="Calibri" panose="020F0502020204030204" pitchFamily="34" charset="0"/>
              </a:rPr>
              <a:t>foodinnovation.how</a:t>
            </a:r>
            <a:r>
              <a:rPr lang="en-US" sz="2200" dirty="0">
                <a:solidFill>
                  <a:srgbClr val="406F70"/>
                </a:solidFill>
                <a:latin typeface="Calibri" panose="020F0502020204030204" pitchFamily="34" charset="0"/>
              </a:rPr>
              <a:t>)</a:t>
            </a:r>
            <a:endParaRPr lang="en-US" sz="2200" b="0" i="0" dirty="0">
              <a:solidFill>
                <a:srgbClr val="406F7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96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Konzerviranje živil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299"/>
            <a:ext cx="5954156" cy="4482047"/>
          </a:xfrm>
        </p:spPr>
        <p:txBody>
          <a:bodyPr/>
          <a:lstStyle/>
          <a:p>
            <a:pPr fontAlgn="base"/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Običajni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načini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konzerviranja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vlaganje,</a:t>
            </a:r>
            <a:endParaRPr lang="en-US" sz="2000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k</a:t>
            </a:r>
            <a:r>
              <a:rPr lang="en-US" sz="2000">
                <a:solidFill>
                  <a:srgbClr val="406F70"/>
                </a:solidFill>
                <a:latin typeface="Calibri" panose="020F0502020204030204" pitchFamily="34" charset="0"/>
              </a:rPr>
              <a:t>isanje</a:t>
            </a: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,</a:t>
            </a:r>
            <a:endParaRPr lang="en-US" sz="2000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>
                <a:solidFill>
                  <a:srgbClr val="406F70"/>
                </a:solidFill>
                <a:latin typeface="Calibri" panose="020F0502020204030204" pitchFamily="34" charset="0"/>
              </a:rPr>
              <a:t>s</a:t>
            </a:r>
            <a:r>
              <a:rPr lang="en-US" sz="2000">
                <a:solidFill>
                  <a:srgbClr val="406F70"/>
                </a:solidFill>
                <a:latin typeface="Calibri" panose="020F0502020204030204" pitchFamily="34" charset="0"/>
              </a:rPr>
              <a:t>ušenje</a:t>
            </a:r>
            <a:r>
              <a:rPr lang="sl-SI" sz="2000">
                <a:solidFill>
                  <a:srgbClr val="406F70"/>
                </a:solidFill>
                <a:latin typeface="Calibri" panose="020F0502020204030204" pitchFamily="34" charset="0"/>
              </a:rPr>
              <a:t>,</a:t>
            </a:r>
            <a:r>
              <a:rPr lang="en-US" sz="200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endParaRPr lang="en-US" sz="2000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sušenje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z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zamrzovanjem</a:t>
            </a:r>
            <a:r>
              <a:rPr lang="sl-SI" sz="2000">
                <a:solidFill>
                  <a:srgbClr val="406F70"/>
                </a:solidFill>
                <a:latin typeface="Calibri" panose="020F0502020204030204" pitchFamily="34" charset="0"/>
              </a:rPr>
              <a:t>,</a:t>
            </a:r>
            <a:r>
              <a:rPr lang="en-US" sz="200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endParaRPr lang="sl-SI" sz="200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dimljenje,</a:t>
            </a:r>
            <a:endParaRPr lang="en-US" sz="200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>
                <a:solidFill>
                  <a:srgbClr val="406F70"/>
                </a:solidFill>
                <a:latin typeface="Calibri" panose="020F0502020204030204" pitchFamily="34" charset="0"/>
              </a:rPr>
              <a:t>f</a:t>
            </a:r>
            <a:r>
              <a:rPr lang="en-US" sz="2000">
                <a:solidFill>
                  <a:srgbClr val="406F70"/>
                </a:solidFill>
                <a:latin typeface="Calibri" panose="020F0502020204030204" pitchFamily="34" charset="0"/>
              </a:rPr>
              <a:t>ermentacija</a:t>
            </a: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,</a:t>
            </a:r>
            <a:endParaRPr lang="en-US" sz="2000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sl-SI" sz="2000">
                <a:solidFill>
                  <a:srgbClr val="406F70"/>
                </a:solidFill>
                <a:latin typeface="Calibri" panose="020F0502020204030204" pitchFamily="34" charset="0"/>
              </a:rPr>
              <a:t>z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amrzovanje</a:t>
            </a:r>
            <a:r>
              <a:rPr lang="sl-SI" sz="2000" dirty="0">
                <a:solidFill>
                  <a:srgbClr val="406F70"/>
                </a:solidFill>
                <a:latin typeface="Calibri" panose="020F0502020204030204" pitchFamily="34" charset="0"/>
              </a:rPr>
              <a:t>,</a:t>
            </a:r>
            <a:endParaRPr lang="en-US" sz="2000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pPr fontAlgn="base"/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Nekatera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konzervirana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živila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so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bila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uspešno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predstavljena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kot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zdrava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živila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kot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so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fermentirana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živila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na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 primer </a:t>
            </a:r>
            <a:r>
              <a:rPr lang="en-US" sz="2000" dirty="0" err="1">
                <a:solidFill>
                  <a:srgbClr val="406F70"/>
                </a:solidFill>
                <a:latin typeface="Calibri" panose="020F0502020204030204" pitchFamily="34" charset="0"/>
              </a:rPr>
              <a:t>kimči</a:t>
            </a:r>
            <a:r>
              <a:rPr lang="en-US" sz="2000" dirty="0">
                <a:solidFill>
                  <a:srgbClr val="406F70"/>
                </a:solidFill>
                <a:latin typeface="Calibri" panose="020F0502020204030204" pitchFamily="34" charset="0"/>
              </a:rPr>
              <a:t>.</a:t>
            </a:r>
            <a:endParaRPr lang="en-US" sz="2000" b="0" i="0" dirty="0">
              <a:solidFill>
                <a:srgbClr val="5E5E5E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0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C8C41-BE89-4F63-9D15-385FD7AD7D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2265" y="707249"/>
            <a:ext cx="5279028" cy="697353"/>
          </a:xfrm>
        </p:spPr>
        <p:txBody>
          <a:bodyPr>
            <a:normAutofit fontScale="85000" lnSpcReduction="20000"/>
          </a:bodyPr>
          <a:lstStyle/>
          <a:p>
            <a:r>
              <a:rPr lang="pl-PL" sz="3200" b="1" dirty="0">
                <a:solidFill>
                  <a:srgbClr val="F5C05B"/>
                </a:solidFill>
              </a:rPr>
              <a:t>Globalni prehranski sistemi vplivajo na vse nas!</a:t>
            </a:r>
            <a:endParaRPr lang="en-IE" sz="3200" b="1" dirty="0">
              <a:solidFill>
                <a:srgbClr val="F5C0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5C05E-A277-4E17-A6D0-FD28D4663C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180" y="1705218"/>
            <a:ext cx="6617776" cy="4563129"/>
          </a:xfrm>
        </p:spPr>
        <p:txBody>
          <a:bodyPr/>
          <a:lstStyle/>
          <a:p>
            <a:pPr algn="just"/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Kot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posredniki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med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sistemom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gostinska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pomembno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vlogo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vključevanju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svetovni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</a:p>
          <a:p>
            <a:pPr algn="just"/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Za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ukvarjajo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z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gostinstvom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reševanje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problematike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odpadne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embalaže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najbolj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učinkovit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ukrep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s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katerim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zmanjšajo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vpliv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okolje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</a:p>
          <a:p>
            <a:pPr algn="just"/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Kot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veste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pa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celoten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prepletanje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različnih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odnosov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praks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odločitev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zajemajo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način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pridelave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predelave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skladiščenja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distribucije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prevoza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trgovine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porabe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odpadkov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odstranjevanja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  <a:endParaRPr lang="en-IE" dirty="0"/>
          </a:p>
        </p:txBody>
      </p:sp>
      <p:pic>
        <p:nvPicPr>
          <p:cNvPr id="13" name="Picture Placeholder 12" descr="A picture containing person, food, dish, drinking&#10;&#10;Description automatically generated">
            <a:extLst>
              <a:ext uri="{FF2B5EF4-FFF2-40B4-BE49-F238E27FC236}">
                <a16:creationId xmlns:a16="http://schemas.microsoft.com/office/drawing/2014/main" id="{27017D66-AAE9-496D-B48A-99F5E89D45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5758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sandwich&#10;&#10;Description automatically generated">
            <a:extLst>
              <a:ext uri="{FF2B5EF4-FFF2-40B4-BE49-F238E27FC236}">
                <a16:creationId xmlns:a16="http://schemas.microsoft.com/office/drawing/2014/main" id="{DE633DA9-3D0A-4E54-ACC9-8AEFF9769E6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5F96-9118-407D-9C92-519D3D2601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NADOMESTKI MESA</a:t>
            </a:r>
            <a:endParaRPr lang="en-IE" b="1" dirty="0">
              <a:solidFill>
                <a:srgbClr val="406F70"/>
              </a:solidFill>
            </a:endParaRP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D5409-C3D9-4F83-82DF-8993092FFC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7695" y="1786300"/>
            <a:ext cx="6369672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IE" dirty="0" err="1">
                <a:solidFill>
                  <a:srgbClr val="085156"/>
                </a:solidFill>
              </a:rPr>
              <a:t>Znanstveniki</a:t>
            </a:r>
            <a:r>
              <a:rPr lang="en-IE" dirty="0">
                <a:solidFill>
                  <a:srgbClr val="085156"/>
                </a:solidFill>
              </a:rPr>
              <a:t> s </a:t>
            </a:r>
            <a:r>
              <a:rPr lang="en-IE" dirty="0" err="1">
                <a:solidFill>
                  <a:srgbClr val="085156"/>
                </a:solidFill>
              </a:rPr>
              <a:t>področja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prehrane</a:t>
            </a:r>
            <a:r>
              <a:rPr lang="en-IE" dirty="0">
                <a:solidFill>
                  <a:srgbClr val="085156"/>
                </a:solidFill>
              </a:rPr>
              <a:t> so </a:t>
            </a:r>
            <a:r>
              <a:rPr lang="en-IE" dirty="0" err="1">
                <a:solidFill>
                  <a:srgbClr val="085156"/>
                </a:solidFill>
              </a:rPr>
              <a:t>si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prizadevali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rešiti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tudi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vprašanje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trajnosti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uživanja</a:t>
            </a:r>
            <a:r>
              <a:rPr lang="en-IE" dirty="0">
                <a:solidFill>
                  <a:srgbClr val="085156"/>
                </a:solidFill>
              </a:rPr>
              <a:t> mesa. </a:t>
            </a:r>
          </a:p>
          <a:p>
            <a:pPr algn="just"/>
            <a:r>
              <a:rPr lang="en-IE" dirty="0" err="1">
                <a:solidFill>
                  <a:srgbClr val="085156"/>
                </a:solidFill>
              </a:rPr>
              <a:t>Verjetno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sl-SI" dirty="0">
                <a:solidFill>
                  <a:srgbClr val="085156"/>
                </a:solidFill>
              </a:rPr>
              <a:t>ste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že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sl-SI" dirty="0">
                <a:solidFill>
                  <a:srgbClr val="085156"/>
                </a:solidFill>
              </a:rPr>
              <a:t>zasledili </a:t>
            </a:r>
            <a:r>
              <a:rPr lang="en-IE" dirty="0" err="1">
                <a:solidFill>
                  <a:srgbClr val="085156"/>
                </a:solidFill>
              </a:rPr>
              <a:t>zanimiv</a:t>
            </a:r>
            <a:r>
              <a:rPr lang="sl-SI" dirty="0">
                <a:solidFill>
                  <a:srgbClr val="085156"/>
                </a:solidFill>
              </a:rPr>
              <a:t>osti</a:t>
            </a:r>
            <a:r>
              <a:rPr lang="en-IE" dirty="0">
                <a:solidFill>
                  <a:srgbClr val="085156"/>
                </a:solidFill>
              </a:rPr>
              <a:t> v</a:t>
            </a:r>
            <a:r>
              <a:rPr lang="sl-SI" dirty="0">
                <a:solidFill>
                  <a:srgbClr val="085156"/>
                </a:solidFill>
              </a:rPr>
              <a:t> novicah ali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restavracijah</a:t>
            </a:r>
            <a:r>
              <a:rPr lang="en-IE" dirty="0">
                <a:solidFill>
                  <a:srgbClr val="085156"/>
                </a:solidFill>
              </a:rPr>
              <a:t> v </a:t>
            </a:r>
            <a:r>
              <a:rPr lang="en-IE" dirty="0" err="1">
                <a:solidFill>
                  <a:srgbClr val="085156"/>
                </a:solidFill>
              </a:rPr>
              <a:t>zvezi</a:t>
            </a:r>
            <a:r>
              <a:rPr lang="en-IE" dirty="0">
                <a:solidFill>
                  <a:srgbClr val="085156"/>
                </a:solidFill>
              </a:rPr>
              <a:t> z </a:t>
            </a:r>
            <a:r>
              <a:rPr lang="en-IE" dirty="0" err="1">
                <a:solidFill>
                  <a:srgbClr val="085156"/>
                </a:solidFill>
              </a:rPr>
              <a:t>burgerji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sl-SI" dirty="0">
                <a:solidFill>
                  <a:srgbClr val="085156"/>
                </a:solidFill>
              </a:rPr>
              <a:t>oziroma </a:t>
            </a:r>
            <a:r>
              <a:rPr lang="en-IE" dirty="0">
                <a:solidFill>
                  <a:srgbClr val="085156"/>
                </a:solidFill>
              </a:rPr>
              <a:t>z </a:t>
            </a:r>
            <a:r>
              <a:rPr lang="en-IE" dirty="0" err="1">
                <a:solidFill>
                  <a:srgbClr val="085156"/>
                </a:solidFill>
              </a:rPr>
              <a:t>beljakovin</a:t>
            </a:r>
            <a:r>
              <a:rPr lang="sl-SI" dirty="0" err="1">
                <a:solidFill>
                  <a:srgbClr val="085156"/>
                </a:solidFill>
              </a:rPr>
              <a:t>skimi</a:t>
            </a:r>
            <a:r>
              <a:rPr lang="sl-SI" dirty="0">
                <a:solidFill>
                  <a:srgbClr val="085156"/>
                </a:solidFill>
              </a:rPr>
              <a:t> nadomestki</a:t>
            </a:r>
            <a:r>
              <a:rPr lang="en-IE" dirty="0">
                <a:solidFill>
                  <a:srgbClr val="085156"/>
                </a:solidFill>
              </a:rPr>
              <a:t>.</a:t>
            </a:r>
          </a:p>
          <a:p>
            <a:pPr algn="just"/>
            <a:r>
              <a:rPr lang="sl-SI" dirty="0">
                <a:solidFill>
                  <a:srgbClr val="085156"/>
                </a:solidFill>
              </a:rPr>
              <a:t>Pojavljajo se </a:t>
            </a:r>
            <a:r>
              <a:rPr lang="en-IE" dirty="0" err="1">
                <a:solidFill>
                  <a:srgbClr val="085156"/>
                </a:solidFill>
              </a:rPr>
              <a:t>burgerji</a:t>
            </a:r>
            <a:r>
              <a:rPr lang="en-IE" dirty="0">
                <a:solidFill>
                  <a:srgbClr val="085156"/>
                </a:solidFill>
              </a:rPr>
              <a:t>, ki so po </a:t>
            </a:r>
            <a:r>
              <a:rPr lang="en-IE" dirty="0" err="1">
                <a:solidFill>
                  <a:srgbClr val="085156"/>
                </a:solidFill>
              </a:rPr>
              <a:t>videzu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okusu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podobni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tistim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iz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govedine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vendar</a:t>
            </a:r>
            <a:r>
              <a:rPr lang="en-IE" dirty="0">
                <a:solidFill>
                  <a:srgbClr val="085156"/>
                </a:solidFill>
              </a:rPr>
              <a:t> so </a:t>
            </a:r>
            <a:r>
              <a:rPr lang="en-IE" dirty="0" err="1">
                <a:solidFill>
                  <a:srgbClr val="085156"/>
                </a:solidFill>
              </a:rPr>
              <a:t>narejeni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iz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rastlin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laboratorijsko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pridelano</a:t>
            </a:r>
            <a:r>
              <a:rPr lang="en-IE" dirty="0">
                <a:solidFill>
                  <a:srgbClr val="085156"/>
                </a:solidFill>
              </a:rPr>
              <a:t> meso (ki ga </a:t>
            </a:r>
            <a:r>
              <a:rPr lang="en-IE" dirty="0" err="1">
                <a:solidFill>
                  <a:srgbClr val="085156"/>
                </a:solidFill>
              </a:rPr>
              <a:t>trenutno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mogoče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kupiti</a:t>
            </a:r>
            <a:r>
              <a:rPr lang="en-IE" dirty="0">
                <a:solidFill>
                  <a:srgbClr val="085156"/>
                </a:solidFill>
              </a:rPr>
              <a:t>) pa je </a:t>
            </a:r>
            <a:r>
              <a:rPr lang="en-IE" dirty="0" err="1">
                <a:solidFill>
                  <a:srgbClr val="085156"/>
                </a:solidFill>
              </a:rPr>
              <a:t>opisano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kot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potencialna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naslednja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meja</a:t>
            </a:r>
            <a:r>
              <a:rPr lang="en-IE" dirty="0">
                <a:solidFill>
                  <a:srgbClr val="085156"/>
                </a:solidFill>
              </a:rPr>
              <a:t> na </a:t>
            </a:r>
            <a:r>
              <a:rPr lang="en-IE" dirty="0" err="1">
                <a:solidFill>
                  <a:srgbClr val="085156"/>
                </a:solidFill>
              </a:rPr>
              <a:t>področju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etičnega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prehranjevanja</a:t>
            </a:r>
            <a:r>
              <a:rPr lang="en-IE" dirty="0">
                <a:solidFill>
                  <a:srgbClr val="085156"/>
                </a:solidFill>
              </a:rPr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011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A32314-A74B-459F-BC81-D7CD1BD48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b="1" dirty="0" err="1">
                <a:solidFill>
                  <a:srgbClr val="406F70"/>
                </a:solidFill>
                <a:latin typeface="acumin-pro-semi-condensed"/>
              </a:rPr>
              <a:t>Podnebju</a:t>
            </a:r>
            <a:r>
              <a:rPr lang="en-US" b="1" dirty="0">
                <a:solidFill>
                  <a:srgbClr val="406F70"/>
                </a:solidFill>
                <a:latin typeface="acumin-pro-semi-condensed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acumin-pro-semi-condensed"/>
              </a:rPr>
              <a:t>prijazna</a:t>
            </a:r>
            <a:r>
              <a:rPr lang="en-US" b="1" dirty="0">
                <a:solidFill>
                  <a:srgbClr val="406F70"/>
                </a:solidFill>
                <a:latin typeface="acumin-pro-semi-condensed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acumin-pro-semi-condensed"/>
              </a:rPr>
              <a:t>prehrana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618B6-9A75-4D1B-859D-536C55210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5568" y="1953078"/>
            <a:ext cx="5417794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300" b="1" dirty="0" err="1">
                <a:solidFill>
                  <a:srgbClr val="406F70"/>
                </a:solidFill>
              </a:rPr>
              <a:t>Preusmeritev</a:t>
            </a:r>
            <a:r>
              <a:rPr lang="sl-SI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prehrane</a:t>
            </a:r>
            <a:r>
              <a:rPr lang="en-US" sz="2300" b="1" dirty="0">
                <a:solidFill>
                  <a:srgbClr val="406F70"/>
                </a:solidFill>
              </a:rPr>
              <a:t>, ki </a:t>
            </a:r>
            <a:r>
              <a:rPr lang="en-US" sz="2300" b="1" dirty="0" err="1">
                <a:solidFill>
                  <a:srgbClr val="406F70"/>
                </a:solidFill>
              </a:rPr>
              <a:t>temelji</a:t>
            </a:r>
            <a:r>
              <a:rPr lang="en-US" sz="2300" b="1" dirty="0">
                <a:solidFill>
                  <a:srgbClr val="406F70"/>
                </a:solidFill>
              </a:rPr>
              <a:t> na </a:t>
            </a:r>
            <a:r>
              <a:rPr lang="en-US" sz="2300" b="1" dirty="0" err="1">
                <a:solidFill>
                  <a:srgbClr val="406F70"/>
                </a:solidFill>
              </a:rPr>
              <a:t>mesu</a:t>
            </a:r>
            <a:r>
              <a:rPr lang="en-US" sz="2300" b="1" dirty="0">
                <a:solidFill>
                  <a:srgbClr val="406F70"/>
                </a:solidFill>
              </a:rPr>
              <a:t>, na </a:t>
            </a:r>
            <a:r>
              <a:rPr lang="en-US" sz="2300" b="1" dirty="0" err="1">
                <a:solidFill>
                  <a:srgbClr val="406F70"/>
                </a:solidFill>
              </a:rPr>
              <a:t>živila</a:t>
            </a:r>
            <a:r>
              <a:rPr lang="en-US" sz="2300" b="1" dirty="0">
                <a:solidFill>
                  <a:srgbClr val="406F70"/>
                </a:solidFill>
              </a:rPr>
              <a:t>, ki </a:t>
            </a:r>
            <a:r>
              <a:rPr lang="en-US" sz="2300" b="1" dirty="0" err="1">
                <a:solidFill>
                  <a:srgbClr val="406F70"/>
                </a:solidFill>
              </a:rPr>
              <a:t>porabijo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manj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virov</a:t>
            </a:r>
            <a:r>
              <a:rPr lang="en-US" sz="2300" b="1" dirty="0">
                <a:solidFill>
                  <a:srgbClr val="406F70"/>
                </a:solidFill>
              </a:rPr>
              <a:t>, </a:t>
            </a:r>
            <a:r>
              <a:rPr lang="en-US" sz="2300" b="1" dirty="0" err="1">
                <a:solidFill>
                  <a:srgbClr val="406F70"/>
                </a:solidFill>
              </a:rPr>
              <a:t>kot</a:t>
            </a:r>
            <a:r>
              <a:rPr lang="en-US" sz="2300" b="1" dirty="0">
                <a:solidFill>
                  <a:srgbClr val="406F70"/>
                </a:solidFill>
              </a:rPr>
              <a:t> so </a:t>
            </a:r>
            <a:r>
              <a:rPr lang="en-US" sz="2300" b="1" dirty="0" err="1">
                <a:solidFill>
                  <a:srgbClr val="406F70"/>
                </a:solidFill>
              </a:rPr>
              <a:t>zelenjava</a:t>
            </a:r>
            <a:r>
              <a:rPr lang="en-US" sz="2300" b="1" dirty="0">
                <a:solidFill>
                  <a:srgbClr val="406F70"/>
                </a:solidFill>
              </a:rPr>
              <a:t>, </a:t>
            </a:r>
            <a:r>
              <a:rPr lang="en-US" sz="2300" b="1" dirty="0" err="1">
                <a:solidFill>
                  <a:srgbClr val="406F70"/>
                </a:solidFill>
              </a:rPr>
              <a:t>sadje</a:t>
            </a:r>
            <a:r>
              <a:rPr lang="en-US" sz="2300" b="1" dirty="0">
                <a:solidFill>
                  <a:srgbClr val="406F70"/>
                </a:solidFill>
              </a:rPr>
              <a:t> in </a:t>
            </a:r>
            <a:r>
              <a:rPr lang="en-US" sz="2300" b="1" dirty="0" err="1">
                <a:solidFill>
                  <a:srgbClr val="406F70"/>
                </a:solidFill>
              </a:rPr>
              <a:t>stročnice</a:t>
            </a:r>
            <a:r>
              <a:rPr lang="en-US" sz="2300" b="1" dirty="0">
                <a:solidFill>
                  <a:srgbClr val="406F70"/>
                </a:solidFill>
              </a:rPr>
              <a:t>, </a:t>
            </a:r>
            <a:r>
              <a:rPr lang="en-US" sz="2300" b="1" dirty="0" err="1">
                <a:solidFill>
                  <a:srgbClr val="406F70"/>
                </a:solidFill>
              </a:rPr>
              <a:t>bo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pripomogla</a:t>
            </a:r>
            <a:r>
              <a:rPr lang="en-US" sz="2300" b="1" dirty="0">
                <a:solidFill>
                  <a:srgbClr val="406F70"/>
                </a:solidFill>
              </a:rPr>
              <a:t> k </a:t>
            </a:r>
            <a:r>
              <a:rPr lang="en-US" sz="2300" b="1" dirty="0" err="1">
                <a:solidFill>
                  <a:srgbClr val="406F70"/>
                </a:solidFill>
              </a:rPr>
              <a:t>doseganju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globalnih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podnebnih</a:t>
            </a:r>
            <a:r>
              <a:rPr lang="en-US" sz="2300" b="1" dirty="0">
                <a:solidFill>
                  <a:srgbClr val="406F70"/>
                </a:solidFill>
              </a:rPr>
              <a:t> </a:t>
            </a:r>
            <a:r>
              <a:rPr lang="en-US" sz="2300" b="1" dirty="0" err="1">
                <a:solidFill>
                  <a:srgbClr val="406F70"/>
                </a:solidFill>
              </a:rPr>
              <a:t>ciljev</a:t>
            </a:r>
            <a:r>
              <a:rPr lang="en-US" sz="2300" b="1" dirty="0">
                <a:solidFill>
                  <a:srgbClr val="406F70"/>
                </a:solidFill>
              </a:rPr>
              <a:t>.</a:t>
            </a:r>
          </a:p>
          <a:p>
            <a:r>
              <a:rPr lang="en-US" sz="2300" dirty="0" err="1">
                <a:solidFill>
                  <a:srgbClr val="406F70"/>
                </a:solidFill>
              </a:rPr>
              <a:t>Uživanje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več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rastlinske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hrane</a:t>
            </a:r>
            <a:r>
              <a:rPr lang="en-US" sz="2300" dirty="0">
                <a:solidFill>
                  <a:srgbClr val="406F70"/>
                </a:solidFill>
              </a:rPr>
              <a:t> je </a:t>
            </a:r>
            <a:r>
              <a:rPr lang="en-US" sz="2300" dirty="0" err="1">
                <a:solidFill>
                  <a:srgbClr val="406F70"/>
                </a:solidFill>
              </a:rPr>
              <a:t>pomemben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način</a:t>
            </a:r>
            <a:r>
              <a:rPr lang="en-US" sz="2300" dirty="0">
                <a:solidFill>
                  <a:srgbClr val="406F70"/>
                </a:solidFill>
              </a:rPr>
              <a:t> za </a:t>
            </a:r>
            <a:r>
              <a:rPr lang="en-US" sz="2300" dirty="0" err="1">
                <a:solidFill>
                  <a:srgbClr val="406F70"/>
                </a:solidFill>
              </a:rPr>
              <a:t>zmanjšanje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pritiska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na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podnebje</a:t>
            </a:r>
            <a:r>
              <a:rPr lang="en-US" sz="2300" dirty="0">
                <a:solidFill>
                  <a:srgbClr val="406F70"/>
                </a:solidFill>
              </a:rPr>
              <a:t>. </a:t>
            </a:r>
            <a:r>
              <a:rPr lang="en-US" sz="2300" dirty="0" err="1">
                <a:solidFill>
                  <a:srgbClr val="406F70"/>
                </a:solidFill>
              </a:rPr>
              <a:t>Vendar</a:t>
            </a:r>
            <a:r>
              <a:rPr lang="en-US" sz="2300" dirty="0">
                <a:solidFill>
                  <a:srgbClr val="406F70"/>
                </a:solidFill>
              </a:rPr>
              <a:t> pa je za </a:t>
            </a:r>
            <a:r>
              <a:rPr lang="en-US" sz="2300" dirty="0" err="1">
                <a:solidFill>
                  <a:srgbClr val="406F70"/>
                </a:solidFill>
              </a:rPr>
              <a:t>spremembo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vedenja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ljudi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potrebno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več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kot</a:t>
            </a:r>
            <a:r>
              <a:rPr lang="en-US" sz="2300" dirty="0">
                <a:solidFill>
                  <a:srgbClr val="406F70"/>
                </a:solidFill>
              </a:rPr>
              <a:t> le </a:t>
            </a:r>
            <a:r>
              <a:rPr lang="en-US" sz="2300" dirty="0" err="1">
                <a:solidFill>
                  <a:srgbClr val="406F70"/>
                </a:solidFill>
              </a:rPr>
              <a:t>obveščanje</a:t>
            </a:r>
            <a:r>
              <a:rPr lang="en-US" sz="2300" dirty="0">
                <a:solidFill>
                  <a:srgbClr val="406F70"/>
                </a:solidFill>
              </a:rPr>
              <a:t>. </a:t>
            </a:r>
            <a:r>
              <a:rPr lang="en-US" sz="2300" dirty="0" err="1">
                <a:solidFill>
                  <a:srgbClr val="406F70"/>
                </a:solidFill>
              </a:rPr>
              <a:t>Potrebno</a:t>
            </a:r>
            <a:r>
              <a:rPr lang="en-US" sz="2300" dirty="0">
                <a:solidFill>
                  <a:srgbClr val="406F70"/>
                </a:solidFill>
              </a:rPr>
              <a:t> je </a:t>
            </a:r>
            <a:r>
              <a:rPr lang="en-US" sz="2300" dirty="0" err="1">
                <a:solidFill>
                  <a:srgbClr val="406F70"/>
                </a:solidFill>
              </a:rPr>
              <a:t>tudi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več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razpoložljivih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možnosti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ki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jih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bodo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potrošniki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želeli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izbrati</a:t>
            </a:r>
            <a:r>
              <a:rPr lang="en-US" sz="2300" dirty="0">
                <a:solidFill>
                  <a:srgbClr val="406F70"/>
                </a:solidFill>
              </a:rPr>
              <a:t>. Tu </a:t>
            </a:r>
            <a:r>
              <a:rPr lang="en-US" sz="2300" dirty="0" err="1">
                <a:solidFill>
                  <a:srgbClr val="406F70"/>
                </a:solidFill>
              </a:rPr>
              <a:t>ste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na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potezi</a:t>
            </a:r>
            <a:r>
              <a:rPr lang="en-US" sz="2300" dirty="0">
                <a:solidFill>
                  <a:srgbClr val="406F70"/>
                </a:solidFill>
              </a:rPr>
              <a:t> vi </a:t>
            </a:r>
            <a:r>
              <a:rPr lang="en-US" sz="2300" dirty="0" err="1">
                <a:solidFill>
                  <a:srgbClr val="406F70"/>
                </a:solidFill>
              </a:rPr>
              <a:t>kot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ponudnik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prehrambenih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storitev</a:t>
            </a:r>
            <a:r>
              <a:rPr lang="en-US" sz="2300" b="1" dirty="0">
                <a:solidFill>
                  <a:srgbClr val="406F70"/>
                </a:solidFill>
              </a:rPr>
              <a:t>.</a:t>
            </a:r>
            <a:br>
              <a:rPr lang="en-US" sz="2300" dirty="0">
                <a:solidFill>
                  <a:srgbClr val="406F70"/>
                </a:solidFill>
              </a:rPr>
            </a:br>
            <a:endParaRPr lang="en-US" sz="2300" b="1" i="0" dirty="0">
              <a:solidFill>
                <a:srgbClr val="406F70"/>
              </a:solidFill>
              <a:effectLst/>
            </a:endParaRPr>
          </a:p>
          <a:p>
            <a:endParaRPr lang="en-IE" sz="2300" dirty="0"/>
          </a:p>
        </p:txBody>
      </p:sp>
      <p:pic>
        <p:nvPicPr>
          <p:cNvPr id="6" name="Picture Placeholder 5" descr="A close-up of some fruit&#10;&#10;Description automatically generated with medium confidence">
            <a:extLst>
              <a:ext uri="{FF2B5EF4-FFF2-40B4-BE49-F238E27FC236}">
                <a16:creationId xmlns:a16="http://schemas.microsoft.com/office/drawing/2014/main" id="{E82BCE30-2C62-4A12-9CE7-796ED4BEE43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8" t="-17128" r="-43076" b="-62994"/>
          <a:stretch/>
        </p:blipFill>
        <p:spPr>
          <a:xfrm>
            <a:off x="0" y="-14989"/>
            <a:ext cx="7539318" cy="6261962"/>
          </a:xfrm>
        </p:spPr>
      </p:pic>
    </p:spTree>
    <p:extLst>
      <p:ext uri="{BB962C8B-B14F-4D97-AF65-F5344CB8AC3E}">
        <p14:creationId xmlns:p14="http://schemas.microsoft.com/office/powerpoint/2010/main" val="874218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ssorted piles of beans and legumes">
            <a:extLst>
              <a:ext uri="{FF2B5EF4-FFF2-40B4-BE49-F238E27FC236}">
                <a16:creationId xmlns:a16="http://schemas.microsoft.com/office/drawing/2014/main" id="{97CEC553-34F7-4B53-8311-758BD7CB44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EFC29-813E-4CB3-B29C-5292E46885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0718" y="318195"/>
            <a:ext cx="5887636" cy="1612129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IE" b="1" dirty="0">
                <a:solidFill>
                  <a:srgbClr val="406F70"/>
                </a:solidFill>
              </a:rPr>
              <a:t>RASTLINSKI NADOMESTKI </a:t>
            </a:r>
            <a:endParaRPr lang="sl-SI" b="1" dirty="0">
              <a:solidFill>
                <a:srgbClr val="406F70"/>
              </a:solidFill>
            </a:endParaRPr>
          </a:p>
          <a:p>
            <a:pPr lvl="0">
              <a:defRPr/>
            </a:pPr>
            <a:r>
              <a:rPr lang="en-IE" b="1" dirty="0">
                <a:solidFill>
                  <a:srgbClr val="406F70"/>
                </a:solidFill>
              </a:rPr>
              <a:t>ZA MESO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383F5-FEF8-4239-9688-BCA0194088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8364" y="1786300"/>
            <a:ext cx="5887636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85156"/>
                </a:solidFill>
              </a:rPr>
              <a:t>V </a:t>
            </a:r>
            <a:r>
              <a:rPr lang="en-IE" dirty="0" err="1">
                <a:solidFill>
                  <a:srgbClr val="085156"/>
                </a:solidFill>
              </a:rPr>
              <a:t>zadnjih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nekaj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letih</a:t>
            </a:r>
            <a:r>
              <a:rPr lang="en-IE" dirty="0">
                <a:solidFill>
                  <a:srgbClr val="085156"/>
                </a:solidFill>
              </a:rPr>
              <a:t> so se </a:t>
            </a:r>
            <a:r>
              <a:rPr lang="en-IE" dirty="0" err="1">
                <a:solidFill>
                  <a:srgbClr val="085156"/>
                </a:solidFill>
              </a:rPr>
              <a:t>novoustanovljena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sl-SI" dirty="0">
                <a:solidFill>
                  <a:srgbClr val="085156"/>
                </a:solidFill>
              </a:rPr>
              <a:t>gostinska </a:t>
            </a:r>
            <a:r>
              <a:rPr lang="en-IE" dirty="0" err="1">
                <a:solidFill>
                  <a:srgbClr val="085156"/>
                </a:solidFill>
              </a:rPr>
              <a:t>podjetja</a:t>
            </a:r>
            <a:r>
              <a:rPr lang="sl-SI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osredotočila</a:t>
            </a:r>
            <a:r>
              <a:rPr lang="en-IE" dirty="0">
                <a:solidFill>
                  <a:srgbClr val="085156"/>
                </a:solidFill>
              </a:rPr>
              <a:t> na </a:t>
            </a:r>
            <a:r>
              <a:rPr lang="en-IE" dirty="0" err="1">
                <a:solidFill>
                  <a:srgbClr val="085156"/>
                </a:solidFill>
              </a:rPr>
              <a:t>posnemanje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okusa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teksture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govedine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piščanca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drugih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proizvodov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živalskega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izvora</a:t>
            </a:r>
            <a:r>
              <a:rPr lang="en-IE" dirty="0">
                <a:solidFill>
                  <a:srgbClr val="085156"/>
                </a:solidFill>
              </a:rPr>
              <a:t> (v </a:t>
            </a:r>
            <a:r>
              <a:rPr lang="en-IE" dirty="0" err="1">
                <a:solidFill>
                  <a:srgbClr val="085156"/>
                </a:solidFill>
              </a:rPr>
              <a:t>zadnjem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času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predvsem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morske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hrane</a:t>
            </a:r>
            <a:r>
              <a:rPr lang="en-IE" dirty="0">
                <a:solidFill>
                  <a:srgbClr val="085156"/>
                </a:solidFill>
              </a:rPr>
              <a:t>) 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 err="1">
                <a:solidFill>
                  <a:srgbClr val="085156"/>
                </a:solidFill>
              </a:rPr>
              <a:t>Pri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tem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namesto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živalskega</a:t>
            </a:r>
            <a:r>
              <a:rPr lang="en-IE" dirty="0">
                <a:solidFill>
                  <a:srgbClr val="085156"/>
                </a:solidFill>
              </a:rPr>
              <a:t> mesa </a:t>
            </a:r>
            <a:r>
              <a:rPr lang="en-IE" dirty="0" err="1">
                <a:solidFill>
                  <a:srgbClr val="085156"/>
                </a:solidFill>
              </a:rPr>
              <a:t>kot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osnovne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sestavine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uporabljajo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rastline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kot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sta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soja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grah</a:t>
            </a:r>
            <a:r>
              <a:rPr lang="en-IE" dirty="0">
                <a:solidFill>
                  <a:srgbClr val="085156"/>
                </a:solidFill>
              </a:rPr>
              <a:t>.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en-IE" dirty="0">
                <a:solidFill>
                  <a:srgbClr val="085156"/>
                </a:solidFill>
              </a:rPr>
              <a:t>S </a:t>
            </a:r>
            <a:r>
              <a:rPr lang="en-IE" dirty="0" err="1">
                <a:solidFill>
                  <a:srgbClr val="085156"/>
                </a:solidFill>
              </a:rPr>
              <a:t>tem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želijo</a:t>
            </a:r>
            <a:r>
              <a:rPr lang="en-IE" dirty="0">
                <a:solidFill>
                  <a:srgbClr val="085156"/>
                </a:solidFill>
              </a:rPr>
              <a:t> med </a:t>
            </a:r>
            <a:r>
              <a:rPr lang="en-IE" dirty="0" err="1">
                <a:solidFill>
                  <a:srgbClr val="085156"/>
                </a:solidFill>
              </a:rPr>
              <a:t>drugim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zmanjšati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okoljski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vpliv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emisij</a:t>
            </a:r>
            <a:r>
              <a:rPr lang="en-IE" dirty="0">
                <a:solidFill>
                  <a:srgbClr val="085156"/>
                </a:solidFill>
              </a:rPr>
              <a:t>, rabe </a:t>
            </a:r>
            <a:r>
              <a:rPr lang="en-IE" dirty="0" err="1">
                <a:solidFill>
                  <a:srgbClr val="085156"/>
                </a:solidFill>
              </a:rPr>
              <a:t>vode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zemlje</a:t>
            </a:r>
            <a:r>
              <a:rPr lang="en-IE" dirty="0">
                <a:solidFill>
                  <a:srgbClr val="085156"/>
                </a:solidFill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E" sz="2400" b="0" i="0" u="none" strike="noStrike" kern="1200" cap="none" spc="0" normalizeH="0" baseline="0" noProof="0" dirty="0">
              <a:ln>
                <a:noFill/>
              </a:ln>
              <a:solidFill>
                <a:srgbClr val="085156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40168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67E54-83A7-4EE0-A700-A1748C79AA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3330" y="652821"/>
            <a:ext cx="9380305" cy="1751332"/>
          </a:xfrm>
        </p:spPr>
        <p:txBody>
          <a:bodyPr>
            <a:normAutofit/>
          </a:bodyPr>
          <a:lstStyle/>
          <a:p>
            <a:r>
              <a:rPr lang="en-IE" b="1" dirty="0"/>
              <a:t>NADOMESTKI MESA</a:t>
            </a:r>
          </a:p>
          <a:p>
            <a:r>
              <a:rPr lang="en-IE" b="1" dirty="0" err="1"/>
              <a:t>Drugi</a:t>
            </a:r>
            <a:r>
              <a:rPr lang="en-IE" b="1" dirty="0"/>
              <a:t> </a:t>
            </a:r>
            <a:r>
              <a:rPr lang="en-IE" b="1" dirty="0" err="1"/>
              <a:t>razlogi</a:t>
            </a:r>
            <a:r>
              <a:rPr lang="en-IE" b="1" dirty="0"/>
              <a:t> za </a:t>
            </a:r>
            <a:r>
              <a:rPr lang="en-IE" b="1" dirty="0" err="1"/>
              <a:t>razmah</a:t>
            </a:r>
            <a:r>
              <a:rPr lang="en-IE" b="1" dirty="0"/>
              <a:t> </a:t>
            </a:r>
            <a:r>
              <a:rPr lang="en-IE" b="1" dirty="0" err="1"/>
              <a:t>rastlinskih</a:t>
            </a:r>
            <a:r>
              <a:rPr lang="en-IE" b="1" dirty="0"/>
              <a:t> </a:t>
            </a:r>
            <a:r>
              <a:rPr lang="en-IE" b="1" dirty="0" err="1"/>
              <a:t>beljakovin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D1B4A-F83E-4DFE-B388-BB190DE073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7543" y="2404153"/>
            <a:ext cx="10797790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AutoNum type="arabicPeriod"/>
            </a:pPr>
            <a:r>
              <a:rPr lang="en-IE" b="1" dirty="0" err="1">
                <a:solidFill>
                  <a:srgbClr val="085156"/>
                </a:solidFill>
              </a:rPr>
              <a:t>Inovacije</a:t>
            </a:r>
            <a:r>
              <a:rPr lang="en-IE" b="1" dirty="0">
                <a:solidFill>
                  <a:srgbClr val="085156"/>
                </a:solidFill>
              </a:rPr>
              <a:t>: </a:t>
            </a:r>
            <a:r>
              <a:rPr lang="sl-SI" dirty="0">
                <a:solidFill>
                  <a:srgbClr val="085156"/>
                </a:solidFill>
              </a:rPr>
              <a:t>n</a:t>
            </a:r>
            <a:r>
              <a:rPr lang="en-IE" dirty="0" err="1">
                <a:solidFill>
                  <a:srgbClr val="085156"/>
                </a:solidFill>
              </a:rPr>
              <a:t>edavni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dosežki</a:t>
            </a:r>
            <a:r>
              <a:rPr lang="en-IE" dirty="0">
                <a:solidFill>
                  <a:srgbClr val="085156"/>
                </a:solidFill>
              </a:rPr>
              <a:t> na </a:t>
            </a:r>
            <a:r>
              <a:rPr lang="en-IE" dirty="0" err="1">
                <a:solidFill>
                  <a:srgbClr val="085156"/>
                </a:solidFill>
              </a:rPr>
              <a:t>področju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alternativnih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beljakovin</a:t>
            </a:r>
            <a:r>
              <a:rPr lang="en-IE" dirty="0">
                <a:solidFill>
                  <a:srgbClr val="085156"/>
                </a:solidFill>
              </a:rPr>
              <a:t> se </a:t>
            </a:r>
            <a:r>
              <a:rPr lang="en-IE" dirty="0" err="1">
                <a:solidFill>
                  <a:srgbClr val="085156"/>
                </a:solidFill>
              </a:rPr>
              <a:t>zdaj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razvijajo</a:t>
            </a:r>
            <a:r>
              <a:rPr lang="en-IE" dirty="0">
                <a:solidFill>
                  <a:srgbClr val="085156"/>
                </a:solidFill>
              </a:rPr>
              <a:t>, da bi v </a:t>
            </a:r>
            <a:r>
              <a:rPr lang="en-IE" dirty="0" err="1">
                <a:solidFill>
                  <a:srgbClr val="085156"/>
                </a:solidFill>
              </a:rPr>
              <a:t>prihodnosti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izboljšali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prehranske</a:t>
            </a:r>
            <a:r>
              <a:rPr lang="en-IE" dirty="0">
                <a:solidFill>
                  <a:srgbClr val="085156"/>
                </a:solidFill>
              </a:rPr>
              <a:t> profile, </a:t>
            </a:r>
            <a:r>
              <a:rPr lang="en-IE" dirty="0" err="1">
                <a:solidFill>
                  <a:srgbClr val="085156"/>
                </a:solidFill>
              </a:rPr>
              <a:t>kot</a:t>
            </a:r>
            <a:r>
              <a:rPr lang="en-IE" dirty="0">
                <a:solidFill>
                  <a:srgbClr val="085156"/>
                </a:solidFill>
              </a:rPr>
              <a:t> je </a:t>
            </a:r>
            <a:r>
              <a:rPr lang="en-IE" dirty="0" err="1">
                <a:solidFill>
                  <a:srgbClr val="085156"/>
                </a:solidFill>
              </a:rPr>
              <a:t>zmanjšanje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vsebnosti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natrija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nasičenih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maščob</a:t>
            </a:r>
            <a:r>
              <a:rPr lang="sl-SI" dirty="0">
                <a:solidFill>
                  <a:srgbClr val="085156"/>
                </a:solidFill>
              </a:rPr>
              <a:t>.</a:t>
            </a:r>
            <a:endParaRPr lang="en-IE" dirty="0">
              <a:solidFill>
                <a:srgbClr val="085156"/>
              </a:solidFill>
            </a:endParaRPr>
          </a:p>
          <a:p>
            <a:pPr marL="457200" indent="-457200" algn="just">
              <a:buAutoNum type="arabicPeriod"/>
            </a:pPr>
            <a:r>
              <a:rPr lang="en-IE" b="1" dirty="0" err="1">
                <a:solidFill>
                  <a:srgbClr val="085156"/>
                </a:solidFill>
              </a:rPr>
              <a:t>Raznolikost</a:t>
            </a:r>
            <a:r>
              <a:rPr lang="en-IE" b="1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rastlinskih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beljakovin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omogoča</a:t>
            </a:r>
            <a:r>
              <a:rPr lang="en-IE" dirty="0">
                <a:solidFill>
                  <a:srgbClr val="085156"/>
                </a:solidFill>
              </a:rPr>
              <a:t>, da se ta </a:t>
            </a:r>
            <a:r>
              <a:rPr lang="en-IE" dirty="0" err="1">
                <a:solidFill>
                  <a:srgbClr val="085156"/>
                </a:solidFill>
              </a:rPr>
              <a:t>razvijajoča</a:t>
            </a:r>
            <a:r>
              <a:rPr lang="en-IE" dirty="0">
                <a:solidFill>
                  <a:srgbClr val="085156"/>
                </a:solidFill>
              </a:rPr>
              <a:t> se </a:t>
            </a:r>
            <a:r>
              <a:rPr lang="en-IE" dirty="0" err="1">
                <a:solidFill>
                  <a:srgbClr val="085156"/>
                </a:solidFill>
              </a:rPr>
              <a:t>industrija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lahko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gradi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pridelkih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ki</a:t>
            </a:r>
            <a:r>
              <a:rPr lang="en-IE" dirty="0">
                <a:solidFill>
                  <a:srgbClr val="085156"/>
                </a:solidFill>
              </a:rPr>
              <a:t> so </a:t>
            </a:r>
            <a:r>
              <a:rPr lang="en-IE" dirty="0" err="1">
                <a:solidFill>
                  <a:srgbClr val="085156"/>
                </a:solidFill>
              </a:rPr>
              <a:t>na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voljo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lokalno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ali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tistih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ki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jih</a:t>
            </a:r>
            <a:r>
              <a:rPr lang="en-IE" dirty="0">
                <a:solidFill>
                  <a:srgbClr val="085156"/>
                </a:solidFill>
              </a:rPr>
              <a:t> je </a:t>
            </a:r>
            <a:r>
              <a:rPr lang="en-IE" dirty="0" err="1">
                <a:solidFill>
                  <a:srgbClr val="085156"/>
                </a:solidFill>
              </a:rPr>
              <a:t>nenačrtovano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veliko</a:t>
            </a:r>
            <a:r>
              <a:rPr lang="en-IE" dirty="0">
                <a:solidFill>
                  <a:srgbClr val="085156"/>
                </a:solidFill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IE" b="1" dirty="0" err="1">
                <a:solidFill>
                  <a:srgbClr val="085156"/>
                </a:solidFill>
              </a:rPr>
              <a:t>Zdravstveni</a:t>
            </a:r>
            <a:r>
              <a:rPr lang="en-IE" b="1" dirty="0">
                <a:solidFill>
                  <a:srgbClr val="085156"/>
                </a:solidFill>
              </a:rPr>
              <a:t> </a:t>
            </a:r>
            <a:r>
              <a:rPr lang="en-IE" b="1" dirty="0" err="1">
                <a:solidFill>
                  <a:srgbClr val="085156"/>
                </a:solidFill>
              </a:rPr>
              <a:t>razlogi</a:t>
            </a:r>
            <a:r>
              <a:rPr lang="en-IE" b="1" dirty="0">
                <a:solidFill>
                  <a:srgbClr val="085156"/>
                </a:solidFill>
              </a:rPr>
              <a:t> </a:t>
            </a:r>
            <a:r>
              <a:rPr lang="en-IE" dirty="0">
                <a:solidFill>
                  <a:srgbClr val="085156"/>
                </a:solidFill>
              </a:rPr>
              <a:t>so </a:t>
            </a:r>
            <a:r>
              <a:rPr lang="en-IE" dirty="0" err="1">
                <a:solidFill>
                  <a:srgbClr val="085156"/>
                </a:solidFill>
              </a:rPr>
              <a:t>še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en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pomemben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dejavnik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zaradi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katerega</a:t>
            </a:r>
            <a:r>
              <a:rPr lang="en-IE" dirty="0">
                <a:solidFill>
                  <a:srgbClr val="085156"/>
                </a:solidFill>
              </a:rPr>
              <a:t> je </a:t>
            </a:r>
            <a:r>
              <a:rPr lang="en-IE" dirty="0" err="1">
                <a:solidFill>
                  <a:srgbClr val="085156"/>
                </a:solidFill>
              </a:rPr>
              <a:t>rast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rastlinskih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beljakovin</a:t>
            </a:r>
            <a:r>
              <a:rPr lang="en-IE" dirty="0">
                <a:solidFill>
                  <a:srgbClr val="085156"/>
                </a:solidFill>
              </a:rPr>
              <a:t> v </a:t>
            </a:r>
            <a:r>
              <a:rPr lang="en-IE" dirty="0" err="1">
                <a:solidFill>
                  <a:srgbClr val="085156"/>
                </a:solidFill>
              </a:rPr>
              <a:t>živilski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industriji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očitna</a:t>
            </a:r>
            <a:r>
              <a:rPr lang="en-IE" dirty="0">
                <a:solidFill>
                  <a:srgbClr val="085156"/>
                </a:solidFill>
              </a:rPr>
              <a:t>. </a:t>
            </a: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65127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7C1C9A-3589-2741-9EC3-54EF810940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01411" y="636999"/>
            <a:ext cx="9452225" cy="1510300"/>
          </a:xfrm>
        </p:spPr>
        <p:txBody>
          <a:bodyPr>
            <a:normAutofit fontScale="92500"/>
          </a:bodyPr>
          <a:lstStyle/>
          <a:p>
            <a:r>
              <a:rPr lang="en-IE" sz="4000" b="1" dirty="0"/>
              <a:t>NADOMESTKI MESA</a:t>
            </a:r>
          </a:p>
          <a:p>
            <a:r>
              <a:rPr lang="en-IE" sz="4000" b="1" dirty="0" err="1"/>
              <a:t>Drugi</a:t>
            </a:r>
            <a:r>
              <a:rPr lang="en-IE" sz="4000" b="1" dirty="0"/>
              <a:t> </a:t>
            </a:r>
            <a:r>
              <a:rPr lang="en-IE" sz="4000" b="1" dirty="0" err="1"/>
              <a:t>razlogi</a:t>
            </a:r>
            <a:r>
              <a:rPr lang="en-IE" sz="4000" b="1" dirty="0"/>
              <a:t> za </a:t>
            </a:r>
            <a:r>
              <a:rPr lang="en-IE" sz="4000" b="1" dirty="0" err="1"/>
              <a:t>razmah</a:t>
            </a:r>
            <a:r>
              <a:rPr lang="en-IE" sz="4000" b="1" dirty="0"/>
              <a:t> </a:t>
            </a:r>
            <a:r>
              <a:rPr lang="en-IE" sz="4000" b="1" dirty="0" err="1"/>
              <a:t>rastlinskih</a:t>
            </a:r>
            <a:r>
              <a:rPr lang="en-IE" sz="4000" b="1" dirty="0"/>
              <a:t> </a:t>
            </a:r>
            <a:r>
              <a:rPr lang="en-IE" sz="4000" b="1" dirty="0" err="1"/>
              <a:t>beljakovin</a:t>
            </a:r>
            <a:endParaRPr lang="en-IE" sz="4000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AD46A-AF4D-F740-B502-607D22F90A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400" y="2503356"/>
            <a:ext cx="11148961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en-IE" b="1" dirty="0" err="1">
                <a:solidFill>
                  <a:srgbClr val="085156"/>
                </a:solidFill>
              </a:rPr>
              <a:t>Razširjenost</a:t>
            </a:r>
            <a:r>
              <a:rPr lang="en-IE" b="1" dirty="0">
                <a:solidFill>
                  <a:srgbClr val="085156"/>
                </a:solidFill>
              </a:rPr>
              <a:t>: </a:t>
            </a:r>
            <a:r>
              <a:rPr lang="sl-SI" dirty="0">
                <a:solidFill>
                  <a:srgbClr val="085156"/>
                </a:solidFill>
              </a:rPr>
              <a:t>Start-up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podjetja</a:t>
            </a:r>
            <a:r>
              <a:rPr lang="en-IE" dirty="0">
                <a:solidFill>
                  <a:srgbClr val="085156"/>
                </a:solidFill>
              </a:rPr>
              <a:t> se </a:t>
            </a:r>
            <a:r>
              <a:rPr lang="en-IE" dirty="0" err="1">
                <a:solidFill>
                  <a:srgbClr val="085156"/>
                </a:solidFill>
              </a:rPr>
              <a:t>povezujejo</a:t>
            </a:r>
            <a:r>
              <a:rPr lang="en-IE" dirty="0">
                <a:solidFill>
                  <a:srgbClr val="085156"/>
                </a:solidFill>
              </a:rPr>
              <a:t> z </a:t>
            </a:r>
            <a:r>
              <a:rPr lang="en-IE" dirty="0" err="1">
                <a:solidFill>
                  <a:srgbClr val="085156"/>
                </a:solidFill>
              </a:rPr>
              <a:t>restavracijami</a:t>
            </a:r>
            <a:r>
              <a:rPr lang="en-IE" dirty="0">
                <a:solidFill>
                  <a:srgbClr val="085156"/>
                </a:solidFill>
              </a:rPr>
              <a:t> s </a:t>
            </a:r>
            <a:r>
              <a:rPr lang="en-IE" dirty="0" err="1">
                <a:solidFill>
                  <a:srgbClr val="085156"/>
                </a:solidFill>
              </a:rPr>
              <a:t>hitro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prehrano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velikimi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blagovnimi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znamkami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ponudniki</a:t>
            </a:r>
            <a:r>
              <a:rPr lang="en-IE" dirty="0">
                <a:solidFill>
                  <a:srgbClr val="085156"/>
                </a:solidFill>
              </a:rPr>
              <a:t> prehrambenih </a:t>
            </a:r>
            <a:r>
              <a:rPr lang="en-IE" dirty="0" err="1">
                <a:solidFill>
                  <a:srgbClr val="085156"/>
                </a:solidFill>
              </a:rPr>
              <a:t>storitev</a:t>
            </a:r>
            <a:r>
              <a:rPr lang="en-IE" dirty="0">
                <a:solidFill>
                  <a:srgbClr val="085156"/>
                </a:solidFill>
              </a:rPr>
              <a:t>, da bi </a:t>
            </a:r>
            <a:r>
              <a:rPr lang="sl-SI" dirty="0">
                <a:solidFill>
                  <a:srgbClr val="085156"/>
                </a:solidFill>
              </a:rPr>
              <a:t>razširili </a:t>
            </a:r>
            <a:r>
              <a:rPr lang="en-IE" dirty="0" err="1">
                <a:solidFill>
                  <a:srgbClr val="085156"/>
                </a:solidFill>
                <a:hlinkClick r:id="rId2"/>
              </a:rPr>
              <a:t>brezmesno</a:t>
            </a:r>
            <a:r>
              <a:rPr lang="en-IE" dirty="0">
                <a:solidFill>
                  <a:srgbClr val="085156"/>
                </a:solidFill>
                <a:hlinkClick r:id="rId2"/>
              </a:rPr>
              <a:t> meso na </a:t>
            </a:r>
            <a:r>
              <a:rPr lang="en-IE" dirty="0" err="1">
                <a:solidFill>
                  <a:srgbClr val="085156"/>
                </a:solidFill>
                <a:hlinkClick r:id="rId2"/>
              </a:rPr>
              <a:t>nove</a:t>
            </a:r>
            <a:r>
              <a:rPr lang="en-IE" dirty="0">
                <a:solidFill>
                  <a:srgbClr val="085156"/>
                </a:solidFill>
                <a:hlinkClick r:id="rId2"/>
              </a:rPr>
              <a:t> </a:t>
            </a:r>
            <a:r>
              <a:rPr lang="en-IE" dirty="0" err="1">
                <a:solidFill>
                  <a:srgbClr val="085156"/>
                </a:solidFill>
                <a:hlinkClick r:id="rId2"/>
              </a:rPr>
              <a:t>lokacije</a:t>
            </a:r>
            <a:r>
              <a:rPr lang="en-IE" dirty="0">
                <a:solidFill>
                  <a:srgbClr val="085156"/>
                </a:solidFill>
              </a:rPr>
              <a:t>. Ta </a:t>
            </a:r>
            <a:r>
              <a:rPr lang="en-IE" dirty="0" err="1">
                <a:solidFill>
                  <a:srgbClr val="085156"/>
                </a:solidFill>
              </a:rPr>
              <a:t>partnerstva</a:t>
            </a:r>
            <a:r>
              <a:rPr lang="en-IE" dirty="0">
                <a:solidFill>
                  <a:srgbClr val="085156"/>
                </a:solidFill>
              </a:rPr>
              <a:t> so </a:t>
            </a:r>
            <a:r>
              <a:rPr lang="en-IE" dirty="0" err="1">
                <a:solidFill>
                  <a:srgbClr val="085156"/>
                </a:solidFill>
              </a:rPr>
              <a:t>prvi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ključni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korak</a:t>
            </a:r>
            <a:r>
              <a:rPr lang="en-IE" dirty="0">
                <a:solidFill>
                  <a:srgbClr val="085156"/>
                </a:solidFill>
              </a:rPr>
              <a:t> k </a:t>
            </a:r>
            <a:r>
              <a:rPr lang="en-IE" dirty="0" err="1">
                <a:solidFill>
                  <a:srgbClr val="085156"/>
                </a:solidFill>
              </a:rPr>
              <a:t>temu</a:t>
            </a:r>
            <a:r>
              <a:rPr lang="en-IE" dirty="0">
                <a:solidFill>
                  <a:srgbClr val="085156"/>
                </a:solidFill>
              </a:rPr>
              <a:t>, da so </a:t>
            </a:r>
            <a:r>
              <a:rPr lang="en-IE" dirty="0" err="1">
                <a:solidFill>
                  <a:srgbClr val="085156"/>
                </a:solidFill>
              </a:rPr>
              <a:t>izdelki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dostopni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množicam</a:t>
            </a:r>
            <a:r>
              <a:rPr lang="en-IE" dirty="0">
                <a:solidFill>
                  <a:srgbClr val="085156"/>
                </a:solidFill>
              </a:rPr>
              <a:t>. </a:t>
            </a:r>
          </a:p>
          <a:p>
            <a:pPr marL="457200" indent="-457200" algn="just">
              <a:buFont typeface="+mj-lt"/>
              <a:buAutoNum type="arabicPeriod" startAt="4"/>
            </a:pPr>
            <a:r>
              <a:rPr lang="en-IE" b="1" dirty="0" err="1">
                <a:solidFill>
                  <a:srgbClr val="085156"/>
                </a:solidFill>
              </a:rPr>
              <a:t>Trgi</a:t>
            </a:r>
            <a:r>
              <a:rPr lang="en-IE" b="1" dirty="0">
                <a:solidFill>
                  <a:srgbClr val="085156"/>
                </a:solidFill>
              </a:rPr>
              <a:t>:</a:t>
            </a:r>
            <a:r>
              <a:rPr lang="sl-SI" b="1" dirty="0">
                <a:solidFill>
                  <a:srgbClr val="085156"/>
                </a:solidFill>
              </a:rPr>
              <a:t> </a:t>
            </a:r>
            <a:r>
              <a:rPr lang="sl-SI" dirty="0">
                <a:solidFill>
                  <a:srgbClr val="085156"/>
                </a:solidFill>
              </a:rPr>
              <a:t>Uspeh podjetja </a:t>
            </a:r>
            <a:r>
              <a:rPr lang="sl-SI" b="1" dirty="0">
                <a:solidFill>
                  <a:srgbClr val="085156"/>
                </a:solidFill>
              </a:rPr>
              <a:t> </a:t>
            </a:r>
            <a:r>
              <a:rPr lang="sl-SI" dirty="0" err="1">
                <a:solidFill>
                  <a:srgbClr val="085156"/>
                </a:solidFill>
                <a:hlinkClick r:id="rId3"/>
              </a:rPr>
              <a:t>Beyond</a:t>
            </a:r>
            <a:r>
              <a:rPr lang="sl-SI" dirty="0">
                <a:solidFill>
                  <a:srgbClr val="085156"/>
                </a:solidFill>
                <a:hlinkClick r:id="rId3"/>
              </a:rPr>
              <a:t> </a:t>
            </a:r>
            <a:r>
              <a:rPr lang="sl-SI" dirty="0" err="1">
                <a:solidFill>
                  <a:srgbClr val="085156"/>
                </a:solidFill>
                <a:hlinkClick r:id="rId3"/>
              </a:rPr>
              <a:t>Meat</a:t>
            </a:r>
            <a:r>
              <a:rPr lang="sl-SI" dirty="0">
                <a:solidFill>
                  <a:srgbClr val="085156"/>
                </a:solidFill>
              </a:rPr>
              <a:t> je podžgalo </a:t>
            </a:r>
            <a:r>
              <a:rPr lang="sl-SI" dirty="0" err="1">
                <a:solidFill>
                  <a:srgbClr val="085156"/>
                </a:solidFill>
              </a:rPr>
              <a:t>ivesticije</a:t>
            </a:r>
            <a:r>
              <a:rPr lang="sl-SI" dirty="0">
                <a:solidFill>
                  <a:srgbClr val="085156"/>
                </a:solidFill>
              </a:rPr>
              <a:t> v nove tehnologije, ki omogočajo </a:t>
            </a:r>
            <a:r>
              <a:rPr lang="en-IE" dirty="0" err="1">
                <a:solidFill>
                  <a:srgbClr val="085156"/>
                </a:solidFill>
              </a:rPr>
              <a:t>nadaljnj</a:t>
            </a:r>
            <a:r>
              <a:rPr lang="sl-SI" dirty="0">
                <a:solidFill>
                  <a:srgbClr val="085156"/>
                </a:solidFill>
              </a:rPr>
              <a:t>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širit</a:t>
            </a:r>
            <a:r>
              <a:rPr lang="sl-SI" dirty="0">
                <a:solidFill>
                  <a:srgbClr val="085156"/>
                </a:solidFill>
              </a:rPr>
              <a:t>ve</a:t>
            </a:r>
            <a:r>
              <a:rPr lang="en-IE" dirty="0">
                <a:solidFill>
                  <a:srgbClr val="085156"/>
                </a:solidFill>
              </a:rPr>
              <a:t>, </a:t>
            </a:r>
            <a:r>
              <a:rPr lang="en-IE" dirty="0" err="1">
                <a:solidFill>
                  <a:srgbClr val="085156"/>
                </a:solidFill>
              </a:rPr>
              <a:t>vlagatelji</a:t>
            </a:r>
            <a:r>
              <a:rPr lang="en-IE" dirty="0">
                <a:solidFill>
                  <a:srgbClr val="085156"/>
                </a:solidFill>
              </a:rPr>
              <a:t> pa </a:t>
            </a:r>
            <a:r>
              <a:rPr lang="en-IE" dirty="0" err="1">
                <a:solidFill>
                  <a:srgbClr val="085156"/>
                </a:solidFill>
              </a:rPr>
              <a:t>najdejo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vse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več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razlogov</a:t>
            </a:r>
            <a:r>
              <a:rPr lang="en-IE" dirty="0">
                <a:solidFill>
                  <a:srgbClr val="085156"/>
                </a:solidFill>
              </a:rPr>
              <a:t> za </a:t>
            </a:r>
            <a:r>
              <a:rPr lang="en-IE" dirty="0" err="1">
                <a:solidFill>
                  <a:srgbClr val="085156"/>
                </a:solidFill>
              </a:rPr>
              <a:t>podporo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teh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inovacij</a:t>
            </a:r>
            <a:r>
              <a:rPr lang="en-IE" dirty="0">
                <a:solidFill>
                  <a:srgbClr val="085156"/>
                </a:solidFill>
              </a:rPr>
              <a:t> in </a:t>
            </a:r>
            <a:r>
              <a:rPr lang="en-IE" dirty="0" err="1">
                <a:solidFill>
                  <a:srgbClr val="085156"/>
                </a:solidFill>
              </a:rPr>
              <a:t>pričakujejo</a:t>
            </a:r>
            <a:r>
              <a:rPr lang="en-IE" dirty="0">
                <a:solidFill>
                  <a:srgbClr val="085156"/>
                </a:solidFill>
              </a:rPr>
              <a:t>, da se </a:t>
            </a:r>
            <a:r>
              <a:rPr lang="en-IE" dirty="0" err="1">
                <a:solidFill>
                  <a:srgbClr val="085156"/>
                </a:solidFill>
              </a:rPr>
              <a:t>bodo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naložbeni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trendi</a:t>
            </a:r>
            <a:r>
              <a:rPr lang="en-IE" dirty="0">
                <a:solidFill>
                  <a:srgbClr val="085156"/>
                </a:solidFill>
              </a:rPr>
              <a:t> </a:t>
            </a:r>
            <a:r>
              <a:rPr lang="en-IE" dirty="0" err="1">
                <a:solidFill>
                  <a:srgbClr val="085156"/>
                </a:solidFill>
              </a:rPr>
              <a:t>nadaljevali</a:t>
            </a:r>
            <a:r>
              <a:rPr lang="en-IE" dirty="0">
                <a:solidFill>
                  <a:srgbClr val="085156"/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96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485C6E-6ECD-4C99-BB21-BEC045E795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Ovire</a:t>
            </a:r>
            <a:r>
              <a:rPr lang="en-US" b="1" dirty="0">
                <a:solidFill>
                  <a:srgbClr val="406F70"/>
                </a:solidFill>
              </a:rPr>
              <a:t> za </a:t>
            </a:r>
            <a:r>
              <a:rPr lang="en-US" b="1" dirty="0" err="1">
                <a:solidFill>
                  <a:srgbClr val="406F70"/>
                </a:solidFill>
              </a:rPr>
              <a:t>uresničitev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cilja</a:t>
            </a:r>
            <a:r>
              <a:rPr lang="sl-SI" b="1" dirty="0">
                <a:solidFill>
                  <a:srgbClr val="406F70"/>
                </a:solidFill>
              </a:rPr>
              <a:t> </a:t>
            </a:r>
            <a:r>
              <a:rPr lang="en-US" b="1" dirty="0">
                <a:solidFill>
                  <a:srgbClr val="406F70"/>
                </a:solidFill>
              </a:rPr>
              <a:t>...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F6B30-C10C-4392-8FD1-6C1E63DE46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463" y="1898648"/>
            <a:ext cx="6063342" cy="52314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  <a:ea typeface="Verdana"/>
              </a:rPr>
              <a:t>Trije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od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štirih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potrošnikov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prelagajo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glavno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odgovornost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za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trajnost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na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živilsko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industrijo</a:t>
            </a:r>
            <a:r>
              <a:rPr lang="en-US" dirty="0">
                <a:solidFill>
                  <a:srgbClr val="406F70"/>
                </a:solidFill>
                <a:ea typeface="Verdana"/>
              </a:rPr>
              <a:t>.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  <a:ea typeface="Verdana"/>
              </a:rPr>
              <a:t>Najpomembnejša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ovira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za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sprejemanje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trajnostnega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razvoja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je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pomanjkanje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razumevanja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potrošnikov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glede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njihovega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osebnega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vpliva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Verdana"/>
              </a:rPr>
              <a:t>na</a:t>
            </a:r>
            <a:r>
              <a:rPr lang="en-US" dirty="0">
                <a:solidFill>
                  <a:srgbClr val="406F70"/>
                </a:solidFill>
                <a:ea typeface="Verdana"/>
              </a:rPr>
              <a:t> planet.</a:t>
            </a:r>
            <a:endParaRPr lang="sl-SI" dirty="0">
              <a:solidFill>
                <a:srgbClr val="406F70"/>
              </a:solidFill>
              <a:ea typeface="Verdana"/>
            </a:endParaRPr>
          </a:p>
          <a:p>
            <a:pPr algn="l"/>
            <a:r>
              <a:rPr lang="sl-SI" sz="2800" b="1" dirty="0">
                <a:solidFill>
                  <a:srgbClr val="406F70"/>
                </a:solidFill>
                <a:highlight>
                  <a:srgbClr val="F5C05B"/>
                </a:highlight>
              </a:rPr>
              <a:t>PREBERITE VEČ</a:t>
            </a:r>
            <a:endParaRPr lang="en-US" sz="2800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algn="l"/>
            <a:r>
              <a:rPr lang="en-US" dirty="0">
                <a:hlinkClick r:id="rId2"/>
              </a:rPr>
              <a:t>Consumers seek more significant and meaningful sustainability benefits from F&amp;B products, flags Kerry (foodingredientsfirst.com)</a:t>
            </a:r>
            <a:endParaRPr lang="en-IE" dirty="0">
              <a:cs typeface="Calibri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C67F-DC0A-4DFB-9685-36F4D823A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0909" y="3699202"/>
            <a:ext cx="1003517" cy="611541"/>
          </a:xfrm>
        </p:spPr>
        <p:txBody>
          <a:bodyPr>
            <a:normAutofit fontScale="47500" lnSpcReduction="20000"/>
          </a:bodyPr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14509-33CF-4DDA-A9E8-0C0E2049B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-165945" y="644009"/>
            <a:ext cx="760297" cy="613104"/>
          </a:xfrm>
        </p:spPr>
        <p:txBody>
          <a:bodyPr>
            <a:normAutofit fontScale="47500" lnSpcReduction="20000"/>
          </a:bodyPr>
          <a:lstStyle/>
          <a:p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366739-5696-4315-B05C-21982F8897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68275"/>
            <a:ext cx="4778829" cy="2924754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rgbClr val="F5C05B"/>
                </a:solidFill>
              </a:rPr>
              <a:t>Te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ugotovitve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imajo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velik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pomen</a:t>
            </a:r>
            <a:r>
              <a:rPr lang="en-US" sz="2400" b="1" dirty="0">
                <a:solidFill>
                  <a:srgbClr val="F5C05B"/>
                </a:solidFill>
              </a:rPr>
              <a:t> za </a:t>
            </a:r>
            <a:r>
              <a:rPr lang="en-US" sz="2400" b="1" dirty="0" err="1">
                <a:solidFill>
                  <a:srgbClr val="F5C05B"/>
                </a:solidFill>
              </a:rPr>
              <a:t>živilsko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industrijo</a:t>
            </a:r>
            <a:r>
              <a:rPr lang="en-US" sz="2400" b="1" dirty="0">
                <a:solidFill>
                  <a:srgbClr val="F5C05B"/>
                </a:solidFill>
              </a:rPr>
              <a:t> in </a:t>
            </a:r>
            <a:r>
              <a:rPr lang="en-US" sz="2400" b="1" dirty="0" err="1">
                <a:solidFill>
                  <a:srgbClr val="F5C05B"/>
                </a:solidFill>
              </a:rPr>
              <a:t>industrijo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pijač</a:t>
            </a:r>
            <a:r>
              <a:rPr lang="en-US" sz="2400" b="1" dirty="0">
                <a:solidFill>
                  <a:srgbClr val="F5C05B"/>
                </a:solidFill>
              </a:rPr>
              <a:t>, </a:t>
            </a:r>
            <a:r>
              <a:rPr lang="en-US" sz="2400" b="1" dirty="0" err="1">
                <a:solidFill>
                  <a:srgbClr val="F5C05B"/>
                </a:solidFill>
              </a:rPr>
              <a:t>saj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smo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očitno</a:t>
            </a:r>
            <a:r>
              <a:rPr lang="en-US" sz="2400" b="1" dirty="0">
                <a:solidFill>
                  <a:srgbClr val="F5C05B"/>
                </a:solidFill>
              </a:rPr>
              <a:t> v </a:t>
            </a:r>
            <a:r>
              <a:rPr lang="en-US" sz="2400" b="1" dirty="0" err="1">
                <a:solidFill>
                  <a:srgbClr val="F5C05B"/>
                </a:solidFill>
              </a:rPr>
              <a:t>pomembnem</a:t>
            </a:r>
            <a:r>
              <a:rPr lang="en-US" sz="2400" b="1" dirty="0">
                <a:solidFill>
                  <a:srgbClr val="F5C05B"/>
                </a:solidFill>
              </a:rPr>
              <a:t> in </a:t>
            </a:r>
            <a:r>
              <a:rPr lang="en-US" sz="2400" b="1" dirty="0" err="1">
                <a:solidFill>
                  <a:srgbClr val="F5C05B"/>
                </a:solidFill>
              </a:rPr>
              <a:t>kritičnem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trenutku</a:t>
            </a:r>
            <a:r>
              <a:rPr lang="en-US" sz="2400" b="1" dirty="0">
                <a:solidFill>
                  <a:srgbClr val="F5C05B"/>
                </a:solidFill>
              </a:rPr>
              <a:t> glede </a:t>
            </a:r>
            <a:r>
              <a:rPr lang="en-US" sz="2400" b="1" dirty="0" err="1">
                <a:solidFill>
                  <a:srgbClr val="F5C05B"/>
                </a:solidFill>
              </a:rPr>
              <a:t>trajnostne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prehrane</a:t>
            </a:r>
            <a:r>
              <a:rPr lang="en-US" sz="2400" b="1" dirty="0">
                <a:solidFill>
                  <a:srgbClr val="F5C05B"/>
                </a:solidFill>
              </a:rPr>
              <a:t>. </a:t>
            </a:r>
            <a:r>
              <a:rPr lang="en-US" sz="2400" b="1" dirty="0" err="1">
                <a:solidFill>
                  <a:srgbClr val="F5C05B"/>
                </a:solidFill>
              </a:rPr>
              <a:t>Če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potrošnikom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pomagamo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pri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dostopu</a:t>
            </a:r>
            <a:r>
              <a:rPr lang="en-US" sz="2400" b="1" dirty="0">
                <a:solidFill>
                  <a:srgbClr val="F5C05B"/>
                </a:solidFill>
              </a:rPr>
              <a:t> do </a:t>
            </a:r>
            <a:r>
              <a:rPr lang="en-US" sz="2400" b="1" dirty="0" err="1">
                <a:solidFill>
                  <a:srgbClr val="F5C05B"/>
                </a:solidFill>
              </a:rPr>
              <a:t>bolj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trajnostnih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izdelkov</a:t>
            </a:r>
            <a:r>
              <a:rPr lang="en-US" sz="2400" b="1" dirty="0">
                <a:solidFill>
                  <a:srgbClr val="F5C05B"/>
                </a:solidFill>
              </a:rPr>
              <a:t>, </a:t>
            </a:r>
            <a:r>
              <a:rPr lang="en-US" sz="2400" b="1" dirty="0" err="1">
                <a:solidFill>
                  <a:srgbClr val="F5C05B"/>
                </a:solidFill>
              </a:rPr>
              <a:t>jim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lahko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pomagamo</a:t>
            </a:r>
            <a:r>
              <a:rPr lang="en-US" sz="2400" b="1" dirty="0">
                <a:solidFill>
                  <a:srgbClr val="F5C05B"/>
                </a:solidFill>
              </a:rPr>
              <a:t>, da se </a:t>
            </a:r>
            <a:r>
              <a:rPr lang="en-US" sz="2400" b="1" dirty="0" err="1">
                <a:solidFill>
                  <a:srgbClr val="F5C05B"/>
                </a:solidFill>
              </a:rPr>
              <a:t>prehranjujejo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bolj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zdravo</a:t>
            </a:r>
            <a:r>
              <a:rPr lang="en-US" sz="2400" b="1" dirty="0">
                <a:solidFill>
                  <a:srgbClr val="F5C05B"/>
                </a:solidFill>
              </a:rPr>
              <a:t>, z </a:t>
            </a:r>
            <a:r>
              <a:rPr lang="en-US" sz="2400" b="1" dirty="0" err="1">
                <a:solidFill>
                  <a:srgbClr val="F5C05B"/>
                </a:solidFill>
              </a:rPr>
              <a:t>manj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odpadki</a:t>
            </a:r>
            <a:r>
              <a:rPr lang="en-US" sz="2400" b="1" dirty="0">
                <a:solidFill>
                  <a:srgbClr val="F5C05B"/>
                </a:solidFill>
              </a:rPr>
              <a:t> in s </a:t>
            </a:r>
            <a:r>
              <a:rPr lang="en-US" sz="2400" b="1" dirty="0" err="1">
                <a:solidFill>
                  <a:srgbClr val="F5C05B"/>
                </a:solidFill>
              </a:rPr>
              <a:t>tem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izboljšajo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lokalne</a:t>
            </a:r>
            <a:r>
              <a:rPr lang="en-US" sz="2400" b="1" dirty="0">
                <a:solidFill>
                  <a:srgbClr val="F5C05B"/>
                </a:solidFill>
              </a:rPr>
              <a:t> </a:t>
            </a:r>
            <a:r>
              <a:rPr lang="en-US" sz="2400" b="1" dirty="0" err="1">
                <a:solidFill>
                  <a:srgbClr val="F5C05B"/>
                </a:solidFill>
              </a:rPr>
              <a:t>skupnosti</a:t>
            </a:r>
            <a:r>
              <a:rPr lang="en-US" sz="2400" b="1" dirty="0">
                <a:solidFill>
                  <a:srgbClr val="F5C05B"/>
                </a:solidFill>
              </a:rPr>
              <a:t>.</a:t>
            </a:r>
            <a:endParaRPr lang="sl-SI" sz="2400" b="1">
              <a:solidFill>
                <a:srgbClr val="F5C05B"/>
              </a:solidFill>
            </a:endParaRPr>
          </a:p>
          <a:p>
            <a:r>
              <a:rPr lang="en-US" sz="2400" b="0" i="0">
                <a:solidFill>
                  <a:srgbClr val="F5C05B"/>
                </a:solidFill>
                <a:effectLst/>
              </a:rPr>
              <a:t> </a:t>
            </a:r>
            <a:r>
              <a:rPr lang="en-US" sz="2400" b="0" i="0" dirty="0">
                <a:solidFill>
                  <a:srgbClr val="F5C05B"/>
                </a:solidFill>
                <a:effectLst/>
              </a:rPr>
              <a:t>(Nair, 2021, Kerry)</a:t>
            </a:r>
            <a:endParaRPr lang="en-IE" sz="2400" dirty="0">
              <a:solidFill>
                <a:srgbClr val="F5C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22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FA3A8C-F0D2-4C23-BB7E-05C7168A3C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40303" y="893326"/>
            <a:ext cx="5946356" cy="105975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</a:rPr>
              <a:t>Ali so </a:t>
            </a:r>
            <a:r>
              <a:rPr lang="en-US" b="1" dirty="0" err="1">
                <a:solidFill>
                  <a:srgbClr val="406F70"/>
                </a:solidFill>
              </a:rPr>
              <a:t>hranilno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ustrezni</a:t>
            </a:r>
            <a:r>
              <a:rPr lang="en-US" b="1" dirty="0">
                <a:solidFill>
                  <a:srgbClr val="406F70"/>
                </a:solidFill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56D33-0C9B-4DE8-83CE-3CB76F299B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220" y="1953078"/>
            <a:ext cx="5266452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dirty="0">
                <a:solidFill>
                  <a:srgbClr val="406F70"/>
                </a:solidFill>
              </a:rPr>
              <a:t>V n</a:t>
            </a:r>
            <a:r>
              <a:rPr lang="en-US" dirty="0" err="1">
                <a:solidFill>
                  <a:srgbClr val="406F70"/>
                </a:solidFill>
              </a:rPr>
              <a:t>edavn</a:t>
            </a:r>
            <a:r>
              <a:rPr lang="sl-SI" dirty="0" err="1">
                <a:solidFill>
                  <a:srgbClr val="406F70"/>
                </a:solidFill>
              </a:rPr>
              <a:t>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poročil</a:t>
            </a:r>
            <a:r>
              <a:rPr lang="sl-SI" dirty="0">
                <a:solidFill>
                  <a:srgbClr val="406F70"/>
                </a:solidFill>
              </a:rPr>
              <a:t>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Safefood</a:t>
            </a:r>
            <a:r>
              <a:rPr lang="en-US" dirty="0">
                <a:solidFill>
                  <a:srgbClr val="406F70"/>
                </a:solidFill>
                <a:hlinkClick r:id="rId2"/>
              </a:rPr>
              <a:t> Ireland </a:t>
            </a:r>
            <a:r>
              <a:rPr lang="en-US" dirty="0">
                <a:solidFill>
                  <a:srgbClr val="406F70"/>
                </a:solidFill>
              </a:rPr>
              <a:t>(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Vegetarijanski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nadomestki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mesa</a:t>
            </a:r>
            <a:r>
              <a:rPr lang="en-US" dirty="0">
                <a:solidFill>
                  <a:srgbClr val="406F70"/>
                </a:solidFill>
              </a:rPr>
              <a:t>: Products available in supermarkets on the island of Ireland and consumer </a:t>
            </a:r>
            <a:r>
              <a:rPr lang="en-US" dirty="0" err="1">
                <a:solidFill>
                  <a:srgbClr val="406F70"/>
                </a:solidFill>
              </a:rPr>
              <a:t>behaviours</a:t>
            </a:r>
            <a:r>
              <a:rPr lang="en-US" dirty="0">
                <a:solidFill>
                  <a:srgbClr val="406F70"/>
                </a:solidFill>
              </a:rPr>
              <a:t> and perceptions) je </a:t>
            </a:r>
            <a:r>
              <a:rPr lang="en-US" dirty="0" err="1">
                <a:solidFill>
                  <a:srgbClr val="406F70"/>
                </a:solidFill>
              </a:rPr>
              <a:t>bila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objavljena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hranilna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vrednost</a:t>
            </a:r>
            <a:r>
              <a:rPr lang="en-US" dirty="0">
                <a:solidFill>
                  <a:srgbClr val="406F70"/>
                </a:solidFill>
              </a:rPr>
              <a:t> 354 </a:t>
            </a:r>
            <a:r>
              <a:rPr lang="en-US" dirty="0" err="1">
                <a:solidFill>
                  <a:srgbClr val="406F70"/>
                </a:solidFill>
              </a:rPr>
              <a:t>teh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izdelkov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ugotovljeno</a:t>
            </a:r>
            <a:r>
              <a:rPr lang="sl-SI" dirty="0">
                <a:solidFill>
                  <a:srgbClr val="406F70"/>
                </a:solidFill>
              </a:rPr>
              <a:t> je bilo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b="1" dirty="0">
                <a:solidFill>
                  <a:srgbClr val="406F70"/>
                </a:solidFill>
              </a:rPr>
              <a:t>28 % </a:t>
            </a:r>
            <a:r>
              <a:rPr lang="en-US" b="1" dirty="0" err="1">
                <a:solidFill>
                  <a:srgbClr val="406F70"/>
                </a:solidFill>
              </a:rPr>
              <a:t>ni</a:t>
            </a:r>
            <a:r>
              <a:rPr lang="sl-SI" b="1" dirty="0">
                <a:solidFill>
                  <a:srgbClr val="406F70"/>
                </a:solidFill>
              </a:rPr>
              <a:t>ma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ustrez</a:t>
            </a:r>
            <a:r>
              <a:rPr lang="sl-SI" b="1" dirty="0">
                <a:solidFill>
                  <a:srgbClr val="406F70"/>
                </a:solidFill>
              </a:rPr>
              <a:t>ne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sl-SI" b="1" dirty="0">
                <a:solidFill>
                  <a:srgbClr val="406F70"/>
                </a:solidFill>
              </a:rPr>
              <a:t>vsebnosti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beljakovin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kar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pomeni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dirty="0" err="1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sploh</a:t>
            </a:r>
            <a:r>
              <a:rPr lang="en-US" dirty="0">
                <a:solidFill>
                  <a:srgbClr val="406F70"/>
                </a:solidFill>
              </a:rPr>
              <a:t> ne bi </a:t>
            </a:r>
            <a:r>
              <a:rPr lang="en-US" dirty="0" err="1">
                <a:solidFill>
                  <a:srgbClr val="406F70"/>
                </a:solidFill>
              </a:rPr>
              <a:t>smeli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obravnavati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nadomestke</a:t>
            </a:r>
            <a:r>
              <a:rPr lang="en-US" dirty="0">
                <a:solidFill>
                  <a:srgbClr val="406F70"/>
                </a:solidFill>
              </a:rPr>
              <a:t> za meso.</a:t>
            </a:r>
            <a:endParaRPr lang="en-IE" dirty="0">
              <a:solidFill>
                <a:srgbClr val="406F70"/>
              </a:solidFill>
              <a:cs typeface="Calibri"/>
            </a:endParaRPr>
          </a:p>
        </p:txBody>
      </p:sp>
      <p:pic>
        <p:nvPicPr>
          <p:cNvPr id="10" name="Picture Placeholder 9" descr="Laboratory glassware containing solution">
            <a:extLst>
              <a:ext uri="{FF2B5EF4-FFF2-40B4-BE49-F238E27FC236}">
                <a16:creationId xmlns:a16="http://schemas.microsoft.com/office/drawing/2014/main" id="{C8628D26-4DB6-42D7-BDFD-05C9728B0EB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812446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745748-8BE9-427D-B45A-2414D72D6A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11043" y="860669"/>
            <a:ext cx="5279028" cy="1092409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406F70"/>
                </a:solidFill>
              </a:rPr>
              <a:t>Z </a:t>
            </a:r>
            <a:r>
              <a:rPr lang="en-US" b="1" dirty="0" err="1">
                <a:solidFill>
                  <a:srgbClr val="406F70"/>
                </a:solidFill>
              </a:rPr>
              <a:t>vidika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prehrane</a:t>
            </a:r>
            <a:r>
              <a:rPr lang="sl-SI" b="1" dirty="0">
                <a:solidFill>
                  <a:srgbClr val="406F70"/>
                </a:solidFill>
              </a:rPr>
              <a:t> </a:t>
            </a:r>
            <a:r>
              <a:rPr lang="en-US" b="1" dirty="0">
                <a:solidFill>
                  <a:srgbClr val="406F70"/>
                </a:solidFill>
              </a:rPr>
              <a:t>...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CFA9A-BCC1-4A47-B077-A8E67D16A7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9314" y="1953078"/>
            <a:ext cx="6199358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Živilo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mora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izpolnjevati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določena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merila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da se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lahko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prizna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kot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pomemben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vir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prehrani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. </a:t>
            </a:r>
          </a:p>
          <a:p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Če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delež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energije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ki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izhaja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iz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od 12 % do 19 %, se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šteje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za "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vir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". </a:t>
            </a:r>
          </a:p>
          <a:p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Če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je ta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odstotek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20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ali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več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se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šteje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za "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izdelek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visoko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vsebnostjo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". </a:t>
            </a:r>
          </a:p>
          <a:p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Če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živila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ne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dosegajo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nobenega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od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teh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pragov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niso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pomemben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vir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.</a:t>
            </a:r>
            <a:endParaRPr lang="en-IE" dirty="0">
              <a:solidFill>
                <a:srgbClr val="406F70"/>
              </a:solidFill>
              <a:latin typeface="Source Sans Pro"/>
              <a:ea typeface="Source Sans Pro"/>
            </a:endParaRPr>
          </a:p>
        </p:txBody>
      </p:sp>
      <p:pic>
        <p:nvPicPr>
          <p:cNvPr id="6" name="Picture Placeholder 5" descr="Top view of food cooking in a grill">
            <a:extLst>
              <a:ext uri="{FF2B5EF4-FFF2-40B4-BE49-F238E27FC236}">
                <a16:creationId xmlns:a16="http://schemas.microsoft.com/office/drawing/2014/main" id="{2619AC8D-1A56-4A8F-AB02-60636A5ED59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1"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2098061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B007CC-D9E9-4218-8CD5-D4E5F5BB3F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031" y="462753"/>
            <a:ext cx="8857251" cy="1160989"/>
          </a:xfrm>
        </p:spPr>
        <p:txBody>
          <a:bodyPr/>
          <a:lstStyle/>
          <a:p>
            <a:r>
              <a:rPr lang="en-US" b="1" dirty="0" err="1"/>
              <a:t>Zakaj</a:t>
            </a:r>
            <a:r>
              <a:rPr lang="en-US" b="1" dirty="0"/>
              <a:t> so </a:t>
            </a:r>
            <a:r>
              <a:rPr lang="en-US" b="1" dirty="0" err="1"/>
              <a:t>beljakovine</a:t>
            </a:r>
            <a:r>
              <a:rPr lang="en-US" b="1" dirty="0"/>
              <a:t> </a:t>
            </a:r>
            <a:r>
              <a:rPr lang="en-US" b="1" dirty="0" err="1"/>
              <a:t>pomembne</a:t>
            </a:r>
            <a:r>
              <a:rPr lang="en-US" b="1" dirty="0"/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EFF57-D82D-4878-8908-DCD1ECAC6F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5332" y="1615231"/>
            <a:ext cx="7318641" cy="362753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 err="1">
                <a:solidFill>
                  <a:srgbClr val="406F70"/>
                </a:solidFill>
              </a:rPr>
              <a:t>Beljakovine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pomembno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hranilo</a:t>
            </a:r>
            <a:r>
              <a:rPr lang="en-US" dirty="0">
                <a:solidFill>
                  <a:srgbClr val="406F70"/>
                </a:solidFill>
              </a:rPr>
              <a:t>. "</a:t>
            </a:r>
            <a:r>
              <a:rPr lang="en-US" dirty="0" err="1">
                <a:solidFill>
                  <a:srgbClr val="406F70"/>
                </a:solidFill>
              </a:rPr>
              <a:t>Nujne</a:t>
            </a:r>
            <a:r>
              <a:rPr lang="en-US" dirty="0">
                <a:solidFill>
                  <a:srgbClr val="406F70"/>
                </a:solidFill>
              </a:rPr>
              <a:t> so za </a:t>
            </a:r>
            <a:r>
              <a:rPr lang="en-US" dirty="0" err="1">
                <a:solidFill>
                  <a:srgbClr val="406F70"/>
                </a:solidFill>
              </a:rPr>
              <a:t>številne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telesne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procese</a:t>
            </a:r>
            <a:r>
              <a:rPr lang="en-US" dirty="0">
                <a:solidFill>
                  <a:srgbClr val="406F70"/>
                </a:solidFill>
              </a:rPr>
              <a:t>," </a:t>
            </a:r>
            <a:r>
              <a:rPr lang="en-US" dirty="0" err="1">
                <a:solidFill>
                  <a:srgbClr val="406F70"/>
                </a:solidFill>
              </a:rPr>
              <a:t>pravi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irska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dietetičarka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>
                <a:solidFill>
                  <a:srgbClr val="406F70"/>
                </a:solidFill>
                <a:hlinkClick r:id="rId2"/>
              </a:rPr>
              <a:t>Paula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Mee</a:t>
            </a:r>
            <a:r>
              <a:rPr lang="en-US" dirty="0">
                <a:solidFill>
                  <a:srgbClr val="406F70"/>
                </a:solidFill>
              </a:rPr>
              <a:t>. "</a:t>
            </a:r>
            <a:r>
              <a:rPr lang="en-US" dirty="0" err="1">
                <a:solidFill>
                  <a:srgbClr val="406F70"/>
                </a:solidFill>
              </a:rPr>
              <a:t>Pomagajo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proizvajati</a:t>
            </a:r>
            <a:r>
              <a:rPr lang="en-US" dirty="0">
                <a:solidFill>
                  <a:srgbClr val="406F70"/>
                </a:solidFill>
              </a:rPr>
              <a:t> hormone, ki </a:t>
            </a:r>
            <a:r>
              <a:rPr lang="en-US" dirty="0" err="1">
                <a:solidFill>
                  <a:srgbClr val="406F70"/>
                </a:solidFill>
              </a:rPr>
              <a:t>pošiljajo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sporočila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različnim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delom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telesa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encime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prebavo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protitelesa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imunski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sl-SI" dirty="0">
                <a:solidFill>
                  <a:srgbClr val="406F70"/>
                </a:solidFill>
              </a:rPr>
              <a:t>Predstavljajo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strukturn</a:t>
            </a:r>
            <a:r>
              <a:rPr lang="sl-SI" dirty="0">
                <a:solidFill>
                  <a:srgbClr val="406F70"/>
                </a:solidFill>
              </a:rPr>
              <a:t>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sestavin</a:t>
            </a:r>
            <a:r>
              <a:rPr lang="sl-SI" dirty="0">
                <a:solidFill>
                  <a:srgbClr val="406F70"/>
                </a:solidFill>
              </a:rPr>
              <a:t>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celic</a:t>
            </a:r>
            <a:r>
              <a:rPr lang="sl-SI" dirty="0">
                <a:solidFill>
                  <a:srgbClr val="406F70"/>
                </a:solidFill>
              </a:rPr>
              <a:t>,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potrebujemo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gradnjo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obnovo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mišic</a:t>
            </a:r>
            <a:r>
              <a:rPr lang="en-US" dirty="0">
                <a:solidFill>
                  <a:srgbClr val="406F70"/>
                </a:solidFill>
              </a:rPr>
              <a:t>." </a:t>
            </a:r>
          </a:p>
          <a:p>
            <a:pPr algn="just"/>
            <a:r>
              <a:rPr lang="en-US" dirty="0" err="1">
                <a:solidFill>
                  <a:srgbClr val="406F70"/>
                </a:solidFill>
              </a:rPr>
              <a:t>Količina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jo </a:t>
            </a:r>
            <a:r>
              <a:rPr lang="en-US" dirty="0" err="1">
                <a:solidFill>
                  <a:srgbClr val="406F70"/>
                </a:solidFill>
              </a:rPr>
              <a:t>potrebujemo</a:t>
            </a:r>
            <a:r>
              <a:rPr lang="en-US" dirty="0">
                <a:solidFill>
                  <a:srgbClr val="406F70"/>
                </a:solidFill>
              </a:rPr>
              <a:t>, je </a:t>
            </a:r>
            <a:r>
              <a:rPr lang="en-US" dirty="0" err="1">
                <a:solidFill>
                  <a:srgbClr val="406F70"/>
                </a:solidFill>
              </a:rPr>
              <a:t>odvisna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naše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starosti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telesne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sestave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ravni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vadbe</a:t>
            </a:r>
            <a:r>
              <a:rPr lang="en-US" dirty="0">
                <a:solidFill>
                  <a:srgbClr val="406F70"/>
                </a:solidFill>
              </a:rPr>
              <a:t>. "</a:t>
            </a:r>
            <a:r>
              <a:rPr lang="en-US" dirty="0" err="1">
                <a:solidFill>
                  <a:srgbClr val="406F70"/>
                </a:solidFill>
              </a:rPr>
              <a:t>Smernica</a:t>
            </a:r>
            <a:r>
              <a:rPr lang="en-US" dirty="0">
                <a:solidFill>
                  <a:srgbClr val="406F70"/>
                </a:solidFill>
              </a:rPr>
              <a:t> je 0,83 </a:t>
            </a:r>
            <a:r>
              <a:rPr lang="en-US" dirty="0" err="1">
                <a:solidFill>
                  <a:srgbClr val="406F70"/>
                </a:solidFill>
              </a:rPr>
              <a:t>grama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kilogram </a:t>
            </a:r>
            <a:r>
              <a:rPr lang="en-US" dirty="0" err="1">
                <a:solidFill>
                  <a:srgbClr val="406F70"/>
                </a:solidFill>
              </a:rPr>
              <a:t>telesne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dan, to je 50 do 60 </a:t>
            </a:r>
            <a:r>
              <a:rPr lang="en-US" dirty="0" err="1">
                <a:solidFill>
                  <a:srgbClr val="406F70"/>
                </a:solidFill>
              </a:rPr>
              <a:t>gramov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povprečnega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človeka</a:t>
            </a:r>
            <a:r>
              <a:rPr lang="en-US" dirty="0">
                <a:solidFill>
                  <a:srgbClr val="406F70"/>
                </a:solidFill>
              </a:rPr>
              <a:t>," </a:t>
            </a:r>
            <a:r>
              <a:rPr lang="en-US" dirty="0" err="1">
                <a:solidFill>
                  <a:srgbClr val="406F70"/>
                </a:solidFill>
              </a:rPr>
              <a:t>pravi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Mee</a:t>
            </a:r>
            <a:r>
              <a:rPr lang="en-US" dirty="0">
                <a:solidFill>
                  <a:srgbClr val="406F70"/>
                </a:solidFill>
              </a:rPr>
              <a:t>. "</a:t>
            </a:r>
            <a:r>
              <a:rPr lang="en-US" dirty="0" err="1">
                <a:solidFill>
                  <a:srgbClr val="406F70"/>
                </a:solidFill>
              </a:rPr>
              <a:t>Otroci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mladostniki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potrebujejo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gradijo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mišice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starejši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ljudje</a:t>
            </a:r>
            <a:r>
              <a:rPr lang="en-US" dirty="0">
                <a:solidFill>
                  <a:srgbClr val="406F70"/>
                </a:solidFill>
              </a:rPr>
              <a:t> pa </a:t>
            </a:r>
            <a:r>
              <a:rPr lang="en-US" dirty="0" err="1">
                <a:solidFill>
                  <a:srgbClr val="406F70"/>
                </a:solidFill>
              </a:rPr>
              <a:t>tudi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želijo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ohraniti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mišično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maso</a:t>
            </a:r>
            <a:r>
              <a:rPr lang="en-US" dirty="0">
                <a:solidFill>
                  <a:srgbClr val="406F70"/>
                </a:solidFill>
              </a:rPr>
              <a:t>." </a:t>
            </a:r>
          </a:p>
          <a:p>
            <a:pPr algn="just"/>
            <a:endParaRPr lang="en-US" dirty="0">
              <a:solidFill>
                <a:srgbClr val="406F70"/>
              </a:solidFill>
            </a:endParaRPr>
          </a:p>
          <a:p>
            <a:br>
              <a:rPr lang="en-US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endParaRPr lang="en-IE" dirty="0"/>
          </a:p>
        </p:txBody>
      </p:sp>
      <p:pic>
        <p:nvPicPr>
          <p:cNvPr id="5" name="Picture 4" descr="Person stretching on kayak board">
            <a:extLst>
              <a:ext uri="{FF2B5EF4-FFF2-40B4-BE49-F238E27FC236}">
                <a16:creationId xmlns:a16="http://schemas.microsoft.com/office/drawing/2014/main" id="{20F777A7-E5AE-46D9-8937-D4E87043FA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360" y="2095927"/>
            <a:ext cx="3896308" cy="371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900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6F372D-97FE-416F-9BE6-CA82AD4E90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err="1"/>
              <a:t>Razlika</a:t>
            </a:r>
            <a:r>
              <a:rPr lang="en-US" b="1" dirty="0"/>
              <a:t> med </a:t>
            </a:r>
            <a:r>
              <a:rPr lang="en-US" b="1" dirty="0" err="1"/>
              <a:t>beljakovinami</a:t>
            </a:r>
            <a:r>
              <a:rPr lang="sl-SI" b="1" dirty="0"/>
              <a:t> </a:t>
            </a:r>
          </a:p>
          <a:p>
            <a:r>
              <a:rPr lang="en-US" b="1" dirty="0" err="1"/>
              <a:t>mesn</a:t>
            </a:r>
            <a:r>
              <a:rPr lang="sl-SI" b="1" dirty="0"/>
              <a:t>ega</a:t>
            </a:r>
            <a:r>
              <a:rPr lang="en-US" b="1" dirty="0"/>
              <a:t> in </a:t>
            </a:r>
            <a:r>
              <a:rPr lang="en-US" b="1" dirty="0" err="1"/>
              <a:t>rastlins</a:t>
            </a:r>
            <a:r>
              <a:rPr lang="sl-SI" b="1" dirty="0" err="1"/>
              <a:t>kega</a:t>
            </a:r>
            <a:r>
              <a:rPr lang="sl-SI" b="1" dirty="0"/>
              <a:t> izvora</a:t>
            </a:r>
            <a:r>
              <a:rPr lang="en-US" b="1" dirty="0"/>
              <a:t>:</a:t>
            </a:r>
            <a:endParaRPr lang="en-IE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18388-A6C4-4E3B-A5D9-723F5508AB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0" y="1931542"/>
            <a:ext cx="7451919" cy="38021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406F70"/>
                </a:solidFill>
              </a:rPr>
              <a:t>Beljakovine</a:t>
            </a:r>
            <a:r>
              <a:rPr lang="en-US" dirty="0">
                <a:solidFill>
                  <a:srgbClr val="406F70"/>
                </a:solidFill>
              </a:rPr>
              <a:t> so v </a:t>
            </a:r>
            <a:r>
              <a:rPr lang="en-US" dirty="0" err="1">
                <a:solidFill>
                  <a:srgbClr val="406F70"/>
                </a:solidFill>
              </a:rPr>
              <a:t>mesu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ribah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mlečnih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oreščkih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semenih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stročnicah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leča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fižol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ter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polnozrnatih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žitih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oves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pšenica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kvinoja</a:t>
            </a:r>
            <a:r>
              <a:rPr lang="en-US" dirty="0">
                <a:solidFill>
                  <a:srgbClr val="406F70"/>
                </a:solidFill>
              </a:rPr>
              <a:t>. "V </a:t>
            </a:r>
            <a:r>
              <a:rPr lang="en-US" dirty="0" err="1">
                <a:solidFill>
                  <a:srgbClr val="406F70"/>
                </a:solidFill>
              </a:rPr>
              <a:t>skladu</a:t>
            </a:r>
            <a:r>
              <a:rPr lang="en-US" dirty="0">
                <a:solidFill>
                  <a:srgbClr val="406F70"/>
                </a:solidFill>
              </a:rPr>
              <a:t> s </a:t>
            </a:r>
            <a:r>
              <a:rPr lang="en-US" dirty="0" err="1">
                <a:solidFill>
                  <a:srgbClr val="406F70"/>
                </a:solidFill>
              </a:rPr>
              <a:t>prehransko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piramido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potrebujemo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porciji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dan, da </a:t>
            </a:r>
            <a:r>
              <a:rPr lang="en-US" dirty="0" err="1">
                <a:solidFill>
                  <a:srgbClr val="406F70"/>
                </a:solidFill>
              </a:rPr>
              <a:t>zadostimo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potrebam</a:t>
            </a:r>
            <a:r>
              <a:rPr lang="en-US" dirty="0">
                <a:solidFill>
                  <a:srgbClr val="406F70"/>
                </a:solidFill>
              </a:rPr>
              <a:t> po </a:t>
            </a:r>
            <a:r>
              <a:rPr lang="en-US" dirty="0" err="1">
                <a:solidFill>
                  <a:srgbClr val="406F70"/>
                </a:solidFill>
              </a:rPr>
              <a:t>beljakovinah</a:t>
            </a:r>
            <a:r>
              <a:rPr lang="en-US" dirty="0">
                <a:solidFill>
                  <a:srgbClr val="406F70"/>
                </a:solidFill>
              </a:rPr>
              <a:t>," </a:t>
            </a:r>
            <a:r>
              <a:rPr lang="en-US" dirty="0" err="1">
                <a:solidFill>
                  <a:srgbClr val="406F70"/>
                </a:solidFill>
              </a:rPr>
              <a:t>pravi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Mee</a:t>
            </a:r>
            <a:r>
              <a:rPr lang="en-US" dirty="0">
                <a:solidFill>
                  <a:srgbClr val="406F70"/>
                </a:solidFill>
              </a:rPr>
              <a:t>.</a:t>
            </a:r>
          </a:p>
          <a:p>
            <a:r>
              <a:rPr lang="en-US" dirty="0" err="1">
                <a:solidFill>
                  <a:srgbClr val="406F70"/>
                </a:solidFill>
              </a:rPr>
              <a:t>Pri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prehrani</a:t>
            </a:r>
            <a:r>
              <a:rPr lang="en-US" dirty="0">
                <a:solidFill>
                  <a:srgbClr val="406F70"/>
                </a:solidFill>
              </a:rPr>
              <a:t> je to </a:t>
            </a:r>
            <a:r>
              <a:rPr lang="en-US" dirty="0" err="1">
                <a:solidFill>
                  <a:srgbClr val="406F70"/>
                </a:solidFill>
              </a:rPr>
              <a:t>nekoliko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bolj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zapleteno</a:t>
            </a:r>
            <a:r>
              <a:rPr lang="en-US" dirty="0">
                <a:solidFill>
                  <a:srgbClr val="406F70"/>
                </a:solidFill>
              </a:rPr>
              <a:t>. "</a:t>
            </a:r>
            <a:r>
              <a:rPr lang="en-US" dirty="0" err="1">
                <a:solidFill>
                  <a:srgbClr val="406F70"/>
                </a:solidFill>
              </a:rPr>
              <a:t>Živalske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beljakovine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vsebujejo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vseh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devet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esencialnih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aminokislin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sl-SI" dirty="0">
                <a:solidFill>
                  <a:srgbClr val="406F70"/>
                </a:solidFill>
              </a:rPr>
              <a:t>od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rastlinsk</a:t>
            </a:r>
            <a:r>
              <a:rPr lang="sl-SI" dirty="0">
                <a:solidFill>
                  <a:srgbClr val="406F70"/>
                </a:solidFill>
              </a:rPr>
              <a:t>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beljakovin</a:t>
            </a:r>
            <a:r>
              <a:rPr lang="sl-SI" dirty="0">
                <a:solidFill>
                  <a:srgbClr val="406F70"/>
                </a:solidFill>
              </a:rPr>
              <a:t> pa jih vsebujejo samo nekatere, na primer </a:t>
            </a:r>
            <a:r>
              <a:rPr lang="en-US" dirty="0">
                <a:solidFill>
                  <a:srgbClr val="406F70"/>
                </a:solidFill>
              </a:rPr>
              <a:t>tofu," </a:t>
            </a:r>
            <a:r>
              <a:rPr lang="en-US" dirty="0" err="1">
                <a:solidFill>
                  <a:srgbClr val="406F70"/>
                </a:solidFill>
              </a:rPr>
              <a:t>pravi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Mee</a:t>
            </a:r>
            <a:r>
              <a:rPr lang="en-US" dirty="0">
                <a:solidFill>
                  <a:srgbClr val="406F70"/>
                </a:solidFill>
              </a:rPr>
              <a:t>. "To </a:t>
            </a:r>
            <a:r>
              <a:rPr lang="en-US" dirty="0" err="1">
                <a:solidFill>
                  <a:srgbClr val="406F70"/>
                </a:solidFill>
              </a:rPr>
              <a:t>pomeni</a:t>
            </a:r>
            <a:r>
              <a:rPr lang="en-US" dirty="0">
                <a:solidFill>
                  <a:srgbClr val="406F70"/>
                </a:solidFill>
              </a:rPr>
              <a:t>, da je </a:t>
            </a:r>
            <a:r>
              <a:rPr lang="en-US" dirty="0" err="1">
                <a:solidFill>
                  <a:srgbClr val="406F70"/>
                </a:solidFill>
              </a:rPr>
              <a:t>treba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vire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kombinirati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dirty="0" err="1">
                <a:solidFill>
                  <a:srgbClr val="406F70"/>
                </a:solidFill>
              </a:rPr>
              <a:t>dobimo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esencialne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aminokisline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en-US" dirty="0" err="1">
                <a:solidFill>
                  <a:srgbClr val="406F70"/>
                </a:solidFill>
              </a:rPr>
              <a:t>Vendar</a:t>
            </a:r>
            <a:r>
              <a:rPr lang="en-US" dirty="0">
                <a:solidFill>
                  <a:srgbClr val="406F70"/>
                </a:solidFill>
              </a:rPr>
              <a:t> to </a:t>
            </a:r>
            <a:r>
              <a:rPr lang="en-US" dirty="0" err="1">
                <a:solidFill>
                  <a:srgbClr val="406F70"/>
                </a:solidFill>
              </a:rPr>
              <a:t>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težava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vegane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skrbno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načrtujejo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svoje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obroke</a:t>
            </a:r>
            <a:r>
              <a:rPr lang="en-US" dirty="0">
                <a:solidFill>
                  <a:srgbClr val="406F70"/>
                </a:solidFill>
              </a:rPr>
              <a:t>." </a:t>
            </a:r>
            <a:endParaRPr lang="en-IE" dirty="0"/>
          </a:p>
        </p:txBody>
      </p:sp>
      <p:pic>
        <p:nvPicPr>
          <p:cNvPr id="5" name="Picture 4" descr="Buckwheat in terracotta bowl on wooden table">
            <a:extLst>
              <a:ext uri="{FF2B5EF4-FFF2-40B4-BE49-F238E27FC236}">
                <a16:creationId xmlns:a16="http://schemas.microsoft.com/office/drawing/2014/main" id="{64FEDB8F-EBA4-48EF-A18C-66B3E7AD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470" y="2178500"/>
            <a:ext cx="3787086" cy="330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77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cs typeface="Calibri"/>
              </a:rPr>
              <a:t>Preteklost</a:t>
            </a:r>
            <a:r>
              <a:rPr lang="en-US" b="1" dirty="0">
                <a:cs typeface="Calibri"/>
              </a:rPr>
              <a:t> </a:t>
            </a:r>
            <a:r>
              <a:rPr lang="sl-SI" b="1" dirty="0">
                <a:cs typeface="Calibri"/>
              </a:rPr>
              <a:t>in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prihodnost</a:t>
            </a:r>
            <a:r>
              <a:rPr lang="sl-SI" b="1" dirty="0">
                <a:cs typeface="Calibri"/>
              </a:rPr>
              <a:t> </a:t>
            </a:r>
            <a:r>
              <a:rPr lang="en-US" b="1" dirty="0">
                <a:cs typeface="Calibri"/>
              </a:rPr>
              <a:t>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3261" y="2061568"/>
            <a:ext cx="10968810" cy="41513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,Sans-Serif"/>
              <a:buChar char="•"/>
            </a:pP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Čeprav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gostinstvo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po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svoji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naravi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lokalna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dejavnost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odločitve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o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lokalni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oskrbi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učinek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t.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snežne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kepe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proizvodnjo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drugih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delih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sveta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- kava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odličen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primer.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Čeprav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gostinska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večinoma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niso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vključena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proizvodnjo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sestavin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odločitve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sprejete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pridobivanju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izbiri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sestavin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spodbujajo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globalne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  <a:endParaRPr lang="sl-SI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 algn="just">
              <a:buFont typeface="Arial,Sans-Serif"/>
              <a:buChar char="•"/>
            </a:pP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trgovska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omrežja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razvijajo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odkar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so se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ljudje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začeli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naseljevati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trgovati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urbanih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okoljih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od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takrat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pa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vse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bolj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globaliziran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110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A82CA7-DD3B-4653-9278-2ED1DBF2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44" y="207513"/>
            <a:ext cx="7078767" cy="20834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0738B-734A-4969-89E3-97962FD17F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44" y="2377312"/>
            <a:ext cx="11253661" cy="824686"/>
          </a:xfrm>
        </p:spPr>
        <p:txBody>
          <a:bodyPr>
            <a:noAutofit/>
          </a:bodyPr>
          <a:lstStyle/>
          <a:p>
            <a:r>
              <a:rPr lang="en-US" sz="3200" dirty="0" err="1"/>
              <a:t>Španska</a:t>
            </a:r>
            <a:r>
              <a:rPr lang="en-US" sz="3200" dirty="0"/>
              <a:t> </a:t>
            </a:r>
            <a:r>
              <a:rPr lang="en-US" sz="3200" dirty="0" err="1"/>
              <a:t>restavracija</a:t>
            </a:r>
            <a:r>
              <a:rPr lang="en-US" sz="3200" dirty="0"/>
              <a:t>, </a:t>
            </a:r>
            <a:r>
              <a:rPr lang="en-US" sz="3200" dirty="0" err="1"/>
              <a:t>ki</a:t>
            </a:r>
            <a:r>
              <a:rPr lang="en-US" sz="3200" dirty="0"/>
              <a:t> </a:t>
            </a:r>
            <a:r>
              <a:rPr lang="en-US" sz="3200" dirty="0" err="1"/>
              <a:t>ponuja</a:t>
            </a:r>
            <a:r>
              <a:rPr lang="en-US" sz="3200" dirty="0"/>
              <a:t> </a:t>
            </a:r>
            <a:r>
              <a:rPr lang="en-US" sz="3200" dirty="0" err="1"/>
              <a:t>nadomestke</a:t>
            </a:r>
            <a:r>
              <a:rPr lang="en-US" sz="3200" dirty="0"/>
              <a:t> mesa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trajnosten</a:t>
            </a:r>
            <a:r>
              <a:rPr lang="en-US" sz="3200" dirty="0"/>
              <a:t> </a:t>
            </a:r>
            <a:r>
              <a:rPr lang="en-US" sz="3200" dirty="0" err="1"/>
              <a:t>način</a:t>
            </a:r>
            <a:r>
              <a:rPr lang="en-US" sz="3200" dirty="0"/>
              <a:t>: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ED05-C185-4F0C-97D4-2375BDDA1F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744" y="3167624"/>
            <a:ext cx="10968810" cy="281865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Vegetarijanske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veganske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jedi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v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restavraciji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so dobro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uravnotežene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premišljene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zdravju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koristne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.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Vsi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pridelki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so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sezonski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vključujejo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sadje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zelenjavo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semena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stročnice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nekatere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mlečne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izdelke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polnozrnata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žita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Trajnost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je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jedro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restavracije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Km.0,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saj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so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vsi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pridelki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lokalnega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izvora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pridelave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.  To je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zdaj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znano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tudi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kot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"Zero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Kilometre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produce"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ali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"slow food",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kar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pomeni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uporabo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sezonskih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tradicionalnih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lokalnih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pridelkov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s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tem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zmanjšanje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dolžine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dobavne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verige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in s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tem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povezanega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200" dirty="0" err="1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ogljika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.  </a:t>
            </a:r>
          </a:p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rgbClr val="406F70"/>
                </a:solidFill>
                <a:highlight>
                  <a:srgbClr val="F5C05B"/>
                </a:highlight>
              </a:rPr>
              <a:t>PREBERITE VEČ </a:t>
            </a:r>
            <a:r>
              <a:rPr lang="en-US" sz="2200" dirty="0">
                <a:solidFill>
                  <a:srgbClr val="406F70"/>
                </a:solidFill>
                <a:ea typeface="Calibri" panose="020F0502020204030204" pitchFamily="34" charset="0"/>
                <a:cs typeface="Times New Roman"/>
              </a:rPr>
              <a:t>https://www.foodinnovation.how/wp-content/uploads/2021/08/92-KM0.pdf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BBBB7-9E96-49CF-B9DF-2C05B7F00412}"/>
              </a:ext>
            </a:extLst>
          </p:cNvPr>
          <p:cNvSpPr txBox="1"/>
          <p:nvPr/>
        </p:nvSpPr>
        <p:spPr>
          <a:xfrm>
            <a:off x="8793872" y="602247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 dirty="0">
                <a:solidFill>
                  <a:schemeClr val="bg1"/>
                </a:solidFill>
              </a:rPr>
              <a:t>POSTANITE</a:t>
            </a:r>
            <a:r>
              <a:rPr lang="en-US" sz="1200" b="1" dirty="0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73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20830D-3A42-4844-8B26-E423202E10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365761"/>
            <a:ext cx="5279028" cy="1151192"/>
          </a:xfrm>
        </p:spPr>
        <p:txBody>
          <a:bodyPr>
            <a:normAutofit/>
          </a:bodyPr>
          <a:lstStyle/>
          <a:p>
            <a:pPr algn="l"/>
            <a:r>
              <a:rPr lang="en-US" b="1" dirty="0" err="1">
                <a:solidFill>
                  <a:srgbClr val="406F70"/>
                </a:solidFill>
              </a:rPr>
              <a:t>Dejavniki</a:t>
            </a:r>
            <a:r>
              <a:rPr lang="en-US" b="1" dirty="0">
                <a:solidFill>
                  <a:srgbClr val="406F70"/>
                </a:solidFill>
              </a:rPr>
              <a:t>, ki </a:t>
            </a:r>
            <a:r>
              <a:rPr lang="en-US" b="1" dirty="0" err="1">
                <a:solidFill>
                  <a:srgbClr val="406F70"/>
                </a:solidFill>
              </a:rPr>
              <a:t>jih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sl-SI" b="1" dirty="0">
                <a:solidFill>
                  <a:srgbClr val="406F70"/>
                </a:solidFill>
              </a:rPr>
              <a:t>morate kot gostinec </a:t>
            </a:r>
            <a:r>
              <a:rPr lang="en-US" b="1" dirty="0" err="1">
                <a:solidFill>
                  <a:srgbClr val="406F70"/>
                </a:solidFill>
              </a:rPr>
              <a:t>upoštevati</a:t>
            </a:r>
            <a:r>
              <a:rPr lang="en-US" b="1" dirty="0">
                <a:solidFill>
                  <a:srgbClr val="406F70"/>
                </a:solidFill>
              </a:rPr>
              <a:t>: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73EF5-7A15-43C4-BA57-14D8AA0483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6090" y="1953078"/>
            <a:ext cx="6439740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Sporočilo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jasno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glasno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. Da bi </a:t>
            </a:r>
            <a:r>
              <a:rPr lang="en-US" b="1" dirty="0" err="1">
                <a:solidFill>
                  <a:srgbClr val="406F70"/>
                </a:solidFill>
                <a:latin typeface="Source Sans Pro"/>
                <a:ea typeface="Source Sans Pro"/>
              </a:rPr>
              <a:t>rešili</a:t>
            </a:r>
            <a:r>
              <a:rPr lang="en-US" b="1" dirty="0">
                <a:solidFill>
                  <a:srgbClr val="406F70"/>
                </a:solidFill>
                <a:latin typeface="Source Sans Pro"/>
                <a:ea typeface="Source Sans Pro"/>
              </a:rPr>
              <a:t> planet 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in </a:t>
            </a:r>
            <a:r>
              <a:rPr lang="en-US" b="1" dirty="0" err="1">
                <a:solidFill>
                  <a:srgbClr val="406F70"/>
                </a:solidFill>
                <a:latin typeface="Source Sans Pro"/>
                <a:ea typeface="Source Sans Pro"/>
              </a:rPr>
              <a:t>zaščitili</a:t>
            </a:r>
            <a:r>
              <a:rPr lang="en-US" b="1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Source Sans Pro"/>
                <a:ea typeface="Source Sans Pro"/>
              </a:rPr>
              <a:t>svoje</a:t>
            </a:r>
            <a:r>
              <a:rPr lang="en-US" b="1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b="1" dirty="0" err="1">
                <a:solidFill>
                  <a:srgbClr val="406F70"/>
                </a:solidFill>
                <a:latin typeface="Source Sans Pro"/>
                <a:ea typeface="Source Sans Pro"/>
              </a:rPr>
              <a:t>zdravje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</a:t>
            </a:r>
            <a:r>
              <a:rPr lang="en-US" u="sng" dirty="0" err="1">
                <a:solidFill>
                  <a:srgbClr val="406F70"/>
                </a:solidFill>
                <a:latin typeface="Source Sans Pro"/>
                <a:ea typeface="Source Sans Pro"/>
              </a:rPr>
              <a:t>moramo</a:t>
            </a:r>
            <a:r>
              <a:rPr lang="en-US" u="sng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u="sng" dirty="0" err="1">
                <a:solidFill>
                  <a:srgbClr val="406F70"/>
                </a:solidFill>
                <a:latin typeface="Source Sans Pro"/>
                <a:ea typeface="Source Sans Pro"/>
              </a:rPr>
              <a:t>jesti</a:t>
            </a:r>
            <a:r>
              <a:rPr lang="en-US" u="sng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u="sng" dirty="0" err="1">
                <a:solidFill>
                  <a:srgbClr val="406F70"/>
                </a:solidFill>
                <a:latin typeface="Source Sans Pro"/>
                <a:ea typeface="Source Sans Pro"/>
              </a:rPr>
              <a:t>manj</a:t>
            </a:r>
            <a:r>
              <a:rPr lang="en-US" u="sng" dirty="0">
                <a:solidFill>
                  <a:srgbClr val="406F70"/>
                </a:solidFill>
                <a:latin typeface="Source Sans Pro"/>
                <a:ea typeface="Source Sans Pro"/>
              </a:rPr>
              <a:t> mesa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. Ali so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na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voljo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rastlinski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nadomestki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za meso,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ki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zagotavljajo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dovolj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beljakovin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, da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nas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Source Sans Pro"/>
                <a:ea typeface="Source Sans Pro"/>
              </a:rPr>
              <a:t>preživijo</a:t>
            </a:r>
            <a:r>
              <a:rPr lang="en-US" dirty="0">
                <a:solidFill>
                  <a:srgbClr val="406F70"/>
                </a:solidFill>
                <a:latin typeface="Source Sans Pro"/>
                <a:ea typeface="Source Sans Pro"/>
              </a:rPr>
              <a:t>?</a:t>
            </a:r>
            <a:endParaRPr lang="en-US" dirty="0">
              <a:solidFill>
                <a:srgbClr val="406F70"/>
              </a:solidFill>
              <a:latin typeface="Source Sans Pro"/>
              <a:ea typeface="Source Sans Pro"/>
              <a:cs typeface="Calibri"/>
            </a:endParaRPr>
          </a:p>
          <a:p>
            <a:endParaRPr lang="en-US" sz="800" b="1" u="sng" dirty="0">
              <a:solidFill>
                <a:srgbClr val="406F70"/>
              </a:solidFill>
            </a:endParaRPr>
          </a:p>
          <a:p>
            <a:r>
              <a:rPr lang="en-US" b="1" u="sng" dirty="0">
                <a:solidFill>
                  <a:srgbClr val="406F70"/>
                </a:solidFill>
              </a:rPr>
              <a:t>As food service </a:t>
            </a:r>
            <a:r>
              <a:rPr lang="en-US" b="1" u="sng" dirty="0" err="1">
                <a:solidFill>
                  <a:srgbClr val="406F70"/>
                </a:solidFill>
              </a:rPr>
              <a:t>oerators</a:t>
            </a:r>
            <a:r>
              <a:rPr lang="en-US" b="1" u="sng" dirty="0">
                <a:solidFill>
                  <a:srgbClr val="406F70"/>
                </a:solidFill>
              </a:rPr>
              <a:t>:</a:t>
            </a:r>
          </a:p>
          <a:p>
            <a:pPr algn="l"/>
            <a:r>
              <a:rPr lang="en-US" b="1" dirty="0" err="1">
                <a:solidFill>
                  <a:srgbClr val="406F70"/>
                </a:solidFill>
              </a:rPr>
              <a:t>Zagotavljate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hranljive</a:t>
            </a:r>
            <a:r>
              <a:rPr lang="en-US" b="1" dirty="0">
                <a:solidFill>
                  <a:srgbClr val="406F70"/>
                </a:solidFill>
              </a:rPr>
              <a:t> in </a:t>
            </a:r>
            <a:r>
              <a:rPr lang="en-US" b="1" dirty="0" err="1">
                <a:solidFill>
                  <a:srgbClr val="406F70"/>
                </a:solidFill>
              </a:rPr>
              <a:t>uravnotežene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obroke</a:t>
            </a:r>
            <a:r>
              <a:rPr lang="en-US" b="1" dirty="0">
                <a:solidFill>
                  <a:srgbClr val="406F70"/>
                </a:solidFill>
              </a:rPr>
              <a:t>?</a:t>
            </a:r>
          </a:p>
          <a:p>
            <a:pPr algn="l"/>
            <a:r>
              <a:rPr lang="en-US" dirty="0" err="1">
                <a:solidFill>
                  <a:srgbClr val="406F70"/>
                </a:solidFill>
              </a:rPr>
              <a:t>Nekateri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mesni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nadomestki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spadajo med </a:t>
            </a:r>
            <a:r>
              <a:rPr lang="en-US" dirty="0" err="1">
                <a:solidFill>
                  <a:srgbClr val="406F70"/>
                </a:solidFill>
              </a:rPr>
              <a:t>zelo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predelana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živila </a:t>
            </a:r>
            <a:r>
              <a:rPr lang="en-US" dirty="0">
                <a:solidFill>
                  <a:srgbClr val="406F70"/>
                </a:solidFill>
              </a:rPr>
              <a:t>... </a:t>
            </a:r>
            <a:r>
              <a:rPr lang="en-US" dirty="0" err="1">
                <a:solidFill>
                  <a:srgbClr val="406F70"/>
                </a:solidFill>
              </a:rPr>
              <a:t>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lahko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pripravite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svoje</a:t>
            </a:r>
            <a:r>
              <a:rPr lang="sl-SI" dirty="0">
                <a:solidFill>
                  <a:srgbClr val="406F70"/>
                </a:solidFill>
              </a:rPr>
              <a:t> nadomestke</a:t>
            </a:r>
            <a:r>
              <a:rPr lang="en-US" dirty="0">
                <a:solidFill>
                  <a:srgbClr val="406F70"/>
                </a:solidFill>
              </a:rPr>
              <a:t>, da bi se </a:t>
            </a:r>
            <a:r>
              <a:rPr lang="en-US" dirty="0" err="1">
                <a:solidFill>
                  <a:srgbClr val="406F70"/>
                </a:solidFill>
              </a:rPr>
              <a:t>temu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izognili</a:t>
            </a:r>
            <a:r>
              <a:rPr lang="en-US" dirty="0">
                <a:solidFill>
                  <a:srgbClr val="406F70"/>
                </a:solidFill>
              </a:rPr>
              <a:t>?</a:t>
            </a:r>
            <a:endParaRPr lang="en-IE" dirty="0">
              <a:solidFill>
                <a:srgbClr val="406F70"/>
              </a:solidFill>
            </a:endParaRPr>
          </a:p>
        </p:txBody>
      </p:sp>
      <p:pic>
        <p:nvPicPr>
          <p:cNvPr id="6" name="Picture Placeholder 5" descr="Man holding up open sign">
            <a:extLst>
              <a:ext uri="{FF2B5EF4-FFF2-40B4-BE49-F238E27FC236}">
                <a16:creationId xmlns:a16="http://schemas.microsoft.com/office/drawing/2014/main" id="{D6B2319D-2FB6-405A-8C2A-85987958BEF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989"/>
            <a:ext cx="5651292" cy="6261962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3D2C12-E027-43F9-9894-8B517792C72A}"/>
              </a:ext>
            </a:extLst>
          </p:cNvPr>
          <p:cNvSpPr txBox="1">
            <a:spLocks/>
          </p:cNvSpPr>
          <p:nvPr/>
        </p:nvSpPr>
        <p:spPr>
          <a:xfrm>
            <a:off x="5396090" y="3412384"/>
            <a:ext cx="6001820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b="1" dirty="0">
                <a:solidFill>
                  <a:schemeClr val="bg1"/>
                </a:solidFill>
              </a:rPr>
              <a:t>Razmislek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3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13031-61B1-4B7E-829F-2C924CE523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659219"/>
            <a:ext cx="5501648" cy="857733"/>
          </a:xfrm>
        </p:spPr>
        <p:txBody>
          <a:bodyPr>
            <a:noAutofit/>
          </a:bodyPr>
          <a:lstStyle/>
          <a:p>
            <a:r>
              <a:rPr lang="en-US" b="1" dirty="0" err="1">
                <a:solidFill>
                  <a:srgbClr val="406F70"/>
                </a:solidFill>
              </a:rPr>
              <a:t>Alternativne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živalske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beljakovine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D362-8291-43E7-A591-6A1B22E5B0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7544" y="1953078"/>
            <a:ext cx="6549656" cy="49049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06F70"/>
                </a:solidFill>
              </a:rPr>
              <a:t>Medtem</a:t>
            </a:r>
            <a:r>
              <a:rPr lang="en-US" sz="2200" dirty="0">
                <a:solidFill>
                  <a:srgbClr val="406F70"/>
                </a:solidFill>
              </a:rPr>
              <a:t> ko je </a:t>
            </a:r>
            <a:r>
              <a:rPr lang="en-US" sz="2200" dirty="0" err="1">
                <a:solidFill>
                  <a:srgbClr val="406F70"/>
                </a:solidFill>
              </a:rPr>
              <a:t>bilo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opravljenih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veliko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raziskav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področju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rastlinskih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nadomestkov</a:t>
            </a:r>
            <a:r>
              <a:rPr lang="en-US" sz="2200" dirty="0">
                <a:solidFill>
                  <a:srgbClr val="406F70"/>
                </a:solidFill>
              </a:rPr>
              <a:t> mesa, </a:t>
            </a:r>
            <a:r>
              <a:rPr lang="en-US" sz="2200" dirty="0" err="1">
                <a:solidFill>
                  <a:srgbClr val="406F70"/>
                </a:solidFill>
              </a:rPr>
              <a:t>drugi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preučujejo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možnosti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uživanja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alternativnih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živalskih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beljakovin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kot</a:t>
            </a:r>
            <a:r>
              <a:rPr lang="en-US" sz="2200" dirty="0">
                <a:solidFill>
                  <a:srgbClr val="406F70"/>
                </a:solidFill>
              </a:rPr>
              <a:t> so </a:t>
            </a:r>
            <a:r>
              <a:rPr lang="en-US" sz="2200" dirty="0" err="1">
                <a:solidFill>
                  <a:srgbClr val="406F70"/>
                </a:solidFill>
              </a:rPr>
              <a:t>žuželke</a:t>
            </a:r>
            <a:r>
              <a:rPr lang="en-US" sz="2200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406F70"/>
                </a:solidFill>
              </a:rPr>
              <a:t>Užitne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žuželke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izpuščajo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manj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plinov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vsebujejo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visokokakovostne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beljakovine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vitamine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aminokisline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ter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imajo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visoko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stopnjo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pretvorbe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saj</a:t>
            </a:r>
            <a:r>
              <a:rPr lang="en-US" sz="2200" dirty="0">
                <a:solidFill>
                  <a:srgbClr val="406F70"/>
                </a:solidFill>
              </a:rPr>
              <a:t> za </a:t>
            </a:r>
            <a:r>
              <a:rPr lang="en-US" sz="2200" dirty="0" err="1">
                <a:solidFill>
                  <a:srgbClr val="406F70"/>
                </a:solidFill>
              </a:rPr>
              <a:t>proizvodnjo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enake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količine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beljakovin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potrebujejo</a:t>
            </a:r>
            <a:r>
              <a:rPr lang="en-US" sz="2200" dirty="0">
                <a:solidFill>
                  <a:srgbClr val="406F70"/>
                </a:solidFill>
              </a:rPr>
              <a:t> le </a:t>
            </a:r>
            <a:r>
              <a:rPr lang="en-US" sz="2200" dirty="0" err="1">
                <a:solidFill>
                  <a:srgbClr val="406F70"/>
                </a:solidFill>
              </a:rPr>
              <a:t>četrtino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količine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ki</a:t>
            </a:r>
            <a:r>
              <a:rPr lang="en-US" sz="2200" dirty="0">
                <a:solidFill>
                  <a:srgbClr val="406F70"/>
                </a:solidFill>
              </a:rPr>
              <a:t> jo </a:t>
            </a:r>
            <a:r>
              <a:rPr lang="en-US" sz="2200" dirty="0" err="1">
                <a:solidFill>
                  <a:srgbClr val="406F70"/>
                </a:solidFill>
              </a:rPr>
              <a:t>zaužijejo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ovce</a:t>
            </a:r>
            <a:r>
              <a:rPr lang="en-US" sz="2200" dirty="0">
                <a:solidFill>
                  <a:srgbClr val="406F70"/>
                </a:solidFill>
              </a:rPr>
              <a:t>, in </a:t>
            </a:r>
            <a:r>
              <a:rPr lang="en-US" sz="2200" dirty="0" err="1">
                <a:solidFill>
                  <a:srgbClr val="406F70"/>
                </a:solidFill>
              </a:rPr>
              <a:t>polovico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količine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ki</a:t>
            </a:r>
            <a:r>
              <a:rPr lang="en-US" sz="2200" dirty="0">
                <a:solidFill>
                  <a:srgbClr val="406F70"/>
                </a:solidFill>
              </a:rPr>
              <a:t> jo </a:t>
            </a:r>
            <a:r>
              <a:rPr lang="en-US" sz="2200" dirty="0" err="1">
                <a:solidFill>
                  <a:srgbClr val="406F70"/>
                </a:solidFill>
              </a:rPr>
              <a:t>zaužijejo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prašiči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piščanci</a:t>
            </a:r>
            <a:r>
              <a:rPr lang="en-US" sz="2200" dirty="0">
                <a:solidFill>
                  <a:srgbClr val="406F70"/>
                </a:solidFill>
              </a:rPr>
              <a:t>. </a:t>
            </a:r>
            <a:r>
              <a:rPr lang="en-US" sz="2200" dirty="0" err="1">
                <a:solidFill>
                  <a:srgbClr val="406F70"/>
                </a:solidFill>
              </a:rPr>
              <a:t>Izpuščajo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manj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toplogrednih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plinov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amoniaka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kot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krave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gojijo</a:t>
            </a:r>
            <a:r>
              <a:rPr lang="en-US" sz="2200" dirty="0">
                <a:solidFill>
                  <a:srgbClr val="406F70"/>
                </a:solidFill>
              </a:rPr>
              <a:t> pa se </a:t>
            </a:r>
            <a:r>
              <a:rPr lang="en-US" sz="2200" dirty="0" err="1">
                <a:solidFill>
                  <a:srgbClr val="406F70"/>
                </a:solidFill>
              </a:rPr>
              <a:t>lahko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organskih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odpadkih</a:t>
            </a:r>
            <a:r>
              <a:rPr lang="en-US" sz="2200" dirty="0">
                <a:solidFill>
                  <a:srgbClr val="406F70"/>
                </a:solidFill>
              </a:rPr>
              <a:t> (</a:t>
            </a:r>
            <a:r>
              <a:rPr lang="en-US" sz="2200" err="1">
                <a:solidFill>
                  <a:srgbClr val="406F70"/>
                </a:solidFill>
                <a:hlinkClick r:id="rId2"/>
              </a:rPr>
              <a:t>vir</a:t>
            </a:r>
            <a:r>
              <a:rPr lang="en-US" sz="2200">
                <a:solidFill>
                  <a:srgbClr val="406F70"/>
                </a:solidFill>
              </a:rPr>
              <a:t>)</a:t>
            </a:r>
            <a:r>
              <a:rPr lang="sl-SI" sz="2200">
                <a:solidFill>
                  <a:srgbClr val="406F70"/>
                </a:solidFill>
              </a:rPr>
              <a:t>.</a:t>
            </a:r>
            <a:endParaRPr lang="en-US" sz="2200" dirty="0">
              <a:solidFill>
                <a:srgbClr val="406F70"/>
              </a:solidFill>
            </a:endParaRPr>
          </a:p>
        </p:txBody>
      </p:sp>
      <p:pic>
        <p:nvPicPr>
          <p:cNvPr id="6" name="Picture Placeholder 5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375E0793-3D41-427A-AB09-AADB763F0C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722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98756" y="819599"/>
            <a:ext cx="1798892" cy="697353"/>
          </a:xfrm>
        </p:spPr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Inoveat</a:t>
            </a:r>
            <a:r>
              <a:rPr lang="en-US" b="1" dirty="0">
                <a:solidFill>
                  <a:srgbClr val="406F70"/>
                </a:solidFill>
              </a:rPr>
              <a:t>  </a:t>
            </a:r>
            <a:endParaRPr lang="en-IE" b="1" dirty="0">
              <a:solidFill>
                <a:srgbClr val="406F70"/>
              </a:solidFill>
              <a:highlight>
                <a:srgbClr val="F5C05B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3774" y="1838777"/>
            <a:ext cx="6028720" cy="429389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Francoska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restavracija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Inoveat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ena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prvih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restavracij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poskusno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ponudila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žuželke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Evropi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potem</a:t>
            </a:r>
            <a:r>
              <a:rPr lang="en-US" dirty="0">
                <a:solidFill>
                  <a:srgbClr val="406F70"/>
                </a:solidFill>
              </a:rPr>
              <a:t> ko je </a:t>
            </a:r>
            <a:r>
              <a:rPr lang="en-US" dirty="0" err="1">
                <a:solidFill>
                  <a:srgbClr val="406F70"/>
                </a:solidFill>
              </a:rPr>
              <a:t>Evropska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unija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nedavno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odobrila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nekaterih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žuželk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dovoljenega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živila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Ena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jedi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jo je </a:t>
            </a:r>
            <a:r>
              <a:rPr lang="en-US" dirty="0" err="1">
                <a:solidFill>
                  <a:srgbClr val="406F70"/>
                </a:solidFill>
              </a:rPr>
              <a:t>pripravil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kuharski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mojster</a:t>
            </a:r>
            <a:r>
              <a:rPr lang="en-US" dirty="0">
                <a:solidFill>
                  <a:srgbClr val="406F70"/>
                </a:solidFill>
              </a:rPr>
              <a:t> Laurent </a:t>
            </a:r>
            <a:r>
              <a:rPr lang="en-US" dirty="0" err="1">
                <a:solidFill>
                  <a:srgbClr val="406F70"/>
                </a:solidFill>
              </a:rPr>
              <a:t>Veyet</a:t>
            </a:r>
            <a:r>
              <a:rPr lang="en-US" dirty="0">
                <a:solidFill>
                  <a:srgbClr val="406F70"/>
                </a:solidFill>
              </a:rPr>
              <a:t>, je </a:t>
            </a:r>
            <a:r>
              <a:rPr lang="en-US" dirty="0" err="1">
                <a:solidFill>
                  <a:srgbClr val="406F70"/>
                </a:solidFill>
              </a:rPr>
              <a:t>solata</a:t>
            </a:r>
            <a:r>
              <a:rPr lang="en-US" dirty="0">
                <a:solidFill>
                  <a:srgbClr val="406F70"/>
                </a:solidFill>
              </a:rPr>
              <a:t> s </a:t>
            </a:r>
            <a:r>
              <a:rPr lang="en-US" dirty="0" err="1">
                <a:solidFill>
                  <a:srgbClr val="406F70"/>
                </a:solidFill>
              </a:rPr>
              <a:t>kozicami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rumenimi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črvi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Zanimivo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videti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kakšen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uspeh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požel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gotovo</a:t>
            </a:r>
            <a:r>
              <a:rPr lang="en-US" dirty="0">
                <a:solidFill>
                  <a:srgbClr val="406F70"/>
                </a:solidFill>
              </a:rPr>
              <a:t> pa je, da so </a:t>
            </a:r>
            <a:r>
              <a:rPr lang="en-US" dirty="0" err="1">
                <a:solidFill>
                  <a:srgbClr val="406F70"/>
                </a:solidFill>
              </a:rPr>
              <a:t>Inoveat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podobne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restavracije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deležne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medijske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pozornosti</a:t>
            </a:r>
            <a:r>
              <a:rPr lang="en-US" dirty="0">
                <a:solidFill>
                  <a:srgbClr val="406F70"/>
                </a:solidFill>
              </a:rPr>
              <a:t> (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Vir</a:t>
            </a:r>
            <a:r>
              <a:rPr lang="en-US" dirty="0">
                <a:solidFill>
                  <a:srgbClr val="406F70"/>
                </a:solidFill>
              </a:rPr>
              <a:t>).</a:t>
            </a:r>
            <a:endParaRPr lang="en-IE" b="1" i="1" dirty="0">
              <a:solidFill>
                <a:srgbClr val="0070C0"/>
              </a:solidFill>
            </a:endParaRPr>
          </a:p>
        </p:txBody>
      </p:sp>
      <p:pic>
        <p:nvPicPr>
          <p:cNvPr id="8" name="Picture Placeholder 7" descr="A group of bugs on a rock&#10;&#10;Description automatically generated with medium confidence">
            <a:extLst>
              <a:ext uri="{FF2B5EF4-FFF2-40B4-BE49-F238E27FC236}">
                <a16:creationId xmlns:a16="http://schemas.microsoft.com/office/drawing/2014/main" id="{74822097-0587-40DB-8B5B-BC9EC6EBBF2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CE12C-909D-48D8-A3C2-DFDFE6C9727A}"/>
              </a:ext>
            </a:extLst>
          </p:cNvPr>
          <p:cNvSpPr txBox="1"/>
          <p:nvPr/>
        </p:nvSpPr>
        <p:spPr>
          <a:xfrm>
            <a:off x="6540710" y="525273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 dirty="0">
                <a:solidFill>
                  <a:schemeClr val="bg1"/>
                </a:solidFill>
              </a:rPr>
              <a:t>POSTANITE</a:t>
            </a:r>
            <a:r>
              <a:rPr lang="en-US" sz="1200" b="1" dirty="0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8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Spreminjanje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lastnosti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>
                <a:solidFill>
                  <a:srgbClr val="406F70"/>
                </a:solidFill>
              </a:rPr>
              <a:t>Podobno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pred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milijoni</a:t>
            </a:r>
            <a:r>
              <a:rPr lang="en-US" dirty="0">
                <a:solidFill>
                  <a:srgbClr val="406F70"/>
                </a:solidFill>
              </a:rPr>
              <a:t> let </a:t>
            </a:r>
            <a:r>
              <a:rPr lang="en-US" dirty="0" err="1">
                <a:solidFill>
                  <a:srgbClr val="406F70"/>
                </a:solidFill>
              </a:rPr>
              <a:t>razvoj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kuhanja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omogočil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ljudem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varno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uživanje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neužitne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živilski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znanstveniki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zdaj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prizadevajo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odpravo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negativnih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lastnosti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r>
              <a:rPr lang="en-US" dirty="0" err="1">
                <a:solidFill>
                  <a:srgbClr val="406F70"/>
                </a:solidFill>
              </a:rPr>
              <a:t>Ena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skupina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znanstvenikov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ukvarja</a:t>
            </a:r>
            <a:r>
              <a:rPr lang="en-US" dirty="0">
                <a:solidFill>
                  <a:srgbClr val="406F70"/>
                </a:solidFill>
              </a:rPr>
              <a:t> s </a:t>
            </a:r>
            <a:r>
              <a:rPr lang="en-US" dirty="0" err="1">
                <a:solidFill>
                  <a:srgbClr val="406F70"/>
                </a:solidFill>
              </a:rPr>
              <a:t>toplotno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obdelavo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pšeničnih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izdelkov</a:t>
            </a:r>
            <a:r>
              <a:rPr lang="en-US" dirty="0">
                <a:solidFill>
                  <a:srgbClr val="406F70"/>
                </a:solidFill>
              </a:rPr>
              <a:t>, da bi </a:t>
            </a:r>
            <a:r>
              <a:rPr lang="en-US" dirty="0" err="1">
                <a:solidFill>
                  <a:srgbClr val="406F70"/>
                </a:solidFill>
              </a:rPr>
              <a:t>ustvarila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brez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glutena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medtem</a:t>
            </a:r>
            <a:r>
              <a:rPr lang="en-US" dirty="0">
                <a:solidFill>
                  <a:srgbClr val="406F70"/>
                </a:solidFill>
              </a:rPr>
              <a:t> ko so </a:t>
            </a:r>
            <a:r>
              <a:rPr lang="en-US" dirty="0" err="1">
                <a:solidFill>
                  <a:srgbClr val="406F70"/>
                </a:solidFill>
              </a:rPr>
              <a:t>izdelki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nizko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vsebnostjo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sladkorja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maščob</a:t>
            </a:r>
            <a:r>
              <a:rPr lang="en-US" dirty="0">
                <a:solidFill>
                  <a:srgbClr val="406F70"/>
                </a:solidFill>
              </a:rPr>
              <a:t> v 21. </a:t>
            </a:r>
            <a:r>
              <a:rPr lang="en-US" dirty="0" err="1">
                <a:solidFill>
                  <a:srgbClr val="406F70"/>
                </a:solidFill>
              </a:rPr>
              <a:t>stoletju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vedno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bolj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iskani</a:t>
            </a:r>
            <a:r>
              <a:rPr lang="en-US" dirty="0">
                <a:solidFill>
                  <a:srgbClr val="406F70"/>
                </a:solidFill>
              </a:rPr>
              <a:t> (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Vir</a:t>
            </a:r>
            <a:r>
              <a:rPr lang="en-US" dirty="0">
                <a:solidFill>
                  <a:srgbClr val="406F70"/>
                </a:solidFill>
              </a:rPr>
              <a:t>).</a:t>
            </a:r>
          </a:p>
        </p:txBody>
      </p:sp>
      <p:pic>
        <p:nvPicPr>
          <p:cNvPr id="6" name="Picture Placeholder 5" descr="Fresh Gourmet Bread">
            <a:extLst>
              <a:ext uri="{FF2B5EF4-FFF2-40B4-BE49-F238E27FC236}">
                <a16:creationId xmlns:a16="http://schemas.microsoft.com/office/drawing/2014/main" id="{1F5EDDAB-498F-4889-94C5-A9B8BA4937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4221929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>
                <a:solidFill>
                  <a:srgbClr val="406F70"/>
                </a:solidFill>
              </a:rPr>
              <a:t>3D </a:t>
            </a:r>
            <a:r>
              <a:rPr lang="sl-SI" b="1">
                <a:solidFill>
                  <a:srgbClr val="406F70"/>
                </a:solidFill>
              </a:rPr>
              <a:t>tisk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6F70"/>
                </a:solidFill>
              </a:rPr>
              <a:t>3D</a:t>
            </a:r>
            <a:r>
              <a:rPr lang="sl-SI">
                <a:solidFill>
                  <a:srgbClr val="406F70"/>
                </a:solidFill>
              </a:rPr>
              <a:t> </a:t>
            </a:r>
            <a:r>
              <a:rPr lang="en-US">
                <a:solidFill>
                  <a:srgbClr val="406F70"/>
                </a:solidFill>
              </a:rPr>
              <a:t>tiskanje </a:t>
            </a:r>
            <a:r>
              <a:rPr lang="en-US" dirty="0">
                <a:solidFill>
                  <a:srgbClr val="406F70"/>
                </a:solidFill>
              </a:rPr>
              <a:t>je </a:t>
            </a:r>
            <a:r>
              <a:rPr lang="en-US" dirty="0" err="1">
                <a:solidFill>
                  <a:srgbClr val="406F70"/>
                </a:solidFill>
              </a:rPr>
              <a:t>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en</a:t>
            </a:r>
            <a:r>
              <a:rPr lang="en-US" dirty="0">
                <a:solidFill>
                  <a:srgbClr val="406F70"/>
                </a:solidFill>
              </a:rPr>
              <a:t> primer </a:t>
            </a:r>
            <a:r>
              <a:rPr lang="en-US" dirty="0" err="1">
                <a:solidFill>
                  <a:srgbClr val="406F70"/>
                </a:solidFill>
              </a:rPr>
              <a:t>prilagajanja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sodobne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tehnologije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prehranskemu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sistemu</a:t>
            </a:r>
            <a:r>
              <a:rPr lang="en-US" dirty="0">
                <a:solidFill>
                  <a:srgbClr val="406F70"/>
                </a:solidFill>
              </a:rPr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Raziskovalci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financira</a:t>
            </a:r>
            <a:r>
              <a:rPr lang="en-US" dirty="0">
                <a:solidFill>
                  <a:srgbClr val="406F70"/>
                </a:solidFill>
              </a:rPr>
              <a:t> EU, so </a:t>
            </a:r>
            <a:r>
              <a:rPr lang="en-US" dirty="0" err="1">
                <a:solidFill>
                  <a:srgbClr val="406F70"/>
                </a:solidFill>
              </a:rPr>
              <a:t>razvili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prilagojene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obroke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starejše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bolnike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motnjami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požiranja</a:t>
            </a:r>
            <a:r>
              <a:rPr lang="en-US" dirty="0">
                <a:solidFill>
                  <a:srgbClr val="406F7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6F70"/>
                </a:solidFill>
              </a:rPr>
              <a:t>To </a:t>
            </a:r>
            <a:r>
              <a:rPr lang="en-US" dirty="0" err="1">
                <a:solidFill>
                  <a:srgbClr val="406F70"/>
                </a:solidFill>
              </a:rPr>
              <a:t>pionirsko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delo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pomembno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prispevalo</a:t>
            </a:r>
            <a:r>
              <a:rPr lang="en-US" dirty="0">
                <a:solidFill>
                  <a:srgbClr val="406F70"/>
                </a:solidFill>
              </a:rPr>
              <a:t> k </a:t>
            </a:r>
            <a:r>
              <a:rPr lang="en-US" dirty="0" err="1">
                <a:solidFill>
                  <a:srgbClr val="406F70"/>
                </a:solidFill>
              </a:rPr>
              <a:t>izboljšanju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prehrane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zdravo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staranje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dokazuje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novih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tehnologij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predelavi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5EDDAB-498F-4889-94C5-A9B8BA4937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2011238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27ECC-5CFE-45A2-AF31-CE9095CEFA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6514" y="1953078"/>
            <a:ext cx="5742158" cy="3326493"/>
          </a:xfrm>
        </p:spPr>
        <p:txBody>
          <a:bodyPr/>
          <a:lstStyle/>
          <a:p>
            <a:r>
              <a:rPr lang="en-US" dirty="0">
                <a:solidFill>
                  <a:srgbClr val="406F70"/>
                </a:solidFill>
              </a:rPr>
              <a:t>3D</a:t>
            </a:r>
            <a:r>
              <a:rPr lang="sl-SI">
                <a:solidFill>
                  <a:srgbClr val="406F70"/>
                </a:solidFill>
              </a:rPr>
              <a:t> </a:t>
            </a:r>
            <a:r>
              <a:rPr lang="en-US">
                <a:solidFill>
                  <a:srgbClr val="406F70"/>
                </a:solidFill>
              </a:rPr>
              <a:t>tiskanje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bilo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večkrat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uporabljeno</a:t>
            </a:r>
            <a:r>
              <a:rPr lang="en-US" dirty="0">
                <a:solidFill>
                  <a:srgbClr val="406F70"/>
                </a:solidFill>
              </a:rPr>
              <a:t>, od </a:t>
            </a:r>
            <a:r>
              <a:rPr lang="en-US" dirty="0" err="1">
                <a:solidFill>
                  <a:srgbClr val="406F70"/>
                </a:solidFill>
              </a:rPr>
              <a:t>tiskanja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pice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>
                <a:solidFill>
                  <a:srgbClr val="406F70"/>
                </a:solidFill>
                <a:hlinkClick r:id="rId2"/>
              </a:rPr>
              <a:t>Nasi do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ustvarjanja</a:t>
            </a:r>
            <a:r>
              <a:rPr lang="en-US" dirty="0">
                <a:solidFill>
                  <a:srgbClr val="406F70"/>
                </a:solidFill>
                <a:hlinkClick r:id="rId2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mehke</a:t>
            </a:r>
            <a:r>
              <a:rPr lang="en-US" dirty="0">
                <a:solidFill>
                  <a:srgbClr val="406F70"/>
                </a:solidFill>
                <a:hlinkClick r:id="rId2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2"/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tiste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ne </a:t>
            </a:r>
            <a:r>
              <a:rPr lang="en-US" dirty="0" err="1">
                <a:solidFill>
                  <a:srgbClr val="406F70"/>
                </a:solidFill>
              </a:rPr>
              <a:t>morejo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žvečiti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trde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 To </a:t>
            </a:r>
            <a:r>
              <a:rPr lang="en-US" dirty="0" err="1">
                <a:solidFill>
                  <a:srgbClr val="406F70"/>
                </a:solidFill>
              </a:rPr>
              <a:t>odpira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vrata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inovacijam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lahko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ustvarimo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veliko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stvari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nismo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mogli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hkrati</a:t>
            </a:r>
            <a:r>
              <a:rPr lang="en-US" dirty="0">
                <a:solidFill>
                  <a:srgbClr val="406F70"/>
                </a:solidFill>
              </a:rPr>
              <a:t> pa </a:t>
            </a:r>
            <a:r>
              <a:rPr lang="en-US" dirty="0" err="1">
                <a:solidFill>
                  <a:srgbClr val="406F70"/>
                </a:solidFill>
              </a:rPr>
              <a:t>lahko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pripomoremo</a:t>
            </a:r>
            <a:r>
              <a:rPr lang="en-US" dirty="0">
                <a:solidFill>
                  <a:srgbClr val="406F70"/>
                </a:solidFill>
              </a:rPr>
              <a:t> k </a:t>
            </a:r>
            <a:r>
              <a:rPr lang="en-US" dirty="0" err="1">
                <a:solidFill>
                  <a:srgbClr val="406F70"/>
                </a:solidFill>
              </a:rPr>
              <a:t>trajnosti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 3D-tiskanje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različne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načine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spreminja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industrijo</a:t>
            </a:r>
            <a:r>
              <a:rPr lang="en-US" dirty="0">
                <a:solidFill>
                  <a:srgbClr val="406F70"/>
                </a:solidFill>
              </a:rPr>
              <a:t>.</a:t>
            </a:r>
          </a:p>
          <a:p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PREBERITE VEČ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Kako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tehnologija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spreminja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živilsko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</a:t>
            </a:r>
            <a:r>
              <a:rPr lang="en-US" dirty="0" err="1">
                <a:solidFill>
                  <a:srgbClr val="406F70"/>
                </a:solidFill>
                <a:hlinkClick r:id="rId3"/>
              </a:rPr>
              <a:t>industrijo</a:t>
            </a:r>
            <a:r>
              <a:rPr lang="en-US" dirty="0">
                <a:solidFill>
                  <a:srgbClr val="406F70"/>
                </a:solidFill>
                <a:hlinkClick r:id="rId3"/>
              </a:rPr>
              <a:t> (forbes.com)</a:t>
            </a:r>
            <a:endParaRPr lang="en-US" dirty="0">
              <a:solidFill>
                <a:srgbClr val="406F70"/>
              </a:solidFill>
            </a:endParaRPr>
          </a:p>
          <a:p>
            <a:endParaRPr lang="en-IE" dirty="0"/>
          </a:p>
        </p:txBody>
      </p:sp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8E76E34-4FF8-4DF2-9F58-E85D4128412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9A267BD-E811-4BC1-B8BD-AE4E1E8657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250" y="819150"/>
            <a:ext cx="5280025" cy="698500"/>
          </a:xfrm>
        </p:spPr>
        <p:txBody>
          <a:bodyPr/>
          <a:lstStyle/>
          <a:p>
            <a:r>
              <a:rPr lang="en-US" b="1">
                <a:solidFill>
                  <a:srgbClr val="406F70"/>
                </a:solidFill>
              </a:rPr>
              <a:t>3D </a:t>
            </a:r>
            <a:r>
              <a:rPr lang="sl-SI" b="1">
                <a:solidFill>
                  <a:srgbClr val="406F70"/>
                </a:solidFill>
              </a:rPr>
              <a:t>tiskanje</a:t>
            </a:r>
            <a:endParaRPr lang="en-IE" b="1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13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rgbClr val="406F70"/>
                </a:solidFill>
              </a:rPr>
              <a:t>3D </a:t>
            </a:r>
            <a:r>
              <a:rPr lang="sl-SI" b="1">
                <a:solidFill>
                  <a:srgbClr val="406F70"/>
                </a:solidFill>
              </a:rPr>
              <a:t>tiskanje</a:t>
            </a:r>
            <a:endParaRPr lang="en-IE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7AF5B-BF28-432B-9245-8BC537314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5C05B"/>
                </a:solidFill>
              </a:rPr>
              <a:t>The FOOD-</a:t>
            </a:r>
            <a:r>
              <a:rPr lang="en-US" b="1" i="1" dirty="0" err="1">
                <a:solidFill>
                  <a:srgbClr val="F5C05B"/>
                </a:solidFill>
              </a:rPr>
              <a:t>ture</a:t>
            </a:r>
            <a:r>
              <a:rPr lang="en-US" b="1" i="1" dirty="0">
                <a:solidFill>
                  <a:srgbClr val="F5C05B"/>
                </a:solidFill>
              </a:rPr>
              <a:t>…</a:t>
            </a:r>
            <a:endParaRPr lang="en-IE" b="1" i="1" dirty="0">
              <a:solidFill>
                <a:srgbClr val="F5C05B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>
                <a:solidFill>
                  <a:srgbClr val="085156"/>
                </a:solidFill>
              </a:rPr>
              <a:t>OGLEJTE SI</a:t>
            </a:r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042353" y="1351508"/>
            <a:ext cx="314964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rgbClr val="406F70"/>
                </a:solidFill>
              </a:rPr>
              <a:t>Oblikovalka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 Chloe </a:t>
            </a:r>
            <a:r>
              <a:rPr lang="en-US" sz="2200" dirty="0" err="1">
                <a:solidFill>
                  <a:srgbClr val="406F70"/>
                </a:solidFill>
              </a:rPr>
              <a:t>Rutzerveld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razloži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razvoj</a:t>
            </a:r>
            <a:r>
              <a:rPr lang="en-US" sz="2200" dirty="0">
                <a:solidFill>
                  <a:srgbClr val="406F70"/>
                </a:solidFill>
              </a:rPr>
              <a:t> 3D </a:t>
            </a:r>
            <a:r>
              <a:rPr lang="en-US" sz="2200" dirty="0" err="1">
                <a:solidFill>
                  <a:srgbClr val="406F70"/>
                </a:solidFill>
              </a:rPr>
              <a:t>tiskane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kako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lahko</a:t>
            </a:r>
            <a:r>
              <a:rPr lang="en-US" sz="2200" dirty="0">
                <a:solidFill>
                  <a:srgbClr val="406F70"/>
                </a:solidFill>
              </a:rPr>
              <a:t> s </a:t>
            </a:r>
            <a:r>
              <a:rPr lang="en-US" sz="2200" dirty="0" err="1">
                <a:solidFill>
                  <a:srgbClr val="406F70"/>
                </a:solidFill>
              </a:rPr>
              <a:t>kombinacijo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tehnologije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oblikovanja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znanosti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dosežemo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dejansko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inovativno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zdravo</a:t>
            </a:r>
            <a:r>
              <a:rPr lang="en-US" sz="2200" dirty="0">
                <a:solidFill>
                  <a:srgbClr val="406F70"/>
                </a:solidFill>
              </a:rPr>
              <a:t> in </a:t>
            </a:r>
            <a:r>
              <a:rPr lang="en-US" sz="2200" dirty="0" err="1">
                <a:solidFill>
                  <a:srgbClr val="406F70"/>
                </a:solidFill>
              </a:rPr>
              <a:t>trajnostno</a:t>
            </a:r>
            <a:r>
              <a:rPr lang="en-US" sz="2200" dirty="0">
                <a:solidFill>
                  <a:srgbClr val="406F70"/>
                </a:solidFill>
              </a:rPr>
              <a:t> 3D </a:t>
            </a:r>
            <a:r>
              <a:rPr lang="en-US" sz="2200" dirty="0" err="1">
                <a:solidFill>
                  <a:srgbClr val="406F70"/>
                </a:solidFill>
              </a:rPr>
              <a:t>tiskano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hrano</a:t>
            </a:r>
            <a:r>
              <a:rPr lang="en-US" sz="2200" dirty="0">
                <a:solidFill>
                  <a:srgbClr val="406F70"/>
                </a:solidFill>
              </a:rPr>
              <a:t>, </a:t>
            </a:r>
            <a:r>
              <a:rPr lang="en-US" sz="2200" dirty="0" err="1">
                <a:solidFill>
                  <a:srgbClr val="406F70"/>
                </a:solidFill>
              </a:rPr>
              <a:t>ki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lahko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zmanjša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ekološki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odtis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naše</a:t>
            </a:r>
            <a:r>
              <a:rPr lang="en-US" sz="2200" dirty="0">
                <a:solidFill>
                  <a:srgbClr val="406F70"/>
                </a:solidFill>
              </a:rPr>
              <a:t> </a:t>
            </a:r>
            <a:r>
              <a:rPr lang="en-US" sz="2200" dirty="0" err="1">
                <a:solidFill>
                  <a:srgbClr val="406F70"/>
                </a:solidFill>
              </a:rPr>
              <a:t>hrane</a:t>
            </a:r>
            <a:r>
              <a:rPr lang="en-US" sz="2200" dirty="0">
                <a:solidFill>
                  <a:srgbClr val="406F70"/>
                </a:solidFill>
              </a:rPr>
              <a:t>. </a:t>
            </a:r>
          </a:p>
        </p:txBody>
      </p:sp>
      <p:pic>
        <p:nvPicPr>
          <p:cNvPr id="9" name="Online Media 8" title="3D Printed Food: The Future of Healthy Eating | Chloe Rutzerveld | TEDxYYC">
            <a:hlinkClick r:id="" action="ppaction://media"/>
            <a:extLst>
              <a:ext uri="{FF2B5EF4-FFF2-40B4-BE49-F238E27FC236}">
                <a16:creationId xmlns:a16="http://schemas.microsoft.com/office/drawing/2014/main" id="{5965268F-B798-44A6-9991-7C78C903FF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4071" y="1870395"/>
            <a:ext cx="5665788" cy="3478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846C3-005A-49A3-AACB-AC8DB726AF05}"/>
              </a:ext>
            </a:extLst>
          </p:cNvPr>
          <p:cNvSpPr txBox="1"/>
          <p:nvPr/>
        </p:nvSpPr>
        <p:spPr>
          <a:xfrm>
            <a:off x="148856" y="6230679"/>
            <a:ext cx="480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3D Printed Food: The Future of Healthy Eating | Chloe </a:t>
            </a:r>
            <a:r>
              <a:rPr lang="en-US" dirty="0" err="1">
                <a:hlinkClick r:id="rId4"/>
              </a:rPr>
              <a:t>Rutzerveld</a:t>
            </a:r>
            <a:r>
              <a:rPr lang="en-US" dirty="0">
                <a:hlinkClick r:id="rId4"/>
              </a:rPr>
              <a:t> | </a:t>
            </a:r>
            <a:r>
              <a:rPr lang="en-US" dirty="0" err="1">
                <a:hlinkClick r:id="rId4"/>
              </a:rPr>
              <a:t>TEDxYYC</a:t>
            </a:r>
            <a:r>
              <a:rPr lang="en-US" dirty="0">
                <a:hlinkClick r:id="rId4"/>
              </a:rPr>
              <a:t> - YouTube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415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8DA89E-5C7D-4807-8D30-14B13FB46C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446315"/>
            <a:ext cx="5279028" cy="1070638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406F70"/>
                </a:solidFill>
              </a:rPr>
              <a:t>Kaj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lahko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storijo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gostinska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podjetja</a:t>
            </a:r>
            <a:r>
              <a:rPr lang="en-US" b="1" dirty="0">
                <a:solidFill>
                  <a:srgbClr val="406F70"/>
                </a:solidFill>
              </a:rPr>
              <a:t>?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4DF5F-DF6B-46BC-B597-F09EC81BB2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953078"/>
            <a:ext cx="5502672" cy="3947440"/>
          </a:xfrm>
        </p:spPr>
        <p:txBody>
          <a:bodyPr/>
          <a:lstStyle/>
          <a:p>
            <a:r>
              <a:rPr lang="en-US" dirty="0">
                <a:solidFill>
                  <a:srgbClr val="406F70"/>
                </a:solidFill>
              </a:rPr>
              <a:t>V </a:t>
            </a:r>
            <a:r>
              <a:rPr lang="en-US" dirty="0" err="1">
                <a:solidFill>
                  <a:srgbClr val="406F70"/>
                </a:solidFill>
              </a:rPr>
              <a:t>tem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poglavju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preučili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nekatere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priložnosti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voljo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predelavi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uporabo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živilske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znanosti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tehnologije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dodajanje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vrednosti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naravnim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virom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endParaRPr lang="en-US" b="1" dirty="0">
              <a:solidFill>
                <a:srgbClr val="406F70"/>
              </a:solidFill>
            </a:endParaRPr>
          </a:p>
          <a:p>
            <a:r>
              <a:rPr lang="en-US" b="1" dirty="0" err="1">
                <a:solidFill>
                  <a:srgbClr val="406F70"/>
                </a:solidFill>
              </a:rPr>
              <a:t>Katero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ponudbo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izven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sezone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lahko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nadomestite</a:t>
            </a:r>
            <a:r>
              <a:rPr lang="en-US" b="1" dirty="0">
                <a:solidFill>
                  <a:srgbClr val="406F70"/>
                </a:solidFill>
              </a:rPr>
              <a:t> z </a:t>
            </a:r>
            <a:r>
              <a:rPr lang="en-US" b="1" dirty="0" err="1">
                <a:solidFill>
                  <a:srgbClr val="406F70"/>
                </a:solidFill>
              </a:rPr>
              <a:t>bolj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trajnostno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sl-SI" b="1" dirty="0">
                <a:solidFill>
                  <a:srgbClr val="406F70"/>
                </a:solidFill>
              </a:rPr>
              <a:t>naravnanimi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možnostmi</a:t>
            </a:r>
            <a:r>
              <a:rPr lang="en-US" b="1" dirty="0">
                <a:solidFill>
                  <a:srgbClr val="406F70"/>
                </a:solidFill>
              </a:rPr>
              <a:t>?</a:t>
            </a:r>
          </a:p>
          <a:p>
            <a:r>
              <a:rPr lang="en-US" b="1" dirty="0">
                <a:solidFill>
                  <a:srgbClr val="406F70"/>
                </a:solidFill>
              </a:rPr>
              <a:t>Ali </a:t>
            </a:r>
            <a:r>
              <a:rPr lang="en-US" b="1" dirty="0" err="1">
                <a:solidFill>
                  <a:srgbClr val="406F70"/>
                </a:solidFill>
              </a:rPr>
              <a:t>ste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že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poskusili</a:t>
            </a:r>
            <a:r>
              <a:rPr lang="en-US" b="1" dirty="0">
                <a:solidFill>
                  <a:srgbClr val="406F70"/>
                </a:solidFill>
              </a:rPr>
              <a:t> s </a:t>
            </a:r>
            <a:r>
              <a:rPr lang="en-US" b="1" dirty="0" err="1">
                <a:solidFill>
                  <a:srgbClr val="406F70"/>
                </a:solidFill>
              </a:rPr>
              <a:t>kakšnimi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alternativami</a:t>
            </a:r>
            <a:r>
              <a:rPr lang="en-US" b="1" dirty="0">
                <a:solidFill>
                  <a:srgbClr val="406F70"/>
                </a:solidFill>
              </a:rPr>
              <a:t> mesa, </a:t>
            </a:r>
            <a:r>
              <a:rPr lang="en-US" b="1" dirty="0" err="1">
                <a:solidFill>
                  <a:srgbClr val="406F70"/>
                </a:solidFill>
              </a:rPr>
              <a:t>mlečnih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izdelkov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ali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en-US" b="1" dirty="0" err="1">
                <a:solidFill>
                  <a:srgbClr val="406F70"/>
                </a:solidFill>
              </a:rPr>
              <a:t>jajc</a:t>
            </a:r>
            <a:r>
              <a:rPr lang="en-US" b="1" dirty="0">
                <a:solidFill>
                  <a:srgbClr val="406F70"/>
                </a:solidFill>
              </a:rPr>
              <a:t>? </a:t>
            </a:r>
            <a:endParaRPr lang="en-IE" b="1" dirty="0">
              <a:solidFill>
                <a:srgbClr val="406F70"/>
              </a:solidFill>
            </a:endParaRPr>
          </a:p>
        </p:txBody>
      </p:sp>
      <p:pic>
        <p:nvPicPr>
          <p:cNvPr id="6" name="Picture Placeholder 5" descr="Pasta with different colors">
            <a:extLst>
              <a:ext uri="{FF2B5EF4-FFF2-40B4-BE49-F238E27FC236}">
                <a16:creationId xmlns:a16="http://schemas.microsoft.com/office/drawing/2014/main" id="{1549C788-5D5D-4DE8-8193-0E6B5FD517A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50BC36-B434-42E9-8089-EEECB995DD6B}"/>
              </a:ext>
            </a:extLst>
          </p:cNvPr>
          <p:cNvSpPr txBox="1">
            <a:spLocks/>
          </p:cNvSpPr>
          <p:nvPr/>
        </p:nvSpPr>
        <p:spPr>
          <a:xfrm>
            <a:off x="6197600" y="3669591"/>
            <a:ext cx="5394124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b="1" dirty="0">
                <a:solidFill>
                  <a:schemeClr val="bg1"/>
                </a:solidFill>
              </a:rPr>
              <a:t>Razmislek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3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8851" y="3435009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4.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Sodelovanje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 z </a:t>
            </a:r>
            <a:r>
              <a:rPr lang="en-US" sz="4400" b="1" dirty="0" err="1">
                <a:solidFill>
                  <a:srgbClr val="F5C05B"/>
                </a:solidFill>
                <a:cs typeface="Calibri"/>
              </a:rPr>
              <a:t>dobavitelji</a:t>
            </a:r>
            <a:endParaRPr lang="en-US" sz="4400" b="1" dirty="0">
              <a:solidFill>
                <a:srgbClr val="F5C05B"/>
              </a:solidFill>
              <a:cs typeface="Calibri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478FC7D-29ED-4EE5-A845-1739BC8A3EF4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0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20FA-369C-4433-9384-546C2F094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851" y="881244"/>
            <a:ext cx="5279028" cy="69735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 err="1">
                <a:solidFill>
                  <a:srgbClr val="F5C05B"/>
                </a:solidFill>
                <a:cs typeface="Calibri"/>
              </a:rPr>
              <a:t>Pristop</a:t>
            </a:r>
            <a:r>
              <a:rPr lang="en-US" b="1" dirty="0">
                <a:solidFill>
                  <a:srgbClr val="F5C05B"/>
                </a:solidFill>
                <a:cs typeface="Calibri"/>
              </a:rPr>
              <a:t> </a:t>
            </a:r>
            <a:r>
              <a:rPr lang="en-US" b="1" dirty="0" err="1">
                <a:solidFill>
                  <a:srgbClr val="F5C05B"/>
                </a:solidFill>
                <a:cs typeface="Calibri"/>
              </a:rPr>
              <a:t>sistemskega</a:t>
            </a:r>
            <a:r>
              <a:rPr lang="en-US" b="1" dirty="0">
                <a:solidFill>
                  <a:srgbClr val="F5C05B"/>
                </a:solidFill>
                <a:cs typeface="Calibri"/>
              </a:rPr>
              <a:t> </a:t>
            </a:r>
            <a:r>
              <a:rPr lang="en-US" b="1" dirty="0" err="1">
                <a:solidFill>
                  <a:srgbClr val="F5C05B"/>
                </a:solidFill>
                <a:cs typeface="Calibri"/>
              </a:rPr>
              <a:t>razmišljanja</a:t>
            </a:r>
            <a:endParaRPr lang="en-US" b="1" dirty="0">
              <a:solidFill>
                <a:srgbClr val="F5C0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AEF21-7629-47F7-B401-95AC3B1191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9851" y="1775414"/>
            <a:ext cx="6498831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Za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vzpostavitev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trajnostne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živilske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industrije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Evropi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pomembno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da se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razumevanju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proizvodnje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porabe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uporabi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pristop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i="1" dirty="0" err="1">
                <a:solidFill>
                  <a:srgbClr val="F5C05B"/>
                </a:solidFill>
                <a:cs typeface="Calibri"/>
              </a:rPr>
              <a:t>sistemskega</a:t>
            </a:r>
            <a:r>
              <a:rPr lang="en-IE" i="1" dirty="0">
                <a:solidFill>
                  <a:srgbClr val="F5C05B"/>
                </a:solidFill>
                <a:cs typeface="Calibri"/>
              </a:rPr>
              <a:t> </a:t>
            </a:r>
            <a:r>
              <a:rPr lang="en-IE" i="1" dirty="0" err="1">
                <a:solidFill>
                  <a:srgbClr val="F5C05B"/>
                </a:solidFill>
                <a:cs typeface="Calibri"/>
              </a:rPr>
              <a:t>razmišljanja</a:t>
            </a:r>
            <a:r>
              <a:rPr lang="en-IE" i="1" dirty="0">
                <a:solidFill>
                  <a:srgbClr val="F5C05B"/>
                </a:solidFill>
                <a:cs typeface="Calibri"/>
              </a:rPr>
              <a:t>.</a:t>
            </a:r>
          </a:p>
          <a:p>
            <a:pPr marL="3233738" indent="260350"/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233738" indent="260350"/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233738"/>
            <a:r>
              <a:rPr lang="it-IT" b="1" dirty="0" err="1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Če</a:t>
            </a:r>
            <a:r>
              <a:rPr lang="it-IT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se </a:t>
            </a:r>
            <a:r>
              <a:rPr lang="it-IT" b="1" dirty="0" err="1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želite</a:t>
            </a:r>
            <a:r>
              <a:rPr lang="it-IT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</a:t>
            </a:r>
            <a:r>
              <a:rPr lang="it-IT" b="1" dirty="0" err="1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poglobiti</a:t>
            </a:r>
            <a:r>
              <a:rPr lang="it-IT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v to temo, </a:t>
            </a:r>
            <a:r>
              <a:rPr lang="sl-SI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PREBERITE</a:t>
            </a:r>
            <a:r>
              <a:rPr lang="it-IT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</a:t>
            </a:r>
            <a:r>
              <a:rPr lang="en-GB" sz="1800" dirty="0">
                <a:hlinkClick r:id="rId3"/>
              </a:rPr>
              <a:t>180630_foodsystems-approach.pdf (knowledge4food.net)</a:t>
            </a:r>
            <a:endParaRPr lang="en-IE" sz="1800" dirty="0">
              <a:solidFill>
                <a:srgbClr val="406F70"/>
              </a:solidFill>
              <a:ea typeface="+mn-lt"/>
              <a:cs typeface="+mn-lt"/>
            </a:endParaRPr>
          </a:p>
          <a:p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cs typeface="Calibri"/>
            </a:endParaRPr>
          </a:p>
          <a:p>
            <a:pPr algn="just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9" name="Picture Placeholder 8" descr="Full frame view of tomatoes in green background">
            <a:extLst>
              <a:ext uri="{FF2B5EF4-FFF2-40B4-BE49-F238E27FC236}">
                <a16:creationId xmlns:a16="http://schemas.microsoft.com/office/drawing/2014/main" id="{CEF797CE-D9D0-4D88-A701-FD8AF0A75BF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2DC6C-2B67-45E4-A6D5-60415C0D81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75" y="3279493"/>
            <a:ext cx="2778236" cy="26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1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cs typeface="Calibri"/>
              </a:rPr>
              <a:t>Uvod</a:t>
            </a:r>
            <a:endParaRPr lang="en-US" b="1" dirty="0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3" y="1999827"/>
            <a:ext cx="10968810" cy="4042065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en-US" dirty="0" err="1">
                <a:solidFill>
                  <a:srgbClr val="406F70"/>
                </a:solidFill>
              </a:rPr>
              <a:t>Svetovna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zdravstvena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organizacija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opredeljuje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zdravje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"</a:t>
            </a:r>
            <a:r>
              <a:rPr lang="en-US" dirty="0" err="1">
                <a:solidFill>
                  <a:srgbClr val="406F70"/>
                </a:solidFill>
              </a:rPr>
              <a:t>stanje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popolnega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telesnega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duševnega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socialnega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blagostanja</a:t>
            </a:r>
            <a:r>
              <a:rPr lang="en-US" dirty="0">
                <a:solidFill>
                  <a:srgbClr val="406F70"/>
                </a:solidFill>
              </a:rPr>
              <a:t> in ne le </a:t>
            </a:r>
            <a:r>
              <a:rPr lang="en-US" dirty="0" err="1">
                <a:solidFill>
                  <a:srgbClr val="406F70"/>
                </a:solidFill>
              </a:rPr>
              <a:t>odsotnost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bolezni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obolenj</a:t>
            </a:r>
            <a:r>
              <a:rPr lang="en-US" dirty="0">
                <a:solidFill>
                  <a:srgbClr val="406F70"/>
                </a:solidFill>
              </a:rPr>
              <a:t>".  </a:t>
            </a:r>
            <a:r>
              <a:rPr lang="en-US" dirty="0" err="1">
                <a:solidFill>
                  <a:srgbClr val="406F70"/>
                </a:solidFill>
              </a:rPr>
              <a:t>Pomembno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upoštevati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tudi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zdravje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našega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okolja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varujemo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ohranjamo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njegovo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zmožnost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nahraniti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svet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prihodnosti</a:t>
            </a:r>
            <a:r>
              <a:rPr lang="en-US" dirty="0">
                <a:solidFill>
                  <a:srgbClr val="406F70"/>
                </a:solidFill>
              </a:rPr>
              <a:t>.  </a:t>
            </a:r>
          </a:p>
          <a:p>
            <a:pPr fontAlgn="base"/>
            <a:r>
              <a:rPr lang="en-US" dirty="0" err="1">
                <a:solidFill>
                  <a:srgbClr val="406F70"/>
                </a:solidFill>
              </a:rPr>
              <a:t>Spoznali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premik</a:t>
            </a:r>
            <a:r>
              <a:rPr lang="en-US" dirty="0">
                <a:solidFill>
                  <a:srgbClr val="406F70"/>
                </a:solidFill>
              </a:rPr>
              <a:t> k </a:t>
            </a:r>
            <a:r>
              <a:rPr lang="en-US" dirty="0" err="1">
                <a:solidFill>
                  <a:srgbClr val="406F70"/>
                </a:solidFill>
              </a:rPr>
              <a:t>zmanjševanju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količine</a:t>
            </a:r>
            <a:r>
              <a:rPr lang="en-US" dirty="0">
                <a:solidFill>
                  <a:srgbClr val="406F70"/>
                </a:solidFill>
              </a:rPr>
              <a:t>, k </a:t>
            </a:r>
            <a:r>
              <a:rPr lang="en-US" dirty="0" err="1">
                <a:solidFill>
                  <a:srgbClr val="406F70"/>
                </a:solidFill>
              </a:rPr>
              <a:t>bolj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kakovostnim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etično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pridobljenim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izdelkom</a:t>
            </a:r>
            <a:r>
              <a:rPr lang="en-US" dirty="0">
                <a:solidFill>
                  <a:srgbClr val="406F70"/>
                </a:solidFill>
              </a:rPr>
              <a:t>.  </a:t>
            </a:r>
          </a:p>
          <a:p>
            <a:pPr fontAlgn="base"/>
            <a:r>
              <a:rPr lang="en-US" dirty="0">
                <a:solidFill>
                  <a:srgbClr val="406F70"/>
                </a:solidFill>
              </a:rPr>
              <a:t>Da bi </a:t>
            </a:r>
            <a:r>
              <a:rPr lang="en-US" dirty="0" err="1">
                <a:solidFill>
                  <a:srgbClr val="406F70"/>
                </a:solidFill>
              </a:rPr>
              <a:t>zadovoljila</a:t>
            </a:r>
            <a:r>
              <a:rPr lang="en-US" dirty="0">
                <a:solidFill>
                  <a:srgbClr val="406F70"/>
                </a:solidFill>
              </a:rPr>
              <a:t> to </a:t>
            </a:r>
            <a:r>
              <a:rPr lang="en-US" dirty="0" err="1">
                <a:solidFill>
                  <a:srgbClr val="406F70"/>
                </a:solidFill>
              </a:rPr>
              <a:t>spreminjajoče</a:t>
            </a:r>
            <a:r>
              <a:rPr lang="en-US" dirty="0">
                <a:solidFill>
                  <a:srgbClr val="406F70"/>
                </a:solidFill>
              </a:rPr>
              <a:t> se </a:t>
            </a:r>
            <a:r>
              <a:rPr lang="en-US" dirty="0" err="1">
                <a:solidFill>
                  <a:srgbClr val="406F70"/>
                </a:solidFill>
              </a:rPr>
              <a:t>povpraševanje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morajo</a:t>
            </a:r>
            <a:r>
              <a:rPr lang="en-US" dirty="0">
                <a:solidFill>
                  <a:srgbClr val="406F70"/>
                </a:solidFill>
              </a:rPr>
              <a:t> mala in </a:t>
            </a:r>
            <a:r>
              <a:rPr lang="en-US" dirty="0" err="1">
                <a:solidFill>
                  <a:srgbClr val="406F70"/>
                </a:solidFill>
              </a:rPr>
              <a:t>srednje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velika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gostinska </a:t>
            </a:r>
            <a:r>
              <a:rPr lang="en-US" dirty="0" err="1">
                <a:solidFill>
                  <a:srgbClr val="406F70"/>
                </a:solidFill>
              </a:rPr>
              <a:t>podjetja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preučiti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možnost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povečanja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količine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ponujenih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svežih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sezonskih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lokalnih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ekoloških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izdelkov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hkrati</a:t>
            </a:r>
            <a:r>
              <a:rPr lang="en-US" dirty="0">
                <a:solidFill>
                  <a:srgbClr val="406F70"/>
                </a:solidFill>
              </a:rPr>
              <a:t> pa </a:t>
            </a:r>
            <a:r>
              <a:rPr lang="en-US" dirty="0" err="1">
                <a:solidFill>
                  <a:srgbClr val="406F70"/>
                </a:solidFill>
              </a:rPr>
              <a:t>upoštevati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izpolnjevanje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okoljskih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standardov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obravnavati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družbeno-ekonomske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vidike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povezane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odločitvami</a:t>
            </a:r>
            <a:r>
              <a:rPr lang="en-US" dirty="0">
                <a:solidFill>
                  <a:srgbClr val="406F70"/>
                </a:solidFill>
              </a:rPr>
              <a:t> o </a:t>
            </a:r>
            <a:r>
              <a:rPr lang="en-US" dirty="0" err="1">
                <a:solidFill>
                  <a:srgbClr val="406F70"/>
                </a:solidFill>
              </a:rPr>
              <a:t>oskrbi</a:t>
            </a:r>
            <a:r>
              <a:rPr lang="en-US" dirty="0">
                <a:solidFill>
                  <a:srgbClr val="406F70"/>
                </a:solidFill>
              </a:rPr>
              <a:t>. Da bi to </a:t>
            </a:r>
            <a:r>
              <a:rPr lang="en-US" dirty="0" err="1">
                <a:solidFill>
                  <a:srgbClr val="406F70"/>
                </a:solidFill>
              </a:rPr>
              <a:t>dosegli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morajo</a:t>
            </a:r>
            <a:r>
              <a:rPr lang="en-US" dirty="0">
                <a:solidFill>
                  <a:srgbClr val="406F70"/>
                </a:solidFill>
              </a:rPr>
              <a:t> MSP </a:t>
            </a:r>
            <a:r>
              <a:rPr lang="en-US" dirty="0" err="1">
                <a:solidFill>
                  <a:srgbClr val="406F70"/>
                </a:solidFill>
              </a:rPr>
              <a:t>razmisliti</a:t>
            </a:r>
            <a:r>
              <a:rPr lang="en-US" dirty="0">
                <a:solidFill>
                  <a:srgbClr val="406F70"/>
                </a:solidFill>
              </a:rPr>
              <a:t> o </a:t>
            </a:r>
            <a:r>
              <a:rPr lang="en-US" dirty="0" err="1">
                <a:solidFill>
                  <a:srgbClr val="406F70"/>
                </a:solidFill>
              </a:rPr>
              <a:t>izvajanju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strategije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trajnostne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nabave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.  </a:t>
            </a: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9888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E0CF69-FF53-49A0-B851-8E12837B9C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 err="1"/>
              <a:t>Povzetek</a:t>
            </a:r>
            <a:r>
              <a:rPr lang="en-US" b="1" dirty="0"/>
              <a:t> - </a:t>
            </a:r>
            <a:r>
              <a:rPr lang="en-US" b="1" dirty="0" err="1"/>
              <a:t>Zakaj</a:t>
            </a:r>
            <a:r>
              <a:rPr lang="en-US" b="1" dirty="0"/>
              <a:t>?</a:t>
            </a:r>
            <a:endParaRPr lang="en-IE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4A4C-9AA7-40E8-937E-43BE4B7F6F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3522" y="1447442"/>
            <a:ext cx="7022563" cy="32303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err="1">
                <a:solidFill>
                  <a:srgbClr val="406F70"/>
                </a:solidFill>
              </a:rPr>
              <a:t>Preden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začnemo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razpravljati</a:t>
            </a:r>
            <a:r>
              <a:rPr lang="en-US" sz="2300" dirty="0">
                <a:solidFill>
                  <a:srgbClr val="406F70"/>
                </a:solidFill>
              </a:rPr>
              <a:t> o </a:t>
            </a:r>
            <a:r>
              <a:rPr lang="en-US" sz="2300" dirty="0" err="1">
                <a:solidFill>
                  <a:srgbClr val="406F70"/>
                </a:solidFill>
              </a:rPr>
              <a:t>tem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kako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lahko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sl-SI" sz="2300" dirty="0">
                <a:solidFill>
                  <a:srgbClr val="406F70"/>
                </a:solidFill>
              </a:rPr>
              <a:t>gostinci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bolje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sodelujejo</a:t>
            </a:r>
            <a:r>
              <a:rPr lang="en-US" sz="2300" dirty="0">
                <a:solidFill>
                  <a:srgbClr val="406F70"/>
                </a:solidFill>
              </a:rPr>
              <a:t> s </a:t>
            </a:r>
            <a:r>
              <a:rPr lang="en-US" sz="2300" dirty="0" err="1">
                <a:solidFill>
                  <a:srgbClr val="406F70"/>
                </a:solidFill>
              </a:rPr>
              <a:t>svojo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dobavno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verigo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povzemimo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kaj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lahko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pridobijo</a:t>
            </a:r>
            <a:r>
              <a:rPr lang="en-US" sz="2300" dirty="0">
                <a:solidFill>
                  <a:srgbClr val="406F70"/>
                </a:solidFill>
              </a:rPr>
              <a:t> z </a:t>
            </a:r>
            <a:r>
              <a:rPr lang="en-US" sz="2300" dirty="0" err="1">
                <a:solidFill>
                  <a:srgbClr val="406F70"/>
                </a:solidFill>
              </a:rPr>
              <a:t>vključevanjem</a:t>
            </a:r>
            <a:r>
              <a:rPr lang="en-US" sz="2300" dirty="0">
                <a:solidFill>
                  <a:srgbClr val="406F70"/>
                </a:solidFill>
              </a:rPr>
              <a:t> v </a:t>
            </a:r>
            <a:r>
              <a:rPr lang="en-US" sz="2300" dirty="0" err="1">
                <a:solidFill>
                  <a:srgbClr val="406F70"/>
                </a:solidFill>
              </a:rPr>
              <a:t>trajnostni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razvoj</a:t>
            </a:r>
            <a:r>
              <a:rPr lang="en-US" sz="2300" dirty="0">
                <a:solidFill>
                  <a:srgbClr val="406F7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406F70"/>
                </a:solidFill>
              </a:rPr>
              <a:t>Eden od </a:t>
            </a:r>
            <a:r>
              <a:rPr lang="en-US" sz="2300" dirty="0" err="1">
                <a:solidFill>
                  <a:srgbClr val="406F70"/>
                </a:solidFill>
              </a:rPr>
              <a:t>najboljših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načinov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kako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lahko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sl-SI" sz="2300" dirty="0">
                <a:solidFill>
                  <a:srgbClr val="406F70"/>
                </a:solidFill>
              </a:rPr>
              <a:t>gostinsko </a:t>
            </a:r>
            <a:r>
              <a:rPr lang="en-US" sz="2300" dirty="0" err="1">
                <a:solidFill>
                  <a:srgbClr val="406F70"/>
                </a:solidFill>
              </a:rPr>
              <a:t>podjetje</a:t>
            </a:r>
            <a:r>
              <a:rPr lang="sl-SI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predstavi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svoja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prizadevanja</a:t>
            </a:r>
            <a:r>
              <a:rPr lang="en-US" sz="2300" dirty="0">
                <a:solidFill>
                  <a:srgbClr val="406F70"/>
                </a:solidFill>
              </a:rPr>
              <a:t> za </a:t>
            </a:r>
            <a:r>
              <a:rPr lang="en-US" sz="2300" dirty="0" err="1">
                <a:solidFill>
                  <a:srgbClr val="406F70"/>
                </a:solidFill>
              </a:rPr>
              <a:t>trajnost</a:t>
            </a:r>
            <a:r>
              <a:rPr lang="en-US" sz="2300" dirty="0">
                <a:solidFill>
                  <a:srgbClr val="406F70"/>
                </a:solidFill>
              </a:rPr>
              <a:t>, je </a:t>
            </a:r>
            <a:r>
              <a:rPr lang="en-US" sz="2300" dirty="0" err="1">
                <a:solidFill>
                  <a:srgbClr val="406F70"/>
                </a:solidFill>
              </a:rPr>
              <a:t>promocija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lokalnih</a:t>
            </a:r>
            <a:r>
              <a:rPr lang="en-US" sz="2300" dirty="0">
                <a:solidFill>
                  <a:srgbClr val="406F70"/>
                </a:solidFill>
              </a:rPr>
              <a:t> in </a:t>
            </a:r>
            <a:r>
              <a:rPr lang="en-US" sz="2300" dirty="0" err="1">
                <a:solidFill>
                  <a:srgbClr val="406F70"/>
                </a:solidFill>
              </a:rPr>
              <a:t>trajnostnih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proizvodov</a:t>
            </a:r>
            <a:r>
              <a:rPr lang="en-US" sz="2300" dirty="0">
                <a:solidFill>
                  <a:srgbClr val="406F70"/>
                </a:solidFill>
              </a:rPr>
              <a:t>, </a:t>
            </a:r>
            <a:r>
              <a:rPr lang="en-US" sz="2300" dirty="0" err="1">
                <a:solidFill>
                  <a:srgbClr val="406F70"/>
                </a:solidFill>
              </a:rPr>
              <a:t>pri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čemer</a:t>
            </a:r>
            <a:r>
              <a:rPr lang="en-US" sz="2300" dirty="0">
                <a:solidFill>
                  <a:srgbClr val="406F70"/>
                </a:solidFill>
              </a:rPr>
              <a:t> jedi na </a:t>
            </a:r>
            <a:r>
              <a:rPr lang="en-US" sz="2300" dirty="0" err="1">
                <a:solidFill>
                  <a:srgbClr val="406F70"/>
                </a:solidFill>
              </a:rPr>
              <a:t>krožniku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prikazujejo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raznolikost</a:t>
            </a:r>
            <a:r>
              <a:rPr lang="en-US" sz="2300" dirty="0">
                <a:solidFill>
                  <a:srgbClr val="406F7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406F70"/>
                </a:solidFill>
              </a:rPr>
              <a:t>Z </a:t>
            </a:r>
            <a:r>
              <a:rPr lang="en-US" sz="2300" dirty="0" err="1">
                <a:solidFill>
                  <a:srgbClr val="406F70"/>
                </a:solidFill>
              </a:rPr>
              <a:t>razlikovanjem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ponudbe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izdelkov</a:t>
            </a:r>
            <a:r>
              <a:rPr lang="en-US" sz="2300" dirty="0">
                <a:solidFill>
                  <a:srgbClr val="406F70"/>
                </a:solidFill>
              </a:rPr>
              <a:t> in </a:t>
            </a:r>
            <a:r>
              <a:rPr lang="en-US" sz="2300" dirty="0" err="1">
                <a:solidFill>
                  <a:srgbClr val="406F70"/>
                </a:solidFill>
              </a:rPr>
              <a:t>krepitvijo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ugleda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blagovne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znamke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lahko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podjetja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izboljšajo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promet</a:t>
            </a:r>
            <a:r>
              <a:rPr lang="sl-SI" sz="2300" dirty="0">
                <a:solidFill>
                  <a:srgbClr val="406F70"/>
                </a:solidFill>
              </a:rPr>
              <a:t>.</a:t>
            </a:r>
            <a:endParaRPr lang="en-US" sz="2300" dirty="0">
              <a:solidFill>
                <a:srgbClr val="406F7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406F70"/>
                </a:solidFill>
              </a:rPr>
              <a:t>S </a:t>
            </a:r>
            <a:r>
              <a:rPr lang="en-US" sz="2300" dirty="0" err="1">
                <a:solidFill>
                  <a:srgbClr val="406F70"/>
                </a:solidFill>
              </a:rPr>
              <a:t>poznavanjem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svojih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virov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lahko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zmanjšate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tudi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prihodnja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tveganja</a:t>
            </a:r>
            <a:r>
              <a:rPr lang="en-US" sz="2300" dirty="0">
                <a:solidFill>
                  <a:srgbClr val="406F70"/>
                </a:solidFill>
              </a:rPr>
              <a:t> v </a:t>
            </a:r>
            <a:r>
              <a:rPr lang="en-US" sz="2300" dirty="0" err="1">
                <a:solidFill>
                  <a:srgbClr val="406F70"/>
                </a:solidFill>
              </a:rPr>
              <a:t>dobavni</a:t>
            </a:r>
            <a:r>
              <a:rPr lang="en-US" sz="2300" dirty="0">
                <a:solidFill>
                  <a:srgbClr val="406F70"/>
                </a:solidFill>
              </a:rPr>
              <a:t> </a:t>
            </a:r>
            <a:r>
              <a:rPr lang="en-US" sz="2300" dirty="0" err="1">
                <a:solidFill>
                  <a:srgbClr val="406F70"/>
                </a:solidFill>
              </a:rPr>
              <a:t>verigi</a:t>
            </a:r>
            <a:r>
              <a:rPr lang="en-US" sz="2300" dirty="0">
                <a:solidFill>
                  <a:srgbClr val="406F70"/>
                </a:solidFill>
              </a:rPr>
              <a:t>. </a:t>
            </a:r>
          </a:p>
          <a:p>
            <a:endParaRPr lang="en-IE" sz="2300" dirty="0"/>
          </a:p>
        </p:txBody>
      </p:sp>
      <p:pic>
        <p:nvPicPr>
          <p:cNvPr id="5" name="Picture 4" descr="A picture containing dark, night, night sky&#10;&#10;Description automatically generated">
            <a:extLst>
              <a:ext uri="{FF2B5EF4-FFF2-40B4-BE49-F238E27FC236}">
                <a16:creationId xmlns:a16="http://schemas.microsoft.com/office/drawing/2014/main" id="{C97B2148-38A5-44FB-BDDA-BA45C82FF5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86108" y="2457178"/>
            <a:ext cx="4242606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65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30E43-73E7-4CA6-90B7-16DD95A0E9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603" y="923208"/>
            <a:ext cx="8857251" cy="8906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cs typeface="Calibri"/>
              </a:rPr>
              <a:t>Preglednost</a:t>
            </a:r>
            <a:r>
              <a:rPr lang="en-US" b="1" dirty="0">
                <a:cs typeface="Calibri"/>
              </a:rPr>
              <a:t> v </a:t>
            </a:r>
            <a:r>
              <a:rPr lang="en-US" b="1" dirty="0" err="1">
                <a:cs typeface="Calibri"/>
              </a:rPr>
              <a:t>prehranskih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storitvah</a:t>
            </a:r>
            <a:r>
              <a:rPr lang="en-US" b="1" dirty="0">
                <a:cs typeface="Calibri"/>
              </a:rPr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12F1-7EDF-46F1-B8D2-8915118DD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261" y="1950291"/>
            <a:ext cx="10968810" cy="4907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Zanimanje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sledljivost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narašča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Ljudje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želijo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vedeti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od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kod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prihaja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njihova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hrana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,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k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akšen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vpliv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imela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okolje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 in</a:t>
            </a:r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li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izpolnjuje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primerne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standarde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za dobro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počutje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živali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</a:p>
          <a:p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To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spodbuja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notranji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trend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gostinskih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podjetjih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ki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prizadevajo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večjo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preglednost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lastnih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dobavnih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verigah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kar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lahko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izboljša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standarde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</a:p>
          <a:p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r>
              <a:rPr lang="sl-SI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PREBERITE VEČ</a:t>
            </a:r>
            <a:r>
              <a:rPr lang="en-IE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</a:t>
            </a:r>
            <a:r>
              <a:rPr lang="en-US" dirty="0">
                <a:hlinkClick r:id="rId2"/>
              </a:rPr>
              <a:t>wwf_catering_full_report.pdf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21615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403" y="348021"/>
            <a:ext cx="8857251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cs typeface="Calibri"/>
              </a:rPr>
              <a:t>Goljufije</a:t>
            </a:r>
            <a:r>
              <a:rPr lang="en-US" b="1" dirty="0">
                <a:cs typeface="Calibri"/>
              </a:rPr>
              <a:t> s </a:t>
            </a:r>
            <a:r>
              <a:rPr lang="en-US" b="1" dirty="0" err="1">
                <a:cs typeface="Calibri"/>
              </a:rPr>
              <a:t>hrano</a:t>
            </a:r>
            <a:r>
              <a:rPr lang="en-US" b="1" dirty="0">
                <a:cs typeface="Calibri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6437" y="928515"/>
            <a:ext cx="7218506" cy="37018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Priljubljenost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trajnostnih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proizvodov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in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večstranska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narava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prehranskega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sistema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sta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sprožila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novo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vprašanje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področju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odgovornega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naročanja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. </a:t>
            </a:r>
          </a:p>
          <a:p>
            <a:pPr marL="342900" indent="-342900">
              <a:buChar char="•"/>
            </a:pP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O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goljufiji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s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hrano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govorimo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takrat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ko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proizvajalci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o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svojih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pridelkih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navajajo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neresnične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trditve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da bi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pridobili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konkurenčno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prednost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. </a:t>
            </a:r>
          </a:p>
          <a:p>
            <a:pPr marL="342900" indent="-342900">
              <a:buChar char="•"/>
            </a:pP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Kadar ne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morete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poslovati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neposredno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s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proizvajalcem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ali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pristojnim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veletrgovcem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je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najboljša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možnost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da se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izognete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morebitnim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goljufijam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s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hrano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da se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držite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izdelkov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z dobro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znanim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preverjanjem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sledljivosti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,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kot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sta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ekološka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ali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pravična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trgovina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.  </a:t>
            </a:r>
          </a:p>
          <a:p>
            <a:pPr marL="342900" indent="-342900">
              <a:buChar char="•"/>
            </a:pP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Uporaba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modnih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besed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z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malo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dodatni</a:t>
            </a:r>
            <a:r>
              <a:rPr lang="sl-SI" sz="2350" dirty="0">
                <a:solidFill>
                  <a:srgbClr val="406F70"/>
                </a:solidFill>
                <a:cs typeface="Calibri" panose="020F0502020204030204"/>
              </a:rPr>
              <a:t>mi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informaci</a:t>
            </a:r>
            <a:r>
              <a:rPr lang="sl-SI" sz="2350" dirty="0">
                <a:solidFill>
                  <a:srgbClr val="406F70"/>
                </a:solidFill>
                <a:cs typeface="Calibri" panose="020F0502020204030204"/>
              </a:rPr>
              <a:t>jami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ali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vir</a:t>
            </a:r>
            <a:r>
              <a:rPr lang="sl-SI" sz="2350" dirty="0">
                <a:solidFill>
                  <a:srgbClr val="406F70"/>
                </a:solidFill>
                <a:cs typeface="Calibri" panose="020F0502020204030204"/>
              </a:rPr>
              <a:t>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na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spletu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bi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morala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biti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rdeča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zastava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pridobivanju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trajnostnih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 </a:t>
            </a:r>
            <a:r>
              <a:rPr lang="en-US" sz="2350" dirty="0" err="1">
                <a:solidFill>
                  <a:srgbClr val="406F70"/>
                </a:solidFill>
                <a:cs typeface="Calibri" panose="020F0502020204030204"/>
              </a:rPr>
              <a:t>proizvodov</a:t>
            </a:r>
            <a:r>
              <a:rPr lang="en-US" sz="2350" dirty="0">
                <a:solidFill>
                  <a:srgbClr val="406F70"/>
                </a:solidFill>
                <a:cs typeface="Calibri" panose="020F0502020204030204"/>
              </a:rPr>
              <a:t>. 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1D09DAB-889D-485F-9EAD-55E60AB04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01642" y="2318657"/>
            <a:ext cx="4376057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27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514" y="115746"/>
            <a:ext cx="2739409" cy="182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en-US" b="1" dirty="0" err="1">
                <a:solidFill>
                  <a:srgbClr val="085156"/>
                </a:solidFill>
              </a:rPr>
              <a:t>Ekološka</a:t>
            </a:r>
            <a:r>
              <a:rPr lang="en-US" b="1" dirty="0">
                <a:solidFill>
                  <a:srgbClr val="085156"/>
                </a:solidFill>
              </a:rPr>
              <a:t> </a:t>
            </a:r>
            <a:r>
              <a:rPr lang="en-US" b="1" dirty="0" err="1">
                <a:solidFill>
                  <a:srgbClr val="085156"/>
                </a:solidFill>
              </a:rPr>
              <a:t>hrana</a:t>
            </a:r>
            <a:r>
              <a:rPr lang="en-US" b="1" dirty="0">
                <a:solidFill>
                  <a:srgbClr val="085156"/>
                </a:solidFill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5395" y="2438400"/>
            <a:ext cx="11489528" cy="49202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Ekološka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hrana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hrana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pridelana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metodami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so v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skladu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s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standardi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ekološkega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kmetovanja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standardi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se po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vsem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svetu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razlikujejo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po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podrobnostih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vendar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ekološko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kmetovanje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splošno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vključuje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prakse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prizadevajo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recikliranje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virov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ohranjanje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visokih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standardov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dobrega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počutja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živali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spodbujanje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ekološkega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ravnovesja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ohranjanje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biotske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raznovrstnosti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. </a:t>
            </a:r>
          </a:p>
          <a:p>
            <a:endParaRPr lang="en-US" dirty="0">
              <a:solidFill>
                <a:srgbClr val="406F70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Po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podatkih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Evropske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komisije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prakse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ekološkega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kmetovanja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vključujejo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kolobarjenje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prepoved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uporabe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gensko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spremenjenih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organizmov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ter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zelo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stroge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omejitve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uporabe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sintetičnih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pesticidov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gnojil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antibiotikov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aditivov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</a:rPr>
              <a:t>živila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</a:rPr>
              <a:t>. 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  <a:hlinkClick r:id="rId3"/>
              </a:rPr>
              <a:t>Vir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)</a:t>
            </a:r>
            <a:endParaRPr lang="en-IE" dirty="0">
              <a:solidFill>
                <a:srgbClr val="406F70"/>
              </a:solidFill>
            </a:endParaRPr>
          </a:p>
          <a:p>
            <a:pPr algn="just"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0386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73653" y="169547"/>
            <a:ext cx="3731528" cy="197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en-US" b="1" dirty="0">
                <a:solidFill>
                  <a:srgbClr val="085156"/>
                </a:solidFill>
                <a:latin typeface="Calibri" panose="020F0502020204030204"/>
              </a:rPr>
              <a:t>Fair Trade </a:t>
            </a:r>
            <a:endParaRPr lang="en-US" sz="2600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65" y="2450273"/>
            <a:ext cx="10840177" cy="47551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defRPr/>
            </a:pPr>
            <a:r>
              <a:rPr lang="en-US" dirty="0" err="1">
                <a:solidFill>
                  <a:srgbClr val="406F70"/>
                </a:solidFill>
              </a:rPr>
              <a:t>Koncept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pravične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trgovine</a:t>
            </a:r>
            <a:r>
              <a:rPr lang="sl-SI" dirty="0">
                <a:solidFill>
                  <a:srgbClr val="406F70"/>
                </a:solidFill>
              </a:rPr>
              <a:t> </a:t>
            </a:r>
            <a:r>
              <a:rPr lang="en-US" dirty="0">
                <a:solidFill>
                  <a:srgbClr val="406F70"/>
                </a:solidFill>
              </a:rPr>
              <a:t>"Fairtrade" je </a:t>
            </a:r>
            <a:r>
              <a:rPr lang="en-US" dirty="0" err="1">
                <a:solidFill>
                  <a:srgbClr val="406F70"/>
                </a:solidFill>
              </a:rPr>
              <a:t>širok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vključuje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etične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pravičnejše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trgovinske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odnose</a:t>
            </a:r>
            <a:r>
              <a:rPr lang="en-US" dirty="0">
                <a:solidFill>
                  <a:srgbClr val="406F70"/>
                </a:solidFill>
              </a:rPr>
              <a:t> med </a:t>
            </a:r>
            <a:r>
              <a:rPr lang="en-US" dirty="0" err="1">
                <a:solidFill>
                  <a:srgbClr val="406F70"/>
                </a:solidFill>
              </a:rPr>
              <a:t>proizvajalci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trgovci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potrošniki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spodbuja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trajnostni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razvoj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en-US" dirty="0" err="1">
                <a:solidFill>
                  <a:srgbClr val="406F70"/>
                </a:solidFill>
              </a:rPr>
              <a:t>Pravične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cene</a:t>
            </a:r>
            <a:r>
              <a:rPr lang="en-US" dirty="0">
                <a:solidFill>
                  <a:srgbClr val="406F70"/>
                </a:solidFill>
              </a:rPr>
              <a:t> so le </a:t>
            </a:r>
            <a:r>
              <a:rPr lang="en-US" dirty="0" err="1">
                <a:solidFill>
                  <a:srgbClr val="406F70"/>
                </a:solidFill>
              </a:rPr>
              <a:t>eden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vidikov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pomagajo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nekaterim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najbolj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prikrajšanim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pridelovalcem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dirty="0" err="1">
                <a:solidFill>
                  <a:srgbClr val="406F70"/>
                </a:solidFill>
              </a:rPr>
              <a:t>imajo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koristi</a:t>
            </a:r>
            <a:r>
              <a:rPr lang="en-US" dirty="0">
                <a:solidFill>
                  <a:srgbClr val="406F70"/>
                </a:solidFill>
              </a:rPr>
              <a:t> od </a:t>
            </a:r>
            <a:r>
              <a:rPr lang="en-US" dirty="0" err="1">
                <a:solidFill>
                  <a:srgbClr val="406F70"/>
                </a:solidFill>
              </a:rPr>
              <a:t>trgovine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en-US" dirty="0" err="1">
                <a:solidFill>
                  <a:srgbClr val="406F70"/>
                </a:solidFill>
              </a:rPr>
              <a:t>Pravice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delavcev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skrb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zdravje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varnost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krepitev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zmogljivosti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druga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vprašanja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spodbuja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gibanje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algn="just">
              <a:defRPr/>
            </a:pPr>
            <a:r>
              <a:rPr lang="en-US" dirty="0">
                <a:solidFill>
                  <a:srgbClr val="406F70"/>
                </a:solidFill>
              </a:rPr>
              <a:t>V EU so </a:t>
            </a:r>
            <a:r>
              <a:rPr lang="en-US" dirty="0" err="1">
                <a:solidFill>
                  <a:srgbClr val="406F70"/>
                </a:solidFill>
              </a:rPr>
              <a:t>potrošniki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seznanjeni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oznako</a:t>
            </a:r>
            <a:r>
              <a:rPr lang="en-US" dirty="0">
                <a:solidFill>
                  <a:srgbClr val="406F70"/>
                </a:solidFill>
              </a:rPr>
              <a:t> "Fairtrade"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blagu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živilih</a:t>
            </a:r>
            <a:r>
              <a:rPr lang="en-US" dirty="0">
                <a:solidFill>
                  <a:srgbClr val="406F70"/>
                </a:solidFill>
              </a:rPr>
              <a:t>. </a:t>
            </a:r>
            <a:r>
              <a:rPr lang="en-US" dirty="0" err="1">
                <a:solidFill>
                  <a:srgbClr val="406F70"/>
                </a:solidFill>
              </a:rPr>
              <a:t>Mednarodna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organizacija</a:t>
            </a:r>
            <a:r>
              <a:rPr lang="en-US" dirty="0">
                <a:solidFill>
                  <a:srgbClr val="406F70"/>
                </a:solidFill>
              </a:rPr>
              <a:t> Fairtrade International je </a:t>
            </a:r>
            <a:r>
              <a:rPr lang="en-US" dirty="0" err="1">
                <a:solidFill>
                  <a:srgbClr val="406F70"/>
                </a:solidFill>
              </a:rPr>
              <a:t>potrdila</a:t>
            </a:r>
            <a:r>
              <a:rPr lang="en-US" dirty="0">
                <a:solidFill>
                  <a:srgbClr val="406F70"/>
                </a:solidFill>
              </a:rPr>
              <a:t>, da </a:t>
            </a:r>
            <a:r>
              <a:rPr lang="en-US" dirty="0" err="1">
                <a:solidFill>
                  <a:srgbClr val="406F70"/>
                </a:solidFill>
              </a:rPr>
              <a:t>takšni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izdelki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izpolnjujejo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mednarodno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dogovorjene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socialne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okoljske</a:t>
            </a:r>
            <a:r>
              <a:rPr lang="en-US" dirty="0">
                <a:solidFill>
                  <a:srgbClr val="406F70"/>
                </a:solidFill>
              </a:rPr>
              <a:t> (</a:t>
            </a:r>
            <a:r>
              <a:rPr lang="en-US" dirty="0" err="1">
                <a:solidFill>
                  <a:srgbClr val="406F70"/>
                </a:solidFill>
              </a:rPr>
              <a:t>vendar</a:t>
            </a:r>
            <a:r>
              <a:rPr lang="en-US" dirty="0">
                <a:solidFill>
                  <a:srgbClr val="406F70"/>
                </a:solidFill>
              </a:rPr>
              <a:t> ne </a:t>
            </a:r>
            <a:r>
              <a:rPr lang="en-US" dirty="0" err="1">
                <a:solidFill>
                  <a:srgbClr val="406F70"/>
                </a:solidFill>
              </a:rPr>
              <a:t>nujno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ekološke</a:t>
            </a:r>
            <a:r>
              <a:rPr lang="en-US" dirty="0">
                <a:solidFill>
                  <a:srgbClr val="406F70"/>
                </a:solidFill>
              </a:rPr>
              <a:t>) in </a:t>
            </a:r>
            <a:r>
              <a:rPr lang="en-US" dirty="0" err="1">
                <a:solidFill>
                  <a:srgbClr val="406F70"/>
                </a:solidFill>
              </a:rPr>
              <a:t>ekonomske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standarde</a:t>
            </a:r>
            <a:r>
              <a:rPr lang="en-US" dirty="0">
                <a:solidFill>
                  <a:srgbClr val="406F70"/>
                </a:solidFill>
              </a:rPr>
              <a:t>.</a:t>
            </a: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4626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whole coffee beans and ground coffee">
            <a:extLst>
              <a:ext uri="{FF2B5EF4-FFF2-40B4-BE49-F238E27FC236}">
                <a16:creationId xmlns:a16="http://schemas.microsoft.com/office/drawing/2014/main" id="{233B1E78-FA59-48A0-A538-0E7355FD7C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1974D-3FCB-4D4F-B26A-47A75E6050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Kava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DE956-FCBB-4C2A-A919-04F5183A45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2775" y="1688328"/>
            <a:ext cx="6583196" cy="4297000"/>
          </a:xfrm>
        </p:spPr>
        <p:txBody>
          <a:bodyPr/>
          <a:lstStyle/>
          <a:p>
            <a:pPr algn="just"/>
            <a:r>
              <a:rPr lang="en-US" dirty="0" err="1">
                <a:solidFill>
                  <a:srgbClr val="406F70"/>
                </a:solidFill>
              </a:rPr>
              <a:t>Pozornost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etično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oskrbo</a:t>
            </a:r>
            <a:r>
              <a:rPr lang="en-US" dirty="0">
                <a:solidFill>
                  <a:srgbClr val="406F70"/>
                </a:solidFill>
              </a:rPr>
              <a:t> se je </a:t>
            </a:r>
            <a:r>
              <a:rPr lang="en-US" dirty="0" err="1">
                <a:solidFill>
                  <a:srgbClr val="406F70"/>
                </a:solidFill>
              </a:rPr>
              <a:t>začela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usmerjati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kav</a:t>
            </a:r>
            <a:r>
              <a:rPr lang="sl-SI" dirty="0">
                <a:solidFill>
                  <a:srgbClr val="406F70"/>
                </a:solidFill>
              </a:rPr>
              <a:t>o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sladkor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kakav</a:t>
            </a:r>
            <a:r>
              <a:rPr lang="en-US" dirty="0">
                <a:solidFill>
                  <a:srgbClr val="406F70"/>
                </a:solidFill>
              </a:rPr>
              <a:t>.  T</a:t>
            </a:r>
            <a:r>
              <a:rPr lang="sl-SI" dirty="0">
                <a:solidFill>
                  <a:srgbClr val="406F70"/>
                </a:solidFill>
              </a:rPr>
              <a:t>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pridelki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visoke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vrednosti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običajno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pridelujejo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mali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kmetje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sl-SI" dirty="0">
                <a:solidFill>
                  <a:srgbClr val="406F70"/>
                </a:solidFill>
              </a:rPr>
              <a:t>manj razvitih </a:t>
            </a:r>
            <a:r>
              <a:rPr lang="en-US" dirty="0" err="1">
                <a:solidFill>
                  <a:srgbClr val="406F70"/>
                </a:solidFill>
              </a:rPr>
              <a:t>državah</a:t>
            </a:r>
            <a:r>
              <a:rPr lang="en-US" dirty="0">
                <a:solidFill>
                  <a:srgbClr val="406F70"/>
                </a:solidFill>
              </a:rPr>
              <a:t>, ki </a:t>
            </a:r>
            <a:r>
              <a:rPr lang="en-US" dirty="0" err="1">
                <a:solidFill>
                  <a:srgbClr val="406F70"/>
                </a:solidFill>
              </a:rPr>
              <a:t>imajo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omejen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dostop</a:t>
            </a:r>
            <a:r>
              <a:rPr lang="en-US" dirty="0">
                <a:solidFill>
                  <a:srgbClr val="406F70"/>
                </a:solidFill>
              </a:rPr>
              <a:t> do </a:t>
            </a:r>
            <a:r>
              <a:rPr lang="en-US" dirty="0" err="1">
                <a:solidFill>
                  <a:srgbClr val="406F70"/>
                </a:solidFill>
              </a:rPr>
              <a:t>virov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moči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trgu</a:t>
            </a:r>
            <a:r>
              <a:rPr lang="en-US" dirty="0">
                <a:solidFill>
                  <a:srgbClr val="406F70"/>
                </a:solidFill>
              </a:rPr>
              <a:t>.  </a:t>
            </a:r>
            <a:r>
              <a:rPr lang="en-US" dirty="0" err="1">
                <a:solidFill>
                  <a:srgbClr val="406F70"/>
                </a:solidFill>
              </a:rPr>
              <a:t>Velika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proizvodnja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pridelkov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povzroča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nestanovitnost</a:t>
            </a:r>
            <a:r>
              <a:rPr lang="en-US" dirty="0">
                <a:solidFill>
                  <a:srgbClr val="406F70"/>
                </a:solidFill>
              </a:rPr>
              <a:t> cen. </a:t>
            </a:r>
            <a:r>
              <a:rPr lang="en-US" dirty="0" err="1">
                <a:solidFill>
                  <a:srgbClr val="406F70"/>
                </a:solidFill>
              </a:rPr>
              <a:t>Pravična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trgovina</a:t>
            </a:r>
            <a:r>
              <a:rPr lang="en-US" dirty="0">
                <a:solidFill>
                  <a:srgbClr val="406F70"/>
                </a:solidFill>
              </a:rPr>
              <a:t> Fairtrade se je </a:t>
            </a:r>
            <a:r>
              <a:rPr lang="en-US" dirty="0" err="1">
                <a:solidFill>
                  <a:srgbClr val="406F70"/>
                </a:solidFill>
              </a:rPr>
              <a:t>začela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odziv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hude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težave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mehiških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pridelovalcev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kave</a:t>
            </a:r>
            <a:r>
              <a:rPr lang="en-US" dirty="0">
                <a:solidFill>
                  <a:srgbClr val="406F70"/>
                </a:solidFill>
              </a:rPr>
              <a:t> po </a:t>
            </a:r>
            <a:r>
              <a:rPr lang="en-US" dirty="0" err="1">
                <a:solidFill>
                  <a:srgbClr val="406F70"/>
                </a:solidFill>
              </a:rPr>
              <a:t>padcu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cen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konec</a:t>
            </a:r>
            <a:r>
              <a:rPr lang="en-US" dirty="0">
                <a:solidFill>
                  <a:srgbClr val="406F70"/>
                </a:solidFill>
              </a:rPr>
              <a:t> 80</a:t>
            </a:r>
            <a:r>
              <a:rPr lang="sl-SI" dirty="0">
                <a:solidFill>
                  <a:srgbClr val="406F70"/>
                </a:solidFill>
              </a:rPr>
              <a:t>-ih</a:t>
            </a:r>
            <a:r>
              <a:rPr lang="en-US" dirty="0">
                <a:solidFill>
                  <a:srgbClr val="406F70"/>
                </a:solidFill>
              </a:rPr>
              <a:t> let in </a:t>
            </a:r>
            <a:r>
              <a:rPr lang="en-US" dirty="0" err="1">
                <a:solidFill>
                  <a:srgbClr val="406F70"/>
                </a:solidFill>
              </a:rPr>
              <a:t>zdaj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sodeluje</a:t>
            </a:r>
            <a:r>
              <a:rPr lang="en-US" dirty="0">
                <a:solidFill>
                  <a:srgbClr val="406F70"/>
                </a:solidFill>
              </a:rPr>
              <a:t> s 758 474 </a:t>
            </a:r>
            <a:r>
              <a:rPr lang="en-US" dirty="0" err="1">
                <a:solidFill>
                  <a:srgbClr val="406F70"/>
                </a:solidFill>
              </a:rPr>
              <a:t>pridelovalci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kave</a:t>
            </a:r>
            <a:r>
              <a:rPr lang="en-US" dirty="0">
                <a:solidFill>
                  <a:srgbClr val="406F70"/>
                </a:solidFill>
              </a:rPr>
              <a:t> po </a:t>
            </a:r>
            <a:r>
              <a:rPr lang="en-US" dirty="0" err="1">
                <a:solidFill>
                  <a:srgbClr val="406F70"/>
                </a:solidFill>
              </a:rPr>
              <a:t>vsem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svetu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ter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zagotavlja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poštene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cene</a:t>
            </a:r>
            <a:r>
              <a:rPr lang="sl-SI" dirty="0">
                <a:solidFill>
                  <a:srgbClr val="406F70"/>
                </a:solidFill>
              </a:rPr>
              <a:t> odkupa</a:t>
            </a:r>
            <a:r>
              <a:rPr lang="en-US" dirty="0">
                <a:solidFill>
                  <a:srgbClr val="406F70"/>
                </a:solidFill>
              </a:rPr>
              <a:t>.    </a:t>
            </a:r>
            <a:endParaRPr lang="en-US" sz="500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r>
              <a:rPr lang="sl-SI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PREBERITE VEČ </a:t>
            </a:r>
            <a:r>
              <a:rPr lang="en-US" sz="1400" b="1" dirty="0">
                <a:solidFill>
                  <a:srgbClr val="406F70"/>
                </a:solidFill>
              </a:rPr>
              <a:t>h</a:t>
            </a:r>
            <a:r>
              <a:rPr lang="en-IE" sz="1400" dirty="0">
                <a:hlinkClick r:id="rId4"/>
              </a:rPr>
              <a:t>ttps://www.fairtrade.org.uk/farmers-and-workers/coffee/about-coffee/</a:t>
            </a:r>
            <a:r>
              <a:rPr lang="en-IE" sz="1400" dirty="0"/>
              <a:t> </a:t>
            </a:r>
          </a:p>
          <a:p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CD4E3-2915-471C-8F7C-96C1389677B3}"/>
              </a:ext>
            </a:extLst>
          </p:cNvPr>
          <p:cNvSpPr txBox="1"/>
          <p:nvPr/>
        </p:nvSpPr>
        <p:spPr>
          <a:xfrm>
            <a:off x="3862644" y="369802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>
                <a:solidFill>
                  <a:schemeClr val="bg1"/>
                </a:solidFill>
              </a:rPr>
              <a:t>POSTANITE</a:t>
            </a:r>
            <a:r>
              <a:rPr lang="en-US" sz="1200" b="1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3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sh carrots laid on a wooden floor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96" y="115746"/>
            <a:ext cx="3731528" cy="248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sl-SI" b="1" dirty="0">
                <a:solidFill>
                  <a:srgbClr val="085156"/>
                </a:solidFill>
                <a:latin typeface="Calibri" panose="020F0502020204030204"/>
              </a:rPr>
              <a:t>Trajnostna živila</a:t>
            </a:r>
            <a:endParaRPr lang="en-US" sz="2600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7167" y="2733301"/>
            <a:ext cx="10425000" cy="475517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defRPr/>
            </a:pPr>
            <a:r>
              <a:rPr lang="sl-SI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O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rganizacija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Združenih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narodov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za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prehrano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kmetijstvo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(FAO) je pred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skoraj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30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leti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opredelila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trajnostni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razvoj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kmetijstva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kot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: </a:t>
            </a:r>
            <a:endParaRPr lang="sl-SI" b="0" i="0" dirty="0">
              <a:solidFill>
                <a:srgbClr val="406F70"/>
              </a:solidFill>
              <a:effectLst/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"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upravljanje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ohranjanje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naravnih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virov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ter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usmerjanje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tehnoloških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sprememb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tako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, da se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zagotovi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trajno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zadovoljevanje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človekovih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potreb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za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sedanje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prihodnje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generacije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. </a:t>
            </a:r>
            <a:endParaRPr lang="sl-SI" b="0" i="1" dirty="0">
              <a:solidFill>
                <a:srgbClr val="406F70"/>
              </a:solidFill>
              <a:effectLst/>
              <a:latin typeface="Calibri" panose="020F0502020204030204" pitchFamily="34" charset="0"/>
            </a:endParaRPr>
          </a:p>
          <a:p>
            <a:pPr algn="just">
              <a:defRPr/>
            </a:pP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Takšen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trajnostni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razvoj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(v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kmetijskem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gozdarskem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ribiškem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sektorju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)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ohranja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zemljišča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vodo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ter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rastlinske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živalske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genske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vire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ter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je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okoljsko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neoporečen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tehnično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ustrezen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ekonomsko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upravičen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družbeno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b="0" i="1" dirty="0" err="1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sprejemljiv</a:t>
            </a:r>
            <a:r>
              <a:rPr lang="sl-SI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b="0" i="1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" </a:t>
            </a: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59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E1D7F5-61E7-492D-9416-12169CCC0E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604" y="652821"/>
            <a:ext cx="6188750" cy="1160989"/>
          </a:xfrm>
        </p:spPr>
        <p:txBody>
          <a:bodyPr/>
          <a:lstStyle/>
          <a:p>
            <a:r>
              <a:rPr lang="en-US" b="1" dirty="0">
                <a:ea typeface="+mn-lt"/>
                <a:cs typeface="+mn-lt"/>
              </a:rPr>
              <a:t>Ste </a:t>
            </a:r>
            <a:r>
              <a:rPr lang="sl-SI" b="1" dirty="0">
                <a:ea typeface="+mn-lt"/>
                <a:cs typeface="+mn-lt"/>
              </a:rPr>
              <a:t>že </a:t>
            </a:r>
            <a:r>
              <a:rPr lang="en-US" b="1" dirty="0" err="1">
                <a:ea typeface="+mn-lt"/>
                <a:cs typeface="+mn-lt"/>
              </a:rPr>
              <a:t>slišali</a:t>
            </a:r>
            <a:r>
              <a:rPr lang="en-US" b="1" dirty="0">
                <a:ea typeface="+mn-lt"/>
                <a:cs typeface="+mn-lt"/>
              </a:rPr>
              <a:t> za </a:t>
            </a:r>
            <a:r>
              <a:rPr lang="en-US" b="1" dirty="0" err="1">
                <a:ea typeface="+mn-lt"/>
                <a:cs typeface="+mn-lt"/>
              </a:rPr>
              <a:t>veriženje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blokov</a:t>
            </a:r>
            <a:r>
              <a:rPr lang="en-US" b="1" dirty="0">
                <a:ea typeface="+mn-lt"/>
                <a:cs typeface="+mn-lt"/>
              </a:rPr>
              <a:t> in </a:t>
            </a:r>
            <a:r>
              <a:rPr lang="en-US" b="1" dirty="0" err="1">
                <a:ea typeface="+mn-lt"/>
                <a:cs typeface="+mn-lt"/>
              </a:rPr>
              <a:t>pametne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pogodbe</a:t>
            </a:r>
            <a:r>
              <a:rPr lang="en-US" b="1" dirty="0">
                <a:ea typeface="+mn-lt"/>
                <a:cs typeface="+mn-lt"/>
              </a:rPr>
              <a:t>?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A2686-E288-4BF5-8099-8C7F7724EB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3" y="1979506"/>
            <a:ext cx="10969625" cy="40411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Velika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podjetja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trgovci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debelo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zdaj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uporabljajo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tehnologijo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za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avtomatizacijo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decentralizacijo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upravljanja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svojega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operativnega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poslovanja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tehnologijo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veriženja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blokov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pametnimi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pogodbami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endParaRPr lang="sl-SI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Blockchain 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(veriženje blokov)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opisuje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decentralizirano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podatkovno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zbirko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ki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beleži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transakcije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jih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shranjuje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verižnih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blokih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(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npr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 Bitcoin).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Lastnik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institucija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temveč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omrežje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Transakcije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preverja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potrjuje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omrežje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samo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za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kar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potrebno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šifriranje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/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digitalni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podpis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endParaRPr lang="sl-SI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Pametne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pogodbe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samoizvršljive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pogodbe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katerih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so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pogoji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sporazuma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med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kupcem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prodajalcem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neposredno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zapisani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vrsticah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kode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. Za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širšo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uporabo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veriženja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blokov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pametnih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pogodb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treba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povečati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zaupanje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v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veriženje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blokov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posodobiti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pa je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treba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tudi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predpise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o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varstvu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406F70"/>
                </a:solidFill>
                <a:ea typeface="+mn-lt"/>
                <a:cs typeface="+mn-lt"/>
              </a:rPr>
              <a:t>podatkov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endParaRPr lang="en-US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193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  <a:cs typeface="Calibri"/>
              </a:rPr>
              <a:t>Evocco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9297" y="1607995"/>
            <a:ext cx="5748846" cy="398333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Kot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smo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že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omenili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, je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  <a:hlinkClick r:id="rId2"/>
              </a:rPr>
              <a:t>Evocco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irsko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podjetje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,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ki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razvija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aplikacijo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,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ki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potrošnikom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pomaga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bolje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razumeti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njihov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ogljični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odtis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.</a:t>
            </a: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To je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lahko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koristno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orodje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za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spoznavanje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osnov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trajnostnega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naročanja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. </a:t>
            </a:r>
          </a:p>
          <a:p>
            <a:pPr marL="342900" indent="-342900">
              <a:buChar char="•"/>
            </a:pP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Z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uporabo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te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aplikacije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se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zavedate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kompleksnosti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trajnostnih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prehranskih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sistemov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. </a:t>
            </a:r>
            <a:r>
              <a:rPr lang="sl-SI" sz="2400" dirty="0">
                <a:solidFill>
                  <a:srgbClr val="085156"/>
                </a:solidFill>
                <a:cs typeface="Calibri" panose="020F0502020204030204"/>
              </a:rPr>
              <a:t>Vse, kar boste spoznali,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vas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bo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 </a:t>
            </a:r>
            <a:r>
              <a:rPr lang="en-US" sz="2400" dirty="0" err="1">
                <a:solidFill>
                  <a:srgbClr val="085156"/>
                </a:solidFill>
                <a:cs typeface="Calibri" panose="020F0502020204030204"/>
              </a:rPr>
              <a:t>presenetilo</a:t>
            </a:r>
            <a:r>
              <a:rPr lang="en-US" sz="2400" dirty="0">
                <a:solidFill>
                  <a:srgbClr val="085156"/>
                </a:solidFill>
                <a:cs typeface="Calibri" panose="020F0502020204030204"/>
              </a:rPr>
              <a:t>. </a:t>
            </a:r>
            <a:endParaRPr lang="en-US" sz="2400" dirty="0">
              <a:solidFill>
                <a:srgbClr val="406F70"/>
              </a:solidFill>
              <a:cs typeface="Calibri" panose="020F0502020204030204"/>
            </a:endParaRPr>
          </a:p>
        </p:txBody>
      </p:sp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EEC732-618C-4025-A368-0870439B6A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791A14-95F1-4BEB-9143-E09CF84B3622}"/>
              </a:ext>
            </a:extLst>
          </p:cNvPr>
          <p:cNvSpPr txBox="1"/>
          <p:nvPr/>
        </p:nvSpPr>
        <p:spPr>
          <a:xfrm>
            <a:off x="3862644" y="369802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>
                <a:solidFill>
                  <a:schemeClr val="bg1"/>
                </a:solidFill>
              </a:rPr>
              <a:t>POSTANITE</a:t>
            </a:r>
            <a:r>
              <a:rPr lang="en-US" sz="1200" b="1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1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ows outdoor">
            <a:extLst>
              <a:ext uri="{FF2B5EF4-FFF2-40B4-BE49-F238E27FC236}">
                <a16:creationId xmlns:a16="http://schemas.microsoft.com/office/drawing/2014/main" id="{302C0BDA-BA51-4BCE-813A-A2BE0B7719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91"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20FA-369C-4433-9384-546C2F094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 dirty="0">
                <a:solidFill>
                  <a:srgbClr val="406F70"/>
                </a:solidFill>
                <a:cs typeface="Calibri"/>
              </a:rPr>
              <a:t>Za vsako ceno?</a:t>
            </a:r>
            <a:endParaRPr lang="en-US" b="1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AEF21-7629-47F7-B401-95AC3B1191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5954156" cy="3947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</a:pP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Razvoj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živilske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tehnologije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svetovnega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prehranskega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je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omogočil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dostop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do s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hranili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bogate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skozi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vse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leto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</a:t>
            </a:r>
            <a:endParaRPr lang="sl-SI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 algn="just">
              <a:buChar char="•"/>
            </a:pP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Ker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izobraženi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potrošniki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sl-SI" dirty="0">
                <a:solidFill>
                  <a:srgbClr val="406F70"/>
                </a:solidFill>
                <a:ea typeface="+mn-lt"/>
                <a:cs typeface="+mn-lt"/>
              </a:rPr>
              <a:t>in gosti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danes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pričakujejo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etične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izdelke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svežo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z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visoko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vsebnostjo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hranilnih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snovi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skozi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vse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leto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se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svetovni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prehranski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sistem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sooča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kompromisom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med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visokokakovostno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oskrbo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s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hrano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in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vplivom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, ki ga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ima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naša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izbira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hrane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 na </a:t>
            </a:r>
            <a:r>
              <a:rPr lang="en-IE" dirty="0" err="1">
                <a:solidFill>
                  <a:srgbClr val="406F70"/>
                </a:solidFill>
                <a:ea typeface="+mn-lt"/>
                <a:cs typeface="+mn-lt"/>
              </a:rPr>
              <a:t>okolje</a:t>
            </a:r>
            <a:r>
              <a:rPr lang="en-IE" dirty="0">
                <a:solidFill>
                  <a:srgbClr val="406F70"/>
                </a:solidFill>
                <a:ea typeface="+mn-lt"/>
                <a:cs typeface="+mn-lt"/>
              </a:rPr>
              <a:t>. </a:t>
            </a: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cs typeface="Calibri"/>
            </a:endParaRPr>
          </a:p>
          <a:p>
            <a:pPr algn="just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195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irectly above shot of fish and potatoes on a barbecue grill">
            <a:extLst>
              <a:ext uri="{FF2B5EF4-FFF2-40B4-BE49-F238E27FC236}">
                <a16:creationId xmlns:a16="http://schemas.microsoft.com/office/drawing/2014/main" id="{291C1DE6-B62F-47D1-9239-D0D3FAE063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506D8A-0F3C-4C5E-A587-9D35948BFC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Trajnostn</a:t>
            </a:r>
            <a:r>
              <a:rPr lang="sl-SI" b="1">
                <a:solidFill>
                  <a:srgbClr val="406F70"/>
                </a:solidFill>
              </a:rPr>
              <a:t>i ulov</a:t>
            </a:r>
            <a:r>
              <a:rPr lang="en-US" b="1">
                <a:solidFill>
                  <a:srgbClr val="406F70"/>
                </a:solidFill>
              </a:rPr>
              <a:t> rib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E3F5C7-B9FA-4650-A22B-BA4B5538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5814248" cy="39474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Svet</a:t>
            </a:r>
            <a:r>
              <a:rPr lang="en-US" dirty="0">
                <a:solidFill>
                  <a:srgbClr val="406F70"/>
                </a:solidFill>
              </a:rPr>
              <a:t> za </a:t>
            </a:r>
            <a:r>
              <a:rPr lang="en-US" dirty="0" err="1">
                <a:solidFill>
                  <a:srgbClr val="406F70"/>
                </a:solidFill>
              </a:rPr>
              <a:t>pomorsko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upravljanje</a:t>
            </a:r>
            <a:r>
              <a:rPr lang="en-US" dirty="0">
                <a:solidFill>
                  <a:srgbClr val="406F70"/>
                </a:solidFill>
              </a:rPr>
              <a:t> MSC (Marine Stewardship Council) </a:t>
            </a:r>
            <a:r>
              <a:rPr lang="en-US" dirty="0" err="1">
                <a:solidFill>
                  <a:srgbClr val="406F70"/>
                </a:solidFill>
              </a:rPr>
              <a:t>certificira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ribe</a:t>
            </a:r>
            <a:r>
              <a:rPr lang="en-US" dirty="0">
                <a:solidFill>
                  <a:srgbClr val="406F70"/>
                </a:solidFill>
              </a:rPr>
              <a:t>, ki so bile </a:t>
            </a:r>
            <a:r>
              <a:rPr lang="en-US" dirty="0" err="1">
                <a:solidFill>
                  <a:srgbClr val="406F70"/>
                </a:solidFill>
              </a:rPr>
              <a:t>ulovljene</a:t>
            </a:r>
            <a:r>
              <a:rPr lang="en-US" dirty="0">
                <a:solidFill>
                  <a:srgbClr val="406F70"/>
                </a:solidFill>
              </a:rPr>
              <a:t> na </a:t>
            </a:r>
            <a:r>
              <a:rPr lang="en-US" dirty="0" err="1">
                <a:solidFill>
                  <a:srgbClr val="406F70"/>
                </a:solidFill>
              </a:rPr>
              <a:t>ravni</a:t>
            </a:r>
            <a:r>
              <a:rPr lang="en-US" dirty="0">
                <a:solidFill>
                  <a:srgbClr val="406F70"/>
                </a:solidFill>
              </a:rPr>
              <a:t>, ki </a:t>
            </a:r>
            <a:r>
              <a:rPr lang="sl-SI" dirty="0">
                <a:solidFill>
                  <a:srgbClr val="406F70"/>
                </a:solidFill>
              </a:rPr>
              <a:t>še </a:t>
            </a:r>
            <a:r>
              <a:rPr lang="en-US" dirty="0" err="1">
                <a:solidFill>
                  <a:srgbClr val="406F70"/>
                </a:solidFill>
              </a:rPr>
              <a:t>zagotavlja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njihov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stalež</a:t>
            </a:r>
            <a:r>
              <a:rPr lang="en-US" dirty="0">
                <a:solidFill>
                  <a:srgbClr val="406F70"/>
                </a:solidFill>
              </a:rPr>
              <a:t> v </a:t>
            </a:r>
            <a:r>
              <a:rPr lang="en-US" dirty="0" err="1">
                <a:solidFill>
                  <a:srgbClr val="406F70"/>
                </a:solidFill>
              </a:rPr>
              <a:t>prihodnosti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sl-SI" dirty="0">
              <a:solidFill>
                <a:srgbClr val="406F7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Standardov</a:t>
            </a:r>
            <a:r>
              <a:rPr lang="en-US" dirty="0">
                <a:solidFill>
                  <a:srgbClr val="406F70"/>
                </a:solidFill>
              </a:rPr>
              <a:t>, ki </a:t>
            </a:r>
            <a:r>
              <a:rPr lang="en-US" dirty="0" err="1">
                <a:solidFill>
                  <a:srgbClr val="406F70"/>
                </a:solidFill>
              </a:rPr>
              <a:t>jih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upoštevajo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ribiči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ni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mogoče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zagotoviti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zato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vedno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najbolje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poslovati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neposredno</a:t>
            </a:r>
            <a:r>
              <a:rPr lang="en-US" dirty="0">
                <a:solidFill>
                  <a:srgbClr val="406F70"/>
                </a:solidFill>
              </a:rPr>
              <a:t> z </a:t>
            </a:r>
            <a:r>
              <a:rPr lang="en-US" dirty="0" err="1">
                <a:solidFill>
                  <a:srgbClr val="406F70"/>
                </a:solidFill>
              </a:rPr>
              <a:t>dobaviteljem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če</a:t>
            </a:r>
            <a:r>
              <a:rPr lang="en-US" dirty="0">
                <a:solidFill>
                  <a:srgbClr val="406F70"/>
                </a:solidFill>
              </a:rPr>
              <a:t> je to </a:t>
            </a:r>
            <a:r>
              <a:rPr lang="en-US" dirty="0" err="1">
                <a:solidFill>
                  <a:srgbClr val="406F70"/>
                </a:solidFill>
              </a:rPr>
              <a:t>mogoče</a:t>
            </a:r>
            <a:r>
              <a:rPr lang="en-US" dirty="0">
                <a:solidFill>
                  <a:srgbClr val="406F7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06F70"/>
                </a:solidFill>
              </a:rPr>
              <a:t>Najboljše</a:t>
            </a:r>
            <a:r>
              <a:rPr lang="en-US" dirty="0">
                <a:solidFill>
                  <a:srgbClr val="406F70"/>
                </a:solidFill>
              </a:rPr>
              <a:t> so </a:t>
            </a:r>
            <a:r>
              <a:rPr lang="en-US" dirty="0" err="1">
                <a:solidFill>
                  <a:srgbClr val="406F70"/>
                </a:solidFill>
              </a:rPr>
              <a:t>lokalne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in sezonske </a:t>
            </a:r>
            <a:r>
              <a:rPr lang="en-US" dirty="0" err="1">
                <a:solidFill>
                  <a:srgbClr val="406F70"/>
                </a:solidFill>
              </a:rPr>
              <a:t>ribe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ulovljene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na trnek.</a:t>
            </a:r>
            <a:endParaRPr lang="en-US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596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dirty="0">
                <a:cs typeface="Calibri"/>
              </a:rPr>
              <a:t>Blue Lobster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467" y="2150898"/>
            <a:ext cx="6707383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lobster 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omogoča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skrajšanje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dobavnih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verig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večjo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preglednost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restavracije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oskrbujejo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ribami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povezuje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restavracije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lokalnimi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ribiči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(z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majhnim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vplivom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in </a:t>
            </a:r>
            <a:r>
              <a:rPr lang="sl-SI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gostom</a:t>
            </a:r>
            <a:r>
              <a:rPr lang="en-US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pomočjo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QR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zagotavlja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dodatne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strežejo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Stranke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poskenirajo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QR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izvedo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kdo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ulovil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ulovljena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kakšno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opremo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v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katerem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pristanišču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pristala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/>
              <a:buChar char="•"/>
            </a:pPr>
            <a:endParaRPr lang="en-IE" sz="18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Char char="•"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A513B6-97A5-45F2-8366-7C4DD9EC7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68" y="315732"/>
            <a:ext cx="3111305" cy="6241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194CA-809B-4F61-B130-9C2FF20B8660}"/>
              </a:ext>
            </a:extLst>
          </p:cNvPr>
          <p:cNvSpPr txBox="1"/>
          <p:nvPr/>
        </p:nvSpPr>
        <p:spPr>
          <a:xfrm>
            <a:off x="5714022" y="315732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>
                <a:solidFill>
                  <a:schemeClr val="bg1"/>
                </a:solidFill>
              </a:rPr>
              <a:t>POSTANITE</a:t>
            </a:r>
            <a:r>
              <a:rPr lang="en-US" sz="1200" b="1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0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Hand holding carrots">
            <a:extLst>
              <a:ext uri="{FF2B5EF4-FFF2-40B4-BE49-F238E27FC236}">
                <a16:creationId xmlns:a16="http://schemas.microsoft.com/office/drawing/2014/main" id="{2292F879-9B02-4BE2-8355-08B5AB1F57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506D8A-0F3C-4C5E-A587-9D35948BFC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b="1" dirty="0">
                <a:solidFill>
                  <a:srgbClr val="406F70"/>
                </a:solidFill>
              </a:rPr>
              <a:t>Večja raznolikost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E3F5C7-B9FA-4650-A22B-BA4B5538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5509448" cy="3947440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406F70"/>
                </a:solidFill>
              </a:rPr>
              <a:t>Na </a:t>
            </a:r>
            <a:r>
              <a:rPr lang="en-US" dirty="0" err="1">
                <a:solidFill>
                  <a:srgbClr val="406F70"/>
                </a:solidFill>
              </a:rPr>
              <a:t>svetu</a:t>
            </a:r>
            <a:r>
              <a:rPr lang="en-US" dirty="0">
                <a:solidFill>
                  <a:srgbClr val="406F70"/>
                </a:solidFill>
              </a:rPr>
              <a:t> je </a:t>
            </a:r>
            <a:r>
              <a:rPr lang="en-US" dirty="0" err="1">
                <a:solidFill>
                  <a:srgbClr val="406F70"/>
                </a:solidFill>
              </a:rPr>
              <a:t>več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kot</a:t>
            </a:r>
            <a:r>
              <a:rPr lang="en-US" dirty="0">
                <a:solidFill>
                  <a:srgbClr val="406F70"/>
                </a:solidFill>
              </a:rPr>
              <a:t> 400.000 </a:t>
            </a:r>
            <a:r>
              <a:rPr lang="en-US" dirty="0" err="1">
                <a:solidFill>
                  <a:srgbClr val="406F70"/>
                </a:solidFill>
              </a:rPr>
              <a:t>vrst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rastlin</a:t>
            </a:r>
            <a:r>
              <a:rPr lang="en-US" dirty="0">
                <a:solidFill>
                  <a:srgbClr val="406F70"/>
                </a:solidFill>
              </a:rPr>
              <a:t>, od </a:t>
            </a:r>
            <a:r>
              <a:rPr lang="en-US" dirty="0" err="1">
                <a:solidFill>
                  <a:srgbClr val="406F70"/>
                </a:solidFill>
              </a:rPr>
              <a:t>katerih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je užitna </a:t>
            </a:r>
            <a:r>
              <a:rPr lang="en-US" dirty="0" err="1">
                <a:solidFill>
                  <a:srgbClr val="406F70"/>
                </a:solidFill>
              </a:rPr>
              <a:t>vsaj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polovic</a:t>
            </a:r>
            <a:r>
              <a:rPr lang="sl-SI" dirty="0">
                <a:solidFill>
                  <a:srgbClr val="406F70"/>
                </a:solidFill>
              </a:rPr>
              <a:t>a</a:t>
            </a:r>
            <a:r>
              <a:rPr lang="en-US" dirty="0">
                <a:solidFill>
                  <a:srgbClr val="406F70"/>
                </a:solidFill>
              </a:rPr>
              <a:t>.  75 % </a:t>
            </a:r>
            <a:r>
              <a:rPr lang="en-US" dirty="0" err="1">
                <a:solidFill>
                  <a:srgbClr val="406F70"/>
                </a:solidFill>
              </a:rPr>
              <a:t>naše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hrane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sl-SI" dirty="0">
                <a:solidFill>
                  <a:srgbClr val="406F70"/>
                </a:solidFill>
              </a:rPr>
              <a:t>trenutno </a:t>
            </a:r>
            <a:r>
              <a:rPr lang="en-US" dirty="0" err="1">
                <a:solidFill>
                  <a:srgbClr val="406F70"/>
                </a:solidFill>
              </a:rPr>
              <a:t>izvira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samo</a:t>
            </a:r>
            <a:r>
              <a:rPr lang="en-US" dirty="0">
                <a:solidFill>
                  <a:srgbClr val="406F70"/>
                </a:solidFill>
              </a:rPr>
              <a:t> 12 </a:t>
            </a:r>
            <a:r>
              <a:rPr lang="en-US" dirty="0" err="1">
                <a:solidFill>
                  <a:srgbClr val="406F70"/>
                </a:solidFill>
              </a:rPr>
              <a:t>rastlin</a:t>
            </a:r>
            <a:r>
              <a:rPr lang="sl-SI" dirty="0">
                <a:solidFill>
                  <a:srgbClr val="406F70"/>
                </a:solidFill>
              </a:rPr>
              <a:t> (večina od tega je riž, koruza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pšenic</a:t>
            </a:r>
            <a:r>
              <a:rPr lang="sl-SI" dirty="0">
                <a:solidFill>
                  <a:srgbClr val="406F70"/>
                </a:solidFill>
              </a:rPr>
              <a:t>a)</a:t>
            </a:r>
            <a:r>
              <a:rPr lang="en-US" dirty="0">
                <a:solidFill>
                  <a:srgbClr val="406F70"/>
                </a:solidFill>
              </a:rPr>
              <a:t>, </a:t>
            </a:r>
            <a:r>
              <a:rPr lang="en-US" dirty="0" err="1">
                <a:solidFill>
                  <a:srgbClr val="406F70"/>
                </a:solidFill>
              </a:rPr>
              <a:t>ter</a:t>
            </a:r>
            <a:r>
              <a:rPr lang="en-US" dirty="0">
                <a:solidFill>
                  <a:srgbClr val="406F70"/>
                </a:solidFill>
              </a:rPr>
              <a:t> 5 </a:t>
            </a:r>
            <a:r>
              <a:rPr lang="en-US" dirty="0" err="1">
                <a:solidFill>
                  <a:srgbClr val="406F70"/>
                </a:solidFill>
              </a:rPr>
              <a:t>vrst</a:t>
            </a:r>
            <a:r>
              <a:rPr lang="en-US" dirty="0">
                <a:solidFill>
                  <a:srgbClr val="406F70"/>
                </a:solidFill>
              </a:rPr>
              <a:t> mesa</a:t>
            </a:r>
            <a:r>
              <a:rPr lang="sl-SI" dirty="0">
                <a:solidFill>
                  <a:srgbClr val="406F70"/>
                </a:solidFill>
              </a:rPr>
              <a:t> (večina govedina, piščanec in svinjina).</a:t>
            </a:r>
            <a:endParaRPr lang="en-US" dirty="0">
              <a:solidFill>
                <a:srgbClr val="406F70"/>
              </a:solidFill>
            </a:endParaRPr>
          </a:p>
          <a:p>
            <a:pPr algn="just"/>
            <a:r>
              <a:rPr lang="en-US" dirty="0" err="1">
                <a:solidFill>
                  <a:srgbClr val="406F70"/>
                </a:solidFill>
              </a:rPr>
              <a:t>Če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želite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izboljšati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biotsko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raznovrstnost</a:t>
            </a:r>
            <a:r>
              <a:rPr lang="en-US" dirty="0">
                <a:solidFill>
                  <a:srgbClr val="406F70"/>
                </a:solidFill>
              </a:rPr>
              <a:t> in </a:t>
            </a:r>
            <a:r>
              <a:rPr lang="en-US" dirty="0" err="1">
                <a:solidFill>
                  <a:srgbClr val="406F70"/>
                </a:solidFill>
              </a:rPr>
              <a:t>prispevati</a:t>
            </a:r>
            <a:r>
              <a:rPr lang="en-US" dirty="0">
                <a:solidFill>
                  <a:srgbClr val="406F70"/>
                </a:solidFill>
              </a:rPr>
              <a:t> k </a:t>
            </a:r>
            <a:r>
              <a:rPr lang="en-US" dirty="0" err="1">
                <a:solidFill>
                  <a:srgbClr val="406F70"/>
                </a:solidFill>
              </a:rPr>
              <a:t>obnovljivemu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kmetovanju</a:t>
            </a:r>
            <a:r>
              <a:rPr lang="en-US" dirty="0">
                <a:solidFill>
                  <a:srgbClr val="406F70"/>
                </a:solidFill>
              </a:rPr>
              <a:t>, v </a:t>
            </a:r>
            <a:r>
              <a:rPr lang="en-US" dirty="0" err="1">
                <a:solidFill>
                  <a:srgbClr val="406F70"/>
                </a:solidFill>
              </a:rPr>
              <a:t>svojo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nabavo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vključite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večjo</a:t>
            </a:r>
            <a:r>
              <a:rPr lang="en-US" dirty="0">
                <a:solidFill>
                  <a:srgbClr val="406F70"/>
                </a:solidFill>
              </a:rPr>
              <a:t> </a:t>
            </a:r>
            <a:r>
              <a:rPr lang="en-US" dirty="0" err="1">
                <a:solidFill>
                  <a:srgbClr val="406F70"/>
                </a:solidFill>
              </a:rPr>
              <a:t>raznolikost</a:t>
            </a:r>
            <a:r>
              <a:rPr lang="en-US" dirty="0">
                <a:solidFill>
                  <a:srgbClr val="406F70"/>
                </a:solidFill>
              </a:rPr>
              <a:t>. </a:t>
            </a:r>
            <a:endParaRPr lang="en-IE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323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owl of salad&#10;&#10;Description automatically generated with medium confidence">
            <a:extLst>
              <a:ext uri="{FF2B5EF4-FFF2-40B4-BE49-F238E27FC236}">
                <a16:creationId xmlns:a16="http://schemas.microsoft.com/office/drawing/2014/main" id="{C6D02084-28C1-40C6-819D-B60867A004D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63"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  <a:cs typeface="Calibri"/>
              </a:rPr>
              <a:t>Elika Jan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845" y="1644785"/>
            <a:ext cx="5964849" cy="38303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Elika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 je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španski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vključuje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izdelavo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podjetjem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potrošnikom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zagotavlja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sestavinah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njihovi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hranilni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vrednosti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morebitnih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alergenih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na voljo s pomočjo QR kod, ki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vsebuje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gostincem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omogočajo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izboljšave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vseh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fazah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priprave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skladiščenj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uporab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l-SI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zmanjševanje 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ostankov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predstavitvi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končnega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izdelka</a:t>
            </a:r>
            <a:r>
              <a:rPr lang="en-US" dirty="0">
                <a:solidFill>
                  <a:srgbClr val="406F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2587-E726-4A15-BC42-EB2EBFD10F16}"/>
              </a:ext>
            </a:extLst>
          </p:cNvPr>
          <p:cNvSpPr txBox="1"/>
          <p:nvPr/>
        </p:nvSpPr>
        <p:spPr>
          <a:xfrm>
            <a:off x="3862644" y="369802"/>
            <a:ext cx="3093327" cy="276999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ŠTUDIJA PRIMERA - </a:t>
            </a:r>
            <a:r>
              <a:rPr lang="sl-SI" sz="1200" b="1">
                <a:solidFill>
                  <a:schemeClr val="bg1"/>
                </a:solidFill>
              </a:rPr>
              <a:t>POSTANITE</a:t>
            </a:r>
            <a:r>
              <a:rPr lang="en-US" sz="1200" b="1">
                <a:solidFill>
                  <a:schemeClr val="bg1"/>
                </a:solidFill>
              </a:rPr>
              <a:t> NAVDIHNJENI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66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B01BC1-7B1C-4033-80A2-00309B1733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570" y="839821"/>
            <a:ext cx="5531430" cy="697353"/>
          </a:xfrm>
        </p:spPr>
        <p:txBody>
          <a:bodyPr/>
          <a:lstStyle/>
          <a:p>
            <a:r>
              <a:rPr lang="sl-SI" sz="5400"/>
              <a:t>Čestitke</a:t>
            </a:r>
            <a:r>
              <a:rPr lang="en-US" sz="5400"/>
              <a:t>!</a:t>
            </a:r>
            <a:endParaRPr lang="en-IE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57EC9-E04C-4B2E-AF2E-97F63F19AD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569" y="1537174"/>
            <a:ext cx="5745919" cy="697353"/>
          </a:xfrm>
        </p:spPr>
        <p:txBody>
          <a:bodyPr/>
          <a:lstStyle/>
          <a:p>
            <a:r>
              <a:rPr lang="en-US" dirty="0" err="1"/>
              <a:t>Zaključili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trajnostni</a:t>
            </a:r>
            <a:r>
              <a:rPr lang="en-US" dirty="0"/>
              <a:t> </a:t>
            </a:r>
            <a:r>
              <a:rPr lang="en-US" dirty="0" err="1"/>
              <a:t>tečaj</a:t>
            </a:r>
            <a:r>
              <a:rPr lang="en-US" dirty="0"/>
              <a:t> za </a:t>
            </a:r>
            <a:r>
              <a:rPr lang="en-US" dirty="0" err="1"/>
              <a:t>inovacije</a:t>
            </a:r>
            <a:r>
              <a:rPr lang="en-US" dirty="0"/>
              <a:t> v </a:t>
            </a:r>
            <a:r>
              <a:rPr lang="en-US" dirty="0" err="1"/>
              <a:t>živilskem</a:t>
            </a:r>
            <a:r>
              <a:rPr lang="en-US" dirty="0"/>
              <a:t> </a:t>
            </a:r>
            <a:r>
              <a:rPr lang="en-US" dirty="0" err="1"/>
              <a:t>sektorju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56980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2607B3-3639-0248-950E-5ED1788F9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l-SI" dirty="0"/>
              <a:t>HVALA!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4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C83D31D-1534-4115-9091-F99A4376B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4542" y="3429000"/>
            <a:ext cx="7875588" cy="32448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4800" b="1" dirty="0">
                <a:solidFill>
                  <a:srgbClr val="F5C05B"/>
                </a:solidFill>
              </a:rPr>
              <a:t>1.</a:t>
            </a:r>
            <a:r>
              <a:rPr lang="sl-SI" sz="4800" b="1" dirty="0">
                <a:solidFill>
                  <a:srgbClr val="F5C05B"/>
                </a:solidFill>
              </a:rPr>
              <a:t> Znanost o hrani</a:t>
            </a:r>
            <a:endParaRPr lang="en-IE" sz="4800" b="1" dirty="0">
              <a:solidFill>
                <a:srgbClr val="F5C05B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2351A80-4C59-494F-ACCB-46ECF416B045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sh carrots laid on a wooden floor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456" y="115747"/>
            <a:ext cx="3305467" cy="220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4565" y="516145"/>
            <a:ext cx="6054262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pl-PL" b="1" dirty="0">
                <a:solidFill>
                  <a:srgbClr val="085156"/>
                </a:solidFill>
              </a:rPr>
              <a:t>Začnimo z znanostjo o hrani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594" y="2319391"/>
            <a:ext cx="11413329" cy="4755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  <a:defRPr/>
            </a:pPr>
            <a:r>
              <a:rPr lang="en-IE" dirty="0">
                <a:solidFill>
                  <a:srgbClr val="406F70"/>
                </a:solidFill>
                <a:cs typeface="Calibri"/>
              </a:rPr>
              <a:t>Ali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ste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vedeli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, da se je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znanost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o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hrani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sl-SI" dirty="0">
                <a:solidFill>
                  <a:srgbClr val="406F70"/>
                </a:solidFill>
                <a:cs typeface="Calibri"/>
              </a:rPr>
              <a:t>in s tem povezana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tehnologija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začela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razvijati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pred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približno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2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milijonoma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let z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razvojem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kuhanja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?  Od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takrat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je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skupaj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z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razvojem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sodobnih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kmetijskih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praks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znanost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o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hrani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prešla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v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sodobno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razumevanje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uporabe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znanja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o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hrani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in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tehnologije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za:    </a:t>
            </a:r>
            <a:endParaRPr lang="en-US" dirty="0">
              <a:solidFill>
                <a:srgbClr val="406F70"/>
              </a:solidFill>
              <a:cs typeface="Calibri" panose="020F0502020204030204"/>
            </a:endParaRPr>
          </a:p>
          <a:p>
            <a:pPr marL="800100" lvl="1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ohranitev</a:t>
            </a:r>
            <a:r>
              <a:rPr lang="sl-SI" dirty="0">
                <a:solidFill>
                  <a:srgbClr val="406F70"/>
                </a:solidFill>
                <a:cs typeface="Calibri"/>
              </a:rPr>
              <a:t>,</a:t>
            </a:r>
            <a:r>
              <a:rPr lang="en-IE" dirty="0">
                <a:solidFill>
                  <a:srgbClr val="406F70"/>
                </a:solidFill>
                <a:cs typeface="Calibri"/>
              </a:rPr>
              <a:t> </a:t>
            </a:r>
          </a:p>
          <a:p>
            <a:pPr marL="800100" lvl="1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izboljšanje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okusnosti</a:t>
            </a:r>
            <a:r>
              <a:rPr lang="sl-SI" dirty="0">
                <a:solidFill>
                  <a:srgbClr val="406F70"/>
                </a:solidFill>
                <a:cs typeface="Calibri"/>
              </a:rPr>
              <a:t>,</a:t>
            </a:r>
            <a:r>
              <a:rPr lang="en-IE" dirty="0">
                <a:solidFill>
                  <a:srgbClr val="406F70"/>
                </a:solidFill>
                <a:cs typeface="Calibri"/>
              </a:rPr>
              <a:t> </a:t>
            </a:r>
          </a:p>
          <a:p>
            <a:pPr marL="800100" lvl="1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zagotavljanje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ustreznih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hranil</a:t>
            </a:r>
            <a:r>
              <a:rPr lang="sl-SI" dirty="0">
                <a:solidFill>
                  <a:srgbClr val="406F70"/>
                </a:solidFill>
                <a:cs typeface="Calibri"/>
              </a:rPr>
              <a:t> in</a:t>
            </a:r>
            <a:endParaRPr lang="en-IE" dirty="0">
              <a:solidFill>
                <a:srgbClr val="406F70"/>
              </a:solidFill>
              <a:cs typeface="Calibri"/>
            </a:endParaRPr>
          </a:p>
          <a:p>
            <a:pPr marL="800100" lvl="1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povečanje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dobička</a:t>
            </a:r>
            <a:r>
              <a:rPr lang="sl-SI" dirty="0">
                <a:solidFill>
                  <a:srgbClr val="406F70"/>
                </a:solidFill>
                <a:cs typeface="Calibri"/>
              </a:rPr>
              <a:t>.</a:t>
            </a:r>
            <a:endParaRPr lang="en-IE" dirty="0">
              <a:solidFill>
                <a:srgbClr val="406F70"/>
              </a:solidFill>
              <a:cs typeface="Calibri"/>
            </a:endParaRPr>
          </a:p>
          <a:p>
            <a:pPr marL="342900" indent="-342900" algn="just">
              <a:buChar char="•"/>
              <a:defRPr/>
            </a:pPr>
            <a:r>
              <a:rPr lang="en-IE" dirty="0" err="1">
                <a:solidFill>
                  <a:srgbClr val="406F70"/>
                </a:solidFill>
                <a:cs typeface="Calibri"/>
              </a:rPr>
              <a:t>Prehrambena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znanost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je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dejansko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sestavljena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iz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uporabe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številnih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znanstvenih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disciplin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za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izboljšanje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učinkovitosti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v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prehrambenem</a:t>
            </a:r>
            <a:r>
              <a:rPr lang="en-IE" dirty="0">
                <a:solidFill>
                  <a:srgbClr val="406F70"/>
                </a:solidFill>
                <a:cs typeface="Calibri"/>
              </a:rPr>
              <a:t> </a:t>
            </a:r>
            <a:r>
              <a:rPr lang="en-IE" dirty="0" err="1">
                <a:solidFill>
                  <a:srgbClr val="406F70"/>
                </a:solidFill>
                <a:cs typeface="Calibri"/>
              </a:rPr>
              <a:t>sistemu</a:t>
            </a:r>
            <a:r>
              <a:rPr lang="en-IE" dirty="0">
                <a:solidFill>
                  <a:srgbClr val="406F70"/>
                </a:solidFill>
                <a:cs typeface="Calibri"/>
              </a:rPr>
              <a:t>. </a:t>
            </a:r>
          </a:p>
          <a:p>
            <a:pPr marL="342900" indent="-342900" algn="just">
              <a:buChar char="•"/>
              <a:defRPr/>
            </a:pPr>
            <a:r>
              <a:rPr lang="pl-PL" b="1" dirty="0">
                <a:solidFill>
                  <a:srgbClr val="406F70"/>
                </a:solidFill>
                <a:highlight>
                  <a:srgbClr val="F5C05B"/>
                </a:highlight>
                <a:cs typeface="Calibri"/>
              </a:rPr>
              <a:t>VAJA</a:t>
            </a:r>
            <a:r>
              <a:rPr lang="pl-PL" b="1" dirty="0">
                <a:solidFill>
                  <a:srgbClr val="406F70"/>
                </a:solidFill>
                <a:cs typeface="Calibri"/>
              </a:rPr>
              <a:t> Koliko disciplin na naslednji strani poznate?</a:t>
            </a:r>
            <a:r>
              <a:rPr lang="en-IE" b="1" dirty="0">
                <a:solidFill>
                  <a:srgbClr val="406F70"/>
                </a:solidFill>
                <a:cs typeface="Calibri"/>
              </a:rPr>
              <a:t> </a:t>
            </a: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54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7F29FAAF84E49985F5364605989CA" ma:contentTypeVersion="8" ma:contentTypeDescription="Create a new document." ma:contentTypeScope="" ma:versionID="422fd0eccd15940ec8205d25b9bb0228">
  <xsd:schema xmlns:xsd="http://www.w3.org/2001/XMLSchema" xmlns:xs="http://www.w3.org/2001/XMLSchema" xmlns:p="http://schemas.microsoft.com/office/2006/metadata/properties" xmlns:ns2="67dd3286-db87-444e-8dd1-4849b974caca" targetNamespace="http://schemas.microsoft.com/office/2006/metadata/properties" ma:root="true" ma:fieldsID="0aaa5d8ecb3d525cb0abd63b0ddb9e30" ns2:_="">
    <xsd:import namespace="67dd3286-db87-444e-8dd1-4849b974ca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d3286-db87-444e-8dd1-4849b974ca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2C0250-5881-4C82-B357-362A909661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290A08-3EF1-4E16-A383-947740C04AA3}">
  <ds:schemaRefs>
    <ds:schemaRef ds:uri="67dd3286-db87-444e-8dd1-4849b974ca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D2A123-3A21-4C5E-81B6-909A85C63DBB}">
  <ds:schemaRefs>
    <ds:schemaRef ds:uri="67dd3286-db87-444e-8dd1-4849b974ca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9927</TotalTime>
  <Words>5639</Words>
  <Application>Microsoft Macintosh PowerPoint</Application>
  <PresentationFormat>Widescreen</PresentationFormat>
  <Paragraphs>401</Paragraphs>
  <Slides>75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8" baseType="lpstr">
      <vt:lpstr>acumin-pro-semi-condensed</vt:lpstr>
      <vt:lpstr>Arial</vt:lpstr>
      <vt:lpstr>Arial,Sans-Serif</vt:lpstr>
      <vt:lpstr>Calibri</vt:lpstr>
      <vt:lpstr>Calibri Light</vt:lpstr>
      <vt:lpstr>GuardianTextEgyptian</vt:lpstr>
      <vt:lpstr>Lucida Grande</vt:lpstr>
      <vt:lpstr>proxima-nova</vt:lpstr>
      <vt:lpstr>Quattrocento Sans</vt:lpstr>
      <vt:lpstr>Source Sans Pro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Ian Sayers</cp:lastModifiedBy>
  <cp:revision>649</cp:revision>
  <dcterms:created xsi:type="dcterms:W3CDTF">2019-11-20T14:08:21Z</dcterms:created>
  <dcterms:modified xsi:type="dcterms:W3CDTF">2021-12-02T08:55:13Z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0x010100D0F7F29FAAF84E49985F5364605989CA</vt:lpwstr>
  </property>
</Properties>
</file>