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2"/>
  </p:notesMasterIdLst>
  <p:sldIdLst>
    <p:sldId id="294" r:id="rId5"/>
    <p:sldId id="363" r:id="rId6"/>
    <p:sldId id="300" r:id="rId7"/>
    <p:sldId id="301" r:id="rId8"/>
    <p:sldId id="376" r:id="rId9"/>
    <p:sldId id="383" r:id="rId10"/>
    <p:sldId id="373" r:id="rId11"/>
    <p:sldId id="329" r:id="rId12"/>
    <p:sldId id="333" r:id="rId13"/>
    <p:sldId id="316" r:id="rId14"/>
    <p:sldId id="325" r:id="rId15"/>
    <p:sldId id="378" r:id="rId16"/>
    <p:sldId id="331" r:id="rId17"/>
    <p:sldId id="317" r:id="rId18"/>
    <p:sldId id="318" r:id="rId19"/>
    <p:sldId id="330" r:id="rId20"/>
    <p:sldId id="337" r:id="rId21"/>
    <p:sldId id="384" r:id="rId22"/>
    <p:sldId id="339" r:id="rId23"/>
    <p:sldId id="296" r:id="rId24"/>
    <p:sldId id="332" r:id="rId25"/>
    <p:sldId id="305" r:id="rId26"/>
    <p:sldId id="307" r:id="rId27"/>
    <p:sldId id="313" r:id="rId28"/>
    <p:sldId id="312" r:id="rId29"/>
    <p:sldId id="310" r:id="rId30"/>
    <p:sldId id="314" r:id="rId31"/>
    <p:sldId id="340" r:id="rId32"/>
    <p:sldId id="380" r:id="rId33"/>
    <p:sldId id="311" r:id="rId34"/>
    <p:sldId id="381" r:id="rId35"/>
    <p:sldId id="338" r:id="rId36"/>
    <p:sldId id="319" r:id="rId37"/>
    <p:sldId id="320" r:id="rId38"/>
    <p:sldId id="306" r:id="rId39"/>
    <p:sldId id="334" r:id="rId40"/>
    <p:sldId id="326" r:id="rId41"/>
    <p:sldId id="349" r:id="rId42"/>
    <p:sldId id="382" r:id="rId43"/>
    <p:sldId id="347" r:id="rId44"/>
    <p:sldId id="351" r:id="rId45"/>
    <p:sldId id="354" r:id="rId46"/>
    <p:sldId id="366" r:id="rId47"/>
    <p:sldId id="322" r:id="rId48"/>
    <p:sldId id="357" r:id="rId49"/>
    <p:sldId id="356" r:id="rId50"/>
    <p:sldId id="374" r:id="rId51"/>
    <p:sldId id="353" r:id="rId52"/>
    <p:sldId id="355" r:id="rId53"/>
    <p:sldId id="361" r:id="rId54"/>
    <p:sldId id="358" r:id="rId55"/>
    <p:sldId id="359" r:id="rId56"/>
    <p:sldId id="364" r:id="rId57"/>
    <p:sldId id="362" r:id="rId58"/>
    <p:sldId id="375" r:id="rId59"/>
    <p:sldId id="385" r:id="rId60"/>
    <p:sldId id="367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449"/>
    <a:srgbClr val="406F70"/>
    <a:srgbClr val="F5C05B"/>
    <a:srgbClr val="085156"/>
    <a:srgbClr val="CC9131"/>
    <a:srgbClr val="5E5E5E"/>
    <a:srgbClr val="F26B27"/>
    <a:srgbClr val="C54A9A"/>
    <a:srgbClr val="1EB3DD"/>
    <a:srgbClr val="142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74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rise-of-contactless-dining-anticipating-food-service-industry-says-brandessence-market-research-301198600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rise-of-contactless-dining-anticipating-food-service-industry-says-brandessence-market-research-301198600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newswire.com/news-releases/rise-of-contactless-dining-anticipating-food-service-industry-says-brandessence-market-research-301198600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Link to source: </a:t>
            </a:r>
          </a:p>
          <a:p>
            <a:r>
              <a:rPr lang="en-US" dirty="0">
                <a:hlinkClick r:id="rId3"/>
              </a:rPr>
              <a:t>https://www.prnewswire.com/news-releases/rise-of-contactless-dining-anticipating-food-service-industry-says-brandessence-market-research-301198600.html</a:t>
            </a:r>
            <a:endParaRPr lang="en-US" dirty="0">
              <a:cs typeface="Calibri"/>
              <a:hlinkClick r:id="rId3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Link to source: </a:t>
            </a:r>
          </a:p>
          <a:p>
            <a:r>
              <a:rPr lang="en-US">
                <a:hlinkClick r:id="rId3"/>
              </a:rPr>
              <a:t>https://www.prnewswire.com/news-releases/rise-of-contactless-dining-anticipating-food-service-industry-says-brandessence-market-research-301198600.html</a:t>
            </a:r>
            <a:endParaRPr lang="en-US">
              <a:cs typeface="Calibri"/>
              <a:hlinkClick r:id="rId3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Link to source: </a:t>
            </a:r>
          </a:p>
          <a:p>
            <a:r>
              <a:rPr lang="en-US">
                <a:hlinkClick r:id="rId3"/>
              </a:rPr>
              <a:t>https://www.prnewswire.com/news-releases/rise-of-contactless-dining-anticipating-food-service-industry-says-brandessence-market-research-301198600.html</a:t>
            </a:r>
            <a:endParaRPr lang="en-US">
              <a:cs typeface="Calibri"/>
              <a:hlinkClick r:id="rId3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3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7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4A299-DD6E-4F4E-AAAF-972CE464E94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7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0D5CAB-74C1-0E43-849C-A45CF04F6F04}"/>
              </a:ext>
            </a:extLst>
          </p:cNvPr>
          <p:cNvSpPr/>
          <p:nvPr userDrawn="1"/>
        </p:nvSpPr>
        <p:spPr>
          <a:xfrm>
            <a:off x="-105413" y="-1"/>
            <a:ext cx="6298404" cy="5900507"/>
          </a:xfrm>
          <a:custGeom>
            <a:avLst/>
            <a:gdLst>
              <a:gd name="connsiteX0" fmla="*/ 196547 w 6298404"/>
              <a:gd name="connsiteY0" fmla="*/ 0 h 5900507"/>
              <a:gd name="connsiteX1" fmla="*/ 926203 w 6298404"/>
              <a:gd name="connsiteY1" fmla="*/ 0 h 5900507"/>
              <a:gd name="connsiteX2" fmla="*/ 926203 w 6298404"/>
              <a:gd name="connsiteY2" fmla="*/ 4 h 5900507"/>
              <a:gd name="connsiteX3" fmla="*/ 6298404 w 6298404"/>
              <a:gd name="connsiteY3" fmla="*/ 4 h 5900507"/>
              <a:gd name="connsiteX4" fmla="*/ 6296454 w 6298404"/>
              <a:gd name="connsiteY4" fmla="*/ 44068 h 5900507"/>
              <a:gd name="connsiteX5" fmla="*/ 5516773 w 6298404"/>
              <a:gd name="connsiteY5" fmla="*/ 2716164 h 5900507"/>
              <a:gd name="connsiteX6" fmla="*/ 5369892 w 6298404"/>
              <a:gd name="connsiteY6" fmla="*/ 2976396 h 5900507"/>
              <a:gd name="connsiteX7" fmla="*/ 5373199 w 6298404"/>
              <a:gd name="connsiteY7" fmla="*/ 2976396 h 5900507"/>
              <a:gd name="connsiteX8" fmla="*/ 5254947 w 6298404"/>
              <a:gd name="connsiteY8" fmla="*/ 3174684 h 5900507"/>
              <a:gd name="connsiteX9" fmla="*/ 1199384 w 6298404"/>
              <a:gd name="connsiteY9" fmla="*/ 5871229 h 5900507"/>
              <a:gd name="connsiteX10" fmla="*/ 690892 w 6298404"/>
              <a:gd name="connsiteY10" fmla="*/ 5900504 h 5900507"/>
              <a:gd name="connsiteX11" fmla="*/ 690892 w 6298404"/>
              <a:gd name="connsiteY11" fmla="*/ 5900507 h 5900507"/>
              <a:gd name="connsiteX12" fmla="*/ 0 w 6298404"/>
              <a:gd name="connsiteY12" fmla="*/ 5900507 h 5900507"/>
              <a:gd name="connsiteX13" fmla="*/ 0 w 6298404"/>
              <a:gd name="connsiteY13" fmla="*/ 11319 h 5900507"/>
              <a:gd name="connsiteX14" fmla="*/ 196547 w 6298404"/>
              <a:gd name="connsiteY14" fmla="*/ 4 h 59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8404" h="5900507">
                <a:moveTo>
                  <a:pt x="196547" y="0"/>
                </a:moveTo>
                <a:lnTo>
                  <a:pt x="926203" y="0"/>
                </a:lnTo>
                <a:lnTo>
                  <a:pt x="926203" y="4"/>
                </a:lnTo>
                <a:lnTo>
                  <a:pt x="6298404" y="4"/>
                </a:lnTo>
                <a:lnTo>
                  <a:pt x="6296454" y="44068"/>
                </a:lnTo>
                <a:cubicBezTo>
                  <a:pt x="6210068" y="1013921"/>
                  <a:pt x="5936180" y="1920575"/>
                  <a:pt x="5516773" y="2716164"/>
                </a:cubicBezTo>
                <a:lnTo>
                  <a:pt x="5369892" y="2976396"/>
                </a:lnTo>
                <a:lnTo>
                  <a:pt x="5373199" y="2976396"/>
                </a:lnTo>
                <a:lnTo>
                  <a:pt x="5254947" y="3174684"/>
                </a:lnTo>
                <a:cubicBezTo>
                  <a:pt x="4330127" y="4657442"/>
                  <a:pt x="2871902" y="5677569"/>
                  <a:pt x="1199384" y="5871229"/>
                </a:cubicBezTo>
                <a:lnTo>
                  <a:pt x="690892" y="5900504"/>
                </a:lnTo>
                <a:lnTo>
                  <a:pt x="690892" y="5900507"/>
                </a:lnTo>
                <a:lnTo>
                  <a:pt x="0" y="5900507"/>
                </a:lnTo>
                <a:lnTo>
                  <a:pt x="0" y="11319"/>
                </a:lnTo>
                <a:lnTo>
                  <a:pt x="196547" y="4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2003112" y="4635607"/>
            <a:ext cx="3558128" cy="158086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197" y="2902605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798" y="49016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763" y="729295"/>
            <a:ext cx="3579566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403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6540708" y="6385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 flipH="1">
            <a:off x="7197438" y="4146121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C50B39-CFAC-9D4F-A60A-82DB388EB798}"/>
              </a:ext>
            </a:extLst>
          </p:cNvPr>
          <p:cNvCxnSpPr/>
          <p:nvPr userDrawn="1"/>
        </p:nvCxnSpPr>
        <p:spPr>
          <a:xfrm flipH="1">
            <a:off x="495791" y="1545048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4" y="652821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2" y="1786300"/>
            <a:ext cx="5273104" cy="394744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7057088" y="498484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36CFA7E-FCEF-F84F-81A4-DA1C73867561}"/>
              </a:ext>
            </a:extLst>
          </p:cNvPr>
          <p:cNvSpPr/>
          <p:nvPr userDrawn="1"/>
        </p:nvSpPr>
        <p:spPr>
          <a:xfrm flipH="1">
            <a:off x="9861132" y="349811"/>
            <a:ext cx="2330868" cy="1305474"/>
          </a:xfrm>
          <a:custGeom>
            <a:avLst/>
            <a:gdLst>
              <a:gd name="connsiteX0" fmla="*/ 975693 w 2330868"/>
              <a:gd name="connsiteY0" fmla="*/ 0 h 1305474"/>
              <a:gd name="connsiteX1" fmla="*/ 791632 w 2330868"/>
              <a:gd name="connsiteY1" fmla="*/ 0 h 1305474"/>
              <a:gd name="connsiteX2" fmla="*/ 791632 w 2330868"/>
              <a:gd name="connsiteY2" fmla="*/ 1 h 1305474"/>
              <a:gd name="connsiteX3" fmla="*/ 663361 w 2330868"/>
              <a:gd name="connsiteY3" fmla="*/ 6478 h 1305474"/>
              <a:gd name="connsiteX4" fmla="*/ 55209 w 2330868"/>
              <a:gd name="connsiteY4" fmla="*/ 213511 h 1305474"/>
              <a:gd name="connsiteX5" fmla="*/ 0 w 2330868"/>
              <a:gd name="connsiteY5" fmla="*/ 252115 h 1305474"/>
              <a:gd name="connsiteX6" fmla="*/ 0 w 2330868"/>
              <a:gd name="connsiteY6" fmla="*/ 1305473 h 1305474"/>
              <a:gd name="connsiteX7" fmla="*/ 732273 w 2330868"/>
              <a:gd name="connsiteY7" fmla="*/ 1305473 h 1305474"/>
              <a:gd name="connsiteX8" fmla="*/ 732273 w 2330868"/>
              <a:gd name="connsiteY8" fmla="*/ 1305474 h 1305474"/>
              <a:gd name="connsiteX9" fmla="*/ 916334 w 2330868"/>
              <a:gd name="connsiteY9" fmla="*/ 1305474 h 1305474"/>
              <a:gd name="connsiteX10" fmla="*/ 916334 w 2330868"/>
              <a:gd name="connsiteY10" fmla="*/ 1305473 h 1305474"/>
              <a:gd name="connsiteX11" fmla="*/ 1044605 w 2330868"/>
              <a:gd name="connsiteY11" fmla="*/ 1298996 h 1305474"/>
              <a:gd name="connsiteX12" fmla="*/ 2067649 w 2330868"/>
              <a:gd name="connsiteY12" fmla="*/ 702392 h 1305474"/>
              <a:gd name="connsiteX13" fmla="*/ 2097479 w 2330868"/>
              <a:gd name="connsiteY13" fmla="*/ 658521 h 1305474"/>
              <a:gd name="connsiteX14" fmla="*/ 2096644 w 2330868"/>
              <a:gd name="connsiteY14" fmla="*/ 658521 h 1305474"/>
              <a:gd name="connsiteX15" fmla="*/ 2133696 w 2330868"/>
              <a:gd name="connsiteY15" fmla="*/ 600945 h 1305474"/>
              <a:gd name="connsiteX16" fmla="*/ 2330376 w 2330868"/>
              <a:gd name="connsiteY16" fmla="*/ 9750 h 1305474"/>
              <a:gd name="connsiteX17" fmla="*/ 2330868 w 2330868"/>
              <a:gd name="connsiteY17" fmla="*/ 1 h 1305474"/>
              <a:gd name="connsiteX18" fmla="*/ 975693 w 2330868"/>
              <a:gd name="connsiteY18" fmla="*/ 1 h 130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868" h="1305474">
                <a:moveTo>
                  <a:pt x="975693" y="0"/>
                </a:moveTo>
                <a:lnTo>
                  <a:pt x="791632" y="0"/>
                </a:lnTo>
                <a:lnTo>
                  <a:pt x="791632" y="1"/>
                </a:lnTo>
                <a:lnTo>
                  <a:pt x="663361" y="6478"/>
                </a:lnTo>
                <a:cubicBezTo>
                  <a:pt x="441861" y="28973"/>
                  <a:pt x="235261" y="101866"/>
                  <a:pt x="55209" y="213511"/>
                </a:cubicBezTo>
                <a:lnTo>
                  <a:pt x="0" y="252115"/>
                </a:lnTo>
                <a:lnTo>
                  <a:pt x="0" y="1305473"/>
                </a:lnTo>
                <a:lnTo>
                  <a:pt x="732273" y="1305473"/>
                </a:lnTo>
                <a:lnTo>
                  <a:pt x="732273" y="1305474"/>
                </a:lnTo>
                <a:lnTo>
                  <a:pt x="916334" y="1305474"/>
                </a:lnTo>
                <a:lnTo>
                  <a:pt x="916334" y="1305473"/>
                </a:lnTo>
                <a:lnTo>
                  <a:pt x="1044605" y="1298996"/>
                </a:lnTo>
                <a:cubicBezTo>
                  <a:pt x="1466509" y="1256150"/>
                  <a:pt x="1834356" y="1030449"/>
                  <a:pt x="2067649" y="702392"/>
                </a:cubicBezTo>
                <a:lnTo>
                  <a:pt x="2097479" y="658521"/>
                </a:lnTo>
                <a:lnTo>
                  <a:pt x="2096644" y="658521"/>
                </a:lnTo>
                <a:lnTo>
                  <a:pt x="2133696" y="600945"/>
                </a:lnTo>
                <a:cubicBezTo>
                  <a:pt x="2239494" y="424923"/>
                  <a:pt x="2308584" y="224328"/>
                  <a:pt x="2330376" y="9750"/>
                </a:cubicBezTo>
                <a:lnTo>
                  <a:pt x="2330868" y="1"/>
                </a:lnTo>
                <a:lnTo>
                  <a:pt x="975693" y="1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3" y="652821"/>
            <a:ext cx="8857251" cy="116098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9720782" y="118853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3179" y="652821"/>
            <a:ext cx="8775233" cy="116098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DD6A6-EA01-4E48-87A8-C48DA0EEB555}"/>
              </a:ext>
            </a:extLst>
          </p:cNvPr>
          <p:cNvGrpSpPr/>
          <p:nvPr userDrawn="1"/>
        </p:nvGrpSpPr>
        <p:grpSpPr>
          <a:xfrm flipH="1">
            <a:off x="0" y="297350"/>
            <a:ext cx="2471218" cy="1653822"/>
            <a:chOff x="9720782" y="349811"/>
            <a:chExt cx="2471218" cy="16538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6CFA7E-FCEF-F84F-81A4-DA1C73867561}"/>
                </a:ext>
              </a:extLst>
            </p:cNvPr>
            <p:cNvSpPr/>
            <p:nvPr userDrawn="1"/>
          </p:nvSpPr>
          <p:spPr>
            <a:xfrm flipH="1">
              <a:off x="9861132" y="349811"/>
              <a:ext cx="2330868" cy="1305474"/>
            </a:xfrm>
            <a:custGeom>
              <a:avLst/>
              <a:gdLst>
                <a:gd name="connsiteX0" fmla="*/ 975693 w 2330868"/>
                <a:gd name="connsiteY0" fmla="*/ 0 h 1305474"/>
                <a:gd name="connsiteX1" fmla="*/ 791632 w 2330868"/>
                <a:gd name="connsiteY1" fmla="*/ 0 h 1305474"/>
                <a:gd name="connsiteX2" fmla="*/ 791632 w 2330868"/>
                <a:gd name="connsiteY2" fmla="*/ 1 h 1305474"/>
                <a:gd name="connsiteX3" fmla="*/ 663361 w 2330868"/>
                <a:gd name="connsiteY3" fmla="*/ 6478 h 1305474"/>
                <a:gd name="connsiteX4" fmla="*/ 55209 w 2330868"/>
                <a:gd name="connsiteY4" fmla="*/ 213511 h 1305474"/>
                <a:gd name="connsiteX5" fmla="*/ 0 w 2330868"/>
                <a:gd name="connsiteY5" fmla="*/ 252115 h 1305474"/>
                <a:gd name="connsiteX6" fmla="*/ 0 w 2330868"/>
                <a:gd name="connsiteY6" fmla="*/ 1305473 h 1305474"/>
                <a:gd name="connsiteX7" fmla="*/ 732273 w 2330868"/>
                <a:gd name="connsiteY7" fmla="*/ 1305473 h 1305474"/>
                <a:gd name="connsiteX8" fmla="*/ 732273 w 2330868"/>
                <a:gd name="connsiteY8" fmla="*/ 1305474 h 1305474"/>
                <a:gd name="connsiteX9" fmla="*/ 916334 w 2330868"/>
                <a:gd name="connsiteY9" fmla="*/ 1305474 h 1305474"/>
                <a:gd name="connsiteX10" fmla="*/ 916334 w 2330868"/>
                <a:gd name="connsiteY10" fmla="*/ 1305473 h 1305474"/>
                <a:gd name="connsiteX11" fmla="*/ 1044605 w 2330868"/>
                <a:gd name="connsiteY11" fmla="*/ 1298996 h 1305474"/>
                <a:gd name="connsiteX12" fmla="*/ 2067649 w 2330868"/>
                <a:gd name="connsiteY12" fmla="*/ 702392 h 1305474"/>
                <a:gd name="connsiteX13" fmla="*/ 2097479 w 2330868"/>
                <a:gd name="connsiteY13" fmla="*/ 658521 h 1305474"/>
                <a:gd name="connsiteX14" fmla="*/ 2096644 w 2330868"/>
                <a:gd name="connsiteY14" fmla="*/ 658521 h 1305474"/>
                <a:gd name="connsiteX15" fmla="*/ 2133696 w 2330868"/>
                <a:gd name="connsiteY15" fmla="*/ 600945 h 1305474"/>
                <a:gd name="connsiteX16" fmla="*/ 2330376 w 2330868"/>
                <a:gd name="connsiteY16" fmla="*/ 9750 h 1305474"/>
                <a:gd name="connsiteX17" fmla="*/ 2330868 w 2330868"/>
                <a:gd name="connsiteY17" fmla="*/ 1 h 1305474"/>
                <a:gd name="connsiteX18" fmla="*/ 975693 w 2330868"/>
                <a:gd name="connsiteY18" fmla="*/ 1 h 130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0868" h="1305474">
                  <a:moveTo>
                    <a:pt x="975693" y="0"/>
                  </a:moveTo>
                  <a:lnTo>
                    <a:pt x="791632" y="0"/>
                  </a:lnTo>
                  <a:lnTo>
                    <a:pt x="791632" y="1"/>
                  </a:lnTo>
                  <a:lnTo>
                    <a:pt x="663361" y="6478"/>
                  </a:lnTo>
                  <a:cubicBezTo>
                    <a:pt x="441861" y="28973"/>
                    <a:pt x="235261" y="101866"/>
                    <a:pt x="55209" y="213511"/>
                  </a:cubicBezTo>
                  <a:lnTo>
                    <a:pt x="0" y="252115"/>
                  </a:lnTo>
                  <a:lnTo>
                    <a:pt x="0" y="1305473"/>
                  </a:lnTo>
                  <a:lnTo>
                    <a:pt x="732273" y="1305473"/>
                  </a:lnTo>
                  <a:lnTo>
                    <a:pt x="732273" y="1305474"/>
                  </a:lnTo>
                  <a:lnTo>
                    <a:pt x="916334" y="1305474"/>
                  </a:lnTo>
                  <a:lnTo>
                    <a:pt x="916334" y="1305473"/>
                  </a:lnTo>
                  <a:lnTo>
                    <a:pt x="1044605" y="1298996"/>
                  </a:lnTo>
                  <a:cubicBezTo>
                    <a:pt x="1466509" y="1256150"/>
                    <a:pt x="1834356" y="1030449"/>
                    <a:pt x="2067649" y="702392"/>
                  </a:cubicBezTo>
                  <a:lnTo>
                    <a:pt x="2097479" y="658521"/>
                  </a:lnTo>
                  <a:lnTo>
                    <a:pt x="2096644" y="658521"/>
                  </a:lnTo>
                  <a:lnTo>
                    <a:pt x="2133696" y="600945"/>
                  </a:lnTo>
                  <a:cubicBezTo>
                    <a:pt x="2239494" y="424923"/>
                    <a:pt x="2308584" y="224328"/>
                    <a:pt x="2330376" y="9750"/>
                  </a:cubicBezTo>
                  <a:lnTo>
                    <a:pt x="2330868" y="1"/>
                  </a:lnTo>
                  <a:lnTo>
                    <a:pt x="975693" y="1"/>
                  </a:lnTo>
                  <a:close/>
                </a:path>
              </a:pathLst>
            </a:custGeom>
            <a:solidFill>
              <a:srgbClr val="40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2D687B2-B75A-FA41-B2B6-DD2E4C7FBF31}"/>
                </a:ext>
              </a:extLst>
            </p:cNvPr>
            <p:cNvSpPr/>
            <p:nvPr userDrawn="1"/>
          </p:nvSpPr>
          <p:spPr>
            <a:xfrm flipH="1">
              <a:off x="9720782" y="1188535"/>
              <a:ext cx="1834579" cy="815098"/>
            </a:xfrm>
            <a:custGeom>
              <a:avLst/>
              <a:gdLst>
                <a:gd name="connsiteX0" fmla="*/ 5426896 w 11332213"/>
                <a:gd name="connsiteY0" fmla="*/ 0 h 5008483"/>
                <a:gd name="connsiteX1" fmla="*/ 6133050 w 11332213"/>
                <a:gd name="connsiteY1" fmla="*/ 0 h 5008483"/>
                <a:gd name="connsiteX2" fmla="*/ 6133050 w 11332213"/>
                <a:gd name="connsiteY2" fmla="*/ 3 h 5008483"/>
                <a:gd name="connsiteX3" fmla="*/ 11332213 w 11332213"/>
                <a:gd name="connsiteY3" fmla="*/ 3 h 5008483"/>
                <a:gd name="connsiteX4" fmla="*/ 11330326 w 11332213"/>
                <a:gd name="connsiteY4" fmla="*/ 37406 h 5008483"/>
                <a:gd name="connsiteX5" fmla="*/ 10575758 w 11332213"/>
                <a:gd name="connsiteY5" fmla="*/ 2305541 h 5008483"/>
                <a:gd name="connsiteX6" fmla="*/ 10433608 w 11332213"/>
                <a:gd name="connsiteY6" fmla="*/ 2526432 h 5008483"/>
                <a:gd name="connsiteX7" fmla="*/ 10436809 w 11332213"/>
                <a:gd name="connsiteY7" fmla="*/ 2526432 h 5008483"/>
                <a:gd name="connsiteX8" fmla="*/ 10322366 w 11332213"/>
                <a:gd name="connsiteY8" fmla="*/ 2694743 h 5008483"/>
                <a:gd name="connsiteX9" fmla="*/ 6397432 w 11332213"/>
                <a:gd name="connsiteY9" fmla="*/ 4983631 h 5008483"/>
                <a:gd name="connsiteX10" fmla="*/ 5905318 w 11332213"/>
                <a:gd name="connsiteY10" fmla="*/ 5008480 h 5008483"/>
                <a:gd name="connsiteX11" fmla="*/ 5905318 w 11332213"/>
                <a:gd name="connsiteY11" fmla="*/ 5008483 h 5008483"/>
                <a:gd name="connsiteX12" fmla="*/ 5199163 w 11332213"/>
                <a:gd name="connsiteY12" fmla="*/ 5008483 h 5008483"/>
                <a:gd name="connsiteX13" fmla="*/ 5199163 w 11332213"/>
                <a:gd name="connsiteY13" fmla="*/ 5008480 h 5008483"/>
                <a:gd name="connsiteX14" fmla="*/ 0 w 11332213"/>
                <a:gd name="connsiteY14" fmla="*/ 5008480 h 5008483"/>
                <a:gd name="connsiteX15" fmla="*/ 1887 w 11332213"/>
                <a:gd name="connsiteY15" fmla="*/ 4971077 h 5008483"/>
                <a:gd name="connsiteX16" fmla="*/ 815394 w 11332213"/>
                <a:gd name="connsiteY16" fmla="*/ 2607114 h 5008483"/>
                <a:gd name="connsiteX17" fmla="*/ 833803 w 11332213"/>
                <a:gd name="connsiteY17" fmla="*/ 2579140 h 5008483"/>
                <a:gd name="connsiteX18" fmla="*/ 879503 w 11332213"/>
                <a:gd name="connsiteY18" fmla="*/ 2505436 h 5008483"/>
                <a:gd name="connsiteX19" fmla="*/ 4934782 w 11332213"/>
                <a:gd name="connsiteY19" fmla="*/ 24852 h 5008483"/>
                <a:gd name="connsiteX20" fmla="*/ 5426896 w 11332213"/>
                <a:gd name="connsiteY20" fmla="*/ 3 h 50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32213" h="5008483">
                  <a:moveTo>
                    <a:pt x="5426896" y="0"/>
                  </a:moveTo>
                  <a:lnTo>
                    <a:pt x="6133050" y="0"/>
                  </a:lnTo>
                  <a:lnTo>
                    <a:pt x="6133050" y="3"/>
                  </a:lnTo>
                  <a:lnTo>
                    <a:pt x="11332213" y="3"/>
                  </a:lnTo>
                  <a:lnTo>
                    <a:pt x="11330326" y="37406"/>
                  </a:lnTo>
                  <a:cubicBezTo>
                    <a:pt x="11246722" y="860639"/>
                    <a:pt x="10981656" y="1630227"/>
                    <a:pt x="10575758" y="2305541"/>
                  </a:cubicBezTo>
                  <a:lnTo>
                    <a:pt x="10433608" y="2526432"/>
                  </a:lnTo>
                  <a:lnTo>
                    <a:pt x="10436809" y="2526432"/>
                  </a:lnTo>
                  <a:lnTo>
                    <a:pt x="10322366" y="2694743"/>
                  </a:lnTo>
                  <a:cubicBezTo>
                    <a:pt x="9427334" y="3953341"/>
                    <a:pt x="8016078" y="4819248"/>
                    <a:pt x="6397432" y="4983631"/>
                  </a:cubicBezTo>
                  <a:lnTo>
                    <a:pt x="5905318" y="5008480"/>
                  </a:lnTo>
                  <a:lnTo>
                    <a:pt x="5905318" y="5008483"/>
                  </a:lnTo>
                  <a:lnTo>
                    <a:pt x="5199163" y="5008483"/>
                  </a:lnTo>
                  <a:lnTo>
                    <a:pt x="5199163" y="5008480"/>
                  </a:lnTo>
                  <a:lnTo>
                    <a:pt x="0" y="5008480"/>
                  </a:lnTo>
                  <a:lnTo>
                    <a:pt x="1887" y="4971077"/>
                  </a:lnTo>
                  <a:cubicBezTo>
                    <a:pt x="89472" y="4108643"/>
                    <a:pt x="376213" y="3305084"/>
                    <a:pt x="815394" y="2607114"/>
                  </a:cubicBezTo>
                  <a:lnTo>
                    <a:pt x="833803" y="2579140"/>
                  </a:lnTo>
                  <a:lnTo>
                    <a:pt x="879503" y="2505436"/>
                  </a:lnTo>
                  <a:cubicBezTo>
                    <a:pt x="1764272" y="1143487"/>
                    <a:pt x="3235203" y="197454"/>
                    <a:pt x="4934782" y="24852"/>
                  </a:cubicBezTo>
                  <a:lnTo>
                    <a:pt x="5426896" y="3"/>
                  </a:lnTo>
                  <a:close/>
                </a:path>
              </a:pathLst>
            </a:custGeom>
            <a:noFill/>
            <a:ln>
              <a:solidFill>
                <a:srgbClr val="F5C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711F05-2A47-B348-A827-642057F7C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66D7AB-2970-494C-A6B7-4299E2BF2241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9661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5F9BA7-571F-4C47-A20F-A6A2DE65753E}"/>
              </a:ext>
            </a:extLst>
          </p:cNvPr>
          <p:cNvCxnSpPr/>
          <p:nvPr userDrawn="1"/>
        </p:nvCxnSpPr>
        <p:spPr>
          <a:xfrm>
            <a:off x="0" y="2517332"/>
            <a:ext cx="12192000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1">
            <a:extLst>
              <a:ext uri="{FF2B5EF4-FFF2-40B4-BE49-F238E27FC236}">
                <a16:creationId xmlns:a16="http://schemas.microsoft.com/office/drawing/2014/main" id="{011DB00C-DF56-EC48-8BAB-4675866B48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3747" y="2031864"/>
            <a:ext cx="1049910" cy="1049910"/>
          </a:xfrm>
          <a:prstGeom prst="ellipse">
            <a:avLst/>
          </a:prstGeom>
          <a:solidFill>
            <a:srgbClr val="044449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B6CC0F4-69A2-4A48-8800-63FFA3B39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552D4BC-9998-D04A-8E28-4B7ECF397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87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7E3B5E-E0ED-1F4F-A6CC-773952B492FD}"/>
              </a:ext>
            </a:extLst>
          </p:cNvPr>
          <p:cNvCxnSpPr/>
          <p:nvPr userDrawn="1"/>
        </p:nvCxnSpPr>
        <p:spPr>
          <a:xfrm flipH="1">
            <a:off x="555813" y="4342602"/>
            <a:ext cx="3591091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41">
            <a:extLst>
              <a:ext uri="{FF2B5EF4-FFF2-40B4-BE49-F238E27FC236}">
                <a16:creationId xmlns:a16="http://schemas.microsoft.com/office/drawing/2014/main" id="{7BAEF165-2934-F042-9879-4FC8ADE458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1676" y="2031864"/>
            <a:ext cx="1049910" cy="1049910"/>
          </a:xfrm>
          <a:prstGeom prst="ellipse">
            <a:avLst/>
          </a:prstGeom>
          <a:solidFill>
            <a:srgbClr val="406F7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3758CDC2-462B-984F-8984-550100DE9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221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AC496FE-E102-3145-AC80-932A87D9D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221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F25D0-6E91-3B4F-B84C-5E1C405F734D}"/>
              </a:ext>
            </a:extLst>
          </p:cNvPr>
          <p:cNvCxnSpPr/>
          <p:nvPr userDrawn="1"/>
        </p:nvCxnSpPr>
        <p:spPr>
          <a:xfrm flipH="1">
            <a:off x="4383742" y="4342602"/>
            <a:ext cx="3591091" cy="0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1">
            <a:extLst>
              <a:ext uri="{FF2B5EF4-FFF2-40B4-BE49-F238E27FC236}">
                <a16:creationId xmlns:a16="http://schemas.microsoft.com/office/drawing/2014/main" id="{650A3FD1-8F48-EE4A-BF81-E86E73CF4D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07546" y="2031864"/>
            <a:ext cx="1049910" cy="1049910"/>
          </a:xfrm>
          <a:prstGeom prst="ellipse">
            <a:avLst/>
          </a:prstGeom>
          <a:solidFill>
            <a:srgbClr val="F5C05B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3425C0-FBE5-8C4D-8E8D-7E5C2C4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FE964B2-3B7F-6545-9A52-58961AFA0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808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3A1136-C989-1E46-B9E2-F43E94AAD886}"/>
              </a:ext>
            </a:extLst>
          </p:cNvPr>
          <p:cNvCxnSpPr/>
          <p:nvPr userDrawn="1"/>
        </p:nvCxnSpPr>
        <p:spPr>
          <a:xfrm flipH="1">
            <a:off x="8099612" y="4342602"/>
            <a:ext cx="35910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CA3BE8-C0E8-D64C-AC53-A1ECC9301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4025" y="900212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8BBE4-D85B-E24F-822C-567C20318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DA4D82-9E24-1145-A6D3-7B6CC85BB580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49323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A1431D8-C3DD-9341-960C-34C4CAAD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AF6C089-9985-F746-9018-EE98A4855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B2A5D283-F805-6143-BF44-B9512E1C8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5CDBD2-6CDA-D842-B17F-E00799245D64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6789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455F598-25EE-2E42-AE82-EC89029410A8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8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E2CB3AD-D17D-C74F-9E53-0AD5B51C1AF0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1481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</a:t>
            </a:r>
          </a:p>
          <a:p>
            <a:pPr fontAlgn="base"/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/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 </a:t>
            </a:r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48EC69-4DD2-7F42-A144-C9451D2F5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0D0C1DD-3955-1D42-9001-66E512574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here to add photo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A5AE36-0F2E-124A-A3EF-EEA096924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B8C116-FC38-814F-A747-07F740B0AFB5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291A2A-B2DE-DD43-840F-E28E154243DB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B308DE-2276-1643-BCF5-29D090A5A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069B3CA-B668-ED44-8A33-09E95C2CAA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BF31C-659C-884D-9FA3-2AE11699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1A085AB-3335-C14C-A1AB-2F1E08070A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7985ADB-EBD3-8D4F-8AA4-0CFC77281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BFF758-75DB-D745-8BA2-793966FF3988}"/>
              </a:ext>
            </a:extLst>
          </p:cNvPr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D0EE3FE-603F-234A-9467-CD7E8EB8D3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Click here  to add photo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513B8-E3AB-3549-8AE8-90DD3C241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BD872D-974D-8848-B07E-82A63089673F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03309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C31BFF-79FC-F241-B04B-5AD2A7DF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8DEF4C4-57D8-7742-9ABC-010C7DD3C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Click here to add photo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A1CC7B-A5D0-3449-BDE4-751FF55A92EF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654CA222-30C6-D44A-8747-5CB022E24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A2E355A-8EB7-0B47-A4F4-CCB80CD269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567392-2EED-5D48-8138-1EDB4FCEF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3C31A-0EAA-554F-9679-A9D480BED23A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48042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BD905F-81BB-F044-902E-972357D7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28465" y="-1"/>
            <a:ext cx="9072000" cy="686440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5A16D0D-DB9E-644A-947C-B49B35974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8" y="2046698"/>
            <a:ext cx="3195485" cy="34923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30802-88E8-4644-A7B3-3FBCD6BDED1A}"/>
              </a:ext>
            </a:extLst>
          </p:cNvPr>
          <p:cNvSpPr/>
          <p:nvPr userDrawn="1"/>
        </p:nvSpPr>
        <p:spPr>
          <a:xfrm>
            <a:off x="8049719" y="5906125"/>
            <a:ext cx="4172262" cy="62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50CB1CAC-ECAD-A346-BA02-FD42DC988AC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872225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6F4B87E8-CD08-6B4C-B1D1-D60E9D5B7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356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FBB1137-3A3C-1840-82F3-2167743311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4482" y="2573651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F5CA955-0E42-604F-AAF7-C51BD5ACE2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4482" y="1764075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4715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03304" y="439489"/>
            <a:ext cx="7288696" cy="1098000"/>
          </a:xfrm>
          <a:prstGeom prst="rect">
            <a:avLst/>
          </a:prstGeom>
          <a:solidFill>
            <a:srgbClr val="02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1613752"/>
            <a:ext cx="7288696" cy="1098001"/>
          </a:xfrm>
          <a:prstGeom prst="rect">
            <a:avLst/>
          </a:pr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2797973"/>
            <a:ext cx="7288696" cy="1098001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>
            <a:cxnSpLocks/>
          </p:cNvCxnSpPr>
          <p:nvPr userDrawn="1"/>
        </p:nvCxnSpPr>
        <p:spPr>
          <a:xfrm>
            <a:off x="6175512" y="536598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>
            <a:cxnSpLocks/>
          </p:cNvCxnSpPr>
          <p:nvPr userDrawn="1"/>
        </p:nvCxnSpPr>
        <p:spPr>
          <a:xfrm>
            <a:off x="6175512" y="1715987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>
            <a:cxnSpLocks/>
          </p:cNvCxnSpPr>
          <p:nvPr userDrawn="1"/>
        </p:nvCxnSpPr>
        <p:spPr>
          <a:xfrm>
            <a:off x="6175512" y="2921147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439489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439489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1604453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1604453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2812405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2812405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D5CFC2-CA11-4946-96EA-BBF15B8BED9E}"/>
              </a:ext>
            </a:extLst>
          </p:cNvPr>
          <p:cNvSpPr/>
          <p:nvPr userDrawn="1"/>
        </p:nvSpPr>
        <p:spPr>
          <a:xfrm>
            <a:off x="4903304" y="3986548"/>
            <a:ext cx="7288696" cy="1098001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2CAB76-71D5-E84F-8B5D-91F45213C64E}"/>
              </a:ext>
            </a:extLst>
          </p:cNvPr>
          <p:cNvCxnSpPr>
            <a:cxnSpLocks/>
          </p:cNvCxnSpPr>
          <p:nvPr userDrawn="1"/>
        </p:nvCxnSpPr>
        <p:spPr>
          <a:xfrm>
            <a:off x="6175512" y="4109722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E9ABC7B0-05FD-1B49-BAA6-3764B45D7A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4" y="4000980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51B907D-CD1C-6145-B01E-6B18D6C908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4921" y="4000980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3401B6-6892-6C41-BA37-01F20A8CF56D}"/>
              </a:ext>
            </a:extLst>
          </p:cNvPr>
          <p:cNvSpPr/>
          <p:nvPr userDrawn="1"/>
        </p:nvSpPr>
        <p:spPr>
          <a:xfrm>
            <a:off x="4903304" y="5172096"/>
            <a:ext cx="7288696" cy="1098001"/>
          </a:xfrm>
          <a:prstGeom prst="rect">
            <a:avLst/>
          </a:prstGeom>
          <a:solidFill>
            <a:srgbClr val="CC9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D68C47-6ADF-9246-9DFF-5138F133E22C}"/>
              </a:ext>
            </a:extLst>
          </p:cNvPr>
          <p:cNvCxnSpPr>
            <a:cxnSpLocks/>
          </p:cNvCxnSpPr>
          <p:nvPr userDrawn="1"/>
        </p:nvCxnSpPr>
        <p:spPr>
          <a:xfrm>
            <a:off x="6175512" y="5295270"/>
            <a:ext cx="0" cy="87902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16B544E-5728-BB4C-9524-2EAB46E101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8894" y="5186528"/>
            <a:ext cx="1176670" cy="1090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105EB64-E6DD-3542-B0E0-27E3948B56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4921" y="5186528"/>
            <a:ext cx="5353929" cy="109016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DF88DD9-3F34-4D4A-AA92-6686426D0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349811"/>
            <a:ext cx="1176669" cy="6158378"/>
          </a:xfrm>
          <a:prstGeom prst="rect">
            <a:avLst/>
          </a:prstGeom>
        </p:spPr>
      </p:pic>
      <p:sp>
        <p:nvSpPr>
          <p:cNvPr id="48" name="Text Placeholder 23">
            <a:extLst>
              <a:ext uri="{FF2B5EF4-FFF2-40B4-BE49-F238E27FC236}">
                <a16:creationId xmlns:a16="http://schemas.microsoft.com/office/drawing/2014/main" id="{6F4F31AD-38E7-6E4D-B2CB-9C2775EDF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Text Placeholder 25">
            <a:extLst>
              <a:ext uri="{FF2B5EF4-FFF2-40B4-BE49-F238E27FC236}">
                <a16:creationId xmlns:a16="http://schemas.microsoft.com/office/drawing/2014/main" id="{74BD144C-0351-8345-BFEC-9EFE627F0D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DE3B57-518B-0148-BA5D-1A4088609B8D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SUSTAIN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2E5665-819D-1B42-BA24-3F5B4CD1E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90"/>
          <a:stretch/>
        </p:blipFill>
        <p:spPr>
          <a:xfrm>
            <a:off x="-6293" y="-6407"/>
            <a:ext cx="9072000" cy="6864407"/>
          </a:xfrm>
          <a:prstGeom prst="rect">
            <a:avLst/>
          </a:prstGeom>
        </p:spPr>
      </p:pic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4" y="535129"/>
            <a:ext cx="3197422" cy="3197422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1871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191C8A7-D781-AE42-8A87-BB0955E2B420}"/>
              </a:ext>
            </a:extLst>
          </p:cNvPr>
          <p:cNvSpPr/>
          <p:nvPr userDrawn="1"/>
        </p:nvSpPr>
        <p:spPr>
          <a:xfrm>
            <a:off x="-27541" y="11234"/>
            <a:ext cx="7658926" cy="4262853"/>
          </a:xfrm>
          <a:custGeom>
            <a:avLst/>
            <a:gdLst>
              <a:gd name="connsiteX0" fmla="*/ 0 w 7658926"/>
              <a:gd name="connsiteY0" fmla="*/ 0 h 4262853"/>
              <a:gd name="connsiteX1" fmla="*/ 7658926 w 7658926"/>
              <a:gd name="connsiteY1" fmla="*/ 0 h 4262853"/>
              <a:gd name="connsiteX2" fmla="*/ 7611483 w 7658926"/>
              <a:gd name="connsiteY2" fmla="*/ 193139 h 4262853"/>
              <a:gd name="connsiteX3" fmla="*/ 7025381 w 7658926"/>
              <a:gd name="connsiteY3" fmla="*/ 1559911 h 4262853"/>
              <a:gd name="connsiteX4" fmla="*/ 6883231 w 7658926"/>
              <a:gd name="connsiteY4" fmla="*/ 1780802 h 4262853"/>
              <a:gd name="connsiteX5" fmla="*/ 6886432 w 7658926"/>
              <a:gd name="connsiteY5" fmla="*/ 1780802 h 4262853"/>
              <a:gd name="connsiteX6" fmla="*/ 6771989 w 7658926"/>
              <a:gd name="connsiteY6" fmla="*/ 1949113 h 4262853"/>
              <a:gd name="connsiteX7" fmla="*/ 2847055 w 7658926"/>
              <a:gd name="connsiteY7" fmla="*/ 4238001 h 4262853"/>
              <a:gd name="connsiteX8" fmla="*/ 2354941 w 7658926"/>
              <a:gd name="connsiteY8" fmla="*/ 4262850 h 4262853"/>
              <a:gd name="connsiteX9" fmla="*/ 2354941 w 7658926"/>
              <a:gd name="connsiteY9" fmla="*/ 4262853 h 4262853"/>
              <a:gd name="connsiteX10" fmla="*/ 1648786 w 7658926"/>
              <a:gd name="connsiteY10" fmla="*/ 4262853 h 4262853"/>
              <a:gd name="connsiteX11" fmla="*/ 1648786 w 7658926"/>
              <a:gd name="connsiteY11" fmla="*/ 4262850 h 4262853"/>
              <a:gd name="connsiteX12" fmla="*/ 0 w 7658926"/>
              <a:gd name="connsiteY12" fmla="*/ 4262850 h 42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8926" h="4262853">
                <a:moveTo>
                  <a:pt x="0" y="0"/>
                </a:moveTo>
                <a:lnTo>
                  <a:pt x="7658926" y="0"/>
                </a:lnTo>
                <a:lnTo>
                  <a:pt x="7611483" y="193139"/>
                </a:lnTo>
                <a:cubicBezTo>
                  <a:pt x="7477741" y="678943"/>
                  <a:pt x="7279067" y="1137840"/>
                  <a:pt x="7025381" y="1559911"/>
                </a:cubicBezTo>
                <a:lnTo>
                  <a:pt x="6883231" y="1780802"/>
                </a:lnTo>
                <a:lnTo>
                  <a:pt x="6886432" y="1780802"/>
                </a:lnTo>
                <a:lnTo>
                  <a:pt x="6771989" y="1949113"/>
                </a:lnTo>
                <a:cubicBezTo>
                  <a:pt x="5876957" y="3207711"/>
                  <a:pt x="4465701" y="4073618"/>
                  <a:pt x="2847055" y="4238001"/>
                </a:cubicBezTo>
                <a:lnTo>
                  <a:pt x="2354941" y="4262850"/>
                </a:lnTo>
                <a:lnTo>
                  <a:pt x="2354941" y="4262853"/>
                </a:lnTo>
                <a:lnTo>
                  <a:pt x="1648786" y="4262853"/>
                </a:lnTo>
                <a:lnTo>
                  <a:pt x="1648786" y="4262850"/>
                </a:lnTo>
                <a:lnTo>
                  <a:pt x="0" y="4262850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97040EF-11F0-0E46-B338-363C3B6FA559}"/>
              </a:ext>
            </a:extLst>
          </p:cNvPr>
          <p:cNvSpPr/>
          <p:nvPr userDrawn="1"/>
        </p:nvSpPr>
        <p:spPr>
          <a:xfrm flipH="1">
            <a:off x="-41674" y="4289077"/>
            <a:ext cx="7432133" cy="2568925"/>
          </a:xfrm>
          <a:custGeom>
            <a:avLst/>
            <a:gdLst>
              <a:gd name="connsiteX0" fmla="*/ 5292913 w 7432133"/>
              <a:gd name="connsiteY0" fmla="*/ 0 h 2568925"/>
              <a:gd name="connsiteX1" fmla="*/ 4586759 w 7432133"/>
              <a:gd name="connsiteY1" fmla="*/ 0 h 2568925"/>
              <a:gd name="connsiteX2" fmla="*/ 4586759 w 7432133"/>
              <a:gd name="connsiteY2" fmla="*/ 3 h 2568925"/>
              <a:gd name="connsiteX3" fmla="*/ 4094645 w 7432133"/>
              <a:gd name="connsiteY3" fmla="*/ 24852 h 2568925"/>
              <a:gd name="connsiteX4" fmla="*/ 39366 w 7432133"/>
              <a:gd name="connsiteY4" fmla="*/ 2505436 h 2568925"/>
              <a:gd name="connsiteX5" fmla="*/ 0 w 7432133"/>
              <a:gd name="connsiteY5" fmla="*/ 2568925 h 2568925"/>
              <a:gd name="connsiteX6" fmla="*/ 7432133 w 7432133"/>
              <a:gd name="connsiteY6" fmla="*/ 2568925 h 2568925"/>
              <a:gd name="connsiteX7" fmla="*/ 7432133 w 7432133"/>
              <a:gd name="connsiteY7" fmla="*/ 3 h 2568925"/>
              <a:gd name="connsiteX8" fmla="*/ 5292913 w 7432133"/>
              <a:gd name="connsiteY8" fmla="*/ 3 h 256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2133" h="2568925">
                <a:moveTo>
                  <a:pt x="5292913" y="0"/>
                </a:moveTo>
                <a:lnTo>
                  <a:pt x="4586759" y="0"/>
                </a:lnTo>
                <a:lnTo>
                  <a:pt x="4586759" y="3"/>
                </a:lnTo>
                <a:lnTo>
                  <a:pt x="4094645" y="24852"/>
                </a:lnTo>
                <a:cubicBezTo>
                  <a:pt x="2395066" y="197454"/>
                  <a:pt x="924135" y="1143487"/>
                  <a:pt x="39366" y="2505436"/>
                </a:cubicBezTo>
                <a:lnTo>
                  <a:pt x="0" y="2568925"/>
                </a:lnTo>
                <a:lnTo>
                  <a:pt x="7432133" y="2568925"/>
                </a:lnTo>
                <a:lnTo>
                  <a:pt x="7432133" y="3"/>
                </a:lnTo>
                <a:lnTo>
                  <a:pt x="5292913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13" y="475564"/>
            <a:ext cx="3331937" cy="3331937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0EAE91-C045-9E4F-9447-55FDE253B7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274087"/>
            <a:ext cx="6986370" cy="2568923"/>
          </a:xfrm>
          <a:custGeom>
            <a:avLst/>
            <a:gdLst>
              <a:gd name="connsiteX0" fmla="*/ 1693458 w 6986370"/>
              <a:gd name="connsiteY0" fmla="*/ 0 h 2568923"/>
              <a:gd name="connsiteX1" fmla="*/ 2399612 w 6986370"/>
              <a:gd name="connsiteY1" fmla="*/ 0 h 2568923"/>
              <a:gd name="connsiteX2" fmla="*/ 2399612 w 6986370"/>
              <a:gd name="connsiteY2" fmla="*/ 3 h 2568923"/>
              <a:gd name="connsiteX3" fmla="*/ 2891726 w 6986370"/>
              <a:gd name="connsiteY3" fmla="*/ 24852 h 2568923"/>
              <a:gd name="connsiteX4" fmla="*/ 6947005 w 6986370"/>
              <a:gd name="connsiteY4" fmla="*/ 2505436 h 2568923"/>
              <a:gd name="connsiteX5" fmla="*/ 6986370 w 6986370"/>
              <a:gd name="connsiteY5" fmla="*/ 2568923 h 2568923"/>
              <a:gd name="connsiteX6" fmla="*/ 0 w 6986370"/>
              <a:gd name="connsiteY6" fmla="*/ 2568923 h 2568923"/>
              <a:gd name="connsiteX7" fmla="*/ 0 w 6986370"/>
              <a:gd name="connsiteY7" fmla="*/ 3 h 2568923"/>
              <a:gd name="connsiteX8" fmla="*/ 1693458 w 6986370"/>
              <a:gd name="connsiteY8" fmla="*/ 3 h 25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6370" h="2568923">
                <a:moveTo>
                  <a:pt x="1693458" y="0"/>
                </a:moveTo>
                <a:lnTo>
                  <a:pt x="2399612" y="0"/>
                </a:lnTo>
                <a:lnTo>
                  <a:pt x="2399612" y="3"/>
                </a:lnTo>
                <a:lnTo>
                  <a:pt x="2891726" y="24852"/>
                </a:lnTo>
                <a:cubicBezTo>
                  <a:pt x="4591305" y="197454"/>
                  <a:pt x="6062236" y="1143487"/>
                  <a:pt x="6947005" y="2505436"/>
                </a:cubicBezTo>
                <a:lnTo>
                  <a:pt x="6986370" y="2568923"/>
                </a:lnTo>
                <a:lnTo>
                  <a:pt x="0" y="2568923"/>
                </a:lnTo>
                <a:lnTo>
                  <a:pt x="0" y="3"/>
                </a:lnTo>
                <a:lnTo>
                  <a:pt x="1693458" y="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 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0257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64E0019-97AC-2747-A525-042BEAE38629}"/>
              </a:ext>
            </a:extLst>
          </p:cNvPr>
          <p:cNvSpPr/>
          <p:nvPr userDrawn="1"/>
        </p:nvSpPr>
        <p:spPr>
          <a:xfrm>
            <a:off x="-1" y="0"/>
            <a:ext cx="10281663" cy="3774332"/>
          </a:xfrm>
          <a:custGeom>
            <a:avLst/>
            <a:gdLst>
              <a:gd name="connsiteX0" fmla="*/ 0 w 9340944"/>
              <a:gd name="connsiteY0" fmla="*/ 0 h 3429000"/>
              <a:gd name="connsiteX1" fmla="*/ 9340944 w 9340944"/>
              <a:gd name="connsiteY1" fmla="*/ 0 h 3429000"/>
              <a:gd name="connsiteX2" fmla="*/ 9234646 w 9340944"/>
              <a:gd name="connsiteY2" fmla="*/ 231978 h 3429000"/>
              <a:gd name="connsiteX3" fmla="*/ 9089396 w 9340944"/>
              <a:gd name="connsiteY3" fmla="*/ 510137 h 3429000"/>
              <a:gd name="connsiteX4" fmla="*/ 8947520 w 9340944"/>
              <a:gd name="connsiteY4" fmla="*/ 748674 h 3429000"/>
              <a:gd name="connsiteX5" fmla="*/ 8950715 w 9340944"/>
              <a:gd name="connsiteY5" fmla="*/ 748674 h 3429000"/>
              <a:gd name="connsiteX6" fmla="*/ 8836492 w 9340944"/>
              <a:gd name="connsiteY6" fmla="*/ 930430 h 3429000"/>
              <a:gd name="connsiteX7" fmla="*/ 4919127 w 9340944"/>
              <a:gd name="connsiteY7" fmla="*/ 3402163 h 3429000"/>
              <a:gd name="connsiteX8" fmla="*/ 4427962 w 9340944"/>
              <a:gd name="connsiteY8" fmla="*/ 3428997 h 3429000"/>
              <a:gd name="connsiteX9" fmla="*/ 4427962 w 9340944"/>
              <a:gd name="connsiteY9" fmla="*/ 3429000 h 3429000"/>
              <a:gd name="connsiteX10" fmla="*/ 3723169 w 9340944"/>
              <a:gd name="connsiteY10" fmla="*/ 3429000 h 3429000"/>
              <a:gd name="connsiteX11" fmla="*/ 3723169 w 9340944"/>
              <a:gd name="connsiteY11" fmla="*/ 3428997 h 3429000"/>
              <a:gd name="connsiteX12" fmla="*/ 0 w 9340944"/>
              <a:gd name="connsiteY12" fmla="*/ 342899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0944" h="3429000">
                <a:moveTo>
                  <a:pt x="0" y="0"/>
                </a:moveTo>
                <a:lnTo>
                  <a:pt x="9340944" y="0"/>
                </a:lnTo>
                <a:lnTo>
                  <a:pt x="9234646" y="231978"/>
                </a:lnTo>
                <a:cubicBezTo>
                  <a:pt x="9188479" y="326231"/>
                  <a:pt x="9140035" y="418980"/>
                  <a:pt x="9089396" y="510137"/>
                </a:cubicBezTo>
                <a:lnTo>
                  <a:pt x="8947520" y="748674"/>
                </a:lnTo>
                <a:lnTo>
                  <a:pt x="8950715" y="748674"/>
                </a:lnTo>
                <a:lnTo>
                  <a:pt x="8836492" y="930430"/>
                </a:lnTo>
                <a:cubicBezTo>
                  <a:pt x="7943186" y="2289570"/>
                  <a:pt x="6534652" y="3224648"/>
                  <a:pt x="4919127" y="3402163"/>
                </a:cubicBezTo>
                <a:lnTo>
                  <a:pt x="4427962" y="3428997"/>
                </a:lnTo>
                <a:lnTo>
                  <a:pt x="4427962" y="3429000"/>
                </a:lnTo>
                <a:lnTo>
                  <a:pt x="3723169" y="3429000"/>
                </a:lnTo>
                <a:lnTo>
                  <a:pt x="3723169" y="3428997"/>
                </a:lnTo>
                <a:lnTo>
                  <a:pt x="0" y="3428997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7E9A38E-4ED8-5646-AC1B-12098108B7C7}"/>
              </a:ext>
            </a:extLst>
          </p:cNvPr>
          <p:cNvSpPr/>
          <p:nvPr userDrawn="1"/>
        </p:nvSpPr>
        <p:spPr>
          <a:xfrm>
            <a:off x="7327892" y="17310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B98A5F8-83AA-5E44-B82C-227A8597E47E}"/>
              </a:ext>
            </a:extLst>
          </p:cNvPr>
          <p:cNvSpPr/>
          <p:nvPr userDrawn="1"/>
        </p:nvSpPr>
        <p:spPr>
          <a:xfrm>
            <a:off x="8447083" y="26139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D23400E6-04D3-B048-A9BE-B92A3459635D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5853633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6C6A9A91-D3B7-D941-914E-70D998F3B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5853633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8ABD4E3B-3D78-424B-A5A7-9DAFD6BE8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715" y="5353474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0113A10-A8EF-9E4E-BD98-8F9D6A81B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715" y="4543898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A795C8-927A-CE44-AC9B-101D55A2C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0" y="769566"/>
            <a:ext cx="5225801" cy="20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767471" y="1014696"/>
            <a:ext cx="788680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777521" y="2542563"/>
            <a:ext cx="7876752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B6365-5C1A-AB4B-BBCC-D464627B8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309" y="6221191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32534-BC87-5D4F-B26D-CF89E2F3C640}"/>
              </a:ext>
            </a:extLst>
          </p:cNvPr>
          <p:cNvSpPr txBox="1"/>
          <p:nvPr userDrawn="1"/>
        </p:nvSpPr>
        <p:spPr>
          <a:xfrm>
            <a:off x="8701210" y="624479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97D81-6562-A840-B079-58506E6A2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7CE00F-DEB2-AE46-9EA9-6615CC1CF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37" y="365395"/>
            <a:ext cx="1826297" cy="1995953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258470A-9031-F643-91F2-83EDE010F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151" y="2726744"/>
            <a:ext cx="7876753" cy="3173773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4804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3B193AB-B400-AD45-A369-DD189568A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66" y="3961597"/>
            <a:ext cx="4077324" cy="191239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CDCE132-A25C-3647-8519-2E32D62863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69770" cy="3585092"/>
          </a:xfrm>
          <a:custGeom>
            <a:avLst/>
            <a:gdLst>
              <a:gd name="connsiteX0" fmla="*/ 1295503 w 12069770"/>
              <a:gd name="connsiteY0" fmla="*/ 0 h 3585092"/>
              <a:gd name="connsiteX1" fmla="*/ 12069770 w 12069770"/>
              <a:gd name="connsiteY1" fmla="*/ 0 h 3585092"/>
              <a:gd name="connsiteX2" fmla="*/ 11966788 w 12069770"/>
              <a:gd name="connsiteY2" fmla="*/ 207716 h 3585092"/>
              <a:gd name="connsiteX3" fmla="*/ 11800766 w 12069770"/>
              <a:gd name="connsiteY3" fmla="*/ 501567 h 3585092"/>
              <a:gd name="connsiteX4" fmla="*/ 11638600 w 12069770"/>
              <a:gd name="connsiteY4" fmla="*/ 753560 h 3585092"/>
              <a:gd name="connsiteX5" fmla="*/ 11642252 w 12069770"/>
              <a:gd name="connsiteY5" fmla="*/ 753560 h 3585092"/>
              <a:gd name="connsiteX6" fmla="*/ 11511695 w 12069770"/>
              <a:gd name="connsiteY6" fmla="*/ 945570 h 3585092"/>
              <a:gd name="connsiteX7" fmla="*/ 10877562 w 12069770"/>
              <a:gd name="connsiteY7" fmla="*/ 1703644 h 3585092"/>
              <a:gd name="connsiteX8" fmla="*/ 10825384 w 12069770"/>
              <a:gd name="connsiteY8" fmla="*/ 1754215 h 3585092"/>
              <a:gd name="connsiteX9" fmla="*/ 10084820 w 12069770"/>
              <a:gd name="connsiteY9" fmla="*/ 1754215 h 3585092"/>
              <a:gd name="connsiteX10" fmla="*/ 10084820 w 12069770"/>
              <a:gd name="connsiteY10" fmla="*/ 1754214 h 3585092"/>
              <a:gd name="connsiteX11" fmla="*/ 9900759 w 12069770"/>
              <a:gd name="connsiteY11" fmla="*/ 1754214 h 3585092"/>
              <a:gd name="connsiteX12" fmla="*/ 9900759 w 12069770"/>
              <a:gd name="connsiteY12" fmla="*/ 1754215 h 3585092"/>
              <a:gd name="connsiteX13" fmla="*/ 9772488 w 12069770"/>
              <a:gd name="connsiteY13" fmla="*/ 1760692 h 3585092"/>
              <a:gd name="connsiteX14" fmla="*/ 8715470 w 12069770"/>
              <a:gd name="connsiteY14" fmla="*/ 2407263 h 3585092"/>
              <a:gd name="connsiteX15" fmla="*/ 8703558 w 12069770"/>
              <a:gd name="connsiteY15" fmla="*/ 2426474 h 3585092"/>
              <a:gd name="connsiteX16" fmla="*/ 8698760 w 12069770"/>
              <a:gd name="connsiteY16" fmla="*/ 2433765 h 3585092"/>
              <a:gd name="connsiteX17" fmla="*/ 8486717 w 12069770"/>
              <a:gd name="connsiteY17" fmla="*/ 3049938 h 3585092"/>
              <a:gd name="connsiteX18" fmla="*/ 8486225 w 12069770"/>
              <a:gd name="connsiteY18" fmla="*/ 3059687 h 3585092"/>
              <a:gd name="connsiteX19" fmla="*/ 8915326 w 12069770"/>
              <a:gd name="connsiteY19" fmla="*/ 3059687 h 3585092"/>
              <a:gd name="connsiteX20" fmla="*/ 8685199 w 12069770"/>
              <a:gd name="connsiteY20" fmla="*/ 3157222 h 3585092"/>
              <a:gd name="connsiteX21" fmla="*/ 7034118 w 12069770"/>
              <a:gd name="connsiteY21" fmla="*/ 3556741 h 3585092"/>
              <a:gd name="connsiteX22" fmla="*/ 6472713 w 12069770"/>
              <a:gd name="connsiteY22" fmla="*/ 3585089 h 3585092"/>
              <a:gd name="connsiteX23" fmla="*/ 6472713 w 12069770"/>
              <a:gd name="connsiteY23" fmla="*/ 3585092 h 3585092"/>
              <a:gd name="connsiteX24" fmla="*/ 5667129 w 12069770"/>
              <a:gd name="connsiteY24" fmla="*/ 3585092 h 3585092"/>
              <a:gd name="connsiteX25" fmla="*/ 5667129 w 12069770"/>
              <a:gd name="connsiteY25" fmla="*/ 3585089 h 3585092"/>
              <a:gd name="connsiteX26" fmla="*/ 0 w 12069770"/>
              <a:gd name="connsiteY26" fmla="*/ 3585089 h 3585092"/>
              <a:gd name="connsiteX27" fmla="*/ 0 w 12069770"/>
              <a:gd name="connsiteY27" fmla="*/ 2287533 h 3585092"/>
              <a:gd name="connsiteX28" fmla="*/ 51672 w 12069770"/>
              <a:gd name="connsiteY28" fmla="*/ 2123653 h 3585092"/>
              <a:gd name="connsiteX29" fmla="*/ 666110 w 12069770"/>
              <a:gd name="connsiteY29" fmla="*/ 845602 h 3585092"/>
              <a:gd name="connsiteX30" fmla="*/ 687111 w 12069770"/>
              <a:gd name="connsiteY30" fmla="*/ 813690 h 3585092"/>
              <a:gd name="connsiteX31" fmla="*/ 739246 w 12069770"/>
              <a:gd name="connsiteY31" fmla="*/ 729608 h 3585092"/>
              <a:gd name="connsiteX32" fmla="*/ 1148300 w 12069770"/>
              <a:gd name="connsiteY32" fmla="*/ 170002 h 35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069770" h="3585092">
                <a:moveTo>
                  <a:pt x="1295503" y="0"/>
                </a:moveTo>
                <a:lnTo>
                  <a:pt x="12069770" y="0"/>
                </a:lnTo>
                <a:lnTo>
                  <a:pt x="11966788" y="207716"/>
                </a:lnTo>
                <a:cubicBezTo>
                  <a:pt x="11914018" y="307286"/>
                  <a:pt x="11858647" y="405267"/>
                  <a:pt x="11800766" y="501567"/>
                </a:cubicBezTo>
                <a:lnTo>
                  <a:pt x="11638600" y="753560"/>
                </a:lnTo>
                <a:lnTo>
                  <a:pt x="11642252" y="753560"/>
                </a:lnTo>
                <a:lnTo>
                  <a:pt x="11511695" y="945570"/>
                </a:lnTo>
                <a:cubicBezTo>
                  <a:pt x="11320247" y="1214785"/>
                  <a:pt x="11108095" y="1468251"/>
                  <a:pt x="10877562" y="1703644"/>
                </a:cubicBezTo>
                <a:lnTo>
                  <a:pt x="10825384" y="1754215"/>
                </a:lnTo>
                <a:lnTo>
                  <a:pt x="10084820" y="1754215"/>
                </a:lnTo>
                <a:lnTo>
                  <a:pt x="10084820" y="1754214"/>
                </a:lnTo>
                <a:lnTo>
                  <a:pt x="9900759" y="1754214"/>
                </a:lnTo>
                <a:lnTo>
                  <a:pt x="9900759" y="1754215"/>
                </a:lnTo>
                <a:lnTo>
                  <a:pt x="9772488" y="1760692"/>
                </a:lnTo>
                <a:cubicBezTo>
                  <a:pt x="9329489" y="1805681"/>
                  <a:pt x="8946087" y="2052267"/>
                  <a:pt x="8715470" y="2407263"/>
                </a:cubicBezTo>
                <a:lnTo>
                  <a:pt x="8703558" y="2426474"/>
                </a:lnTo>
                <a:lnTo>
                  <a:pt x="8698760" y="2433765"/>
                </a:lnTo>
                <a:cubicBezTo>
                  <a:pt x="8584286" y="2615693"/>
                  <a:pt x="8509546" y="2825143"/>
                  <a:pt x="8486717" y="3049938"/>
                </a:cubicBezTo>
                <a:lnTo>
                  <a:pt x="8486225" y="3059687"/>
                </a:lnTo>
                <a:lnTo>
                  <a:pt x="8915326" y="3059687"/>
                </a:lnTo>
                <a:lnTo>
                  <a:pt x="8685199" y="3157222"/>
                </a:lnTo>
                <a:cubicBezTo>
                  <a:pt x="8165111" y="3361381"/>
                  <a:pt x="7611167" y="3498138"/>
                  <a:pt x="7034118" y="3556741"/>
                </a:cubicBezTo>
                <a:lnTo>
                  <a:pt x="6472713" y="3585089"/>
                </a:lnTo>
                <a:lnTo>
                  <a:pt x="6472713" y="3585092"/>
                </a:lnTo>
                <a:lnTo>
                  <a:pt x="5667129" y="3585092"/>
                </a:lnTo>
                <a:lnTo>
                  <a:pt x="5667129" y="3585089"/>
                </a:lnTo>
                <a:lnTo>
                  <a:pt x="0" y="3585089"/>
                </a:lnTo>
                <a:lnTo>
                  <a:pt x="0" y="2287533"/>
                </a:lnTo>
                <a:lnTo>
                  <a:pt x="51672" y="2123653"/>
                </a:lnTo>
                <a:cubicBezTo>
                  <a:pt x="208567" y="1671963"/>
                  <a:pt x="415601" y="1243726"/>
                  <a:pt x="666110" y="845602"/>
                </a:cubicBezTo>
                <a:lnTo>
                  <a:pt x="687111" y="813690"/>
                </a:lnTo>
                <a:lnTo>
                  <a:pt x="739246" y="729608"/>
                </a:lnTo>
                <a:cubicBezTo>
                  <a:pt x="865415" y="535393"/>
                  <a:pt x="1002031" y="348593"/>
                  <a:pt x="1148300" y="170002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3A91863-5EA5-034B-9D61-FC2D65837866}"/>
              </a:ext>
            </a:extLst>
          </p:cNvPr>
          <p:cNvSpPr/>
          <p:nvPr userDrawn="1"/>
        </p:nvSpPr>
        <p:spPr>
          <a:xfrm>
            <a:off x="8456245" y="176782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AC3A166-E984-FF4B-AACA-2FC67E1BA6F5}"/>
              </a:ext>
            </a:extLst>
          </p:cNvPr>
          <p:cNvSpPr/>
          <p:nvPr userDrawn="1"/>
        </p:nvSpPr>
        <p:spPr>
          <a:xfrm>
            <a:off x="9575436" y="265067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54045-4139-6141-AA47-E151A66C30C6}"/>
              </a:ext>
            </a:extLst>
          </p:cNvPr>
          <p:cNvCxnSpPr>
            <a:cxnSpLocks/>
          </p:cNvCxnSpPr>
          <p:nvPr userDrawn="1"/>
        </p:nvCxnSpPr>
        <p:spPr>
          <a:xfrm>
            <a:off x="4796852" y="3807502"/>
            <a:ext cx="0" cy="2353455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9FDD1ED-6E32-0045-8A11-815BC4878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6714" y="3962385"/>
            <a:ext cx="6859047" cy="1911602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F79AD-8017-C741-B39C-D97128D38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3D6BF0D-DCCB-2048-9949-C20605E3FD77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4989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>
            <a:off x="2085425" y="41097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3204616" y="49926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82" r:id="rId4"/>
    <p:sldLayoutId id="2147483684" r:id="rId5"/>
    <p:sldLayoutId id="2147483687" r:id="rId6"/>
    <p:sldLayoutId id="2147483671" r:id="rId7"/>
    <p:sldLayoutId id="2147483652" r:id="rId8"/>
    <p:sldLayoutId id="2147483653" r:id="rId9"/>
    <p:sldLayoutId id="2147483678" r:id="rId10"/>
    <p:sldLayoutId id="2147483679" r:id="rId11"/>
    <p:sldLayoutId id="2147483680" r:id="rId12"/>
    <p:sldLayoutId id="2147483673" r:id="rId13"/>
    <p:sldLayoutId id="2147483676" r:id="rId14"/>
    <p:sldLayoutId id="2147483677" r:id="rId15"/>
    <p:sldLayoutId id="2147483685" r:id="rId16"/>
    <p:sldLayoutId id="2147483686" r:id="rId17"/>
    <p:sldLayoutId id="2147483672" r:id="rId18"/>
    <p:sldLayoutId id="2147483670" r:id="rId19"/>
    <p:sldLayoutId id="2147483664" r:id="rId20"/>
    <p:sldLayoutId id="2147483674" r:id="rId21"/>
    <p:sldLayoutId id="2147483675" r:id="rId22"/>
    <p:sldLayoutId id="2147483683" r:id="rId23"/>
    <p:sldLayoutId id="2147483656" r:id="rId24"/>
    <p:sldLayoutId id="2147483657" r:id="rId25"/>
    <p:sldLayoutId id="2147483658" r:id="rId26"/>
    <p:sldLayoutId id="214748368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dish.com/ie/?redirected=%E2%9C%93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quareup.com/ie/en/payments?device=c&amp;gclsrc=aw.ds&amp;kw=square&amp;kwid=p62659694683&amp;matchtype=e&amp;pcrid=521286881237&amp;pdv=c&amp;pkw=square&amp;pmt=e&amp;pub=GOOGLE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revolut.com/en-S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StFvzCrEsJ4?feature=oembed" TargetMode="External"/><Relationship Id="rId4" Type="http://schemas.openxmlformats.org/officeDocument/2006/relationships/hyperlink" Target="https://www.youtube.com/watch?v=StFvzCrEsJ4&amp;t=1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101-Elika-Jan-Project.pd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innowsolution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XvLsoix8Cxw?feature=oembed" TargetMode="External"/><Relationship Id="rId4" Type="http://schemas.openxmlformats.org/officeDocument/2006/relationships/hyperlink" Target="https://www.youtube.com/watch?v=XvLsoix8Cxw&amp;t=1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thespoon.tech/tenzo-raises-1-8m-to-curb-restaurant-food-waste-with-ai/?ct=t(RSS_EMAIL_CAMPAIGN)&amp;mc_cid=0f7e3f1026" TargetMode="External"/><Relationship Id="rId4" Type="http://schemas.openxmlformats.org/officeDocument/2006/relationships/hyperlink" Target="https://thespoon.tech/leanpath-fights-food-waste-with-behavior-change-in-kitchen-staff/?ct=t(RSS_EMAIL_CAMPAIGN)&amp;mc_cid=0f7e3f10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CELEX:52020DC0381" TargetMode="External"/><Relationship Id="rId2" Type="http://schemas.openxmlformats.org/officeDocument/2006/relationships/hyperlink" Target="https://etp.fooddrinkeurope.eu/component/attachments/attachments.html?id=61&amp;task=downloads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os.toasttab.com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averoinc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veroinc.com/pos-integrations/" TargetMode="External"/><Relationship Id="rId2" Type="http://schemas.openxmlformats.org/officeDocument/2006/relationships/hyperlink" Target="https://pos.toasttab.com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maLt-FFet_I?start=28&amp;feature=oembed" TargetMode="External"/><Relationship Id="rId4" Type="http://schemas.openxmlformats.org/officeDocument/2006/relationships/hyperlink" Target="https://www.youtube.com/watch?v=maLt-FFet_I&amp;t=29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tp.fooddrinkeurope.eu/component/attachments/attachments.html?id=61&amp;task=downloads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starsuk.com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novobrief.com/ghost-kitchens-keatz-spain/6610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na.aero/" TargetMode="External"/><Relationship Id="rId2" Type="http://schemas.openxmlformats.org/officeDocument/2006/relationships/hyperlink" Target="https://www.uber.com/ie/en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4AlDfiqC7rM?feature=oembed" TargetMode="External"/><Relationship Id="rId4" Type="http://schemas.openxmlformats.org/officeDocument/2006/relationships/hyperlink" Target="https://www.youtube.com/watch?v=4AlDfiqC7rM&amp;t=19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foodinnovation.how/wp-content/uploads/2021/07/37-Fit-Panther.pdf" TargetMode="Externa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doughbros.ie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p.fooddrinkeurope.eu/component/attachments/attachments.html?id=61&amp;task=downloa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arolinemburns.com/asian-food-tray-technology/" TargetMode="External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ile.ie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foodinnovation.how/wp-content/uploads/2021/07/5.-Camile-Thai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7/35-Salateria-Soup-and-Salads.pdf" TargetMode="External"/><Relationship Id="rId2" Type="http://schemas.openxmlformats.org/officeDocument/2006/relationships/hyperlink" Target="https://glovoapp.com/bg/bg/foodpanda-glovo/?utm_source=foodpanda&amp;utm_medium=referral&amp;utm_campaign=foodpanda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4C7CE-415E-B446-A374-02A0FC4D1E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28" y="4845330"/>
            <a:ext cx="4060601" cy="1392184"/>
          </a:xfrm>
        </p:spPr>
        <p:txBody>
          <a:bodyPr>
            <a:normAutofit/>
          </a:bodyPr>
          <a:lstStyle/>
          <a:p>
            <a:r>
              <a:rPr lang="en-US" sz="3600" dirty="0" err="1">
                <a:cs typeface="Calibri"/>
              </a:rPr>
              <a:t>Tehnologija</a:t>
            </a:r>
            <a:r>
              <a:rPr lang="en-US" sz="3600" dirty="0">
                <a:cs typeface="Calibri"/>
              </a:rPr>
              <a:t> </a:t>
            </a:r>
            <a:r>
              <a:rPr lang="sl-SI" sz="3600" dirty="0">
                <a:cs typeface="Calibri"/>
              </a:rPr>
              <a:t>in gostinstvo</a:t>
            </a:r>
            <a:r>
              <a:rPr lang="en-US" sz="3600" dirty="0">
                <a:cs typeface="Calibri"/>
              </a:rPr>
              <a:t> 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D751-361D-314B-9BE7-2E8A64BE0A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628" y="4008072"/>
            <a:ext cx="3195485" cy="837258"/>
          </a:xfrm>
        </p:spPr>
        <p:txBody>
          <a:bodyPr/>
          <a:lstStyle/>
          <a:p>
            <a:r>
              <a:rPr lang="en-US" dirty="0">
                <a:cs typeface="Calibri"/>
              </a:rPr>
              <a:t>Modul 5 </a:t>
            </a:r>
            <a:endParaRPr lang="en-US" dirty="0"/>
          </a:p>
        </p:txBody>
      </p:sp>
      <p:pic>
        <p:nvPicPr>
          <p:cNvPr id="6" name="Picture 5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5301411B-83D8-9C47-B90F-3A1D1253C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532" y="-444608"/>
            <a:ext cx="10246468" cy="82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FA998-4D35-42E6-99A2-96F202812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85156"/>
                </a:solidFill>
                <a:cs typeface="Calibri"/>
              </a:rPr>
              <a:t>QR 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kode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B70B7-02F8-404F-A2BE-3D526F00D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7400" y="1743528"/>
            <a:ext cx="5724324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>
                <a:solidFill>
                  <a:srgbClr val="085156"/>
                </a:solidFill>
                <a:cs typeface="Calibri"/>
              </a:rPr>
              <a:t>Kode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QR (Quick Response) so stare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že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več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kot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25 let,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vendar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so se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začele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množično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uporabljati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šele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med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pandemijo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COVID-19.  </a:t>
            </a:r>
          </a:p>
          <a:p>
            <a:r>
              <a:rPr lang="en-GB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možnosti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enostavnega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skeniranja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s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pametnimi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telefoni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je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njihova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priročnost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idealna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dopolnitev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tradicionalno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postopkov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v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gostinstvu</a:t>
            </a:r>
            <a:r>
              <a:rPr lang="en-GB" dirty="0">
                <a:solidFill>
                  <a:srgbClr val="085156"/>
                </a:solidFill>
                <a:cs typeface="Calibri"/>
              </a:rPr>
              <a:t>. 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pospešene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digitalizacije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so se v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številnih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panogah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procesih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QR kode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začel</a:t>
            </a:r>
            <a:r>
              <a:rPr lang="sl-SI" dirty="0">
                <a:solidFill>
                  <a:srgbClr val="085156"/>
                </a:solidFill>
                <a:cs typeface="Calibri"/>
              </a:rPr>
              <a:t>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uporabljati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v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velikem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številu</a:t>
            </a:r>
            <a:r>
              <a:rPr lang="en-GB" dirty="0">
                <a:solidFill>
                  <a:srgbClr val="085156"/>
                </a:solidFill>
                <a:cs typeface="Calibri"/>
              </a:rPr>
              <a:t>. </a:t>
            </a:r>
          </a:p>
          <a:p>
            <a:endParaRPr lang="en-US" dirty="0">
              <a:solidFill>
                <a:srgbClr val="085156"/>
              </a:solidFill>
              <a:cs typeface="Calibri"/>
            </a:endParaRPr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9DCBFAA6-C7AB-41B5-B02D-BFB52F917B9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8" r="4868"/>
          <a:stretch/>
        </p:blipFill>
        <p:spPr/>
      </p:pic>
    </p:spTree>
    <p:extLst>
      <p:ext uri="{BB962C8B-B14F-4D97-AF65-F5344CB8AC3E}">
        <p14:creationId xmlns:p14="http://schemas.microsoft.com/office/powerpoint/2010/main" val="36690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CFA0-6DBA-4DBA-BC77-3DDF8DECB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solidFill>
                <a:srgbClr val="406F70"/>
              </a:solidFill>
              <a:cs typeface="Calibri"/>
            </a:endParaRPr>
          </a:p>
          <a:p>
            <a:r>
              <a:rPr lang="en-US" sz="3400" b="1" dirty="0" err="1">
                <a:solidFill>
                  <a:srgbClr val="406F70"/>
                </a:solidFill>
                <a:cs typeface="Calibri"/>
              </a:rPr>
              <a:t>Brezstični</a:t>
            </a:r>
            <a:r>
              <a:rPr lang="en-US" sz="3400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sz="3400" b="1" dirty="0">
                <a:solidFill>
                  <a:srgbClr val="406F70"/>
                </a:solidFill>
                <a:cs typeface="Calibri"/>
              </a:rPr>
              <a:t>jedilni listi</a:t>
            </a:r>
            <a:r>
              <a:rPr lang="en-US" sz="3400" b="1" dirty="0">
                <a:solidFill>
                  <a:srgbClr val="406F70"/>
                </a:solidFill>
                <a:cs typeface="Calibri"/>
              </a:rPr>
              <a:t> </a:t>
            </a:r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6D5A1EAA-F94C-4F65-BFD6-E59B8A832D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75FB4-382C-492A-A6C7-7EF5AF0680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797" y="4099968"/>
            <a:ext cx="6859047" cy="26678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406F70"/>
                </a:solidFill>
                <a:cs typeface="Calibri"/>
              </a:rPr>
              <a:t>Zaradi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povečanega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povpraševanja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po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brezstičnih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storitvah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so se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pojavili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brezstični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meniji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ki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uporabljajo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kode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QR,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katerimi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stranke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usmerjajo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na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svoje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spletne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strani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prikazan</a:t>
            </a:r>
            <a:r>
              <a:rPr lang="sl-SI" dirty="0" err="1">
                <a:solidFill>
                  <a:srgbClr val="406F70"/>
                </a:solidFill>
                <a:cs typeface="Calibri"/>
              </a:rPr>
              <a:t>imi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dnevni</a:t>
            </a:r>
            <a:r>
              <a:rPr lang="sl-SI" dirty="0">
                <a:solidFill>
                  <a:srgbClr val="406F70"/>
                </a:solidFill>
                <a:cs typeface="Calibri"/>
              </a:rPr>
              <a:t>mi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meni</a:t>
            </a:r>
            <a:r>
              <a:rPr lang="sl-SI" dirty="0">
                <a:solidFill>
                  <a:srgbClr val="406F70"/>
                </a:solidFill>
                <a:cs typeface="Calibri"/>
              </a:rPr>
              <a:t>ji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r>
              <a:rPr lang="en-US" dirty="0" err="1">
                <a:solidFill>
                  <a:srgbClr val="406F70"/>
                </a:solidFill>
                <a:cs typeface="Calibri"/>
              </a:rPr>
              <a:t>Takšna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gostom v lokalih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omogoča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da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zmanjšajo tveganje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okužbe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virusom</a:t>
            </a:r>
            <a:r>
              <a:rPr lang="sl-SI" dirty="0">
                <a:solidFill>
                  <a:srgbClr val="406F70"/>
                </a:solidFill>
                <a:cs typeface="Calibri"/>
              </a:rPr>
              <a:t>.</a:t>
            </a:r>
            <a:r>
              <a:rPr lang="en-US" dirty="0">
                <a:solidFill>
                  <a:srgbClr val="406F70"/>
                </a:solidFill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494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61081" y="4335123"/>
            <a:ext cx="5873447" cy="209266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D9A8D-69BD-4BC4-B0F6-3FD735B12111}"/>
              </a:ext>
            </a:extLst>
          </p:cNvPr>
          <p:cNvSpPr txBox="1"/>
          <p:nvPr/>
        </p:nvSpPr>
        <p:spPr>
          <a:xfrm>
            <a:off x="4615544" y="351719"/>
            <a:ext cx="515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err="1">
                <a:solidFill>
                  <a:srgbClr val="CC9131"/>
                </a:solidFill>
                <a:ea typeface="+mn-lt"/>
                <a:cs typeface="+mn-lt"/>
              </a:rPr>
              <a:t>Primeri</a:t>
            </a:r>
            <a:r>
              <a:rPr lang="en-IE" sz="3600" b="1" dirty="0">
                <a:solidFill>
                  <a:srgbClr val="CC9131"/>
                </a:solidFill>
                <a:ea typeface="+mn-lt"/>
                <a:cs typeface="+mn-lt"/>
              </a:rPr>
              <a:t> </a:t>
            </a:r>
            <a:r>
              <a:rPr lang="en-IE" sz="3600" b="1" dirty="0" err="1">
                <a:solidFill>
                  <a:srgbClr val="CC9131"/>
                </a:solidFill>
                <a:ea typeface="+mn-lt"/>
                <a:cs typeface="+mn-lt"/>
              </a:rPr>
              <a:t>uporabe</a:t>
            </a:r>
            <a:r>
              <a:rPr lang="en-IE" sz="3600" b="1" dirty="0">
                <a:solidFill>
                  <a:srgbClr val="CC9131"/>
                </a:solidFill>
                <a:ea typeface="+mn-lt"/>
                <a:cs typeface="+mn-lt"/>
              </a:rPr>
              <a:t> </a:t>
            </a:r>
            <a:r>
              <a:rPr lang="en-IE" sz="3600" b="1" dirty="0" err="1">
                <a:solidFill>
                  <a:srgbClr val="CC9131"/>
                </a:solidFill>
                <a:ea typeface="+mn-lt"/>
                <a:cs typeface="+mn-lt"/>
              </a:rPr>
              <a:t>kod</a:t>
            </a:r>
            <a:r>
              <a:rPr lang="en-IE" sz="3600" b="1" dirty="0">
                <a:solidFill>
                  <a:srgbClr val="CC9131"/>
                </a:solidFill>
                <a:ea typeface="+mn-lt"/>
                <a:cs typeface="+mn-lt"/>
              </a:rPr>
              <a:t> QR</a:t>
            </a:r>
            <a:endParaRPr lang="en-IE" sz="3600" dirty="0">
              <a:solidFill>
                <a:srgbClr val="CC913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37D8D-8999-4D4F-934B-8596DA1F45A0}"/>
              </a:ext>
            </a:extLst>
          </p:cNvPr>
          <p:cNvSpPr txBox="1"/>
          <p:nvPr/>
        </p:nvSpPr>
        <p:spPr>
          <a:xfrm>
            <a:off x="4615543" y="1238051"/>
            <a:ext cx="6812462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dirty="0" err="1">
                <a:solidFill>
                  <a:srgbClr val="406F70"/>
                </a:solidFill>
              </a:rPr>
              <a:t>Obstajajo</a:t>
            </a:r>
            <a:r>
              <a:rPr lang="en-GB" sz="2300" dirty="0">
                <a:solidFill>
                  <a:srgbClr val="406F70"/>
                </a:solidFill>
              </a:rPr>
              <a:t> </a:t>
            </a:r>
            <a:r>
              <a:rPr lang="en-GB" sz="2300" dirty="0" err="1">
                <a:solidFill>
                  <a:srgbClr val="406F70"/>
                </a:solidFill>
              </a:rPr>
              <a:t>štirje</a:t>
            </a:r>
            <a:r>
              <a:rPr lang="en-GB" sz="2300" dirty="0">
                <a:solidFill>
                  <a:srgbClr val="406F70"/>
                </a:solidFill>
              </a:rPr>
              <a:t> </a:t>
            </a:r>
            <a:r>
              <a:rPr lang="en-GB" sz="2300" dirty="0" err="1">
                <a:solidFill>
                  <a:srgbClr val="406F70"/>
                </a:solidFill>
              </a:rPr>
              <a:t>glavni</a:t>
            </a:r>
            <a:r>
              <a:rPr lang="en-GB" sz="2300" dirty="0">
                <a:solidFill>
                  <a:srgbClr val="406F70"/>
                </a:solidFill>
              </a:rPr>
              <a:t> </a:t>
            </a:r>
            <a:r>
              <a:rPr lang="en-GB" sz="2300" dirty="0" err="1">
                <a:solidFill>
                  <a:srgbClr val="406F70"/>
                </a:solidFill>
              </a:rPr>
              <a:t>načini</a:t>
            </a:r>
            <a:r>
              <a:rPr lang="en-GB" sz="2300" dirty="0">
                <a:solidFill>
                  <a:srgbClr val="406F70"/>
                </a:solidFill>
              </a:rPr>
              <a:t> </a:t>
            </a:r>
            <a:r>
              <a:rPr lang="en-GB" sz="2300" dirty="0" err="1">
                <a:solidFill>
                  <a:srgbClr val="406F70"/>
                </a:solidFill>
              </a:rPr>
              <a:t>uporabe</a:t>
            </a:r>
            <a:r>
              <a:rPr lang="en-GB" sz="2300" dirty="0">
                <a:solidFill>
                  <a:srgbClr val="406F70"/>
                </a:solidFill>
              </a:rPr>
              <a:t> </a:t>
            </a:r>
            <a:r>
              <a:rPr lang="en-GB" sz="2300" dirty="0" err="1">
                <a:solidFill>
                  <a:srgbClr val="406F70"/>
                </a:solidFill>
              </a:rPr>
              <a:t>kod</a:t>
            </a:r>
            <a:r>
              <a:rPr lang="en-GB" sz="2300" dirty="0">
                <a:solidFill>
                  <a:srgbClr val="406F70"/>
                </a:solidFill>
              </a:rPr>
              <a:t> QR v </a:t>
            </a:r>
            <a:endParaRPr lang="sl-SI" sz="2300" dirty="0">
              <a:solidFill>
                <a:srgbClr val="406F70"/>
              </a:solidFill>
            </a:endParaRPr>
          </a:p>
          <a:p>
            <a:r>
              <a:rPr lang="sl-SI" sz="2300" dirty="0">
                <a:solidFill>
                  <a:srgbClr val="406F70"/>
                </a:solidFill>
              </a:rPr>
              <a:t>gostinstvu</a:t>
            </a:r>
            <a:r>
              <a:rPr lang="en-GB" sz="2300" dirty="0">
                <a:solidFill>
                  <a:srgbClr val="406F70"/>
                </a:solidFill>
              </a:rPr>
              <a:t>:</a:t>
            </a:r>
          </a:p>
          <a:p>
            <a:endParaRPr lang="en-GB" sz="2300" dirty="0">
              <a:solidFill>
                <a:srgbClr val="406F7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300" dirty="0">
                <a:solidFill>
                  <a:srgbClr val="406F70"/>
                </a:solidFill>
              </a:rPr>
              <a:t>Jedilni listi</a:t>
            </a:r>
            <a:r>
              <a:rPr lang="en-GB" sz="2300" dirty="0">
                <a:solidFill>
                  <a:srgbClr val="406F70"/>
                </a:solidFill>
              </a:rPr>
              <a:t> s </a:t>
            </a:r>
            <a:r>
              <a:rPr lang="en-GB" sz="2300" dirty="0" err="1">
                <a:solidFill>
                  <a:srgbClr val="406F70"/>
                </a:solidFill>
              </a:rPr>
              <a:t>kodami</a:t>
            </a:r>
            <a:r>
              <a:rPr lang="en-GB" sz="2300" dirty="0">
                <a:solidFill>
                  <a:srgbClr val="406F70"/>
                </a:solidFill>
              </a:rPr>
              <a:t> QR</a:t>
            </a:r>
            <a:r>
              <a:rPr lang="sl-SI" sz="2300" dirty="0">
                <a:solidFill>
                  <a:srgbClr val="406F70"/>
                </a:solidFill>
              </a:rPr>
              <a:t>.</a:t>
            </a:r>
            <a:r>
              <a:rPr lang="en-GB" sz="2300" dirty="0">
                <a:solidFill>
                  <a:srgbClr val="406F70"/>
                </a:solidFill>
              </a:rPr>
              <a:t> </a:t>
            </a:r>
            <a:endParaRPr lang="sl-SI" sz="2300" dirty="0">
              <a:solidFill>
                <a:srgbClr val="406F7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300" dirty="0" err="1">
                <a:solidFill>
                  <a:srgbClr val="406F70"/>
                </a:solidFill>
              </a:rPr>
              <a:t>Promocij</a:t>
            </a:r>
            <a:r>
              <a:rPr lang="sl-SI" sz="2300" dirty="0">
                <a:solidFill>
                  <a:srgbClr val="406F70"/>
                </a:solidFill>
              </a:rPr>
              <a:t>a</a:t>
            </a:r>
            <a:r>
              <a:rPr lang="en-GB" sz="2300" dirty="0">
                <a:solidFill>
                  <a:srgbClr val="406F70"/>
                </a:solidFill>
              </a:rPr>
              <a:t> in </a:t>
            </a:r>
            <a:r>
              <a:rPr lang="sl-SI" sz="2300" dirty="0">
                <a:solidFill>
                  <a:srgbClr val="406F70"/>
                </a:solidFill>
              </a:rPr>
              <a:t>posebne </a:t>
            </a:r>
            <a:r>
              <a:rPr lang="en-GB" sz="2300" dirty="0" err="1">
                <a:solidFill>
                  <a:srgbClr val="406F70"/>
                </a:solidFill>
              </a:rPr>
              <a:t>ponudbe</a:t>
            </a:r>
            <a:r>
              <a:rPr lang="sl-SI" sz="2300" dirty="0">
                <a:solidFill>
                  <a:srgbClr val="406F7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300" dirty="0">
                <a:solidFill>
                  <a:srgbClr val="406F70"/>
                </a:solidFill>
              </a:rPr>
              <a:t>P</a:t>
            </a:r>
            <a:r>
              <a:rPr lang="en-GB" sz="2300" dirty="0" err="1">
                <a:solidFill>
                  <a:srgbClr val="406F70"/>
                </a:solidFill>
              </a:rPr>
              <a:t>ersonalizacija</a:t>
            </a:r>
            <a:r>
              <a:rPr lang="sl-SI" sz="2300" dirty="0">
                <a:solidFill>
                  <a:srgbClr val="406F70"/>
                </a:solidFill>
              </a:rPr>
              <a:t>.</a:t>
            </a:r>
            <a:endParaRPr lang="en-GB" sz="2300" dirty="0">
              <a:solidFill>
                <a:srgbClr val="406F7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300" dirty="0" err="1">
                <a:solidFill>
                  <a:srgbClr val="406F70"/>
                </a:solidFill>
              </a:rPr>
              <a:t>Trženje</a:t>
            </a:r>
            <a:r>
              <a:rPr lang="sl-SI" sz="2300" dirty="0">
                <a:solidFill>
                  <a:srgbClr val="406F70"/>
                </a:solidFill>
              </a:rPr>
              <a:t>.</a:t>
            </a:r>
            <a:endParaRPr lang="en-GB" sz="2300" dirty="0">
              <a:solidFill>
                <a:srgbClr val="406F70"/>
              </a:solidFill>
            </a:endParaRPr>
          </a:p>
          <a:p>
            <a:endParaRPr lang="en-GB" b="0" i="0" dirty="0">
              <a:solidFill>
                <a:srgbClr val="406F7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48377-7C19-4497-A11B-5810B7E42210}"/>
              </a:ext>
            </a:extLst>
          </p:cNvPr>
          <p:cNvSpPr txBox="1"/>
          <p:nvPr/>
        </p:nvSpPr>
        <p:spPr>
          <a:xfrm>
            <a:off x="4615543" y="4604286"/>
            <a:ext cx="5492747" cy="1323439"/>
          </a:xfrm>
          <a:prstGeom prst="rect">
            <a:avLst/>
          </a:prstGeom>
          <a:solidFill>
            <a:srgbClr val="406F70"/>
          </a:solidFill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Čeprav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obstajajo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številne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aplikacije</a:t>
            </a:r>
            <a:r>
              <a:rPr lang="en-GB" sz="2000" dirty="0">
                <a:solidFill>
                  <a:schemeClr val="bg1"/>
                </a:solidFill>
              </a:rPr>
              <a:t> za </a:t>
            </a:r>
            <a:r>
              <a:rPr lang="en-GB" sz="2000" dirty="0" err="1">
                <a:solidFill>
                  <a:schemeClr val="bg1"/>
                </a:solidFill>
              </a:rPr>
              <a:t>ustvarjanje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kode</a:t>
            </a:r>
            <a:r>
              <a:rPr lang="en-GB" sz="2000" dirty="0">
                <a:solidFill>
                  <a:schemeClr val="bg1"/>
                </a:solidFill>
              </a:rPr>
              <a:t> QR, </a:t>
            </a:r>
            <a:r>
              <a:rPr lang="en-GB" sz="2000" dirty="0" err="1">
                <a:solidFill>
                  <a:schemeClr val="bg1"/>
                </a:solidFill>
              </a:rPr>
              <a:t>smo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ugotovili</a:t>
            </a:r>
            <a:r>
              <a:rPr lang="en-GB" sz="2000" dirty="0">
                <a:solidFill>
                  <a:schemeClr val="bg1"/>
                </a:solidFill>
              </a:rPr>
              <a:t>, da je </a:t>
            </a:r>
            <a:r>
              <a:rPr lang="en-GB" sz="2000" dirty="0" err="1">
                <a:solidFill>
                  <a:schemeClr val="bg1"/>
                </a:solidFill>
              </a:rPr>
              <a:t>spletna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stran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u="sng" dirty="0">
                <a:solidFill>
                  <a:schemeClr val="bg1"/>
                </a:solidFill>
              </a:rPr>
              <a:t>www.qr-code-generator.com </a:t>
            </a:r>
            <a:r>
              <a:rPr lang="en-GB" sz="2000" dirty="0" err="1">
                <a:solidFill>
                  <a:schemeClr val="bg1"/>
                </a:solidFill>
              </a:rPr>
              <a:t>zelo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prijazna</a:t>
            </a:r>
            <a:r>
              <a:rPr lang="en-GB" sz="2000" dirty="0">
                <a:solidFill>
                  <a:schemeClr val="bg1"/>
                </a:solidFill>
              </a:rPr>
              <a:t> do </a:t>
            </a:r>
            <a:r>
              <a:rPr lang="en-GB" sz="2000" dirty="0" err="1">
                <a:solidFill>
                  <a:schemeClr val="bg1"/>
                </a:solidFill>
              </a:rPr>
              <a:t>uporabnika</a:t>
            </a:r>
            <a:r>
              <a:rPr lang="en-GB" sz="2000" dirty="0">
                <a:solidFill>
                  <a:schemeClr val="bg1"/>
                </a:solidFill>
              </a:rPr>
              <a:t> in </a:t>
            </a:r>
            <a:r>
              <a:rPr lang="en-GB" sz="2000" dirty="0" err="1">
                <a:solidFill>
                  <a:schemeClr val="bg1"/>
                </a:solidFill>
              </a:rPr>
              <a:t>intuitivna</a:t>
            </a:r>
            <a:r>
              <a:rPr lang="en-GB" sz="2000" dirty="0">
                <a:solidFill>
                  <a:schemeClr val="bg1"/>
                </a:solidFill>
              </a:rPr>
              <a:t> za </a:t>
            </a:r>
            <a:r>
              <a:rPr lang="en-GB" sz="2000" dirty="0" err="1">
                <a:solidFill>
                  <a:schemeClr val="bg1"/>
                </a:solidFill>
              </a:rPr>
              <a:t>uporabo</a:t>
            </a:r>
            <a:r>
              <a:rPr lang="sl-SI" sz="2000" dirty="0">
                <a:solidFill>
                  <a:schemeClr val="bg1"/>
                </a:solidFill>
              </a:rPr>
              <a:t>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5A5960-9B47-4698-9EAE-EBFFE528A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16" y="3219812"/>
            <a:ext cx="2833007" cy="3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0F3207-D39E-4CC1-86E8-135EF1FC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43" y="153396"/>
            <a:ext cx="3918257" cy="29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7F133B5-AA5C-4642-BDCC-7AD939922C60}"/>
              </a:ext>
            </a:extLst>
          </p:cNvPr>
          <p:cNvSpPr/>
          <p:nvPr/>
        </p:nvSpPr>
        <p:spPr>
          <a:xfrm>
            <a:off x="9920339" y="4175130"/>
            <a:ext cx="1377387" cy="787078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100" b="1" dirty="0">
                <a:solidFill>
                  <a:srgbClr val="406F70"/>
                </a:solidFill>
              </a:rPr>
              <a:t>Zabeležite si!</a:t>
            </a:r>
            <a:endParaRPr lang="en-IE" sz="11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6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CFA0-6DBA-4DBA-BC77-3DDF8DECB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239" y="3766388"/>
            <a:ext cx="4077324" cy="19123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dirty="0">
              <a:solidFill>
                <a:srgbClr val="406F70"/>
              </a:solidFill>
              <a:cs typeface="Calibri"/>
            </a:endParaRPr>
          </a:p>
          <a:p>
            <a:pPr algn="ctr"/>
            <a:r>
              <a:rPr lang="en-US" b="1" dirty="0" err="1">
                <a:solidFill>
                  <a:srgbClr val="406F70"/>
                </a:solidFill>
                <a:cs typeface="Calibri"/>
              </a:rPr>
              <a:t>Brezstično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naročanje</a:t>
            </a:r>
            <a:endParaRPr lang="en-US" b="1" dirty="0">
              <a:solidFill>
                <a:srgbClr val="406F70"/>
              </a:solidFill>
            </a:endParaRPr>
          </a:p>
        </p:txBody>
      </p:sp>
      <p:pic>
        <p:nvPicPr>
          <p:cNvPr id="5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D5A1EAA-F94C-4F65-BFD6-E59B8A832DD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75FB4-382C-492A-A6C7-7EF5AF0680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714" y="4137045"/>
            <a:ext cx="6859047" cy="19116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406F70"/>
                </a:solidFill>
                <a:cs typeface="Calibri"/>
              </a:rPr>
              <a:t>Tehnološka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 "</a:t>
            </a:r>
            <a:r>
              <a:rPr lang="en-US" dirty="0" err="1">
                <a:solidFill>
                  <a:srgbClr val="406F70"/>
                </a:solidFill>
                <a:cs typeface="Calibri"/>
                <a:hlinkClick r:id="rId3"/>
              </a:rPr>
              <a:t>Flipdish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", so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olajšala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prehod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enostavn</a:t>
            </a:r>
            <a:r>
              <a:rPr lang="sl-SI" dirty="0">
                <a:solidFill>
                  <a:srgbClr val="406F70"/>
                </a:solidFill>
                <a:cs typeface="Calibri"/>
              </a:rPr>
              <a:t>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naročanj</a:t>
            </a:r>
            <a:r>
              <a:rPr lang="sl-SI" dirty="0">
                <a:solidFill>
                  <a:srgbClr val="406F70"/>
                </a:solidFill>
                <a:cs typeface="Calibri"/>
              </a:rPr>
              <a:t>e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kod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QR,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kar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izboljšuje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učinkovitost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zmanjšuje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število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kontaktnih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točk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ponudnike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gostinskih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0151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FA998-4D35-42E6-99A2-96F202812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-PL" b="1" dirty="0">
                <a:solidFill>
                  <a:srgbClr val="CC9131"/>
                </a:solidFill>
                <a:cs typeface="Calibri"/>
              </a:rPr>
              <a:t>Brezstična komunikacija (NFC)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B70B7-02F8-404F-A2BE-3D526F00D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0268" y="1800678"/>
            <a:ext cx="5947380" cy="43496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85156"/>
                </a:solidFill>
                <a:cs typeface="Calibri"/>
              </a:rPr>
              <a:t>NFC (Near Field Communication) je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tehnologija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ki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omogoča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komunikacijo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med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dvema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elektronskima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napravama</a:t>
            </a:r>
            <a:r>
              <a:rPr lang="sl-SI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>
                <a:solidFill>
                  <a:srgbClr val="085156"/>
                </a:solidFill>
                <a:cs typeface="Calibri"/>
              </a:rPr>
              <a:t>v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neposredni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bližini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 </a:t>
            </a:r>
          </a:p>
          <a:p>
            <a:r>
              <a:rPr lang="en-US" dirty="0" err="1">
                <a:solidFill>
                  <a:srgbClr val="085156"/>
                </a:solidFill>
                <a:cs typeface="Calibri"/>
              </a:rPr>
              <a:t>Najpogosteje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uporablja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storitve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brezstičnega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plačevanja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hkrati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pa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omogoča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hiter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prenos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informacij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podjetjem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potrošnikom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omogoča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boljši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vpogled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 </a:t>
            </a:r>
          </a:p>
          <a:p>
            <a:r>
              <a:rPr lang="en-US" dirty="0" err="1">
                <a:solidFill>
                  <a:srgbClr val="085156"/>
                </a:solidFill>
                <a:cs typeface="Calibri"/>
              </a:rPr>
              <a:t>Tehnologijo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NFC je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mogoče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najti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v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celotnem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sistemu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proizvodnje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strežbe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hrane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podatkovnih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zmogljivosti</a:t>
            </a:r>
            <a:r>
              <a:rPr lang="sl-SI" dirty="0">
                <a:solidFill>
                  <a:srgbClr val="085156"/>
                </a:solidFill>
                <a:cs typeface="Calibri"/>
              </a:rPr>
              <a:t>.</a:t>
            </a:r>
            <a:r>
              <a:rPr lang="en-US" dirty="0">
                <a:solidFill>
                  <a:srgbClr val="085156"/>
                </a:solidFill>
                <a:cs typeface="Calibri"/>
              </a:rPr>
              <a:t>  </a:t>
            </a:r>
          </a:p>
        </p:txBody>
      </p:sp>
      <p:pic>
        <p:nvPicPr>
          <p:cNvPr id="5" name="Picture 5" descr="A picture containing text, person, indoor, electronics&#10;&#10;Description automatically generated">
            <a:extLst>
              <a:ext uri="{FF2B5EF4-FFF2-40B4-BE49-F238E27FC236}">
                <a16:creationId xmlns:a16="http://schemas.microsoft.com/office/drawing/2014/main" id="{9D5FC176-BD1D-4C8F-B649-69430427A33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0301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FA998-4D35-42E6-99A2-96F202812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9644" y="525685"/>
            <a:ext cx="5279028" cy="6973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CC9131"/>
                </a:solidFill>
                <a:cs typeface="Calibri"/>
              </a:rPr>
              <a:t>Radiofrekvenčna</a:t>
            </a:r>
            <a:r>
              <a:rPr lang="en-US" sz="2800" b="1" dirty="0">
                <a:solidFill>
                  <a:srgbClr val="CC9131"/>
                </a:solidFill>
                <a:cs typeface="Calibri"/>
              </a:rPr>
              <a:t> </a:t>
            </a:r>
            <a:r>
              <a:rPr lang="en-US" sz="2800" b="1" dirty="0" err="1">
                <a:solidFill>
                  <a:srgbClr val="CC9131"/>
                </a:solidFill>
                <a:cs typeface="Calibri"/>
              </a:rPr>
              <a:t>identifikacija</a:t>
            </a:r>
            <a:r>
              <a:rPr lang="en-US" sz="2800" b="1" dirty="0">
                <a:solidFill>
                  <a:srgbClr val="CC9131"/>
                </a:solidFill>
                <a:cs typeface="Calibri"/>
              </a:rPr>
              <a:t> (RFID)</a:t>
            </a:r>
            <a:endParaRPr lang="en-US" sz="2800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B70B7-02F8-404F-A2BE-3D526F00D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953078"/>
            <a:ext cx="5502672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85156"/>
                </a:solidFill>
                <a:cs typeface="Calibri"/>
              </a:rPr>
              <a:t>Radiofrekvenčna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identifikacija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(RFID) je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še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en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brezkontaktni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pripomoček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prenos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podatkov</a:t>
            </a:r>
            <a:r>
              <a:rPr lang="sl-SI" dirty="0">
                <a:solidFill>
                  <a:srgbClr val="085156"/>
                </a:solidFill>
                <a:cs typeface="Calibri"/>
              </a:rPr>
              <a:t> v ne tako neposredni bližini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</a:t>
            </a:r>
          </a:p>
          <a:p>
            <a:r>
              <a:rPr lang="en-US" dirty="0">
                <a:solidFill>
                  <a:srgbClr val="085156"/>
                </a:solidFill>
                <a:cs typeface="Calibri"/>
              </a:rPr>
              <a:t>RFID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deluje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uporabo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magnetnih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polj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sledenje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majhnim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oznakam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pritrjenim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različne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predmete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 </a:t>
            </a:r>
          </a:p>
          <a:p>
            <a:r>
              <a:rPr lang="en-US" dirty="0" err="1">
                <a:solidFill>
                  <a:srgbClr val="085156"/>
                </a:solidFill>
                <a:cs typeface="Calibri"/>
              </a:rPr>
              <a:t>Te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oznake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lahko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povežejo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obsežnimi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informacijami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o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označenih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predmetih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zato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je RFID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pomembna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prednost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ustvarjanju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bolj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brezkontaktnega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načina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upravljanja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zalog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dobavne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verige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A3D5949-A153-4B92-A498-724B94E1FF5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71395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D5A1EAA-F94C-4F65-BFD6-E59B8A832DD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0708" y="6385"/>
            <a:ext cx="5651292" cy="62619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ECFA0-6DBA-4DBA-BC77-3DDF8DECB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2265" y="775583"/>
            <a:ext cx="5279028" cy="697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CC9131"/>
                </a:solidFill>
                <a:cs typeface="Calibri"/>
              </a:rPr>
              <a:t>Brezstično</a:t>
            </a:r>
            <a:r>
              <a:rPr lang="en-US" b="1" dirty="0">
                <a:solidFill>
                  <a:srgbClr val="CC9131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CC9131"/>
                </a:solidFill>
                <a:cs typeface="Calibri"/>
              </a:rPr>
              <a:t>plačevanje</a:t>
            </a:r>
            <a:endParaRPr lang="en-US" b="1" dirty="0">
              <a:solidFill>
                <a:srgbClr val="CC913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75FB4-382C-492A-A6C7-7EF5AF0680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18499" y="1786300"/>
            <a:ext cx="5651292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Brezstični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plačilni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sistemi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zdaj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splošno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sprejeti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po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vsej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Evropi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en-US" dirty="0">
                <a:solidFill>
                  <a:srgbClr val="406F70"/>
                </a:solidFill>
                <a:cs typeface="Calibri"/>
              </a:rPr>
              <a:t>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NFC 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zdaj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mogoče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kartico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ali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pametnim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telefonom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varno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učinkoviteje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opravljati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transakcije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en-US" dirty="0">
                <a:solidFill>
                  <a:srgbClr val="406F70"/>
                </a:solidFill>
                <a:cs typeface="Calibri"/>
              </a:rPr>
              <a:t>Ta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prehod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brezstično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prihodnost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povzročil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vzpon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tehnoloških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podjetij</a:t>
            </a:r>
            <a:r>
              <a:rPr lang="sl-SI" dirty="0">
                <a:solidFill>
                  <a:srgbClr val="406F70"/>
                </a:solidFill>
                <a:cs typeface="Calibri"/>
              </a:rPr>
              <a:t>,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US" dirty="0">
                <a:solidFill>
                  <a:srgbClr val="406F70"/>
                </a:solidFill>
                <a:cs typeface="Calibri"/>
                <a:hlinkClick r:id="rId3"/>
              </a:rPr>
              <a:t>Square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popolnoma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spletnih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bank,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na primer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  <a:hlinkClick r:id="rId4"/>
              </a:rPr>
              <a:t>Revolut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50714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person, drink, drinking&#10;&#10;Description automatically generated">
            <a:extLst>
              <a:ext uri="{FF2B5EF4-FFF2-40B4-BE49-F238E27FC236}">
                <a16:creationId xmlns:a16="http://schemas.microsoft.com/office/drawing/2014/main" id="{C33F2099-4EED-4EF5-AFB4-393BB99D3F1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 flipH="1">
            <a:off x="6540708" y="6385"/>
            <a:ext cx="5651292" cy="62619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1493E-E05C-49A3-8C63-8223F2750B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solidFill>
                  <a:srgbClr val="406F70"/>
                </a:solidFill>
                <a:cs typeface="Calibri"/>
              </a:rPr>
              <a:t>Prednosti 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8A4B0-E91B-42B1-B317-B4E2027A3B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sl-SI" dirty="0">
                <a:solidFill>
                  <a:srgbClr val="085156"/>
                </a:solidFill>
                <a:cs typeface="Calibri"/>
              </a:rPr>
              <a:t>Integracija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brezkontaktnih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živilskih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storitev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prinaša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boljše poslovne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rezultate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in 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zmanjšuje </a:t>
            </a:r>
            <a:r>
              <a:rPr lang="en-GB" b="1" dirty="0" err="1">
                <a:solidFill>
                  <a:srgbClr val="085156"/>
                </a:solidFill>
                <a:cs typeface="Calibri"/>
              </a:rPr>
              <a:t>tveganje</a:t>
            </a:r>
            <a:r>
              <a:rPr lang="en-GB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okužbe s</a:t>
            </a:r>
            <a:r>
              <a:rPr lang="en-GB" b="1" dirty="0">
                <a:solidFill>
                  <a:srgbClr val="085156"/>
                </a:solidFill>
                <a:cs typeface="Calibri"/>
              </a:rPr>
              <a:t> COVID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-19</a:t>
            </a:r>
            <a:r>
              <a:rPr lang="en-GB" b="1" dirty="0">
                <a:solidFill>
                  <a:srgbClr val="085156"/>
                </a:solidFill>
                <a:cs typeface="Calibri"/>
              </a:rPr>
              <a:t>.  </a:t>
            </a:r>
          </a:p>
          <a:p>
            <a:pPr algn="just"/>
            <a:r>
              <a:rPr lang="en-GB" dirty="0" err="1">
                <a:solidFill>
                  <a:srgbClr val="085156"/>
                </a:solidFill>
                <a:cs typeface="Calibri"/>
              </a:rPr>
              <a:t>Uporaba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tehnologije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omogoča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hitrejš</a:t>
            </a:r>
            <a:r>
              <a:rPr lang="sl-SI" dirty="0">
                <a:solidFill>
                  <a:srgbClr val="085156"/>
                </a:solidFill>
                <a:cs typeface="Calibri"/>
              </a:rPr>
              <a:t>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obračanje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miz</a:t>
            </a:r>
            <a:r>
              <a:rPr lang="en-GB" dirty="0">
                <a:solidFill>
                  <a:srgbClr val="085156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nižje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stroške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večjo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prilagodljivost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vključevanje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informacij </a:t>
            </a:r>
            <a:r>
              <a:rPr lang="en-GB" dirty="0">
                <a:solidFill>
                  <a:srgbClr val="085156"/>
                </a:solidFill>
                <a:cs typeface="Calibri"/>
              </a:rPr>
              <a:t>v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že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obstoječe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sisteme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programske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opreme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lokale</a:t>
            </a:r>
            <a:r>
              <a:rPr lang="en-GB" dirty="0">
                <a:solidFill>
                  <a:srgbClr val="085156"/>
                </a:solidFill>
                <a:cs typeface="Calibri"/>
              </a:rPr>
              <a:t>,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kar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prinaša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koristi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GB" dirty="0">
                <a:solidFill>
                  <a:srgbClr val="085156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85156"/>
                </a:solidFill>
                <a:cs typeface="Calibri"/>
              </a:rPr>
              <a:t>uporabe</a:t>
            </a:r>
            <a:r>
              <a:rPr lang="en-GB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podatkovnih baz</a:t>
            </a:r>
            <a:r>
              <a:rPr lang="en-GB" dirty="0">
                <a:solidFill>
                  <a:srgbClr val="085156"/>
                </a:solidFill>
                <a:cs typeface="Calibri"/>
              </a:rPr>
              <a:t>. </a:t>
            </a:r>
          </a:p>
          <a:p>
            <a:pPr algn="just"/>
            <a:endParaRPr lang="en-GB" dirty="0">
              <a:solidFill>
                <a:srgbClr val="08515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018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E3EB1-FEB8-4CB2-B0BE-2F15E568BD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97" y="569319"/>
            <a:ext cx="5839220" cy="697353"/>
          </a:xfrm>
          <a:solidFill>
            <a:srgbClr val="F5C05B"/>
          </a:solidFill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Razmislek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9A0C4-D489-4F67-BECC-979D819207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/>
              <a:t>Spoznali smo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in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brezstičnih</a:t>
            </a:r>
            <a:r>
              <a:rPr lang="en-US" dirty="0"/>
              <a:t> </a:t>
            </a:r>
            <a:r>
              <a:rPr lang="en-US" dirty="0" err="1"/>
              <a:t>sistemov</a:t>
            </a:r>
            <a:r>
              <a:rPr lang="sl-SI" dirty="0"/>
              <a:t> …</a:t>
            </a:r>
          </a:p>
          <a:p>
            <a:r>
              <a:rPr lang="sl-SI" dirty="0"/>
              <a:t>V </a:t>
            </a:r>
            <a:r>
              <a:rPr lang="sl-SI" u="sng" dirty="0">
                <a:solidFill>
                  <a:srgbClr val="406F70"/>
                </a:solidFill>
              </a:rPr>
              <a:t>vaš delovni zvezek</a:t>
            </a:r>
            <a:r>
              <a:rPr lang="sl-SI" dirty="0"/>
              <a:t> zapišite </a:t>
            </a:r>
            <a:r>
              <a:rPr lang="en-US" dirty="0"/>
              <a:t>3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sl-SI" dirty="0"/>
              <a:t>uporabe </a:t>
            </a:r>
            <a:r>
              <a:rPr lang="en-US" dirty="0" err="1"/>
              <a:t>brezstičnih</a:t>
            </a:r>
            <a:r>
              <a:rPr lang="en-US" dirty="0"/>
              <a:t> </a:t>
            </a:r>
            <a:r>
              <a:rPr lang="en-US" dirty="0" err="1"/>
              <a:t>sistemov</a:t>
            </a:r>
            <a:r>
              <a:rPr lang="en-US" dirty="0"/>
              <a:t> za </a:t>
            </a:r>
            <a:r>
              <a:rPr lang="en-US" dirty="0" err="1"/>
              <a:t>gostins</a:t>
            </a:r>
            <a:r>
              <a:rPr lang="sl-SI" dirty="0" err="1"/>
              <a:t>tvo</a:t>
            </a:r>
            <a:r>
              <a:rPr lang="sl-SI" dirty="0"/>
              <a:t>.</a:t>
            </a:r>
            <a:r>
              <a:rPr lang="en-US" dirty="0"/>
              <a:t> </a:t>
            </a:r>
            <a:endParaRPr lang="en-US" u="sng" dirty="0">
              <a:solidFill>
                <a:srgbClr val="406F70"/>
              </a:solidFill>
            </a:endParaRPr>
          </a:p>
        </p:txBody>
      </p:sp>
      <p:pic>
        <p:nvPicPr>
          <p:cNvPr id="10" name="Picture Placeholder 9" descr="A close 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DCAE830C-F9EA-412E-82A3-ADD9E5F820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34" b="-2432"/>
          <a:stretch/>
        </p:blipFill>
        <p:spPr>
          <a:xfrm>
            <a:off x="7778088" y="1100084"/>
            <a:ext cx="2187575" cy="3886200"/>
          </a:xfrm>
        </p:spPr>
      </p:pic>
    </p:spTree>
    <p:extLst>
      <p:ext uri="{BB962C8B-B14F-4D97-AF65-F5344CB8AC3E}">
        <p14:creationId xmlns:p14="http://schemas.microsoft.com/office/powerpoint/2010/main" val="407400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0513" y="2817038"/>
            <a:ext cx="7886801" cy="1699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5C05B"/>
                </a:solidFill>
                <a:cs typeface="Calibri"/>
              </a:rPr>
              <a:t>2. </a:t>
            </a:r>
            <a:r>
              <a:rPr lang="sl-SI" sz="4400" b="1" dirty="0">
                <a:solidFill>
                  <a:srgbClr val="F5C05B"/>
                </a:solidFill>
                <a:cs typeface="Calibri"/>
              </a:rPr>
              <a:t>Podatkovne baze</a:t>
            </a:r>
            <a:endParaRPr lang="en-US" sz="4400" b="1" dirty="0">
              <a:solidFill>
                <a:srgbClr val="F5C05B"/>
              </a:solidFill>
              <a:cs typeface="Calibri"/>
            </a:endParaRPr>
          </a:p>
          <a:p>
            <a:pPr>
              <a:defRPr/>
            </a:pPr>
            <a:r>
              <a:rPr lang="en-US" sz="3900" dirty="0">
                <a:solidFill>
                  <a:schemeClr val="bg1"/>
                </a:solidFill>
                <a:ea typeface="+mn-lt"/>
                <a:cs typeface="+mn-lt"/>
              </a:rPr>
              <a:t>in </a:t>
            </a:r>
            <a:r>
              <a:rPr lang="sl-SI" sz="3900" dirty="0">
                <a:solidFill>
                  <a:schemeClr val="bg1"/>
                </a:solidFill>
                <a:ea typeface="+mn-lt"/>
                <a:cs typeface="+mn-lt"/>
              </a:rPr>
              <a:t>implementacija </a:t>
            </a:r>
            <a:r>
              <a:rPr lang="en-US" sz="3900" dirty="0">
                <a:solidFill>
                  <a:schemeClr val="bg1"/>
                </a:solidFill>
                <a:ea typeface="+mn-lt"/>
                <a:cs typeface="+mn-lt"/>
              </a:rPr>
              <a:t>v </a:t>
            </a:r>
            <a:r>
              <a:rPr lang="sl-SI" sz="3900" dirty="0">
                <a:solidFill>
                  <a:schemeClr val="bg1"/>
                </a:solidFill>
                <a:ea typeface="+mn-lt"/>
                <a:cs typeface="+mn-lt"/>
              </a:rPr>
              <a:t>gostinstvu</a:t>
            </a:r>
            <a:endParaRPr lang="en-US" sz="39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85D764C-74EE-4409-9175-C7BC5B1F5257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1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554A35-3E35-9A4D-A2B0-891CDA96B8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2FB6A1-362A-4B4A-BCAE-985900F42B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Brezstične storitve</a:t>
            </a:r>
            <a:endParaRPr lang="en-US" sz="2800" dirty="0">
              <a:cs typeface="Calibri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2C8B2B6-3844-D74E-9C38-524A4DDC9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7FF1A0-C344-4C20-9424-DCE3AA7BA6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4870" y="1604453"/>
            <a:ext cx="4430795" cy="1090160"/>
          </a:xfrm>
        </p:spPr>
        <p:txBody>
          <a:bodyPr>
            <a:normAutofit/>
          </a:bodyPr>
          <a:lstStyle/>
          <a:p>
            <a:r>
              <a:rPr lang="sl-SI" sz="2800" dirty="0">
                <a:cs typeface="Calibri"/>
              </a:rPr>
              <a:t>Masivni podatki</a:t>
            </a:r>
            <a:endParaRPr lang="en-US" sz="2800" dirty="0">
              <a:cs typeface="Calibri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A2178C-712C-C74A-BF74-2B6627DDDC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3F9455-3E65-4511-9F4D-F9CBEB05AE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921" y="2812405"/>
            <a:ext cx="4757307" cy="1090160"/>
          </a:xfrm>
        </p:spPr>
        <p:txBody>
          <a:bodyPr>
            <a:normAutofit/>
          </a:bodyPr>
          <a:lstStyle/>
          <a:p>
            <a:r>
              <a:rPr lang="en-US" sz="2800" dirty="0" err="1">
                <a:cs typeface="Calibri"/>
              </a:rPr>
              <a:t>Dostava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zahtevo</a:t>
            </a:r>
            <a:r>
              <a:rPr lang="en-US" sz="2800" dirty="0">
                <a:cs typeface="Calibri"/>
              </a:rPr>
              <a:t>  </a:t>
            </a:r>
            <a:endParaRPr lang="en-US" sz="2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BD143-935E-9849-B699-C14C331F15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44449"/>
                </a:solidFill>
              </a:rPr>
              <a:t>04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0AEABB-5FA6-9349-9467-F4BC21FA54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44449"/>
                </a:solidFill>
                <a:cs typeface="Calibri"/>
              </a:rPr>
              <a:t>Maloprodajni</a:t>
            </a:r>
            <a:r>
              <a:rPr lang="en-US" sz="28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800" dirty="0" err="1">
                <a:solidFill>
                  <a:srgbClr val="044449"/>
                </a:solidFill>
                <a:cs typeface="Calibri"/>
              </a:rPr>
              <a:t>izdelki</a:t>
            </a:r>
            <a:endParaRPr lang="en-US" sz="2800" dirty="0">
              <a:solidFill>
                <a:srgbClr val="044449"/>
              </a:solidFill>
              <a:cs typeface="Calibri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7FCD7D-5A46-8546-A07C-9747D89248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0247293-30D3-1049-A5B5-6CC8566D33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cs typeface="Calibri"/>
              </a:rPr>
              <a:t>Trženje</a:t>
            </a:r>
            <a:endParaRPr lang="en-US" sz="2800" dirty="0"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321ABF-C849-4D92-936A-D4E74F4E9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565" y="907100"/>
            <a:ext cx="3821205" cy="697353"/>
          </a:xfrm>
        </p:spPr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Module 5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E007-6E0A-412E-9583-8F98050136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371" y="2005360"/>
            <a:ext cx="4599165" cy="3642009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Napredek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tehnologiji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komunikacijah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spreminja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način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iskanja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uživanja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ravnanj</a:t>
            </a:r>
            <a:r>
              <a:rPr lang="sl-SI" sz="2300" dirty="0">
                <a:solidFill>
                  <a:srgbClr val="406F70"/>
                </a:solidFill>
                <a:ea typeface="+mn-lt"/>
                <a:cs typeface="+mn-lt"/>
              </a:rPr>
              <a:t>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z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odpadno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hrano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r>
              <a:rPr lang="sl-SI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Od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začetka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pandemije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COVID-19 je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bilo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uvajanje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novih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tehnologij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ključnega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pomena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preživetje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podjetij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sl-SI" sz="2300" dirty="0">
                <a:solidFill>
                  <a:srgbClr val="406F70"/>
                </a:solidFill>
                <a:ea typeface="+mn-lt"/>
                <a:cs typeface="+mn-lt"/>
              </a:rPr>
              <a:t>gostinskem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sektorju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r>
              <a:rPr lang="sl-SI" sz="2300" dirty="0">
                <a:solidFill>
                  <a:srgbClr val="406F70"/>
                </a:solidFill>
                <a:ea typeface="+mn-lt"/>
                <a:cs typeface="+mn-lt"/>
              </a:rPr>
              <a:t> Panoga gostinstva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ima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pomembno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vlogo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pri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oblikovanju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trendov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saj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deluje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kot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posrednik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med </a:t>
            </a:r>
            <a:r>
              <a:rPr lang="en-IE" sz="2300" dirty="0" err="1">
                <a:solidFill>
                  <a:srgbClr val="406F70"/>
                </a:solidFill>
                <a:ea typeface="+mn-lt"/>
                <a:cs typeface="+mn-lt"/>
              </a:rPr>
              <a:t>proizvajalci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sl-SI" sz="2300" dirty="0">
                <a:solidFill>
                  <a:srgbClr val="406F70"/>
                </a:solidFill>
                <a:ea typeface="+mn-lt"/>
                <a:cs typeface="+mn-lt"/>
              </a:rPr>
              <a:t>gosti</a:t>
            </a:r>
            <a:r>
              <a:rPr lang="en-IE" sz="2300" dirty="0">
                <a:solidFill>
                  <a:srgbClr val="406F70"/>
                </a:solidFill>
                <a:ea typeface="+mn-lt"/>
                <a:cs typeface="+mn-lt"/>
              </a:rPr>
              <a:t>.  </a:t>
            </a:r>
          </a:p>
          <a:p>
            <a:pPr marL="342900" indent="-342900">
              <a:buChar char="•"/>
            </a:pPr>
            <a:endParaRPr lang="en-IE" sz="1800" dirty="0">
              <a:ea typeface="+mn-lt"/>
              <a:cs typeface="+mn-lt"/>
            </a:endParaRPr>
          </a:p>
          <a:p>
            <a:endParaRPr lang="en-IE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0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rogramming data on computer monitor">
            <a:extLst>
              <a:ext uri="{FF2B5EF4-FFF2-40B4-BE49-F238E27FC236}">
                <a16:creationId xmlns:a16="http://schemas.microsoft.com/office/drawing/2014/main" id="{DE633DA9-3D0A-4E54-ACC9-8AEFF9769E6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540708" y="6385"/>
            <a:ext cx="5651292" cy="62619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35F96-9118-407D-9C92-519D3D260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E" b="1" dirty="0" err="1">
                <a:solidFill>
                  <a:srgbClr val="085156"/>
                </a:solidFill>
              </a:rPr>
              <a:t>Kaj</a:t>
            </a:r>
            <a:r>
              <a:rPr lang="en-IE" b="1" dirty="0">
                <a:solidFill>
                  <a:srgbClr val="085156"/>
                </a:solidFill>
              </a:rPr>
              <a:t> so </a:t>
            </a:r>
            <a:r>
              <a:rPr lang="sl-SI" b="1" dirty="0">
                <a:solidFill>
                  <a:srgbClr val="085156"/>
                </a:solidFill>
              </a:rPr>
              <a:t>baze podatkov</a:t>
            </a:r>
            <a:r>
              <a:rPr lang="en-IE" b="1" dirty="0">
                <a:solidFill>
                  <a:srgbClr val="085156"/>
                </a:solidFill>
              </a:rPr>
              <a:t>? 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D5409-C3D9-4F83-82DF-8993092FFC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8512" y="1621970"/>
            <a:ext cx="6454174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Poenostavljeno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povedano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085156"/>
                </a:solidFill>
                <a:ea typeface="+mn-lt"/>
                <a:cs typeface="+mn-lt"/>
              </a:rPr>
              <a:t>gre za </a:t>
            </a:r>
            <a:r>
              <a:rPr lang="sl-SI" b="1" dirty="0">
                <a:solidFill>
                  <a:srgbClr val="085156"/>
                </a:solidFill>
                <a:ea typeface="+mn-lt"/>
                <a:cs typeface="+mn-lt"/>
              </a:rPr>
              <a:t>večje število</a:t>
            </a:r>
            <a:r>
              <a:rPr lang="en-IE" b="1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b="1" dirty="0" err="1">
                <a:solidFill>
                  <a:srgbClr val="085156"/>
                </a:solidFill>
                <a:ea typeface="+mn-lt"/>
                <a:cs typeface="+mn-lt"/>
              </a:rPr>
              <a:t>podatk</a:t>
            </a:r>
            <a:r>
              <a:rPr lang="sl-SI" b="1" dirty="0">
                <a:solidFill>
                  <a:srgbClr val="085156"/>
                </a:solidFill>
                <a:ea typeface="+mn-lt"/>
                <a:cs typeface="+mn-lt"/>
              </a:rPr>
              <a:t>ov („Big Data“). </a:t>
            </a:r>
            <a:r>
              <a:rPr lang="sl-SI" dirty="0">
                <a:solidFill>
                  <a:srgbClr val="085156"/>
                </a:solidFill>
                <a:ea typeface="+mn-lt"/>
                <a:cs typeface="+mn-lt"/>
              </a:rPr>
              <a:t>Gre za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znanost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o </a:t>
            </a:r>
            <a:r>
              <a:rPr lang="en-IE" b="1" dirty="0" err="1">
                <a:solidFill>
                  <a:srgbClr val="085156"/>
                </a:solidFill>
                <a:ea typeface="+mn-lt"/>
                <a:cs typeface="+mn-lt"/>
              </a:rPr>
              <a:t>zbiranju</a:t>
            </a:r>
            <a:r>
              <a:rPr lang="en-IE" b="1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b="1" dirty="0" err="1">
                <a:solidFill>
                  <a:srgbClr val="085156"/>
                </a:solidFill>
                <a:ea typeface="+mn-lt"/>
                <a:cs typeface="+mn-lt"/>
              </a:rPr>
              <a:t>podatkov</a:t>
            </a:r>
            <a:r>
              <a:rPr lang="en-IE" b="1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in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njihovem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pretvarjanju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v </a:t>
            </a:r>
            <a:r>
              <a:rPr lang="en-IE" b="1" dirty="0" err="1">
                <a:solidFill>
                  <a:srgbClr val="085156"/>
                </a:solidFill>
                <a:ea typeface="+mn-lt"/>
                <a:cs typeface="+mn-lt"/>
              </a:rPr>
              <a:t>manjše</a:t>
            </a:r>
            <a:r>
              <a:rPr lang="en-IE" b="1" dirty="0">
                <a:solidFill>
                  <a:srgbClr val="085156"/>
                </a:solidFill>
                <a:ea typeface="+mn-lt"/>
                <a:cs typeface="+mn-lt"/>
              </a:rPr>
              <a:t> dele </a:t>
            </a:r>
            <a:r>
              <a:rPr lang="en-IE" b="1" dirty="0" err="1">
                <a:solidFill>
                  <a:srgbClr val="085156"/>
                </a:solidFill>
                <a:ea typeface="+mn-lt"/>
                <a:cs typeface="+mn-lt"/>
              </a:rPr>
              <a:t>obvladljivih</a:t>
            </a:r>
            <a:r>
              <a:rPr lang="en-IE" b="1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b="1" dirty="0" err="1">
                <a:solidFill>
                  <a:srgbClr val="085156"/>
                </a:solidFill>
                <a:ea typeface="+mn-lt"/>
                <a:cs typeface="+mn-lt"/>
              </a:rPr>
              <a:t>informacij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ki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jih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je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mogoče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uporabiti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pridobivanje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vpogledov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v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določeno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temo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. </a:t>
            </a:r>
          </a:p>
          <a:p>
            <a:pPr algn="just"/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V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številnih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primerih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lastniki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085156"/>
                </a:solidFill>
                <a:ea typeface="+mn-lt"/>
                <a:cs typeface="+mn-lt"/>
              </a:rPr>
              <a:t>gostinskih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podjetij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ne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posvečajo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pozornosti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podatko</a:t>
            </a:r>
            <a:r>
              <a:rPr lang="sl-SI" dirty="0">
                <a:solidFill>
                  <a:srgbClr val="085156"/>
                </a:solidFill>
                <a:ea typeface="+mn-lt"/>
                <a:cs typeface="+mn-lt"/>
              </a:rPr>
              <a:t>m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ki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jih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imajo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o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procesih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in </a:t>
            </a:r>
            <a:r>
              <a:rPr lang="sl-SI" dirty="0">
                <a:solidFill>
                  <a:srgbClr val="085156"/>
                </a:solidFill>
                <a:ea typeface="+mn-lt"/>
                <a:cs typeface="+mn-lt"/>
              </a:rPr>
              <a:t>gostih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.  </a:t>
            </a:r>
          </a:p>
          <a:p>
            <a:pPr algn="just"/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Raziskali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bomo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kako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lahko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te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informacije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uporabite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zagotavljanje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boljših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storitev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racionalizacijo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poslovnih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procesov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boljše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izpolnjevanje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potreb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085156"/>
                </a:solidFill>
                <a:ea typeface="+mn-lt"/>
                <a:cs typeface="+mn-lt"/>
              </a:rPr>
              <a:t>trga</a:t>
            </a:r>
            <a:r>
              <a:rPr lang="en-IE" dirty="0">
                <a:solidFill>
                  <a:srgbClr val="085156"/>
                </a:solidFill>
                <a:ea typeface="+mn-lt"/>
                <a:cs typeface="+mn-lt"/>
              </a:rPr>
              <a:t>.  </a:t>
            </a:r>
            <a:endParaRPr lang="en-US" dirty="0">
              <a:solidFill>
                <a:srgbClr val="085156"/>
              </a:solidFill>
              <a:ea typeface="+mn-lt"/>
              <a:cs typeface="+mn-lt"/>
            </a:endParaRPr>
          </a:p>
          <a:p>
            <a:pPr algn="just"/>
            <a:endParaRPr lang="en-IE" dirty="0">
              <a:solidFill>
                <a:srgbClr val="085156"/>
              </a:solidFill>
              <a:ea typeface="+mn-lt"/>
              <a:cs typeface="+mn-lt"/>
            </a:endParaRPr>
          </a:p>
          <a:p>
            <a:endParaRPr lang="en-I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944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0B789E-DB3B-4DD2-B5A7-452D1A5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666" y="3803359"/>
            <a:ext cx="4077324" cy="1912390"/>
          </a:xfrm>
        </p:spPr>
        <p:txBody>
          <a:bodyPr/>
          <a:lstStyle/>
          <a:p>
            <a:endParaRPr lang="en-US" b="1" dirty="0">
              <a:solidFill>
                <a:srgbClr val="085156"/>
              </a:solidFill>
              <a:cs typeface="Calibri"/>
            </a:endParaRPr>
          </a:p>
          <a:p>
            <a:pPr algn="ctr"/>
            <a:r>
              <a:rPr lang="pl-PL" b="1" dirty="0">
                <a:solidFill>
                  <a:srgbClr val="085156"/>
                </a:solidFill>
                <a:cs typeface="Calibri"/>
              </a:rPr>
              <a:t>Množični podatki v gostinstvu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047FC-6B26-48DD-8F9D-D6EBA47EF3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714" y="3917659"/>
            <a:ext cx="6764739" cy="22288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85156"/>
                </a:solidFill>
              </a:rPr>
              <a:t>Podatki</a:t>
            </a:r>
            <a:r>
              <a:rPr lang="en-US" dirty="0">
                <a:solidFill>
                  <a:srgbClr val="085156"/>
                </a:solidFill>
              </a:rPr>
              <a:t> so </a:t>
            </a:r>
            <a:r>
              <a:rPr lang="en-US" dirty="0" err="1">
                <a:solidFill>
                  <a:srgbClr val="085156"/>
                </a:solidFill>
              </a:rPr>
              <a:t>vir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digitalnem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svetu</a:t>
            </a:r>
            <a:r>
              <a:rPr lang="en-US" dirty="0">
                <a:solidFill>
                  <a:srgbClr val="085156"/>
                </a:solidFill>
              </a:rPr>
              <a:t>. </a:t>
            </a:r>
            <a:r>
              <a:rPr lang="en-US" dirty="0" err="1">
                <a:solidFill>
                  <a:srgbClr val="085156"/>
                </a:solidFill>
              </a:rPr>
              <a:t>Pravijo</a:t>
            </a:r>
            <a:r>
              <a:rPr lang="en-US" dirty="0">
                <a:solidFill>
                  <a:srgbClr val="085156"/>
                </a:solidFill>
              </a:rPr>
              <a:t>, da so </a:t>
            </a:r>
            <a:r>
              <a:rPr lang="en-US" dirty="0" err="1">
                <a:solidFill>
                  <a:srgbClr val="085156"/>
                </a:solidFill>
              </a:rPr>
              <a:t>podatki</a:t>
            </a:r>
            <a:r>
              <a:rPr lang="en-US" dirty="0">
                <a:solidFill>
                  <a:srgbClr val="085156"/>
                </a:solidFill>
              </a:rPr>
              <a:t> novo </a:t>
            </a:r>
            <a:r>
              <a:rPr lang="en-US" dirty="0" err="1">
                <a:solidFill>
                  <a:srgbClr val="085156"/>
                </a:solidFill>
              </a:rPr>
              <a:t>zlato</a:t>
            </a:r>
            <a:r>
              <a:rPr lang="en-US" dirty="0">
                <a:solidFill>
                  <a:srgbClr val="085156"/>
                </a:solidFill>
              </a:rPr>
              <a:t>!  </a:t>
            </a:r>
            <a:r>
              <a:rPr lang="sl-SI" dirty="0">
                <a:solidFill>
                  <a:srgbClr val="085156"/>
                </a:solidFill>
              </a:rPr>
              <a:t>Množični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podatki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(Big Data) </a:t>
            </a:r>
            <a:r>
              <a:rPr lang="en-US" dirty="0">
                <a:solidFill>
                  <a:srgbClr val="085156"/>
                </a:solidFill>
              </a:rPr>
              <a:t>so </a:t>
            </a:r>
            <a:r>
              <a:rPr lang="en-US" dirty="0" err="1">
                <a:solidFill>
                  <a:srgbClr val="085156"/>
                </a:solidFill>
              </a:rPr>
              <a:t>informacije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pridobljene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iz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vseh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vidikov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življenja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uporabljene</a:t>
            </a:r>
            <a:r>
              <a:rPr lang="en-US" dirty="0">
                <a:solidFill>
                  <a:srgbClr val="085156"/>
                </a:solidFill>
              </a:rPr>
              <a:t> za </a:t>
            </a:r>
            <a:r>
              <a:rPr lang="en-US" dirty="0" err="1">
                <a:solidFill>
                  <a:srgbClr val="085156"/>
                </a:solidFill>
              </a:rPr>
              <a:t>zagotavljanje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boljših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sistemov</a:t>
            </a:r>
            <a:r>
              <a:rPr lang="en-US" dirty="0">
                <a:solidFill>
                  <a:srgbClr val="085156"/>
                </a:solidFill>
              </a:rPr>
              <a:t> in </a:t>
            </a:r>
            <a:r>
              <a:rPr lang="en-US" dirty="0" err="1">
                <a:solidFill>
                  <a:srgbClr val="085156"/>
                </a:solidFill>
              </a:rPr>
              <a:t>storitev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ter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še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bolj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prilagojenih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komunikacij</a:t>
            </a:r>
            <a:r>
              <a:rPr lang="en-US" dirty="0">
                <a:solidFill>
                  <a:srgbClr val="085156"/>
                </a:solidFill>
              </a:rPr>
              <a:t>. </a:t>
            </a:r>
            <a:r>
              <a:rPr lang="sl-SI" dirty="0">
                <a:solidFill>
                  <a:srgbClr val="085156"/>
                </a:solidFill>
              </a:rPr>
              <a:t>Gostinska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podjetja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lahko z njihovo uporabo </a:t>
            </a:r>
            <a:r>
              <a:rPr lang="en-US" dirty="0" err="1">
                <a:solidFill>
                  <a:srgbClr val="085156"/>
                </a:solidFill>
              </a:rPr>
              <a:t>pridobijo</a:t>
            </a:r>
            <a:r>
              <a:rPr lang="en-US" dirty="0">
                <a:solidFill>
                  <a:srgbClr val="085156"/>
                </a:solidFill>
              </a:rPr>
              <a:t> na </a:t>
            </a:r>
            <a:r>
              <a:rPr lang="en-US" dirty="0" err="1">
                <a:solidFill>
                  <a:srgbClr val="085156"/>
                </a:solidFill>
              </a:rPr>
              <a:t>nekaterih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ključnih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področjih</a:t>
            </a:r>
            <a:r>
              <a:rPr lang="en-US" dirty="0">
                <a:solidFill>
                  <a:srgbClr val="085156"/>
                </a:solidFill>
              </a:rPr>
              <a:t>.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5" name="Picture 7" descr="A picture containing outdoor, several&#10;&#10;Description automatically generated">
            <a:extLst>
              <a:ext uri="{FF2B5EF4-FFF2-40B4-BE49-F238E27FC236}">
                <a16:creationId xmlns:a16="http://schemas.microsoft.com/office/drawing/2014/main" id="{12BD533E-4A66-4C11-BEBA-2F527DCA2C7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69763" cy="3584575"/>
          </a:xfrm>
        </p:spPr>
      </p:pic>
    </p:spTree>
    <p:extLst>
      <p:ext uri="{BB962C8B-B14F-4D97-AF65-F5344CB8AC3E}">
        <p14:creationId xmlns:p14="http://schemas.microsoft.com/office/powerpoint/2010/main" val="1145734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A9D2B-252F-46D3-9F44-06C87701A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rgbClr val="085156"/>
                </a:solidFill>
                <a:cs typeface="Calibri"/>
              </a:rPr>
              <a:t>1. 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Nadzor kakovosti</a:t>
            </a:r>
            <a:endParaRPr lang="en-US" b="1" dirty="0">
              <a:solidFill>
                <a:srgbClr val="08515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976B6-1D8D-4AF5-AB21-2A1A3ABAA6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solidFill>
                  <a:srgbClr val="044449"/>
                </a:solidFill>
                <a:cs typeface="Calibri"/>
              </a:rPr>
              <a:t>Spremljanje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44449"/>
                </a:solidFill>
                <a:cs typeface="Calibri"/>
              </a:rPr>
              <a:t>dobavne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44449"/>
                </a:solidFill>
                <a:cs typeface="Calibri"/>
              </a:rPr>
              <a:t>verige</a:t>
            </a:r>
            <a:endParaRPr lang="sl-SI" sz="2200" dirty="0">
              <a:solidFill>
                <a:srgbClr val="044449"/>
              </a:solidFill>
              <a:cs typeface="Calibri"/>
            </a:endParaRPr>
          </a:p>
          <a:p>
            <a:r>
              <a:rPr lang="en-US" sz="2200" dirty="0" err="1">
                <a:solidFill>
                  <a:srgbClr val="044449"/>
                </a:solidFill>
                <a:cs typeface="Calibri"/>
              </a:rPr>
              <a:t>Izboljšano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44449"/>
                </a:solidFill>
                <a:cs typeface="Calibri"/>
              </a:rPr>
              <a:t>napovedovanje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44449"/>
                </a:solidFill>
                <a:cs typeface="Calibri"/>
              </a:rPr>
              <a:t>življenjske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44449"/>
                </a:solidFill>
                <a:cs typeface="Calibri"/>
              </a:rPr>
              <a:t>dobe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44449"/>
                </a:solidFill>
                <a:cs typeface="Calibri"/>
              </a:rPr>
              <a:t>na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 </a:t>
            </a:r>
            <a:r>
              <a:rPr lang="en-US" sz="2200" dirty="0" err="1">
                <a:solidFill>
                  <a:srgbClr val="044449"/>
                </a:solidFill>
                <a:cs typeface="Calibri"/>
              </a:rPr>
              <a:t>policah</a:t>
            </a:r>
            <a:r>
              <a:rPr lang="en-US" sz="2200" dirty="0">
                <a:solidFill>
                  <a:srgbClr val="044449"/>
                </a:solidFill>
                <a:cs typeface="Calibri"/>
              </a:rPr>
              <a:t>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245F7B-288D-4DBA-9401-40558BC07B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9600" y="3236316"/>
            <a:ext cx="3501446" cy="1045795"/>
          </a:xfrm>
        </p:spPr>
        <p:txBody>
          <a:bodyPr/>
          <a:lstStyle/>
          <a:p>
            <a:r>
              <a:rPr lang="en-US" b="1" dirty="0">
                <a:solidFill>
                  <a:srgbClr val="406F70"/>
                </a:solidFill>
                <a:cs typeface="Calibri"/>
              </a:rPr>
              <a:t>2. </a:t>
            </a:r>
            <a:r>
              <a:rPr lang="sl-SI" b="1" dirty="0">
                <a:solidFill>
                  <a:srgbClr val="406F70"/>
                </a:solidFill>
                <a:cs typeface="Calibri"/>
              </a:rPr>
              <a:t>Povečana učinkovitost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32A444-3DEA-471A-8640-6C3D39539F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sl-SI" dirty="0">
                <a:solidFill>
                  <a:srgbClr val="406F70"/>
                </a:solidFill>
                <a:cs typeface="Calibri"/>
              </a:rPr>
              <a:t>Množični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podatki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pomagajo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gostinstvu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izboljšati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procese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boljšim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predvidevanjem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nadzorom</a:t>
            </a:r>
            <a:endParaRPr lang="en-US" dirty="0"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5E142F-B9B2-4AAB-84F7-F75726B72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>
                <a:solidFill>
                  <a:srgbClr val="F5C05B"/>
                </a:solidFill>
                <a:cs typeface="Calibri"/>
              </a:rPr>
              <a:t>3. </a:t>
            </a:r>
            <a:r>
              <a:rPr lang="sl-SI" b="1" dirty="0">
                <a:solidFill>
                  <a:srgbClr val="F5C05B"/>
                </a:solidFill>
                <a:cs typeface="Calibri"/>
              </a:rPr>
              <a:t>Izboljšani vpogledi</a:t>
            </a:r>
            <a:endParaRPr lang="en-US" b="1" dirty="0">
              <a:solidFill>
                <a:srgbClr val="F5C05B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C3735-220B-4E57-85CF-9637BFEF94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F5C05B"/>
                </a:solidFill>
                <a:cs typeface="Calibri"/>
              </a:rPr>
              <a:t>Izboljšano</a:t>
            </a:r>
            <a:r>
              <a:rPr lang="en-US" b="1" dirty="0">
                <a:solidFill>
                  <a:srgbClr val="F5C05B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F5C05B"/>
                </a:solidFill>
                <a:cs typeface="Calibri"/>
              </a:rPr>
              <a:t>prilagajanje</a:t>
            </a:r>
            <a:r>
              <a:rPr lang="en-US" b="1" dirty="0">
                <a:solidFill>
                  <a:srgbClr val="F5C05B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F5C05B"/>
                </a:solidFill>
                <a:cs typeface="Calibri"/>
              </a:rPr>
              <a:t>trgu</a:t>
            </a:r>
            <a:r>
              <a:rPr lang="en-US" b="1" dirty="0">
                <a:solidFill>
                  <a:srgbClr val="F5C05B"/>
                </a:solidFill>
                <a:cs typeface="Calibri"/>
              </a:rPr>
              <a:t> s </a:t>
            </a:r>
            <a:r>
              <a:rPr lang="en-US" b="1" dirty="0" err="1">
                <a:solidFill>
                  <a:srgbClr val="F5C05B"/>
                </a:solidFill>
                <a:cs typeface="Calibri"/>
              </a:rPr>
              <a:t>pomočjo</a:t>
            </a:r>
            <a:r>
              <a:rPr lang="en-US" b="1" dirty="0">
                <a:solidFill>
                  <a:srgbClr val="F5C05B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F5C05B"/>
                </a:solidFill>
                <a:cs typeface="Calibri"/>
              </a:rPr>
              <a:t>napovedne</a:t>
            </a:r>
            <a:r>
              <a:rPr lang="en-US" b="1" dirty="0">
                <a:solidFill>
                  <a:srgbClr val="F5C05B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F5C05B"/>
                </a:solidFill>
                <a:cs typeface="Calibri"/>
              </a:rPr>
              <a:t>analitike</a:t>
            </a:r>
            <a:endParaRPr lang="en-US" b="1" dirty="0">
              <a:solidFill>
                <a:srgbClr val="F5C05B"/>
              </a:solidFill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36F72-F18C-4AB1-9C9B-45FAD6F6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085156"/>
                </a:solidFill>
                <a:cs typeface="Calibri"/>
              </a:rPr>
              <a:t>Prednosti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podatkovnih baz 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v </a:t>
            </a:r>
            <a:r>
              <a:rPr lang="sl-SI" b="1" dirty="0">
                <a:solidFill>
                  <a:srgbClr val="085156"/>
                </a:solidFill>
                <a:cs typeface="Calibri"/>
              </a:rPr>
              <a:t>gostinstvu</a:t>
            </a:r>
            <a:endParaRPr lang="en-US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1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person, indoor, desk&#10;&#10;Description automatically generated">
            <a:extLst>
              <a:ext uri="{FF2B5EF4-FFF2-40B4-BE49-F238E27FC236}">
                <a16:creationId xmlns:a16="http://schemas.microsoft.com/office/drawing/2014/main" id="{3C15E75C-CEE5-40E3-AE07-8FA15D00F63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0708" y="6385"/>
            <a:ext cx="5651292" cy="6261962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63244-E7B6-4335-B6CA-698AF98EDF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406F70"/>
                </a:solidFill>
                <a:cs typeface="Calibri"/>
              </a:rPr>
              <a:t>1) </a:t>
            </a:r>
            <a:r>
              <a:rPr lang="sl-SI" b="1" dirty="0">
                <a:solidFill>
                  <a:srgbClr val="406F70"/>
                </a:solidFill>
                <a:cs typeface="Calibri"/>
              </a:rPr>
              <a:t>Nadzor kakovosti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 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A940-0C8C-4137-97BB-A589CD010A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1786300"/>
            <a:ext cx="5509449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Uporaba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podatkovnih baz </a:t>
            </a:r>
            <a:r>
              <a:rPr lang="en-US" dirty="0">
                <a:solidFill>
                  <a:srgbClr val="406F70"/>
                </a:solidFill>
                <a:cs typeface="Calibri"/>
              </a:rPr>
              <a:t>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analiza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izredno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pomembni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zagotavljanje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kakovosti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ponujene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hrane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 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Pametne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smo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jih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že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omenili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(NFC, RFID, QR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koda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),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umetna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inteligenca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veriženja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blokov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lahko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uporabljajo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sledenje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izdelkov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v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celotni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dobavni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verigi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</a:t>
            </a:r>
          </a:p>
          <a:p>
            <a:pPr algn="just"/>
            <a:r>
              <a:rPr lang="en-US" dirty="0">
                <a:solidFill>
                  <a:srgbClr val="406F70"/>
                </a:solidFill>
                <a:cs typeface="Calibri"/>
              </a:rPr>
              <a:t>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zagotovljena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hladna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veriga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pris</a:t>
            </a:r>
            <a:r>
              <a:rPr lang="sl-SI" dirty="0">
                <a:solidFill>
                  <a:srgbClr val="406F70"/>
                </a:solidFill>
                <a:cs typeface="Calibri"/>
              </a:rPr>
              <a:t>o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tnost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proizvodov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posledično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pa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najboljši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proizvodi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dosežejo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ponudnika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gostinskih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9767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56AFE-A3FF-49AE-A30D-22F0DCFC5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406F70"/>
                </a:solidFill>
                <a:cs typeface="Calibri"/>
              </a:rPr>
              <a:t>Blockchain v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oskrbovalni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verigi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živilskega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sektorja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41488-6FF9-481D-8418-61F3B23D1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l-SI" b="1" dirty="0">
                <a:solidFill>
                  <a:srgbClr val="CC9131"/>
                </a:solidFill>
              </a:rPr>
              <a:t>Prednosti …</a:t>
            </a:r>
            <a:endParaRPr lang="en-US" b="1" dirty="0">
              <a:solidFill>
                <a:srgbClr val="CC9131"/>
              </a:solidFill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2A5FC75-5EFC-4855-B98A-7D20DE8E4676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>
          <a:xfrm>
            <a:off x="3184071" y="1762734"/>
            <a:ext cx="5665788" cy="371414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625131-DF39-4D07-8E4D-93C3FA2E8A65}"/>
              </a:ext>
            </a:extLst>
          </p:cNvPr>
          <p:cNvSpPr txBox="1"/>
          <p:nvPr/>
        </p:nvSpPr>
        <p:spPr>
          <a:xfrm>
            <a:off x="554566" y="5962650"/>
            <a:ext cx="36957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4"/>
              </a:rPr>
              <a:t>Blockchain</a:t>
            </a:r>
            <a:r>
              <a:rPr lang="en-US" sz="1400" dirty="0">
                <a:ea typeface="+mn-lt"/>
                <a:cs typeface="+mn-lt"/>
                <a:hlinkClick r:id="rId4"/>
              </a:rPr>
              <a:t> in the Food Service Industry - Blockchain for Business Video Series - YouTube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C0F84-4B86-4536-BE4B-15EC8A463AD1}"/>
              </a:ext>
            </a:extLst>
          </p:cNvPr>
          <p:cNvSpPr txBox="1"/>
          <p:nvPr/>
        </p:nvSpPr>
        <p:spPr>
          <a:xfrm>
            <a:off x="9349620" y="1202991"/>
            <a:ext cx="2700866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V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tem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videoposnetku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direktor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Smartbridge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Matthew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DiBona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pojasnjuje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razčlenitev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verige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preskrbe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s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hrano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kako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lahko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integracija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veriženja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blokov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živilsko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industrijo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spremeni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način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prehranjevanja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300" dirty="0" err="1">
                <a:solidFill>
                  <a:srgbClr val="406F70"/>
                </a:solidFill>
                <a:ea typeface="+mn-lt"/>
                <a:cs typeface="+mn-lt"/>
              </a:rPr>
              <a:t>ljudi</a:t>
            </a:r>
            <a:r>
              <a:rPr lang="en-US" sz="23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B4AB29-7F4C-4426-BBE4-CCCAF5A8BF8E}"/>
              </a:ext>
            </a:extLst>
          </p:cNvPr>
          <p:cNvSpPr/>
          <p:nvPr/>
        </p:nvSpPr>
        <p:spPr>
          <a:xfrm>
            <a:off x="1226573" y="1005347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406F70"/>
                </a:solidFill>
                <a:cs typeface="Calibri"/>
              </a:rPr>
              <a:t>OGLEJTE 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974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person, indoor, desk&#10;&#10;Description automatically generated">
            <a:extLst>
              <a:ext uri="{FF2B5EF4-FFF2-40B4-BE49-F238E27FC236}">
                <a16:creationId xmlns:a16="http://schemas.microsoft.com/office/drawing/2014/main" id="{8D849C9B-A57B-4533-9D8B-F3929BF8696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39F15-1BEB-4E78-BB23-BB892E808C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solidFill>
                  <a:srgbClr val="406F70"/>
                </a:solidFill>
                <a:cs typeface="Calibri"/>
              </a:rPr>
              <a:t>Nadzor kakovosti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 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0D708-6F30-4E34-9489-F4AFFCF3AF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349" y="1504574"/>
            <a:ext cx="6649499" cy="441887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Morda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veste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da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obstaja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več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podjetij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ponujajo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komercialne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kuhinjske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aparate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sisteme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uporabljajo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digitalni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popis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  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Zbrani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podatki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se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prenesejo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nazaj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oblak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pa jih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uporabijo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zagotavljanje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informacij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o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roku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uporabe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izdelkov v skladiščih, s tem pa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izboljša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jo sistem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oskrbe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</a:p>
          <a:p>
            <a:pPr algn="just"/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Eden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takih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projektov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je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projekt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Elika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Jan v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Španiji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kjer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se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tehnologija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uporablja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izboljšanje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sistema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skladiščenja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preko spremljave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roka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uporabnosti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izdelkov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</a:p>
          <a:p>
            <a:r>
              <a:rPr lang="sl-SI" sz="2000" b="1" dirty="0">
                <a:solidFill>
                  <a:srgbClr val="044449"/>
                </a:solidFill>
                <a:highlight>
                  <a:srgbClr val="F5C05B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PREBERITE VEČ: </a:t>
            </a:r>
            <a:r>
              <a:rPr lang="en-IE" sz="2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101-Elika-Jan-Project.pdf (</a:t>
            </a:r>
            <a:r>
              <a:rPr lang="en-IE" sz="2000" dirty="0" err="1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foodinnovation.how</a:t>
            </a:r>
            <a:r>
              <a:rPr lang="en-IE" sz="20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2000" dirty="0">
              <a:solidFill>
                <a:srgbClr val="406F70"/>
              </a:solidFill>
              <a:ea typeface="+mn-lt"/>
              <a:cs typeface="+mn-lt"/>
            </a:endParaRPr>
          </a:p>
          <a:p>
            <a:pPr algn="just"/>
            <a:endParaRPr lang="en-US" sz="2000" dirty="0">
              <a:solidFill>
                <a:srgbClr val="406F7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221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C15E75C-CEE5-40E3-AE07-8FA15D00F63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0708" y="6385"/>
            <a:ext cx="5651292" cy="6261962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63244-E7B6-4335-B6CA-698AF98EDF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406F70"/>
                </a:solidFill>
                <a:cs typeface="Calibri"/>
              </a:rPr>
              <a:t>2) </a:t>
            </a:r>
            <a:r>
              <a:rPr lang="sl-SI" b="1" dirty="0">
                <a:solidFill>
                  <a:srgbClr val="406F70"/>
                </a:solidFill>
                <a:cs typeface="Calibri"/>
              </a:rPr>
              <a:t>Povečana učinkovitost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A940-0C8C-4137-97BB-A589CD010A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477" y="1658075"/>
            <a:ext cx="5728523" cy="429669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>
                <a:solidFill>
                  <a:srgbClr val="406F70"/>
                </a:solidFill>
                <a:cs typeface="Calibri"/>
              </a:rPr>
              <a:t>Mala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srednja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ukvarjajo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gostinstvom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običajno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poslujejo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nizkimi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prihodki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zato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majhne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koristi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poslovanju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izredno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pomembne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sl-SI" dirty="0">
                <a:solidFill>
                  <a:srgbClr val="406F70"/>
                </a:solidFill>
                <a:cs typeface="Calibri"/>
              </a:rPr>
              <a:t>P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ametn</a:t>
            </a:r>
            <a:r>
              <a:rPr lang="sl-SI" dirty="0">
                <a:solidFill>
                  <a:srgbClr val="406F70"/>
                </a:solidFill>
                <a:cs typeface="Calibri"/>
              </a:rPr>
              <a:t>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tehnologija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omogoča podjetniku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zbira</a:t>
            </a:r>
            <a:r>
              <a:rPr lang="sl-SI" dirty="0">
                <a:solidFill>
                  <a:srgbClr val="406F70"/>
                </a:solidFill>
                <a:cs typeface="Calibri"/>
              </a:rPr>
              <a:t>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informacij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p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oslovanj</a:t>
            </a:r>
            <a:r>
              <a:rPr lang="sl-SI" dirty="0">
                <a:solidFill>
                  <a:srgbClr val="406F70"/>
                </a:solidFill>
                <a:cs typeface="Calibri"/>
              </a:rPr>
              <a:t>u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o optimizaciji procesov.</a:t>
            </a:r>
            <a:r>
              <a:rPr lang="en-US" dirty="0">
                <a:solidFill>
                  <a:srgbClr val="406F70"/>
                </a:solidFill>
                <a:cs typeface="Calibri"/>
              </a:rPr>
              <a:t> 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Postopek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zbiranja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analiziranja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podatkov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zelo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zapleten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zato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ga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opravijo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ponudniki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tehnoloških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MSP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predložijo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jedrnata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priporočila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kako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lahko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svoje poslovanje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izboljšajo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52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indoor, person, dish&#10;&#10;Description automatically generated">
            <a:extLst>
              <a:ext uri="{FF2B5EF4-FFF2-40B4-BE49-F238E27FC236}">
                <a16:creationId xmlns:a16="http://schemas.microsoft.com/office/drawing/2014/main" id="{2A27C13F-25C5-4963-A815-3B1CFDA56E7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ED156-C906-4BD5-870A-81353DCB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406F70"/>
                </a:solidFill>
                <a:cs typeface="Calibri"/>
              </a:rPr>
              <a:t>Primer: Winnow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72914F-1C19-4A17-8983-964F6EFD1B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2" y="1786300"/>
            <a:ext cx="5651292" cy="40430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sl-SI" dirty="0">
                <a:solidFill>
                  <a:srgbClr val="406F70"/>
                </a:solidFill>
                <a:cs typeface="Calibri"/>
              </a:rPr>
              <a:t>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no od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podjetij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ki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uporablja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množične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podatke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izboljšanje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vpogleda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je </a:t>
            </a:r>
            <a:r>
              <a:rPr lang="en-US" dirty="0">
                <a:solidFill>
                  <a:srgbClr val="406F70"/>
                </a:solidFill>
                <a:cs typeface="Calibri"/>
                <a:hlinkClick r:id="rId4"/>
              </a:rPr>
              <a:t>Winnow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en-US" dirty="0">
                <a:solidFill>
                  <a:srgbClr val="406F70"/>
                </a:solidFill>
                <a:cs typeface="Calibri"/>
              </a:rPr>
              <a:t>Winnow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uporablja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pametni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zabojnik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ki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tehta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odpadke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med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odlaganjem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uporablja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umetno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inteligenco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prepoznavanje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vira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odpadkov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en-US" dirty="0">
                <a:solidFill>
                  <a:srgbClr val="406F70"/>
                </a:solidFill>
                <a:cs typeface="Calibri"/>
              </a:rPr>
              <a:t>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pomočjo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analitike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Winnow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nato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MSP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posreduje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vpogled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v to,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kako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lahko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zmanjšajo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količino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odpadkov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čimer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ustvari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bolj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trajnosten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model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zmanjša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neučinkovitost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04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DC2CF-06FC-448B-B190-A7CA08FA5F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  <a:cs typeface="Calibri"/>
              </a:rPr>
              <a:t>IKEA – Winnow </a:t>
            </a:r>
            <a:endParaRPr lang="en-US" dirty="0">
              <a:solidFill>
                <a:srgbClr val="CC9131"/>
              </a:solidFill>
              <a:cs typeface="Calibri"/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2A67CC5E-A22C-447F-A76B-E39707E0B47B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FDFB94-E001-486D-813C-5F562B9C320F}"/>
              </a:ext>
            </a:extLst>
          </p:cNvPr>
          <p:cNvSpPr txBox="1"/>
          <p:nvPr/>
        </p:nvSpPr>
        <p:spPr>
          <a:xfrm>
            <a:off x="619433" y="592885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  <a:hlinkClick r:id="rId4"/>
              </a:rPr>
              <a:t>IKEA and Winnow building the kitchen of the future - YouTube</a:t>
            </a:r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52166-29CE-4DAB-874F-58C64E206CAA}"/>
              </a:ext>
            </a:extLst>
          </p:cNvPr>
          <p:cNvSpPr txBox="1"/>
          <p:nvPr/>
        </p:nvSpPr>
        <p:spPr>
          <a:xfrm>
            <a:off x="9167132" y="1639687"/>
            <a:ext cx="2850696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Zavržena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hrana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je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zapleteno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vprašanje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vendar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IKEA in Winnow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dokazujeta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, da so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rešitve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tega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problema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mogoče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. IKEA UK&amp;I je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kot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prvo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podjetje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na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svetu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svojih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kuhinjah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uvedla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umetno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inteligenco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boj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proti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zavrženi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GB" sz="2300" dirty="0" err="1">
                <a:solidFill>
                  <a:srgbClr val="406F70"/>
                </a:solidFill>
                <a:ea typeface="+mn-lt"/>
                <a:cs typeface="+mn-lt"/>
              </a:rPr>
              <a:t>hrani</a:t>
            </a:r>
            <a:r>
              <a:rPr lang="en-GB" sz="2300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D34F88-82EA-4F3B-8942-9C21E11A8197}"/>
              </a:ext>
            </a:extLst>
          </p:cNvPr>
          <p:cNvSpPr/>
          <p:nvPr/>
        </p:nvSpPr>
        <p:spPr>
          <a:xfrm>
            <a:off x="1226573" y="1005347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406F70"/>
                </a:solidFill>
                <a:cs typeface="Calibri"/>
              </a:rPr>
              <a:t>OGLEJTE 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860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indoor, person, dish&#10;&#10;Description automatically generated">
            <a:extLst>
              <a:ext uri="{FF2B5EF4-FFF2-40B4-BE49-F238E27FC236}">
                <a16:creationId xmlns:a16="http://schemas.microsoft.com/office/drawing/2014/main" id="{2A27C13F-25C5-4963-A815-3B1CFDA56E7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ED156-C906-4BD5-870A-81353DCB09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406F70"/>
                </a:solidFill>
                <a:cs typeface="Calibri"/>
              </a:rPr>
              <a:t>Primer: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Leanpath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Tenzo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72914F-1C19-4A17-8983-964F6EFD1B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2" y="1786300"/>
            <a:ext cx="5651292" cy="40430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IE" dirty="0" err="1">
                <a:solidFill>
                  <a:srgbClr val="406F70"/>
                </a:solidFill>
              </a:rPr>
              <a:t>Podobne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rešitve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ponujajo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tudi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druga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podjetja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zlasti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  <a:hlinkClick r:id="rId4"/>
              </a:rPr>
              <a:t>LeanPath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  <a:hlinkClick r:id="rId5"/>
              </a:rPr>
              <a:t>Tenzo</a:t>
            </a:r>
            <a:r>
              <a:rPr lang="en-IE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sl-SI" dirty="0">
                <a:solidFill>
                  <a:srgbClr val="406F70"/>
                </a:solidFill>
              </a:rPr>
              <a:t>Omenjene tehnološke </a:t>
            </a:r>
            <a:r>
              <a:rPr lang="en-IE" dirty="0" err="1">
                <a:solidFill>
                  <a:srgbClr val="406F70"/>
                </a:solidFill>
              </a:rPr>
              <a:t>rešitv</a:t>
            </a:r>
            <a:r>
              <a:rPr lang="sl-SI" dirty="0">
                <a:solidFill>
                  <a:srgbClr val="406F70"/>
                </a:solidFill>
              </a:rPr>
              <a:t>e bi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restavracijam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lahko </a:t>
            </a:r>
            <a:r>
              <a:rPr lang="en-IE" dirty="0" err="1">
                <a:solidFill>
                  <a:srgbClr val="406F70"/>
                </a:solidFill>
              </a:rPr>
              <a:t>precej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pomagal</a:t>
            </a:r>
            <a:r>
              <a:rPr lang="sl-SI" dirty="0">
                <a:solidFill>
                  <a:srgbClr val="406F70"/>
                </a:solidFill>
              </a:rPr>
              <a:t>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omejevanju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zavržene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hrane</a:t>
            </a:r>
            <a:r>
              <a:rPr lang="sl-SI" dirty="0">
                <a:solidFill>
                  <a:srgbClr val="406F70"/>
                </a:solidFill>
              </a:rPr>
              <a:t>, vendar se te še ne zavedajo potenciala.</a:t>
            </a:r>
            <a:endParaRPr lang="en-US" dirty="0">
              <a:highlight>
                <a:srgbClr val="FFFF00"/>
              </a:highlight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95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B4DBF3-D369-554B-8D41-3B5A6C31DC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713" y="511176"/>
            <a:ext cx="8857251" cy="11609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b="1" dirty="0" err="1">
                <a:solidFill>
                  <a:srgbClr val="CC9131"/>
                </a:solidFill>
                <a:ea typeface="+mn-lt"/>
                <a:cs typeface="+mn-lt"/>
              </a:rPr>
              <a:t>Tehnologija</a:t>
            </a:r>
            <a:r>
              <a:rPr lang="en-IE" sz="3200" b="1" dirty="0">
                <a:solidFill>
                  <a:srgbClr val="CC9131"/>
                </a:solidFill>
                <a:ea typeface="+mn-lt"/>
                <a:cs typeface="+mn-lt"/>
              </a:rPr>
              <a:t> </a:t>
            </a:r>
            <a:r>
              <a:rPr lang="en-IE" sz="3200" b="1" dirty="0" err="1">
                <a:solidFill>
                  <a:srgbClr val="CC9131"/>
                </a:solidFill>
                <a:ea typeface="+mn-lt"/>
                <a:cs typeface="+mn-lt"/>
              </a:rPr>
              <a:t>spreminja</a:t>
            </a:r>
            <a:r>
              <a:rPr lang="en-IE" sz="3200" b="1" dirty="0">
                <a:solidFill>
                  <a:srgbClr val="CC9131"/>
                </a:solidFill>
                <a:ea typeface="+mn-lt"/>
                <a:cs typeface="+mn-lt"/>
              </a:rPr>
              <a:t> </a:t>
            </a:r>
            <a:r>
              <a:rPr lang="en-IE" sz="3200" b="1" dirty="0" err="1">
                <a:solidFill>
                  <a:srgbClr val="CC9131"/>
                </a:solidFill>
                <a:ea typeface="+mn-lt"/>
                <a:cs typeface="+mn-lt"/>
              </a:rPr>
              <a:t>način</a:t>
            </a:r>
            <a:r>
              <a:rPr lang="en-IE" sz="3200" b="1" dirty="0">
                <a:solidFill>
                  <a:srgbClr val="CC9131"/>
                </a:solidFill>
                <a:ea typeface="+mn-lt"/>
                <a:cs typeface="+mn-lt"/>
              </a:rPr>
              <a:t> </a:t>
            </a:r>
            <a:r>
              <a:rPr lang="en-IE" sz="3200" b="1" dirty="0" err="1">
                <a:solidFill>
                  <a:srgbClr val="CC9131"/>
                </a:solidFill>
                <a:ea typeface="+mn-lt"/>
                <a:cs typeface="+mn-lt"/>
              </a:rPr>
              <a:t>iskanja</a:t>
            </a:r>
            <a:r>
              <a:rPr lang="en-IE" sz="3200" b="1" dirty="0">
                <a:solidFill>
                  <a:srgbClr val="CC9131"/>
                </a:solidFill>
                <a:ea typeface="+mn-lt"/>
                <a:cs typeface="+mn-lt"/>
              </a:rPr>
              <a:t>, </a:t>
            </a:r>
            <a:r>
              <a:rPr lang="en-IE" sz="3200" b="1" dirty="0" err="1">
                <a:solidFill>
                  <a:srgbClr val="CC9131"/>
                </a:solidFill>
                <a:ea typeface="+mn-lt"/>
                <a:cs typeface="+mn-lt"/>
              </a:rPr>
              <a:t>uživanja</a:t>
            </a:r>
            <a:r>
              <a:rPr lang="en-IE" sz="3200" b="1" dirty="0">
                <a:solidFill>
                  <a:srgbClr val="CC9131"/>
                </a:solidFill>
                <a:ea typeface="+mn-lt"/>
                <a:cs typeface="+mn-lt"/>
              </a:rPr>
              <a:t> in </a:t>
            </a:r>
            <a:r>
              <a:rPr lang="en-IE" sz="3200" b="1" dirty="0" err="1">
                <a:solidFill>
                  <a:srgbClr val="CC9131"/>
                </a:solidFill>
                <a:ea typeface="+mn-lt"/>
                <a:cs typeface="+mn-lt"/>
              </a:rPr>
              <a:t>ravnanj</a:t>
            </a:r>
            <a:r>
              <a:rPr lang="sl-SI" sz="3200" b="1" dirty="0">
                <a:solidFill>
                  <a:srgbClr val="CC9131"/>
                </a:solidFill>
                <a:ea typeface="+mn-lt"/>
                <a:cs typeface="+mn-lt"/>
              </a:rPr>
              <a:t>a</a:t>
            </a:r>
            <a:r>
              <a:rPr lang="en-IE" sz="3200" b="1" dirty="0">
                <a:solidFill>
                  <a:srgbClr val="CC9131"/>
                </a:solidFill>
                <a:ea typeface="+mn-lt"/>
                <a:cs typeface="+mn-lt"/>
              </a:rPr>
              <a:t> z </a:t>
            </a:r>
            <a:r>
              <a:rPr lang="en-IE" sz="3200" b="1" dirty="0" err="1">
                <a:solidFill>
                  <a:srgbClr val="CC9131"/>
                </a:solidFill>
                <a:ea typeface="+mn-lt"/>
                <a:cs typeface="+mn-lt"/>
              </a:rPr>
              <a:t>odpadno</a:t>
            </a:r>
            <a:r>
              <a:rPr lang="sl-SI" sz="3200" b="1" dirty="0">
                <a:solidFill>
                  <a:srgbClr val="CC9131"/>
                </a:solidFill>
                <a:ea typeface="+mn-lt"/>
                <a:cs typeface="+mn-lt"/>
              </a:rPr>
              <a:t> hrano.</a:t>
            </a:r>
            <a:endParaRPr lang="en-IE" sz="3200" b="1" dirty="0">
              <a:solidFill>
                <a:srgbClr val="CC9131"/>
              </a:solidFill>
              <a:ea typeface="+mn-lt"/>
              <a:cs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7966" y="1672165"/>
            <a:ext cx="10259720" cy="32303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ostinski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obrati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sprejemajo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nove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prehranske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trende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svojim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gostom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ne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ponujajo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le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priložnosti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uživanje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njihovih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izdelkov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temveč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tudi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priložnost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potrošnike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da se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seznanijo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najnovejšimi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trendi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živilski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industriji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se 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njih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poučijo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 (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  <a:hlinkClick r:id="rId2"/>
              </a:rPr>
              <a:t>Food for Life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)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 </a:t>
            </a:r>
            <a:endParaRPr lang="sl-SI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Kljub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temu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da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gre za ene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največjih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zaposlovalcev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Evropi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je 70 %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gostinskih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obratov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oz.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malih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srednjih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podjetij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izjavilo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da ne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sodelujejo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raziskavah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inovacijah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le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približno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20 % pa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jih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je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izjavilo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da bi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bili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pripravljeni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preizkusiti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nove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ali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obstoječe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tehnologije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jim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volj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 (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  <a:hlinkClick r:id="rId2"/>
              </a:rPr>
              <a:t>Food for Life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)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Ker so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gostinska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ključni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nosilci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sprememb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sektorju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je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pomembno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da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nenehno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prizadevajo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inovacije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.  </a:t>
            </a:r>
            <a:endParaRPr lang="sl-SI" dirty="0">
              <a:solidFill>
                <a:srgbClr val="406F70"/>
              </a:solidFill>
              <a:ea typeface="+mn-lt"/>
              <a:cs typeface="+mn-lt"/>
            </a:endParaRPr>
          </a:p>
          <a:p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"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Raziskave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inovacije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(R&amp;I) so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ključn</a:t>
            </a:r>
            <a:r>
              <a:rPr lang="sl-SI" i="1" dirty="0">
                <a:solidFill>
                  <a:srgbClr val="406F70"/>
                </a:solidFill>
                <a:ea typeface="+mn-lt"/>
                <a:cs typeface="+mn-lt"/>
              </a:rPr>
              <a:t>a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goniln</a:t>
            </a:r>
            <a:r>
              <a:rPr lang="sl-SI" i="1" dirty="0">
                <a:solidFill>
                  <a:srgbClr val="406F70"/>
                </a:solidFill>
                <a:ea typeface="+mn-lt"/>
                <a:cs typeface="+mn-lt"/>
              </a:rPr>
              <a:t>a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sil</a:t>
            </a:r>
            <a:r>
              <a:rPr lang="sl-SI" i="1" dirty="0">
                <a:solidFill>
                  <a:srgbClr val="406F70"/>
                </a:solidFill>
                <a:ea typeface="+mn-lt"/>
                <a:cs typeface="+mn-lt"/>
              </a:rPr>
              <a:t>a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pri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pospeševanju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prehoda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na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trajnostne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zdrave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vključujoče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prehranske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i="1" dirty="0" err="1">
                <a:solidFill>
                  <a:srgbClr val="406F70"/>
                </a:solidFill>
                <a:ea typeface="+mn-lt"/>
                <a:cs typeface="+mn-lt"/>
              </a:rPr>
              <a:t>sisteme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." (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  <a:hlinkClick r:id="rId3"/>
              </a:rPr>
              <a:t>Farm to Fork Strategy</a:t>
            </a:r>
            <a:r>
              <a:rPr lang="en-IE" i="1" dirty="0">
                <a:solidFill>
                  <a:srgbClr val="406F70"/>
                </a:solidFill>
                <a:ea typeface="+mn-lt"/>
                <a:cs typeface="+mn-lt"/>
              </a:rPr>
              <a:t>)</a:t>
            </a:r>
            <a:endParaRPr lang="sl-SI" i="1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653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C15E75C-CEE5-40E3-AE07-8FA15D00F63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0708" y="6385"/>
            <a:ext cx="5651292" cy="6261962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63244-E7B6-4335-B6CA-698AF98EDF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406F70"/>
                </a:solidFill>
                <a:cs typeface="Calibri"/>
              </a:rPr>
              <a:t>3)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Izboljšani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vpogledi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 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A940-0C8C-4137-97BB-A589CD010A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2" y="1786300"/>
            <a:ext cx="5954156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Storitve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prodajnih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mest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("</a:t>
            </a:r>
            <a:r>
              <a:rPr lang="sl-SI" dirty="0" err="1">
                <a:solidFill>
                  <a:srgbClr val="406F70"/>
                </a:solidFill>
                <a:cs typeface="Calibri"/>
              </a:rPr>
              <a:t>Point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 err="1">
                <a:solidFill>
                  <a:srgbClr val="406F70"/>
                </a:solidFill>
                <a:cs typeface="Calibri"/>
              </a:rPr>
              <a:t>of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 err="1">
                <a:solidFill>
                  <a:srgbClr val="406F70"/>
                </a:solidFill>
                <a:cs typeface="Calibri"/>
              </a:rPr>
              <a:t>Sale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") so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vedno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bolj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razširjeno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področje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saj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gostinska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prizadevajo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v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svoje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vsakodnevne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dejavnosti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vključiti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naprednejšo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IKT.  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Nekatera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so to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prenesla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na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višjo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raven.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"</a:t>
            </a:r>
            <a:r>
              <a:rPr lang="en-US" dirty="0">
                <a:solidFill>
                  <a:srgbClr val="406F70"/>
                </a:solidFill>
                <a:cs typeface="Calibri"/>
                <a:hlinkClick r:id="rId3"/>
              </a:rPr>
              <a:t>Toast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" in "</a:t>
            </a:r>
            <a:r>
              <a:rPr lang="en-US" dirty="0" err="1">
                <a:solidFill>
                  <a:srgbClr val="406F70"/>
                </a:solidFill>
                <a:cs typeface="Calibri"/>
                <a:hlinkClick r:id="rId4"/>
              </a:rPr>
              <a:t>Avero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",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ponujajo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integrirane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sisteme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programske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opreme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zbirajo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podatk</a:t>
            </a:r>
            <a:r>
              <a:rPr lang="sl-SI" dirty="0">
                <a:solidFill>
                  <a:srgbClr val="406F70"/>
                </a:solidFill>
                <a:cs typeface="Calibri"/>
              </a:rPr>
              <a:t>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celotne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dejavnosti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lastnikom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zagotavljajo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vpogled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jim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omogoča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optimizacijo poslovanja.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2182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9195" y="2095198"/>
            <a:ext cx="10968810" cy="323038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IE" dirty="0">
                <a:solidFill>
                  <a:srgbClr val="406F70"/>
                </a:solidFill>
              </a:rPr>
              <a:t>Internet </a:t>
            </a:r>
            <a:r>
              <a:rPr lang="en-IE" dirty="0" err="1">
                <a:solidFill>
                  <a:srgbClr val="406F70"/>
                </a:solidFill>
              </a:rPr>
              <a:t>stvari</a:t>
            </a:r>
            <a:r>
              <a:rPr lang="en-IE" dirty="0">
                <a:solidFill>
                  <a:srgbClr val="406F70"/>
                </a:solidFill>
              </a:rPr>
              <a:t> (IoT) in internet </a:t>
            </a:r>
            <a:r>
              <a:rPr lang="en-IE" dirty="0" err="1">
                <a:solidFill>
                  <a:srgbClr val="406F70"/>
                </a:solidFill>
              </a:rPr>
              <a:t>vedenja</a:t>
            </a:r>
            <a:r>
              <a:rPr lang="en-IE" dirty="0">
                <a:solidFill>
                  <a:srgbClr val="406F70"/>
                </a:solidFill>
              </a:rPr>
              <a:t> (</a:t>
            </a:r>
            <a:r>
              <a:rPr lang="en-IE" dirty="0" err="1">
                <a:solidFill>
                  <a:srgbClr val="406F70"/>
                </a:solidFill>
              </a:rPr>
              <a:t>IoB</a:t>
            </a:r>
            <a:r>
              <a:rPr lang="en-IE" dirty="0">
                <a:solidFill>
                  <a:srgbClr val="406F70"/>
                </a:solidFill>
              </a:rPr>
              <a:t>) </a:t>
            </a:r>
            <a:r>
              <a:rPr lang="en-IE" dirty="0" err="1">
                <a:solidFill>
                  <a:srgbClr val="406F70"/>
                </a:solidFill>
              </a:rPr>
              <a:t>sta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ključna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vidika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vloge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sl-SI" dirty="0">
                <a:solidFill>
                  <a:srgbClr val="406F70"/>
                </a:solidFill>
              </a:rPr>
              <a:t>podatkovnih baz</a:t>
            </a:r>
            <a:r>
              <a:rPr lang="en-IE" dirty="0">
                <a:solidFill>
                  <a:srgbClr val="406F70"/>
                </a:solidFill>
              </a:rPr>
              <a:t> v </a:t>
            </a:r>
            <a:r>
              <a:rPr lang="sl-SI" dirty="0">
                <a:solidFill>
                  <a:srgbClr val="406F70"/>
                </a:solidFill>
              </a:rPr>
              <a:t>gostinstvu</a:t>
            </a:r>
            <a:r>
              <a:rPr lang="en-IE" dirty="0">
                <a:solidFill>
                  <a:srgbClr val="406F70"/>
                </a:solidFill>
              </a:rPr>
              <a:t>. Internet </a:t>
            </a:r>
            <a:r>
              <a:rPr lang="en-IE" dirty="0" err="1">
                <a:solidFill>
                  <a:srgbClr val="406F70"/>
                </a:solidFill>
              </a:rPr>
              <a:t>stvari</a:t>
            </a:r>
            <a:r>
              <a:rPr lang="en-IE" dirty="0">
                <a:solidFill>
                  <a:srgbClr val="406F70"/>
                </a:solidFill>
              </a:rPr>
              <a:t> se </a:t>
            </a:r>
            <a:r>
              <a:rPr lang="en-IE" dirty="0" err="1">
                <a:solidFill>
                  <a:srgbClr val="406F70"/>
                </a:solidFill>
              </a:rPr>
              <a:t>uporablja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razlago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kako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omrežje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medsebojno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povezanih</a:t>
            </a:r>
            <a:r>
              <a:rPr lang="en-IE" dirty="0">
                <a:solidFill>
                  <a:srgbClr val="406F70"/>
                </a:solidFill>
              </a:rPr>
              <a:t> "</a:t>
            </a:r>
            <a:r>
              <a:rPr lang="en-IE" dirty="0" err="1">
                <a:solidFill>
                  <a:srgbClr val="406F70"/>
                </a:solidFill>
              </a:rPr>
              <a:t>pametnih</a:t>
            </a:r>
            <a:r>
              <a:rPr lang="en-IE" dirty="0">
                <a:solidFill>
                  <a:srgbClr val="406F70"/>
                </a:solidFill>
              </a:rPr>
              <a:t>" </a:t>
            </a:r>
            <a:r>
              <a:rPr lang="en-IE" dirty="0" err="1">
                <a:solidFill>
                  <a:srgbClr val="406F70"/>
                </a:solidFill>
              </a:rPr>
              <a:t>fizičnih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predmetov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zbira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izmenjuje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informacije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podatke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prek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interneta</a:t>
            </a:r>
            <a:r>
              <a:rPr lang="en-IE" dirty="0">
                <a:solidFill>
                  <a:srgbClr val="406F70"/>
                </a:solidFill>
              </a:rPr>
              <a:t>. </a:t>
            </a:r>
            <a:r>
              <a:rPr lang="en-IE" dirty="0" err="1">
                <a:solidFill>
                  <a:srgbClr val="406F70"/>
                </a:solidFill>
              </a:rPr>
              <a:t>Pametne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naprave</a:t>
            </a:r>
            <a:r>
              <a:rPr lang="en-IE" dirty="0">
                <a:solidFill>
                  <a:srgbClr val="406F70"/>
                </a:solidFill>
              </a:rPr>
              <a:t> so </a:t>
            </a:r>
            <a:r>
              <a:rPr lang="en-IE" dirty="0" err="1">
                <a:solidFill>
                  <a:srgbClr val="406F70"/>
                </a:solidFill>
              </a:rPr>
              <a:t>zdaj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razširjene</a:t>
            </a:r>
            <a:r>
              <a:rPr lang="en-IE" dirty="0">
                <a:solidFill>
                  <a:srgbClr val="406F70"/>
                </a:solidFill>
              </a:rPr>
              <a:t> v </a:t>
            </a:r>
            <a:r>
              <a:rPr lang="en-IE" dirty="0" err="1">
                <a:solidFill>
                  <a:srgbClr val="406F70"/>
                </a:solidFill>
              </a:rPr>
              <a:t>kuhinjah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restavracijah</a:t>
            </a:r>
            <a:r>
              <a:rPr lang="en-IE" dirty="0">
                <a:solidFill>
                  <a:srgbClr val="406F70"/>
                </a:solidFill>
              </a:rPr>
              <a:t>, pa </a:t>
            </a:r>
            <a:r>
              <a:rPr lang="en-IE" dirty="0" err="1">
                <a:solidFill>
                  <a:srgbClr val="406F70"/>
                </a:solidFill>
              </a:rPr>
              <a:t>naj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gre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prodajne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enote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pametne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hladilnike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umetno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inteligenco</a:t>
            </a:r>
            <a:r>
              <a:rPr lang="en-IE" dirty="0">
                <a:solidFill>
                  <a:srgbClr val="406F70"/>
                </a:solidFill>
              </a:rPr>
              <a:t> v </a:t>
            </a:r>
            <a:r>
              <a:rPr lang="en-IE" dirty="0" err="1">
                <a:solidFill>
                  <a:srgbClr val="406F70"/>
                </a:solidFill>
              </a:rPr>
              <a:t>kuhinjah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ali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aplikacije</a:t>
            </a:r>
            <a:r>
              <a:rPr lang="en-IE" dirty="0">
                <a:solidFill>
                  <a:srgbClr val="406F70"/>
                </a:solidFill>
              </a:rPr>
              <a:t> za </a:t>
            </a:r>
            <a:r>
              <a:rPr lang="en-IE" dirty="0" err="1">
                <a:solidFill>
                  <a:srgbClr val="406F70"/>
                </a:solidFill>
              </a:rPr>
              <a:t>potrošnike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možnost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zbiranja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podatkov</a:t>
            </a:r>
            <a:r>
              <a:rPr lang="en-IE" dirty="0">
                <a:solidFill>
                  <a:srgbClr val="406F70"/>
                </a:solidFill>
              </a:rPr>
              <a:t> je </a:t>
            </a:r>
            <a:r>
              <a:rPr lang="en-IE" dirty="0" err="1">
                <a:solidFill>
                  <a:srgbClr val="406F70"/>
                </a:solidFill>
              </a:rPr>
              <a:t>povsod</a:t>
            </a:r>
            <a:r>
              <a:rPr lang="en-IE" dirty="0">
                <a:solidFill>
                  <a:srgbClr val="406F70"/>
                </a:solidFill>
              </a:rPr>
              <a:t>. </a:t>
            </a:r>
          </a:p>
          <a:p>
            <a:pPr algn="just"/>
            <a:r>
              <a:rPr lang="en-IE" dirty="0" err="1">
                <a:solidFill>
                  <a:srgbClr val="406F70"/>
                </a:solidFill>
              </a:rPr>
              <a:t>IoB</a:t>
            </a:r>
            <a:r>
              <a:rPr lang="en-IE" dirty="0">
                <a:solidFill>
                  <a:srgbClr val="406F70"/>
                </a:solidFill>
              </a:rPr>
              <a:t> se </a:t>
            </a:r>
            <a:r>
              <a:rPr lang="en-IE" dirty="0" err="1">
                <a:solidFill>
                  <a:srgbClr val="406F70"/>
                </a:solidFill>
              </a:rPr>
              <a:t>nanaša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na</a:t>
            </a:r>
            <a:r>
              <a:rPr lang="en-IE" dirty="0">
                <a:solidFill>
                  <a:srgbClr val="406F70"/>
                </a:solidFill>
              </a:rPr>
              <a:t> to, </a:t>
            </a:r>
            <a:r>
              <a:rPr lang="en-IE" dirty="0" err="1">
                <a:solidFill>
                  <a:srgbClr val="406F70"/>
                </a:solidFill>
              </a:rPr>
              <a:t>kako</a:t>
            </a:r>
            <a:r>
              <a:rPr lang="en-IE" dirty="0">
                <a:solidFill>
                  <a:srgbClr val="406F70"/>
                </a:solidFill>
              </a:rPr>
              <a:t> se </a:t>
            </a:r>
            <a:r>
              <a:rPr lang="en-IE" dirty="0" err="1">
                <a:solidFill>
                  <a:srgbClr val="406F70"/>
                </a:solidFill>
              </a:rPr>
              <a:t>ti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podatki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analizirajo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skozi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prizmo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vedenjske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psihologije</a:t>
            </a:r>
            <a:r>
              <a:rPr lang="en-IE" dirty="0">
                <a:solidFill>
                  <a:srgbClr val="406F70"/>
                </a:solidFill>
              </a:rPr>
              <a:t>, da bi </a:t>
            </a:r>
            <a:r>
              <a:rPr lang="en-IE" dirty="0" err="1">
                <a:solidFill>
                  <a:srgbClr val="406F70"/>
                </a:solidFill>
              </a:rPr>
              <a:t>pridobili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dragocen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vpogled</a:t>
            </a:r>
            <a:r>
              <a:rPr lang="en-IE" dirty="0">
                <a:solidFill>
                  <a:srgbClr val="406F70"/>
                </a:solidFill>
              </a:rPr>
              <a:t> v </a:t>
            </a:r>
            <a:r>
              <a:rPr lang="en-IE" dirty="0" err="1">
                <a:solidFill>
                  <a:srgbClr val="406F70"/>
                </a:solidFill>
              </a:rPr>
              <a:t>vedenje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potrošnikov</a:t>
            </a:r>
            <a:r>
              <a:rPr lang="en-IE" dirty="0">
                <a:solidFill>
                  <a:srgbClr val="406F70"/>
                </a:solidFill>
              </a:rPr>
              <a:t>, </a:t>
            </a:r>
            <a:r>
              <a:rPr lang="en-IE" dirty="0" err="1">
                <a:solidFill>
                  <a:srgbClr val="406F70"/>
                </a:solidFill>
              </a:rPr>
              <a:t>kar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podjetjem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pomaga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doseči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potrošnike</a:t>
            </a:r>
            <a:r>
              <a:rPr lang="en-IE" dirty="0">
                <a:solidFill>
                  <a:srgbClr val="406F70"/>
                </a:solidFill>
              </a:rPr>
              <a:t> in </a:t>
            </a:r>
            <a:r>
              <a:rPr lang="en-IE" dirty="0" err="1">
                <a:solidFill>
                  <a:srgbClr val="406F70"/>
                </a:solidFill>
              </a:rPr>
              <a:t>jim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ponuditi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boljšo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prilagoditev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en-IE" dirty="0" err="1">
                <a:solidFill>
                  <a:srgbClr val="406F70"/>
                </a:solidFill>
              </a:rPr>
              <a:t>trgu</a:t>
            </a:r>
            <a:r>
              <a:rPr lang="en-IE" dirty="0">
                <a:solidFill>
                  <a:srgbClr val="406F70"/>
                </a:solidFill>
              </a:rPr>
              <a:t>. </a:t>
            </a: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D9A8D-69BD-4BC4-B0F6-3FD735B12111}"/>
              </a:ext>
            </a:extLst>
          </p:cNvPr>
          <p:cNvSpPr txBox="1"/>
          <p:nvPr/>
        </p:nvSpPr>
        <p:spPr>
          <a:xfrm>
            <a:off x="459195" y="952544"/>
            <a:ext cx="842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CC9131"/>
                </a:solidFill>
                <a:ea typeface="+mn-lt"/>
                <a:cs typeface="+mn-lt"/>
              </a:rPr>
              <a:t>S</a:t>
            </a:r>
            <a:r>
              <a:rPr lang="sl-SI" sz="3600" b="1" dirty="0">
                <a:solidFill>
                  <a:srgbClr val="CC9131"/>
                </a:solidFill>
                <a:ea typeface="+mn-lt"/>
                <a:cs typeface="+mn-lt"/>
              </a:rPr>
              <a:t>te že s</a:t>
            </a:r>
            <a:r>
              <a:rPr lang="it-IT" sz="3600" b="1" dirty="0" err="1">
                <a:solidFill>
                  <a:srgbClr val="CC9131"/>
                </a:solidFill>
                <a:ea typeface="+mn-lt"/>
                <a:cs typeface="+mn-lt"/>
              </a:rPr>
              <a:t>lišali</a:t>
            </a:r>
            <a:r>
              <a:rPr lang="it-IT" sz="3600" b="1" dirty="0">
                <a:solidFill>
                  <a:srgbClr val="CC9131"/>
                </a:solidFill>
                <a:ea typeface="+mn-lt"/>
                <a:cs typeface="+mn-lt"/>
              </a:rPr>
              <a:t> za IoT in </a:t>
            </a:r>
            <a:r>
              <a:rPr lang="it-IT" sz="3600" b="1" dirty="0" err="1">
                <a:solidFill>
                  <a:srgbClr val="CC9131"/>
                </a:solidFill>
                <a:ea typeface="+mn-lt"/>
                <a:cs typeface="+mn-lt"/>
              </a:rPr>
              <a:t>IoB</a:t>
            </a:r>
            <a:r>
              <a:rPr lang="sl-SI" sz="3600" b="1" dirty="0">
                <a:solidFill>
                  <a:srgbClr val="CC9131"/>
                </a:solidFill>
                <a:ea typeface="+mn-lt"/>
                <a:cs typeface="+mn-lt"/>
              </a:rPr>
              <a:t>?</a:t>
            </a:r>
            <a:endParaRPr lang="en-IE" sz="3600" dirty="0">
              <a:solidFill>
                <a:srgbClr val="CC9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99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63244-E7B6-4335-B6CA-698AF98ED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solidFill>
                <a:srgbClr val="406F70"/>
              </a:solidFill>
              <a:cs typeface="Calibri"/>
            </a:endParaRPr>
          </a:p>
          <a:p>
            <a:r>
              <a:rPr lang="en-US" b="1" dirty="0">
                <a:solidFill>
                  <a:srgbClr val="406F70"/>
                </a:solidFill>
                <a:cs typeface="Calibri"/>
              </a:rPr>
              <a:t>Internet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stvari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 </a:t>
            </a:r>
            <a:endParaRPr lang="en-US" b="1" dirty="0">
              <a:solidFill>
                <a:srgbClr val="406F70"/>
              </a:solidFill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C15E75C-CEE5-40E3-AE07-8FA15D00F63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61" b="1846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A940-0C8C-4137-97BB-A589CD010A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03972" y="3859644"/>
            <a:ext cx="6859047" cy="25103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85156"/>
                </a:solidFill>
                <a:cs typeface="Calibri"/>
              </a:rPr>
              <a:t>"Internet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stvari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" (IoT)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nanaša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to,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kako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lahko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omrežje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medsebojno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povezanih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fizičnih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pametnih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predmetov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komunicira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med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seboj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ter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zbira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izmenjuje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informacije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podatke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prek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interneta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 </a:t>
            </a:r>
          </a:p>
          <a:p>
            <a:r>
              <a:rPr lang="en-US" dirty="0">
                <a:solidFill>
                  <a:srgbClr val="085156"/>
                </a:solidFill>
                <a:cs typeface="Calibri"/>
              </a:rPr>
              <a:t>V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gostins</a:t>
            </a:r>
            <a:r>
              <a:rPr lang="sl-SI" dirty="0" err="1">
                <a:solidFill>
                  <a:srgbClr val="085156"/>
                </a:solidFill>
                <a:cs typeface="Calibri"/>
              </a:rPr>
              <a:t>tvu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lahko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predmeti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vključujejo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pametne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telefone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gostov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sisteme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POS,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sisteme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upravljanje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miz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pametne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kuhinjske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naprave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</a:t>
            </a:r>
          </a:p>
          <a:p>
            <a:endParaRPr lang="en-US" dirty="0">
              <a:solidFill>
                <a:srgbClr val="08515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814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63244-E7B6-4335-B6CA-698AF98ED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333" y="3961597"/>
            <a:ext cx="4511239" cy="191239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solidFill>
                <a:srgbClr val="085156"/>
              </a:solidFill>
              <a:cs typeface="Calibri"/>
            </a:endParaRPr>
          </a:p>
          <a:p>
            <a:r>
              <a:rPr lang="en-US" b="1" dirty="0">
                <a:solidFill>
                  <a:srgbClr val="085156"/>
                </a:solidFill>
                <a:cs typeface="Calibri"/>
              </a:rPr>
              <a:t>Internet </a:t>
            </a:r>
            <a:r>
              <a:rPr lang="en-US" b="1" dirty="0" err="1">
                <a:solidFill>
                  <a:srgbClr val="085156"/>
                </a:solidFill>
                <a:cs typeface="Calibri"/>
              </a:rPr>
              <a:t>vedenja</a:t>
            </a:r>
            <a:endParaRPr lang="en-US" b="1" dirty="0">
              <a:solidFill>
                <a:srgbClr val="085156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C15E75C-CEE5-40E3-AE07-8FA15D00F63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69770" cy="358509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A940-0C8C-4137-97BB-A589CD010A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714" y="3962385"/>
            <a:ext cx="6859047" cy="25360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dirty="0">
                <a:solidFill>
                  <a:srgbClr val="085156"/>
                </a:solidFill>
                <a:cs typeface="Calibri"/>
              </a:rPr>
              <a:t>P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odatki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zbrani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o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procesih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medsebojno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povezanih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naprav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so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lahko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zelo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dragoceni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 "Internet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vedenja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" (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IoB</a:t>
            </a:r>
            <a:r>
              <a:rPr lang="en-US" dirty="0">
                <a:solidFill>
                  <a:srgbClr val="085156"/>
                </a:solidFill>
                <a:cs typeface="Calibri"/>
              </a:rPr>
              <a:t>)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nanaša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to,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kako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podatki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analizirajo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vidika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vedenjske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psihologije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da bi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spoznali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interese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preference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gostov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ter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posledično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optimizirali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svoje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izdelke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uporabniško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izkušnjo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 </a:t>
            </a:r>
          </a:p>
          <a:p>
            <a:endParaRPr lang="en-US" dirty="0">
              <a:solidFill>
                <a:srgbClr val="08515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61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63244-E7B6-4335-B6CA-698AF98ED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406F70"/>
                </a:solidFill>
                <a:cs typeface="Calibri"/>
              </a:rPr>
              <a:t>Toast </a:t>
            </a:r>
            <a:endParaRPr lang="en-US" b="1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A940-0C8C-4137-97BB-A589CD010A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297" y="1437333"/>
            <a:ext cx="6834799" cy="39833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400" i="1" dirty="0">
                <a:solidFill>
                  <a:srgbClr val="406F70"/>
                </a:solidFill>
                <a:cs typeface="Calibri"/>
                <a:hlinkClick r:id="rId2"/>
              </a:rPr>
              <a:t>Toast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US" sz="2400" i="1" dirty="0" err="1">
                <a:solidFill>
                  <a:srgbClr val="406F70"/>
                </a:solidFill>
                <a:cs typeface="Calibri"/>
                <a:hlinkClick r:id="rId3"/>
              </a:rPr>
              <a:t>Avero</a:t>
            </a:r>
            <a:r>
              <a:rPr lang="en-US" sz="2400" i="1" dirty="0">
                <a:solidFill>
                  <a:srgbClr val="406F70"/>
                </a:solidFill>
                <a:cs typeface="Calibri"/>
                <a:hlinkClick r:id="rId3"/>
              </a:rPr>
              <a:t> POS Integrations - </a:t>
            </a:r>
            <a:r>
              <a:rPr lang="en-US" sz="2400" i="1" dirty="0" err="1">
                <a:solidFill>
                  <a:srgbClr val="406F70"/>
                </a:solidFill>
                <a:cs typeface="Calibri"/>
                <a:hlinkClick r:id="rId3"/>
              </a:rPr>
              <a:t>Avero</a:t>
            </a:r>
            <a:r>
              <a:rPr lang="en-US" sz="2400" i="1" dirty="0">
                <a:solidFill>
                  <a:srgbClr val="406F70"/>
                </a:solidFill>
                <a:cs typeface="Calibri"/>
                <a:hlinkClick r:id="rId3"/>
              </a:rPr>
              <a:t> (averoinc.com)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so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prevzeli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poslovni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model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sistema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POS in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videli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zmogljivosti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tehnologij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sta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"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Big Data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"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"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IoT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"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v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industriji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gostinskih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storitev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.</a:t>
            </a:r>
          </a:p>
          <a:p>
            <a:pPr algn="just"/>
            <a:r>
              <a:rPr lang="en-US" sz="2400" i="1" dirty="0" err="1">
                <a:solidFill>
                  <a:srgbClr val="406F70"/>
                </a:solidFill>
                <a:cs typeface="Calibri"/>
              </a:rPr>
              <a:t>Zasnovali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so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integrirane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sisteme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restavracije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ki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zbirajo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metrike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v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vseh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procesih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poslovanja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od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obračuna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plač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načrtovanja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do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zalog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naročanja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pa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vse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do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rezervacije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miz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plačila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en-US" sz="2400" i="1" dirty="0" err="1">
                <a:solidFill>
                  <a:srgbClr val="406F70"/>
                </a:solidFill>
                <a:cs typeface="Calibri"/>
              </a:rPr>
              <a:t>Lastnikom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podjetij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lahko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nato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zagotovijo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edinstvene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vpoglede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ki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prej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niso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bili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sz="2400" i="1" dirty="0" err="1">
                <a:solidFill>
                  <a:srgbClr val="406F70"/>
                </a:solidFill>
                <a:cs typeface="Calibri"/>
              </a:rPr>
              <a:t>mogoči</a:t>
            </a:r>
            <a:r>
              <a:rPr lang="en-US" sz="2400" i="1" dirty="0">
                <a:solidFill>
                  <a:srgbClr val="406F70"/>
                </a:solidFill>
                <a:cs typeface="Calibri"/>
              </a:rPr>
              <a:t>. </a:t>
            </a:r>
          </a:p>
          <a:p>
            <a:pPr algn="just"/>
            <a:r>
              <a:rPr lang="en-US" sz="2400" dirty="0">
                <a:solidFill>
                  <a:srgbClr val="406F70"/>
                </a:solidFill>
                <a:cs typeface="Calibri"/>
              </a:rPr>
              <a:t> </a:t>
            </a:r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712DD291-2888-4E55-8F6C-C6A5A68C57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94" r="-58760"/>
          <a:stretch/>
        </p:blipFill>
        <p:spPr>
          <a:xfrm>
            <a:off x="8929434" y="1244861"/>
            <a:ext cx="5557127" cy="4030681"/>
          </a:xfrm>
        </p:spPr>
      </p:pic>
    </p:spTree>
    <p:extLst>
      <p:ext uri="{BB962C8B-B14F-4D97-AF65-F5344CB8AC3E}">
        <p14:creationId xmlns:p14="http://schemas.microsoft.com/office/powerpoint/2010/main" val="1302643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E8A13-7544-40E9-9E44-A7824B9C3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085156"/>
                </a:solidFill>
                <a:cs typeface="Calibri"/>
              </a:rPr>
              <a:t>Avero</a:t>
            </a:r>
            <a:r>
              <a:rPr lang="en-US" dirty="0">
                <a:cs typeface="Calibri"/>
              </a:rPr>
              <a:t>  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78CB7-BD41-410B-8EE7-36098FD78D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 err="1">
                <a:solidFill>
                  <a:srgbClr val="085156"/>
                </a:solidFill>
                <a:cs typeface="Calibri"/>
              </a:rPr>
              <a:t>Uporaba</a:t>
            </a:r>
            <a:r>
              <a:rPr lang="en-US" sz="2400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sz="2400" b="1" dirty="0">
                <a:solidFill>
                  <a:srgbClr val="085156"/>
                </a:solidFill>
                <a:cs typeface="Calibri"/>
              </a:rPr>
              <a:t>podatkovnih baz </a:t>
            </a:r>
            <a:r>
              <a:rPr lang="en-US" sz="2400" b="1" dirty="0">
                <a:solidFill>
                  <a:srgbClr val="085156"/>
                </a:solidFill>
                <a:cs typeface="Calibri"/>
              </a:rPr>
              <a:t>in </a:t>
            </a:r>
            <a:r>
              <a:rPr lang="en-US" sz="2400" b="1" dirty="0" err="1">
                <a:solidFill>
                  <a:srgbClr val="085156"/>
                </a:solidFill>
                <a:cs typeface="Calibri"/>
              </a:rPr>
              <a:t>tehnologije</a:t>
            </a:r>
            <a:r>
              <a:rPr lang="en-US" sz="2400" b="1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sz="2400" b="1" dirty="0" err="1">
                <a:solidFill>
                  <a:srgbClr val="085156"/>
                </a:solidFill>
                <a:cs typeface="Calibri"/>
              </a:rPr>
              <a:t>zagotavljanje</a:t>
            </a:r>
            <a:r>
              <a:rPr lang="en-US" sz="2400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rgbClr val="085156"/>
                </a:solidFill>
                <a:cs typeface="Calibri"/>
              </a:rPr>
              <a:t>boljših</a:t>
            </a:r>
            <a:r>
              <a:rPr lang="en-US" sz="2400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b="1" dirty="0" err="1">
                <a:solidFill>
                  <a:srgbClr val="085156"/>
                </a:solidFill>
                <a:cs typeface="Calibri"/>
              </a:rPr>
              <a:t>vpogledov</a:t>
            </a:r>
            <a:r>
              <a:rPr lang="en-US" sz="2400" b="1" dirty="0">
                <a:solidFill>
                  <a:srgbClr val="085156"/>
                </a:solidFill>
                <a:cs typeface="Calibri"/>
              </a:rPr>
              <a:t> za MSP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788E8D9-A843-43EA-BC63-A3BAE9858BA4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5442BE-9FE7-4FE2-8BE6-038383B425D1}"/>
              </a:ext>
            </a:extLst>
          </p:cNvPr>
          <p:cNvSpPr txBox="1"/>
          <p:nvPr/>
        </p:nvSpPr>
        <p:spPr>
          <a:xfrm>
            <a:off x="299884" y="6076335"/>
            <a:ext cx="448842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  <a:hlinkClick r:id="rId4"/>
              </a:rPr>
              <a:t>Impact of analytics on restaurant industry - YouTube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77A42-084A-4931-ADC1-BCA2F3641025}"/>
              </a:ext>
            </a:extLst>
          </p:cNvPr>
          <p:cNvSpPr txBox="1"/>
          <p:nvPr/>
        </p:nvSpPr>
        <p:spPr>
          <a:xfrm>
            <a:off x="9205581" y="1893434"/>
            <a:ext cx="2759747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Restavracije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se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navdušujejo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nad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analizo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podatkov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Tehnologija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lahko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pokaže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skrite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trende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priložnosti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. Alex Wagner se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pogovarja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z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ustanovitelji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Avero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sl-SI" sz="2000" dirty="0">
                <a:solidFill>
                  <a:srgbClr val="406F70"/>
                </a:solidFill>
                <a:ea typeface="+mn-lt"/>
                <a:cs typeface="+mn-lt"/>
              </a:rPr>
              <a:t>ki kot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podatkovno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406F70"/>
                </a:solidFill>
                <a:ea typeface="+mn-lt"/>
                <a:cs typeface="+mn-lt"/>
              </a:rPr>
              <a:t>podjetje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sz="2000" dirty="0">
                <a:solidFill>
                  <a:srgbClr val="406F70"/>
                </a:solidFill>
                <a:ea typeface="+mn-lt"/>
                <a:cs typeface="+mn-lt"/>
              </a:rPr>
              <a:t>sodeluje s tisočimi </a:t>
            </a:r>
            <a:r>
              <a:rPr lang="sl-SI" sz="2000" dirty="0" err="1">
                <a:solidFill>
                  <a:srgbClr val="406F70"/>
                </a:solidFill>
                <a:ea typeface="+mn-lt"/>
                <a:cs typeface="+mn-lt"/>
              </a:rPr>
              <a:t>reastavracijami</a:t>
            </a:r>
            <a:r>
              <a:rPr lang="en-US" sz="20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78CE92-D473-4868-8B24-CA6AF31DE291}"/>
              </a:ext>
            </a:extLst>
          </p:cNvPr>
          <p:cNvSpPr/>
          <p:nvPr/>
        </p:nvSpPr>
        <p:spPr>
          <a:xfrm>
            <a:off x="1226573" y="1496960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406F70"/>
                </a:solidFill>
                <a:cs typeface="Calibri"/>
              </a:rPr>
              <a:t>OGLEJTE 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3176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6330" y="3428823"/>
            <a:ext cx="7886801" cy="1699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200" b="1" dirty="0">
                <a:solidFill>
                  <a:srgbClr val="F5C05B"/>
                </a:solidFill>
                <a:cs typeface="Calibri"/>
              </a:rPr>
              <a:t>3. </a:t>
            </a:r>
            <a:r>
              <a:rPr lang="en-US" sz="5200" b="1" dirty="0" err="1">
                <a:solidFill>
                  <a:srgbClr val="F5C05B"/>
                </a:solidFill>
                <a:cs typeface="Calibri"/>
              </a:rPr>
              <a:t>Dostava</a:t>
            </a:r>
            <a:r>
              <a:rPr lang="en-US" sz="5200" b="1" dirty="0">
                <a:solidFill>
                  <a:srgbClr val="F5C05B"/>
                </a:solidFill>
                <a:cs typeface="Calibri"/>
              </a:rPr>
              <a:t> </a:t>
            </a:r>
            <a:r>
              <a:rPr lang="en-US" sz="5200" b="1" dirty="0" err="1">
                <a:solidFill>
                  <a:srgbClr val="F5C05B"/>
                </a:solidFill>
                <a:cs typeface="Calibri"/>
              </a:rPr>
              <a:t>hrane</a:t>
            </a:r>
            <a:endParaRPr lang="sl-SI" sz="5200" b="1" dirty="0">
              <a:solidFill>
                <a:srgbClr val="F5C05B"/>
              </a:solidFill>
              <a:cs typeface="Calibri"/>
            </a:endParaRPr>
          </a:p>
          <a:p>
            <a:pPr>
              <a:defRPr/>
            </a:pPr>
            <a:r>
              <a:rPr lang="en-US" sz="42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Dostava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</a:t>
            </a:r>
            <a:r>
              <a:rPr lang="en-US" sz="42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na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</a:t>
            </a:r>
            <a:r>
              <a:rPr lang="en-US" sz="42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podlagi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 </a:t>
            </a:r>
            <a:r>
              <a:rPr lang="en-US" sz="4200" dirty="0" err="1">
                <a:solidFill>
                  <a:schemeClr val="bg1">
                    <a:lumMod val="95000"/>
                  </a:schemeClr>
                </a:solidFill>
                <a:cs typeface="Calibri"/>
              </a:rPr>
              <a:t>povpraševanja</a:t>
            </a:r>
            <a:r>
              <a:rPr lang="en-US" sz="4200" dirty="0">
                <a:solidFill>
                  <a:schemeClr val="bg1">
                    <a:lumMod val="95000"/>
                  </a:schemeClr>
                </a:solidFill>
                <a:cs typeface="Calibri"/>
              </a:rPr>
              <a:t>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 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86ACC71-446C-45C1-9B45-781FCA2EE71E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9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BAAD83B6-D4DF-49D4-A59B-2EFDDBC0656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0708" y="6385"/>
            <a:ext cx="5651298" cy="626887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785923-7890-46B8-806A-1DECABAC2C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solidFill>
                  <a:srgbClr val="406F70"/>
                </a:solidFill>
                <a:cs typeface="Calibri"/>
              </a:rPr>
              <a:t>Dostava hrane</a:t>
            </a:r>
            <a:endParaRPr lang="en-US" b="1" dirty="0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BB82-6F48-4DE2-98CA-C388C3DC7F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135" y="1712217"/>
            <a:ext cx="6202808" cy="426941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Hrana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na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dostava v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restavracije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bila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tradicionalno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rezervirana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restavracije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hitro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prehrano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ki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ponujajo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hrano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slabo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hranilno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vrednostjo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po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nižji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ceni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Gre sicer za posplošitev, ki pa drži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!</a:t>
            </a:r>
          </a:p>
          <a:p>
            <a:pPr algn="just"/>
            <a:r>
              <a:rPr lang="sl-SI" dirty="0">
                <a:solidFill>
                  <a:srgbClr val="406F70"/>
                </a:solidFill>
                <a:cs typeface="Calibri"/>
              </a:rPr>
              <a:t>V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elike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franšize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in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p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ki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proizvajajo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velike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količine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cenovno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ugodne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hrane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po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dostopni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ceni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so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bila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običajno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edina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ki so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zagotavljala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dostave</a:t>
            </a:r>
            <a:r>
              <a:rPr lang="sl-SI" dirty="0">
                <a:solidFill>
                  <a:srgbClr val="406F70"/>
                </a:solidFill>
                <a:cs typeface="Calibri"/>
              </a:rPr>
              <a:t>.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P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onudnik</a:t>
            </a:r>
            <a:r>
              <a:rPr lang="sl-SI" dirty="0">
                <a:solidFill>
                  <a:srgbClr val="406F70"/>
                </a:solidFill>
                <a:cs typeface="Calibri"/>
              </a:rPr>
              <a:t>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bolj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kakovostne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zdrave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hrane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so namreč pri vstopu v ta segment poslovanja naleteli na nekaj ključnih ovir.</a:t>
            </a:r>
            <a:endParaRPr lang="en-US" dirty="0">
              <a:solidFill>
                <a:srgbClr val="406F7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187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47306-5C05-47F8-8B07-6E5C3BA6F2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7764" y="701982"/>
            <a:ext cx="8857251" cy="11609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cs typeface="Calibri"/>
              </a:rPr>
              <a:t>Ovire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pri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sprejemanju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modela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dostave</a:t>
            </a:r>
            <a:r>
              <a:rPr lang="en-US" b="1" dirty="0">
                <a:cs typeface="Calibri"/>
              </a:rPr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653A2-621E-4F5D-B275-4DBBCB0074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7764" y="1905335"/>
            <a:ext cx="11628550" cy="41299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buAutoNum type="arabicPeriod"/>
            </a:pP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Nepredvidljiv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model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oblikovanja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cen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- Ker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ki se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ukvarjajo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s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prehran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ne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morejo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predvideti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povpraševanja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so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lahko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nihanja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stroškov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dobave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velika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zato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morajo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restavracije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to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upoštevati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višjimi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maržami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kar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pa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ni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vedno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mogoče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Logistična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dilema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– 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Nepredvidljiva je tudi l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ogistika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restavracije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ki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zagotavlja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lastno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dostavno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službo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saj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se 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lahko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pojav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jo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težave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od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kadrovske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zasedbe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do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oskrbovanih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območij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nezmožnosti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obvladovanja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obsega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dostave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Nedoslednost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pri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kakovosti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hran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- s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podaljšanjem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razdalje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od </a:t>
            </a:r>
            <a:r>
              <a:rPr lang="sl-SI" dirty="0" err="1">
                <a:solidFill>
                  <a:srgbClr val="406F70"/>
                </a:solidFill>
                <a:cs typeface="Calibri" panose="020F0502020204030204"/>
              </a:rPr>
              <a:t>štedilnikqa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do 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gosta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lahko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restavracije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težko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zagotovijo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enako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izkušnjo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hrane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za 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goste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ki 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hrano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vzamejo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s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seboj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in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tiste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ki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sedijo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v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restavraciji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. </a:t>
            </a:r>
          </a:p>
          <a:p>
            <a:pPr marL="457200" indent="-457200" algn="just">
              <a:buAutoNum type="arabicPeriod"/>
            </a:pP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Strah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pred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izgubo</a:t>
            </a:r>
            <a:r>
              <a:rPr lang="en-US" b="1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 panose="020F0502020204030204"/>
              </a:rPr>
              <a:t>ugleda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je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zaradi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zgoraj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opisanih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tveganj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 panose="020F0502020204030204"/>
              </a:rPr>
              <a:t>pomemben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dejavnik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številna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gostinska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, ki se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zanašajo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na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zvestobo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 panose="020F0502020204030204"/>
              </a:rPr>
              <a:t>strank</a:t>
            </a:r>
            <a:r>
              <a:rPr lang="en-US" dirty="0">
                <a:solidFill>
                  <a:srgbClr val="406F70"/>
                </a:solidFill>
                <a:cs typeface="Calibri" panose="020F0502020204030204"/>
              </a:rPr>
              <a:t>. </a:t>
            </a:r>
          </a:p>
          <a:p>
            <a:pPr marL="457200" indent="-45720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dirty="0"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2" name="Graphic 4" descr="No sign with solid fill">
            <a:extLst>
              <a:ext uri="{FF2B5EF4-FFF2-40B4-BE49-F238E27FC236}">
                <a16:creationId xmlns:a16="http://schemas.microsoft.com/office/drawing/2014/main" id="{2ED9BBB8-B123-4C71-A202-34C2F79D0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2151" y="238912"/>
            <a:ext cx="1697566" cy="16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73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47306-5C05-47F8-8B07-6E5C3BA6F2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1051" y="495153"/>
            <a:ext cx="7667630" cy="11609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b="1" dirty="0">
                <a:cs typeface="Calibri Light"/>
              </a:rPr>
              <a:t>Letna rast spletne maloprodaje v letih 2020 in 2021</a:t>
            </a:r>
            <a:endParaRPr lang="en-US" b="1" dirty="0">
              <a:cs typeface="Calibri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3818736-9808-46DE-8FB3-ECBC6B616A76}"/>
              </a:ext>
            </a:extLst>
          </p:cNvPr>
          <p:cNvSpPr txBox="1">
            <a:spLocks/>
          </p:cNvSpPr>
          <p:nvPr/>
        </p:nvSpPr>
        <p:spPr>
          <a:xfrm>
            <a:off x="146800" y="1994569"/>
            <a:ext cx="4692875" cy="3568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Zaradi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pandemije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se je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pojavila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letu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2020/21, je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bilo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izvedenih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več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prisilnih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poskusov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različnih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panogah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vključno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sz="2400" dirty="0">
                <a:solidFill>
                  <a:srgbClr val="406F70"/>
                </a:solidFill>
                <a:ea typeface="+mn-lt"/>
                <a:cs typeface="+mn-lt"/>
              </a:rPr>
              <a:t>z gostinskimi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storitvami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</a:p>
          <a:p>
            <a:pPr algn="just"/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Medtem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ko bi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določeni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segmenti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strank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prej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neradi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sprejeli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spletno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nakupovanje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, so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bila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prisiljena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preobrat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stranke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pa so bile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prisiljene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spletno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400" dirty="0" err="1">
                <a:solidFill>
                  <a:srgbClr val="406F70"/>
                </a:solidFill>
                <a:ea typeface="+mn-lt"/>
                <a:cs typeface="+mn-lt"/>
              </a:rPr>
              <a:t>nakupovanje</a:t>
            </a:r>
            <a:r>
              <a:rPr lang="en-IE" sz="2400" dirty="0">
                <a:solidFill>
                  <a:srgbClr val="406F70"/>
                </a:solidFill>
                <a:ea typeface="+mn-lt"/>
                <a:cs typeface="+mn-lt"/>
              </a:rPr>
              <a:t>.  </a:t>
            </a:r>
            <a:endParaRPr lang="en-US" sz="2400" dirty="0">
              <a:solidFill>
                <a:srgbClr val="406F70"/>
              </a:solidFill>
              <a:ea typeface="+mn-lt"/>
              <a:cs typeface="+mn-lt"/>
            </a:endParaRPr>
          </a:p>
        </p:txBody>
      </p:sp>
      <p:pic>
        <p:nvPicPr>
          <p:cNvPr id="8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9E35D2C-3B68-44AE-AB84-E4398921C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633" y="1451240"/>
            <a:ext cx="6334124" cy="51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No sign with solid fill">
            <a:extLst>
              <a:ext uri="{FF2B5EF4-FFF2-40B4-BE49-F238E27FC236}">
                <a16:creationId xmlns:a16="http://schemas.microsoft.com/office/drawing/2014/main" id="{10209AA6-819D-4DFD-A6B6-B1F08235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2216" y="484718"/>
            <a:ext cx="1697566" cy="16975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DEC8-B86F-5D4A-8F13-AD02E884FF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9195" y="2182284"/>
            <a:ext cx="10968810" cy="32303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Nepripravljenost na spremembe 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je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povezan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številnimi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pomisleki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endParaRPr lang="en-IE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Pomanjkanje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časa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finan</a:t>
            </a:r>
            <a:r>
              <a:rPr lang="sl-SI" dirty="0" err="1">
                <a:solidFill>
                  <a:srgbClr val="406F70"/>
                </a:solidFill>
                <a:ea typeface="+mn-lt"/>
                <a:cs typeface="+mn-lt"/>
              </a:rPr>
              <a:t>čnih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 virov.</a:t>
            </a:r>
            <a:endParaRPr lang="en-IE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N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izka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ozaveščenost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inovacijah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zaradi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pomanjkanja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informacij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novih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tehnologijah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P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omanjkanje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vodstvenih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sposobnosti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potrebnih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izvajanje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raziskav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inovacij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poleg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vsakodnevnih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poslovnih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dejavnosti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S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kepticizem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nelagodje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zvezi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novimi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netradicionalnimi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poslovnimi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modeli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S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trah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pred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izgubo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gostov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zaposlenih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 </a:t>
            </a:r>
            <a:endParaRPr lang="sl-SI" dirty="0">
              <a:solidFill>
                <a:srgbClr val="406F70"/>
              </a:solidFill>
              <a:ea typeface="+mn-lt"/>
              <a:cs typeface="+mn-lt"/>
            </a:endParaRPr>
          </a:p>
          <a:p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[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Vir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:  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  <a:hlinkClick r:id="rId4"/>
              </a:rPr>
              <a:t>Food for Life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]</a:t>
            </a: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en-IE" dirty="0"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D9A8D-69BD-4BC4-B0F6-3FD735B12111}"/>
              </a:ext>
            </a:extLst>
          </p:cNvPr>
          <p:cNvSpPr txBox="1"/>
          <p:nvPr/>
        </p:nvSpPr>
        <p:spPr>
          <a:xfrm>
            <a:off x="335797" y="1017858"/>
            <a:ext cx="842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err="1">
                <a:solidFill>
                  <a:srgbClr val="CC9131"/>
                </a:solidFill>
                <a:ea typeface="+mn-lt"/>
                <a:cs typeface="+mn-lt"/>
              </a:rPr>
              <a:t>Nepripravljenost</a:t>
            </a:r>
            <a:r>
              <a:rPr lang="en-IE" sz="3600" b="1" dirty="0">
                <a:solidFill>
                  <a:srgbClr val="CC9131"/>
                </a:solidFill>
                <a:ea typeface="+mn-lt"/>
                <a:cs typeface="+mn-lt"/>
              </a:rPr>
              <a:t> </a:t>
            </a:r>
            <a:r>
              <a:rPr lang="en-IE" sz="3600" b="1" dirty="0" err="1">
                <a:solidFill>
                  <a:srgbClr val="CC9131"/>
                </a:solidFill>
                <a:ea typeface="+mn-lt"/>
                <a:cs typeface="+mn-lt"/>
              </a:rPr>
              <a:t>na</a:t>
            </a:r>
            <a:r>
              <a:rPr lang="en-IE" sz="3600" b="1" dirty="0">
                <a:solidFill>
                  <a:srgbClr val="CC9131"/>
                </a:solidFill>
                <a:ea typeface="+mn-lt"/>
                <a:cs typeface="+mn-lt"/>
              </a:rPr>
              <a:t> </a:t>
            </a:r>
            <a:r>
              <a:rPr lang="en-IE" sz="3600" b="1" dirty="0" err="1">
                <a:solidFill>
                  <a:srgbClr val="CC9131"/>
                </a:solidFill>
                <a:ea typeface="+mn-lt"/>
                <a:cs typeface="+mn-lt"/>
              </a:rPr>
              <a:t>spremembe</a:t>
            </a:r>
            <a:endParaRPr lang="en-IE" sz="3600" dirty="0">
              <a:solidFill>
                <a:srgbClr val="CC9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84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785923-7890-46B8-806A-1DECABAC2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l-SI" b="1" dirty="0">
                <a:solidFill>
                  <a:srgbClr val="406F70"/>
                </a:solidFill>
                <a:cs typeface="Calibri"/>
              </a:rPr>
              <a:t>Dostava hrane s pomočjo posrednikov</a:t>
            </a:r>
            <a:endParaRPr lang="en-US" dirty="0">
              <a:solidFill>
                <a:srgbClr val="406F70"/>
              </a:solidFill>
              <a:cs typeface="Calibri" panose="020F0502020204030204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AAD83B6-D4DF-49D4-A59B-2EFDDBC0656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1"/>
          <a:stretch/>
        </p:blipFill>
        <p:spPr>
          <a:xfrm>
            <a:off x="0" y="0"/>
            <a:ext cx="12069795" cy="360359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BB82-6F48-4DE2-98CA-C388C3DC7F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714" y="4131718"/>
            <a:ext cx="6859047" cy="19116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Med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pandemijo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postali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priljubljeni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posredniki za dostavo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hrane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saj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se je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spremenilo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dojemanje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spletnega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nakupovanja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strani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potrošnikov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bili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pripravljeni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dodatno plačati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dostavo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da bi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zagotovili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obrok doma in zmanjšali možnost okužbe.</a:t>
            </a:r>
            <a:endParaRPr lang="en-IE" dirty="0">
              <a:solidFill>
                <a:srgbClr val="406F7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022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bicycle, person, person&#10;&#10;Description automatically generated">
            <a:extLst>
              <a:ext uri="{FF2B5EF4-FFF2-40B4-BE49-F238E27FC236}">
                <a16:creationId xmlns:a16="http://schemas.microsoft.com/office/drawing/2014/main" id="{C2A03B14-B1D4-4510-8199-B7C037BEEEF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6"/>
          <a:stretch/>
        </p:blipFill>
        <p:spPr>
          <a:xfrm flipH="1">
            <a:off x="6540708" y="6385"/>
            <a:ext cx="5661905" cy="62721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30EAA-1961-4845-8618-B0851A6EE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 err="1">
                <a:solidFill>
                  <a:srgbClr val="406F70"/>
                </a:solidFill>
                <a:cs typeface="Calibri"/>
              </a:rPr>
              <a:t>Dostava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na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podlagi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povpraševanja</a:t>
            </a:r>
            <a:endParaRPr lang="en-US" b="1" dirty="0">
              <a:solidFill>
                <a:srgbClr val="406F70"/>
              </a:solidFill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D628E-DA52-4D21-84E0-A750CD68BF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6089" y="1721120"/>
            <a:ext cx="6064619" cy="44840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Velika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dostavo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so </a:t>
            </a:r>
            <a:r>
              <a:rPr lang="sl-SI" dirty="0" err="1">
                <a:solidFill>
                  <a:srgbClr val="406F70"/>
                </a:solidFill>
                <a:cs typeface="Calibri"/>
              </a:rPr>
              <a:t>Wolt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in </a:t>
            </a:r>
            <a:r>
              <a:rPr lang="sl-SI" dirty="0" err="1">
                <a:solidFill>
                  <a:srgbClr val="406F70"/>
                </a:solidFill>
                <a:cs typeface="Calibri"/>
              </a:rPr>
              <a:t>Glovo</a:t>
            </a:r>
            <a:r>
              <a:rPr lang="sl-SI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ponujajo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dostavo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stroške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potrošnika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Tako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pomagajo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premagovati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omenjene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ovire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ekonomije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obsega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številnih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nastajajočih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endParaRPr lang="en-US" dirty="0">
              <a:solidFill>
                <a:srgbClr val="406F70"/>
              </a:solidFill>
              <a:cs typeface="Calibri"/>
            </a:endParaRPr>
          </a:p>
          <a:p>
            <a:pPr algn="just"/>
            <a:r>
              <a:rPr lang="sl-SI" dirty="0">
                <a:solidFill>
                  <a:srgbClr val="406F70"/>
                </a:solidFill>
                <a:cs typeface="Calibri"/>
              </a:rPr>
              <a:t>Množični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podatki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umetna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inteligenca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lahko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uporabljajo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spremljanje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ključnih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elementov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promet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vreme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sprememba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razdalja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predvideno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povpraševanje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da se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zagotovi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takojšnja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dostava.</a:t>
            </a:r>
          </a:p>
        </p:txBody>
      </p:sp>
    </p:spTree>
    <p:extLst>
      <p:ext uri="{BB962C8B-B14F-4D97-AF65-F5344CB8AC3E}">
        <p14:creationId xmlns:p14="http://schemas.microsoft.com/office/powerpoint/2010/main" val="412269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efs preparing food">
            <a:extLst>
              <a:ext uri="{FF2B5EF4-FFF2-40B4-BE49-F238E27FC236}">
                <a16:creationId xmlns:a16="http://schemas.microsoft.com/office/drawing/2014/main" id="{B4FA2501-2B0D-46FE-87B7-85BBF00FD71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E83E6-5E49-4D16-B9E8-600935A2E2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 err="1">
                <a:solidFill>
                  <a:srgbClr val="406F70"/>
                </a:solidFill>
                <a:cs typeface="Calibri"/>
              </a:rPr>
              <a:t>Virtualne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kuhinje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/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kuhinje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duhov</a:t>
            </a:r>
            <a:endParaRPr lang="sl-SI" b="1" dirty="0">
              <a:solidFill>
                <a:srgbClr val="406F70"/>
              </a:solidFill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421F8-9A81-4B22-AFAB-96298F1565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5004" y="1577956"/>
            <a:ext cx="6095704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Pojav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  <a:hlinkClick r:id="rId3"/>
              </a:rPr>
              <a:t>virtualnih</a:t>
            </a:r>
            <a:r>
              <a:rPr lang="en-US" dirty="0">
                <a:solidFill>
                  <a:srgbClr val="406F70"/>
                </a:solidFill>
                <a:cs typeface="Calibri"/>
                <a:hlinkClick r:id="rId3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  <a:hlinkClick r:id="rId3"/>
              </a:rPr>
              <a:t>kuhinj</a:t>
            </a:r>
            <a:r>
              <a:rPr lang="en-US" dirty="0">
                <a:solidFill>
                  <a:srgbClr val="406F70"/>
                </a:solidFill>
                <a:cs typeface="Calibri"/>
                <a:hlinkClick r:id="rId3"/>
              </a:rPr>
              <a:t>/</a:t>
            </a:r>
            <a:r>
              <a:rPr lang="en-US" dirty="0" err="1">
                <a:solidFill>
                  <a:srgbClr val="406F70"/>
                </a:solidFill>
                <a:cs typeface="Calibri"/>
                <a:hlinkClick r:id="rId3"/>
              </a:rPr>
              <a:t>kuhinj</a:t>
            </a:r>
            <a:r>
              <a:rPr lang="en-US" dirty="0">
                <a:solidFill>
                  <a:srgbClr val="406F70"/>
                </a:solidFill>
                <a:cs typeface="Calibri"/>
                <a:hlinkClick r:id="rId3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  <a:hlinkClick r:id="rId3"/>
              </a:rPr>
              <a:t>duhov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digitalnim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trgom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pomočjo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tehnoloških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rešitev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omogočil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dostopnost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dostave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za mala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odprl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vir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prihodkov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en-US" dirty="0" err="1">
                <a:solidFill>
                  <a:srgbClr val="406F70"/>
                </a:solidFill>
                <a:cs typeface="Calibri"/>
              </a:rPr>
              <a:t>Nekatera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zdaj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odpirajo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kuhinje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nadomeščanjem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(</a:t>
            </a:r>
            <a:r>
              <a:rPr lang="sl-SI" dirty="0">
                <a:solidFill>
                  <a:srgbClr val="406F70"/>
                </a:solidFill>
                <a:cs typeface="Calibri"/>
                <a:hlinkClick r:id="rId4"/>
              </a:rPr>
              <a:t>kuhajo za različna podjetja po naročnikovem receptu</a:t>
            </a:r>
            <a:r>
              <a:rPr lang="sl-SI" dirty="0">
                <a:solidFill>
                  <a:srgbClr val="406F70"/>
                </a:solidFill>
                <a:cs typeface="Calibri"/>
              </a:rPr>
              <a:t>)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nekater</a:t>
            </a:r>
            <a:r>
              <a:rPr lang="sl-SI" dirty="0">
                <a:solidFill>
                  <a:srgbClr val="406F70"/>
                </a:solidFill>
                <a:cs typeface="Calibri"/>
              </a:rPr>
              <a:t>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nov</a:t>
            </a:r>
            <a:r>
              <a:rPr lang="sl-SI" dirty="0">
                <a:solidFill>
                  <a:srgbClr val="406F70"/>
                </a:solidFill>
                <a:cs typeface="Calibri"/>
              </a:rPr>
              <a:t>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restavracije </a:t>
            </a:r>
            <a:r>
              <a:rPr lang="en-US" dirty="0">
                <a:solidFill>
                  <a:srgbClr val="406F70"/>
                </a:solidFill>
                <a:cs typeface="Calibri"/>
              </a:rPr>
              <a:t>pa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imajo samo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dostav</a:t>
            </a:r>
            <a:r>
              <a:rPr lang="sl-SI" dirty="0">
                <a:solidFill>
                  <a:srgbClr val="406F70"/>
                </a:solidFill>
                <a:cs typeface="Calibri"/>
              </a:rPr>
              <a:t>o hrane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s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čimer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izognejo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dragim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režijskim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stroškom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tradicionalnih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restavracij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gostinskimi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lokali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 </a:t>
            </a:r>
          </a:p>
          <a:p>
            <a:pPr algn="just"/>
            <a:r>
              <a:rPr lang="en-US" dirty="0">
                <a:solidFill>
                  <a:srgbClr val="406F70"/>
                </a:solidFill>
                <a:cs typeface="Calibri"/>
              </a:rPr>
              <a:t>To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lastnikom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malih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podjetij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omogoča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stroškovno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učinkovitejšo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pot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trg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manjšim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tveganjem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02628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B4366-26BF-4FA6-AB5A-19D4204D1C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085156"/>
                </a:solidFill>
                <a:cs typeface="Calibri"/>
              </a:rPr>
              <a:t>Robotika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b="1" dirty="0" err="1">
                <a:solidFill>
                  <a:srgbClr val="085156"/>
                </a:solidFill>
                <a:cs typeface="Calibri"/>
              </a:rPr>
              <a:t>avtomatizacija</a:t>
            </a:r>
            <a:endParaRPr lang="en-US" b="1" dirty="0">
              <a:solidFill>
                <a:srgbClr val="085156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1F370-D853-4C14-9759-6ED0D5163D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8618" y="1809238"/>
            <a:ext cx="5279029" cy="40853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085156"/>
                </a:solidFill>
                <a:cs typeface="Calibri"/>
              </a:rPr>
              <a:t>Avtomatizacija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pomeni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uporabo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strojev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programske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opreme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opravljanje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nalog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jih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opravljal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človek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Že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dolgo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napoveduje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da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avtomatizacija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nadomestila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preprosta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monotona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opravila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delavcev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 </a:t>
            </a:r>
          </a:p>
          <a:p>
            <a:r>
              <a:rPr lang="en-US" dirty="0">
                <a:solidFill>
                  <a:srgbClr val="085156"/>
                </a:solidFill>
                <a:cs typeface="Calibri"/>
              </a:rPr>
              <a:t>Z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razvojem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samovozeče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tehnologije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zdi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da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dostava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ena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od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prvih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dejavnosti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postala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avtomatizirana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saj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kot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>
                <a:solidFill>
                  <a:srgbClr val="085156"/>
                </a:solidFill>
                <a:cs typeface="Calibri"/>
                <a:hlinkClick r:id="rId2"/>
              </a:rPr>
              <a:t>Uber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>
                <a:solidFill>
                  <a:srgbClr val="085156"/>
                </a:solidFill>
                <a:cs typeface="Calibri"/>
                <a:hlinkClick r:id="rId3"/>
              </a:rPr>
              <a:t>Manna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s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tem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že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eksperimentirajo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 </a:t>
            </a:r>
          </a:p>
        </p:txBody>
      </p:sp>
      <p:pic>
        <p:nvPicPr>
          <p:cNvPr id="6" name="Picture Placeholder 5" descr="A picture containing outdoor, ground, road, street&#10;&#10;Description automatically generated">
            <a:extLst>
              <a:ext uri="{FF2B5EF4-FFF2-40B4-BE49-F238E27FC236}">
                <a16:creationId xmlns:a16="http://schemas.microsoft.com/office/drawing/2014/main" id="{6B8F08B3-C9C3-47C3-BBED-E305E5C952F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1485858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1BEBB-337B-4C3D-BD13-5ADD41C19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85156"/>
                </a:solidFill>
              </a:rPr>
              <a:t>Uporaba</a:t>
            </a:r>
            <a:r>
              <a:rPr lang="en-US" sz="4800" b="1" dirty="0">
                <a:solidFill>
                  <a:srgbClr val="085156"/>
                </a:solidFill>
              </a:rPr>
              <a:t> </a:t>
            </a:r>
            <a:r>
              <a:rPr lang="en-US" sz="4800" b="1" dirty="0" err="1">
                <a:solidFill>
                  <a:srgbClr val="085156"/>
                </a:solidFill>
              </a:rPr>
              <a:t>robotike</a:t>
            </a:r>
            <a:endParaRPr lang="en-US" sz="4800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DE95D-72EA-41B5-84CF-6EA28A116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406F70"/>
                </a:solidFill>
              </a:rPr>
              <a:t>Dostava </a:t>
            </a:r>
            <a:r>
              <a:rPr lang="sl-SI" dirty="0">
                <a:solidFill>
                  <a:srgbClr val="406F70"/>
                </a:solidFill>
              </a:rPr>
              <a:t>z </a:t>
            </a:r>
            <a:r>
              <a:rPr lang="en-US" dirty="0" err="1">
                <a:solidFill>
                  <a:srgbClr val="406F70"/>
                </a:solidFill>
              </a:rPr>
              <a:t>dron</a:t>
            </a:r>
            <a:r>
              <a:rPr lang="sl-SI" dirty="0">
                <a:solidFill>
                  <a:srgbClr val="406F70"/>
                </a:solidFill>
              </a:rPr>
              <a:t>i</a:t>
            </a:r>
            <a:r>
              <a:rPr lang="en-US" dirty="0">
                <a:solidFill>
                  <a:srgbClr val="406F70"/>
                </a:solidFill>
              </a:rPr>
              <a:t> na </a:t>
            </a:r>
            <a:r>
              <a:rPr lang="en-US" dirty="0" err="1">
                <a:solidFill>
                  <a:srgbClr val="406F70"/>
                </a:solidFill>
              </a:rPr>
              <a:t>Irskem</a:t>
            </a:r>
            <a:endParaRPr lang="en-US" dirty="0">
              <a:solidFill>
                <a:srgbClr val="406F70"/>
              </a:solidFill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84C670E0-D32B-4ABD-8CDA-A969110A9082}"/>
              </a:ext>
            </a:extLst>
          </p:cNvPr>
          <p:cNvPicPr>
            <a:picLocks noGrp="1" noRot="1" noChangeAspect="1"/>
          </p:cNvPicPr>
          <p:nvPr>
            <p:ph type="pic" sz="quarter" idx="15"/>
            <a:videoFile r:link="rId1"/>
          </p:nvPr>
        </p:nvPicPr>
        <p:blipFill rotWithShape="1">
          <a:blip r:embed="rId3"/>
          <a:srcRect t="9074" b="9074"/>
          <a:stretch/>
        </p:blipFill>
        <p:spPr>
          <a:xfrm>
            <a:off x="3184071" y="1635641"/>
            <a:ext cx="5665788" cy="373600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73A735-D246-4788-B084-2DD5FD8935E1}"/>
              </a:ext>
            </a:extLst>
          </p:cNvPr>
          <p:cNvSpPr txBox="1"/>
          <p:nvPr/>
        </p:nvSpPr>
        <p:spPr>
          <a:xfrm>
            <a:off x="938981" y="610091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+mn-lt"/>
                <a:cs typeface="+mn-lt"/>
                <a:hlinkClick r:id="rId4"/>
              </a:rPr>
              <a:t>Manna-more - YouTube</a:t>
            </a:r>
            <a:endParaRPr lang="en-US"/>
          </a:p>
          <a:p>
            <a:endParaRPr lang="en-US" sz="14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4B73C-2916-4668-8241-9EFC9711964A}"/>
              </a:ext>
            </a:extLst>
          </p:cNvPr>
          <p:cNvSpPr txBox="1"/>
          <p:nvPr/>
        </p:nvSpPr>
        <p:spPr>
          <a:xfrm>
            <a:off x="9095146" y="2249435"/>
            <a:ext cx="27432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l-SI" sz="2400" dirty="0">
                <a:solidFill>
                  <a:srgbClr val="406F70"/>
                </a:solidFill>
                <a:ea typeface="+mn-lt"/>
                <a:cs typeface="+mn-lt"/>
              </a:rPr>
              <a:t>Irska nacionalna televizija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po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vsej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državi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poroča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o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podjetju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Manna Drone,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preizkuša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dostavo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hrane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pijače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mestu</a:t>
            </a:r>
            <a:r>
              <a:rPr lang="en-US" sz="2400" dirty="0">
                <a:solidFill>
                  <a:srgbClr val="406F70"/>
                </a:solidFill>
                <a:ea typeface="+mn-lt"/>
                <a:cs typeface="+mn-lt"/>
              </a:rPr>
              <a:t> Oranmore, Galway, </a:t>
            </a:r>
            <a:r>
              <a:rPr lang="en-US" sz="2400" dirty="0" err="1">
                <a:solidFill>
                  <a:srgbClr val="406F70"/>
                </a:solidFill>
                <a:ea typeface="+mn-lt"/>
                <a:cs typeface="+mn-lt"/>
              </a:rPr>
              <a:t>Irska</a:t>
            </a:r>
            <a:r>
              <a:rPr lang="sl-SI" sz="24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25B831-CA83-4139-BC96-F449EB0ACA14}"/>
              </a:ext>
            </a:extLst>
          </p:cNvPr>
          <p:cNvSpPr/>
          <p:nvPr/>
        </p:nvSpPr>
        <p:spPr>
          <a:xfrm>
            <a:off x="1226573" y="1042218"/>
            <a:ext cx="1954160" cy="126590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rgbClr val="406F70"/>
                </a:solidFill>
                <a:cs typeface="Calibri"/>
              </a:rPr>
              <a:t>OGLEJTE 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2294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0685" y="3428823"/>
            <a:ext cx="7886801" cy="1699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200" b="1" dirty="0">
                <a:solidFill>
                  <a:srgbClr val="F5C05B"/>
                </a:solidFill>
                <a:cs typeface="Calibri"/>
              </a:rPr>
              <a:t>4. </a:t>
            </a:r>
            <a:r>
              <a:rPr lang="en-US" sz="5200" b="1" dirty="0" err="1">
                <a:solidFill>
                  <a:srgbClr val="F5C05B"/>
                </a:solidFill>
                <a:cs typeface="Calibri"/>
              </a:rPr>
              <a:t>Maloprodajni</a:t>
            </a:r>
            <a:r>
              <a:rPr lang="en-US" sz="5200" b="1" dirty="0">
                <a:solidFill>
                  <a:srgbClr val="F5C05B"/>
                </a:solidFill>
                <a:cs typeface="Calibri"/>
              </a:rPr>
              <a:t> </a:t>
            </a:r>
            <a:r>
              <a:rPr lang="en-US" sz="5200" b="1" dirty="0" err="1">
                <a:solidFill>
                  <a:srgbClr val="F5C05B"/>
                </a:solidFill>
                <a:cs typeface="Calibri"/>
              </a:rPr>
              <a:t>izdelki</a:t>
            </a:r>
            <a:r>
              <a:rPr lang="en-US" sz="5200" b="1" dirty="0">
                <a:solidFill>
                  <a:srgbClr val="F5C05B"/>
                </a:solidFill>
                <a:cs typeface="Calibri"/>
              </a:rPr>
              <a:t> </a:t>
            </a:r>
            <a:endParaRPr lang="en-US" dirty="0"/>
          </a:p>
          <a:p>
            <a:pPr>
              <a:defRPr/>
            </a:pPr>
            <a:r>
              <a:rPr lang="en-US" dirty="0" err="1">
                <a:solidFill>
                  <a:schemeClr val="bg1"/>
                </a:solidFill>
                <a:cs typeface="Calibri"/>
              </a:rPr>
              <a:t>Odpiranje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virov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prihodkov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 </a:t>
            </a:r>
            <a:r>
              <a:rPr lang="en-US" dirty="0">
                <a:solidFill>
                  <a:schemeClr val="bg1"/>
                </a:solidFill>
                <a:latin typeface="Calibri" panose="020F0502020204030204"/>
                <a:cs typeface="Calibri"/>
              </a:rPr>
              <a:t>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0C0C6B-E754-4F79-B39D-9F22099DCF54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64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4D002-D0D8-43CF-A8A6-8C0467E72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782" y="819599"/>
            <a:ext cx="5279028" cy="6973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406F70"/>
                </a:solidFill>
                <a:cs typeface="Calibri"/>
              </a:rPr>
              <a:t>Odpiranje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virov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406F70"/>
                </a:solidFill>
                <a:cs typeface="Calibri"/>
              </a:rPr>
              <a:t>prihodkov</a:t>
            </a:r>
            <a:endParaRPr lang="en-US" b="1" dirty="0">
              <a:solidFill>
                <a:srgbClr val="406F70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58C-3282-4177-8AC0-BB045F3CB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1292" y="1953078"/>
            <a:ext cx="5947380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Poleg </a:t>
            </a:r>
            <a:r>
              <a:rPr lang="sl-SI" sz="2200" dirty="0">
                <a:solidFill>
                  <a:srgbClr val="406F70"/>
                </a:solidFill>
                <a:ea typeface="+mn-lt"/>
                <a:cs typeface="+mn-lt"/>
              </a:rPr>
              <a:t>virtualnih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kuhinj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, ki so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namenjene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samo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dostavi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nekateri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ponudniki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sz="2200" dirty="0">
                <a:solidFill>
                  <a:srgbClr val="406F70"/>
                </a:solidFill>
                <a:ea typeface="+mn-lt"/>
                <a:cs typeface="+mn-lt"/>
              </a:rPr>
              <a:t>gostinskih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storitev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preučujejo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virtualne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blagovne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znamke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jih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je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mogoče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upravljati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obstoječi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kuhinji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restavracije</a:t>
            </a:r>
            <a:r>
              <a:rPr lang="sl-SI" sz="2200" dirty="0">
                <a:solidFill>
                  <a:srgbClr val="406F70"/>
                </a:solidFill>
                <a:ea typeface="+mn-lt"/>
                <a:cs typeface="+mn-lt"/>
              </a:rPr>
              <a:t> (predstavljate si različne blagovne znamke različnih jedi iste restavracije; italijanska, vietnamska, hamburger itd.)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</a:p>
          <a:p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To so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običajno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blagovne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znamke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"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prebivajo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" le v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kibernetskem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prostoru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vendar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se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izdelujejo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dostavljajo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obstoječem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prostoru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</a:p>
          <a:p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To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restavracijam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zagotavlja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dodatne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vire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prihodkov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zlasti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 v </a:t>
            </a:r>
            <a:r>
              <a:rPr lang="en-IE" sz="2200" dirty="0" err="1">
                <a:solidFill>
                  <a:srgbClr val="406F70"/>
                </a:solidFill>
                <a:ea typeface="+mn-lt"/>
                <a:cs typeface="+mn-lt"/>
              </a:rPr>
              <a:t>obdobj</a:t>
            </a:r>
            <a:r>
              <a:rPr lang="sl-SI" sz="2200" dirty="0">
                <a:solidFill>
                  <a:srgbClr val="406F70"/>
                </a:solidFill>
                <a:ea typeface="+mn-lt"/>
                <a:cs typeface="+mn-lt"/>
              </a:rPr>
              <a:t>u „suhih krav“</a:t>
            </a:r>
            <a:r>
              <a:rPr lang="en-IE" sz="2200" dirty="0">
                <a:solidFill>
                  <a:srgbClr val="406F70"/>
                </a:solidFill>
                <a:ea typeface="+mn-lt"/>
                <a:cs typeface="+mn-lt"/>
              </a:rPr>
              <a:t>.</a:t>
            </a:r>
            <a:endParaRPr lang="en-US" sz="2200" dirty="0">
              <a:solidFill>
                <a:srgbClr val="406F70"/>
              </a:solidFill>
              <a:ea typeface="+mn-lt"/>
              <a:cs typeface="+mn-lt"/>
            </a:endParaRPr>
          </a:p>
        </p:txBody>
      </p:sp>
      <p:pic>
        <p:nvPicPr>
          <p:cNvPr id="6" name="Picture Placeholder 5" descr="A finger pointing on a tablet with green neon lights">
            <a:extLst>
              <a:ext uri="{FF2B5EF4-FFF2-40B4-BE49-F238E27FC236}">
                <a16:creationId xmlns:a16="http://schemas.microsoft.com/office/drawing/2014/main" id="{D65D1612-17E2-49A6-8D42-7D26ECFE5B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1681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485EF-6911-4CEB-8C40-9B4EFA0422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967" y="2492736"/>
            <a:ext cx="10823702" cy="5432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>
                <a:cs typeface="Calibri"/>
              </a:rPr>
              <a:t>Prikaz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rešitev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dostavo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digitalizacijo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27FD4-7F95-4677-A210-57A56CCC21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7967" y="3168716"/>
            <a:ext cx="10968810" cy="24806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Poslanstvo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bolgarskega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Fit Panther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je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izboljšati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kakovost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življenja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 Pet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dni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na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teden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na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območju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mesta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Sofija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dostavljajo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visokokakovostno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hrano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iz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izbranih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ekoloških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proizvodov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ki jo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pripravljeno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uživanje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dostavijo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na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dom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v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pisarno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ali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kamor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koli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gost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želi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 Fit Panther je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zdrava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kuhinja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ponuja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kosila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celodnevne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menije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prilagojene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osebnim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potrebam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zaposlenih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gostov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tem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pa na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inovativen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način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prek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spletnih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platform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spodbuja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zdravje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ter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dokazuje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kako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lahko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digitalizacija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pomaga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pri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trajnosti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ciljih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406F70"/>
                </a:solidFill>
                <a:ea typeface="+mn-lt"/>
                <a:cs typeface="+mn-lt"/>
              </a:rPr>
              <a:t>podjetja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</a:p>
          <a:p>
            <a:pPr algn="just"/>
            <a:r>
              <a:rPr lang="sl-SI" b="1" dirty="0">
                <a:solidFill>
                  <a:srgbClr val="044449"/>
                </a:solidFill>
                <a:highlight>
                  <a:srgbClr val="F5C05B"/>
                </a:highlight>
                <a:ea typeface="+mn-lt"/>
                <a:cs typeface="+mn-lt"/>
              </a:rPr>
              <a:t>PREBERITE VEČ</a:t>
            </a:r>
            <a:r>
              <a:rPr lang="en-US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>
                <a:hlinkClick r:id="rId2"/>
              </a:rPr>
              <a:t>37-Fit-Panther.pdf (</a:t>
            </a:r>
            <a:r>
              <a:rPr lang="en-IE" dirty="0" err="1">
                <a:hlinkClick r:id="rId2"/>
              </a:rPr>
              <a:t>foodinnovation.how</a:t>
            </a:r>
            <a:r>
              <a:rPr lang="en-IE" dirty="0">
                <a:hlinkClick r:id="rId2"/>
              </a:rPr>
              <a:t>)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picture containing text, meal&#10;&#10;Description automatically generated">
            <a:extLst>
              <a:ext uri="{FF2B5EF4-FFF2-40B4-BE49-F238E27FC236}">
                <a16:creationId xmlns:a16="http://schemas.microsoft.com/office/drawing/2014/main" id="{7FA42675-D2DE-4125-A787-21D428A3D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42" y="203266"/>
            <a:ext cx="7548249" cy="2289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B165D8-48DD-4F25-8E08-65CB4B2FF6E1}"/>
              </a:ext>
            </a:extLst>
          </p:cNvPr>
          <p:cNvSpPr txBox="1"/>
          <p:nvPr/>
        </p:nvSpPr>
        <p:spPr>
          <a:xfrm>
            <a:off x="8793872" y="602247"/>
            <a:ext cx="3093327" cy="27699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ŠTUDIJA PRIMERA - </a:t>
            </a:r>
            <a:r>
              <a:rPr lang="sl-SI" sz="1200" b="1" dirty="0">
                <a:solidFill>
                  <a:schemeClr val="bg1"/>
                </a:solidFill>
              </a:rPr>
              <a:t>POSTANITE</a:t>
            </a:r>
            <a:r>
              <a:rPr lang="en-US" sz="1200" b="1" dirty="0">
                <a:solidFill>
                  <a:schemeClr val="bg1"/>
                </a:solidFill>
              </a:rPr>
              <a:t> NAVDIHNJENI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36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E83E6-5E49-4D16-B9E8-600935A2E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9666" y="4181602"/>
            <a:ext cx="4077324" cy="1912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85156"/>
                </a:solidFill>
                <a:cs typeface="Calibri"/>
              </a:rPr>
              <a:t>Ustvarjanje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85156"/>
                </a:solidFill>
                <a:cs typeface="Calibri"/>
              </a:rPr>
              <a:t>alternativnih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85156"/>
                </a:solidFill>
                <a:cs typeface="Calibri"/>
              </a:rPr>
              <a:t>virov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85156"/>
                </a:solidFill>
                <a:cs typeface="Calibri"/>
              </a:rPr>
              <a:t>prihodkov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 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BB3EFBE-AAF3-4E86-AB6E-F4142E1215E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421F8-9A81-4B22-AFAB-96298F1565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48841" y="3869788"/>
            <a:ext cx="6859047" cy="25360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rgbClr val="085156"/>
                </a:solidFill>
                <a:cs typeface="Calibri"/>
              </a:rPr>
              <a:t>Kot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je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navedeno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v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modulu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1,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smo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omejitev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velj</a:t>
            </a:r>
            <a:r>
              <a:rPr lang="sl-SI" dirty="0" err="1">
                <a:solidFill>
                  <a:srgbClr val="085156"/>
                </a:solidFill>
                <a:cs typeface="Calibri"/>
              </a:rPr>
              <a:t>ajo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v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letu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2020/21</a:t>
            </a:r>
            <a:r>
              <a:rPr lang="sl-SI" dirty="0">
                <a:solidFill>
                  <a:srgbClr val="085156"/>
                </a:solidFill>
                <a:cs typeface="Calibri"/>
              </a:rPr>
              <a:t>, lahko zasledili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celo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vrsto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vrhunskih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maloprodajnih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izdelkov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ki so na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voljo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prevzem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kar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pre</a:t>
            </a:r>
            <a:r>
              <a:rPr lang="sl-SI" dirty="0">
                <a:solidFill>
                  <a:srgbClr val="085156"/>
                </a:solidFill>
                <a:cs typeface="Calibri"/>
              </a:rPr>
              <a:t>d pandemijo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ne bi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bil</a:t>
            </a:r>
            <a:r>
              <a:rPr lang="sl-SI" dirty="0">
                <a:solidFill>
                  <a:srgbClr val="085156"/>
                </a:solidFill>
                <a:cs typeface="Calibri"/>
              </a:rPr>
              <a:t>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mogoč</a:t>
            </a:r>
            <a:r>
              <a:rPr lang="sl-SI" dirty="0">
                <a:solidFill>
                  <a:srgbClr val="085156"/>
                </a:solidFill>
                <a:cs typeface="Calibri"/>
              </a:rPr>
              <a:t>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3774378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E83E6-5E49-4D16-B9E8-600935A2E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l-SI" b="1" dirty="0">
                <a:solidFill>
                  <a:srgbClr val="085156"/>
                </a:solidFill>
                <a:cs typeface="Calibri"/>
              </a:rPr>
              <a:t>„Skuhaj sam“ zabojčki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 </a:t>
            </a:r>
          </a:p>
        </p:txBody>
      </p:sp>
      <p:pic>
        <p:nvPicPr>
          <p:cNvPr id="6" name="Picture Placeholder 5" descr="A box of food&#10;&#10;Description automatically generated with low confidence">
            <a:extLst>
              <a:ext uri="{FF2B5EF4-FFF2-40B4-BE49-F238E27FC236}">
                <a16:creationId xmlns:a16="http://schemas.microsoft.com/office/drawing/2014/main" id="{92362B56-6F15-4F5C-BFB1-CAD08FD00E3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94" r="-24955" b="-7250"/>
          <a:stretch/>
        </p:blipFill>
        <p:spPr>
          <a:xfrm>
            <a:off x="-287676" y="1"/>
            <a:ext cx="12287892" cy="35811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421F8-9A81-4B22-AFAB-96298F1565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06714" y="3962385"/>
            <a:ext cx="6859047" cy="179023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>
              <a:solidFill>
                <a:srgbClr val="085156"/>
              </a:solidFill>
              <a:cs typeface="Calibri"/>
            </a:endParaRPr>
          </a:p>
          <a:p>
            <a:r>
              <a:rPr lang="sl-SI" dirty="0">
                <a:solidFill>
                  <a:srgbClr val="085156"/>
                </a:solidFill>
                <a:cs typeface="Calibri"/>
              </a:rPr>
              <a:t>„Skuhaj sam“ zabojčki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so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eden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najbolj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priljubljenih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maloprodajnih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izdelkov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jih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nekatere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restavracije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ponujajo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kot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alternativo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dostavi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</a:t>
            </a:r>
            <a:r>
              <a:rPr lang="en-US" dirty="0">
                <a:solidFill>
                  <a:srgbClr val="085156"/>
                </a:solidFill>
                <a:cs typeface="Calibri"/>
              </a:rPr>
              <a:t>o</a:t>
            </a:r>
            <a:r>
              <a:rPr lang="sl-SI" dirty="0" err="1">
                <a:solidFill>
                  <a:srgbClr val="085156"/>
                </a:solidFill>
                <a:cs typeface="Calibri"/>
              </a:rPr>
              <a:t>stom</a:t>
            </a:r>
            <a:r>
              <a:rPr lang="sl-SI" dirty="0">
                <a:solidFill>
                  <a:srgbClr val="085156"/>
                </a:solidFill>
                <a:cs typeface="Calibri"/>
              </a:rPr>
              <a:t> nudi i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zkušnjo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dobrega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obroka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domu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saj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zagotavlja</a:t>
            </a:r>
            <a:r>
              <a:rPr lang="sl-SI" dirty="0">
                <a:solidFill>
                  <a:srgbClr val="085156"/>
                </a:solidFill>
                <a:cs typeface="Calibri"/>
              </a:rPr>
              <a:t> sveže sestavine in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navodila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s pomočjo pretočnih vsebin.</a:t>
            </a:r>
            <a:r>
              <a:rPr lang="en-US" dirty="0">
                <a:solidFill>
                  <a:srgbClr val="085156"/>
                </a:solidFill>
                <a:cs typeface="Calibri"/>
              </a:rPr>
              <a:t> </a:t>
            </a:r>
            <a:endParaRPr lang="en-US" sz="800" dirty="0">
              <a:solidFill>
                <a:srgbClr val="085156"/>
              </a:solidFill>
              <a:cs typeface="Calibri"/>
            </a:endParaRPr>
          </a:p>
          <a:p>
            <a:r>
              <a:rPr lang="sl-SI" dirty="0">
                <a:solidFill>
                  <a:schemeClr val="bg1"/>
                </a:solidFill>
                <a:highlight>
                  <a:srgbClr val="CC9131"/>
                </a:highlight>
                <a:cs typeface="Calibri"/>
              </a:rPr>
              <a:t>PRIMER</a:t>
            </a:r>
            <a:r>
              <a:rPr lang="en-US" dirty="0">
                <a:solidFill>
                  <a:schemeClr val="bg1"/>
                </a:solidFill>
                <a:highlight>
                  <a:srgbClr val="CC9131"/>
                </a:highlight>
                <a:cs typeface="Calibri"/>
              </a:rPr>
              <a:t>: </a:t>
            </a:r>
            <a:r>
              <a:rPr lang="en-IE" dirty="0">
                <a:hlinkClick r:id="rId3"/>
              </a:rPr>
              <a:t>Home (thedoughbros.ie)</a:t>
            </a:r>
            <a:endParaRPr lang="en-US" dirty="0">
              <a:solidFill>
                <a:srgbClr val="08515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55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1493E-E05C-49A3-8C63-8223F2750B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971" y="652821"/>
            <a:ext cx="5279028" cy="6973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b="1" dirty="0" err="1">
                <a:solidFill>
                  <a:srgbClr val="CC9131"/>
                </a:solidFill>
                <a:cs typeface="Calibri"/>
              </a:rPr>
              <a:t>Tehnologije</a:t>
            </a:r>
            <a:r>
              <a:rPr lang="en-US" sz="3000" b="1" dirty="0">
                <a:solidFill>
                  <a:srgbClr val="CC9131"/>
                </a:solidFill>
                <a:cs typeface="Calibri"/>
              </a:rPr>
              <a:t> </a:t>
            </a:r>
            <a:r>
              <a:rPr lang="en-US" sz="3000" b="1" dirty="0" err="1">
                <a:solidFill>
                  <a:srgbClr val="CC9131"/>
                </a:solidFill>
                <a:cs typeface="Calibri"/>
              </a:rPr>
              <a:t>prehranskih</a:t>
            </a:r>
            <a:r>
              <a:rPr lang="en-US" sz="3000" b="1" dirty="0">
                <a:solidFill>
                  <a:srgbClr val="CC9131"/>
                </a:solidFill>
                <a:cs typeface="Calibri"/>
              </a:rPr>
              <a:t> </a:t>
            </a:r>
            <a:r>
              <a:rPr lang="en-US" sz="3000" b="1" dirty="0" err="1">
                <a:solidFill>
                  <a:srgbClr val="CC9131"/>
                </a:solidFill>
                <a:cs typeface="Calibri"/>
              </a:rPr>
              <a:t>storitev</a:t>
            </a:r>
            <a:endParaRPr lang="en-US" sz="3000" dirty="0">
              <a:solidFill>
                <a:srgbClr val="CC913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8A4B0-E91B-42B1-B317-B4E2027A3B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0238" y="1644785"/>
            <a:ext cx="6706877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Zaradi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omejitev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inovacij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v MSP,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ukvarjajo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gostinstvom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je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pomembno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da se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razvijejo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priložnosti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sodelovanje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med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tehnološkimi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podjetji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MSP. [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Vir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: 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  <a:hlinkClick r:id="rId3"/>
              </a:rPr>
              <a:t>Food for Life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]</a:t>
            </a:r>
            <a:endParaRPr lang="sl-SI" dirty="0">
              <a:solidFill>
                <a:srgbClr val="406F70"/>
              </a:solidFill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V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tem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modulu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boste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spoznali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nekatera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ključna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tehnološka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področja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kako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nekatere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tehnologije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ponujajo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enostavno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izvedljive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rešitve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za MSP v </a:t>
            </a:r>
            <a:r>
              <a:rPr lang="sl-SI" dirty="0">
                <a:solidFill>
                  <a:srgbClr val="406F70"/>
                </a:solidFill>
                <a:ea typeface="+mn-lt"/>
                <a:cs typeface="+mn-lt"/>
              </a:rPr>
              <a:t>gostinskem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sektorju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. 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Vaše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učenje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se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bo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povečalo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pomočjo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konkretnih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študij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primerov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podjetij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,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ki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so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sprejela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postopke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in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tako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izpolnila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potrebe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rgbClr val="406F70"/>
                </a:solidFill>
                <a:ea typeface="+mn-lt"/>
                <a:cs typeface="+mn-lt"/>
              </a:rPr>
              <a:t>potrošnikov</a:t>
            </a:r>
            <a:r>
              <a:rPr lang="en-IE" dirty="0">
                <a:solidFill>
                  <a:srgbClr val="406F70"/>
                </a:solidFill>
                <a:ea typeface="+mn-lt"/>
                <a:cs typeface="+mn-lt"/>
              </a:rPr>
              <a:t>. </a:t>
            </a:r>
          </a:p>
        </p:txBody>
      </p:sp>
      <p:pic>
        <p:nvPicPr>
          <p:cNvPr id="8" name="Picture Placeholder 7" descr="A picture containing table, indoor, food, dish&#10;&#10;Description automatically generated">
            <a:extLst>
              <a:ext uri="{FF2B5EF4-FFF2-40B4-BE49-F238E27FC236}">
                <a16:creationId xmlns:a16="http://schemas.microsoft.com/office/drawing/2014/main" id="{FEC66DC8-48AE-40BC-85FA-46B1D1FD680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25772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1A9F1-7C04-4DC9-93DB-D7D634E9F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8319" y="3428823"/>
            <a:ext cx="7886801" cy="1699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200" b="1" dirty="0">
                <a:solidFill>
                  <a:srgbClr val="F5C05B"/>
                </a:solidFill>
                <a:cs typeface="Calibri"/>
              </a:rPr>
              <a:t>5. </a:t>
            </a:r>
            <a:r>
              <a:rPr lang="en-US" sz="5200" b="1" dirty="0" err="1">
                <a:solidFill>
                  <a:srgbClr val="F5C05B"/>
                </a:solidFill>
                <a:cs typeface="Calibri"/>
              </a:rPr>
              <a:t>Trženje</a:t>
            </a:r>
            <a:r>
              <a:rPr lang="en-US" sz="5200" b="1" dirty="0">
                <a:solidFill>
                  <a:srgbClr val="F5C05B"/>
                </a:solidFill>
                <a:cs typeface="Calibri"/>
              </a:rPr>
              <a:t> </a:t>
            </a:r>
            <a:endParaRPr lang="en-US" dirty="0"/>
          </a:p>
          <a:p>
            <a:pPr>
              <a:defRPr/>
            </a:pPr>
            <a:r>
              <a:rPr lang="pl-PL" dirty="0">
                <a:solidFill>
                  <a:schemeClr val="bg1"/>
                </a:solidFill>
                <a:cs typeface="Calibri"/>
              </a:rPr>
              <a:t>Tehnologija za sodelovanje s strankami </a:t>
            </a:r>
            <a:r>
              <a:rPr lang="en-US" dirty="0">
                <a:solidFill>
                  <a:schemeClr val="bg1"/>
                </a:solidFill>
                <a:latin typeface="Calibri" panose="020F0502020204030204"/>
                <a:cs typeface="Calibri"/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  <a:cs typeface="Calibri"/>
            </a:endParaRPr>
          </a:p>
          <a:p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F6DCA7-743C-43A9-A85A-A72AD6358537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4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4D002-D0D8-43CF-A8A6-8C0467E72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solidFill>
                  <a:srgbClr val="406F70"/>
                </a:solidFill>
                <a:cs typeface="Calibri"/>
              </a:rPr>
              <a:t>Vključenost gostov </a:t>
            </a:r>
            <a:r>
              <a:rPr lang="en-US" b="1" dirty="0">
                <a:solidFill>
                  <a:srgbClr val="406F70"/>
                </a:solidFill>
                <a:cs typeface="Calibri"/>
              </a:rPr>
              <a:t>...</a:t>
            </a:r>
            <a:endParaRPr lang="en-US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58C-3282-4177-8AC0-BB045F3CB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171" y="1953078"/>
            <a:ext cx="6090501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>
                <a:solidFill>
                  <a:srgbClr val="406F70"/>
                </a:solidFill>
                <a:cs typeface="Calibri"/>
              </a:rPr>
              <a:t>Medtem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ko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smo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obravnavali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uvajanje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posamezn</a:t>
            </a:r>
            <a:r>
              <a:rPr lang="sl-SI" dirty="0">
                <a:solidFill>
                  <a:srgbClr val="406F70"/>
                </a:solidFill>
                <a:cs typeface="Calibri"/>
              </a:rPr>
              <a:t>ih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v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gostinstvu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je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pomembno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upoštevati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tudi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preobrazbeni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učinek</a:t>
            </a:r>
            <a:r>
              <a:rPr lang="en-US" dirty="0">
                <a:solidFill>
                  <a:srgbClr val="406F70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ga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ima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tehnologija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sprejemanje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ohranjanje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gostov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 </a:t>
            </a:r>
          </a:p>
          <a:p>
            <a:r>
              <a:rPr lang="en-US" dirty="0" err="1">
                <a:solidFill>
                  <a:srgbClr val="406F70"/>
                </a:solidFill>
                <a:cs typeface="Calibri"/>
              </a:rPr>
              <a:t>Tehnologija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seže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dlje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od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racionalizacij</a:t>
            </a:r>
            <a:r>
              <a:rPr lang="sl-SI" dirty="0">
                <a:solidFill>
                  <a:srgbClr val="406F70"/>
                </a:solidFill>
                <a:cs typeface="Calibri"/>
              </a:rPr>
              <a:t>e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poslovanja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služi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glavni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komunikacijski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posrednik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med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podjetji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njihovimi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</a:t>
            </a:r>
            <a:r>
              <a:rPr lang="en-US" dirty="0" err="1">
                <a:solidFill>
                  <a:srgbClr val="406F70"/>
                </a:solidFill>
                <a:cs typeface="Calibri"/>
              </a:rPr>
              <a:t>i</a:t>
            </a:r>
            <a:r>
              <a:rPr lang="en-US" dirty="0">
                <a:solidFill>
                  <a:srgbClr val="406F70"/>
                </a:solidFill>
                <a:cs typeface="Calibri"/>
              </a:rPr>
              <a:t>. </a:t>
            </a:r>
            <a:endParaRPr lang="en-US" dirty="0">
              <a:cs typeface="Calibri"/>
            </a:endParaRPr>
          </a:p>
        </p:txBody>
      </p:sp>
      <p:pic>
        <p:nvPicPr>
          <p:cNvPr id="4" name="Picture 5" descr="Female friends texting with cell phones in cafe">
            <a:extLst>
              <a:ext uri="{FF2B5EF4-FFF2-40B4-BE49-F238E27FC236}">
                <a16:creationId xmlns:a16="http://schemas.microsoft.com/office/drawing/2014/main" id="{1ACB2FCE-8B8E-413E-86D5-F4877C241F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03506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4D002-D0D8-43CF-A8A6-8C0467E72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solidFill>
                  <a:srgbClr val="085156"/>
                </a:solidFill>
                <a:cs typeface="Calibri"/>
              </a:rPr>
              <a:t>Integrirane aplikacije</a:t>
            </a:r>
            <a:endParaRPr lang="en-US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58C-3282-4177-8AC0-BB045F3CB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51292" y="1768143"/>
            <a:ext cx="5946356" cy="44788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dirty="0">
                <a:solidFill>
                  <a:srgbClr val="085156"/>
                </a:solidFill>
                <a:cs typeface="Calibri"/>
              </a:rPr>
              <a:t>V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tem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modulu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smo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doslej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obravnavali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več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ključnih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tehnoloških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pripomočkov</a:t>
            </a:r>
            <a:r>
              <a:rPr lang="sl-SI" dirty="0">
                <a:solidFill>
                  <a:srgbClr val="085156"/>
                </a:solidFill>
                <a:cs typeface="Calibri"/>
              </a:rPr>
              <a:t>, ki jih lahko uporabimo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v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sektorju</a:t>
            </a:r>
            <a:r>
              <a:rPr lang="en-IE" dirty="0">
                <a:solidFill>
                  <a:srgbClr val="085156"/>
                </a:solidFill>
                <a:cs typeface="Calibri"/>
              </a:rPr>
              <a:t>. 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Gostinska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podjetja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imajo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zdaj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obsežnejšo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ponu</a:t>
            </a:r>
            <a:r>
              <a:rPr lang="sl-SI" dirty="0" err="1">
                <a:solidFill>
                  <a:srgbClr val="085156"/>
                </a:solidFill>
                <a:cs typeface="Calibri"/>
              </a:rPr>
              <a:t>dbo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storitve (</a:t>
            </a:r>
            <a:r>
              <a:rPr lang="en-IE" dirty="0">
                <a:solidFill>
                  <a:srgbClr val="085156"/>
                </a:solidFill>
                <a:cs typeface="Calibri"/>
              </a:rPr>
              <a:t>od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dostave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hrane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do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rezervacij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miz</a:t>
            </a:r>
            <a:r>
              <a:rPr lang="sl-SI" dirty="0">
                <a:solidFill>
                  <a:srgbClr val="085156"/>
                </a:solidFill>
                <a:cs typeface="Calibri"/>
              </a:rPr>
              <a:t>)</a:t>
            </a:r>
            <a:r>
              <a:rPr lang="en-IE" dirty="0">
                <a:solidFill>
                  <a:srgbClr val="085156"/>
                </a:solidFill>
                <a:cs typeface="Calibri"/>
              </a:rPr>
              <a:t>,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zato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so se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številna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odločila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vzpostavitev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centralizirane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platforme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v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obliki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aplikacije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in/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ali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spletnega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mesta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.  </a:t>
            </a:r>
          </a:p>
          <a:p>
            <a:r>
              <a:rPr lang="en-IE" dirty="0">
                <a:solidFill>
                  <a:srgbClr val="085156"/>
                </a:solidFill>
                <a:cs typeface="Calibri"/>
              </a:rPr>
              <a:t>Internet je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spremenil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način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interakcije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z gosti,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ki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zdaj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pred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nakupom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želijo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več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informacij</a:t>
            </a:r>
            <a:r>
              <a:rPr lang="en-IE" dirty="0">
                <a:solidFill>
                  <a:srgbClr val="085156"/>
                </a:solidFill>
                <a:cs typeface="Calibri"/>
              </a:rPr>
              <a:t>,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zato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je ključna uporaba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aplikacije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in/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ali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spletnega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085156"/>
                </a:solidFill>
                <a:cs typeface="Calibri"/>
              </a:rPr>
              <a:t>mesta</a:t>
            </a:r>
            <a:r>
              <a:rPr lang="en-IE" dirty="0">
                <a:solidFill>
                  <a:srgbClr val="085156"/>
                </a:solidFill>
                <a:cs typeface="Calibri"/>
              </a:rPr>
              <a:t>.  </a:t>
            </a:r>
          </a:p>
        </p:txBody>
      </p:sp>
      <p:pic>
        <p:nvPicPr>
          <p:cNvPr id="6" name="Picture Placeholder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17CF654-5A49-41D1-B026-1F0A271AAA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2" r="-19059" b="-77629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2570039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99EFA7DF-CCC0-4A5C-8EC0-0DD83E794B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14" t="-45892" r="-6110" b="-51897"/>
          <a:stretch/>
        </p:blipFill>
        <p:spPr>
          <a:xfrm>
            <a:off x="7754938" y="1296988"/>
            <a:ext cx="2187575" cy="38862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4D002-D0D8-43CF-A8A6-8C0467E72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85156"/>
                </a:solidFill>
                <a:cs typeface="Calibri"/>
              </a:rPr>
              <a:t> Camile Thai</a:t>
            </a:r>
            <a:endParaRPr lang="en-US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58C-3282-4177-8AC0-BB045F3CB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2046" y="1553566"/>
            <a:ext cx="6608867" cy="433046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400" dirty="0" err="1">
                <a:solidFill>
                  <a:srgbClr val="085156"/>
                </a:solidFill>
                <a:cs typeface="Calibri"/>
              </a:rPr>
              <a:t>Irska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veriga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restavracij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  <a:hlinkClick r:id="rId3"/>
              </a:rPr>
              <a:t>Camile</a:t>
            </a:r>
            <a:r>
              <a:rPr lang="en-US" sz="2400" dirty="0">
                <a:solidFill>
                  <a:srgbClr val="085156"/>
                </a:solidFill>
                <a:cs typeface="Calibri"/>
                <a:hlinkClick r:id="rId3"/>
              </a:rPr>
              <a:t> Thai 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je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zaznala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vse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večje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povpraševanje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sz="2400" dirty="0">
                <a:solidFill>
                  <a:srgbClr val="085156"/>
                </a:solidFill>
                <a:cs typeface="Calibri"/>
              </a:rPr>
              <a:t>gostov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po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dodatnih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informacijah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.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Izdelali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so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aplikacijo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strankam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zagotavlja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edinstveno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izkušnjo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.  </a:t>
            </a:r>
          </a:p>
          <a:p>
            <a:pPr algn="just"/>
            <a:r>
              <a:rPr lang="sl-SI" sz="2400" dirty="0">
                <a:solidFill>
                  <a:srgbClr val="085156"/>
                </a:solidFill>
                <a:cs typeface="Calibri"/>
              </a:rPr>
              <a:t>Aplikacija restavracij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Camile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Thai</a:t>
            </a:r>
            <a:r>
              <a:rPr lang="sl-SI" sz="2400" dirty="0">
                <a:solidFill>
                  <a:srgbClr val="085156"/>
                </a:solidFill>
                <a:cs typeface="Calibri"/>
              </a:rPr>
              <a:t> prejme največ prometa iz naslova socialnih medijev in gostov, ki želijo dostavo. Aplikacija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zagotavlja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dodatne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informacije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o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izdelkih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, </a:t>
            </a:r>
            <a:r>
              <a:rPr lang="sl-SI" sz="2400" dirty="0">
                <a:solidFill>
                  <a:srgbClr val="085156"/>
                </a:solidFill>
                <a:cs typeface="Calibri"/>
              </a:rPr>
              <a:t>t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rajnostnih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prizadevanj</a:t>
            </a:r>
            <a:r>
              <a:rPr lang="sl-SI" sz="2400" dirty="0">
                <a:solidFill>
                  <a:srgbClr val="085156"/>
                </a:solidFill>
                <a:cs typeface="Calibri"/>
              </a:rPr>
              <a:t>ih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sz="2400" dirty="0">
                <a:solidFill>
                  <a:srgbClr val="085156"/>
                </a:solidFill>
                <a:cs typeface="Calibri"/>
              </a:rPr>
              <a:t>in jedeh. Ponuja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celo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funkcijo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omogoča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povezavo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obrokov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z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aplikacijo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spremljanje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sz="2400" dirty="0" err="1">
                <a:solidFill>
                  <a:srgbClr val="085156"/>
                </a:solidFill>
                <a:cs typeface="Calibri"/>
              </a:rPr>
              <a:t>telesne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sz="2400" dirty="0">
                <a:solidFill>
                  <a:srgbClr val="085156"/>
                </a:solidFill>
                <a:cs typeface="Calibri"/>
              </a:rPr>
              <a:t>teže</a:t>
            </a:r>
            <a:r>
              <a:rPr lang="en-US" sz="2400" dirty="0">
                <a:solidFill>
                  <a:srgbClr val="085156"/>
                </a:solidFill>
                <a:cs typeface="Calibri"/>
              </a:rPr>
              <a:t>.</a:t>
            </a:r>
          </a:p>
          <a:p>
            <a:pPr algn="just"/>
            <a:endParaRPr lang="en-US" sz="700" dirty="0">
              <a:solidFill>
                <a:srgbClr val="085156"/>
              </a:solidFill>
              <a:cs typeface="Calibri"/>
            </a:endParaRPr>
          </a:p>
          <a:p>
            <a:pPr algn="just"/>
            <a:r>
              <a:rPr lang="sl-SI" sz="2000" b="1" dirty="0">
                <a:solidFill>
                  <a:srgbClr val="044449"/>
                </a:solidFill>
                <a:highlight>
                  <a:srgbClr val="F5C05B"/>
                </a:highlight>
              </a:rPr>
              <a:t>PREBERITE VEČ: </a:t>
            </a:r>
            <a:r>
              <a:rPr lang="en-GB" sz="1800" dirty="0">
                <a:hlinkClick r:id="rId4"/>
              </a:rPr>
              <a:t>5.-Camile-Thai.pdf (</a:t>
            </a:r>
            <a:r>
              <a:rPr lang="en-GB" sz="1800" dirty="0" err="1">
                <a:hlinkClick r:id="rId4"/>
              </a:rPr>
              <a:t>foodinnovation.how</a:t>
            </a:r>
            <a:r>
              <a:rPr lang="en-GB" sz="1800" dirty="0">
                <a:hlinkClick r:id="rId4"/>
              </a:rPr>
              <a:t>)</a:t>
            </a:r>
            <a:endParaRPr lang="en-US" sz="1800" dirty="0">
              <a:solidFill>
                <a:schemeClr val="bg1"/>
              </a:solidFill>
              <a:highlight>
                <a:srgbClr val="CC9131"/>
              </a:highlight>
              <a:cs typeface="Calibri"/>
            </a:endParaRPr>
          </a:p>
          <a:p>
            <a:pPr algn="just"/>
            <a:endParaRPr lang="en-US" sz="2000" b="1" dirty="0">
              <a:solidFill>
                <a:srgbClr val="044449"/>
              </a:solidFill>
              <a:highlight>
                <a:srgbClr val="F5C05B"/>
              </a:highlight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E1B197-A56E-4B43-8D6B-20D2A6ACD02B}"/>
              </a:ext>
            </a:extLst>
          </p:cNvPr>
          <p:cNvSpPr txBox="1"/>
          <p:nvPr/>
        </p:nvSpPr>
        <p:spPr>
          <a:xfrm>
            <a:off x="5471938" y="271782"/>
            <a:ext cx="3093327" cy="27699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ŠTUDIJA PRIMERA - </a:t>
            </a:r>
            <a:r>
              <a:rPr lang="sl-SI" sz="1200" b="1" dirty="0">
                <a:solidFill>
                  <a:schemeClr val="bg1"/>
                </a:solidFill>
              </a:rPr>
              <a:t>POSTANITE</a:t>
            </a:r>
            <a:r>
              <a:rPr lang="en-US" sz="1200" b="1" dirty="0">
                <a:solidFill>
                  <a:schemeClr val="bg1"/>
                </a:solidFill>
              </a:rPr>
              <a:t> NAVDIHNJENI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575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1ACB2FCE-8B8E-413E-86D5-F4877C241F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40708" y="6385"/>
            <a:ext cx="5651292" cy="6261962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4D002-D0D8-43CF-A8A6-8C0467E722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l-SI" b="1" dirty="0">
                <a:solidFill>
                  <a:srgbClr val="085156"/>
                </a:solidFill>
                <a:cs typeface="Calibri"/>
              </a:rPr>
              <a:t>Spletni d</a:t>
            </a:r>
            <a:r>
              <a:rPr lang="en-US" b="1" dirty="0" err="1">
                <a:solidFill>
                  <a:srgbClr val="085156"/>
                </a:solidFill>
                <a:cs typeface="Calibri"/>
              </a:rPr>
              <a:t>ružbeni</a:t>
            </a:r>
            <a:r>
              <a:rPr lang="en-US" b="1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085156"/>
                </a:solidFill>
                <a:cs typeface="Calibri"/>
              </a:rPr>
              <a:t>mediji</a:t>
            </a:r>
            <a:endParaRPr lang="en-US" b="1" dirty="0">
              <a:solidFill>
                <a:srgbClr val="085156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2C58C-3282-4177-8AC0-BB045F3CB1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2" y="1722800"/>
            <a:ext cx="5740136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sl-SI" dirty="0">
                <a:solidFill>
                  <a:srgbClr val="085156"/>
                </a:solidFill>
                <a:cs typeface="Calibri"/>
              </a:rPr>
              <a:t>Spletni d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ružbeni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mediji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so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postali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bistveni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del</a:t>
            </a:r>
            <a:r>
              <a:rPr lang="sl-SI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vseh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strategij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trženja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gostinskih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podjetij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družabne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narave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kulinarične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izkušnje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običajno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deli s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prijatelji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in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družino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je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spodbujanje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strank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k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sodelovanju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s spletnimi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družabnimi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mediji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pomemben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način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za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pridobivanje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novih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gostov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 </a:t>
            </a:r>
          </a:p>
          <a:p>
            <a:pPr algn="just"/>
            <a:r>
              <a:rPr lang="en-US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možnosti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pridobivanja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spletne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pozornosti s pomočjo gostov </a:t>
            </a:r>
            <a:r>
              <a:rPr lang="en-US" dirty="0">
                <a:solidFill>
                  <a:srgbClr val="085156"/>
                </a:solidFill>
                <a:cs typeface="Calibri"/>
              </a:rPr>
              <a:t>so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številna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podjetja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prilagodila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svoje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izdelke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da bi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bili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vizualno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privlačnejši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 </a:t>
            </a:r>
            <a:endParaRPr lang="en-US" sz="2400" dirty="0">
              <a:solidFill>
                <a:srgbClr val="08515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765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0238CD-9E61-4F4E-B6DD-4A13D52804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5528" y="2771914"/>
            <a:ext cx="8857251" cy="6570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b="1" dirty="0">
                <a:cs typeface="Calibri"/>
              </a:rPr>
              <a:t>SALATERIA </a:t>
            </a:r>
            <a:r>
              <a:rPr lang="sl-SI" sz="3200" b="1" dirty="0">
                <a:cs typeface="Calibri"/>
              </a:rPr>
              <a:t>SOUPS &amp; SALADS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3C3C6-AF19-43DF-8148-0BA313E685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5528" y="3263085"/>
            <a:ext cx="10968810" cy="25421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IE" dirty="0">
                <a:solidFill>
                  <a:srgbClr val="406F70"/>
                </a:solidFill>
                <a:cs typeface="Calibri"/>
              </a:rPr>
              <a:t>SALATERIA v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Bolgariji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uporablja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tehnologijo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obveščanje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gostov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o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svoji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ponudbi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ter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njihovo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izobraževanje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o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kvalitetni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hrani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.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Zaradi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pandemije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so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prilagodili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tudi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svojo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spletno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stran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spletno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prodajo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dostavo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hrane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.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Ponujajo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brezgotovinsko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poslovanje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v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trgovini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in na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spletu</a:t>
            </a:r>
            <a:r>
              <a:rPr lang="sl-SI" dirty="0">
                <a:solidFill>
                  <a:srgbClr val="406F70"/>
                </a:solidFill>
                <a:cs typeface="Calibri"/>
              </a:rPr>
              <a:t>,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za </a:t>
            </a:r>
            <a:r>
              <a:rPr lang="sl-SI" dirty="0">
                <a:solidFill>
                  <a:srgbClr val="406F70"/>
                </a:solidFill>
                <a:cs typeface="Calibri"/>
              </a:rPr>
              <a:t>dostavo pa </a:t>
            </a:r>
            <a:r>
              <a:rPr lang="en-IE" dirty="0">
                <a:solidFill>
                  <a:srgbClr val="406F70"/>
                </a:solidFill>
                <a:cs typeface="Calibri"/>
              </a:rPr>
              <a:t>so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začeli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uporabljati</a:t>
            </a:r>
            <a:r>
              <a:rPr lang="sl-SI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platformo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  <a:hlinkClick r:id="rId2"/>
              </a:rPr>
              <a:t>Foodpanda</a:t>
            </a:r>
            <a:r>
              <a:rPr lang="en-IE" dirty="0">
                <a:solidFill>
                  <a:srgbClr val="406F70"/>
                </a:solidFill>
                <a:cs typeface="Calibri"/>
              </a:rPr>
              <a:t>. 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Foodpanda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je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platforma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za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spletno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naročanje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hrane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in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spletno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mesto, ki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uporabnike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povezuje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z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več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kot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1000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restavracijami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v 23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bolgarskih</a:t>
            </a:r>
            <a:r>
              <a:rPr lang="en-IE" dirty="0">
                <a:solidFill>
                  <a:srgbClr val="406F70"/>
                </a:solidFill>
                <a:cs typeface="Calibri"/>
              </a:rPr>
              <a:t> </a:t>
            </a:r>
            <a:r>
              <a:rPr lang="en-IE" dirty="0" err="1">
                <a:solidFill>
                  <a:srgbClr val="406F70"/>
                </a:solidFill>
                <a:cs typeface="Calibri"/>
              </a:rPr>
              <a:t>krajih</a:t>
            </a:r>
            <a:r>
              <a:rPr lang="en-IE" dirty="0">
                <a:solidFill>
                  <a:srgbClr val="406F70"/>
                </a:solidFill>
                <a:cs typeface="Calibri"/>
              </a:rPr>
              <a:t>.</a:t>
            </a:r>
            <a:endParaRPr lang="sl-SI" dirty="0">
              <a:solidFill>
                <a:srgbClr val="406F70"/>
              </a:solidFill>
              <a:cs typeface="Calibri"/>
            </a:endParaRPr>
          </a:p>
          <a:p>
            <a:pPr algn="just"/>
            <a:r>
              <a:rPr lang="sl-SI" b="1" dirty="0">
                <a:solidFill>
                  <a:srgbClr val="044449"/>
                </a:solidFill>
                <a:highlight>
                  <a:srgbClr val="F5C05B"/>
                </a:highlight>
              </a:rPr>
              <a:t>PREBERITE VEČ: </a:t>
            </a:r>
            <a:r>
              <a:rPr lang="en-IE" dirty="0">
                <a:hlinkClick r:id="rId3"/>
              </a:rPr>
              <a:t>35-Salateria-Soup-and-Salads.pdf (</a:t>
            </a:r>
            <a:r>
              <a:rPr lang="en-IE" dirty="0" err="1">
                <a:hlinkClick r:id="rId3"/>
              </a:rPr>
              <a:t>foodinnovation.how</a:t>
            </a:r>
            <a:r>
              <a:rPr lang="en-IE" dirty="0">
                <a:hlinkClick r:id="rId3"/>
              </a:rPr>
              <a:t>)</a:t>
            </a:r>
            <a:r>
              <a:rPr lang="en-US" sz="2400" dirty="0">
                <a:solidFill>
                  <a:schemeClr val="bg1"/>
                </a:solidFill>
                <a:highlight>
                  <a:srgbClr val="CC9131"/>
                </a:highlight>
                <a:cs typeface="Calibri"/>
              </a:rPr>
              <a:t> </a:t>
            </a:r>
            <a:endParaRPr lang="en-US" dirty="0">
              <a:solidFill>
                <a:srgbClr val="406F70"/>
              </a:solidFill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plate, soup&#10;&#10;Description automatically generated">
            <a:extLst>
              <a:ext uri="{FF2B5EF4-FFF2-40B4-BE49-F238E27FC236}">
                <a16:creationId xmlns:a16="http://schemas.microsoft.com/office/drawing/2014/main" id="{8A5BB47D-06F0-49F6-AC5A-076ECCABD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184"/>
            <a:ext cx="7421518" cy="2222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73116-C79D-48A3-93B3-38253D583055}"/>
              </a:ext>
            </a:extLst>
          </p:cNvPr>
          <p:cNvSpPr txBox="1"/>
          <p:nvPr/>
        </p:nvSpPr>
        <p:spPr>
          <a:xfrm>
            <a:off x="7752150" y="595873"/>
            <a:ext cx="3093327" cy="27699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ŠTUDIJA PRIMERA - </a:t>
            </a:r>
            <a:r>
              <a:rPr lang="sl-SI" sz="1200" b="1" dirty="0">
                <a:solidFill>
                  <a:schemeClr val="bg1"/>
                </a:solidFill>
              </a:rPr>
              <a:t>POSTANITE</a:t>
            </a:r>
            <a:r>
              <a:rPr lang="en-US" sz="1200" b="1" dirty="0">
                <a:solidFill>
                  <a:schemeClr val="bg1"/>
                </a:solidFill>
              </a:rPr>
              <a:t> NAVDIHNJENI</a:t>
            </a:r>
            <a:endParaRPr lang="en-I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0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D358FE7A-38DE-4B64-87C4-48DEC227A68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-46173" r="-2083" b="-50171"/>
          <a:stretch/>
        </p:blipFill>
        <p:spPr>
          <a:xfrm>
            <a:off x="7754938" y="1192681"/>
            <a:ext cx="2187575" cy="38862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FB6E-4EAD-42C6-999B-A4DD6DD876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F5C05B"/>
          </a:solidFill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VAJA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199E2-761A-4100-BD71-A7FBE923CB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9919" y="1607995"/>
            <a:ext cx="6805914" cy="3983333"/>
          </a:xfrm>
        </p:spPr>
        <p:txBody>
          <a:bodyPr/>
          <a:lstStyle/>
          <a:p>
            <a:r>
              <a:rPr lang="en-US" sz="2800" dirty="0" err="1"/>
              <a:t>Obravnavano</a:t>
            </a:r>
            <a:r>
              <a:rPr lang="en-US" sz="2800" dirty="0"/>
              <a:t> je </a:t>
            </a:r>
            <a:r>
              <a:rPr lang="en-US" sz="2800" dirty="0" err="1"/>
              <a:t>bilo</a:t>
            </a:r>
            <a:r>
              <a:rPr lang="en-US" sz="2800" dirty="0"/>
              <a:t>, </a:t>
            </a:r>
            <a:r>
              <a:rPr lang="en-US" sz="2800" dirty="0" err="1"/>
              <a:t>kako</a:t>
            </a:r>
            <a:r>
              <a:rPr lang="en-US" sz="2800" dirty="0"/>
              <a:t> se </a:t>
            </a:r>
            <a:r>
              <a:rPr lang="en-US" sz="2800" dirty="0" err="1"/>
              <a:t>povečuje</a:t>
            </a:r>
            <a:r>
              <a:rPr lang="en-US" sz="2800" dirty="0"/>
              <a:t> </a:t>
            </a:r>
            <a:r>
              <a:rPr lang="en-US" sz="2800" dirty="0" err="1"/>
              <a:t>pomen</a:t>
            </a:r>
            <a:r>
              <a:rPr lang="en-US" sz="2800" dirty="0"/>
              <a:t> </a:t>
            </a:r>
            <a:r>
              <a:rPr lang="en-US" sz="2800" dirty="0" err="1"/>
              <a:t>socialnih</a:t>
            </a:r>
            <a:r>
              <a:rPr lang="en-US" sz="2800" dirty="0"/>
              <a:t> </a:t>
            </a:r>
            <a:r>
              <a:rPr lang="en-US" sz="2800" dirty="0" err="1"/>
              <a:t>omrežij</a:t>
            </a:r>
            <a:r>
              <a:rPr lang="en-US" sz="2800" dirty="0"/>
              <a:t> v </a:t>
            </a:r>
            <a:r>
              <a:rPr lang="sl-SI" sz="2800" dirty="0"/>
              <a:t>gostinstvu.</a:t>
            </a:r>
            <a:endParaRPr lang="en-US" sz="2800" dirty="0"/>
          </a:p>
          <a:p>
            <a:r>
              <a:rPr lang="sl-SI" sz="2800" dirty="0">
                <a:solidFill>
                  <a:srgbClr val="406F70"/>
                </a:solidFill>
              </a:rPr>
              <a:t>Zapišite v delovni zvezek</a:t>
            </a:r>
            <a:r>
              <a:rPr lang="en-US" sz="2800" dirty="0">
                <a:solidFill>
                  <a:srgbClr val="406F7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4449"/>
                </a:solidFill>
              </a:rPr>
              <a:t>Na </a:t>
            </a:r>
            <a:r>
              <a:rPr lang="en-US" sz="2800" dirty="0" err="1">
                <a:solidFill>
                  <a:srgbClr val="044449"/>
                </a:solidFill>
              </a:rPr>
              <a:t>koliko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platformah</a:t>
            </a:r>
            <a:r>
              <a:rPr lang="en-US" sz="2800" dirty="0">
                <a:solidFill>
                  <a:srgbClr val="044449"/>
                </a:solidFill>
              </a:rPr>
              <a:t> je </a:t>
            </a:r>
            <a:r>
              <a:rPr lang="en-US" sz="2800" dirty="0" err="1">
                <a:solidFill>
                  <a:srgbClr val="044449"/>
                </a:solidFill>
              </a:rPr>
              <a:t>vaše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podjetje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prisotno</a:t>
            </a:r>
            <a:r>
              <a:rPr lang="en-US" sz="2800" dirty="0">
                <a:solidFill>
                  <a:srgbClr val="044449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solidFill>
                  <a:srgbClr val="044449"/>
                </a:solidFill>
              </a:rPr>
              <a:t>Kako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pogosto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objavljate</a:t>
            </a:r>
            <a:r>
              <a:rPr lang="en-US" sz="2800" dirty="0">
                <a:solidFill>
                  <a:srgbClr val="044449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4449"/>
                </a:solidFill>
              </a:rPr>
              <a:t>Ali bi </a:t>
            </a:r>
            <a:r>
              <a:rPr lang="en-US" sz="2800" dirty="0" err="1">
                <a:solidFill>
                  <a:srgbClr val="044449"/>
                </a:solidFill>
              </a:rPr>
              <a:t>lahko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komunicirali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pogosteje</a:t>
            </a:r>
            <a:r>
              <a:rPr lang="en-US" sz="2800" dirty="0">
                <a:solidFill>
                  <a:srgbClr val="044449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44449"/>
                </a:solidFill>
              </a:rPr>
              <a:t>Ali </a:t>
            </a:r>
            <a:r>
              <a:rPr lang="en-US" sz="2800" dirty="0" err="1">
                <a:solidFill>
                  <a:srgbClr val="044449"/>
                </a:solidFill>
              </a:rPr>
              <a:t>spremljate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dejavnosti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svojih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računov</a:t>
            </a:r>
            <a:r>
              <a:rPr lang="sl-SI" sz="2800" dirty="0">
                <a:solidFill>
                  <a:srgbClr val="044449"/>
                </a:solidFill>
              </a:rPr>
              <a:t> spletnih omrežij</a:t>
            </a:r>
            <a:r>
              <a:rPr lang="en-US" sz="2800" dirty="0">
                <a:solidFill>
                  <a:srgbClr val="044449"/>
                </a:solidFill>
              </a:rPr>
              <a:t> in </a:t>
            </a:r>
            <a:r>
              <a:rPr lang="en-US" sz="2800" dirty="0" err="1">
                <a:solidFill>
                  <a:srgbClr val="044449"/>
                </a:solidFill>
              </a:rPr>
              <a:t>kje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sl-SI" sz="2800" dirty="0">
                <a:solidFill>
                  <a:srgbClr val="044449"/>
                </a:solidFill>
              </a:rPr>
              <a:t>se </a:t>
            </a:r>
            <a:r>
              <a:rPr lang="en-US" sz="2800" dirty="0" err="1">
                <a:solidFill>
                  <a:srgbClr val="044449"/>
                </a:solidFill>
              </a:rPr>
              <a:t>lahko</a:t>
            </a:r>
            <a:r>
              <a:rPr lang="en-US" sz="2800" dirty="0">
                <a:solidFill>
                  <a:srgbClr val="044449"/>
                </a:solidFill>
              </a:rPr>
              <a:t> </a:t>
            </a:r>
            <a:r>
              <a:rPr lang="en-US" sz="2800" dirty="0" err="1">
                <a:solidFill>
                  <a:srgbClr val="044449"/>
                </a:solidFill>
              </a:rPr>
              <a:t>izboljšate</a:t>
            </a:r>
            <a:r>
              <a:rPr lang="sl-SI" sz="2800" dirty="0">
                <a:solidFill>
                  <a:srgbClr val="044449"/>
                </a:solidFill>
              </a:rPr>
              <a:t>?</a:t>
            </a:r>
            <a:endParaRPr lang="en-US" sz="2800" dirty="0">
              <a:solidFill>
                <a:srgbClr val="044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33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99B7F-F85B-45F2-8A9C-07A20E84F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sl-SI" sz="4400" b="1" dirty="0">
                <a:solidFill>
                  <a:srgbClr val="F5C05B"/>
                </a:solidFill>
                <a:cs typeface="Calibri"/>
              </a:rPr>
              <a:t>VPRAŠANJA</a:t>
            </a:r>
            <a:endParaRPr lang="en-US" sz="4400" b="1" dirty="0">
              <a:solidFill>
                <a:srgbClr val="F5C05B"/>
              </a:solidFill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E7BC73-3EC6-408C-96F9-376897B9E3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l-SI" dirty="0"/>
              <a:t>HVALA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1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401DA2-4FFF-415E-A208-F38071655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l-SI" dirty="0">
                <a:solidFill>
                  <a:srgbClr val="044449"/>
                </a:solidFill>
              </a:rPr>
              <a:t>ENOSTAVNA VAJA</a:t>
            </a:r>
            <a:r>
              <a:rPr lang="en-US" dirty="0">
                <a:solidFill>
                  <a:srgbClr val="044449"/>
                </a:solidFill>
              </a:rPr>
              <a:t>:</a:t>
            </a:r>
            <a:endParaRPr lang="en-IE" dirty="0">
              <a:solidFill>
                <a:srgbClr val="04444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87A71-A098-423C-A5FD-E93F4DD938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7380" y="2974694"/>
            <a:ext cx="5651292" cy="29258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85156"/>
                </a:solidFill>
              </a:rPr>
              <a:t>Ali </a:t>
            </a:r>
            <a:r>
              <a:rPr lang="en-US" dirty="0" err="1">
                <a:solidFill>
                  <a:srgbClr val="085156"/>
                </a:solidFill>
              </a:rPr>
              <a:t>lahko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sestavite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seznam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tehnoloških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sistemov</a:t>
            </a:r>
            <a:r>
              <a:rPr lang="sl-SI" dirty="0">
                <a:solidFill>
                  <a:srgbClr val="085156"/>
                </a:solidFill>
              </a:rPr>
              <a:t> za uporabo v gostinskem sektorju</a:t>
            </a:r>
            <a:r>
              <a:rPr lang="en-US" dirty="0">
                <a:solidFill>
                  <a:srgbClr val="085156"/>
                </a:solidFill>
              </a:rPr>
              <a:t>, ki </a:t>
            </a:r>
            <a:r>
              <a:rPr lang="en-US" dirty="0" err="1">
                <a:solidFill>
                  <a:srgbClr val="085156"/>
                </a:solidFill>
              </a:rPr>
              <a:t>jih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poznate</a:t>
            </a:r>
            <a:r>
              <a:rPr lang="sl-SI" dirty="0">
                <a:solidFill>
                  <a:srgbClr val="085156"/>
                </a:solidFill>
              </a:rPr>
              <a:t>?</a:t>
            </a:r>
            <a:endParaRPr lang="en-US" dirty="0">
              <a:solidFill>
                <a:srgbClr val="08515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085156"/>
                </a:solidFill>
              </a:rPr>
              <a:t>Nato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navedite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vse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oblike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tehnologije</a:t>
            </a:r>
            <a:r>
              <a:rPr lang="en-US" dirty="0">
                <a:solidFill>
                  <a:srgbClr val="085156"/>
                </a:solidFill>
              </a:rPr>
              <a:t>, </a:t>
            </a:r>
            <a:r>
              <a:rPr lang="en-US" dirty="0" err="1">
                <a:solidFill>
                  <a:srgbClr val="085156"/>
                </a:solidFill>
              </a:rPr>
              <a:t>ki</a:t>
            </a:r>
            <a:r>
              <a:rPr lang="en-US" dirty="0">
                <a:solidFill>
                  <a:srgbClr val="085156"/>
                </a:solidFill>
              </a:rPr>
              <a:t> se </a:t>
            </a:r>
            <a:r>
              <a:rPr lang="en-US" dirty="0" err="1">
                <a:solidFill>
                  <a:srgbClr val="085156"/>
                </a:solidFill>
              </a:rPr>
              <a:t>trenutno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en-US" dirty="0" err="1">
                <a:solidFill>
                  <a:srgbClr val="085156"/>
                </a:solidFill>
              </a:rPr>
              <a:t>uporabljajo</a:t>
            </a:r>
            <a:r>
              <a:rPr lang="en-US" dirty="0">
                <a:solidFill>
                  <a:srgbClr val="085156"/>
                </a:solidFill>
              </a:rPr>
              <a:t> v </a:t>
            </a:r>
            <a:r>
              <a:rPr lang="en-US" dirty="0" err="1">
                <a:solidFill>
                  <a:srgbClr val="085156"/>
                </a:solidFill>
              </a:rPr>
              <a:t>vašem</a:t>
            </a:r>
            <a:r>
              <a:rPr lang="en-US" dirty="0">
                <a:solidFill>
                  <a:srgbClr val="085156"/>
                </a:solidFill>
              </a:rPr>
              <a:t> </a:t>
            </a:r>
            <a:r>
              <a:rPr lang="sl-SI" dirty="0">
                <a:solidFill>
                  <a:srgbClr val="085156"/>
                </a:solidFill>
              </a:rPr>
              <a:t>gostinskem </a:t>
            </a:r>
            <a:r>
              <a:rPr lang="en-US" dirty="0" err="1">
                <a:solidFill>
                  <a:srgbClr val="085156"/>
                </a:solidFill>
              </a:rPr>
              <a:t>obratu</a:t>
            </a:r>
            <a:r>
              <a:rPr lang="sl-SI" dirty="0">
                <a:solidFill>
                  <a:srgbClr val="085156"/>
                </a:solidFill>
              </a:rPr>
              <a:t>.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10" name="Picture Placeholder 9" descr="Person writing on a notebook">
            <a:extLst>
              <a:ext uri="{FF2B5EF4-FFF2-40B4-BE49-F238E27FC236}">
                <a16:creationId xmlns:a16="http://schemas.microsoft.com/office/drawing/2014/main" id="{F6FD8AE4-3D96-41AD-B470-4D304C22E72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F7F67A-3788-4872-B1EB-42569D40088F}"/>
              </a:ext>
            </a:extLst>
          </p:cNvPr>
          <p:cNvSpPr txBox="1"/>
          <p:nvPr/>
        </p:nvSpPr>
        <p:spPr>
          <a:xfrm>
            <a:off x="6096000" y="1932972"/>
            <a:ext cx="5501648" cy="923330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85156"/>
              </a:solidFill>
            </a:endParaRPr>
          </a:p>
          <a:p>
            <a:pPr algn="ctr"/>
            <a:r>
              <a:rPr lang="pt-BR" b="1" dirty="0">
                <a:solidFill>
                  <a:srgbClr val="085156"/>
                </a:solidFill>
              </a:rPr>
              <a:t>PREDEN NADALJUJEMO S TEM MODULO</a:t>
            </a:r>
            <a:r>
              <a:rPr lang="sl-SI" b="1" dirty="0">
                <a:solidFill>
                  <a:srgbClr val="085156"/>
                </a:solidFill>
              </a:rPr>
              <a:t>M</a:t>
            </a:r>
            <a:endParaRPr lang="en-US" b="1" dirty="0">
              <a:solidFill>
                <a:srgbClr val="085156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898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C83D31D-1534-4115-9091-F99A4376B7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4542" y="3429000"/>
            <a:ext cx="7875588" cy="324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4800" b="1" dirty="0">
                <a:solidFill>
                  <a:srgbClr val="F5C05B"/>
                </a:solidFill>
              </a:rPr>
              <a:t>1. </a:t>
            </a:r>
            <a:r>
              <a:rPr lang="en-IE" sz="4800" b="1" dirty="0" err="1">
                <a:solidFill>
                  <a:srgbClr val="F5C05B"/>
                </a:solidFill>
              </a:rPr>
              <a:t>Brezstične</a:t>
            </a:r>
            <a:r>
              <a:rPr lang="en-IE" sz="4800" b="1" dirty="0">
                <a:solidFill>
                  <a:srgbClr val="F5C05B"/>
                </a:solidFill>
              </a:rPr>
              <a:t> </a:t>
            </a:r>
            <a:r>
              <a:rPr lang="en-IE" sz="4800" b="1" dirty="0" err="1">
                <a:solidFill>
                  <a:srgbClr val="F5C05B"/>
                </a:solidFill>
              </a:rPr>
              <a:t>storitve</a:t>
            </a:r>
            <a:r>
              <a:rPr lang="en-IE" sz="4800" b="1" dirty="0">
                <a:solidFill>
                  <a:srgbClr val="F5C05B"/>
                </a:solidFill>
              </a:rPr>
              <a:t>  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7CC752F-E543-4032-B1FD-28106F228E7C}"/>
              </a:ext>
            </a:extLst>
          </p:cNvPr>
          <p:cNvSpPr txBox="1"/>
          <p:nvPr/>
        </p:nvSpPr>
        <p:spPr>
          <a:xfrm>
            <a:off x="8681884" y="410496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85156"/>
                </a:solidFill>
                <a:cs typeface="Calibri"/>
              </a:rPr>
              <a:t>MODUL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person, person, drink, drinking&#10;&#10;Description automatically generated">
            <a:extLst>
              <a:ext uri="{FF2B5EF4-FFF2-40B4-BE49-F238E27FC236}">
                <a16:creationId xmlns:a16="http://schemas.microsoft.com/office/drawing/2014/main" id="{C33F2099-4EED-4EF5-AFB4-393BB99D3F1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 flipH="1">
            <a:off x="6540708" y="6385"/>
            <a:ext cx="5651292" cy="626196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1493E-E05C-49A3-8C63-8223F2750B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solidFill>
                  <a:srgbClr val="CC9131"/>
                </a:solidFill>
                <a:cs typeface="Calibri"/>
              </a:rPr>
              <a:t>Brezstične</a:t>
            </a:r>
            <a:r>
              <a:rPr lang="en-US" b="1" dirty="0">
                <a:solidFill>
                  <a:srgbClr val="CC9131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CC9131"/>
                </a:solidFill>
                <a:cs typeface="Calibri"/>
              </a:rPr>
              <a:t>storitve</a:t>
            </a:r>
            <a:r>
              <a:rPr lang="en-US" b="1" dirty="0">
                <a:solidFill>
                  <a:srgbClr val="CC9131"/>
                </a:solidFill>
                <a:cs typeface="Calibri"/>
              </a:rPr>
              <a:t> 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8A4B0-E91B-42B1-B317-B4E2027A3B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2" y="1786300"/>
            <a:ext cx="5651292" cy="39474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dirty="0" err="1">
                <a:solidFill>
                  <a:srgbClr val="085156"/>
                </a:solidFill>
                <a:cs typeface="Calibri"/>
              </a:rPr>
              <a:t>Zaradi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pandemije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COVID-19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smo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v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sektorju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gostinskih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zaznali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hiter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porast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uporabe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brezstičnih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 </a:t>
            </a:r>
          </a:p>
          <a:p>
            <a:pPr algn="just"/>
            <a:r>
              <a:rPr lang="en-US" dirty="0" err="1">
                <a:solidFill>
                  <a:srgbClr val="085156"/>
                </a:solidFill>
                <a:cs typeface="Calibri"/>
              </a:rPr>
              <a:t>Medtem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ko so se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brezstični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plačilni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sistemi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stalno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razvijali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se je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revolucija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razširila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tudi </a:t>
            </a:r>
            <a:r>
              <a:rPr lang="en-US" dirty="0">
                <a:solidFill>
                  <a:srgbClr val="085156"/>
                </a:solidFill>
                <a:cs typeface="Calibri"/>
              </a:rPr>
              <a:t>na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uporabo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brezstičnih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menijev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in na  naročanje oz.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dostavo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hrane</a:t>
            </a:r>
            <a:r>
              <a:rPr lang="sl-SI" dirty="0">
                <a:solidFill>
                  <a:srgbClr val="085156"/>
                </a:solidFill>
                <a:cs typeface="Calibri"/>
              </a:rPr>
              <a:t>. To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zagotavlja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da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bodo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brezstični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pristopi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v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sektorju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gostinskih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storitev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še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naprej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rasli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1306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1FA998-4D35-42E6-99A2-96F2028126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499" y="3749930"/>
            <a:ext cx="4077324" cy="191239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>
              <a:solidFill>
                <a:srgbClr val="085156"/>
              </a:solidFill>
              <a:cs typeface="Calibri"/>
            </a:endParaRPr>
          </a:p>
          <a:p>
            <a:pPr algn="ctr"/>
            <a:r>
              <a:rPr lang="en-US" b="1" dirty="0" err="1">
                <a:solidFill>
                  <a:srgbClr val="CC9131"/>
                </a:solidFill>
                <a:cs typeface="Calibri"/>
              </a:rPr>
              <a:t>Brezstične</a:t>
            </a:r>
            <a:r>
              <a:rPr lang="en-US" b="1" dirty="0">
                <a:solidFill>
                  <a:srgbClr val="CC9131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CC9131"/>
                </a:solidFill>
                <a:cs typeface="Calibri"/>
              </a:rPr>
              <a:t>tehnologije</a:t>
            </a:r>
            <a:endParaRPr lang="en-US" dirty="0">
              <a:solidFill>
                <a:srgbClr val="CC9131"/>
              </a:solidFill>
              <a:cs typeface="Calibri"/>
            </a:endParaRPr>
          </a:p>
        </p:txBody>
      </p:sp>
      <p:pic>
        <p:nvPicPr>
          <p:cNvPr id="5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DCBFAA6-C7AB-41B5-B02D-BFB52F917B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9"/>
          <a:stretch/>
        </p:blipFill>
        <p:spPr>
          <a:xfrm>
            <a:off x="0" y="0"/>
            <a:ext cx="12069782" cy="359428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B70B7-02F8-404F-A2BE-3D526F00D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5068" y="3839886"/>
            <a:ext cx="6994197" cy="25995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dirty="0">
                <a:solidFill>
                  <a:srgbClr val="085156"/>
                </a:solidFill>
                <a:cs typeface="Calibri"/>
              </a:rPr>
              <a:t>V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zadnjih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nekaj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desetletjih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je bilo r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azvitih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več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tehnologij</a:t>
            </a:r>
            <a:r>
              <a:rPr lang="en-US" dirty="0">
                <a:solidFill>
                  <a:srgbClr val="085156"/>
                </a:solidFill>
                <a:cs typeface="Calibri"/>
              </a:rPr>
              <a:t>,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ki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so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olajšale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brezstične</a:t>
            </a:r>
            <a:r>
              <a:rPr lang="en-US" dirty="0">
                <a:solidFill>
                  <a:srgbClr val="085156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85156"/>
                </a:solidFill>
                <a:cs typeface="Calibri"/>
              </a:rPr>
              <a:t>postopke</a:t>
            </a:r>
            <a:r>
              <a:rPr lang="sl-SI" dirty="0">
                <a:solidFill>
                  <a:srgbClr val="085156"/>
                </a:solidFill>
                <a:cs typeface="Calibri"/>
              </a:rPr>
              <a:t>, vendar so jih vključevali zelo redki gostinci</a:t>
            </a:r>
            <a:r>
              <a:rPr lang="en-US" dirty="0">
                <a:solidFill>
                  <a:srgbClr val="085156"/>
                </a:solidFill>
                <a:cs typeface="Calibri"/>
              </a:rPr>
              <a:t>.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Leta 2020 pa je prehod na brezstične storitve </a:t>
            </a:r>
            <a:r>
              <a:rPr lang="en-US" dirty="0">
                <a:solidFill>
                  <a:srgbClr val="085156"/>
                </a:solidFill>
                <a:cs typeface="Calibri"/>
              </a:rPr>
              <a:t>postal </a:t>
            </a:r>
            <a:r>
              <a:rPr lang="sl-SI" dirty="0">
                <a:solidFill>
                  <a:srgbClr val="085156"/>
                </a:solidFill>
                <a:cs typeface="Calibri"/>
              </a:rPr>
              <a:t>nekaj vsakdanjega in s strani gosta zaradi pandemije COVID-19 tudi  pričakovanega. </a:t>
            </a:r>
            <a:endParaRPr lang="en-US" dirty="0">
              <a:solidFill>
                <a:srgbClr val="08515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2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7F29FAAF84E49985F5364605989CA" ma:contentTypeVersion="8" ma:contentTypeDescription="Create a new document." ma:contentTypeScope="" ma:versionID="422fd0eccd15940ec8205d25b9bb0228">
  <xsd:schema xmlns:xsd="http://www.w3.org/2001/XMLSchema" xmlns:xs="http://www.w3.org/2001/XMLSchema" xmlns:p="http://schemas.microsoft.com/office/2006/metadata/properties" xmlns:ns2="67dd3286-db87-444e-8dd1-4849b974caca" targetNamespace="http://schemas.microsoft.com/office/2006/metadata/properties" ma:root="true" ma:fieldsID="0aaa5d8ecb3d525cb0abd63b0ddb9e30" ns2:_="">
    <xsd:import namespace="67dd3286-db87-444e-8dd1-4849b974c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d3286-db87-444e-8dd1-4849b974c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2C0250-5881-4C82-B357-362A90966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290A08-3EF1-4E16-A383-947740C04AA3}">
  <ds:schemaRefs>
    <ds:schemaRef ds:uri="67dd3286-db87-444e-8dd1-4849b974ca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D2A123-3A21-4C5E-81B6-909A85C63DB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7dd3286-db87-444e-8dd1-4849b974caca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3604</Words>
  <Application>Microsoft Macintosh PowerPoint</Application>
  <PresentationFormat>Widescreen</PresentationFormat>
  <Paragraphs>265</Paragraphs>
  <Slides>57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Lucida Grande</vt:lpstr>
      <vt:lpstr>Quattrocento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Ian Sayers</cp:lastModifiedBy>
  <cp:revision>128</cp:revision>
  <dcterms:created xsi:type="dcterms:W3CDTF">2019-11-20T14:08:21Z</dcterms:created>
  <dcterms:modified xsi:type="dcterms:W3CDTF">2021-12-02T09:01:05Z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0x010100D0F7F29FAAF84E49985F5364605989CA</vt:lpwstr>
  </property>
</Properties>
</file>