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3"/>
  </p:notesMasterIdLst>
  <p:sldIdLst>
    <p:sldId id="294" r:id="rId5"/>
    <p:sldId id="363" r:id="rId6"/>
    <p:sldId id="348" r:id="rId7"/>
    <p:sldId id="279" r:id="rId8"/>
    <p:sldId id="296" r:id="rId9"/>
    <p:sldId id="295" r:id="rId10"/>
    <p:sldId id="322" r:id="rId11"/>
    <p:sldId id="304" r:id="rId12"/>
    <p:sldId id="323" r:id="rId13"/>
    <p:sldId id="324" r:id="rId14"/>
    <p:sldId id="327" r:id="rId15"/>
    <p:sldId id="326" r:id="rId16"/>
    <p:sldId id="350" r:id="rId17"/>
    <p:sldId id="328" r:id="rId18"/>
    <p:sldId id="349" r:id="rId19"/>
    <p:sldId id="351" r:id="rId20"/>
    <p:sldId id="364" r:id="rId21"/>
    <p:sldId id="300" r:id="rId22"/>
    <p:sldId id="365" r:id="rId23"/>
    <p:sldId id="366" r:id="rId24"/>
    <p:sldId id="371" r:id="rId25"/>
    <p:sldId id="367" r:id="rId26"/>
    <p:sldId id="302" r:id="rId27"/>
    <p:sldId id="303" r:id="rId28"/>
    <p:sldId id="299" r:id="rId29"/>
    <p:sldId id="368" r:id="rId30"/>
    <p:sldId id="369" r:id="rId31"/>
    <p:sldId id="352" r:id="rId32"/>
    <p:sldId id="358" r:id="rId33"/>
    <p:sldId id="357" r:id="rId34"/>
    <p:sldId id="297" r:id="rId35"/>
    <p:sldId id="306" r:id="rId36"/>
    <p:sldId id="308" r:id="rId37"/>
    <p:sldId id="360" r:id="rId38"/>
    <p:sldId id="342" r:id="rId39"/>
    <p:sldId id="329" r:id="rId40"/>
    <p:sldId id="285" r:id="rId41"/>
    <p:sldId id="286" r:id="rId42"/>
    <p:sldId id="370" r:id="rId43"/>
    <p:sldId id="359" r:id="rId44"/>
    <p:sldId id="311" r:id="rId45"/>
    <p:sldId id="341" r:id="rId46"/>
    <p:sldId id="337" r:id="rId47"/>
    <p:sldId id="338" r:id="rId48"/>
    <p:sldId id="339" r:id="rId49"/>
    <p:sldId id="345" r:id="rId50"/>
    <p:sldId id="332" r:id="rId51"/>
    <p:sldId id="336" r:id="rId52"/>
    <p:sldId id="333" r:id="rId53"/>
    <p:sldId id="335" r:id="rId54"/>
    <p:sldId id="334" r:id="rId55"/>
    <p:sldId id="343" r:id="rId56"/>
    <p:sldId id="344" r:id="rId57"/>
    <p:sldId id="346" r:id="rId58"/>
    <p:sldId id="331" r:id="rId59"/>
    <p:sldId id="287" r:id="rId60"/>
    <p:sldId id="361" r:id="rId61"/>
    <p:sldId id="290" r:id="rId62"/>
    <p:sldId id="314" r:id="rId63"/>
    <p:sldId id="362" r:id="rId64"/>
    <p:sldId id="317" r:id="rId65"/>
    <p:sldId id="318" r:id="rId66"/>
    <p:sldId id="319" r:id="rId67"/>
    <p:sldId id="291" r:id="rId68"/>
    <p:sldId id="320" r:id="rId69"/>
    <p:sldId id="330" r:id="rId70"/>
    <p:sldId id="321" r:id="rId71"/>
    <p:sldId id="293" r:id="rId7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Whyte ( Momentum Consulting )" initials="PW(MC)" lastIdx="1" clrIdx="0">
    <p:extLst>
      <p:ext uri="{19B8F6BF-5375-455C-9EA6-DF929625EA0E}">
        <p15:presenceInfo xmlns:p15="http://schemas.microsoft.com/office/powerpoint/2012/main" userId="Paula Whyte ( Momentum Consulting 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5B"/>
    <a:srgbClr val="02383C"/>
    <a:srgbClr val="406F70"/>
    <a:srgbClr val="085156"/>
    <a:srgbClr val="CC9131"/>
    <a:srgbClr val="6D2F75"/>
    <a:srgbClr val="4E2054"/>
    <a:srgbClr val="5E5E5E"/>
    <a:srgbClr val="044449"/>
    <a:srgbClr val="F26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01" autoAdjust="0"/>
    <p:restoredTop sz="94729"/>
  </p:normalViewPr>
  <p:slideViewPr>
    <p:cSldViewPr snapToGrid="0" snapToObjects="1">
      <p:cViewPr varScale="1">
        <p:scale>
          <a:sx n="121" d="100"/>
          <a:sy n="121" d="100"/>
        </p:scale>
        <p:origin x="19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0D5CAB-74C1-0E43-849C-A45CF04F6F04}"/>
              </a:ext>
            </a:extLst>
          </p:cNvPr>
          <p:cNvSpPr/>
          <p:nvPr userDrawn="1"/>
        </p:nvSpPr>
        <p:spPr>
          <a:xfrm>
            <a:off x="-105413" y="-1"/>
            <a:ext cx="6298404" cy="5900507"/>
          </a:xfrm>
          <a:custGeom>
            <a:avLst/>
            <a:gdLst>
              <a:gd name="connsiteX0" fmla="*/ 196547 w 6298404"/>
              <a:gd name="connsiteY0" fmla="*/ 0 h 5900507"/>
              <a:gd name="connsiteX1" fmla="*/ 926203 w 6298404"/>
              <a:gd name="connsiteY1" fmla="*/ 0 h 5900507"/>
              <a:gd name="connsiteX2" fmla="*/ 926203 w 6298404"/>
              <a:gd name="connsiteY2" fmla="*/ 4 h 5900507"/>
              <a:gd name="connsiteX3" fmla="*/ 6298404 w 6298404"/>
              <a:gd name="connsiteY3" fmla="*/ 4 h 5900507"/>
              <a:gd name="connsiteX4" fmla="*/ 6296454 w 6298404"/>
              <a:gd name="connsiteY4" fmla="*/ 44068 h 5900507"/>
              <a:gd name="connsiteX5" fmla="*/ 5516773 w 6298404"/>
              <a:gd name="connsiteY5" fmla="*/ 2716164 h 5900507"/>
              <a:gd name="connsiteX6" fmla="*/ 5369892 w 6298404"/>
              <a:gd name="connsiteY6" fmla="*/ 2976396 h 5900507"/>
              <a:gd name="connsiteX7" fmla="*/ 5373199 w 6298404"/>
              <a:gd name="connsiteY7" fmla="*/ 2976396 h 5900507"/>
              <a:gd name="connsiteX8" fmla="*/ 5254947 w 6298404"/>
              <a:gd name="connsiteY8" fmla="*/ 3174684 h 5900507"/>
              <a:gd name="connsiteX9" fmla="*/ 1199384 w 6298404"/>
              <a:gd name="connsiteY9" fmla="*/ 5871229 h 5900507"/>
              <a:gd name="connsiteX10" fmla="*/ 690892 w 6298404"/>
              <a:gd name="connsiteY10" fmla="*/ 5900504 h 5900507"/>
              <a:gd name="connsiteX11" fmla="*/ 690892 w 6298404"/>
              <a:gd name="connsiteY11" fmla="*/ 5900507 h 5900507"/>
              <a:gd name="connsiteX12" fmla="*/ 0 w 6298404"/>
              <a:gd name="connsiteY12" fmla="*/ 5900507 h 5900507"/>
              <a:gd name="connsiteX13" fmla="*/ 0 w 6298404"/>
              <a:gd name="connsiteY13" fmla="*/ 11319 h 5900507"/>
              <a:gd name="connsiteX14" fmla="*/ 196547 w 6298404"/>
              <a:gd name="connsiteY14" fmla="*/ 4 h 59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4" h="5900507">
                <a:moveTo>
                  <a:pt x="196547" y="0"/>
                </a:moveTo>
                <a:lnTo>
                  <a:pt x="926203" y="0"/>
                </a:lnTo>
                <a:lnTo>
                  <a:pt x="926203" y="4"/>
                </a:lnTo>
                <a:lnTo>
                  <a:pt x="6298404" y="4"/>
                </a:lnTo>
                <a:lnTo>
                  <a:pt x="6296454" y="44068"/>
                </a:lnTo>
                <a:cubicBezTo>
                  <a:pt x="6210068" y="1013921"/>
                  <a:pt x="5936180" y="1920575"/>
                  <a:pt x="5516773" y="2716164"/>
                </a:cubicBezTo>
                <a:lnTo>
                  <a:pt x="5369892" y="2976396"/>
                </a:lnTo>
                <a:lnTo>
                  <a:pt x="5373199" y="2976396"/>
                </a:lnTo>
                <a:lnTo>
                  <a:pt x="5254947" y="3174684"/>
                </a:lnTo>
                <a:cubicBezTo>
                  <a:pt x="4330127" y="4657442"/>
                  <a:pt x="2871902" y="5677569"/>
                  <a:pt x="1199384" y="5871229"/>
                </a:cubicBezTo>
                <a:lnTo>
                  <a:pt x="690892" y="5900504"/>
                </a:lnTo>
                <a:lnTo>
                  <a:pt x="690892" y="5900507"/>
                </a:lnTo>
                <a:lnTo>
                  <a:pt x="0" y="5900507"/>
                </a:lnTo>
                <a:lnTo>
                  <a:pt x="0" y="11319"/>
                </a:lnTo>
                <a:lnTo>
                  <a:pt x="196547" y="4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2003112" y="4635607"/>
            <a:ext cx="3558128" cy="15808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197" y="290260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798" y="49016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3" y="729295"/>
            <a:ext cx="3579566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40708" y="6385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 flipH="1">
            <a:off x="7197438" y="4146121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50B39-CFAC-9D4F-A60A-82DB388EB798}"/>
              </a:ext>
            </a:extLst>
          </p:cNvPr>
          <p:cNvCxnSpPr/>
          <p:nvPr userDrawn="1"/>
        </p:nvCxnSpPr>
        <p:spPr>
          <a:xfrm flipH="1">
            <a:off x="495791" y="1545048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4" y="652821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2" y="1786300"/>
            <a:ext cx="5273104" cy="394744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7057088" y="498484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3179" y="652821"/>
            <a:ext cx="8775233" cy="116098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DD6A6-EA01-4E48-87A8-C48DA0EEB555}"/>
              </a:ext>
            </a:extLst>
          </p:cNvPr>
          <p:cNvGrpSpPr/>
          <p:nvPr userDrawn="1"/>
        </p:nvGrpSpPr>
        <p:grpSpPr>
          <a:xfrm flipH="1">
            <a:off x="0" y="297350"/>
            <a:ext cx="2471218" cy="1653822"/>
            <a:chOff x="9720782" y="349811"/>
            <a:chExt cx="2471218" cy="16538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6CFA7E-FCEF-F84F-81A4-DA1C73867561}"/>
                </a:ext>
              </a:extLst>
            </p:cNvPr>
            <p:cNvSpPr/>
            <p:nvPr userDrawn="1"/>
          </p:nvSpPr>
          <p:spPr>
            <a:xfrm flipH="1">
              <a:off x="9861132" y="349811"/>
              <a:ext cx="2330868" cy="1305474"/>
            </a:xfrm>
            <a:custGeom>
              <a:avLst/>
              <a:gdLst>
                <a:gd name="connsiteX0" fmla="*/ 975693 w 2330868"/>
                <a:gd name="connsiteY0" fmla="*/ 0 h 1305474"/>
                <a:gd name="connsiteX1" fmla="*/ 791632 w 2330868"/>
                <a:gd name="connsiteY1" fmla="*/ 0 h 1305474"/>
                <a:gd name="connsiteX2" fmla="*/ 791632 w 2330868"/>
                <a:gd name="connsiteY2" fmla="*/ 1 h 1305474"/>
                <a:gd name="connsiteX3" fmla="*/ 663361 w 2330868"/>
                <a:gd name="connsiteY3" fmla="*/ 6478 h 1305474"/>
                <a:gd name="connsiteX4" fmla="*/ 55209 w 2330868"/>
                <a:gd name="connsiteY4" fmla="*/ 213511 h 1305474"/>
                <a:gd name="connsiteX5" fmla="*/ 0 w 2330868"/>
                <a:gd name="connsiteY5" fmla="*/ 252115 h 1305474"/>
                <a:gd name="connsiteX6" fmla="*/ 0 w 2330868"/>
                <a:gd name="connsiteY6" fmla="*/ 1305473 h 1305474"/>
                <a:gd name="connsiteX7" fmla="*/ 732273 w 2330868"/>
                <a:gd name="connsiteY7" fmla="*/ 1305473 h 1305474"/>
                <a:gd name="connsiteX8" fmla="*/ 732273 w 2330868"/>
                <a:gd name="connsiteY8" fmla="*/ 1305474 h 1305474"/>
                <a:gd name="connsiteX9" fmla="*/ 916334 w 2330868"/>
                <a:gd name="connsiteY9" fmla="*/ 1305474 h 1305474"/>
                <a:gd name="connsiteX10" fmla="*/ 916334 w 2330868"/>
                <a:gd name="connsiteY10" fmla="*/ 1305473 h 1305474"/>
                <a:gd name="connsiteX11" fmla="*/ 1044605 w 2330868"/>
                <a:gd name="connsiteY11" fmla="*/ 1298996 h 1305474"/>
                <a:gd name="connsiteX12" fmla="*/ 2067649 w 2330868"/>
                <a:gd name="connsiteY12" fmla="*/ 702392 h 1305474"/>
                <a:gd name="connsiteX13" fmla="*/ 2097479 w 2330868"/>
                <a:gd name="connsiteY13" fmla="*/ 658521 h 1305474"/>
                <a:gd name="connsiteX14" fmla="*/ 2096644 w 2330868"/>
                <a:gd name="connsiteY14" fmla="*/ 658521 h 1305474"/>
                <a:gd name="connsiteX15" fmla="*/ 2133696 w 2330868"/>
                <a:gd name="connsiteY15" fmla="*/ 600945 h 1305474"/>
                <a:gd name="connsiteX16" fmla="*/ 2330376 w 2330868"/>
                <a:gd name="connsiteY16" fmla="*/ 9750 h 1305474"/>
                <a:gd name="connsiteX17" fmla="*/ 2330868 w 2330868"/>
                <a:gd name="connsiteY17" fmla="*/ 1 h 1305474"/>
                <a:gd name="connsiteX18" fmla="*/ 975693 w 2330868"/>
                <a:gd name="connsiteY18" fmla="*/ 1 h 1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868" h="1305474">
                  <a:moveTo>
                    <a:pt x="975693" y="0"/>
                  </a:moveTo>
                  <a:lnTo>
                    <a:pt x="791632" y="0"/>
                  </a:lnTo>
                  <a:lnTo>
                    <a:pt x="791632" y="1"/>
                  </a:lnTo>
                  <a:lnTo>
                    <a:pt x="663361" y="6478"/>
                  </a:lnTo>
                  <a:cubicBezTo>
                    <a:pt x="441861" y="28973"/>
                    <a:pt x="235261" y="101866"/>
                    <a:pt x="55209" y="213511"/>
                  </a:cubicBezTo>
                  <a:lnTo>
                    <a:pt x="0" y="252115"/>
                  </a:lnTo>
                  <a:lnTo>
                    <a:pt x="0" y="1305473"/>
                  </a:lnTo>
                  <a:lnTo>
                    <a:pt x="732273" y="1305473"/>
                  </a:lnTo>
                  <a:lnTo>
                    <a:pt x="732273" y="1305474"/>
                  </a:lnTo>
                  <a:lnTo>
                    <a:pt x="916334" y="1305474"/>
                  </a:lnTo>
                  <a:lnTo>
                    <a:pt x="916334" y="1305473"/>
                  </a:lnTo>
                  <a:lnTo>
                    <a:pt x="1044605" y="1298996"/>
                  </a:lnTo>
                  <a:cubicBezTo>
                    <a:pt x="1466509" y="1256150"/>
                    <a:pt x="1834356" y="1030449"/>
                    <a:pt x="2067649" y="702392"/>
                  </a:cubicBezTo>
                  <a:lnTo>
                    <a:pt x="2097479" y="658521"/>
                  </a:lnTo>
                  <a:lnTo>
                    <a:pt x="2096644" y="658521"/>
                  </a:lnTo>
                  <a:lnTo>
                    <a:pt x="2133696" y="600945"/>
                  </a:lnTo>
                  <a:cubicBezTo>
                    <a:pt x="2239494" y="424923"/>
                    <a:pt x="2308584" y="224328"/>
                    <a:pt x="2330376" y="9750"/>
                  </a:cubicBezTo>
                  <a:lnTo>
                    <a:pt x="2330868" y="1"/>
                  </a:lnTo>
                  <a:lnTo>
                    <a:pt x="975693" y="1"/>
                  </a:lnTo>
                  <a:close/>
                </a:path>
              </a:pathLst>
            </a:custGeom>
            <a:solidFill>
              <a:srgbClr val="40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D687B2-B75A-FA41-B2B6-DD2E4C7FBF31}"/>
                </a:ext>
              </a:extLst>
            </p:cNvPr>
            <p:cNvSpPr/>
            <p:nvPr userDrawn="1"/>
          </p:nvSpPr>
          <p:spPr>
            <a:xfrm flipH="1">
              <a:off x="9720782" y="1188535"/>
              <a:ext cx="1834579" cy="815098"/>
            </a:xfrm>
            <a:custGeom>
              <a:avLst/>
              <a:gdLst>
                <a:gd name="connsiteX0" fmla="*/ 5426896 w 11332213"/>
                <a:gd name="connsiteY0" fmla="*/ 0 h 5008483"/>
                <a:gd name="connsiteX1" fmla="*/ 6133050 w 11332213"/>
                <a:gd name="connsiteY1" fmla="*/ 0 h 5008483"/>
                <a:gd name="connsiteX2" fmla="*/ 6133050 w 11332213"/>
                <a:gd name="connsiteY2" fmla="*/ 3 h 5008483"/>
                <a:gd name="connsiteX3" fmla="*/ 11332213 w 11332213"/>
                <a:gd name="connsiteY3" fmla="*/ 3 h 5008483"/>
                <a:gd name="connsiteX4" fmla="*/ 11330326 w 11332213"/>
                <a:gd name="connsiteY4" fmla="*/ 37406 h 5008483"/>
                <a:gd name="connsiteX5" fmla="*/ 10575758 w 11332213"/>
                <a:gd name="connsiteY5" fmla="*/ 2305541 h 5008483"/>
                <a:gd name="connsiteX6" fmla="*/ 10433608 w 11332213"/>
                <a:gd name="connsiteY6" fmla="*/ 2526432 h 5008483"/>
                <a:gd name="connsiteX7" fmla="*/ 10436809 w 11332213"/>
                <a:gd name="connsiteY7" fmla="*/ 2526432 h 5008483"/>
                <a:gd name="connsiteX8" fmla="*/ 10322366 w 11332213"/>
                <a:gd name="connsiteY8" fmla="*/ 2694743 h 5008483"/>
                <a:gd name="connsiteX9" fmla="*/ 6397432 w 11332213"/>
                <a:gd name="connsiteY9" fmla="*/ 4983631 h 5008483"/>
                <a:gd name="connsiteX10" fmla="*/ 5905318 w 11332213"/>
                <a:gd name="connsiteY10" fmla="*/ 5008480 h 5008483"/>
                <a:gd name="connsiteX11" fmla="*/ 5905318 w 11332213"/>
                <a:gd name="connsiteY11" fmla="*/ 5008483 h 5008483"/>
                <a:gd name="connsiteX12" fmla="*/ 5199163 w 11332213"/>
                <a:gd name="connsiteY12" fmla="*/ 5008483 h 5008483"/>
                <a:gd name="connsiteX13" fmla="*/ 5199163 w 11332213"/>
                <a:gd name="connsiteY13" fmla="*/ 5008480 h 5008483"/>
                <a:gd name="connsiteX14" fmla="*/ 0 w 11332213"/>
                <a:gd name="connsiteY14" fmla="*/ 5008480 h 5008483"/>
                <a:gd name="connsiteX15" fmla="*/ 1887 w 11332213"/>
                <a:gd name="connsiteY15" fmla="*/ 4971077 h 5008483"/>
                <a:gd name="connsiteX16" fmla="*/ 815394 w 11332213"/>
                <a:gd name="connsiteY16" fmla="*/ 2607114 h 5008483"/>
                <a:gd name="connsiteX17" fmla="*/ 833803 w 11332213"/>
                <a:gd name="connsiteY17" fmla="*/ 2579140 h 5008483"/>
                <a:gd name="connsiteX18" fmla="*/ 879503 w 11332213"/>
                <a:gd name="connsiteY18" fmla="*/ 2505436 h 5008483"/>
                <a:gd name="connsiteX19" fmla="*/ 4934782 w 11332213"/>
                <a:gd name="connsiteY19" fmla="*/ 24852 h 5008483"/>
                <a:gd name="connsiteX20" fmla="*/ 5426896 w 11332213"/>
                <a:gd name="connsiteY20" fmla="*/ 3 h 50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32213" h="5008483">
                  <a:moveTo>
                    <a:pt x="5426896" y="0"/>
                  </a:moveTo>
                  <a:lnTo>
                    <a:pt x="6133050" y="0"/>
                  </a:lnTo>
                  <a:lnTo>
                    <a:pt x="6133050" y="3"/>
                  </a:lnTo>
                  <a:lnTo>
                    <a:pt x="11332213" y="3"/>
                  </a:lnTo>
                  <a:lnTo>
                    <a:pt x="11330326" y="37406"/>
                  </a:lnTo>
                  <a:cubicBezTo>
                    <a:pt x="11246722" y="860639"/>
                    <a:pt x="10981656" y="1630227"/>
                    <a:pt x="10575758" y="2305541"/>
                  </a:cubicBezTo>
                  <a:lnTo>
                    <a:pt x="10433608" y="2526432"/>
                  </a:lnTo>
                  <a:lnTo>
                    <a:pt x="10436809" y="2526432"/>
                  </a:lnTo>
                  <a:lnTo>
                    <a:pt x="10322366" y="2694743"/>
                  </a:lnTo>
                  <a:cubicBezTo>
                    <a:pt x="9427334" y="3953341"/>
                    <a:pt x="8016078" y="4819248"/>
                    <a:pt x="6397432" y="4983631"/>
                  </a:cubicBezTo>
                  <a:lnTo>
                    <a:pt x="5905318" y="5008480"/>
                  </a:lnTo>
                  <a:lnTo>
                    <a:pt x="5905318" y="5008483"/>
                  </a:lnTo>
                  <a:lnTo>
                    <a:pt x="5199163" y="5008483"/>
                  </a:lnTo>
                  <a:lnTo>
                    <a:pt x="5199163" y="5008480"/>
                  </a:lnTo>
                  <a:lnTo>
                    <a:pt x="0" y="5008480"/>
                  </a:lnTo>
                  <a:lnTo>
                    <a:pt x="1887" y="4971077"/>
                  </a:lnTo>
                  <a:cubicBezTo>
                    <a:pt x="89472" y="4108643"/>
                    <a:pt x="376213" y="3305084"/>
                    <a:pt x="815394" y="2607114"/>
                  </a:cubicBezTo>
                  <a:lnTo>
                    <a:pt x="833803" y="2579140"/>
                  </a:lnTo>
                  <a:lnTo>
                    <a:pt x="879503" y="2505436"/>
                  </a:lnTo>
                  <a:cubicBezTo>
                    <a:pt x="1764272" y="1143487"/>
                    <a:pt x="3235203" y="197454"/>
                    <a:pt x="4934782" y="24852"/>
                  </a:cubicBezTo>
                  <a:lnTo>
                    <a:pt x="5426896" y="3"/>
                  </a:lnTo>
                  <a:close/>
                </a:path>
              </a:pathLst>
            </a:custGeom>
            <a:noFill/>
            <a:ln>
              <a:solidFill>
                <a:srgbClr val="F5C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1F05-2A47-B348-A827-642057F7C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66D7AB-2970-494C-A6B7-4299E2BF2241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96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5F9BA7-571F-4C47-A20F-A6A2DE65753E}"/>
              </a:ext>
            </a:extLst>
          </p:cNvPr>
          <p:cNvCxnSpPr/>
          <p:nvPr userDrawn="1"/>
        </p:nvCxnSpPr>
        <p:spPr>
          <a:xfrm>
            <a:off x="0" y="2517332"/>
            <a:ext cx="12192000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1">
            <a:extLst>
              <a:ext uri="{FF2B5EF4-FFF2-40B4-BE49-F238E27FC236}">
                <a16:creationId xmlns:a16="http://schemas.microsoft.com/office/drawing/2014/main" id="{011DB00C-DF56-EC48-8BAB-4675866B4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04444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B6CC0F4-69A2-4A48-8800-63FFA3B3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552D4BC-9998-D04A-8E28-4B7ECF397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9" name="Oval 41">
            <a:extLst>
              <a:ext uri="{FF2B5EF4-FFF2-40B4-BE49-F238E27FC236}">
                <a16:creationId xmlns:a16="http://schemas.microsoft.com/office/drawing/2014/main" id="{7BAEF165-2934-F042-9879-4FC8ADE458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406F7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3758CDC2-462B-984F-8984-550100DE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AC496FE-E102-3145-AC80-932A87D9D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650A3FD1-8F48-EE4A-BF81-E86E73CF4D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F5C05B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3425C0-FBE5-8C4D-8E8D-7E5C2C4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FE964B2-3B7F-6545-9A52-58961AFA0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CA3BE8-C0E8-D64C-AC53-A1ECC930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4025" y="900212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8BBE4-D85B-E24F-822C-567C2031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DA4D82-9E24-1145-A6D3-7B6CC85BB580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49323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678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439489"/>
            <a:ext cx="7288696" cy="1098000"/>
          </a:xfrm>
          <a:prstGeom prst="rect">
            <a:avLst/>
          </a:prstGeom>
          <a:solidFill>
            <a:srgbClr val="02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1613752"/>
            <a:ext cx="7288696" cy="1098001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2797973"/>
            <a:ext cx="7288696" cy="109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>
            <a:cxnSpLocks/>
          </p:cNvCxnSpPr>
          <p:nvPr userDrawn="1"/>
        </p:nvCxnSpPr>
        <p:spPr>
          <a:xfrm>
            <a:off x="6175512" y="536598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>
            <a:cxnSpLocks/>
          </p:cNvCxnSpPr>
          <p:nvPr userDrawn="1"/>
        </p:nvCxnSpPr>
        <p:spPr>
          <a:xfrm>
            <a:off x="6175512" y="1715987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>
            <a:cxnSpLocks/>
          </p:cNvCxnSpPr>
          <p:nvPr userDrawn="1"/>
        </p:nvCxnSpPr>
        <p:spPr>
          <a:xfrm>
            <a:off x="6175512" y="2921147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439489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439489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1604453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1604453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2812405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2812405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5CFC2-CA11-4946-96EA-BBF15B8BED9E}"/>
              </a:ext>
            </a:extLst>
          </p:cNvPr>
          <p:cNvSpPr/>
          <p:nvPr userDrawn="1"/>
        </p:nvSpPr>
        <p:spPr>
          <a:xfrm>
            <a:off x="4903304" y="3986548"/>
            <a:ext cx="7288696" cy="1098001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2CAB76-71D5-E84F-8B5D-91F45213C64E}"/>
              </a:ext>
            </a:extLst>
          </p:cNvPr>
          <p:cNvCxnSpPr>
            <a:cxnSpLocks/>
          </p:cNvCxnSpPr>
          <p:nvPr userDrawn="1"/>
        </p:nvCxnSpPr>
        <p:spPr>
          <a:xfrm>
            <a:off x="6175512" y="4109722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9ABC7B0-05FD-1B49-BAA6-3764B45D7A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4" y="4000980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51B907D-CD1C-6145-B01E-6B18D6C908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4921" y="4000980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3401B6-6892-6C41-BA37-01F20A8CF56D}"/>
              </a:ext>
            </a:extLst>
          </p:cNvPr>
          <p:cNvSpPr/>
          <p:nvPr userDrawn="1"/>
        </p:nvSpPr>
        <p:spPr>
          <a:xfrm>
            <a:off x="4903304" y="5172096"/>
            <a:ext cx="7288696" cy="1098001"/>
          </a:xfrm>
          <a:prstGeom prst="rect">
            <a:avLst/>
          </a:prstGeom>
          <a:solidFill>
            <a:srgbClr val="CC9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D68C47-6ADF-9246-9DFF-5138F133E22C}"/>
              </a:ext>
            </a:extLst>
          </p:cNvPr>
          <p:cNvCxnSpPr>
            <a:cxnSpLocks/>
          </p:cNvCxnSpPr>
          <p:nvPr userDrawn="1"/>
        </p:nvCxnSpPr>
        <p:spPr>
          <a:xfrm>
            <a:off x="6175512" y="5295270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16B544E-5728-BB4C-9524-2EAB46E10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8894" y="5186528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105EB64-E6DD-3542-B0E0-27E3948B56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921" y="5186528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DF88DD9-3F34-4D4A-AA92-6686426D0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349811"/>
            <a:ext cx="1176669" cy="6158378"/>
          </a:xfrm>
          <a:prstGeom prst="rect">
            <a:avLst/>
          </a:prstGeom>
        </p:spPr>
      </p:pic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6F4F31AD-38E7-6E4D-B2CB-9C2775EDF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4BD144C-0351-8345-BFEC-9EFE627F0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DE3B57-518B-0148-BA5D-1A4088609B8D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7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455F598-25EE-2E42-AE82-EC89029410A8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E2CB3AD-D17D-C74F-9E53-0AD5B51C1AF0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14816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8EC69-4DD2-7F42-A144-C9451D2F5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0D0C1DD-3955-1D42-9001-66E512574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5AE36-0F2E-124A-A3EF-EEA09692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8C116-FC38-814F-A747-07F740B0AFB5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291A2A-B2DE-DD43-840F-E28E154243DB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B308DE-2276-1643-BCF5-29D090A5A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069B3CA-B668-ED44-8A33-09E95C2CA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033096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804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D905F-81BB-F044-902E-972357D7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28465" y="-1"/>
            <a:ext cx="9072000" cy="686440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5A16D0D-DB9E-644A-947C-B49B3597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" y="2046698"/>
            <a:ext cx="3195485" cy="3492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30802-88E8-4644-A7B3-3FBCD6BDED1A}"/>
              </a:ext>
            </a:extLst>
          </p:cNvPr>
          <p:cNvSpPr/>
          <p:nvPr userDrawn="1"/>
        </p:nvSpPr>
        <p:spPr>
          <a:xfrm>
            <a:off x="8049719" y="5906125"/>
            <a:ext cx="4172262" cy="6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50CB1CAC-ECAD-A346-BA02-FD42DC988AC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872225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6F4B87E8-CD08-6B4C-B1D1-D60E9D5B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56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FBB1137-3A3C-1840-82F3-2167743311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4482" y="2573651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F5CA955-0E42-604F-AAF7-C51BD5AC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4482" y="1764075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4715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SUSTAIN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E5665-819D-1B42-BA24-3F5B4CD1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90"/>
          <a:stretch/>
        </p:blipFill>
        <p:spPr>
          <a:xfrm>
            <a:off x="-6293" y="-6407"/>
            <a:ext cx="9072000" cy="6864407"/>
          </a:xfrm>
          <a:prstGeom prst="rect">
            <a:avLst/>
          </a:prstGeom>
        </p:spPr>
      </p:pic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" y="535129"/>
            <a:ext cx="3197422" cy="319742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71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191C8A7-D781-AE42-8A87-BB0955E2B420}"/>
              </a:ext>
            </a:extLst>
          </p:cNvPr>
          <p:cNvSpPr/>
          <p:nvPr userDrawn="1"/>
        </p:nvSpPr>
        <p:spPr>
          <a:xfrm>
            <a:off x="-27541" y="11234"/>
            <a:ext cx="7658926" cy="4262853"/>
          </a:xfrm>
          <a:custGeom>
            <a:avLst/>
            <a:gdLst>
              <a:gd name="connsiteX0" fmla="*/ 0 w 7658926"/>
              <a:gd name="connsiteY0" fmla="*/ 0 h 4262853"/>
              <a:gd name="connsiteX1" fmla="*/ 7658926 w 7658926"/>
              <a:gd name="connsiteY1" fmla="*/ 0 h 4262853"/>
              <a:gd name="connsiteX2" fmla="*/ 7611483 w 7658926"/>
              <a:gd name="connsiteY2" fmla="*/ 193139 h 4262853"/>
              <a:gd name="connsiteX3" fmla="*/ 7025381 w 7658926"/>
              <a:gd name="connsiteY3" fmla="*/ 1559911 h 4262853"/>
              <a:gd name="connsiteX4" fmla="*/ 6883231 w 7658926"/>
              <a:gd name="connsiteY4" fmla="*/ 1780802 h 4262853"/>
              <a:gd name="connsiteX5" fmla="*/ 6886432 w 7658926"/>
              <a:gd name="connsiteY5" fmla="*/ 1780802 h 4262853"/>
              <a:gd name="connsiteX6" fmla="*/ 6771989 w 7658926"/>
              <a:gd name="connsiteY6" fmla="*/ 1949113 h 4262853"/>
              <a:gd name="connsiteX7" fmla="*/ 2847055 w 7658926"/>
              <a:gd name="connsiteY7" fmla="*/ 4238001 h 4262853"/>
              <a:gd name="connsiteX8" fmla="*/ 2354941 w 7658926"/>
              <a:gd name="connsiteY8" fmla="*/ 4262850 h 4262853"/>
              <a:gd name="connsiteX9" fmla="*/ 2354941 w 7658926"/>
              <a:gd name="connsiteY9" fmla="*/ 4262853 h 4262853"/>
              <a:gd name="connsiteX10" fmla="*/ 1648786 w 7658926"/>
              <a:gd name="connsiteY10" fmla="*/ 4262853 h 4262853"/>
              <a:gd name="connsiteX11" fmla="*/ 1648786 w 7658926"/>
              <a:gd name="connsiteY11" fmla="*/ 4262850 h 4262853"/>
              <a:gd name="connsiteX12" fmla="*/ 0 w 7658926"/>
              <a:gd name="connsiteY12" fmla="*/ 4262850 h 42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8926" h="4262853">
                <a:moveTo>
                  <a:pt x="0" y="0"/>
                </a:moveTo>
                <a:lnTo>
                  <a:pt x="7658926" y="0"/>
                </a:lnTo>
                <a:lnTo>
                  <a:pt x="7611483" y="193139"/>
                </a:lnTo>
                <a:cubicBezTo>
                  <a:pt x="7477741" y="678943"/>
                  <a:pt x="7279067" y="1137840"/>
                  <a:pt x="7025381" y="1559911"/>
                </a:cubicBezTo>
                <a:lnTo>
                  <a:pt x="6883231" y="1780802"/>
                </a:lnTo>
                <a:lnTo>
                  <a:pt x="6886432" y="1780802"/>
                </a:lnTo>
                <a:lnTo>
                  <a:pt x="6771989" y="1949113"/>
                </a:lnTo>
                <a:cubicBezTo>
                  <a:pt x="5876957" y="3207711"/>
                  <a:pt x="4465701" y="4073618"/>
                  <a:pt x="2847055" y="4238001"/>
                </a:cubicBezTo>
                <a:lnTo>
                  <a:pt x="2354941" y="4262850"/>
                </a:lnTo>
                <a:lnTo>
                  <a:pt x="2354941" y="4262853"/>
                </a:lnTo>
                <a:lnTo>
                  <a:pt x="1648786" y="4262853"/>
                </a:lnTo>
                <a:lnTo>
                  <a:pt x="1648786" y="4262850"/>
                </a:lnTo>
                <a:lnTo>
                  <a:pt x="0" y="4262850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97040EF-11F0-0E46-B338-363C3B6FA559}"/>
              </a:ext>
            </a:extLst>
          </p:cNvPr>
          <p:cNvSpPr/>
          <p:nvPr userDrawn="1"/>
        </p:nvSpPr>
        <p:spPr>
          <a:xfrm flipH="1">
            <a:off x="-41674" y="4289077"/>
            <a:ext cx="7432133" cy="2568925"/>
          </a:xfrm>
          <a:custGeom>
            <a:avLst/>
            <a:gdLst>
              <a:gd name="connsiteX0" fmla="*/ 5292913 w 7432133"/>
              <a:gd name="connsiteY0" fmla="*/ 0 h 2568925"/>
              <a:gd name="connsiteX1" fmla="*/ 4586759 w 7432133"/>
              <a:gd name="connsiteY1" fmla="*/ 0 h 2568925"/>
              <a:gd name="connsiteX2" fmla="*/ 4586759 w 7432133"/>
              <a:gd name="connsiteY2" fmla="*/ 3 h 2568925"/>
              <a:gd name="connsiteX3" fmla="*/ 4094645 w 7432133"/>
              <a:gd name="connsiteY3" fmla="*/ 24852 h 2568925"/>
              <a:gd name="connsiteX4" fmla="*/ 39366 w 7432133"/>
              <a:gd name="connsiteY4" fmla="*/ 2505436 h 2568925"/>
              <a:gd name="connsiteX5" fmla="*/ 0 w 7432133"/>
              <a:gd name="connsiteY5" fmla="*/ 2568925 h 2568925"/>
              <a:gd name="connsiteX6" fmla="*/ 7432133 w 7432133"/>
              <a:gd name="connsiteY6" fmla="*/ 2568925 h 2568925"/>
              <a:gd name="connsiteX7" fmla="*/ 7432133 w 7432133"/>
              <a:gd name="connsiteY7" fmla="*/ 3 h 2568925"/>
              <a:gd name="connsiteX8" fmla="*/ 5292913 w 7432133"/>
              <a:gd name="connsiteY8" fmla="*/ 3 h 256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2133" h="2568925">
                <a:moveTo>
                  <a:pt x="5292913" y="0"/>
                </a:moveTo>
                <a:lnTo>
                  <a:pt x="4586759" y="0"/>
                </a:lnTo>
                <a:lnTo>
                  <a:pt x="4586759" y="3"/>
                </a:lnTo>
                <a:lnTo>
                  <a:pt x="4094645" y="24852"/>
                </a:lnTo>
                <a:cubicBezTo>
                  <a:pt x="2395066" y="197454"/>
                  <a:pt x="924135" y="1143487"/>
                  <a:pt x="39366" y="2505436"/>
                </a:cubicBezTo>
                <a:lnTo>
                  <a:pt x="0" y="2568925"/>
                </a:lnTo>
                <a:lnTo>
                  <a:pt x="7432133" y="2568925"/>
                </a:lnTo>
                <a:lnTo>
                  <a:pt x="7432133" y="3"/>
                </a:lnTo>
                <a:lnTo>
                  <a:pt x="5292913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3" y="475564"/>
            <a:ext cx="3331937" cy="3331937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0EAE91-C045-9E4F-9447-55FDE253B7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274087"/>
            <a:ext cx="6986370" cy="2568923"/>
          </a:xfrm>
          <a:custGeom>
            <a:avLst/>
            <a:gdLst>
              <a:gd name="connsiteX0" fmla="*/ 1693458 w 6986370"/>
              <a:gd name="connsiteY0" fmla="*/ 0 h 2568923"/>
              <a:gd name="connsiteX1" fmla="*/ 2399612 w 6986370"/>
              <a:gd name="connsiteY1" fmla="*/ 0 h 2568923"/>
              <a:gd name="connsiteX2" fmla="*/ 2399612 w 6986370"/>
              <a:gd name="connsiteY2" fmla="*/ 3 h 2568923"/>
              <a:gd name="connsiteX3" fmla="*/ 2891726 w 6986370"/>
              <a:gd name="connsiteY3" fmla="*/ 24852 h 2568923"/>
              <a:gd name="connsiteX4" fmla="*/ 6947005 w 6986370"/>
              <a:gd name="connsiteY4" fmla="*/ 2505436 h 2568923"/>
              <a:gd name="connsiteX5" fmla="*/ 6986370 w 6986370"/>
              <a:gd name="connsiteY5" fmla="*/ 2568923 h 2568923"/>
              <a:gd name="connsiteX6" fmla="*/ 0 w 6986370"/>
              <a:gd name="connsiteY6" fmla="*/ 2568923 h 2568923"/>
              <a:gd name="connsiteX7" fmla="*/ 0 w 6986370"/>
              <a:gd name="connsiteY7" fmla="*/ 3 h 2568923"/>
              <a:gd name="connsiteX8" fmla="*/ 1693458 w 6986370"/>
              <a:gd name="connsiteY8" fmla="*/ 3 h 25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6370" h="2568923">
                <a:moveTo>
                  <a:pt x="1693458" y="0"/>
                </a:moveTo>
                <a:lnTo>
                  <a:pt x="2399612" y="0"/>
                </a:lnTo>
                <a:lnTo>
                  <a:pt x="2399612" y="3"/>
                </a:lnTo>
                <a:lnTo>
                  <a:pt x="2891726" y="24852"/>
                </a:lnTo>
                <a:cubicBezTo>
                  <a:pt x="4591305" y="197454"/>
                  <a:pt x="6062236" y="1143487"/>
                  <a:pt x="6947005" y="2505436"/>
                </a:cubicBezTo>
                <a:lnTo>
                  <a:pt x="6986370" y="2568923"/>
                </a:lnTo>
                <a:lnTo>
                  <a:pt x="0" y="2568923"/>
                </a:lnTo>
                <a:lnTo>
                  <a:pt x="0" y="3"/>
                </a:lnTo>
                <a:lnTo>
                  <a:pt x="1693458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 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0257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64E0019-97AC-2747-A525-042BEAE38629}"/>
              </a:ext>
            </a:extLst>
          </p:cNvPr>
          <p:cNvSpPr/>
          <p:nvPr userDrawn="1"/>
        </p:nvSpPr>
        <p:spPr>
          <a:xfrm>
            <a:off x="-1" y="0"/>
            <a:ext cx="10281663" cy="3774332"/>
          </a:xfrm>
          <a:custGeom>
            <a:avLst/>
            <a:gdLst>
              <a:gd name="connsiteX0" fmla="*/ 0 w 9340944"/>
              <a:gd name="connsiteY0" fmla="*/ 0 h 3429000"/>
              <a:gd name="connsiteX1" fmla="*/ 9340944 w 9340944"/>
              <a:gd name="connsiteY1" fmla="*/ 0 h 3429000"/>
              <a:gd name="connsiteX2" fmla="*/ 9234646 w 9340944"/>
              <a:gd name="connsiteY2" fmla="*/ 231978 h 3429000"/>
              <a:gd name="connsiteX3" fmla="*/ 9089396 w 9340944"/>
              <a:gd name="connsiteY3" fmla="*/ 510137 h 3429000"/>
              <a:gd name="connsiteX4" fmla="*/ 8947520 w 9340944"/>
              <a:gd name="connsiteY4" fmla="*/ 748674 h 3429000"/>
              <a:gd name="connsiteX5" fmla="*/ 8950715 w 9340944"/>
              <a:gd name="connsiteY5" fmla="*/ 748674 h 3429000"/>
              <a:gd name="connsiteX6" fmla="*/ 8836492 w 9340944"/>
              <a:gd name="connsiteY6" fmla="*/ 930430 h 3429000"/>
              <a:gd name="connsiteX7" fmla="*/ 4919127 w 9340944"/>
              <a:gd name="connsiteY7" fmla="*/ 3402163 h 3429000"/>
              <a:gd name="connsiteX8" fmla="*/ 4427962 w 9340944"/>
              <a:gd name="connsiteY8" fmla="*/ 3428997 h 3429000"/>
              <a:gd name="connsiteX9" fmla="*/ 4427962 w 9340944"/>
              <a:gd name="connsiteY9" fmla="*/ 3429000 h 3429000"/>
              <a:gd name="connsiteX10" fmla="*/ 3723169 w 9340944"/>
              <a:gd name="connsiteY10" fmla="*/ 3429000 h 3429000"/>
              <a:gd name="connsiteX11" fmla="*/ 3723169 w 9340944"/>
              <a:gd name="connsiteY11" fmla="*/ 3428997 h 3429000"/>
              <a:gd name="connsiteX12" fmla="*/ 0 w 9340944"/>
              <a:gd name="connsiteY12" fmla="*/ 342899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0944" h="3429000">
                <a:moveTo>
                  <a:pt x="0" y="0"/>
                </a:moveTo>
                <a:lnTo>
                  <a:pt x="9340944" y="0"/>
                </a:lnTo>
                <a:lnTo>
                  <a:pt x="9234646" y="231978"/>
                </a:lnTo>
                <a:cubicBezTo>
                  <a:pt x="9188479" y="326231"/>
                  <a:pt x="9140035" y="418980"/>
                  <a:pt x="9089396" y="510137"/>
                </a:cubicBezTo>
                <a:lnTo>
                  <a:pt x="8947520" y="748674"/>
                </a:lnTo>
                <a:lnTo>
                  <a:pt x="8950715" y="748674"/>
                </a:lnTo>
                <a:lnTo>
                  <a:pt x="8836492" y="930430"/>
                </a:lnTo>
                <a:cubicBezTo>
                  <a:pt x="7943186" y="2289570"/>
                  <a:pt x="6534652" y="3224648"/>
                  <a:pt x="4919127" y="3402163"/>
                </a:cubicBezTo>
                <a:lnTo>
                  <a:pt x="4427962" y="3428997"/>
                </a:lnTo>
                <a:lnTo>
                  <a:pt x="4427962" y="3429000"/>
                </a:lnTo>
                <a:lnTo>
                  <a:pt x="3723169" y="3429000"/>
                </a:lnTo>
                <a:lnTo>
                  <a:pt x="3723169" y="3428997"/>
                </a:lnTo>
                <a:lnTo>
                  <a:pt x="0" y="3428997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7E9A38E-4ED8-5646-AC1B-12098108B7C7}"/>
              </a:ext>
            </a:extLst>
          </p:cNvPr>
          <p:cNvSpPr/>
          <p:nvPr userDrawn="1"/>
        </p:nvSpPr>
        <p:spPr>
          <a:xfrm>
            <a:off x="7327892" y="17310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B98A5F8-83AA-5E44-B82C-227A8597E47E}"/>
              </a:ext>
            </a:extLst>
          </p:cNvPr>
          <p:cNvSpPr/>
          <p:nvPr userDrawn="1"/>
        </p:nvSpPr>
        <p:spPr>
          <a:xfrm>
            <a:off x="8447083" y="26139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D23400E6-04D3-B048-A9BE-B92A3459635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5853633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C6A9A91-D3B7-D941-914E-70D998F3B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585363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8ABD4E3B-3D78-424B-A5A7-9DAFD6BE8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715" y="535347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0113A10-A8EF-9E4E-BD98-8F9D6A81B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715" y="454389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95C8-927A-CE44-AC9B-101D55A2C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0" y="769566"/>
            <a:ext cx="5225801" cy="2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480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3B193AB-B400-AD45-A369-DD189568A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66" y="3961597"/>
            <a:ext cx="4077324" cy="191239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DCE132-A25C-3647-8519-2E32D6286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69770" cy="3585092"/>
          </a:xfrm>
          <a:custGeom>
            <a:avLst/>
            <a:gdLst>
              <a:gd name="connsiteX0" fmla="*/ 1295503 w 12069770"/>
              <a:gd name="connsiteY0" fmla="*/ 0 h 3585092"/>
              <a:gd name="connsiteX1" fmla="*/ 12069770 w 12069770"/>
              <a:gd name="connsiteY1" fmla="*/ 0 h 3585092"/>
              <a:gd name="connsiteX2" fmla="*/ 11966788 w 12069770"/>
              <a:gd name="connsiteY2" fmla="*/ 207716 h 3585092"/>
              <a:gd name="connsiteX3" fmla="*/ 11800766 w 12069770"/>
              <a:gd name="connsiteY3" fmla="*/ 501567 h 3585092"/>
              <a:gd name="connsiteX4" fmla="*/ 11638600 w 12069770"/>
              <a:gd name="connsiteY4" fmla="*/ 753560 h 3585092"/>
              <a:gd name="connsiteX5" fmla="*/ 11642252 w 12069770"/>
              <a:gd name="connsiteY5" fmla="*/ 753560 h 3585092"/>
              <a:gd name="connsiteX6" fmla="*/ 11511695 w 12069770"/>
              <a:gd name="connsiteY6" fmla="*/ 945570 h 3585092"/>
              <a:gd name="connsiteX7" fmla="*/ 10877562 w 12069770"/>
              <a:gd name="connsiteY7" fmla="*/ 1703644 h 3585092"/>
              <a:gd name="connsiteX8" fmla="*/ 10825384 w 12069770"/>
              <a:gd name="connsiteY8" fmla="*/ 1754215 h 3585092"/>
              <a:gd name="connsiteX9" fmla="*/ 10084820 w 12069770"/>
              <a:gd name="connsiteY9" fmla="*/ 1754215 h 3585092"/>
              <a:gd name="connsiteX10" fmla="*/ 10084820 w 12069770"/>
              <a:gd name="connsiteY10" fmla="*/ 1754214 h 3585092"/>
              <a:gd name="connsiteX11" fmla="*/ 9900759 w 12069770"/>
              <a:gd name="connsiteY11" fmla="*/ 1754214 h 3585092"/>
              <a:gd name="connsiteX12" fmla="*/ 9900759 w 12069770"/>
              <a:gd name="connsiteY12" fmla="*/ 1754215 h 3585092"/>
              <a:gd name="connsiteX13" fmla="*/ 9772488 w 12069770"/>
              <a:gd name="connsiteY13" fmla="*/ 1760692 h 3585092"/>
              <a:gd name="connsiteX14" fmla="*/ 8715470 w 12069770"/>
              <a:gd name="connsiteY14" fmla="*/ 2407263 h 3585092"/>
              <a:gd name="connsiteX15" fmla="*/ 8703558 w 12069770"/>
              <a:gd name="connsiteY15" fmla="*/ 2426474 h 3585092"/>
              <a:gd name="connsiteX16" fmla="*/ 8698760 w 12069770"/>
              <a:gd name="connsiteY16" fmla="*/ 2433765 h 3585092"/>
              <a:gd name="connsiteX17" fmla="*/ 8486717 w 12069770"/>
              <a:gd name="connsiteY17" fmla="*/ 3049938 h 3585092"/>
              <a:gd name="connsiteX18" fmla="*/ 8486225 w 12069770"/>
              <a:gd name="connsiteY18" fmla="*/ 3059687 h 3585092"/>
              <a:gd name="connsiteX19" fmla="*/ 8915326 w 12069770"/>
              <a:gd name="connsiteY19" fmla="*/ 3059687 h 3585092"/>
              <a:gd name="connsiteX20" fmla="*/ 8685199 w 12069770"/>
              <a:gd name="connsiteY20" fmla="*/ 3157222 h 3585092"/>
              <a:gd name="connsiteX21" fmla="*/ 7034118 w 12069770"/>
              <a:gd name="connsiteY21" fmla="*/ 3556741 h 3585092"/>
              <a:gd name="connsiteX22" fmla="*/ 6472713 w 12069770"/>
              <a:gd name="connsiteY22" fmla="*/ 3585089 h 3585092"/>
              <a:gd name="connsiteX23" fmla="*/ 6472713 w 12069770"/>
              <a:gd name="connsiteY23" fmla="*/ 3585092 h 3585092"/>
              <a:gd name="connsiteX24" fmla="*/ 5667129 w 12069770"/>
              <a:gd name="connsiteY24" fmla="*/ 3585092 h 3585092"/>
              <a:gd name="connsiteX25" fmla="*/ 5667129 w 12069770"/>
              <a:gd name="connsiteY25" fmla="*/ 3585089 h 3585092"/>
              <a:gd name="connsiteX26" fmla="*/ 0 w 12069770"/>
              <a:gd name="connsiteY26" fmla="*/ 3585089 h 3585092"/>
              <a:gd name="connsiteX27" fmla="*/ 0 w 12069770"/>
              <a:gd name="connsiteY27" fmla="*/ 2287533 h 3585092"/>
              <a:gd name="connsiteX28" fmla="*/ 51672 w 12069770"/>
              <a:gd name="connsiteY28" fmla="*/ 2123653 h 3585092"/>
              <a:gd name="connsiteX29" fmla="*/ 666110 w 12069770"/>
              <a:gd name="connsiteY29" fmla="*/ 845602 h 3585092"/>
              <a:gd name="connsiteX30" fmla="*/ 687111 w 12069770"/>
              <a:gd name="connsiteY30" fmla="*/ 813690 h 3585092"/>
              <a:gd name="connsiteX31" fmla="*/ 739246 w 12069770"/>
              <a:gd name="connsiteY31" fmla="*/ 729608 h 3585092"/>
              <a:gd name="connsiteX32" fmla="*/ 1148300 w 12069770"/>
              <a:gd name="connsiteY32" fmla="*/ 170002 h 35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069770" h="3585092">
                <a:moveTo>
                  <a:pt x="1295503" y="0"/>
                </a:moveTo>
                <a:lnTo>
                  <a:pt x="12069770" y="0"/>
                </a:lnTo>
                <a:lnTo>
                  <a:pt x="11966788" y="207716"/>
                </a:lnTo>
                <a:cubicBezTo>
                  <a:pt x="11914018" y="307286"/>
                  <a:pt x="11858647" y="405267"/>
                  <a:pt x="11800766" y="501567"/>
                </a:cubicBezTo>
                <a:lnTo>
                  <a:pt x="11638600" y="753560"/>
                </a:lnTo>
                <a:lnTo>
                  <a:pt x="11642252" y="753560"/>
                </a:lnTo>
                <a:lnTo>
                  <a:pt x="11511695" y="945570"/>
                </a:lnTo>
                <a:cubicBezTo>
                  <a:pt x="11320247" y="1214785"/>
                  <a:pt x="11108095" y="1468251"/>
                  <a:pt x="10877562" y="1703644"/>
                </a:cubicBezTo>
                <a:lnTo>
                  <a:pt x="10825384" y="1754215"/>
                </a:lnTo>
                <a:lnTo>
                  <a:pt x="10084820" y="1754215"/>
                </a:lnTo>
                <a:lnTo>
                  <a:pt x="10084820" y="1754214"/>
                </a:lnTo>
                <a:lnTo>
                  <a:pt x="9900759" y="1754214"/>
                </a:lnTo>
                <a:lnTo>
                  <a:pt x="9900759" y="1754215"/>
                </a:lnTo>
                <a:lnTo>
                  <a:pt x="9772488" y="1760692"/>
                </a:lnTo>
                <a:cubicBezTo>
                  <a:pt x="9329489" y="1805681"/>
                  <a:pt x="8946087" y="2052267"/>
                  <a:pt x="8715470" y="2407263"/>
                </a:cubicBezTo>
                <a:lnTo>
                  <a:pt x="8703558" y="2426474"/>
                </a:lnTo>
                <a:lnTo>
                  <a:pt x="8698760" y="2433765"/>
                </a:lnTo>
                <a:cubicBezTo>
                  <a:pt x="8584286" y="2615693"/>
                  <a:pt x="8509546" y="2825143"/>
                  <a:pt x="8486717" y="3049938"/>
                </a:cubicBezTo>
                <a:lnTo>
                  <a:pt x="8486225" y="3059687"/>
                </a:lnTo>
                <a:lnTo>
                  <a:pt x="8915326" y="3059687"/>
                </a:lnTo>
                <a:lnTo>
                  <a:pt x="8685199" y="3157222"/>
                </a:lnTo>
                <a:cubicBezTo>
                  <a:pt x="8165111" y="3361381"/>
                  <a:pt x="7611167" y="3498138"/>
                  <a:pt x="7034118" y="3556741"/>
                </a:cubicBezTo>
                <a:lnTo>
                  <a:pt x="6472713" y="3585089"/>
                </a:lnTo>
                <a:lnTo>
                  <a:pt x="6472713" y="3585092"/>
                </a:lnTo>
                <a:lnTo>
                  <a:pt x="5667129" y="3585092"/>
                </a:lnTo>
                <a:lnTo>
                  <a:pt x="5667129" y="3585089"/>
                </a:lnTo>
                <a:lnTo>
                  <a:pt x="0" y="3585089"/>
                </a:lnTo>
                <a:lnTo>
                  <a:pt x="0" y="2287533"/>
                </a:lnTo>
                <a:lnTo>
                  <a:pt x="51672" y="2123653"/>
                </a:lnTo>
                <a:cubicBezTo>
                  <a:pt x="208567" y="1671963"/>
                  <a:pt x="415601" y="1243726"/>
                  <a:pt x="666110" y="845602"/>
                </a:cubicBezTo>
                <a:lnTo>
                  <a:pt x="687111" y="813690"/>
                </a:lnTo>
                <a:lnTo>
                  <a:pt x="739246" y="729608"/>
                </a:lnTo>
                <a:cubicBezTo>
                  <a:pt x="865415" y="535393"/>
                  <a:pt x="1002031" y="348593"/>
                  <a:pt x="1148300" y="170002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3A91863-5EA5-034B-9D61-FC2D65837866}"/>
              </a:ext>
            </a:extLst>
          </p:cNvPr>
          <p:cNvSpPr/>
          <p:nvPr userDrawn="1"/>
        </p:nvSpPr>
        <p:spPr>
          <a:xfrm>
            <a:off x="8456245" y="176782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AC3A166-E984-FF4B-AACA-2FC67E1BA6F5}"/>
              </a:ext>
            </a:extLst>
          </p:cNvPr>
          <p:cNvSpPr/>
          <p:nvPr userDrawn="1"/>
        </p:nvSpPr>
        <p:spPr>
          <a:xfrm>
            <a:off x="9575436" y="265067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54045-4139-6141-AA47-E151A66C30C6}"/>
              </a:ext>
            </a:extLst>
          </p:cNvPr>
          <p:cNvCxnSpPr>
            <a:cxnSpLocks/>
          </p:cNvCxnSpPr>
          <p:nvPr userDrawn="1"/>
        </p:nvCxnSpPr>
        <p:spPr>
          <a:xfrm>
            <a:off x="4796852" y="3807502"/>
            <a:ext cx="0" cy="2353455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9FDD1ED-6E32-0045-8A11-815BC4878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714" y="3962385"/>
            <a:ext cx="6859047" cy="191160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F79AD-8017-C741-B39C-D97128D38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3D6BF0D-DCCB-2048-9949-C20605E3FD77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2" r:id="rId4"/>
    <p:sldLayoutId id="2147483684" r:id="rId5"/>
    <p:sldLayoutId id="2147483687" r:id="rId6"/>
    <p:sldLayoutId id="2147483671" r:id="rId7"/>
    <p:sldLayoutId id="2147483652" r:id="rId8"/>
    <p:sldLayoutId id="2147483653" r:id="rId9"/>
    <p:sldLayoutId id="2147483678" r:id="rId10"/>
    <p:sldLayoutId id="2147483679" r:id="rId11"/>
    <p:sldLayoutId id="2147483680" r:id="rId12"/>
    <p:sldLayoutId id="2147483673" r:id="rId13"/>
    <p:sldLayoutId id="2147483676" r:id="rId14"/>
    <p:sldLayoutId id="2147483677" r:id="rId15"/>
    <p:sldLayoutId id="2147483685" r:id="rId16"/>
    <p:sldLayoutId id="2147483686" r:id="rId17"/>
    <p:sldLayoutId id="2147483688" r:id="rId18"/>
    <p:sldLayoutId id="2147483672" r:id="rId19"/>
    <p:sldLayoutId id="2147483670" r:id="rId20"/>
    <p:sldLayoutId id="2147483664" r:id="rId21"/>
    <p:sldLayoutId id="2147483674" r:id="rId22"/>
    <p:sldLayoutId id="2147483675" r:id="rId23"/>
    <p:sldLayoutId id="2147483683" r:id="rId24"/>
    <p:sldLayoutId id="2147483656" r:id="rId25"/>
    <p:sldLayoutId id="2147483657" r:id="rId26"/>
    <p:sldLayoutId id="21474836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heforum.sph.harvard.edu/events/why-we-overeat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ile.i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foodinnovation.how/wp-content/uploads/2021/07/5.-Camile-Thai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lnuts_for_sale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rientsreview.com/glossary/papain" TargetMode="External"/><Relationship Id="rId3" Type="http://schemas.openxmlformats.org/officeDocument/2006/relationships/hyperlink" Target="http://www.nutrientsreview.com/vitamins" TargetMode="External"/><Relationship Id="rId7" Type="http://schemas.openxmlformats.org/officeDocument/2006/relationships/hyperlink" Target="http://www.nutrientsreview.com/glossary/bromelain" TargetMode="External"/><Relationship Id="rId12" Type="http://schemas.openxmlformats.org/officeDocument/2006/relationships/hyperlink" Target="http://www.nutrientsreview.com/carbs/fiber-prebiotics.html" TargetMode="External"/><Relationship Id="rId2" Type="http://schemas.openxmlformats.org/officeDocument/2006/relationships/hyperlink" Target="http://www.nutrientsreview.com/mineral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nutrientsreview.com/phytonutrients/polyphenols-curcumin.html" TargetMode="External"/><Relationship Id="rId11" Type="http://schemas.openxmlformats.org/officeDocument/2006/relationships/hyperlink" Target="http://www.nutrientsreview.com/lipids/carotenoids-lycopene.html" TargetMode="External"/><Relationship Id="rId5" Type="http://schemas.openxmlformats.org/officeDocument/2006/relationships/hyperlink" Target="http://www.nutrientsreview.com/phytonutrients/allicin.html" TargetMode="External"/><Relationship Id="rId10" Type="http://schemas.openxmlformats.org/officeDocument/2006/relationships/hyperlink" Target="http://www.nutrientsreview.com/phytonutrients/polyphenols-resveratrol.html" TargetMode="External"/><Relationship Id="rId4" Type="http://schemas.openxmlformats.org/officeDocument/2006/relationships/hyperlink" Target="http://www.nutrientsreview.com/glossary/dietary-supplements" TargetMode="External"/><Relationship Id="rId9" Type="http://schemas.openxmlformats.org/officeDocument/2006/relationships/hyperlink" Target="http://www.nutrientsreview.com/phytonutrien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SUSTAIN-Compendium_Page_59-212x300.jpg" TargetMode="External"/><Relationship Id="rId2" Type="http://schemas.openxmlformats.org/officeDocument/2006/relationships/hyperlink" Target="https://www.hospitalitynet.org/opinion/4066190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weetbeat.ie/collections/food-to-go/products/buddha-bowl" TargetMode="External"/><Relationship Id="rId5" Type="http://schemas.openxmlformats.org/officeDocument/2006/relationships/hyperlink" Target="https://www.sweetbeat.ie/collections/food-to-go/products/sweet-beat-super-salad" TargetMode="Externa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-integrate.org/business-and-faith/business-arrow-up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vitalhealthgroup.ie/shop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could-some-types-of-sugar-actually-be-good-for-you-5533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fVAEgzXXLVs?feature=oembed" TargetMode="External"/><Relationship Id="rId4" Type="http://schemas.openxmlformats.org/officeDocument/2006/relationships/hyperlink" Target="https://www.youtube.com/watch?v=fVAEgzXXLV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chefbrianmcdermott.com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Hy3-QHhzvPE?feature=oembed" TargetMode="External"/><Relationship Id="rId4" Type="http://schemas.openxmlformats.org/officeDocument/2006/relationships/hyperlink" Target="https://www.youtube.com/watch?v=Hy3-QHhzvPE&amp;t=108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couter.com/2018/04/natural-alternatives-chemical-food-preservatives/" TargetMode="Externa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liOI5FsOUBc?feature=oembed" TargetMode="External"/><Relationship Id="rId4" Type="http://schemas.openxmlformats.org/officeDocument/2006/relationships/hyperlink" Target="https://www.youtube.com/watch?v=liOI5FsOUBc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52-Kocbek.pdf" TargetMode="External"/><Relationship Id="rId2" Type="http://schemas.openxmlformats.org/officeDocument/2006/relationships/hyperlink" Target="https://kocbek.si/en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globalizationandhealth.biomedcentral.com/articles/10.1186/s12992-021-00667-7" TargetMode="Externa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_3UUR6FWCPA?feature=oembed" TargetMode="External"/><Relationship Id="rId4" Type="http://schemas.openxmlformats.org/officeDocument/2006/relationships/hyperlink" Target="https://www.youtube.com/watch?v=_3UUR6FWCPA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T4PFt4czJw0?feature=oembed" TargetMode="External"/><Relationship Id="rId4" Type="http://schemas.openxmlformats.org/officeDocument/2006/relationships/hyperlink" Target="https://www.youtube.com/watch?v=T4PFt4czJw0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C7CE-415E-B446-A374-02A0FC4D1E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714" y="4791710"/>
            <a:ext cx="3832725" cy="1375409"/>
          </a:xfrm>
        </p:spPr>
        <p:txBody>
          <a:bodyPr>
            <a:normAutofit/>
          </a:bodyPr>
          <a:lstStyle/>
          <a:p>
            <a:r>
              <a:rPr lang="sl-SI" dirty="0"/>
              <a:t>Izboljšanje naravne prehrane / funkcionalna živila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D751-361D-314B-9BE7-2E8A64BE0A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715" y="3975417"/>
            <a:ext cx="3195485" cy="837258"/>
          </a:xfrm>
        </p:spPr>
        <p:txBody>
          <a:bodyPr/>
          <a:lstStyle/>
          <a:p>
            <a:r>
              <a:rPr lang="en-US" dirty="0"/>
              <a:t>MODUL 3</a:t>
            </a:r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5301411B-83D8-9C47-B90F-3A1D1253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32" y="-444608"/>
            <a:ext cx="10246468" cy="82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B8047-1FD1-408B-A039-736CEE77D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652821"/>
            <a:ext cx="8857251" cy="794979"/>
          </a:xfrm>
        </p:spPr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Kaj povzroča debelost </a:t>
            </a:r>
            <a:r>
              <a:rPr lang="en-US" b="1" dirty="0">
                <a:solidFill>
                  <a:srgbClr val="085156"/>
                </a:solidFill>
              </a:rPr>
              <a:t>…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17EA9-6990-4A24-9860-D266D35952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0880" y="1651728"/>
            <a:ext cx="11209019" cy="3554544"/>
          </a:xfrm>
        </p:spPr>
        <p:txBody>
          <a:bodyPr/>
          <a:lstStyle/>
          <a:p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Glavn</a:t>
            </a:r>
            <a:r>
              <a:rPr lang="sl-SI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a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vzrok</a:t>
            </a:r>
            <a:r>
              <a:rPr lang="sl-SI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a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za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debelost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s</a:t>
            </a:r>
            <a:r>
              <a:rPr lang="sl-SI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ta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endParaRPr lang="sl-SI" altLang="en-US" dirty="0">
              <a:solidFill>
                <a:srgbClr val="406F7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  <a:cs typeface="Arial" panose="020B0604020202020204" pitchFamily="34" charset="0"/>
              </a:rPr>
              <a:t>p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ovečano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uživanje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energijsko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sl-SI" altLang="en-US" dirty="0">
                <a:solidFill>
                  <a:srgbClr val="406F70"/>
                </a:solidFill>
                <a:cs typeface="Arial" panose="020B0604020202020204" pitchFamily="34" charset="0"/>
              </a:rPr>
              <a:t>bogate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hrane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z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visoko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vsebnostjo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nasičenih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maščob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sladkorje</a:t>
            </a:r>
            <a:r>
              <a:rPr lang="sl-SI" altLang="en-US" dirty="0">
                <a:solidFill>
                  <a:srgbClr val="406F70"/>
                </a:solidFill>
                <a:cs typeface="Arial" panose="020B0604020202020204" pitchFamily="34" charset="0"/>
              </a:rPr>
              <a:t>v ter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 </a:t>
            </a:r>
            <a:endParaRPr lang="sl-SI" altLang="en-US" dirty="0">
              <a:solidFill>
                <a:srgbClr val="406F7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  <a:cs typeface="Arial" panose="020B0604020202020204" pitchFamily="34" charset="0"/>
              </a:rPr>
              <a:t>z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manjšana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telesna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dejavnost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. </a:t>
            </a:r>
            <a:endParaRPr lang="sl-SI" altLang="en-US" dirty="0">
              <a:solidFill>
                <a:srgbClr val="406F70"/>
              </a:solidFill>
              <a:cs typeface="Arial" panose="020B0604020202020204" pitchFamily="34" charset="0"/>
            </a:endParaRPr>
          </a:p>
          <a:p>
            <a:r>
              <a:rPr lang="sl-SI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N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aše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prehransko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okolje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je </a:t>
            </a:r>
            <a:r>
              <a:rPr lang="sl-SI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pri tem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ključni</a:t>
            </a:r>
            <a:r>
              <a:rPr lang="en-IE" altLang="en-US" b="1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  <a:cs typeface="Arial" panose="020B0604020202020204" pitchFamily="34" charset="0"/>
              </a:rPr>
              <a:t>dejavnik</a:t>
            </a:r>
            <a:r>
              <a:rPr lang="sl-SI" altLang="en-US" dirty="0">
                <a:solidFill>
                  <a:srgbClr val="406F7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Harvard School of Public Health Food Environment je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izvedla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zanimivo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raziskavo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o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razumevanju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kako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prehransko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okolje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vpliva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na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našo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telesno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težo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. 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Prenesite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njihov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povzetek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raziskave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po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okoljih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- v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njem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so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obravnavani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dejavniki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tveganja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v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družinah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na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delovnih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mestih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v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šolah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soseskah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pomanjkanje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dostopa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do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supermarketov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večji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dostop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do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priročnih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trgovin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hitre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 panose="020B0604020202020204" pitchFamily="34" charset="0"/>
              </a:rPr>
              <a:t>hrane</a:t>
            </a:r>
            <a:r>
              <a:rPr lang="en-IE" altLang="en-US" dirty="0">
                <a:solidFill>
                  <a:srgbClr val="406F70"/>
                </a:solidFill>
                <a:cs typeface="Arial" panose="020B0604020202020204" pitchFamily="34" charset="0"/>
              </a:rPr>
              <a:t>. 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E410B-548D-4A3A-8EBA-6EAFA281627E}"/>
              </a:ext>
            </a:extLst>
          </p:cNvPr>
          <p:cNvSpPr txBox="1"/>
          <p:nvPr/>
        </p:nvSpPr>
        <p:spPr>
          <a:xfrm>
            <a:off x="3974592" y="5613400"/>
            <a:ext cx="8037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sz="2000" b="1" dirty="0">
                <a:solidFill>
                  <a:srgbClr val="085156"/>
                </a:solidFill>
                <a:highlight>
                  <a:srgbClr val="F5C05B"/>
                </a:highlight>
                <a:cs typeface="Arial" panose="020B0604020202020204" pitchFamily="34" charset="0"/>
              </a:rPr>
              <a:t>PRENESI</a:t>
            </a:r>
            <a:r>
              <a:rPr lang="en-IE" altLang="en-US" sz="2000" dirty="0">
                <a:solidFill>
                  <a:srgbClr val="F5A326"/>
                </a:solidFill>
                <a:cs typeface="Arial" panose="020B0604020202020204" pitchFamily="34" charset="0"/>
              </a:rPr>
              <a:t> - The Forum at Harvard School of Public Health’s webcast  “</a:t>
            </a:r>
            <a:endParaRPr lang="sl-SI" altLang="en-US" sz="2000" dirty="0">
              <a:solidFill>
                <a:srgbClr val="F5A326"/>
              </a:solidFill>
              <a:cs typeface="Arial" panose="020B0604020202020204" pitchFamily="34" charset="0"/>
            </a:endParaRPr>
          </a:p>
          <a:p>
            <a:r>
              <a:rPr lang="en-IE" altLang="ja-JP" sz="2000" dirty="0">
                <a:solidFill>
                  <a:srgbClr val="F5A326"/>
                </a:solidFill>
                <a:cs typeface="Arial" panose="020B0604020202020204" pitchFamily="34" charset="0"/>
                <a:hlinkClick r:id="rId2"/>
              </a:rPr>
              <a:t>Why We Overeat: The Toxic Food Environment and Obesity</a:t>
            </a:r>
            <a:r>
              <a:rPr lang="en-IE" altLang="ja-JP" sz="2000" dirty="0">
                <a:solidFill>
                  <a:srgbClr val="F5A326"/>
                </a:solidFill>
                <a:cs typeface="Arial" panose="020B0604020202020204" pitchFamily="34" charset="0"/>
              </a:rPr>
              <a:t>.</a:t>
            </a:r>
            <a:r>
              <a:rPr lang="en-IE" altLang="en-US" sz="2000" dirty="0">
                <a:solidFill>
                  <a:srgbClr val="F5A326"/>
                </a:solidFill>
                <a:cs typeface="Arial" panose="020B0604020202020204" pitchFamily="34" charset="0"/>
              </a:rPr>
              <a:t>”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972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1F358-A792-418E-AAF7-39C663CD2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287" y="3236316"/>
            <a:ext cx="3408830" cy="429235"/>
          </a:xfrm>
        </p:spPr>
        <p:txBody>
          <a:bodyPr>
            <a:normAutofit fontScale="92500" lnSpcReduction="20000"/>
          </a:bodyPr>
          <a:lstStyle/>
          <a:p>
            <a:r>
              <a:rPr lang="sl-SI" b="1" u="sng" dirty="0">
                <a:solidFill>
                  <a:srgbClr val="085156"/>
                </a:solidFill>
              </a:rPr>
              <a:t>Živeti zdravo</a:t>
            </a:r>
            <a:endParaRPr lang="en-IE" b="1" u="sng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DCFC-C9C3-408C-9B8F-1F69B3845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728" y="3780253"/>
            <a:ext cx="3593990" cy="307091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Pri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tem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gre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tako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za </a:t>
            </a:r>
            <a:r>
              <a:rPr lang="sl-SI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izogibanje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umetni</a:t>
            </a:r>
            <a:r>
              <a:rPr lang="sl-SI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m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nepotrebnih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sestavin</a:t>
            </a:r>
            <a:r>
              <a:rPr lang="sl-SI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am</a:t>
            </a:r>
            <a:r>
              <a:rPr lang="sl-SI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v prehrani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kot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za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dodajanje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"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dobrih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sl-SI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hranil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". </a:t>
            </a:r>
            <a:r>
              <a:rPr lang="sl-SI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Sveži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naravni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izdelki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so na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dnevnem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6000" dirty="0" err="1">
                <a:solidFill>
                  <a:srgbClr val="085156"/>
                </a:solidFill>
                <a:cs typeface="Arial" panose="020B0604020202020204" pitchFamily="34" charset="0"/>
              </a:rPr>
              <a:t>redu</a:t>
            </a:r>
            <a:r>
              <a:rPr lang="en-IE" altLang="en-US" sz="6000" dirty="0">
                <a:solidFill>
                  <a:srgbClr val="085156"/>
                </a:solidFill>
                <a:cs typeface="Arial" panose="020B0604020202020204" pitchFamily="34" charset="0"/>
              </a:rPr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B6FD-CC25-4B58-80A2-2A4C4608E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2216" y="3236316"/>
            <a:ext cx="3408830" cy="429235"/>
          </a:xfrm>
        </p:spPr>
        <p:txBody>
          <a:bodyPr>
            <a:normAutofit fontScale="92500" lnSpcReduction="20000"/>
          </a:bodyPr>
          <a:lstStyle/>
          <a:p>
            <a:r>
              <a:rPr lang="sl-SI" b="1" u="sng" dirty="0">
                <a:solidFill>
                  <a:srgbClr val="406F70"/>
                </a:solidFill>
              </a:rPr>
              <a:t>Uporaba tehnologije</a:t>
            </a:r>
            <a:endParaRPr lang="en-IE" b="1" u="sng" dirty="0">
              <a:solidFill>
                <a:srgbClr val="406F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E766E-5497-4453-B3DB-C7B048B2C6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266" y="3787082"/>
            <a:ext cx="3593990" cy="205790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Potrošniki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uporabljajo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tehnologije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, ki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upravljajo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številne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vidike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njihovega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življenjskega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sloga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, </a:t>
            </a:r>
            <a:r>
              <a:rPr lang="sl-SI" dirty="0">
                <a:solidFill>
                  <a:srgbClr val="406F70"/>
                </a:solidFill>
                <a:ea typeface="ＭＳ Ｐゴシック" charset="0"/>
                <a:cs typeface="Arial"/>
              </a:rPr>
              <a:t>npr.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vnos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vode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, </a:t>
            </a:r>
            <a:r>
              <a:rPr lang="sl-SI" dirty="0">
                <a:solidFill>
                  <a:srgbClr val="406F70"/>
                </a:solidFill>
                <a:ea typeface="ＭＳ Ｐゴシック" charset="0"/>
                <a:cs typeface="Arial"/>
              </a:rPr>
              <a:t>količina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spanja</a:t>
            </a:r>
            <a:r>
              <a:rPr lang="sl-SI" dirty="0">
                <a:solidFill>
                  <a:srgbClr val="406F70"/>
                </a:solidFill>
                <a:ea typeface="ＭＳ Ｐゴシック" charset="0"/>
                <a:cs typeface="Arial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rav</a:t>
            </a:r>
            <a:r>
              <a:rPr lang="sl-SI" dirty="0">
                <a:solidFill>
                  <a:srgbClr val="406F70"/>
                </a:solidFill>
                <a:ea typeface="ＭＳ Ｐゴシック" charset="0"/>
                <a:cs typeface="Arial"/>
              </a:rPr>
              <a:t>e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n </a:t>
            </a:r>
            <a:r>
              <a:rPr lang="en-IE" dirty="0" err="1">
                <a:solidFill>
                  <a:srgbClr val="406F70"/>
                </a:solidFill>
                <a:ea typeface="ＭＳ Ｐゴシック" charset="0"/>
                <a:cs typeface="Arial"/>
              </a:rPr>
              <a:t>sladkorja</a:t>
            </a:r>
            <a:r>
              <a:rPr lang="sl-SI" dirty="0">
                <a:solidFill>
                  <a:srgbClr val="406F70"/>
                </a:solidFill>
                <a:ea typeface="ＭＳ Ｐゴシック" charset="0"/>
                <a:cs typeface="Arial"/>
              </a:rPr>
              <a:t> ..</a:t>
            </a:r>
            <a:r>
              <a:rPr lang="en-IE" dirty="0">
                <a:solidFill>
                  <a:srgbClr val="406F70"/>
                </a:solidFill>
                <a:ea typeface="ＭＳ Ｐゴシック" charset="0"/>
                <a:cs typeface="Arial"/>
              </a:rPr>
              <a:t>.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6CB2CF-DE40-49D3-B3EC-A9B22B4E2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8086" y="3236316"/>
            <a:ext cx="3408830" cy="429235"/>
          </a:xfrm>
        </p:spPr>
        <p:txBody>
          <a:bodyPr>
            <a:normAutofit fontScale="92500" lnSpcReduction="20000"/>
          </a:bodyPr>
          <a:lstStyle/>
          <a:p>
            <a:r>
              <a:rPr lang="sl-SI" b="1" u="sng" dirty="0">
                <a:solidFill>
                  <a:srgbClr val="F5C05B"/>
                </a:solidFill>
              </a:rPr>
              <a:t>Doseganje ravnovesja</a:t>
            </a:r>
            <a:endParaRPr lang="en-IE" b="1" u="sng" dirty="0">
              <a:solidFill>
                <a:srgbClr val="F5C05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26FAB6-F084-4FA1-9742-67EDC38CF5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8282" y="3787082"/>
            <a:ext cx="3593990" cy="2414935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Ravnovesje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med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čustvenim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in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telesnim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počutjem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sl-SI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postaja vse bolj pomembno,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ljudje</a:t>
            </a:r>
            <a:r>
              <a:rPr lang="sl-SI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si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prizadevajo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za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celostni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ideal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zdravega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duha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 in </a:t>
            </a:r>
            <a:r>
              <a:rPr lang="en-IE" altLang="en-US" sz="2600" dirty="0" err="1">
                <a:solidFill>
                  <a:srgbClr val="F5C05B"/>
                </a:solidFill>
                <a:cs typeface="Arial" panose="020B0604020202020204" pitchFamily="34" charset="0"/>
              </a:rPr>
              <a:t>telesa</a:t>
            </a:r>
            <a:r>
              <a:rPr lang="en-IE" altLang="en-US" sz="2600" dirty="0">
                <a:solidFill>
                  <a:srgbClr val="F5C05B"/>
                </a:solidFill>
                <a:cs typeface="Arial" panose="020B0604020202020204" pitchFamily="34" charset="0"/>
              </a:rPr>
              <a:t>.</a:t>
            </a:r>
            <a:endParaRPr lang="en-IE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62A7D-C122-443A-9A17-73073E262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20" y="335280"/>
            <a:ext cx="11594834" cy="124703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G</a:t>
            </a:r>
            <a:r>
              <a:rPr lang="en-US" b="1" dirty="0" err="1">
                <a:solidFill>
                  <a:srgbClr val="085156"/>
                </a:solidFill>
              </a:rPr>
              <a:t>ostin</a:t>
            </a:r>
            <a:r>
              <a:rPr lang="sl-SI" b="1" dirty="0">
                <a:solidFill>
                  <a:srgbClr val="085156"/>
                </a:solidFill>
              </a:rPr>
              <a:t>ci </a:t>
            </a:r>
            <a:r>
              <a:rPr lang="en-US" b="1" dirty="0" err="1">
                <a:solidFill>
                  <a:srgbClr val="085156"/>
                </a:solidFill>
              </a:rPr>
              <a:t>imamo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pri tem izzivu </a:t>
            </a:r>
            <a:r>
              <a:rPr lang="en-US" b="1" dirty="0" err="1">
                <a:solidFill>
                  <a:srgbClr val="085156"/>
                </a:solidFill>
              </a:rPr>
              <a:t>pomembno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vlogo</a:t>
            </a:r>
            <a:r>
              <a:rPr lang="sl-SI" b="1" dirty="0">
                <a:solidFill>
                  <a:srgbClr val="085156"/>
                </a:solidFill>
              </a:rPr>
              <a:t>, ki jo lahko spremenimo v poslovno priložnost</a:t>
            </a:r>
            <a:r>
              <a:rPr lang="en-US" b="1" dirty="0">
                <a:solidFill>
                  <a:srgbClr val="085156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7902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733DB-2AA1-4990-9C3B-05C115F50D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6104" y="370188"/>
            <a:ext cx="8857251" cy="1766183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5100" b="1" dirty="0">
                <a:ea typeface="Geneva" pitchFamily="-48" charset="-128"/>
                <a:cs typeface="Arial" pitchFamily="34" charset="0"/>
              </a:rPr>
              <a:t>Zdravje in dobro počutje</a:t>
            </a:r>
            <a:r>
              <a:rPr lang="en-IE" sz="5100" b="1" dirty="0">
                <a:ea typeface="Geneva" pitchFamily="-48" charset="-128"/>
                <a:cs typeface="Arial" pitchFamily="34" charset="0"/>
              </a:rPr>
              <a:t>, </a:t>
            </a:r>
            <a:r>
              <a:rPr lang="sl-SI" sz="5100" b="1" dirty="0">
                <a:solidFill>
                  <a:srgbClr val="F5C05B"/>
                </a:solidFill>
                <a:ea typeface="Geneva" pitchFamily="-48" charset="-128"/>
                <a:cs typeface="Arial" pitchFamily="34" charset="0"/>
              </a:rPr>
              <a:t>dva trenda!</a:t>
            </a:r>
            <a:endParaRPr lang="en-IE" sz="5100" b="1" dirty="0">
              <a:solidFill>
                <a:srgbClr val="F5C05B"/>
              </a:solidFill>
              <a:ea typeface="Geneva" pitchFamily="-48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IE" sz="4100" b="1" dirty="0" err="1">
                <a:ea typeface="Geneva" pitchFamily="-48" charset="-128"/>
                <a:cs typeface="Arial" pitchFamily="34" charset="0"/>
              </a:rPr>
              <a:t>Kako</a:t>
            </a:r>
            <a:r>
              <a:rPr lang="en-IE" sz="4100" b="1" dirty="0">
                <a:ea typeface="Geneva" pitchFamily="-48" charset="-128"/>
                <a:cs typeface="Arial" pitchFamily="34" charset="0"/>
              </a:rPr>
              <a:t> </a:t>
            </a:r>
            <a:r>
              <a:rPr lang="sl-SI" sz="4100" b="1" dirty="0">
                <a:ea typeface="Geneva" pitchFamily="-48" charset="-128"/>
                <a:cs typeface="Arial" pitchFamily="34" charset="0"/>
              </a:rPr>
              <a:t>ju lahko vključite v razvoj svoje dejavnosti</a:t>
            </a:r>
            <a:r>
              <a:rPr lang="en-IE" sz="4100" b="1" dirty="0">
                <a:ea typeface="Geneva" pitchFamily="-48" charset="-128"/>
                <a:cs typeface="Arial" pitchFamily="34" charset="0"/>
              </a:rPr>
              <a:t>? 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FACC-6F91-42BB-A91A-505316DD206B}"/>
              </a:ext>
            </a:extLst>
          </p:cNvPr>
          <p:cNvSpPr txBox="1"/>
          <p:nvPr/>
        </p:nvSpPr>
        <p:spPr>
          <a:xfrm>
            <a:off x="731520" y="2108400"/>
            <a:ext cx="2899807" cy="3693319"/>
          </a:xfrm>
          <a:prstGeom prst="rect">
            <a:avLst/>
          </a:prstGeom>
          <a:solidFill>
            <a:srgbClr val="406F7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r>
              <a:rPr lang="sl-SI" dirty="0">
                <a:solidFill>
                  <a:srgbClr val="F5C05B"/>
                </a:solidFill>
              </a:rPr>
              <a:t>Lahko poenostavite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sestavine</a:t>
            </a:r>
            <a:r>
              <a:rPr lang="en-US" dirty="0">
                <a:solidFill>
                  <a:srgbClr val="F5C05B"/>
                </a:solidFill>
              </a:rPr>
              <a:t>, </a:t>
            </a:r>
            <a:r>
              <a:rPr lang="en-US" dirty="0" err="1">
                <a:solidFill>
                  <a:srgbClr val="F5C05B"/>
                </a:solidFill>
              </a:rPr>
              <a:t>postopke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ali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embalažo</a:t>
            </a:r>
            <a:r>
              <a:rPr lang="en-US" dirty="0">
                <a:solidFill>
                  <a:srgbClr val="F5C05B"/>
                </a:solidFill>
              </a:rPr>
              <a:t>, da bi </a:t>
            </a:r>
            <a:r>
              <a:rPr lang="en-US" dirty="0" err="1">
                <a:solidFill>
                  <a:srgbClr val="F5C05B"/>
                </a:solidFill>
              </a:rPr>
              <a:t>poudarili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naravnost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svojega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izdelka</a:t>
            </a:r>
            <a:r>
              <a:rPr lang="en-US" dirty="0">
                <a:solidFill>
                  <a:srgbClr val="F5C05B"/>
                </a:solidFill>
              </a:rPr>
              <a:t>? </a:t>
            </a: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IE" dirty="0">
              <a:solidFill>
                <a:srgbClr val="F5C05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86464-A0C1-4D8C-BC79-DC3089055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798" y="2332869"/>
            <a:ext cx="2365249" cy="1288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AB8E6-CF8B-4404-BD8E-40122BF650AE}"/>
              </a:ext>
            </a:extLst>
          </p:cNvPr>
          <p:cNvSpPr txBox="1"/>
          <p:nvPr/>
        </p:nvSpPr>
        <p:spPr>
          <a:xfrm>
            <a:off x="4124652" y="2102911"/>
            <a:ext cx="2899807" cy="3970318"/>
          </a:xfrm>
          <a:prstGeom prst="rect">
            <a:avLst/>
          </a:prstGeom>
          <a:solidFill>
            <a:srgbClr val="406F7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r>
              <a:rPr lang="en-US" dirty="0">
                <a:solidFill>
                  <a:srgbClr val="F5C05B"/>
                </a:solidFill>
              </a:rPr>
              <a:t>Z </a:t>
            </a:r>
            <a:r>
              <a:rPr lang="en-US" dirty="0" err="1">
                <a:solidFill>
                  <a:srgbClr val="F5C05B"/>
                </a:solidFill>
              </a:rPr>
              <a:t>uporabo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tehnologije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pomagajte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potrošnikom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čim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bolje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izkoristiti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vaše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izdelke</a:t>
            </a:r>
            <a:r>
              <a:rPr lang="en-US" dirty="0">
                <a:solidFill>
                  <a:srgbClr val="F5C05B"/>
                </a:solidFill>
              </a:rPr>
              <a:t> in </a:t>
            </a:r>
            <a:r>
              <a:rPr lang="en-US" dirty="0" err="1">
                <a:solidFill>
                  <a:srgbClr val="F5C05B"/>
                </a:solidFill>
              </a:rPr>
              <a:t>storitve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ter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razumeti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njihove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koristi</a:t>
            </a:r>
            <a:r>
              <a:rPr lang="en-US" dirty="0">
                <a:solidFill>
                  <a:srgbClr val="F5C05B"/>
                </a:solidFill>
              </a:rPr>
              <a:t> za </a:t>
            </a:r>
            <a:r>
              <a:rPr lang="en-US" dirty="0" err="1">
                <a:solidFill>
                  <a:srgbClr val="F5C05B"/>
                </a:solidFill>
              </a:rPr>
              <a:t>zdravje</a:t>
            </a:r>
            <a:r>
              <a:rPr lang="en-US" dirty="0">
                <a:solidFill>
                  <a:srgbClr val="F5C05B"/>
                </a:solidFill>
              </a:rPr>
              <a:t> in </a:t>
            </a:r>
            <a:r>
              <a:rPr lang="en-US" dirty="0" err="1">
                <a:solidFill>
                  <a:srgbClr val="F5C05B"/>
                </a:solidFill>
              </a:rPr>
              <a:t>energijo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tako</a:t>
            </a:r>
            <a:r>
              <a:rPr lang="en-US" dirty="0">
                <a:solidFill>
                  <a:srgbClr val="F5C05B"/>
                </a:solidFill>
              </a:rPr>
              <a:t> za </a:t>
            </a:r>
            <a:r>
              <a:rPr lang="en-US" dirty="0" err="1">
                <a:solidFill>
                  <a:srgbClr val="F5C05B"/>
                </a:solidFill>
              </a:rPr>
              <a:t>odrasle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kot</a:t>
            </a:r>
            <a:r>
              <a:rPr lang="en-US" dirty="0">
                <a:solidFill>
                  <a:srgbClr val="F5C05B"/>
                </a:solidFill>
              </a:rPr>
              <a:t> za </a:t>
            </a:r>
            <a:r>
              <a:rPr lang="en-US" dirty="0" err="1">
                <a:solidFill>
                  <a:srgbClr val="F5C05B"/>
                </a:solidFill>
              </a:rPr>
              <a:t>otroke</a:t>
            </a:r>
            <a:r>
              <a:rPr lang="en-US" dirty="0">
                <a:solidFill>
                  <a:srgbClr val="F5C05B"/>
                </a:solidFill>
              </a:rPr>
              <a:t>!</a:t>
            </a:r>
          </a:p>
          <a:p>
            <a:pPr algn="ctr"/>
            <a:endParaRPr lang="en-IE" dirty="0">
              <a:solidFill>
                <a:srgbClr val="F5C05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4E44F-84AF-4C5A-B9C5-EEFD7011C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89" y="2332868"/>
            <a:ext cx="2408532" cy="128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AA889-5B17-4874-AD08-74CD423192E1}"/>
              </a:ext>
            </a:extLst>
          </p:cNvPr>
          <p:cNvSpPr txBox="1"/>
          <p:nvPr/>
        </p:nvSpPr>
        <p:spPr>
          <a:xfrm>
            <a:off x="7493400" y="2103727"/>
            <a:ext cx="2899807" cy="3693319"/>
          </a:xfrm>
          <a:prstGeom prst="rect">
            <a:avLst/>
          </a:prstGeom>
          <a:solidFill>
            <a:srgbClr val="406F7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endParaRPr lang="en-US" dirty="0">
              <a:solidFill>
                <a:srgbClr val="F5C05B"/>
              </a:solidFill>
            </a:endParaRPr>
          </a:p>
          <a:p>
            <a:pPr algn="ctr"/>
            <a:r>
              <a:rPr lang="en-US" dirty="0">
                <a:solidFill>
                  <a:srgbClr val="F5C05B"/>
                </a:solidFill>
              </a:rPr>
              <a:t>Naj </a:t>
            </a:r>
            <a:r>
              <a:rPr lang="en-US" dirty="0" err="1">
                <a:solidFill>
                  <a:srgbClr val="F5C05B"/>
                </a:solidFill>
              </a:rPr>
              <a:t>bo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vaš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izdelek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prilagodljiv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ter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primeren</a:t>
            </a:r>
            <a:r>
              <a:rPr lang="en-US" dirty="0">
                <a:solidFill>
                  <a:srgbClr val="F5C05B"/>
                </a:solidFill>
              </a:rPr>
              <a:t> za </a:t>
            </a:r>
            <a:r>
              <a:rPr lang="en-US" dirty="0" err="1">
                <a:solidFill>
                  <a:srgbClr val="F5C05B"/>
                </a:solidFill>
              </a:rPr>
              <a:t>različne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diete</a:t>
            </a:r>
            <a:r>
              <a:rPr lang="en-US" dirty="0">
                <a:solidFill>
                  <a:srgbClr val="F5C05B"/>
                </a:solidFill>
              </a:rPr>
              <a:t> in </a:t>
            </a:r>
            <a:r>
              <a:rPr lang="en-US" dirty="0" err="1">
                <a:solidFill>
                  <a:srgbClr val="F5C05B"/>
                </a:solidFill>
              </a:rPr>
              <a:t>življenjske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sloge</a:t>
            </a:r>
            <a:r>
              <a:rPr lang="sl-SI" dirty="0">
                <a:solidFill>
                  <a:srgbClr val="F5C05B"/>
                </a:solidFill>
              </a:rPr>
              <a:t>.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Kako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lahko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prispeva</a:t>
            </a:r>
            <a:r>
              <a:rPr lang="en-US" dirty="0">
                <a:solidFill>
                  <a:srgbClr val="F5C05B"/>
                </a:solidFill>
              </a:rPr>
              <a:t> k </a:t>
            </a:r>
            <a:r>
              <a:rPr lang="en-US" dirty="0" err="1">
                <a:solidFill>
                  <a:srgbClr val="F5C05B"/>
                </a:solidFill>
              </a:rPr>
              <a:t>celostno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uravnoteženemu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življenjskemu</a:t>
            </a:r>
            <a:r>
              <a:rPr lang="en-US" dirty="0">
                <a:solidFill>
                  <a:srgbClr val="F5C05B"/>
                </a:solidFill>
              </a:rPr>
              <a:t> </a:t>
            </a:r>
            <a:r>
              <a:rPr lang="en-US" dirty="0" err="1">
                <a:solidFill>
                  <a:srgbClr val="F5C05B"/>
                </a:solidFill>
              </a:rPr>
              <a:t>slogu</a:t>
            </a:r>
            <a:r>
              <a:rPr lang="en-US" dirty="0">
                <a:solidFill>
                  <a:srgbClr val="F5C05B"/>
                </a:solidFill>
              </a:rPr>
              <a:t>? </a:t>
            </a:r>
          </a:p>
          <a:p>
            <a:pPr algn="ctr"/>
            <a:endParaRPr lang="en-US" dirty="0">
              <a:solidFill>
                <a:srgbClr val="F5C05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7104E-84C6-47F8-8574-CDFE9B93B1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388" y="2360325"/>
            <a:ext cx="2408533" cy="1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55C00C-E729-4097-A699-292F5884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6675" cy="210159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E04810-4B8F-4139-A4B8-A065560ABD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1104" y="1971526"/>
            <a:ext cx="8857251" cy="700387"/>
          </a:xfrm>
        </p:spPr>
        <p:txBody>
          <a:bodyPr>
            <a:normAutofit/>
          </a:bodyPr>
          <a:lstStyle/>
          <a:p>
            <a:r>
              <a:rPr lang="sl-SI" dirty="0"/>
              <a:t>Primer, ki sledi sodobnim trendom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E8B8C-9A9C-408A-AEE6-366D9764AA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104" y="2497836"/>
            <a:ext cx="11570208" cy="3676339"/>
          </a:xfrm>
        </p:spPr>
        <p:txBody>
          <a:bodyPr/>
          <a:lstStyle/>
          <a:p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Camile Thai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dokazuje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je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hitra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ki se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odnese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dostavi</a:t>
            </a:r>
            <a:r>
              <a:rPr lang="sl-SI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2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</a:t>
            </a:r>
            <a:r>
              <a:rPr lang="en-US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sl-SI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zdrava</a:t>
            </a:r>
            <a:r>
              <a:rPr lang="en-US" sz="2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proizvaja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trajnosten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etičen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Veriga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restavracij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razvojno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podpirala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franšizojemalce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vsakem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koraku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zagotavljanju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kakovostnega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 glede na to, na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lokaciji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nahajajo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restavracije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ravnajo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sl-SI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pridelanih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proizvodov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ročno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pripravljenih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aromatičnih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omak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po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naročilu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pripravljenih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jedi "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tajske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dobrega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razpoloženja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endParaRPr lang="sl-SI" sz="2200" dirty="0">
              <a:solidFill>
                <a:srgbClr val="08515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digitalizacijo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naredijo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naprej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z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spodbujajo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V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njej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na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kalorijah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makrohranilih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jih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laboratorijsko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preverijo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potrdijo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strokovnjaki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prehrano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spletna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osredotočena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zdravje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prehrano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OBIŠČI</a:t>
            </a:r>
            <a:r>
              <a:rPr lang="en-IE" sz="1800" dirty="0">
                <a:solidFill>
                  <a:srgbClr val="085156"/>
                </a:solidFill>
              </a:rPr>
              <a:t> </a:t>
            </a:r>
            <a:r>
              <a:rPr lang="en-IE" sz="1600" dirty="0">
                <a:solidFill>
                  <a:srgbClr val="085156"/>
                </a:solidFill>
                <a:hlinkClick r:id="rId3"/>
              </a:rPr>
              <a:t>https://www.camile.ie/</a:t>
            </a:r>
            <a:endParaRPr lang="en-IE" sz="1600" dirty="0">
              <a:solidFill>
                <a:srgbClr val="085156"/>
              </a:solidFill>
            </a:endParaRPr>
          </a:p>
          <a:p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SPOZNAJ CELOTNO ZGODBO</a:t>
            </a:r>
            <a:r>
              <a:rPr lang="sl-SI" sz="1800" b="1" dirty="0">
                <a:solidFill>
                  <a:srgbClr val="085156"/>
                </a:solidFill>
              </a:rPr>
              <a:t>  </a:t>
            </a:r>
            <a:r>
              <a:rPr lang="en-IE" sz="1800" dirty="0">
                <a:solidFill>
                  <a:srgbClr val="085156"/>
                </a:solidFill>
                <a:hlinkClick r:id="rId4"/>
              </a:rPr>
              <a:t>https://www.foodinnovation.how/wp-content/uploads/2021/07/5.-Camile-Thai.pdf</a:t>
            </a:r>
            <a:endParaRPr lang="en-IE" sz="1800" dirty="0">
              <a:solidFill>
                <a:srgbClr val="085156"/>
              </a:solidFill>
            </a:endParaRPr>
          </a:p>
          <a:p>
            <a:endParaRPr lang="en-IE" sz="1800" b="1" dirty="0">
              <a:solidFill>
                <a:srgbClr val="08515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FA56C-2146-4EA4-8966-FF40FA3AC945}"/>
              </a:ext>
            </a:extLst>
          </p:cNvPr>
          <p:cNvSpPr txBox="1"/>
          <p:nvPr/>
        </p:nvSpPr>
        <p:spPr>
          <a:xfrm>
            <a:off x="8793872" y="602247"/>
            <a:ext cx="3093327" cy="40011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PRIMER DOBRE PRAKSE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een celery smoothie">
            <a:extLst>
              <a:ext uri="{FF2B5EF4-FFF2-40B4-BE49-F238E27FC236}">
                <a16:creationId xmlns:a16="http://schemas.microsoft.com/office/drawing/2014/main" id="{EB9F2198-61E1-43D9-BAEE-A4939FA0E1F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4"/>
          <a:stretch/>
        </p:blipFill>
        <p:spPr>
          <a:xfrm flipH="1">
            <a:off x="6440555" y="6385"/>
            <a:ext cx="5883967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A37C3-7FEF-455D-95AA-3A1F82254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809" y="304144"/>
            <a:ext cx="6082747" cy="697353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Zakaj se osredotočiti na zdravo prehrano</a:t>
            </a:r>
            <a:r>
              <a:rPr lang="en-US" b="1" dirty="0">
                <a:solidFill>
                  <a:srgbClr val="406F70"/>
                </a:solidFill>
              </a:rPr>
              <a:t>?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97424-07E2-4A9C-976F-ADC56B17BC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6998" y="1603419"/>
            <a:ext cx="6619315" cy="46017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Po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podatkih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družbe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Nielsen: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Potrošniki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poskušajo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prevzeti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odgovornost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za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svoje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zdravje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.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Skoraj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polovica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(49 %)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anketirancev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v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Nielsenovi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globalni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raziskavi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o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zdravju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sl-SI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dobrem počutju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meni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, da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imajo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prekomerno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telesno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težo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,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podoben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odstotek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(50 %) pa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si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aktivno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prizadeva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shujšati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. </a:t>
            </a:r>
            <a:endParaRPr lang="sl-SI" altLang="en-US" sz="2400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Pri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tem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iščejo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pomoč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proizvajalcev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hrane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pijač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ter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gostincev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, da bi </a:t>
            </a:r>
            <a:r>
              <a:rPr lang="sl-SI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jim pomagali pri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bolj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zdrav</a:t>
            </a:r>
            <a:r>
              <a:rPr lang="sl-SI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ih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dirty="0" err="1">
                <a:solidFill>
                  <a:srgbClr val="085156"/>
                </a:solidFill>
                <a:cs typeface="Arial" panose="020B0604020202020204" pitchFamily="34" charset="0"/>
              </a:rPr>
              <a:t>odločitv</a:t>
            </a:r>
            <a:r>
              <a:rPr lang="sl-SI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ah</a:t>
            </a:r>
            <a:r>
              <a:rPr lang="en-IE" altLang="en-US" sz="2400" dirty="0">
                <a:solidFill>
                  <a:srgbClr val="085156"/>
                </a:solidFill>
                <a:cs typeface="Arial" panose="020B0604020202020204" pitchFamily="34" charset="0"/>
              </a:rPr>
              <a:t>!</a:t>
            </a:r>
            <a:endParaRPr lang="sl-SI" altLang="en-US" sz="2400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l-SI" altLang="en-US" sz="2400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V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razdelkih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, ki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sledijo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, </a:t>
            </a:r>
            <a:r>
              <a:rPr lang="sl-SI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vam pokažemo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,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kako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lahko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s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spremembo surovin 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v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hrani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, ki jo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ponujate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, </a:t>
            </a:r>
            <a:r>
              <a:rPr lang="sl-SI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prenovite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svojo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gostinsko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2400" b="1" dirty="0" err="1">
                <a:solidFill>
                  <a:srgbClr val="085156"/>
                </a:solidFill>
                <a:cs typeface="Arial" panose="020B0604020202020204" pitchFamily="34" charset="0"/>
              </a:rPr>
              <a:t>ponudbo</a:t>
            </a:r>
            <a:r>
              <a:rPr lang="en-IE" altLang="en-US" sz="2400" b="1" dirty="0">
                <a:solidFill>
                  <a:srgbClr val="085156"/>
                </a:solidFill>
                <a:cs typeface="Arial" panose="020B0604020202020204" pitchFamily="34" charset="0"/>
              </a:rPr>
              <a:t>.</a:t>
            </a:r>
            <a:endParaRPr lang="sl-SI" altLang="en-US" sz="2400" b="1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l-SI" altLang="en-US" sz="2400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626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D979F-ED94-46FA-8F49-75D6444F1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813" y="4092611"/>
            <a:ext cx="657446" cy="597399"/>
          </a:xfrm>
        </p:spPr>
        <p:txBody>
          <a:bodyPr>
            <a:normAutofit fontScale="47500" lnSpcReduction="20000"/>
          </a:bodyPr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06D72-E232-49BA-9CD1-B29A53565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2327" y="1308495"/>
            <a:ext cx="777853" cy="638175"/>
          </a:xfrm>
        </p:spPr>
        <p:txBody>
          <a:bodyPr>
            <a:normAutofit fontScale="47500" lnSpcReduction="20000"/>
          </a:bodyPr>
          <a:lstStyle/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44A5-393D-4464-92CA-BEC406085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3054" y="662164"/>
            <a:ext cx="8551113" cy="47529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Hranila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so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snovi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v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hrani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, ki so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bistvene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za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rast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razvoj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in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vzdrževanje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telesnih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funkcij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sl-SI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Če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hranilo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ni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prisotno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, se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vidiki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delovanja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in s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tem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zdravja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človeka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poslabšajo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. Kadar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vnos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hranil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ne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zadovoljuje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rednih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potreb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po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hranilih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, ki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jih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narekuje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dejavnost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celic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, se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presnovni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procesi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upočasnijo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ali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celo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E" sz="2400" dirty="0" err="1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ustavijo</a:t>
            </a:r>
            <a:r>
              <a:rPr lang="en-IE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.	                      </a:t>
            </a:r>
            <a:r>
              <a:rPr lang="sl-SI" sz="2400" dirty="0">
                <a:solidFill>
                  <a:srgbClr val="F5C05B"/>
                </a:solidFill>
                <a:effectLst/>
                <a:ea typeface="Times New Roman" panose="02020603050405020304" pitchFamily="18" charset="0"/>
              </a:rPr>
              <a:t>			</a:t>
            </a:r>
            <a:r>
              <a:rPr lang="en-IE" sz="2800" b="1" i="1" dirty="0">
                <a:solidFill>
                  <a:srgbClr val="F5C0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          </a:t>
            </a:r>
            <a:r>
              <a:rPr lang="en-IE" sz="1800" b="1" i="1" dirty="0">
                <a:solidFill>
                  <a:srgbClr val="F5C0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sl-SI" sz="1800" b="1" i="1" dirty="0">
                <a:solidFill>
                  <a:srgbClr val="F5C0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Pogledi na prehrano</a:t>
            </a:r>
            <a:r>
              <a:rPr lang="en-IE" sz="1800" b="1" i="1" dirty="0">
                <a:solidFill>
                  <a:srgbClr val="F5C0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Wardlow and </a:t>
            </a:r>
            <a:r>
              <a:rPr lang="en-IE" sz="1800" b="1" i="1" dirty="0" err="1">
                <a:solidFill>
                  <a:srgbClr val="F5C0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Insel</a:t>
            </a:r>
            <a:endParaRPr lang="en-IE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C5D98-7CCC-488E-9A05-EF31A2C8845E}"/>
              </a:ext>
            </a:extLst>
          </p:cNvPr>
          <p:cNvSpPr txBox="1"/>
          <p:nvPr/>
        </p:nvSpPr>
        <p:spPr>
          <a:xfrm>
            <a:off x="176980" y="142224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Hranila so naši prijatelji</a:t>
            </a:r>
            <a:r>
              <a:rPr lang="en-IE" sz="3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902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C82CF-DBEB-42A4-9485-83DADCB7D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CB228B-8EB0-4A11-87BF-788921650F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3963" y="3146425"/>
            <a:ext cx="7877175" cy="3173413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rgbClr val="F5C05B"/>
                </a:solidFill>
              </a:rPr>
              <a:t>2. </a:t>
            </a:r>
            <a:r>
              <a:rPr lang="sl-SI" sz="4800" b="1" dirty="0" err="1">
                <a:solidFill>
                  <a:srgbClr val="F5C05B"/>
                </a:solidFill>
              </a:rPr>
              <a:t>Nutracevtiki</a:t>
            </a:r>
            <a:r>
              <a:rPr lang="sl-SI" sz="4800" b="1" dirty="0">
                <a:solidFill>
                  <a:srgbClr val="F5C05B"/>
                </a:solidFill>
              </a:rPr>
              <a:t> in </a:t>
            </a:r>
          </a:p>
          <a:p>
            <a:pPr algn="l"/>
            <a:r>
              <a:rPr lang="sl-SI" sz="4800" b="1" dirty="0">
                <a:solidFill>
                  <a:srgbClr val="F5C05B"/>
                </a:solidFill>
              </a:rPr>
              <a:t>funkcionalna živila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F63BA-3BCC-4549-BFC7-A967C5B07B00}"/>
              </a:ext>
            </a:extLst>
          </p:cNvPr>
          <p:cNvSpPr txBox="1"/>
          <p:nvPr/>
        </p:nvSpPr>
        <p:spPr>
          <a:xfrm>
            <a:off x="8631936" y="390144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5156"/>
                </a:solidFill>
              </a:rPr>
              <a:t>MODUL 3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676716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/>
              <a:t>Funkcionalna živila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6240" y="2189730"/>
            <a:ext cx="11562080" cy="3991554"/>
          </a:xfrm>
        </p:spPr>
        <p:txBody>
          <a:bodyPr/>
          <a:lstStyle/>
          <a:p>
            <a:pPr algn="l"/>
            <a:r>
              <a:rPr lang="en-GB" b="0" i="0" dirty="0" err="1">
                <a:solidFill>
                  <a:srgbClr val="085156"/>
                </a:solidFill>
                <a:effectLst/>
              </a:rPr>
              <a:t>Znani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primer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funkcionalnega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ovseni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kosmiči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vsebujejo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topne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vlaknine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Ta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vrsta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vlaknin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pomaga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zniževati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raven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holesterola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podpira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srca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pijače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ki se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uvrščajo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med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funkcionalna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so na primer</a:t>
            </a:r>
            <a:r>
              <a:rPr lang="en-GB" b="0" i="0" dirty="0">
                <a:solidFill>
                  <a:srgbClr val="085156"/>
                </a:solidFill>
                <a:effectLst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85156"/>
                </a:solidFill>
                <a:effectLst/>
              </a:rPr>
              <a:t>polnovredna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: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žit</a:t>
            </a:r>
            <a:r>
              <a:rPr lang="sl-SI" b="0" i="0" dirty="0">
                <a:solidFill>
                  <a:srgbClr val="085156"/>
                </a:solidFill>
                <a:effectLst/>
              </a:rPr>
              <a:t>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sadje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zelenjav</a:t>
            </a:r>
            <a:r>
              <a:rPr lang="sl-SI" b="0" i="0" dirty="0">
                <a:solidFill>
                  <a:srgbClr val="085156"/>
                </a:solidFill>
                <a:effectLst/>
              </a:rPr>
              <a:t>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oreščki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…</a:t>
            </a:r>
            <a:endParaRPr lang="en-GB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m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odificirana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(obogatena z vlakninami, vitamini …)</a:t>
            </a:r>
            <a:r>
              <a:rPr lang="en-GB" dirty="0">
                <a:solidFill>
                  <a:srgbClr val="085156"/>
                </a:solidFill>
              </a:rPr>
              <a:t>: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jogurt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mleko</a:t>
            </a:r>
            <a:r>
              <a:rPr lang="sl-SI" dirty="0">
                <a:solidFill>
                  <a:srgbClr val="085156"/>
                </a:solidFill>
              </a:rPr>
              <a:t>,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pomarančni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sok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…</a:t>
            </a:r>
            <a:endParaRPr lang="en-GB" b="0" i="0" dirty="0">
              <a:solidFill>
                <a:srgbClr val="085156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p</a:t>
            </a:r>
            <a:r>
              <a:rPr lang="sl-SI" b="0" i="0" dirty="0">
                <a:solidFill>
                  <a:srgbClr val="085156"/>
                </a:solidFill>
                <a:effectLst/>
              </a:rPr>
              <a:t>rehranski dodatki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: </a:t>
            </a:r>
            <a:r>
              <a:rPr lang="sl-SI" dirty="0">
                <a:solidFill>
                  <a:srgbClr val="085156"/>
                </a:solidFill>
              </a:rPr>
              <a:t>vitamini in minerali, prehranske vlaknine, omega-3 maščobne kisline, </a:t>
            </a:r>
            <a:r>
              <a:rPr lang="sl-SI" dirty="0" err="1">
                <a:solidFill>
                  <a:srgbClr val="085156"/>
                </a:solidFill>
              </a:rPr>
              <a:t>probiotične</a:t>
            </a:r>
            <a:r>
              <a:rPr lang="sl-SI" dirty="0">
                <a:solidFill>
                  <a:srgbClr val="085156"/>
                </a:solidFill>
              </a:rPr>
              <a:t> kulture …</a:t>
            </a:r>
            <a:endParaRPr lang="en-GB" dirty="0">
              <a:solidFill>
                <a:srgbClr val="085156"/>
              </a:solidFill>
            </a:endParaRPr>
          </a:p>
          <a:p>
            <a:pPr algn="l"/>
            <a:endParaRPr lang="en-GB" b="0" i="0" dirty="0">
              <a:solidFill>
                <a:srgbClr val="085156"/>
              </a:solidFill>
              <a:effectLst/>
            </a:endParaRPr>
          </a:p>
          <a:p>
            <a:pPr algn="l"/>
            <a:r>
              <a:rPr lang="en-GB" b="1" i="0" dirty="0" err="1">
                <a:solidFill>
                  <a:srgbClr val="085156"/>
                </a:solidFill>
                <a:effectLst/>
              </a:rPr>
              <a:t>Oglejmo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si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nekaj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primerov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sl-SI" b="1" i="0" dirty="0">
                <a:solidFill>
                  <a:srgbClr val="085156"/>
                </a:solidFill>
                <a:effectLst/>
              </a:rPr>
              <a:t>obogatenih funkcionalnih živil …</a:t>
            </a:r>
            <a:endParaRPr lang="en-US" b="1" i="0" dirty="0">
              <a:solidFill>
                <a:srgbClr val="08515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940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532611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>
                <a:solidFill>
                  <a:srgbClr val="F5C05B"/>
                </a:solidFill>
              </a:rPr>
              <a:t>Spoznajmo funkcionalna živila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800" y="2047490"/>
            <a:ext cx="11328400" cy="3991554"/>
          </a:xfrm>
        </p:spPr>
        <p:txBody>
          <a:bodyPr/>
          <a:lstStyle/>
          <a:p>
            <a:pPr algn="just"/>
            <a:r>
              <a:rPr lang="en-GB" b="0" i="0" dirty="0" err="1">
                <a:solidFill>
                  <a:srgbClr val="085156"/>
                </a:solidFill>
                <a:effectLst/>
              </a:rPr>
              <a:t>Funkcionalna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naravna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obogatena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dodatnimi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minerali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vitamini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zdravimi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maščobami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procesu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"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nutrifikacije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".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Funkcionalno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za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katerega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trdi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da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ima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dodatno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funkcijo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(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pogosto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povezano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spodbujanjem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zdravja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preprečevanjem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bolezni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) z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dodajanjem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novih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sestavin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več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obstoječih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sestavin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npr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dodanih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vitaminov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mineralov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Pomislite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mleko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obogateno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vitaminom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D, in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jogurt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probiotiki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085156"/>
                </a:solidFill>
                <a:effectLst/>
              </a:rPr>
              <a:t>Vendar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pa se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večina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šteje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funkcionalna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ker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njihovih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sestavin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mogoče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pridobiti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fizične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koristi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beljakovine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delovanje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mišic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ogljikovi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hidrati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energijo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Resnično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izjemna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funkcionalna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>
                <a:solidFill>
                  <a:srgbClr val="085156"/>
                </a:solidFill>
                <a:effectLst/>
              </a:rPr>
              <a:t>se od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drugih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razlikujejo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po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impresivn</a:t>
            </a:r>
            <a:r>
              <a:rPr lang="sl-SI" b="1" i="0" dirty="0">
                <a:solidFill>
                  <a:srgbClr val="085156"/>
                </a:solidFill>
                <a:effectLst/>
              </a:rPr>
              <a:t>i vsebnosti 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085156"/>
                </a:solidFill>
                <a:effectLst/>
              </a:rPr>
              <a:t>hranil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Z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drugimi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besedami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vitamini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minerali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hranijo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celični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ravni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resnično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globoko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nahranijo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telo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posledični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učinek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splošno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pa je v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kombinaciji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z dobro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uravnoteženo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prehrano</a:t>
            </a:r>
            <a:r>
              <a:rPr lang="en-GB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b="0" i="0" dirty="0" err="1">
                <a:solidFill>
                  <a:srgbClr val="085156"/>
                </a:solidFill>
                <a:effectLst/>
              </a:rPr>
              <a:t>oč</a:t>
            </a:r>
            <a:r>
              <a:rPr lang="en-GB" b="0" i="0" dirty="0" err="1">
                <a:solidFill>
                  <a:srgbClr val="085156"/>
                </a:solidFill>
                <a:effectLst/>
              </a:rPr>
              <a:t>iten</a:t>
            </a:r>
            <a:r>
              <a:rPr lang="en-GB" b="0" i="0" dirty="0">
                <a:solidFill>
                  <a:srgbClr val="085156"/>
                </a:solidFill>
                <a:effectLst/>
              </a:rPr>
              <a:t>. </a:t>
            </a:r>
          </a:p>
          <a:p>
            <a:endParaRPr lang="en-US" b="1" i="0" dirty="0">
              <a:solidFill>
                <a:srgbClr val="08515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45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472141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/>
              <a:t>Primer funkcionalnega živila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4021" y="2307037"/>
            <a:ext cx="6835970" cy="3991554"/>
          </a:xfrm>
        </p:spPr>
        <p:txBody>
          <a:bodyPr/>
          <a:lstStyle/>
          <a:p>
            <a:pPr algn="just"/>
            <a:r>
              <a:rPr lang="en-GB" sz="2200" dirty="0" err="1">
                <a:solidFill>
                  <a:srgbClr val="406F70"/>
                </a:solidFill>
              </a:rPr>
              <a:t>Oreščki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imajo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impresiven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seznam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koristi</a:t>
            </a:r>
            <a:r>
              <a:rPr lang="en-GB" sz="2200" dirty="0">
                <a:solidFill>
                  <a:srgbClr val="406F70"/>
                </a:solidFill>
              </a:rPr>
              <a:t> za </a:t>
            </a:r>
            <a:r>
              <a:rPr lang="en-GB" sz="2200" dirty="0" err="1">
                <a:solidFill>
                  <a:srgbClr val="406F70"/>
                </a:solidFill>
              </a:rPr>
              <a:t>zdravje</a:t>
            </a:r>
            <a:r>
              <a:rPr lang="en-GB" sz="2200" dirty="0">
                <a:solidFill>
                  <a:srgbClr val="406F70"/>
                </a:solidFill>
              </a:rPr>
              <a:t>. Poleg </a:t>
            </a:r>
            <a:r>
              <a:rPr lang="en-GB" sz="2200" dirty="0" err="1">
                <a:solidFill>
                  <a:srgbClr val="406F70"/>
                </a:solidFill>
              </a:rPr>
              <a:t>tega</a:t>
            </a:r>
            <a:r>
              <a:rPr lang="en-GB" sz="2200" dirty="0">
                <a:solidFill>
                  <a:srgbClr val="406F70"/>
                </a:solidFill>
              </a:rPr>
              <a:t>, da so </a:t>
            </a:r>
            <a:r>
              <a:rPr lang="en-GB" sz="2200" dirty="0" err="1">
                <a:solidFill>
                  <a:srgbClr val="406F70"/>
                </a:solidFill>
              </a:rPr>
              <a:t>oreščki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hranljiva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dodatna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sestavina</a:t>
            </a:r>
            <a:r>
              <a:rPr lang="en-GB" sz="2200" dirty="0">
                <a:solidFill>
                  <a:srgbClr val="406F70"/>
                </a:solidFill>
              </a:rPr>
              <a:t>, </a:t>
            </a:r>
            <a:r>
              <a:rPr lang="en-GB" sz="2200" dirty="0" err="1">
                <a:solidFill>
                  <a:srgbClr val="406F70"/>
                </a:solidFill>
              </a:rPr>
              <a:t>zagotavljajo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tudi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večje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količine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maščobnih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kislin</a:t>
            </a:r>
            <a:r>
              <a:rPr lang="en-GB" sz="2200" dirty="0">
                <a:solidFill>
                  <a:srgbClr val="406F70"/>
                </a:solidFill>
              </a:rPr>
              <a:t> omega-3. </a:t>
            </a:r>
          </a:p>
          <a:p>
            <a:pPr algn="just"/>
            <a:r>
              <a:rPr lang="en-GB" sz="2200" dirty="0" err="1">
                <a:solidFill>
                  <a:srgbClr val="406F70"/>
                </a:solidFill>
              </a:rPr>
              <a:t>Večina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oreščkov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vsebuje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tudi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več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vlaknin</a:t>
            </a:r>
            <a:r>
              <a:rPr lang="en-GB" sz="2200" dirty="0">
                <a:solidFill>
                  <a:srgbClr val="406F70"/>
                </a:solidFill>
              </a:rPr>
              <a:t>, </a:t>
            </a:r>
            <a:r>
              <a:rPr lang="en-GB" sz="2200" dirty="0" err="1">
                <a:solidFill>
                  <a:srgbClr val="406F70"/>
                </a:solidFill>
              </a:rPr>
              <a:t>vitamina</a:t>
            </a:r>
            <a:r>
              <a:rPr lang="en-GB" sz="2200" dirty="0">
                <a:solidFill>
                  <a:srgbClr val="406F70"/>
                </a:solidFill>
              </a:rPr>
              <a:t> E in </a:t>
            </a:r>
            <a:r>
              <a:rPr lang="en-GB" sz="2200" dirty="0" err="1">
                <a:solidFill>
                  <a:srgbClr val="406F70"/>
                </a:solidFill>
              </a:rPr>
              <a:t>drugih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pomembnih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mineralov</a:t>
            </a:r>
            <a:r>
              <a:rPr lang="en-GB" sz="2200" dirty="0">
                <a:solidFill>
                  <a:srgbClr val="406F70"/>
                </a:solidFill>
              </a:rPr>
              <a:t>. </a:t>
            </a:r>
            <a:r>
              <a:rPr lang="en-GB" sz="2200" dirty="0" err="1">
                <a:solidFill>
                  <a:srgbClr val="406F70"/>
                </a:solidFill>
              </a:rPr>
              <a:t>Pomagajo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pri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hujšanju</a:t>
            </a:r>
            <a:r>
              <a:rPr lang="en-GB" sz="2200" dirty="0">
                <a:solidFill>
                  <a:srgbClr val="406F70"/>
                </a:solidFill>
              </a:rPr>
              <a:t>, </a:t>
            </a:r>
            <a:r>
              <a:rPr lang="en-GB" sz="2200" dirty="0" err="1">
                <a:solidFill>
                  <a:srgbClr val="406F70"/>
                </a:solidFill>
              </a:rPr>
              <a:t>varujejo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srce</a:t>
            </a:r>
            <a:r>
              <a:rPr lang="en-GB" sz="2200" dirty="0">
                <a:solidFill>
                  <a:srgbClr val="406F70"/>
                </a:solidFill>
              </a:rPr>
              <a:t> in </a:t>
            </a:r>
            <a:r>
              <a:rPr lang="en-GB" sz="2200" dirty="0" err="1">
                <a:solidFill>
                  <a:srgbClr val="406F70"/>
                </a:solidFill>
              </a:rPr>
              <a:t>pomagajo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pri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obvladovanju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sladkorne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bolezni</a:t>
            </a:r>
            <a:r>
              <a:rPr lang="en-GB" sz="2200" dirty="0">
                <a:solidFill>
                  <a:srgbClr val="406F70"/>
                </a:solidFill>
              </a:rPr>
              <a:t>. </a:t>
            </a:r>
          </a:p>
          <a:p>
            <a:pPr algn="just"/>
            <a:r>
              <a:rPr lang="en-GB" sz="2200" dirty="0" err="1">
                <a:solidFill>
                  <a:srgbClr val="406F70"/>
                </a:solidFill>
              </a:rPr>
              <a:t>Spodbujajo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splošno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zdravje</a:t>
            </a:r>
            <a:r>
              <a:rPr lang="en-GB" sz="2200" dirty="0">
                <a:solidFill>
                  <a:srgbClr val="406F70"/>
                </a:solidFill>
              </a:rPr>
              <a:t>, </a:t>
            </a:r>
            <a:r>
              <a:rPr lang="en-GB" sz="2200" dirty="0" err="1">
                <a:solidFill>
                  <a:srgbClr val="406F70"/>
                </a:solidFill>
              </a:rPr>
              <a:t>zmanjšujejo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vnetja</a:t>
            </a:r>
            <a:r>
              <a:rPr lang="en-GB" sz="2200" dirty="0">
                <a:solidFill>
                  <a:srgbClr val="406F70"/>
                </a:solidFill>
              </a:rPr>
              <a:t> (</a:t>
            </a:r>
            <a:r>
              <a:rPr lang="en-GB" sz="2200" dirty="0" err="1">
                <a:solidFill>
                  <a:srgbClr val="406F70"/>
                </a:solidFill>
              </a:rPr>
              <a:t>razen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če</a:t>
            </a:r>
            <a:r>
              <a:rPr lang="en-GB" sz="2200" dirty="0">
                <a:solidFill>
                  <a:srgbClr val="406F70"/>
                </a:solidFill>
              </a:rPr>
              <a:t> je </a:t>
            </a:r>
            <a:r>
              <a:rPr lang="en-GB" sz="2200" dirty="0" err="1">
                <a:solidFill>
                  <a:srgbClr val="406F70"/>
                </a:solidFill>
              </a:rPr>
              <a:t>posameznik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alergičen</a:t>
            </a:r>
            <a:r>
              <a:rPr lang="en-GB" sz="2200" dirty="0">
                <a:solidFill>
                  <a:srgbClr val="406F70"/>
                </a:solidFill>
              </a:rPr>
              <a:t> na </a:t>
            </a:r>
            <a:r>
              <a:rPr lang="en-GB" sz="2200" dirty="0" err="1">
                <a:solidFill>
                  <a:srgbClr val="406F70"/>
                </a:solidFill>
              </a:rPr>
              <a:t>oreščke</a:t>
            </a:r>
            <a:r>
              <a:rPr lang="en-GB" sz="2200" dirty="0">
                <a:solidFill>
                  <a:srgbClr val="406F70"/>
                </a:solidFill>
              </a:rPr>
              <a:t>), </a:t>
            </a:r>
            <a:r>
              <a:rPr lang="en-GB" sz="2200" dirty="0" err="1">
                <a:solidFill>
                  <a:srgbClr val="406F70"/>
                </a:solidFill>
              </a:rPr>
              <a:t>podpirajo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zdravje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možganov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ter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zmanjšujejo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tveganje</a:t>
            </a:r>
            <a:r>
              <a:rPr lang="en-GB" sz="2200" dirty="0">
                <a:solidFill>
                  <a:srgbClr val="406F70"/>
                </a:solidFill>
              </a:rPr>
              <a:t> za </a:t>
            </a:r>
            <a:r>
              <a:rPr lang="en-GB" sz="2200" dirty="0" err="1">
                <a:solidFill>
                  <a:srgbClr val="406F70"/>
                </a:solidFill>
              </a:rPr>
              <a:t>nastanek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raka</a:t>
            </a:r>
            <a:r>
              <a:rPr lang="en-GB" sz="2200" dirty="0">
                <a:solidFill>
                  <a:srgbClr val="406F70"/>
                </a:solidFill>
              </a:rPr>
              <a:t> in </a:t>
            </a:r>
            <a:r>
              <a:rPr lang="en-GB" sz="2200" dirty="0" err="1">
                <a:solidFill>
                  <a:srgbClr val="406F70"/>
                </a:solidFill>
              </a:rPr>
              <a:t>kroničnih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bolezni</a:t>
            </a:r>
            <a:r>
              <a:rPr lang="en-GB" sz="2200" dirty="0">
                <a:solidFill>
                  <a:srgbClr val="406F70"/>
                </a:solidFill>
              </a:rPr>
              <a:t>. </a:t>
            </a:r>
            <a:r>
              <a:rPr lang="en-GB" sz="2200" dirty="0" err="1">
                <a:solidFill>
                  <a:srgbClr val="406F70"/>
                </a:solidFill>
              </a:rPr>
              <a:t>Zlasti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orehi</a:t>
            </a:r>
            <a:r>
              <a:rPr lang="en-GB" sz="2200" dirty="0">
                <a:solidFill>
                  <a:srgbClr val="406F70"/>
                </a:solidFill>
              </a:rPr>
              <a:t> so </a:t>
            </a:r>
            <a:r>
              <a:rPr lang="en-GB" sz="2200" dirty="0" err="1">
                <a:solidFill>
                  <a:srgbClr val="406F70"/>
                </a:solidFill>
              </a:rPr>
              <a:t>hvaležni</a:t>
            </a:r>
            <a:r>
              <a:rPr lang="en-GB" sz="2200" dirty="0">
                <a:solidFill>
                  <a:srgbClr val="406F70"/>
                </a:solidFill>
              </a:rPr>
              <a:t> za </a:t>
            </a:r>
            <a:r>
              <a:rPr lang="en-GB" sz="2200" dirty="0" err="1">
                <a:solidFill>
                  <a:srgbClr val="406F70"/>
                </a:solidFill>
              </a:rPr>
              <a:t>podporo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zdravja</a:t>
            </a:r>
            <a:r>
              <a:rPr lang="en-GB" sz="2200" dirty="0">
                <a:solidFill>
                  <a:srgbClr val="406F70"/>
                </a:solidFill>
              </a:rPr>
              <a:t> </a:t>
            </a:r>
            <a:r>
              <a:rPr lang="en-GB" sz="2200" dirty="0" err="1">
                <a:solidFill>
                  <a:srgbClr val="406F70"/>
                </a:solidFill>
              </a:rPr>
              <a:t>srca</a:t>
            </a:r>
            <a:r>
              <a:rPr lang="en-GB" sz="2200" dirty="0">
                <a:solidFill>
                  <a:srgbClr val="406F70"/>
                </a:solidFill>
              </a:rPr>
              <a:t> in </a:t>
            </a:r>
            <a:r>
              <a:rPr lang="en-GB" sz="2200" dirty="0" err="1">
                <a:solidFill>
                  <a:srgbClr val="406F70"/>
                </a:solidFill>
              </a:rPr>
              <a:t>možganov</a:t>
            </a:r>
            <a:r>
              <a:rPr lang="en-GB" sz="2200" dirty="0">
                <a:solidFill>
                  <a:srgbClr val="406F70"/>
                </a:solidFill>
              </a:rPr>
              <a:t>.  </a:t>
            </a:r>
          </a:p>
        </p:txBody>
      </p:sp>
      <p:pic>
        <p:nvPicPr>
          <p:cNvPr id="6" name="Picture 5" descr="A picture containing nut, pastry, fruit, vegetable&#10;&#10;Description automatically generated">
            <a:extLst>
              <a:ext uri="{FF2B5EF4-FFF2-40B4-BE49-F238E27FC236}">
                <a16:creationId xmlns:a16="http://schemas.microsoft.com/office/drawing/2014/main" id="{202628AE-5A80-43F6-A81A-07852224C2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6867" y="2753360"/>
            <a:ext cx="4198893" cy="27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D46A1D-4E90-4D26-B055-89E5FCB222C8}"/>
              </a:ext>
            </a:extLst>
          </p:cNvPr>
          <p:cNvSpPr txBox="1"/>
          <p:nvPr/>
        </p:nvSpPr>
        <p:spPr>
          <a:xfrm>
            <a:off x="8278334" y="5684148"/>
            <a:ext cx="3517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s://commons.wikimedia.org/wiki/File:Walnuts_for_sale.JP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sa/3.0/"/>
              </a:rPr>
              <a:t>CC BY-SA</a:t>
            </a:r>
            <a:endParaRPr lang="en-IE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1193B-52FF-4AB0-9621-59E221D53ACE}"/>
              </a:ext>
            </a:extLst>
          </p:cNvPr>
          <p:cNvSpPr txBox="1"/>
          <p:nvPr/>
        </p:nvSpPr>
        <p:spPr>
          <a:xfrm>
            <a:off x="2773179" y="1146048"/>
            <a:ext cx="22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i="0" dirty="0">
                <a:solidFill>
                  <a:srgbClr val="F5C05B"/>
                </a:solidFill>
                <a:effectLst/>
              </a:rPr>
              <a:t>Oreščki</a:t>
            </a:r>
            <a:endParaRPr lang="en-GB" sz="3600" b="0" i="0" dirty="0">
              <a:solidFill>
                <a:srgbClr val="F5C05B"/>
              </a:solidFill>
              <a:effectLst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185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554A35-3E35-9A4D-A2B0-891CDA96B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FB6A1-362A-4B4A-BCAE-985900F42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Razumevanje </a:t>
            </a:r>
            <a:r>
              <a:rPr lang="en-US" b="1" baseline="0" dirty="0" err="1"/>
              <a:t>povezav</a:t>
            </a:r>
            <a:r>
              <a:rPr lang="sl-SI" b="1" baseline="0" dirty="0"/>
              <a:t>e</a:t>
            </a:r>
            <a:r>
              <a:rPr lang="en-US" b="1" baseline="0" dirty="0"/>
              <a:t> med </a:t>
            </a:r>
            <a:endParaRPr lang="sl-SI" b="1" baseline="0" dirty="0"/>
          </a:p>
          <a:p>
            <a:r>
              <a:rPr lang="en-US" b="1" baseline="0" dirty="0"/>
              <a:t>HRANO - PREHRANO - ZDRAVJEM</a:t>
            </a:r>
            <a:endParaRPr lang="en-IE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C8B2B6-3844-D74E-9C38-524A4DDC9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FF1A0-C344-4C20-9424-DCE3AA7BA6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4870" y="1604453"/>
            <a:ext cx="4430795" cy="1090160"/>
          </a:xfrm>
        </p:spPr>
        <p:txBody>
          <a:bodyPr>
            <a:normAutofit/>
          </a:bodyPr>
          <a:lstStyle/>
          <a:p>
            <a:r>
              <a:rPr lang="en-US" b="1" baseline="0" dirty="0" err="1"/>
              <a:t>Nutrace</a:t>
            </a:r>
            <a:r>
              <a:rPr lang="sl-SI" b="1" baseline="0" dirty="0"/>
              <a:t>vtiki in funkcionalna živila</a:t>
            </a:r>
            <a:r>
              <a:rPr lang="en-US" b="1" baseline="0" dirty="0"/>
              <a:t> </a:t>
            </a:r>
            <a:endParaRPr lang="en-US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A2178C-712C-C74A-BF74-2B6627DDD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3F9455-3E65-4511-9F4D-F9CBEB05AE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2812405"/>
            <a:ext cx="4757307" cy="1090160"/>
          </a:xfrm>
        </p:spPr>
        <p:txBody>
          <a:bodyPr>
            <a:normAutofit/>
          </a:bodyPr>
          <a:lstStyle/>
          <a:p>
            <a:r>
              <a:rPr lang="en-US" b="1" baseline="0" dirty="0" err="1"/>
              <a:t>Zmanjš</a:t>
            </a:r>
            <a:r>
              <a:rPr lang="sl-SI" b="1" baseline="0" dirty="0" err="1"/>
              <a:t>ev</a:t>
            </a:r>
            <a:r>
              <a:rPr lang="en-US" b="1" baseline="0" dirty="0" err="1"/>
              <a:t>anje</a:t>
            </a:r>
            <a:r>
              <a:rPr lang="en-US" b="1" baseline="0" dirty="0"/>
              <a:t> </a:t>
            </a:r>
            <a:r>
              <a:rPr lang="sl-SI" b="1" baseline="0" dirty="0"/>
              <a:t>vsebnosti</a:t>
            </a:r>
            <a:r>
              <a:rPr lang="en-US" b="1" baseline="0" dirty="0"/>
              <a:t> s</a:t>
            </a:r>
            <a:r>
              <a:rPr lang="sl-SI" b="1" baseline="0" dirty="0" err="1"/>
              <a:t>ladkorja</a:t>
            </a:r>
            <a:r>
              <a:rPr lang="sl-SI" b="1" baseline="0" dirty="0"/>
              <a:t> in s</a:t>
            </a:r>
            <a:r>
              <a:rPr lang="en-US" b="1" baseline="0" dirty="0" err="1"/>
              <a:t>oli</a:t>
            </a:r>
            <a:endParaRPr lang="en-US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BD143-935E-9849-B699-C14C331F15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0AEABB-5FA6-9349-9467-F4BC21FA5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Naravna prehranska dopolnila</a:t>
            </a:r>
            <a:endParaRPr lang="en-US" b="1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7FCD7D-5A46-8546-A07C-9747D89248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247293-30D3-1049-A5B5-6CC8566D33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Zmanjševanje predelave živil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321ABF-C849-4D92-936A-D4E74F4E9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Modul 3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E007-6E0A-412E-9583-8F9805013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406F70"/>
                </a:solidFill>
              </a:rPr>
              <a:t>Cilj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tega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modula</a:t>
            </a:r>
            <a:r>
              <a:rPr lang="en-US" sz="2400" dirty="0">
                <a:solidFill>
                  <a:srgbClr val="406F70"/>
                </a:solidFill>
              </a:rPr>
              <a:t> je </a:t>
            </a:r>
            <a:r>
              <a:rPr lang="en-US" sz="2400" dirty="0" err="1">
                <a:solidFill>
                  <a:srgbClr val="406F70"/>
                </a:solidFill>
              </a:rPr>
              <a:t>izboljšati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vaše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znanje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petih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temah</a:t>
            </a:r>
            <a:r>
              <a:rPr lang="en-US" sz="2400" dirty="0">
                <a:solidFill>
                  <a:srgbClr val="406F70"/>
                </a:solidFill>
              </a:rPr>
              <a:t>, ki so </a:t>
            </a:r>
            <a:r>
              <a:rPr lang="en-US" sz="2400" dirty="0" err="1">
                <a:solidFill>
                  <a:srgbClr val="406F70"/>
                </a:solidFill>
              </a:rPr>
              <a:t>zelo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pomembne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izboljšanje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hrane</a:t>
            </a:r>
            <a:r>
              <a:rPr lang="en-US" sz="2400" dirty="0">
                <a:solidFill>
                  <a:srgbClr val="406F70"/>
                </a:solidFill>
              </a:rPr>
              <a:t>, ki jo </a:t>
            </a:r>
            <a:r>
              <a:rPr lang="en-US" sz="2400" dirty="0" err="1">
                <a:solidFill>
                  <a:srgbClr val="406F70"/>
                </a:solidFill>
              </a:rPr>
              <a:t>ponujate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0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472141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/>
              <a:t>Primer funkcionalnega živila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3401" y="2452522"/>
            <a:ext cx="6504400" cy="3991554"/>
          </a:xfrm>
        </p:spPr>
        <p:txBody>
          <a:bodyPr/>
          <a:lstStyle/>
          <a:p>
            <a:r>
              <a:rPr lang="en-GB" sz="2000" b="0" i="0" dirty="0">
                <a:solidFill>
                  <a:srgbClr val="085156"/>
                </a:solidFill>
                <a:effectLst/>
              </a:rPr>
              <a:t>Ta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zrna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zagotavljajo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številne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koristi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. </a:t>
            </a:r>
            <a:endParaRPr lang="sl-SI" sz="2000" b="0" i="0" dirty="0">
              <a:solidFill>
                <a:srgbClr val="085156"/>
              </a:solidFill>
              <a:effectLst/>
            </a:endParaRPr>
          </a:p>
          <a:p>
            <a:r>
              <a:rPr lang="en-GB" sz="2000" b="0" i="0" dirty="0" err="1">
                <a:solidFill>
                  <a:srgbClr val="085156"/>
                </a:solidFill>
                <a:effectLst/>
              </a:rPr>
              <a:t>Zrnje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ima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tri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glavne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dele, z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rafiniranjem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zrnja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izdelke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sta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beli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kruh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beli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riž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pa se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te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pomembne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plasti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polne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hranilnih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odstranijo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. </a:t>
            </a:r>
          </a:p>
          <a:p>
            <a:pPr algn="l"/>
            <a:r>
              <a:rPr lang="en-GB" sz="2000" b="0" i="0" dirty="0" err="1">
                <a:solidFill>
                  <a:srgbClr val="085156"/>
                </a:solidFill>
                <a:effectLst/>
              </a:rPr>
              <a:t>Polnozrnata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žita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imajo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vse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tri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plasti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zato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ohranjajo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telo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zdravo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zmanjšujejo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tveganje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nastanek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bolezni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pomagajo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preprečevati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kronična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obolenja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.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Polnozrnati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izdelki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vsebujejo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veliko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vlaknin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malo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dodanih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sladkorjev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izboljšajo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tudi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prebavil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hkrati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pa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ščitijo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 pred </a:t>
            </a:r>
            <a:r>
              <a:rPr lang="en-GB" sz="2000" b="0" i="0" dirty="0" err="1">
                <a:solidFill>
                  <a:srgbClr val="085156"/>
                </a:solidFill>
                <a:effectLst/>
              </a:rPr>
              <a:t>vnetji</a:t>
            </a:r>
            <a:r>
              <a:rPr lang="en-GB" sz="2000" b="0" i="0" dirty="0">
                <a:solidFill>
                  <a:srgbClr val="085156"/>
                </a:solidFill>
                <a:effectLst/>
              </a:rPr>
              <a:t>. </a:t>
            </a:r>
          </a:p>
          <a:p>
            <a:pPr algn="l"/>
            <a:endParaRPr lang="en-GB" sz="2200" b="0" i="0" dirty="0">
              <a:solidFill>
                <a:srgbClr val="08515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F3C1E-63F3-470E-8D35-E17B068391BF}"/>
              </a:ext>
            </a:extLst>
          </p:cNvPr>
          <p:cNvSpPr txBox="1"/>
          <p:nvPr/>
        </p:nvSpPr>
        <p:spPr>
          <a:xfrm>
            <a:off x="8290560" y="2458057"/>
            <a:ext cx="39014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000" b="1" i="0" dirty="0">
                <a:solidFill>
                  <a:srgbClr val="F5C05B"/>
                </a:solidFill>
                <a:effectLst/>
              </a:rPr>
              <a:t>Polnovredne jedi</a:t>
            </a:r>
            <a:r>
              <a:rPr lang="en-GB" sz="2000" b="1" i="0" dirty="0">
                <a:solidFill>
                  <a:srgbClr val="F5C05B"/>
                </a:solidFill>
                <a:effectLst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amarant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ječmen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oves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ovsena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kaša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rjavi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riž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polnozrnate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testenine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polnozrnati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kruh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406F70"/>
                </a:solidFill>
                <a:effectLst/>
              </a:rPr>
              <a:t>kvinoja</a:t>
            </a:r>
            <a:endParaRPr lang="en-GB" sz="2000" b="0" i="0" dirty="0">
              <a:solidFill>
                <a:srgbClr val="406F7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406F70"/>
                </a:solidFill>
                <a:effectLst/>
              </a:rPr>
              <a:t> </a:t>
            </a:r>
            <a:r>
              <a:rPr lang="en-GB" sz="2000" b="0" i="0" dirty="0">
                <a:solidFill>
                  <a:srgbClr val="406F70"/>
                </a:solidFill>
                <a:effectLst/>
              </a:rPr>
              <a:t>tef</a:t>
            </a:r>
            <a:r>
              <a:rPr lang="sl-SI" sz="2000" b="0" i="0" dirty="0">
                <a:solidFill>
                  <a:srgbClr val="406F70"/>
                </a:solidFill>
                <a:effectLst/>
              </a:rPr>
              <a:t> (etiopsko žito)</a:t>
            </a:r>
            <a:endParaRPr lang="en-GB" sz="1800" b="0" i="0" dirty="0">
              <a:solidFill>
                <a:srgbClr val="406F70"/>
              </a:solidFill>
              <a:effectLst/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B68C35-339A-49E0-A35A-905CC7649C54}"/>
              </a:ext>
            </a:extLst>
          </p:cNvPr>
          <p:cNvCxnSpPr/>
          <p:nvPr/>
        </p:nvCxnSpPr>
        <p:spPr>
          <a:xfrm>
            <a:off x="8026400" y="2458057"/>
            <a:ext cx="0" cy="3556000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87F556-CDB5-46FB-A5B1-846B69A36A45}"/>
              </a:ext>
            </a:extLst>
          </p:cNvPr>
          <p:cNvSpPr txBox="1"/>
          <p:nvPr/>
        </p:nvSpPr>
        <p:spPr>
          <a:xfrm>
            <a:off x="2773178" y="1243584"/>
            <a:ext cx="518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i="0" dirty="0">
                <a:solidFill>
                  <a:srgbClr val="F5C05B"/>
                </a:solidFill>
                <a:effectLst/>
              </a:rPr>
              <a:t>Polnovredne žitarice</a:t>
            </a:r>
            <a:endParaRPr lang="en-GB" sz="3600" b="1" i="0" dirty="0">
              <a:solidFill>
                <a:srgbClr val="F5C05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546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A2054-B100-4B84-9F3C-1A14FA76E2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2503356"/>
            <a:ext cx="5509449" cy="3230383"/>
          </a:xfrm>
        </p:spPr>
        <p:txBody>
          <a:bodyPr/>
          <a:lstStyle/>
          <a:p>
            <a:pPr algn="just"/>
            <a:r>
              <a:rPr lang="sl-SI" sz="2400" b="0" i="0" dirty="0">
                <a:solidFill>
                  <a:srgbClr val="085156"/>
                </a:solidFill>
                <a:effectLst/>
              </a:rPr>
              <a:t>Stročnice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so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pomemben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vir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vitaminov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mineralov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saj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vsebuje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jo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veliko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vlaknin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beljakovin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ter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hranilnih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sta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kalij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folati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. 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Uporaba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stročnic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funkcionalnega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najučinkovitejša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če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jih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pred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uporabo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operemo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odcedimo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. S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tem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zmanjša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vsebnost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natrija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(soli),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če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bila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sol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stročnicam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dodana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med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predelavo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85156"/>
                </a:solidFill>
                <a:effectLst/>
              </a:rPr>
              <a:t>pakiranjem</a:t>
            </a:r>
            <a:r>
              <a:rPr lang="en-GB" sz="2400" b="0" i="0" dirty="0">
                <a:solidFill>
                  <a:srgbClr val="085156"/>
                </a:solidFill>
                <a:effectLst/>
              </a:rPr>
              <a:t>. </a:t>
            </a:r>
            <a:endParaRPr lang="en-GB" sz="2400" b="0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96F5966-A9DA-492E-98BA-CFE3B46D9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363" y="652463"/>
            <a:ext cx="8775700" cy="1162050"/>
          </a:xfrm>
        </p:spPr>
        <p:txBody>
          <a:bodyPr>
            <a:noAutofit/>
          </a:bodyPr>
          <a:lstStyle/>
          <a:p>
            <a:pPr algn="l"/>
            <a:r>
              <a:rPr lang="sl-SI" b="1" dirty="0"/>
              <a:t>Primer funkcionalnega živila</a:t>
            </a:r>
            <a:endParaRPr lang="en-I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8E709-D3A6-4527-A367-C259E18ACB13}"/>
              </a:ext>
            </a:extLst>
          </p:cNvPr>
          <p:cNvSpPr txBox="1"/>
          <p:nvPr/>
        </p:nvSpPr>
        <p:spPr>
          <a:xfrm>
            <a:off x="2773363" y="1352848"/>
            <a:ext cx="22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i="0" dirty="0">
                <a:solidFill>
                  <a:srgbClr val="F5C05B"/>
                </a:solidFill>
                <a:effectLst/>
              </a:rPr>
              <a:t>Stročnice</a:t>
            </a:r>
            <a:endParaRPr lang="en-GB" sz="3600" b="0" i="0" dirty="0">
              <a:solidFill>
                <a:srgbClr val="F5C05B"/>
              </a:solidFill>
              <a:effectLst/>
            </a:endParaRPr>
          </a:p>
          <a:p>
            <a:endParaRPr lang="en-IE" dirty="0"/>
          </a:p>
        </p:txBody>
      </p:sp>
      <p:pic>
        <p:nvPicPr>
          <p:cNvPr id="8" name="Picture 7" descr="Assorted piles of beans and legumes">
            <a:extLst>
              <a:ext uri="{FF2B5EF4-FFF2-40B4-BE49-F238E27FC236}">
                <a16:creationId xmlns:a16="http://schemas.microsoft.com/office/drawing/2014/main" id="{36A5B722-482A-4B10-8563-94442B1C0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830" y="2503355"/>
            <a:ext cx="4846758" cy="32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472141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/>
              <a:t>Primer funkcionalnega živila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675" y="2779776"/>
            <a:ext cx="10466805" cy="3215916"/>
          </a:xfrm>
        </p:spPr>
        <p:txBody>
          <a:bodyPr/>
          <a:lstStyle/>
          <a:p>
            <a:pPr algn="l"/>
            <a:r>
              <a:rPr lang="en-GB" sz="2200" b="0" i="0" dirty="0" err="1">
                <a:solidFill>
                  <a:srgbClr val="085156"/>
                </a:solidFill>
                <a:effectLst/>
              </a:rPr>
              <a:t>Probiotiki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žive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kulture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splošno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znane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"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dobre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"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bakterije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krepijo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črevesja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.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Probiotiki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naravno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prisotni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nekaterih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funkcionalnih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živilih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vključno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GB" sz="2200" b="0" i="0" dirty="0" err="1">
                <a:solidFill>
                  <a:srgbClr val="085156"/>
                </a:solidFill>
                <a:effectLst/>
              </a:rPr>
              <a:t>naslednjimi</a:t>
            </a:r>
            <a:r>
              <a:rPr lang="en-GB" sz="2200" b="0" i="0" dirty="0">
                <a:solidFill>
                  <a:srgbClr val="085156"/>
                </a:solidFill>
                <a:effectLst/>
              </a:rPr>
              <a:t>: </a:t>
            </a:r>
            <a:endParaRPr lang="en-GB" sz="2000" b="0" i="0" dirty="0">
              <a:solidFill>
                <a:srgbClr val="085156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82AF8-6740-4522-A1CA-CA7E834DD28F}"/>
              </a:ext>
            </a:extLst>
          </p:cNvPr>
          <p:cNvSpPr txBox="1"/>
          <p:nvPr/>
        </p:nvSpPr>
        <p:spPr>
          <a:xfrm>
            <a:off x="1239520" y="3696220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dirty="0" err="1">
                <a:solidFill>
                  <a:srgbClr val="F5C05B"/>
                </a:solidFill>
                <a:effectLst/>
              </a:rPr>
              <a:t>Fermentiran</a:t>
            </a:r>
            <a:r>
              <a:rPr lang="sl-SI" sz="2000" b="1" i="0" dirty="0">
                <a:solidFill>
                  <a:srgbClr val="F5C05B"/>
                </a:solidFill>
                <a:effectLst/>
              </a:rPr>
              <a:t>i</a:t>
            </a:r>
            <a:r>
              <a:rPr lang="en-GB" sz="2000" b="1" i="0" dirty="0">
                <a:solidFill>
                  <a:srgbClr val="F5C05B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F5C05B"/>
                </a:solidFill>
                <a:effectLst/>
              </a:rPr>
              <a:t>mlečn</a:t>
            </a:r>
            <a:r>
              <a:rPr lang="sl-SI" sz="2000" b="1" i="0" dirty="0">
                <a:solidFill>
                  <a:srgbClr val="F5C05B"/>
                </a:solidFill>
                <a:effectLst/>
              </a:rPr>
              <a:t>i</a:t>
            </a:r>
            <a:r>
              <a:rPr lang="en-GB" sz="2000" b="1" i="0" dirty="0">
                <a:solidFill>
                  <a:srgbClr val="F5C05B"/>
                </a:solidFill>
                <a:effectLst/>
              </a:rPr>
              <a:t> </a:t>
            </a:r>
            <a:r>
              <a:rPr lang="sl-SI" sz="2000" b="1" i="0" dirty="0">
                <a:solidFill>
                  <a:srgbClr val="F5C05B"/>
                </a:solidFill>
                <a:effectLst/>
              </a:rPr>
              <a:t>izdelki</a:t>
            </a:r>
            <a:r>
              <a:rPr lang="en-GB" sz="2000" b="1" i="0" dirty="0">
                <a:solidFill>
                  <a:srgbClr val="F5C05B"/>
                </a:solidFill>
                <a:effectLst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5156"/>
                </a:solidFill>
              </a:rPr>
              <a:t>kefir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85156"/>
                </a:solidFill>
              </a:rPr>
              <a:t>jogurt</a:t>
            </a:r>
            <a:endParaRPr lang="en-GB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85156"/>
                </a:solidFill>
              </a:rPr>
              <a:t>starani</a:t>
            </a:r>
            <a:r>
              <a:rPr lang="en-GB" dirty="0">
                <a:solidFill>
                  <a:srgbClr val="085156"/>
                </a:solidFill>
              </a:rPr>
              <a:t> sir</a:t>
            </a:r>
            <a:r>
              <a:rPr lang="sl-SI" dirty="0">
                <a:solidFill>
                  <a:srgbClr val="085156"/>
                </a:solidFill>
              </a:rPr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rgbClr val="08515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85156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239A9-39CB-4942-B92F-29DAAD4C1F7B}"/>
              </a:ext>
            </a:extLst>
          </p:cNvPr>
          <p:cNvSpPr txBox="1"/>
          <p:nvPr/>
        </p:nvSpPr>
        <p:spPr>
          <a:xfrm>
            <a:off x="5430520" y="365659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1800" b="1" i="0" dirty="0">
                <a:solidFill>
                  <a:srgbClr val="F5C05B"/>
                </a:solidFill>
                <a:effectLst/>
              </a:rPr>
              <a:t>Drugi fermentirani izdelki</a:t>
            </a:r>
            <a:r>
              <a:rPr lang="en-GB" sz="1800" b="1" i="0" dirty="0">
                <a:solidFill>
                  <a:srgbClr val="F5C05B"/>
                </a:solidFill>
                <a:effectLst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k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im</a:t>
            </a:r>
            <a:r>
              <a:rPr lang="sl-SI" sz="1800" b="0" i="0" dirty="0">
                <a:solidFill>
                  <a:srgbClr val="085156"/>
                </a:solidFill>
                <a:effectLst/>
              </a:rPr>
              <a:t>č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i</a:t>
            </a:r>
            <a:r>
              <a:rPr lang="sl-SI" sz="1800" b="0" i="0" dirty="0">
                <a:solidFill>
                  <a:srgbClr val="085156"/>
                </a:solidFill>
                <a:effectLst/>
              </a:rPr>
              <a:t>/</a:t>
            </a:r>
            <a:r>
              <a:rPr lang="sl-SI" sz="1800" b="0" i="0" dirty="0" err="1">
                <a:solidFill>
                  <a:srgbClr val="085156"/>
                </a:solidFill>
                <a:effectLst/>
              </a:rPr>
              <a:t>kimchi</a:t>
            </a:r>
            <a:endParaRPr lang="en-GB" sz="1800" b="0" i="0" dirty="0">
              <a:solidFill>
                <a:srgbClr val="085156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85156"/>
                </a:solidFill>
                <a:effectLst/>
              </a:rPr>
              <a:t>kislo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zelje</a:t>
            </a:r>
            <a:endParaRPr lang="en-GB" sz="1800" b="0" i="0" dirty="0">
              <a:solidFill>
                <a:srgbClr val="085156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m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iso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85156"/>
                </a:solidFill>
                <a:effectLst/>
              </a:rPr>
              <a:t>kultivirani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nemlečni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jogurti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(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npr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.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izdelki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osnovi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kokosovega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mandljevega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85156"/>
                </a:solidFill>
                <a:effectLst/>
              </a:rPr>
              <a:t>mleka</a:t>
            </a:r>
            <a:r>
              <a:rPr lang="en-GB" sz="1800" b="0" i="0" dirty="0">
                <a:solidFill>
                  <a:srgbClr val="085156"/>
                </a:solidFill>
                <a:effectLst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85156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85156"/>
              </a:solidFill>
              <a:effectLst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5D427A-3C89-40CE-A4BC-4794EABD13FA}"/>
              </a:ext>
            </a:extLst>
          </p:cNvPr>
          <p:cNvCxnSpPr/>
          <p:nvPr/>
        </p:nvCxnSpPr>
        <p:spPr>
          <a:xfrm>
            <a:off x="4917440" y="3696220"/>
            <a:ext cx="0" cy="1714696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D4B708-6ACD-4D59-90E9-E7111006E28E}"/>
              </a:ext>
            </a:extLst>
          </p:cNvPr>
          <p:cNvSpPr txBox="1"/>
          <p:nvPr/>
        </p:nvSpPr>
        <p:spPr>
          <a:xfrm>
            <a:off x="2773179" y="1243584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i="0" dirty="0" err="1">
                <a:solidFill>
                  <a:srgbClr val="F5C05B"/>
                </a:solidFill>
                <a:effectLst/>
              </a:rPr>
              <a:t>Probiotiki</a:t>
            </a:r>
            <a:endParaRPr lang="en-GB" sz="3600" b="1" i="0" dirty="0">
              <a:solidFill>
                <a:srgbClr val="F5C05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93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B9AAB-A2CF-4CCA-8D89-326BF0B5A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340" y="2434147"/>
            <a:ext cx="8084242" cy="4355401"/>
          </a:xfrm>
        </p:spPr>
        <p:txBody>
          <a:bodyPr/>
          <a:lstStyle/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85156"/>
                </a:solidFill>
              </a:rPr>
              <a:t> </a:t>
            </a:r>
            <a:r>
              <a:rPr lang="en-IE" sz="2000" b="1" i="0" dirty="0" err="1">
                <a:solidFill>
                  <a:srgbClr val="085156"/>
                </a:solidFill>
                <a:effectLst/>
              </a:rPr>
              <a:t>sadje</a:t>
            </a:r>
            <a:r>
              <a:rPr lang="en-IE" sz="2000" b="1" i="0" dirty="0">
                <a:solidFill>
                  <a:srgbClr val="085156"/>
                </a:solidFill>
                <a:effectLst/>
              </a:rPr>
              <a:t>: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jagodičevje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kivi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hruške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breskve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jabolka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pomaranče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banane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zelenjava</a:t>
            </a:r>
            <a:r>
              <a:rPr lang="en-IE" sz="2000" b="1" dirty="0">
                <a:solidFill>
                  <a:srgbClr val="085156"/>
                </a:solidFill>
              </a:rPr>
              <a:t>: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brokoli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cvetača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ohrovt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špinača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bučke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oreščki</a:t>
            </a:r>
            <a:r>
              <a:rPr lang="en-IE" sz="2000" b="1" dirty="0">
                <a:solidFill>
                  <a:srgbClr val="085156"/>
                </a:solidFill>
              </a:rPr>
              <a:t>: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mandlji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indijski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oreščki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pistacije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makadamija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brazilski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oreščki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semena</a:t>
            </a:r>
            <a:r>
              <a:rPr lang="en-IE" sz="2000" b="1" dirty="0">
                <a:solidFill>
                  <a:srgbClr val="085156"/>
                </a:solidFill>
              </a:rPr>
              <a:t>: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semena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chia,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lanena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semena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konopljina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semena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bučna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semena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stročnice</a:t>
            </a:r>
            <a:r>
              <a:rPr lang="en-IE" sz="2000" b="1" dirty="0">
                <a:solidFill>
                  <a:srgbClr val="085156"/>
                </a:solidFill>
              </a:rPr>
              <a:t>: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črni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fižol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čičerika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morski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fižol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leča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polnozrnata</a:t>
            </a:r>
            <a:r>
              <a:rPr lang="en-IE" sz="2000" b="1" dirty="0">
                <a:solidFill>
                  <a:srgbClr val="085156"/>
                </a:solidFill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žita</a:t>
            </a:r>
            <a:r>
              <a:rPr lang="en-IE" sz="2000" b="1" dirty="0">
                <a:solidFill>
                  <a:srgbClr val="085156"/>
                </a:solidFill>
              </a:rPr>
              <a:t>: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oves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ječmen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ajda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rjavi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riž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kuskus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morski</a:t>
            </a:r>
            <a:r>
              <a:rPr lang="en-IE" sz="2000" b="1" dirty="0">
                <a:solidFill>
                  <a:srgbClr val="085156"/>
                </a:solidFill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sadeži</a:t>
            </a:r>
            <a:r>
              <a:rPr lang="en-IE" sz="2000" b="1" dirty="0">
                <a:solidFill>
                  <a:srgbClr val="085156"/>
                </a:solidFill>
              </a:rPr>
              <a:t>: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losos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sardine,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sardele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skuša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trska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fermentirana</a:t>
            </a:r>
            <a:r>
              <a:rPr lang="en-IE" sz="2000" b="1" dirty="0">
                <a:solidFill>
                  <a:srgbClr val="085156"/>
                </a:solidFill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živila</a:t>
            </a:r>
            <a:r>
              <a:rPr lang="en-IE" sz="2000" b="1" dirty="0">
                <a:solidFill>
                  <a:srgbClr val="085156"/>
                </a:solidFill>
              </a:rPr>
              <a:t>: 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tempeh, kombucha,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kimči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kefir,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kislo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zelje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1" dirty="0" err="1">
                <a:solidFill>
                  <a:srgbClr val="085156"/>
                </a:solidFill>
              </a:rPr>
              <a:t>zelišča</a:t>
            </a:r>
            <a:r>
              <a:rPr lang="en-IE" sz="2000" b="1" dirty="0">
                <a:solidFill>
                  <a:srgbClr val="085156"/>
                </a:solidFill>
              </a:rPr>
              <a:t> in </a:t>
            </a:r>
            <a:r>
              <a:rPr lang="en-IE" sz="2000" b="1" dirty="0" err="1">
                <a:solidFill>
                  <a:srgbClr val="085156"/>
                </a:solidFill>
              </a:rPr>
              <a:t>začimbe</a:t>
            </a:r>
            <a:r>
              <a:rPr lang="en-IE" sz="2000" b="1" dirty="0">
                <a:solidFill>
                  <a:srgbClr val="085156"/>
                </a:solidFill>
              </a:rPr>
              <a:t>: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kurkuma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cimet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ingver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kajenski</a:t>
            </a:r>
            <a:r>
              <a:rPr lang="en-IE" sz="20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000" b="0" i="0" dirty="0" err="1">
                <a:solidFill>
                  <a:srgbClr val="085156"/>
                </a:solidFill>
                <a:effectLst/>
              </a:rPr>
              <a:t>poper</a:t>
            </a:r>
            <a:endParaRPr lang="en-IE" sz="2000" b="0" i="0" dirty="0">
              <a:solidFill>
                <a:srgbClr val="085156"/>
              </a:solidFill>
              <a:effectLst/>
            </a:endParaRPr>
          </a:p>
          <a:p>
            <a:pPr algn="l"/>
            <a:endParaRPr lang="en-US" sz="2400" b="0" i="0" dirty="0">
              <a:solidFill>
                <a:srgbClr val="231F20"/>
              </a:solidFill>
              <a:effectLst/>
              <a:latin typeface="Proxima Nova"/>
            </a:endParaRPr>
          </a:p>
          <a:p>
            <a:endParaRPr lang="en-IE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F1C0C4-930D-46B1-B111-79B12B137E32}"/>
              </a:ext>
            </a:extLst>
          </p:cNvPr>
          <p:cNvSpPr/>
          <p:nvPr/>
        </p:nvSpPr>
        <p:spPr>
          <a:xfrm>
            <a:off x="162430" y="635174"/>
            <a:ext cx="8406063" cy="1474283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rgbClr val="085156"/>
                </a:solidFill>
              </a:rPr>
              <a:t>Klasična funkcionalna živila </a:t>
            </a:r>
            <a:r>
              <a:rPr lang="sl-SI" sz="2400" dirty="0">
                <a:solidFill>
                  <a:srgbClr val="231F20"/>
                </a:solidFill>
              </a:rPr>
              <a:t>s</a:t>
            </a:r>
            <a:r>
              <a:rPr lang="en-US" sz="2400" dirty="0">
                <a:solidFill>
                  <a:srgbClr val="231F20"/>
                </a:solidFill>
              </a:rPr>
              <a:t>o </a:t>
            </a:r>
            <a:r>
              <a:rPr lang="en-US" sz="2400" dirty="0" err="1">
                <a:solidFill>
                  <a:srgbClr val="231F20"/>
                </a:solidFill>
              </a:rPr>
              <a:t>naravne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dirty="0" err="1">
                <a:solidFill>
                  <a:srgbClr val="231F20"/>
                </a:solidFill>
              </a:rPr>
              <a:t>sestavine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dirty="0" err="1">
                <a:solidFill>
                  <a:srgbClr val="231F20"/>
                </a:solidFill>
              </a:rPr>
              <a:t>polnovredne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dirty="0" err="1">
                <a:solidFill>
                  <a:srgbClr val="231F20"/>
                </a:solidFill>
              </a:rPr>
              <a:t>hrane</a:t>
            </a:r>
            <a:r>
              <a:rPr lang="en-US" sz="2400" dirty="0">
                <a:solidFill>
                  <a:srgbClr val="231F20"/>
                </a:solidFill>
              </a:rPr>
              <a:t>, </a:t>
            </a:r>
            <a:r>
              <a:rPr lang="en-US" sz="2400" dirty="0" err="1">
                <a:solidFill>
                  <a:srgbClr val="231F20"/>
                </a:solidFill>
              </a:rPr>
              <a:t>bogate</a:t>
            </a:r>
            <a:r>
              <a:rPr lang="en-US" sz="2400" dirty="0">
                <a:solidFill>
                  <a:srgbClr val="231F20"/>
                </a:solidFill>
              </a:rPr>
              <a:t> s </a:t>
            </a:r>
            <a:r>
              <a:rPr lang="en-US" sz="2400" dirty="0" err="1">
                <a:solidFill>
                  <a:srgbClr val="231F20"/>
                </a:solidFill>
              </a:rPr>
              <a:t>pomembnimi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dirty="0" err="1">
                <a:solidFill>
                  <a:srgbClr val="231F20"/>
                </a:solidFill>
              </a:rPr>
              <a:t>hranili</a:t>
            </a:r>
            <a:r>
              <a:rPr lang="en-US" sz="2400" dirty="0">
                <a:solidFill>
                  <a:srgbClr val="231F20"/>
                </a:solidFill>
              </a:rPr>
              <a:t>, </a:t>
            </a:r>
            <a:r>
              <a:rPr lang="en-US" sz="2400" dirty="0" err="1">
                <a:solidFill>
                  <a:srgbClr val="231F20"/>
                </a:solidFill>
              </a:rPr>
              <a:t>kot</a:t>
            </a:r>
            <a:r>
              <a:rPr lang="en-US" sz="2400" dirty="0">
                <a:solidFill>
                  <a:srgbClr val="231F20"/>
                </a:solidFill>
              </a:rPr>
              <a:t> so </a:t>
            </a:r>
            <a:r>
              <a:rPr lang="en-US" sz="2400" dirty="0" err="1">
                <a:solidFill>
                  <a:srgbClr val="231F20"/>
                </a:solidFill>
              </a:rPr>
              <a:t>vitamini</a:t>
            </a:r>
            <a:r>
              <a:rPr lang="en-US" sz="2400" dirty="0">
                <a:solidFill>
                  <a:srgbClr val="231F20"/>
                </a:solidFill>
              </a:rPr>
              <a:t>, </a:t>
            </a:r>
            <a:r>
              <a:rPr lang="en-US" sz="2400" dirty="0" err="1">
                <a:solidFill>
                  <a:srgbClr val="231F20"/>
                </a:solidFill>
              </a:rPr>
              <a:t>minerali</a:t>
            </a:r>
            <a:r>
              <a:rPr lang="en-US" sz="2400" dirty="0">
                <a:solidFill>
                  <a:srgbClr val="231F20"/>
                </a:solidFill>
              </a:rPr>
              <a:t>, </a:t>
            </a:r>
            <a:r>
              <a:rPr lang="en-US" sz="2400" dirty="0" err="1">
                <a:solidFill>
                  <a:srgbClr val="231F20"/>
                </a:solidFill>
              </a:rPr>
              <a:t>antioksidanti</a:t>
            </a:r>
            <a:r>
              <a:rPr lang="en-US" sz="2400" dirty="0">
                <a:solidFill>
                  <a:srgbClr val="231F20"/>
                </a:solidFill>
              </a:rPr>
              <a:t> in </a:t>
            </a:r>
            <a:r>
              <a:rPr lang="en-US" sz="2400" dirty="0" err="1">
                <a:solidFill>
                  <a:srgbClr val="231F20"/>
                </a:solidFill>
              </a:rPr>
              <a:t>zdrav</a:t>
            </a:r>
            <a:r>
              <a:rPr lang="sl-SI" sz="2400" dirty="0">
                <a:solidFill>
                  <a:srgbClr val="231F20"/>
                </a:solidFill>
              </a:rPr>
              <a:t>e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dirty="0" err="1">
                <a:solidFill>
                  <a:srgbClr val="231F20"/>
                </a:solidFill>
              </a:rPr>
              <a:t>maščob</a:t>
            </a:r>
            <a:r>
              <a:rPr lang="sl-SI" sz="2400" dirty="0">
                <a:solidFill>
                  <a:srgbClr val="231F20"/>
                </a:solidFill>
              </a:rPr>
              <a:t>e</a:t>
            </a:r>
            <a:r>
              <a:rPr lang="en-US" sz="2400" dirty="0">
                <a:solidFill>
                  <a:srgbClr val="231F20"/>
                </a:solidFill>
              </a:rPr>
              <a:t>.</a:t>
            </a:r>
            <a:endParaRPr lang="en-IE" sz="2400" dirty="0"/>
          </a:p>
        </p:txBody>
      </p:sp>
      <p:pic>
        <p:nvPicPr>
          <p:cNvPr id="14" name="Picture Placeholder 13" descr="Assorted vegetables and fruits">
            <a:extLst>
              <a:ext uri="{FF2B5EF4-FFF2-40B4-BE49-F238E27FC236}">
                <a16:creationId xmlns:a16="http://schemas.microsoft.com/office/drawing/2014/main" id="{1A779E8A-0FEC-4206-BBB3-5059EFA6AD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4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C9F5E04-7637-4CA9-9786-27F4F1A277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41369" b="-1"/>
          <a:stretch/>
        </p:blipFill>
        <p:spPr>
          <a:xfrm>
            <a:off x="8758990" y="1223694"/>
            <a:ext cx="4796590" cy="398333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4EF3-725C-4631-BFD1-025A581A4A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Obogatena živila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473CB-5345-4B89-BE4C-FF29048C20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581" y="1607995"/>
            <a:ext cx="8412409" cy="39833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sz="2400" b="1" i="0" dirty="0">
                <a:solidFill>
                  <a:srgbClr val="085156"/>
                </a:solidFill>
                <a:effectLst/>
              </a:rPr>
              <a:t>Obogatena funkcionalna živila </a:t>
            </a:r>
            <a:r>
              <a:rPr lang="en-US" sz="2400" dirty="0">
                <a:solidFill>
                  <a:srgbClr val="085156"/>
                </a:solidFill>
              </a:rPr>
              <a:t>so </a:t>
            </a:r>
            <a:r>
              <a:rPr lang="en-US" sz="2400" dirty="0" err="1">
                <a:solidFill>
                  <a:srgbClr val="085156"/>
                </a:solidFill>
              </a:rPr>
              <a:t>živila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obogatena</a:t>
            </a:r>
            <a:r>
              <a:rPr lang="en-US" sz="2400" dirty="0">
                <a:solidFill>
                  <a:srgbClr val="085156"/>
                </a:solidFill>
              </a:rPr>
              <a:t> z </a:t>
            </a:r>
            <a:r>
              <a:rPr lang="en-US" sz="2400" dirty="0" err="1">
                <a:solidFill>
                  <a:srgbClr val="085156"/>
                </a:solidFill>
              </a:rPr>
              <a:t>dodatnimi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sestavinami</a:t>
            </a:r>
            <a:r>
              <a:rPr lang="sl-SI" sz="2400" dirty="0">
                <a:solidFill>
                  <a:srgbClr val="085156"/>
                </a:solidFill>
              </a:rPr>
              <a:t> (</a:t>
            </a:r>
            <a:r>
              <a:rPr lang="en-US" sz="2400" dirty="0" err="1">
                <a:solidFill>
                  <a:srgbClr val="085156"/>
                </a:solidFill>
              </a:rPr>
              <a:t>vitamini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minerali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probiotiki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ali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vlaknine</a:t>
            </a:r>
            <a:r>
              <a:rPr lang="sl-SI" sz="2400" dirty="0">
                <a:solidFill>
                  <a:srgbClr val="085156"/>
                </a:solidFill>
              </a:rPr>
              <a:t>)</a:t>
            </a:r>
            <a:r>
              <a:rPr lang="en-US" sz="2400" dirty="0">
                <a:solidFill>
                  <a:srgbClr val="085156"/>
                </a:solidFill>
              </a:rPr>
              <a:t>, ki </a:t>
            </a:r>
            <a:r>
              <a:rPr lang="en-US" sz="2400" dirty="0" err="1">
                <a:solidFill>
                  <a:srgbClr val="085156"/>
                </a:solidFill>
              </a:rPr>
              <a:t>povečajo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koristnost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živila</a:t>
            </a:r>
            <a:r>
              <a:rPr lang="en-US" sz="2400" dirty="0">
                <a:solidFill>
                  <a:srgbClr val="085156"/>
                </a:solidFill>
              </a:rPr>
              <a:t> za </a:t>
            </a:r>
            <a:r>
              <a:rPr lang="en-US" sz="2400" dirty="0" err="1">
                <a:solidFill>
                  <a:srgbClr val="085156"/>
                </a:solidFill>
              </a:rPr>
              <a:t>zdravje</a:t>
            </a:r>
            <a:r>
              <a:rPr lang="en-US" sz="2400" dirty="0">
                <a:solidFill>
                  <a:srgbClr val="085156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sokovi</a:t>
            </a:r>
            <a:endParaRPr lang="en-US" sz="2400" dirty="0">
              <a:solidFill>
                <a:srgbClr val="08515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mlečni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izdelki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kot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sta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mleko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jogurt</a:t>
            </a:r>
            <a:endParaRPr lang="en-US" sz="2400" dirty="0">
              <a:solidFill>
                <a:srgbClr val="08515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mlečne</a:t>
            </a:r>
            <a:r>
              <a:rPr lang="en-US" sz="2400" dirty="0">
                <a:solidFill>
                  <a:srgbClr val="085156"/>
                </a:solidFill>
              </a:rPr>
              <a:t> alternative, </a:t>
            </a:r>
            <a:r>
              <a:rPr lang="en-US" sz="2400" dirty="0" err="1">
                <a:solidFill>
                  <a:srgbClr val="085156"/>
                </a:solidFill>
              </a:rPr>
              <a:t>kot</a:t>
            </a:r>
            <a:r>
              <a:rPr lang="en-US" sz="2400" dirty="0">
                <a:solidFill>
                  <a:srgbClr val="085156"/>
                </a:solidFill>
              </a:rPr>
              <a:t> so </a:t>
            </a:r>
            <a:r>
              <a:rPr lang="en-US" sz="2400" dirty="0" err="1">
                <a:solidFill>
                  <a:srgbClr val="085156"/>
                </a:solidFill>
              </a:rPr>
              <a:t>mandljevo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riževo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kokosovo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indijsko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mleko</a:t>
            </a:r>
            <a:endParaRPr lang="en-US" sz="2400" dirty="0">
              <a:solidFill>
                <a:srgbClr val="08515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žita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sl-SI" sz="2400" dirty="0">
                <a:solidFill>
                  <a:srgbClr val="085156"/>
                </a:solidFill>
              </a:rPr>
              <a:t>polnovredni </a:t>
            </a:r>
            <a:r>
              <a:rPr lang="en-US" sz="2400" dirty="0" err="1">
                <a:solidFill>
                  <a:srgbClr val="085156"/>
                </a:solidFill>
              </a:rPr>
              <a:t>kruh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testenine</a:t>
            </a:r>
            <a:endParaRPr lang="en-US" sz="2400" dirty="0">
              <a:solidFill>
                <a:srgbClr val="08515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kosmiči</a:t>
            </a:r>
            <a:r>
              <a:rPr lang="en-US" sz="2400" dirty="0">
                <a:solidFill>
                  <a:srgbClr val="085156"/>
                </a:solidFill>
              </a:rPr>
              <a:t> in granola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156"/>
                </a:solidFill>
              </a:rPr>
              <a:t>obogatena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jajca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npr</a:t>
            </a:r>
            <a:r>
              <a:rPr lang="en-US" sz="2400" dirty="0">
                <a:solidFill>
                  <a:srgbClr val="085156"/>
                </a:solidFill>
              </a:rPr>
              <a:t>. omega 3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3373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27FAC-0341-4D5A-A6F5-46B006A8D0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96" y="475969"/>
            <a:ext cx="8857251" cy="1160989"/>
          </a:xfrm>
        </p:spPr>
        <p:txBody>
          <a:bodyPr/>
          <a:lstStyle/>
          <a:p>
            <a:r>
              <a:rPr lang="sl-SI" b="1" dirty="0"/>
              <a:t>Kaj so </a:t>
            </a:r>
            <a:r>
              <a:rPr lang="sl-SI" b="1" dirty="0" err="1"/>
              <a:t>nutracevtiki</a:t>
            </a:r>
            <a:r>
              <a:rPr lang="en-US" b="1" dirty="0"/>
              <a:t>?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FAFF-E11B-443B-B11E-5FC51107B5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96" y="1581305"/>
            <a:ext cx="6313080" cy="3695389"/>
          </a:xfrm>
        </p:spPr>
        <p:txBody>
          <a:bodyPr/>
          <a:lstStyle/>
          <a:p>
            <a:pPr algn="just"/>
            <a:r>
              <a:rPr lang="en-US" i="0" dirty="0" err="1">
                <a:solidFill>
                  <a:srgbClr val="085156"/>
                </a:solidFill>
                <a:effectLst/>
              </a:rPr>
              <a:t>Nutraceuti</a:t>
            </a:r>
            <a:r>
              <a:rPr lang="sl-SI" i="0" dirty="0">
                <a:solidFill>
                  <a:srgbClr val="085156"/>
                </a:solidFill>
                <a:effectLst/>
              </a:rPr>
              <a:t>k</a:t>
            </a:r>
            <a:r>
              <a:rPr lang="en-US" i="0" dirty="0">
                <a:solidFill>
                  <a:srgbClr val="085156"/>
                </a:solidFill>
                <a:effectLst/>
              </a:rPr>
              <a:t> (</a:t>
            </a:r>
            <a:r>
              <a:rPr lang="sl-SI" i="0" dirty="0">
                <a:solidFill>
                  <a:srgbClr val="085156"/>
                </a:solidFill>
                <a:effectLst/>
              </a:rPr>
              <a:t>beseda izvira iz ang. </a:t>
            </a:r>
            <a:r>
              <a:rPr lang="en-US" i="0" dirty="0">
                <a:solidFill>
                  <a:srgbClr val="085156"/>
                </a:solidFill>
                <a:effectLst/>
              </a:rPr>
              <a:t>nutrition + pharmaceutical) je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vsaka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snov</a:t>
            </a:r>
            <a:r>
              <a:rPr lang="en-US" i="0" dirty="0">
                <a:solidFill>
                  <a:srgbClr val="085156"/>
                </a:solidFill>
                <a:effectLst/>
              </a:rPr>
              <a:t>, ki se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šteje</a:t>
            </a:r>
            <a:r>
              <a:rPr lang="en-US" i="0" dirty="0">
                <a:solidFill>
                  <a:srgbClr val="085156"/>
                </a:solidFill>
                <a:effectLst/>
              </a:rPr>
              <a:t> za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koncentrirano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spojino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pridobljeno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živilskih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virov</a:t>
            </a:r>
            <a:r>
              <a:rPr lang="en-US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zagotavlja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zdravilne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zdravstvene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koristi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vključno</a:t>
            </a:r>
            <a:r>
              <a:rPr lang="en-US" i="0" dirty="0">
                <a:solidFill>
                  <a:srgbClr val="085156"/>
                </a:solidFill>
                <a:effectLst/>
              </a:rPr>
              <a:t> s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preprečevanjem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zdravljenjem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bolezni</a:t>
            </a:r>
            <a:r>
              <a:rPr lang="en-US" i="0" dirty="0">
                <a:solidFill>
                  <a:srgbClr val="085156"/>
                </a:solidFill>
                <a:effectLst/>
              </a:rPr>
              <a:t>. </a:t>
            </a:r>
          </a:p>
          <a:p>
            <a:pPr algn="just"/>
            <a:r>
              <a:rPr lang="en-US" i="0" dirty="0" err="1">
                <a:solidFill>
                  <a:srgbClr val="085156"/>
                </a:solidFill>
                <a:effectLst/>
              </a:rPr>
              <a:t>Nutracevtik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zagotavlja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koristi</a:t>
            </a:r>
            <a:r>
              <a:rPr lang="en-US" i="0" dirty="0">
                <a:solidFill>
                  <a:srgbClr val="085156"/>
                </a:solidFill>
                <a:effectLst/>
              </a:rPr>
              <a:t> za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US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presegajo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osnovne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hranilne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US" i="0" dirty="0">
                <a:solidFill>
                  <a:srgbClr val="085156"/>
                </a:solidFill>
                <a:effectLst/>
              </a:rPr>
              <a:t>, in se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šteje</a:t>
            </a:r>
            <a:r>
              <a:rPr lang="en-US" i="0" dirty="0">
                <a:solidFill>
                  <a:srgbClr val="085156"/>
                </a:solidFill>
                <a:effectLst/>
              </a:rPr>
              <a:t> za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funkcionalno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US" i="0" dirty="0">
                <a:solidFill>
                  <a:srgbClr val="085156"/>
                </a:solidFill>
                <a:effectLst/>
              </a:rPr>
              <a:t>, ki je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obogateno</a:t>
            </a:r>
            <a:r>
              <a:rPr lang="en-US" i="0" dirty="0">
                <a:solidFill>
                  <a:srgbClr val="085156"/>
                </a:solidFill>
                <a:effectLst/>
              </a:rPr>
              <a:t> z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dodanimi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zgoščenimi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sestavinami</a:t>
            </a:r>
            <a:r>
              <a:rPr lang="en-US" i="0" dirty="0">
                <a:solidFill>
                  <a:srgbClr val="085156"/>
                </a:solidFill>
                <a:effectLst/>
              </a:rPr>
              <a:t> do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funkcionalnih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ravni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kar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izboljša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zdravje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zmogljivost</a:t>
            </a:r>
            <a:r>
              <a:rPr lang="en-US" i="0" dirty="0">
                <a:solidFill>
                  <a:srgbClr val="085156"/>
                </a:solidFill>
                <a:effectLst/>
              </a:rPr>
              <a:t>.</a:t>
            </a:r>
          </a:p>
        </p:txBody>
      </p:sp>
      <p:pic>
        <p:nvPicPr>
          <p:cNvPr id="5" name="Picture 4" descr="A picture containing indoor, arranged&#10;&#10;Description automatically generated">
            <a:extLst>
              <a:ext uri="{FF2B5EF4-FFF2-40B4-BE49-F238E27FC236}">
                <a16:creationId xmlns:a16="http://schemas.microsoft.com/office/drawing/2014/main" id="{7DFBB1FA-A896-4C40-B0BD-9F6A6ABD89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60" y="2092942"/>
            <a:ext cx="4513344" cy="310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14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262E-63FB-44EC-B7D9-5CEC47A5D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472141"/>
            <a:ext cx="8775233" cy="1160989"/>
          </a:xfrm>
        </p:spPr>
        <p:txBody>
          <a:bodyPr>
            <a:noAutofit/>
          </a:bodyPr>
          <a:lstStyle/>
          <a:p>
            <a:pPr algn="l"/>
            <a:r>
              <a:rPr lang="sl-SI" b="1" dirty="0">
                <a:solidFill>
                  <a:srgbClr val="F5C05B"/>
                </a:solidFill>
              </a:rPr>
              <a:t>Primeri </a:t>
            </a:r>
            <a:r>
              <a:rPr lang="sl-SI" b="1" dirty="0" err="1">
                <a:solidFill>
                  <a:srgbClr val="F5C05B"/>
                </a:solidFill>
              </a:rPr>
              <a:t>nutracevtikov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BD60-4A6A-42D7-AAF5-8F387788B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408" y="2020394"/>
            <a:ext cx="10951004" cy="4244604"/>
          </a:xfrm>
        </p:spPr>
        <p:txBody>
          <a:bodyPr/>
          <a:lstStyle/>
          <a:p>
            <a:pPr algn="l" fontAlgn="base"/>
            <a:r>
              <a:rPr lang="en-IE" sz="2200" b="0" i="0" dirty="0">
                <a:solidFill>
                  <a:srgbClr val="085156"/>
                </a:solidFill>
                <a:effectLst/>
              </a:rPr>
              <a:t>Po 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podatkih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 Nutrients Review 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nutracevtiki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vključujejo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rgbClr val="0851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IE" sz="2200" b="1" dirty="0" err="1">
                <a:solidFill>
                  <a:srgbClr val="0851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</a:t>
            </a:r>
            <a:r>
              <a:rPr lang="sl-SI" sz="2200" b="1" dirty="0">
                <a:solidFill>
                  <a:srgbClr val="0851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rale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, 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vitamin</a:t>
            </a: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 </a:t>
            </a:r>
            <a:r>
              <a:rPr lang="sl-SI" sz="2200" b="0" i="0" dirty="0">
                <a:solidFill>
                  <a:srgbClr val="085156"/>
                </a:solidFill>
                <a:effectLst/>
              </a:rPr>
              <a:t>in druga </a:t>
            </a: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prehranska dopolnila</a:t>
            </a: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b="0" i="0" dirty="0">
                <a:solidFill>
                  <a:srgbClr val="085156"/>
                </a:solidFill>
                <a:effectLst/>
              </a:rPr>
              <a:t>izdelke rastlinskega izvora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: </a:t>
            </a:r>
            <a:r>
              <a:rPr lang="sl-SI" sz="2200" b="0" i="0" dirty="0">
                <a:solidFill>
                  <a:srgbClr val="085156"/>
                </a:solidFill>
                <a:effectLst/>
              </a:rPr>
              <a:t>česen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 (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allicin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), </a:t>
            </a:r>
            <a:r>
              <a:rPr lang="sv-SE" sz="2200" b="0" i="0" dirty="0">
                <a:solidFill>
                  <a:srgbClr val="085156"/>
                </a:solidFill>
                <a:effectLst/>
              </a:rPr>
              <a:t>ingver, ehinaceja, ginseng, sladki koren, čebula, senna, kurkuma</a:t>
            </a:r>
            <a:r>
              <a:rPr lang="sl-SI" sz="22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(</a:t>
            </a: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kurkumin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)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b="0" i="0" dirty="0">
                <a:solidFill>
                  <a:srgbClr val="085156"/>
                </a:solidFill>
                <a:effectLst/>
              </a:rPr>
              <a:t>prehranski encimi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: 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bromelain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, 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papain</a:t>
            </a: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085156"/>
                </a:solidFill>
              </a:rPr>
              <a:t>prehranske vlaknine</a:t>
            </a:r>
            <a:endParaRPr lang="en-IE" sz="220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b="0" i="0" dirty="0">
                <a:solidFill>
                  <a:srgbClr val="085156"/>
                </a:solidFill>
                <a:effectLst/>
              </a:rPr>
              <a:t>hidrolizirane beljakovine</a:t>
            </a: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</a:t>
            </a:r>
            <a:r>
              <a:rPr lang="en-IE" sz="2200" b="1" i="0" u="none" strike="noStrike" dirty="0" err="1">
                <a:solidFill>
                  <a:srgbClr val="085156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tonutrient</a:t>
            </a: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: 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resveratrol</a:t>
            </a: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rgbClr val="085156"/>
                </a:solidFill>
              </a:rPr>
              <a:t>k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arotenoid</a:t>
            </a:r>
            <a:r>
              <a:rPr lang="sl-SI" sz="2200" b="0" i="0" dirty="0">
                <a:solidFill>
                  <a:srgbClr val="085156"/>
                </a:solidFill>
                <a:effectLst/>
              </a:rPr>
              <a:t>i</a:t>
            </a:r>
            <a:r>
              <a:rPr lang="en-IE" sz="2200" b="0" i="0" dirty="0">
                <a:solidFill>
                  <a:srgbClr val="085156"/>
                </a:solidFill>
                <a:effectLst/>
              </a:rPr>
              <a:t>: 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sl-SI" sz="2200" b="1" i="0" u="none" strike="noStrike" dirty="0" err="1">
                <a:solidFill>
                  <a:srgbClr val="085156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sl-SI" sz="2200" b="1" dirty="0" err="1">
                <a:solidFill>
                  <a:srgbClr val="085156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IE" sz="2200" b="1" i="0" u="none" strike="noStrike" dirty="0">
                <a:solidFill>
                  <a:srgbClr val="085156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IE" sz="2200" b="1" i="0" u="none" strike="noStrike" dirty="0" err="1">
                <a:solidFill>
                  <a:srgbClr val="085156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prebio</a:t>
            </a:r>
            <a:r>
              <a:rPr lang="sl-SI" sz="2200" b="1" i="0" u="none" strike="noStrike" dirty="0">
                <a:solidFill>
                  <a:srgbClr val="085156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tiki</a:t>
            </a:r>
            <a:r>
              <a:rPr lang="en-IE" sz="2200" u="none" strike="noStrike" dirty="0">
                <a:solidFill>
                  <a:srgbClr val="085156"/>
                </a:solidFill>
              </a:rPr>
              <a:t> / </a:t>
            </a:r>
            <a:r>
              <a:rPr lang="en-IE" sz="2200" b="0" i="0" dirty="0" err="1">
                <a:solidFill>
                  <a:srgbClr val="085156"/>
                </a:solidFill>
                <a:effectLst/>
              </a:rPr>
              <a:t>probioti</a:t>
            </a:r>
            <a:r>
              <a:rPr lang="sl-SI" sz="2200" b="0" i="0" dirty="0">
                <a:solidFill>
                  <a:srgbClr val="085156"/>
                </a:solidFill>
                <a:effectLst/>
              </a:rPr>
              <a:t>ki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sl-SI" sz="2200" dirty="0">
              <a:solidFill>
                <a:srgbClr val="085156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IE" sz="2200" b="0" i="0" dirty="0">
              <a:solidFill>
                <a:srgbClr val="085156"/>
              </a:solidFill>
              <a:effectLst/>
            </a:endParaRPr>
          </a:p>
          <a:p>
            <a:pPr algn="l"/>
            <a:endParaRPr lang="en-GB" sz="2000" b="0" i="0" dirty="0">
              <a:solidFill>
                <a:srgbClr val="085156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CB86E-63DE-4366-A176-DB2C7C2D1891}"/>
              </a:ext>
            </a:extLst>
          </p:cNvPr>
          <p:cNvSpPr txBox="1"/>
          <p:nvPr/>
        </p:nvSpPr>
        <p:spPr>
          <a:xfrm>
            <a:off x="8594556" y="1131306"/>
            <a:ext cx="2735072" cy="1200329"/>
          </a:xfrm>
          <a:prstGeom prst="rect">
            <a:avLst/>
          </a:prstGeom>
          <a:solidFill>
            <a:srgbClr val="F5C05B"/>
          </a:solidFill>
        </p:spPr>
        <p:txBody>
          <a:bodyPr wrap="square">
            <a:spAutoFit/>
          </a:bodyPr>
          <a:lstStyle/>
          <a:p>
            <a:pPr algn="l"/>
            <a:r>
              <a:rPr lang="sl-SI" sz="2400" b="0" dirty="0">
                <a:solidFill>
                  <a:srgbClr val="085156"/>
                </a:solidFill>
                <a:effectLst/>
                <a:highlight>
                  <a:srgbClr val="F5C05B"/>
                </a:highlight>
              </a:rPr>
              <a:t>ZA VEČ INFORMACIJ KLIKNI NA HIPERPOVEZAVE </a:t>
            </a:r>
            <a:r>
              <a:rPr lang="en-IE" sz="2400" dirty="0">
                <a:solidFill>
                  <a:srgbClr val="085156"/>
                </a:solidFill>
                <a:highlight>
                  <a:srgbClr val="F5C05B"/>
                </a:highlight>
              </a:rPr>
              <a:t>…</a:t>
            </a:r>
            <a:endParaRPr lang="en-IE" sz="2400" b="0" dirty="0">
              <a:solidFill>
                <a:srgbClr val="085156"/>
              </a:solidFill>
              <a:effectLst/>
              <a:highlight>
                <a:srgbClr val="F5C05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736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885BA5-B393-4837-970F-E88A63DD2C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767" y="346605"/>
            <a:ext cx="8857251" cy="1160989"/>
          </a:xfrm>
        </p:spPr>
        <p:txBody>
          <a:bodyPr/>
          <a:lstStyle/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promovirati</a:t>
            </a:r>
            <a:r>
              <a:rPr lang="en-US" b="1" dirty="0"/>
              <a:t> </a:t>
            </a:r>
            <a:r>
              <a:rPr lang="en-US" b="1" dirty="0" err="1"/>
              <a:t>uporabo</a:t>
            </a:r>
            <a:r>
              <a:rPr lang="en-US" b="1" dirty="0"/>
              <a:t> </a:t>
            </a:r>
            <a:r>
              <a:rPr lang="en-US" b="1" dirty="0" err="1"/>
              <a:t>nutracevtikov</a:t>
            </a:r>
            <a:r>
              <a:rPr lang="en-US" b="1" dirty="0"/>
              <a:t> v </a:t>
            </a:r>
            <a:r>
              <a:rPr lang="en-US" b="1" dirty="0" err="1"/>
              <a:t>svojem</a:t>
            </a:r>
            <a:r>
              <a:rPr lang="en-US" b="1" dirty="0"/>
              <a:t> </a:t>
            </a:r>
            <a:r>
              <a:rPr lang="sl-SI" b="1" dirty="0"/>
              <a:t>lokalu …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C02AA-7A11-4E6F-A01B-A8E412E275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1570939"/>
            <a:ext cx="6190169" cy="4117090"/>
          </a:xfrm>
        </p:spPr>
        <p:txBody>
          <a:bodyPr/>
          <a:lstStyle/>
          <a:p>
            <a:pPr algn="just"/>
            <a:r>
              <a:rPr lang="sl-SI" sz="2300" b="0" i="0" dirty="0">
                <a:solidFill>
                  <a:srgbClr val="085156"/>
                </a:solidFill>
                <a:effectLst/>
              </a:rPr>
              <a:t>V mreži </a:t>
            </a:r>
            <a:r>
              <a:rPr lang="en-US" sz="2300" b="0" i="0" dirty="0" err="1">
                <a:solidFill>
                  <a:srgbClr val="0563C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Hospitalitynet</a:t>
            </a:r>
            <a:r>
              <a:rPr lang="en-US" sz="2300" b="0" i="0" dirty="0">
                <a:solidFill>
                  <a:srgbClr val="085156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svetujejo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, da se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dodane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hranilne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izrazijo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smislu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koristi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potrošnika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. To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preprečuje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zmedo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nezaupanje med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potrošnik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. </a:t>
            </a:r>
          </a:p>
          <a:p>
            <a:pPr algn="just"/>
            <a:r>
              <a:rPr lang="en-US" sz="2300" b="0" i="0" dirty="0" err="1">
                <a:solidFill>
                  <a:srgbClr val="085156"/>
                </a:solidFill>
                <a:effectLst/>
              </a:rPr>
              <a:t>Pri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vsakem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dodajanju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nutracevtikov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v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živila ali jedi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izobraževanje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strank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nujno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. To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pomeni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, da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morate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imeti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usposobljeno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samozavestno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osebje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bo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razložilo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o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vaših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dodatkih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k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izdelkom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,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hkrati pa 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je to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priložnost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razvijanje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pristnejšega </a:t>
            </a:r>
            <a:r>
              <a:rPr lang="en-US" sz="2300" b="0" i="0" dirty="0" err="1">
                <a:solidFill>
                  <a:srgbClr val="085156"/>
                </a:solidFill>
                <a:effectLst/>
              </a:rPr>
              <a:t>odnosa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300" b="0" i="0" dirty="0">
                <a:solidFill>
                  <a:srgbClr val="085156"/>
                </a:solidFill>
                <a:effectLst/>
              </a:rPr>
              <a:t>s strankami</a:t>
            </a:r>
            <a:r>
              <a:rPr lang="en-US" sz="2300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endParaRPr lang="en-US" sz="800" dirty="0">
              <a:solidFill>
                <a:srgbClr val="085156"/>
              </a:solidFill>
            </a:endParaRPr>
          </a:p>
          <a:p>
            <a:pPr algn="just"/>
            <a:r>
              <a:rPr lang="sl-SI" sz="2300" dirty="0">
                <a:solidFill>
                  <a:srgbClr val="085156"/>
                </a:solidFill>
                <a:highlight>
                  <a:srgbClr val="F5C05B"/>
                </a:highlight>
              </a:rPr>
              <a:t>PREBERI</a:t>
            </a:r>
            <a:r>
              <a:rPr lang="en-US" sz="2300" dirty="0">
                <a:solidFill>
                  <a:srgbClr val="085156"/>
                </a:solidFill>
                <a:highlight>
                  <a:srgbClr val="F5C05B"/>
                </a:highlight>
              </a:rPr>
              <a:t>:</a:t>
            </a:r>
            <a:r>
              <a:rPr lang="en-US" sz="2300" dirty="0">
                <a:solidFill>
                  <a:srgbClr val="085156"/>
                </a:solidFill>
              </a:rPr>
              <a:t>  SWEET BEAT CAFÉ, IRELAND</a:t>
            </a:r>
          </a:p>
          <a:p>
            <a:pPr algn="just"/>
            <a:r>
              <a:rPr lang="en-US" sz="1600" dirty="0">
                <a:solidFill>
                  <a:srgbClr val="085156"/>
                </a:solidFill>
                <a:hlinkClick r:id="rId3"/>
              </a:rPr>
              <a:t>https://www.foodinnovation.how/wp-content/uploads/2021/07/SUSTAIN-Compendium_Page_59-212x300.jpg</a:t>
            </a:r>
            <a:endParaRPr lang="en-US" sz="1600" dirty="0">
              <a:solidFill>
                <a:srgbClr val="085156"/>
              </a:solidFill>
            </a:endParaRPr>
          </a:p>
          <a:p>
            <a:pPr algn="just"/>
            <a:endParaRPr lang="en-US" sz="2300" dirty="0">
              <a:solidFill>
                <a:srgbClr val="085156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C51320-CAA6-4EE4-B84C-E4A0939A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2177166"/>
            <a:ext cx="45148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E76D1-CDBE-460D-A6F9-C921E6655C92}"/>
              </a:ext>
            </a:extLst>
          </p:cNvPr>
          <p:cNvSpPr txBox="1"/>
          <p:nvPr/>
        </p:nvSpPr>
        <p:spPr>
          <a:xfrm>
            <a:off x="7343775" y="522288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Sweet Beat Super Salad | Sweet Beat Sligo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Buddha Bowl | Sweet Beat Sligo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91010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2BD5A-44C7-41F7-9858-1F75F45D3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257175"/>
            <a:ext cx="8775233" cy="67627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Povpraševanje</a:t>
            </a:r>
            <a:r>
              <a:rPr lang="en-US" b="1" dirty="0"/>
              <a:t> po </a:t>
            </a:r>
            <a:r>
              <a:rPr lang="en-US" b="1" dirty="0" err="1"/>
              <a:t>funkcionalnih</a:t>
            </a:r>
            <a:r>
              <a:rPr lang="en-US" b="1" dirty="0"/>
              <a:t> </a:t>
            </a:r>
            <a:r>
              <a:rPr lang="en-US" b="1" dirty="0" err="1"/>
              <a:t>živilih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F3489-D1CE-4054-AAB0-C3503CD68346}"/>
              </a:ext>
            </a:extLst>
          </p:cNvPr>
          <p:cNvSpPr txBox="1"/>
          <p:nvPr/>
        </p:nvSpPr>
        <p:spPr>
          <a:xfrm>
            <a:off x="4328160" y="1431811"/>
            <a:ext cx="663448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300" baseline="0" dirty="0">
                <a:solidFill>
                  <a:srgbClr val="406F70"/>
                </a:solidFill>
              </a:rPr>
              <a:t>Danes </a:t>
            </a:r>
            <a:r>
              <a:rPr lang="en-US" sz="2300" baseline="0" dirty="0" err="1">
                <a:solidFill>
                  <a:srgbClr val="406F70"/>
                </a:solidFill>
              </a:rPr>
              <a:t>živila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niso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namenjena</a:t>
            </a:r>
            <a:r>
              <a:rPr lang="en-US" sz="2300" baseline="0" dirty="0">
                <a:solidFill>
                  <a:srgbClr val="406F70"/>
                </a:solidFill>
              </a:rPr>
              <a:t> le </a:t>
            </a:r>
            <a:r>
              <a:rPr lang="en-US" sz="2300" baseline="0" dirty="0" err="1">
                <a:solidFill>
                  <a:srgbClr val="406F70"/>
                </a:solidFill>
              </a:rPr>
              <a:t>potešitvi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lakote</a:t>
            </a:r>
            <a:r>
              <a:rPr lang="en-US" sz="2300" baseline="0" dirty="0">
                <a:solidFill>
                  <a:srgbClr val="406F70"/>
                </a:solidFill>
              </a:rPr>
              <a:t> in </a:t>
            </a:r>
            <a:r>
              <a:rPr lang="en-US" sz="2300" baseline="0" dirty="0" err="1">
                <a:solidFill>
                  <a:srgbClr val="406F70"/>
                </a:solidFill>
              </a:rPr>
              <a:t>zagotavljanju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potrebnih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hranil</a:t>
            </a:r>
            <a:r>
              <a:rPr lang="en-US" sz="2300" baseline="0" dirty="0">
                <a:solidFill>
                  <a:srgbClr val="406F70"/>
                </a:solidFill>
              </a:rPr>
              <a:t>, </a:t>
            </a:r>
            <a:r>
              <a:rPr lang="en-US" sz="2300" baseline="0" dirty="0" err="1">
                <a:solidFill>
                  <a:srgbClr val="406F70"/>
                </a:solidFill>
              </a:rPr>
              <a:t>temveč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lahko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prinašajo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dodatne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koristi</a:t>
            </a:r>
            <a:r>
              <a:rPr lang="en-US" sz="2300" baseline="0" dirty="0">
                <a:solidFill>
                  <a:srgbClr val="406F70"/>
                </a:solidFill>
              </a:rPr>
              <a:t> za </a:t>
            </a:r>
            <a:r>
              <a:rPr lang="en-US" sz="2300" baseline="0" dirty="0" err="1">
                <a:solidFill>
                  <a:srgbClr val="406F70"/>
                </a:solidFill>
              </a:rPr>
              <a:t>zdravje</a:t>
            </a:r>
            <a:r>
              <a:rPr lang="en-US" sz="2300" baseline="0" dirty="0">
                <a:solidFill>
                  <a:srgbClr val="406F70"/>
                </a:solidFill>
              </a:rPr>
              <a:t>, </a:t>
            </a:r>
            <a:r>
              <a:rPr lang="en-US" sz="2300" baseline="0" dirty="0" err="1">
                <a:solidFill>
                  <a:srgbClr val="406F70"/>
                </a:solidFill>
              </a:rPr>
              <a:t>preprečujejo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bolezni</a:t>
            </a:r>
            <a:r>
              <a:rPr lang="en-US" sz="2300" baseline="0" dirty="0">
                <a:solidFill>
                  <a:srgbClr val="406F70"/>
                </a:solidFill>
              </a:rPr>
              <a:t>, </a:t>
            </a:r>
            <a:r>
              <a:rPr lang="en-US" sz="2300" baseline="0" dirty="0" err="1">
                <a:solidFill>
                  <a:srgbClr val="406F70"/>
                </a:solidFill>
              </a:rPr>
              <a:t>povezane</a:t>
            </a:r>
            <a:r>
              <a:rPr lang="en-US" sz="2300" baseline="0" dirty="0">
                <a:solidFill>
                  <a:srgbClr val="406F70"/>
                </a:solidFill>
              </a:rPr>
              <a:t> s </a:t>
            </a:r>
            <a:r>
              <a:rPr lang="en-US" sz="2300" baseline="0" dirty="0" err="1">
                <a:solidFill>
                  <a:srgbClr val="406F70"/>
                </a:solidFill>
              </a:rPr>
              <a:t>prehrano</a:t>
            </a:r>
            <a:r>
              <a:rPr lang="en-US" sz="2300" baseline="0" dirty="0">
                <a:solidFill>
                  <a:srgbClr val="406F70"/>
                </a:solidFill>
              </a:rPr>
              <a:t>, </a:t>
            </a:r>
            <a:r>
              <a:rPr lang="en-US" sz="2300" baseline="0" dirty="0" err="1">
                <a:solidFill>
                  <a:srgbClr val="406F70"/>
                </a:solidFill>
              </a:rPr>
              <a:t>ter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izboljšujejo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telesno</a:t>
            </a:r>
            <a:r>
              <a:rPr lang="en-US" sz="2300" baseline="0" dirty="0">
                <a:solidFill>
                  <a:srgbClr val="406F70"/>
                </a:solidFill>
              </a:rPr>
              <a:t> in </a:t>
            </a:r>
            <a:r>
              <a:rPr lang="en-US" sz="2300" baseline="0" dirty="0" err="1">
                <a:solidFill>
                  <a:srgbClr val="406F70"/>
                </a:solidFill>
              </a:rPr>
              <a:t>duševno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počutje</a:t>
            </a:r>
            <a:r>
              <a:rPr lang="en-US" sz="2300" baseline="0" dirty="0">
                <a:solidFill>
                  <a:srgbClr val="406F70"/>
                </a:solidFill>
              </a:rPr>
              <a:t>. </a:t>
            </a:r>
          </a:p>
          <a:p>
            <a:pPr lvl="0" algn="just">
              <a:lnSpc>
                <a:spcPct val="100000"/>
              </a:lnSpc>
            </a:pPr>
            <a:endParaRPr lang="en-US" sz="2300" baseline="0" dirty="0">
              <a:solidFill>
                <a:srgbClr val="406F7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n-US" sz="2300" baseline="0" dirty="0" err="1">
                <a:solidFill>
                  <a:srgbClr val="406F70"/>
                </a:solidFill>
              </a:rPr>
              <a:t>Nedavni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tehnološki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napredek</a:t>
            </a:r>
            <a:r>
              <a:rPr lang="en-US" sz="2300" baseline="0" dirty="0">
                <a:solidFill>
                  <a:srgbClr val="406F70"/>
                </a:solidFill>
              </a:rPr>
              <a:t>, </a:t>
            </a:r>
            <a:r>
              <a:rPr lang="en-US" sz="2300" baseline="0" dirty="0" err="1">
                <a:solidFill>
                  <a:srgbClr val="406F70"/>
                </a:solidFill>
              </a:rPr>
              <a:t>družbeno-gospodarski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trendi</a:t>
            </a:r>
            <a:r>
              <a:rPr lang="en-US" sz="2300" baseline="0" dirty="0">
                <a:solidFill>
                  <a:srgbClr val="406F70"/>
                </a:solidFill>
              </a:rPr>
              <a:t> in </a:t>
            </a:r>
            <a:r>
              <a:rPr lang="en-US" sz="2300" baseline="0" dirty="0" err="1">
                <a:solidFill>
                  <a:srgbClr val="406F70"/>
                </a:solidFill>
              </a:rPr>
              <a:t>spremembe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življenjskega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sloga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prebivalstva</a:t>
            </a:r>
            <a:r>
              <a:rPr lang="en-US" sz="2300" baseline="0" dirty="0">
                <a:solidFill>
                  <a:srgbClr val="406F70"/>
                </a:solidFill>
              </a:rPr>
              <a:t> po </a:t>
            </a:r>
            <a:r>
              <a:rPr lang="en-US" sz="2300" baseline="0" dirty="0" err="1">
                <a:solidFill>
                  <a:srgbClr val="406F70"/>
                </a:solidFill>
              </a:rPr>
              <a:t>vsem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svetu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kažejo</a:t>
            </a:r>
            <a:r>
              <a:rPr lang="en-US" sz="2300" baseline="0" dirty="0">
                <a:solidFill>
                  <a:srgbClr val="406F70"/>
                </a:solidFill>
              </a:rPr>
              <a:t> na </a:t>
            </a:r>
            <a:r>
              <a:rPr lang="en-US" sz="2300" baseline="0" dirty="0" err="1">
                <a:solidFill>
                  <a:srgbClr val="406F70"/>
                </a:solidFill>
              </a:rPr>
              <a:t>potrebo</a:t>
            </a:r>
            <a:r>
              <a:rPr lang="en-US" sz="2300" baseline="0" dirty="0">
                <a:solidFill>
                  <a:srgbClr val="406F70"/>
                </a:solidFill>
              </a:rPr>
              <a:t> po </a:t>
            </a:r>
            <a:r>
              <a:rPr lang="en-US" sz="2300" baseline="0" dirty="0" err="1">
                <a:solidFill>
                  <a:srgbClr val="406F70"/>
                </a:solidFill>
              </a:rPr>
              <a:t>živilih</a:t>
            </a:r>
            <a:r>
              <a:rPr lang="en-US" sz="2300" baseline="0" dirty="0">
                <a:solidFill>
                  <a:srgbClr val="406F70"/>
                </a:solidFill>
              </a:rPr>
              <a:t> z </a:t>
            </a:r>
            <a:r>
              <a:rPr lang="en-US" sz="2300" baseline="0" dirty="0" err="1">
                <a:solidFill>
                  <a:srgbClr val="406F70"/>
                </a:solidFill>
              </a:rPr>
              <a:t>večjimi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koristmi</a:t>
            </a:r>
            <a:r>
              <a:rPr lang="en-US" sz="2300" baseline="0" dirty="0">
                <a:solidFill>
                  <a:srgbClr val="406F70"/>
                </a:solidFill>
              </a:rPr>
              <a:t> za </a:t>
            </a:r>
            <a:r>
              <a:rPr lang="en-US" sz="2300" baseline="0" dirty="0" err="1">
                <a:solidFill>
                  <a:srgbClr val="406F70"/>
                </a:solidFill>
              </a:rPr>
              <a:t>zdravje</a:t>
            </a:r>
            <a:r>
              <a:rPr lang="en-US" sz="2300" baseline="0" dirty="0">
                <a:solidFill>
                  <a:srgbClr val="406F70"/>
                </a:solidFill>
              </a:rPr>
              <a:t>.   </a:t>
            </a:r>
            <a:r>
              <a:rPr lang="en-US" sz="2300" baseline="0" dirty="0" err="1">
                <a:solidFill>
                  <a:srgbClr val="406F70"/>
                </a:solidFill>
              </a:rPr>
              <a:t>Kot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smo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videli</a:t>
            </a:r>
            <a:r>
              <a:rPr lang="en-US" sz="2300" baseline="0" dirty="0">
                <a:solidFill>
                  <a:srgbClr val="406F70"/>
                </a:solidFill>
              </a:rPr>
              <a:t> v </a:t>
            </a:r>
            <a:r>
              <a:rPr lang="en-US" sz="2300" baseline="0" dirty="0" err="1">
                <a:solidFill>
                  <a:srgbClr val="406F70"/>
                </a:solidFill>
              </a:rPr>
              <a:t>modulu</a:t>
            </a:r>
            <a:r>
              <a:rPr lang="en-US" sz="2300" baseline="0" dirty="0">
                <a:solidFill>
                  <a:srgbClr val="406F70"/>
                </a:solidFill>
              </a:rPr>
              <a:t> 1, se ta trend </a:t>
            </a:r>
            <a:r>
              <a:rPr lang="en-US" sz="2300" baseline="0" dirty="0" err="1">
                <a:solidFill>
                  <a:srgbClr val="406F70"/>
                </a:solidFill>
              </a:rPr>
              <a:t>pri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potrošnikih</a:t>
            </a:r>
            <a:r>
              <a:rPr lang="en-US" sz="2300" baseline="0" dirty="0">
                <a:solidFill>
                  <a:srgbClr val="406F70"/>
                </a:solidFill>
              </a:rPr>
              <a:t> po Covidu-19 </a:t>
            </a:r>
            <a:r>
              <a:rPr lang="en-US" sz="2300" baseline="0" dirty="0" err="1">
                <a:solidFill>
                  <a:srgbClr val="406F70"/>
                </a:solidFill>
              </a:rPr>
              <a:t>še</a:t>
            </a:r>
            <a:r>
              <a:rPr lang="en-US" sz="2300" baseline="0" dirty="0">
                <a:solidFill>
                  <a:srgbClr val="406F70"/>
                </a:solidFill>
              </a:rPr>
              <a:t> </a:t>
            </a:r>
            <a:r>
              <a:rPr lang="en-US" sz="2300" baseline="0" dirty="0" err="1">
                <a:solidFill>
                  <a:srgbClr val="406F70"/>
                </a:solidFill>
              </a:rPr>
              <a:t>povečuje</a:t>
            </a:r>
            <a:r>
              <a:rPr lang="en-US" sz="2300" baseline="0" dirty="0">
                <a:solidFill>
                  <a:srgbClr val="406F70"/>
                </a:solidFill>
              </a:rPr>
              <a:t>. </a:t>
            </a:r>
          </a:p>
          <a:p>
            <a:endParaRPr lang="en-US" sz="1800" b="1" dirty="0">
              <a:solidFill>
                <a:srgbClr val="406F70"/>
              </a:solidFill>
            </a:endParaRPr>
          </a:p>
          <a:p>
            <a:pPr lvl="0"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1A860F3-2475-47AE-A475-72552562F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680" y="1971040"/>
            <a:ext cx="3586480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B441E4-CCBB-47BD-9322-E2A874610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5075" y="335716"/>
            <a:ext cx="5015620" cy="1411074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06F70"/>
                </a:solidFill>
              </a:rPr>
              <a:t>Kaj </a:t>
            </a:r>
            <a:r>
              <a:rPr lang="en-US" b="1" dirty="0" err="1">
                <a:solidFill>
                  <a:srgbClr val="406F70"/>
                </a:solidFill>
              </a:rPr>
              <a:t>lahko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storite</a:t>
            </a:r>
            <a:r>
              <a:rPr lang="en-US" b="1" dirty="0">
                <a:solidFill>
                  <a:srgbClr val="406F70"/>
                </a:solidFill>
              </a:rPr>
              <a:t> vi in </a:t>
            </a:r>
            <a:r>
              <a:rPr lang="en-US" b="1" dirty="0" err="1">
                <a:solidFill>
                  <a:srgbClr val="406F70"/>
                </a:solidFill>
              </a:rPr>
              <a:t>vaše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podjetje</a:t>
            </a:r>
            <a:r>
              <a:rPr lang="en-US" b="1" dirty="0">
                <a:solidFill>
                  <a:srgbClr val="406F70"/>
                </a:solidFill>
              </a:rPr>
              <a:t>?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74FA-116A-4A4E-B024-08250ED88D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5075" y="1750948"/>
            <a:ext cx="6250232" cy="3947440"/>
          </a:xfrm>
        </p:spPr>
        <p:txBody>
          <a:bodyPr/>
          <a:lstStyle/>
          <a:p>
            <a:r>
              <a:rPr lang="en-US" dirty="0">
                <a:solidFill>
                  <a:srgbClr val="085156"/>
                </a:solidFill>
              </a:rPr>
              <a:t>Z </a:t>
            </a:r>
            <a:r>
              <a:rPr lang="en-US" dirty="0" err="1">
                <a:solidFill>
                  <a:srgbClr val="085156"/>
                </a:solidFill>
              </a:rPr>
              <a:t>vključitvijo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običajnih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funkcionalnih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svoje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jedilnike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vplivate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zdravje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gostov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 err="1">
                <a:solidFill>
                  <a:srgbClr val="085156"/>
                </a:solidFill>
              </a:rPr>
              <a:t>Če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greste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še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korak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dlje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dodate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modificirana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funkcionalna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nutracevtike</a:t>
            </a:r>
            <a:r>
              <a:rPr lang="en-US" dirty="0">
                <a:solidFill>
                  <a:srgbClr val="085156"/>
                </a:solidFill>
              </a:rPr>
              <a:t>. To je </a:t>
            </a:r>
            <a:r>
              <a:rPr lang="en-US" dirty="0" err="1">
                <a:solidFill>
                  <a:srgbClr val="085156"/>
                </a:solidFill>
              </a:rPr>
              <a:t>odličen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proaktiven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korak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izboljšanje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zdravja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skupnosti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če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pravilno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izveden</a:t>
            </a:r>
            <a:r>
              <a:rPr lang="en-US" dirty="0">
                <a:solidFill>
                  <a:srgbClr val="085156"/>
                </a:solidFill>
              </a:rPr>
              <a:t>, pa </a:t>
            </a:r>
            <a:r>
              <a:rPr lang="en-US" dirty="0" err="1">
                <a:solidFill>
                  <a:srgbClr val="085156"/>
                </a:solidFill>
              </a:rPr>
              <a:t>tudi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izboljšanje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pozicioniranja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vaše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blagovne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znamke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trgu</a:t>
            </a:r>
            <a:r>
              <a:rPr lang="en-US" dirty="0">
                <a:solidFill>
                  <a:srgbClr val="085156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rgbClr val="085156"/>
                </a:solidFill>
              </a:rPr>
              <a:t>Ta </a:t>
            </a:r>
            <a:r>
              <a:rPr lang="en-US" dirty="0" err="1">
                <a:solidFill>
                  <a:srgbClr val="085156"/>
                </a:solidFill>
              </a:rPr>
              <a:t>kavarna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kraju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Wicklow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Irskem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odličen</a:t>
            </a:r>
            <a:r>
              <a:rPr lang="en-US" dirty="0">
                <a:solidFill>
                  <a:srgbClr val="085156"/>
                </a:solidFill>
              </a:rPr>
              <a:t> primer, </a:t>
            </a:r>
            <a:r>
              <a:rPr lang="en-US" dirty="0" err="1">
                <a:solidFill>
                  <a:srgbClr val="085156"/>
                </a:solidFill>
              </a:rPr>
              <a:t>kako</a:t>
            </a:r>
            <a:r>
              <a:rPr lang="en-US" dirty="0">
                <a:solidFill>
                  <a:srgbClr val="085156"/>
                </a:solidFill>
              </a:rPr>
              <a:t> to </a:t>
            </a:r>
            <a:r>
              <a:rPr lang="en-US" dirty="0" err="1">
                <a:solidFill>
                  <a:srgbClr val="085156"/>
                </a:solidFill>
              </a:rPr>
              <a:t>narediti</a:t>
            </a:r>
            <a:r>
              <a:rPr lang="en-US" dirty="0">
                <a:solidFill>
                  <a:srgbClr val="085156"/>
                </a:solidFill>
              </a:rPr>
              <a:t> dobro. </a:t>
            </a:r>
            <a:r>
              <a:rPr lang="en-US" sz="1600" dirty="0">
                <a:hlinkClick r:id="rId2"/>
              </a:rPr>
              <a:t>https://www.vitalhealthgroup.ie/shop</a:t>
            </a:r>
            <a:endParaRPr lang="en-US" sz="1600" dirty="0"/>
          </a:p>
          <a:p>
            <a:endParaRPr lang="en-IE" dirty="0"/>
          </a:p>
        </p:txBody>
      </p:sp>
      <p:pic>
        <p:nvPicPr>
          <p:cNvPr id="6" name="Picture Placeholder 5" descr="Three glasses of bubble milk tea">
            <a:extLst>
              <a:ext uri="{FF2B5EF4-FFF2-40B4-BE49-F238E27FC236}">
                <a16:creationId xmlns:a16="http://schemas.microsoft.com/office/drawing/2014/main" id="{735177A1-CF1A-4B75-8E8B-1A305553BC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234155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E08D1-E89B-499D-B684-C503134D4D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1671" y="2849789"/>
            <a:ext cx="8916438" cy="3173773"/>
          </a:xfrm>
        </p:spPr>
        <p:txBody>
          <a:bodyPr/>
          <a:lstStyle/>
          <a:p>
            <a:pPr marL="914400" indent="-914400" algn="ctr">
              <a:buAutoNum type="arabicPeriod"/>
            </a:pPr>
            <a:r>
              <a:rPr lang="en-US" sz="4800" b="1" dirty="0">
                <a:solidFill>
                  <a:srgbClr val="F5C05B"/>
                </a:solidFill>
              </a:rPr>
              <a:t>Razumevanje </a:t>
            </a:r>
            <a:r>
              <a:rPr lang="en-US" sz="4800" b="1" dirty="0" err="1">
                <a:solidFill>
                  <a:srgbClr val="F5C05B"/>
                </a:solidFill>
              </a:rPr>
              <a:t>povezave</a:t>
            </a:r>
            <a:r>
              <a:rPr lang="en-US" sz="4800" b="1" dirty="0">
                <a:solidFill>
                  <a:srgbClr val="F5C05B"/>
                </a:solidFill>
              </a:rPr>
              <a:t> </a:t>
            </a:r>
            <a:endParaRPr lang="sl-SI" sz="4800" b="1" dirty="0">
              <a:solidFill>
                <a:srgbClr val="F5C05B"/>
              </a:solidFill>
            </a:endParaRPr>
          </a:p>
          <a:p>
            <a:pPr algn="ctr"/>
            <a:r>
              <a:rPr lang="en-US" sz="4800" b="1" dirty="0">
                <a:solidFill>
                  <a:srgbClr val="F5C05B"/>
                </a:solidFill>
              </a:rPr>
              <a:t>med </a:t>
            </a:r>
          </a:p>
          <a:p>
            <a:pPr algn="ctr"/>
            <a:r>
              <a:rPr lang="en-US" sz="4800" b="1" dirty="0">
                <a:solidFill>
                  <a:srgbClr val="F5C05B"/>
                </a:solidFill>
              </a:rPr>
              <a:t>HRANO - PREHRANO - ZDRAVJEM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6AB5B-C96C-456E-B72E-CEAC63AE3EE2}"/>
              </a:ext>
            </a:extLst>
          </p:cNvPr>
          <p:cNvSpPr txBox="1"/>
          <p:nvPr/>
        </p:nvSpPr>
        <p:spPr>
          <a:xfrm>
            <a:off x="8631936" y="390144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5156"/>
                </a:solidFill>
              </a:rPr>
              <a:t>MODUL 3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BC389-E4D1-4EAB-9578-88148946C0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1921" y="3429000"/>
            <a:ext cx="7876752" cy="3245241"/>
          </a:xfrm>
        </p:spPr>
        <p:txBody>
          <a:bodyPr/>
          <a:lstStyle/>
          <a:p>
            <a:r>
              <a:rPr lang="en-US" sz="4800" b="1" dirty="0">
                <a:solidFill>
                  <a:srgbClr val="F5C05B"/>
                </a:solidFill>
              </a:rPr>
              <a:t>3. </a:t>
            </a:r>
            <a:r>
              <a:rPr lang="sl-SI" sz="4800" b="1" dirty="0">
                <a:solidFill>
                  <a:srgbClr val="F5C05B"/>
                </a:solidFill>
              </a:rPr>
              <a:t>Zmanjšanje vsebnosti sladkorja in soli</a:t>
            </a:r>
            <a:endParaRPr lang="en-US" sz="4800" b="1" dirty="0">
              <a:solidFill>
                <a:srgbClr val="F5C05B"/>
              </a:solidFill>
            </a:endParaRPr>
          </a:p>
          <a:p>
            <a:endParaRPr lang="en-IE" sz="3600" dirty="0">
              <a:solidFill>
                <a:srgbClr val="F5C0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DEAE6-225F-402F-A748-AE9F2544E5DD}"/>
              </a:ext>
            </a:extLst>
          </p:cNvPr>
          <p:cNvSpPr txBox="1"/>
          <p:nvPr/>
        </p:nvSpPr>
        <p:spPr>
          <a:xfrm>
            <a:off x="8631936" y="390144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5156"/>
                </a:solidFill>
              </a:rPr>
              <a:t>MODUL 3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99400C-3D4E-44BC-9555-392E381B61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rgbClr val="F5C05B"/>
                </a:solidFill>
              </a:rPr>
              <a:t>SLADKOR &amp; SOL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B97D0-CB69-4CA7-B015-A8765F52E5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6992" y="2091267"/>
            <a:ext cx="11238369" cy="41139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b="0" i="0" dirty="0" err="1">
                <a:solidFill>
                  <a:srgbClr val="406F70"/>
                </a:solidFill>
                <a:effectLst/>
              </a:rPr>
              <a:t>Gostins</a:t>
            </a:r>
            <a:r>
              <a:rPr lang="sl-SI" b="0" i="0" dirty="0" err="1">
                <a:solidFill>
                  <a:srgbClr val="406F70"/>
                </a:solidFill>
                <a:effectLst/>
              </a:rPr>
              <a:t>tvo</a:t>
            </a:r>
            <a:r>
              <a:rPr lang="sl-SI" b="0" i="0" dirty="0">
                <a:solidFill>
                  <a:srgbClr val="406F70"/>
                </a:solidFill>
                <a:effectLst/>
              </a:rPr>
              <a:t> lahko igra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ključno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vlogo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zmanjševanju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vsebnosti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soli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b="0" i="0" dirty="0" err="1">
                <a:solidFill>
                  <a:srgbClr val="406F70"/>
                </a:solidFill>
                <a:effectLst/>
              </a:rPr>
              <a:t>Svetovna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zdravstvena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organizacija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priporoča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da se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življenje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zdravo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prehranjujemo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tako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preprečujemo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oblike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podhranjenosti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izčrpavanje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zaostajanje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rasti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prenizka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telesna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teža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pomanjkanje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vitaminov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mineralov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prekomerna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telesna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teža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debelost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vrsto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prehrano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povezanih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nenalezljivih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bolezni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bolezni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srca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kap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bolezen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nekatere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vrste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raka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)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zmanjšujemo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tveganje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nalezljive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bolezni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b="0" i="0" dirty="0" err="1">
                <a:solidFill>
                  <a:srgbClr val="406F70"/>
                </a:solidFill>
                <a:effectLst/>
              </a:rPr>
              <a:t>Vendar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potencirano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uživanje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predelane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hitra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urbanizacija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spremenjen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način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življenja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privedli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do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spremembe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prehranjevalnih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vzorcev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Ljudje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zdaj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iščejo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več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visoko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vsebnostjo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prostih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soli/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natrija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595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B2C121-423F-4BE4-A347-11B3E997F5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489858"/>
            <a:ext cx="8857251" cy="1160989"/>
          </a:xfrm>
        </p:spPr>
        <p:txBody>
          <a:bodyPr/>
          <a:lstStyle/>
          <a:p>
            <a:r>
              <a:rPr lang="en-US" b="1" dirty="0" err="1"/>
              <a:t>Zmanjšanje</a:t>
            </a:r>
            <a:r>
              <a:rPr lang="en-US" b="1" dirty="0"/>
              <a:t> </a:t>
            </a:r>
            <a:r>
              <a:rPr lang="en-US" b="1" dirty="0" err="1"/>
              <a:t>vnosa</a:t>
            </a:r>
            <a:r>
              <a:rPr lang="en-US" b="1" dirty="0"/>
              <a:t> </a:t>
            </a:r>
            <a:r>
              <a:rPr lang="en-US" b="1" dirty="0" err="1"/>
              <a:t>prostih</a:t>
            </a:r>
            <a:r>
              <a:rPr lang="en-US" b="1" dirty="0"/>
              <a:t> </a:t>
            </a:r>
            <a:r>
              <a:rPr lang="en-US" b="1" dirty="0" err="1"/>
              <a:t>sladkorjev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8D9E8-2736-4A51-B0F2-CAF5FFD9B6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1386709"/>
            <a:ext cx="5617997" cy="3794872"/>
          </a:xfrm>
        </p:spPr>
        <p:txBody>
          <a:bodyPr/>
          <a:lstStyle/>
          <a:p>
            <a:pPr algn="just"/>
            <a:r>
              <a:rPr lang="en-US" b="1" i="0" dirty="0" err="1">
                <a:solidFill>
                  <a:srgbClr val="406F70"/>
                </a:solidFill>
                <a:effectLst/>
              </a:rPr>
              <a:t>Prosti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sladkorji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>
                <a:solidFill>
                  <a:srgbClr val="406F70"/>
                </a:solidFill>
                <a:effectLst/>
              </a:rPr>
              <a:t>so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jih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živilom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pijačam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doda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kuhar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potrošnik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npr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glukoza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galaktoza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fruktoza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saharoza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namizni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),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ki so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naravno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prisotni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medu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sirupih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sadnih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sokovih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koncentratih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sadnih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sokov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06F70"/>
                </a:solidFill>
                <a:effectLst/>
              </a:rPr>
              <a:t>Uživanje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prostih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povečuje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tveganje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nastanek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zobne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gnilobe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06F70"/>
                </a:solidFill>
                <a:effectLst/>
              </a:rPr>
              <a:t>Odvečne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kalorije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iz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visoko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vsebnostjo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prostih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prispevajo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tudi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k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nezdravemu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pridobivanju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telesne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teže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kar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lahko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vodi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prekomerno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telesno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težo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debelost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</a:t>
            </a:r>
            <a:r>
              <a:rPr lang="sl-SI" b="0" i="0" dirty="0">
                <a:solidFill>
                  <a:srgbClr val="406F70"/>
                </a:solidFill>
                <a:effectLst/>
              </a:rPr>
              <a:t> </a:t>
            </a:r>
            <a:endParaRPr lang="en-US" sz="800" b="0" i="0" dirty="0">
              <a:solidFill>
                <a:srgbClr val="406F70"/>
              </a:solidFill>
              <a:effectLst/>
            </a:endParaRPr>
          </a:p>
          <a:p>
            <a:pPr algn="just"/>
            <a:endParaRPr lang="en-IE" dirty="0"/>
          </a:p>
        </p:txBody>
      </p:sp>
      <p:pic>
        <p:nvPicPr>
          <p:cNvPr id="5" name="Picture 4" descr="A group of spoons&#10;&#10;Description automatically generated with medium confidence">
            <a:extLst>
              <a:ext uri="{FF2B5EF4-FFF2-40B4-BE49-F238E27FC236}">
                <a16:creationId xmlns:a16="http://schemas.microsoft.com/office/drawing/2014/main" id="{CFF730D7-484B-45F5-B94A-6D3FB1B24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3414" y="2484684"/>
            <a:ext cx="5768586" cy="28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90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948A9-5E5F-428E-9138-FE99F4859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Zmanjšajte porcije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3C11A-E648-4A14-892D-BF09C5FBF9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rgbClr val="085156"/>
                </a:solidFill>
              </a:rPr>
              <a:t>Manjše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velikosti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porcij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omejujejo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vnos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sladkorja</a:t>
            </a:r>
            <a:r>
              <a:rPr lang="sl-SI" dirty="0">
                <a:solidFill>
                  <a:srgbClr val="085156"/>
                </a:solidFill>
              </a:rPr>
              <a:t>.</a:t>
            </a:r>
            <a:endParaRPr lang="en-IE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07911-01FB-44B1-A4F0-524496D0A9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Ne dajte sladkorja na mize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A1286-23E1-4573-90CB-493201A61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>
                <a:solidFill>
                  <a:srgbClr val="406F70"/>
                </a:solidFill>
              </a:rPr>
              <a:t>S tem boste pomagali vsem, ki bi se sladkorju na mizi težko uprli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FE9A3-A414-4EB7-BDEA-9BD46AC656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Ponudite manj sladke nadomestke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5A4619-F67D-4DD9-8583-36F6B24D08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5C05B"/>
                </a:solidFill>
              </a:rPr>
              <a:t>Posebej pri pijačah – ponudite vodo, majhne porcije svežih sokov …</a:t>
            </a:r>
            <a:endParaRPr lang="en-IE" dirty="0">
              <a:solidFill>
                <a:srgbClr val="F5C05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4C5E09-C6EE-49B3-9836-2DC56C76B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87" y="900212"/>
            <a:ext cx="10610246" cy="70448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85156"/>
                </a:solidFill>
              </a:rPr>
              <a:t>Pom</a:t>
            </a:r>
            <a:r>
              <a:rPr lang="sl-SI" b="1" dirty="0" err="1">
                <a:solidFill>
                  <a:srgbClr val="085156"/>
                </a:solidFill>
              </a:rPr>
              <a:t>agajmo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potrošnik</a:t>
            </a:r>
            <a:r>
              <a:rPr lang="sl-SI" b="1" dirty="0">
                <a:solidFill>
                  <a:srgbClr val="085156"/>
                </a:solidFill>
              </a:rPr>
              <a:t>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zmanjševanju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vnosa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sladkorja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2944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4B1F8-3E29-4BDA-9490-F5982C0CC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Sladkor v hrani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03E0-E5E6-4ACA-81F2-4B1BD079C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/>
              <a:t>In posledice prevelikih količin sladkorja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DDD8EC-29A4-4A6B-B4A5-DA19D3A69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Learn about hidden sugar in foods">
            <a:hlinkClick r:id="" action="ppaction://media"/>
            <a:extLst>
              <a:ext uri="{FF2B5EF4-FFF2-40B4-BE49-F238E27FC236}">
                <a16:creationId xmlns:a16="http://schemas.microsoft.com/office/drawing/2014/main" id="{9957C97D-AC2C-4C98-BED8-B4C93B7D14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7069" y="1783760"/>
            <a:ext cx="5844426" cy="3673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8798F-4B98-4CC7-BA73-45361D59ED09}"/>
              </a:ext>
            </a:extLst>
          </p:cNvPr>
          <p:cNvSpPr txBox="1"/>
          <p:nvPr/>
        </p:nvSpPr>
        <p:spPr>
          <a:xfrm>
            <a:off x="9427135" y="1525057"/>
            <a:ext cx="2338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Dr. Uma Naidoo s </a:t>
            </a:r>
            <a:r>
              <a:rPr lang="en-US" sz="2400" dirty="0" err="1">
                <a:solidFill>
                  <a:srgbClr val="406F70"/>
                </a:solidFill>
              </a:rPr>
              <a:t>Harvardske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medicinske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fakultete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govori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sladkorjih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hrani</a:t>
            </a:r>
            <a:r>
              <a:rPr lang="en-US" sz="2400" dirty="0">
                <a:solidFill>
                  <a:srgbClr val="406F70"/>
                </a:solidFill>
              </a:rPr>
              <a:t>, o </a:t>
            </a:r>
            <a:r>
              <a:rPr lang="en-US" sz="2400" dirty="0" err="1">
                <a:solidFill>
                  <a:srgbClr val="406F70"/>
                </a:solidFill>
              </a:rPr>
              <a:t>tem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katerim</a:t>
            </a:r>
            <a:r>
              <a:rPr lang="en-US" sz="2400" dirty="0">
                <a:solidFill>
                  <a:srgbClr val="406F70"/>
                </a:solidFill>
              </a:rPr>
              <a:t> se je </a:t>
            </a:r>
            <a:r>
              <a:rPr lang="en-US" sz="2400" dirty="0" err="1">
                <a:solidFill>
                  <a:srgbClr val="406F70"/>
                </a:solidFill>
              </a:rPr>
              <a:t>treba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izogibati</a:t>
            </a:r>
            <a:r>
              <a:rPr lang="en-US" sz="2400" dirty="0">
                <a:solidFill>
                  <a:srgbClr val="406F70"/>
                </a:solidFill>
              </a:rPr>
              <a:t>, in o </a:t>
            </a:r>
            <a:r>
              <a:rPr lang="en-US" sz="2400" dirty="0" err="1">
                <a:solidFill>
                  <a:srgbClr val="406F70"/>
                </a:solidFill>
              </a:rPr>
              <a:t>posledicah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prevelike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količine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sladkorja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prehrani</a:t>
            </a:r>
            <a:r>
              <a:rPr lang="en-US" sz="2400" dirty="0">
                <a:solidFill>
                  <a:srgbClr val="406F70"/>
                </a:solidFill>
              </a:rPr>
              <a:t>.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86A02-6FB4-495F-8074-E7D14BFCEF47}"/>
              </a:ext>
            </a:extLst>
          </p:cNvPr>
          <p:cNvSpPr txBox="1"/>
          <p:nvPr/>
        </p:nvSpPr>
        <p:spPr>
          <a:xfrm>
            <a:off x="606392" y="5938787"/>
            <a:ext cx="389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https://www.youtube.com/watch?v=fVAEgzXXLVs</a:t>
            </a:r>
            <a:endParaRPr lang="en-IE" sz="1400" dirty="0"/>
          </a:p>
          <a:p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563B0D-88B8-4955-9678-28839ABD0B48}"/>
              </a:ext>
            </a:extLst>
          </p:cNvPr>
          <p:cNvSpPr/>
          <p:nvPr/>
        </p:nvSpPr>
        <p:spPr>
          <a:xfrm>
            <a:off x="657951" y="1239979"/>
            <a:ext cx="1910103" cy="1087561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POGLEJ</a:t>
            </a:r>
            <a:r>
              <a:rPr lang="en-US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4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Honey in beehive">
            <a:extLst>
              <a:ext uri="{FF2B5EF4-FFF2-40B4-BE49-F238E27FC236}">
                <a16:creationId xmlns:a16="http://schemas.microsoft.com/office/drawing/2014/main" id="{276AA8A7-7D5E-4178-9ABA-8DECAC58C0B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FCB7-49DE-454B-8E7E-15AC4FCDE0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4535" y="662846"/>
            <a:ext cx="5279028" cy="69735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Spoznajte naravna sladila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4C253-A51A-43D8-B833-457D644B87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4535" y="1576980"/>
            <a:ext cx="6629061" cy="4696732"/>
          </a:xfrm>
        </p:spPr>
        <p:txBody>
          <a:bodyPr/>
          <a:lstStyle/>
          <a:p>
            <a:r>
              <a:rPr lang="en-IE" b="1" i="0" dirty="0" err="1">
                <a:solidFill>
                  <a:srgbClr val="085156"/>
                </a:solidFill>
                <a:effectLst/>
              </a:rPr>
              <a:t>Naravna</a:t>
            </a:r>
            <a:r>
              <a:rPr lang="en-IE" b="1" i="0" dirty="0">
                <a:solidFill>
                  <a:srgbClr val="085156"/>
                </a:solidFill>
                <a:effectLst/>
              </a:rPr>
              <a:t> </a:t>
            </a:r>
            <a:r>
              <a:rPr lang="en-IE" b="1" i="0" dirty="0" err="1">
                <a:solidFill>
                  <a:srgbClr val="085156"/>
                </a:solidFill>
                <a:effectLst/>
              </a:rPr>
              <a:t>sladila</a:t>
            </a:r>
            <a:r>
              <a:rPr lang="en-IE" b="1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>
                <a:solidFill>
                  <a:srgbClr val="085156"/>
                </a:solidFill>
                <a:effectLst/>
              </a:rPr>
              <a:t>v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primerjavi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umetnimi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vsebujejo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kalorije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hranila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, se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presnavljajo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spreminjajo</a:t>
            </a:r>
            <a:r>
              <a:rPr lang="en-IE" b="0" i="0" dirty="0">
                <a:solidFill>
                  <a:srgbClr val="085156"/>
                </a:solidFill>
                <a:effectLst/>
              </a:rPr>
              <a:t>, ko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prehajajo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skozi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telo</a:t>
            </a:r>
            <a:r>
              <a:rPr lang="en-IE" b="0" i="0" dirty="0">
                <a:solidFill>
                  <a:srgbClr val="085156"/>
                </a:solidFill>
                <a:effectLst/>
              </a:rPr>
              <a:t>. </a:t>
            </a:r>
            <a:endParaRPr lang="sl-SI" b="0" i="0" dirty="0">
              <a:solidFill>
                <a:srgbClr val="085156"/>
              </a:solidFill>
              <a:effectLst/>
            </a:endParaRPr>
          </a:p>
          <a:p>
            <a:r>
              <a:rPr lang="sl-SI" b="0" i="0" dirty="0">
                <a:solidFill>
                  <a:srgbClr val="085156"/>
                </a:solidFill>
                <a:effectLst/>
              </a:rPr>
              <a:t>Naravna sladila </a:t>
            </a:r>
            <a:r>
              <a:rPr lang="en-IE" b="0" i="0" dirty="0">
                <a:solidFill>
                  <a:srgbClr val="085156"/>
                </a:solidFill>
                <a:effectLst/>
              </a:rPr>
              <a:t>so: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agavin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nektar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endParaRPr lang="en-IE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sladkor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sirupa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rjavega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riža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endParaRPr lang="en-IE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kokos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endParaRPr lang="en-IE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datljev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sladkor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endParaRPr lang="en-IE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85156"/>
                </a:solidFill>
                <a:effectLst/>
              </a:rPr>
              <a:t>med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javorjev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sirup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melasa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melasa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črnih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korenin</a:t>
            </a:r>
            <a:r>
              <a:rPr lang="en-IE" b="0" i="0" dirty="0">
                <a:solidFill>
                  <a:srgbClr val="085156"/>
                </a:solidFill>
                <a:effectLst/>
              </a:rPr>
              <a:t>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85156"/>
                </a:solidFill>
                <a:effectLst/>
              </a:rPr>
              <a:t>sirup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IE" b="0" i="0" dirty="0">
                <a:solidFill>
                  <a:srgbClr val="08515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085156"/>
                </a:solidFill>
                <a:effectLst/>
              </a:rPr>
              <a:t>sirka</a:t>
            </a:r>
            <a:r>
              <a:rPr lang="sl-SI" b="0" i="0" dirty="0">
                <a:solidFill>
                  <a:srgbClr val="085156"/>
                </a:solidFill>
                <a:effectLst/>
              </a:rPr>
              <a:t>,</a:t>
            </a:r>
            <a:endParaRPr lang="en-IE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085156"/>
                </a:solidFill>
                <a:effectLst/>
              </a:rPr>
              <a:t>stevij</a:t>
            </a:r>
            <a:r>
              <a:rPr lang="sl-SI" b="0" i="0" dirty="0">
                <a:solidFill>
                  <a:srgbClr val="085156"/>
                </a:solidFill>
                <a:effectLst/>
              </a:rPr>
              <a:t>a</a:t>
            </a:r>
            <a:r>
              <a:rPr lang="en-IE" b="0" i="0" dirty="0">
                <a:solidFill>
                  <a:srgbClr val="085156"/>
                </a:solidFill>
                <a:effectLst/>
              </a:rPr>
              <a:t>. </a:t>
            </a:r>
            <a:endParaRPr lang="en-IE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1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B0A80-7A39-48F6-996D-339D39ADF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3470" y="759610"/>
            <a:ext cx="7137380" cy="2846046"/>
          </a:xfrm>
        </p:spPr>
        <p:txBody>
          <a:bodyPr/>
          <a:lstStyle/>
          <a:p>
            <a:r>
              <a:rPr lang="sl-SI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Na svetu bi letno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lahko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preprečili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5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milijonov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smrti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,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če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bi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uživanje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soli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zmanjšali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na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priporočeno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raven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manj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F5C05B"/>
                </a:solidFill>
                <a:cs typeface="Arial" panose="020B0604020202020204" pitchFamily="34" charset="0"/>
              </a:rPr>
              <a:t>kot</a:t>
            </a:r>
            <a:r>
              <a:rPr lang="en-IE" altLang="en-US" sz="3600" b="1" dirty="0">
                <a:solidFill>
                  <a:srgbClr val="F5C05B"/>
                </a:solidFill>
                <a:cs typeface="Arial" panose="020B0604020202020204" pitchFamily="34" charset="0"/>
              </a:rPr>
              <a:t> 5 g na dan.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ADBC2-2FAE-459F-B070-FA0F75015C0B}"/>
              </a:ext>
            </a:extLst>
          </p:cNvPr>
          <p:cNvSpPr txBox="1"/>
          <p:nvPr/>
        </p:nvSpPr>
        <p:spPr>
          <a:xfrm>
            <a:off x="6814268" y="4675367"/>
            <a:ext cx="473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5C05B"/>
                </a:solidFill>
              </a:rPr>
              <a:t>Vir</a:t>
            </a:r>
            <a:r>
              <a:rPr lang="en-US" dirty="0">
                <a:solidFill>
                  <a:srgbClr val="F5C05B"/>
                </a:solidFill>
              </a:rPr>
              <a:t>: World Health Organisation (WHO)</a:t>
            </a:r>
            <a:endParaRPr lang="en-IE" dirty="0">
              <a:solidFill>
                <a:srgbClr val="F5C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3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C1C9A-3589-2741-9EC3-54EF81094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C9131"/>
                </a:solidFill>
              </a:rPr>
              <a:t>Zmanjšanje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vnosa</a:t>
            </a:r>
            <a:r>
              <a:rPr lang="en-US" b="1" dirty="0">
                <a:solidFill>
                  <a:srgbClr val="CC9131"/>
                </a:solidFill>
              </a:rPr>
              <a:t> soli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D46A-AF4D-F740-B502-607D22F90A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1896533"/>
            <a:ext cx="11156716" cy="4061505"/>
          </a:xfrm>
        </p:spPr>
        <p:txBody>
          <a:bodyPr/>
          <a:lstStyle/>
          <a:p>
            <a:pPr algn="l"/>
            <a:r>
              <a:rPr lang="en-US" b="0" i="0" dirty="0" err="1">
                <a:solidFill>
                  <a:srgbClr val="085156"/>
                </a:solidFill>
                <a:effectLst/>
              </a:rPr>
              <a:t>Ljudje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pogosto ne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zavedajo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koliko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soli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zaužijejo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085156"/>
                </a:solidFill>
                <a:effectLst/>
              </a:rPr>
              <a:t>Večina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soli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izvira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predelane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hrane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gotovi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obroki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predelano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meso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prigrizki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jih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pogosto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uživamo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velikih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količinah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kruh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). </a:t>
            </a:r>
          </a:p>
          <a:p>
            <a:pPr algn="l"/>
            <a:r>
              <a:rPr lang="en-US" b="0" i="0" dirty="0">
                <a:solidFill>
                  <a:srgbClr val="085156"/>
                </a:solidFill>
                <a:effectLst/>
              </a:rPr>
              <a:t>Sol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dodaja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hrani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tudi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>
                <a:solidFill>
                  <a:srgbClr val="085156"/>
                </a:solidFill>
                <a:effectLst/>
              </a:rPr>
              <a:t>med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kuhanjem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bujon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jušne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kocke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sojina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omaka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ribja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omaka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mizi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kuhinjska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sol).</a:t>
            </a:r>
          </a:p>
          <a:p>
            <a:pPr algn="l"/>
            <a:r>
              <a:rPr lang="en-US" b="0" i="0" dirty="0" err="1">
                <a:solidFill>
                  <a:srgbClr val="085156"/>
                </a:solidFill>
                <a:effectLst/>
              </a:rPr>
              <a:t>Svetovna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zdravstvena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organizacija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priporoča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uživanje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soli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zmanjšamo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na </a:t>
            </a:r>
            <a:r>
              <a:rPr lang="en-US" b="1" i="0" dirty="0">
                <a:solidFill>
                  <a:srgbClr val="085156"/>
                </a:solidFill>
                <a:effectLst/>
              </a:rPr>
              <a:t>&lt; 5 g na dan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Večina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ljudi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soljo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zaužije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preveč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natrija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povprečno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9-12 g soli na dan)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premalo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kalija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85156"/>
                </a:solidFill>
                <a:effectLst/>
              </a:rPr>
              <a:t>Veliko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uživanje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soli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premajhen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vnos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kalija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manj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3,5 g)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prispevata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k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visokemu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krvnemu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tlaku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kar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posledično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povečuje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tveganje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srčne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bolezni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možgansko</a:t>
            </a:r>
            <a:r>
              <a:rPr lang="en-US" b="0" i="0" u="sng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u="sng" dirty="0" err="1">
                <a:solidFill>
                  <a:srgbClr val="085156"/>
                </a:solidFill>
                <a:effectLst/>
              </a:rPr>
              <a:t>kap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9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25692-C2E0-B349-A22A-50EDF9468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Pom</a:t>
            </a:r>
            <a:r>
              <a:rPr lang="sl-SI" b="1" dirty="0" err="1">
                <a:solidFill>
                  <a:srgbClr val="085156"/>
                </a:solidFill>
              </a:rPr>
              <a:t>agajmo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potrošnik</a:t>
            </a:r>
            <a:r>
              <a:rPr lang="sl-SI" b="1" dirty="0">
                <a:solidFill>
                  <a:srgbClr val="085156"/>
                </a:solidFill>
              </a:rPr>
              <a:t>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zmanjševanju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vnosa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soli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41F8-FDDB-2347-B9B6-726B26C4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59" y="3208571"/>
            <a:ext cx="3227956" cy="1045795"/>
          </a:xfrm>
        </p:spPr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Sol dodajte samo na gostovo zahtevo</a:t>
            </a:r>
            <a:endParaRPr lang="en-US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5594C-7D8F-7F45-B681-4FDEE5F0A2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l-SI" dirty="0">
                <a:solidFill>
                  <a:srgbClr val="085156"/>
                </a:solidFill>
              </a:rPr>
              <a:t>Pri kuhanju uporabljajte minimalno soli, kar bo nedvomno pomagalo pri zmanjšanju vnosa soli.</a:t>
            </a:r>
            <a:endParaRPr lang="en-US" dirty="0">
              <a:solidFill>
                <a:srgbClr val="08515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9A2EA-CF47-C84A-A473-91270780C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Uporabljajte sestavine z nizko vsebnostjo soli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48C174-1500-0E45-A4B9-9E80C2067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>
                <a:solidFill>
                  <a:srgbClr val="406F70"/>
                </a:solidFill>
              </a:rPr>
              <a:t>Uporabljajte kruh, meso, sire, omake … z nizko vsebnostjo soli.</a:t>
            </a:r>
            <a:endParaRPr lang="en-US" dirty="0">
              <a:solidFill>
                <a:srgbClr val="406F7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B97255-379A-4349-9AA7-36976C2D83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Zmanjšajte porcije</a:t>
            </a:r>
            <a:endParaRPr lang="en-US" b="1" dirty="0">
              <a:solidFill>
                <a:srgbClr val="F5C05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A37E16-367F-BB4C-B67D-8F988E13EE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dirty="0">
                <a:solidFill>
                  <a:srgbClr val="F5C05B"/>
                </a:solidFill>
              </a:rPr>
              <a:t>S tem zmanjšate vnos kalorij in hkrati soli.</a:t>
            </a:r>
            <a:endParaRPr lang="en-US" dirty="0">
              <a:solidFill>
                <a:srgbClr val="F5C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7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C1C9A-3589-2741-9EC3-54EF81094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>
                <a:solidFill>
                  <a:srgbClr val="CC9131"/>
                </a:solidFill>
              </a:rPr>
              <a:t>Spoznajte kuharskega mojstra „brez soli“</a:t>
            </a:r>
            <a:endParaRPr lang="en-IE" b="1" dirty="0">
              <a:solidFill>
                <a:srgbClr val="CC913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D46A-AF4D-F740-B502-607D22F90A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1911773"/>
            <a:ext cx="11156716" cy="4061505"/>
          </a:xfrm>
        </p:spPr>
        <p:txBody>
          <a:bodyPr/>
          <a:lstStyle/>
          <a:p>
            <a:r>
              <a:rPr lang="en-GB" sz="2300" dirty="0">
                <a:solidFill>
                  <a:srgbClr val="085156"/>
                </a:solidFill>
              </a:rPr>
              <a:t>Po </a:t>
            </a:r>
            <a:r>
              <a:rPr lang="en-GB" sz="2300" dirty="0" err="1">
                <a:solidFill>
                  <a:srgbClr val="085156"/>
                </a:solidFill>
              </a:rPr>
              <a:t>diagno</a:t>
            </a:r>
            <a:r>
              <a:rPr lang="sl-SI" sz="2300" dirty="0" err="1">
                <a:solidFill>
                  <a:srgbClr val="085156"/>
                </a:solidFill>
              </a:rPr>
              <a:t>sticiran</a:t>
            </a:r>
            <a:r>
              <a:rPr lang="en-GB" sz="2300" dirty="0" err="1">
                <a:solidFill>
                  <a:srgbClr val="085156"/>
                </a:solidFill>
              </a:rPr>
              <a:t>i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bolezni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srca</a:t>
            </a:r>
            <a:r>
              <a:rPr lang="en-GB" sz="2300" dirty="0">
                <a:solidFill>
                  <a:srgbClr val="085156"/>
                </a:solidFill>
              </a:rPr>
              <a:t> pred </a:t>
            </a:r>
            <a:r>
              <a:rPr lang="en-GB" sz="2300" dirty="0" err="1">
                <a:solidFill>
                  <a:srgbClr val="085156"/>
                </a:solidFill>
              </a:rPr>
              <a:t>petimi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leti</a:t>
            </a:r>
            <a:r>
              <a:rPr lang="en-GB" sz="2300" dirty="0">
                <a:solidFill>
                  <a:srgbClr val="085156"/>
                </a:solidFill>
              </a:rPr>
              <a:t> je Brian </a:t>
            </a:r>
            <a:r>
              <a:rPr lang="en-GB" sz="2300" dirty="0" err="1">
                <a:solidFill>
                  <a:srgbClr val="085156"/>
                </a:solidFill>
              </a:rPr>
              <a:t>popolnoma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spremenil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svoje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življenje</a:t>
            </a:r>
            <a:r>
              <a:rPr lang="en-GB" sz="2300" dirty="0">
                <a:solidFill>
                  <a:srgbClr val="085156"/>
                </a:solidFill>
              </a:rPr>
              <a:t> in </a:t>
            </a:r>
            <a:r>
              <a:rPr lang="en-GB" sz="2300" dirty="0" err="1">
                <a:solidFill>
                  <a:srgbClr val="085156"/>
                </a:solidFill>
              </a:rPr>
              <a:t>način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kuhanja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ter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si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pridobil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sloves</a:t>
            </a:r>
            <a:r>
              <a:rPr lang="en-GB" sz="2300" dirty="0">
                <a:solidFill>
                  <a:srgbClr val="085156"/>
                </a:solidFill>
              </a:rPr>
              <a:t> "</a:t>
            </a:r>
            <a:r>
              <a:rPr lang="en-GB" sz="2300" dirty="0" err="1">
                <a:solidFill>
                  <a:srgbClr val="085156"/>
                </a:solidFill>
              </a:rPr>
              <a:t>kuharja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brez</a:t>
            </a:r>
            <a:r>
              <a:rPr lang="en-GB" sz="2300" dirty="0">
                <a:solidFill>
                  <a:srgbClr val="085156"/>
                </a:solidFill>
              </a:rPr>
              <a:t> soli", ki </a:t>
            </a:r>
            <a:r>
              <a:rPr lang="en-GB" sz="2300" dirty="0" err="1">
                <a:solidFill>
                  <a:srgbClr val="085156"/>
                </a:solidFill>
              </a:rPr>
              <a:t>pripravlja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hrano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odličnega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okusa</a:t>
            </a:r>
            <a:r>
              <a:rPr lang="en-GB" sz="2300" dirty="0">
                <a:solidFill>
                  <a:srgbClr val="085156"/>
                </a:solidFill>
              </a:rPr>
              <a:t>, </a:t>
            </a:r>
            <a:r>
              <a:rPr lang="en-GB" sz="2300" dirty="0" err="1">
                <a:solidFill>
                  <a:srgbClr val="085156"/>
                </a:solidFill>
              </a:rPr>
              <a:t>dostopno</a:t>
            </a:r>
            <a:r>
              <a:rPr lang="en-GB" sz="2300" dirty="0">
                <a:solidFill>
                  <a:srgbClr val="085156"/>
                </a:solidFill>
              </a:rPr>
              <a:t> in </a:t>
            </a:r>
            <a:r>
              <a:rPr lang="en-GB" sz="2300" dirty="0" err="1">
                <a:solidFill>
                  <a:srgbClr val="085156"/>
                </a:solidFill>
              </a:rPr>
              <a:t>cenovno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ugodno</a:t>
            </a:r>
            <a:r>
              <a:rPr lang="en-GB" sz="2300" dirty="0">
                <a:solidFill>
                  <a:srgbClr val="085156"/>
                </a:solidFill>
              </a:rPr>
              <a:t>, </a:t>
            </a:r>
            <a:r>
              <a:rPr lang="en-GB" sz="2300" dirty="0" err="1">
                <a:solidFill>
                  <a:srgbClr val="085156"/>
                </a:solidFill>
              </a:rPr>
              <a:t>brez</a:t>
            </a:r>
            <a:r>
              <a:rPr lang="en-GB" sz="2300" dirty="0">
                <a:solidFill>
                  <a:srgbClr val="085156"/>
                </a:solidFill>
              </a:rPr>
              <a:t> </a:t>
            </a:r>
            <a:r>
              <a:rPr lang="en-GB" sz="2300" dirty="0" err="1">
                <a:solidFill>
                  <a:srgbClr val="085156"/>
                </a:solidFill>
              </a:rPr>
              <a:t>dodajanja</a:t>
            </a:r>
            <a:r>
              <a:rPr lang="en-GB" sz="2300" dirty="0">
                <a:solidFill>
                  <a:srgbClr val="085156"/>
                </a:solidFill>
              </a:rPr>
              <a:t> soli.</a:t>
            </a:r>
            <a:endParaRPr lang="en-US" sz="2300" dirty="0">
              <a:solidFill>
                <a:srgbClr val="085156"/>
              </a:solidFill>
            </a:endParaRPr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9273CA54-A6C8-4DD2-8314-7C90B184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571" y="3131069"/>
            <a:ext cx="3322858" cy="12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06064-040C-461E-AF3C-D4AA108ADA63}"/>
              </a:ext>
            </a:extLst>
          </p:cNvPr>
          <p:cNvSpPr txBox="1"/>
          <p:nvPr/>
        </p:nvSpPr>
        <p:spPr>
          <a:xfrm>
            <a:off x="702544" y="4504711"/>
            <a:ext cx="1092472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b="0" i="0" dirty="0">
                <a:solidFill>
                  <a:srgbClr val="085156"/>
                </a:solidFill>
                <a:effectLst/>
              </a:rPr>
              <a:t>Po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vedno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večjem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povpraševanju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ljudi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, ki so se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srečevali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njegovimi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kuharskimi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predstavitvami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po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vsej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Irski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, je Brian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uresničil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dolgoletne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sanje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odprl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prvo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irsko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kuharsko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šolo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"</a:t>
            </a:r>
            <a:r>
              <a:rPr lang="en-GB" sz="2300" b="0" i="0" dirty="0" err="1">
                <a:solidFill>
                  <a:srgbClr val="085156"/>
                </a:solidFill>
                <a:effectLst/>
              </a:rPr>
              <a:t>brez</a:t>
            </a:r>
            <a:r>
              <a:rPr lang="en-GB" sz="2300" b="0" i="0" dirty="0">
                <a:solidFill>
                  <a:srgbClr val="085156"/>
                </a:solidFill>
                <a:effectLst/>
              </a:rPr>
              <a:t> soli". </a:t>
            </a:r>
            <a:endParaRPr lang="en-IE" sz="2300" dirty="0">
              <a:solidFill>
                <a:srgbClr val="085156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768F7-2CD0-49CE-8807-C49703C9DFDD}"/>
              </a:ext>
            </a:extLst>
          </p:cNvPr>
          <p:cNvSpPr/>
          <p:nvPr/>
        </p:nvSpPr>
        <p:spPr>
          <a:xfrm>
            <a:off x="7850712" y="3062224"/>
            <a:ext cx="2311860" cy="128376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085156"/>
                </a:solidFill>
              </a:rPr>
              <a:t>ZA VEČ INFORMACIJ KLIKNI BRIANOV LOGO</a:t>
            </a:r>
          </a:p>
        </p:txBody>
      </p:sp>
    </p:spTree>
    <p:extLst>
      <p:ext uri="{BB962C8B-B14F-4D97-AF65-F5344CB8AC3E}">
        <p14:creationId xmlns:p14="http://schemas.microsoft.com/office/powerpoint/2010/main" val="51057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728D7-FBD6-0C4F-ADCD-53E213A80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3721" y="1012546"/>
            <a:ext cx="5501648" cy="5226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5C05B"/>
                </a:solidFill>
              </a:rPr>
              <a:t>PREHRANA IN ZDRAVJE V EVROPI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64114-41F3-7F4C-9E9F-E5E247907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4050" y="1752601"/>
            <a:ext cx="5864622" cy="4494372"/>
          </a:xfrm>
        </p:spPr>
        <p:txBody>
          <a:bodyPr/>
          <a:lstStyle/>
          <a:p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Pojav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bolezni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povezanih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slabo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prehrano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se v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naprej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povečuje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dirty="0">
              <a:solidFill>
                <a:srgbClr val="08515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Slaba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prehrana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prekomerna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telesna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teža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debelost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prispevajo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velikemu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deležu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nenalezljivih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bolezni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vključno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boleznimi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srca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ožilja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rakom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ki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glavna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ubijalca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dirty="0">
              <a:solidFill>
                <a:srgbClr val="08515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Nacionalne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raziskave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večini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kažejo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pretiran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vnos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maščob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majhen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vnos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sadja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zelenjave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večji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problem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debelosti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 le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skrajšuje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pričakovano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življenjsko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dobo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ampak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slabša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življenja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Picture Placeholder 7" descr="High angle view of freshly picked apples">
            <a:extLst>
              <a:ext uri="{FF2B5EF4-FFF2-40B4-BE49-F238E27FC236}">
                <a16:creationId xmlns:a16="http://schemas.microsoft.com/office/drawing/2014/main" id="{7008EA1A-727C-4F56-B93F-97DBAC4B2C8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074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88D5D-03D5-4AC9-BD5E-F72322A618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38939" y="3429000"/>
            <a:ext cx="9212595" cy="3173773"/>
          </a:xfrm>
        </p:spPr>
        <p:txBody>
          <a:bodyPr/>
          <a:lstStyle/>
          <a:p>
            <a:r>
              <a:rPr lang="en-US" sz="4800" b="1" dirty="0">
                <a:solidFill>
                  <a:srgbClr val="F5C05B"/>
                </a:solidFill>
              </a:rPr>
              <a:t>4. </a:t>
            </a:r>
            <a:r>
              <a:rPr lang="sl-SI" sz="4800" b="1" dirty="0">
                <a:solidFill>
                  <a:srgbClr val="F5C05B"/>
                </a:solidFill>
              </a:rPr>
              <a:t>Naravna prehranska dopolnila</a:t>
            </a:r>
            <a:endParaRPr lang="en-IE" sz="4800" b="1" dirty="0">
              <a:solidFill>
                <a:srgbClr val="F5C05B"/>
              </a:solidFill>
            </a:endParaRPr>
          </a:p>
          <a:p>
            <a:endParaRPr lang="en-IE" sz="4800" b="1" dirty="0">
              <a:solidFill>
                <a:srgbClr val="F5C05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68A39-3881-4ADB-B8A7-65F93BC65B28}"/>
              </a:ext>
            </a:extLst>
          </p:cNvPr>
          <p:cNvSpPr txBox="1"/>
          <p:nvPr/>
        </p:nvSpPr>
        <p:spPr>
          <a:xfrm>
            <a:off x="8631936" y="390144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5156"/>
                </a:solidFill>
              </a:rPr>
              <a:t>MODUL 3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3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E28BF-94BA-441B-AC3A-E3C5862E4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Prehranska dopolnila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36A13-1232-4F62-AC60-E1CA7951D6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1800" y="1701579"/>
            <a:ext cx="6558280" cy="4667416"/>
          </a:xfrm>
        </p:spPr>
        <p:txBody>
          <a:bodyPr/>
          <a:lstStyle/>
          <a:p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podatkih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Evropske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agencije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varno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hran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(EFSA) so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aditivi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živila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snovi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ki se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namenoma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dodajajo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živilom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opravljanje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določenih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tehnoloških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funkcij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 primer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barvanje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sladkanje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ohranjanje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živil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Obstajajo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različne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skupine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aditivov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živila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antioksidanti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konzervansi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barvila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živila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sladila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ojačevalci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okusa</a:t>
            </a:r>
            <a:r>
              <a:rPr lang="sl-SI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dirty="0">
              <a:solidFill>
                <a:srgbClr val="08515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emulgatorji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stabilizatorji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zgoščevalci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želirna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sredstva</a:t>
            </a:r>
            <a:r>
              <a:rPr lang="sl-SI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IE" dirty="0" err="1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drugo</a:t>
            </a:r>
            <a:r>
              <a:rPr lang="en-IE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E" dirty="0"/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3D996596-8287-4B5F-A2C3-D61288EE632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9314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A5F54-1D6A-4BA5-9FAC-F217DFDF1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Kaj so prehranska dopolnila oz. aditivi</a:t>
            </a:r>
            <a:r>
              <a:rPr lang="en-US" b="1" dirty="0">
                <a:solidFill>
                  <a:srgbClr val="085156"/>
                </a:solidFill>
              </a:rPr>
              <a:t>?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D95A8-5E67-46C2-91B3-3DA881045A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920" y="1055555"/>
            <a:ext cx="12192000" cy="590599"/>
          </a:xfrm>
        </p:spPr>
        <p:txBody>
          <a:bodyPr/>
          <a:lstStyle/>
          <a:p>
            <a:r>
              <a:rPr lang="pl-PL" sz="2400" b="1" dirty="0">
                <a:solidFill>
                  <a:srgbClr val="085156"/>
                </a:solidFill>
              </a:rPr>
              <a:t>Vir: Evropski svet za informacije o hrani (EFIC)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E4E2C9-49DF-4AB8-AB60-75162189A2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What are food additives?">
            <a:hlinkClick r:id="" action="ppaction://media"/>
            <a:extLst>
              <a:ext uri="{FF2B5EF4-FFF2-40B4-BE49-F238E27FC236}">
                <a16:creationId xmlns:a16="http://schemas.microsoft.com/office/drawing/2014/main" id="{345ED0D5-A866-4BD6-8D36-03554872C6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071" y="1783760"/>
            <a:ext cx="5745244" cy="3587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1AF5E4-5C0B-4CB2-B3EF-F204BE77CC9E}"/>
              </a:ext>
            </a:extLst>
          </p:cNvPr>
          <p:cNvSpPr/>
          <p:nvPr/>
        </p:nvSpPr>
        <p:spPr>
          <a:xfrm>
            <a:off x="1423686" y="805873"/>
            <a:ext cx="1920316" cy="121543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POGLEJ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FFF15-58A3-4F6D-8378-3A3A7E4D4939}"/>
              </a:ext>
            </a:extLst>
          </p:cNvPr>
          <p:cNvSpPr txBox="1"/>
          <p:nvPr/>
        </p:nvSpPr>
        <p:spPr>
          <a:xfrm>
            <a:off x="298383" y="5890661"/>
            <a:ext cx="448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https://www.youtube.com/watch?v=Hy3-QHhzvPE&amp;t=108s</a:t>
            </a:r>
            <a:endParaRPr lang="en-IE" sz="1400" dirty="0"/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B9925-4DD0-45E5-824C-445B373D2B9A}"/>
              </a:ext>
            </a:extLst>
          </p:cNvPr>
          <p:cNvSpPr txBox="1"/>
          <p:nvPr/>
        </p:nvSpPr>
        <p:spPr>
          <a:xfrm>
            <a:off x="9362945" y="2648295"/>
            <a:ext cx="2165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EFIC </a:t>
            </a:r>
            <a:r>
              <a:rPr lang="en-US" sz="2400" dirty="0" err="1">
                <a:solidFill>
                  <a:srgbClr val="406F70"/>
                </a:solidFill>
              </a:rPr>
              <a:t>pojasnjuje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kaj</a:t>
            </a:r>
            <a:r>
              <a:rPr lang="en-US" sz="2400" dirty="0">
                <a:solidFill>
                  <a:srgbClr val="406F70"/>
                </a:solidFill>
              </a:rPr>
              <a:t> so </a:t>
            </a:r>
            <a:r>
              <a:rPr lang="en-US" sz="2400" dirty="0" err="1">
                <a:solidFill>
                  <a:srgbClr val="406F70"/>
                </a:solidFill>
              </a:rPr>
              <a:t>aditivi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živila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zakaj</a:t>
            </a:r>
            <a:r>
              <a:rPr lang="en-US" sz="2400" dirty="0">
                <a:solidFill>
                  <a:srgbClr val="406F70"/>
                </a:solidFill>
              </a:rPr>
              <a:t> se </a:t>
            </a:r>
            <a:r>
              <a:rPr lang="en-US" sz="2400" dirty="0" err="1">
                <a:solidFill>
                  <a:srgbClr val="406F70"/>
                </a:solidFill>
              </a:rPr>
              <a:t>uporabljajo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9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71588-4A44-4EDC-AD48-D5AE6F5D5E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Prehranski dodatki po izvoru</a:t>
            </a:r>
            <a:r>
              <a:rPr lang="en-US" b="1" dirty="0">
                <a:solidFill>
                  <a:srgbClr val="406F70"/>
                </a:solidFill>
              </a:rPr>
              <a:t>: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879A-DACC-475A-8432-983E66408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6055" y="1738392"/>
            <a:ext cx="6893782" cy="4733969"/>
          </a:xfrm>
        </p:spPr>
        <p:txBody>
          <a:bodyPr/>
          <a:lstStyle/>
          <a:p>
            <a:pPr algn="l"/>
            <a:r>
              <a:rPr lang="en-US" b="0" i="0" dirty="0" err="1">
                <a:solidFill>
                  <a:srgbClr val="085156"/>
                </a:solidFill>
                <a:effectLst/>
              </a:rPr>
              <a:t>Aditivi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naravni</a:t>
            </a:r>
            <a:r>
              <a:rPr lang="sl-SI" b="0" i="0" dirty="0">
                <a:solidFill>
                  <a:srgbClr val="085156"/>
                </a:solidFill>
                <a:effectLst/>
              </a:rPr>
              <a:t>m identični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umetni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85156"/>
                </a:solidFill>
                <a:effectLst/>
              </a:rPr>
              <a:t>Naravni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aditivi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prisotne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živilu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pridobljene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enega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drugem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sok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rdeče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pese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barvanje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sladkarij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85156"/>
                </a:solidFill>
                <a:effectLst/>
              </a:rPr>
              <a:t>Naravn</a:t>
            </a:r>
            <a:r>
              <a:rPr lang="sl-SI" b="1" i="0" dirty="0" err="1">
                <a:solidFill>
                  <a:srgbClr val="085156"/>
                </a:solidFill>
                <a:effectLst/>
              </a:rPr>
              <a:t>im</a:t>
            </a:r>
            <a:r>
              <a:rPr lang="sl-SI" b="1" i="0" dirty="0">
                <a:solidFill>
                  <a:srgbClr val="085156"/>
                </a:solidFill>
                <a:effectLst/>
              </a:rPr>
              <a:t> identični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aditivi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umetne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kopije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pojavljajo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benzojeva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kislina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nahaja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vendar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tudi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sintetično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izdelana in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konzervans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b="1" i="0" dirty="0">
                <a:solidFill>
                  <a:srgbClr val="085156"/>
                </a:solidFill>
                <a:effectLst/>
              </a:rPr>
              <a:t>Sintetični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aditivi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niso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naravno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prisotni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izdelani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sintetično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azodikarbonamid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izboljševalec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moke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kruhovo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testo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lažje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drži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skupaj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).</a:t>
            </a:r>
            <a:endParaRPr lang="en-IE" dirty="0"/>
          </a:p>
        </p:txBody>
      </p:sp>
      <p:pic>
        <p:nvPicPr>
          <p:cNvPr id="6" name="Picture Placeholder 5" descr="Close up of beakers with solutions on a shelf in a lab">
            <a:extLst>
              <a:ext uri="{FF2B5EF4-FFF2-40B4-BE49-F238E27FC236}">
                <a16:creationId xmlns:a16="http://schemas.microsoft.com/office/drawing/2014/main" id="{28FD7F7A-E0D7-4421-8AB0-EB5F05DE863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36029" cy="6261962"/>
          </a:xfrm>
        </p:spPr>
      </p:pic>
    </p:spTree>
    <p:extLst>
      <p:ext uri="{BB962C8B-B14F-4D97-AF65-F5344CB8AC3E}">
        <p14:creationId xmlns:p14="http://schemas.microsoft.com/office/powerpoint/2010/main" val="2070028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D3BD7-0F8D-49E4-BDD0-653BD70B3D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b="1" dirty="0"/>
              <a:t>VRSTE ADITIVOV IN NJIHOVA FUNKCIJA</a:t>
            </a:r>
            <a:r>
              <a:rPr lang="en-US" b="1" dirty="0"/>
              <a:t>: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79EE-63E0-4B5F-9509-C6885C0930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2" y="2021217"/>
            <a:ext cx="10968810" cy="4296455"/>
          </a:xfrm>
        </p:spPr>
        <p:txBody>
          <a:bodyPr/>
          <a:lstStyle/>
          <a:p>
            <a:r>
              <a:rPr lang="en-US" b="1" i="0" dirty="0" err="1">
                <a:solidFill>
                  <a:srgbClr val="085156"/>
                </a:solidFill>
                <a:effectLst/>
              </a:rPr>
              <a:t>Antioksidanti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-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zmanjšujejo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možnost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olja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maščobe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združijo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kisikom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spremenijo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barvo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zgnijejo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Antioksidanti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tudi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sadju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zelenjavi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sokovih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podaljšanje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roka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uporabnosti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Vitamin C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askorbinska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kislina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 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eden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najpogosteje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uporabljenih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antioksidantov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povezava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na vitamin C).</a:t>
            </a:r>
          </a:p>
          <a:p>
            <a:r>
              <a:rPr lang="en-US" b="1" dirty="0" err="1">
                <a:solidFill>
                  <a:srgbClr val="085156"/>
                </a:solidFill>
              </a:rPr>
              <a:t>Konzervansi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-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se, da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ostanejo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varna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daljše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uživanje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Vsako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predelano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dolgim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rokom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trajanja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verjetno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vsebuje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konzervanse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če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drug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način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konzerviranja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na primer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zamrzovanje</a:t>
            </a:r>
            <a:r>
              <a:rPr lang="sl-SI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sušenje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konzerviranje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nekaterih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še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vedno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tradicionalne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metode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soli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kisa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  </a:t>
            </a:r>
          </a:p>
          <a:p>
            <a:r>
              <a:rPr lang="en-US" b="1" dirty="0" err="1">
                <a:solidFill>
                  <a:srgbClr val="085156"/>
                </a:solidFill>
              </a:rPr>
              <a:t>Bavila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-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bolj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privlačen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videz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Med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predelavo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barva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izgubi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zato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aditivi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povrnejo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prvotno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barvo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pa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tudi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osvetlitev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obstoječe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barve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  <a:endParaRPr lang="sl-SI" b="0" i="0" dirty="0">
              <a:solidFill>
                <a:srgbClr val="08515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5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A949B-393B-45D7-9059-7A56DC87B5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VRSTE ADITIVOV IN NJIHOVA FUNKCIJA</a:t>
            </a:r>
            <a:r>
              <a:rPr lang="en-US" b="1" dirty="0"/>
              <a:t>:</a:t>
            </a:r>
            <a:endParaRPr lang="en-IE" b="1" dirty="0"/>
          </a:p>
          <a:p>
            <a:endParaRPr lang="en-IE" b="1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DCA9D-FDFF-4EFC-A302-9270134D44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2" y="2054468"/>
            <a:ext cx="10968810" cy="4570776"/>
          </a:xfrm>
        </p:spPr>
        <p:txBody>
          <a:bodyPr/>
          <a:lstStyle/>
          <a:p>
            <a:pPr algn="just"/>
            <a:r>
              <a:rPr lang="sl-SI" b="1" dirty="0">
                <a:solidFill>
                  <a:srgbClr val="085156"/>
                </a:solidFill>
              </a:rPr>
              <a:t>Ojačevalci arome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-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snovi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okrepijo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poudarijo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obstoječi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okus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vonj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predvsem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med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proizvodnjo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izgubijo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del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lastne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arome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Najbolj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razširjen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natrijev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glutamat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Sladila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– </a:t>
            </a:r>
            <a:r>
              <a:rPr lang="sl-SI" b="0" i="0" dirty="0">
                <a:solidFill>
                  <a:srgbClr val="085156"/>
                </a:solidFill>
                <a:effectLst/>
              </a:rPr>
              <a:t>se uporabljajo za povečanje sladkosti 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Intenzivna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(na primer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saharin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aspartam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 so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mnogokrat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slajša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zato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le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majhnih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količinah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sl-SI" dirty="0">
                <a:solidFill>
                  <a:srgbClr val="085156"/>
                </a:solidFill>
              </a:rPr>
              <a:t>Druga s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ladila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sta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sorbitol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sukraloza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imajo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podobno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sladkost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zato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podobnih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količinah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Emulgatorji</a:t>
            </a:r>
            <a:r>
              <a:rPr lang="en-US" b="1" dirty="0">
                <a:solidFill>
                  <a:srgbClr val="085156"/>
                </a:solidFill>
              </a:rPr>
              <a:t>, </a:t>
            </a:r>
            <a:r>
              <a:rPr lang="en-US" b="1" dirty="0" err="1">
                <a:solidFill>
                  <a:srgbClr val="085156"/>
                </a:solidFill>
              </a:rPr>
              <a:t>stabilizatorji</a:t>
            </a:r>
            <a:r>
              <a:rPr lang="en-US" b="1" dirty="0">
                <a:solidFill>
                  <a:srgbClr val="085156"/>
                </a:solidFill>
              </a:rPr>
              <a:t>, </a:t>
            </a:r>
            <a:r>
              <a:rPr lang="en-US" b="1" dirty="0" err="1">
                <a:solidFill>
                  <a:srgbClr val="085156"/>
                </a:solidFill>
              </a:rPr>
              <a:t>želirna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sredstva</a:t>
            </a:r>
            <a:r>
              <a:rPr lang="en-US" b="1" dirty="0">
                <a:solidFill>
                  <a:srgbClr val="085156"/>
                </a:solidFill>
              </a:rPr>
              <a:t> in </a:t>
            </a:r>
            <a:r>
              <a:rPr lang="en-US" b="1" dirty="0" err="1">
                <a:solidFill>
                  <a:srgbClr val="085156"/>
                </a:solidFill>
              </a:rPr>
              <a:t>zgoščevalci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-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emulgatorji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pomagajo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mešati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sestavine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sta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olje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voda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ki bi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običajno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ločili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stabilizatorji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pa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preprečujejo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bi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ponovno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ločili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v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živilih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sladoled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Sredstva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želiranje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uporabljajo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da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dobijo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želatinasto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konsistenco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gostila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pa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povečajo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viskoznost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br>
              <a:rPr lang="en-US" b="0" i="0" dirty="0">
                <a:solidFill>
                  <a:srgbClr val="2D2D2D"/>
                </a:solidFill>
                <a:effectLst/>
                <a:latin typeface="century gothic" panose="020B0502020202020204" pitchFamily="34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6556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69D52-385A-497B-8570-492912375B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>
                <a:solidFill>
                  <a:srgbClr val="F5C05B"/>
                </a:solidFill>
              </a:rPr>
              <a:t>Potrošniki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iščejo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varno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hrano</a:t>
            </a:r>
            <a:r>
              <a:rPr lang="en-US" sz="3600" dirty="0">
                <a:solidFill>
                  <a:srgbClr val="F5C05B"/>
                </a:solidFill>
              </a:rPr>
              <a:t> z </a:t>
            </a:r>
            <a:r>
              <a:rPr lang="en-US" sz="3600" dirty="0" err="1">
                <a:solidFill>
                  <a:srgbClr val="F5C05B"/>
                </a:solidFill>
              </a:rPr>
              <a:t>naravnimi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sestavinami</a:t>
            </a:r>
            <a:r>
              <a:rPr lang="en-US" sz="3600" dirty="0">
                <a:solidFill>
                  <a:srgbClr val="F5C05B"/>
                </a:solidFill>
              </a:rPr>
              <a:t> in </a:t>
            </a:r>
            <a:r>
              <a:rPr lang="en-US" sz="3600" dirty="0" err="1">
                <a:solidFill>
                  <a:srgbClr val="F5C05B"/>
                </a:solidFill>
              </a:rPr>
              <a:t>odličnim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okusom</a:t>
            </a:r>
            <a:r>
              <a:rPr lang="en-US" sz="3600" dirty="0">
                <a:solidFill>
                  <a:srgbClr val="F5C05B"/>
                </a:solidFill>
              </a:rPr>
              <a:t>. </a:t>
            </a:r>
            <a:r>
              <a:rPr lang="en-US" sz="3600" dirty="0" err="1">
                <a:solidFill>
                  <a:srgbClr val="F5C05B"/>
                </a:solidFill>
              </a:rPr>
              <a:t>Zahtevajo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sestavine</a:t>
            </a:r>
            <a:r>
              <a:rPr lang="en-US" sz="3600" dirty="0">
                <a:solidFill>
                  <a:srgbClr val="F5C05B"/>
                </a:solidFill>
              </a:rPr>
              <a:t>, ki </a:t>
            </a:r>
            <a:r>
              <a:rPr lang="en-US" sz="3600" dirty="0" err="1">
                <a:solidFill>
                  <a:srgbClr val="F5C05B"/>
                </a:solidFill>
              </a:rPr>
              <a:t>jih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lahko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razumejo</a:t>
            </a:r>
            <a:r>
              <a:rPr lang="en-US" sz="3600" dirty="0">
                <a:solidFill>
                  <a:srgbClr val="F5C05B"/>
                </a:solidFill>
              </a:rPr>
              <a:t>, </a:t>
            </a:r>
            <a:r>
              <a:rPr lang="en-US" sz="3600" dirty="0" err="1">
                <a:solidFill>
                  <a:srgbClr val="F5C05B"/>
                </a:solidFill>
              </a:rPr>
              <a:t>preprosto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označevanje</a:t>
            </a:r>
            <a:r>
              <a:rPr lang="en-US" sz="3600" dirty="0">
                <a:solidFill>
                  <a:srgbClr val="F5C05B"/>
                </a:solidFill>
              </a:rPr>
              <a:t>, </a:t>
            </a:r>
            <a:r>
              <a:rPr lang="en-US" sz="3600" dirty="0" err="1">
                <a:solidFill>
                  <a:srgbClr val="F5C05B"/>
                </a:solidFill>
              </a:rPr>
              <a:t>uravnotežene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prehranske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tabele</a:t>
            </a:r>
            <a:r>
              <a:rPr lang="en-US" sz="3600" dirty="0">
                <a:solidFill>
                  <a:srgbClr val="F5C05B"/>
                </a:solidFill>
              </a:rPr>
              <a:t> in </a:t>
            </a:r>
            <a:r>
              <a:rPr lang="en-US" sz="3600" dirty="0" err="1">
                <a:solidFill>
                  <a:srgbClr val="F5C05B"/>
                </a:solidFill>
              </a:rPr>
              <a:t>zanesljiv</a:t>
            </a:r>
            <a:r>
              <a:rPr lang="en-US" sz="3600" dirty="0">
                <a:solidFill>
                  <a:srgbClr val="F5C05B"/>
                </a:solidFill>
              </a:rPr>
              <a:t> </a:t>
            </a:r>
            <a:r>
              <a:rPr lang="en-US" sz="3600" dirty="0" err="1">
                <a:solidFill>
                  <a:srgbClr val="F5C05B"/>
                </a:solidFill>
              </a:rPr>
              <a:t>vir</a:t>
            </a:r>
            <a:r>
              <a:rPr lang="en-US" sz="3600" dirty="0">
                <a:solidFill>
                  <a:srgbClr val="F5C05B"/>
                </a:solidFill>
              </a:rPr>
              <a:t>.</a:t>
            </a:r>
            <a:endParaRPr lang="en-IE" sz="3600" dirty="0">
              <a:solidFill>
                <a:srgbClr val="F5C05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5BC55-14C6-4362-8B94-210DEF82DB23}"/>
              </a:ext>
            </a:extLst>
          </p:cNvPr>
          <p:cNvSpPr txBox="1"/>
          <p:nvPr/>
        </p:nvSpPr>
        <p:spPr>
          <a:xfrm>
            <a:off x="6400800" y="4745837"/>
            <a:ext cx="50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Michael Matthews, Business President, Food Protection &amp; Fermentation at Kerry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5685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5C6B5-93FA-4891-9F94-29D585AA8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i="0" dirty="0">
                <a:solidFill>
                  <a:srgbClr val="F5C05B"/>
                </a:solidFill>
                <a:effectLst/>
              </a:rPr>
              <a:t>Moč barv</a:t>
            </a:r>
            <a:endParaRPr lang="en-IE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2D4EF-6FCA-4C15-8126-8FA4F69B61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6257" y="1953078"/>
            <a:ext cx="5762415" cy="3947440"/>
          </a:xfrm>
        </p:spPr>
        <p:txBody>
          <a:bodyPr/>
          <a:lstStyle/>
          <a:p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smo že povedali </a:t>
            </a:r>
            <a:r>
              <a:rPr lang="en-US" dirty="0">
                <a:solidFill>
                  <a:srgbClr val="085156"/>
                </a:solidFill>
              </a:rPr>
              <a:t>v </a:t>
            </a:r>
            <a:r>
              <a:rPr lang="en-US" dirty="0" err="1">
                <a:solidFill>
                  <a:srgbClr val="085156"/>
                </a:solidFill>
              </a:rPr>
              <a:t>modulu</a:t>
            </a:r>
            <a:r>
              <a:rPr lang="en-US" dirty="0">
                <a:solidFill>
                  <a:srgbClr val="085156"/>
                </a:solidFill>
              </a:rPr>
              <a:t> 1, </a:t>
            </a:r>
            <a:r>
              <a:rPr lang="en-US" dirty="0" err="1">
                <a:solidFill>
                  <a:srgbClr val="085156"/>
                </a:solidFill>
              </a:rPr>
              <a:t>barva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pijač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močno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vpliva</a:t>
            </a:r>
            <a:r>
              <a:rPr lang="en-US" b="1" dirty="0">
                <a:solidFill>
                  <a:srgbClr val="085156"/>
                </a:solidFill>
              </a:rPr>
              <a:t> na </a:t>
            </a:r>
            <a:r>
              <a:rPr lang="en-US" b="1" dirty="0" err="1">
                <a:solidFill>
                  <a:srgbClr val="085156"/>
                </a:solidFill>
              </a:rPr>
              <a:t>nakupni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odnos</a:t>
            </a:r>
            <a:r>
              <a:rPr lang="en-US" b="1" dirty="0">
                <a:solidFill>
                  <a:srgbClr val="085156"/>
                </a:solidFill>
              </a:rPr>
              <a:t> in </a:t>
            </a:r>
            <a:r>
              <a:rPr lang="en-US" b="1" dirty="0" err="1">
                <a:solidFill>
                  <a:srgbClr val="085156"/>
                </a:solidFill>
              </a:rPr>
              <a:t>vedenje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potrošnikov</a:t>
            </a:r>
            <a:r>
              <a:rPr lang="en-US" dirty="0">
                <a:solidFill>
                  <a:srgbClr val="085156"/>
                </a:solidFill>
              </a:rPr>
              <a:t>. Po </a:t>
            </a:r>
            <a:r>
              <a:rPr lang="en-US" dirty="0" err="1">
                <a:solidFill>
                  <a:srgbClr val="085156"/>
                </a:solidFill>
              </a:rPr>
              <a:t>podatkih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nacionalne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raziskave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družbe</a:t>
            </a:r>
            <a:r>
              <a:rPr lang="en-US" dirty="0">
                <a:solidFill>
                  <a:srgbClr val="085156"/>
                </a:solidFill>
              </a:rPr>
              <a:t> Sensient bi 63 % </a:t>
            </a:r>
            <a:r>
              <a:rPr lang="en-US" dirty="0" err="1">
                <a:solidFill>
                  <a:srgbClr val="085156"/>
                </a:solidFill>
              </a:rPr>
              <a:t>potrošnikov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bolj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verjetno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kupilo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blagovno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znamko</a:t>
            </a:r>
            <a:r>
              <a:rPr lang="en-US" dirty="0">
                <a:solidFill>
                  <a:srgbClr val="085156"/>
                </a:solidFill>
              </a:rPr>
              <a:t>, ki bi </a:t>
            </a:r>
            <a:r>
              <a:rPr lang="en-US" dirty="0" err="1">
                <a:solidFill>
                  <a:srgbClr val="085156"/>
                </a:solidFill>
              </a:rPr>
              <a:t>umetna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barvila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nadomestila</a:t>
            </a:r>
            <a:r>
              <a:rPr lang="en-US" dirty="0">
                <a:solidFill>
                  <a:srgbClr val="085156"/>
                </a:solidFill>
              </a:rPr>
              <a:t> z </a:t>
            </a:r>
            <a:r>
              <a:rPr lang="en-US" b="1" dirty="0" err="1">
                <a:solidFill>
                  <a:srgbClr val="085156"/>
                </a:solidFill>
              </a:rPr>
              <a:t>barvili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iz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naravnih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virov</a:t>
            </a:r>
            <a:r>
              <a:rPr lang="en-US" dirty="0">
                <a:solidFill>
                  <a:srgbClr val="085156"/>
                </a:solidFill>
              </a:rPr>
              <a:t>.</a:t>
            </a:r>
          </a:p>
          <a:p>
            <a:r>
              <a:rPr lang="en-US" dirty="0" err="1">
                <a:solidFill>
                  <a:srgbClr val="085156"/>
                </a:solidFill>
              </a:rPr>
              <a:t>Barva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povezuje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potrošnike</a:t>
            </a:r>
            <a:r>
              <a:rPr lang="en-US" dirty="0">
                <a:solidFill>
                  <a:srgbClr val="085156"/>
                </a:solidFill>
              </a:rPr>
              <a:t> z </a:t>
            </a:r>
            <a:r>
              <a:rPr lang="en-US" dirty="0" err="1">
                <a:solidFill>
                  <a:srgbClr val="085156"/>
                </a:solidFill>
              </a:rPr>
              <a:t>vrednotami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posebnimi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stališči</a:t>
            </a:r>
            <a:r>
              <a:rPr lang="en-US" dirty="0">
                <a:solidFill>
                  <a:srgbClr val="085156"/>
                </a:solidFill>
              </a:rPr>
              <a:t>; </a:t>
            </a:r>
            <a:r>
              <a:rPr lang="sl-SI" dirty="0">
                <a:solidFill>
                  <a:srgbClr val="085156"/>
                </a:solidFill>
              </a:rPr>
              <a:t>barva </a:t>
            </a:r>
            <a:r>
              <a:rPr lang="en-US" dirty="0" err="1">
                <a:solidFill>
                  <a:srgbClr val="085156"/>
                </a:solidFill>
              </a:rPr>
              <a:t>jim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daje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moč</a:t>
            </a:r>
            <a:r>
              <a:rPr lang="en-US" dirty="0">
                <a:solidFill>
                  <a:srgbClr val="085156"/>
                </a:solidFill>
              </a:rPr>
              <a:t>.</a:t>
            </a:r>
            <a:endParaRPr lang="sl-SI" dirty="0">
              <a:solidFill>
                <a:srgbClr val="085156"/>
              </a:solidFill>
            </a:endParaRPr>
          </a:p>
          <a:p>
            <a:endParaRPr lang="sl-SI" dirty="0">
              <a:solidFill>
                <a:srgbClr val="085156"/>
              </a:solidFill>
            </a:endParaRPr>
          </a:p>
          <a:p>
            <a:endParaRPr lang="en-IE" dirty="0"/>
          </a:p>
        </p:txBody>
      </p:sp>
      <p:pic>
        <p:nvPicPr>
          <p:cNvPr id="6" name="Picture Placeholder 5" descr="Colorful powder on plates">
            <a:extLst>
              <a:ext uri="{FF2B5EF4-FFF2-40B4-BE49-F238E27FC236}">
                <a16:creationId xmlns:a16="http://schemas.microsoft.com/office/drawing/2014/main" id="{D1F001AD-6D48-4F36-B7CC-779918799E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015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3509-105C-4ADF-89EA-7AD4C2CE3D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/>
              <a:t>Moč barv … in mavrica na krožniku</a:t>
            </a:r>
            <a:endParaRPr lang="en-IE" b="1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8D9C2-B065-4234-8064-BC498C61CB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953" y="2098242"/>
            <a:ext cx="10968810" cy="3978467"/>
          </a:xfrm>
        </p:spPr>
        <p:txBody>
          <a:bodyPr/>
          <a:lstStyle/>
          <a:p>
            <a:r>
              <a:rPr lang="pl-PL" sz="2800" b="1" i="0" dirty="0">
                <a:solidFill>
                  <a:srgbClr val="F5C05B"/>
                </a:solidFill>
                <a:effectLst/>
              </a:rPr>
              <a:t>Miza za dva: Moj pametni telefon in jaz</a:t>
            </a:r>
            <a:br>
              <a:rPr lang="en-US" sz="800" dirty="0"/>
            </a:br>
            <a:endParaRPr lang="en-US" b="0" i="0" dirty="0">
              <a:solidFill>
                <a:srgbClr val="406F70"/>
              </a:solidFill>
              <a:effectLst/>
            </a:endParaRPr>
          </a:p>
          <a:p>
            <a:r>
              <a:rPr lang="en-US" b="0" i="0" dirty="0" err="1">
                <a:solidFill>
                  <a:srgbClr val="406F70"/>
                </a:solidFill>
                <a:effectLst/>
              </a:rPr>
              <a:t>Objave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družabnih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medijih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sta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Instagram in Pinterest,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dosegajo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milijone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milijarde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zato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barvita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pritegneta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pozornost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Mintel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ugotovil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da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barva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ključni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vidik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"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deljive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"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da so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sestavine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pijače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navdihnile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trenutne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barvne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trende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modi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domači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dekoraciji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medijih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drugih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viralnih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vsebinah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(2019). </a:t>
            </a:r>
          </a:p>
          <a:p>
            <a:r>
              <a:rPr lang="en-US" b="0" i="0" dirty="0">
                <a:solidFill>
                  <a:srgbClr val="406F70"/>
                </a:solidFill>
                <a:effectLst/>
              </a:rPr>
              <a:t>Mala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srednje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velika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gostinska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podjetja</a:t>
            </a:r>
            <a:r>
              <a:rPr lang="sl-SI" b="0" i="0" dirty="0">
                <a:solidFill>
                  <a:srgbClr val="406F70"/>
                </a:solidFill>
                <a:effectLst/>
              </a:rPr>
              <a:t> lahko tu najdejo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priložnost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za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kreiranje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vizualn</a:t>
            </a:r>
            <a:r>
              <a:rPr lang="sl-SI" b="0" i="0" dirty="0">
                <a:solidFill>
                  <a:srgbClr val="406F70"/>
                </a:solidFill>
                <a:effectLst/>
              </a:rPr>
              <a:t>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še bolj privlačnih jedi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odziv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bolj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vizualno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usmerjeno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družbo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več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časa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preživi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platformah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družbenih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medijev</a:t>
            </a:r>
            <a:endParaRPr lang="en-US" b="0" i="0" dirty="0">
              <a:solidFill>
                <a:srgbClr val="406F7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620260-5A0F-49DB-B4AC-6290BDF8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464" y="1395681"/>
            <a:ext cx="1160989" cy="11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terest Vector Logo - Download Free SVG Icon | Worldvectorlogo">
            <a:extLst>
              <a:ext uri="{FF2B5EF4-FFF2-40B4-BE49-F238E27FC236}">
                <a16:creationId xmlns:a16="http://schemas.microsoft.com/office/drawing/2014/main" id="{1211C670-53EC-40C1-B401-A839BA55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993" y="1395681"/>
            <a:ext cx="1160989" cy="11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17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D244C-2E8A-4CA6-91BB-6D95789BCE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/>
              <a:t>Moč barv</a:t>
            </a:r>
            <a:endParaRPr lang="en-I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1EF08-7B51-4AC0-83FF-BB57D0EFD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1984"/>
            <a:ext cx="12192000" cy="2195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F1607D-E154-415F-9C36-435A2A46AFEE}"/>
              </a:ext>
            </a:extLst>
          </p:cNvPr>
          <p:cNvSpPr txBox="1"/>
          <p:nvPr/>
        </p:nvSpPr>
        <p:spPr>
          <a:xfrm>
            <a:off x="147803" y="2642866"/>
            <a:ext cx="578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1. </a:t>
            </a:r>
            <a:r>
              <a:rPr lang="sl-SI" sz="2400" b="1" dirty="0">
                <a:solidFill>
                  <a:srgbClr val="085156"/>
                </a:solidFill>
              </a:rPr>
              <a:t>Barva povezuje potrošnika s skupnostjo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CC0D0-2F9D-47E5-887E-C4DF7525C2E8}"/>
              </a:ext>
            </a:extLst>
          </p:cNvPr>
          <p:cNvSpPr txBox="1"/>
          <p:nvPr/>
        </p:nvSpPr>
        <p:spPr>
          <a:xfrm>
            <a:off x="6449568" y="2598002"/>
            <a:ext cx="544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2. </a:t>
            </a:r>
            <a:r>
              <a:rPr lang="en-US" sz="2400" b="1" dirty="0" err="1">
                <a:solidFill>
                  <a:srgbClr val="085156"/>
                </a:solidFill>
              </a:rPr>
              <a:t>Barva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zagotavlja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kazalnike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zdravstvenih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koristi</a:t>
            </a:r>
            <a:r>
              <a:rPr lang="en-US" sz="2400" b="1" dirty="0">
                <a:solidFill>
                  <a:srgbClr val="085156"/>
                </a:solidFill>
              </a:rPr>
              <a:t> za </a:t>
            </a:r>
            <a:r>
              <a:rPr lang="en-US" sz="2400" b="1" dirty="0" err="1">
                <a:solidFill>
                  <a:srgbClr val="085156"/>
                </a:solidFill>
              </a:rPr>
              <a:t>potrošnika</a:t>
            </a:r>
            <a:endParaRPr lang="en-IE" sz="2400" b="1" dirty="0">
              <a:solidFill>
                <a:srgbClr val="08515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920145-64A3-47DE-ACA0-EB8F49BA2834}"/>
              </a:ext>
            </a:extLst>
          </p:cNvPr>
          <p:cNvCxnSpPr>
            <a:cxnSpLocks/>
          </p:cNvCxnSpPr>
          <p:nvPr/>
        </p:nvCxnSpPr>
        <p:spPr>
          <a:xfrm>
            <a:off x="6193536" y="2852928"/>
            <a:ext cx="0" cy="2912604"/>
          </a:xfrm>
          <a:prstGeom prst="line">
            <a:avLst/>
          </a:prstGeom>
          <a:ln w="28575">
            <a:solidFill>
              <a:srgbClr val="0851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7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chain link">
            <a:extLst>
              <a:ext uri="{FF2B5EF4-FFF2-40B4-BE49-F238E27FC236}">
                <a16:creationId xmlns:a16="http://schemas.microsoft.com/office/drawing/2014/main" id="{AB185A86-61AA-4BE0-B8A1-EFC3493E6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8535" y="3176342"/>
            <a:ext cx="2759104" cy="254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AA4679-C57E-47C5-8A10-3A22D2B5CC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5C05B"/>
                </a:solidFill>
              </a:rPr>
              <a:t>Povezava</a:t>
            </a:r>
            <a:r>
              <a:rPr lang="en-US" b="1" dirty="0">
                <a:solidFill>
                  <a:srgbClr val="F5C05B"/>
                </a:solidFill>
              </a:rPr>
              <a:t> med </a:t>
            </a:r>
            <a:r>
              <a:rPr lang="en-US" b="1" dirty="0" err="1">
                <a:solidFill>
                  <a:srgbClr val="F5C05B"/>
                </a:solidFill>
              </a:rPr>
              <a:t>hrano</a:t>
            </a:r>
            <a:r>
              <a:rPr lang="en-US" b="1" dirty="0">
                <a:solidFill>
                  <a:srgbClr val="F5C05B"/>
                </a:solidFill>
              </a:rPr>
              <a:t> - </a:t>
            </a:r>
            <a:r>
              <a:rPr lang="en-US" b="1" dirty="0" err="1">
                <a:solidFill>
                  <a:srgbClr val="F5C05B"/>
                </a:solidFill>
              </a:rPr>
              <a:t>prehrano</a:t>
            </a:r>
            <a:r>
              <a:rPr lang="en-US" b="1" dirty="0">
                <a:solidFill>
                  <a:srgbClr val="F5C05B"/>
                </a:solidFill>
              </a:rPr>
              <a:t> - </a:t>
            </a:r>
            <a:r>
              <a:rPr lang="en-US" b="1" dirty="0" err="1">
                <a:solidFill>
                  <a:srgbClr val="F5C05B"/>
                </a:solidFill>
              </a:rPr>
              <a:t>zdravjem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16841-CEAE-4356-85A6-3F1D568114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2317715"/>
            <a:ext cx="11040590" cy="4262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Če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uživamo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preveč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hrane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ali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hrano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 ki 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v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naše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tel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vnaša napačna hranila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lahko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postanemo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sl-SI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pretežki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ali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debeli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tvegamo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razvoj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bolezni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resnih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zdravstvenih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stanj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.</a:t>
            </a:r>
          </a:p>
          <a:p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Primeri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takšnih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stanj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a</a:t>
            </a: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rtritis</a:t>
            </a:r>
            <a:r>
              <a:rPr lang="sl-SI" b="1" dirty="0">
                <a:solidFill>
                  <a:srgbClr val="085156"/>
                </a:solidFill>
                <a:ea typeface="Calibri" panose="020F0502020204030204" pitchFamily="34" charset="0"/>
                <a:cs typeface="Times New Roman"/>
              </a:rPr>
              <a:t>,</a:t>
            </a:r>
            <a:endParaRPr lang="en-IE" b="1" dirty="0">
              <a:solidFill>
                <a:srgbClr val="085156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sladkorna</a:t>
            </a:r>
            <a:r>
              <a:rPr lang="en-IE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bolezen</a:t>
            </a:r>
            <a:r>
              <a:rPr lang="sl-SI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</a:t>
            </a:r>
            <a:r>
              <a:rPr lang="en-IE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085156"/>
                </a:solidFill>
                <a:ea typeface="Calibri" panose="020F0502020204030204" pitchFamily="34" charset="0"/>
                <a:cs typeface="Times New Roman"/>
              </a:rPr>
              <a:t>r</a:t>
            </a: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ak</a:t>
            </a:r>
            <a:r>
              <a:rPr lang="sl-SI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</a:t>
            </a:r>
            <a:r>
              <a:rPr lang="en-IE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bolezni</a:t>
            </a:r>
            <a:r>
              <a:rPr lang="en-IE" b="1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b="1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srca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. </a:t>
            </a:r>
          </a:p>
          <a:p>
            <a:endParaRPr lang="en-IE" dirty="0">
              <a:solidFill>
                <a:srgbClr val="085156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Skratka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 med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hrano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 ki jo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uživamo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, in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našim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počutjem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obstaja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jasna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IE" dirty="0" err="1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povezava</a:t>
            </a:r>
            <a:r>
              <a:rPr lang="en-IE" dirty="0">
                <a:solidFill>
                  <a:srgbClr val="085156"/>
                </a:solidFill>
                <a:effectLst/>
                <a:ea typeface="Calibri" panose="020F0502020204030204" pitchFamily="34" charset="0"/>
                <a:cs typeface="Times New Roman"/>
              </a:rPr>
              <a:t>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0165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6AA2C-BA65-4FD4-B1F5-59185C3F8D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/>
              <a:t>Moč barv</a:t>
            </a:r>
            <a:endParaRPr lang="en-IE" b="1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E39E8-1CA7-49B0-BFEE-B09822E1B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0608"/>
            <a:ext cx="12192000" cy="2750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D74AD-0754-404D-847C-2D76BDC5068A}"/>
              </a:ext>
            </a:extLst>
          </p:cNvPr>
          <p:cNvSpPr txBox="1"/>
          <p:nvPr/>
        </p:nvSpPr>
        <p:spPr>
          <a:xfrm>
            <a:off x="316992" y="2641284"/>
            <a:ext cx="532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3. </a:t>
            </a:r>
            <a:r>
              <a:rPr lang="it-IT" sz="2400" b="1" dirty="0" err="1">
                <a:solidFill>
                  <a:srgbClr val="085156"/>
                </a:solidFill>
              </a:rPr>
              <a:t>Barva</a:t>
            </a:r>
            <a:r>
              <a:rPr lang="it-IT" sz="2400" b="1" dirty="0">
                <a:solidFill>
                  <a:srgbClr val="085156"/>
                </a:solidFill>
              </a:rPr>
              <a:t> </a:t>
            </a:r>
            <a:r>
              <a:rPr lang="sl-SI" sz="2400" b="1" dirty="0">
                <a:solidFill>
                  <a:srgbClr val="085156"/>
                </a:solidFill>
              </a:rPr>
              <a:t>posnema</a:t>
            </a:r>
            <a:r>
              <a:rPr lang="it-IT" sz="2400" b="1" dirty="0">
                <a:solidFill>
                  <a:srgbClr val="085156"/>
                </a:solidFill>
              </a:rPr>
              <a:t> </a:t>
            </a:r>
            <a:r>
              <a:rPr lang="it-IT" sz="2400" b="1" dirty="0" err="1">
                <a:solidFill>
                  <a:srgbClr val="085156"/>
                </a:solidFill>
              </a:rPr>
              <a:t>letne</a:t>
            </a:r>
            <a:r>
              <a:rPr lang="it-IT" sz="2400" b="1" dirty="0">
                <a:solidFill>
                  <a:srgbClr val="085156"/>
                </a:solidFill>
              </a:rPr>
              <a:t> </a:t>
            </a:r>
            <a:r>
              <a:rPr lang="it-IT" sz="2400" b="1" dirty="0" err="1">
                <a:solidFill>
                  <a:srgbClr val="085156"/>
                </a:solidFill>
              </a:rPr>
              <a:t>čase</a:t>
            </a:r>
            <a:r>
              <a:rPr lang="it-IT" sz="2400" b="1" dirty="0">
                <a:solidFill>
                  <a:srgbClr val="085156"/>
                </a:solidFill>
              </a:rPr>
              <a:t> in</a:t>
            </a:r>
            <a:r>
              <a:rPr lang="sl-SI" sz="2400" b="1" dirty="0">
                <a:solidFill>
                  <a:srgbClr val="085156"/>
                </a:solidFill>
              </a:rPr>
              <a:t> spodbuja</a:t>
            </a:r>
            <a:r>
              <a:rPr lang="it-IT" sz="2400" b="1" dirty="0">
                <a:solidFill>
                  <a:srgbClr val="085156"/>
                </a:solidFill>
              </a:rPr>
              <a:t> </a:t>
            </a:r>
            <a:r>
              <a:rPr lang="it-IT" sz="2400" b="1" dirty="0" err="1">
                <a:solidFill>
                  <a:srgbClr val="085156"/>
                </a:solidFill>
              </a:rPr>
              <a:t>priložnosti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8614A-F00F-4D70-824F-BABD9442BE93}"/>
              </a:ext>
            </a:extLst>
          </p:cNvPr>
          <p:cNvSpPr txBox="1"/>
          <p:nvPr/>
        </p:nvSpPr>
        <p:spPr>
          <a:xfrm>
            <a:off x="6342428" y="2641283"/>
            <a:ext cx="532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4. </a:t>
            </a:r>
            <a:r>
              <a:rPr lang="en-US" sz="2400" b="1" dirty="0" err="1">
                <a:solidFill>
                  <a:srgbClr val="085156"/>
                </a:solidFill>
              </a:rPr>
              <a:t>Barva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sl-SI" sz="2400" b="1" dirty="0">
                <a:solidFill>
                  <a:srgbClr val="085156"/>
                </a:solidFill>
              </a:rPr>
              <a:t>izraža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vrednost</a:t>
            </a:r>
            <a:r>
              <a:rPr lang="en-US" sz="2400" b="1" dirty="0">
                <a:solidFill>
                  <a:srgbClr val="085156"/>
                </a:solidFill>
              </a:rPr>
              <a:t> in </a:t>
            </a:r>
            <a:r>
              <a:rPr lang="en-US" sz="2400" b="1" dirty="0" err="1">
                <a:solidFill>
                  <a:srgbClr val="085156"/>
                </a:solidFill>
              </a:rPr>
              <a:t>življenjski</a:t>
            </a:r>
            <a:r>
              <a:rPr lang="en-US" sz="2400" b="1" dirty="0">
                <a:solidFill>
                  <a:srgbClr val="085156"/>
                </a:solidFill>
              </a:rPr>
              <a:t> slog</a:t>
            </a:r>
            <a:endParaRPr lang="en-IE" sz="2400" b="1" dirty="0">
              <a:solidFill>
                <a:srgbClr val="08515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314904-3852-4AF1-A803-2B8A3ACECAF2}"/>
              </a:ext>
            </a:extLst>
          </p:cNvPr>
          <p:cNvCxnSpPr>
            <a:cxnSpLocks/>
          </p:cNvCxnSpPr>
          <p:nvPr/>
        </p:nvCxnSpPr>
        <p:spPr>
          <a:xfrm>
            <a:off x="5913120" y="2670048"/>
            <a:ext cx="0" cy="2912604"/>
          </a:xfrm>
          <a:prstGeom prst="line">
            <a:avLst/>
          </a:prstGeom>
          <a:ln w="28575">
            <a:solidFill>
              <a:srgbClr val="0851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97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964FC-CA46-4293-A7BB-30B37AC6CF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/>
              <a:t>Moč barv</a:t>
            </a:r>
            <a:endParaRPr lang="en-IE" b="1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21D32-2C15-49E5-8161-624DA79A1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" y="3437979"/>
            <a:ext cx="11789663" cy="2496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3ED6D-CD24-4CD3-A3A5-3EC2940086B5}"/>
              </a:ext>
            </a:extLst>
          </p:cNvPr>
          <p:cNvSpPr txBox="1"/>
          <p:nvPr/>
        </p:nvSpPr>
        <p:spPr>
          <a:xfrm>
            <a:off x="316992" y="2641284"/>
            <a:ext cx="532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5. </a:t>
            </a:r>
            <a:r>
              <a:rPr lang="sl-SI" sz="2400" b="1" dirty="0">
                <a:solidFill>
                  <a:srgbClr val="085156"/>
                </a:solidFill>
              </a:rPr>
              <a:t>Barva razkriva okus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5E42C-8D80-461E-8026-54E00C0A55C7}"/>
              </a:ext>
            </a:extLst>
          </p:cNvPr>
          <p:cNvSpPr txBox="1"/>
          <p:nvPr/>
        </p:nvSpPr>
        <p:spPr>
          <a:xfrm>
            <a:off x="6382512" y="2641284"/>
            <a:ext cx="532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5156"/>
                </a:solidFill>
              </a:rPr>
              <a:t>6. </a:t>
            </a:r>
            <a:r>
              <a:rPr lang="sl-SI" sz="2400" b="1" dirty="0">
                <a:solidFill>
                  <a:srgbClr val="085156"/>
                </a:solidFill>
              </a:rPr>
              <a:t>Barva označuje kakovost in svežino</a:t>
            </a:r>
            <a:endParaRPr lang="en-IE" sz="2400" b="1" dirty="0">
              <a:solidFill>
                <a:srgbClr val="085156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5BE84-31A1-4027-BCC7-0231AFC3D7DB}"/>
              </a:ext>
            </a:extLst>
          </p:cNvPr>
          <p:cNvCxnSpPr>
            <a:cxnSpLocks/>
          </p:cNvCxnSpPr>
          <p:nvPr/>
        </p:nvCxnSpPr>
        <p:spPr>
          <a:xfrm>
            <a:off x="5913120" y="2750196"/>
            <a:ext cx="0" cy="2912604"/>
          </a:xfrm>
          <a:prstGeom prst="line">
            <a:avLst/>
          </a:prstGeom>
          <a:ln w="28575">
            <a:solidFill>
              <a:srgbClr val="0851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34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47410-1375-42F2-99DF-62207300C5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Naravna barvila</a:t>
            </a:r>
            <a:r>
              <a:rPr lang="en-US" b="1" dirty="0">
                <a:solidFill>
                  <a:srgbClr val="085156"/>
                </a:solidFill>
              </a:rPr>
              <a:t>: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AE0D8-2833-408F-AB8A-B6035FFF9E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1291" y="1794052"/>
            <a:ext cx="6149281" cy="3947440"/>
          </a:xfrm>
        </p:spPr>
        <p:txBody>
          <a:bodyPr/>
          <a:lstStyle/>
          <a:p>
            <a:r>
              <a:rPr lang="en-US" b="1" i="0" dirty="0" err="1">
                <a:solidFill>
                  <a:srgbClr val="406F70"/>
                </a:solidFill>
                <a:effectLst/>
              </a:rPr>
              <a:t>Naravna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živilska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406F70"/>
                </a:solidFill>
                <a:effectLst/>
              </a:rPr>
              <a:t>barvila</a:t>
            </a:r>
            <a:r>
              <a:rPr lang="en-US" b="1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izvirajo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iz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različnih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virov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i="0" dirty="0">
                <a:solidFill>
                  <a:srgbClr val="406F70"/>
                </a:solidFill>
                <a:effectLst/>
              </a:rPr>
              <a:t> so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zelenjava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sadje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rastline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minerali</a:t>
            </a:r>
            <a:r>
              <a:rPr lang="en-US" i="0" dirty="0">
                <a:solidFill>
                  <a:srgbClr val="406F70"/>
                </a:solidFill>
                <a:effectLst/>
              </a:rPr>
              <a:t> in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drugi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užitni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naravni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viri</a:t>
            </a:r>
            <a:r>
              <a:rPr lang="en-US" i="0" dirty="0">
                <a:solidFill>
                  <a:srgbClr val="406F70"/>
                </a:solidFill>
                <a:effectLst/>
              </a:rPr>
              <a:t>. Ko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jih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dodamo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hrani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pijači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jih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sl-SI" i="0" dirty="0">
                <a:solidFill>
                  <a:srgbClr val="406F70"/>
                </a:solidFill>
                <a:effectLst/>
              </a:rPr>
              <a:t>s tem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obarvamo</a:t>
            </a:r>
            <a:r>
              <a:rPr lang="en-US" i="0" dirty="0">
                <a:solidFill>
                  <a:srgbClr val="406F70"/>
                </a:solidFill>
                <a:effectLst/>
              </a:rPr>
              <a:t>.</a:t>
            </a:r>
          </a:p>
          <a:p>
            <a:r>
              <a:rPr lang="en-US" i="0" dirty="0" err="1">
                <a:solidFill>
                  <a:srgbClr val="406F70"/>
                </a:solidFill>
                <a:effectLst/>
              </a:rPr>
              <a:t>Naravna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barvila</a:t>
            </a:r>
            <a:r>
              <a:rPr lang="en-US" i="0" dirty="0">
                <a:solidFill>
                  <a:srgbClr val="406F70"/>
                </a:solidFill>
                <a:effectLst/>
              </a:rPr>
              <a:t> za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živila</a:t>
            </a:r>
            <a:r>
              <a:rPr lang="en-US" i="0" dirty="0">
                <a:solidFill>
                  <a:srgbClr val="406F70"/>
                </a:solidFill>
                <a:effectLst/>
              </a:rPr>
              <a:t> so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pripravki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pridobljeni</a:t>
            </a:r>
            <a:r>
              <a:rPr lang="en-US" i="0" dirty="0">
                <a:solidFill>
                  <a:srgbClr val="406F70"/>
                </a:solidFill>
                <a:effectLst/>
              </a:rPr>
              <a:t> s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fizikalno</a:t>
            </a:r>
            <a:r>
              <a:rPr lang="en-US" i="0" dirty="0">
                <a:solidFill>
                  <a:srgbClr val="406F70"/>
                </a:solidFill>
                <a:effectLst/>
              </a:rPr>
              <a:t> in/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kemično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ekstrakcijo</a:t>
            </a:r>
            <a:r>
              <a:rPr lang="en-US" i="0" dirty="0">
                <a:solidFill>
                  <a:srgbClr val="406F70"/>
                </a:solidFill>
                <a:effectLst/>
              </a:rPr>
              <a:t>, ki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povzroči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selektivno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ekstrakcijo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pigmentov</a:t>
            </a:r>
            <a:r>
              <a:rPr lang="en-US" i="0" dirty="0">
                <a:solidFill>
                  <a:srgbClr val="406F70"/>
                </a:solidFill>
                <a:effectLst/>
              </a:rPr>
              <a:t> v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primerjavi</a:t>
            </a:r>
            <a:r>
              <a:rPr lang="en-US" i="0" dirty="0">
                <a:solidFill>
                  <a:srgbClr val="406F70"/>
                </a:solidFill>
                <a:effectLst/>
              </a:rPr>
              <a:t> s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hranilnimi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aromatičnimi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sestavinami</a:t>
            </a:r>
            <a:r>
              <a:rPr lang="en-US" i="0" dirty="0">
                <a:solidFill>
                  <a:srgbClr val="406F70"/>
                </a:solidFill>
                <a:effectLst/>
              </a:rPr>
              <a:t>.</a:t>
            </a:r>
          </a:p>
          <a:p>
            <a:r>
              <a:rPr lang="en-US" i="0" dirty="0">
                <a:solidFill>
                  <a:srgbClr val="406F70"/>
                </a:solidFill>
                <a:effectLst/>
              </a:rPr>
              <a:t>Na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voljo</a:t>
            </a:r>
            <a:r>
              <a:rPr lang="en-US" i="0" dirty="0">
                <a:solidFill>
                  <a:srgbClr val="406F70"/>
                </a:solidFill>
                <a:effectLst/>
              </a:rPr>
              <a:t> so v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različnih</a:t>
            </a:r>
            <a:r>
              <a:rPr lang="en-US" i="0" dirty="0">
                <a:solidFill>
                  <a:srgbClr val="406F70"/>
                </a:solidFill>
                <a:effectLst/>
              </a:rPr>
              <a:t>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oblikah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i="0" dirty="0">
                <a:solidFill>
                  <a:srgbClr val="406F70"/>
                </a:solidFill>
                <a:effectLst/>
              </a:rPr>
              <a:t> so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tekočine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praški</a:t>
            </a:r>
            <a:r>
              <a:rPr lang="en-US" i="0" dirty="0">
                <a:solidFill>
                  <a:srgbClr val="406F70"/>
                </a:solidFill>
                <a:effectLst/>
              </a:rPr>
              <a:t>, </a:t>
            </a:r>
            <a:r>
              <a:rPr lang="en-US" i="0" dirty="0" err="1">
                <a:solidFill>
                  <a:srgbClr val="406F70"/>
                </a:solidFill>
                <a:effectLst/>
              </a:rPr>
              <a:t>geli</a:t>
            </a:r>
            <a:r>
              <a:rPr lang="en-US" i="0" dirty="0">
                <a:solidFill>
                  <a:srgbClr val="406F70"/>
                </a:solidFill>
                <a:effectLst/>
              </a:rPr>
              <a:t> in paste.</a:t>
            </a:r>
            <a:endParaRPr lang="en-IE" dirty="0"/>
          </a:p>
        </p:txBody>
      </p:sp>
      <p:pic>
        <p:nvPicPr>
          <p:cNvPr id="9" name="Picture Placeholder 8" descr="Harvesting root vegetables">
            <a:extLst>
              <a:ext uri="{FF2B5EF4-FFF2-40B4-BE49-F238E27FC236}">
                <a16:creationId xmlns:a16="http://schemas.microsoft.com/office/drawing/2014/main" id="{5E41B4B6-68A4-4DAE-B573-1955BA3864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17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3F6A89-5003-4A38-8813-E5794C91E1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primerov</a:t>
            </a:r>
            <a:r>
              <a:rPr lang="en-US" dirty="0"/>
              <a:t> </a:t>
            </a:r>
            <a:r>
              <a:rPr lang="en-US" dirty="0" err="1"/>
              <a:t>naravnih</a:t>
            </a:r>
            <a:r>
              <a:rPr lang="en-US" dirty="0"/>
              <a:t> </a:t>
            </a:r>
            <a:r>
              <a:rPr lang="en-US" dirty="0" err="1"/>
              <a:t>barvil</a:t>
            </a:r>
            <a:r>
              <a:rPr lang="en-US" dirty="0"/>
              <a:t>: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32D7-009E-4234-8AD5-914D2C2EF1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4401" y="1924216"/>
            <a:ext cx="11404016" cy="4659464"/>
          </a:xfrm>
        </p:spPr>
        <p:txBody>
          <a:bodyPr/>
          <a:lstStyle/>
          <a:p>
            <a:r>
              <a:rPr lang="en-US" sz="2200" dirty="0">
                <a:solidFill>
                  <a:srgbClr val="00B0F0"/>
                </a:solidFill>
              </a:rPr>
              <a:t>E163	</a:t>
            </a:r>
            <a:r>
              <a:rPr lang="en-US" sz="2200" dirty="0" err="1">
                <a:solidFill>
                  <a:srgbClr val="00B0F0"/>
                </a:solidFill>
              </a:rPr>
              <a:t>Anticianini</a:t>
            </a:r>
            <a:r>
              <a:rPr lang="en-US" sz="2200" dirty="0">
                <a:solidFill>
                  <a:srgbClr val="00B0F0"/>
                </a:solidFill>
              </a:rPr>
              <a:t> so </a:t>
            </a:r>
            <a:r>
              <a:rPr lang="en-US" sz="2200" dirty="0" err="1">
                <a:solidFill>
                  <a:srgbClr val="00B0F0"/>
                </a:solidFill>
              </a:rPr>
              <a:t>rdeče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dirty="0" err="1">
                <a:solidFill>
                  <a:srgbClr val="00B0F0"/>
                </a:solidFill>
              </a:rPr>
              <a:t>vijolične</a:t>
            </a:r>
            <a:r>
              <a:rPr lang="en-US" sz="2200" dirty="0">
                <a:solidFill>
                  <a:srgbClr val="00B0F0"/>
                </a:solidFill>
              </a:rPr>
              <a:t> in </a:t>
            </a:r>
            <a:r>
              <a:rPr lang="en-US" sz="2200" dirty="0" err="1">
                <a:solidFill>
                  <a:srgbClr val="00B0F0"/>
                </a:solidFill>
              </a:rPr>
              <a:t>modre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barve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dirty="0" err="1">
                <a:solidFill>
                  <a:srgbClr val="00B0F0"/>
                </a:solidFill>
              </a:rPr>
              <a:t>pridobljeni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iz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grozdja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dirty="0" err="1">
                <a:solidFill>
                  <a:srgbClr val="00B0F0"/>
                </a:solidFill>
              </a:rPr>
              <a:t>jagodičevja</a:t>
            </a:r>
            <a:r>
              <a:rPr lang="en-US" sz="2200" dirty="0">
                <a:solidFill>
                  <a:srgbClr val="00B0F0"/>
                </a:solidFill>
              </a:rPr>
              <a:t> in </a:t>
            </a:r>
            <a:r>
              <a:rPr lang="sl-SI" sz="2200" dirty="0">
                <a:solidFill>
                  <a:srgbClr val="00B0F0"/>
                </a:solidFill>
              </a:rPr>
              <a:t>	</a:t>
            </a:r>
            <a:r>
              <a:rPr lang="en-US" sz="2200" dirty="0" err="1">
                <a:solidFill>
                  <a:srgbClr val="00B0F0"/>
                </a:solidFill>
              </a:rPr>
              <a:t>rdečega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zelja</a:t>
            </a:r>
            <a:r>
              <a:rPr lang="sl-SI" sz="2200" dirty="0">
                <a:solidFill>
                  <a:srgbClr val="00B0F0"/>
                </a:solidFill>
              </a:rPr>
              <a:t>.</a:t>
            </a:r>
            <a:r>
              <a:rPr lang="en-US" sz="2200" dirty="0">
                <a:solidFill>
                  <a:srgbClr val="00B0F0"/>
                </a:solidFill>
              </a:rPr>
              <a:t> Pogosto se </a:t>
            </a:r>
            <a:r>
              <a:rPr lang="en-US" sz="2200" dirty="0" err="1">
                <a:solidFill>
                  <a:srgbClr val="00B0F0"/>
                </a:solidFill>
              </a:rPr>
              <a:t>uporabljajo</a:t>
            </a:r>
            <a:r>
              <a:rPr lang="en-US" sz="2200" dirty="0">
                <a:solidFill>
                  <a:srgbClr val="00B0F0"/>
                </a:solidFill>
              </a:rPr>
              <a:t> v </a:t>
            </a:r>
            <a:r>
              <a:rPr lang="en-US" sz="2200" dirty="0" err="1">
                <a:solidFill>
                  <a:srgbClr val="00B0F0"/>
                </a:solidFill>
              </a:rPr>
              <a:t>pijačah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dirty="0" err="1">
                <a:solidFill>
                  <a:srgbClr val="00B0F0"/>
                </a:solidFill>
              </a:rPr>
              <a:t>marmeladah</a:t>
            </a:r>
            <a:r>
              <a:rPr lang="en-US" sz="2200" dirty="0">
                <a:solidFill>
                  <a:srgbClr val="00B0F0"/>
                </a:solidFill>
              </a:rPr>
              <a:t> in </a:t>
            </a:r>
            <a:r>
              <a:rPr lang="en-US" sz="2200" dirty="0" err="1">
                <a:solidFill>
                  <a:srgbClr val="00B0F0"/>
                </a:solidFill>
              </a:rPr>
              <a:t>sladkornih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izdelkih</a:t>
            </a:r>
            <a:r>
              <a:rPr lang="en-US" sz="2200" dirty="0">
                <a:solidFill>
                  <a:srgbClr val="00B0F0"/>
                </a:solidFill>
              </a:rPr>
              <a:t>.</a:t>
            </a:r>
          </a:p>
          <a:p>
            <a:r>
              <a:rPr lang="en-IE" sz="2200" dirty="0">
                <a:solidFill>
                  <a:srgbClr val="6D2F75"/>
                </a:solidFill>
              </a:rPr>
              <a:t>E162	Betanin je </a:t>
            </a:r>
            <a:r>
              <a:rPr lang="en-IE" sz="2200" dirty="0" err="1">
                <a:solidFill>
                  <a:srgbClr val="6D2F75"/>
                </a:solidFill>
              </a:rPr>
              <a:t>globoko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vijolična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barva</a:t>
            </a:r>
            <a:r>
              <a:rPr lang="en-IE" sz="2200" dirty="0">
                <a:solidFill>
                  <a:srgbClr val="6D2F75"/>
                </a:solidFill>
              </a:rPr>
              <a:t>, </a:t>
            </a:r>
            <a:r>
              <a:rPr lang="en-IE" sz="2200" dirty="0" err="1">
                <a:solidFill>
                  <a:srgbClr val="6D2F75"/>
                </a:solidFill>
              </a:rPr>
              <a:t>pridobljena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iz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rdeče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pese</a:t>
            </a:r>
            <a:r>
              <a:rPr lang="en-IE" sz="2200" dirty="0">
                <a:solidFill>
                  <a:srgbClr val="6D2F75"/>
                </a:solidFill>
              </a:rPr>
              <a:t>, ki se dobro </a:t>
            </a:r>
            <a:r>
              <a:rPr lang="en-IE" sz="2200" dirty="0" err="1">
                <a:solidFill>
                  <a:srgbClr val="6D2F75"/>
                </a:solidFill>
              </a:rPr>
              <a:t>obnese</a:t>
            </a:r>
            <a:r>
              <a:rPr lang="en-IE" sz="2200" dirty="0">
                <a:solidFill>
                  <a:srgbClr val="6D2F75"/>
                </a:solidFill>
              </a:rPr>
              <a:t> v </a:t>
            </a:r>
            <a:r>
              <a:rPr lang="sl-SI" sz="2200" dirty="0">
                <a:solidFill>
                  <a:srgbClr val="6D2F75"/>
                </a:solidFill>
              </a:rPr>
              <a:t>	</a:t>
            </a:r>
            <a:r>
              <a:rPr lang="en-IE" sz="2200" dirty="0" err="1">
                <a:solidFill>
                  <a:srgbClr val="6D2F75"/>
                </a:solidFill>
              </a:rPr>
              <a:t>zamrznjenih</a:t>
            </a:r>
            <a:r>
              <a:rPr lang="en-IE" sz="2200" dirty="0">
                <a:solidFill>
                  <a:srgbClr val="6D2F75"/>
                </a:solidFill>
              </a:rPr>
              <a:t>, </a:t>
            </a:r>
            <a:r>
              <a:rPr lang="en-IE" sz="2200" dirty="0" err="1">
                <a:solidFill>
                  <a:srgbClr val="6D2F75"/>
                </a:solidFill>
              </a:rPr>
              <a:t>posušenih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izdelkih</a:t>
            </a:r>
            <a:r>
              <a:rPr lang="en-IE" sz="2200" dirty="0">
                <a:solidFill>
                  <a:srgbClr val="6D2F75"/>
                </a:solidFill>
              </a:rPr>
              <a:t> in </a:t>
            </a:r>
            <a:r>
              <a:rPr lang="en-IE" sz="2200" dirty="0" err="1">
                <a:solidFill>
                  <a:srgbClr val="6D2F75"/>
                </a:solidFill>
              </a:rPr>
              <a:t>izdelkih</a:t>
            </a:r>
            <a:r>
              <a:rPr lang="en-IE" sz="2200" dirty="0">
                <a:solidFill>
                  <a:srgbClr val="6D2F75"/>
                </a:solidFill>
              </a:rPr>
              <a:t> s </a:t>
            </a:r>
            <a:r>
              <a:rPr lang="en-IE" sz="2200" dirty="0" err="1">
                <a:solidFill>
                  <a:srgbClr val="6D2F75"/>
                </a:solidFill>
              </a:rPr>
              <a:t>kratkim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rokom</a:t>
            </a:r>
            <a:r>
              <a:rPr lang="en-IE" sz="2200" dirty="0">
                <a:solidFill>
                  <a:srgbClr val="6D2F75"/>
                </a:solidFill>
              </a:rPr>
              <a:t> </a:t>
            </a:r>
            <a:r>
              <a:rPr lang="en-IE" sz="2200" dirty="0" err="1">
                <a:solidFill>
                  <a:srgbClr val="6D2F75"/>
                </a:solidFill>
              </a:rPr>
              <a:t>trajanja</a:t>
            </a:r>
            <a:r>
              <a:rPr lang="en-IE" sz="2200" dirty="0">
                <a:solidFill>
                  <a:srgbClr val="6D2F75"/>
                </a:solidFill>
              </a:rPr>
              <a:t>, </a:t>
            </a:r>
            <a:r>
              <a:rPr lang="en-IE" sz="2200" dirty="0" err="1">
                <a:solidFill>
                  <a:srgbClr val="6D2F75"/>
                </a:solidFill>
              </a:rPr>
              <a:t>kot</a:t>
            </a:r>
            <a:r>
              <a:rPr lang="en-IE" sz="2200" dirty="0">
                <a:solidFill>
                  <a:srgbClr val="6D2F75"/>
                </a:solidFill>
              </a:rPr>
              <a:t> je </a:t>
            </a:r>
            <a:r>
              <a:rPr lang="en-IE" sz="2200" dirty="0" err="1">
                <a:solidFill>
                  <a:srgbClr val="6D2F75"/>
                </a:solidFill>
              </a:rPr>
              <a:t>jogurt</a:t>
            </a:r>
            <a:r>
              <a:rPr lang="en-IE" sz="2200" dirty="0">
                <a:solidFill>
                  <a:srgbClr val="6D2F75"/>
                </a:solidFill>
              </a:rPr>
              <a:t>.</a:t>
            </a:r>
          </a:p>
          <a:p>
            <a:r>
              <a:rPr lang="en-IE" sz="2200" dirty="0">
                <a:solidFill>
                  <a:srgbClr val="C00000"/>
                </a:solidFill>
              </a:rPr>
              <a:t>E120	</a:t>
            </a:r>
            <a:r>
              <a:rPr lang="en-IE" sz="2200" dirty="0" err="1">
                <a:solidFill>
                  <a:srgbClr val="C00000"/>
                </a:solidFill>
              </a:rPr>
              <a:t>Karminska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kislina</a:t>
            </a:r>
            <a:r>
              <a:rPr lang="en-IE" sz="2200" dirty="0">
                <a:solidFill>
                  <a:srgbClr val="C00000"/>
                </a:solidFill>
              </a:rPr>
              <a:t> je </a:t>
            </a:r>
            <a:r>
              <a:rPr lang="en-IE" sz="2200" dirty="0" err="1">
                <a:solidFill>
                  <a:srgbClr val="C00000"/>
                </a:solidFill>
              </a:rPr>
              <a:t>rdeče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barve</a:t>
            </a:r>
            <a:r>
              <a:rPr lang="en-IE" sz="2200" dirty="0">
                <a:solidFill>
                  <a:srgbClr val="C00000"/>
                </a:solidFill>
              </a:rPr>
              <a:t> in </a:t>
            </a:r>
            <a:r>
              <a:rPr lang="en-IE" sz="2200" dirty="0" err="1">
                <a:solidFill>
                  <a:srgbClr val="C00000"/>
                </a:solidFill>
              </a:rPr>
              <a:t>izvira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iz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ženskih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košenil</a:t>
            </a:r>
            <a:r>
              <a:rPr lang="en-IE" sz="2200" dirty="0">
                <a:solidFill>
                  <a:srgbClr val="C00000"/>
                </a:solidFill>
              </a:rPr>
              <a:t>, </a:t>
            </a:r>
            <a:r>
              <a:rPr lang="en-IE" sz="2200" dirty="0" err="1">
                <a:solidFill>
                  <a:srgbClr val="C00000"/>
                </a:solidFill>
              </a:rPr>
              <a:t>uporablja</a:t>
            </a:r>
            <a:r>
              <a:rPr lang="en-IE" sz="2200" dirty="0">
                <a:solidFill>
                  <a:srgbClr val="C00000"/>
                </a:solidFill>
              </a:rPr>
              <a:t> se v </a:t>
            </a:r>
            <a:r>
              <a:rPr lang="sl-SI" sz="2200" dirty="0">
                <a:solidFill>
                  <a:srgbClr val="C00000"/>
                </a:solidFill>
              </a:rPr>
              <a:t>	</a:t>
            </a:r>
            <a:r>
              <a:rPr lang="en-IE" sz="2200" dirty="0" err="1">
                <a:solidFill>
                  <a:srgbClr val="C00000"/>
                </a:solidFill>
              </a:rPr>
              <a:t>alkoholnih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pijačah</a:t>
            </a:r>
            <a:r>
              <a:rPr lang="en-IE" sz="2200" dirty="0">
                <a:solidFill>
                  <a:srgbClr val="C00000"/>
                </a:solidFill>
              </a:rPr>
              <a:t> in </a:t>
            </a:r>
            <a:r>
              <a:rPr lang="en-IE" sz="2200" dirty="0" err="1">
                <a:solidFill>
                  <a:srgbClr val="C00000"/>
                </a:solidFill>
              </a:rPr>
              <a:t>predelanih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mesnih</a:t>
            </a:r>
            <a:r>
              <a:rPr lang="en-IE" sz="2200" dirty="0">
                <a:solidFill>
                  <a:srgbClr val="C00000"/>
                </a:solidFill>
              </a:rPr>
              <a:t> </a:t>
            </a:r>
            <a:r>
              <a:rPr lang="en-IE" sz="2200" dirty="0" err="1">
                <a:solidFill>
                  <a:srgbClr val="C00000"/>
                </a:solidFill>
              </a:rPr>
              <a:t>izdelkih</a:t>
            </a:r>
            <a:r>
              <a:rPr lang="en-IE" sz="2200" dirty="0">
                <a:solidFill>
                  <a:srgbClr val="C00000"/>
                </a:solidFill>
              </a:rPr>
              <a:t>.</a:t>
            </a:r>
          </a:p>
          <a:p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E140	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Klorfil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zelene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barve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in ga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najdemo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v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vsej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zeleni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listnati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zelenjavi</a:t>
            </a:r>
            <a:r>
              <a:rPr lang="sl-SI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Uporablja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se v </a:t>
            </a:r>
            <a:r>
              <a:rPr lang="sl-SI" sz="22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slaščicah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mlečnih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accent6">
                    <a:lumMod val="75000"/>
                  </a:schemeClr>
                </a:solidFill>
              </a:rPr>
              <a:t>izdelkih</a:t>
            </a:r>
            <a:r>
              <a:rPr lang="en-IE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IE" sz="2200" dirty="0">
                <a:solidFill>
                  <a:schemeClr val="accent2"/>
                </a:solidFill>
              </a:rPr>
              <a:t>E160	</a:t>
            </a:r>
            <a:r>
              <a:rPr lang="en-IE" sz="2200" dirty="0" err="1">
                <a:solidFill>
                  <a:schemeClr val="accent2"/>
                </a:solidFill>
              </a:rPr>
              <a:t>Kartenoidi</a:t>
            </a:r>
            <a:r>
              <a:rPr lang="en-IE" sz="2200" dirty="0">
                <a:solidFill>
                  <a:schemeClr val="accent2"/>
                </a:solidFill>
              </a:rPr>
              <a:t> so </a:t>
            </a:r>
            <a:r>
              <a:rPr lang="en-IE" sz="2200" dirty="0" err="1">
                <a:solidFill>
                  <a:schemeClr val="accent2"/>
                </a:solidFill>
              </a:rPr>
              <a:t>rumene</a:t>
            </a:r>
            <a:r>
              <a:rPr lang="en-IE" sz="2200" dirty="0">
                <a:solidFill>
                  <a:schemeClr val="accent2"/>
                </a:solidFill>
              </a:rPr>
              <a:t>, </a:t>
            </a:r>
            <a:r>
              <a:rPr lang="en-IE" sz="2200" dirty="0" err="1">
                <a:solidFill>
                  <a:schemeClr val="accent2"/>
                </a:solidFill>
              </a:rPr>
              <a:t>oranžne</a:t>
            </a:r>
            <a:r>
              <a:rPr lang="en-IE" sz="2200" dirty="0">
                <a:solidFill>
                  <a:schemeClr val="accent2"/>
                </a:solidFill>
              </a:rPr>
              <a:t> in </a:t>
            </a:r>
            <a:r>
              <a:rPr lang="en-IE" sz="2200" dirty="0" err="1">
                <a:solidFill>
                  <a:schemeClr val="accent2"/>
                </a:solidFill>
              </a:rPr>
              <a:t>rdeče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barve</a:t>
            </a:r>
            <a:r>
              <a:rPr lang="en-IE" sz="2200" dirty="0">
                <a:solidFill>
                  <a:schemeClr val="accent2"/>
                </a:solidFill>
              </a:rPr>
              <a:t>, </a:t>
            </a:r>
            <a:r>
              <a:rPr lang="en-IE" sz="2200" dirty="0" err="1">
                <a:solidFill>
                  <a:schemeClr val="accent2"/>
                </a:solidFill>
              </a:rPr>
              <a:t>dobimo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sl-SI" sz="2200" dirty="0">
                <a:solidFill>
                  <a:schemeClr val="accent2"/>
                </a:solidFill>
              </a:rPr>
              <a:t>jih </a:t>
            </a:r>
            <a:r>
              <a:rPr lang="en-IE" sz="2200" dirty="0" err="1">
                <a:solidFill>
                  <a:schemeClr val="accent2"/>
                </a:solidFill>
              </a:rPr>
              <a:t>iz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korenja</a:t>
            </a:r>
            <a:r>
              <a:rPr lang="en-IE" sz="2200" dirty="0">
                <a:solidFill>
                  <a:schemeClr val="accent2"/>
                </a:solidFill>
              </a:rPr>
              <a:t>, </a:t>
            </a:r>
            <a:r>
              <a:rPr lang="en-IE" sz="2200" dirty="0" err="1">
                <a:solidFill>
                  <a:schemeClr val="accent2"/>
                </a:solidFill>
              </a:rPr>
              <a:t>kozic</a:t>
            </a:r>
            <a:r>
              <a:rPr lang="en-IE" sz="2200" dirty="0">
                <a:solidFill>
                  <a:schemeClr val="accent2"/>
                </a:solidFill>
              </a:rPr>
              <a:t>, </a:t>
            </a:r>
            <a:r>
              <a:rPr lang="en-IE" sz="2200" dirty="0" err="1">
                <a:solidFill>
                  <a:schemeClr val="accent2"/>
                </a:solidFill>
              </a:rPr>
              <a:t>rdeče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sl-SI" sz="2200" dirty="0">
                <a:solidFill>
                  <a:schemeClr val="accent2"/>
                </a:solidFill>
              </a:rPr>
              <a:t>	</a:t>
            </a:r>
            <a:r>
              <a:rPr lang="en-IE" sz="2200" dirty="0" err="1">
                <a:solidFill>
                  <a:schemeClr val="accent2"/>
                </a:solidFill>
              </a:rPr>
              <a:t>paprike</a:t>
            </a:r>
            <a:r>
              <a:rPr lang="en-IE" sz="2200" dirty="0">
                <a:solidFill>
                  <a:schemeClr val="accent2"/>
                </a:solidFill>
              </a:rPr>
              <a:t>, </a:t>
            </a:r>
            <a:r>
              <a:rPr lang="en-IE" sz="2200" dirty="0" err="1">
                <a:solidFill>
                  <a:schemeClr val="accent2"/>
                </a:solidFill>
              </a:rPr>
              <a:t>žafrana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itd</a:t>
            </a:r>
            <a:r>
              <a:rPr lang="en-IE" sz="2200" dirty="0">
                <a:solidFill>
                  <a:schemeClr val="accent2"/>
                </a:solidFill>
              </a:rPr>
              <a:t>. </a:t>
            </a:r>
            <a:r>
              <a:rPr lang="en-IE" sz="2200" dirty="0" err="1">
                <a:solidFill>
                  <a:schemeClr val="accent2"/>
                </a:solidFill>
              </a:rPr>
              <a:t>Uporablja</a:t>
            </a:r>
            <a:r>
              <a:rPr lang="en-IE" sz="2200" dirty="0">
                <a:solidFill>
                  <a:schemeClr val="accent2"/>
                </a:solidFill>
              </a:rPr>
              <a:t> se v </a:t>
            </a:r>
            <a:r>
              <a:rPr lang="en-IE" sz="2200" dirty="0" err="1">
                <a:solidFill>
                  <a:schemeClr val="accent2"/>
                </a:solidFill>
              </a:rPr>
              <a:t>maslu</a:t>
            </a:r>
            <a:r>
              <a:rPr lang="en-IE" sz="2200" dirty="0">
                <a:solidFill>
                  <a:schemeClr val="accent2"/>
                </a:solidFill>
              </a:rPr>
              <a:t> in </a:t>
            </a:r>
            <a:r>
              <a:rPr lang="en-IE" sz="2200" dirty="0" err="1">
                <a:solidFill>
                  <a:schemeClr val="accent2"/>
                </a:solidFill>
              </a:rPr>
              <a:t>drugih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mlečnih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izdelkih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ter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en-IE" sz="2200" dirty="0" err="1">
                <a:solidFill>
                  <a:schemeClr val="accent2"/>
                </a:solidFill>
              </a:rPr>
              <a:t>brezalkoholnih</a:t>
            </a:r>
            <a:r>
              <a:rPr lang="en-IE" sz="2200" dirty="0">
                <a:solidFill>
                  <a:schemeClr val="accent2"/>
                </a:solidFill>
              </a:rPr>
              <a:t> </a:t>
            </a:r>
            <a:r>
              <a:rPr lang="sl-SI" sz="2200" dirty="0">
                <a:solidFill>
                  <a:schemeClr val="accent2"/>
                </a:solidFill>
              </a:rPr>
              <a:t>	</a:t>
            </a:r>
            <a:r>
              <a:rPr lang="en-IE" sz="2200" dirty="0" err="1">
                <a:solidFill>
                  <a:schemeClr val="accent2"/>
                </a:solidFill>
              </a:rPr>
              <a:t>pijačah</a:t>
            </a:r>
            <a:r>
              <a:rPr lang="en-IE" sz="2200" dirty="0">
                <a:solidFill>
                  <a:schemeClr val="accent2"/>
                </a:solidFill>
              </a:rPr>
              <a:t>.</a:t>
            </a:r>
          </a:p>
          <a:p>
            <a:r>
              <a:rPr lang="en-IE" sz="2200" dirty="0">
                <a:solidFill>
                  <a:srgbClr val="F5C05B"/>
                </a:solidFill>
              </a:rPr>
              <a:t>E100	</a:t>
            </a:r>
            <a:r>
              <a:rPr lang="en-IE" sz="2200" dirty="0" err="1">
                <a:solidFill>
                  <a:srgbClr val="F5C05B"/>
                </a:solidFill>
              </a:rPr>
              <a:t>Kurkumin</a:t>
            </a:r>
            <a:r>
              <a:rPr lang="en-IE" sz="2200" dirty="0">
                <a:solidFill>
                  <a:srgbClr val="F5C05B"/>
                </a:solidFill>
              </a:rPr>
              <a:t> je </a:t>
            </a:r>
            <a:r>
              <a:rPr lang="en-IE" sz="2200" dirty="0" err="1">
                <a:solidFill>
                  <a:srgbClr val="F5C05B"/>
                </a:solidFill>
              </a:rPr>
              <a:t>rumena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barva</a:t>
            </a:r>
            <a:r>
              <a:rPr lang="en-IE" sz="2200" dirty="0">
                <a:solidFill>
                  <a:srgbClr val="F5C05B"/>
                </a:solidFill>
              </a:rPr>
              <a:t>, </a:t>
            </a:r>
            <a:r>
              <a:rPr lang="en-IE" sz="2200" dirty="0" err="1">
                <a:solidFill>
                  <a:srgbClr val="F5C05B"/>
                </a:solidFill>
              </a:rPr>
              <a:t>pridobljena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iz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korenine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kurkume</a:t>
            </a:r>
            <a:r>
              <a:rPr lang="en-IE" sz="2200" dirty="0">
                <a:solidFill>
                  <a:srgbClr val="F5C05B"/>
                </a:solidFill>
              </a:rPr>
              <a:t>, ki se </a:t>
            </a:r>
            <a:r>
              <a:rPr lang="en-IE" sz="2200" dirty="0" err="1">
                <a:solidFill>
                  <a:srgbClr val="F5C05B"/>
                </a:solidFill>
              </a:rPr>
              <a:t>pogosto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uporablja</a:t>
            </a:r>
            <a:r>
              <a:rPr lang="en-IE" sz="2200" dirty="0">
                <a:solidFill>
                  <a:srgbClr val="F5C05B"/>
                </a:solidFill>
              </a:rPr>
              <a:t> v </a:t>
            </a:r>
            <a:r>
              <a:rPr lang="sl-SI" sz="2200" dirty="0">
                <a:solidFill>
                  <a:srgbClr val="F5C05B"/>
                </a:solidFill>
              </a:rPr>
              <a:t>	</a:t>
            </a:r>
            <a:r>
              <a:rPr lang="en-IE" sz="2200" dirty="0" err="1">
                <a:solidFill>
                  <a:srgbClr val="F5C05B"/>
                </a:solidFill>
              </a:rPr>
              <a:t>kislih</a:t>
            </a:r>
            <a:r>
              <a:rPr lang="en-IE" sz="2200" dirty="0">
                <a:solidFill>
                  <a:srgbClr val="F5C05B"/>
                </a:solidFill>
              </a:rPr>
              <a:t> </a:t>
            </a:r>
            <a:r>
              <a:rPr lang="en-IE" sz="2200" dirty="0" err="1">
                <a:solidFill>
                  <a:srgbClr val="F5C05B"/>
                </a:solidFill>
              </a:rPr>
              <a:t>kumaricah</a:t>
            </a:r>
            <a:r>
              <a:rPr lang="en-IE" sz="2200" dirty="0">
                <a:solidFill>
                  <a:srgbClr val="F5C05B"/>
                </a:solidFill>
              </a:rPr>
              <a:t>, </a:t>
            </a:r>
            <a:r>
              <a:rPr lang="en-IE" sz="2200" dirty="0" err="1">
                <a:solidFill>
                  <a:srgbClr val="F5C05B"/>
                </a:solidFill>
              </a:rPr>
              <a:t>juhah</a:t>
            </a:r>
            <a:r>
              <a:rPr lang="en-IE" sz="2200" dirty="0">
                <a:solidFill>
                  <a:srgbClr val="F5C05B"/>
                </a:solidFill>
              </a:rPr>
              <a:t> in </a:t>
            </a:r>
            <a:r>
              <a:rPr lang="en-IE" sz="2200" dirty="0" err="1">
                <a:solidFill>
                  <a:srgbClr val="F5C05B"/>
                </a:solidFill>
              </a:rPr>
              <a:t>slaščicah</a:t>
            </a:r>
            <a:r>
              <a:rPr lang="en-IE" sz="2200" dirty="0">
                <a:solidFill>
                  <a:srgbClr val="F5C05B"/>
                </a:solidFill>
              </a:rPr>
              <a:t>.</a:t>
            </a:r>
          </a:p>
          <a:p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80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CB70-932C-460E-B2BA-7E702C3077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652821"/>
            <a:ext cx="8775233" cy="777627"/>
          </a:xfrm>
        </p:spPr>
        <p:txBody>
          <a:bodyPr/>
          <a:lstStyle/>
          <a:p>
            <a:r>
              <a:rPr lang="sl-SI" b="1" dirty="0"/>
              <a:t>N</a:t>
            </a:r>
            <a:r>
              <a:rPr lang="en-US" b="1" i="0" dirty="0" err="1">
                <a:effectLst/>
              </a:rPr>
              <a:t>ov</a:t>
            </a:r>
            <a:r>
              <a:rPr lang="en-US" b="1" i="0" dirty="0">
                <a:effectLst/>
              </a:rPr>
              <a:t> trend</a:t>
            </a:r>
            <a:r>
              <a:rPr lang="sl-SI" b="1" i="0" dirty="0">
                <a:effectLst/>
              </a:rPr>
              <a:t> – konzervansi rastlinskega izvora:</a:t>
            </a:r>
            <a:endParaRPr lang="en-US" b="1" i="0" dirty="0">
              <a:effectLst/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BD703-FFA8-435A-A47E-B459AFC91C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7565" y="1970620"/>
            <a:ext cx="11261163" cy="4149524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406F70"/>
                </a:solidFill>
                <a:effectLst/>
              </a:rPr>
              <a:t>Na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začetku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za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konzerviranje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hrane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tradicionalno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uporabljali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nekatere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naravne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konzervanse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sokovi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agrumov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sol,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kis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Z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evolucijskimi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spremembami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živilska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industrija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začela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preučevati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uporabo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rastlin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njihovih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izvlečkov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možnih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sredstev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konzerviranje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pPr algn="just"/>
            <a:r>
              <a:rPr lang="en-US" b="0" i="0" dirty="0">
                <a:solidFill>
                  <a:srgbClr val="406F70"/>
                </a:solidFill>
                <a:effectLst/>
              </a:rPr>
              <a:t>5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potencialnih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čistih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sl-SI" b="0" i="0" dirty="0">
                <a:solidFill>
                  <a:srgbClr val="406F70"/>
                </a:solidFill>
                <a:effectLst/>
              </a:rPr>
              <a:t>rastlinskih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alternativ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kemične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konzervanse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:</a:t>
            </a:r>
            <a:endParaRPr lang="sl-SI" b="0" i="0" dirty="0">
              <a:solidFill>
                <a:srgbClr val="406F70"/>
              </a:solidFill>
              <a:effectLst/>
            </a:endParaRPr>
          </a:p>
          <a:p>
            <a:pPr algn="just"/>
            <a:r>
              <a:rPr lang="en-IE" b="0" i="0" dirty="0">
                <a:solidFill>
                  <a:srgbClr val="CC9131"/>
                </a:solidFill>
                <a:effectLst/>
              </a:rPr>
              <a:t>1: </a:t>
            </a:r>
            <a:r>
              <a:rPr lang="en-IE" dirty="0">
                <a:solidFill>
                  <a:srgbClr val="CC9131"/>
                </a:solidFill>
              </a:rPr>
              <a:t>avstralska </a:t>
            </a:r>
            <a:r>
              <a:rPr lang="sl-SI" dirty="0">
                <a:solidFill>
                  <a:srgbClr val="CC9131"/>
                </a:solidFill>
              </a:rPr>
              <a:t>k</a:t>
            </a:r>
            <a:r>
              <a:rPr lang="en-IE" dirty="0" err="1">
                <a:solidFill>
                  <a:srgbClr val="CC9131"/>
                </a:solidFill>
              </a:rPr>
              <a:t>akadu</a:t>
            </a:r>
            <a:r>
              <a:rPr lang="sl-SI" dirty="0">
                <a:solidFill>
                  <a:srgbClr val="CC9131"/>
                </a:solidFill>
              </a:rPr>
              <a:t> </a:t>
            </a:r>
            <a:r>
              <a:rPr lang="en-IE" dirty="0" err="1">
                <a:solidFill>
                  <a:srgbClr val="CC9131"/>
                </a:solidFill>
              </a:rPr>
              <a:t>sliva</a:t>
            </a:r>
            <a:endParaRPr lang="en-IE" b="0" i="0" dirty="0">
              <a:solidFill>
                <a:srgbClr val="CC9131"/>
              </a:solidFill>
              <a:effectLst/>
            </a:endParaRPr>
          </a:p>
          <a:p>
            <a:pPr algn="just"/>
            <a:r>
              <a:rPr lang="en-IE" b="0" i="0" dirty="0">
                <a:solidFill>
                  <a:srgbClr val="CC9131"/>
                </a:solidFill>
                <a:effectLst/>
              </a:rPr>
              <a:t>2: </a:t>
            </a:r>
            <a:r>
              <a:rPr lang="en-IE" b="0" i="0" dirty="0" err="1">
                <a:solidFill>
                  <a:srgbClr val="CC9131"/>
                </a:solidFill>
                <a:effectLst/>
              </a:rPr>
              <a:t>rožmarin</a:t>
            </a:r>
            <a:endParaRPr lang="en-IE" b="0" i="0" dirty="0">
              <a:solidFill>
                <a:srgbClr val="CC9131"/>
              </a:solidFill>
              <a:effectLst/>
            </a:endParaRPr>
          </a:p>
          <a:p>
            <a:pPr algn="just"/>
            <a:r>
              <a:rPr lang="en-IE" b="0" i="0" dirty="0">
                <a:solidFill>
                  <a:srgbClr val="CC9131"/>
                </a:solidFill>
                <a:effectLst/>
              </a:rPr>
              <a:t>3: </a:t>
            </a:r>
            <a:r>
              <a:rPr lang="sl-SI" b="0" i="0" dirty="0">
                <a:solidFill>
                  <a:srgbClr val="CC9131"/>
                </a:solidFill>
                <a:effectLst/>
              </a:rPr>
              <a:t>m</a:t>
            </a:r>
            <a:r>
              <a:rPr lang="en-IE" b="0" i="0" dirty="0" err="1">
                <a:solidFill>
                  <a:srgbClr val="CC9131"/>
                </a:solidFill>
                <a:effectLst/>
              </a:rPr>
              <a:t>oringa</a:t>
            </a:r>
            <a:r>
              <a:rPr lang="en-IE" b="0" i="0" dirty="0">
                <a:solidFill>
                  <a:srgbClr val="CC9131"/>
                </a:solidFill>
                <a:effectLst/>
              </a:rPr>
              <a:t> </a:t>
            </a:r>
            <a:r>
              <a:rPr lang="sl-SI" b="0" i="0" dirty="0">
                <a:solidFill>
                  <a:srgbClr val="CC9131"/>
                </a:solidFill>
                <a:effectLst/>
              </a:rPr>
              <a:t>– drevo iz indijske podceline</a:t>
            </a:r>
            <a:endParaRPr lang="en-IE" b="0" i="0" dirty="0">
              <a:solidFill>
                <a:srgbClr val="CC9131"/>
              </a:solidFill>
              <a:effectLst/>
            </a:endParaRPr>
          </a:p>
          <a:p>
            <a:pPr algn="just"/>
            <a:r>
              <a:rPr lang="en-IE" b="0" i="0" dirty="0">
                <a:solidFill>
                  <a:srgbClr val="CC9131"/>
                </a:solidFill>
                <a:effectLst/>
              </a:rPr>
              <a:t>4: </a:t>
            </a:r>
            <a:r>
              <a:rPr lang="en-IE" b="0" i="0" dirty="0" err="1">
                <a:solidFill>
                  <a:srgbClr val="CC9131"/>
                </a:solidFill>
                <a:effectLst/>
              </a:rPr>
              <a:t>naravni</a:t>
            </a:r>
            <a:r>
              <a:rPr lang="en-IE" b="0" i="0" dirty="0">
                <a:solidFill>
                  <a:srgbClr val="CC9131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CC9131"/>
                </a:solidFill>
                <a:effectLst/>
              </a:rPr>
              <a:t>parabeni</a:t>
            </a:r>
            <a:endParaRPr lang="en-IE" b="0" i="0" dirty="0">
              <a:solidFill>
                <a:srgbClr val="CC9131"/>
              </a:solidFill>
              <a:effectLst/>
            </a:endParaRPr>
          </a:p>
          <a:p>
            <a:r>
              <a:rPr lang="en-IE" b="0" i="0" dirty="0">
                <a:solidFill>
                  <a:srgbClr val="CC9131"/>
                </a:solidFill>
                <a:effectLst/>
              </a:rPr>
              <a:t>5: Verdad F32</a:t>
            </a:r>
            <a:r>
              <a:rPr lang="sl-SI" b="0" i="0" dirty="0">
                <a:solidFill>
                  <a:srgbClr val="CC9131"/>
                </a:solidFill>
                <a:effectLst/>
              </a:rPr>
              <a:t> – zmes fermentiranega trsnega sladkorja in kisa</a:t>
            </a:r>
          </a:p>
          <a:p>
            <a:r>
              <a:rPr lang="en-IE" b="0" i="0" dirty="0">
                <a:solidFill>
                  <a:srgbClr val="CC9131"/>
                </a:solidFill>
                <a:effectLst/>
              </a:rPr>
              <a:t> </a:t>
            </a:r>
            <a:r>
              <a:rPr lang="en-IE" sz="1400" b="1" i="0" dirty="0">
                <a:solidFill>
                  <a:srgbClr val="085156"/>
                </a:solidFill>
                <a:effectLst/>
                <a:hlinkClick r:id="rId2"/>
              </a:rPr>
              <a:t>https://www.prescouter.com/2018/04/natural-alternatives-chemical-food-preservatives/</a:t>
            </a:r>
            <a:endParaRPr lang="en-IE" sz="1400" b="1" i="0" dirty="0">
              <a:solidFill>
                <a:srgbClr val="085156"/>
              </a:solidFill>
              <a:effectLst/>
            </a:endParaRPr>
          </a:p>
          <a:p>
            <a:pPr algn="just"/>
            <a:endParaRPr lang="en-IE" b="0" i="0" dirty="0">
              <a:solidFill>
                <a:srgbClr val="00306E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n-IE" b="1" i="0" dirty="0">
              <a:solidFill>
                <a:srgbClr val="00306E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n-US" b="0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1201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FFD38-624D-4C93-9696-4052E3933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Po sledi embalaže </a:t>
            </a:r>
            <a:r>
              <a:rPr lang="en-US" b="1" dirty="0">
                <a:solidFill>
                  <a:srgbClr val="085156"/>
                </a:solidFill>
              </a:rPr>
              <a:t>…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AD6CC-F003-48D8-8121-7D639ACB8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>
                <a:solidFill>
                  <a:srgbClr val="406F70"/>
                </a:solidFill>
              </a:rPr>
              <a:t>Izvleček rožmarina kot naravni dodatek
</a:t>
            </a:r>
            <a:endParaRPr lang="en-IE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E34DCF-7929-477F-AADE-F66316B5D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What is 'Rosemary Extract' and Why is it in Everything? | Food Unwrapped">
            <a:hlinkClick r:id="" action="ppaction://media"/>
            <a:extLst>
              <a:ext uri="{FF2B5EF4-FFF2-40B4-BE49-F238E27FC236}">
                <a16:creationId xmlns:a16="http://schemas.microsoft.com/office/drawing/2014/main" id="{E66E37F6-0D63-488A-AD6F-48A4C0B08F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8960" y="1762734"/>
            <a:ext cx="5804452" cy="36918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FC1C2E-8895-45D8-9D7D-3E52C12AE00A}"/>
              </a:ext>
            </a:extLst>
          </p:cNvPr>
          <p:cNvSpPr/>
          <p:nvPr/>
        </p:nvSpPr>
        <p:spPr>
          <a:xfrm>
            <a:off x="485340" y="1045042"/>
            <a:ext cx="2349510" cy="121543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POGLEJ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CA370-0EE6-4DA1-B34C-B32BD0EA039C}"/>
              </a:ext>
            </a:extLst>
          </p:cNvPr>
          <p:cNvSpPr txBox="1"/>
          <p:nvPr/>
        </p:nvSpPr>
        <p:spPr>
          <a:xfrm>
            <a:off x="721895" y="6054291"/>
            <a:ext cx="421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https://www.youtube.com/watch?v=liOI5FsOUBc</a:t>
            </a:r>
            <a:endParaRPr lang="en-IE" sz="1400" dirty="0"/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8FFC0-8BCC-4721-A9A7-F5F25B594539}"/>
              </a:ext>
            </a:extLst>
          </p:cNvPr>
          <p:cNvSpPr txBox="1"/>
          <p:nvPr/>
        </p:nvSpPr>
        <p:spPr>
          <a:xfrm>
            <a:off x="9461633" y="2093430"/>
            <a:ext cx="2098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Kate </a:t>
            </a:r>
            <a:r>
              <a:rPr lang="en-US" sz="2400" dirty="0" err="1">
                <a:solidFill>
                  <a:srgbClr val="406F70"/>
                </a:solidFill>
              </a:rPr>
              <a:t>Quilton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odkri</a:t>
            </a:r>
            <a:r>
              <a:rPr lang="sl-SI" sz="2400" dirty="0" err="1">
                <a:solidFill>
                  <a:srgbClr val="406F70"/>
                </a:solidFill>
              </a:rPr>
              <a:t>va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izvleček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rožmarina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zakaj</a:t>
            </a:r>
            <a:r>
              <a:rPr lang="en-US" sz="2400" dirty="0">
                <a:solidFill>
                  <a:srgbClr val="406F70"/>
                </a:solidFill>
              </a:rPr>
              <a:t> se </a:t>
            </a:r>
            <a:r>
              <a:rPr lang="en-US" sz="2400" dirty="0" err="1">
                <a:solidFill>
                  <a:srgbClr val="406F70"/>
                </a:solidFill>
              </a:rPr>
              <a:t>uporablja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kot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aditiv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živila</a:t>
            </a:r>
            <a:r>
              <a:rPr lang="en-US" sz="2400" dirty="0">
                <a:solidFill>
                  <a:srgbClr val="406F70"/>
                </a:solidFill>
              </a:rPr>
              <a:t>
</a:t>
            </a:r>
            <a:endParaRPr lang="en-IE" sz="2400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CBF36-6A63-6546-B285-84E7369A3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l-SI" sz="2800" b="1" dirty="0"/>
              <a:t>IZOBRAŽUJTE SVOJE GOSTE</a:t>
            </a:r>
            <a:endParaRPr 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55E8F-4012-314C-8BF3-BA3383DB5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789" y="442228"/>
            <a:ext cx="4185955" cy="114134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85156"/>
                </a:solidFill>
              </a:rPr>
              <a:t>Kaj lahko storijo manjši gostinci?
</a:t>
            </a:r>
            <a:endParaRPr lang="en-US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AE6F-1AB6-8A4A-BE1D-5E11C287D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2087287"/>
            <a:ext cx="4849537" cy="3961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6F70"/>
                </a:solidFill>
              </a:rPr>
              <a:t>Z </a:t>
            </a:r>
            <a:r>
              <a:rPr lang="en-US" dirty="0" err="1">
                <a:solidFill>
                  <a:srgbClr val="406F70"/>
                </a:solidFill>
              </a:rPr>
              <a:t>upoštevanjem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teh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trendov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gostinska podjetja </a:t>
            </a:r>
            <a:r>
              <a:rPr lang="en-US" dirty="0" err="1">
                <a:solidFill>
                  <a:srgbClr val="406F70"/>
                </a:solidFill>
              </a:rPr>
              <a:t>postanejo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bolj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trajnostna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6F70"/>
                </a:solidFill>
              </a:rPr>
              <a:t>MSP </a:t>
            </a:r>
            <a:r>
              <a:rPr lang="en-US" dirty="0" err="1">
                <a:solidFill>
                  <a:srgbClr val="406F70"/>
                </a:solidFill>
              </a:rPr>
              <a:t>prispevajo</a:t>
            </a:r>
            <a:r>
              <a:rPr lang="en-US" dirty="0">
                <a:solidFill>
                  <a:srgbClr val="406F70"/>
                </a:solidFill>
              </a:rPr>
              <a:t> k </a:t>
            </a:r>
            <a:r>
              <a:rPr lang="en-US" dirty="0" err="1">
                <a:solidFill>
                  <a:srgbClr val="406F70"/>
                </a:solidFill>
              </a:rPr>
              <a:t>čistejši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hrani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okolju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prijaznemu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gospodarstvu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saj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gostom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ponujajo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tisto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kar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želijo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50C83-BBDB-9F48-8726-BCE55CD28B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48B128-70AD-7F42-9FF6-A40183A68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68BB5-809E-FB44-84FE-2E88AC69CE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4869" y="2740524"/>
            <a:ext cx="5801881" cy="1292995"/>
          </a:xfrm>
        </p:spPr>
        <p:txBody>
          <a:bodyPr>
            <a:normAutofit/>
          </a:bodyPr>
          <a:lstStyle/>
          <a:p>
            <a:r>
              <a:rPr lang="en-US" sz="2800" b="1" dirty="0"/>
              <a:t>USTREZNO IZBERITE S</a:t>
            </a:r>
            <a:r>
              <a:rPr lang="sl-SI" sz="2800" b="1" dirty="0"/>
              <a:t>URO</a:t>
            </a:r>
            <a:r>
              <a:rPr lang="en-US" sz="2800" b="1" dirty="0"/>
              <a:t>VINE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C28B47-DD36-F643-B2E1-42656CBEF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EA0F8-5B8B-4945-ABFB-E778972C41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RAZMIŠLJAJTE EKOLOŠK</a:t>
            </a:r>
            <a:r>
              <a:rPr lang="sl-SI" sz="2800" b="1" dirty="0"/>
              <a:t>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9926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1861-D56E-411C-8FA5-9F509266BB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0122" y="3733800"/>
            <a:ext cx="8520357" cy="3245241"/>
          </a:xfrm>
        </p:spPr>
        <p:txBody>
          <a:bodyPr/>
          <a:lstStyle/>
          <a:p>
            <a:r>
              <a:rPr lang="en-US" sz="4800" b="1" dirty="0">
                <a:solidFill>
                  <a:srgbClr val="F5C05B"/>
                </a:solidFill>
              </a:rPr>
              <a:t>5. </a:t>
            </a:r>
            <a:r>
              <a:rPr lang="sl-SI" sz="4800" b="1" dirty="0">
                <a:solidFill>
                  <a:srgbClr val="F5C05B"/>
                </a:solidFill>
              </a:rPr>
              <a:t>Omejevanje</a:t>
            </a:r>
            <a:r>
              <a:rPr lang="en-US" sz="4800" b="1" dirty="0">
                <a:solidFill>
                  <a:srgbClr val="F5C05B"/>
                </a:solidFill>
              </a:rPr>
              <a:t> </a:t>
            </a:r>
            <a:r>
              <a:rPr lang="en-US" sz="4800" b="1" dirty="0" err="1">
                <a:solidFill>
                  <a:srgbClr val="F5C05B"/>
                </a:solidFill>
              </a:rPr>
              <a:t>predelave</a:t>
            </a:r>
            <a:r>
              <a:rPr lang="en-US" sz="4800" b="1" dirty="0">
                <a:solidFill>
                  <a:srgbClr val="F5C05B"/>
                </a:solidFill>
              </a:rPr>
              <a:t> </a:t>
            </a:r>
            <a:r>
              <a:rPr lang="sl-SI" sz="4800" b="1" dirty="0">
                <a:solidFill>
                  <a:srgbClr val="F5C05B"/>
                </a:solidFill>
              </a:rPr>
              <a:t>živil</a:t>
            </a:r>
            <a:endParaRPr lang="en-IE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37BDB-5D20-4ED8-B838-0866F3EEE2E6}"/>
              </a:ext>
            </a:extLst>
          </p:cNvPr>
          <p:cNvSpPr txBox="1"/>
          <p:nvPr/>
        </p:nvSpPr>
        <p:spPr>
          <a:xfrm>
            <a:off x="8631936" y="390144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5156"/>
                </a:solidFill>
              </a:rPr>
              <a:t>MODUL 3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6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able, food, cup, plate&#10;&#10;Description automatically generated">
            <a:extLst>
              <a:ext uri="{FF2B5EF4-FFF2-40B4-BE49-F238E27FC236}">
                <a16:creationId xmlns:a16="http://schemas.microsoft.com/office/drawing/2014/main" id="{95C4DD27-2502-411F-8D4A-1E006D0017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436" y="1223694"/>
            <a:ext cx="3389564" cy="416701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4629-91C8-CC44-B13E-DD769D07E3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PREDELANA ŽIVILA</a:t>
            </a:r>
            <a:endParaRPr lang="en-US" b="1" dirty="0">
              <a:solidFill>
                <a:srgbClr val="F5C05B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95485-BA0C-EC41-B078-7950BA62D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297" y="1607995"/>
            <a:ext cx="7153103" cy="4259405"/>
          </a:xfrm>
        </p:spPr>
        <p:txBody>
          <a:bodyPr/>
          <a:lstStyle/>
          <a:p>
            <a:pPr algn="just"/>
            <a:r>
              <a:rPr lang="en-US" sz="2400" b="1" i="0" dirty="0" err="1">
                <a:solidFill>
                  <a:srgbClr val="085156"/>
                </a:solidFill>
                <a:effectLst/>
              </a:rPr>
              <a:t>Predelano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je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vsako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, ki je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bilo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med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pripravo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na nek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način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spremenjeno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algn="just"/>
            <a:r>
              <a:rPr lang="en-US" sz="2400" b="0" i="0" dirty="0" err="1">
                <a:solidFill>
                  <a:srgbClr val="085156"/>
                </a:solidFill>
                <a:effectLst/>
              </a:rPr>
              <a:t>Predelava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preprosta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zamrzovanje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konzerviranje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pečenje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sušenje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algn="just"/>
            <a:r>
              <a:rPr lang="en-US" sz="2400" b="0" i="0" dirty="0" err="1">
                <a:solidFill>
                  <a:srgbClr val="085156"/>
                </a:solidFill>
                <a:effectLst/>
              </a:rPr>
              <a:t>Vsa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predelana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niso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nezdrava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vendar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nekatera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vsebujejo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veliko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soli,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sladkorja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maščob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endParaRPr lang="en-US" sz="2400" dirty="0">
              <a:solidFill>
                <a:srgbClr val="044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1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0A2CF3-5E20-4D9A-B913-506E5D6F30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406F70"/>
                </a:solidFill>
              </a:rPr>
              <a:t>Zakaj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predelujemo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živila </a:t>
            </a:r>
            <a:r>
              <a:rPr lang="en-US" b="1" dirty="0">
                <a:solidFill>
                  <a:srgbClr val="406F70"/>
                </a:solidFill>
              </a:rPr>
              <a:t>...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AAB9-7E1C-4CC5-B298-016276C92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8375" y="1800678"/>
            <a:ext cx="6966376" cy="3947440"/>
          </a:xfrm>
        </p:spPr>
        <p:txBody>
          <a:bodyPr/>
          <a:lstStyle/>
          <a:p>
            <a:r>
              <a:rPr lang="en-US" sz="2400" i="0" dirty="0" err="1">
                <a:solidFill>
                  <a:srgbClr val="085156"/>
                </a:solidFill>
                <a:effectLst/>
              </a:rPr>
              <a:t>Skoraj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85156"/>
                </a:solidFill>
                <a:effectLst/>
              </a:rPr>
              <a:t>vsa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85156"/>
                </a:solidFill>
                <a:effectLst/>
              </a:rPr>
              <a:t>hrana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 je pred </a:t>
            </a:r>
            <a:r>
              <a:rPr lang="en-US" sz="2400" i="0" dirty="0" err="1">
                <a:solidFill>
                  <a:srgbClr val="085156"/>
                </a:solidFill>
                <a:effectLst/>
              </a:rPr>
              <a:t>zaužitjem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 na nek </a:t>
            </a:r>
            <a:r>
              <a:rPr lang="en-US" sz="2400" i="0" dirty="0" err="1">
                <a:solidFill>
                  <a:srgbClr val="085156"/>
                </a:solidFill>
                <a:effectLst/>
              </a:rPr>
              <a:t>način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085156"/>
                </a:solidFill>
                <a:effectLst/>
              </a:rPr>
              <a:t>predelana</a:t>
            </a:r>
            <a:r>
              <a:rPr lang="en-US" sz="2400" i="0" dirty="0">
                <a:solidFill>
                  <a:srgbClr val="085156"/>
                </a:solidFill>
                <a:effectLst/>
              </a:rPr>
              <a:t>. </a:t>
            </a:r>
          </a:p>
          <a:p>
            <a:r>
              <a:rPr lang="en-US" sz="2400" b="0" i="0" dirty="0" err="1">
                <a:solidFill>
                  <a:srgbClr val="085156"/>
                </a:solidFill>
                <a:effectLst/>
              </a:rPr>
              <a:t>Glavni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razlogi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predelavo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hrane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v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komercialne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namene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odstranitev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mikroorganizmov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(ki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lahko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povzročajo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bolezni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),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pasterizacija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mleka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,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85156"/>
                </a:solidFill>
                <a:effectLst/>
              </a:rPr>
              <a:t>podaljšanje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roka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uporabnosti</a:t>
            </a:r>
            <a:r>
              <a:rPr lang="sl-SI" dirty="0">
                <a:solidFill>
                  <a:srgbClr val="085156"/>
                </a:solidFill>
              </a:rPr>
              <a:t>,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85156"/>
                </a:solidFill>
                <a:effectLst/>
              </a:rPr>
              <a:t>da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živilo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naredimo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primern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uporabo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, na primer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stiskanje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semen za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pridobivanje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olja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085156"/>
                </a:solidFill>
                <a:effectLst/>
              </a:rPr>
              <a:t>Tudi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samo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kuhanje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kombiniranje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z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drugimi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pripravo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recepta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prav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tako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šteje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za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obliko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predelave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.</a:t>
            </a:r>
          </a:p>
        </p:txBody>
      </p:sp>
      <p:pic>
        <p:nvPicPr>
          <p:cNvPr id="7" name="Picture Placeholder 6" descr="Eight kinds of pasta on a wooden ladle">
            <a:extLst>
              <a:ext uri="{FF2B5EF4-FFF2-40B4-BE49-F238E27FC236}">
                <a16:creationId xmlns:a16="http://schemas.microsoft.com/office/drawing/2014/main" id="{4FC21E0A-C35E-418B-9F8C-994EBCBAFF9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94" r="-17842" b="-77621"/>
          <a:stretch/>
        </p:blipFill>
        <p:spPr>
          <a:xfrm>
            <a:off x="0" y="-14989"/>
            <a:ext cx="5626100" cy="626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18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633914-A7AD-4BB1-9EA7-7CA7E676D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PREKOMERNA TELESNA TEŽA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CA172-FA22-4F42-AEC8-246FA4880B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085156"/>
                </a:solidFill>
              </a:rPr>
              <a:t>ITM</a:t>
            </a:r>
            <a:endParaRPr lang="en-US" sz="3600" dirty="0">
              <a:solidFill>
                <a:srgbClr val="085156"/>
              </a:solidFill>
            </a:endParaRPr>
          </a:p>
          <a:p>
            <a:r>
              <a:rPr lang="en-US" sz="3600" dirty="0">
                <a:solidFill>
                  <a:srgbClr val="085156"/>
                </a:solidFill>
              </a:rPr>
              <a:t>≥25 kg/m²</a:t>
            </a:r>
            <a:endParaRPr lang="en-IE" sz="3600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EF3F9-880A-48BB-BF60-2279B6C230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DEBELOST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74001-4AFB-458B-B604-3DB2A6190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406F70"/>
                </a:solidFill>
              </a:rPr>
              <a:t>ITM</a:t>
            </a:r>
            <a:endParaRPr lang="en-US" sz="3600" dirty="0">
              <a:solidFill>
                <a:srgbClr val="406F70"/>
              </a:solidFill>
            </a:endParaRPr>
          </a:p>
          <a:p>
            <a:r>
              <a:rPr lang="en-US" sz="3600" dirty="0">
                <a:solidFill>
                  <a:srgbClr val="406F70"/>
                </a:solidFill>
              </a:rPr>
              <a:t>≥30 kg/m²</a:t>
            </a:r>
            <a:endParaRPr lang="en-IE" sz="3600" dirty="0">
              <a:solidFill>
                <a:srgbClr val="406F70"/>
              </a:solidFill>
            </a:endParaRPr>
          </a:p>
          <a:p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91274D-4CF7-41A8-BA40-47C724C0C2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PATOLOŠKA DEBELOST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E2CE8-709D-4152-BFD8-A40393569F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F5C05B"/>
                </a:solidFill>
              </a:rPr>
              <a:t>IZM</a:t>
            </a:r>
            <a:endParaRPr lang="en-US" sz="3600" dirty="0">
              <a:solidFill>
                <a:srgbClr val="F5C05B"/>
              </a:solidFill>
            </a:endParaRPr>
          </a:p>
          <a:p>
            <a:r>
              <a:rPr lang="en-US" sz="3600" dirty="0">
                <a:solidFill>
                  <a:srgbClr val="F5C05B"/>
                </a:solidFill>
              </a:rPr>
              <a:t>≥40 kg/m²</a:t>
            </a:r>
            <a:endParaRPr lang="en-IE" sz="3600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D1DC32-11EF-43B7-B050-20E29309C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085156"/>
                </a:solidFill>
              </a:rPr>
              <a:t>DEBELOST - klasifikacija</a:t>
            </a:r>
            <a:endParaRPr lang="en-IE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9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2DA91-3920-4736-8AF1-6A0C8C89F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013" y="2219243"/>
            <a:ext cx="11540690" cy="561816"/>
          </a:xfrm>
        </p:spPr>
        <p:txBody>
          <a:bodyPr>
            <a:normAutofit/>
          </a:bodyPr>
          <a:lstStyle/>
          <a:p>
            <a:r>
              <a:rPr lang="sl-SI" sz="2800" b="1" dirty="0"/>
              <a:t>Primer „dobre predelave“ semen v bučno olje</a:t>
            </a:r>
            <a:endParaRPr lang="en-IE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05ED-7A58-40D0-A59C-14395A9F8C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013" y="2634754"/>
            <a:ext cx="11093348" cy="369289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Lastniki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podjetja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KOCBEK so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ponosni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kakovostne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izdelane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tradicionalnih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metodah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značilno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bučno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dopolnili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kakovostnimi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bučno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zdaj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promovira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vsem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svetu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kakovosten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obrtniški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izdelek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dobro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konkurira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priljubljenim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oljčnim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oljem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Oljarni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Kocbek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bučna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semena</a:t>
            </a:r>
            <a:r>
              <a:rPr lang="en-US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dobavljajo</a:t>
            </a:r>
            <a:r>
              <a:rPr lang="sl-SI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ekološki</a:t>
            </a:r>
            <a:r>
              <a:rPr lang="en-US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kmetje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sledijo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trajnostni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pridelavi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predelavi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svojih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semen.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pozornost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posvečajo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vključevanju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naravnih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kroženju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snovi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naravi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bučno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olje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prejeli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zaščiteno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označbo</a:t>
            </a:r>
            <a:r>
              <a:rPr lang="en-US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OBIŠČI</a:t>
            </a:r>
            <a:r>
              <a:rPr lang="en-IE" sz="1800" b="1" dirty="0">
                <a:solidFill>
                  <a:srgbClr val="085156"/>
                </a:solidFill>
              </a:rPr>
              <a:t> </a:t>
            </a:r>
            <a:r>
              <a:rPr lang="sl-SI" sz="1800" b="1" dirty="0">
                <a:solidFill>
                  <a:srgbClr val="085156"/>
                </a:solidFill>
              </a:rPr>
              <a:t> </a:t>
            </a:r>
            <a:r>
              <a:rPr lang="en-IE" sz="1800" b="1" dirty="0">
                <a:solidFill>
                  <a:srgbClr val="085156"/>
                </a:solidFill>
                <a:hlinkClick r:id="rId2"/>
              </a:rPr>
              <a:t>https://kocbek.si/en/</a:t>
            </a:r>
            <a:endParaRPr lang="en-IE" sz="1800" b="1" dirty="0">
              <a:solidFill>
                <a:srgbClr val="085156"/>
              </a:solidFill>
            </a:endParaRPr>
          </a:p>
          <a:p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SPOZNAJ CELOTNO ZGODBO</a:t>
            </a:r>
            <a:r>
              <a:rPr lang="sl-SI" sz="1800" b="1" dirty="0">
                <a:solidFill>
                  <a:srgbClr val="085156"/>
                </a:solidFill>
              </a:rPr>
              <a:t>  </a:t>
            </a:r>
            <a:r>
              <a:rPr lang="en-IE" sz="1800" b="1" dirty="0">
                <a:solidFill>
                  <a:srgbClr val="085156"/>
                </a:solidFill>
                <a:hlinkClick r:id="rId3"/>
              </a:rPr>
              <a:t>https://www.foodinnovation.how/wp-content/uploads/2021/08/52-Kocbek.pdf</a:t>
            </a:r>
            <a:endParaRPr lang="en-IE" sz="1800" b="1" dirty="0">
              <a:solidFill>
                <a:srgbClr val="085156"/>
              </a:solidFill>
            </a:endParaRPr>
          </a:p>
          <a:p>
            <a:endParaRPr lang="en-IE" sz="1800" b="1" dirty="0">
              <a:solidFill>
                <a:srgbClr val="085156"/>
              </a:solidFill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C926D7-731B-4478-BD29-6D3BA7BEC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6" y="-1"/>
            <a:ext cx="7863840" cy="2268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FDAF1-576C-46F9-826D-30C36C4E7B22}"/>
              </a:ext>
            </a:extLst>
          </p:cNvPr>
          <p:cNvSpPr txBox="1"/>
          <p:nvPr/>
        </p:nvSpPr>
        <p:spPr>
          <a:xfrm>
            <a:off x="8793872" y="530352"/>
            <a:ext cx="3093327" cy="40011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PRIMER DOBRE PRAKSE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95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5A38C-6783-491D-AE72-FA1C9CF6B3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7400" y="520701"/>
            <a:ext cx="6102512" cy="9962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 err="1">
                <a:solidFill>
                  <a:srgbClr val="085156"/>
                </a:solidFill>
                <a:effectLst/>
              </a:rPr>
              <a:t>Zakaj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so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nekatera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predelana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manj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zdrava</a:t>
            </a:r>
            <a:r>
              <a:rPr lang="en-US" b="1" i="0" dirty="0">
                <a:solidFill>
                  <a:srgbClr val="085156"/>
                </a:solidFill>
                <a:effectLst/>
              </a:rPr>
              <a:t>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BDA7B-A5BE-4B89-9755-CA15F656E3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4523" y="1840783"/>
            <a:ext cx="6625389" cy="4197618"/>
          </a:xfrm>
        </p:spPr>
        <p:txBody>
          <a:bodyPr/>
          <a:lstStyle/>
          <a:p>
            <a:r>
              <a:rPr lang="en-US" b="0" i="0" dirty="0" err="1">
                <a:solidFill>
                  <a:srgbClr val="406F70"/>
                </a:solidFill>
                <a:effectLst/>
              </a:rPr>
              <a:t>Sestavine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kot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sol,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maščoba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se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včasih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dodajo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predelanim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živilom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da bi</a:t>
            </a:r>
            <a:r>
              <a:rPr lang="sl-SI" b="0" i="0" dirty="0">
                <a:solidFill>
                  <a:srgbClr val="406F70"/>
                </a:solidFill>
                <a:effectLst/>
              </a:rPr>
              <a:t> izboljšali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njihov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okus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podaljšali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rok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uporabe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da bi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prispevali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k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strukturi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na primer sol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kruhu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pecivu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</a:t>
            </a:r>
          </a:p>
          <a:p>
            <a:r>
              <a:rPr lang="en-US" b="0" i="0" dirty="0" err="1">
                <a:solidFill>
                  <a:srgbClr val="406F70"/>
                </a:solidFill>
                <a:effectLst/>
              </a:rPr>
              <a:t>Ljudje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lahko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nakupu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teh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zaužijejo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več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soli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maščob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priporočenih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količin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saj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morda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ne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zavedajo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koliko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soli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maščob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bilo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dodano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živilom</a:t>
            </a:r>
            <a:r>
              <a:rPr lang="en-US" b="0" i="0" dirty="0">
                <a:solidFill>
                  <a:srgbClr val="406F70"/>
                </a:solidFill>
                <a:effectLst/>
              </a:rPr>
              <a:t>, ki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jih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kupujejo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in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uživajo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</a:t>
            </a:r>
          </a:p>
          <a:p>
            <a:r>
              <a:rPr lang="en-US" b="0" i="0" dirty="0">
                <a:solidFill>
                  <a:srgbClr val="406F70"/>
                </a:solidFill>
                <a:effectLst/>
              </a:rPr>
              <a:t>Ta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živila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so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lahko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tudi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bolj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kalorična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zaradi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velikih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količin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dodanega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sladkorja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ali</a:t>
            </a:r>
            <a:r>
              <a:rPr lang="en-US" b="0" i="0" dirty="0">
                <a:solidFill>
                  <a:srgbClr val="406F7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6F70"/>
                </a:solidFill>
                <a:effectLst/>
              </a:rPr>
              <a:t>maščobe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8" name="Picture Placeholder 7" descr="TOp view of colorful doughnuts">
            <a:extLst>
              <a:ext uri="{FF2B5EF4-FFF2-40B4-BE49-F238E27FC236}">
                <a16:creationId xmlns:a16="http://schemas.microsoft.com/office/drawing/2014/main" id="{0CC3CA63-E412-42C9-AD5C-DB0828B033E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188133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0044B-2E6C-4159-9822-B74CE5D48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6767" y="386121"/>
            <a:ext cx="8775233" cy="1160989"/>
          </a:xfrm>
        </p:spPr>
        <p:txBody>
          <a:bodyPr/>
          <a:lstStyle/>
          <a:p>
            <a:pPr algn="l"/>
            <a:r>
              <a:rPr lang="en-US" b="1" dirty="0" err="1"/>
              <a:t>Kategorizacija</a:t>
            </a:r>
            <a:r>
              <a:rPr lang="en-US" b="1" dirty="0"/>
              <a:t> </a:t>
            </a:r>
            <a:r>
              <a:rPr lang="en-US" b="1" dirty="0" err="1"/>
              <a:t>predelanih</a:t>
            </a:r>
            <a:r>
              <a:rPr lang="en-US" b="1" dirty="0"/>
              <a:t> </a:t>
            </a:r>
            <a:r>
              <a:rPr lang="en-US" b="1" dirty="0" err="1"/>
              <a:t>živil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E3DC7-2787-4354-9839-56E8FE8123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5098" y="1269332"/>
            <a:ext cx="11396902" cy="4026568"/>
          </a:xfrm>
        </p:spPr>
        <p:txBody>
          <a:bodyPr/>
          <a:lstStyle/>
          <a:p>
            <a:r>
              <a:rPr lang="sl-SI" b="1" i="0" dirty="0">
                <a:solidFill>
                  <a:srgbClr val="085156"/>
                </a:solidFill>
                <a:effectLst/>
              </a:rPr>
              <a:t>		</a:t>
            </a:r>
            <a:r>
              <a:rPr lang="en-US" b="1" i="0" dirty="0" err="1">
                <a:solidFill>
                  <a:srgbClr val="085156"/>
                </a:solidFill>
                <a:effectLst/>
              </a:rPr>
              <a:t>Sistem</a:t>
            </a:r>
            <a:r>
              <a:rPr lang="en-US" b="1" i="0" dirty="0">
                <a:solidFill>
                  <a:srgbClr val="085156"/>
                </a:solidFill>
                <a:effectLst/>
              </a:rPr>
              <a:t> NOVA, </a:t>
            </a:r>
            <a:r>
              <a:rPr lang="en-US" i="0" dirty="0">
                <a:solidFill>
                  <a:srgbClr val="085156"/>
                </a:solidFill>
                <a:effectLst/>
              </a:rPr>
              <a:t>ki se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vse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pogosteje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uporablja</a:t>
            </a:r>
            <a:r>
              <a:rPr lang="en-US" i="0" dirty="0">
                <a:solidFill>
                  <a:srgbClr val="085156"/>
                </a:solidFill>
                <a:effectLst/>
              </a:rPr>
              <a:t> v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raziskavah</a:t>
            </a:r>
            <a:r>
              <a:rPr lang="en-US" i="0" dirty="0">
                <a:solidFill>
                  <a:srgbClr val="085156"/>
                </a:solidFill>
                <a:effectLst/>
              </a:rPr>
              <a:t> o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prehrani</a:t>
            </a:r>
            <a:r>
              <a:rPr lang="sl-SI" dirty="0">
                <a:solidFill>
                  <a:srgbClr val="085156"/>
                </a:solidFill>
              </a:rPr>
              <a:t> </a:t>
            </a:r>
            <a:r>
              <a:rPr lang="en-US" i="0" dirty="0">
                <a:solidFill>
                  <a:srgbClr val="085156"/>
                </a:solidFill>
                <a:effectLst/>
              </a:rPr>
              <a:t>na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področju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javnega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zdravja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razvršča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en-US" i="0" dirty="0">
                <a:solidFill>
                  <a:srgbClr val="085156"/>
                </a:solidFill>
                <a:effectLst/>
              </a:rPr>
              <a:t> v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štiri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skupine</a:t>
            </a:r>
            <a:r>
              <a:rPr lang="en-US" i="0" dirty="0">
                <a:solidFill>
                  <a:srgbClr val="085156"/>
                </a:solidFill>
                <a:effectLst/>
              </a:rPr>
              <a:t> glede na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stopnjo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predelave</a:t>
            </a:r>
            <a:r>
              <a:rPr lang="en-US" i="0" dirty="0">
                <a:solidFill>
                  <a:srgbClr val="085156"/>
                </a:solidFill>
                <a:effectLst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u="sng" dirty="0" err="1">
                <a:solidFill>
                  <a:srgbClr val="085156"/>
                </a:solidFill>
                <a:effectLst/>
              </a:rPr>
              <a:t>nepredelana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minimalno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predelana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živila</a:t>
            </a:r>
            <a:r>
              <a:rPr lang="sl-SI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obdelana</a:t>
            </a:r>
            <a:r>
              <a:rPr lang="en-US" i="0" dirty="0">
                <a:solidFill>
                  <a:srgbClr val="085156"/>
                </a:solidFill>
                <a:effectLst/>
              </a:rPr>
              <a:t> le z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osnovnimi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postopki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kot</a:t>
            </a:r>
            <a:r>
              <a:rPr lang="en-US" i="0" dirty="0">
                <a:solidFill>
                  <a:srgbClr val="085156"/>
                </a:solidFill>
                <a:effectLst/>
              </a:rPr>
              <a:t> so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sušenje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mletje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fermentacija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pasterizacija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hlajenje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zamrzovanje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vakuumsko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pakiranje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itd</a:t>
            </a:r>
            <a:r>
              <a:rPr lang="en-US" i="0" dirty="0">
                <a:solidFill>
                  <a:srgbClr val="085156"/>
                </a:solidFill>
                <a:effectLst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err="1">
                <a:solidFill>
                  <a:srgbClr val="085156"/>
                </a:solidFill>
              </a:rPr>
              <a:t>predelane</a:t>
            </a:r>
            <a:r>
              <a:rPr lang="en-US" u="sng" dirty="0">
                <a:solidFill>
                  <a:srgbClr val="085156"/>
                </a:solidFill>
              </a:rPr>
              <a:t> </a:t>
            </a:r>
            <a:r>
              <a:rPr lang="en-US" u="sng" dirty="0" err="1">
                <a:solidFill>
                  <a:srgbClr val="085156"/>
                </a:solidFill>
              </a:rPr>
              <a:t>kulinarične</a:t>
            </a:r>
            <a:r>
              <a:rPr lang="en-US" u="sng" dirty="0">
                <a:solidFill>
                  <a:srgbClr val="085156"/>
                </a:solidFill>
              </a:rPr>
              <a:t> </a:t>
            </a:r>
            <a:r>
              <a:rPr lang="en-US" u="sng" dirty="0" err="1">
                <a:solidFill>
                  <a:srgbClr val="085156"/>
                </a:solidFill>
              </a:rPr>
              <a:t>sestavine</a:t>
            </a:r>
            <a:r>
              <a:rPr lang="en-US" i="0" dirty="0">
                <a:solidFill>
                  <a:srgbClr val="085156"/>
                </a:solidFill>
                <a:effectLst/>
              </a:rPr>
              <a:t>, ki so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pridobljene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neposredno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skupine</a:t>
            </a:r>
            <a:r>
              <a:rPr lang="en-US" i="0" dirty="0">
                <a:solidFill>
                  <a:srgbClr val="085156"/>
                </a:solidFill>
                <a:effectLst/>
              </a:rPr>
              <a:t> 1 z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različnimi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postopki</a:t>
            </a:r>
            <a:r>
              <a:rPr lang="en-US" i="0" dirty="0">
                <a:solidFill>
                  <a:srgbClr val="085156"/>
                </a:solidFill>
                <a:effectLst/>
              </a:rPr>
              <a:t> (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stiskanje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mletje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ekstrakcija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rafiniranje</a:t>
            </a:r>
            <a:r>
              <a:rPr lang="en-US" i="0" dirty="0">
                <a:solidFill>
                  <a:srgbClr val="085156"/>
                </a:solidFill>
                <a:effectLst/>
              </a:rPr>
              <a:t>). Sem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spadajo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olja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maslo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sladkor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svinjska</a:t>
            </a:r>
            <a:r>
              <a:rPr lang="en-US" i="0" dirty="0">
                <a:solidFill>
                  <a:srgbClr val="085156"/>
                </a:solidFill>
                <a:effectLst/>
              </a:rPr>
              <a:t> mast in sol.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err="1">
                <a:solidFill>
                  <a:srgbClr val="085156"/>
                </a:solidFill>
              </a:rPr>
              <a:t>predelana</a:t>
            </a:r>
            <a:r>
              <a:rPr lang="en-US" u="sng" dirty="0">
                <a:solidFill>
                  <a:srgbClr val="085156"/>
                </a:solidFill>
              </a:rPr>
              <a:t> </a:t>
            </a:r>
            <a:r>
              <a:rPr lang="en-US" u="sng" dirty="0" err="1">
                <a:solidFill>
                  <a:srgbClr val="085156"/>
                </a:solidFill>
              </a:rPr>
              <a:t>živila</a:t>
            </a:r>
            <a:r>
              <a:rPr lang="en-US" i="0" dirty="0">
                <a:solidFill>
                  <a:srgbClr val="085156"/>
                </a:solidFill>
                <a:effectLst/>
              </a:rPr>
              <a:t>, ki so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nastal</a:t>
            </a:r>
            <a:r>
              <a:rPr lang="sl-SI" i="0" dirty="0">
                <a:solidFill>
                  <a:srgbClr val="085156"/>
                </a:solidFill>
                <a:effectLst/>
              </a:rPr>
              <a:t>a</a:t>
            </a:r>
            <a:r>
              <a:rPr lang="en-US" i="0" dirty="0">
                <a:solidFill>
                  <a:srgbClr val="085156"/>
                </a:solidFill>
                <a:effectLst/>
              </a:rPr>
              <a:t> s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kombiniranjem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živil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iz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skupin</a:t>
            </a:r>
            <a:r>
              <a:rPr lang="en-US" i="0" dirty="0">
                <a:solidFill>
                  <a:srgbClr val="085156"/>
                </a:solidFill>
                <a:effectLst/>
              </a:rPr>
              <a:t> 1 in 2</a:t>
            </a:r>
            <a:r>
              <a:rPr lang="sl-SI" i="0" dirty="0">
                <a:solidFill>
                  <a:srgbClr val="085156"/>
                </a:solidFill>
                <a:effectLst/>
              </a:rPr>
              <a:t>, na primer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sušeno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prekajeno</a:t>
            </a:r>
            <a:r>
              <a:rPr lang="en-US" i="0" dirty="0">
                <a:solidFill>
                  <a:srgbClr val="085156"/>
                </a:solidFill>
                <a:effectLst/>
              </a:rPr>
              <a:t> meso,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soljeni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praženi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oreški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fermentirane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alkoholne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pijače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zelenjava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sadje</a:t>
            </a:r>
            <a:r>
              <a:rPr lang="en-US" i="0" dirty="0">
                <a:solidFill>
                  <a:srgbClr val="085156"/>
                </a:solidFill>
                <a:effectLst/>
              </a:rPr>
              <a:t> v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kisu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ipd</a:t>
            </a:r>
            <a:r>
              <a:rPr lang="en-US" i="0" dirty="0">
                <a:solidFill>
                  <a:srgbClr val="085156"/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l-SI" u="sng" dirty="0">
                <a:solidFill>
                  <a:srgbClr val="085156"/>
                </a:solidFill>
              </a:rPr>
              <a:t>visoko predelana oziroma </a:t>
            </a:r>
            <a:r>
              <a:rPr lang="en-US" u="sng" dirty="0">
                <a:solidFill>
                  <a:srgbClr val="085156"/>
                </a:solidFill>
              </a:rPr>
              <a:t>ultra</a:t>
            </a:r>
            <a:r>
              <a:rPr lang="sl-SI" u="sng" dirty="0">
                <a:solidFill>
                  <a:srgbClr val="085156"/>
                </a:solidFill>
              </a:rPr>
              <a:t> procesirana</a:t>
            </a:r>
            <a:r>
              <a:rPr lang="en-US" u="sng" dirty="0">
                <a:solidFill>
                  <a:srgbClr val="085156"/>
                </a:solidFill>
              </a:rPr>
              <a:t> </a:t>
            </a:r>
            <a:r>
              <a:rPr lang="en-US" u="sng" dirty="0" err="1">
                <a:solidFill>
                  <a:srgbClr val="085156"/>
                </a:solidFill>
              </a:rPr>
              <a:t>živila</a:t>
            </a:r>
            <a:r>
              <a:rPr lang="en-US" i="0" dirty="0">
                <a:solidFill>
                  <a:srgbClr val="085156"/>
                </a:solidFill>
                <a:effectLst/>
              </a:rPr>
              <a:t>, ki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vključujejo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brezalkoholne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pijače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slaščice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sladke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piškote</a:t>
            </a:r>
            <a:r>
              <a:rPr lang="en-US" i="0" dirty="0">
                <a:solidFill>
                  <a:srgbClr val="085156"/>
                </a:solidFill>
                <a:effectLst/>
              </a:rPr>
              <a:t>,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sladoled</a:t>
            </a:r>
            <a:r>
              <a:rPr lang="en-US" i="0" dirty="0">
                <a:solidFill>
                  <a:srgbClr val="085156"/>
                </a:solidFill>
                <a:effectLst/>
              </a:rPr>
              <a:t> in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slane</a:t>
            </a:r>
            <a:r>
              <a:rPr lang="en-US" i="0" dirty="0">
                <a:solidFill>
                  <a:srgbClr val="085156"/>
                </a:solidFill>
                <a:effectLst/>
              </a:rPr>
              <a:t> </a:t>
            </a:r>
            <a:r>
              <a:rPr lang="en-US" i="0" dirty="0" err="1">
                <a:solidFill>
                  <a:srgbClr val="085156"/>
                </a:solidFill>
                <a:effectLst/>
              </a:rPr>
              <a:t>prigrizke</a:t>
            </a:r>
            <a:r>
              <a:rPr lang="en-US" i="0" dirty="0">
                <a:solidFill>
                  <a:srgbClr val="085156"/>
                </a:solidFill>
                <a:effectLst/>
              </a:rPr>
              <a:t>.</a:t>
            </a:r>
            <a:r>
              <a:rPr lang="en-US" b="1" i="0" dirty="0">
                <a:solidFill>
                  <a:srgbClr val="085156"/>
                </a:solidFill>
                <a:effectLst/>
              </a:rPr>
              <a:t> </a:t>
            </a:r>
            <a:endParaRPr lang="en-IE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00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01CAD-9485-451E-9CBE-EEB2362DC7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066" y="335665"/>
            <a:ext cx="6995083" cy="574304"/>
          </a:xfrm>
          <a:solidFill>
            <a:srgbClr val="F5C05B"/>
          </a:solidFill>
        </p:spPr>
        <p:txBody>
          <a:bodyPr>
            <a:noAutofit/>
          </a:bodyPr>
          <a:lstStyle/>
          <a:p>
            <a:pPr algn="l"/>
            <a:r>
              <a:rPr lang="sl-SI" sz="2800" b="1" dirty="0">
                <a:solidFill>
                  <a:schemeClr val="bg1"/>
                </a:solidFill>
              </a:rPr>
              <a:t>Predelovalna veriga v prehrambeni industriji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D5832-FAA6-4211-92DF-85BBAE0E240B}"/>
              </a:ext>
            </a:extLst>
          </p:cNvPr>
          <p:cNvSpPr txBox="1"/>
          <p:nvPr/>
        </p:nvSpPr>
        <p:spPr>
          <a:xfrm>
            <a:off x="256674" y="6545179"/>
            <a:ext cx="642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2"/>
              </a:rPr>
              <a:t>https://globalizationandhealth.biomedcentral.com/articles/10.1186/s12992-021-00667-7</a:t>
            </a:r>
            <a:endParaRPr lang="en-IE" sz="1200" dirty="0"/>
          </a:p>
          <a:p>
            <a:endParaRPr lang="en-IE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B29CF-3BAE-4A27-99D0-F47E3E9A192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0" r="12830"/>
          <a:stretch/>
        </p:blipFill>
        <p:spPr>
          <a:xfrm>
            <a:off x="1358536" y="1104966"/>
            <a:ext cx="9431383" cy="5440635"/>
          </a:xfrm>
          <a:prstGeom prst="rect">
            <a:avLst/>
          </a:prstGeom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3AF1798F-4FC8-4E72-ADD9-2D6FBF74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14" y="2044547"/>
            <a:ext cx="201516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Proizvajalci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sl-SI" altLang="en-US" sz="12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sintetičnih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sestavin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02BFB2-DAD8-44EF-AFBE-EBC6DA11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33" y="1282235"/>
            <a:ext cx="690280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Proizvajalci</a:t>
            </a:r>
            <a:r>
              <a:rPr lang="en-US" altLang="en-US" sz="1600" b="1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hrane</a:t>
            </a:r>
            <a:r>
              <a:rPr lang="en-US" altLang="en-US" sz="1600" b="1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1600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kmetje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kmetijski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delavci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proizvajalci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sl-SI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blaga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itd</a:t>
            </a:r>
            <a:r>
              <a:rPr lang="en-US" altLang="en-US" sz="1600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  <a:r>
              <a:rPr lang="en-US" altLang="en-US" sz="1600" b="1" dirty="0">
                <a:solidFill>
                  <a:srgbClr val="02444A"/>
                </a:solidFill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
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318CBA-21EA-401E-BA96-F62232B3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671" y="2101028"/>
            <a:ext cx="15464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1200" b="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Pakirnice, mlini,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1200" b="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drobilniki, rafinerije ...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45FA70D-41C6-4232-A12B-089E8CB4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066" y="2243053"/>
            <a:ext cx="142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200" b="1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Primarni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predelovalci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hrane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2813FB1-18C0-4602-AF3E-BB7F1D97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947" y="2801595"/>
            <a:ext cx="1423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Sekundarni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predelovalci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hrane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45E5417E-BDF7-477E-A9C1-4ADE4F7D7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138" y="2915014"/>
            <a:ext cx="155019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2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Proizvajalci predelane in visoko predelane hrane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A5E18B38-4011-47B4-9AB0-4AD1B18E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7" y="5753456"/>
            <a:ext cx="50831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Stopnja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predelave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končnega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proizvoda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033F6109-CCBD-4EEB-9BC1-488E90E4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727" y="4814009"/>
            <a:ext cx="1868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6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Grosisti, trgovci na drobno, prodajalne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48038971-D892-4B0F-B5C0-C78D7725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2" y="4819618"/>
            <a:ext cx="379173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2F2F2"/>
              </a:solidFill>
              <a:effectLst/>
              <a:latin typeface="Source Sans 3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Supermarketi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neodvisni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trgovci</a:t>
            </a:r>
            <a:r>
              <a:rPr kumimoji="0" lang="sl-SI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,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tržnice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restavracije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s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hitro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prehrano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druge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restavracije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sl-SI" altLang="en-US" sz="120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…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6CB31C17-F6E2-4028-8B11-0283E1D0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243" y="3901662"/>
            <a:ext cx="142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SKUPINA 1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0" i="0" u="none" strike="noStrike" cap="none" normalizeH="0" baseline="0" dirty="0">
                <a:ln>
                  <a:noFill/>
                </a:ln>
                <a:solidFill>
                  <a:srgbClr val="02383C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Nepredelana ali minimalno predelana hrana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238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37F70F64-7113-4BB1-86C9-7D4293DC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293" y="3769121"/>
            <a:ext cx="190584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SKUPINA 2</a:t>
            </a: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Predelane kulinarične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sestavine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F5F4D7C6-F0EA-4DAB-BF3C-D1102D2C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449" y="3762000"/>
            <a:ext cx="142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SKUPINA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US" sz="1000" dirty="0">
                <a:solidFill>
                  <a:srgbClr val="02444A"/>
                </a:solidFill>
                <a:ea typeface="Meiryo" panose="020B0604030504040204" pitchFamily="34" charset="-128"/>
                <a:cs typeface="Times New Roman" panose="02020603050405020304" pitchFamily="18" charset="0"/>
              </a:rPr>
              <a:t>Predelana hrana</a:t>
            </a:r>
            <a:endParaRPr lang="en-US" altLang="en-US" sz="1000" dirty="0">
              <a:solidFill>
                <a:srgbClr val="02444A"/>
              </a:solidFill>
              <a:latin typeface="Source Sans 3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1087997-89F3-4D23-BDFB-3BE6CFAD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157" y="3769121"/>
            <a:ext cx="2158433" cy="9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2444A"/>
              </a:solidFill>
              <a:effectLst/>
              <a:latin typeface="Source Sans 3 Semibol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1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 Semibold" charset="0"/>
                <a:ea typeface="Meiryo" panose="020B0604030504040204" pitchFamily="34" charset="-128"/>
                <a:cs typeface="Times New Roman" panose="02020603050405020304" pitchFamily="18" charset="0"/>
              </a:rPr>
              <a:t>SKUPINA 4</a:t>
            </a: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Visoko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10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predelana hrana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A9EA2B2-1165-478B-A49B-D53EC5A0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B221F8A-52BC-4467-8ED2-7F181772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2734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D170B-2AC2-0440-9C7D-2FBFADE815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l-SI" sz="4800" b="1" dirty="0">
                <a:solidFill>
                  <a:srgbClr val="085156"/>
                </a:solidFill>
              </a:rPr>
              <a:t>Najti ravnovesje </a:t>
            </a:r>
            <a:r>
              <a:rPr lang="en-US" sz="4800" b="1" dirty="0">
                <a:solidFill>
                  <a:srgbClr val="085156"/>
                </a:solidFill>
              </a:rPr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ABA6-0E23-A141-A385-380B33B2E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/>
              <a:t>Ultra procesirana hrana </a:t>
            </a:r>
            <a:r>
              <a:rPr lang="en-IE" dirty="0"/>
              <a:t>(UPFs)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3B54C-BB26-4E84-A073-EDE896F8E227}"/>
              </a:ext>
            </a:extLst>
          </p:cNvPr>
          <p:cNvSpPr txBox="1"/>
          <p:nvPr/>
        </p:nvSpPr>
        <p:spPr>
          <a:xfrm>
            <a:off x="3184071" y="2413337"/>
            <a:ext cx="5453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202124"/>
                </a:solidFill>
                <a:effectLst/>
              </a:rPr>
              <a:t>.</a:t>
            </a:r>
            <a:endParaRPr lang="en-IE" sz="2400" dirty="0"/>
          </a:p>
        </p:txBody>
      </p:sp>
      <p:pic>
        <p:nvPicPr>
          <p:cNvPr id="4" name="Online Media 3" title="What Ultra-Processed Foods Do to Your Body | Brut">
            <a:hlinkClick r:id="" action="ppaction://media"/>
            <a:extLst>
              <a:ext uri="{FF2B5EF4-FFF2-40B4-BE49-F238E27FC236}">
                <a16:creationId xmlns:a16="http://schemas.microsoft.com/office/drawing/2014/main" id="{D827DD47-1B79-4204-8A2F-0B9D1E27B8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0649" y="1762734"/>
            <a:ext cx="5778909" cy="36680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C74E068-716C-4E35-BB34-133A701A77C8}"/>
              </a:ext>
            </a:extLst>
          </p:cNvPr>
          <p:cNvSpPr/>
          <p:nvPr/>
        </p:nvSpPr>
        <p:spPr>
          <a:xfrm>
            <a:off x="691116" y="814235"/>
            <a:ext cx="1936580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POGLEJ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49A7F-5ED1-4ED5-B71E-B42693C443F7}"/>
              </a:ext>
            </a:extLst>
          </p:cNvPr>
          <p:cNvSpPr txBox="1"/>
          <p:nvPr/>
        </p:nvSpPr>
        <p:spPr>
          <a:xfrm>
            <a:off x="529389" y="5929162"/>
            <a:ext cx="419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https://www.youtube.com/watch?v=_3UUR6FWCPA</a:t>
            </a:r>
            <a:endParaRPr lang="en-IE" sz="1400" dirty="0"/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F1280-465C-45CA-BF8C-54C563F61E8A}"/>
              </a:ext>
            </a:extLst>
          </p:cNvPr>
          <p:cNvSpPr txBox="1"/>
          <p:nvPr/>
        </p:nvSpPr>
        <p:spPr>
          <a:xfrm>
            <a:off x="9326880" y="2442575"/>
            <a:ext cx="2464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Dr. Robert Lustig v </a:t>
            </a:r>
            <a:r>
              <a:rPr lang="en-US" sz="2400" dirty="0" err="1">
                <a:solidFill>
                  <a:srgbClr val="406F70"/>
                </a:solidFill>
              </a:rPr>
              <a:t>tem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kratkem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videoposnetku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govori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vplivu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sl-SI" sz="2400" dirty="0">
                <a:solidFill>
                  <a:srgbClr val="406F70"/>
                </a:solidFill>
              </a:rPr>
              <a:t>visoko predelanih oz. ultra procesiranih živil </a:t>
            </a:r>
            <a:r>
              <a:rPr lang="en-US" sz="2400" dirty="0">
                <a:solidFill>
                  <a:srgbClr val="406F70"/>
                </a:solidFill>
              </a:rPr>
              <a:t>na </a:t>
            </a:r>
            <a:r>
              <a:rPr lang="en-US" sz="2400" dirty="0" err="1">
                <a:solidFill>
                  <a:srgbClr val="406F70"/>
                </a:solidFill>
              </a:rPr>
              <a:t>naše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telo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sz="2400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BA111-72DE-4B30-AD35-F706ADAA75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96" y="599962"/>
            <a:ext cx="7896907" cy="69735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85156"/>
                </a:solidFill>
              </a:rPr>
              <a:t>Ka</a:t>
            </a:r>
            <a:r>
              <a:rPr lang="sl-SI" b="1" dirty="0">
                <a:solidFill>
                  <a:srgbClr val="085156"/>
                </a:solidFill>
              </a:rPr>
              <a:t>ko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lahko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pomagate vi, MSP</a:t>
            </a:r>
            <a:r>
              <a:rPr lang="en-US" b="1" dirty="0">
                <a:solidFill>
                  <a:srgbClr val="085156"/>
                </a:solidFill>
              </a:rPr>
              <a:t>?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5BC71-5E1D-47F2-9121-0966EC1428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85156"/>
                </a:solidFill>
              </a:rPr>
              <a:t>Da uporabljate nič ali manj </a:t>
            </a:r>
            <a:r>
              <a:rPr lang="en-US" sz="2800" dirty="0" err="1">
                <a:solidFill>
                  <a:srgbClr val="085156"/>
                </a:solidFill>
              </a:rPr>
              <a:t>živil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iz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skupin</a:t>
            </a:r>
            <a:r>
              <a:rPr lang="en-US" sz="2800" dirty="0">
                <a:solidFill>
                  <a:srgbClr val="085156"/>
                </a:solidFill>
              </a:rPr>
              <a:t> 3 in 4</a:t>
            </a:r>
            <a:r>
              <a:rPr lang="sl-SI" sz="2800" dirty="0">
                <a:solidFill>
                  <a:srgbClr val="085156"/>
                </a:solidFill>
              </a:rPr>
              <a:t>.</a:t>
            </a:r>
            <a:endParaRPr lang="en-US" sz="2800" dirty="0">
              <a:solidFill>
                <a:srgbClr val="08515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85156"/>
                </a:solidFill>
              </a:rPr>
              <a:t>Da pri </a:t>
            </a:r>
            <a:r>
              <a:rPr lang="en-US" sz="2800" dirty="0" err="1">
                <a:solidFill>
                  <a:srgbClr val="085156"/>
                </a:solidFill>
              </a:rPr>
              <a:t>pripravi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hrane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uporablja</a:t>
            </a:r>
            <a:r>
              <a:rPr lang="sl-SI" sz="2800" dirty="0">
                <a:solidFill>
                  <a:srgbClr val="085156"/>
                </a:solidFill>
              </a:rPr>
              <a:t>te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manj</a:t>
            </a:r>
            <a:r>
              <a:rPr lang="en-US" sz="2800" dirty="0">
                <a:solidFill>
                  <a:srgbClr val="085156"/>
                </a:solidFill>
              </a:rPr>
              <a:t> soli, </a:t>
            </a:r>
            <a:r>
              <a:rPr lang="en-US" sz="2800" dirty="0" err="1">
                <a:solidFill>
                  <a:srgbClr val="085156"/>
                </a:solidFill>
              </a:rPr>
              <a:t>sladkorja</a:t>
            </a:r>
            <a:r>
              <a:rPr lang="en-US" sz="2800" dirty="0">
                <a:solidFill>
                  <a:srgbClr val="085156"/>
                </a:solidFill>
              </a:rPr>
              <a:t> in </a:t>
            </a:r>
            <a:r>
              <a:rPr lang="en-US" sz="2800" dirty="0" err="1">
                <a:solidFill>
                  <a:srgbClr val="085156"/>
                </a:solidFill>
              </a:rPr>
              <a:t>maščob</a:t>
            </a:r>
            <a:r>
              <a:rPr lang="en-US" sz="2800" dirty="0">
                <a:solidFill>
                  <a:srgbClr val="08515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85156"/>
                </a:solidFill>
              </a:rPr>
              <a:t>Da goste informirate in izobražujete.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>
                <a:solidFill>
                  <a:srgbClr val="085156"/>
                </a:solidFill>
              </a:rPr>
              <a:t>Da nabavljate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kakovostn</a:t>
            </a:r>
            <a:r>
              <a:rPr lang="sl-SI" sz="2800" dirty="0">
                <a:solidFill>
                  <a:srgbClr val="085156"/>
                </a:solidFill>
              </a:rPr>
              <a:t>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sl-SI" sz="2800" dirty="0">
                <a:solidFill>
                  <a:srgbClr val="085156"/>
                </a:solidFill>
              </a:rPr>
              <a:t>surovine</a:t>
            </a:r>
            <a:r>
              <a:rPr lang="en-US" sz="2800" dirty="0">
                <a:solidFill>
                  <a:srgbClr val="085156"/>
                </a:solidFill>
              </a:rPr>
              <a:t> v </a:t>
            </a:r>
            <a:r>
              <a:rPr lang="en-US" sz="2800" dirty="0" err="1">
                <a:solidFill>
                  <a:srgbClr val="085156"/>
                </a:solidFill>
              </a:rPr>
              <a:t>njihovem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naravnem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stanju</a:t>
            </a:r>
            <a:r>
              <a:rPr lang="sl-SI" sz="2800" dirty="0">
                <a:solidFill>
                  <a:srgbClr val="085156"/>
                </a:solidFill>
              </a:rPr>
              <a:t>.</a:t>
            </a:r>
            <a:endParaRPr lang="en-IE" sz="2800" dirty="0">
              <a:solidFill>
                <a:srgbClr val="085156"/>
              </a:solidFill>
            </a:endParaRPr>
          </a:p>
        </p:txBody>
      </p:sp>
      <p:pic>
        <p:nvPicPr>
          <p:cNvPr id="24" name="Picture Placeholder 23" descr="Vegetables on display at a market">
            <a:extLst>
              <a:ext uri="{FF2B5EF4-FFF2-40B4-BE49-F238E27FC236}">
                <a16:creationId xmlns:a16="http://schemas.microsoft.com/office/drawing/2014/main" id="{A6D2BC13-63BB-4D3E-B901-7E0CDD2392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483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B74D43-889B-49F8-86B1-A19879DFA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Človeški eksperiment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12450-9906-4B23-AA19-5D365F164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>
                <a:solidFill>
                  <a:srgbClr val="085156"/>
                </a:solidFill>
              </a:rPr>
              <a:t>Prehrana z </a:t>
            </a:r>
            <a:r>
              <a:rPr lang="en-US" dirty="0">
                <a:solidFill>
                  <a:srgbClr val="085156"/>
                </a:solidFill>
              </a:rPr>
              <a:t>80</a:t>
            </a:r>
            <a:r>
              <a:rPr lang="sl-SI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085156"/>
                </a:solidFill>
              </a:rPr>
              <a:t>% </a:t>
            </a:r>
            <a:r>
              <a:rPr lang="sl-SI" dirty="0">
                <a:solidFill>
                  <a:srgbClr val="085156"/>
                </a:solidFill>
              </a:rPr>
              <a:t>ultra procesiranih živil</a:t>
            </a:r>
            <a:endParaRPr lang="en-IE" dirty="0">
              <a:solidFill>
                <a:srgbClr val="085156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6771F0-2A72-4E95-BCF9-E6DB99F1E4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UK doctor switches to 80% ULTRA-processed food diet for 30 days 🍔🍕🍟 BBC">
            <a:hlinkClick r:id="" action="ppaction://media"/>
            <a:extLst>
              <a:ext uri="{FF2B5EF4-FFF2-40B4-BE49-F238E27FC236}">
                <a16:creationId xmlns:a16="http://schemas.microsoft.com/office/drawing/2014/main" id="{161A0D6E-30C0-4973-A6CA-5E40151601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50251" y="1828800"/>
            <a:ext cx="5699608" cy="36337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4EF95C-810D-4DFF-B2BF-28E5A08FD335}"/>
              </a:ext>
            </a:extLst>
          </p:cNvPr>
          <p:cNvSpPr/>
          <p:nvPr/>
        </p:nvSpPr>
        <p:spPr>
          <a:xfrm>
            <a:off x="504967" y="853315"/>
            <a:ext cx="2069791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85156"/>
                </a:solidFill>
              </a:rPr>
              <a:t>POGLEJ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8DF05-6B99-4D34-998D-CFB49B067001}"/>
              </a:ext>
            </a:extLst>
          </p:cNvPr>
          <p:cNvSpPr txBox="1"/>
          <p:nvPr/>
        </p:nvSpPr>
        <p:spPr>
          <a:xfrm>
            <a:off x="356135" y="5958675"/>
            <a:ext cx="443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https://www.youtube.com/watch?v=T4PFt4czJw0</a:t>
            </a:r>
            <a:endParaRPr lang="en-IE" sz="1400" dirty="0"/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DC5B3-7449-4058-95EA-B15405C7B343}"/>
              </a:ext>
            </a:extLst>
          </p:cNvPr>
          <p:cNvSpPr txBox="1"/>
          <p:nvPr/>
        </p:nvSpPr>
        <p:spPr>
          <a:xfrm>
            <a:off x="9182501" y="2319830"/>
            <a:ext cx="2627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406F70"/>
                </a:solidFill>
              </a:rPr>
              <a:t>Britanski zdravnik je na sebi izvedel poskus, pri katerem je 30 dni jedel večinoma visoko predelano hrano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sz="2400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08B5C7-958E-4594-B361-0473BB910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9105" y="294198"/>
            <a:ext cx="6591868" cy="1561897"/>
          </a:xfrm>
        </p:spPr>
        <p:txBody>
          <a:bodyPr>
            <a:normAutofit/>
          </a:bodyPr>
          <a:lstStyle/>
          <a:p>
            <a:pPr algn="l"/>
            <a:r>
              <a:rPr lang="it-IT" b="1" dirty="0" err="1">
                <a:solidFill>
                  <a:srgbClr val="085156"/>
                </a:solidFill>
              </a:rPr>
              <a:t>Če</a:t>
            </a:r>
            <a:r>
              <a:rPr lang="it-IT" b="1" dirty="0">
                <a:solidFill>
                  <a:srgbClr val="085156"/>
                </a:solidFill>
              </a:rPr>
              <a:t> </a:t>
            </a:r>
            <a:r>
              <a:rPr lang="it-IT" b="1" dirty="0" err="1">
                <a:solidFill>
                  <a:srgbClr val="085156"/>
                </a:solidFill>
              </a:rPr>
              <a:t>povzamemo</a:t>
            </a:r>
            <a:r>
              <a:rPr lang="sl-SI" b="1" dirty="0">
                <a:solidFill>
                  <a:srgbClr val="085156"/>
                </a:solidFill>
              </a:rPr>
              <a:t> - </a:t>
            </a:r>
            <a:endParaRPr lang="it-IT" b="1" dirty="0">
              <a:solidFill>
                <a:srgbClr val="085156"/>
              </a:solidFill>
            </a:endParaRPr>
          </a:p>
          <a:p>
            <a:pPr algn="l"/>
            <a:r>
              <a:rPr lang="it-IT" b="1" dirty="0" err="1">
                <a:solidFill>
                  <a:srgbClr val="085156"/>
                </a:solidFill>
              </a:rPr>
              <a:t>kuhajte</a:t>
            </a:r>
            <a:r>
              <a:rPr lang="it-IT" b="1" dirty="0">
                <a:solidFill>
                  <a:srgbClr val="085156"/>
                </a:solidFill>
              </a:rPr>
              <a:t> in </a:t>
            </a:r>
            <a:r>
              <a:rPr lang="it-IT" b="1" dirty="0" err="1">
                <a:solidFill>
                  <a:srgbClr val="085156"/>
                </a:solidFill>
              </a:rPr>
              <a:t>postrezite</a:t>
            </a:r>
            <a:r>
              <a:rPr lang="it-IT" b="1" dirty="0">
                <a:solidFill>
                  <a:srgbClr val="085156"/>
                </a:solidFill>
              </a:rPr>
              <a:t> pravo </a:t>
            </a:r>
            <a:r>
              <a:rPr lang="it-IT" b="1" dirty="0" err="1">
                <a:solidFill>
                  <a:srgbClr val="085156"/>
                </a:solidFill>
              </a:rPr>
              <a:t>hrano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3577-A251-4FA9-AFF3-D147F51C99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9105" y="1953078"/>
            <a:ext cx="5947380" cy="3947440"/>
          </a:xfrm>
        </p:spPr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Mala in </a:t>
            </a:r>
            <a:r>
              <a:rPr lang="en-US" b="1" dirty="0" err="1">
                <a:solidFill>
                  <a:srgbClr val="085156"/>
                </a:solidFill>
              </a:rPr>
              <a:t>srednja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gostinska </a:t>
            </a:r>
            <a:r>
              <a:rPr lang="en-US" b="1" dirty="0" err="1">
                <a:solidFill>
                  <a:srgbClr val="085156"/>
                </a:solidFill>
              </a:rPr>
              <a:t>podjetja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lahko</a:t>
            </a:r>
            <a:r>
              <a:rPr lang="en-US" b="1" dirty="0">
                <a:solidFill>
                  <a:srgbClr val="085156"/>
                </a:solidFill>
              </a:rPr>
              <a:t> v </a:t>
            </a:r>
            <a:r>
              <a:rPr lang="en-US" b="1" dirty="0" err="1">
                <a:solidFill>
                  <a:srgbClr val="085156"/>
                </a:solidFill>
              </a:rPr>
              <a:t>postpandemičnem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svetu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pomagajo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spodbujanju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bolj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zdravih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prehranjevalnih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navad</a:t>
            </a:r>
            <a:r>
              <a:rPr lang="en-US" b="1" dirty="0">
                <a:solidFill>
                  <a:srgbClr val="085156"/>
                </a:solidFill>
              </a:rPr>
              <a:t> in </a:t>
            </a:r>
            <a:r>
              <a:rPr lang="en-US" b="1" dirty="0" err="1">
                <a:solidFill>
                  <a:srgbClr val="085156"/>
                </a:solidFill>
              </a:rPr>
              <a:t>postanejo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bolj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trajnostna</a:t>
            </a:r>
            <a:r>
              <a:rPr lang="en-US" b="1" dirty="0">
                <a:solidFill>
                  <a:srgbClr val="085156"/>
                </a:solidFill>
              </a:rPr>
              <a:t>, in </a:t>
            </a:r>
            <a:r>
              <a:rPr lang="en-US" b="1" dirty="0" err="1">
                <a:solidFill>
                  <a:srgbClr val="085156"/>
                </a:solidFill>
              </a:rPr>
              <a:t>sicer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tako</a:t>
            </a:r>
            <a:r>
              <a:rPr lang="en-US" b="1" dirty="0">
                <a:solidFill>
                  <a:srgbClr val="085156"/>
                </a:solidFill>
              </a:rPr>
              <a:t>, 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podpirajo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potrebe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strank</a:t>
            </a:r>
            <a:r>
              <a:rPr lang="sl-SI" dirty="0">
                <a:solidFill>
                  <a:srgbClr val="085156"/>
                </a:solidFill>
              </a:rPr>
              <a:t>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zagotavlja</a:t>
            </a:r>
            <a:r>
              <a:rPr lang="sl-SI" dirty="0">
                <a:solidFill>
                  <a:srgbClr val="085156"/>
                </a:solidFill>
              </a:rPr>
              <a:t>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bolj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zdrav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alternativ</a:t>
            </a:r>
            <a:r>
              <a:rPr lang="sl-SI" dirty="0">
                <a:solidFill>
                  <a:srgbClr val="085156"/>
                </a:solidFill>
              </a:rPr>
              <a:t>e,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uporab</a:t>
            </a:r>
            <a:r>
              <a:rPr lang="sl-SI" dirty="0" err="1">
                <a:solidFill>
                  <a:srgbClr val="085156"/>
                </a:solidFill>
              </a:rPr>
              <a:t>ljajo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manj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aditivov</a:t>
            </a:r>
            <a:r>
              <a:rPr lang="sl-SI" dirty="0">
                <a:solidFill>
                  <a:srgbClr val="085156"/>
                </a:solidFill>
              </a:rPr>
              <a:t>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se </a:t>
            </a:r>
            <a:r>
              <a:rPr lang="en-US" dirty="0" err="1">
                <a:solidFill>
                  <a:srgbClr val="085156"/>
                </a:solidFill>
              </a:rPr>
              <a:t>izogibanjem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ultra procesirani hrani,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uporabljajo </a:t>
            </a:r>
            <a:r>
              <a:rPr lang="en-US" dirty="0" err="1">
                <a:solidFill>
                  <a:srgbClr val="085156"/>
                </a:solidFill>
              </a:rPr>
              <a:t>svež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kakovostn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surovine iz lokalne pridelave.</a:t>
            </a:r>
            <a:endParaRPr lang="en-IE" dirty="0"/>
          </a:p>
        </p:txBody>
      </p:sp>
      <p:pic>
        <p:nvPicPr>
          <p:cNvPr id="10" name="Picture Placeholder 9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5860466E-98DE-4E8C-BD38-4D802741F6E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06"/>
          <a:stretch/>
        </p:blipFill>
        <p:spPr>
          <a:xfrm>
            <a:off x="0" y="77001"/>
            <a:ext cx="5651292" cy="6169971"/>
          </a:xfrm>
        </p:spPr>
      </p:pic>
    </p:spTree>
    <p:extLst>
      <p:ext uri="{BB962C8B-B14F-4D97-AF65-F5344CB8AC3E}">
        <p14:creationId xmlns:p14="http://schemas.microsoft.com/office/powerpoint/2010/main" val="2252151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99D12-AE90-8945-A440-4B8732AE76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607B3-3639-0248-950E-5ED1788F9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8EAEFF-3BD8-462A-8E07-1CA947EBB5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50146" y="328698"/>
            <a:ext cx="9201485" cy="1599125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50000"/>
              </a:spcBef>
            </a:pPr>
            <a:r>
              <a:rPr lang="sl-SI" altLang="en-US" sz="4400" b="1" dirty="0">
                <a:solidFill>
                  <a:srgbClr val="085156"/>
                </a:solidFill>
                <a:cs typeface="Arial" panose="020B0604020202020204" pitchFamily="34" charset="0"/>
              </a:rPr>
              <a:t>DEBELOST nas postavlja pred IZZIV</a:t>
            </a:r>
            <a:endParaRPr lang="en-US" altLang="en-US" sz="4400" b="1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200" b="1" dirty="0">
              <a:solidFill>
                <a:srgbClr val="085156"/>
              </a:solidFill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Debelost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je v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Evropi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velik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javnozdravstveni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problem, ki ga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Svetovna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zdravstvena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organizacija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označuje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kot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"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epidemijo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".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97775-0515-4FE8-BD76-591E59AAC9B4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9" t="7719" r="4477" b="22426"/>
          <a:stretch/>
        </p:blipFill>
        <p:spPr>
          <a:xfrm>
            <a:off x="1247267" y="2336394"/>
            <a:ext cx="9091748" cy="405119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53695157-38F1-41E6-A2B2-40C2A50B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141" y="3886017"/>
            <a:ext cx="1893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1971B9-6A1A-4973-8871-B1AC0AFE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257" y="2290714"/>
            <a:ext cx="22320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3F6E7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4C05B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sl-SI" altLang="en-US" sz="5600" b="0" i="0" u="none" strike="noStrike" cap="none" normalizeH="0" baseline="0" dirty="0">
                <a:ln>
                  <a:noFill/>
                </a:ln>
                <a:solidFill>
                  <a:srgbClr val="F4C05B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od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4C05B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 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AD9B0C5-4FB8-43AE-A630-777E5E13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991" y="4301294"/>
            <a:ext cx="4048429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US" sz="3600" b="1" dirty="0">
                <a:solidFill>
                  <a:srgbClr val="F4C05B"/>
                </a:solidFill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11-letnikov ima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3F6E70"/>
              </a:solidFill>
              <a:effectLst/>
              <a:latin typeface="DIN Condensed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en-US" sz="3600" b="0" i="0" u="none" strike="noStrike" cap="none" normalizeH="0" baseline="0" dirty="0">
                <a:ln>
                  <a:noFill/>
                </a:ln>
                <a:solidFill>
                  <a:srgbClr val="3F6E7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prekomerno težo ali pa je debel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B041F01-1223-4EBA-B682-3F9D9538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2458354"/>
            <a:ext cx="1620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3600" b="0" i="0" u="none" strike="noStrike" cap="none" normalizeH="0" baseline="0" dirty="0">
                <a:ln>
                  <a:noFill/>
                </a:ln>
                <a:solidFill>
                  <a:srgbClr val="CC903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PREKO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C903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 50</a:t>
            </a:r>
            <a:r>
              <a:rPr kumimoji="0" lang="sl-SI" altLang="en-US" sz="3600" b="0" i="0" u="none" strike="noStrike" cap="none" normalizeH="0" baseline="0" dirty="0">
                <a:ln>
                  <a:noFill/>
                </a:ln>
                <a:solidFill>
                  <a:srgbClr val="CC903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C9030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8DE91D32-A3E5-4C24-8C25-F45AC6EE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3548976"/>
            <a:ext cx="1893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dirty="0">
                <a:solidFill>
                  <a:srgbClr val="F4C05B"/>
                </a:solidFill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l</a:t>
            </a: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rgbClr val="F4C05B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judi ima prekomerno telesno težo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C6FEC07F-5042-42BA-B498-50B86CC9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4715631"/>
            <a:ext cx="1622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36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PREKO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20</a:t>
            </a:r>
            <a:r>
              <a:rPr kumimoji="0" lang="sl-SI" altLang="en-US" sz="36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2444A"/>
                </a:solidFill>
                <a:effectLst/>
                <a:latin typeface="DIN Condensed" charset="0"/>
                <a:ea typeface="Meiryo" panose="020B0604030504040204" pitchFamily="34" charset="-128"/>
                <a:cs typeface="Times New Roman" panose="02020603050405020304" pitchFamily="18" charset="0"/>
              </a:rPr>
              <a:t>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F69A315C-BDF0-450D-9AC4-169426F2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63" y="5873571"/>
            <a:ext cx="1893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dirty="0">
                <a:solidFill>
                  <a:srgbClr val="F4C05B"/>
                </a:solidFill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l</a:t>
            </a: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rgbClr val="F4C05B"/>
                </a:solidFill>
                <a:effectLst/>
                <a:latin typeface="Source Sans 3" charset="0"/>
                <a:ea typeface="Meiryo" panose="020B0604030504040204" pitchFamily="34" charset="-128"/>
                <a:cs typeface="Times New Roman" panose="02020603050405020304" pitchFamily="18" charset="0"/>
              </a:rPr>
              <a:t>judi je debelih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80DEA73-BF04-4030-AD1B-8E210EE54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5A14376-5424-4BFE-8292-C9B9A57F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B6116E-4F90-425E-B782-95D234A253C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25" y="6254161"/>
            <a:ext cx="1402080" cy="42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5FE18-9C53-43CB-91F8-66AD439BB6D8}"/>
              </a:ext>
            </a:extLst>
          </p:cNvPr>
          <p:cNvSpPr txBox="1"/>
          <p:nvPr/>
        </p:nvSpPr>
        <p:spPr>
          <a:xfrm>
            <a:off x="1733620" y="2005650"/>
            <a:ext cx="9908274" cy="369332"/>
          </a:xfrm>
          <a:prstGeom prst="rect">
            <a:avLst/>
          </a:prstGeom>
          <a:solidFill>
            <a:srgbClr val="0851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>
                <a:solidFill>
                  <a:schemeClr val="bg1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EVROPSKA REGIJA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0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469E-892E-4830-ACBC-BBAAFBB9E7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dirty="0">
                <a:solidFill>
                  <a:srgbClr val="085156"/>
                </a:solidFill>
              </a:rPr>
              <a:t>Zakaj potrebujemo spremembe </a:t>
            </a:r>
            <a:r>
              <a:rPr lang="en-US" b="1" dirty="0">
                <a:solidFill>
                  <a:srgbClr val="085156"/>
                </a:solidFill>
              </a:rPr>
              <a:t>…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9FCF-9C45-4094-BBE3-D5A9699C0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 rtl="0" fontAlgn="base"/>
            <a:r>
              <a:rPr lang="en-US" sz="2400" b="0" i="0" dirty="0" err="1">
                <a:solidFill>
                  <a:srgbClr val="085156"/>
                </a:solidFill>
                <a:effectLst/>
              </a:rPr>
              <a:t>Debelost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že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povzroča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85156"/>
                </a:solidFill>
                <a:effectLst/>
              </a:rPr>
              <a:t>2-8 %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vseh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zdravstvenih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sl-SI" sz="2400" b="0" i="0" dirty="0">
                <a:solidFill>
                  <a:srgbClr val="085156"/>
                </a:solidFill>
                <a:effectLst/>
              </a:rPr>
              <a:t>izdatkov</a:t>
            </a:r>
            <a:endParaRPr lang="en-US" sz="2400" b="0" i="0" dirty="0">
              <a:solidFill>
                <a:srgbClr val="085156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85156"/>
                </a:solidFill>
                <a:effectLst/>
              </a:rPr>
              <a:t>10-13 %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smrti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različnih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delih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EU </a:t>
            </a:r>
            <a:endParaRPr lang="sl-SI" sz="2400" b="0" i="0" dirty="0">
              <a:solidFill>
                <a:srgbClr val="085156"/>
              </a:solidFill>
              <a:effectLst/>
            </a:endParaRPr>
          </a:p>
          <a:p>
            <a:pPr algn="l" rtl="0" fontAlgn="base"/>
            <a:r>
              <a:rPr lang="sl-SI" sz="2400" dirty="0">
                <a:solidFill>
                  <a:srgbClr val="085156"/>
                </a:solidFill>
              </a:rPr>
              <a:t>				</a:t>
            </a:r>
            <a:r>
              <a:rPr lang="en-US" sz="1800" b="0" i="0" dirty="0">
                <a:solidFill>
                  <a:srgbClr val="085156"/>
                </a:solidFill>
                <a:effectLst/>
              </a:rPr>
              <a:t>(WHO - </a:t>
            </a:r>
            <a:r>
              <a:rPr lang="en-US" sz="1800" b="0" i="0" dirty="0" err="1">
                <a:solidFill>
                  <a:srgbClr val="085156"/>
                </a:solidFill>
                <a:effectLst/>
              </a:rPr>
              <a:t>Evropa</a:t>
            </a:r>
            <a:r>
              <a:rPr lang="en-US" sz="1800" b="0" i="0" dirty="0">
                <a:solidFill>
                  <a:srgbClr val="085156"/>
                </a:solidFill>
                <a:effectLst/>
              </a:rPr>
              <a:t>).  </a:t>
            </a:r>
          </a:p>
          <a:p>
            <a:pPr algn="l" rtl="0" fontAlgn="base"/>
            <a:r>
              <a:rPr lang="en-US" sz="2400" b="0" i="0" dirty="0">
                <a:solidFill>
                  <a:srgbClr val="085156"/>
                </a:solidFill>
                <a:effectLst/>
              </a:rPr>
              <a:t> </a:t>
            </a:r>
          </a:p>
          <a:p>
            <a:pPr algn="l" rtl="0" fontAlgn="base"/>
            <a:r>
              <a:rPr lang="en-US" sz="2400" b="0" i="0" dirty="0" err="1">
                <a:solidFill>
                  <a:srgbClr val="085156"/>
                </a:solidFill>
                <a:effectLst/>
              </a:rPr>
              <a:t>Težave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telesno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težo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in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debelost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hitro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naraščajo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v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večini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držav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članic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EU; po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ocenah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je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bilo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leta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2014 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51,6 %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prebivalcev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EU (18 let in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več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) 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s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prekomerno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telesno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85156"/>
                </a:solidFill>
                <a:effectLst/>
              </a:rPr>
              <a:t>težo</a:t>
            </a:r>
            <a:r>
              <a:rPr lang="en-US" sz="2400" b="1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in ta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delež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še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85156"/>
                </a:solidFill>
                <a:effectLst/>
              </a:rPr>
              <a:t>povečuje</a:t>
            </a:r>
            <a:r>
              <a:rPr lang="en-US" sz="2400" b="0" i="0" dirty="0">
                <a:solidFill>
                  <a:srgbClr val="085156"/>
                </a:solidFill>
                <a:effectLst/>
              </a:rPr>
              <a:t> (EUROSTAT) </a:t>
            </a:r>
          </a:p>
          <a:p>
            <a:endParaRPr lang="en-IE" dirty="0"/>
          </a:p>
        </p:txBody>
      </p:sp>
      <p:pic>
        <p:nvPicPr>
          <p:cNvPr id="8" name="Picture Placeholder 7" descr="A picture containing person, indoor, feet&#10;&#10;Description automatically generated">
            <a:extLst>
              <a:ext uri="{FF2B5EF4-FFF2-40B4-BE49-F238E27FC236}">
                <a16:creationId xmlns:a16="http://schemas.microsoft.com/office/drawing/2014/main" id="{E7240D1F-8456-4714-8ED1-DB612FDBFC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435" y="1223694"/>
            <a:ext cx="3389565" cy="4033653"/>
          </a:xfrm>
        </p:spPr>
      </p:pic>
    </p:spTree>
    <p:extLst>
      <p:ext uri="{BB962C8B-B14F-4D97-AF65-F5344CB8AC3E}">
        <p14:creationId xmlns:p14="http://schemas.microsoft.com/office/powerpoint/2010/main" val="418807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clothing, indoor&#10;&#10;Description automatically generated">
            <a:extLst>
              <a:ext uri="{FF2B5EF4-FFF2-40B4-BE49-F238E27FC236}">
                <a16:creationId xmlns:a16="http://schemas.microsoft.com/office/drawing/2014/main" id="{729B5226-1536-4499-BFCF-CC62E032C0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6" y="6385"/>
            <a:ext cx="5651294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B3DE9-9574-483B-A1D1-E6EE097EB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804" y="143124"/>
            <a:ext cx="6245901" cy="1598212"/>
          </a:xfrm>
        </p:spPr>
        <p:txBody>
          <a:bodyPr>
            <a:normAutofit fontScale="92500"/>
          </a:bodyPr>
          <a:lstStyle/>
          <a:p>
            <a:pPr algn="ctr"/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Velika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Britanija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letno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porabi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47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milijard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funtov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za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odpravljanje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posledic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prekomerne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telesne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3600" b="1" dirty="0" err="1">
                <a:solidFill>
                  <a:srgbClr val="085156"/>
                </a:solidFill>
                <a:cs typeface="Arial" panose="020B0604020202020204" pitchFamily="34" charset="0"/>
              </a:rPr>
              <a:t>teže</a:t>
            </a:r>
            <a:r>
              <a:rPr lang="en-IE" altLang="en-US" sz="3600" b="1" dirty="0">
                <a:solidFill>
                  <a:srgbClr val="085156"/>
                </a:solidFill>
                <a:cs typeface="Arial" panose="020B0604020202020204" pitchFamily="34" charset="0"/>
              </a:rPr>
              <a:t>.</a:t>
            </a:r>
            <a:endParaRPr lang="en-IE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43AED-A3EF-4E89-8B0C-2A12E071A6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6434" y="2229928"/>
            <a:ext cx="4424360" cy="3889037"/>
          </a:xfrm>
        </p:spPr>
        <p:txBody>
          <a:bodyPr/>
          <a:lstStyle/>
          <a:p>
            <a:pPr algn="just"/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Debelost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je za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Veliko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Britanijo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085156"/>
                </a:solidFill>
                <a:cs typeface="Arial" panose="020B0604020202020204" pitchFamily="34" charset="0"/>
              </a:rPr>
              <a:t>večji</a:t>
            </a:r>
            <a:r>
              <a:rPr lang="en-IE" altLang="en-US" b="1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b="1" dirty="0" err="1">
                <a:solidFill>
                  <a:srgbClr val="085156"/>
                </a:solidFill>
                <a:cs typeface="Arial" panose="020B0604020202020204" pitchFamily="34" charset="0"/>
              </a:rPr>
              <a:t>strošek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kot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vojna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terorizem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sl-SI" altLang="en-US" dirty="0">
                <a:solidFill>
                  <a:srgbClr val="085156"/>
                </a:solidFill>
                <a:cs typeface="Arial" panose="020B0604020202020204" pitchFamily="34" charset="0"/>
              </a:rPr>
              <a:t>Država namreč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letno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porabi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47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milijard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funtov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za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reševanje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zdravstvenih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in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socialnih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sl-SI" altLang="en-US" dirty="0">
                <a:solidFill>
                  <a:srgbClr val="085156"/>
                </a:solidFill>
                <a:cs typeface="Arial" panose="020B0604020202020204" pitchFamily="34" charset="0"/>
              </a:rPr>
              <a:t>izzivov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, ki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jih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povzroča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vse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večja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prekomerna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telesna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teža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dirty="0" err="1">
                <a:solidFill>
                  <a:srgbClr val="085156"/>
                </a:solidFill>
                <a:cs typeface="Arial" panose="020B0604020202020204" pitchFamily="34" charset="0"/>
              </a:rPr>
              <a:t>prebivalstva</a:t>
            </a:r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IE" altLang="en-US" dirty="0">
                <a:solidFill>
                  <a:srgbClr val="085156"/>
                </a:solidFill>
                <a:cs typeface="Arial" panose="020B0604020202020204" pitchFamily="34" charset="0"/>
              </a:rPr>
              <a:t> </a:t>
            </a:r>
            <a:r>
              <a:rPr lang="en-IE" altLang="en-US" sz="1800" dirty="0">
                <a:solidFill>
                  <a:srgbClr val="085156"/>
                </a:solidFill>
                <a:cs typeface="Arial" panose="020B0604020202020204" pitchFamily="34" charset="0"/>
              </a:rPr>
              <a:t>(</a:t>
            </a:r>
            <a:r>
              <a:rPr lang="en-IE" altLang="en-US" sz="1800" dirty="0" err="1">
                <a:solidFill>
                  <a:srgbClr val="085156"/>
                </a:solidFill>
                <a:cs typeface="Arial" panose="020B0604020202020204" pitchFamily="34" charset="0"/>
              </a:rPr>
              <a:t>vir</a:t>
            </a:r>
            <a:r>
              <a:rPr lang="en-IE" altLang="en-US" sz="1800" dirty="0">
                <a:solidFill>
                  <a:srgbClr val="085156"/>
                </a:solidFill>
                <a:cs typeface="Arial" panose="020B0604020202020204" pitchFamily="34" charset="0"/>
              </a:rPr>
              <a:t>: McKinsey Global Institute) </a:t>
            </a:r>
            <a:r>
              <a:rPr lang="en-IE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894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7F29FAAF84E49985F5364605989CA" ma:contentTypeVersion="8" ma:contentTypeDescription="Create a new document." ma:contentTypeScope="" ma:versionID="422fd0eccd15940ec8205d25b9bb0228">
  <xsd:schema xmlns:xsd="http://www.w3.org/2001/XMLSchema" xmlns:xs="http://www.w3.org/2001/XMLSchema" xmlns:p="http://schemas.microsoft.com/office/2006/metadata/properties" xmlns:ns2="67dd3286-db87-444e-8dd1-4849b974caca" targetNamespace="http://schemas.microsoft.com/office/2006/metadata/properties" ma:root="true" ma:fieldsID="0aaa5d8ecb3d525cb0abd63b0ddb9e30" ns2:_="">
    <xsd:import namespace="67dd3286-db87-444e-8dd1-4849b974c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3286-db87-444e-8dd1-4849b974c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C0250-5881-4C82-B357-362A90966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2A123-3A21-4C5E-81B6-909A85C63DBB}">
  <ds:schemaRefs>
    <ds:schemaRef ds:uri="http://schemas.microsoft.com/office/2006/documentManagement/types"/>
    <ds:schemaRef ds:uri="http://www.w3.org/XML/1998/namespace"/>
    <ds:schemaRef ds:uri="67dd3286-db87-444e-8dd1-4849b974caca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C151B5-AF22-4BC1-B5DA-6024EA572E3B}">
  <ds:schemaRefs>
    <ds:schemaRef ds:uri="67dd3286-db87-444e-8dd1-4849b974ca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13059</TotalTime>
  <Words>5245</Words>
  <Application>Microsoft Macintosh PowerPoint</Application>
  <PresentationFormat>Widescreen</PresentationFormat>
  <Paragraphs>445</Paragraphs>
  <Slides>68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Calibri</vt:lpstr>
      <vt:lpstr>Calibri Light</vt:lpstr>
      <vt:lpstr>century gothic</vt:lpstr>
      <vt:lpstr>DIN Condensed</vt:lpstr>
      <vt:lpstr>Lucida Grande</vt:lpstr>
      <vt:lpstr>Proxima Nova</vt:lpstr>
      <vt:lpstr>Quattrocento Sans</vt:lpstr>
      <vt:lpstr>Roboto</vt:lpstr>
      <vt:lpstr>Source Sans 3</vt:lpstr>
      <vt:lpstr>Source Sans 3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140</cp:revision>
  <cp:lastPrinted>2021-11-02T12:02:20Z</cp:lastPrinted>
  <dcterms:created xsi:type="dcterms:W3CDTF">2019-11-20T14:08:21Z</dcterms:created>
  <dcterms:modified xsi:type="dcterms:W3CDTF">2021-12-02T09:01:22Z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0x010100D0F7F29FAAF84E49985F5364605989CA</vt:lpwstr>
  </property>
</Properties>
</file>