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media/image29.jpg" ContentType="image/jpeg"/>
  <Override PartName="/ppt/media/image36.jpg" ContentType="image/jpeg"/>
  <Override PartName="/ppt/media/image3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8"/>
  </p:notesMasterIdLst>
  <p:sldIdLst>
    <p:sldId id="294" r:id="rId5"/>
    <p:sldId id="372" r:id="rId6"/>
    <p:sldId id="364" r:id="rId7"/>
    <p:sldId id="340" r:id="rId8"/>
    <p:sldId id="362" r:id="rId9"/>
    <p:sldId id="373" r:id="rId10"/>
    <p:sldId id="396" r:id="rId11"/>
    <p:sldId id="397" r:id="rId12"/>
    <p:sldId id="398" r:id="rId13"/>
    <p:sldId id="400" r:id="rId14"/>
    <p:sldId id="401" r:id="rId15"/>
    <p:sldId id="402" r:id="rId16"/>
    <p:sldId id="403" r:id="rId17"/>
    <p:sldId id="405" r:id="rId18"/>
    <p:sldId id="406" r:id="rId19"/>
    <p:sldId id="408" r:id="rId20"/>
    <p:sldId id="455" r:id="rId21"/>
    <p:sldId id="447" r:id="rId22"/>
    <p:sldId id="448" r:id="rId23"/>
    <p:sldId id="409" r:id="rId24"/>
    <p:sldId id="365" r:id="rId25"/>
    <p:sldId id="449" r:id="rId26"/>
    <p:sldId id="367" r:id="rId27"/>
    <p:sldId id="450" r:id="rId28"/>
    <p:sldId id="451" r:id="rId29"/>
    <p:sldId id="366" r:id="rId30"/>
    <p:sldId id="368" r:id="rId31"/>
    <p:sldId id="452" r:id="rId32"/>
    <p:sldId id="369" r:id="rId33"/>
    <p:sldId id="453" r:id="rId34"/>
    <p:sldId id="297" r:id="rId35"/>
    <p:sldId id="298" r:id="rId36"/>
    <p:sldId id="456" r:id="rId37"/>
    <p:sldId id="423" r:id="rId38"/>
    <p:sldId id="424" r:id="rId39"/>
    <p:sldId id="425" r:id="rId40"/>
    <p:sldId id="426" r:id="rId41"/>
    <p:sldId id="427" r:id="rId42"/>
    <p:sldId id="428" r:id="rId43"/>
    <p:sldId id="429" r:id="rId44"/>
    <p:sldId id="430" r:id="rId45"/>
    <p:sldId id="431" r:id="rId46"/>
    <p:sldId id="432" r:id="rId47"/>
    <p:sldId id="433" r:id="rId48"/>
    <p:sldId id="434" r:id="rId49"/>
    <p:sldId id="454" r:id="rId50"/>
    <p:sldId id="458" r:id="rId51"/>
    <p:sldId id="457" r:id="rId52"/>
    <p:sldId id="435" r:id="rId53"/>
    <p:sldId id="436" r:id="rId54"/>
    <p:sldId id="437" r:id="rId55"/>
    <p:sldId id="459" r:id="rId56"/>
    <p:sldId id="438" r:id="rId57"/>
    <p:sldId id="439" r:id="rId58"/>
    <p:sldId id="440" r:id="rId59"/>
    <p:sldId id="460" r:id="rId60"/>
    <p:sldId id="441" r:id="rId61"/>
    <p:sldId id="442" r:id="rId62"/>
    <p:sldId id="443" r:id="rId63"/>
    <p:sldId id="444" r:id="rId64"/>
    <p:sldId id="445" r:id="rId65"/>
    <p:sldId id="446" r:id="rId66"/>
    <p:sldId id="413" r:id="rId67"/>
    <p:sldId id="414" r:id="rId68"/>
    <p:sldId id="415" r:id="rId69"/>
    <p:sldId id="416" r:id="rId70"/>
    <p:sldId id="417" r:id="rId71"/>
    <p:sldId id="418" r:id="rId72"/>
    <p:sldId id="419" r:id="rId73"/>
    <p:sldId id="420" r:id="rId74"/>
    <p:sldId id="421" r:id="rId75"/>
    <p:sldId id="461" r:id="rId76"/>
    <p:sldId id="422"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Whyte ( Momentum Consulting )" initials="PW(M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5B"/>
    <a:srgbClr val="044449"/>
    <a:srgbClr val="406F70"/>
    <a:srgbClr val="085156"/>
    <a:srgbClr val="5E5E5E"/>
    <a:srgbClr val="CC9131"/>
    <a:srgbClr val="F26B27"/>
    <a:srgbClr val="C54A9A"/>
    <a:srgbClr val="1EB3DD"/>
    <a:srgbClr val="142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4660"/>
  </p:normalViewPr>
  <p:slideViewPr>
    <p:cSldViewPr snapToGrid="0">
      <p:cViewPr varScale="1">
        <p:scale>
          <a:sx n="128" d="100"/>
          <a:sy n="128" d="100"/>
        </p:scale>
        <p:origin x="408"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text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5" name="Freeform 14">
            <a:extLst>
              <a:ext uri="{FF2B5EF4-FFF2-40B4-BE49-F238E27FC236}">
                <a16:creationId xmlns:a16="http://schemas.microsoft.com/office/drawing/2014/main" id="{AD0D5CAB-74C1-0E43-849C-A45CF04F6F04}"/>
              </a:ext>
            </a:extLst>
          </p:cNvPr>
          <p:cNvSpPr/>
          <p:nvPr userDrawn="1"/>
        </p:nvSpPr>
        <p:spPr>
          <a:xfrm>
            <a:off x="-105413" y="-1"/>
            <a:ext cx="6298404" cy="5900507"/>
          </a:xfrm>
          <a:custGeom>
            <a:avLst/>
            <a:gdLst>
              <a:gd name="connsiteX0" fmla="*/ 196547 w 6298404"/>
              <a:gd name="connsiteY0" fmla="*/ 0 h 5900507"/>
              <a:gd name="connsiteX1" fmla="*/ 926203 w 6298404"/>
              <a:gd name="connsiteY1" fmla="*/ 0 h 5900507"/>
              <a:gd name="connsiteX2" fmla="*/ 926203 w 6298404"/>
              <a:gd name="connsiteY2" fmla="*/ 4 h 5900507"/>
              <a:gd name="connsiteX3" fmla="*/ 6298404 w 6298404"/>
              <a:gd name="connsiteY3" fmla="*/ 4 h 5900507"/>
              <a:gd name="connsiteX4" fmla="*/ 6296454 w 6298404"/>
              <a:gd name="connsiteY4" fmla="*/ 44068 h 5900507"/>
              <a:gd name="connsiteX5" fmla="*/ 5516773 w 6298404"/>
              <a:gd name="connsiteY5" fmla="*/ 2716164 h 5900507"/>
              <a:gd name="connsiteX6" fmla="*/ 5369892 w 6298404"/>
              <a:gd name="connsiteY6" fmla="*/ 2976396 h 5900507"/>
              <a:gd name="connsiteX7" fmla="*/ 5373199 w 6298404"/>
              <a:gd name="connsiteY7" fmla="*/ 2976396 h 5900507"/>
              <a:gd name="connsiteX8" fmla="*/ 5254947 w 6298404"/>
              <a:gd name="connsiteY8" fmla="*/ 3174684 h 5900507"/>
              <a:gd name="connsiteX9" fmla="*/ 1199384 w 6298404"/>
              <a:gd name="connsiteY9" fmla="*/ 5871229 h 5900507"/>
              <a:gd name="connsiteX10" fmla="*/ 690892 w 6298404"/>
              <a:gd name="connsiteY10" fmla="*/ 5900504 h 5900507"/>
              <a:gd name="connsiteX11" fmla="*/ 690892 w 6298404"/>
              <a:gd name="connsiteY11" fmla="*/ 5900507 h 5900507"/>
              <a:gd name="connsiteX12" fmla="*/ 0 w 6298404"/>
              <a:gd name="connsiteY12" fmla="*/ 5900507 h 5900507"/>
              <a:gd name="connsiteX13" fmla="*/ 0 w 6298404"/>
              <a:gd name="connsiteY13" fmla="*/ 11319 h 5900507"/>
              <a:gd name="connsiteX14" fmla="*/ 196547 w 6298404"/>
              <a:gd name="connsiteY14" fmla="*/ 4 h 590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8404" h="5900507">
                <a:moveTo>
                  <a:pt x="196547" y="0"/>
                </a:moveTo>
                <a:lnTo>
                  <a:pt x="926203" y="0"/>
                </a:lnTo>
                <a:lnTo>
                  <a:pt x="926203" y="4"/>
                </a:lnTo>
                <a:lnTo>
                  <a:pt x="6298404" y="4"/>
                </a:lnTo>
                <a:lnTo>
                  <a:pt x="6296454" y="44068"/>
                </a:lnTo>
                <a:cubicBezTo>
                  <a:pt x="6210068" y="1013921"/>
                  <a:pt x="5936180" y="1920575"/>
                  <a:pt x="5516773" y="2716164"/>
                </a:cubicBezTo>
                <a:lnTo>
                  <a:pt x="5369892" y="2976396"/>
                </a:lnTo>
                <a:lnTo>
                  <a:pt x="5373199" y="2976396"/>
                </a:lnTo>
                <a:lnTo>
                  <a:pt x="5254947" y="3174684"/>
                </a:lnTo>
                <a:cubicBezTo>
                  <a:pt x="4330127" y="4657442"/>
                  <a:pt x="2871902" y="5677569"/>
                  <a:pt x="1199384" y="5871229"/>
                </a:cubicBezTo>
                <a:lnTo>
                  <a:pt x="690892" y="5900504"/>
                </a:lnTo>
                <a:lnTo>
                  <a:pt x="690892" y="5900507"/>
                </a:lnTo>
                <a:lnTo>
                  <a:pt x="0" y="5900507"/>
                </a:lnTo>
                <a:lnTo>
                  <a:pt x="0" y="11319"/>
                </a:lnTo>
                <a:lnTo>
                  <a:pt x="196547" y="4"/>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2003112" y="4635607"/>
            <a:ext cx="3558128" cy="15808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3405197" y="2902605"/>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334798" y="49016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471763" y="729295"/>
            <a:ext cx="3579566"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Tree>
    <p:extLst>
      <p:ext uri="{BB962C8B-B14F-4D97-AF65-F5344CB8AC3E}">
        <p14:creationId xmlns:p14="http://schemas.microsoft.com/office/powerpoint/2010/main" val="254034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43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03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hoto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flipH="1">
            <a:off x="6540708" y="6385"/>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a:p>
          <a:p>
            <a:endParaRPr lang="en-US"/>
          </a:p>
          <a:p>
            <a:endParaRPr lang="en-US"/>
          </a:p>
          <a:p>
            <a:endParaRPr lang="en-US"/>
          </a:p>
          <a:p>
            <a:r>
              <a:rPr lang="en-US"/>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flipH="1">
            <a:off x="7197438" y="4146121"/>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C50B39-CFAC-9D4F-A60A-82DB388EB798}"/>
              </a:ext>
            </a:extLst>
          </p:cNvPr>
          <p:cNvCxnSpPr/>
          <p:nvPr userDrawn="1"/>
        </p:nvCxnSpPr>
        <p:spPr>
          <a:xfrm flipH="1">
            <a:off x="495791" y="1545048"/>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4" y="652821"/>
            <a:ext cx="5279028"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2" y="1786300"/>
            <a:ext cx="5273104" cy="394744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7057088" y="498484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9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3" y="652821"/>
            <a:ext cx="8857251" cy="1160989"/>
          </a:xfrm>
        </p:spPr>
        <p:txBody>
          <a:bodyPr>
            <a:normAutofit/>
          </a:bodyPr>
          <a:lstStyle>
            <a:lvl1pPr marL="0" indent="0" algn="l">
              <a:buNone/>
              <a:defRPr sz="3600">
                <a:solidFill>
                  <a:srgbClr val="406F70"/>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54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2773179" y="652821"/>
            <a:ext cx="8775233" cy="1160989"/>
          </a:xfrm>
        </p:spPr>
        <p:txBody>
          <a:bodyPr>
            <a:normAutofit/>
          </a:bodyPr>
          <a:lstStyle>
            <a:lvl1pPr marL="0" indent="0" algn="r">
              <a:buNone/>
              <a:defRPr sz="3600">
                <a:solidFill>
                  <a:srgbClr val="406F70"/>
                </a:solidFill>
                <a:latin typeface="+mn-lt"/>
              </a:defRPr>
            </a:lvl1pPr>
          </a:lstStyle>
          <a:p>
            <a:pPr lvl="0"/>
            <a:r>
              <a:rPr lang="en-US"/>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264DD6A6-EA01-4E48-87A8-C48DA0EEB555}"/>
              </a:ext>
            </a:extLst>
          </p:cNvPr>
          <p:cNvGrpSpPr/>
          <p:nvPr userDrawn="1"/>
        </p:nvGrpSpPr>
        <p:grpSpPr>
          <a:xfrm flipH="1">
            <a:off x="0" y="297350"/>
            <a:ext cx="2471218" cy="1653822"/>
            <a:chOff x="9720782" y="349811"/>
            <a:chExt cx="2471218" cy="1653822"/>
          </a:xfrm>
        </p:grpSpPr>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drawing&#10;&#10;Description automatically generated">
            <a:extLst>
              <a:ext uri="{FF2B5EF4-FFF2-40B4-BE49-F238E27FC236}">
                <a16:creationId xmlns:a16="http://schemas.microsoft.com/office/drawing/2014/main" id="{66711F05-2A47-B348-A827-642057F7C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13" name="TextBox 12">
            <a:extLst>
              <a:ext uri="{FF2B5EF4-FFF2-40B4-BE49-F238E27FC236}">
                <a16:creationId xmlns:a16="http://schemas.microsoft.com/office/drawing/2014/main" id="{1366D7AB-2970-494C-A6B7-4299E2BF2241}"/>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Tree>
    <p:extLst>
      <p:ext uri="{BB962C8B-B14F-4D97-AF65-F5344CB8AC3E}">
        <p14:creationId xmlns:p14="http://schemas.microsoft.com/office/powerpoint/2010/main" val="396614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ullets slide with icons">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F5F9BA7-571F-4C47-A20F-A6A2DE65753E}"/>
              </a:ext>
            </a:extLst>
          </p:cNvPr>
          <p:cNvCxnSpPr/>
          <p:nvPr userDrawn="1"/>
        </p:nvCxnSpPr>
        <p:spPr>
          <a:xfrm>
            <a:off x="0" y="2517332"/>
            <a:ext cx="12192000"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4" name="Oval 41">
            <a:extLst>
              <a:ext uri="{FF2B5EF4-FFF2-40B4-BE49-F238E27FC236}">
                <a16:creationId xmlns:a16="http://schemas.microsoft.com/office/drawing/2014/main" id="{011DB00C-DF56-EC48-8BAB-4675866B48AE}"/>
              </a:ext>
            </a:extLst>
          </p:cNvPr>
          <p:cNvSpPr>
            <a:spLocks noChangeArrowheads="1"/>
          </p:cNvSpPr>
          <p:nvPr userDrawn="1"/>
        </p:nvSpPr>
        <p:spPr bwMode="auto">
          <a:xfrm>
            <a:off x="1863747" y="2031864"/>
            <a:ext cx="1049910" cy="1049910"/>
          </a:xfrm>
          <a:prstGeom prst="ellipse">
            <a:avLst/>
          </a:prstGeom>
          <a:solidFill>
            <a:srgbClr val="04444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Text Placeholder 23">
            <a:extLst>
              <a:ext uri="{FF2B5EF4-FFF2-40B4-BE49-F238E27FC236}">
                <a16:creationId xmlns:a16="http://schemas.microsoft.com/office/drawing/2014/main" id="{EB6CC0F4-69A2-4A48-8800-63FFA3B392DA}"/>
              </a:ext>
            </a:extLst>
          </p:cNvPr>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17" name="Text Placeholder 23">
            <a:extLst>
              <a:ext uri="{FF2B5EF4-FFF2-40B4-BE49-F238E27FC236}">
                <a16:creationId xmlns:a16="http://schemas.microsoft.com/office/drawing/2014/main" id="{F552D4BC-9998-D04A-8E28-4B7ECF397086}"/>
              </a:ext>
            </a:extLst>
          </p:cNvPr>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18" name="Straight Connector 17">
            <a:extLst>
              <a:ext uri="{FF2B5EF4-FFF2-40B4-BE49-F238E27FC236}">
                <a16:creationId xmlns:a16="http://schemas.microsoft.com/office/drawing/2014/main" id="{857E3B5E-E0ED-1F4F-A6CC-773952B492FD}"/>
              </a:ext>
            </a:extLst>
          </p:cNvPr>
          <p:cNvCxnSpPr/>
          <p:nvPr userDrawn="1"/>
        </p:nvCxnSpPr>
        <p:spPr>
          <a:xfrm flipH="1">
            <a:off x="555813" y="4342602"/>
            <a:ext cx="3591091"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9" name="Oval 41">
            <a:extLst>
              <a:ext uri="{FF2B5EF4-FFF2-40B4-BE49-F238E27FC236}">
                <a16:creationId xmlns:a16="http://schemas.microsoft.com/office/drawing/2014/main" id="{7BAEF165-2934-F042-9879-4FC8ADE458DB}"/>
              </a:ext>
            </a:extLst>
          </p:cNvPr>
          <p:cNvSpPr>
            <a:spLocks noChangeArrowheads="1"/>
          </p:cNvSpPr>
          <p:nvPr userDrawn="1"/>
        </p:nvSpPr>
        <p:spPr bwMode="auto">
          <a:xfrm>
            <a:off x="5691676" y="2031864"/>
            <a:ext cx="1049910" cy="1049910"/>
          </a:xfrm>
          <a:prstGeom prst="ellipse">
            <a:avLst/>
          </a:prstGeom>
          <a:solidFill>
            <a:srgbClr val="406F7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0" name="Text Placeholder 23">
            <a:extLst>
              <a:ext uri="{FF2B5EF4-FFF2-40B4-BE49-F238E27FC236}">
                <a16:creationId xmlns:a16="http://schemas.microsoft.com/office/drawing/2014/main" id="{3758CDC2-462B-984F-8984-550100DE9758}"/>
              </a:ext>
            </a:extLst>
          </p:cNvPr>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21" name="Text Placeholder 23">
            <a:extLst>
              <a:ext uri="{FF2B5EF4-FFF2-40B4-BE49-F238E27FC236}">
                <a16:creationId xmlns:a16="http://schemas.microsoft.com/office/drawing/2014/main" id="{3AC496FE-E102-3145-AC80-932A87D9DD66}"/>
              </a:ext>
            </a:extLst>
          </p:cNvPr>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22" name="Straight Connector 21">
            <a:extLst>
              <a:ext uri="{FF2B5EF4-FFF2-40B4-BE49-F238E27FC236}">
                <a16:creationId xmlns:a16="http://schemas.microsoft.com/office/drawing/2014/main" id="{C96F25D0-6E91-3B4F-B84C-5E1C405F734D}"/>
              </a:ext>
            </a:extLst>
          </p:cNvPr>
          <p:cNvCxnSpPr/>
          <p:nvPr userDrawn="1"/>
        </p:nvCxnSpPr>
        <p:spPr>
          <a:xfrm flipH="1">
            <a:off x="4383742" y="4342602"/>
            <a:ext cx="3591091" cy="0"/>
          </a:xfrm>
          <a:prstGeom prst="line">
            <a:avLst/>
          </a:prstGeom>
          <a:ln>
            <a:solidFill>
              <a:srgbClr val="406F70"/>
            </a:solidFill>
          </a:ln>
        </p:spPr>
        <p:style>
          <a:lnRef idx="1">
            <a:schemeClr val="accent1"/>
          </a:lnRef>
          <a:fillRef idx="0">
            <a:schemeClr val="accent1"/>
          </a:fillRef>
          <a:effectRef idx="0">
            <a:schemeClr val="accent1"/>
          </a:effectRef>
          <a:fontRef idx="minor">
            <a:schemeClr val="tx1"/>
          </a:fontRef>
        </p:style>
      </p:cxnSp>
      <p:sp>
        <p:nvSpPr>
          <p:cNvPr id="23" name="Oval 41">
            <a:extLst>
              <a:ext uri="{FF2B5EF4-FFF2-40B4-BE49-F238E27FC236}">
                <a16:creationId xmlns:a16="http://schemas.microsoft.com/office/drawing/2014/main" id="{650A3FD1-8F48-EE4A-BF81-E86E73CF4D8B}"/>
              </a:ext>
            </a:extLst>
          </p:cNvPr>
          <p:cNvSpPr>
            <a:spLocks noChangeArrowheads="1"/>
          </p:cNvSpPr>
          <p:nvPr userDrawn="1"/>
        </p:nvSpPr>
        <p:spPr bwMode="auto">
          <a:xfrm>
            <a:off x="9407546" y="2031864"/>
            <a:ext cx="1049910" cy="1049910"/>
          </a:xfrm>
          <a:prstGeom prst="ellipse">
            <a:avLst/>
          </a:prstGeom>
          <a:solidFill>
            <a:srgbClr val="F5C05B"/>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Text Placeholder 23">
            <a:extLst>
              <a:ext uri="{FF2B5EF4-FFF2-40B4-BE49-F238E27FC236}">
                <a16:creationId xmlns:a16="http://schemas.microsoft.com/office/drawing/2014/main" id="{D73425C0-FBE5-8C4D-8E8D-7E5C2C40B7AC}"/>
              </a:ext>
            </a:extLst>
          </p:cNvPr>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5E5E5E"/>
                </a:solidFill>
                <a:latin typeface="+mn-lt"/>
              </a:defRPr>
            </a:lvl1pPr>
          </a:lstStyle>
          <a:p>
            <a:pPr lvl="0"/>
            <a:r>
              <a:rPr lang="en-US"/>
              <a:t>Sub Title</a:t>
            </a:r>
          </a:p>
        </p:txBody>
      </p:sp>
      <p:sp>
        <p:nvSpPr>
          <p:cNvPr id="25" name="Text Placeholder 23">
            <a:extLst>
              <a:ext uri="{FF2B5EF4-FFF2-40B4-BE49-F238E27FC236}">
                <a16:creationId xmlns:a16="http://schemas.microsoft.com/office/drawing/2014/main" id="{BFE964B2-3B7F-6545-9A52-58961AFA0929}"/>
              </a:ext>
            </a:extLst>
          </p:cNvPr>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5E5E5E"/>
                </a:solidFill>
                <a:latin typeface="+mn-lt"/>
              </a:defRPr>
            </a:lvl1pPr>
          </a:lstStyle>
          <a:p>
            <a:pPr lvl="0"/>
            <a:r>
              <a:rPr lang="en-US"/>
              <a:t>Main Body Text</a:t>
            </a:r>
          </a:p>
        </p:txBody>
      </p:sp>
      <p:cxnSp>
        <p:nvCxnSpPr>
          <p:cNvPr id="26" name="Straight Connector 25">
            <a:extLst>
              <a:ext uri="{FF2B5EF4-FFF2-40B4-BE49-F238E27FC236}">
                <a16:creationId xmlns:a16="http://schemas.microsoft.com/office/drawing/2014/main" id="{BA3A1136-C989-1E46-B9E2-F43E94AAD886}"/>
              </a:ext>
            </a:extLst>
          </p:cNvPr>
          <p:cNvCxnSpPr/>
          <p:nvPr userDrawn="1"/>
        </p:nvCxnSpPr>
        <p:spPr>
          <a:xfrm flipH="1">
            <a:off x="8099612" y="4342602"/>
            <a:ext cx="35910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FBCA3BE8-C0E8-D64C-AC53-A1ECC93018A4}"/>
              </a:ext>
            </a:extLst>
          </p:cNvPr>
          <p:cNvSpPr>
            <a:spLocks noGrp="1"/>
          </p:cNvSpPr>
          <p:nvPr>
            <p:ph type="body" sz="quarter" idx="13" hasCustomPrompt="1"/>
          </p:nvPr>
        </p:nvSpPr>
        <p:spPr>
          <a:xfrm>
            <a:off x="-94025" y="900212"/>
            <a:ext cx="12192000" cy="704485"/>
          </a:xfrm>
        </p:spPr>
        <p:txBody>
          <a:bodyPr>
            <a:normAutofit/>
          </a:bodyPr>
          <a:lstStyle>
            <a:lvl1pPr marL="0" indent="0" algn="ctr">
              <a:buNone/>
              <a:defRPr sz="3600">
                <a:solidFill>
                  <a:srgbClr val="5E5E5E"/>
                </a:solidFill>
                <a:latin typeface="+mn-lt"/>
              </a:defRPr>
            </a:lvl1pPr>
          </a:lstStyle>
          <a:p>
            <a:pPr lvl="0"/>
            <a:r>
              <a:rPr lang="en-US"/>
              <a:t>TITLE</a:t>
            </a:r>
          </a:p>
        </p:txBody>
      </p:sp>
      <p:pic>
        <p:nvPicPr>
          <p:cNvPr id="31" name="Picture 30" descr="A picture containing drawing&#10;&#10;Description automatically generated">
            <a:extLst>
              <a:ext uri="{FF2B5EF4-FFF2-40B4-BE49-F238E27FC236}">
                <a16:creationId xmlns:a16="http://schemas.microsoft.com/office/drawing/2014/main" id="{CFB8BBE4-D85B-E24F-822C-567C20318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32" name="TextBox 31">
            <a:extLst>
              <a:ext uri="{FF2B5EF4-FFF2-40B4-BE49-F238E27FC236}">
                <a16:creationId xmlns:a16="http://schemas.microsoft.com/office/drawing/2014/main" id="{C7DA4D82-9E24-1145-A6D3-7B6CC85BB580}"/>
              </a:ext>
            </a:extLst>
          </p:cNvPr>
          <p:cNvSpPr txBox="1"/>
          <p:nvPr userDrawn="1"/>
        </p:nvSpPr>
        <p:spPr>
          <a:xfrm>
            <a:off x="-1" y="6385778"/>
            <a:ext cx="12191999" cy="246221"/>
          </a:xfrm>
          <a:prstGeom prst="rect">
            <a:avLst/>
          </a:prstGeom>
          <a:noFill/>
        </p:spPr>
        <p:txBody>
          <a:bodyPr wrap="square" rtlCol="0">
            <a:spAutoFit/>
          </a:bodyPr>
          <a:lstStyle/>
          <a:p>
            <a:pPr algn="ctr"/>
            <a:r>
              <a:rPr lang="en-US" sz="1000">
                <a:solidFill>
                  <a:srgbClr val="406F70"/>
                </a:solidFill>
              </a:rPr>
              <a:t>INNOVATION FOR THE FOOD SERVICE SECTOR</a:t>
            </a:r>
          </a:p>
        </p:txBody>
      </p:sp>
    </p:spTree>
    <p:extLst>
      <p:ext uri="{BB962C8B-B14F-4D97-AF65-F5344CB8AC3E}">
        <p14:creationId xmlns:p14="http://schemas.microsoft.com/office/powerpoint/2010/main" val="149323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1126433"/>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2749824"/>
            <a:ext cx="7288696" cy="1302295"/>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4373215"/>
            <a:ext cx="7288696" cy="1302295"/>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4FC142-62E2-1E45-876B-A967920D3B56}"/>
              </a:ext>
            </a:extLst>
          </p:cNvPr>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A1431D8-C3DD-9341-960C-34C4CAAD5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38" name="Text Placeholder 23">
            <a:extLst>
              <a:ext uri="{FF2B5EF4-FFF2-40B4-BE49-F238E27FC236}">
                <a16:creationId xmlns:a16="http://schemas.microsoft.com/office/drawing/2014/main" id="{2AF6C089-9985-F746-9018-EE98A4855044}"/>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9" name="Text Placeholder 25">
            <a:extLst>
              <a:ext uri="{FF2B5EF4-FFF2-40B4-BE49-F238E27FC236}">
                <a16:creationId xmlns:a16="http://schemas.microsoft.com/office/drawing/2014/main" id="{B2A5D283-F805-6143-BF44-B9512E1C8889}"/>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cxnSp>
        <p:nvCxnSpPr>
          <p:cNvPr id="42" name="Straight Connector 41">
            <a:extLst>
              <a:ext uri="{FF2B5EF4-FFF2-40B4-BE49-F238E27FC236}">
                <a16:creationId xmlns:a16="http://schemas.microsoft.com/office/drawing/2014/main" id="{195CDBD2-6CDA-D842-B17F-E00799245D64}"/>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46789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
        <p:nvSpPr>
          <p:cNvPr id="51" name="Freeform 50">
            <a:extLst>
              <a:ext uri="{FF2B5EF4-FFF2-40B4-BE49-F238E27FC236}">
                <a16:creationId xmlns:a16="http://schemas.microsoft.com/office/drawing/2014/main" id="{9455F598-25EE-2E42-AE82-EC89029410A8}"/>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298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E2CB3AD-D17D-C74F-9E53-0AD5B51C1AF0}"/>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spTree>
    <p:extLst>
      <p:ext uri="{BB962C8B-B14F-4D97-AF65-F5344CB8AC3E}">
        <p14:creationId xmlns:p14="http://schemas.microsoft.com/office/powerpoint/2010/main" val="414816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SUSTAIN</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SUSTAIN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laptop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48EC69-4DD2-7F42-A144-C9451D2F50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10D0C1DD-3955-1D42-9001-66E5125745E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Click here to add photo</a:t>
            </a:r>
          </a:p>
        </p:txBody>
      </p:sp>
      <p:pic>
        <p:nvPicPr>
          <p:cNvPr id="18" name="Picture 17" descr="A picture containing drawing&#10;&#10;Description automatically generated">
            <a:extLst>
              <a:ext uri="{FF2B5EF4-FFF2-40B4-BE49-F238E27FC236}">
                <a16:creationId xmlns:a16="http://schemas.microsoft.com/office/drawing/2014/main" id="{E8A5AE36-0F2E-124A-A3EF-EEA096924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19" name="TextBox 18">
            <a:extLst>
              <a:ext uri="{FF2B5EF4-FFF2-40B4-BE49-F238E27FC236}">
                <a16:creationId xmlns:a16="http://schemas.microsoft.com/office/drawing/2014/main" id="{11B8C116-FC38-814F-A747-07F740B0AFB5}"/>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cxnSp>
        <p:nvCxnSpPr>
          <p:cNvPr id="23" name="Straight Connector 22">
            <a:extLst>
              <a:ext uri="{FF2B5EF4-FFF2-40B4-BE49-F238E27FC236}">
                <a16:creationId xmlns:a16="http://schemas.microsoft.com/office/drawing/2014/main" id="{01291A2A-B2DE-DD43-840F-E28E154243DB}"/>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A6B308DE-2276-1643-BCF5-29D090A5AF04}"/>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25" name="Text Placeholder 25">
            <a:extLst>
              <a:ext uri="{FF2B5EF4-FFF2-40B4-BE49-F238E27FC236}">
                <a16:creationId xmlns:a16="http://schemas.microsoft.com/office/drawing/2014/main" id="{8069B3CA-B668-ED44-8A33-09E95C2CAA70}"/>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with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BF31C-659C-884D-9FA3-2AE11699EA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4" name="Text Placeholder 23">
            <a:extLst>
              <a:ext uri="{FF2B5EF4-FFF2-40B4-BE49-F238E27FC236}">
                <a16:creationId xmlns:a16="http://schemas.microsoft.com/office/drawing/2014/main" id="{B1A085AB-3335-C14C-A1AB-2F1E08070A6F}"/>
              </a:ext>
            </a:extLst>
          </p:cNvPr>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5E5E5E"/>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7985ADB-EBD3-8D4F-8AA4-0CFC77281B08}"/>
              </a:ext>
            </a:extLst>
          </p:cNvPr>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cxnSp>
        <p:nvCxnSpPr>
          <p:cNvPr id="19" name="Straight Connector 18">
            <a:extLst>
              <a:ext uri="{FF2B5EF4-FFF2-40B4-BE49-F238E27FC236}">
                <a16:creationId xmlns:a16="http://schemas.microsoft.com/office/drawing/2014/main" id="{90BFF758-75DB-D745-8BA2-793966FF3988}"/>
              </a:ext>
            </a:extLst>
          </p:cNvPr>
          <p:cNvCxnSpPr/>
          <p:nvPr userDrawn="1"/>
        </p:nvCxnSpPr>
        <p:spPr>
          <a:xfrm flipH="1">
            <a:off x="280404" y="945173"/>
            <a:ext cx="116231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0" name="Picture Placeholder 7">
            <a:extLst>
              <a:ext uri="{FF2B5EF4-FFF2-40B4-BE49-F238E27FC236}">
                <a16:creationId xmlns:a16="http://schemas.microsoft.com/office/drawing/2014/main" id="{9D0EE3FE-603F-234A-9467-CD7E8EB8D30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Click here  to add photo</a:t>
            </a:r>
          </a:p>
        </p:txBody>
      </p:sp>
      <p:pic>
        <p:nvPicPr>
          <p:cNvPr id="23" name="Picture 22" descr="A picture containing drawing&#10;&#10;Description automatically generated">
            <a:extLst>
              <a:ext uri="{FF2B5EF4-FFF2-40B4-BE49-F238E27FC236}">
                <a16:creationId xmlns:a16="http://schemas.microsoft.com/office/drawing/2014/main" id="{240513B8-E3AB-3549-8AE8-90DD3C241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24" name="TextBox 23">
            <a:extLst>
              <a:ext uri="{FF2B5EF4-FFF2-40B4-BE49-F238E27FC236}">
                <a16:creationId xmlns:a16="http://schemas.microsoft.com/office/drawing/2014/main" id="{51BD872D-974D-8848-B07E-82A63089673F}"/>
              </a:ext>
            </a:extLst>
          </p:cNvPr>
          <p:cNvSpPr txBox="1"/>
          <p:nvPr userDrawn="1"/>
        </p:nvSpPr>
        <p:spPr>
          <a:xfrm>
            <a:off x="-1" y="6385778"/>
            <a:ext cx="12191999" cy="246221"/>
          </a:xfrm>
          <a:prstGeom prst="rect">
            <a:avLst/>
          </a:prstGeom>
          <a:noFill/>
        </p:spPr>
        <p:txBody>
          <a:bodyPr wrap="square" rtlCol="0">
            <a:spAutoFit/>
          </a:bodyPr>
          <a:lstStyle/>
          <a:p>
            <a:pPr algn="ctr"/>
            <a:r>
              <a:rPr lang="en-US" sz="1000">
                <a:solidFill>
                  <a:srgbClr val="406F70"/>
                </a:solidFill>
              </a:rPr>
              <a:t>INNOVATION FOR THE FOOD SERVICE SECTOR</a:t>
            </a:r>
          </a:p>
        </p:txBody>
      </p:sp>
    </p:spTree>
    <p:extLst>
      <p:ext uri="{BB962C8B-B14F-4D97-AF65-F5344CB8AC3E}">
        <p14:creationId xmlns:p14="http://schemas.microsoft.com/office/powerpoint/2010/main" val="3033096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pho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C31BFF-79FC-F241-B04B-5AD2A7DF5C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11" name="Picture Placeholder 6">
            <a:extLst>
              <a:ext uri="{FF2B5EF4-FFF2-40B4-BE49-F238E27FC236}">
                <a16:creationId xmlns:a16="http://schemas.microsoft.com/office/drawing/2014/main" id="{C8DEF4C4-57D8-7742-9ABC-010C7DD3CAAA}"/>
              </a:ext>
            </a:extLst>
          </p:cNvPr>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 Click here to add photo</a:t>
            </a:r>
          </a:p>
        </p:txBody>
      </p:sp>
      <p:cxnSp>
        <p:nvCxnSpPr>
          <p:cNvPr id="12" name="Straight Connector 11">
            <a:extLst>
              <a:ext uri="{FF2B5EF4-FFF2-40B4-BE49-F238E27FC236}">
                <a16:creationId xmlns:a16="http://schemas.microsoft.com/office/drawing/2014/main" id="{F5A1CC7B-A5D0-3449-BDE4-751FF55A92EF}"/>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654CA222-30C6-D44A-8747-5CB022E2409C}"/>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5" name="Text Placeholder 25">
            <a:extLst>
              <a:ext uri="{FF2B5EF4-FFF2-40B4-BE49-F238E27FC236}">
                <a16:creationId xmlns:a16="http://schemas.microsoft.com/office/drawing/2014/main" id="{7A2E355A-8EB7-0B47-A4F4-CCB80CD2694F}"/>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pic>
        <p:nvPicPr>
          <p:cNvPr id="23" name="Picture 22" descr="A picture containing drawing&#10;&#10;Description automatically generated">
            <a:extLst>
              <a:ext uri="{FF2B5EF4-FFF2-40B4-BE49-F238E27FC236}">
                <a16:creationId xmlns:a16="http://schemas.microsoft.com/office/drawing/2014/main" id="{A0567392-2EED-5D48-8138-1EDB4FCEFF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24" name="TextBox 23">
            <a:extLst>
              <a:ext uri="{FF2B5EF4-FFF2-40B4-BE49-F238E27FC236}">
                <a16:creationId xmlns:a16="http://schemas.microsoft.com/office/drawing/2014/main" id="{D203C31A-0EAA-554F-9679-A9D480BED23A}"/>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348042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2EBD905F-81BB-F044-902E-972357D73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128465" y="-1"/>
            <a:ext cx="9072000" cy="6864407"/>
          </a:xfrm>
          <a:prstGeom prst="rect">
            <a:avLst/>
          </a:prstGeom>
        </p:spPr>
      </p:pic>
      <p:pic>
        <p:nvPicPr>
          <p:cNvPr id="21" name="Picture 20" descr="A close up of a logo&#10;&#10;Description automatically generated">
            <a:extLst>
              <a:ext uri="{FF2B5EF4-FFF2-40B4-BE49-F238E27FC236}">
                <a16:creationId xmlns:a16="http://schemas.microsoft.com/office/drawing/2014/main" id="{F5A16D0D-DB9E-644A-947C-B49B35974A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198" y="2046698"/>
            <a:ext cx="3195485" cy="3492333"/>
          </a:xfrm>
          <a:prstGeom prst="rect">
            <a:avLst/>
          </a:prstGeom>
        </p:spPr>
      </p:pic>
      <p:sp>
        <p:nvSpPr>
          <p:cNvPr id="22" name="Rectangle 21">
            <a:extLst>
              <a:ext uri="{FF2B5EF4-FFF2-40B4-BE49-F238E27FC236}">
                <a16:creationId xmlns:a16="http://schemas.microsoft.com/office/drawing/2014/main" id="{D9E30802-88E8-4644-A7B3-3FBCD6BDED1A}"/>
              </a:ext>
            </a:extLst>
          </p:cNvPr>
          <p:cNvSpPr/>
          <p:nvPr userDrawn="1"/>
        </p:nvSpPr>
        <p:spPr>
          <a:xfrm>
            <a:off x="8049719" y="5906125"/>
            <a:ext cx="4172262" cy="6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50CB1CAC-ECAD-A346-BA02-FD42DC988ACF}"/>
              </a:ext>
            </a:extLst>
          </p:cNvPr>
          <p:cNvSpPr txBox="1">
            <a:spLocks noGrp="1"/>
          </p:cNvSpPr>
          <p:nvPr userDrawn="1"/>
        </p:nvSpPr>
        <p:spPr bwMode="auto">
          <a:xfrm>
            <a:off x="9872225"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4" name="Picture 8">
            <a:extLst>
              <a:ext uri="{FF2B5EF4-FFF2-40B4-BE49-F238E27FC236}">
                <a16:creationId xmlns:a16="http://schemas.microsoft.com/office/drawing/2014/main" id="{6F4B87E8-CD08-6B4C-B1D1-D60E9D5B707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18356"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3">
            <a:extLst>
              <a:ext uri="{FF2B5EF4-FFF2-40B4-BE49-F238E27FC236}">
                <a16:creationId xmlns:a16="http://schemas.microsoft.com/office/drawing/2014/main" id="{5FBB1137-3A3C-1840-82F3-2167743311DA}"/>
              </a:ext>
            </a:extLst>
          </p:cNvPr>
          <p:cNvSpPr>
            <a:spLocks noGrp="1"/>
          </p:cNvSpPr>
          <p:nvPr>
            <p:ph type="body" sz="quarter" idx="19" hasCustomPrompt="1"/>
          </p:nvPr>
        </p:nvSpPr>
        <p:spPr>
          <a:xfrm>
            <a:off x="8274482" y="2573651"/>
            <a:ext cx="3195486" cy="731140"/>
          </a:xfrm>
        </p:spPr>
        <p:txBody>
          <a:bodyPr anchor="ctr">
            <a:normAutofit/>
          </a:bodyPr>
          <a:lstStyle>
            <a:lvl1pPr marL="0" indent="0" algn="r">
              <a:buNone/>
              <a:defRPr sz="2800" baseline="0">
                <a:solidFill>
                  <a:schemeClr val="bg1"/>
                </a:solidFill>
                <a:latin typeface="+mn-lt"/>
              </a:defRPr>
            </a:lvl1pPr>
          </a:lstStyle>
          <a:p>
            <a:pPr lvl="0"/>
            <a:r>
              <a:rPr lang="en-US"/>
              <a:t>Any Questions?</a:t>
            </a:r>
          </a:p>
        </p:txBody>
      </p:sp>
      <p:sp>
        <p:nvSpPr>
          <p:cNvPr id="28" name="Text Placeholder 23">
            <a:extLst>
              <a:ext uri="{FF2B5EF4-FFF2-40B4-BE49-F238E27FC236}">
                <a16:creationId xmlns:a16="http://schemas.microsoft.com/office/drawing/2014/main" id="{2F5CA955-0E42-604F-AAF7-C51BD5ACE297}"/>
              </a:ext>
            </a:extLst>
          </p:cNvPr>
          <p:cNvSpPr>
            <a:spLocks noGrp="1"/>
          </p:cNvSpPr>
          <p:nvPr>
            <p:ph type="body" sz="quarter" idx="20" hasCustomPrompt="1"/>
          </p:nvPr>
        </p:nvSpPr>
        <p:spPr>
          <a:xfrm>
            <a:off x="8274482" y="1764075"/>
            <a:ext cx="3195485" cy="837258"/>
          </a:xfrm>
        </p:spPr>
        <p:txBody>
          <a:bodyPr anchor="ctr">
            <a:normAutofit/>
          </a:bodyPr>
          <a:lstStyle>
            <a:lvl1pPr marL="0" indent="0" algn="r">
              <a:buNone/>
              <a:defRPr sz="5000" baseline="0">
                <a:solidFill>
                  <a:schemeClr val="bg1"/>
                </a:solidFill>
                <a:latin typeface="+mn-lt"/>
              </a:defRPr>
            </a:lvl1pPr>
          </a:lstStyle>
          <a:p>
            <a:pPr lvl="0"/>
            <a:r>
              <a:rPr lang="en-US"/>
              <a:t>Thank You</a:t>
            </a:r>
          </a:p>
        </p:txBody>
      </p:sp>
    </p:spTree>
    <p:extLst>
      <p:ext uri="{BB962C8B-B14F-4D97-AF65-F5344CB8AC3E}">
        <p14:creationId xmlns:p14="http://schemas.microsoft.com/office/powerpoint/2010/main" val="604715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406D6E"/>
                </a:solidFill>
                <a:latin typeface="Calibri"/>
                <a:cs typeface="Calibri"/>
              </a:defRPr>
            </a:lvl1pPr>
          </a:lstStyle>
          <a:p>
            <a:pPr marL="12700">
              <a:lnSpc>
                <a:spcPts val="1045"/>
              </a:lnSpc>
            </a:pPr>
            <a:r>
              <a:rPr spc="-5" dirty="0"/>
              <a:t>IINNOVACIÓN</a:t>
            </a:r>
            <a:r>
              <a:rPr spc="-45" dirty="0"/>
              <a:t> </a:t>
            </a:r>
            <a:r>
              <a:rPr spc="-5" dirty="0"/>
              <a:t>PARA</a:t>
            </a:r>
            <a:r>
              <a:rPr spc="-40" dirty="0"/>
              <a:t> </a:t>
            </a:r>
            <a:r>
              <a:rPr spc="-5" dirty="0"/>
              <a:t>EL</a:t>
            </a:r>
            <a:r>
              <a:rPr spc="-30" dirty="0"/>
              <a:t> </a:t>
            </a:r>
            <a:r>
              <a:rPr spc="-10" dirty="0"/>
              <a:t>SECTOR</a:t>
            </a:r>
            <a:r>
              <a:rPr spc="-20" dirty="0"/>
              <a:t> </a:t>
            </a:r>
            <a:r>
              <a:rPr spc="-5" dirty="0"/>
              <a:t>DE</a:t>
            </a:r>
            <a:r>
              <a:rPr spc="-25" dirty="0"/>
              <a:t> </a:t>
            </a:r>
            <a:r>
              <a:rPr spc="-5" dirty="0"/>
              <a:t>ALIMENTACIÓN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4171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SUSTAIN</a:t>
            </a:r>
          </a:p>
          <a:p>
            <a:pPr marL="0" lvl="0" indent="0" algn="l" rtl="0">
              <a:spcBef>
                <a:spcPts val="0"/>
              </a:spcBef>
              <a:spcAft>
                <a:spcPts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A52E5665-819D-1B42-BA24-3F5B4CD1E4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190"/>
          <a:stretch/>
        </p:blipFill>
        <p:spPr>
          <a:xfrm>
            <a:off x="-6293" y="-6407"/>
            <a:ext cx="9072000" cy="6864407"/>
          </a:xfrm>
          <a:prstGeom prst="rect">
            <a:avLst/>
          </a:prstGeom>
        </p:spPr>
      </p:pic>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8324" y="535129"/>
            <a:ext cx="3197422" cy="3197422"/>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a:t>Heading </a:t>
            </a:r>
          </a:p>
        </p:txBody>
      </p:sp>
    </p:spTree>
    <p:extLst>
      <p:ext uri="{BB962C8B-B14F-4D97-AF65-F5344CB8AC3E}">
        <p14:creationId xmlns:p14="http://schemas.microsoft.com/office/powerpoint/2010/main" val="1871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A191C8A7-D781-AE42-8A87-BB0955E2B420}"/>
              </a:ext>
            </a:extLst>
          </p:cNvPr>
          <p:cNvSpPr/>
          <p:nvPr userDrawn="1"/>
        </p:nvSpPr>
        <p:spPr>
          <a:xfrm>
            <a:off x="-27541" y="11234"/>
            <a:ext cx="7658926" cy="4262853"/>
          </a:xfrm>
          <a:custGeom>
            <a:avLst/>
            <a:gdLst>
              <a:gd name="connsiteX0" fmla="*/ 0 w 7658926"/>
              <a:gd name="connsiteY0" fmla="*/ 0 h 4262853"/>
              <a:gd name="connsiteX1" fmla="*/ 7658926 w 7658926"/>
              <a:gd name="connsiteY1" fmla="*/ 0 h 4262853"/>
              <a:gd name="connsiteX2" fmla="*/ 7611483 w 7658926"/>
              <a:gd name="connsiteY2" fmla="*/ 193139 h 4262853"/>
              <a:gd name="connsiteX3" fmla="*/ 7025381 w 7658926"/>
              <a:gd name="connsiteY3" fmla="*/ 1559911 h 4262853"/>
              <a:gd name="connsiteX4" fmla="*/ 6883231 w 7658926"/>
              <a:gd name="connsiteY4" fmla="*/ 1780802 h 4262853"/>
              <a:gd name="connsiteX5" fmla="*/ 6886432 w 7658926"/>
              <a:gd name="connsiteY5" fmla="*/ 1780802 h 4262853"/>
              <a:gd name="connsiteX6" fmla="*/ 6771989 w 7658926"/>
              <a:gd name="connsiteY6" fmla="*/ 1949113 h 4262853"/>
              <a:gd name="connsiteX7" fmla="*/ 2847055 w 7658926"/>
              <a:gd name="connsiteY7" fmla="*/ 4238001 h 4262853"/>
              <a:gd name="connsiteX8" fmla="*/ 2354941 w 7658926"/>
              <a:gd name="connsiteY8" fmla="*/ 4262850 h 4262853"/>
              <a:gd name="connsiteX9" fmla="*/ 2354941 w 7658926"/>
              <a:gd name="connsiteY9" fmla="*/ 4262853 h 4262853"/>
              <a:gd name="connsiteX10" fmla="*/ 1648786 w 7658926"/>
              <a:gd name="connsiteY10" fmla="*/ 4262853 h 4262853"/>
              <a:gd name="connsiteX11" fmla="*/ 1648786 w 7658926"/>
              <a:gd name="connsiteY11" fmla="*/ 4262850 h 4262853"/>
              <a:gd name="connsiteX12" fmla="*/ 0 w 7658926"/>
              <a:gd name="connsiteY12" fmla="*/ 4262850 h 426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8926" h="4262853">
                <a:moveTo>
                  <a:pt x="0" y="0"/>
                </a:moveTo>
                <a:lnTo>
                  <a:pt x="7658926" y="0"/>
                </a:lnTo>
                <a:lnTo>
                  <a:pt x="7611483" y="193139"/>
                </a:lnTo>
                <a:cubicBezTo>
                  <a:pt x="7477741" y="678943"/>
                  <a:pt x="7279067" y="1137840"/>
                  <a:pt x="7025381" y="1559911"/>
                </a:cubicBezTo>
                <a:lnTo>
                  <a:pt x="6883231" y="1780802"/>
                </a:lnTo>
                <a:lnTo>
                  <a:pt x="6886432" y="1780802"/>
                </a:lnTo>
                <a:lnTo>
                  <a:pt x="6771989" y="1949113"/>
                </a:lnTo>
                <a:cubicBezTo>
                  <a:pt x="5876957" y="3207711"/>
                  <a:pt x="4465701" y="4073618"/>
                  <a:pt x="2847055" y="4238001"/>
                </a:cubicBezTo>
                <a:lnTo>
                  <a:pt x="2354941" y="4262850"/>
                </a:lnTo>
                <a:lnTo>
                  <a:pt x="2354941" y="4262853"/>
                </a:lnTo>
                <a:lnTo>
                  <a:pt x="1648786" y="4262853"/>
                </a:lnTo>
                <a:lnTo>
                  <a:pt x="1648786" y="4262850"/>
                </a:lnTo>
                <a:lnTo>
                  <a:pt x="0" y="4262850"/>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A97040EF-11F0-0E46-B338-363C3B6FA559}"/>
              </a:ext>
            </a:extLst>
          </p:cNvPr>
          <p:cNvSpPr/>
          <p:nvPr userDrawn="1"/>
        </p:nvSpPr>
        <p:spPr>
          <a:xfrm flipH="1">
            <a:off x="-41674" y="4289077"/>
            <a:ext cx="7432133" cy="2568925"/>
          </a:xfrm>
          <a:custGeom>
            <a:avLst/>
            <a:gdLst>
              <a:gd name="connsiteX0" fmla="*/ 5292913 w 7432133"/>
              <a:gd name="connsiteY0" fmla="*/ 0 h 2568925"/>
              <a:gd name="connsiteX1" fmla="*/ 4586759 w 7432133"/>
              <a:gd name="connsiteY1" fmla="*/ 0 h 2568925"/>
              <a:gd name="connsiteX2" fmla="*/ 4586759 w 7432133"/>
              <a:gd name="connsiteY2" fmla="*/ 3 h 2568925"/>
              <a:gd name="connsiteX3" fmla="*/ 4094645 w 7432133"/>
              <a:gd name="connsiteY3" fmla="*/ 24852 h 2568925"/>
              <a:gd name="connsiteX4" fmla="*/ 39366 w 7432133"/>
              <a:gd name="connsiteY4" fmla="*/ 2505436 h 2568925"/>
              <a:gd name="connsiteX5" fmla="*/ 0 w 7432133"/>
              <a:gd name="connsiteY5" fmla="*/ 2568925 h 2568925"/>
              <a:gd name="connsiteX6" fmla="*/ 7432133 w 7432133"/>
              <a:gd name="connsiteY6" fmla="*/ 2568925 h 2568925"/>
              <a:gd name="connsiteX7" fmla="*/ 7432133 w 7432133"/>
              <a:gd name="connsiteY7" fmla="*/ 3 h 2568925"/>
              <a:gd name="connsiteX8" fmla="*/ 5292913 w 7432133"/>
              <a:gd name="connsiteY8" fmla="*/ 3 h 256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2133" h="2568925">
                <a:moveTo>
                  <a:pt x="5292913" y="0"/>
                </a:moveTo>
                <a:lnTo>
                  <a:pt x="4586759" y="0"/>
                </a:lnTo>
                <a:lnTo>
                  <a:pt x="4586759" y="3"/>
                </a:lnTo>
                <a:lnTo>
                  <a:pt x="4094645" y="24852"/>
                </a:lnTo>
                <a:cubicBezTo>
                  <a:pt x="2395066" y="197454"/>
                  <a:pt x="924135" y="1143487"/>
                  <a:pt x="39366" y="2505436"/>
                </a:cubicBezTo>
                <a:lnTo>
                  <a:pt x="0" y="2568925"/>
                </a:lnTo>
                <a:lnTo>
                  <a:pt x="7432133" y="2568925"/>
                </a:lnTo>
                <a:lnTo>
                  <a:pt x="7432133" y="3"/>
                </a:lnTo>
                <a:lnTo>
                  <a:pt x="5292913"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713" y="475564"/>
            <a:ext cx="3331937" cy="3331937"/>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a:t>Heading </a:t>
            </a:r>
          </a:p>
        </p:txBody>
      </p:sp>
      <p:sp>
        <p:nvSpPr>
          <p:cNvPr id="16" name="Picture Placeholder 15">
            <a:extLst>
              <a:ext uri="{FF2B5EF4-FFF2-40B4-BE49-F238E27FC236}">
                <a16:creationId xmlns:a16="http://schemas.microsoft.com/office/drawing/2014/main" id="{D90EAE91-C045-9E4F-9447-55FDE253B75C}"/>
              </a:ext>
            </a:extLst>
          </p:cNvPr>
          <p:cNvSpPr>
            <a:spLocks noGrp="1"/>
          </p:cNvSpPr>
          <p:nvPr>
            <p:ph type="pic" sz="quarter" idx="21"/>
          </p:nvPr>
        </p:nvSpPr>
        <p:spPr>
          <a:xfrm>
            <a:off x="0" y="4274087"/>
            <a:ext cx="6986370" cy="2568923"/>
          </a:xfrm>
          <a:custGeom>
            <a:avLst/>
            <a:gdLst>
              <a:gd name="connsiteX0" fmla="*/ 1693458 w 6986370"/>
              <a:gd name="connsiteY0" fmla="*/ 0 h 2568923"/>
              <a:gd name="connsiteX1" fmla="*/ 2399612 w 6986370"/>
              <a:gd name="connsiteY1" fmla="*/ 0 h 2568923"/>
              <a:gd name="connsiteX2" fmla="*/ 2399612 w 6986370"/>
              <a:gd name="connsiteY2" fmla="*/ 3 h 2568923"/>
              <a:gd name="connsiteX3" fmla="*/ 2891726 w 6986370"/>
              <a:gd name="connsiteY3" fmla="*/ 24852 h 2568923"/>
              <a:gd name="connsiteX4" fmla="*/ 6947005 w 6986370"/>
              <a:gd name="connsiteY4" fmla="*/ 2505436 h 2568923"/>
              <a:gd name="connsiteX5" fmla="*/ 6986370 w 6986370"/>
              <a:gd name="connsiteY5" fmla="*/ 2568923 h 2568923"/>
              <a:gd name="connsiteX6" fmla="*/ 0 w 6986370"/>
              <a:gd name="connsiteY6" fmla="*/ 2568923 h 2568923"/>
              <a:gd name="connsiteX7" fmla="*/ 0 w 6986370"/>
              <a:gd name="connsiteY7" fmla="*/ 3 h 2568923"/>
              <a:gd name="connsiteX8" fmla="*/ 1693458 w 6986370"/>
              <a:gd name="connsiteY8" fmla="*/ 3 h 25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6370" h="2568923">
                <a:moveTo>
                  <a:pt x="1693458" y="0"/>
                </a:moveTo>
                <a:lnTo>
                  <a:pt x="2399612" y="0"/>
                </a:lnTo>
                <a:lnTo>
                  <a:pt x="2399612" y="3"/>
                </a:lnTo>
                <a:lnTo>
                  <a:pt x="2891726" y="24852"/>
                </a:lnTo>
                <a:cubicBezTo>
                  <a:pt x="4591305" y="197454"/>
                  <a:pt x="6062236" y="1143487"/>
                  <a:pt x="6947005" y="2505436"/>
                </a:cubicBezTo>
                <a:lnTo>
                  <a:pt x="6986370" y="2568923"/>
                </a:lnTo>
                <a:lnTo>
                  <a:pt x="0" y="2568923"/>
                </a:lnTo>
                <a:lnTo>
                  <a:pt x="0" y="3"/>
                </a:lnTo>
                <a:lnTo>
                  <a:pt x="1693458" y="3"/>
                </a:lnTo>
                <a:close/>
              </a:path>
            </a:pathLst>
          </a:custGeom>
        </p:spPr>
        <p:txBody>
          <a:bodyPr wrap="square">
            <a:noAutofit/>
          </a:bodyPr>
          <a:lstStyle>
            <a:lvl1pPr marL="0" indent="0" algn="l">
              <a:buNone/>
              <a:defRPr>
                <a:solidFill>
                  <a:schemeClr val="bg1"/>
                </a:solidFill>
              </a:defRPr>
            </a:lvl1pPr>
          </a:lstStyle>
          <a:p>
            <a:endParaRPr lang="en-US"/>
          </a:p>
          <a:p>
            <a:endParaRPr lang="en-US"/>
          </a:p>
          <a:p>
            <a:r>
              <a:rPr lang="en-US"/>
              <a:t>   Click to add photo</a:t>
            </a:r>
          </a:p>
        </p:txBody>
      </p:sp>
    </p:spTree>
    <p:extLst>
      <p:ext uri="{BB962C8B-B14F-4D97-AF65-F5344CB8AC3E}">
        <p14:creationId xmlns:p14="http://schemas.microsoft.com/office/powerpoint/2010/main" val="10025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064E0019-97AC-2747-A525-042BEAE38629}"/>
              </a:ext>
            </a:extLst>
          </p:cNvPr>
          <p:cNvSpPr/>
          <p:nvPr userDrawn="1"/>
        </p:nvSpPr>
        <p:spPr>
          <a:xfrm>
            <a:off x="-1" y="0"/>
            <a:ext cx="10281663" cy="3774332"/>
          </a:xfrm>
          <a:custGeom>
            <a:avLst/>
            <a:gdLst>
              <a:gd name="connsiteX0" fmla="*/ 0 w 9340944"/>
              <a:gd name="connsiteY0" fmla="*/ 0 h 3429000"/>
              <a:gd name="connsiteX1" fmla="*/ 9340944 w 9340944"/>
              <a:gd name="connsiteY1" fmla="*/ 0 h 3429000"/>
              <a:gd name="connsiteX2" fmla="*/ 9234646 w 9340944"/>
              <a:gd name="connsiteY2" fmla="*/ 231978 h 3429000"/>
              <a:gd name="connsiteX3" fmla="*/ 9089396 w 9340944"/>
              <a:gd name="connsiteY3" fmla="*/ 510137 h 3429000"/>
              <a:gd name="connsiteX4" fmla="*/ 8947520 w 9340944"/>
              <a:gd name="connsiteY4" fmla="*/ 748674 h 3429000"/>
              <a:gd name="connsiteX5" fmla="*/ 8950715 w 9340944"/>
              <a:gd name="connsiteY5" fmla="*/ 748674 h 3429000"/>
              <a:gd name="connsiteX6" fmla="*/ 8836492 w 9340944"/>
              <a:gd name="connsiteY6" fmla="*/ 930430 h 3429000"/>
              <a:gd name="connsiteX7" fmla="*/ 4919127 w 9340944"/>
              <a:gd name="connsiteY7" fmla="*/ 3402163 h 3429000"/>
              <a:gd name="connsiteX8" fmla="*/ 4427962 w 9340944"/>
              <a:gd name="connsiteY8" fmla="*/ 3428997 h 3429000"/>
              <a:gd name="connsiteX9" fmla="*/ 4427962 w 9340944"/>
              <a:gd name="connsiteY9" fmla="*/ 3429000 h 3429000"/>
              <a:gd name="connsiteX10" fmla="*/ 3723169 w 9340944"/>
              <a:gd name="connsiteY10" fmla="*/ 3429000 h 3429000"/>
              <a:gd name="connsiteX11" fmla="*/ 3723169 w 9340944"/>
              <a:gd name="connsiteY11" fmla="*/ 3428997 h 3429000"/>
              <a:gd name="connsiteX12" fmla="*/ 0 w 9340944"/>
              <a:gd name="connsiteY12" fmla="*/ 3428997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0944" h="3429000">
                <a:moveTo>
                  <a:pt x="0" y="0"/>
                </a:moveTo>
                <a:lnTo>
                  <a:pt x="9340944" y="0"/>
                </a:lnTo>
                <a:lnTo>
                  <a:pt x="9234646" y="231978"/>
                </a:lnTo>
                <a:cubicBezTo>
                  <a:pt x="9188479" y="326231"/>
                  <a:pt x="9140035" y="418980"/>
                  <a:pt x="9089396" y="510137"/>
                </a:cubicBezTo>
                <a:lnTo>
                  <a:pt x="8947520" y="748674"/>
                </a:lnTo>
                <a:lnTo>
                  <a:pt x="8950715" y="748674"/>
                </a:lnTo>
                <a:lnTo>
                  <a:pt x="8836492" y="930430"/>
                </a:lnTo>
                <a:cubicBezTo>
                  <a:pt x="7943186" y="2289570"/>
                  <a:pt x="6534652" y="3224648"/>
                  <a:pt x="4919127" y="3402163"/>
                </a:cubicBezTo>
                <a:lnTo>
                  <a:pt x="4427962" y="3428997"/>
                </a:lnTo>
                <a:lnTo>
                  <a:pt x="4427962" y="3429000"/>
                </a:lnTo>
                <a:lnTo>
                  <a:pt x="3723169" y="3429000"/>
                </a:lnTo>
                <a:lnTo>
                  <a:pt x="3723169" y="3428997"/>
                </a:lnTo>
                <a:lnTo>
                  <a:pt x="0" y="3428997"/>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D7E9A38E-4ED8-5646-AC1B-12098108B7C7}"/>
              </a:ext>
            </a:extLst>
          </p:cNvPr>
          <p:cNvSpPr/>
          <p:nvPr userDrawn="1"/>
        </p:nvSpPr>
        <p:spPr>
          <a:xfrm>
            <a:off x="7327892" y="17310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CB98A5F8-83AA-5E44-B82C-227A8597E47E}"/>
              </a:ext>
            </a:extLst>
          </p:cNvPr>
          <p:cNvSpPr/>
          <p:nvPr userDrawn="1"/>
        </p:nvSpPr>
        <p:spPr>
          <a:xfrm>
            <a:off x="8447083" y="26139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D23400E6-04D3-B048-A9BE-B92A3459635D}"/>
              </a:ext>
            </a:extLst>
          </p:cNvPr>
          <p:cNvSpPr txBox="1">
            <a:spLocks noGrp="1"/>
          </p:cNvSpPr>
          <p:nvPr userDrawn="1"/>
        </p:nvSpPr>
        <p:spPr bwMode="auto">
          <a:xfrm>
            <a:off x="9295510" y="5853633"/>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a:solidFill>
                  <a:schemeClr val="tx1"/>
                </a:solidFill>
                <a:latin typeface="Calibri" charset="0"/>
              </a:rPr>
              <a:t> This programme has been funded with support from the European Commission </a:t>
            </a:r>
          </a:p>
        </p:txBody>
      </p:sp>
      <p:pic>
        <p:nvPicPr>
          <p:cNvPr id="25" name="Picture 8">
            <a:extLst>
              <a:ext uri="{FF2B5EF4-FFF2-40B4-BE49-F238E27FC236}">
                <a16:creationId xmlns:a16="http://schemas.microsoft.com/office/drawing/2014/main" id="{6C6A9A91-D3B7-D941-914E-70D998F3B9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5853633"/>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3">
            <a:extLst>
              <a:ext uri="{FF2B5EF4-FFF2-40B4-BE49-F238E27FC236}">
                <a16:creationId xmlns:a16="http://schemas.microsoft.com/office/drawing/2014/main" id="{8ABD4E3B-3D78-424B-A5A7-9DAFD6BE84F9}"/>
              </a:ext>
            </a:extLst>
          </p:cNvPr>
          <p:cNvSpPr>
            <a:spLocks noGrp="1"/>
          </p:cNvSpPr>
          <p:nvPr>
            <p:ph type="body" sz="quarter" idx="19" hasCustomPrompt="1"/>
          </p:nvPr>
        </p:nvSpPr>
        <p:spPr>
          <a:xfrm>
            <a:off x="576715" y="5353474"/>
            <a:ext cx="3195486" cy="731140"/>
          </a:xfrm>
        </p:spPr>
        <p:txBody>
          <a:bodyPr anchor="ctr">
            <a:normAutofit/>
          </a:bodyPr>
          <a:lstStyle>
            <a:lvl1pPr marL="0" indent="0" algn="l">
              <a:buNone/>
              <a:defRPr sz="2800" baseline="0">
                <a:solidFill>
                  <a:srgbClr val="406F70"/>
                </a:solidFill>
                <a:latin typeface="+mn-lt"/>
              </a:defRPr>
            </a:lvl1pPr>
          </a:lstStyle>
          <a:p>
            <a:pPr lvl="0"/>
            <a:r>
              <a:rPr lang="en-US"/>
              <a:t>Sub-heading</a:t>
            </a:r>
          </a:p>
        </p:txBody>
      </p:sp>
      <p:sp>
        <p:nvSpPr>
          <p:cNvPr id="28" name="Text Placeholder 23">
            <a:extLst>
              <a:ext uri="{FF2B5EF4-FFF2-40B4-BE49-F238E27FC236}">
                <a16:creationId xmlns:a16="http://schemas.microsoft.com/office/drawing/2014/main" id="{50113A10-A8EF-9E4E-BD98-8F9D6A81B3A5}"/>
              </a:ext>
            </a:extLst>
          </p:cNvPr>
          <p:cNvSpPr>
            <a:spLocks noGrp="1"/>
          </p:cNvSpPr>
          <p:nvPr>
            <p:ph type="body" sz="quarter" idx="20" hasCustomPrompt="1"/>
          </p:nvPr>
        </p:nvSpPr>
        <p:spPr>
          <a:xfrm>
            <a:off x="576715" y="4543898"/>
            <a:ext cx="3195485" cy="837258"/>
          </a:xfrm>
        </p:spPr>
        <p:txBody>
          <a:bodyPr anchor="ctr">
            <a:normAutofit/>
          </a:bodyPr>
          <a:lstStyle>
            <a:lvl1pPr marL="0" indent="0" algn="l">
              <a:buNone/>
              <a:defRPr sz="5000" baseline="0">
                <a:solidFill>
                  <a:srgbClr val="406F70"/>
                </a:solidFill>
                <a:latin typeface="+mn-lt"/>
              </a:defRPr>
            </a:lvl1pPr>
          </a:lstStyle>
          <a:p>
            <a:pPr lvl="0"/>
            <a:r>
              <a:rPr lang="en-US"/>
              <a:t>Heading </a:t>
            </a:r>
          </a:p>
        </p:txBody>
      </p:sp>
      <p:pic>
        <p:nvPicPr>
          <p:cNvPr id="6" name="Picture 5" descr="A picture containing drawing&#10;&#10;Description automatically generated">
            <a:extLst>
              <a:ext uri="{FF2B5EF4-FFF2-40B4-BE49-F238E27FC236}">
                <a16:creationId xmlns:a16="http://schemas.microsoft.com/office/drawing/2014/main" id="{D7A795C8-927A-CE44-AC9B-101D55A2CE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0" y="769566"/>
            <a:ext cx="5225801" cy="2008168"/>
          </a:xfrm>
          <a:prstGeom prst="rect">
            <a:avLst/>
          </a:prstGeom>
        </p:spPr>
      </p:pic>
    </p:spTree>
    <p:extLst>
      <p:ext uri="{BB962C8B-B14F-4D97-AF65-F5344CB8AC3E}">
        <p14:creationId xmlns:p14="http://schemas.microsoft.com/office/powerpoint/2010/main" val="345813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3767471" y="1014696"/>
            <a:ext cx="7886801" cy="697353"/>
          </a:xfrm>
        </p:spPr>
        <p:txBody>
          <a:bodyPr>
            <a:normAutofit/>
          </a:bodyPr>
          <a:lstStyle>
            <a:lvl1pPr marL="0" indent="0" algn="l">
              <a:buNone/>
              <a:defRPr sz="3600">
                <a:solidFill>
                  <a:srgbClr val="5E5E5E"/>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3777521" y="2542563"/>
            <a:ext cx="787675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18" name="Picture 17" descr="A picture containing drawing&#10;&#10;Description automatically generated">
            <a:extLst>
              <a:ext uri="{FF2B5EF4-FFF2-40B4-BE49-F238E27FC236}">
                <a16:creationId xmlns:a16="http://schemas.microsoft.com/office/drawing/2014/main" id="{2B9B6365-5C1A-AB4B-BBCC-D464627B8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0309" y="6221191"/>
            <a:ext cx="203964" cy="269828"/>
          </a:xfrm>
          <a:prstGeom prst="rect">
            <a:avLst/>
          </a:prstGeom>
        </p:spPr>
      </p:pic>
      <p:sp>
        <p:nvSpPr>
          <p:cNvPr id="19" name="TextBox 18">
            <a:extLst>
              <a:ext uri="{FF2B5EF4-FFF2-40B4-BE49-F238E27FC236}">
                <a16:creationId xmlns:a16="http://schemas.microsoft.com/office/drawing/2014/main" id="{BC032534-BC87-5D4F-B26D-CF89E2F3C640}"/>
              </a:ext>
            </a:extLst>
          </p:cNvPr>
          <p:cNvSpPr txBox="1"/>
          <p:nvPr userDrawn="1"/>
        </p:nvSpPr>
        <p:spPr>
          <a:xfrm>
            <a:off x="8701210" y="624479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pic>
        <p:nvPicPr>
          <p:cNvPr id="7" name="Picture 6" descr="A picture containing drawing&#10;&#10;Description automatically generated">
            <a:extLst>
              <a:ext uri="{FF2B5EF4-FFF2-40B4-BE49-F238E27FC236}">
                <a16:creationId xmlns:a16="http://schemas.microsoft.com/office/drawing/2014/main" id="{87F97D81-6562-A840-B079-58506E6A2E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A97CE00F-DEB2-AE46-9EA9-6615CC1CFA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237" y="365395"/>
            <a:ext cx="1826297" cy="1995953"/>
          </a:xfrm>
          <a:prstGeom prst="rect">
            <a:avLst/>
          </a:prstGeom>
        </p:spPr>
      </p:pic>
      <p:sp>
        <p:nvSpPr>
          <p:cNvPr id="10" name="Text Placeholder 25">
            <a:extLst>
              <a:ext uri="{FF2B5EF4-FFF2-40B4-BE49-F238E27FC236}">
                <a16:creationId xmlns:a16="http://schemas.microsoft.com/office/drawing/2014/main" id="{8258470A-9031-F643-91F2-83EDE010FF47}"/>
              </a:ext>
            </a:extLst>
          </p:cNvPr>
          <p:cNvSpPr>
            <a:spLocks noGrp="1"/>
          </p:cNvSpPr>
          <p:nvPr>
            <p:ph type="body" sz="quarter" idx="17" hasCustomPrompt="1"/>
          </p:nvPr>
        </p:nvSpPr>
        <p:spPr>
          <a:xfrm>
            <a:off x="2818151" y="2726744"/>
            <a:ext cx="7876753" cy="3173773"/>
          </a:xfrm>
        </p:spPr>
        <p:txBody>
          <a:bodyPr>
            <a:noAutofit/>
          </a:bodyPr>
          <a:lstStyle>
            <a:lvl1pPr marL="0" indent="0" algn="just">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804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Photo Slide">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A3B193AB-B400-AD45-A369-DD189568AA43}"/>
              </a:ext>
            </a:extLst>
          </p:cNvPr>
          <p:cNvSpPr>
            <a:spLocks noGrp="1"/>
          </p:cNvSpPr>
          <p:nvPr>
            <p:ph type="body" sz="quarter" idx="13" hasCustomPrompt="1"/>
          </p:nvPr>
        </p:nvSpPr>
        <p:spPr>
          <a:xfrm>
            <a:off x="509666" y="3961597"/>
            <a:ext cx="4077324" cy="1912390"/>
          </a:xfrm>
        </p:spPr>
        <p:txBody>
          <a:bodyPr>
            <a:normAutofit/>
          </a:bodyPr>
          <a:lstStyle>
            <a:lvl1pPr marL="0" indent="0" algn="l">
              <a:buNone/>
              <a:defRPr sz="3600">
                <a:solidFill>
                  <a:srgbClr val="5E5E5E"/>
                </a:solidFill>
                <a:latin typeface="+mn-lt"/>
              </a:defRPr>
            </a:lvl1pPr>
          </a:lstStyle>
          <a:p>
            <a:pPr lvl="0"/>
            <a:r>
              <a:rPr lang="en-US"/>
              <a:t>TITLE</a:t>
            </a:r>
          </a:p>
        </p:txBody>
      </p:sp>
      <p:sp>
        <p:nvSpPr>
          <p:cNvPr id="34" name="Picture Placeholder 33">
            <a:extLst>
              <a:ext uri="{FF2B5EF4-FFF2-40B4-BE49-F238E27FC236}">
                <a16:creationId xmlns:a16="http://schemas.microsoft.com/office/drawing/2014/main" id="{ECDCE132-A25C-3647-8519-2E32D62863AD}"/>
              </a:ext>
            </a:extLst>
          </p:cNvPr>
          <p:cNvSpPr>
            <a:spLocks noGrp="1"/>
          </p:cNvSpPr>
          <p:nvPr>
            <p:ph type="pic" sz="quarter" idx="15"/>
          </p:nvPr>
        </p:nvSpPr>
        <p:spPr>
          <a:xfrm>
            <a:off x="0" y="0"/>
            <a:ext cx="12069770" cy="3585092"/>
          </a:xfrm>
          <a:custGeom>
            <a:avLst/>
            <a:gdLst>
              <a:gd name="connsiteX0" fmla="*/ 1295503 w 12069770"/>
              <a:gd name="connsiteY0" fmla="*/ 0 h 3585092"/>
              <a:gd name="connsiteX1" fmla="*/ 12069770 w 12069770"/>
              <a:gd name="connsiteY1" fmla="*/ 0 h 3585092"/>
              <a:gd name="connsiteX2" fmla="*/ 11966788 w 12069770"/>
              <a:gd name="connsiteY2" fmla="*/ 207716 h 3585092"/>
              <a:gd name="connsiteX3" fmla="*/ 11800766 w 12069770"/>
              <a:gd name="connsiteY3" fmla="*/ 501567 h 3585092"/>
              <a:gd name="connsiteX4" fmla="*/ 11638600 w 12069770"/>
              <a:gd name="connsiteY4" fmla="*/ 753560 h 3585092"/>
              <a:gd name="connsiteX5" fmla="*/ 11642252 w 12069770"/>
              <a:gd name="connsiteY5" fmla="*/ 753560 h 3585092"/>
              <a:gd name="connsiteX6" fmla="*/ 11511695 w 12069770"/>
              <a:gd name="connsiteY6" fmla="*/ 945570 h 3585092"/>
              <a:gd name="connsiteX7" fmla="*/ 10877562 w 12069770"/>
              <a:gd name="connsiteY7" fmla="*/ 1703644 h 3585092"/>
              <a:gd name="connsiteX8" fmla="*/ 10825384 w 12069770"/>
              <a:gd name="connsiteY8" fmla="*/ 1754215 h 3585092"/>
              <a:gd name="connsiteX9" fmla="*/ 10084820 w 12069770"/>
              <a:gd name="connsiteY9" fmla="*/ 1754215 h 3585092"/>
              <a:gd name="connsiteX10" fmla="*/ 10084820 w 12069770"/>
              <a:gd name="connsiteY10" fmla="*/ 1754214 h 3585092"/>
              <a:gd name="connsiteX11" fmla="*/ 9900759 w 12069770"/>
              <a:gd name="connsiteY11" fmla="*/ 1754214 h 3585092"/>
              <a:gd name="connsiteX12" fmla="*/ 9900759 w 12069770"/>
              <a:gd name="connsiteY12" fmla="*/ 1754215 h 3585092"/>
              <a:gd name="connsiteX13" fmla="*/ 9772488 w 12069770"/>
              <a:gd name="connsiteY13" fmla="*/ 1760692 h 3585092"/>
              <a:gd name="connsiteX14" fmla="*/ 8715470 w 12069770"/>
              <a:gd name="connsiteY14" fmla="*/ 2407263 h 3585092"/>
              <a:gd name="connsiteX15" fmla="*/ 8703558 w 12069770"/>
              <a:gd name="connsiteY15" fmla="*/ 2426474 h 3585092"/>
              <a:gd name="connsiteX16" fmla="*/ 8698760 w 12069770"/>
              <a:gd name="connsiteY16" fmla="*/ 2433765 h 3585092"/>
              <a:gd name="connsiteX17" fmla="*/ 8486717 w 12069770"/>
              <a:gd name="connsiteY17" fmla="*/ 3049938 h 3585092"/>
              <a:gd name="connsiteX18" fmla="*/ 8486225 w 12069770"/>
              <a:gd name="connsiteY18" fmla="*/ 3059687 h 3585092"/>
              <a:gd name="connsiteX19" fmla="*/ 8915326 w 12069770"/>
              <a:gd name="connsiteY19" fmla="*/ 3059687 h 3585092"/>
              <a:gd name="connsiteX20" fmla="*/ 8685199 w 12069770"/>
              <a:gd name="connsiteY20" fmla="*/ 3157222 h 3585092"/>
              <a:gd name="connsiteX21" fmla="*/ 7034118 w 12069770"/>
              <a:gd name="connsiteY21" fmla="*/ 3556741 h 3585092"/>
              <a:gd name="connsiteX22" fmla="*/ 6472713 w 12069770"/>
              <a:gd name="connsiteY22" fmla="*/ 3585089 h 3585092"/>
              <a:gd name="connsiteX23" fmla="*/ 6472713 w 12069770"/>
              <a:gd name="connsiteY23" fmla="*/ 3585092 h 3585092"/>
              <a:gd name="connsiteX24" fmla="*/ 5667129 w 12069770"/>
              <a:gd name="connsiteY24" fmla="*/ 3585092 h 3585092"/>
              <a:gd name="connsiteX25" fmla="*/ 5667129 w 12069770"/>
              <a:gd name="connsiteY25" fmla="*/ 3585089 h 3585092"/>
              <a:gd name="connsiteX26" fmla="*/ 0 w 12069770"/>
              <a:gd name="connsiteY26" fmla="*/ 3585089 h 3585092"/>
              <a:gd name="connsiteX27" fmla="*/ 0 w 12069770"/>
              <a:gd name="connsiteY27" fmla="*/ 2287533 h 3585092"/>
              <a:gd name="connsiteX28" fmla="*/ 51672 w 12069770"/>
              <a:gd name="connsiteY28" fmla="*/ 2123653 h 3585092"/>
              <a:gd name="connsiteX29" fmla="*/ 666110 w 12069770"/>
              <a:gd name="connsiteY29" fmla="*/ 845602 h 3585092"/>
              <a:gd name="connsiteX30" fmla="*/ 687111 w 12069770"/>
              <a:gd name="connsiteY30" fmla="*/ 813690 h 3585092"/>
              <a:gd name="connsiteX31" fmla="*/ 739246 w 12069770"/>
              <a:gd name="connsiteY31" fmla="*/ 729608 h 3585092"/>
              <a:gd name="connsiteX32" fmla="*/ 1148300 w 12069770"/>
              <a:gd name="connsiteY32" fmla="*/ 170002 h 35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69770" h="3585092">
                <a:moveTo>
                  <a:pt x="1295503" y="0"/>
                </a:moveTo>
                <a:lnTo>
                  <a:pt x="12069770" y="0"/>
                </a:lnTo>
                <a:lnTo>
                  <a:pt x="11966788" y="207716"/>
                </a:lnTo>
                <a:cubicBezTo>
                  <a:pt x="11914018" y="307286"/>
                  <a:pt x="11858647" y="405267"/>
                  <a:pt x="11800766" y="501567"/>
                </a:cubicBezTo>
                <a:lnTo>
                  <a:pt x="11638600" y="753560"/>
                </a:lnTo>
                <a:lnTo>
                  <a:pt x="11642252" y="753560"/>
                </a:lnTo>
                <a:lnTo>
                  <a:pt x="11511695" y="945570"/>
                </a:lnTo>
                <a:cubicBezTo>
                  <a:pt x="11320247" y="1214785"/>
                  <a:pt x="11108095" y="1468251"/>
                  <a:pt x="10877562" y="1703644"/>
                </a:cubicBezTo>
                <a:lnTo>
                  <a:pt x="10825384" y="1754215"/>
                </a:lnTo>
                <a:lnTo>
                  <a:pt x="10084820" y="1754215"/>
                </a:lnTo>
                <a:lnTo>
                  <a:pt x="10084820" y="1754214"/>
                </a:lnTo>
                <a:lnTo>
                  <a:pt x="9900759" y="1754214"/>
                </a:lnTo>
                <a:lnTo>
                  <a:pt x="9900759" y="1754215"/>
                </a:lnTo>
                <a:lnTo>
                  <a:pt x="9772488" y="1760692"/>
                </a:lnTo>
                <a:cubicBezTo>
                  <a:pt x="9329489" y="1805681"/>
                  <a:pt x="8946087" y="2052267"/>
                  <a:pt x="8715470" y="2407263"/>
                </a:cubicBezTo>
                <a:lnTo>
                  <a:pt x="8703558" y="2426474"/>
                </a:lnTo>
                <a:lnTo>
                  <a:pt x="8698760" y="2433765"/>
                </a:lnTo>
                <a:cubicBezTo>
                  <a:pt x="8584286" y="2615693"/>
                  <a:pt x="8509546" y="2825143"/>
                  <a:pt x="8486717" y="3049938"/>
                </a:cubicBezTo>
                <a:lnTo>
                  <a:pt x="8486225" y="3059687"/>
                </a:lnTo>
                <a:lnTo>
                  <a:pt x="8915326" y="3059687"/>
                </a:lnTo>
                <a:lnTo>
                  <a:pt x="8685199" y="3157222"/>
                </a:lnTo>
                <a:cubicBezTo>
                  <a:pt x="8165111" y="3361381"/>
                  <a:pt x="7611167" y="3498138"/>
                  <a:pt x="7034118" y="3556741"/>
                </a:cubicBezTo>
                <a:lnTo>
                  <a:pt x="6472713" y="3585089"/>
                </a:lnTo>
                <a:lnTo>
                  <a:pt x="6472713" y="3585092"/>
                </a:lnTo>
                <a:lnTo>
                  <a:pt x="5667129" y="3585092"/>
                </a:lnTo>
                <a:lnTo>
                  <a:pt x="5667129" y="3585089"/>
                </a:lnTo>
                <a:lnTo>
                  <a:pt x="0" y="3585089"/>
                </a:lnTo>
                <a:lnTo>
                  <a:pt x="0" y="2287533"/>
                </a:lnTo>
                <a:lnTo>
                  <a:pt x="51672" y="2123653"/>
                </a:lnTo>
                <a:cubicBezTo>
                  <a:pt x="208567" y="1671963"/>
                  <a:pt x="415601" y="1243726"/>
                  <a:pt x="666110" y="845602"/>
                </a:cubicBezTo>
                <a:lnTo>
                  <a:pt x="687111" y="813690"/>
                </a:lnTo>
                <a:lnTo>
                  <a:pt x="739246" y="729608"/>
                </a:lnTo>
                <a:cubicBezTo>
                  <a:pt x="865415" y="535393"/>
                  <a:pt x="1002031" y="348593"/>
                  <a:pt x="1148300" y="170002"/>
                </a:cubicBezTo>
                <a:close/>
              </a:path>
            </a:pathLst>
          </a:custGeom>
          <a:ln>
            <a:noFill/>
          </a:ln>
        </p:spPr>
        <p:txBody>
          <a:bodyPr wrap="square">
            <a:noAutofit/>
          </a:bodyPr>
          <a:lstStyle>
            <a:lvl1pPr marL="0" indent="0" algn="ctr">
              <a:buNone/>
              <a:defRPr>
                <a:solidFill>
                  <a:srgbClr val="5E5E5E"/>
                </a:solidFill>
              </a:defRPr>
            </a:lvl1pPr>
          </a:lstStyle>
          <a:p>
            <a:endParaRPr lang="en-US"/>
          </a:p>
          <a:p>
            <a:endParaRPr lang="en-US"/>
          </a:p>
          <a:p>
            <a:r>
              <a:rPr lang="en-US"/>
              <a:t>Click to add photo</a:t>
            </a:r>
          </a:p>
        </p:txBody>
      </p:sp>
      <p:sp>
        <p:nvSpPr>
          <p:cNvPr id="35" name="Freeform 34">
            <a:extLst>
              <a:ext uri="{FF2B5EF4-FFF2-40B4-BE49-F238E27FC236}">
                <a16:creationId xmlns:a16="http://schemas.microsoft.com/office/drawing/2014/main" id="{23A91863-5EA5-034B-9D61-FC2D65837866}"/>
              </a:ext>
            </a:extLst>
          </p:cNvPr>
          <p:cNvSpPr/>
          <p:nvPr userDrawn="1"/>
        </p:nvSpPr>
        <p:spPr>
          <a:xfrm>
            <a:off x="8456245" y="176782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AC3A166-E984-FF4B-AACA-2FC67E1BA6F5}"/>
              </a:ext>
            </a:extLst>
          </p:cNvPr>
          <p:cNvSpPr/>
          <p:nvPr userDrawn="1"/>
        </p:nvSpPr>
        <p:spPr>
          <a:xfrm>
            <a:off x="9575436" y="265067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CA54045-4139-6141-AA47-E151A66C30C6}"/>
              </a:ext>
            </a:extLst>
          </p:cNvPr>
          <p:cNvCxnSpPr>
            <a:cxnSpLocks/>
          </p:cNvCxnSpPr>
          <p:nvPr userDrawn="1"/>
        </p:nvCxnSpPr>
        <p:spPr>
          <a:xfrm>
            <a:off x="4796852" y="3807502"/>
            <a:ext cx="0" cy="2353455"/>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37" name="Text Placeholder 25">
            <a:extLst>
              <a:ext uri="{FF2B5EF4-FFF2-40B4-BE49-F238E27FC236}">
                <a16:creationId xmlns:a16="http://schemas.microsoft.com/office/drawing/2014/main" id="{E9FDD1ED-6E32-0045-8A11-815BC4878797}"/>
              </a:ext>
            </a:extLst>
          </p:cNvPr>
          <p:cNvSpPr>
            <a:spLocks noGrp="1"/>
          </p:cNvSpPr>
          <p:nvPr>
            <p:ph type="body" sz="quarter" idx="17" hasCustomPrompt="1"/>
          </p:nvPr>
        </p:nvSpPr>
        <p:spPr>
          <a:xfrm>
            <a:off x="5006714" y="3962385"/>
            <a:ext cx="6859047" cy="1911602"/>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38" name="Picture 37" descr="A picture containing drawing&#10;&#10;Description automatically generated">
            <a:extLst>
              <a:ext uri="{FF2B5EF4-FFF2-40B4-BE49-F238E27FC236}">
                <a16:creationId xmlns:a16="http://schemas.microsoft.com/office/drawing/2014/main" id="{440F79AD-8017-C741-B39C-D97128D38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39" name="TextBox 38">
            <a:extLst>
              <a:ext uri="{FF2B5EF4-FFF2-40B4-BE49-F238E27FC236}">
                <a16:creationId xmlns:a16="http://schemas.microsoft.com/office/drawing/2014/main" id="{53D6BF0D-DCCB-2048-9949-C20605E3FD77}"/>
              </a:ext>
            </a:extLst>
          </p:cNvPr>
          <p:cNvSpPr txBox="1"/>
          <p:nvPr userDrawn="1"/>
        </p:nvSpPr>
        <p:spPr>
          <a:xfrm>
            <a:off x="793577" y="6261968"/>
            <a:ext cx="10599865" cy="246221"/>
          </a:xfrm>
          <a:prstGeom prst="rect">
            <a:avLst/>
          </a:prstGeom>
          <a:noFill/>
        </p:spPr>
        <p:txBody>
          <a:bodyPr wrap="square" rtlCol="0">
            <a:spAutoFit/>
          </a:bodyPr>
          <a:lstStyle/>
          <a:p>
            <a:pPr algn="l"/>
            <a:r>
              <a:rPr lang="en-US" sz="1000">
                <a:solidFill>
                  <a:srgbClr val="406F70"/>
                </a:solidFill>
              </a:rPr>
              <a:t>INNOVATION FOR THE FOOD SERVICE SECTOR</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Photos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r">
              <a:buNone/>
              <a:defRPr sz="3600">
                <a:solidFill>
                  <a:srgbClr val="5E5E5E"/>
                </a:solidFill>
                <a:latin typeface="+mn-lt"/>
              </a:defRPr>
            </a:lvl1pPr>
          </a:lstStyle>
          <a:p>
            <a:pPr lvl="0"/>
            <a:r>
              <a:rPr lang="en-US"/>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a:off x="0" y="-14989"/>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a:p>
          <a:p>
            <a:endParaRPr lang="en-US"/>
          </a:p>
          <a:p>
            <a:endParaRPr lang="en-US"/>
          </a:p>
          <a:p>
            <a:endParaRPr lang="en-US"/>
          </a:p>
          <a:p>
            <a:r>
              <a:rPr lang="en-US"/>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a:off x="2085425" y="41097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3204616" y="49926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2" r:id="rId4"/>
    <p:sldLayoutId id="2147483684" r:id="rId5"/>
    <p:sldLayoutId id="2147483687" r:id="rId6"/>
    <p:sldLayoutId id="2147483671" r:id="rId7"/>
    <p:sldLayoutId id="2147483652" r:id="rId8"/>
    <p:sldLayoutId id="2147483653" r:id="rId9"/>
    <p:sldLayoutId id="2147483678" r:id="rId10"/>
    <p:sldLayoutId id="2147483679" r:id="rId11"/>
    <p:sldLayoutId id="2147483680" r:id="rId12"/>
    <p:sldLayoutId id="2147483673" r:id="rId13"/>
    <p:sldLayoutId id="2147483676" r:id="rId14"/>
    <p:sldLayoutId id="2147483677" r:id="rId15"/>
    <p:sldLayoutId id="2147483685" r:id="rId16"/>
    <p:sldLayoutId id="2147483686" r:id="rId17"/>
    <p:sldLayoutId id="2147483672" r:id="rId18"/>
    <p:sldLayoutId id="2147483670" r:id="rId19"/>
    <p:sldLayoutId id="2147483664" r:id="rId20"/>
    <p:sldLayoutId id="2147483674" r:id="rId21"/>
    <p:sldLayoutId id="2147483675" r:id="rId22"/>
    <p:sldLayoutId id="2147483683" r:id="rId23"/>
    <p:sldLayoutId id="2147483656" r:id="rId24"/>
    <p:sldLayoutId id="2147483657" r:id="rId25"/>
    <p:sldLayoutId id="2147483658" r:id="rId26"/>
    <p:sldLayoutId id="214748368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odinnovation.how/wp-content/uploads/2021/08/102-Baked-In-Brick.pdf" TargetMode="External"/><Relationship Id="rId2" Type="http://schemas.openxmlformats.org/officeDocument/2006/relationships/hyperlink" Target="https://bakedinbrick.co.uk/" TargetMode="External"/><Relationship Id="rId1" Type="http://schemas.openxmlformats.org/officeDocument/2006/relationships/slideLayout" Target="../slideLayouts/slideLayout2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medium.com/the-algorithmic-society/google-search-can-find-anything-except-the-law-350dffdfcd8b" TargetMode="External"/><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odinnovation.how/wp-content/uploads/2021/08/41-My-Goodness.pdf" TargetMode="External"/><Relationship Id="rId2" Type="http://schemas.openxmlformats.org/officeDocument/2006/relationships/hyperlink" Target="https://www.mygoodnessfood.com/" TargetMode="External"/><Relationship Id="rId1" Type="http://schemas.openxmlformats.org/officeDocument/2006/relationships/slideLayout" Target="../slideLayouts/slideLayout27.xml"/><Relationship Id="rId5" Type="http://schemas.openxmlformats.org/officeDocument/2006/relationships/image" Target="../media/image28.jpe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hyperlink" Target="http://clipset.20minutos.es/por-que-amazon-asalta-el-negocio-de-la-comida-preparada-con-los-meal-kits/" TargetMode="External"/><Relationship Id="rId2" Type="http://schemas.openxmlformats.org/officeDocument/2006/relationships/image" Target="../media/image29.jpg"/><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oodinnovation.how/wp-content/uploads/2021/08/72-Greenbox-Food-Co.pdf" TargetMode="External"/><Relationship Id="rId2" Type="http://schemas.openxmlformats.org/officeDocument/2006/relationships/hyperlink" Target="https://www.greenboxfoodco.com/home" TargetMode="External"/><Relationship Id="rId1" Type="http://schemas.openxmlformats.org/officeDocument/2006/relationships/slideLayout" Target="../slideLayouts/slideLayout27.xml"/><Relationship Id="rId5" Type="http://schemas.openxmlformats.org/officeDocument/2006/relationships/image" Target="../media/image31.jpe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specialityfoodmagazine.com/news/snack-food-trends"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instagram.com/p/B-sEKnAFNX3/?utm_source=ig_embed&amp;utm_campaign=loading"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royalnature.bg/" TargetMode="External"/><Relationship Id="rId2" Type="http://schemas.openxmlformats.org/officeDocument/2006/relationships/hyperlink" Target="https://www.foodpanda.com/about/" TargetMode="External"/><Relationship Id="rId1" Type="http://schemas.openxmlformats.org/officeDocument/2006/relationships/slideLayout" Target="../slideLayouts/slideLayout2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hyperlink" Target="https://www.foodinnovation.how/wp-content/uploads/2021/08/104-Royal-Nature.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theglobalfool.com/world-environment-day-2013-today-june-5/" TargetMode="External"/><Relationship Id="rId2" Type="http://schemas.openxmlformats.org/officeDocument/2006/relationships/image" Target="../media/image36.jpg"/><Relationship Id="rId1" Type="http://schemas.openxmlformats.org/officeDocument/2006/relationships/slideLayout" Target="../slideLayouts/slideLayout14.xml"/><Relationship Id="rId5" Type="http://schemas.openxmlformats.org/officeDocument/2006/relationships/hyperlink" Target="http://www.themindfulword.org/2015/ways-eat-simply-well/"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odinnovation.how/wp-content/uploads/2021/07/2.-Kodila.pdf" TargetMode="External"/><Relationship Id="rId2" Type="http://schemas.openxmlformats.org/officeDocument/2006/relationships/hyperlink" Target="https://www.kodila.si/" TargetMode="External"/><Relationship Id="rId1" Type="http://schemas.openxmlformats.org/officeDocument/2006/relationships/slideLayout" Target="../slideLayouts/slideLayout27.xm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P7vnspDNx7g&amp;t=10s" TargetMode="External"/><Relationship Id="rId2" Type="http://schemas.openxmlformats.org/officeDocument/2006/relationships/slideLayout" Target="../slideLayouts/slideLayout21.xml"/><Relationship Id="rId1" Type="http://schemas.openxmlformats.org/officeDocument/2006/relationships/video" Target="https://www.youtube.com/embed/P7vnspDNx7g?start=10&amp;feature=oembed" TargetMode="Externa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pexels.com/photo/group-of-people-eating-together-3184195/" TargetMode="External"/><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leatherheadfood.com/files/2016/08/White-Paper-How-Our-Senses-Interact.pdf#:~:text=The way we perceive food, from a sensory,that none of our senses work in isolation." TargetMode="External"/><Relationship Id="rId1" Type="http://schemas.openxmlformats.org/officeDocument/2006/relationships/slideLayout" Target="../slideLayouts/slideLayout9.xml"/><Relationship Id="rId4" Type="http://schemas.openxmlformats.org/officeDocument/2006/relationships/hyperlink" Target="https://www.exploratorium.edu/snacks/your-sense-of-tast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xJGf1qUczd4" TargetMode="External"/><Relationship Id="rId2" Type="http://schemas.openxmlformats.org/officeDocument/2006/relationships/slideLayout" Target="../slideLayouts/slideLayout21.xml"/><Relationship Id="rId1" Type="http://schemas.openxmlformats.org/officeDocument/2006/relationships/video" Target="https://www.youtube.com/embed/xJGf1qUczd4?feature=oembed" TargetMode="Externa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qW5oZI2Mry4" TargetMode="External"/><Relationship Id="rId2" Type="http://schemas.openxmlformats.org/officeDocument/2006/relationships/slideLayout" Target="../slideLayouts/slideLayout21.xml"/><Relationship Id="rId1" Type="http://schemas.openxmlformats.org/officeDocument/2006/relationships/video" Target="https://www.youtube.com/embed/qW5oZI2Mry4?feature=oembed" TargetMode="External"/><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n.gr/wp-content/uploads/2021/03/COVID-19_Study_-_European_Food_Behaviours_-_Report.pdf" TargetMode="Externa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JRAxpSHJScQ" TargetMode="External"/><Relationship Id="rId2" Type="http://schemas.openxmlformats.org/officeDocument/2006/relationships/slideLayout" Target="../slideLayouts/slideLayout21.xml"/><Relationship Id="rId1" Type="http://schemas.openxmlformats.org/officeDocument/2006/relationships/video" Target="https://www.youtube.com/embed/JRAxpSHJScQ?feature=oembed" TargetMode="Externa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www.stevegranthealth.com/articles/why-we-eat-food-emotions-connection/#:~:text=Emotions/feelings are an extremely strong trigger for food,support or cope with these emotions and circumstances." TargetMode="External"/><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Ok2eelX_5vQ" TargetMode="External"/><Relationship Id="rId2" Type="http://schemas.openxmlformats.org/officeDocument/2006/relationships/slideLayout" Target="../slideLayouts/slideLayout21.xml"/><Relationship Id="rId1" Type="http://schemas.openxmlformats.org/officeDocument/2006/relationships/video" Target="https://www.youtube.com/embed/Ok2eelX_5vQ?feature=oembed" TargetMode="External"/><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4.xml"/><Relationship Id="rId5" Type="http://schemas.openxmlformats.org/officeDocument/2006/relationships/image" Target="../media/image64.svg"/><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F4C7CE-415E-B446-A374-02A0FC4D1E84}"/>
              </a:ext>
            </a:extLst>
          </p:cNvPr>
          <p:cNvSpPr>
            <a:spLocks noGrp="1"/>
          </p:cNvSpPr>
          <p:nvPr>
            <p:ph type="body" sz="quarter" idx="19"/>
          </p:nvPr>
        </p:nvSpPr>
        <p:spPr>
          <a:xfrm>
            <a:off x="347789" y="4889501"/>
            <a:ext cx="5843461" cy="1508124"/>
          </a:xfrm>
        </p:spPr>
        <p:txBody>
          <a:bodyPr>
            <a:noAutofit/>
          </a:bodyPr>
          <a:lstStyle/>
          <a:p>
            <a:r>
              <a:rPr lang="es-ES_tradnl" sz="3600" dirty="0"/>
              <a:t>Una época de grandes cambios </a:t>
            </a:r>
          </a:p>
          <a:p>
            <a:r>
              <a:rPr lang="es-ES_tradnl" sz="3600" dirty="0"/>
              <a:t>El servicio de alimentación y el cliente</a:t>
            </a:r>
            <a:endParaRPr lang="en-US" sz="3600" dirty="0"/>
          </a:p>
        </p:txBody>
      </p:sp>
      <p:sp>
        <p:nvSpPr>
          <p:cNvPr id="5" name="Text Placeholder 4">
            <a:extLst>
              <a:ext uri="{FF2B5EF4-FFF2-40B4-BE49-F238E27FC236}">
                <a16:creationId xmlns:a16="http://schemas.microsoft.com/office/drawing/2014/main" id="{C334D751-361D-314B-9BE7-2E8A64BE0AC2}"/>
              </a:ext>
            </a:extLst>
          </p:cNvPr>
          <p:cNvSpPr>
            <a:spLocks noGrp="1"/>
          </p:cNvSpPr>
          <p:nvPr>
            <p:ph type="body" sz="quarter" idx="20"/>
          </p:nvPr>
        </p:nvSpPr>
        <p:spPr>
          <a:xfrm>
            <a:off x="363664" y="3972286"/>
            <a:ext cx="3195485" cy="837258"/>
          </a:xfrm>
        </p:spPr>
        <p:txBody>
          <a:bodyPr/>
          <a:lstStyle/>
          <a:p>
            <a:r>
              <a:rPr lang="en-US" dirty="0" err="1"/>
              <a:t>Módulo</a:t>
            </a:r>
            <a:r>
              <a:rPr lang="en-US" dirty="0"/>
              <a:t> 1</a:t>
            </a:r>
          </a:p>
        </p:txBody>
      </p:sp>
      <p:pic>
        <p:nvPicPr>
          <p:cNvPr id="6" name="Picture 5" descr="A picture containing person, holding, indoor, hand&#10;&#10;Description automatically generated">
            <a:extLst>
              <a:ext uri="{FF2B5EF4-FFF2-40B4-BE49-F238E27FC236}">
                <a16:creationId xmlns:a16="http://schemas.microsoft.com/office/drawing/2014/main" id="{5301411B-83D8-9C47-B90F-3A1D1253C5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5532" y="-444608"/>
            <a:ext cx="10246468" cy="8299665"/>
          </a:xfrm>
          <a:prstGeom prst="rect">
            <a:avLst/>
          </a:prstGeom>
        </p:spPr>
      </p:pic>
    </p:spTree>
    <p:extLst>
      <p:ext uri="{BB962C8B-B14F-4D97-AF65-F5344CB8AC3E}">
        <p14:creationId xmlns:p14="http://schemas.microsoft.com/office/powerpoint/2010/main" val="250316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 sanitizer and masks">
            <a:extLst>
              <a:ext uri="{FF2B5EF4-FFF2-40B4-BE49-F238E27FC236}">
                <a16:creationId xmlns:a16="http://schemas.microsoft.com/office/drawing/2014/main" id="{0680B60E-8B84-4FE3-A1A9-67A69B581E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3059" y="4991101"/>
            <a:ext cx="2798941" cy="1866899"/>
          </a:xfrm>
          <a:prstGeom prst="rect">
            <a:avLst/>
          </a:prstGeom>
          <a:ln>
            <a:noFill/>
          </a:ln>
          <a:effectLst>
            <a:softEdge rad="112500"/>
          </a:effectLst>
        </p:spPr>
      </p:pic>
      <p:sp>
        <p:nvSpPr>
          <p:cNvPr id="2" name="Text Placeholder 1">
            <a:extLst>
              <a:ext uri="{FF2B5EF4-FFF2-40B4-BE49-F238E27FC236}">
                <a16:creationId xmlns:a16="http://schemas.microsoft.com/office/drawing/2014/main" id="{70D5912B-38C8-4F39-A0A0-B027BE639195}"/>
              </a:ext>
            </a:extLst>
          </p:cNvPr>
          <p:cNvSpPr>
            <a:spLocks noGrp="1"/>
          </p:cNvSpPr>
          <p:nvPr>
            <p:ph type="body" sz="quarter" idx="19"/>
          </p:nvPr>
        </p:nvSpPr>
        <p:spPr>
          <a:xfrm>
            <a:off x="464631" y="493584"/>
            <a:ext cx="8857251" cy="1160989"/>
          </a:xfrm>
        </p:spPr>
        <p:txBody>
          <a:bodyPr/>
          <a:lstStyle/>
          <a:p>
            <a:r>
              <a:rPr lang="es-ES_tradnl" b="1" dirty="0">
                <a:solidFill>
                  <a:srgbClr val="CC9131"/>
                </a:solidFill>
              </a:rPr>
              <a:t>3. La seguridad y el saneamiento serán el centro de atención...</a:t>
            </a:r>
            <a:endParaRPr lang="en-IE" b="1" dirty="0">
              <a:solidFill>
                <a:srgbClr val="CC9131"/>
              </a:solidFill>
            </a:endParaRPr>
          </a:p>
        </p:txBody>
      </p:sp>
      <p:sp>
        <p:nvSpPr>
          <p:cNvPr id="3" name="Text Placeholder 2">
            <a:extLst>
              <a:ext uri="{FF2B5EF4-FFF2-40B4-BE49-F238E27FC236}">
                <a16:creationId xmlns:a16="http://schemas.microsoft.com/office/drawing/2014/main" id="{D8990F81-42E6-4DED-8728-4775B9014DAE}"/>
              </a:ext>
            </a:extLst>
          </p:cNvPr>
          <p:cNvSpPr>
            <a:spLocks noGrp="1"/>
          </p:cNvSpPr>
          <p:nvPr>
            <p:ph type="body" sz="quarter" idx="20"/>
          </p:nvPr>
        </p:nvSpPr>
        <p:spPr>
          <a:xfrm>
            <a:off x="464631" y="1813809"/>
            <a:ext cx="10968810" cy="4044065"/>
          </a:xfrm>
        </p:spPr>
        <p:txBody>
          <a:bodyPr/>
          <a:lstStyle/>
          <a:p>
            <a:pPr algn="just"/>
            <a:r>
              <a:rPr lang="es-ES_tradnl" sz="2000" dirty="0"/>
              <a:t>La seguridad y el saneamiento seguirán siendo una parte crítica del énfasis en el servicio de alimentos durante y después de COVID-19. Garantizar que los consumidores se sientan seguros y que su establecimiento ha sido debidamente higienizado es una acción muy importante de servicio al cliente y de posicionamiento de la marca. </a:t>
            </a:r>
          </a:p>
          <a:p>
            <a:pPr marL="342900" indent="-342900" algn="just">
              <a:buFont typeface="Arial"/>
              <a:buChar char="•"/>
            </a:pPr>
            <a:r>
              <a:rPr lang="es-ES_tradnl" sz="2000" dirty="0"/>
              <a:t>En el futuro, la capacidad de "vender" la seguridad y el saneamiento contando la historia de lo minucioso que es el proceso de limpieza y las medidas que se toman, tendrá un papel mucho más importante en el marketing.</a:t>
            </a:r>
          </a:p>
          <a:p>
            <a:pPr marL="342900" indent="-342900" algn="just">
              <a:buFont typeface="Arial"/>
              <a:buChar char="•"/>
            </a:pPr>
            <a:r>
              <a:rPr lang="es-ES_tradnl" sz="2000" dirty="0"/>
              <a:t>La automatización basada en la tecnología será un elemento clave para este mayor énfasis. Por ejemplo:</a:t>
            </a:r>
          </a:p>
          <a:p>
            <a:pPr marL="342900" indent="-342900" algn="just">
              <a:buFont typeface="Courier New"/>
              <a:buChar char="o"/>
            </a:pPr>
            <a:r>
              <a:rPr lang="es-ES_tradnl" sz="2000" dirty="0"/>
              <a:t>Entrega de alimentos sin contacto</a:t>
            </a:r>
          </a:p>
          <a:p>
            <a:pPr marL="342900" indent="-342900" algn="just">
              <a:buFont typeface="Courier New"/>
              <a:buChar char="o"/>
            </a:pPr>
            <a:r>
              <a:rPr lang="es-ES_tradnl" sz="2000" dirty="0"/>
              <a:t>Pedidos y pagos sin fricción en el local y fuera de él  </a:t>
            </a:r>
          </a:p>
          <a:p>
            <a:pPr marL="342900" indent="-342900" algn="just">
              <a:buFont typeface="Courier New"/>
              <a:buChar char="o"/>
            </a:pPr>
            <a:r>
              <a:rPr lang="es-ES_tradnl" sz="2000" dirty="0"/>
              <a:t>Reaparición de los códigos QR: ¿quién creía que estaban muertos y desaparecidos?</a:t>
            </a:r>
            <a:endParaRPr lang="en-IE" sz="2000" dirty="0"/>
          </a:p>
        </p:txBody>
      </p:sp>
    </p:spTree>
    <p:extLst>
      <p:ext uri="{BB962C8B-B14F-4D97-AF65-F5344CB8AC3E}">
        <p14:creationId xmlns:p14="http://schemas.microsoft.com/office/powerpoint/2010/main" val="192861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D3D7F8-0F95-40EB-B798-78363B278201}"/>
              </a:ext>
            </a:extLst>
          </p:cNvPr>
          <p:cNvSpPr>
            <a:spLocks noGrp="1"/>
          </p:cNvSpPr>
          <p:nvPr>
            <p:ph type="body" sz="quarter" idx="19"/>
          </p:nvPr>
        </p:nvSpPr>
        <p:spPr/>
        <p:txBody>
          <a:bodyPr/>
          <a:lstStyle/>
          <a:p>
            <a:r>
              <a:rPr lang="es-ES_tradnl" b="1" dirty="0">
                <a:solidFill>
                  <a:srgbClr val="CC9131"/>
                </a:solidFill>
              </a:rPr>
              <a:t>4. Aceleración y enfoque fuera de las instalaciones en todos los sectores...</a:t>
            </a:r>
            <a:endParaRPr lang="en-IE" b="1" dirty="0">
              <a:solidFill>
                <a:srgbClr val="CC9131"/>
              </a:solidFill>
            </a:endParaRPr>
          </a:p>
        </p:txBody>
      </p:sp>
      <p:sp>
        <p:nvSpPr>
          <p:cNvPr id="3" name="Text Placeholder 2">
            <a:extLst>
              <a:ext uri="{FF2B5EF4-FFF2-40B4-BE49-F238E27FC236}">
                <a16:creationId xmlns:a16="http://schemas.microsoft.com/office/drawing/2014/main" id="{BF6CA41D-49E4-4BBB-99F5-3C68953EB99D}"/>
              </a:ext>
            </a:extLst>
          </p:cNvPr>
          <p:cNvSpPr>
            <a:spLocks noGrp="1"/>
          </p:cNvSpPr>
          <p:nvPr>
            <p:ph type="body" sz="quarter" idx="20"/>
          </p:nvPr>
        </p:nvSpPr>
        <p:spPr>
          <a:xfrm>
            <a:off x="485775" y="1885950"/>
            <a:ext cx="11449050" cy="3847789"/>
          </a:xfrm>
        </p:spPr>
        <p:txBody>
          <a:bodyPr/>
          <a:lstStyle/>
          <a:p>
            <a:pPr algn="just"/>
            <a:r>
              <a:rPr lang="es-ES_tradnl" sz="2200" dirty="0"/>
              <a:t>Una tendencia clave que surgirá y se acelerará a partir de esta pandemia será el cambio a estrategias fuera del local, en particular en los segmentos en los que no se había centrado anteriormente. </a:t>
            </a:r>
          </a:p>
          <a:p>
            <a:pPr marL="342900" indent="-342900" algn="just">
              <a:buFont typeface="Arial"/>
              <a:buChar char="•"/>
            </a:pPr>
            <a:r>
              <a:rPr lang="es-ES_tradnl" sz="2200" dirty="0"/>
              <a:t>Los restaurantes, pubs e incluso las operaciones institucionales han invertido durante la pandemia en tecnologías de recogida de pedidos, y esta capacidad seguirá creciendo y prosperando después de la pandemia. </a:t>
            </a:r>
          </a:p>
          <a:p>
            <a:pPr marL="342900" indent="-342900" algn="just">
              <a:buFont typeface="Arial"/>
              <a:buChar char="•"/>
            </a:pPr>
            <a:r>
              <a:rPr lang="es-ES_tradnl" sz="2200" dirty="0"/>
              <a:t>La entrega es un área que muchos están explorando para mitigar el riesgo. Se espera que la entrega (ya sea a través de </a:t>
            </a:r>
            <a:r>
              <a:rPr lang="es-ES_tradnl" sz="2200" dirty="0" err="1"/>
              <a:t>agregadores</a:t>
            </a:r>
            <a:r>
              <a:rPr lang="es-ES_tradnl" sz="2200" dirty="0"/>
              <a:t> o incluso de la </a:t>
            </a:r>
            <a:r>
              <a:rPr lang="es-ES_tradnl" sz="2200" dirty="0" err="1"/>
              <a:t>autoentrega</a:t>
            </a:r>
            <a:r>
              <a:rPr lang="es-ES_tradnl" sz="2200" dirty="0"/>
              <a:t>) se acelere. </a:t>
            </a:r>
          </a:p>
          <a:p>
            <a:pPr marL="342900" indent="-342900" algn="just">
              <a:buFont typeface="Arial"/>
              <a:buChar char="•"/>
            </a:pPr>
            <a:r>
              <a:rPr lang="es-ES_tradnl" sz="2200" dirty="0"/>
              <a:t>Con un enfoque más concertado en la distribución fuera del local, sigue habiendo importantes preocupaciones operativas y de costes, especialmente para los nuevos en este ámbito. Los costes de envasado, la preparación de los alimentos para el viaje, la creación de un espacio para la comida para llevar/entrega y la consideración de los costes adicionales y la tecnología son retos con los que algunas empresas de servicios alimentarios tendrán que lidiar.</a:t>
            </a:r>
          </a:p>
        </p:txBody>
      </p:sp>
    </p:spTree>
    <p:extLst>
      <p:ext uri="{BB962C8B-B14F-4D97-AF65-F5344CB8AC3E}">
        <p14:creationId xmlns:p14="http://schemas.microsoft.com/office/powerpoint/2010/main" val="20963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1611A-0354-415F-8F79-36D8CB00CE63}"/>
              </a:ext>
            </a:extLst>
          </p:cNvPr>
          <p:cNvSpPr>
            <a:spLocks noGrp="1"/>
          </p:cNvSpPr>
          <p:nvPr>
            <p:ph type="body" sz="quarter" idx="19"/>
          </p:nvPr>
        </p:nvSpPr>
        <p:spPr/>
        <p:txBody>
          <a:bodyPr/>
          <a:lstStyle/>
          <a:p>
            <a:r>
              <a:rPr lang="es-ES_tradnl" b="1" dirty="0">
                <a:solidFill>
                  <a:srgbClr val="CC9131"/>
                </a:solidFill>
              </a:rPr>
              <a:t>5. Reinvención del modelo de negocio</a:t>
            </a:r>
            <a:endParaRPr lang="en-IE" b="1" dirty="0">
              <a:solidFill>
                <a:srgbClr val="CC9131"/>
              </a:solidFill>
            </a:endParaRPr>
          </a:p>
        </p:txBody>
      </p:sp>
      <p:sp>
        <p:nvSpPr>
          <p:cNvPr id="3" name="Text Placeholder 2">
            <a:extLst>
              <a:ext uri="{FF2B5EF4-FFF2-40B4-BE49-F238E27FC236}">
                <a16:creationId xmlns:a16="http://schemas.microsoft.com/office/drawing/2014/main" id="{95375761-6D70-4BBA-9D2F-F486B5B6966C}"/>
              </a:ext>
            </a:extLst>
          </p:cNvPr>
          <p:cNvSpPr>
            <a:spLocks noGrp="1"/>
          </p:cNvSpPr>
          <p:nvPr>
            <p:ph type="body" sz="quarter" idx="20"/>
          </p:nvPr>
        </p:nvSpPr>
        <p:spPr>
          <a:xfrm>
            <a:off x="418465" y="1627313"/>
            <a:ext cx="11193932" cy="4000190"/>
          </a:xfrm>
        </p:spPr>
        <p:txBody>
          <a:bodyPr/>
          <a:lstStyle/>
          <a:p>
            <a:pPr marL="342900" indent="-342900" algn="just">
              <a:buFont typeface="Arial"/>
              <a:buChar char="•"/>
            </a:pPr>
            <a:r>
              <a:rPr lang="es-ES_tradnl" sz="2200" dirty="0">
                <a:solidFill>
                  <a:srgbClr val="406F70"/>
                </a:solidFill>
              </a:rPr>
              <a:t>Están apareciendo nuevos formatos e híbridos de modelos de negocio de restauración, incluida la integración de productos de venta al por menor en un restaurante. Los kits de comida, que han sido una forma exitosa para que los operadores lleven la experiencia del restaurante al consumidor en casa, probablemente continuarán. </a:t>
            </a:r>
          </a:p>
          <a:p>
            <a:pPr marL="342900" indent="-342900" algn="just">
              <a:buFont typeface="Arial"/>
              <a:buChar char="•"/>
            </a:pPr>
            <a:r>
              <a:rPr lang="es-ES_tradnl" sz="2200" dirty="0">
                <a:solidFill>
                  <a:srgbClr val="406F70"/>
                </a:solidFill>
              </a:rPr>
              <a:t>Ya se está estudiando la posibilidad de crear cocinas de reparto. Algunas PYMES han decidido (o decidirán) que no necesitan tanto espacio para comer, o ninguno. Las cocinas de reparto pueden ganar importancia no sólo en las zonas urbanas, sino también en las zonas suburbanas y rurales, donde un restaurante tradicional puede no tener sentido económico.</a:t>
            </a:r>
          </a:p>
          <a:p>
            <a:pPr marL="342900" indent="-342900" algn="just">
              <a:buFont typeface="Arial"/>
              <a:buChar char="•"/>
            </a:pPr>
            <a:r>
              <a:rPr lang="es-ES_tradnl" sz="2200" dirty="0">
                <a:solidFill>
                  <a:srgbClr val="406F70"/>
                </a:solidFill>
              </a:rPr>
              <a:t>Es probable que muchos negocios de restauración se replanteen su ubicación. Los centros urbanos pueden no ser tan atractivos a largo plazo para ciertos operadores, como los que atienden a las comidas de negocios, etc. (sobre todo si se sigue trabajando en casa) y los operadores evaluarán si hay más oportunidades en las ubicaciones suburbanas.</a:t>
            </a:r>
          </a:p>
        </p:txBody>
      </p:sp>
    </p:spTree>
    <p:extLst>
      <p:ext uri="{BB962C8B-B14F-4D97-AF65-F5344CB8AC3E}">
        <p14:creationId xmlns:p14="http://schemas.microsoft.com/office/powerpoint/2010/main" val="128188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D3485-9FD9-439C-B1E2-4089A5771444}"/>
              </a:ext>
            </a:extLst>
          </p:cNvPr>
          <p:cNvSpPr>
            <a:spLocks noGrp="1"/>
          </p:cNvSpPr>
          <p:nvPr>
            <p:ph type="body" sz="quarter" idx="19"/>
          </p:nvPr>
        </p:nvSpPr>
        <p:spPr>
          <a:xfrm>
            <a:off x="419100" y="439461"/>
            <a:ext cx="8857251" cy="1160989"/>
          </a:xfrm>
        </p:spPr>
        <p:txBody>
          <a:bodyPr/>
          <a:lstStyle/>
          <a:p>
            <a:r>
              <a:rPr lang="es-ES_tradnl" b="1" dirty="0">
                <a:solidFill>
                  <a:srgbClr val="CC9131"/>
                </a:solidFill>
              </a:rPr>
              <a:t>6. La cadena de suministro ´´</a:t>
            </a:r>
            <a:r>
              <a:rPr lang="es-ES_tradnl" b="1" dirty="0" err="1">
                <a:solidFill>
                  <a:srgbClr val="CC9131"/>
                </a:solidFill>
              </a:rPr>
              <a:t>bumpiness´será</a:t>
            </a:r>
            <a:r>
              <a:rPr lang="es-ES_tradnl" b="1" dirty="0">
                <a:solidFill>
                  <a:srgbClr val="CC9131"/>
                </a:solidFill>
              </a:rPr>
              <a:t> un problema en el futuro inmediato...</a:t>
            </a:r>
            <a:endParaRPr lang="en-IE" b="1" dirty="0">
              <a:solidFill>
                <a:srgbClr val="CC9131"/>
              </a:solidFill>
            </a:endParaRPr>
          </a:p>
        </p:txBody>
      </p:sp>
      <p:sp>
        <p:nvSpPr>
          <p:cNvPr id="3" name="Text Placeholder 2">
            <a:extLst>
              <a:ext uri="{FF2B5EF4-FFF2-40B4-BE49-F238E27FC236}">
                <a16:creationId xmlns:a16="http://schemas.microsoft.com/office/drawing/2014/main" id="{5407BCC3-0335-4117-8829-5151AC689348}"/>
              </a:ext>
            </a:extLst>
          </p:cNvPr>
          <p:cNvSpPr>
            <a:spLocks noGrp="1"/>
          </p:cNvSpPr>
          <p:nvPr>
            <p:ph type="body" sz="quarter" idx="20"/>
          </p:nvPr>
        </p:nvSpPr>
        <p:spPr>
          <a:xfrm>
            <a:off x="419100" y="1469035"/>
            <a:ext cx="9524999" cy="4452340"/>
          </a:xfrm>
        </p:spPr>
        <p:txBody>
          <a:bodyPr/>
          <a:lstStyle/>
          <a:p>
            <a:r>
              <a:rPr lang="es-ES_tradnl" sz="2200" dirty="0"/>
              <a:t>Es probable que continúen los problemas en la cadena de suministro que comenzaron con la pandemia en 2020 y el </a:t>
            </a:r>
            <a:r>
              <a:rPr lang="es-ES_tradnl" sz="2200" dirty="0" err="1"/>
              <a:t>Brexit</a:t>
            </a:r>
            <a:r>
              <a:rPr lang="es-ES_tradnl" sz="2200" dirty="0"/>
              <a:t> en 2021. </a:t>
            </a:r>
          </a:p>
          <a:p>
            <a:r>
              <a:rPr lang="es-ES_tradnl" sz="2200" dirty="0"/>
              <a:t>Hubo problemas -a menudo significativos- de falta de existencias y los operadores se encontraron a menudo con productos sustitutivos o sin la capacidad de servir un determinado elemento del menú. </a:t>
            </a:r>
          </a:p>
          <a:p>
            <a:r>
              <a:rPr lang="es-ES_tradnl" sz="2200" dirty="0"/>
              <a:t>Del mismo modo, los operadores a menudo se quedaron con muchas existencias cuando se introdujeron los cierres gubernamentales. Está claro que la previsión de la cadena de suministro y la capacidad de evaluar con precisión la oferta y la demanda ha sido en gran medida una conjetura durante la mayor parte de 2020-2021. Es poco probable que esto cambie a corto o medio plazo. </a:t>
            </a:r>
          </a:p>
          <a:p>
            <a:r>
              <a:rPr lang="es-ES_tradnl" sz="2200" dirty="0"/>
              <a:t>Hasta que la industria se encuentre en una trayectoria de crecimiento establecida con poca preocupación por los cierres adicionales, habrá desafíos para mantener los niveles de stock y suministro.</a:t>
            </a:r>
          </a:p>
        </p:txBody>
      </p:sp>
      <p:pic>
        <p:nvPicPr>
          <p:cNvPr id="9" name="Picture 8" descr="Box of fruits and vegetables">
            <a:extLst>
              <a:ext uri="{FF2B5EF4-FFF2-40B4-BE49-F238E27FC236}">
                <a16:creationId xmlns:a16="http://schemas.microsoft.com/office/drawing/2014/main" id="{A2C05109-FCFE-4837-BA97-94E41A6CD5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77426" y="2305050"/>
            <a:ext cx="2314574" cy="3428689"/>
          </a:xfrm>
          <a:prstGeom prst="rect">
            <a:avLst/>
          </a:prstGeom>
          <a:ln>
            <a:noFill/>
          </a:ln>
          <a:effectLst>
            <a:softEdge rad="112500"/>
          </a:effectLst>
        </p:spPr>
      </p:pic>
    </p:spTree>
    <p:extLst>
      <p:ext uri="{BB962C8B-B14F-4D97-AF65-F5344CB8AC3E}">
        <p14:creationId xmlns:p14="http://schemas.microsoft.com/office/powerpoint/2010/main" val="135418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D7498-F28B-4A87-A657-F58A19C9B44F}"/>
              </a:ext>
            </a:extLst>
          </p:cNvPr>
          <p:cNvSpPr>
            <a:spLocks noGrp="1"/>
          </p:cNvSpPr>
          <p:nvPr>
            <p:ph type="body" sz="quarter" idx="13"/>
          </p:nvPr>
        </p:nvSpPr>
        <p:spPr>
          <a:xfrm>
            <a:off x="251427" y="186848"/>
            <a:ext cx="6225573" cy="1659732"/>
          </a:xfrm>
        </p:spPr>
        <p:txBody>
          <a:bodyPr>
            <a:normAutofit fontScale="92500"/>
          </a:bodyPr>
          <a:lstStyle/>
          <a:p>
            <a:r>
              <a:rPr lang="es-ES_tradnl" b="1" dirty="0">
                <a:solidFill>
                  <a:srgbClr val="085156"/>
                </a:solidFill>
              </a:rPr>
              <a:t>Recapitulemos sobre las acciones comerciales que afectan a su negocio de restauración</a:t>
            </a:r>
            <a:endParaRPr lang="en-IE" b="1" dirty="0">
              <a:solidFill>
                <a:srgbClr val="085156"/>
              </a:solidFill>
            </a:endParaRPr>
          </a:p>
        </p:txBody>
      </p:sp>
      <p:sp>
        <p:nvSpPr>
          <p:cNvPr id="4" name="Text Placeholder 3">
            <a:extLst>
              <a:ext uri="{FF2B5EF4-FFF2-40B4-BE49-F238E27FC236}">
                <a16:creationId xmlns:a16="http://schemas.microsoft.com/office/drawing/2014/main" id="{454E6469-9664-44D6-8EEF-0C34CE8A255A}"/>
              </a:ext>
            </a:extLst>
          </p:cNvPr>
          <p:cNvSpPr>
            <a:spLocks noGrp="1"/>
          </p:cNvSpPr>
          <p:nvPr>
            <p:ph type="body" sz="quarter" idx="15"/>
          </p:nvPr>
        </p:nvSpPr>
        <p:spPr>
          <a:xfrm>
            <a:off x="4984954" y="1177359"/>
            <a:ext cx="1176670" cy="1292995"/>
          </a:xfrm>
        </p:spPr>
        <p:txBody>
          <a:bodyPr/>
          <a:lstStyle/>
          <a:p>
            <a:r>
              <a:rPr lang="en-US" dirty="0"/>
              <a:t>01</a:t>
            </a:r>
            <a:endParaRPr lang="en-IE" dirty="0"/>
          </a:p>
        </p:txBody>
      </p:sp>
      <p:sp>
        <p:nvSpPr>
          <p:cNvPr id="5" name="Text Placeholder 4">
            <a:extLst>
              <a:ext uri="{FF2B5EF4-FFF2-40B4-BE49-F238E27FC236}">
                <a16:creationId xmlns:a16="http://schemas.microsoft.com/office/drawing/2014/main" id="{05511889-0F45-4A96-AAE6-B944445AEA69}"/>
              </a:ext>
            </a:extLst>
          </p:cNvPr>
          <p:cNvSpPr>
            <a:spLocks noGrp="1"/>
          </p:cNvSpPr>
          <p:nvPr>
            <p:ph type="body" sz="quarter" idx="12"/>
          </p:nvPr>
        </p:nvSpPr>
        <p:spPr>
          <a:xfrm>
            <a:off x="6271051" y="1184884"/>
            <a:ext cx="5920949" cy="1292995"/>
          </a:xfrm>
        </p:spPr>
        <p:txBody>
          <a:bodyPr>
            <a:normAutofit/>
          </a:bodyPr>
          <a:lstStyle/>
          <a:p>
            <a:r>
              <a:rPr lang="es-ES_tradnl" sz="1900" b="1" dirty="0"/>
              <a:t>Cambio a la comida fuera del local - debido a los cierres de los restaurantes, los operadores que pudieron pasar a la comida para llevar o al reparto tuvieron cierto éxito como "puente" para sobrevivir. </a:t>
            </a:r>
            <a:endParaRPr lang="en-US" dirty="0"/>
          </a:p>
        </p:txBody>
      </p:sp>
      <p:sp>
        <p:nvSpPr>
          <p:cNvPr id="6" name="Text Placeholder 5">
            <a:extLst>
              <a:ext uri="{FF2B5EF4-FFF2-40B4-BE49-F238E27FC236}">
                <a16:creationId xmlns:a16="http://schemas.microsoft.com/office/drawing/2014/main" id="{5A3979A1-CAFA-495E-ADFD-CA322DC49318}"/>
              </a:ext>
            </a:extLst>
          </p:cNvPr>
          <p:cNvSpPr>
            <a:spLocks noGrp="1"/>
          </p:cNvSpPr>
          <p:nvPr>
            <p:ph type="body" sz="quarter" idx="16"/>
          </p:nvPr>
        </p:nvSpPr>
        <p:spPr/>
        <p:txBody>
          <a:bodyPr/>
          <a:lstStyle/>
          <a:p>
            <a:r>
              <a:rPr lang="en-US" dirty="0"/>
              <a:t>02</a:t>
            </a:r>
            <a:endParaRPr lang="en-IE" dirty="0"/>
          </a:p>
        </p:txBody>
      </p:sp>
      <p:sp>
        <p:nvSpPr>
          <p:cNvPr id="7" name="Text Placeholder 6">
            <a:extLst>
              <a:ext uri="{FF2B5EF4-FFF2-40B4-BE49-F238E27FC236}">
                <a16:creationId xmlns:a16="http://schemas.microsoft.com/office/drawing/2014/main" id="{022E5219-7ACB-455F-9C7E-54B9CE3B0E5E}"/>
              </a:ext>
            </a:extLst>
          </p:cNvPr>
          <p:cNvSpPr>
            <a:spLocks noGrp="1"/>
          </p:cNvSpPr>
          <p:nvPr>
            <p:ph type="body" sz="quarter" idx="17"/>
          </p:nvPr>
        </p:nvSpPr>
        <p:spPr>
          <a:xfrm>
            <a:off x="6228765" y="2803160"/>
            <a:ext cx="5629828" cy="1148079"/>
          </a:xfrm>
        </p:spPr>
        <p:txBody>
          <a:bodyPr>
            <a:normAutofit/>
          </a:bodyPr>
          <a:lstStyle/>
          <a:p>
            <a:r>
              <a:rPr lang="es-ES_tradnl" sz="1800" b="1" dirty="0"/>
              <a:t>Racionalización de los menús -  se redujo la complejidad de los menús para centrarse en los artículos que generaban ingresos y beneficios. </a:t>
            </a:r>
            <a:endParaRPr lang="en-IE" dirty="0"/>
          </a:p>
        </p:txBody>
      </p:sp>
      <p:sp>
        <p:nvSpPr>
          <p:cNvPr id="8" name="Text Placeholder 7">
            <a:extLst>
              <a:ext uri="{FF2B5EF4-FFF2-40B4-BE49-F238E27FC236}">
                <a16:creationId xmlns:a16="http://schemas.microsoft.com/office/drawing/2014/main" id="{C4494352-45B1-4038-BD8B-62E4C738F447}"/>
              </a:ext>
            </a:extLst>
          </p:cNvPr>
          <p:cNvSpPr>
            <a:spLocks noGrp="1"/>
          </p:cNvSpPr>
          <p:nvPr>
            <p:ph type="body" sz="quarter" idx="18"/>
          </p:nvPr>
        </p:nvSpPr>
        <p:spPr/>
        <p:txBody>
          <a:bodyPr/>
          <a:lstStyle/>
          <a:p>
            <a:r>
              <a:rPr lang="en-US" dirty="0"/>
              <a:t>03</a:t>
            </a:r>
            <a:endParaRPr lang="en-IE" dirty="0"/>
          </a:p>
        </p:txBody>
      </p:sp>
      <p:sp>
        <p:nvSpPr>
          <p:cNvPr id="9" name="Text Placeholder 8">
            <a:extLst>
              <a:ext uri="{FF2B5EF4-FFF2-40B4-BE49-F238E27FC236}">
                <a16:creationId xmlns:a16="http://schemas.microsoft.com/office/drawing/2014/main" id="{77704572-D160-43CC-A91A-F55B7729B4BE}"/>
              </a:ext>
            </a:extLst>
          </p:cNvPr>
          <p:cNvSpPr>
            <a:spLocks noGrp="1"/>
          </p:cNvSpPr>
          <p:nvPr>
            <p:ph type="body" sz="quarter" idx="19"/>
          </p:nvPr>
        </p:nvSpPr>
        <p:spPr>
          <a:xfrm>
            <a:off x="6264921" y="4387646"/>
            <a:ext cx="6019094" cy="1292996"/>
          </a:xfrm>
        </p:spPr>
        <p:txBody>
          <a:bodyPr>
            <a:noAutofit/>
          </a:bodyPr>
          <a:lstStyle/>
          <a:p>
            <a:r>
              <a:rPr lang="es-ES_tradnl" sz="1800" b="1" dirty="0">
                <a:solidFill>
                  <a:srgbClr val="085156"/>
                </a:solidFill>
              </a:rPr>
              <a:t>Exploración de nuevas áreas de servicio - </a:t>
            </a:r>
            <a:r>
              <a:rPr lang="es-ES_tradnl" sz="1800" dirty="0">
                <a:solidFill>
                  <a:srgbClr val="085156"/>
                </a:solidFill>
              </a:rPr>
              <a:t>los restaurantes a menudo se encuentran con nuevos modelos de negocio, como la venta de artículos de alimentación/la apertura de salones de comidas y </a:t>
            </a:r>
            <a:r>
              <a:rPr lang="es-ES_tradnl" sz="1800" dirty="0" err="1">
                <a:solidFill>
                  <a:srgbClr val="085156"/>
                </a:solidFill>
              </a:rPr>
              <a:t>delicatessen</a:t>
            </a:r>
            <a:r>
              <a:rPr lang="es-ES_tradnl" sz="1800" dirty="0">
                <a:solidFill>
                  <a:srgbClr val="085156"/>
                </a:solidFill>
              </a:rPr>
              <a:t> en sus restaurantes o la creación de portales de venta al por menor en línea.</a:t>
            </a:r>
            <a:endParaRPr lang="en-IE" sz="1800" dirty="0">
              <a:solidFill>
                <a:srgbClr val="085156"/>
              </a:solidFill>
            </a:endParaRPr>
          </a:p>
        </p:txBody>
      </p:sp>
      <p:sp>
        <p:nvSpPr>
          <p:cNvPr id="11" name="Text Placeholder 2">
            <a:extLst>
              <a:ext uri="{FF2B5EF4-FFF2-40B4-BE49-F238E27FC236}">
                <a16:creationId xmlns:a16="http://schemas.microsoft.com/office/drawing/2014/main" id="{25EB331E-63DF-43EB-A4D4-59E3028C47F6}"/>
              </a:ext>
            </a:extLst>
          </p:cNvPr>
          <p:cNvSpPr>
            <a:spLocks noGrp="1"/>
          </p:cNvSpPr>
          <p:nvPr>
            <p:ph type="body" sz="quarter" idx="14"/>
          </p:nvPr>
        </p:nvSpPr>
        <p:spPr>
          <a:xfrm>
            <a:off x="266700" y="2006600"/>
            <a:ext cx="4457700" cy="3808413"/>
          </a:xfrm>
        </p:spPr>
        <p:txBody>
          <a:bodyPr/>
          <a:lstStyle/>
          <a:p>
            <a:pPr algn="just"/>
            <a:r>
              <a:rPr lang="es-ES_tradnl" sz="2400" dirty="0">
                <a:solidFill>
                  <a:srgbClr val="085156"/>
                </a:solidFill>
              </a:rPr>
              <a:t>Dada la importante perturbación experimentada por los operadores comerciales, los 8 "puntos de partida" enumerados aquí se refieren en su mayoría a la supervivencia de las empresas de servicios alimentarios. </a:t>
            </a:r>
          </a:p>
          <a:p>
            <a:pPr algn="just"/>
            <a:r>
              <a:rPr lang="es-ES_tradnl" sz="2000" dirty="0">
                <a:solidFill>
                  <a:srgbClr val="085156"/>
                </a:solidFill>
              </a:rPr>
              <a:t>Según hemos sabido, las siguientes acciones fueron respuestas comunes que surgieron en el sector:</a:t>
            </a:r>
            <a:endParaRPr lang="en-US" sz="2000" dirty="0">
              <a:solidFill>
                <a:srgbClr val="085156"/>
              </a:solidFill>
            </a:endParaRPr>
          </a:p>
        </p:txBody>
      </p:sp>
    </p:spTree>
    <p:extLst>
      <p:ext uri="{BB962C8B-B14F-4D97-AF65-F5344CB8AC3E}">
        <p14:creationId xmlns:p14="http://schemas.microsoft.com/office/powerpoint/2010/main" val="52494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D7498-F28B-4A87-A657-F58A19C9B44F}"/>
              </a:ext>
            </a:extLst>
          </p:cNvPr>
          <p:cNvSpPr>
            <a:spLocks noGrp="1"/>
          </p:cNvSpPr>
          <p:nvPr>
            <p:ph type="body" sz="quarter" idx="13"/>
          </p:nvPr>
        </p:nvSpPr>
        <p:spPr>
          <a:xfrm>
            <a:off x="267301" y="250348"/>
            <a:ext cx="7686074" cy="1659732"/>
          </a:xfrm>
        </p:spPr>
        <p:txBody>
          <a:bodyPr>
            <a:normAutofit/>
          </a:bodyPr>
          <a:lstStyle/>
          <a:p>
            <a:r>
              <a:rPr lang="es-ES_tradnl" b="1" dirty="0">
                <a:solidFill>
                  <a:srgbClr val="085156"/>
                </a:solidFill>
              </a:rPr>
              <a:t>Veamos las acciones comerciales que afectan a su negocio</a:t>
            </a:r>
            <a:endParaRPr lang="en-IE" b="1" dirty="0">
              <a:solidFill>
                <a:srgbClr val="085156"/>
              </a:solidFill>
            </a:endParaRPr>
          </a:p>
        </p:txBody>
      </p:sp>
      <p:sp>
        <p:nvSpPr>
          <p:cNvPr id="4" name="Text Placeholder 3">
            <a:extLst>
              <a:ext uri="{FF2B5EF4-FFF2-40B4-BE49-F238E27FC236}">
                <a16:creationId xmlns:a16="http://schemas.microsoft.com/office/drawing/2014/main" id="{454E6469-9664-44D6-8EEF-0C34CE8A255A}"/>
              </a:ext>
            </a:extLst>
          </p:cNvPr>
          <p:cNvSpPr>
            <a:spLocks noGrp="1"/>
          </p:cNvSpPr>
          <p:nvPr>
            <p:ph type="body" sz="quarter" idx="15"/>
          </p:nvPr>
        </p:nvSpPr>
        <p:spPr/>
        <p:txBody>
          <a:bodyPr/>
          <a:lstStyle/>
          <a:p>
            <a:r>
              <a:rPr lang="en-IE" dirty="0"/>
              <a:t>04</a:t>
            </a:r>
          </a:p>
        </p:txBody>
      </p:sp>
      <p:sp>
        <p:nvSpPr>
          <p:cNvPr id="5" name="Text Placeholder 4">
            <a:extLst>
              <a:ext uri="{FF2B5EF4-FFF2-40B4-BE49-F238E27FC236}">
                <a16:creationId xmlns:a16="http://schemas.microsoft.com/office/drawing/2014/main" id="{05511889-0F45-4A96-AAE6-B944445AEA69}"/>
              </a:ext>
            </a:extLst>
          </p:cNvPr>
          <p:cNvSpPr>
            <a:spLocks noGrp="1"/>
          </p:cNvSpPr>
          <p:nvPr>
            <p:ph type="body" sz="quarter" idx="12"/>
          </p:nvPr>
        </p:nvSpPr>
        <p:spPr>
          <a:xfrm>
            <a:off x="6175512" y="1080214"/>
            <a:ext cx="5920949" cy="1292995"/>
          </a:xfrm>
        </p:spPr>
        <p:txBody>
          <a:bodyPr>
            <a:noAutofit/>
          </a:bodyPr>
          <a:lstStyle/>
          <a:p>
            <a:pPr>
              <a:lnSpc>
                <a:spcPct val="100000"/>
              </a:lnSpc>
            </a:pPr>
            <a:r>
              <a:rPr lang="es-ES_tradnl" sz="1800" dirty="0"/>
              <a:t>Dado el papel central que desempeñan los restaurantes para mantener a muchos operadores a flote, la mayoría de ellos han visto un gran aumento de los envases, aunque se espera que esto se reduzca después de la pandemia. </a:t>
            </a:r>
            <a:endParaRPr lang="en-US" sz="1800" dirty="0"/>
          </a:p>
        </p:txBody>
      </p:sp>
      <p:sp>
        <p:nvSpPr>
          <p:cNvPr id="6" name="Text Placeholder 5">
            <a:extLst>
              <a:ext uri="{FF2B5EF4-FFF2-40B4-BE49-F238E27FC236}">
                <a16:creationId xmlns:a16="http://schemas.microsoft.com/office/drawing/2014/main" id="{5A3979A1-CAFA-495E-ADFD-CA322DC49318}"/>
              </a:ext>
            </a:extLst>
          </p:cNvPr>
          <p:cNvSpPr>
            <a:spLocks noGrp="1"/>
          </p:cNvSpPr>
          <p:nvPr>
            <p:ph type="body" sz="quarter" idx="16"/>
          </p:nvPr>
        </p:nvSpPr>
        <p:spPr/>
        <p:txBody>
          <a:bodyPr/>
          <a:lstStyle/>
          <a:p>
            <a:r>
              <a:rPr lang="en-IE" dirty="0"/>
              <a:t>05</a:t>
            </a:r>
          </a:p>
        </p:txBody>
      </p:sp>
      <p:sp>
        <p:nvSpPr>
          <p:cNvPr id="7" name="Text Placeholder 6">
            <a:extLst>
              <a:ext uri="{FF2B5EF4-FFF2-40B4-BE49-F238E27FC236}">
                <a16:creationId xmlns:a16="http://schemas.microsoft.com/office/drawing/2014/main" id="{022E5219-7ACB-455F-9C7E-54B9CE3B0E5E}"/>
              </a:ext>
            </a:extLst>
          </p:cNvPr>
          <p:cNvSpPr>
            <a:spLocks noGrp="1"/>
          </p:cNvSpPr>
          <p:nvPr>
            <p:ph type="body" sz="quarter" idx="17"/>
          </p:nvPr>
        </p:nvSpPr>
        <p:spPr>
          <a:xfrm>
            <a:off x="6199330" y="2782502"/>
            <a:ext cx="6016488" cy="1292995"/>
          </a:xfrm>
        </p:spPr>
        <p:txBody>
          <a:bodyPr>
            <a:normAutofit fontScale="92500" lnSpcReduction="10000"/>
          </a:bodyPr>
          <a:lstStyle/>
          <a:p>
            <a:pPr>
              <a:lnSpc>
                <a:spcPct val="100000"/>
              </a:lnSpc>
            </a:pPr>
            <a:r>
              <a:rPr lang="es-ES_tradnl" sz="1800" b="1" dirty="0"/>
              <a:t>Dependencia de los proveedores y distribuidores - Los operadores han dependido más de los proveedores por la flexibilidad en los pagos y en las devoluciones y han tenido dificultades para mantener las existencias en función de las importantes fluctuaciones de la demanda. </a:t>
            </a:r>
          </a:p>
        </p:txBody>
      </p:sp>
      <p:sp>
        <p:nvSpPr>
          <p:cNvPr id="8" name="Text Placeholder 7">
            <a:extLst>
              <a:ext uri="{FF2B5EF4-FFF2-40B4-BE49-F238E27FC236}">
                <a16:creationId xmlns:a16="http://schemas.microsoft.com/office/drawing/2014/main" id="{C4494352-45B1-4038-BD8B-62E4C738F447}"/>
              </a:ext>
            </a:extLst>
          </p:cNvPr>
          <p:cNvSpPr>
            <a:spLocks noGrp="1"/>
          </p:cNvSpPr>
          <p:nvPr>
            <p:ph type="body" sz="quarter" idx="18"/>
          </p:nvPr>
        </p:nvSpPr>
        <p:spPr/>
        <p:txBody>
          <a:bodyPr/>
          <a:lstStyle/>
          <a:p>
            <a:r>
              <a:rPr lang="en-IE" dirty="0"/>
              <a:t>06</a:t>
            </a:r>
          </a:p>
        </p:txBody>
      </p:sp>
      <p:sp>
        <p:nvSpPr>
          <p:cNvPr id="9" name="Text Placeholder 8">
            <a:extLst>
              <a:ext uri="{FF2B5EF4-FFF2-40B4-BE49-F238E27FC236}">
                <a16:creationId xmlns:a16="http://schemas.microsoft.com/office/drawing/2014/main" id="{77704572-D160-43CC-A91A-F55B7729B4BE}"/>
              </a:ext>
            </a:extLst>
          </p:cNvPr>
          <p:cNvSpPr>
            <a:spLocks noGrp="1"/>
          </p:cNvSpPr>
          <p:nvPr>
            <p:ph type="body" sz="quarter" idx="19"/>
          </p:nvPr>
        </p:nvSpPr>
        <p:spPr>
          <a:xfrm>
            <a:off x="6264921" y="4387646"/>
            <a:ext cx="5950897" cy="1292996"/>
          </a:xfrm>
        </p:spPr>
        <p:txBody>
          <a:bodyPr>
            <a:noAutofit/>
          </a:bodyPr>
          <a:lstStyle/>
          <a:p>
            <a:r>
              <a:rPr lang="es-ES_tradnl" sz="1800" b="1" dirty="0">
                <a:solidFill>
                  <a:srgbClr val="085156"/>
                </a:solidFill>
              </a:rPr>
              <a:t>Aumento de las ventas/enfoque en las zonas suburbanas</a:t>
            </a:r>
            <a:r>
              <a:rPr lang="es-ES_tradnl" sz="1800" dirty="0">
                <a:solidFill>
                  <a:srgbClr val="085156"/>
                </a:solidFill>
              </a:rPr>
              <a:t> - la afluencia de público ha sido prácticamente inexistente en los centros urbanos. Muchos operadores con ubicaciones en los suburbios y zonas periféricas informan de que las condiciones comerciales son mejores fuera de las zonas urbanas.</a:t>
            </a:r>
            <a:endParaRPr lang="en-IE" sz="2000" dirty="0">
              <a:solidFill>
                <a:srgbClr val="085156"/>
              </a:solidFill>
            </a:endParaRPr>
          </a:p>
        </p:txBody>
      </p:sp>
      <p:sp>
        <p:nvSpPr>
          <p:cNvPr id="10" name="Text Placeholder 2">
            <a:extLst>
              <a:ext uri="{FF2B5EF4-FFF2-40B4-BE49-F238E27FC236}">
                <a16:creationId xmlns:a16="http://schemas.microsoft.com/office/drawing/2014/main" id="{10D1BA17-C332-4DA4-B720-999A225DBC5F}"/>
              </a:ext>
            </a:extLst>
          </p:cNvPr>
          <p:cNvSpPr txBox="1">
            <a:spLocks/>
          </p:cNvSpPr>
          <p:nvPr/>
        </p:nvSpPr>
        <p:spPr>
          <a:xfrm>
            <a:off x="326981" y="1524656"/>
            <a:ext cx="4498738" cy="38086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000" kern="120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gn="just">
              <a:buAutoNum type="arabicPeriod"/>
            </a:pPr>
            <a:endParaRPr lang="en-US" sz="2400" b="1" dirty="0">
              <a:solidFill>
                <a:srgbClr val="085156"/>
              </a:solidFill>
            </a:endParaRPr>
          </a:p>
        </p:txBody>
      </p:sp>
      <p:sp>
        <p:nvSpPr>
          <p:cNvPr id="14" name="TextBox 13">
            <a:extLst>
              <a:ext uri="{FF2B5EF4-FFF2-40B4-BE49-F238E27FC236}">
                <a16:creationId xmlns:a16="http://schemas.microsoft.com/office/drawing/2014/main" id="{FC54A652-4065-44AC-832E-CB89A7F67A84}"/>
              </a:ext>
            </a:extLst>
          </p:cNvPr>
          <p:cNvSpPr txBox="1"/>
          <p:nvPr/>
        </p:nvSpPr>
        <p:spPr>
          <a:xfrm>
            <a:off x="326981" y="1977971"/>
            <a:ext cx="4316139" cy="2123658"/>
          </a:xfrm>
          <a:prstGeom prst="rect">
            <a:avLst/>
          </a:prstGeom>
          <a:noFill/>
        </p:spPr>
        <p:txBody>
          <a:bodyPr wrap="square">
            <a:spAutoFit/>
          </a:bodyPr>
          <a:lstStyle/>
          <a:p>
            <a:pPr algn="just"/>
            <a:r>
              <a:rPr lang="es-ES_tradnl" sz="2200" dirty="0">
                <a:solidFill>
                  <a:srgbClr val="085156"/>
                </a:solidFill>
              </a:rPr>
              <a:t>Dada la importante perturbación experimentada por los operadores comerciales, las 8 "conclusiones" señaladas se refieren sobre todo a la supervivencia de las empresas de servicios alimentarios. </a:t>
            </a:r>
            <a:endParaRPr lang="en-US" sz="2200" dirty="0">
              <a:solidFill>
                <a:srgbClr val="085156"/>
              </a:solidFill>
            </a:endParaRPr>
          </a:p>
        </p:txBody>
      </p:sp>
      <p:pic>
        <p:nvPicPr>
          <p:cNvPr id="11" name="Picture 10" descr="Tray of takeaway coffees">
            <a:extLst>
              <a:ext uri="{FF2B5EF4-FFF2-40B4-BE49-F238E27FC236}">
                <a16:creationId xmlns:a16="http://schemas.microsoft.com/office/drawing/2014/main" id="{202EA607-1127-4FCF-9EE7-6E2D54B4DE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191" y="4064000"/>
            <a:ext cx="2985335" cy="1989738"/>
          </a:xfrm>
          <a:prstGeom prst="rect">
            <a:avLst/>
          </a:prstGeom>
        </p:spPr>
      </p:pic>
    </p:spTree>
    <p:extLst>
      <p:ext uri="{BB962C8B-B14F-4D97-AF65-F5344CB8AC3E}">
        <p14:creationId xmlns:p14="http://schemas.microsoft.com/office/powerpoint/2010/main" val="251183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D7498-F28B-4A87-A657-F58A19C9B44F}"/>
              </a:ext>
            </a:extLst>
          </p:cNvPr>
          <p:cNvSpPr>
            <a:spLocks noGrp="1"/>
          </p:cNvSpPr>
          <p:nvPr>
            <p:ph type="body" sz="quarter" idx="13"/>
          </p:nvPr>
        </p:nvSpPr>
        <p:spPr>
          <a:xfrm>
            <a:off x="460375" y="338784"/>
            <a:ext cx="8640631" cy="1659732"/>
          </a:xfrm>
        </p:spPr>
        <p:txBody>
          <a:bodyPr>
            <a:normAutofit/>
          </a:bodyPr>
          <a:lstStyle/>
          <a:p>
            <a:r>
              <a:rPr lang="es-ES_tradnl" b="1" dirty="0">
                <a:solidFill>
                  <a:srgbClr val="085156"/>
                </a:solidFill>
              </a:rPr>
              <a:t>Veamos las acciones comerciales que afectan a su negocio</a:t>
            </a:r>
            <a:endParaRPr lang="en-IE" b="1" dirty="0">
              <a:solidFill>
                <a:srgbClr val="085156"/>
              </a:solidFill>
            </a:endParaRPr>
          </a:p>
        </p:txBody>
      </p:sp>
      <p:sp>
        <p:nvSpPr>
          <p:cNvPr id="4" name="Text Placeholder 3">
            <a:extLst>
              <a:ext uri="{FF2B5EF4-FFF2-40B4-BE49-F238E27FC236}">
                <a16:creationId xmlns:a16="http://schemas.microsoft.com/office/drawing/2014/main" id="{454E6469-9664-44D6-8EEF-0C34CE8A255A}"/>
              </a:ext>
            </a:extLst>
          </p:cNvPr>
          <p:cNvSpPr>
            <a:spLocks noGrp="1"/>
          </p:cNvSpPr>
          <p:nvPr>
            <p:ph type="body" sz="quarter" idx="15"/>
          </p:nvPr>
        </p:nvSpPr>
        <p:spPr>
          <a:xfrm>
            <a:off x="4990076" y="1105900"/>
            <a:ext cx="1176670" cy="1292995"/>
          </a:xfrm>
        </p:spPr>
        <p:txBody>
          <a:bodyPr/>
          <a:lstStyle/>
          <a:p>
            <a:r>
              <a:rPr lang="en-IE" dirty="0"/>
              <a:t>07</a:t>
            </a:r>
          </a:p>
        </p:txBody>
      </p:sp>
      <p:sp>
        <p:nvSpPr>
          <p:cNvPr id="5" name="Text Placeholder 4">
            <a:extLst>
              <a:ext uri="{FF2B5EF4-FFF2-40B4-BE49-F238E27FC236}">
                <a16:creationId xmlns:a16="http://schemas.microsoft.com/office/drawing/2014/main" id="{05511889-0F45-4A96-AAE6-B944445AEA69}"/>
              </a:ext>
            </a:extLst>
          </p:cNvPr>
          <p:cNvSpPr>
            <a:spLocks noGrp="1"/>
          </p:cNvSpPr>
          <p:nvPr>
            <p:ph type="body" sz="quarter" idx="12"/>
          </p:nvPr>
        </p:nvSpPr>
        <p:spPr>
          <a:xfrm>
            <a:off x="6119818" y="1136582"/>
            <a:ext cx="6072182" cy="1292995"/>
          </a:xfrm>
        </p:spPr>
        <p:txBody>
          <a:bodyPr>
            <a:noAutofit/>
          </a:bodyPr>
          <a:lstStyle/>
          <a:p>
            <a:pPr>
              <a:lnSpc>
                <a:spcPct val="120000"/>
              </a:lnSpc>
            </a:pPr>
            <a:r>
              <a:rPr lang="es-ES_tradnl" sz="1600" b="1" dirty="0"/>
              <a:t>Inversión en tecnología para facilitar los pedidos y el cobro. Muchos operadores aceleraron o iniciaron planes para crear capacidades en línea, como aplicaciones, sitios web, tiendas en línea y más programas de fidelización para captar los datos de los clientes. </a:t>
            </a:r>
            <a:endParaRPr lang="en-US" sz="1600" dirty="0"/>
          </a:p>
        </p:txBody>
      </p:sp>
      <p:sp>
        <p:nvSpPr>
          <p:cNvPr id="6" name="Text Placeholder 5">
            <a:extLst>
              <a:ext uri="{FF2B5EF4-FFF2-40B4-BE49-F238E27FC236}">
                <a16:creationId xmlns:a16="http://schemas.microsoft.com/office/drawing/2014/main" id="{5A3979A1-CAFA-495E-ADFD-CA322DC49318}"/>
              </a:ext>
            </a:extLst>
          </p:cNvPr>
          <p:cNvSpPr>
            <a:spLocks noGrp="1"/>
          </p:cNvSpPr>
          <p:nvPr>
            <p:ph type="body" sz="quarter" idx="16"/>
          </p:nvPr>
        </p:nvSpPr>
        <p:spPr/>
        <p:txBody>
          <a:bodyPr/>
          <a:lstStyle/>
          <a:p>
            <a:r>
              <a:rPr lang="en-IE" dirty="0"/>
              <a:t>08</a:t>
            </a:r>
          </a:p>
        </p:txBody>
      </p:sp>
      <p:sp>
        <p:nvSpPr>
          <p:cNvPr id="7" name="Text Placeholder 6">
            <a:extLst>
              <a:ext uri="{FF2B5EF4-FFF2-40B4-BE49-F238E27FC236}">
                <a16:creationId xmlns:a16="http://schemas.microsoft.com/office/drawing/2014/main" id="{022E5219-7ACB-455F-9C7E-54B9CE3B0E5E}"/>
              </a:ext>
            </a:extLst>
          </p:cNvPr>
          <p:cNvSpPr>
            <a:spLocks noGrp="1"/>
          </p:cNvSpPr>
          <p:nvPr>
            <p:ph type="body" sz="quarter" idx="17"/>
          </p:nvPr>
        </p:nvSpPr>
        <p:spPr>
          <a:xfrm>
            <a:off x="6119818" y="2813170"/>
            <a:ext cx="6072182" cy="1292995"/>
          </a:xfrm>
        </p:spPr>
        <p:txBody>
          <a:bodyPr>
            <a:normAutofit/>
          </a:bodyPr>
          <a:lstStyle/>
          <a:p>
            <a:pPr>
              <a:lnSpc>
                <a:spcPct val="110000"/>
              </a:lnSpc>
            </a:pPr>
            <a:r>
              <a:rPr lang="es-ES_tradnl" sz="1800" b="1" dirty="0"/>
              <a:t>Reconfiguración de las tiendas/comedores: las mesas socialmente distanciadas y las colas unidireccionales que reducían al mínimo la interacción entre los clientes y con el personal eran requisitos de funcionamiento. </a:t>
            </a:r>
            <a:endParaRPr lang="en-IE" dirty="0"/>
          </a:p>
        </p:txBody>
      </p:sp>
      <p:sp>
        <p:nvSpPr>
          <p:cNvPr id="12" name="TextBox 11">
            <a:extLst>
              <a:ext uri="{FF2B5EF4-FFF2-40B4-BE49-F238E27FC236}">
                <a16:creationId xmlns:a16="http://schemas.microsoft.com/office/drawing/2014/main" id="{0615C2E9-F66F-44BC-8C94-DB3AAC09C9ED}"/>
              </a:ext>
            </a:extLst>
          </p:cNvPr>
          <p:cNvSpPr txBox="1"/>
          <p:nvPr/>
        </p:nvSpPr>
        <p:spPr>
          <a:xfrm>
            <a:off x="4848840" y="4033519"/>
            <a:ext cx="7366281" cy="2559348"/>
          </a:xfrm>
          <a:prstGeom prst="rect">
            <a:avLst/>
          </a:prstGeom>
          <a:solidFill>
            <a:schemeClr val="bg1"/>
          </a:solidFill>
        </p:spPr>
        <p:txBody>
          <a:bodyPr wrap="square" rtlCol="0">
            <a:spAutoFit/>
          </a:bodyPr>
          <a:lstStyle/>
          <a:p>
            <a:endParaRPr lang="en-IE" dirty="0"/>
          </a:p>
        </p:txBody>
      </p:sp>
      <p:pic>
        <p:nvPicPr>
          <p:cNvPr id="9" name="Picture 8" descr="Person outside a bakery">
            <a:extLst>
              <a:ext uri="{FF2B5EF4-FFF2-40B4-BE49-F238E27FC236}">
                <a16:creationId xmlns:a16="http://schemas.microsoft.com/office/drawing/2014/main" id="{8C040513-5030-48AA-8B5E-990721DAE1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473" y="2153900"/>
            <a:ext cx="4201252" cy="2800835"/>
          </a:xfrm>
          <a:prstGeom prst="rect">
            <a:avLst/>
          </a:prstGeom>
        </p:spPr>
      </p:pic>
      <p:sp>
        <p:nvSpPr>
          <p:cNvPr id="10" name="Text Placeholder 3">
            <a:extLst>
              <a:ext uri="{FF2B5EF4-FFF2-40B4-BE49-F238E27FC236}">
                <a16:creationId xmlns:a16="http://schemas.microsoft.com/office/drawing/2014/main" id="{A835C02F-D76B-40F4-8534-E2C3DCE82314}"/>
              </a:ext>
            </a:extLst>
          </p:cNvPr>
          <p:cNvSpPr txBox="1">
            <a:spLocks/>
          </p:cNvSpPr>
          <p:nvPr/>
        </p:nvSpPr>
        <p:spPr>
          <a:xfrm>
            <a:off x="3593042" y="5507207"/>
            <a:ext cx="5868458" cy="430887"/>
          </a:xfrm>
          <a:prstGeom prst="rect">
            <a:avLst/>
          </a:prstGeom>
          <a:solidFill>
            <a:srgbClr val="F5C05B"/>
          </a:solidFill>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E3C55"/>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E3C55"/>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E3C5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b="1" dirty="0"/>
              <a:t>Completa ahora el ejercicio de REFLEXIÓN 1</a:t>
            </a:r>
            <a:endParaRPr lang="en-IE" b="1" dirty="0"/>
          </a:p>
        </p:txBody>
      </p:sp>
    </p:spTree>
    <p:extLst>
      <p:ext uri="{BB962C8B-B14F-4D97-AF65-F5344CB8AC3E}">
        <p14:creationId xmlns:p14="http://schemas.microsoft.com/office/powerpoint/2010/main" val="151054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E4D8B5-06BE-49E2-9738-BECAE6898974}"/>
              </a:ext>
            </a:extLst>
          </p:cNvPr>
          <p:cNvSpPr txBox="1">
            <a:spLocks noGrp="1"/>
          </p:cNvSpPr>
          <p:nvPr>
            <p:ph type="body" sz="quarter" idx="19"/>
          </p:nvPr>
        </p:nvSpPr>
        <p:spPr>
          <a:xfrm>
            <a:off x="579438" y="652463"/>
            <a:ext cx="8856662" cy="1383969"/>
          </a:xfrm>
          <a:prstGeom prst="rect">
            <a:avLst/>
          </a:prstGeom>
          <a:solidFill>
            <a:srgbClr val="F5C05B"/>
          </a:solidFill>
        </p:spPr>
        <p:txBody>
          <a:bodyPr wrap="square" rtlCol="0">
            <a:spAutoFit/>
          </a:bodyPr>
          <a:lstStyle/>
          <a:p>
            <a:r>
              <a:rPr lang="en-US" b="1" dirty="0" err="1">
                <a:solidFill>
                  <a:schemeClr val="bg1"/>
                </a:solidFill>
              </a:rPr>
              <a:t>Ejercicio</a:t>
            </a:r>
            <a:r>
              <a:rPr lang="en-US" b="1" dirty="0">
                <a:solidFill>
                  <a:schemeClr val="bg1"/>
                </a:solidFill>
              </a:rPr>
              <a:t> de REFLEXIÓN</a:t>
            </a:r>
          </a:p>
          <a:p>
            <a:r>
              <a:rPr lang="es-ES" sz="2400" b="1" dirty="0">
                <a:solidFill>
                  <a:schemeClr val="bg1"/>
                </a:solidFill>
              </a:rPr>
              <a:t>En nuestro cuaderno de trabajo del alumno / ejercicio en el aula... considera estas 4 preguntas:</a:t>
            </a:r>
            <a:endParaRPr lang="en-IE" sz="2400" b="1" dirty="0">
              <a:solidFill>
                <a:schemeClr val="bg1"/>
              </a:solidFill>
            </a:endParaRPr>
          </a:p>
        </p:txBody>
      </p:sp>
      <p:sp>
        <p:nvSpPr>
          <p:cNvPr id="5" name="Text Placeholder 2">
            <a:extLst>
              <a:ext uri="{FF2B5EF4-FFF2-40B4-BE49-F238E27FC236}">
                <a16:creationId xmlns:a16="http://schemas.microsoft.com/office/drawing/2014/main" id="{01876422-1F42-4FAF-8299-8A022BD12EA6}"/>
              </a:ext>
            </a:extLst>
          </p:cNvPr>
          <p:cNvSpPr txBox="1">
            <a:spLocks noGrp="1"/>
          </p:cNvSpPr>
          <p:nvPr>
            <p:ph type="body" sz="quarter" idx="20"/>
          </p:nvPr>
        </p:nvSpPr>
        <p:spPr>
          <a:xfrm>
            <a:off x="585788" y="2503488"/>
            <a:ext cx="10969625" cy="32305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000" kern="120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00" b="1" dirty="0">
              <a:solidFill>
                <a:schemeClr val="bg1"/>
              </a:solidFill>
              <a:highlight>
                <a:srgbClr val="CC9131"/>
              </a:highlight>
            </a:endParaRPr>
          </a:p>
          <a:p>
            <a:pPr marL="457200" indent="-457200" algn="just">
              <a:buAutoNum type="arabicPeriod"/>
            </a:pPr>
            <a:r>
              <a:rPr lang="es-ES" sz="2400" b="1" dirty="0">
                <a:solidFill>
                  <a:srgbClr val="085156"/>
                </a:solidFill>
              </a:rPr>
              <a:t>¿Cuántas de estas tendencias / acciones han afectado a su negocio en los últimos 18 meses?</a:t>
            </a:r>
          </a:p>
          <a:p>
            <a:pPr marL="457200" indent="-457200" algn="just">
              <a:buAutoNum type="arabicPeriod"/>
            </a:pPr>
            <a:r>
              <a:rPr lang="es-ES" sz="2400" b="1" dirty="0">
                <a:solidFill>
                  <a:srgbClr val="085156"/>
                </a:solidFill>
              </a:rPr>
              <a:t>Piense en el futuro, después de la supervivencia, y evalúe la rentabilidad de continuar con la introducción de cada nuevo servicio. </a:t>
            </a:r>
          </a:p>
          <a:p>
            <a:pPr marL="457200" indent="-457200" algn="just">
              <a:buAutoNum type="arabicPeriod"/>
            </a:pPr>
            <a:r>
              <a:rPr lang="es-ES" sz="2400" b="1" dirty="0">
                <a:solidFill>
                  <a:srgbClr val="085156"/>
                </a:solidFill>
              </a:rPr>
              <a:t>En retrospectiva, ¿qué habría hecho de forma diferente para adaptar su modelo de negocio?   </a:t>
            </a:r>
          </a:p>
          <a:p>
            <a:pPr marL="457200" indent="-457200" algn="just">
              <a:buAutoNum type="arabicPeriod"/>
            </a:pPr>
            <a:r>
              <a:rPr lang="es-ES" sz="2400" b="1" dirty="0">
                <a:solidFill>
                  <a:srgbClr val="085156"/>
                </a:solidFill>
              </a:rPr>
              <a:t>¿Qué nuevos enfoques tienen sentido y son rentables para el futuro?</a:t>
            </a:r>
            <a:endParaRPr lang="en-US" sz="2400" b="1" dirty="0">
              <a:solidFill>
                <a:srgbClr val="085156"/>
              </a:solidFill>
            </a:endParaRPr>
          </a:p>
        </p:txBody>
      </p:sp>
    </p:spTree>
    <p:extLst>
      <p:ext uri="{BB962C8B-B14F-4D97-AF65-F5344CB8AC3E}">
        <p14:creationId xmlns:p14="http://schemas.microsoft.com/office/powerpoint/2010/main" val="290297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1360" y="2375661"/>
            <a:ext cx="11201400" cy="3291840"/>
          </a:xfrm>
          <a:prstGeom prst="rect">
            <a:avLst/>
          </a:prstGeom>
        </p:spPr>
        <p:txBody>
          <a:bodyPr vert="horz" wrap="square" lIns="0" tIns="8890" rIns="0" bIns="0" rtlCol="0">
            <a:spAutoFit/>
          </a:bodyPr>
          <a:lstStyle/>
          <a:p>
            <a:pPr marL="12700" marR="309880">
              <a:lnSpc>
                <a:spcPct val="101000"/>
              </a:lnSpc>
              <a:spcBef>
                <a:spcPts val="70"/>
              </a:spcBef>
            </a:pPr>
            <a:r>
              <a:rPr sz="2400" b="1" spc="-25" dirty="0">
                <a:solidFill>
                  <a:srgbClr val="085154"/>
                </a:solidFill>
                <a:latin typeface="Calibri"/>
                <a:cs typeface="Calibri"/>
              </a:rPr>
              <a:t>Baked</a:t>
            </a:r>
            <a:r>
              <a:rPr sz="2400" b="1" spc="-40" dirty="0">
                <a:solidFill>
                  <a:srgbClr val="085154"/>
                </a:solidFill>
                <a:latin typeface="Calibri"/>
                <a:cs typeface="Calibri"/>
              </a:rPr>
              <a:t> </a:t>
            </a:r>
            <a:r>
              <a:rPr sz="2400" b="1" spc="-10" dirty="0">
                <a:solidFill>
                  <a:srgbClr val="085154"/>
                </a:solidFill>
                <a:latin typeface="Calibri"/>
                <a:cs typeface="Calibri"/>
              </a:rPr>
              <a:t>in</a:t>
            </a:r>
            <a:r>
              <a:rPr sz="2400" b="1" spc="-20" dirty="0">
                <a:solidFill>
                  <a:srgbClr val="085154"/>
                </a:solidFill>
                <a:latin typeface="Calibri"/>
                <a:cs typeface="Calibri"/>
              </a:rPr>
              <a:t> </a:t>
            </a:r>
            <a:r>
              <a:rPr sz="2400" b="1" spc="-15" dirty="0">
                <a:solidFill>
                  <a:srgbClr val="085154"/>
                </a:solidFill>
                <a:latin typeface="Calibri"/>
                <a:cs typeface="Calibri"/>
              </a:rPr>
              <a:t>Brick,</a:t>
            </a:r>
            <a:r>
              <a:rPr sz="2400" b="1" spc="-45" dirty="0">
                <a:solidFill>
                  <a:srgbClr val="085154"/>
                </a:solidFill>
                <a:latin typeface="Calibri"/>
                <a:cs typeface="Calibri"/>
              </a:rPr>
              <a:t> </a:t>
            </a:r>
            <a:r>
              <a:rPr sz="2400" b="1" spc="-15" dirty="0">
                <a:solidFill>
                  <a:srgbClr val="085154"/>
                </a:solidFill>
                <a:latin typeface="Calibri"/>
                <a:cs typeface="Calibri"/>
              </a:rPr>
              <a:t>Birmingham</a:t>
            </a:r>
            <a:r>
              <a:rPr sz="2000" spc="-15" dirty="0">
                <a:solidFill>
                  <a:srgbClr val="085154"/>
                </a:solidFill>
                <a:latin typeface="Calibri"/>
                <a:cs typeface="Calibri"/>
              </a:rPr>
              <a:t>,</a:t>
            </a:r>
            <a:r>
              <a:rPr sz="2000" spc="-55" dirty="0">
                <a:solidFill>
                  <a:srgbClr val="085154"/>
                </a:solidFill>
                <a:latin typeface="Calibri"/>
                <a:cs typeface="Calibri"/>
              </a:rPr>
              <a:t> </a:t>
            </a:r>
            <a:r>
              <a:rPr sz="2000" spc="-10" dirty="0">
                <a:latin typeface="Calibri"/>
                <a:cs typeface="Calibri"/>
              </a:rPr>
              <a:t>es </a:t>
            </a:r>
            <a:r>
              <a:rPr sz="2000" spc="-5" dirty="0">
                <a:latin typeface="Calibri"/>
                <a:cs typeface="Calibri"/>
              </a:rPr>
              <a:t>un</a:t>
            </a:r>
            <a:r>
              <a:rPr sz="2000" spc="-35" dirty="0">
                <a:latin typeface="Calibri"/>
                <a:cs typeface="Calibri"/>
              </a:rPr>
              <a:t> </a:t>
            </a:r>
            <a:r>
              <a:rPr sz="2000" spc="-30" dirty="0">
                <a:latin typeface="Calibri"/>
                <a:cs typeface="Calibri"/>
              </a:rPr>
              <a:t>excelente</a:t>
            </a:r>
            <a:r>
              <a:rPr sz="2000" spc="-20" dirty="0">
                <a:latin typeface="Calibri"/>
                <a:cs typeface="Calibri"/>
              </a:rPr>
              <a:t> </a:t>
            </a:r>
            <a:r>
              <a:rPr sz="2000" spc="-15" dirty="0">
                <a:latin typeface="Calibri"/>
                <a:cs typeface="Calibri"/>
              </a:rPr>
              <a:t>ejemplo</a:t>
            </a:r>
            <a:r>
              <a:rPr sz="2000" spc="-35" dirty="0">
                <a:latin typeface="Calibri"/>
                <a:cs typeface="Calibri"/>
              </a:rPr>
              <a:t> </a:t>
            </a:r>
            <a:r>
              <a:rPr sz="2000" spc="-5" dirty="0">
                <a:latin typeface="Calibri"/>
                <a:cs typeface="Calibri"/>
              </a:rPr>
              <a:t>de</a:t>
            </a:r>
            <a:r>
              <a:rPr sz="2000" spc="-30" dirty="0">
                <a:latin typeface="Calibri"/>
                <a:cs typeface="Calibri"/>
              </a:rPr>
              <a:t> </a:t>
            </a:r>
            <a:r>
              <a:rPr sz="2000" spc="-15" dirty="0">
                <a:latin typeface="Calibri"/>
                <a:cs typeface="Calibri"/>
              </a:rPr>
              <a:t>cómo</a:t>
            </a:r>
            <a:r>
              <a:rPr sz="2000" spc="-35" dirty="0">
                <a:latin typeface="Calibri"/>
                <a:cs typeface="Calibri"/>
              </a:rPr>
              <a:t> </a:t>
            </a:r>
            <a:r>
              <a:rPr sz="2000" spc="-5" dirty="0">
                <a:latin typeface="Calibri"/>
                <a:cs typeface="Calibri"/>
              </a:rPr>
              <a:t>una</a:t>
            </a:r>
            <a:r>
              <a:rPr sz="2000" spc="-45" dirty="0">
                <a:latin typeface="Calibri"/>
                <a:cs typeface="Calibri"/>
              </a:rPr>
              <a:t> </a:t>
            </a:r>
            <a:r>
              <a:rPr sz="2000" spc="-20" dirty="0">
                <a:latin typeface="Calibri"/>
                <a:cs typeface="Calibri"/>
              </a:rPr>
              <a:t>empresa</a:t>
            </a:r>
            <a:r>
              <a:rPr sz="2000" spc="-25" dirty="0">
                <a:latin typeface="Calibri"/>
                <a:cs typeface="Calibri"/>
              </a:rPr>
              <a:t> </a:t>
            </a:r>
            <a:r>
              <a:rPr sz="2000" spc="-5" dirty="0">
                <a:latin typeface="Calibri"/>
                <a:cs typeface="Calibri"/>
              </a:rPr>
              <a:t>de</a:t>
            </a:r>
            <a:r>
              <a:rPr sz="2000" spc="-20" dirty="0">
                <a:latin typeface="Calibri"/>
                <a:cs typeface="Calibri"/>
              </a:rPr>
              <a:t> </a:t>
            </a:r>
            <a:r>
              <a:rPr sz="2000" spc="-15" dirty="0">
                <a:latin typeface="Calibri"/>
                <a:cs typeface="Calibri"/>
              </a:rPr>
              <a:t>servicios</a:t>
            </a:r>
            <a:r>
              <a:rPr sz="2000" spc="-30" dirty="0">
                <a:latin typeface="Calibri"/>
                <a:cs typeface="Calibri"/>
              </a:rPr>
              <a:t> </a:t>
            </a:r>
            <a:r>
              <a:rPr sz="2000" spc="-20" dirty="0">
                <a:latin typeface="Calibri"/>
                <a:cs typeface="Calibri"/>
              </a:rPr>
              <a:t>alimentarios </a:t>
            </a:r>
            <a:r>
              <a:rPr sz="2000" spc="-434" dirty="0">
                <a:latin typeface="Calibri"/>
                <a:cs typeface="Calibri"/>
              </a:rPr>
              <a:t> </a:t>
            </a:r>
            <a:r>
              <a:rPr sz="2000" spc="-20" dirty="0">
                <a:latin typeface="Calibri"/>
                <a:cs typeface="Calibri"/>
              </a:rPr>
              <a:t>innovó</a:t>
            </a:r>
            <a:r>
              <a:rPr sz="2000" spc="-60" dirty="0">
                <a:latin typeface="Calibri"/>
                <a:cs typeface="Calibri"/>
              </a:rPr>
              <a:t> </a:t>
            </a:r>
            <a:r>
              <a:rPr sz="2000" spc="-20" dirty="0">
                <a:latin typeface="Calibri"/>
                <a:cs typeface="Calibri"/>
              </a:rPr>
              <a:t>yse</a:t>
            </a:r>
            <a:r>
              <a:rPr sz="2000" spc="-35" dirty="0">
                <a:latin typeface="Calibri"/>
                <a:cs typeface="Calibri"/>
              </a:rPr>
              <a:t> </a:t>
            </a:r>
            <a:r>
              <a:rPr sz="2000" spc="-20" dirty="0">
                <a:latin typeface="Calibri"/>
                <a:cs typeface="Calibri"/>
              </a:rPr>
              <a:t>adaptó</a:t>
            </a:r>
            <a:r>
              <a:rPr sz="2000" spc="-60" dirty="0">
                <a:latin typeface="Calibri"/>
                <a:cs typeface="Calibri"/>
              </a:rPr>
              <a:t> </a:t>
            </a:r>
            <a:r>
              <a:rPr sz="2000" spc="-20" dirty="0">
                <a:latin typeface="Calibri"/>
                <a:cs typeface="Calibri"/>
              </a:rPr>
              <a:t>para</a:t>
            </a:r>
            <a:r>
              <a:rPr sz="2000" spc="-35" dirty="0">
                <a:latin typeface="Calibri"/>
                <a:cs typeface="Calibri"/>
              </a:rPr>
              <a:t> </a:t>
            </a:r>
            <a:r>
              <a:rPr sz="2000" spc="-10" dirty="0">
                <a:latin typeface="Calibri"/>
                <a:cs typeface="Calibri"/>
              </a:rPr>
              <a:t>hacer</a:t>
            </a:r>
            <a:r>
              <a:rPr sz="2000" spc="-50" dirty="0">
                <a:latin typeface="Calibri"/>
                <a:cs typeface="Calibri"/>
              </a:rPr>
              <a:t> </a:t>
            </a:r>
            <a:r>
              <a:rPr sz="2000" spc="-25" dirty="0">
                <a:latin typeface="Calibri"/>
                <a:cs typeface="Calibri"/>
              </a:rPr>
              <a:t>frente</a:t>
            </a:r>
            <a:r>
              <a:rPr sz="2000" spc="-35" dirty="0">
                <a:latin typeface="Calibri"/>
                <a:cs typeface="Calibri"/>
              </a:rPr>
              <a:t> </a:t>
            </a:r>
            <a:r>
              <a:rPr sz="2000" dirty="0">
                <a:latin typeface="Calibri"/>
                <a:cs typeface="Calibri"/>
              </a:rPr>
              <a:t>a</a:t>
            </a:r>
            <a:r>
              <a:rPr sz="2000" spc="-35" dirty="0">
                <a:latin typeface="Calibri"/>
                <a:cs typeface="Calibri"/>
              </a:rPr>
              <a:t> </a:t>
            </a:r>
            <a:r>
              <a:rPr sz="2000" spc="-10" dirty="0">
                <a:latin typeface="Calibri"/>
                <a:cs typeface="Calibri"/>
              </a:rPr>
              <a:t>la</a:t>
            </a:r>
            <a:r>
              <a:rPr sz="2000" spc="-35" dirty="0">
                <a:latin typeface="Calibri"/>
                <a:cs typeface="Calibri"/>
              </a:rPr>
              <a:t> </a:t>
            </a:r>
            <a:r>
              <a:rPr sz="2000" spc="-10" dirty="0">
                <a:latin typeface="Calibri"/>
                <a:cs typeface="Calibri"/>
              </a:rPr>
              <a:t>pandemia.</a:t>
            </a:r>
            <a:endParaRPr sz="2000">
              <a:latin typeface="Calibri"/>
              <a:cs typeface="Calibri"/>
            </a:endParaRPr>
          </a:p>
          <a:p>
            <a:pPr marL="12700" marR="523875">
              <a:lnSpc>
                <a:spcPct val="104500"/>
              </a:lnSpc>
              <a:spcBef>
                <a:spcPts val="85"/>
              </a:spcBef>
            </a:pPr>
            <a:r>
              <a:rPr sz="2000" spc="-5" dirty="0">
                <a:latin typeface="Calibri"/>
                <a:cs typeface="Calibri"/>
              </a:rPr>
              <a:t>El</a:t>
            </a:r>
            <a:r>
              <a:rPr sz="2000" spc="-35" dirty="0">
                <a:latin typeface="Calibri"/>
                <a:cs typeface="Calibri"/>
              </a:rPr>
              <a:t> </a:t>
            </a:r>
            <a:r>
              <a:rPr sz="2000" spc="-20" dirty="0">
                <a:latin typeface="Calibri"/>
                <a:cs typeface="Calibri"/>
              </a:rPr>
              <a:t>propietario</a:t>
            </a:r>
            <a:r>
              <a:rPr sz="2000" spc="-55" dirty="0">
                <a:latin typeface="Calibri"/>
                <a:cs typeface="Calibri"/>
              </a:rPr>
              <a:t> </a:t>
            </a:r>
            <a:r>
              <a:rPr sz="2000" dirty="0">
                <a:latin typeface="Calibri"/>
                <a:cs typeface="Calibri"/>
              </a:rPr>
              <a:t>y</a:t>
            </a:r>
            <a:r>
              <a:rPr sz="2000" spc="-30" dirty="0">
                <a:latin typeface="Calibri"/>
                <a:cs typeface="Calibri"/>
              </a:rPr>
              <a:t> </a:t>
            </a:r>
            <a:r>
              <a:rPr sz="2000" spc="-20" dirty="0">
                <a:latin typeface="Calibri"/>
                <a:cs typeface="Calibri"/>
              </a:rPr>
              <a:t>cocinero</a:t>
            </a:r>
            <a:r>
              <a:rPr sz="2000" spc="-50" dirty="0">
                <a:latin typeface="Calibri"/>
                <a:cs typeface="Calibri"/>
              </a:rPr>
              <a:t> </a:t>
            </a:r>
            <a:r>
              <a:rPr sz="2000" spc="-15" dirty="0">
                <a:latin typeface="Calibri"/>
                <a:cs typeface="Calibri"/>
              </a:rPr>
              <a:t>cualificado</a:t>
            </a:r>
            <a:r>
              <a:rPr sz="2000" spc="-60" dirty="0">
                <a:latin typeface="Calibri"/>
                <a:cs typeface="Calibri"/>
              </a:rPr>
              <a:t> </a:t>
            </a:r>
            <a:r>
              <a:rPr sz="2000" spc="-10" dirty="0">
                <a:latin typeface="Calibri"/>
                <a:cs typeface="Calibri"/>
              </a:rPr>
              <a:t>Lee</a:t>
            </a:r>
            <a:r>
              <a:rPr sz="2000" spc="-25" dirty="0">
                <a:latin typeface="Calibri"/>
                <a:cs typeface="Calibri"/>
              </a:rPr>
              <a:t> </a:t>
            </a:r>
            <a:r>
              <a:rPr sz="2000" spc="-20" dirty="0">
                <a:latin typeface="Calibri"/>
                <a:cs typeface="Calibri"/>
              </a:rPr>
              <a:t>demostró</a:t>
            </a:r>
            <a:r>
              <a:rPr sz="2000" spc="-35" dirty="0">
                <a:latin typeface="Calibri"/>
                <a:cs typeface="Calibri"/>
              </a:rPr>
              <a:t> </a:t>
            </a:r>
            <a:r>
              <a:rPr sz="2000" spc="-10" dirty="0">
                <a:latin typeface="Calibri"/>
                <a:cs typeface="Calibri"/>
              </a:rPr>
              <a:t>su</a:t>
            </a:r>
            <a:r>
              <a:rPr sz="2000" spc="-20" dirty="0">
                <a:latin typeface="Calibri"/>
                <a:cs typeface="Calibri"/>
              </a:rPr>
              <a:t> </a:t>
            </a:r>
            <a:r>
              <a:rPr sz="2000" spc="-15" dirty="0">
                <a:latin typeface="Calibri"/>
                <a:cs typeface="Calibri"/>
              </a:rPr>
              <a:t>capacidad</a:t>
            </a:r>
            <a:r>
              <a:rPr sz="2000" spc="-55" dirty="0">
                <a:latin typeface="Calibri"/>
                <a:cs typeface="Calibri"/>
              </a:rPr>
              <a:t> </a:t>
            </a:r>
            <a:r>
              <a:rPr sz="2000" spc="-20" dirty="0">
                <a:latin typeface="Calibri"/>
                <a:cs typeface="Calibri"/>
              </a:rPr>
              <a:t>para</a:t>
            </a:r>
            <a:r>
              <a:rPr sz="2000" spc="-35" dirty="0">
                <a:latin typeface="Calibri"/>
                <a:cs typeface="Calibri"/>
              </a:rPr>
              <a:t> </a:t>
            </a:r>
            <a:r>
              <a:rPr sz="2000" spc="-15" dirty="0">
                <a:latin typeface="Calibri"/>
                <a:cs typeface="Calibri"/>
              </a:rPr>
              <a:t>cambiar</a:t>
            </a:r>
            <a:r>
              <a:rPr sz="2000" spc="-40" dirty="0">
                <a:latin typeface="Calibri"/>
                <a:cs typeface="Calibri"/>
              </a:rPr>
              <a:t> </a:t>
            </a:r>
            <a:r>
              <a:rPr sz="2000" spc="-10" dirty="0">
                <a:latin typeface="Calibri"/>
                <a:cs typeface="Calibri"/>
              </a:rPr>
              <a:t>por</a:t>
            </a:r>
            <a:r>
              <a:rPr sz="2000" spc="-40" dirty="0">
                <a:latin typeface="Calibri"/>
                <a:cs typeface="Calibri"/>
              </a:rPr>
              <a:t> </a:t>
            </a:r>
            <a:r>
              <a:rPr sz="2000" spc="-20" dirty="0">
                <a:latin typeface="Calibri"/>
                <a:cs typeface="Calibri"/>
              </a:rPr>
              <a:t>completo</a:t>
            </a:r>
            <a:r>
              <a:rPr sz="2000" spc="-50" dirty="0">
                <a:latin typeface="Calibri"/>
                <a:cs typeface="Calibri"/>
              </a:rPr>
              <a:t> </a:t>
            </a:r>
            <a:r>
              <a:rPr sz="2000" spc="-10" dirty="0">
                <a:latin typeface="Calibri"/>
                <a:cs typeface="Calibri"/>
              </a:rPr>
              <a:t>su</a:t>
            </a:r>
            <a:r>
              <a:rPr sz="2000" spc="-20" dirty="0">
                <a:latin typeface="Calibri"/>
                <a:cs typeface="Calibri"/>
              </a:rPr>
              <a:t> </a:t>
            </a:r>
            <a:r>
              <a:rPr sz="2000" spc="-15" dirty="0">
                <a:latin typeface="Calibri"/>
                <a:cs typeface="Calibri"/>
              </a:rPr>
              <a:t>modelo</a:t>
            </a:r>
            <a:r>
              <a:rPr sz="2000" spc="-50" dirty="0">
                <a:latin typeface="Calibri"/>
                <a:cs typeface="Calibri"/>
              </a:rPr>
              <a:t> </a:t>
            </a:r>
            <a:r>
              <a:rPr sz="2000" spc="-5" dirty="0">
                <a:latin typeface="Calibri"/>
                <a:cs typeface="Calibri"/>
              </a:rPr>
              <a:t>de </a:t>
            </a:r>
            <a:r>
              <a:rPr sz="2000" spc="-434" dirty="0">
                <a:latin typeface="Calibri"/>
                <a:cs typeface="Calibri"/>
              </a:rPr>
              <a:t> </a:t>
            </a:r>
            <a:r>
              <a:rPr sz="2000" spc="-15" dirty="0">
                <a:latin typeface="Calibri"/>
                <a:cs typeface="Calibri"/>
              </a:rPr>
              <a:t>negocio</a:t>
            </a:r>
            <a:r>
              <a:rPr sz="2000" spc="-70" dirty="0">
                <a:latin typeface="Calibri"/>
                <a:cs typeface="Calibri"/>
              </a:rPr>
              <a:t> </a:t>
            </a:r>
            <a:r>
              <a:rPr sz="2000" spc="-20" dirty="0">
                <a:latin typeface="Calibri"/>
                <a:cs typeface="Calibri"/>
              </a:rPr>
              <a:t>para</a:t>
            </a:r>
            <a:r>
              <a:rPr sz="2000" spc="-45" dirty="0">
                <a:latin typeface="Calibri"/>
                <a:cs typeface="Calibri"/>
              </a:rPr>
              <a:t> </a:t>
            </a:r>
            <a:r>
              <a:rPr sz="2000" spc="-20" dirty="0">
                <a:latin typeface="Calibri"/>
                <a:cs typeface="Calibri"/>
              </a:rPr>
              <a:t>adaptarse</a:t>
            </a:r>
            <a:r>
              <a:rPr sz="2000" spc="-45" dirty="0">
                <a:latin typeface="Calibri"/>
                <a:cs typeface="Calibri"/>
              </a:rPr>
              <a:t> </a:t>
            </a:r>
            <a:r>
              <a:rPr sz="2000" dirty="0">
                <a:latin typeface="Calibri"/>
                <a:cs typeface="Calibri"/>
              </a:rPr>
              <a:t>a</a:t>
            </a:r>
            <a:r>
              <a:rPr sz="2000" spc="-20" dirty="0">
                <a:latin typeface="Calibri"/>
                <a:cs typeface="Calibri"/>
              </a:rPr>
              <a:t> </a:t>
            </a:r>
            <a:r>
              <a:rPr sz="2000" spc="-10" dirty="0">
                <a:latin typeface="Calibri"/>
                <a:cs typeface="Calibri"/>
              </a:rPr>
              <a:t>las</a:t>
            </a:r>
            <a:r>
              <a:rPr sz="2000" spc="-40" dirty="0">
                <a:latin typeface="Calibri"/>
                <a:cs typeface="Calibri"/>
              </a:rPr>
              <a:t> </a:t>
            </a:r>
            <a:r>
              <a:rPr sz="2000" spc="-20" dirty="0">
                <a:latin typeface="Calibri"/>
                <a:cs typeface="Calibri"/>
              </a:rPr>
              <a:t>circunstancias.</a:t>
            </a:r>
            <a:endParaRPr sz="2000">
              <a:latin typeface="Calibri"/>
              <a:cs typeface="Calibri"/>
            </a:endParaRPr>
          </a:p>
          <a:p>
            <a:pPr marL="355600" marR="379095" indent="-342900">
              <a:lnSpc>
                <a:spcPct val="104500"/>
              </a:lnSpc>
              <a:spcBef>
                <a:spcPts val="85"/>
              </a:spcBef>
              <a:buFont typeface="Arial MT"/>
              <a:buChar char="•"/>
              <a:tabLst>
                <a:tab pos="354965" algn="l"/>
                <a:tab pos="355600" algn="l"/>
              </a:tabLst>
            </a:pPr>
            <a:r>
              <a:rPr sz="2000" spc="-5" dirty="0">
                <a:solidFill>
                  <a:srgbClr val="085154"/>
                </a:solidFill>
                <a:latin typeface="Calibri"/>
                <a:cs typeface="Calibri"/>
              </a:rPr>
              <a:t>Al</a:t>
            </a:r>
            <a:r>
              <a:rPr sz="2000" spc="-35" dirty="0">
                <a:solidFill>
                  <a:srgbClr val="085154"/>
                </a:solidFill>
                <a:latin typeface="Calibri"/>
                <a:cs typeface="Calibri"/>
              </a:rPr>
              <a:t> </a:t>
            </a:r>
            <a:r>
              <a:rPr sz="2000" b="1" spc="-20" dirty="0">
                <a:solidFill>
                  <a:srgbClr val="085154"/>
                </a:solidFill>
                <a:latin typeface="Calibri"/>
                <a:cs typeface="Calibri"/>
              </a:rPr>
              <a:t>adaptar</a:t>
            </a:r>
            <a:r>
              <a:rPr sz="2000" b="1" spc="-45" dirty="0">
                <a:solidFill>
                  <a:srgbClr val="085154"/>
                </a:solidFill>
                <a:latin typeface="Calibri"/>
                <a:cs typeface="Calibri"/>
              </a:rPr>
              <a:t> </a:t>
            </a:r>
            <a:r>
              <a:rPr sz="2000" b="1" spc="-5" dirty="0">
                <a:solidFill>
                  <a:srgbClr val="085154"/>
                </a:solidFill>
                <a:latin typeface="Calibri"/>
                <a:cs typeface="Calibri"/>
              </a:rPr>
              <a:t>su</a:t>
            </a:r>
            <a:r>
              <a:rPr sz="2000" b="1" spc="-35" dirty="0">
                <a:solidFill>
                  <a:srgbClr val="085154"/>
                </a:solidFill>
                <a:latin typeface="Calibri"/>
                <a:cs typeface="Calibri"/>
              </a:rPr>
              <a:t> </a:t>
            </a:r>
            <a:r>
              <a:rPr sz="2000" b="1" spc="-10" dirty="0">
                <a:solidFill>
                  <a:srgbClr val="085154"/>
                </a:solidFill>
                <a:latin typeface="Calibri"/>
                <a:cs typeface="Calibri"/>
              </a:rPr>
              <a:t>menú</a:t>
            </a:r>
            <a:r>
              <a:rPr sz="2000" spc="-10" dirty="0">
                <a:solidFill>
                  <a:srgbClr val="085154"/>
                </a:solidFill>
                <a:latin typeface="Calibri"/>
                <a:cs typeface="Calibri"/>
              </a:rPr>
              <a:t>,</a:t>
            </a:r>
            <a:r>
              <a:rPr sz="2000" spc="-50" dirty="0">
                <a:solidFill>
                  <a:srgbClr val="085154"/>
                </a:solidFill>
                <a:latin typeface="Calibri"/>
                <a:cs typeface="Calibri"/>
              </a:rPr>
              <a:t> </a:t>
            </a:r>
            <a:r>
              <a:rPr sz="2000" spc="-15" dirty="0">
                <a:latin typeface="Calibri"/>
                <a:cs typeface="Calibri"/>
              </a:rPr>
              <a:t>ayudó</a:t>
            </a:r>
            <a:r>
              <a:rPr sz="2000" spc="-80" dirty="0">
                <a:latin typeface="Calibri"/>
                <a:cs typeface="Calibri"/>
              </a:rPr>
              <a:t> </a:t>
            </a:r>
            <a:r>
              <a:rPr sz="2000" dirty="0">
                <a:latin typeface="Calibri"/>
                <a:cs typeface="Calibri"/>
              </a:rPr>
              <a:t>a</a:t>
            </a:r>
            <a:r>
              <a:rPr sz="2000" spc="-15" dirty="0">
                <a:latin typeface="Calibri"/>
                <a:cs typeface="Calibri"/>
              </a:rPr>
              <a:t> </a:t>
            </a:r>
            <a:r>
              <a:rPr sz="2000" spc="-10" dirty="0">
                <a:latin typeface="Calibri"/>
                <a:cs typeface="Calibri"/>
              </a:rPr>
              <a:t>las</a:t>
            </a:r>
            <a:r>
              <a:rPr sz="2000" spc="-35" dirty="0">
                <a:latin typeface="Calibri"/>
                <a:cs typeface="Calibri"/>
              </a:rPr>
              <a:t> </a:t>
            </a:r>
            <a:r>
              <a:rPr sz="2000" spc="-15" dirty="0">
                <a:latin typeface="Calibri"/>
                <a:cs typeface="Calibri"/>
              </a:rPr>
              <a:t>comunidades</a:t>
            </a:r>
            <a:r>
              <a:rPr sz="2000" spc="-55" dirty="0">
                <a:latin typeface="Calibri"/>
                <a:cs typeface="Calibri"/>
              </a:rPr>
              <a:t> </a:t>
            </a:r>
            <a:r>
              <a:rPr sz="2000" spc="-15" dirty="0">
                <a:latin typeface="Calibri"/>
                <a:cs typeface="Calibri"/>
              </a:rPr>
              <a:t>locales</a:t>
            </a:r>
            <a:r>
              <a:rPr sz="2000" spc="-35" dirty="0">
                <a:latin typeface="Calibri"/>
                <a:cs typeface="Calibri"/>
              </a:rPr>
              <a:t> </a:t>
            </a:r>
            <a:r>
              <a:rPr sz="2000" dirty="0">
                <a:latin typeface="Calibri"/>
                <a:cs typeface="Calibri"/>
              </a:rPr>
              <a:t>y</a:t>
            </a:r>
            <a:r>
              <a:rPr sz="2000" spc="-35" dirty="0">
                <a:latin typeface="Calibri"/>
                <a:cs typeface="Calibri"/>
              </a:rPr>
              <a:t> </a:t>
            </a:r>
            <a:r>
              <a:rPr sz="2000" spc="-15" dirty="0">
                <a:latin typeface="Calibri"/>
                <a:cs typeface="Calibri"/>
              </a:rPr>
              <a:t>vulnerables</a:t>
            </a:r>
            <a:r>
              <a:rPr sz="2000" spc="-50" dirty="0">
                <a:latin typeface="Calibri"/>
                <a:cs typeface="Calibri"/>
              </a:rPr>
              <a:t> </a:t>
            </a:r>
            <a:r>
              <a:rPr sz="2000" dirty="0">
                <a:latin typeface="Calibri"/>
                <a:cs typeface="Calibri"/>
              </a:rPr>
              <a:t>a</a:t>
            </a:r>
            <a:r>
              <a:rPr sz="2000" spc="-30" dirty="0">
                <a:latin typeface="Calibri"/>
                <a:cs typeface="Calibri"/>
              </a:rPr>
              <a:t> </a:t>
            </a:r>
            <a:r>
              <a:rPr sz="2000" spc="-20" dirty="0">
                <a:latin typeface="Calibri"/>
                <a:cs typeface="Calibri"/>
              </a:rPr>
              <a:t>proporcionar</a:t>
            </a:r>
            <a:r>
              <a:rPr sz="2000" spc="-70" dirty="0">
                <a:latin typeface="Calibri"/>
                <a:cs typeface="Calibri"/>
              </a:rPr>
              <a:t> </a:t>
            </a:r>
            <a:r>
              <a:rPr sz="2000" spc="-15" dirty="0">
                <a:latin typeface="Calibri"/>
                <a:cs typeface="Calibri"/>
              </a:rPr>
              <a:t>comidas</a:t>
            </a:r>
            <a:r>
              <a:rPr sz="2000" spc="-45" dirty="0">
                <a:latin typeface="Calibri"/>
                <a:cs typeface="Calibri"/>
              </a:rPr>
              <a:t> </a:t>
            </a:r>
            <a:r>
              <a:rPr sz="2000" spc="-15" dirty="0">
                <a:latin typeface="Calibri"/>
                <a:cs typeface="Calibri"/>
              </a:rPr>
              <a:t>nutritivas</a:t>
            </a:r>
            <a:r>
              <a:rPr sz="2000" spc="-45" dirty="0">
                <a:latin typeface="Calibri"/>
                <a:cs typeface="Calibri"/>
              </a:rPr>
              <a:t> </a:t>
            </a:r>
            <a:r>
              <a:rPr sz="2000" dirty="0">
                <a:latin typeface="Calibri"/>
                <a:cs typeface="Calibri"/>
              </a:rPr>
              <a:t>y </a:t>
            </a:r>
            <a:r>
              <a:rPr sz="2000" spc="-440" dirty="0">
                <a:latin typeface="Calibri"/>
                <a:cs typeface="Calibri"/>
              </a:rPr>
              <a:t> </a:t>
            </a:r>
            <a:r>
              <a:rPr sz="2000" spc="-20" dirty="0">
                <a:latin typeface="Calibri"/>
                <a:cs typeface="Calibri"/>
              </a:rPr>
              <a:t>rentables.</a:t>
            </a:r>
            <a:endParaRPr sz="2000">
              <a:latin typeface="Calibri"/>
              <a:cs typeface="Calibri"/>
            </a:endParaRPr>
          </a:p>
          <a:p>
            <a:pPr marL="355600" marR="920750" indent="-342900">
              <a:lnSpc>
                <a:spcPct val="104500"/>
              </a:lnSpc>
              <a:spcBef>
                <a:spcPts val="85"/>
              </a:spcBef>
              <a:buFont typeface="Arial MT"/>
              <a:buChar char="•"/>
              <a:tabLst>
                <a:tab pos="354965" algn="l"/>
                <a:tab pos="355600" algn="l"/>
              </a:tabLst>
            </a:pPr>
            <a:r>
              <a:rPr sz="2000" spc="-10" dirty="0">
                <a:solidFill>
                  <a:srgbClr val="085154"/>
                </a:solidFill>
                <a:latin typeface="Calibri"/>
                <a:cs typeface="Calibri"/>
              </a:rPr>
              <a:t>La</a:t>
            </a:r>
            <a:r>
              <a:rPr sz="2000" spc="-30" dirty="0">
                <a:solidFill>
                  <a:srgbClr val="085154"/>
                </a:solidFill>
                <a:latin typeface="Calibri"/>
                <a:cs typeface="Calibri"/>
              </a:rPr>
              <a:t> </a:t>
            </a:r>
            <a:r>
              <a:rPr sz="2000" b="1" spc="-20" dirty="0">
                <a:solidFill>
                  <a:srgbClr val="085154"/>
                </a:solidFill>
                <a:latin typeface="Calibri"/>
                <a:cs typeface="Calibri"/>
              </a:rPr>
              <a:t>introducción</a:t>
            </a:r>
            <a:r>
              <a:rPr sz="2000" b="1" spc="-65" dirty="0">
                <a:solidFill>
                  <a:srgbClr val="085154"/>
                </a:solidFill>
                <a:latin typeface="Calibri"/>
                <a:cs typeface="Calibri"/>
              </a:rPr>
              <a:t> </a:t>
            </a:r>
            <a:r>
              <a:rPr sz="2000" b="1" spc="-5" dirty="0">
                <a:solidFill>
                  <a:srgbClr val="085154"/>
                </a:solidFill>
                <a:latin typeface="Calibri"/>
                <a:cs typeface="Calibri"/>
              </a:rPr>
              <a:t>de</a:t>
            </a:r>
            <a:r>
              <a:rPr sz="2000" b="1" spc="-25" dirty="0">
                <a:solidFill>
                  <a:srgbClr val="085154"/>
                </a:solidFill>
                <a:latin typeface="Calibri"/>
                <a:cs typeface="Calibri"/>
              </a:rPr>
              <a:t> </a:t>
            </a:r>
            <a:r>
              <a:rPr sz="2000" b="1" spc="-15" dirty="0">
                <a:solidFill>
                  <a:srgbClr val="085154"/>
                </a:solidFill>
                <a:latin typeface="Calibri"/>
                <a:cs typeface="Calibri"/>
              </a:rPr>
              <a:t>cajas</a:t>
            </a:r>
            <a:r>
              <a:rPr sz="2000" b="1" spc="-30" dirty="0">
                <a:solidFill>
                  <a:srgbClr val="085154"/>
                </a:solidFill>
                <a:latin typeface="Calibri"/>
                <a:cs typeface="Calibri"/>
              </a:rPr>
              <a:t> </a:t>
            </a:r>
            <a:r>
              <a:rPr sz="2000" b="1" spc="-5" dirty="0">
                <a:solidFill>
                  <a:srgbClr val="085154"/>
                </a:solidFill>
                <a:latin typeface="Calibri"/>
                <a:cs typeface="Calibri"/>
              </a:rPr>
              <a:t>de</a:t>
            </a:r>
            <a:r>
              <a:rPr sz="2000" b="1" spc="-30" dirty="0">
                <a:solidFill>
                  <a:srgbClr val="085154"/>
                </a:solidFill>
                <a:latin typeface="Calibri"/>
                <a:cs typeface="Calibri"/>
              </a:rPr>
              <a:t> </a:t>
            </a:r>
            <a:r>
              <a:rPr sz="2000" b="1" spc="-20" dirty="0">
                <a:solidFill>
                  <a:srgbClr val="085154"/>
                </a:solidFill>
                <a:latin typeface="Calibri"/>
                <a:cs typeface="Calibri"/>
              </a:rPr>
              <a:t>fruta</a:t>
            </a:r>
            <a:r>
              <a:rPr sz="2000" b="1" spc="-40" dirty="0">
                <a:solidFill>
                  <a:srgbClr val="085154"/>
                </a:solidFill>
                <a:latin typeface="Calibri"/>
                <a:cs typeface="Calibri"/>
              </a:rPr>
              <a:t> </a:t>
            </a:r>
            <a:r>
              <a:rPr sz="2000" b="1" dirty="0">
                <a:solidFill>
                  <a:srgbClr val="085154"/>
                </a:solidFill>
                <a:latin typeface="Calibri"/>
                <a:cs typeface="Calibri"/>
              </a:rPr>
              <a:t>y</a:t>
            </a:r>
            <a:r>
              <a:rPr sz="2000" b="1" spc="-25" dirty="0">
                <a:solidFill>
                  <a:srgbClr val="085154"/>
                </a:solidFill>
                <a:latin typeface="Calibri"/>
                <a:cs typeface="Calibri"/>
              </a:rPr>
              <a:t> </a:t>
            </a:r>
            <a:r>
              <a:rPr sz="2000" b="1" spc="-30" dirty="0">
                <a:solidFill>
                  <a:srgbClr val="085154"/>
                </a:solidFill>
                <a:latin typeface="Calibri"/>
                <a:cs typeface="Calibri"/>
              </a:rPr>
              <a:t>verdura</a:t>
            </a:r>
            <a:r>
              <a:rPr sz="2000" b="1" spc="-25" dirty="0">
                <a:solidFill>
                  <a:srgbClr val="085154"/>
                </a:solidFill>
                <a:latin typeface="Calibri"/>
                <a:cs typeface="Calibri"/>
              </a:rPr>
              <a:t> </a:t>
            </a:r>
            <a:r>
              <a:rPr sz="2000" spc="-10" dirty="0">
                <a:latin typeface="Calibri"/>
                <a:cs typeface="Calibri"/>
              </a:rPr>
              <a:t>le</a:t>
            </a:r>
            <a:r>
              <a:rPr sz="2000" spc="-30" dirty="0">
                <a:latin typeface="Calibri"/>
                <a:cs typeface="Calibri"/>
              </a:rPr>
              <a:t> </a:t>
            </a:r>
            <a:r>
              <a:rPr sz="2000" spc="-15" dirty="0">
                <a:latin typeface="Calibri"/>
                <a:cs typeface="Calibri"/>
              </a:rPr>
              <a:t>permitió</a:t>
            </a:r>
            <a:r>
              <a:rPr sz="2000" spc="-25" dirty="0">
                <a:latin typeface="Calibri"/>
                <a:cs typeface="Calibri"/>
              </a:rPr>
              <a:t> garantizar</a:t>
            </a:r>
            <a:r>
              <a:rPr sz="2000" spc="-50" dirty="0">
                <a:latin typeface="Calibri"/>
                <a:cs typeface="Calibri"/>
              </a:rPr>
              <a:t> </a:t>
            </a:r>
            <a:r>
              <a:rPr sz="2000" spc="-10" dirty="0">
                <a:latin typeface="Calibri"/>
                <a:cs typeface="Calibri"/>
              </a:rPr>
              <a:t>la </a:t>
            </a:r>
            <a:r>
              <a:rPr sz="2000" spc="-15" dirty="0">
                <a:latin typeface="Calibri"/>
                <a:cs typeface="Calibri"/>
              </a:rPr>
              <a:t>disponibilidad</a:t>
            </a:r>
            <a:r>
              <a:rPr sz="2000" spc="-60" dirty="0">
                <a:latin typeface="Calibri"/>
                <a:cs typeface="Calibri"/>
              </a:rPr>
              <a:t> </a:t>
            </a:r>
            <a:r>
              <a:rPr sz="2000" spc="-5" dirty="0">
                <a:latin typeface="Calibri"/>
                <a:cs typeface="Calibri"/>
              </a:rPr>
              <a:t>de</a:t>
            </a:r>
            <a:r>
              <a:rPr sz="2000" spc="-35" dirty="0">
                <a:latin typeface="Calibri"/>
                <a:cs typeface="Calibri"/>
              </a:rPr>
              <a:t> </a:t>
            </a:r>
            <a:r>
              <a:rPr sz="2000" spc="-10" dirty="0">
                <a:latin typeface="Calibri"/>
                <a:cs typeface="Calibri"/>
              </a:rPr>
              <a:t>opciones</a:t>
            </a:r>
            <a:r>
              <a:rPr sz="2000" spc="-50" dirty="0">
                <a:latin typeface="Calibri"/>
                <a:cs typeface="Calibri"/>
              </a:rPr>
              <a:t> </a:t>
            </a:r>
            <a:r>
              <a:rPr sz="2000" spc="-5" dirty="0">
                <a:latin typeface="Calibri"/>
                <a:cs typeface="Calibri"/>
              </a:rPr>
              <a:t>de </a:t>
            </a:r>
            <a:r>
              <a:rPr sz="2000" spc="-440" dirty="0">
                <a:latin typeface="Calibri"/>
                <a:cs typeface="Calibri"/>
              </a:rPr>
              <a:t> </a:t>
            </a:r>
            <a:r>
              <a:rPr sz="2000" spc="-20" dirty="0">
                <a:latin typeface="Calibri"/>
                <a:cs typeface="Calibri"/>
              </a:rPr>
              <a:t>alimentación</a:t>
            </a:r>
            <a:r>
              <a:rPr sz="2000" spc="-45" dirty="0">
                <a:latin typeface="Calibri"/>
                <a:cs typeface="Calibri"/>
              </a:rPr>
              <a:t> </a:t>
            </a:r>
            <a:r>
              <a:rPr sz="2000" spc="-15" dirty="0">
                <a:latin typeface="Calibri"/>
                <a:cs typeface="Calibri"/>
              </a:rPr>
              <a:t>saludable</a:t>
            </a:r>
            <a:r>
              <a:rPr sz="2000" spc="-45" dirty="0">
                <a:latin typeface="Calibri"/>
                <a:cs typeface="Calibri"/>
              </a:rPr>
              <a:t> </a:t>
            </a:r>
            <a:r>
              <a:rPr sz="2000" spc="-15" dirty="0">
                <a:latin typeface="Calibri"/>
                <a:cs typeface="Calibri"/>
              </a:rPr>
              <a:t>disponibles.</a:t>
            </a:r>
            <a:endParaRPr sz="2000">
              <a:latin typeface="Calibri"/>
              <a:cs typeface="Calibri"/>
            </a:endParaRPr>
          </a:p>
          <a:p>
            <a:pPr marL="355600" indent="-342900">
              <a:lnSpc>
                <a:spcPct val="100000"/>
              </a:lnSpc>
              <a:spcBef>
                <a:spcPts val="195"/>
              </a:spcBef>
              <a:buFont typeface="Arial MT"/>
              <a:buChar char="•"/>
              <a:tabLst>
                <a:tab pos="354965" algn="l"/>
                <a:tab pos="355600" algn="l"/>
              </a:tabLst>
            </a:pPr>
            <a:r>
              <a:rPr sz="2000" spc="-5" dirty="0">
                <a:solidFill>
                  <a:srgbClr val="085154"/>
                </a:solidFill>
                <a:latin typeface="Calibri"/>
                <a:cs typeface="Calibri"/>
              </a:rPr>
              <a:t>Al</a:t>
            </a:r>
            <a:r>
              <a:rPr sz="2000" spc="-35" dirty="0">
                <a:solidFill>
                  <a:srgbClr val="085154"/>
                </a:solidFill>
                <a:latin typeface="Calibri"/>
                <a:cs typeface="Calibri"/>
              </a:rPr>
              <a:t> </a:t>
            </a:r>
            <a:r>
              <a:rPr sz="2000" b="1" spc="-20" dirty="0">
                <a:solidFill>
                  <a:srgbClr val="085154"/>
                </a:solidFill>
                <a:latin typeface="Calibri"/>
                <a:cs typeface="Calibri"/>
              </a:rPr>
              <a:t>operar</a:t>
            </a:r>
            <a:r>
              <a:rPr sz="2000" b="1" spc="-35" dirty="0">
                <a:solidFill>
                  <a:srgbClr val="085154"/>
                </a:solidFill>
                <a:latin typeface="Calibri"/>
                <a:cs typeface="Calibri"/>
              </a:rPr>
              <a:t> </a:t>
            </a:r>
            <a:r>
              <a:rPr sz="2000" b="1" spc="-5" dirty="0">
                <a:solidFill>
                  <a:srgbClr val="085154"/>
                </a:solidFill>
                <a:latin typeface="Calibri"/>
                <a:cs typeface="Calibri"/>
              </a:rPr>
              <a:t>de</a:t>
            </a:r>
            <a:r>
              <a:rPr sz="2000" b="1" spc="-30" dirty="0">
                <a:solidFill>
                  <a:srgbClr val="085154"/>
                </a:solidFill>
                <a:latin typeface="Calibri"/>
                <a:cs typeface="Calibri"/>
              </a:rPr>
              <a:t> </a:t>
            </a:r>
            <a:r>
              <a:rPr sz="2000" b="1" spc="-10" dirty="0">
                <a:solidFill>
                  <a:srgbClr val="085154"/>
                </a:solidFill>
                <a:latin typeface="Calibri"/>
                <a:cs typeface="Calibri"/>
              </a:rPr>
              <a:t>más</a:t>
            </a:r>
            <a:r>
              <a:rPr sz="2000" b="1" spc="-50" dirty="0">
                <a:solidFill>
                  <a:srgbClr val="085154"/>
                </a:solidFill>
                <a:latin typeface="Calibri"/>
                <a:cs typeface="Calibri"/>
              </a:rPr>
              <a:t> </a:t>
            </a:r>
            <a:r>
              <a:rPr sz="2000" b="1" spc="-5" dirty="0">
                <a:solidFill>
                  <a:srgbClr val="085154"/>
                </a:solidFill>
                <a:latin typeface="Calibri"/>
                <a:cs typeface="Calibri"/>
              </a:rPr>
              <a:t>de</a:t>
            </a:r>
            <a:r>
              <a:rPr sz="2000" b="1" spc="-30" dirty="0">
                <a:solidFill>
                  <a:srgbClr val="085154"/>
                </a:solidFill>
                <a:latin typeface="Calibri"/>
                <a:cs typeface="Calibri"/>
              </a:rPr>
              <a:t> </a:t>
            </a:r>
            <a:r>
              <a:rPr sz="2000" b="1" spc="-5" dirty="0">
                <a:solidFill>
                  <a:srgbClr val="085154"/>
                </a:solidFill>
                <a:latin typeface="Calibri"/>
                <a:cs typeface="Calibri"/>
              </a:rPr>
              <a:t>una</a:t>
            </a:r>
            <a:r>
              <a:rPr sz="2000" b="1" spc="-45" dirty="0">
                <a:solidFill>
                  <a:srgbClr val="085154"/>
                </a:solidFill>
                <a:latin typeface="Calibri"/>
                <a:cs typeface="Calibri"/>
              </a:rPr>
              <a:t> </a:t>
            </a:r>
            <a:r>
              <a:rPr sz="2000" b="1" spc="-20" dirty="0">
                <a:solidFill>
                  <a:srgbClr val="085154"/>
                </a:solidFill>
                <a:latin typeface="Calibri"/>
                <a:cs typeface="Calibri"/>
              </a:rPr>
              <a:t>manera</a:t>
            </a:r>
            <a:r>
              <a:rPr sz="2000" spc="-20" dirty="0">
                <a:solidFill>
                  <a:srgbClr val="085154"/>
                </a:solidFill>
                <a:latin typeface="Calibri"/>
                <a:cs typeface="Calibri"/>
              </a:rPr>
              <a:t>,</a:t>
            </a:r>
            <a:r>
              <a:rPr sz="2000" spc="-35" dirty="0">
                <a:solidFill>
                  <a:srgbClr val="085154"/>
                </a:solidFill>
                <a:latin typeface="Calibri"/>
                <a:cs typeface="Calibri"/>
              </a:rPr>
              <a:t> </a:t>
            </a:r>
            <a:r>
              <a:rPr sz="2000" spc="-10" dirty="0">
                <a:latin typeface="Calibri"/>
                <a:cs typeface="Calibri"/>
              </a:rPr>
              <a:t>Lee</a:t>
            </a:r>
            <a:r>
              <a:rPr sz="2000" spc="-30" dirty="0">
                <a:latin typeface="Calibri"/>
                <a:cs typeface="Calibri"/>
              </a:rPr>
              <a:t> </a:t>
            </a:r>
            <a:r>
              <a:rPr sz="2000" spc="-25" dirty="0">
                <a:latin typeface="Calibri"/>
                <a:cs typeface="Calibri"/>
              </a:rPr>
              <a:t>hizo</a:t>
            </a:r>
            <a:r>
              <a:rPr sz="2000" spc="-40" dirty="0">
                <a:latin typeface="Calibri"/>
                <a:cs typeface="Calibri"/>
              </a:rPr>
              <a:t> </a:t>
            </a:r>
            <a:r>
              <a:rPr sz="2000" spc="-5" dirty="0">
                <a:latin typeface="Calibri"/>
                <a:cs typeface="Calibri"/>
              </a:rPr>
              <a:t>que</a:t>
            </a:r>
            <a:r>
              <a:rPr sz="2000" spc="-55" dirty="0">
                <a:latin typeface="Calibri"/>
                <a:cs typeface="Calibri"/>
              </a:rPr>
              <a:t> </a:t>
            </a:r>
            <a:r>
              <a:rPr sz="2000" spc="-10" dirty="0">
                <a:latin typeface="Calibri"/>
                <a:cs typeface="Calibri"/>
              </a:rPr>
              <a:t>su</a:t>
            </a:r>
            <a:r>
              <a:rPr sz="2000" spc="-25" dirty="0">
                <a:latin typeface="Calibri"/>
                <a:cs typeface="Calibri"/>
              </a:rPr>
              <a:t> </a:t>
            </a:r>
            <a:r>
              <a:rPr sz="2000" spc="-15" dirty="0">
                <a:latin typeface="Calibri"/>
                <a:cs typeface="Calibri"/>
              </a:rPr>
              <a:t>negocio</a:t>
            </a:r>
            <a:r>
              <a:rPr sz="2000" spc="-65" dirty="0">
                <a:latin typeface="Calibri"/>
                <a:cs typeface="Calibri"/>
              </a:rPr>
              <a:t> </a:t>
            </a:r>
            <a:r>
              <a:rPr sz="2000" spc="-20" dirty="0">
                <a:latin typeface="Calibri"/>
                <a:cs typeface="Calibri"/>
              </a:rPr>
              <a:t>fuera</a:t>
            </a:r>
            <a:r>
              <a:rPr sz="2000" spc="-40" dirty="0">
                <a:latin typeface="Calibri"/>
                <a:cs typeface="Calibri"/>
              </a:rPr>
              <a:t> </a:t>
            </a:r>
            <a:r>
              <a:rPr sz="2000" spc="-10" dirty="0">
                <a:latin typeface="Calibri"/>
                <a:cs typeface="Calibri"/>
              </a:rPr>
              <a:t>más</a:t>
            </a:r>
            <a:r>
              <a:rPr sz="2000" spc="-15" dirty="0">
                <a:latin typeface="Calibri"/>
                <a:cs typeface="Calibri"/>
              </a:rPr>
              <a:t> </a:t>
            </a:r>
            <a:r>
              <a:rPr sz="2000" spc="-20" dirty="0">
                <a:latin typeface="Calibri"/>
                <a:cs typeface="Calibri"/>
              </a:rPr>
              <a:t>sostenible</a:t>
            </a:r>
            <a:r>
              <a:rPr sz="2000" spc="-30" dirty="0">
                <a:latin typeface="Calibri"/>
                <a:cs typeface="Calibri"/>
              </a:rPr>
              <a:t> </a:t>
            </a:r>
            <a:r>
              <a:rPr sz="2000" dirty="0">
                <a:latin typeface="Calibri"/>
                <a:cs typeface="Calibri"/>
              </a:rPr>
              <a:t>y</a:t>
            </a:r>
            <a:r>
              <a:rPr sz="2000" spc="-35" dirty="0">
                <a:latin typeface="Calibri"/>
                <a:cs typeface="Calibri"/>
              </a:rPr>
              <a:t> </a:t>
            </a:r>
            <a:r>
              <a:rPr sz="2000" spc="-20" dirty="0">
                <a:latin typeface="Calibri"/>
                <a:cs typeface="Calibri"/>
              </a:rPr>
              <a:t>tuviera</a:t>
            </a:r>
            <a:r>
              <a:rPr sz="2000" spc="-40" dirty="0">
                <a:latin typeface="Calibri"/>
                <a:cs typeface="Calibri"/>
              </a:rPr>
              <a:t> </a:t>
            </a:r>
            <a:r>
              <a:rPr sz="2000" spc="-10" dirty="0">
                <a:latin typeface="Calibri"/>
                <a:cs typeface="Calibri"/>
              </a:rPr>
              <a:t>más</a:t>
            </a:r>
            <a:r>
              <a:rPr sz="2000" spc="-35" dirty="0">
                <a:latin typeface="Calibri"/>
                <a:cs typeface="Calibri"/>
              </a:rPr>
              <a:t> </a:t>
            </a:r>
            <a:r>
              <a:rPr sz="2000" spc="-15" dirty="0">
                <a:latin typeface="Calibri"/>
                <a:cs typeface="Calibri"/>
              </a:rPr>
              <a:t>posibilidades</a:t>
            </a:r>
            <a:endParaRPr sz="2000">
              <a:latin typeface="Calibri"/>
              <a:cs typeface="Calibri"/>
            </a:endParaRPr>
          </a:p>
          <a:p>
            <a:pPr marL="355600">
              <a:lnSpc>
                <a:spcPct val="100000"/>
              </a:lnSpc>
              <a:spcBef>
                <a:spcPts val="110"/>
              </a:spcBef>
            </a:pPr>
            <a:r>
              <a:rPr sz="2000" spc="-5" dirty="0">
                <a:latin typeface="Calibri"/>
                <a:cs typeface="Calibri"/>
              </a:rPr>
              <a:t>de</a:t>
            </a:r>
            <a:r>
              <a:rPr sz="2000" spc="-55" dirty="0">
                <a:latin typeface="Calibri"/>
                <a:cs typeface="Calibri"/>
              </a:rPr>
              <a:t> </a:t>
            </a:r>
            <a:r>
              <a:rPr sz="2000" spc="-20" dirty="0">
                <a:latin typeface="Calibri"/>
                <a:cs typeface="Calibri"/>
              </a:rPr>
              <a:t>superar</a:t>
            </a:r>
            <a:r>
              <a:rPr sz="2000" spc="-80" dirty="0">
                <a:latin typeface="Calibri"/>
                <a:cs typeface="Calibri"/>
              </a:rPr>
              <a:t> </a:t>
            </a:r>
            <a:r>
              <a:rPr sz="2000" spc="-10" dirty="0">
                <a:latin typeface="Calibri"/>
                <a:cs typeface="Calibri"/>
              </a:rPr>
              <a:t>la</a:t>
            </a:r>
            <a:r>
              <a:rPr sz="2000" spc="-35" dirty="0">
                <a:latin typeface="Calibri"/>
                <a:cs typeface="Calibri"/>
              </a:rPr>
              <a:t> </a:t>
            </a:r>
            <a:r>
              <a:rPr sz="2000" spc="-15" dirty="0">
                <a:latin typeface="Calibri"/>
                <a:cs typeface="Calibri"/>
              </a:rPr>
              <a:t>crisis.</a:t>
            </a:r>
            <a:endParaRPr sz="2000">
              <a:latin typeface="Calibri"/>
              <a:cs typeface="Calibri"/>
            </a:endParaRPr>
          </a:p>
        </p:txBody>
      </p:sp>
      <p:pic>
        <p:nvPicPr>
          <p:cNvPr id="3" name="object 3"/>
          <p:cNvPicPr/>
          <p:nvPr/>
        </p:nvPicPr>
        <p:blipFill>
          <a:blip r:embed="rId2" cstate="print"/>
          <a:stretch>
            <a:fillRect/>
          </a:stretch>
        </p:blipFill>
        <p:spPr>
          <a:xfrm>
            <a:off x="0" y="317754"/>
            <a:ext cx="7725156" cy="2009394"/>
          </a:xfrm>
          <a:prstGeom prst="rect">
            <a:avLst/>
          </a:prstGeom>
        </p:spPr>
      </p:pic>
      <p:sp>
        <p:nvSpPr>
          <p:cNvPr id="4" name="object 4"/>
          <p:cNvSpPr txBox="1">
            <a:spLocks noGrp="1"/>
          </p:cNvSpPr>
          <p:nvPr>
            <p:ph type="title"/>
          </p:nvPr>
        </p:nvSpPr>
        <p:spPr>
          <a:xfrm>
            <a:off x="8056753" y="611505"/>
            <a:ext cx="3912870" cy="434340"/>
          </a:xfrm>
          <a:prstGeom prst="rect">
            <a:avLst/>
          </a:prstGeom>
          <a:solidFill>
            <a:srgbClr val="F5C05B"/>
          </a:solidFill>
        </p:spPr>
        <p:txBody>
          <a:bodyPr vert="horz" wrap="square" lIns="0" tIns="0" rIns="0" bIns="0" rtlCol="0">
            <a:spAutoFit/>
          </a:bodyPr>
          <a:lstStyle/>
          <a:p>
            <a:pPr marL="1905">
              <a:lnSpc>
                <a:spcPts val="3020"/>
              </a:lnSpc>
            </a:pPr>
            <a:r>
              <a:rPr spc="-15" dirty="0"/>
              <a:t>CASE</a:t>
            </a:r>
            <a:r>
              <a:rPr spc="15" dirty="0"/>
              <a:t> </a:t>
            </a:r>
            <a:r>
              <a:rPr spc="-25" dirty="0"/>
              <a:t>STUDY</a:t>
            </a:r>
            <a:r>
              <a:rPr spc="-75" dirty="0"/>
              <a:t> </a:t>
            </a:r>
            <a:r>
              <a:rPr spc="-5" dirty="0"/>
              <a:t>-</a:t>
            </a:r>
            <a:r>
              <a:rPr dirty="0"/>
              <a:t> BE</a:t>
            </a:r>
            <a:r>
              <a:rPr spc="-25" dirty="0"/>
              <a:t> </a:t>
            </a:r>
            <a:r>
              <a:rPr spc="-5" dirty="0"/>
              <a:t>INSPIRED</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IINNOVACIÓN</a:t>
            </a:r>
            <a:r>
              <a:rPr spc="-45" dirty="0"/>
              <a:t> </a:t>
            </a:r>
            <a:r>
              <a:rPr spc="-5" dirty="0"/>
              <a:t>PARA</a:t>
            </a:r>
            <a:r>
              <a:rPr spc="-40" dirty="0"/>
              <a:t> </a:t>
            </a:r>
            <a:r>
              <a:rPr spc="-5" dirty="0"/>
              <a:t>EL</a:t>
            </a:r>
            <a:r>
              <a:rPr spc="-30" dirty="0"/>
              <a:t> </a:t>
            </a:r>
            <a:r>
              <a:rPr spc="-10" dirty="0"/>
              <a:t>SECTOR</a:t>
            </a:r>
            <a:r>
              <a:rPr spc="-20" dirty="0"/>
              <a:t> </a:t>
            </a:r>
            <a:r>
              <a:rPr spc="-5" dirty="0"/>
              <a:t>DE</a:t>
            </a:r>
            <a:r>
              <a:rPr spc="-25" dirty="0"/>
              <a:t> </a:t>
            </a:r>
            <a:r>
              <a:rPr spc="-5" dirty="0"/>
              <a:t>ALIMENTACIÓN</a:t>
            </a:r>
          </a:p>
        </p:txBody>
      </p:sp>
    </p:spTree>
    <p:extLst>
      <p:ext uri="{BB962C8B-B14F-4D97-AF65-F5344CB8AC3E}">
        <p14:creationId xmlns:p14="http://schemas.microsoft.com/office/powerpoint/2010/main" val="30391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82508" y="2275856"/>
            <a:ext cx="4200525" cy="1334135"/>
          </a:xfrm>
          <a:prstGeom prst="rect">
            <a:avLst/>
          </a:prstGeom>
        </p:spPr>
        <p:txBody>
          <a:bodyPr vert="horz" wrap="square" lIns="0" tIns="29845" rIns="0" bIns="0" rtlCol="0">
            <a:spAutoFit/>
          </a:bodyPr>
          <a:lstStyle/>
          <a:p>
            <a:pPr marL="12700" algn="just">
              <a:lnSpc>
                <a:spcPct val="100000"/>
              </a:lnSpc>
              <a:spcBef>
                <a:spcPts val="235"/>
              </a:spcBef>
            </a:pPr>
            <a:r>
              <a:rPr sz="2200" spc="-10" dirty="0">
                <a:solidFill>
                  <a:srgbClr val="575757"/>
                </a:solidFill>
                <a:latin typeface="Calibri"/>
                <a:cs typeface="Calibri"/>
              </a:rPr>
              <a:t>El</a:t>
            </a:r>
            <a:r>
              <a:rPr sz="2200" spc="-15" dirty="0">
                <a:solidFill>
                  <a:srgbClr val="575757"/>
                </a:solidFill>
                <a:latin typeface="Calibri"/>
                <a:cs typeface="Calibri"/>
              </a:rPr>
              <a:t> </a:t>
            </a:r>
            <a:r>
              <a:rPr sz="2200" spc="-5" dirty="0">
                <a:solidFill>
                  <a:srgbClr val="575757"/>
                </a:solidFill>
                <a:latin typeface="Calibri"/>
                <a:cs typeface="Calibri"/>
              </a:rPr>
              <a:t>uso</a:t>
            </a:r>
            <a:r>
              <a:rPr sz="2200" spc="-25" dirty="0">
                <a:solidFill>
                  <a:srgbClr val="575757"/>
                </a:solidFill>
                <a:latin typeface="Calibri"/>
                <a:cs typeface="Calibri"/>
              </a:rPr>
              <a:t> </a:t>
            </a:r>
            <a:r>
              <a:rPr sz="2200" spc="-5" dirty="0">
                <a:solidFill>
                  <a:srgbClr val="575757"/>
                </a:solidFill>
                <a:latin typeface="Calibri"/>
                <a:cs typeface="Calibri"/>
              </a:rPr>
              <a:t>de</a:t>
            </a:r>
            <a:r>
              <a:rPr sz="2200" spc="-15" dirty="0">
                <a:solidFill>
                  <a:srgbClr val="575757"/>
                </a:solidFill>
                <a:latin typeface="Calibri"/>
                <a:cs typeface="Calibri"/>
              </a:rPr>
              <a:t> </a:t>
            </a:r>
            <a:r>
              <a:rPr sz="2200" spc="-5" dirty="0">
                <a:solidFill>
                  <a:srgbClr val="575757"/>
                </a:solidFill>
                <a:latin typeface="Calibri"/>
                <a:cs typeface="Calibri"/>
              </a:rPr>
              <a:t>la</a:t>
            </a:r>
            <a:r>
              <a:rPr sz="2200" spc="-20" dirty="0">
                <a:solidFill>
                  <a:srgbClr val="575757"/>
                </a:solidFill>
                <a:latin typeface="Calibri"/>
                <a:cs typeface="Calibri"/>
              </a:rPr>
              <a:t> </a:t>
            </a:r>
            <a:r>
              <a:rPr sz="2200" spc="-10" dirty="0">
                <a:solidFill>
                  <a:srgbClr val="575757"/>
                </a:solidFill>
                <a:latin typeface="Calibri"/>
                <a:cs typeface="Calibri"/>
              </a:rPr>
              <a:t>tecnología</a:t>
            </a:r>
            <a:r>
              <a:rPr sz="2200" spc="-55" dirty="0">
                <a:solidFill>
                  <a:srgbClr val="575757"/>
                </a:solidFill>
                <a:latin typeface="Calibri"/>
                <a:cs typeface="Calibri"/>
              </a:rPr>
              <a:t> </a:t>
            </a:r>
            <a:r>
              <a:rPr sz="2200" spc="-5" dirty="0">
                <a:solidFill>
                  <a:srgbClr val="575757"/>
                </a:solidFill>
                <a:latin typeface="Calibri"/>
                <a:cs typeface="Calibri"/>
              </a:rPr>
              <a:t>fue</a:t>
            </a:r>
            <a:r>
              <a:rPr sz="2200" spc="-15" dirty="0">
                <a:solidFill>
                  <a:srgbClr val="575757"/>
                </a:solidFill>
                <a:latin typeface="Calibri"/>
                <a:cs typeface="Calibri"/>
              </a:rPr>
              <a:t> clave.</a:t>
            </a:r>
            <a:endParaRPr sz="2200">
              <a:latin typeface="Calibri"/>
              <a:cs typeface="Calibri"/>
            </a:endParaRPr>
          </a:p>
          <a:p>
            <a:pPr marL="12700" marR="5080" algn="just">
              <a:lnSpc>
                <a:spcPts val="2380"/>
              </a:lnSpc>
              <a:spcBef>
                <a:spcPts val="430"/>
              </a:spcBef>
            </a:pPr>
            <a:r>
              <a:rPr sz="2200" spc="-10" dirty="0">
                <a:solidFill>
                  <a:srgbClr val="575757"/>
                </a:solidFill>
                <a:latin typeface="Calibri"/>
                <a:cs typeface="Calibri"/>
              </a:rPr>
              <a:t>Una </a:t>
            </a:r>
            <a:r>
              <a:rPr sz="2200" spc="-20" dirty="0">
                <a:solidFill>
                  <a:srgbClr val="575757"/>
                </a:solidFill>
                <a:latin typeface="Calibri"/>
                <a:cs typeface="Calibri"/>
              </a:rPr>
              <a:t>inversión </a:t>
            </a:r>
            <a:r>
              <a:rPr sz="2200" spc="-5" dirty="0">
                <a:solidFill>
                  <a:srgbClr val="575757"/>
                </a:solidFill>
                <a:latin typeface="Calibri"/>
                <a:cs typeface="Calibri"/>
              </a:rPr>
              <a:t>en </a:t>
            </a:r>
            <a:r>
              <a:rPr sz="2200" spc="-10" dirty="0">
                <a:solidFill>
                  <a:srgbClr val="575757"/>
                </a:solidFill>
                <a:latin typeface="Calibri"/>
                <a:cs typeface="Calibri"/>
              </a:rPr>
              <a:t>Apps </a:t>
            </a:r>
            <a:r>
              <a:rPr sz="2200" spc="-5" dirty="0">
                <a:solidFill>
                  <a:srgbClr val="575757"/>
                </a:solidFill>
                <a:latin typeface="Calibri"/>
                <a:cs typeface="Calibri"/>
              </a:rPr>
              <a:t>es </a:t>
            </a:r>
            <a:r>
              <a:rPr sz="2200" spc="-20" dirty="0">
                <a:solidFill>
                  <a:srgbClr val="575757"/>
                </a:solidFill>
                <a:latin typeface="Calibri"/>
                <a:cs typeface="Calibri"/>
              </a:rPr>
              <a:t>ahora un </a:t>
            </a:r>
            <a:r>
              <a:rPr sz="2200" spc="-15" dirty="0">
                <a:solidFill>
                  <a:srgbClr val="575757"/>
                </a:solidFill>
                <a:latin typeface="Calibri"/>
                <a:cs typeface="Calibri"/>
              </a:rPr>
              <a:t> </a:t>
            </a:r>
            <a:r>
              <a:rPr sz="2200" spc="-10" dirty="0">
                <a:solidFill>
                  <a:srgbClr val="575757"/>
                </a:solidFill>
                <a:latin typeface="Calibri"/>
                <a:cs typeface="Calibri"/>
              </a:rPr>
              <a:t>fuerte</a:t>
            </a:r>
            <a:r>
              <a:rPr sz="2200" spc="-5" dirty="0">
                <a:solidFill>
                  <a:srgbClr val="575757"/>
                </a:solidFill>
                <a:latin typeface="Calibri"/>
                <a:cs typeface="Calibri"/>
              </a:rPr>
              <a:t> </a:t>
            </a:r>
            <a:r>
              <a:rPr sz="2200" spc="-15" dirty="0">
                <a:solidFill>
                  <a:srgbClr val="575757"/>
                </a:solidFill>
                <a:latin typeface="Calibri"/>
                <a:cs typeface="Calibri"/>
              </a:rPr>
              <a:t>canal</a:t>
            </a:r>
            <a:r>
              <a:rPr sz="2200" spc="-10" dirty="0">
                <a:solidFill>
                  <a:srgbClr val="575757"/>
                </a:solidFill>
                <a:latin typeface="Calibri"/>
                <a:cs typeface="Calibri"/>
              </a:rPr>
              <a:t> </a:t>
            </a:r>
            <a:r>
              <a:rPr sz="2200" spc="-5" dirty="0">
                <a:solidFill>
                  <a:srgbClr val="575757"/>
                </a:solidFill>
                <a:latin typeface="Calibri"/>
                <a:cs typeface="Calibri"/>
              </a:rPr>
              <a:t>de</a:t>
            </a:r>
            <a:r>
              <a:rPr sz="2200" dirty="0">
                <a:solidFill>
                  <a:srgbClr val="575757"/>
                </a:solidFill>
                <a:latin typeface="Calibri"/>
                <a:cs typeface="Calibri"/>
              </a:rPr>
              <a:t> </a:t>
            </a:r>
            <a:r>
              <a:rPr sz="2200" spc="-20" dirty="0">
                <a:solidFill>
                  <a:srgbClr val="575757"/>
                </a:solidFill>
                <a:latin typeface="Calibri"/>
                <a:cs typeface="Calibri"/>
              </a:rPr>
              <a:t>ventas</a:t>
            </a:r>
            <a:r>
              <a:rPr sz="2200" spc="-15" dirty="0">
                <a:solidFill>
                  <a:srgbClr val="575757"/>
                </a:solidFill>
                <a:latin typeface="Calibri"/>
                <a:cs typeface="Calibri"/>
              </a:rPr>
              <a:t> </a:t>
            </a:r>
            <a:r>
              <a:rPr sz="2200" spc="-25" dirty="0">
                <a:solidFill>
                  <a:srgbClr val="575757"/>
                </a:solidFill>
                <a:latin typeface="Calibri"/>
                <a:cs typeface="Calibri"/>
              </a:rPr>
              <a:t>para</a:t>
            </a:r>
            <a:r>
              <a:rPr sz="2200" spc="-20" dirty="0">
                <a:solidFill>
                  <a:srgbClr val="575757"/>
                </a:solidFill>
                <a:latin typeface="Calibri"/>
                <a:cs typeface="Calibri"/>
              </a:rPr>
              <a:t> </a:t>
            </a:r>
            <a:r>
              <a:rPr sz="2200" spc="-10" dirty="0">
                <a:solidFill>
                  <a:srgbClr val="575757"/>
                </a:solidFill>
                <a:latin typeface="Calibri"/>
                <a:cs typeface="Calibri"/>
              </a:rPr>
              <a:t>el </a:t>
            </a:r>
            <a:r>
              <a:rPr sz="2200" spc="-5" dirty="0">
                <a:solidFill>
                  <a:srgbClr val="575757"/>
                </a:solidFill>
                <a:latin typeface="Calibri"/>
                <a:cs typeface="Calibri"/>
              </a:rPr>
              <a:t> negocio.</a:t>
            </a:r>
            <a:endParaRPr sz="2200">
              <a:latin typeface="Calibri"/>
              <a:cs typeface="Calibri"/>
            </a:endParaRPr>
          </a:p>
        </p:txBody>
      </p:sp>
      <p:sp>
        <p:nvSpPr>
          <p:cNvPr id="3" name="object 3"/>
          <p:cNvSpPr txBox="1"/>
          <p:nvPr/>
        </p:nvSpPr>
        <p:spPr>
          <a:xfrm>
            <a:off x="7924800" y="3756736"/>
            <a:ext cx="935355" cy="320675"/>
          </a:xfrm>
          <a:prstGeom prst="rect">
            <a:avLst/>
          </a:prstGeom>
          <a:solidFill>
            <a:srgbClr val="F5C05B"/>
          </a:solidFill>
        </p:spPr>
        <p:txBody>
          <a:bodyPr vert="horz" wrap="square" lIns="0" tIns="0" rIns="0" bIns="0" rtlCol="0">
            <a:spAutoFit/>
          </a:bodyPr>
          <a:lstStyle/>
          <a:p>
            <a:pPr marL="1270">
              <a:lnSpc>
                <a:spcPts val="2370"/>
              </a:lnSpc>
            </a:pPr>
            <a:r>
              <a:rPr sz="2200" b="1" u="heavy" spc="-40" dirty="0">
                <a:solidFill>
                  <a:srgbClr val="0000FF"/>
                </a:solidFill>
                <a:uFill>
                  <a:solidFill>
                    <a:srgbClr val="0000FF"/>
                  </a:solidFill>
                </a:uFill>
                <a:latin typeface="Calibri"/>
                <a:cs typeface="Calibri"/>
                <a:hlinkClick r:id="rId2"/>
              </a:rPr>
              <a:t>VISIT</a:t>
            </a:r>
            <a:r>
              <a:rPr sz="2200" b="1" u="heavy" spc="-40" dirty="0">
                <a:solidFill>
                  <a:srgbClr val="001F5F"/>
                </a:solidFill>
                <a:uFill>
                  <a:solidFill>
                    <a:srgbClr val="0000FF"/>
                  </a:solidFill>
                </a:uFill>
                <a:latin typeface="Calibri"/>
                <a:cs typeface="Calibri"/>
              </a:rPr>
              <a:t>A</a:t>
            </a:r>
            <a:endParaRPr sz="2200">
              <a:latin typeface="Calibri"/>
              <a:cs typeface="Calibri"/>
            </a:endParaRPr>
          </a:p>
        </p:txBody>
      </p:sp>
      <p:sp>
        <p:nvSpPr>
          <p:cNvPr id="4" name="object 4"/>
          <p:cNvSpPr txBox="1"/>
          <p:nvPr/>
        </p:nvSpPr>
        <p:spPr>
          <a:xfrm>
            <a:off x="8911590" y="3716273"/>
            <a:ext cx="3017520" cy="360680"/>
          </a:xfrm>
          <a:prstGeom prst="rect">
            <a:avLst/>
          </a:prstGeom>
        </p:spPr>
        <p:txBody>
          <a:bodyPr vert="horz" wrap="square" lIns="0" tIns="12065" rIns="0" bIns="0" rtlCol="0">
            <a:spAutoFit/>
          </a:bodyPr>
          <a:lstStyle/>
          <a:p>
            <a:pPr marL="12700">
              <a:lnSpc>
                <a:spcPct val="100000"/>
              </a:lnSpc>
              <a:spcBef>
                <a:spcPts val="95"/>
              </a:spcBef>
            </a:pPr>
            <a:r>
              <a:rPr sz="2200" u="heavy" spc="-40" dirty="0">
                <a:solidFill>
                  <a:srgbClr val="0000FF"/>
                </a:solidFill>
                <a:uFill>
                  <a:solidFill>
                    <a:srgbClr val="0461C1"/>
                  </a:solidFill>
                </a:uFill>
                <a:latin typeface="Calibri"/>
                <a:cs typeface="Calibri"/>
                <a:hlinkClick r:id="rId2"/>
              </a:rPr>
              <a:t>Baked</a:t>
            </a:r>
            <a:r>
              <a:rPr sz="2200" u="heavy" spc="-15" dirty="0">
                <a:solidFill>
                  <a:srgbClr val="0000FF"/>
                </a:solidFill>
                <a:uFill>
                  <a:solidFill>
                    <a:srgbClr val="0461C1"/>
                  </a:solidFill>
                </a:uFill>
                <a:latin typeface="Calibri"/>
                <a:cs typeface="Calibri"/>
                <a:hlinkClick r:id="rId2"/>
              </a:rPr>
              <a:t> </a:t>
            </a:r>
            <a:r>
              <a:rPr sz="2200" u="heavy" spc="-5" dirty="0">
                <a:solidFill>
                  <a:srgbClr val="0000FF"/>
                </a:solidFill>
                <a:uFill>
                  <a:solidFill>
                    <a:srgbClr val="0461C1"/>
                  </a:solidFill>
                </a:uFill>
                <a:latin typeface="Calibri"/>
                <a:cs typeface="Calibri"/>
                <a:hlinkClick r:id="rId2"/>
              </a:rPr>
              <a:t>in</a:t>
            </a:r>
            <a:r>
              <a:rPr sz="2200" u="heavy" spc="-25" dirty="0">
                <a:solidFill>
                  <a:srgbClr val="0000FF"/>
                </a:solidFill>
                <a:uFill>
                  <a:solidFill>
                    <a:srgbClr val="0461C1"/>
                  </a:solidFill>
                </a:uFill>
                <a:latin typeface="Calibri"/>
                <a:cs typeface="Calibri"/>
                <a:hlinkClick r:id="rId2"/>
              </a:rPr>
              <a:t> </a:t>
            </a:r>
            <a:r>
              <a:rPr sz="2200" u="heavy" spc="-5" dirty="0">
                <a:solidFill>
                  <a:srgbClr val="0000FF"/>
                </a:solidFill>
                <a:uFill>
                  <a:solidFill>
                    <a:srgbClr val="0461C1"/>
                  </a:solidFill>
                </a:uFill>
                <a:latin typeface="Calibri"/>
                <a:cs typeface="Calibri"/>
                <a:hlinkClick r:id="rId2"/>
              </a:rPr>
              <a:t>Brick</a:t>
            </a:r>
            <a:r>
              <a:rPr sz="2200" u="heavy" spc="-60" dirty="0">
                <a:solidFill>
                  <a:srgbClr val="0000FF"/>
                </a:solidFill>
                <a:uFill>
                  <a:solidFill>
                    <a:srgbClr val="0461C1"/>
                  </a:solidFill>
                </a:uFill>
                <a:latin typeface="Calibri"/>
                <a:cs typeface="Calibri"/>
                <a:hlinkClick r:id="rId2"/>
              </a:rPr>
              <a:t> </a:t>
            </a:r>
            <a:r>
              <a:rPr sz="2200" u="heavy" spc="-5" dirty="0">
                <a:solidFill>
                  <a:srgbClr val="0000FF"/>
                </a:solidFill>
                <a:uFill>
                  <a:solidFill>
                    <a:srgbClr val="0461C1"/>
                  </a:solidFill>
                </a:uFill>
                <a:latin typeface="Calibri"/>
                <a:cs typeface="Calibri"/>
                <a:hlinkClick r:id="rId2"/>
              </a:rPr>
              <a:t>-</a:t>
            </a:r>
            <a:r>
              <a:rPr sz="2200" u="heavy" spc="-20" dirty="0">
                <a:solidFill>
                  <a:srgbClr val="0000FF"/>
                </a:solidFill>
                <a:uFill>
                  <a:solidFill>
                    <a:srgbClr val="0461C1"/>
                  </a:solidFill>
                </a:uFill>
                <a:latin typeface="Calibri"/>
                <a:cs typeface="Calibri"/>
                <a:hlinkClick r:id="rId2"/>
              </a:rPr>
              <a:t> wood</a:t>
            </a:r>
            <a:r>
              <a:rPr sz="2200" u="heavy" spc="-15" dirty="0">
                <a:solidFill>
                  <a:srgbClr val="0000FF"/>
                </a:solidFill>
                <a:uFill>
                  <a:solidFill>
                    <a:srgbClr val="0461C1"/>
                  </a:solidFill>
                </a:uFill>
                <a:latin typeface="Calibri"/>
                <a:cs typeface="Calibri"/>
                <a:hlinkClick r:id="rId2"/>
              </a:rPr>
              <a:t> </a:t>
            </a:r>
            <a:r>
              <a:rPr sz="2200" u="heavy" spc="-20" dirty="0">
                <a:solidFill>
                  <a:srgbClr val="0000FF"/>
                </a:solidFill>
                <a:uFill>
                  <a:solidFill>
                    <a:srgbClr val="0461C1"/>
                  </a:solidFill>
                </a:uFill>
                <a:latin typeface="Calibri"/>
                <a:cs typeface="Calibri"/>
                <a:hlinkClick r:id="rId2"/>
              </a:rPr>
              <a:t>fired</a:t>
            </a:r>
            <a:endParaRPr sz="2200">
              <a:latin typeface="Calibri"/>
              <a:cs typeface="Calibri"/>
            </a:endParaRPr>
          </a:p>
        </p:txBody>
      </p:sp>
      <p:sp>
        <p:nvSpPr>
          <p:cNvPr id="5" name="object 5"/>
          <p:cNvSpPr txBox="1"/>
          <p:nvPr/>
        </p:nvSpPr>
        <p:spPr>
          <a:xfrm>
            <a:off x="8263508" y="3999433"/>
            <a:ext cx="3055620" cy="677545"/>
          </a:xfrm>
          <a:prstGeom prst="rect">
            <a:avLst/>
          </a:prstGeom>
        </p:spPr>
        <p:txBody>
          <a:bodyPr vert="horz" wrap="square" lIns="0" tIns="12065" rIns="0" bIns="0" rtlCol="0">
            <a:spAutoFit/>
          </a:bodyPr>
          <a:lstStyle/>
          <a:p>
            <a:pPr marL="12700">
              <a:lnSpc>
                <a:spcPts val="2570"/>
              </a:lnSpc>
              <a:spcBef>
                <a:spcPts val="95"/>
              </a:spcBef>
            </a:pPr>
            <a:r>
              <a:rPr sz="2200" u="heavy" spc="-5" dirty="0">
                <a:solidFill>
                  <a:srgbClr val="0000FF"/>
                </a:solidFill>
                <a:uFill>
                  <a:solidFill>
                    <a:srgbClr val="0461C1"/>
                  </a:solidFill>
                </a:uFill>
                <a:latin typeface="Calibri"/>
                <a:cs typeface="Calibri"/>
                <a:hlinkClick r:id="rId2"/>
              </a:rPr>
              <a:t>BBQ</a:t>
            </a:r>
            <a:r>
              <a:rPr sz="2200" u="heavy" spc="-20" dirty="0">
                <a:solidFill>
                  <a:srgbClr val="0000FF"/>
                </a:solidFill>
                <a:uFill>
                  <a:solidFill>
                    <a:srgbClr val="0461C1"/>
                  </a:solidFill>
                </a:uFill>
                <a:latin typeface="Calibri"/>
                <a:cs typeface="Calibri"/>
                <a:hlinkClick r:id="rId2"/>
              </a:rPr>
              <a:t> </a:t>
            </a:r>
            <a:r>
              <a:rPr sz="2200" u="heavy" spc="-5" dirty="0">
                <a:solidFill>
                  <a:srgbClr val="0000FF"/>
                </a:solidFill>
                <a:uFill>
                  <a:solidFill>
                    <a:srgbClr val="0461C1"/>
                  </a:solidFill>
                </a:uFill>
                <a:latin typeface="Calibri"/>
                <a:cs typeface="Calibri"/>
                <a:hlinkClick r:id="rId2"/>
              </a:rPr>
              <a:t>-</a:t>
            </a:r>
            <a:r>
              <a:rPr sz="2200" u="heavy" spc="-25" dirty="0">
                <a:solidFill>
                  <a:srgbClr val="0000FF"/>
                </a:solidFill>
                <a:uFill>
                  <a:solidFill>
                    <a:srgbClr val="0461C1"/>
                  </a:solidFill>
                </a:uFill>
                <a:latin typeface="Calibri"/>
                <a:cs typeface="Calibri"/>
                <a:hlinkClick r:id="rId2"/>
              </a:rPr>
              <a:t> street</a:t>
            </a:r>
            <a:r>
              <a:rPr sz="2200" u="heavy" spc="-20" dirty="0">
                <a:solidFill>
                  <a:srgbClr val="0000FF"/>
                </a:solidFill>
                <a:uFill>
                  <a:solidFill>
                    <a:srgbClr val="0461C1"/>
                  </a:solidFill>
                </a:uFill>
                <a:latin typeface="Calibri"/>
                <a:cs typeface="Calibri"/>
                <a:hlinkClick r:id="rId2"/>
              </a:rPr>
              <a:t> </a:t>
            </a:r>
            <a:r>
              <a:rPr sz="2200" u="heavy" spc="-25" dirty="0">
                <a:solidFill>
                  <a:srgbClr val="0000FF"/>
                </a:solidFill>
                <a:uFill>
                  <a:solidFill>
                    <a:srgbClr val="0461C1"/>
                  </a:solidFill>
                </a:uFill>
                <a:latin typeface="Calibri"/>
                <a:cs typeface="Calibri"/>
                <a:hlinkClick r:id="rId2"/>
              </a:rPr>
              <a:t>food</a:t>
            </a:r>
            <a:r>
              <a:rPr sz="2200" u="heavy" spc="-40" dirty="0">
                <a:solidFill>
                  <a:srgbClr val="0000FF"/>
                </a:solidFill>
                <a:uFill>
                  <a:solidFill>
                    <a:srgbClr val="0461C1"/>
                  </a:solidFill>
                </a:uFill>
                <a:latin typeface="Calibri"/>
                <a:cs typeface="Calibri"/>
                <a:hlinkClick r:id="rId2"/>
              </a:rPr>
              <a:t> </a:t>
            </a:r>
            <a:r>
              <a:rPr sz="2200" u="heavy" spc="-5" dirty="0">
                <a:solidFill>
                  <a:srgbClr val="0000FF"/>
                </a:solidFill>
                <a:uFill>
                  <a:solidFill>
                    <a:srgbClr val="0461C1"/>
                  </a:solidFill>
                </a:uFill>
                <a:latin typeface="Calibri"/>
                <a:cs typeface="Calibri"/>
                <a:hlinkClick r:id="rId2"/>
              </a:rPr>
              <a:t>-</a:t>
            </a:r>
            <a:r>
              <a:rPr sz="2200" u="heavy" dirty="0">
                <a:solidFill>
                  <a:srgbClr val="0000FF"/>
                </a:solidFill>
                <a:uFill>
                  <a:solidFill>
                    <a:srgbClr val="0461C1"/>
                  </a:solidFill>
                </a:uFill>
                <a:latin typeface="Calibri"/>
                <a:cs typeface="Calibri"/>
                <a:hlinkClick r:id="rId2"/>
              </a:rPr>
              <a:t> </a:t>
            </a:r>
            <a:r>
              <a:rPr sz="2200" u="heavy" spc="-25" dirty="0">
                <a:solidFill>
                  <a:srgbClr val="0000FF"/>
                </a:solidFill>
                <a:uFill>
                  <a:solidFill>
                    <a:srgbClr val="0461C1"/>
                  </a:solidFill>
                </a:uFill>
                <a:latin typeface="Calibri"/>
                <a:cs typeface="Calibri"/>
                <a:hlinkClick r:id="rId2"/>
              </a:rPr>
              <a:t>events</a:t>
            </a:r>
            <a:r>
              <a:rPr sz="2200" u="heavy" spc="-10" dirty="0">
                <a:solidFill>
                  <a:srgbClr val="0000FF"/>
                </a:solidFill>
                <a:uFill>
                  <a:solidFill>
                    <a:srgbClr val="0461C1"/>
                  </a:solidFill>
                </a:uFill>
                <a:latin typeface="Calibri"/>
                <a:cs typeface="Calibri"/>
                <a:hlinkClick r:id="rId2"/>
              </a:rPr>
              <a:t> </a:t>
            </a:r>
            <a:r>
              <a:rPr sz="2200" u="heavy" spc="-5" dirty="0">
                <a:solidFill>
                  <a:srgbClr val="0000FF"/>
                </a:solidFill>
                <a:uFill>
                  <a:solidFill>
                    <a:srgbClr val="0461C1"/>
                  </a:solidFill>
                </a:uFill>
                <a:latin typeface="Calibri"/>
                <a:cs typeface="Calibri"/>
                <a:hlinkClick r:id="rId2"/>
              </a:rPr>
              <a:t>-</a:t>
            </a:r>
            <a:endParaRPr sz="2200">
              <a:latin typeface="Calibri"/>
              <a:cs typeface="Calibri"/>
            </a:endParaRPr>
          </a:p>
          <a:p>
            <a:pPr marL="12700">
              <a:lnSpc>
                <a:spcPts val="2570"/>
              </a:lnSpc>
            </a:pPr>
            <a:r>
              <a:rPr sz="2200" u="heavy" spc="-15" dirty="0">
                <a:solidFill>
                  <a:srgbClr val="0000FF"/>
                </a:solidFill>
                <a:uFill>
                  <a:solidFill>
                    <a:srgbClr val="0461C1"/>
                  </a:solidFill>
                </a:uFill>
                <a:latin typeface="Calibri"/>
                <a:cs typeface="Calibri"/>
                <a:hlinkClick r:id="rId2"/>
              </a:rPr>
              <a:t>parties</a:t>
            </a:r>
            <a:r>
              <a:rPr sz="2200" u="heavy" spc="-25" dirty="0">
                <a:solidFill>
                  <a:srgbClr val="0000FF"/>
                </a:solidFill>
                <a:uFill>
                  <a:solidFill>
                    <a:srgbClr val="0461C1"/>
                  </a:solidFill>
                </a:uFill>
                <a:latin typeface="Calibri"/>
                <a:cs typeface="Calibri"/>
                <a:hlinkClick r:id="rId2"/>
              </a:rPr>
              <a:t> </a:t>
            </a:r>
            <a:r>
              <a:rPr sz="2200" u="heavy" spc="-5" dirty="0">
                <a:solidFill>
                  <a:srgbClr val="0000FF"/>
                </a:solidFill>
                <a:uFill>
                  <a:solidFill>
                    <a:srgbClr val="0461C1"/>
                  </a:solidFill>
                </a:uFill>
                <a:latin typeface="Calibri"/>
                <a:cs typeface="Calibri"/>
                <a:hlinkClick r:id="rId2"/>
              </a:rPr>
              <a:t>–</a:t>
            </a:r>
            <a:r>
              <a:rPr sz="2200" u="heavy" spc="-25" dirty="0">
                <a:solidFill>
                  <a:srgbClr val="0000FF"/>
                </a:solidFill>
                <a:uFill>
                  <a:solidFill>
                    <a:srgbClr val="0461C1"/>
                  </a:solidFill>
                </a:uFill>
                <a:latin typeface="Calibri"/>
                <a:cs typeface="Calibri"/>
                <a:hlinkClick r:id="rId2"/>
              </a:rPr>
              <a:t> catering</a:t>
            </a:r>
            <a:endParaRPr sz="2200">
              <a:latin typeface="Calibri"/>
              <a:cs typeface="Calibri"/>
            </a:endParaRPr>
          </a:p>
        </p:txBody>
      </p:sp>
      <p:sp>
        <p:nvSpPr>
          <p:cNvPr id="6" name="object 6"/>
          <p:cNvSpPr txBox="1"/>
          <p:nvPr/>
        </p:nvSpPr>
        <p:spPr>
          <a:xfrm>
            <a:off x="8296529" y="4827981"/>
            <a:ext cx="3362325" cy="334010"/>
          </a:xfrm>
          <a:prstGeom prst="rect">
            <a:avLst/>
          </a:prstGeom>
          <a:solidFill>
            <a:srgbClr val="F5C05B"/>
          </a:solidFill>
        </p:spPr>
        <p:txBody>
          <a:bodyPr vert="horz" wrap="square" lIns="0" tIns="0" rIns="0" bIns="0" rtlCol="0">
            <a:spAutoFit/>
          </a:bodyPr>
          <a:lstStyle/>
          <a:p>
            <a:pPr marL="635">
              <a:lnSpc>
                <a:spcPts val="2365"/>
              </a:lnSpc>
            </a:pPr>
            <a:r>
              <a:rPr sz="2000" b="1" spc="-20" dirty="0">
                <a:solidFill>
                  <a:srgbClr val="085154"/>
                </a:solidFill>
                <a:latin typeface="Calibri"/>
                <a:cs typeface="Calibri"/>
              </a:rPr>
              <a:t>LEA</a:t>
            </a:r>
            <a:r>
              <a:rPr sz="2000" b="1" spc="-40" dirty="0">
                <a:solidFill>
                  <a:srgbClr val="085154"/>
                </a:solidFill>
                <a:latin typeface="Calibri"/>
                <a:cs typeface="Calibri"/>
              </a:rPr>
              <a:t> </a:t>
            </a:r>
            <a:r>
              <a:rPr sz="2000" b="1" spc="-5" dirty="0">
                <a:solidFill>
                  <a:srgbClr val="085154"/>
                </a:solidFill>
                <a:latin typeface="Calibri"/>
                <a:cs typeface="Calibri"/>
              </a:rPr>
              <a:t>LA</a:t>
            </a:r>
            <a:r>
              <a:rPr sz="2000" b="1" spc="-35" dirty="0">
                <a:solidFill>
                  <a:srgbClr val="085154"/>
                </a:solidFill>
                <a:latin typeface="Calibri"/>
                <a:cs typeface="Calibri"/>
              </a:rPr>
              <a:t> </a:t>
            </a:r>
            <a:r>
              <a:rPr sz="2000" b="1" spc="-20" dirty="0">
                <a:solidFill>
                  <a:srgbClr val="085154"/>
                </a:solidFill>
                <a:latin typeface="Calibri"/>
                <a:cs typeface="Calibri"/>
              </a:rPr>
              <a:t>HISTORIA</a:t>
            </a:r>
            <a:r>
              <a:rPr sz="2000" b="1" spc="-35" dirty="0">
                <a:solidFill>
                  <a:srgbClr val="085154"/>
                </a:solidFill>
                <a:latin typeface="Calibri"/>
                <a:cs typeface="Calibri"/>
              </a:rPr>
              <a:t> COMPLETA</a:t>
            </a:r>
            <a:endParaRPr sz="2000">
              <a:latin typeface="Calibri"/>
              <a:cs typeface="Calibri"/>
            </a:endParaRPr>
          </a:p>
        </p:txBody>
      </p:sp>
      <p:sp>
        <p:nvSpPr>
          <p:cNvPr id="7" name="object 7"/>
          <p:cNvSpPr txBox="1"/>
          <p:nvPr/>
        </p:nvSpPr>
        <p:spPr>
          <a:xfrm>
            <a:off x="8285480" y="5227066"/>
            <a:ext cx="2141220" cy="541020"/>
          </a:xfrm>
          <a:prstGeom prst="rect">
            <a:avLst/>
          </a:prstGeom>
        </p:spPr>
        <p:txBody>
          <a:bodyPr vert="horz" wrap="square" lIns="0" tIns="48260" rIns="0" bIns="0" rtlCol="0">
            <a:spAutoFit/>
          </a:bodyPr>
          <a:lstStyle/>
          <a:p>
            <a:pPr marL="12700" marR="5080">
              <a:lnSpc>
                <a:spcPts val="1900"/>
              </a:lnSpc>
              <a:spcBef>
                <a:spcPts val="380"/>
              </a:spcBef>
            </a:pPr>
            <a:r>
              <a:rPr sz="1800" u="heavy" spc="-5" dirty="0">
                <a:solidFill>
                  <a:srgbClr val="0000FF"/>
                </a:solidFill>
                <a:uFill>
                  <a:solidFill>
                    <a:srgbClr val="0461C1"/>
                  </a:solidFill>
                </a:uFill>
                <a:latin typeface="Calibri"/>
                <a:cs typeface="Calibri"/>
                <a:hlinkClick r:id="rId3"/>
              </a:rPr>
              <a:t>102</a:t>
            </a:r>
            <a:r>
              <a:rPr sz="1800" u="heavy" dirty="0">
                <a:solidFill>
                  <a:srgbClr val="0000FF"/>
                </a:solidFill>
                <a:uFill>
                  <a:solidFill>
                    <a:srgbClr val="0461C1"/>
                  </a:solidFill>
                </a:uFill>
                <a:latin typeface="Calibri"/>
                <a:cs typeface="Calibri"/>
                <a:hlinkClick r:id="rId3"/>
              </a:rPr>
              <a:t>-Ba</a:t>
            </a:r>
            <a:r>
              <a:rPr sz="1800" u="heavy" spc="-125" dirty="0">
                <a:solidFill>
                  <a:srgbClr val="0000FF"/>
                </a:solidFill>
                <a:uFill>
                  <a:solidFill>
                    <a:srgbClr val="0461C1"/>
                  </a:solidFill>
                </a:uFill>
                <a:latin typeface="Calibri"/>
                <a:cs typeface="Calibri"/>
                <a:hlinkClick r:id="rId3"/>
              </a:rPr>
              <a:t>k</a:t>
            </a:r>
            <a:r>
              <a:rPr sz="1800" u="heavy" dirty="0">
                <a:solidFill>
                  <a:srgbClr val="0000FF"/>
                </a:solidFill>
                <a:uFill>
                  <a:solidFill>
                    <a:srgbClr val="0461C1"/>
                  </a:solidFill>
                </a:uFill>
                <a:latin typeface="Calibri"/>
                <a:cs typeface="Calibri"/>
                <a:hlinkClick r:id="rId3"/>
              </a:rPr>
              <a:t>ed-In-B</a:t>
            </a:r>
            <a:r>
              <a:rPr sz="1800" u="heavy" spc="-5" dirty="0">
                <a:solidFill>
                  <a:srgbClr val="0000FF"/>
                </a:solidFill>
                <a:uFill>
                  <a:solidFill>
                    <a:srgbClr val="0461C1"/>
                  </a:solidFill>
                </a:uFill>
                <a:latin typeface="Calibri"/>
                <a:cs typeface="Calibri"/>
                <a:hlinkClick r:id="rId3"/>
              </a:rPr>
              <a:t>r</a:t>
            </a:r>
            <a:r>
              <a:rPr sz="1800" u="heavy" spc="-20" dirty="0">
                <a:solidFill>
                  <a:srgbClr val="0000FF"/>
                </a:solidFill>
                <a:uFill>
                  <a:solidFill>
                    <a:srgbClr val="0461C1"/>
                  </a:solidFill>
                </a:uFill>
                <a:latin typeface="Calibri"/>
                <a:cs typeface="Calibri"/>
                <a:hlinkClick r:id="rId3"/>
              </a:rPr>
              <a:t>ic</a:t>
            </a:r>
            <a:r>
              <a:rPr sz="1800" u="heavy" dirty="0">
                <a:solidFill>
                  <a:srgbClr val="0000FF"/>
                </a:solidFill>
                <a:uFill>
                  <a:solidFill>
                    <a:srgbClr val="0461C1"/>
                  </a:solidFill>
                </a:uFill>
                <a:latin typeface="Calibri"/>
                <a:cs typeface="Calibri"/>
                <a:hlinkClick r:id="rId3"/>
              </a:rPr>
              <a:t>k.pdf </a:t>
            </a:r>
            <a:r>
              <a:rPr sz="1800" dirty="0">
                <a:solidFill>
                  <a:srgbClr val="0000FF"/>
                </a:solidFill>
                <a:latin typeface="Calibri"/>
                <a:cs typeface="Calibri"/>
              </a:rPr>
              <a:t> </a:t>
            </a:r>
            <a:r>
              <a:rPr sz="1800" u="heavy" spc="-20" dirty="0">
                <a:solidFill>
                  <a:srgbClr val="0000FF"/>
                </a:solidFill>
                <a:uFill>
                  <a:solidFill>
                    <a:srgbClr val="0461C1"/>
                  </a:solidFill>
                </a:uFill>
                <a:latin typeface="Calibri"/>
                <a:cs typeface="Calibri"/>
                <a:hlinkClick r:id="rId3"/>
              </a:rPr>
              <a:t>(foodinnovation.how)</a:t>
            </a:r>
            <a:endParaRPr sz="1800">
              <a:latin typeface="Calibri"/>
              <a:cs typeface="Calibri"/>
            </a:endParaRPr>
          </a:p>
        </p:txBody>
      </p:sp>
      <p:grpSp>
        <p:nvGrpSpPr>
          <p:cNvPr id="8" name="object 8"/>
          <p:cNvGrpSpPr/>
          <p:nvPr/>
        </p:nvGrpSpPr>
        <p:grpSpPr>
          <a:xfrm>
            <a:off x="0" y="181355"/>
            <a:ext cx="7725409" cy="5916295"/>
            <a:chOff x="0" y="181355"/>
            <a:chExt cx="7725409" cy="5916295"/>
          </a:xfrm>
        </p:grpSpPr>
        <p:pic>
          <p:nvPicPr>
            <p:cNvPr id="9" name="object 9"/>
            <p:cNvPicPr/>
            <p:nvPr/>
          </p:nvPicPr>
          <p:blipFill>
            <a:blip r:embed="rId4" cstate="print"/>
            <a:stretch>
              <a:fillRect/>
            </a:stretch>
          </p:blipFill>
          <p:spPr>
            <a:xfrm>
              <a:off x="0" y="317753"/>
              <a:ext cx="7725156" cy="2009394"/>
            </a:xfrm>
            <a:prstGeom prst="rect">
              <a:avLst/>
            </a:prstGeom>
          </p:spPr>
        </p:pic>
        <p:pic>
          <p:nvPicPr>
            <p:cNvPr id="10" name="object 10"/>
            <p:cNvPicPr/>
            <p:nvPr/>
          </p:nvPicPr>
          <p:blipFill>
            <a:blip r:embed="rId5" cstate="print"/>
            <a:stretch>
              <a:fillRect/>
            </a:stretch>
          </p:blipFill>
          <p:spPr>
            <a:xfrm>
              <a:off x="0" y="181355"/>
              <a:ext cx="7725156" cy="5916168"/>
            </a:xfrm>
            <a:prstGeom prst="rect">
              <a:avLst/>
            </a:prstGeom>
          </p:spPr>
        </p:pic>
      </p:grpSp>
      <p:sp>
        <p:nvSpPr>
          <p:cNvPr id="11" name="object 11"/>
          <p:cNvSpPr txBox="1">
            <a:spLocks noGrp="1"/>
          </p:cNvSpPr>
          <p:nvPr>
            <p:ph type="title"/>
          </p:nvPr>
        </p:nvSpPr>
        <p:spPr>
          <a:xfrm>
            <a:off x="8056753" y="611505"/>
            <a:ext cx="3993515" cy="434340"/>
          </a:xfrm>
          <a:prstGeom prst="rect">
            <a:avLst/>
          </a:prstGeom>
          <a:solidFill>
            <a:srgbClr val="F5C05B"/>
          </a:solidFill>
        </p:spPr>
        <p:txBody>
          <a:bodyPr vert="horz" wrap="square" lIns="0" tIns="0" rIns="0" bIns="0" rtlCol="0">
            <a:spAutoFit/>
          </a:bodyPr>
          <a:lstStyle/>
          <a:p>
            <a:pPr marL="1905">
              <a:lnSpc>
                <a:spcPts val="3020"/>
              </a:lnSpc>
            </a:pPr>
            <a:r>
              <a:rPr spc="-15" dirty="0"/>
              <a:t>CASE</a:t>
            </a:r>
            <a:r>
              <a:rPr spc="15" dirty="0"/>
              <a:t> </a:t>
            </a:r>
            <a:r>
              <a:rPr spc="-25" dirty="0"/>
              <a:t>STUDY</a:t>
            </a:r>
            <a:r>
              <a:rPr spc="-85" dirty="0"/>
              <a:t> </a:t>
            </a:r>
            <a:r>
              <a:rPr spc="-5" dirty="0"/>
              <a:t>..</a:t>
            </a:r>
            <a:r>
              <a:rPr spc="10" dirty="0"/>
              <a:t> </a:t>
            </a:r>
            <a:r>
              <a:rPr dirty="0"/>
              <a:t>BE</a:t>
            </a:r>
            <a:r>
              <a:rPr spc="-25" dirty="0"/>
              <a:t> </a:t>
            </a:r>
            <a:r>
              <a:rPr spc="-5" dirty="0"/>
              <a:t>INSPIRED</a:t>
            </a: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IINNOVACIÓN</a:t>
            </a:r>
            <a:r>
              <a:rPr spc="-45" dirty="0"/>
              <a:t> </a:t>
            </a:r>
            <a:r>
              <a:rPr spc="-5" dirty="0"/>
              <a:t>PARA</a:t>
            </a:r>
            <a:r>
              <a:rPr spc="-40" dirty="0"/>
              <a:t> </a:t>
            </a:r>
            <a:r>
              <a:rPr spc="-5" dirty="0"/>
              <a:t>EL</a:t>
            </a:r>
            <a:r>
              <a:rPr spc="-30" dirty="0"/>
              <a:t> </a:t>
            </a:r>
            <a:r>
              <a:rPr spc="-10" dirty="0"/>
              <a:t>SECTOR</a:t>
            </a:r>
            <a:r>
              <a:rPr spc="-20" dirty="0"/>
              <a:t> </a:t>
            </a:r>
            <a:r>
              <a:rPr spc="-5" dirty="0"/>
              <a:t>DE</a:t>
            </a:r>
            <a:r>
              <a:rPr spc="-25" dirty="0"/>
              <a:t> </a:t>
            </a:r>
            <a:r>
              <a:rPr spc="-5" dirty="0"/>
              <a:t>ALIMENTACIÓN</a:t>
            </a:r>
          </a:p>
        </p:txBody>
      </p:sp>
    </p:spTree>
    <p:extLst>
      <p:ext uri="{BB962C8B-B14F-4D97-AF65-F5344CB8AC3E}">
        <p14:creationId xmlns:p14="http://schemas.microsoft.com/office/powerpoint/2010/main" val="34318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B6306-6328-499F-AC61-B6C93A360576}"/>
              </a:ext>
            </a:extLst>
          </p:cNvPr>
          <p:cNvSpPr>
            <a:spLocks noGrp="1"/>
          </p:cNvSpPr>
          <p:nvPr>
            <p:ph type="body" sz="quarter" idx="19"/>
          </p:nvPr>
        </p:nvSpPr>
        <p:spPr>
          <a:xfrm>
            <a:off x="365125" y="409271"/>
            <a:ext cx="9636125" cy="1429979"/>
          </a:xfrm>
        </p:spPr>
        <p:txBody>
          <a:bodyPr>
            <a:normAutofit fontScale="92500" lnSpcReduction="10000"/>
          </a:bodyPr>
          <a:lstStyle/>
          <a:p>
            <a:r>
              <a:rPr lang="es-ES_tradnl" b="1" dirty="0"/>
              <a:t>Bienvenido a SUSTAIN, un nuevo recurso de aprendizaje, diseñado específicamente para impulsar la innovación en el sector de los servicios alimentarios</a:t>
            </a:r>
            <a:endParaRPr lang="en-IE" b="1" dirty="0"/>
          </a:p>
        </p:txBody>
      </p:sp>
      <p:sp>
        <p:nvSpPr>
          <p:cNvPr id="3" name="Text Placeholder 2">
            <a:extLst>
              <a:ext uri="{FF2B5EF4-FFF2-40B4-BE49-F238E27FC236}">
                <a16:creationId xmlns:a16="http://schemas.microsoft.com/office/drawing/2014/main" id="{7FA8E194-573F-49E6-8F75-4C338EAE893F}"/>
              </a:ext>
            </a:extLst>
          </p:cNvPr>
          <p:cNvSpPr>
            <a:spLocks noGrp="1"/>
          </p:cNvSpPr>
          <p:nvPr>
            <p:ph type="body" sz="quarter" idx="20"/>
          </p:nvPr>
        </p:nvSpPr>
        <p:spPr>
          <a:xfrm>
            <a:off x="333375" y="1949449"/>
            <a:ext cx="11461750" cy="4543425"/>
          </a:xfrm>
        </p:spPr>
        <p:txBody>
          <a:bodyPr/>
          <a:lstStyle/>
          <a:p>
            <a:pPr algn="just"/>
            <a:r>
              <a:rPr lang="es-ES_tradnl" b="1" dirty="0"/>
              <a:t>Este curso de SUSTAIN ha sido diseñado para equipar a las organizaciones de formación y a las empresas de servicios alimentarios para que desarrollen productos innovadores y saludables y digitalicen los procesos empresariales, con el fin de garantizar que las PYMES de servicios alimentarios de Europa estén inspiradas y capacitadas para responder de forma dinámica a los retos de la obesidad, los cambios tecnológicos y los estilos de vida.</a:t>
            </a:r>
          </a:p>
          <a:p>
            <a:pPr algn="just"/>
            <a:endParaRPr lang="es-ES_tradnl" b="1" dirty="0"/>
          </a:p>
          <a:p>
            <a:pPr algn="just"/>
            <a:r>
              <a:rPr lang="es-ES_tradnl" b="1" dirty="0"/>
              <a:t>Por supuesto, nuestro curso también responde a los devastadores cambios que han desafiado al sector de los servicios alimentarios desde marzo de 2020 y Covid-19.</a:t>
            </a:r>
            <a:endParaRPr lang="es-ES_tradnl" sz="2000" b="1" dirty="0">
              <a:solidFill>
                <a:srgbClr val="0070C0"/>
              </a:solidFill>
            </a:endParaRPr>
          </a:p>
          <a:p>
            <a:pPr algn="just"/>
            <a:r>
              <a:rPr lang="es-ES_tradnl" sz="1800" dirty="0">
                <a:solidFill>
                  <a:schemeClr val="tx1"/>
                </a:solidFill>
              </a:rPr>
              <a:t>Este curso ha surgido a partir de nuestra identificación de las lagunas de formación y de las necesidades muy específicas en el negocio de los servicios alimentarios. El curso está desarrollado para un aprendizaje flexible y </a:t>
            </a:r>
            <a:r>
              <a:rPr lang="es-ES_tradnl" sz="1800" dirty="0" err="1">
                <a:solidFill>
                  <a:schemeClr val="tx1"/>
                </a:solidFill>
              </a:rPr>
              <a:t>autodirigido</a:t>
            </a:r>
            <a:r>
              <a:rPr lang="es-ES_tradnl" sz="1800" dirty="0">
                <a:solidFill>
                  <a:schemeClr val="tx1"/>
                </a:solidFill>
              </a:rPr>
              <a:t>. Tome cualquiera de nuestros 6 módulos y lea, vea, escuche y guarde para más tarde, nuestros recursos multimedia adicionales.</a:t>
            </a:r>
          </a:p>
          <a:p>
            <a:pPr algn="just"/>
            <a:endParaRPr lang="es-ES_tradnl" sz="2000" b="1" dirty="0">
              <a:solidFill>
                <a:srgbClr val="0070C0"/>
              </a:solidFill>
            </a:endParaRPr>
          </a:p>
          <a:p>
            <a:pPr algn="just"/>
            <a:endParaRPr lang="en-IE" sz="2000" b="1" dirty="0">
              <a:solidFill>
                <a:srgbClr val="0070C0"/>
              </a:solidFill>
            </a:endParaRPr>
          </a:p>
        </p:txBody>
      </p:sp>
    </p:spTree>
    <p:extLst>
      <p:ext uri="{BB962C8B-B14F-4D97-AF65-F5344CB8AC3E}">
        <p14:creationId xmlns:p14="http://schemas.microsoft.com/office/powerpoint/2010/main" val="428784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4F265E-B80B-4E00-9839-173795577CC5}"/>
              </a:ext>
            </a:extLst>
          </p:cNvPr>
          <p:cNvSpPr>
            <a:spLocks noGrp="1"/>
          </p:cNvSpPr>
          <p:nvPr>
            <p:ph type="body" sz="quarter" idx="13"/>
          </p:nvPr>
        </p:nvSpPr>
        <p:spPr>
          <a:xfrm>
            <a:off x="2237355" y="2615474"/>
            <a:ext cx="8474187" cy="3448775"/>
          </a:xfrm>
        </p:spPr>
        <p:txBody>
          <a:bodyPr>
            <a:normAutofit lnSpcReduction="10000"/>
          </a:bodyPr>
          <a:lstStyle/>
          <a:p>
            <a:pPr lvl="0">
              <a:defRPr/>
            </a:pPr>
            <a:r>
              <a:rPr lang="es-ES_tradnl" b="1" dirty="0">
                <a:solidFill>
                  <a:srgbClr val="F5C05B"/>
                </a:solidFill>
              </a:rPr>
              <a:t>Los cambios en las actitudes de los consumidores como resultado de Covid-19</a:t>
            </a:r>
          </a:p>
          <a:p>
            <a:pPr lvl="0">
              <a:defRPr/>
            </a:pPr>
            <a:endParaRPr lang="es-ES_tradnl" b="1" dirty="0">
              <a:solidFill>
                <a:srgbClr val="F5C05B"/>
              </a:solidFill>
            </a:endParaRPr>
          </a:p>
          <a:p>
            <a:pPr lvl="0">
              <a:defRPr/>
            </a:pPr>
            <a:r>
              <a:rPr lang="es-ES_tradnl" sz="2400" dirty="0">
                <a:solidFill>
                  <a:schemeClr val="bg1"/>
                </a:solidFill>
              </a:rPr>
              <a:t>En la sección anterior hemos examinado las tendencias y los cambios que se produjeron a nivel de la industria como resultado de Covid-19.  Ahora examinamos los cambios a nivel de consumidor individual.  Entender los cambios del consumidor es fundamental para que las empresas de servicios alimentarios respondan de forma innovadora.</a:t>
            </a:r>
            <a:endParaRPr lang="en-US" sz="4800" b="1" dirty="0">
              <a:solidFill>
                <a:srgbClr val="F5C05B"/>
              </a:solidFill>
            </a:endParaRPr>
          </a:p>
          <a:p>
            <a:endParaRPr lang="en-IE" dirty="0"/>
          </a:p>
        </p:txBody>
      </p:sp>
    </p:spTree>
    <p:extLst>
      <p:ext uri="{BB962C8B-B14F-4D97-AF65-F5344CB8AC3E}">
        <p14:creationId xmlns:p14="http://schemas.microsoft.com/office/powerpoint/2010/main" val="204027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940FF-3CCA-4A23-B0B2-F384678753E7}"/>
              </a:ext>
            </a:extLst>
          </p:cNvPr>
          <p:cNvSpPr>
            <a:spLocks noGrp="1"/>
          </p:cNvSpPr>
          <p:nvPr>
            <p:ph type="body" sz="quarter" idx="19"/>
          </p:nvPr>
        </p:nvSpPr>
        <p:spPr>
          <a:xfrm>
            <a:off x="210849" y="342242"/>
            <a:ext cx="9620311" cy="1160989"/>
          </a:xfrm>
        </p:spPr>
        <p:txBody>
          <a:bodyPr>
            <a:normAutofit/>
          </a:bodyPr>
          <a:lstStyle/>
          <a:p>
            <a:r>
              <a:rPr lang="es-ES_tradnl" sz="3200" b="1" dirty="0">
                <a:latin typeface="Calibri" panose="020F0502020204030204" pitchFamily="34" charset="0"/>
                <a:ea typeface="Calibri" panose="020F0502020204030204" pitchFamily="34" charset="0"/>
              </a:rPr>
              <a:t>5 Tendencias de consumo de alimentos y bebidas en Europa durante COVID-19 </a:t>
            </a:r>
            <a:endParaRPr lang="en-IE" sz="3200" b="1" dirty="0"/>
          </a:p>
        </p:txBody>
      </p:sp>
      <p:sp>
        <p:nvSpPr>
          <p:cNvPr id="3" name="Text Placeholder 2">
            <a:extLst>
              <a:ext uri="{FF2B5EF4-FFF2-40B4-BE49-F238E27FC236}">
                <a16:creationId xmlns:a16="http://schemas.microsoft.com/office/drawing/2014/main" id="{DF3D6A6F-2B1C-48B3-BC5E-36A4BA87CBAF}"/>
              </a:ext>
            </a:extLst>
          </p:cNvPr>
          <p:cNvSpPr>
            <a:spLocks noGrp="1"/>
          </p:cNvSpPr>
          <p:nvPr>
            <p:ph type="body" sz="quarter" idx="20"/>
          </p:nvPr>
        </p:nvSpPr>
        <p:spPr>
          <a:xfrm>
            <a:off x="383661" y="1503231"/>
            <a:ext cx="6561425" cy="4545144"/>
          </a:xfrm>
        </p:spPr>
        <p:txBody>
          <a:bodyPr/>
          <a:lstStyle/>
          <a:p>
            <a:r>
              <a:rPr lang="es-ES_tradnl" b="1" u="sng" dirty="0">
                <a:solidFill>
                  <a:srgbClr val="F5C05B"/>
                </a:solidFill>
                <a:latin typeface="Calibri" panose="020F0502020204030204" pitchFamily="34" charset="0"/>
                <a:ea typeface="Calibri" panose="020F0502020204030204" pitchFamily="34" charset="0"/>
                <a:cs typeface="Calibri" panose="020F0502020204030204" pitchFamily="34" charset="0"/>
              </a:rPr>
              <a:t>Tendencia 1: Centrarse en la "autoprotección </a:t>
            </a:r>
          </a:p>
          <a:p>
            <a:r>
              <a:rPr lang="es-ES_tradnl" sz="2200" dirty="0">
                <a:solidFill>
                  <a:srgbClr val="406F70"/>
                </a:solidFill>
                <a:latin typeface="Calibri" panose="020F0502020204030204" pitchFamily="34" charset="0"/>
                <a:ea typeface="Calibri" panose="020F0502020204030204" pitchFamily="34" charset="0"/>
                <a:cs typeface="Calibri" panose="020F0502020204030204" pitchFamily="34" charset="0"/>
              </a:rPr>
              <a:t>Desde productos que refuerzan la inmunidad hasta comida reconfortante, los consumidores buscan formas de proteger sus cuerpos y mentes durante esta época.  </a:t>
            </a:r>
          </a:p>
          <a:p>
            <a:r>
              <a:rPr lang="es-ES_tradnl" sz="2200" dirty="0">
                <a:solidFill>
                  <a:srgbClr val="406F70"/>
                </a:solidFill>
                <a:latin typeface="Calibri" panose="020F0502020204030204" pitchFamily="34" charset="0"/>
                <a:ea typeface="Calibri" panose="020F0502020204030204" pitchFamily="34" charset="0"/>
                <a:cs typeface="Calibri" panose="020F0502020204030204" pitchFamily="34" charset="0"/>
              </a:rPr>
              <a:t>Una encuesta realizada en 2019 por </a:t>
            </a:r>
            <a:r>
              <a:rPr lang="es-ES_tradnl" sz="2200" u="sng" dirty="0">
                <a:solidFill>
                  <a:srgbClr val="406F70"/>
                </a:solidFill>
                <a:latin typeface="Calibri" panose="020F0502020204030204" pitchFamily="34" charset="0"/>
                <a:ea typeface="Calibri" panose="020F0502020204030204" pitchFamily="34" charset="0"/>
                <a:cs typeface="Calibri" panose="020F0502020204030204" pitchFamily="34" charset="0"/>
              </a:rPr>
              <a:t>Kerry </a:t>
            </a:r>
            <a:r>
              <a:rPr lang="es-ES_tradnl" sz="2200" u="sng" dirty="0" err="1">
                <a:solidFill>
                  <a:srgbClr val="406F70"/>
                </a:solidFill>
                <a:latin typeface="Calibri" panose="020F0502020204030204" pitchFamily="34" charset="0"/>
                <a:ea typeface="Calibri" panose="020F0502020204030204" pitchFamily="34" charset="0"/>
                <a:cs typeface="Calibri" panose="020F0502020204030204" pitchFamily="34" charset="0"/>
              </a:rPr>
              <a:t>ConsumerFirst</a:t>
            </a:r>
            <a:r>
              <a:rPr lang="es-ES_tradnl" sz="2200" dirty="0">
                <a:solidFill>
                  <a:srgbClr val="406F70"/>
                </a:solidFill>
                <a:latin typeface="Calibri" panose="020F0502020204030204" pitchFamily="34" charset="0"/>
                <a:ea typeface="Calibri" panose="020F0502020204030204" pitchFamily="34" charset="0"/>
                <a:cs typeface="Calibri" panose="020F0502020204030204" pitchFamily="34" charset="0"/>
              </a:rPr>
              <a:t> reveló que alrededor del 30% de los consumidores europeos afirmaron cambiar su dieta para ayudar a su sistema inmunitario. Por lo tanto, esta tendencia ha estado en juego desde antes de COVID-19.</a:t>
            </a:r>
          </a:p>
          <a:p>
            <a:r>
              <a:rPr lang="es-ES_tradnl" sz="2200" dirty="0">
                <a:solidFill>
                  <a:srgbClr val="406F70"/>
                </a:solidFill>
                <a:latin typeface="Calibri" panose="020F0502020204030204" pitchFamily="34" charset="0"/>
                <a:ea typeface="Calibri" panose="020F0502020204030204" pitchFamily="34" charset="0"/>
                <a:cs typeface="Calibri" panose="020F0502020204030204" pitchFamily="34" charset="0"/>
              </a:rPr>
              <a:t>Sin embargo, se ha acelerado: según Google </a:t>
            </a:r>
            <a:r>
              <a:rPr lang="es-ES_tradnl" sz="2200" dirty="0" err="1">
                <a:solidFill>
                  <a:srgbClr val="406F70"/>
                </a:solidFill>
                <a:latin typeface="Calibri" panose="020F0502020204030204" pitchFamily="34" charset="0"/>
                <a:ea typeface="Calibri" panose="020F0502020204030204" pitchFamily="34" charset="0"/>
                <a:cs typeface="Calibri" panose="020F0502020204030204" pitchFamily="34" charset="0"/>
              </a:rPr>
              <a:t>Trends</a:t>
            </a:r>
            <a:r>
              <a:rPr lang="es-ES_tradnl" sz="2200" dirty="0">
                <a:solidFill>
                  <a:srgbClr val="406F70"/>
                </a:solidFill>
                <a:latin typeface="Calibri" panose="020F0502020204030204" pitchFamily="34" charset="0"/>
                <a:ea typeface="Calibri" panose="020F0502020204030204" pitchFamily="34" charset="0"/>
                <a:cs typeface="Calibri" panose="020F0502020204030204" pitchFamily="34" charset="0"/>
              </a:rPr>
              <a:t>, las búsquedas en Internet de "alimentos" y "sistema inmunitario" aumentaron un 670% a nivel mundial en las dos primeras semanas de marzo de 2020.</a:t>
            </a:r>
            <a:endParaRPr lang="en-IE" sz="2200" dirty="0">
              <a:solidFill>
                <a:srgbClr val="406F70"/>
              </a:solidFill>
            </a:endParaRPr>
          </a:p>
        </p:txBody>
      </p:sp>
      <p:pic>
        <p:nvPicPr>
          <p:cNvPr id="11" name="Picture 10" descr="A person using a computer&#10;&#10;Description automatically generated with medium confidence">
            <a:extLst>
              <a:ext uri="{FF2B5EF4-FFF2-40B4-BE49-F238E27FC236}">
                <a16:creationId xmlns:a16="http://schemas.microsoft.com/office/drawing/2014/main" id="{DD80D920-8165-46BC-AF08-1DB9D0B1C0A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317427" y="2423773"/>
            <a:ext cx="4874573" cy="3247684"/>
          </a:xfrm>
          <a:prstGeom prst="rect">
            <a:avLst/>
          </a:prstGeom>
          <a:ln>
            <a:noFill/>
          </a:ln>
          <a:effectLst>
            <a:softEdge rad="112500"/>
          </a:effectLst>
        </p:spPr>
      </p:pic>
    </p:spTree>
    <p:extLst>
      <p:ext uri="{BB962C8B-B14F-4D97-AF65-F5344CB8AC3E}">
        <p14:creationId xmlns:p14="http://schemas.microsoft.com/office/powerpoint/2010/main" val="46597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2134" y="6282334"/>
            <a:ext cx="274320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6D6E"/>
                </a:solidFill>
                <a:latin typeface="Calibri"/>
                <a:cs typeface="Calibri"/>
              </a:rPr>
              <a:t>INNOVACIÓN</a:t>
            </a:r>
            <a:r>
              <a:rPr sz="1000" spc="-50" dirty="0">
                <a:solidFill>
                  <a:srgbClr val="406D6E"/>
                </a:solidFill>
                <a:latin typeface="Calibri"/>
                <a:cs typeface="Calibri"/>
              </a:rPr>
              <a:t> </a:t>
            </a:r>
            <a:r>
              <a:rPr sz="1000" spc="-5" dirty="0">
                <a:solidFill>
                  <a:srgbClr val="406D6E"/>
                </a:solidFill>
                <a:latin typeface="Calibri"/>
                <a:cs typeface="Calibri"/>
              </a:rPr>
              <a:t>PARA</a:t>
            </a:r>
            <a:r>
              <a:rPr sz="1000" spc="-40" dirty="0">
                <a:solidFill>
                  <a:srgbClr val="406D6E"/>
                </a:solidFill>
                <a:latin typeface="Calibri"/>
                <a:cs typeface="Calibri"/>
              </a:rPr>
              <a:t> </a:t>
            </a:r>
            <a:r>
              <a:rPr sz="1000" spc="-5" dirty="0">
                <a:solidFill>
                  <a:srgbClr val="406D6E"/>
                </a:solidFill>
                <a:latin typeface="Calibri"/>
                <a:cs typeface="Calibri"/>
              </a:rPr>
              <a:t>EL</a:t>
            </a:r>
            <a:r>
              <a:rPr sz="1000" spc="-10" dirty="0">
                <a:solidFill>
                  <a:srgbClr val="406D6E"/>
                </a:solidFill>
                <a:latin typeface="Calibri"/>
                <a:cs typeface="Calibri"/>
              </a:rPr>
              <a:t> SECTOR</a:t>
            </a:r>
            <a:r>
              <a:rPr sz="1000" spc="-30" dirty="0">
                <a:solidFill>
                  <a:srgbClr val="406D6E"/>
                </a:solidFill>
                <a:latin typeface="Calibri"/>
                <a:cs typeface="Calibri"/>
              </a:rPr>
              <a:t> </a:t>
            </a:r>
            <a:r>
              <a:rPr sz="1000" spc="-5" dirty="0">
                <a:solidFill>
                  <a:srgbClr val="406D6E"/>
                </a:solidFill>
                <a:latin typeface="Calibri"/>
                <a:cs typeface="Calibri"/>
              </a:rPr>
              <a:t>DE</a:t>
            </a:r>
            <a:r>
              <a:rPr sz="1000" spc="-20" dirty="0">
                <a:solidFill>
                  <a:srgbClr val="406D6E"/>
                </a:solidFill>
                <a:latin typeface="Calibri"/>
                <a:cs typeface="Calibri"/>
              </a:rPr>
              <a:t> </a:t>
            </a:r>
            <a:r>
              <a:rPr sz="1000" spc="-5" dirty="0">
                <a:solidFill>
                  <a:srgbClr val="406D6E"/>
                </a:solidFill>
                <a:latin typeface="Calibri"/>
                <a:cs typeface="Calibri"/>
              </a:rPr>
              <a:t>LA</a:t>
            </a:r>
            <a:r>
              <a:rPr sz="1000" spc="-15" dirty="0">
                <a:solidFill>
                  <a:srgbClr val="406D6E"/>
                </a:solidFill>
                <a:latin typeface="Calibri"/>
                <a:cs typeface="Calibri"/>
              </a:rPr>
              <a:t> </a:t>
            </a:r>
            <a:r>
              <a:rPr sz="1000" spc="-5" dirty="0">
                <a:solidFill>
                  <a:srgbClr val="406D6E"/>
                </a:solidFill>
                <a:latin typeface="Calibri"/>
                <a:cs typeface="Calibri"/>
              </a:rPr>
              <a:t>ALIMENTACIÓN</a:t>
            </a:r>
            <a:endParaRPr sz="1000">
              <a:latin typeface="Calibri"/>
              <a:cs typeface="Calibri"/>
            </a:endParaRPr>
          </a:p>
        </p:txBody>
      </p:sp>
      <p:grpSp>
        <p:nvGrpSpPr>
          <p:cNvPr id="3" name="object 3"/>
          <p:cNvGrpSpPr/>
          <p:nvPr/>
        </p:nvGrpSpPr>
        <p:grpSpPr>
          <a:xfrm>
            <a:off x="9713721" y="350520"/>
            <a:ext cx="2478405" cy="1659889"/>
            <a:chOff x="9713721" y="350520"/>
            <a:chExt cx="2478405" cy="1659889"/>
          </a:xfrm>
        </p:grpSpPr>
        <p:sp>
          <p:nvSpPr>
            <p:cNvPr id="4" name="object 4"/>
            <p:cNvSpPr/>
            <p:nvPr/>
          </p:nvSpPr>
          <p:spPr>
            <a:xfrm>
              <a:off x="9861803" y="350520"/>
              <a:ext cx="2330450" cy="1304925"/>
            </a:xfrm>
            <a:custGeom>
              <a:avLst/>
              <a:gdLst/>
              <a:ahLst/>
              <a:cxnLst/>
              <a:rect l="l" t="t" r="r" b="b"/>
              <a:pathLst>
                <a:path w="2330450" h="1304925">
                  <a:moveTo>
                    <a:pt x="1538731" y="0"/>
                  </a:moveTo>
                  <a:lnTo>
                    <a:pt x="0" y="0"/>
                  </a:lnTo>
                  <a:lnTo>
                    <a:pt x="507" y="9778"/>
                  </a:lnTo>
                  <a:lnTo>
                    <a:pt x="6857" y="63118"/>
                  </a:lnTo>
                  <a:lnTo>
                    <a:pt x="15240" y="115696"/>
                  </a:lnTo>
                  <a:lnTo>
                    <a:pt x="25526" y="167766"/>
                  </a:lnTo>
                  <a:lnTo>
                    <a:pt x="37592" y="219075"/>
                  </a:lnTo>
                  <a:lnTo>
                    <a:pt x="51562" y="269747"/>
                  </a:lnTo>
                  <a:lnTo>
                    <a:pt x="67310" y="319531"/>
                  </a:lnTo>
                  <a:lnTo>
                    <a:pt x="84709" y="368553"/>
                  </a:lnTo>
                  <a:lnTo>
                    <a:pt x="103886" y="416813"/>
                  </a:lnTo>
                  <a:lnTo>
                    <a:pt x="124841" y="464057"/>
                  </a:lnTo>
                  <a:lnTo>
                    <a:pt x="147320" y="510539"/>
                  </a:lnTo>
                  <a:lnTo>
                    <a:pt x="171450" y="556005"/>
                  </a:lnTo>
                  <a:lnTo>
                    <a:pt x="197103" y="600455"/>
                  </a:lnTo>
                  <a:lnTo>
                    <a:pt x="234188" y="658113"/>
                  </a:lnTo>
                  <a:lnTo>
                    <a:pt x="233299" y="658113"/>
                  </a:lnTo>
                  <a:lnTo>
                    <a:pt x="263144" y="701928"/>
                  </a:lnTo>
                  <a:lnTo>
                    <a:pt x="291719" y="740790"/>
                  </a:lnTo>
                  <a:lnTo>
                    <a:pt x="321691" y="778637"/>
                  </a:lnTo>
                  <a:lnTo>
                    <a:pt x="352805" y="815339"/>
                  </a:lnTo>
                  <a:lnTo>
                    <a:pt x="385064" y="851026"/>
                  </a:lnTo>
                  <a:lnTo>
                    <a:pt x="418592" y="885697"/>
                  </a:lnTo>
                  <a:lnTo>
                    <a:pt x="453136" y="919099"/>
                  </a:lnTo>
                  <a:lnTo>
                    <a:pt x="488950" y="951483"/>
                  </a:lnTo>
                  <a:lnTo>
                    <a:pt x="525652" y="982599"/>
                  </a:lnTo>
                  <a:lnTo>
                    <a:pt x="563499" y="1012443"/>
                  </a:lnTo>
                  <a:lnTo>
                    <a:pt x="602361" y="1041018"/>
                  </a:lnTo>
                  <a:lnTo>
                    <a:pt x="642239" y="1068324"/>
                  </a:lnTo>
                  <a:lnTo>
                    <a:pt x="683005" y="1094358"/>
                  </a:lnTo>
                  <a:lnTo>
                    <a:pt x="724789" y="1118996"/>
                  </a:lnTo>
                  <a:lnTo>
                    <a:pt x="767334" y="1142238"/>
                  </a:lnTo>
                  <a:lnTo>
                    <a:pt x="810768" y="1164081"/>
                  </a:lnTo>
                  <a:lnTo>
                    <a:pt x="855091" y="1184528"/>
                  </a:lnTo>
                  <a:lnTo>
                    <a:pt x="900176" y="1203452"/>
                  </a:lnTo>
                  <a:lnTo>
                    <a:pt x="946023" y="1220851"/>
                  </a:lnTo>
                  <a:lnTo>
                    <a:pt x="992631" y="1236726"/>
                  </a:lnTo>
                  <a:lnTo>
                    <a:pt x="1039876" y="1251077"/>
                  </a:lnTo>
                  <a:lnTo>
                    <a:pt x="1087881" y="1263777"/>
                  </a:lnTo>
                  <a:lnTo>
                    <a:pt x="1136523" y="1274952"/>
                  </a:lnTo>
                  <a:lnTo>
                    <a:pt x="1185672" y="1284351"/>
                  </a:lnTo>
                  <a:lnTo>
                    <a:pt x="1235582" y="1292097"/>
                  </a:lnTo>
                  <a:lnTo>
                    <a:pt x="1285875" y="1298066"/>
                  </a:lnTo>
                  <a:lnTo>
                    <a:pt x="1414145" y="1304543"/>
                  </a:lnTo>
                  <a:lnTo>
                    <a:pt x="2330196" y="1304543"/>
                  </a:lnTo>
                  <a:lnTo>
                    <a:pt x="2330196" y="251967"/>
                  </a:lnTo>
                  <a:lnTo>
                    <a:pt x="2274951" y="213359"/>
                  </a:lnTo>
                  <a:lnTo>
                    <a:pt x="2232914" y="188340"/>
                  </a:lnTo>
                  <a:lnTo>
                    <a:pt x="2189988" y="164718"/>
                  </a:lnTo>
                  <a:lnTo>
                    <a:pt x="2146300" y="142493"/>
                  </a:lnTo>
                  <a:lnTo>
                    <a:pt x="2101596" y="121792"/>
                  </a:lnTo>
                  <a:lnTo>
                    <a:pt x="2056129" y="102488"/>
                  </a:lnTo>
                  <a:lnTo>
                    <a:pt x="2009902" y="84835"/>
                  </a:lnTo>
                  <a:lnTo>
                    <a:pt x="1962912" y="68706"/>
                  </a:lnTo>
                  <a:lnTo>
                    <a:pt x="1915287" y="54101"/>
                  </a:lnTo>
                  <a:lnTo>
                    <a:pt x="1866900" y="41147"/>
                  </a:lnTo>
                  <a:lnTo>
                    <a:pt x="1817751" y="29971"/>
                  </a:lnTo>
                  <a:lnTo>
                    <a:pt x="1768094" y="20446"/>
                  </a:lnTo>
                  <a:lnTo>
                    <a:pt x="1717802" y="12572"/>
                  </a:lnTo>
                  <a:lnTo>
                    <a:pt x="1667002" y="6476"/>
                  </a:lnTo>
                  <a:lnTo>
                    <a:pt x="1538731" y="0"/>
                  </a:lnTo>
                  <a:close/>
                </a:path>
              </a:pathLst>
            </a:custGeom>
            <a:solidFill>
              <a:srgbClr val="406D6E"/>
            </a:solidFill>
          </p:spPr>
          <p:txBody>
            <a:bodyPr wrap="square" lIns="0" tIns="0" rIns="0" bIns="0" rtlCol="0"/>
            <a:lstStyle/>
            <a:p>
              <a:endParaRPr/>
            </a:p>
          </p:txBody>
        </p:sp>
        <p:sp>
          <p:nvSpPr>
            <p:cNvPr id="5" name="object 5"/>
            <p:cNvSpPr/>
            <p:nvPr/>
          </p:nvSpPr>
          <p:spPr>
            <a:xfrm>
              <a:off x="9720071" y="1188720"/>
              <a:ext cx="1835150" cy="815340"/>
            </a:xfrm>
            <a:custGeom>
              <a:avLst/>
              <a:gdLst/>
              <a:ahLst/>
              <a:cxnLst/>
              <a:rect l="l" t="t" r="r" b="b"/>
              <a:pathLst>
                <a:path w="1835150" h="815339">
                  <a:moveTo>
                    <a:pt x="956182" y="0"/>
                  </a:moveTo>
                  <a:lnTo>
                    <a:pt x="841882" y="0"/>
                  </a:lnTo>
                  <a:lnTo>
                    <a:pt x="0" y="0"/>
                  </a:lnTo>
                  <a:lnTo>
                    <a:pt x="253" y="6095"/>
                  </a:lnTo>
                  <a:lnTo>
                    <a:pt x="6730" y="55879"/>
                  </a:lnTo>
                  <a:lnTo>
                    <a:pt x="15875" y="104901"/>
                  </a:lnTo>
                  <a:lnTo>
                    <a:pt x="27558" y="152780"/>
                  </a:lnTo>
                  <a:lnTo>
                    <a:pt x="41782" y="199770"/>
                  </a:lnTo>
                  <a:lnTo>
                    <a:pt x="58547" y="245490"/>
                  </a:lnTo>
                  <a:lnTo>
                    <a:pt x="77597" y="290067"/>
                  </a:lnTo>
                  <a:lnTo>
                    <a:pt x="98932" y="333375"/>
                  </a:lnTo>
                  <a:lnTo>
                    <a:pt x="122427" y="375284"/>
                  </a:lnTo>
                  <a:lnTo>
                    <a:pt x="145542" y="411225"/>
                  </a:lnTo>
                  <a:lnTo>
                    <a:pt x="145033" y="411225"/>
                  </a:lnTo>
                  <a:lnTo>
                    <a:pt x="193548" y="478789"/>
                  </a:lnTo>
                  <a:lnTo>
                    <a:pt x="225805" y="517016"/>
                  </a:lnTo>
                  <a:lnTo>
                    <a:pt x="260096" y="553465"/>
                  </a:lnTo>
                  <a:lnTo>
                    <a:pt x="296291" y="588009"/>
                  </a:lnTo>
                  <a:lnTo>
                    <a:pt x="334391" y="620394"/>
                  </a:lnTo>
                  <a:lnTo>
                    <a:pt x="374396" y="650620"/>
                  </a:lnTo>
                  <a:lnTo>
                    <a:pt x="415925" y="678560"/>
                  </a:lnTo>
                  <a:lnTo>
                    <a:pt x="459104" y="704214"/>
                  </a:lnTo>
                  <a:lnTo>
                    <a:pt x="503808" y="727582"/>
                  </a:lnTo>
                  <a:lnTo>
                    <a:pt x="550036" y="748283"/>
                  </a:lnTo>
                  <a:lnTo>
                    <a:pt x="597534" y="766444"/>
                  </a:lnTo>
                  <a:lnTo>
                    <a:pt x="646302" y="781938"/>
                  </a:lnTo>
                  <a:lnTo>
                    <a:pt x="696086" y="794638"/>
                  </a:lnTo>
                  <a:lnTo>
                    <a:pt x="747141" y="804417"/>
                  </a:lnTo>
                  <a:lnTo>
                    <a:pt x="799083" y="811276"/>
                  </a:lnTo>
                  <a:lnTo>
                    <a:pt x="878712" y="815339"/>
                  </a:lnTo>
                  <a:lnTo>
                    <a:pt x="993012" y="815339"/>
                  </a:lnTo>
                  <a:lnTo>
                    <a:pt x="1834896" y="815339"/>
                  </a:lnTo>
                  <a:lnTo>
                    <a:pt x="1827783" y="757046"/>
                  </a:lnTo>
                  <a:lnTo>
                    <a:pt x="1818004" y="705865"/>
                  </a:lnTo>
                  <a:lnTo>
                    <a:pt x="1805431" y="655827"/>
                  </a:lnTo>
                  <a:lnTo>
                    <a:pt x="1790064" y="606805"/>
                  </a:lnTo>
                  <a:lnTo>
                    <a:pt x="1772030" y="559180"/>
                  </a:lnTo>
                  <a:lnTo>
                    <a:pt x="1751456" y="512825"/>
                  </a:lnTo>
                  <a:lnTo>
                    <a:pt x="1728343" y="467867"/>
                  </a:lnTo>
                  <a:lnTo>
                    <a:pt x="1702816" y="424433"/>
                  </a:lnTo>
                  <a:lnTo>
                    <a:pt x="1699895" y="419862"/>
                  </a:lnTo>
                  <a:lnTo>
                    <a:pt x="1692528" y="407924"/>
                  </a:lnTo>
                  <a:lnTo>
                    <a:pt x="1664588" y="367156"/>
                  </a:lnTo>
                  <a:lnTo>
                    <a:pt x="1634489" y="328040"/>
                  </a:lnTo>
                  <a:lnTo>
                    <a:pt x="1602358" y="290702"/>
                  </a:lnTo>
                  <a:lnTo>
                    <a:pt x="1568196" y="255269"/>
                  </a:lnTo>
                  <a:lnTo>
                    <a:pt x="1532127" y="221614"/>
                  </a:lnTo>
                  <a:lnTo>
                    <a:pt x="1494408" y="190118"/>
                  </a:lnTo>
                  <a:lnTo>
                    <a:pt x="1454784" y="160654"/>
                  </a:lnTo>
                  <a:lnTo>
                    <a:pt x="1413636" y="133350"/>
                  </a:lnTo>
                  <a:lnTo>
                    <a:pt x="1370964" y="108330"/>
                  </a:lnTo>
                  <a:lnTo>
                    <a:pt x="1326769" y="85725"/>
                  </a:lnTo>
                  <a:lnTo>
                    <a:pt x="1281176" y="65531"/>
                  </a:lnTo>
                  <a:lnTo>
                    <a:pt x="1234439" y="47878"/>
                  </a:lnTo>
                  <a:lnTo>
                    <a:pt x="1186306" y="32765"/>
                  </a:lnTo>
                  <a:lnTo>
                    <a:pt x="1137157" y="20319"/>
                  </a:lnTo>
                  <a:lnTo>
                    <a:pt x="1086993" y="10794"/>
                  </a:lnTo>
                  <a:lnTo>
                    <a:pt x="1035811" y="4063"/>
                  </a:lnTo>
                  <a:lnTo>
                    <a:pt x="956182" y="0"/>
                  </a:lnTo>
                  <a:close/>
                </a:path>
              </a:pathLst>
            </a:custGeom>
            <a:ln w="12700">
              <a:solidFill>
                <a:srgbClr val="F5C05B"/>
              </a:solidFill>
            </a:ln>
          </p:spPr>
          <p:txBody>
            <a:bodyPr wrap="square" lIns="0" tIns="0" rIns="0" bIns="0" rtlCol="0"/>
            <a:lstStyle/>
            <a:p>
              <a:endParaRPr/>
            </a:p>
          </p:txBody>
        </p:sp>
      </p:grpSp>
      <p:sp>
        <p:nvSpPr>
          <p:cNvPr id="6" name="object 6"/>
          <p:cNvSpPr txBox="1"/>
          <p:nvPr/>
        </p:nvSpPr>
        <p:spPr>
          <a:xfrm>
            <a:off x="280822" y="2408682"/>
            <a:ext cx="8011795" cy="2838450"/>
          </a:xfrm>
          <a:prstGeom prst="rect">
            <a:avLst/>
          </a:prstGeom>
        </p:spPr>
        <p:txBody>
          <a:bodyPr vert="horz" wrap="square" lIns="0" tIns="43180" rIns="0" bIns="0" rtlCol="0">
            <a:spAutoFit/>
          </a:bodyPr>
          <a:lstStyle/>
          <a:p>
            <a:pPr marL="12700" marR="6350" algn="just">
              <a:lnSpc>
                <a:spcPct val="90000"/>
              </a:lnSpc>
              <a:spcBef>
                <a:spcPts val="340"/>
              </a:spcBef>
            </a:pPr>
            <a:r>
              <a:rPr sz="2000" dirty="0">
                <a:solidFill>
                  <a:srgbClr val="406D6E"/>
                </a:solidFill>
                <a:latin typeface="Calibri"/>
                <a:cs typeface="Calibri"/>
              </a:rPr>
              <a:t>Un ejemplo </a:t>
            </a:r>
            <a:r>
              <a:rPr sz="2000" spc="-5" dirty="0">
                <a:solidFill>
                  <a:srgbClr val="406D6E"/>
                </a:solidFill>
                <a:latin typeface="Calibri"/>
                <a:cs typeface="Calibri"/>
              </a:rPr>
              <a:t>de empresa </a:t>
            </a:r>
            <a:r>
              <a:rPr sz="2000" dirty="0">
                <a:solidFill>
                  <a:srgbClr val="406D6E"/>
                </a:solidFill>
                <a:latin typeface="Calibri"/>
                <a:cs typeface="Calibri"/>
              </a:rPr>
              <a:t>de servicios </a:t>
            </a:r>
            <a:r>
              <a:rPr sz="2000" spc="-5" dirty="0">
                <a:solidFill>
                  <a:srgbClr val="406D6E"/>
                </a:solidFill>
                <a:latin typeface="Calibri"/>
                <a:cs typeface="Calibri"/>
              </a:rPr>
              <a:t>alimentarios </a:t>
            </a:r>
            <a:r>
              <a:rPr sz="2000" spc="-10" dirty="0">
                <a:solidFill>
                  <a:srgbClr val="406D6E"/>
                </a:solidFill>
                <a:latin typeface="Calibri"/>
                <a:cs typeface="Calibri"/>
              </a:rPr>
              <a:t>centrada </a:t>
            </a:r>
            <a:r>
              <a:rPr sz="2000" spc="-5" dirty="0">
                <a:solidFill>
                  <a:srgbClr val="406D6E"/>
                </a:solidFill>
                <a:latin typeface="Calibri"/>
                <a:cs typeface="Calibri"/>
              </a:rPr>
              <a:t>en la salud </a:t>
            </a:r>
            <a:r>
              <a:rPr sz="2000" dirty="0">
                <a:solidFill>
                  <a:srgbClr val="406D6E"/>
                </a:solidFill>
                <a:latin typeface="Calibri"/>
                <a:cs typeface="Calibri"/>
              </a:rPr>
              <a:t>y </a:t>
            </a:r>
            <a:r>
              <a:rPr sz="2000" spc="-5" dirty="0">
                <a:solidFill>
                  <a:srgbClr val="406D6E"/>
                </a:solidFill>
                <a:latin typeface="Calibri"/>
                <a:cs typeface="Calibri"/>
              </a:rPr>
              <a:t>la </a:t>
            </a:r>
            <a:r>
              <a:rPr sz="2000" dirty="0">
                <a:solidFill>
                  <a:srgbClr val="406D6E"/>
                </a:solidFill>
                <a:latin typeface="Calibri"/>
                <a:cs typeface="Calibri"/>
              </a:rPr>
              <a:t> </a:t>
            </a:r>
            <a:r>
              <a:rPr sz="2000" spc="-5" dirty="0">
                <a:solidFill>
                  <a:srgbClr val="406D6E"/>
                </a:solidFill>
                <a:latin typeface="Calibri"/>
                <a:cs typeface="Calibri"/>
              </a:rPr>
              <a:t>inmunidad</a:t>
            </a:r>
            <a:r>
              <a:rPr sz="2000" dirty="0">
                <a:solidFill>
                  <a:srgbClr val="406D6E"/>
                </a:solidFill>
                <a:latin typeface="Calibri"/>
                <a:cs typeface="Calibri"/>
              </a:rPr>
              <a:t> es</a:t>
            </a:r>
            <a:r>
              <a:rPr sz="2000" spc="5" dirty="0">
                <a:solidFill>
                  <a:srgbClr val="406D6E"/>
                </a:solidFill>
                <a:latin typeface="Calibri"/>
                <a:cs typeface="Calibri"/>
              </a:rPr>
              <a:t> </a:t>
            </a:r>
            <a:r>
              <a:rPr sz="2000" spc="-5" dirty="0">
                <a:solidFill>
                  <a:srgbClr val="406D6E"/>
                </a:solidFill>
                <a:latin typeface="Calibri"/>
                <a:cs typeface="Calibri"/>
              </a:rPr>
              <a:t>My</a:t>
            </a:r>
            <a:r>
              <a:rPr sz="2000" dirty="0">
                <a:solidFill>
                  <a:srgbClr val="406D6E"/>
                </a:solidFill>
                <a:latin typeface="Calibri"/>
                <a:cs typeface="Calibri"/>
              </a:rPr>
              <a:t> </a:t>
            </a:r>
            <a:r>
              <a:rPr sz="2000" spc="-5" dirty="0">
                <a:solidFill>
                  <a:srgbClr val="406D6E"/>
                </a:solidFill>
                <a:latin typeface="Calibri"/>
                <a:cs typeface="Calibri"/>
              </a:rPr>
              <a:t>Goodness,</a:t>
            </a:r>
            <a:r>
              <a:rPr sz="2000" dirty="0">
                <a:solidFill>
                  <a:srgbClr val="406D6E"/>
                </a:solidFill>
                <a:latin typeface="Calibri"/>
                <a:cs typeface="Calibri"/>
              </a:rPr>
              <a:t> </a:t>
            </a:r>
            <a:r>
              <a:rPr sz="2000" spc="-5" dirty="0">
                <a:solidFill>
                  <a:srgbClr val="406D6E"/>
                </a:solidFill>
                <a:latin typeface="Calibri"/>
                <a:cs typeface="Calibri"/>
              </a:rPr>
              <a:t>uno</a:t>
            </a:r>
            <a:r>
              <a:rPr sz="2000" dirty="0">
                <a:solidFill>
                  <a:srgbClr val="406D6E"/>
                </a:solidFill>
                <a:latin typeface="Calibri"/>
                <a:cs typeface="Calibri"/>
              </a:rPr>
              <a:t> de</a:t>
            </a:r>
            <a:r>
              <a:rPr sz="2000" spc="5" dirty="0">
                <a:solidFill>
                  <a:srgbClr val="406D6E"/>
                </a:solidFill>
                <a:latin typeface="Calibri"/>
                <a:cs typeface="Calibri"/>
              </a:rPr>
              <a:t> </a:t>
            </a:r>
            <a:r>
              <a:rPr sz="2000" spc="-5" dirty="0">
                <a:solidFill>
                  <a:srgbClr val="406D6E"/>
                </a:solidFill>
                <a:latin typeface="Calibri"/>
                <a:cs typeface="Calibri"/>
              </a:rPr>
              <a:t>los</a:t>
            </a:r>
            <a:r>
              <a:rPr sz="2000" dirty="0">
                <a:solidFill>
                  <a:srgbClr val="406D6E"/>
                </a:solidFill>
                <a:latin typeface="Calibri"/>
                <a:cs typeface="Calibri"/>
              </a:rPr>
              <a:t> </a:t>
            </a:r>
            <a:r>
              <a:rPr sz="2000" spc="-5" dirty="0">
                <a:solidFill>
                  <a:srgbClr val="406D6E"/>
                </a:solidFill>
                <a:latin typeface="Calibri"/>
                <a:cs typeface="Calibri"/>
              </a:rPr>
              <a:t>casos</a:t>
            </a:r>
            <a:r>
              <a:rPr sz="2000" dirty="0">
                <a:solidFill>
                  <a:srgbClr val="406D6E"/>
                </a:solidFill>
                <a:latin typeface="Calibri"/>
                <a:cs typeface="Calibri"/>
              </a:rPr>
              <a:t> de</a:t>
            </a:r>
            <a:r>
              <a:rPr sz="2000" spc="5" dirty="0">
                <a:solidFill>
                  <a:srgbClr val="406D6E"/>
                </a:solidFill>
                <a:latin typeface="Calibri"/>
                <a:cs typeface="Calibri"/>
              </a:rPr>
              <a:t> </a:t>
            </a:r>
            <a:r>
              <a:rPr sz="2000" spc="-5" dirty="0">
                <a:solidFill>
                  <a:srgbClr val="406D6E"/>
                </a:solidFill>
                <a:latin typeface="Calibri"/>
                <a:cs typeface="Calibri"/>
              </a:rPr>
              <a:t>estudio</a:t>
            </a:r>
            <a:r>
              <a:rPr sz="2000" spc="440" dirty="0">
                <a:solidFill>
                  <a:srgbClr val="406D6E"/>
                </a:solidFill>
                <a:latin typeface="Calibri"/>
                <a:cs typeface="Calibri"/>
              </a:rPr>
              <a:t> </a:t>
            </a:r>
            <a:r>
              <a:rPr sz="2000" dirty="0">
                <a:solidFill>
                  <a:srgbClr val="406D6E"/>
                </a:solidFill>
                <a:latin typeface="Calibri"/>
                <a:cs typeface="Calibri"/>
              </a:rPr>
              <a:t>de</a:t>
            </a:r>
            <a:r>
              <a:rPr sz="2000" spc="450" dirty="0">
                <a:solidFill>
                  <a:srgbClr val="406D6E"/>
                </a:solidFill>
                <a:latin typeface="Calibri"/>
                <a:cs typeface="Calibri"/>
              </a:rPr>
              <a:t> </a:t>
            </a:r>
            <a:r>
              <a:rPr sz="2000" spc="-10" dirty="0">
                <a:solidFill>
                  <a:srgbClr val="406D6E"/>
                </a:solidFill>
                <a:latin typeface="Calibri"/>
                <a:cs typeface="Calibri"/>
              </a:rPr>
              <a:t>nuestro </a:t>
            </a:r>
            <a:r>
              <a:rPr sz="2000" spc="-5" dirty="0">
                <a:solidFill>
                  <a:srgbClr val="406D6E"/>
                </a:solidFill>
                <a:latin typeface="Calibri"/>
                <a:cs typeface="Calibri"/>
              </a:rPr>
              <a:t> </a:t>
            </a:r>
            <a:r>
              <a:rPr sz="2000" spc="-10" dirty="0">
                <a:solidFill>
                  <a:srgbClr val="406D6E"/>
                </a:solidFill>
                <a:latin typeface="Calibri"/>
                <a:cs typeface="Calibri"/>
              </a:rPr>
              <a:t>proyecto. </a:t>
            </a:r>
            <a:r>
              <a:rPr sz="2000" spc="-5" dirty="0">
                <a:solidFill>
                  <a:srgbClr val="406D6E"/>
                </a:solidFill>
                <a:latin typeface="Calibri"/>
                <a:cs typeface="Calibri"/>
              </a:rPr>
              <a:t>La esencia </a:t>
            </a:r>
            <a:r>
              <a:rPr sz="2000" dirty="0">
                <a:solidFill>
                  <a:srgbClr val="406D6E"/>
                </a:solidFill>
                <a:latin typeface="Calibri"/>
                <a:cs typeface="Calibri"/>
              </a:rPr>
              <a:t>de </a:t>
            </a:r>
            <a:r>
              <a:rPr sz="2000" spc="-15" dirty="0">
                <a:solidFill>
                  <a:srgbClr val="406D6E"/>
                </a:solidFill>
                <a:latin typeface="Calibri"/>
                <a:cs typeface="Calibri"/>
              </a:rPr>
              <a:t>este </a:t>
            </a:r>
            <a:r>
              <a:rPr sz="2000" spc="-5" dirty="0">
                <a:solidFill>
                  <a:srgbClr val="406D6E"/>
                </a:solidFill>
                <a:latin typeface="Calibri"/>
                <a:cs typeface="Calibri"/>
              </a:rPr>
              <a:t>negocio es la salud </a:t>
            </a:r>
            <a:r>
              <a:rPr sz="2000" dirty="0">
                <a:solidFill>
                  <a:srgbClr val="406D6E"/>
                </a:solidFill>
                <a:latin typeface="Calibri"/>
                <a:cs typeface="Calibri"/>
              </a:rPr>
              <a:t>y </a:t>
            </a:r>
            <a:r>
              <a:rPr sz="2000" spc="-5" dirty="0">
                <a:solidFill>
                  <a:srgbClr val="406D6E"/>
                </a:solidFill>
                <a:latin typeface="Calibri"/>
                <a:cs typeface="Calibri"/>
              </a:rPr>
              <a:t>la </a:t>
            </a:r>
            <a:r>
              <a:rPr sz="2000" spc="-10" dirty="0">
                <a:solidFill>
                  <a:srgbClr val="406D6E"/>
                </a:solidFill>
                <a:latin typeface="Calibri"/>
                <a:cs typeface="Calibri"/>
              </a:rPr>
              <a:t>sostenibilidad </a:t>
            </a:r>
            <a:r>
              <a:rPr sz="2000" dirty="0">
                <a:solidFill>
                  <a:srgbClr val="406D6E"/>
                </a:solidFill>
                <a:latin typeface="Calibri"/>
                <a:cs typeface="Calibri"/>
              </a:rPr>
              <a:t>de </a:t>
            </a:r>
            <a:r>
              <a:rPr sz="2000" spc="-15" dirty="0">
                <a:solidFill>
                  <a:srgbClr val="406D6E"/>
                </a:solidFill>
                <a:latin typeface="Calibri"/>
                <a:cs typeface="Calibri"/>
              </a:rPr>
              <a:t>forma </a:t>
            </a:r>
            <a:r>
              <a:rPr sz="2000" spc="-10" dirty="0">
                <a:solidFill>
                  <a:srgbClr val="406D6E"/>
                </a:solidFill>
                <a:latin typeface="Calibri"/>
                <a:cs typeface="Calibri"/>
              </a:rPr>
              <a:t> </a:t>
            </a:r>
            <a:r>
              <a:rPr sz="2000" spc="-5" dirty="0">
                <a:solidFill>
                  <a:srgbClr val="406D6E"/>
                </a:solidFill>
                <a:latin typeface="Calibri"/>
                <a:cs typeface="Calibri"/>
              </a:rPr>
              <a:t>ética</a:t>
            </a:r>
            <a:r>
              <a:rPr sz="2000" spc="5" dirty="0">
                <a:solidFill>
                  <a:srgbClr val="406D6E"/>
                </a:solidFill>
                <a:latin typeface="Calibri"/>
                <a:cs typeface="Calibri"/>
              </a:rPr>
              <a:t> </a:t>
            </a:r>
            <a:r>
              <a:rPr sz="2000" dirty="0">
                <a:solidFill>
                  <a:srgbClr val="406D6E"/>
                </a:solidFill>
                <a:latin typeface="Calibri"/>
                <a:cs typeface="Calibri"/>
              </a:rPr>
              <a:t>y</a:t>
            </a:r>
            <a:r>
              <a:rPr sz="2000" spc="-5" dirty="0">
                <a:solidFill>
                  <a:srgbClr val="406D6E"/>
                </a:solidFill>
                <a:latin typeface="Calibri"/>
                <a:cs typeface="Calibri"/>
              </a:rPr>
              <a:t> ecológica.</a:t>
            </a:r>
            <a:r>
              <a:rPr sz="2000" spc="-25" dirty="0">
                <a:solidFill>
                  <a:srgbClr val="406D6E"/>
                </a:solidFill>
                <a:latin typeface="Calibri"/>
                <a:cs typeface="Calibri"/>
              </a:rPr>
              <a:t> </a:t>
            </a:r>
            <a:r>
              <a:rPr sz="2000" dirty="0">
                <a:solidFill>
                  <a:srgbClr val="406D6E"/>
                </a:solidFill>
                <a:latin typeface="Calibri"/>
                <a:cs typeface="Calibri"/>
              </a:rPr>
              <a:t>Su</a:t>
            </a:r>
            <a:r>
              <a:rPr sz="2000" spc="-5" dirty="0">
                <a:solidFill>
                  <a:srgbClr val="406D6E"/>
                </a:solidFill>
                <a:latin typeface="Calibri"/>
                <a:cs typeface="Calibri"/>
              </a:rPr>
              <a:t> </a:t>
            </a:r>
            <a:r>
              <a:rPr sz="2000" dirty="0">
                <a:solidFill>
                  <a:srgbClr val="406D6E"/>
                </a:solidFill>
                <a:latin typeface="Calibri"/>
                <a:cs typeface="Calibri"/>
              </a:rPr>
              <a:t>lema</a:t>
            </a:r>
            <a:r>
              <a:rPr sz="2000" spc="15" dirty="0">
                <a:solidFill>
                  <a:srgbClr val="406D6E"/>
                </a:solidFill>
                <a:latin typeface="Calibri"/>
                <a:cs typeface="Calibri"/>
              </a:rPr>
              <a:t> </a:t>
            </a:r>
            <a:r>
              <a:rPr sz="2000" spc="-5" dirty="0">
                <a:solidFill>
                  <a:srgbClr val="406D6E"/>
                </a:solidFill>
                <a:latin typeface="Calibri"/>
                <a:cs typeface="Calibri"/>
              </a:rPr>
              <a:t>es</a:t>
            </a:r>
            <a:r>
              <a:rPr sz="2000" dirty="0">
                <a:solidFill>
                  <a:srgbClr val="406D6E"/>
                </a:solidFill>
                <a:latin typeface="Calibri"/>
                <a:cs typeface="Calibri"/>
              </a:rPr>
              <a:t> </a:t>
            </a:r>
            <a:r>
              <a:rPr sz="2000" spc="-5" dirty="0">
                <a:solidFill>
                  <a:srgbClr val="406D6E"/>
                </a:solidFill>
                <a:latin typeface="Calibri"/>
                <a:cs typeface="Calibri"/>
              </a:rPr>
              <a:t>"comida </a:t>
            </a:r>
            <a:r>
              <a:rPr sz="2000" spc="-15" dirty="0">
                <a:solidFill>
                  <a:srgbClr val="406D6E"/>
                </a:solidFill>
                <a:latin typeface="Calibri"/>
                <a:cs typeface="Calibri"/>
              </a:rPr>
              <a:t>para</a:t>
            </a:r>
            <a:r>
              <a:rPr sz="2000" spc="-10" dirty="0">
                <a:solidFill>
                  <a:srgbClr val="406D6E"/>
                </a:solidFill>
                <a:latin typeface="Calibri"/>
                <a:cs typeface="Calibri"/>
              </a:rPr>
              <a:t> </a:t>
            </a:r>
            <a:r>
              <a:rPr sz="2000" spc="-5" dirty="0">
                <a:solidFill>
                  <a:srgbClr val="406D6E"/>
                </a:solidFill>
                <a:latin typeface="Calibri"/>
                <a:cs typeface="Calibri"/>
              </a:rPr>
              <a:t>hacerte</a:t>
            </a:r>
            <a:r>
              <a:rPr sz="2000" spc="15" dirty="0">
                <a:solidFill>
                  <a:srgbClr val="406D6E"/>
                </a:solidFill>
                <a:latin typeface="Calibri"/>
                <a:cs typeface="Calibri"/>
              </a:rPr>
              <a:t> </a:t>
            </a:r>
            <a:r>
              <a:rPr sz="2000" spc="-10" dirty="0">
                <a:solidFill>
                  <a:srgbClr val="406D6E"/>
                </a:solidFill>
                <a:latin typeface="Calibri"/>
                <a:cs typeface="Calibri"/>
              </a:rPr>
              <a:t>sentir</a:t>
            </a:r>
            <a:r>
              <a:rPr sz="2000" spc="15" dirty="0">
                <a:solidFill>
                  <a:srgbClr val="406D6E"/>
                </a:solidFill>
                <a:latin typeface="Calibri"/>
                <a:cs typeface="Calibri"/>
              </a:rPr>
              <a:t> </a:t>
            </a:r>
            <a:r>
              <a:rPr sz="2000" spc="-5" dirty="0">
                <a:solidFill>
                  <a:srgbClr val="406D6E"/>
                </a:solidFill>
                <a:latin typeface="Calibri"/>
                <a:cs typeface="Calibri"/>
              </a:rPr>
              <a:t>bien".</a:t>
            </a:r>
            <a:endParaRPr sz="2000">
              <a:latin typeface="Calibri"/>
              <a:cs typeface="Calibri"/>
            </a:endParaRPr>
          </a:p>
          <a:p>
            <a:pPr marL="12700" marR="5080" algn="just">
              <a:lnSpc>
                <a:spcPct val="90000"/>
              </a:lnSpc>
              <a:spcBef>
                <a:spcPts val="305"/>
              </a:spcBef>
            </a:pPr>
            <a:r>
              <a:rPr sz="2000" spc="5" dirty="0">
                <a:solidFill>
                  <a:srgbClr val="406D6E"/>
                </a:solidFill>
                <a:latin typeface="Calibri"/>
                <a:cs typeface="Calibri"/>
              </a:rPr>
              <a:t>My </a:t>
            </a:r>
            <a:r>
              <a:rPr sz="2000" spc="-5" dirty="0">
                <a:solidFill>
                  <a:srgbClr val="406D6E"/>
                </a:solidFill>
                <a:latin typeface="Calibri"/>
                <a:cs typeface="Calibri"/>
              </a:rPr>
              <a:t>Goodness se enorgullece </a:t>
            </a:r>
            <a:r>
              <a:rPr sz="2000" dirty="0">
                <a:solidFill>
                  <a:srgbClr val="406D6E"/>
                </a:solidFill>
                <a:latin typeface="Calibri"/>
                <a:cs typeface="Calibri"/>
              </a:rPr>
              <a:t>de </a:t>
            </a:r>
            <a:r>
              <a:rPr sz="2000" spc="-10" dirty="0">
                <a:solidFill>
                  <a:srgbClr val="406D6E"/>
                </a:solidFill>
                <a:latin typeface="Calibri"/>
                <a:cs typeface="Calibri"/>
              </a:rPr>
              <a:t>transformar </a:t>
            </a:r>
            <a:r>
              <a:rPr sz="2000" dirty="0">
                <a:solidFill>
                  <a:srgbClr val="406D6E"/>
                </a:solidFill>
                <a:latin typeface="Calibri"/>
                <a:cs typeface="Calibri"/>
              </a:rPr>
              <a:t>los </a:t>
            </a:r>
            <a:r>
              <a:rPr sz="2000" spc="-10" dirty="0">
                <a:solidFill>
                  <a:srgbClr val="406D6E"/>
                </a:solidFill>
                <a:latin typeface="Calibri"/>
                <a:cs typeface="Calibri"/>
              </a:rPr>
              <a:t>recursos </a:t>
            </a:r>
            <a:r>
              <a:rPr sz="2000" dirty="0">
                <a:solidFill>
                  <a:srgbClr val="406D6E"/>
                </a:solidFill>
                <a:latin typeface="Calibri"/>
                <a:cs typeface="Calibri"/>
              </a:rPr>
              <a:t>menos </a:t>
            </a:r>
            <a:r>
              <a:rPr sz="2000" spc="-15" dirty="0">
                <a:solidFill>
                  <a:srgbClr val="406D6E"/>
                </a:solidFill>
                <a:latin typeface="Calibri"/>
                <a:cs typeface="Calibri"/>
              </a:rPr>
              <a:t>favoritos </a:t>
            </a:r>
            <a:r>
              <a:rPr sz="2000" dirty="0">
                <a:solidFill>
                  <a:srgbClr val="406D6E"/>
                </a:solidFill>
                <a:latin typeface="Calibri"/>
                <a:cs typeface="Calibri"/>
              </a:rPr>
              <a:t>de </a:t>
            </a:r>
            <a:r>
              <a:rPr sz="2000" spc="5" dirty="0">
                <a:solidFill>
                  <a:srgbClr val="406D6E"/>
                </a:solidFill>
                <a:latin typeface="Calibri"/>
                <a:cs typeface="Calibri"/>
              </a:rPr>
              <a:t> </a:t>
            </a:r>
            <a:r>
              <a:rPr sz="2000" dirty="0">
                <a:solidFill>
                  <a:srgbClr val="406D6E"/>
                </a:solidFill>
                <a:latin typeface="Calibri"/>
                <a:cs typeface="Calibri"/>
              </a:rPr>
              <a:t>Irlanda</a:t>
            </a:r>
            <a:r>
              <a:rPr sz="2000" spc="5" dirty="0">
                <a:solidFill>
                  <a:srgbClr val="406D6E"/>
                </a:solidFill>
                <a:latin typeface="Calibri"/>
                <a:cs typeface="Calibri"/>
              </a:rPr>
              <a:t> </a:t>
            </a:r>
            <a:r>
              <a:rPr sz="2000" spc="-5" dirty="0">
                <a:solidFill>
                  <a:srgbClr val="406D6E"/>
                </a:solidFill>
                <a:latin typeface="Calibri"/>
                <a:cs typeface="Calibri"/>
              </a:rPr>
              <a:t>(la</a:t>
            </a:r>
            <a:r>
              <a:rPr sz="2000" dirty="0">
                <a:solidFill>
                  <a:srgbClr val="406D6E"/>
                </a:solidFill>
                <a:latin typeface="Calibri"/>
                <a:cs typeface="Calibri"/>
              </a:rPr>
              <a:t> lluvia</a:t>
            </a:r>
            <a:r>
              <a:rPr sz="2000" spc="5" dirty="0">
                <a:solidFill>
                  <a:srgbClr val="406D6E"/>
                </a:solidFill>
                <a:latin typeface="Calibri"/>
                <a:cs typeface="Calibri"/>
              </a:rPr>
              <a:t> </a:t>
            </a:r>
            <a:r>
              <a:rPr sz="2000" dirty="0">
                <a:solidFill>
                  <a:srgbClr val="406D6E"/>
                </a:solidFill>
                <a:latin typeface="Calibri"/>
                <a:cs typeface="Calibri"/>
              </a:rPr>
              <a:t>y</a:t>
            </a:r>
            <a:r>
              <a:rPr sz="2000" spc="5" dirty="0">
                <a:solidFill>
                  <a:srgbClr val="406D6E"/>
                </a:solidFill>
                <a:latin typeface="Calibri"/>
                <a:cs typeface="Calibri"/>
              </a:rPr>
              <a:t> </a:t>
            </a:r>
            <a:r>
              <a:rPr sz="2000" dirty="0">
                <a:solidFill>
                  <a:srgbClr val="406D6E"/>
                </a:solidFill>
                <a:latin typeface="Calibri"/>
                <a:cs typeface="Calibri"/>
              </a:rPr>
              <a:t>las</a:t>
            </a:r>
            <a:r>
              <a:rPr sz="2000" spc="5" dirty="0">
                <a:solidFill>
                  <a:srgbClr val="406D6E"/>
                </a:solidFill>
                <a:latin typeface="Calibri"/>
                <a:cs typeface="Calibri"/>
              </a:rPr>
              <a:t> </a:t>
            </a:r>
            <a:r>
              <a:rPr sz="2000" spc="-5" dirty="0">
                <a:solidFill>
                  <a:srgbClr val="406D6E"/>
                </a:solidFill>
                <a:latin typeface="Calibri"/>
                <a:cs typeface="Calibri"/>
              </a:rPr>
              <a:t>coles)</a:t>
            </a:r>
            <a:r>
              <a:rPr sz="2000" dirty="0">
                <a:solidFill>
                  <a:srgbClr val="406D6E"/>
                </a:solidFill>
                <a:latin typeface="Calibri"/>
                <a:cs typeface="Calibri"/>
              </a:rPr>
              <a:t> </a:t>
            </a:r>
            <a:r>
              <a:rPr sz="2000" spc="-5" dirty="0">
                <a:solidFill>
                  <a:srgbClr val="406D6E"/>
                </a:solidFill>
                <a:latin typeface="Calibri"/>
                <a:cs typeface="Calibri"/>
              </a:rPr>
              <a:t>en</a:t>
            </a:r>
            <a:r>
              <a:rPr sz="2000" dirty="0">
                <a:solidFill>
                  <a:srgbClr val="406D6E"/>
                </a:solidFill>
                <a:latin typeface="Calibri"/>
                <a:cs typeface="Calibri"/>
              </a:rPr>
              <a:t> deliciosos</a:t>
            </a:r>
            <a:r>
              <a:rPr sz="2000" spc="5" dirty="0">
                <a:solidFill>
                  <a:srgbClr val="406D6E"/>
                </a:solidFill>
                <a:latin typeface="Calibri"/>
                <a:cs typeface="Calibri"/>
              </a:rPr>
              <a:t> </a:t>
            </a:r>
            <a:r>
              <a:rPr sz="2000" spc="-10" dirty="0">
                <a:solidFill>
                  <a:srgbClr val="406D6E"/>
                </a:solidFill>
                <a:latin typeface="Calibri"/>
                <a:cs typeface="Calibri"/>
              </a:rPr>
              <a:t>productos</a:t>
            </a:r>
            <a:r>
              <a:rPr sz="2000" spc="-5" dirty="0">
                <a:solidFill>
                  <a:srgbClr val="406D6E"/>
                </a:solidFill>
                <a:latin typeface="Calibri"/>
                <a:cs typeface="Calibri"/>
              </a:rPr>
              <a:t> </a:t>
            </a:r>
            <a:r>
              <a:rPr sz="2000" spc="-10" dirty="0">
                <a:solidFill>
                  <a:srgbClr val="406D6E"/>
                </a:solidFill>
                <a:latin typeface="Calibri"/>
                <a:cs typeface="Calibri"/>
              </a:rPr>
              <a:t>fermentados.</a:t>
            </a:r>
            <a:r>
              <a:rPr sz="2000" spc="-5" dirty="0">
                <a:solidFill>
                  <a:srgbClr val="406D6E"/>
                </a:solidFill>
                <a:latin typeface="Calibri"/>
                <a:cs typeface="Calibri"/>
              </a:rPr>
              <a:t> </a:t>
            </a:r>
            <a:r>
              <a:rPr sz="2000" spc="-10" dirty="0">
                <a:solidFill>
                  <a:srgbClr val="406D6E"/>
                </a:solidFill>
                <a:latin typeface="Calibri"/>
                <a:cs typeface="Calibri"/>
              </a:rPr>
              <a:t>Crean </a:t>
            </a:r>
            <a:r>
              <a:rPr sz="2000" spc="-440" dirty="0">
                <a:solidFill>
                  <a:srgbClr val="406D6E"/>
                </a:solidFill>
                <a:latin typeface="Calibri"/>
                <a:cs typeface="Calibri"/>
              </a:rPr>
              <a:t> </a:t>
            </a:r>
            <a:r>
              <a:rPr sz="2000" spc="-5" dirty="0">
                <a:solidFill>
                  <a:srgbClr val="406D6E"/>
                </a:solidFill>
                <a:latin typeface="Calibri"/>
                <a:cs typeface="Calibri"/>
              </a:rPr>
              <a:t>alimentos</a:t>
            </a:r>
            <a:r>
              <a:rPr sz="2000" dirty="0">
                <a:solidFill>
                  <a:srgbClr val="406D6E"/>
                </a:solidFill>
                <a:latin typeface="Calibri"/>
                <a:cs typeface="Calibri"/>
              </a:rPr>
              <a:t> que</a:t>
            </a:r>
            <a:r>
              <a:rPr sz="2000" spc="5" dirty="0">
                <a:solidFill>
                  <a:srgbClr val="406D6E"/>
                </a:solidFill>
                <a:latin typeface="Calibri"/>
                <a:cs typeface="Calibri"/>
              </a:rPr>
              <a:t> </a:t>
            </a:r>
            <a:r>
              <a:rPr sz="2000" spc="-5" dirty="0">
                <a:solidFill>
                  <a:srgbClr val="406D6E"/>
                </a:solidFill>
                <a:latin typeface="Calibri"/>
                <a:cs typeface="Calibri"/>
              </a:rPr>
              <a:t>son</a:t>
            </a:r>
            <a:r>
              <a:rPr sz="2000" dirty="0">
                <a:solidFill>
                  <a:srgbClr val="406D6E"/>
                </a:solidFill>
                <a:latin typeface="Calibri"/>
                <a:cs typeface="Calibri"/>
              </a:rPr>
              <a:t> </a:t>
            </a:r>
            <a:r>
              <a:rPr sz="2000" spc="-5" dirty="0">
                <a:solidFill>
                  <a:srgbClr val="406D6E"/>
                </a:solidFill>
                <a:latin typeface="Calibri"/>
                <a:cs typeface="Calibri"/>
              </a:rPr>
              <a:t>buenos</a:t>
            </a:r>
            <a:r>
              <a:rPr sz="2000" dirty="0">
                <a:solidFill>
                  <a:srgbClr val="406D6E"/>
                </a:solidFill>
                <a:latin typeface="Calibri"/>
                <a:cs typeface="Calibri"/>
              </a:rPr>
              <a:t> </a:t>
            </a:r>
            <a:r>
              <a:rPr sz="2000" spc="-10" dirty="0">
                <a:solidFill>
                  <a:srgbClr val="406D6E"/>
                </a:solidFill>
                <a:latin typeface="Calibri"/>
                <a:cs typeface="Calibri"/>
              </a:rPr>
              <a:t>para</a:t>
            </a:r>
            <a:r>
              <a:rPr sz="2000" spc="-5" dirty="0">
                <a:solidFill>
                  <a:srgbClr val="406D6E"/>
                </a:solidFill>
                <a:latin typeface="Calibri"/>
                <a:cs typeface="Calibri"/>
              </a:rPr>
              <a:t> el</a:t>
            </a:r>
            <a:r>
              <a:rPr sz="2000" dirty="0">
                <a:solidFill>
                  <a:srgbClr val="406D6E"/>
                </a:solidFill>
                <a:latin typeface="Calibri"/>
                <a:cs typeface="Calibri"/>
              </a:rPr>
              <a:t> </a:t>
            </a:r>
            <a:r>
              <a:rPr sz="2000" spc="-10" dirty="0">
                <a:solidFill>
                  <a:srgbClr val="406D6E"/>
                </a:solidFill>
                <a:latin typeface="Calibri"/>
                <a:cs typeface="Calibri"/>
              </a:rPr>
              <a:t>intestino,</a:t>
            </a:r>
            <a:r>
              <a:rPr sz="2000" spc="-5" dirty="0">
                <a:solidFill>
                  <a:srgbClr val="406D6E"/>
                </a:solidFill>
                <a:latin typeface="Calibri"/>
                <a:cs typeface="Calibri"/>
              </a:rPr>
              <a:t> buenos</a:t>
            </a:r>
            <a:r>
              <a:rPr sz="2000" dirty="0">
                <a:solidFill>
                  <a:srgbClr val="406D6E"/>
                </a:solidFill>
                <a:latin typeface="Calibri"/>
                <a:cs typeface="Calibri"/>
              </a:rPr>
              <a:t> </a:t>
            </a:r>
            <a:r>
              <a:rPr sz="2000" spc="-15" dirty="0">
                <a:solidFill>
                  <a:srgbClr val="406D6E"/>
                </a:solidFill>
                <a:latin typeface="Calibri"/>
                <a:cs typeface="Calibri"/>
              </a:rPr>
              <a:t>para</a:t>
            </a:r>
            <a:r>
              <a:rPr sz="2000" spc="-10" dirty="0">
                <a:solidFill>
                  <a:srgbClr val="406D6E"/>
                </a:solidFill>
                <a:latin typeface="Calibri"/>
                <a:cs typeface="Calibri"/>
              </a:rPr>
              <a:t> </a:t>
            </a:r>
            <a:r>
              <a:rPr sz="2000" spc="-5" dirty="0">
                <a:solidFill>
                  <a:srgbClr val="406D6E"/>
                </a:solidFill>
                <a:latin typeface="Calibri"/>
                <a:cs typeface="Calibri"/>
              </a:rPr>
              <a:t>el</a:t>
            </a:r>
            <a:r>
              <a:rPr sz="2000" spc="440" dirty="0">
                <a:solidFill>
                  <a:srgbClr val="406D6E"/>
                </a:solidFill>
                <a:latin typeface="Calibri"/>
                <a:cs typeface="Calibri"/>
              </a:rPr>
              <a:t> </a:t>
            </a:r>
            <a:r>
              <a:rPr sz="2000" spc="-10" dirty="0">
                <a:solidFill>
                  <a:srgbClr val="406D6E"/>
                </a:solidFill>
                <a:latin typeface="Calibri"/>
                <a:cs typeface="Calibri"/>
              </a:rPr>
              <a:t>cerebro</a:t>
            </a:r>
            <a:r>
              <a:rPr sz="2000" spc="430" dirty="0">
                <a:solidFill>
                  <a:srgbClr val="406D6E"/>
                </a:solidFill>
                <a:latin typeface="Calibri"/>
                <a:cs typeface="Calibri"/>
              </a:rPr>
              <a:t> </a:t>
            </a:r>
            <a:r>
              <a:rPr sz="2000" spc="-10" dirty="0">
                <a:solidFill>
                  <a:srgbClr val="406D6E"/>
                </a:solidFill>
                <a:latin typeface="Calibri"/>
                <a:cs typeface="Calibri"/>
              </a:rPr>
              <a:t>(y </a:t>
            </a:r>
            <a:r>
              <a:rPr sz="2000" spc="-5" dirty="0">
                <a:solidFill>
                  <a:srgbClr val="406D6E"/>
                </a:solidFill>
                <a:latin typeface="Calibri"/>
                <a:cs typeface="Calibri"/>
              </a:rPr>
              <a:t> buenos</a:t>
            </a:r>
            <a:r>
              <a:rPr sz="2000" dirty="0">
                <a:solidFill>
                  <a:srgbClr val="406D6E"/>
                </a:solidFill>
                <a:latin typeface="Calibri"/>
                <a:cs typeface="Calibri"/>
              </a:rPr>
              <a:t> </a:t>
            </a:r>
            <a:r>
              <a:rPr sz="2000" spc="-15" dirty="0">
                <a:solidFill>
                  <a:srgbClr val="406D6E"/>
                </a:solidFill>
                <a:latin typeface="Calibri"/>
                <a:cs typeface="Calibri"/>
              </a:rPr>
              <a:t>para</a:t>
            </a:r>
            <a:r>
              <a:rPr sz="2000" spc="-10" dirty="0">
                <a:solidFill>
                  <a:srgbClr val="406D6E"/>
                </a:solidFill>
                <a:latin typeface="Calibri"/>
                <a:cs typeface="Calibri"/>
              </a:rPr>
              <a:t> </a:t>
            </a:r>
            <a:r>
              <a:rPr sz="2000" spc="-5" dirty="0">
                <a:solidFill>
                  <a:srgbClr val="406D6E"/>
                </a:solidFill>
                <a:latin typeface="Calibri"/>
                <a:cs typeface="Calibri"/>
              </a:rPr>
              <a:t>el</a:t>
            </a:r>
            <a:r>
              <a:rPr sz="2000" dirty="0">
                <a:solidFill>
                  <a:srgbClr val="406D6E"/>
                </a:solidFill>
                <a:latin typeface="Calibri"/>
                <a:cs typeface="Calibri"/>
              </a:rPr>
              <a:t> medio</a:t>
            </a:r>
            <a:r>
              <a:rPr sz="2000" spc="5" dirty="0">
                <a:solidFill>
                  <a:srgbClr val="406D6E"/>
                </a:solidFill>
                <a:latin typeface="Calibri"/>
                <a:cs typeface="Calibri"/>
              </a:rPr>
              <a:t> </a:t>
            </a:r>
            <a:r>
              <a:rPr sz="2000" spc="-5" dirty="0">
                <a:solidFill>
                  <a:srgbClr val="406D6E"/>
                </a:solidFill>
                <a:latin typeface="Calibri"/>
                <a:cs typeface="Calibri"/>
              </a:rPr>
              <a:t>ambiente)</a:t>
            </a:r>
            <a:r>
              <a:rPr sz="2000" dirty="0">
                <a:solidFill>
                  <a:srgbClr val="406D6E"/>
                </a:solidFill>
                <a:latin typeface="Calibri"/>
                <a:cs typeface="Calibri"/>
              </a:rPr>
              <a:t> </a:t>
            </a:r>
            <a:r>
              <a:rPr sz="2000" spc="-70" dirty="0">
                <a:solidFill>
                  <a:srgbClr val="406D6E"/>
                </a:solidFill>
                <a:latin typeface="Calibri"/>
                <a:cs typeface="Calibri"/>
              </a:rPr>
              <a:t>y,</a:t>
            </a:r>
            <a:r>
              <a:rPr sz="2000" spc="-65" dirty="0">
                <a:solidFill>
                  <a:srgbClr val="406D6E"/>
                </a:solidFill>
                <a:latin typeface="Calibri"/>
                <a:cs typeface="Calibri"/>
              </a:rPr>
              <a:t> </a:t>
            </a:r>
            <a:r>
              <a:rPr sz="2000" spc="-5" dirty="0">
                <a:solidFill>
                  <a:srgbClr val="406D6E"/>
                </a:solidFill>
                <a:latin typeface="Calibri"/>
                <a:cs typeface="Calibri"/>
              </a:rPr>
              <a:t>por</a:t>
            </a:r>
            <a:r>
              <a:rPr sz="2000" dirty="0">
                <a:solidFill>
                  <a:srgbClr val="406D6E"/>
                </a:solidFill>
                <a:latin typeface="Calibri"/>
                <a:cs typeface="Calibri"/>
              </a:rPr>
              <a:t> </a:t>
            </a:r>
            <a:r>
              <a:rPr sz="2000" spc="-5" dirty="0">
                <a:solidFill>
                  <a:srgbClr val="406D6E"/>
                </a:solidFill>
                <a:latin typeface="Calibri"/>
                <a:cs typeface="Calibri"/>
              </a:rPr>
              <a:t>lo</a:t>
            </a:r>
            <a:r>
              <a:rPr sz="2000" dirty="0">
                <a:solidFill>
                  <a:srgbClr val="406D6E"/>
                </a:solidFill>
                <a:latin typeface="Calibri"/>
                <a:cs typeface="Calibri"/>
              </a:rPr>
              <a:t> </a:t>
            </a:r>
            <a:r>
              <a:rPr sz="2000" spc="-20" dirty="0">
                <a:solidFill>
                  <a:srgbClr val="406D6E"/>
                </a:solidFill>
                <a:latin typeface="Calibri"/>
                <a:cs typeface="Calibri"/>
              </a:rPr>
              <a:t>tanto,</a:t>
            </a:r>
            <a:r>
              <a:rPr sz="2000" spc="-15" dirty="0">
                <a:solidFill>
                  <a:srgbClr val="406D6E"/>
                </a:solidFill>
                <a:latin typeface="Calibri"/>
                <a:cs typeface="Calibri"/>
              </a:rPr>
              <a:t> </a:t>
            </a:r>
            <a:r>
              <a:rPr sz="2000" spc="-10" dirty="0">
                <a:solidFill>
                  <a:srgbClr val="406D6E"/>
                </a:solidFill>
                <a:latin typeface="Calibri"/>
                <a:cs typeface="Calibri"/>
              </a:rPr>
              <a:t>están</a:t>
            </a:r>
            <a:r>
              <a:rPr sz="2000" spc="-5" dirty="0">
                <a:solidFill>
                  <a:srgbClr val="406D6E"/>
                </a:solidFill>
                <a:latin typeface="Calibri"/>
                <a:cs typeface="Calibri"/>
              </a:rPr>
              <a:t> en</a:t>
            </a:r>
            <a:r>
              <a:rPr sz="2000" dirty="0">
                <a:solidFill>
                  <a:srgbClr val="406D6E"/>
                </a:solidFill>
                <a:latin typeface="Calibri"/>
                <a:cs typeface="Calibri"/>
              </a:rPr>
              <a:t> </a:t>
            </a:r>
            <a:r>
              <a:rPr sz="2000" spc="-5" dirty="0">
                <a:solidFill>
                  <a:srgbClr val="406D6E"/>
                </a:solidFill>
                <a:latin typeface="Calibri"/>
                <a:cs typeface="Calibri"/>
              </a:rPr>
              <a:t>línea</a:t>
            </a:r>
            <a:r>
              <a:rPr sz="2000" dirty="0">
                <a:solidFill>
                  <a:srgbClr val="406D6E"/>
                </a:solidFill>
                <a:latin typeface="Calibri"/>
                <a:cs typeface="Calibri"/>
              </a:rPr>
              <a:t> </a:t>
            </a:r>
            <a:r>
              <a:rPr sz="2000" spc="-5" dirty="0">
                <a:solidFill>
                  <a:srgbClr val="406D6E"/>
                </a:solidFill>
                <a:latin typeface="Calibri"/>
                <a:cs typeface="Calibri"/>
              </a:rPr>
              <a:t>con</a:t>
            </a:r>
            <a:r>
              <a:rPr sz="2000" dirty="0">
                <a:solidFill>
                  <a:srgbClr val="406D6E"/>
                </a:solidFill>
                <a:latin typeface="Calibri"/>
                <a:cs typeface="Calibri"/>
              </a:rPr>
              <a:t> las </a:t>
            </a:r>
            <a:r>
              <a:rPr sz="2000" spc="5" dirty="0">
                <a:solidFill>
                  <a:srgbClr val="406D6E"/>
                </a:solidFill>
                <a:latin typeface="Calibri"/>
                <a:cs typeface="Calibri"/>
              </a:rPr>
              <a:t> </a:t>
            </a:r>
            <a:r>
              <a:rPr sz="2000" spc="-5" dirty="0">
                <a:solidFill>
                  <a:srgbClr val="406D6E"/>
                </a:solidFill>
                <a:latin typeface="Calibri"/>
                <a:cs typeface="Calibri"/>
              </a:rPr>
              <a:t>tendencias </a:t>
            </a:r>
            <a:r>
              <a:rPr sz="2000" dirty="0">
                <a:solidFill>
                  <a:srgbClr val="406D6E"/>
                </a:solidFill>
                <a:latin typeface="Calibri"/>
                <a:cs typeface="Calibri"/>
              </a:rPr>
              <a:t>actuales de </a:t>
            </a:r>
            <a:r>
              <a:rPr sz="2000" spc="-10" dirty="0">
                <a:solidFill>
                  <a:srgbClr val="406D6E"/>
                </a:solidFill>
                <a:latin typeface="Calibri"/>
                <a:cs typeface="Calibri"/>
              </a:rPr>
              <a:t>suministro </a:t>
            </a:r>
            <a:r>
              <a:rPr sz="2000" dirty="0">
                <a:solidFill>
                  <a:srgbClr val="406D6E"/>
                </a:solidFill>
                <a:latin typeface="Calibri"/>
                <a:cs typeface="Calibri"/>
              </a:rPr>
              <a:t>de </a:t>
            </a:r>
            <a:r>
              <a:rPr sz="2000" spc="-5" dirty="0">
                <a:solidFill>
                  <a:srgbClr val="406D6E"/>
                </a:solidFill>
                <a:latin typeface="Calibri"/>
                <a:cs typeface="Calibri"/>
              </a:rPr>
              <a:t>alimentos </a:t>
            </a:r>
            <a:r>
              <a:rPr sz="2000" dirty="0">
                <a:solidFill>
                  <a:srgbClr val="406D6E"/>
                </a:solidFill>
                <a:latin typeface="Calibri"/>
                <a:cs typeface="Calibri"/>
              </a:rPr>
              <a:t>funcionales y de </a:t>
            </a:r>
            <a:r>
              <a:rPr sz="2000" spc="-10" dirty="0">
                <a:solidFill>
                  <a:srgbClr val="406D6E"/>
                </a:solidFill>
                <a:latin typeface="Calibri"/>
                <a:cs typeface="Calibri"/>
              </a:rPr>
              <a:t>apoyo </a:t>
            </a:r>
            <a:r>
              <a:rPr sz="2000" dirty="0">
                <a:solidFill>
                  <a:srgbClr val="406D6E"/>
                </a:solidFill>
                <a:latin typeface="Calibri"/>
                <a:cs typeface="Calibri"/>
              </a:rPr>
              <a:t>al </a:t>
            </a:r>
            <a:r>
              <a:rPr sz="2000" spc="5" dirty="0">
                <a:solidFill>
                  <a:srgbClr val="406D6E"/>
                </a:solidFill>
                <a:latin typeface="Calibri"/>
                <a:cs typeface="Calibri"/>
              </a:rPr>
              <a:t> </a:t>
            </a:r>
            <a:r>
              <a:rPr sz="2000" spc="-10" dirty="0">
                <a:solidFill>
                  <a:srgbClr val="406D6E"/>
                </a:solidFill>
                <a:latin typeface="Calibri"/>
                <a:cs typeface="Calibri"/>
              </a:rPr>
              <a:t>sistema</a:t>
            </a:r>
            <a:r>
              <a:rPr sz="2000" spc="30" dirty="0">
                <a:solidFill>
                  <a:srgbClr val="406D6E"/>
                </a:solidFill>
                <a:latin typeface="Calibri"/>
                <a:cs typeface="Calibri"/>
              </a:rPr>
              <a:t> </a:t>
            </a:r>
            <a:r>
              <a:rPr sz="2000" spc="-5" dirty="0">
                <a:solidFill>
                  <a:srgbClr val="406D6E"/>
                </a:solidFill>
                <a:latin typeface="Calibri"/>
                <a:cs typeface="Calibri"/>
              </a:rPr>
              <a:t>inmunológico.</a:t>
            </a:r>
            <a:endParaRPr sz="2000">
              <a:latin typeface="Calibri"/>
              <a:cs typeface="Calibri"/>
            </a:endParaRPr>
          </a:p>
        </p:txBody>
      </p:sp>
      <p:sp>
        <p:nvSpPr>
          <p:cNvPr id="7" name="object 7"/>
          <p:cNvSpPr txBox="1"/>
          <p:nvPr/>
        </p:nvSpPr>
        <p:spPr>
          <a:xfrm>
            <a:off x="313588" y="5372989"/>
            <a:ext cx="1134745" cy="359410"/>
          </a:xfrm>
          <a:prstGeom prst="rect">
            <a:avLst/>
          </a:prstGeom>
          <a:solidFill>
            <a:srgbClr val="F5C05B"/>
          </a:solidFill>
        </p:spPr>
        <p:txBody>
          <a:bodyPr vert="horz" wrap="square" lIns="0" tIns="13970" rIns="0" bIns="0" rtlCol="0">
            <a:spAutoFit/>
          </a:bodyPr>
          <a:lstStyle/>
          <a:p>
            <a:pPr>
              <a:lnSpc>
                <a:spcPct val="100000"/>
              </a:lnSpc>
              <a:spcBef>
                <a:spcPts val="110"/>
              </a:spcBef>
            </a:pPr>
            <a:r>
              <a:rPr sz="2000" b="1" spc="-25" dirty="0">
                <a:solidFill>
                  <a:srgbClr val="085154"/>
                </a:solidFill>
                <a:latin typeface="Calibri"/>
                <a:cs typeface="Calibri"/>
              </a:rPr>
              <a:t>VISITA</a:t>
            </a:r>
            <a:endParaRPr sz="2000">
              <a:latin typeface="Calibri"/>
              <a:cs typeface="Calibri"/>
            </a:endParaRPr>
          </a:p>
        </p:txBody>
      </p:sp>
      <p:sp>
        <p:nvSpPr>
          <p:cNvPr id="8" name="object 8"/>
          <p:cNvSpPr txBox="1"/>
          <p:nvPr/>
        </p:nvSpPr>
        <p:spPr>
          <a:xfrm>
            <a:off x="1447546" y="5419750"/>
            <a:ext cx="3051810" cy="269240"/>
          </a:xfrm>
          <a:prstGeom prst="rect">
            <a:avLst/>
          </a:prstGeom>
        </p:spPr>
        <p:txBody>
          <a:bodyPr vert="horz" wrap="square" lIns="0" tIns="12065" rIns="0" bIns="0" rtlCol="0">
            <a:spAutoFit/>
          </a:bodyPr>
          <a:lstStyle/>
          <a:p>
            <a:pPr marL="12700">
              <a:lnSpc>
                <a:spcPct val="100000"/>
              </a:lnSpc>
              <a:spcBef>
                <a:spcPts val="95"/>
              </a:spcBef>
            </a:pPr>
            <a:r>
              <a:rPr sz="1600" u="heavy" spc="-5" dirty="0">
                <a:solidFill>
                  <a:srgbClr val="0461C1"/>
                </a:solidFill>
                <a:uFill>
                  <a:solidFill>
                    <a:srgbClr val="0461C1"/>
                  </a:solidFill>
                </a:uFill>
                <a:latin typeface="Calibri"/>
                <a:cs typeface="Calibri"/>
                <a:hlinkClick r:id="rId2"/>
              </a:rPr>
              <a:t>MyGoodness</a:t>
            </a:r>
            <a:r>
              <a:rPr sz="1600" u="heavy" spc="-15" dirty="0">
                <a:solidFill>
                  <a:srgbClr val="0461C1"/>
                </a:solidFill>
                <a:uFill>
                  <a:solidFill>
                    <a:srgbClr val="0461C1"/>
                  </a:solidFill>
                </a:uFill>
                <a:latin typeface="Calibri"/>
                <a:cs typeface="Calibri"/>
                <a:hlinkClick r:id="rId2"/>
              </a:rPr>
              <a:t> </a:t>
            </a:r>
            <a:r>
              <a:rPr sz="1600" u="heavy" spc="-25" dirty="0">
                <a:solidFill>
                  <a:srgbClr val="0461C1"/>
                </a:solidFill>
                <a:uFill>
                  <a:solidFill>
                    <a:srgbClr val="0461C1"/>
                  </a:solidFill>
                </a:uFill>
                <a:latin typeface="Calibri"/>
                <a:cs typeface="Calibri"/>
                <a:hlinkClick r:id="rId2"/>
              </a:rPr>
              <a:t>(mygoodnessfood.com)</a:t>
            </a:r>
            <a:endParaRPr sz="1600">
              <a:latin typeface="Calibri"/>
              <a:cs typeface="Calibri"/>
            </a:endParaRPr>
          </a:p>
        </p:txBody>
      </p:sp>
      <p:sp>
        <p:nvSpPr>
          <p:cNvPr id="9" name="object 9"/>
          <p:cNvSpPr txBox="1"/>
          <p:nvPr/>
        </p:nvSpPr>
        <p:spPr>
          <a:xfrm>
            <a:off x="294170" y="5780913"/>
            <a:ext cx="3015615" cy="359410"/>
          </a:xfrm>
          <a:prstGeom prst="rect">
            <a:avLst/>
          </a:prstGeom>
          <a:solidFill>
            <a:srgbClr val="F5C05B"/>
          </a:solidFill>
        </p:spPr>
        <p:txBody>
          <a:bodyPr vert="horz" wrap="square" lIns="0" tIns="13970" rIns="0" bIns="0" rtlCol="0">
            <a:spAutoFit/>
          </a:bodyPr>
          <a:lstStyle/>
          <a:p>
            <a:pPr>
              <a:lnSpc>
                <a:spcPct val="100000"/>
              </a:lnSpc>
              <a:spcBef>
                <a:spcPts val="110"/>
              </a:spcBef>
            </a:pPr>
            <a:r>
              <a:rPr sz="2000" b="1" spc="-10" dirty="0">
                <a:solidFill>
                  <a:srgbClr val="085154"/>
                </a:solidFill>
                <a:latin typeface="Calibri"/>
                <a:cs typeface="Calibri"/>
              </a:rPr>
              <a:t>LEA</a:t>
            </a:r>
            <a:r>
              <a:rPr sz="2000" b="1" spc="-45" dirty="0">
                <a:solidFill>
                  <a:srgbClr val="085154"/>
                </a:solidFill>
                <a:latin typeface="Calibri"/>
                <a:cs typeface="Calibri"/>
              </a:rPr>
              <a:t> </a:t>
            </a:r>
            <a:r>
              <a:rPr sz="2000" b="1" dirty="0">
                <a:solidFill>
                  <a:srgbClr val="085154"/>
                </a:solidFill>
                <a:latin typeface="Calibri"/>
                <a:cs typeface="Calibri"/>
              </a:rPr>
              <a:t>LA</a:t>
            </a:r>
            <a:r>
              <a:rPr sz="2000" b="1" spc="-35" dirty="0">
                <a:solidFill>
                  <a:srgbClr val="085154"/>
                </a:solidFill>
                <a:latin typeface="Calibri"/>
                <a:cs typeface="Calibri"/>
              </a:rPr>
              <a:t> </a:t>
            </a:r>
            <a:r>
              <a:rPr sz="2000" b="1" spc="-10" dirty="0">
                <a:solidFill>
                  <a:srgbClr val="085154"/>
                </a:solidFill>
                <a:latin typeface="Calibri"/>
                <a:cs typeface="Calibri"/>
              </a:rPr>
              <a:t>HISTORIA</a:t>
            </a:r>
            <a:r>
              <a:rPr sz="2000" b="1" spc="-70" dirty="0">
                <a:solidFill>
                  <a:srgbClr val="085154"/>
                </a:solidFill>
                <a:latin typeface="Calibri"/>
                <a:cs typeface="Calibri"/>
              </a:rPr>
              <a:t> </a:t>
            </a:r>
            <a:r>
              <a:rPr sz="2000" b="1" spc="-25" dirty="0">
                <a:solidFill>
                  <a:srgbClr val="085154"/>
                </a:solidFill>
                <a:latin typeface="Calibri"/>
                <a:cs typeface="Calibri"/>
              </a:rPr>
              <a:t>COMPLETA</a:t>
            </a:r>
            <a:endParaRPr sz="2000">
              <a:latin typeface="Calibri"/>
              <a:cs typeface="Calibri"/>
            </a:endParaRPr>
          </a:p>
        </p:txBody>
      </p:sp>
      <p:sp>
        <p:nvSpPr>
          <p:cNvPr id="10" name="object 10"/>
          <p:cNvSpPr txBox="1"/>
          <p:nvPr/>
        </p:nvSpPr>
        <p:spPr>
          <a:xfrm>
            <a:off x="3309365" y="5814466"/>
            <a:ext cx="3559810" cy="269240"/>
          </a:xfrm>
          <a:prstGeom prst="rect">
            <a:avLst/>
          </a:prstGeom>
        </p:spPr>
        <p:txBody>
          <a:bodyPr vert="horz" wrap="square" lIns="0" tIns="12065" rIns="0" bIns="0" rtlCol="0">
            <a:spAutoFit/>
          </a:bodyPr>
          <a:lstStyle/>
          <a:p>
            <a:pPr marL="12700">
              <a:lnSpc>
                <a:spcPct val="100000"/>
              </a:lnSpc>
              <a:spcBef>
                <a:spcPts val="95"/>
              </a:spcBef>
            </a:pPr>
            <a:r>
              <a:rPr sz="1600" u="heavy" spc="-10" dirty="0">
                <a:solidFill>
                  <a:srgbClr val="0461C1"/>
                </a:solidFill>
                <a:uFill>
                  <a:solidFill>
                    <a:srgbClr val="0461C1"/>
                  </a:solidFill>
                </a:uFill>
                <a:latin typeface="Calibri"/>
                <a:cs typeface="Calibri"/>
                <a:hlinkClick r:id="rId3"/>
              </a:rPr>
              <a:t>41</a:t>
            </a:r>
            <a:r>
              <a:rPr sz="1600" u="heavy" spc="-5" dirty="0">
                <a:solidFill>
                  <a:srgbClr val="0461C1"/>
                </a:solidFill>
                <a:uFill>
                  <a:solidFill>
                    <a:srgbClr val="0461C1"/>
                  </a:solidFill>
                </a:uFill>
                <a:latin typeface="Calibri"/>
                <a:cs typeface="Calibri"/>
                <a:hlinkClick r:id="rId3"/>
              </a:rPr>
              <a:t>-M</a:t>
            </a:r>
            <a:r>
              <a:rPr sz="1600" u="heavy" spc="-10" dirty="0">
                <a:solidFill>
                  <a:srgbClr val="0461C1"/>
                </a:solidFill>
                <a:uFill>
                  <a:solidFill>
                    <a:srgbClr val="0461C1"/>
                  </a:solidFill>
                </a:uFill>
                <a:latin typeface="Calibri"/>
                <a:cs typeface="Calibri"/>
                <a:hlinkClick r:id="rId3"/>
              </a:rPr>
              <a:t>y</a:t>
            </a:r>
            <a:r>
              <a:rPr sz="1600" u="heavy" spc="-5" dirty="0">
                <a:solidFill>
                  <a:srgbClr val="0461C1"/>
                </a:solidFill>
                <a:uFill>
                  <a:solidFill>
                    <a:srgbClr val="0461C1"/>
                  </a:solidFill>
                </a:uFill>
                <a:latin typeface="Calibri"/>
                <a:cs typeface="Calibri"/>
                <a:hlinkClick r:id="rId3"/>
              </a:rPr>
              <a:t>-Goodness</a:t>
            </a:r>
            <a:r>
              <a:rPr sz="1600" u="heavy" spc="-15" dirty="0">
                <a:solidFill>
                  <a:srgbClr val="0461C1"/>
                </a:solidFill>
                <a:uFill>
                  <a:solidFill>
                    <a:srgbClr val="0461C1"/>
                  </a:solidFill>
                </a:uFill>
                <a:latin typeface="Calibri"/>
                <a:cs typeface="Calibri"/>
                <a:hlinkClick r:id="rId3"/>
              </a:rPr>
              <a:t>.</a:t>
            </a:r>
            <a:r>
              <a:rPr sz="1600" u="heavy" spc="-10" dirty="0">
                <a:solidFill>
                  <a:srgbClr val="0461C1"/>
                </a:solidFill>
                <a:uFill>
                  <a:solidFill>
                    <a:srgbClr val="0461C1"/>
                  </a:solidFill>
                </a:uFill>
                <a:latin typeface="Calibri"/>
                <a:cs typeface="Calibri"/>
                <a:hlinkClick r:id="rId3"/>
              </a:rPr>
              <a:t>p</a:t>
            </a:r>
            <a:r>
              <a:rPr sz="1600" u="heavy" spc="-15" dirty="0">
                <a:solidFill>
                  <a:srgbClr val="0461C1"/>
                </a:solidFill>
                <a:uFill>
                  <a:solidFill>
                    <a:srgbClr val="0461C1"/>
                  </a:solidFill>
                </a:uFill>
                <a:latin typeface="Calibri"/>
                <a:cs typeface="Calibri"/>
                <a:hlinkClick r:id="rId3"/>
              </a:rPr>
              <a:t>d</a:t>
            </a:r>
            <a:r>
              <a:rPr sz="1600" u="heavy" spc="-5" dirty="0">
                <a:solidFill>
                  <a:srgbClr val="0461C1"/>
                </a:solidFill>
                <a:uFill>
                  <a:solidFill>
                    <a:srgbClr val="0461C1"/>
                  </a:solidFill>
                </a:uFill>
                <a:latin typeface="Calibri"/>
                <a:cs typeface="Calibri"/>
                <a:hlinkClick r:id="rId3"/>
              </a:rPr>
              <a:t>f</a:t>
            </a:r>
            <a:r>
              <a:rPr sz="1600" u="heavy" spc="-50" dirty="0">
                <a:solidFill>
                  <a:srgbClr val="0461C1"/>
                </a:solidFill>
                <a:uFill>
                  <a:solidFill>
                    <a:srgbClr val="0461C1"/>
                  </a:solidFill>
                </a:uFill>
                <a:latin typeface="Calibri"/>
                <a:cs typeface="Calibri"/>
                <a:hlinkClick r:id="rId3"/>
              </a:rPr>
              <a:t> </a:t>
            </a:r>
            <a:r>
              <a:rPr sz="1600" u="heavy" spc="-25" dirty="0">
                <a:solidFill>
                  <a:srgbClr val="0461C1"/>
                </a:solidFill>
                <a:uFill>
                  <a:solidFill>
                    <a:srgbClr val="0461C1"/>
                  </a:solidFill>
                </a:uFill>
                <a:latin typeface="Calibri"/>
                <a:cs typeface="Calibri"/>
                <a:hlinkClick r:id="rId3"/>
              </a:rPr>
              <a:t>(</a:t>
            </a:r>
            <a:r>
              <a:rPr sz="1600" u="heavy" spc="-50" dirty="0">
                <a:solidFill>
                  <a:srgbClr val="0461C1"/>
                </a:solidFill>
                <a:uFill>
                  <a:solidFill>
                    <a:srgbClr val="0461C1"/>
                  </a:solidFill>
                </a:uFill>
                <a:latin typeface="Calibri"/>
                <a:cs typeface="Calibri"/>
                <a:hlinkClick r:id="rId3"/>
              </a:rPr>
              <a:t>f</a:t>
            </a:r>
            <a:r>
              <a:rPr sz="1600" u="heavy" spc="-20" dirty="0">
                <a:solidFill>
                  <a:srgbClr val="0461C1"/>
                </a:solidFill>
                <a:uFill>
                  <a:solidFill>
                    <a:srgbClr val="0461C1"/>
                  </a:solidFill>
                </a:uFill>
                <a:latin typeface="Calibri"/>
                <a:cs typeface="Calibri"/>
                <a:hlinkClick r:id="rId3"/>
              </a:rPr>
              <a:t>ood</a:t>
            </a:r>
            <a:r>
              <a:rPr sz="1600" u="heavy" spc="-15" dirty="0">
                <a:solidFill>
                  <a:srgbClr val="0461C1"/>
                </a:solidFill>
                <a:uFill>
                  <a:solidFill>
                    <a:srgbClr val="0461C1"/>
                  </a:solidFill>
                </a:uFill>
                <a:latin typeface="Calibri"/>
                <a:cs typeface="Calibri"/>
                <a:hlinkClick r:id="rId3"/>
              </a:rPr>
              <a:t>i</a:t>
            </a:r>
            <a:r>
              <a:rPr sz="1600" u="heavy" spc="-20" dirty="0">
                <a:solidFill>
                  <a:srgbClr val="0461C1"/>
                </a:solidFill>
                <a:uFill>
                  <a:solidFill>
                    <a:srgbClr val="0461C1"/>
                  </a:solidFill>
                </a:uFill>
                <a:latin typeface="Calibri"/>
                <a:cs typeface="Calibri"/>
                <a:hlinkClick r:id="rId3"/>
              </a:rPr>
              <a:t>nn</a:t>
            </a:r>
            <a:r>
              <a:rPr sz="1600" u="heavy" spc="-35" dirty="0">
                <a:solidFill>
                  <a:srgbClr val="0461C1"/>
                </a:solidFill>
                <a:uFill>
                  <a:solidFill>
                    <a:srgbClr val="0461C1"/>
                  </a:solidFill>
                </a:uFill>
                <a:latin typeface="Calibri"/>
                <a:cs typeface="Calibri"/>
                <a:hlinkClick r:id="rId3"/>
              </a:rPr>
              <a:t>o</a:t>
            </a:r>
            <a:r>
              <a:rPr sz="1600" u="heavy" spc="-45" dirty="0">
                <a:solidFill>
                  <a:srgbClr val="0461C1"/>
                </a:solidFill>
                <a:uFill>
                  <a:solidFill>
                    <a:srgbClr val="0461C1"/>
                  </a:solidFill>
                </a:uFill>
                <a:latin typeface="Calibri"/>
                <a:cs typeface="Calibri"/>
                <a:hlinkClick r:id="rId3"/>
              </a:rPr>
              <a:t>v</a:t>
            </a:r>
            <a:r>
              <a:rPr sz="1600" u="heavy" spc="-30" dirty="0">
                <a:solidFill>
                  <a:srgbClr val="0461C1"/>
                </a:solidFill>
                <a:uFill>
                  <a:solidFill>
                    <a:srgbClr val="0461C1"/>
                  </a:solidFill>
                </a:uFill>
                <a:latin typeface="Calibri"/>
                <a:cs typeface="Calibri"/>
                <a:hlinkClick r:id="rId3"/>
              </a:rPr>
              <a:t>a</a:t>
            </a:r>
            <a:r>
              <a:rPr sz="1600" u="heavy" spc="-15" dirty="0">
                <a:solidFill>
                  <a:srgbClr val="0461C1"/>
                </a:solidFill>
                <a:uFill>
                  <a:solidFill>
                    <a:srgbClr val="0461C1"/>
                  </a:solidFill>
                </a:uFill>
                <a:latin typeface="Calibri"/>
                <a:cs typeface="Calibri"/>
                <a:hlinkClick r:id="rId3"/>
              </a:rPr>
              <a:t>ti</a:t>
            </a:r>
            <a:r>
              <a:rPr sz="1600" u="heavy" spc="-20" dirty="0">
                <a:solidFill>
                  <a:srgbClr val="0461C1"/>
                </a:solidFill>
                <a:uFill>
                  <a:solidFill>
                    <a:srgbClr val="0461C1"/>
                  </a:solidFill>
                </a:uFill>
                <a:latin typeface="Calibri"/>
                <a:cs typeface="Calibri"/>
                <a:hlinkClick r:id="rId3"/>
              </a:rPr>
              <a:t>on</a:t>
            </a:r>
            <a:r>
              <a:rPr sz="1600" u="heavy" spc="-15" dirty="0">
                <a:solidFill>
                  <a:srgbClr val="0461C1"/>
                </a:solidFill>
                <a:uFill>
                  <a:solidFill>
                    <a:srgbClr val="0461C1"/>
                  </a:solidFill>
                </a:uFill>
                <a:latin typeface="Calibri"/>
                <a:cs typeface="Calibri"/>
                <a:hlinkClick r:id="rId3"/>
              </a:rPr>
              <a:t>.</a:t>
            </a:r>
            <a:r>
              <a:rPr sz="1600" u="heavy" spc="-20" dirty="0">
                <a:solidFill>
                  <a:srgbClr val="0461C1"/>
                </a:solidFill>
                <a:uFill>
                  <a:solidFill>
                    <a:srgbClr val="0461C1"/>
                  </a:solidFill>
                </a:uFill>
                <a:latin typeface="Calibri"/>
                <a:cs typeface="Calibri"/>
                <a:hlinkClick r:id="rId3"/>
              </a:rPr>
              <a:t>how</a:t>
            </a:r>
            <a:r>
              <a:rPr sz="1600" u="heavy" spc="-5" dirty="0">
                <a:solidFill>
                  <a:srgbClr val="0461C1"/>
                </a:solidFill>
                <a:uFill>
                  <a:solidFill>
                    <a:srgbClr val="0461C1"/>
                  </a:solidFill>
                </a:uFill>
                <a:latin typeface="Calibri"/>
                <a:cs typeface="Calibri"/>
                <a:hlinkClick r:id="rId3"/>
              </a:rPr>
              <a:t>)</a:t>
            </a:r>
            <a:endParaRPr sz="1600">
              <a:latin typeface="Calibri"/>
              <a:cs typeface="Calibri"/>
            </a:endParaRPr>
          </a:p>
        </p:txBody>
      </p:sp>
      <p:sp>
        <p:nvSpPr>
          <p:cNvPr id="11" name="object 11"/>
          <p:cNvSpPr txBox="1">
            <a:spLocks noGrp="1"/>
          </p:cNvSpPr>
          <p:nvPr>
            <p:ph type="title"/>
          </p:nvPr>
        </p:nvSpPr>
        <p:spPr>
          <a:xfrm>
            <a:off x="8056753" y="611505"/>
            <a:ext cx="3993515" cy="434340"/>
          </a:xfrm>
          <a:prstGeom prst="rect">
            <a:avLst/>
          </a:prstGeom>
          <a:solidFill>
            <a:srgbClr val="F5C05B"/>
          </a:solidFill>
        </p:spPr>
        <p:txBody>
          <a:bodyPr vert="horz" wrap="square" lIns="0" tIns="0" rIns="0" bIns="0" rtlCol="0">
            <a:spAutoFit/>
          </a:bodyPr>
          <a:lstStyle/>
          <a:p>
            <a:pPr marL="1905">
              <a:lnSpc>
                <a:spcPts val="3020"/>
              </a:lnSpc>
            </a:pPr>
            <a:r>
              <a:rPr spc="-15" dirty="0"/>
              <a:t>CASE</a:t>
            </a:r>
            <a:r>
              <a:rPr spc="15" dirty="0"/>
              <a:t> </a:t>
            </a:r>
            <a:r>
              <a:rPr spc="-25" dirty="0"/>
              <a:t>STUDY</a:t>
            </a:r>
            <a:r>
              <a:rPr spc="-85" dirty="0"/>
              <a:t> </a:t>
            </a:r>
            <a:r>
              <a:rPr spc="-5" dirty="0"/>
              <a:t>..</a:t>
            </a:r>
            <a:r>
              <a:rPr spc="10" dirty="0"/>
              <a:t> </a:t>
            </a:r>
            <a:r>
              <a:rPr dirty="0"/>
              <a:t>BE</a:t>
            </a:r>
            <a:r>
              <a:rPr spc="-25" dirty="0"/>
              <a:t> </a:t>
            </a:r>
            <a:r>
              <a:rPr spc="-5" dirty="0"/>
              <a:t>INSPIRED</a:t>
            </a:r>
          </a:p>
        </p:txBody>
      </p:sp>
      <p:pic>
        <p:nvPicPr>
          <p:cNvPr id="12" name="object 12"/>
          <p:cNvPicPr/>
          <p:nvPr/>
        </p:nvPicPr>
        <p:blipFill>
          <a:blip r:embed="rId4" cstate="screen">
            <a:extLst>
              <a:ext uri="{28A0092B-C50C-407E-A947-70E740481C1C}">
                <a14:useLocalDpi xmlns:a14="http://schemas.microsoft.com/office/drawing/2010/main"/>
              </a:ext>
            </a:extLst>
          </a:blip>
          <a:stretch>
            <a:fillRect/>
          </a:stretch>
        </p:blipFill>
        <p:spPr>
          <a:xfrm>
            <a:off x="8563356" y="2502154"/>
            <a:ext cx="3628644" cy="2697480"/>
          </a:xfrm>
          <a:prstGeom prst="rect">
            <a:avLst/>
          </a:prstGeom>
        </p:spPr>
      </p:pic>
      <p:pic>
        <p:nvPicPr>
          <p:cNvPr id="13" name="object 13"/>
          <p:cNvPicPr/>
          <p:nvPr/>
        </p:nvPicPr>
        <p:blipFill>
          <a:blip r:embed="rId5" cstate="screen">
            <a:extLst>
              <a:ext uri="{28A0092B-C50C-407E-A947-70E740481C1C}">
                <a14:useLocalDpi xmlns:a14="http://schemas.microsoft.com/office/drawing/2010/main"/>
              </a:ext>
            </a:extLst>
          </a:blip>
          <a:stretch>
            <a:fillRect/>
          </a:stretch>
        </p:blipFill>
        <p:spPr>
          <a:xfrm>
            <a:off x="83818" y="178435"/>
            <a:ext cx="6451092" cy="2054225"/>
          </a:xfrm>
          <a:prstGeom prst="rect">
            <a:avLst/>
          </a:prstGeom>
        </p:spPr>
      </p:pic>
    </p:spTree>
    <p:extLst>
      <p:ext uri="{BB962C8B-B14F-4D97-AF65-F5344CB8AC3E}">
        <p14:creationId xmlns:p14="http://schemas.microsoft.com/office/powerpoint/2010/main" val="90429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ox of food&#10;&#10;Description automatically generated with medium confidence">
            <a:extLst>
              <a:ext uri="{FF2B5EF4-FFF2-40B4-BE49-F238E27FC236}">
                <a16:creationId xmlns:a16="http://schemas.microsoft.com/office/drawing/2014/main" id="{0CDF12F6-6155-48EC-8EB4-68F554C3B7A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258175" y="2310654"/>
            <a:ext cx="3933825" cy="4277121"/>
          </a:xfrm>
          <a:prstGeom prst="rect">
            <a:avLst/>
          </a:prstGeom>
        </p:spPr>
      </p:pic>
      <p:sp>
        <p:nvSpPr>
          <p:cNvPr id="2" name="Text Placeholder 1">
            <a:extLst>
              <a:ext uri="{FF2B5EF4-FFF2-40B4-BE49-F238E27FC236}">
                <a16:creationId xmlns:a16="http://schemas.microsoft.com/office/drawing/2014/main" id="{3D8940FF-3CCA-4A23-B0B2-F384678753E7}"/>
              </a:ext>
            </a:extLst>
          </p:cNvPr>
          <p:cNvSpPr>
            <a:spLocks noGrp="1"/>
          </p:cNvSpPr>
          <p:nvPr>
            <p:ph type="body" sz="quarter" idx="19"/>
          </p:nvPr>
        </p:nvSpPr>
        <p:spPr>
          <a:xfrm>
            <a:off x="253031" y="323851"/>
            <a:ext cx="10110169" cy="1185160"/>
          </a:xfrm>
        </p:spPr>
        <p:txBody>
          <a:bodyPr>
            <a:normAutofit/>
          </a:bodyPr>
          <a:lstStyle/>
          <a:p>
            <a:r>
              <a:rPr lang="es-ES_tradnl" sz="3200" b="1" dirty="0">
                <a:latin typeface="Calibri" panose="020F0502020204030204" pitchFamily="34" charset="0"/>
                <a:ea typeface="Calibri" panose="020F0502020204030204" pitchFamily="34" charset="0"/>
              </a:rPr>
              <a:t>5 Tendencias de consumo de alimentos y bebidas en Europa durante COVID-19 </a:t>
            </a:r>
          </a:p>
        </p:txBody>
      </p:sp>
      <p:sp>
        <p:nvSpPr>
          <p:cNvPr id="3" name="Text Placeholder 2">
            <a:extLst>
              <a:ext uri="{FF2B5EF4-FFF2-40B4-BE49-F238E27FC236}">
                <a16:creationId xmlns:a16="http://schemas.microsoft.com/office/drawing/2014/main" id="{DF3D6A6F-2B1C-48B3-BC5E-36A4BA87CBAF}"/>
              </a:ext>
            </a:extLst>
          </p:cNvPr>
          <p:cNvSpPr>
            <a:spLocks noGrp="1"/>
          </p:cNvSpPr>
          <p:nvPr>
            <p:ph type="body" sz="quarter" idx="20"/>
          </p:nvPr>
        </p:nvSpPr>
        <p:spPr>
          <a:xfrm>
            <a:off x="253031" y="1266825"/>
            <a:ext cx="8176594" cy="4857750"/>
          </a:xfrm>
        </p:spPr>
        <p:txBody>
          <a:bodyPr/>
          <a:lstStyle/>
          <a:p>
            <a:pPr lvl="0" algn="just">
              <a:lnSpc>
                <a:spcPct val="100000"/>
              </a:lnSpc>
              <a:spcAft>
                <a:spcPts val="800"/>
              </a:spcAft>
            </a:pPr>
            <a:r>
              <a:rPr lang="es-ES_tradnl" sz="2250" dirty="0">
                <a:solidFill>
                  <a:srgbClr val="406F70"/>
                </a:solidFill>
                <a:latin typeface="Calibri" panose="020F0502020204030204" pitchFamily="34" charset="0"/>
                <a:ea typeface="Calibri" panose="020F0502020204030204" pitchFamily="34" charset="0"/>
                <a:cs typeface="Calibri" panose="020F0502020204030204" pitchFamily="34" charset="0"/>
              </a:rPr>
              <a:t>Según los datos de Kerry </a:t>
            </a:r>
            <a:r>
              <a:rPr lang="es-ES_tradnl" sz="2250" dirty="0" err="1">
                <a:solidFill>
                  <a:srgbClr val="406F70"/>
                </a:solidFill>
                <a:latin typeface="Calibri" panose="020F0502020204030204" pitchFamily="34" charset="0"/>
                <a:ea typeface="Calibri" panose="020F0502020204030204" pitchFamily="34" charset="0"/>
                <a:cs typeface="Calibri" panose="020F0502020204030204" pitchFamily="34" charset="0"/>
              </a:rPr>
              <a:t>ConsumerFirst</a:t>
            </a:r>
            <a:r>
              <a:rPr lang="es-ES_tradnl" sz="2250" dirty="0">
                <a:solidFill>
                  <a:srgbClr val="406F70"/>
                </a:solidFill>
                <a:latin typeface="Calibri" panose="020F0502020204030204" pitchFamily="34" charset="0"/>
                <a:ea typeface="Calibri" panose="020F0502020204030204" pitchFamily="34" charset="0"/>
                <a:cs typeface="Calibri" panose="020F0502020204030204" pitchFamily="34" charset="0"/>
              </a:rPr>
              <a:t>, más del 50% de los consumidores europeos cocinan más en casa y prueban nuevas cocinas y recetas.</a:t>
            </a:r>
          </a:p>
          <a:p>
            <a:pPr lvl="0" algn="just">
              <a:lnSpc>
                <a:spcPct val="100000"/>
              </a:lnSpc>
              <a:spcAft>
                <a:spcPts val="800"/>
              </a:spcAft>
            </a:pPr>
            <a:r>
              <a:rPr lang="es-ES_tradnl" sz="2250" b="1" dirty="0">
                <a:solidFill>
                  <a:srgbClr val="406F70"/>
                </a:solidFill>
                <a:latin typeface="Calibri" panose="020F0502020204030204" pitchFamily="34" charset="0"/>
                <a:ea typeface="Calibri" panose="020F0502020204030204" pitchFamily="34" charset="0"/>
                <a:cs typeface="Calibri" panose="020F0502020204030204" pitchFamily="34" charset="0"/>
              </a:rPr>
              <a:t>¿Cómo ha respondido el sector de la restauración?  </a:t>
            </a:r>
            <a:r>
              <a:rPr lang="es-ES_tradnl" sz="2250" dirty="0">
                <a:solidFill>
                  <a:srgbClr val="406F70"/>
                </a:solidFill>
                <a:latin typeface="Calibri" panose="020F0502020204030204" pitchFamily="34" charset="0"/>
                <a:ea typeface="Calibri" panose="020F0502020204030204" pitchFamily="34" charset="0"/>
                <a:cs typeface="Calibri" panose="020F0502020204030204" pitchFamily="34" charset="0"/>
              </a:rPr>
              <a:t>Los kits de comida proporcionan ingredientes </a:t>
            </a:r>
            <a:r>
              <a:rPr lang="es-ES_tradnl" sz="2250" dirty="0" err="1">
                <a:solidFill>
                  <a:srgbClr val="406F70"/>
                </a:solidFill>
                <a:latin typeface="Calibri" panose="020F0502020204030204" pitchFamily="34" charset="0"/>
                <a:ea typeface="Calibri" panose="020F0502020204030204" pitchFamily="34" charset="0"/>
                <a:cs typeface="Calibri" panose="020F0502020204030204" pitchFamily="34" charset="0"/>
              </a:rPr>
              <a:t>premedidos</a:t>
            </a:r>
            <a:r>
              <a:rPr lang="es-ES_tradnl" sz="2250" dirty="0">
                <a:solidFill>
                  <a:srgbClr val="406F70"/>
                </a:solidFill>
                <a:latin typeface="Calibri" panose="020F0502020204030204" pitchFamily="34" charset="0"/>
                <a:ea typeface="Calibri" panose="020F0502020204030204" pitchFamily="34" charset="0"/>
                <a:cs typeface="Calibri" panose="020F0502020204030204" pitchFamily="34" charset="0"/>
              </a:rPr>
              <a:t> e instrucciones completas de las recetas, con el objetivo de ayudar a simplificar el proceso de cocinar en casa.  Ya en 2016, grandes empresas como la </a:t>
            </a:r>
            <a:r>
              <a:rPr lang="es-ES_tradnl" sz="2250" u="sng" dirty="0">
                <a:solidFill>
                  <a:srgbClr val="406F70"/>
                </a:solidFill>
                <a:latin typeface="Calibri" panose="020F0502020204030204" pitchFamily="34" charset="0"/>
                <a:ea typeface="Calibri" panose="020F0502020204030204" pitchFamily="34" charset="0"/>
                <a:cs typeface="Calibri" panose="020F0502020204030204" pitchFamily="34" charset="0"/>
              </a:rPr>
              <a:t>británica </a:t>
            </a:r>
            <a:r>
              <a:rPr lang="es-ES_tradnl" sz="2250" u="sng" dirty="0" err="1">
                <a:solidFill>
                  <a:srgbClr val="406F70"/>
                </a:solidFill>
                <a:latin typeface="Calibri" panose="020F0502020204030204" pitchFamily="34" charset="0"/>
                <a:ea typeface="Calibri" panose="020F0502020204030204" pitchFamily="34" charset="0"/>
                <a:cs typeface="Calibri" panose="020F0502020204030204" pitchFamily="34" charset="0"/>
              </a:rPr>
              <a:t>Gousto</a:t>
            </a:r>
            <a:r>
              <a:rPr lang="es-ES_tradnl" sz="2250" u="sng" dirty="0">
                <a:solidFill>
                  <a:srgbClr val="406F70"/>
                </a:solidFill>
                <a:latin typeface="Calibri" panose="020F0502020204030204" pitchFamily="34" charset="0"/>
                <a:ea typeface="Calibri" panose="020F0502020204030204" pitchFamily="34" charset="0"/>
                <a:cs typeface="Calibri" panose="020F0502020204030204" pitchFamily="34" charset="0"/>
              </a:rPr>
              <a:t> </a:t>
            </a:r>
            <a:r>
              <a:rPr lang="es-ES_tradnl" sz="2250" dirty="0">
                <a:solidFill>
                  <a:srgbClr val="406F70"/>
                </a:solidFill>
                <a:latin typeface="Calibri" panose="020F0502020204030204" pitchFamily="34" charset="0"/>
                <a:ea typeface="Calibri" panose="020F0502020204030204" pitchFamily="34" charset="0"/>
                <a:cs typeface="Calibri" panose="020F0502020204030204" pitchFamily="34" charset="0"/>
              </a:rPr>
              <a:t>y </a:t>
            </a:r>
            <a:r>
              <a:rPr lang="es-ES_tradnl" sz="2250" u="sng" dirty="0">
                <a:solidFill>
                  <a:srgbClr val="406F70"/>
                </a:solidFill>
                <a:latin typeface="Calibri" panose="020F0502020204030204" pitchFamily="34" charset="0"/>
                <a:ea typeface="Calibri" panose="020F0502020204030204" pitchFamily="34" charset="0"/>
                <a:cs typeface="Calibri" panose="020F0502020204030204" pitchFamily="34" charset="0"/>
              </a:rPr>
              <a:t>la alemana </a:t>
            </a:r>
            <a:r>
              <a:rPr lang="es-ES_tradnl" sz="2250" u="sng" dirty="0" err="1">
                <a:solidFill>
                  <a:srgbClr val="406F70"/>
                </a:solidFill>
                <a:latin typeface="Calibri" panose="020F0502020204030204" pitchFamily="34" charset="0"/>
                <a:ea typeface="Calibri" panose="020F0502020204030204" pitchFamily="34" charset="0"/>
                <a:cs typeface="Calibri" panose="020F0502020204030204" pitchFamily="34" charset="0"/>
              </a:rPr>
              <a:t>Hello</a:t>
            </a:r>
            <a:r>
              <a:rPr lang="es-ES_tradnl" sz="2250" u="sng" dirty="0">
                <a:solidFill>
                  <a:srgbClr val="406F70"/>
                </a:solidFill>
                <a:latin typeface="Calibri" panose="020F0502020204030204" pitchFamily="34" charset="0"/>
                <a:ea typeface="Calibri" panose="020F0502020204030204" pitchFamily="34" charset="0"/>
                <a:cs typeface="Calibri" panose="020F0502020204030204" pitchFamily="34" charset="0"/>
              </a:rPr>
              <a:t> </a:t>
            </a:r>
            <a:r>
              <a:rPr lang="es-ES_tradnl" sz="2250" u="sng" dirty="0" err="1">
                <a:solidFill>
                  <a:srgbClr val="406F70"/>
                </a:solidFill>
                <a:latin typeface="Calibri" panose="020F0502020204030204" pitchFamily="34" charset="0"/>
                <a:ea typeface="Calibri" panose="020F0502020204030204" pitchFamily="34" charset="0"/>
                <a:cs typeface="Calibri" panose="020F0502020204030204" pitchFamily="34" charset="0"/>
              </a:rPr>
              <a:t>Fresh</a:t>
            </a:r>
            <a:r>
              <a:rPr lang="es-ES_tradnl" sz="2250" u="sng" dirty="0">
                <a:solidFill>
                  <a:srgbClr val="406F70"/>
                </a:solidFill>
                <a:latin typeface="Calibri" panose="020F0502020204030204" pitchFamily="34" charset="0"/>
                <a:ea typeface="Calibri" panose="020F0502020204030204" pitchFamily="34" charset="0"/>
                <a:cs typeface="Calibri" panose="020F0502020204030204" pitchFamily="34" charset="0"/>
              </a:rPr>
              <a:t> </a:t>
            </a:r>
            <a:r>
              <a:rPr lang="es-ES_tradnl" sz="2250" dirty="0">
                <a:solidFill>
                  <a:srgbClr val="406F70"/>
                </a:solidFill>
                <a:latin typeface="Calibri" panose="020F0502020204030204" pitchFamily="34" charset="0"/>
                <a:ea typeface="Calibri" panose="020F0502020204030204" pitchFamily="34" charset="0"/>
                <a:cs typeface="Calibri" panose="020F0502020204030204" pitchFamily="34" charset="0"/>
              </a:rPr>
              <a:t>estaban en este espacio, educando a los consumidores y haciéndoles sentir cómodos con la idea de pedir ingredientes medidos que ellos mismos cocinan. Ahora este modelo de negocio ha sido utilizado por miles de restaurantes para mantenerse solventes durante Covid-19 .</a:t>
            </a:r>
            <a:endParaRPr lang="en-GB" sz="225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10A0838-6516-4151-9D91-739C1A1629FC}"/>
              </a:ext>
            </a:extLst>
          </p:cNvPr>
          <p:cNvSpPr txBox="1"/>
          <p:nvPr/>
        </p:nvSpPr>
        <p:spPr>
          <a:xfrm>
            <a:off x="9467108" y="8428037"/>
            <a:ext cx="2724893" cy="369332"/>
          </a:xfrm>
          <a:prstGeom prst="rect">
            <a:avLst/>
          </a:prstGeom>
          <a:noFill/>
        </p:spPr>
        <p:txBody>
          <a:bodyPr wrap="square" rtlCol="0">
            <a:spAutoFit/>
          </a:bodyPr>
          <a:lstStyle/>
          <a:p>
            <a:r>
              <a:rPr lang="en-IE" sz="900">
                <a:hlinkClick r:id="rId3" tooltip="http://clipset.20minutos.es/por-que-amazon-asalta-el-negocio-de-la-comida-preparada-con-los-meal-kits/"/>
              </a:rPr>
              <a:t>This Photo</a:t>
            </a:r>
            <a:r>
              <a:rPr lang="en-IE" sz="900"/>
              <a:t> by Unknown Author is licensed under </a:t>
            </a:r>
            <a:r>
              <a:rPr lang="en-IE" sz="900">
                <a:hlinkClick r:id="rId4" tooltip="https://creativecommons.org/licenses/by-nc-sa/3.0/"/>
              </a:rPr>
              <a:t>CC BY-SA-NC</a:t>
            </a:r>
            <a:endParaRPr lang="en-IE" sz="900"/>
          </a:p>
        </p:txBody>
      </p:sp>
    </p:spTree>
    <p:extLst>
      <p:ext uri="{BB962C8B-B14F-4D97-AF65-F5344CB8AC3E}">
        <p14:creationId xmlns:p14="http://schemas.microsoft.com/office/powerpoint/2010/main" val="111933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46668" y="576072"/>
            <a:ext cx="3980815" cy="434340"/>
          </a:xfrm>
          <a:custGeom>
            <a:avLst/>
            <a:gdLst/>
            <a:ahLst/>
            <a:cxnLst/>
            <a:rect l="l" t="t" r="r" b="b"/>
            <a:pathLst>
              <a:path w="3980815" h="434340">
                <a:moveTo>
                  <a:pt x="3980687" y="0"/>
                </a:moveTo>
                <a:lnTo>
                  <a:pt x="0" y="0"/>
                </a:lnTo>
                <a:lnTo>
                  <a:pt x="0" y="434339"/>
                </a:lnTo>
                <a:lnTo>
                  <a:pt x="3980687" y="434339"/>
                </a:lnTo>
                <a:lnTo>
                  <a:pt x="3980687" y="0"/>
                </a:lnTo>
                <a:close/>
              </a:path>
            </a:pathLst>
          </a:custGeom>
          <a:solidFill>
            <a:srgbClr val="F5C05B"/>
          </a:solidFill>
        </p:spPr>
        <p:txBody>
          <a:bodyPr wrap="square" lIns="0" tIns="0" rIns="0" bIns="0" rtlCol="0"/>
          <a:lstStyle/>
          <a:p>
            <a:endParaRPr/>
          </a:p>
        </p:txBody>
      </p:sp>
      <p:sp>
        <p:nvSpPr>
          <p:cNvPr id="3" name="object 3"/>
          <p:cNvSpPr txBox="1"/>
          <p:nvPr/>
        </p:nvSpPr>
        <p:spPr>
          <a:xfrm>
            <a:off x="503936" y="2616530"/>
            <a:ext cx="7355205" cy="2172970"/>
          </a:xfrm>
          <a:prstGeom prst="rect">
            <a:avLst/>
          </a:prstGeom>
        </p:spPr>
        <p:txBody>
          <a:bodyPr vert="horz" wrap="square" lIns="0" tIns="13335" rIns="0" bIns="0" rtlCol="0">
            <a:spAutoFit/>
          </a:bodyPr>
          <a:lstStyle/>
          <a:p>
            <a:pPr marL="12700" algn="just">
              <a:lnSpc>
                <a:spcPct val="100000"/>
              </a:lnSpc>
              <a:spcBef>
                <a:spcPts val="105"/>
              </a:spcBef>
            </a:pPr>
            <a:r>
              <a:rPr sz="2000" spc="-20" dirty="0">
                <a:solidFill>
                  <a:srgbClr val="406D6E"/>
                </a:solidFill>
                <a:latin typeface="Calibri"/>
                <a:cs typeface="Calibri"/>
              </a:rPr>
              <a:t>Greenbox</a:t>
            </a:r>
            <a:r>
              <a:rPr sz="2000" spc="80" dirty="0">
                <a:solidFill>
                  <a:srgbClr val="406D6E"/>
                </a:solidFill>
                <a:latin typeface="Calibri"/>
                <a:cs typeface="Calibri"/>
              </a:rPr>
              <a:t> </a:t>
            </a:r>
            <a:r>
              <a:rPr sz="2000" spc="-5" dirty="0">
                <a:solidFill>
                  <a:srgbClr val="406D6E"/>
                </a:solidFill>
                <a:latin typeface="Calibri"/>
                <a:cs typeface="Calibri"/>
              </a:rPr>
              <a:t>es</a:t>
            </a:r>
            <a:r>
              <a:rPr sz="2000" spc="85" dirty="0">
                <a:solidFill>
                  <a:srgbClr val="406D6E"/>
                </a:solidFill>
                <a:latin typeface="Calibri"/>
                <a:cs typeface="Calibri"/>
              </a:rPr>
              <a:t> </a:t>
            </a:r>
            <a:r>
              <a:rPr sz="2000" spc="-10" dirty="0">
                <a:solidFill>
                  <a:srgbClr val="406D6E"/>
                </a:solidFill>
                <a:latin typeface="Calibri"/>
                <a:cs typeface="Calibri"/>
              </a:rPr>
              <a:t>un</a:t>
            </a:r>
            <a:r>
              <a:rPr sz="2000" spc="90" dirty="0">
                <a:solidFill>
                  <a:srgbClr val="406D6E"/>
                </a:solidFill>
                <a:latin typeface="Calibri"/>
                <a:cs typeface="Calibri"/>
              </a:rPr>
              <a:t> </a:t>
            </a:r>
            <a:r>
              <a:rPr sz="2000" spc="-15" dirty="0">
                <a:solidFill>
                  <a:srgbClr val="406D6E"/>
                </a:solidFill>
                <a:latin typeface="Calibri"/>
                <a:cs typeface="Calibri"/>
              </a:rPr>
              <a:t>buen</a:t>
            </a:r>
            <a:r>
              <a:rPr sz="2000" spc="90" dirty="0">
                <a:solidFill>
                  <a:srgbClr val="406D6E"/>
                </a:solidFill>
                <a:latin typeface="Calibri"/>
                <a:cs typeface="Calibri"/>
              </a:rPr>
              <a:t> </a:t>
            </a:r>
            <a:r>
              <a:rPr sz="2000" spc="-15" dirty="0">
                <a:solidFill>
                  <a:srgbClr val="406D6E"/>
                </a:solidFill>
                <a:latin typeface="Calibri"/>
                <a:cs typeface="Calibri"/>
              </a:rPr>
              <a:t>ejemplo</a:t>
            </a:r>
            <a:r>
              <a:rPr sz="2000" spc="95" dirty="0">
                <a:solidFill>
                  <a:srgbClr val="406D6E"/>
                </a:solidFill>
                <a:latin typeface="Calibri"/>
                <a:cs typeface="Calibri"/>
              </a:rPr>
              <a:t> </a:t>
            </a:r>
            <a:r>
              <a:rPr sz="2000" spc="-5" dirty="0">
                <a:solidFill>
                  <a:srgbClr val="406D6E"/>
                </a:solidFill>
                <a:latin typeface="Calibri"/>
                <a:cs typeface="Calibri"/>
              </a:rPr>
              <a:t>de</a:t>
            </a:r>
            <a:r>
              <a:rPr sz="2000" spc="75" dirty="0">
                <a:solidFill>
                  <a:srgbClr val="406D6E"/>
                </a:solidFill>
                <a:latin typeface="Calibri"/>
                <a:cs typeface="Calibri"/>
              </a:rPr>
              <a:t> </a:t>
            </a:r>
            <a:r>
              <a:rPr sz="2000" spc="-15" dirty="0">
                <a:solidFill>
                  <a:srgbClr val="406D6E"/>
                </a:solidFill>
                <a:latin typeface="Calibri"/>
                <a:cs typeface="Calibri"/>
              </a:rPr>
              <a:t>adaptación</a:t>
            </a:r>
            <a:r>
              <a:rPr sz="2000" spc="100" dirty="0">
                <a:solidFill>
                  <a:srgbClr val="406D6E"/>
                </a:solidFill>
                <a:latin typeface="Calibri"/>
                <a:cs typeface="Calibri"/>
              </a:rPr>
              <a:t> </a:t>
            </a:r>
            <a:r>
              <a:rPr sz="2000" dirty="0">
                <a:solidFill>
                  <a:srgbClr val="406D6E"/>
                </a:solidFill>
                <a:latin typeface="Calibri"/>
                <a:cs typeface="Calibri"/>
              </a:rPr>
              <a:t>a</a:t>
            </a:r>
            <a:r>
              <a:rPr sz="2000" spc="70" dirty="0">
                <a:solidFill>
                  <a:srgbClr val="406D6E"/>
                </a:solidFill>
                <a:latin typeface="Calibri"/>
                <a:cs typeface="Calibri"/>
              </a:rPr>
              <a:t> </a:t>
            </a:r>
            <a:r>
              <a:rPr sz="2000" spc="-15" dirty="0">
                <a:solidFill>
                  <a:srgbClr val="406D6E"/>
                </a:solidFill>
                <a:latin typeface="Calibri"/>
                <a:cs typeface="Calibri"/>
              </a:rPr>
              <a:t>Covid-19</a:t>
            </a:r>
            <a:r>
              <a:rPr sz="2000" spc="70" dirty="0">
                <a:solidFill>
                  <a:srgbClr val="406D6E"/>
                </a:solidFill>
                <a:latin typeface="Calibri"/>
                <a:cs typeface="Calibri"/>
              </a:rPr>
              <a:t> </a:t>
            </a:r>
            <a:r>
              <a:rPr sz="2000" dirty="0">
                <a:solidFill>
                  <a:srgbClr val="406D6E"/>
                </a:solidFill>
                <a:latin typeface="Calibri"/>
                <a:cs typeface="Calibri"/>
              </a:rPr>
              <a:t>y</a:t>
            </a:r>
            <a:r>
              <a:rPr sz="2000" spc="70" dirty="0">
                <a:solidFill>
                  <a:srgbClr val="406D6E"/>
                </a:solidFill>
                <a:latin typeface="Calibri"/>
                <a:cs typeface="Calibri"/>
              </a:rPr>
              <a:t> </a:t>
            </a:r>
            <a:r>
              <a:rPr sz="2000" spc="-5" dirty="0">
                <a:solidFill>
                  <a:srgbClr val="406D6E"/>
                </a:solidFill>
                <a:latin typeface="Calibri"/>
                <a:cs typeface="Calibri"/>
              </a:rPr>
              <a:t>de</a:t>
            </a:r>
            <a:r>
              <a:rPr sz="2000" spc="90" dirty="0">
                <a:solidFill>
                  <a:srgbClr val="406D6E"/>
                </a:solidFill>
                <a:latin typeface="Calibri"/>
                <a:cs typeface="Calibri"/>
              </a:rPr>
              <a:t> </a:t>
            </a:r>
            <a:r>
              <a:rPr sz="2000" spc="-15" dirty="0">
                <a:solidFill>
                  <a:srgbClr val="406D6E"/>
                </a:solidFill>
                <a:latin typeface="Calibri"/>
                <a:cs typeface="Calibri"/>
              </a:rPr>
              <a:t>adopción</a:t>
            </a:r>
            <a:endParaRPr sz="2000">
              <a:latin typeface="Calibri"/>
              <a:cs typeface="Calibri"/>
            </a:endParaRPr>
          </a:p>
          <a:p>
            <a:pPr marL="12700" algn="just">
              <a:lnSpc>
                <a:spcPct val="100000"/>
              </a:lnSpc>
            </a:pPr>
            <a:r>
              <a:rPr sz="2000" spc="-5" dirty="0">
                <a:solidFill>
                  <a:srgbClr val="406D6E"/>
                </a:solidFill>
                <a:latin typeface="Calibri"/>
                <a:cs typeface="Calibri"/>
              </a:rPr>
              <a:t>de</a:t>
            </a:r>
            <a:r>
              <a:rPr sz="2000" spc="-25" dirty="0">
                <a:solidFill>
                  <a:srgbClr val="406D6E"/>
                </a:solidFill>
                <a:latin typeface="Calibri"/>
                <a:cs typeface="Calibri"/>
              </a:rPr>
              <a:t> </a:t>
            </a:r>
            <a:r>
              <a:rPr sz="2000" spc="-5" dirty="0">
                <a:solidFill>
                  <a:srgbClr val="406D6E"/>
                </a:solidFill>
                <a:latin typeface="Calibri"/>
                <a:cs typeface="Calibri"/>
              </a:rPr>
              <a:t>un</a:t>
            </a:r>
            <a:r>
              <a:rPr sz="2000" spc="-25" dirty="0">
                <a:solidFill>
                  <a:srgbClr val="406D6E"/>
                </a:solidFill>
                <a:latin typeface="Calibri"/>
                <a:cs typeface="Calibri"/>
              </a:rPr>
              <a:t> </a:t>
            </a:r>
            <a:r>
              <a:rPr sz="2000" spc="-20" dirty="0">
                <a:solidFill>
                  <a:srgbClr val="406D6E"/>
                </a:solidFill>
                <a:latin typeface="Calibri"/>
                <a:cs typeface="Calibri"/>
              </a:rPr>
              <a:t>enfoque</a:t>
            </a:r>
            <a:r>
              <a:rPr sz="2000" spc="-30" dirty="0">
                <a:solidFill>
                  <a:srgbClr val="406D6E"/>
                </a:solidFill>
                <a:latin typeface="Calibri"/>
                <a:cs typeface="Calibri"/>
              </a:rPr>
              <a:t> </a:t>
            </a:r>
            <a:r>
              <a:rPr sz="2000" spc="-20" dirty="0">
                <a:solidFill>
                  <a:srgbClr val="406D6E"/>
                </a:solidFill>
                <a:latin typeface="Calibri"/>
                <a:cs typeface="Calibri"/>
              </a:rPr>
              <a:t>fuera</a:t>
            </a:r>
            <a:r>
              <a:rPr sz="2000" spc="-15" dirty="0">
                <a:solidFill>
                  <a:srgbClr val="406D6E"/>
                </a:solidFill>
                <a:latin typeface="Calibri"/>
                <a:cs typeface="Calibri"/>
              </a:rPr>
              <a:t> </a:t>
            </a:r>
            <a:r>
              <a:rPr sz="2000" spc="-10" dirty="0">
                <a:solidFill>
                  <a:srgbClr val="406D6E"/>
                </a:solidFill>
                <a:latin typeface="Calibri"/>
                <a:cs typeface="Calibri"/>
              </a:rPr>
              <a:t>del</a:t>
            </a:r>
            <a:r>
              <a:rPr sz="2000" spc="-15" dirty="0">
                <a:solidFill>
                  <a:srgbClr val="406D6E"/>
                </a:solidFill>
                <a:latin typeface="Calibri"/>
                <a:cs typeface="Calibri"/>
              </a:rPr>
              <a:t> local</a:t>
            </a:r>
            <a:r>
              <a:rPr sz="2000" spc="-10" dirty="0">
                <a:solidFill>
                  <a:srgbClr val="406D6E"/>
                </a:solidFill>
                <a:latin typeface="Calibri"/>
                <a:cs typeface="Calibri"/>
              </a:rPr>
              <a:t> </a:t>
            </a:r>
            <a:r>
              <a:rPr sz="2000" spc="-20" dirty="0">
                <a:solidFill>
                  <a:srgbClr val="406D6E"/>
                </a:solidFill>
                <a:latin typeface="Calibri"/>
                <a:cs typeface="Calibri"/>
              </a:rPr>
              <a:t>para</a:t>
            </a:r>
            <a:r>
              <a:rPr sz="2000" spc="-15" dirty="0">
                <a:solidFill>
                  <a:srgbClr val="406D6E"/>
                </a:solidFill>
                <a:latin typeface="Calibri"/>
                <a:cs typeface="Calibri"/>
              </a:rPr>
              <a:t> </a:t>
            </a:r>
            <a:r>
              <a:rPr sz="2000" spc="-20" dirty="0">
                <a:solidFill>
                  <a:srgbClr val="406D6E"/>
                </a:solidFill>
                <a:latin typeface="Calibri"/>
                <a:cs typeface="Calibri"/>
              </a:rPr>
              <a:t>llegar</a:t>
            </a:r>
            <a:r>
              <a:rPr sz="2000" dirty="0">
                <a:solidFill>
                  <a:srgbClr val="406D6E"/>
                </a:solidFill>
                <a:latin typeface="Calibri"/>
                <a:cs typeface="Calibri"/>
              </a:rPr>
              <a:t> a</a:t>
            </a:r>
            <a:r>
              <a:rPr sz="2000" spc="-20" dirty="0">
                <a:solidFill>
                  <a:srgbClr val="406D6E"/>
                </a:solidFill>
                <a:latin typeface="Calibri"/>
                <a:cs typeface="Calibri"/>
              </a:rPr>
              <a:t> </a:t>
            </a:r>
            <a:r>
              <a:rPr sz="2000" spc="-10" dirty="0">
                <a:solidFill>
                  <a:srgbClr val="406D6E"/>
                </a:solidFill>
                <a:latin typeface="Calibri"/>
                <a:cs typeface="Calibri"/>
              </a:rPr>
              <a:t>sus </a:t>
            </a:r>
            <a:r>
              <a:rPr sz="2000" spc="-20" dirty="0">
                <a:solidFill>
                  <a:srgbClr val="406D6E"/>
                </a:solidFill>
                <a:latin typeface="Calibri"/>
                <a:cs typeface="Calibri"/>
              </a:rPr>
              <a:t>clientes:</a:t>
            </a:r>
            <a:endParaRPr sz="2000">
              <a:latin typeface="Calibri"/>
              <a:cs typeface="Calibri"/>
            </a:endParaRPr>
          </a:p>
          <a:p>
            <a:pPr marL="12700" marR="5080" algn="just">
              <a:lnSpc>
                <a:spcPct val="100000"/>
              </a:lnSpc>
              <a:spcBef>
                <a:spcPts val="95"/>
              </a:spcBef>
            </a:pPr>
            <a:r>
              <a:rPr sz="2000" spc="-30" dirty="0">
                <a:solidFill>
                  <a:srgbClr val="406D6E"/>
                </a:solidFill>
                <a:latin typeface="Calibri"/>
                <a:cs typeface="Calibri"/>
              </a:rPr>
              <a:t>Para </a:t>
            </a:r>
            <a:r>
              <a:rPr sz="2000" spc="-10" dirty="0">
                <a:solidFill>
                  <a:srgbClr val="406D6E"/>
                </a:solidFill>
                <a:latin typeface="Calibri"/>
                <a:cs typeface="Calibri"/>
              </a:rPr>
              <a:t>hacer </a:t>
            </a:r>
            <a:r>
              <a:rPr sz="2000" spc="-20" dirty="0">
                <a:solidFill>
                  <a:srgbClr val="406D6E"/>
                </a:solidFill>
                <a:latin typeface="Calibri"/>
                <a:cs typeface="Calibri"/>
              </a:rPr>
              <a:t>frente </a:t>
            </a:r>
            <a:r>
              <a:rPr sz="2000" dirty="0">
                <a:solidFill>
                  <a:srgbClr val="406D6E"/>
                </a:solidFill>
                <a:latin typeface="Calibri"/>
                <a:cs typeface="Calibri"/>
              </a:rPr>
              <a:t>a </a:t>
            </a:r>
            <a:r>
              <a:rPr sz="2000" spc="-5" dirty="0">
                <a:solidFill>
                  <a:srgbClr val="406D6E"/>
                </a:solidFill>
                <a:latin typeface="Calibri"/>
                <a:cs typeface="Calibri"/>
              </a:rPr>
              <a:t>las </a:t>
            </a:r>
            <a:r>
              <a:rPr sz="2000" spc="-15" dirty="0">
                <a:solidFill>
                  <a:srgbClr val="406D6E"/>
                </a:solidFill>
                <a:latin typeface="Calibri"/>
                <a:cs typeface="Calibri"/>
              </a:rPr>
              <a:t>restricciones </a:t>
            </a:r>
            <a:r>
              <a:rPr sz="2000" spc="-5" dirty="0">
                <a:solidFill>
                  <a:srgbClr val="406D6E"/>
                </a:solidFill>
                <a:latin typeface="Calibri"/>
                <a:cs typeface="Calibri"/>
              </a:rPr>
              <a:t>del </a:t>
            </a:r>
            <a:r>
              <a:rPr sz="2000" spc="-10" dirty="0">
                <a:solidFill>
                  <a:srgbClr val="406D6E"/>
                </a:solidFill>
                <a:latin typeface="Calibri"/>
                <a:cs typeface="Calibri"/>
              </a:rPr>
              <a:t>cierre, </a:t>
            </a:r>
            <a:r>
              <a:rPr sz="2000" spc="-15" dirty="0">
                <a:solidFill>
                  <a:srgbClr val="406D6E"/>
                </a:solidFill>
                <a:latin typeface="Calibri"/>
                <a:cs typeface="Calibri"/>
              </a:rPr>
              <a:t>cambiaron </a:t>
            </a:r>
            <a:r>
              <a:rPr sz="2000" spc="-10" dirty="0">
                <a:solidFill>
                  <a:srgbClr val="406D6E"/>
                </a:solidFill>
                <a:latin typeface="Calibri"/>
                <a:cs typeface="Calibri"/>
              </a:rPr>
              <a:t>su </a:t>
            </a:r>
            <a:r>
              <a:rPr sz="2000" spc="-15" dirty="0">
                <a:solidFill>
                  <a:srgbClr val="406D6E"/>
                </a:solidFill>
                <a:latin typeface="Calibri"/>
                <a:cs typeface="Calibri"/>
              </a:rPr>
              <a:t>negocio </a:t>
            </a:r>
            <a:r>
              <a:rPr sz="2000" dirty="0">
                <a:solidFill>
                  <a:srgbClr val="406D6E"/>
                </a:solidFill>
                <a:latin typeface="Calibri"/>
                <a:cs typeface="Calibri"/>
              </a:rPr>
              <a:t>y </a:t>
            </a:r>
            <a:r>
              <a:rPr sz="2000" spc="5" dirty="0">
                <a:solidFill>
                  <a:srgbClr val="406D6E"/>
                </a:solidFill>
                <a:latin typeface="Calibri"/>
                <a:cs typeface="Calibri"/>
              </a:rPr>
              <a:t> </a:t>
            </a:r>
            <a:r>
              <a:rPr sz="2000" spc="-20" dirty="0">
                <a:solidFill>
                  <a:srgbClr val="406D6E"/>
                </a:solidFill>
                <a:latin typeface="Calibri"/>
                <a:cs typeface="Calibri"/>
              </a:rPr>
              <a:t>crearon</a:t>
            </a:r>
            <a:r>
              <a:rPr sz="2000" spc="-15" dirty="0">
                <a:solidFill>
                  <a:srgbClr val="406D6E"/>
                </a:solidFill>
                <a:latin typeface="Calibri"/>
                <a:cs typeface="Calibri"/>
              </a:rPr>
              <a:t> </a:t>
            </a:r>
            <a:r>
              <a:rPr sz="2000" spc="-10" dirty="0">
                <a:solidFill>
                  <a:srgbClr val="406D6E"/>
                </a:solidFill>
                <a:latin typeface="Calibri"/>
                <a:cs typeface="Calibri"/>
              </a:rPr>
              <a:t>opciones</a:t>
            </a:r>
            <a:r>
              <a:rPr sz="2000" spc="-5" dirty="0">
                <a:solidFill>
                  <a:srgbClr val="406D6E"/>
                </a:solidFill>
                <a:latin typeface="Calibri"/>
                <a:cs typeface="Calibri"/>
              </a:rPr>
              <a:t> de</a:t>
            </a:r>
            <a:r>
              <a:rPr sz="2000" dirty="0">
                <a:solidFill>
                  <a:srgbClr val="406D6E"/>
                </a:solidFill>
                <a:latin typeface="Calibri"/>
                <a:cs typeface="Calibri"/>
              </a:rPr>
              <a:t> </a:t>
            </a:r>
            <a:r>
              <a:rPr sz="2000" spc="-15" dirty="0">
                <a:solidFill>
                  <a:srgbClr val="406D6E"/>
                </a:solidFill>
                <a:latin typeface="Calibri"/>
                <a:cs typeface="Calibri"/>
              </a:rPr>
              <a:t>comida</a:t>
            </a:r>
            <a:r>
              <a:rPr sz="2000" spc="-10" dirty="0">
                <a:solidFill>
                  <a:srgbClr val="406D6E"/>
                </a:solidFill>
                <a:latin typeface="Calibri"/>
                <a:cs typeface="Calibri"/>
              </a:rPr>
              <a:t> en</a:t>
            </a:r>
            <a:r>
              <a:rPr sz="2000" spc="-5" dirty="0">
                <a:solidFill>
                  <a:srgbClr val="406D6E"/>
                </a:solidFill>
                <a:latin typeface="Calibri"/>
                <a:cs typeface="Calibri"/>
              </a:rPr>
              <a:t> </a:t>
            </a:r>
            <a:r>
              <a:rPr sz="2000" spc="-15" dirty="0">
                <a:solidFill>
                  <a:srgbClr val="406D6E"/>
                </a:solidFill>
                <a:latin typeface="Calibri"/>
                <a:cs typeface="Calibri"/>
              </a:rPr>
              <a:t>caja</a:t>
            </a:r>
            <a:r>
              <a:rPr sz="2000" spc="-10" dirty="0">
                <a:solidFill>
                  <a:srgbClr val="406D6E"/>
                </a:solidFill>
                <a:latin typeface="Calibri"/>
                <a:cs typeface="Calibri"/>
              </a:rPr>
              <a:t> </a:t>
            </a:r>
            <a:r>
              <a:rPr sz="2000" spc="-5" dirty="0">
                <a:solidFill>
                  <a:srgbClr val="406D6E"/>
                </a:solidFill>
                <a:latin typeface="Calibri"/>
                <a:cs typeface="Calibri"/>
              </a:rPr>
              <a:t>de</a:t>
            </a:r>
            <a:r>
              <a:rPr sz="2000" dirty="0">
                <a:solidFill>
                  <a:srgbClr val="406D6E"/>
                </a:solidFill>
                <a:latin typeface="Calibri"/>
                <a:cs typeface="Calibri"/>
              </a:rPr>
              <a:t> </a:t>
            </a:r>
            <a:r>
              <a:rPr sz="2000" spc="-10" dirty="0">
                <a:solidFill>
                  <a:srgbClr val="406D6E"/>
                </a:solidFill>
                <a:latin typeface="Calibri"/>
                <a:cs typeface="Calibri"/>
              </a:rPr>
              <a:t>clásicos</a:t>
            </a:r>
            <a:r>
              <a:rPr sz="2000" spc="-5" dirty="0">
                <a:solidFill>
                  <a:srgbClr val="406D6E"/>
                </a:solidFill>
                <a:latin typeface="Calibri"/>
                <a:cs typeface="Calibri"/>
              </a:rPr>
              <a:t> </a:t>
            </a:r>
            <a:r>
              <a:rPr sz="2000" spc="-15" dirty="0">
                <a:solidFill>
                  <a:srgbClr val="406D6E"/>
                </a:solidFill>
                <a:latin typeface="Calibri"/>
                <a:cs typeface="Calibri"/>
              </a:rPr>
              <a:t>británicos,</a:t>
            </a:r>
            <a:r>
              <a:rPr sz="2000" spc="-10" dirty="0">
                <a:solidFill>
                  <a:srgbClr val="406D6E"/>
                </a:solidFill>
                <a:latin typeface="Calibri"/>
                <a:cs typeface="Calibri"/>
              </a:rPr>
              <a:t> al</a:t>
            </a:r>
            <a:r>
              <a:rPr sz="2000" spc="-5" dirty="0">
                <a:solidFill>
                  <a:srgbClr val="406D6E"/>
                </a:solidFill>
                <a:latin typeface="Calibri"/>
                <a:cs typeface="Calibri"/>
              </a:rPr>
              <a:t> </a:t>
            </a:r>
            <a:r>
              <a:rPr sz="2000" spc="-15" dirty="0">
                <a:solidFill>
                  <a:srgbClr val="406D6E"/>
                </a:solidFill>
                <a:latin typeface="Calibri"/>
                <a:cs typeface="Calibri"/>
              </a:rPr>
              <a:t>estilo </a:t>
            </a:r>
            <a:r>
              <a:rPr sz="2000" spc="-440" dirty="0">
                <a:solidFill>
                  <a:srgbClr val="406D6E"/>
                </a:solidFill>
                <a:latin typeface="Calibri"/>
                <a:cs typeface="Calibri"/>
              </a:rPr>
              <a:t> </a:t>
            </a:r>
            <a:r>
              <a:rPr sz="2000" spc="-20" dirty="0">
                <a:solidFill>
                  <a:srgbClr val="406D6E"/>
                </a:solidFill>
                <a:latin typeface="Calibri"/>
                <a:cs typeface="Calibri"/>
              </a:rPr>
              <a:t>vegano.</a:t>
            </a:r>
            <a:r>
              <a:rPr sz="2000" spc="-15" dirty="0">
                <a:solidFill>
                  <a:srgbClr val="406D6E"/>
                </a:solidFill>
                <a:latin typeface="Calibri"/>
                <a:cs typeface="Calibri"/>
              </a:rPr>
              <a:t> Así,</a:t>
            </a:r>
            <a:r>
              <a:rPr sz="2000" spc="-10" dirty="0">
                <a:solidFill>
                  <a:srgbClr val="406D6E"/>
                </a:solidFill>
                <a:latin typeface="Calibri"/>
                <a:cs typeface="Calibri"/>
              </a:rPr>
              <a:t> sus</a:t>
            </a:r>
            <a:r>
              <a:rPr sz="2000" spc="-5" dirty="0">
                <a:solidFill>
                  <a:srgbClr val="406D6E"/>
                </a:solidFill>
                <a:latin typeface="Calibri"/>
                <a:cs typeface="Calibri"/>
              </a:rPr>
              <a:t> </a:t>
            </a:r>
            <a:r>
              <a:rPr sz="2000" spc="-20" dirty="0">
                <a:solidFill>
                  <a:srgbClr val="406D6E"/>
                </a:solidFill>
                <a:latin typeface="Calibri"/>
                <a:cs typeface="Calibri"/>
              </a:rPr>
              <a:t>ofertas</a:t>
            </a:r>
            <a:r>
              <a:rPr sz="2000" spc="-15" dirty="0">
                <a:solidFill>
                  <a:srgbClr val="406D6E"/>
                </a:solidFill>
                <a:latin typeface="Calibri"/>
                <a:cs typeface="Calibri"/>
              </a:rPr>
              <a:t> </a:t>
            </a:r>
            <a:r>
              <a:rPr sz="2000" spc="-20" dirty="0">
                <a:solidFill>
                  <a:srgbClr val="406D6E"/>
                </a:solidFill>
                <a:latin typeface="Calibri"/>
                <a:cs typeface="Calibri"/>
              </a:rPr>
              <a:t>innovadoras</a:t>
            </a:r>
            <a:r>
              <a:rPr sz="2000" spc="-15" dirty="0">
                <a:solidFill>
                  <a:srgbClr val="406D6E"/>
                </a:solidFill>
                <a:latin typeface="Calibri"/>
                <a:cs typeface="Calibri"/>
              </a:rPr>
              <a:t> </a:t>
            </a:r>
            <a:r>
              <a:rPr sz="2000" dirty="0">
                <a:solidFill>
                  <a:srgbClr val="406D6E"/>
                </a:solidFill>
                <a:latin typeface="Calibri"/>
                <a:cs typeface="Calibri"/>
              </a:rPr>
              <a:t>y</a:t>
            </a:r>
            <a:r>
              <a:rPr sz="2000" spc="5" dirty="0">
                <a:solidFill>
                  <a:srgbClr val="406D6E"/>
                </a:solidFill>
                <a:latin typeface="Calibri"/>
                <a:cs typeface="Calibri"/>
              </a:rPr>
              <a:t> </a:t>
            </a:r>
            <a:r>
              <a:rPr sz="2000" spc="-15" dirty="0">
                <a:solidFill>
                  <a:srgbClr val="406D6E"/>
                </a:solidFill>
                <a:latin typeface="Calibri"/>
                <a:cs typeface="Calibri"/>
              </a:rPr>
              <a:t>basadas</a:t>
            </a:r>
            <a:r>
              <a:rPr sz="2000" spc="420" dirty="0">
                <a:solidFill>
                  <a:srgbClr val="406D6E"/>
                </a:solidFill>
                <a:latin typeface="Calibri"/>
                <a:cs typeface="Calibri"/>
              </a:rPr>
              <a:t> </a:t>
            </a:r>
            <a:r>
              <a:rPr sz="2000" spc="-5" dirty="0">
                <a:solidFill>
                  <a:srgbClr val="406D6E"/>
                </a:solidFill>
                <a:latin typeface="Calibri"/>
                <a:cs typeface="Calibri"/>
              </a:rPr>
              <a:t>en</a:t>
            </a:r>
            <a:r>
              <a:rPr sz="2000" spc="440" dirty="0">
                <a:solidFill>
                  <a:srgbClr val="406D6E"/>
                </a:solidFill>
                <a:latin typeface="Calibri"/>
                <a:cs typeface="Calibri"/>
              </a:rPr>
              <a:t> </a:t>
            </a:r>
            <a:r>
              <a:rPr sz="2000" spc="-15" dirty="0">
                <a:solidFill>
                  <a:srgbClr val="406D6E"/>
                </a:solidFill>
                <a:latin typeface="Calibri"/>
                <a:cs typeface="Calibri"/>
              </a:rPr>
              <a:t>plantas</a:t>
            </a:r>
            <a:r>
              <a:rPr sz="2000" spc="425" dirty="0">
                <a:solidFill>
                  <a:srgbClr val="406D6E"/>
                </a:solidFill>
                <a:latin typeface="Calibri"/>
                <a:cs typeface="Calibri"/>
              </a:rPr>
              <a:t> </a:t>
            </a:r>
            <a:r>
              <a:rPr sz="2000" spc="-15" dirty="0">
                <a:solidFill>
                  <a:srgbClr val="406D6E"/>
                </a:solidFill>
                <a:latin typeface="Calibri"/>
                <a:cs typeface="Calibri"/>
              </a:rPr>
              <a:t>podían </a:t>
            </a:r>
            <a:r>
              <a:rPr sz="2000" spc="-10" dirty="0">
                <a:solidFill>
                  <a:srgbClr val="406D6E"/>
                </a:solidFill>
                <a:latin typeface="Calibri"/>
                <a:cs typeface="Calibri"/>
              </a:rPr>
              <a:t> seguir</a:t>
            </a:r>
            <a:r>
              <a:rPr sz="2000" spc="-5" dirty="0">
                <a:solidFill>
                  <a:srgbClr val="406D6E"/>
                </a:solidFill>
                <a:latin typeface="Calibri"/>
                <a:cs typeface="Calibri"/>
              </a:rPr>
              <a:t> </a:t>
            </a:r>
            <a:r>
              <a:rPr sz="2000" spc="-15" dirty="0">
                <a:solidFill>
                  <a:srgbClr val="406D6E"/>
                </a:solidFill>
                <a:latin typeface="Calibri"/>
                <a:cs typeface="Calibri"/>
              </a:rPr>
              <a:t>disfrutándose,</a:t>
            </a:r>
            <a:r>
              <a:rPr sz="2000" spc="-10" dirty="0">
                <a:solidFill>
                  <a:srgbClr val="406D6E"/>
                </a:solidFill>
                <a:latin typeface="Calibri"/>
                <a:cs typeface="Calibri"/>
              </a:rPr>
              <a:t> </a:t>
            </a:r>
            <a:r>
              <a:rPr sz="2000" spc="-20" dirty="0">
                <a:solidFill>
                  <a:srgbClr val="406D6E"/>
                </a:solidFill>
                <a:latin typeface="Calibri"/>
                <a:cs typeface="Calibri"/>
              </a:rPr>
              <a:t>pero</a:t>
            </a:r>
            <a:r>
              <a:rPr sz="2000" spc="-15" dirty="0">
                <a:solidFill>
                  <a:srgbClr val="406D6E"/>
                </a:solidFill>
                <a:latin typeface="Calibri"/>
                <a:cs typeface="Calibri"/>
              </a:rPr>
              <a:t> </a:t>
            </a:r>
            <a:r>
              <a:rPr sz="2000" spc="-10" dirty="0">
                <a:solidFill>
                  <a:srgbClr val="406D6E"/>
                </a:solidFill>
                <a:latin typeface="Calibri"/>
                <a:cs typeface="Calibri"/>
              </a:rPr>
              <a:t>en</a:t>
            </a:r>
            <a:r>
              <a:rPr sz="2000" spc="-5" dirty="0">
                <a:solidFill>
                  <a:srgbClr val="406D6E"/>
                </a:solidFill>
                <a:latin typeface="Calibri"/>
                <a:cs typeface="Calibri"/>
              </a:rPr>
              <a:t> </a:t>
            </a:r>
            <a:r>
              <a:rPr sz="2000" spc="-15" dirty="0">
                <a:solidFill>
                  <a:srgbClr val="406D6E"/>
                </a:solidFill>
                <a:latin typeface="Calibri"/>
                <a:cs typeface="Calibri"/>
              </a:rPr>
              <a:t>casa.</a:t>
            </a:r>
            <a:r>
              <a:rPr sz="2000" spc="-10" dirty="0">
                <a:solidFill>
                  <a:srgbClr val="406D6E"/>
                </a:solidFill>
                <a:latin typeface="Calibri"/>
                <a:cs typeface="Calibri"/>
              </a:rPr>
              <a:t> </a:t>
            </a:r>
            <a:r>
              <a:rPr sz="2000" spc="-5" dirty="0">
                <a:solidFill>
                  <a:srgbClr val="406D6E"/>
                </a:solidFill>
                <a:latin typeface="Calibri"/>
                <a:cs typeface="Calibri"/>
              </a:rPr>
              <a:t>El</a:t>
            </a:r>
            <a:r>
              <a:rPr sz="2000" dirty="0">
                <a:solidFill>
                  <a:srgbClr val="406D6E"/>
                </a:solidFill>
                <a:latin typeface="Calibri"/>
                <a:cs typeface="Calibri"/>
              </a:rPr>
              <a:t> </a:t>
            </a:r>
            <a:r>
              <a:rPr sz="2000" spc="-20" dirty="0">
                <a:solidFill>
                  <a:srgbClr val="406D6E"/>
                </a:solidFill>
                <a:latin typeface="Calibri"/>
                <a:cs typeface="Calibri"/>
              </a:rPr>
              <a:t>enfoque</a:t>
            </a:r>
            <a:r>
              <a:rPr sz="2000" spc="-15" dirty="0">
                <a:solidFill>
                  <a:srgbClr val="406D6E"/>
                </a:solidFill>
                <a:latin typeface="Calibri"/>
                <a:cs typeface="Calibri"/>
              </a:rPr>
              <a:t> </a:t>
            </a:r>
            <a:r>
              <a:rPr sz="2000" spc="-20" dirty="0">
                <a:solidFill>
                  <a:srgbClr val="406D6E"/>
                </a:solidFill>
                <a:latin typeface="Calibri"/>
                <a:cs typeface="Calibri"/>
              </a:rPr>
              <a:t>ecológico,</a:t>
            </a:r>
            <a:r>
              <a:rPr sz="2000" spc="-15" dirty="0">
                <a:solidFill>
                  <a:srgbClr val="406D6E"/>
                </a:solidFill>
                <a:latin typeface="Calibri"/>
                <a:cs typeface="Calibri"/>
              </a:rPr>
              <a:t> </a:t>
            </a:r>
            <a:r>
              <a:rPr sz="2000" spc="-10" dirty="0">
                <a:solidFill>
                  <a:srgbClr val="406D6E"/>
                </a:solidFill>
                <a:latin typeface="Calibri"/>
                <a:cs typeface="Calibri"/>
              </a:rPr>
              <a:t>la</a:t>
            </a:r>
            <a:r>
              <a:rPr sz="2000" spc="-5" dirty="0">
                <a:solidFill>
                  <a:srgbClr val="406D6E"/>
                </a:solidFill>
                <a:latin typeface="Calibri"/>
                <a:cs typeface="Calibri"/>
              </a:rPr>
              <a:t> </a:t>
            </a:r>
            <a:r>
              <a:rPr sz="2000" spc="-10" dirty="0">
                <a:solidFill>
                  <a:srgbClr val="406D6E"/>
                </a:solidFill>
                <a:latin typeface="Calibri"/>
                <a:cs typeface="Calibri"/>
              </a:rPr>
              <a:t>buena </a:t>
            </a:r>
            <a:r>
              <a:rPr sz="2000" spc="-5" dirty="0">
                <a:solidFill>
                  <a:srgbClr val="406D6E"/>
                </a:solidFill>
                <a:latin typeface="Calibri"/>
                <a:cs typeface="Calibri"/>
              </a:rPr>
              <a:t> </a:t>
            </a:r>
            <a:r>
              <a:rPr sz="2000" spc="-15" dirty="0">
                <a:solidFill>
                  <a:srgbClr val="406D6E"/>
                </a:solidFill>
                <a:latin typeface="Calibri"/>
                <a:cs typeface="Calibri"/>
              </a:rPr>
              <a:t>nutrición</a:t>
            </a:r>
            <a:r>
              <a:rPr sz="2000" spc="-10" dirty="0">
                <a:solidFill>
                  <a:srgbClr val="406D6E"/>
                </a:solidFill>
                <a:latin typeface="Calibri"/>
                <a:cs typeface="Calibri"/>
              </a:rPr>
              <a:t> </a:t>
            </a:r>
            <a:r>
              <a:rPr sz="2000" dirty="0">
                <a:solidFill>
                  <a:srgbClr val="406D6E"/>
                </a:solidFill>
                <a:latin typeface="Calibri"/>
                <a:cs typeface="Calibri"/>
              </a:rPr>
              <a:t>y</a:t>
            </a:r>
            <a:r>
              <a:rPr sz="2000" spc="-40" dirty="0">
                <a:solidFill>
                  <a:srgbClr val="406D6E"/>
                </a:solidFill>
                <a:latin typeface="Calibri"/>
                <a:cs typeface="Calibri"/>
              </a:rPr>
              <a:t> </a:t>
            </a:r>
            <a:r>
              <a:rPr sz="2000" spc="-10" dirty="0">
                <a:solidFill>
                  <a:srgbClr val="406D6E"/>
                </a:solidFill>
                <a:latin typeface="Calibri"/>
                <a:cs typeface="Calibri"/>
              </a:rPr>
              <a:t>la</a:t>
            </a:r>
            <a:r>
              <a:rPr sz="2000" spc="-5" dirty="0">
                <a:solidFill>
                  <a:srgbClr val="406D6E"/>
                </a:solidFill>
                <a:latin typeface="Calibri"/>
                <a:cs typeface="Calibri"/>
              </a:rPr>
              <a:t> </a:t>
            </a:r>
            <a:r>
              <a:rPr sz="2000" spc="-20" dirty="0">
                <a:solidFill>
                  <a:srgbClr val="406D6E"/>
                </a:solidFill>
                <a:latin typeface="Calibri"/>
                <a:cs typeface="Calibri"/>
              </a:rPr>
              <a:t>sostenibilidad</a:t>
            </a:r>
            <a:r>
              <a:rPr sz="2000" spc="30" dirty="0">
                <a:solidFill>
                  <a:srgbClr val="406D6E"/>
                </a:solidFill>
                <a:latin typeface="Calibri"/>
                <a:cs typeface="Calibri"/>
              </a:rPr>
              <a:t> </a:t>
            </a:r>
            <a:r>
              <a:rPr sz="2000" spc="-10" dirty="0">
                <a:solidFill>
                  <a:srgbClr val="406D6E"/>
                </a:solidFill>
                <a:latin typeface="Calibri"/>
                <a:cs typeface="Calibri"/>
              </a:rPr>
              <a:t>siguen</a:t>
            </a:r>
            <a:r>
              <a:rPr sz="2000" spc="-5" dirty="0">
                <a:solidFill>
                  <a:srgbClr val="406D6E"/>
                </a:solidFill>
                <a:latin typeface="Calibri"/>
                <a:cs typeface="Calibri"/>
              </a:rPr>
              <a:t> </a:t>
            </a:r>
            <a:r>
              <a:rPr sz="2000" spc="-10" dirty="0">
                <a:solidFill>
                  <a:srgbClr val="406D6E"/>
                </a:solidFill>
                <a:latin typeface="Calibri"/>
                <a:cs typeface="Calibri"/>
              </a:rPr>
              <a:t>siendo</a:t>
            </a:r>
            <a:r>
              <a:rPr sz="2000" spc="-25" dirty="0">
                <a:solidFill>
                  <a:srgbClr val="406D6E"/>
                </a:solidFill>
                <a:latin typeface="Calibri"/>
                <a:cs typeface="Calibri"/>
              </a:rPr>
              <a:t> </a:t>
            </a:r>
            <a:r>
              <a:rPr sz="2000" spc="-10" dirty="0">
                <a:solidFill>
                  <a:srgbClr val="406D6E"/>
                </a:solidFill>
                <a:latin typeface="Calibri"/>
                <a:cs typeface="Calibri"/>
              </a:rPr>
              <a:t>la</a:t>
            </a:r>
            <a:r>
              <a:rPr sz="2000" spc="-5" dirty="0">
                <a:solidFill>
                  <a:srgbClr val="406D6E"/>
                </a:solidFill>
                <a:latin typeface="Calibri"/>
                <a:cs typeface="Calibri"/>
              </a:rPr>
              <a:t> </a:t>
            </a:r>
            <a:r>
              <a:rPr sz="2000" spc="-10" dirty="0">
                <a:solidFill>
                  <a:srgbClr val="406D6E"/>
                </a:solidFill>
                <a:latin typeface="Calibri"/>
                <a:cs typeface="Calibri"/>
              </a:rPr>
              <a:t>base </a:t>
            </a:r>
            <a:r>
              <a:rPr sz="2000" spc="-5" dirty="0">
                <a:solidFill>
                  <a:srgbClr val="406D6E"/>
                </a:solidFill>
                <a:latin typeface="Calibri"/>
                <a:cs typeface="Calibri"/>
              </a:rPr>
              <a:t>de</a:t>
            </a:r>
            <a:r>
              <a:rPr sz="2000" spc="-20" dirty="0">
                <a:solidFill>
                  <a:srgbClr val="406D6E"/>
                </a:solidFill>
                <a:latin typeface="Calibri"/>
                <a:cs typeface="Calibri"/>
              </a:rPr>
              <a:t> </a:t>
            </a:r>
            <a:r>
              <a:rPr sz="2000" spc="-10" dirty="0">
                <a:solidFill>
                  <a:srgbClr val="406D6E"/>
                </a:solidFill>
                <a:latin typeface="Calibri"/>
                <a:cs typeface="Calibri"/>
              </a:rPr>
              <a:t>su</a:t>
            </a:r>
            <a:r>
              <a:rPr sz="2000" spc="-20" dirty="0">
                <a:solidFill>
                  <a:srgbClr val="406D6E"/>
                </a:solidFill>
                <a:latin typeface="Calibri"/>
                <a:cs typeface="Calibri"/>
              </a:rPr>
              <a:t> </a:t>
            </a:r>
            <a:r>
              <a:rPr sz="2000" spc="-15" dirty="0">
                <a:solidFill>
                  <a:srgbClr val="406D6E"/>
                </a:solidFill>
                <a:latin typeface="Calibri"/>
                <a:cs typeface="Calibri"/>
              </a:rPr>
              <a:t>negocio.</a:t>
            </a:r>
            <a:endParaRPr sz="2000">
              <a:latin typeface="Calibri"/>
              <a:cs typeface="Calibri"/>
            </a:endParaRPr>
          </a:p>
        </p:txBody>
      </p:sp>
      <p:sp>
        <p:nvSpPr>
          <p:cNvPr id="4" name="object 4"/>
          <p:cNvSpPr txBox="1"/>
          <p:nvPr/>
        </p:nvSpPr>
        <p:spPr>
          <a:xfrm>
            <a:off x="533107" y="5161978"/>
            <a:ext cx="673735" cy="269875"/>
          </a:xfrm>
          <a:prstGeom prst="rect">
            <a:avLst/>
          </a:prstGeom>
          <a:solidFill>
            <a:srgbClr val="F5C05B"/>
          </a:solidFill>
        </p:spPr>
        <p:txBody>
          <a:bodyPr vert="horz" wrap="square" lIns="0" tIns="0" rIns="0" bIns="0" rtlCol="0">
            <a:spAutoFit/>
          </a:bodyPr>
          <a:lstStyle/>
          <a:p>
            <a:pPr>
              <a:lnSpc>
                <a:spcPts val="1989"/>
              </a:lnSpc>
            </a:pPr>
            <a:r>
              <a:rPr sz="1800" b="1" spc="-30" dirty="0">
                <a:solidFill>
                  <a:srgbClr val="085154"/>
                </a:solidFill>
                <a:latin typeface="Calibri"/>
                <a:cs typeface="Calibri"/>
              </a:rPr>
              <a:t>VISITA</a:t>
            </a:r>
            <a:endParaRPr sz="1800">
              <a:latin typeface="Calibri"/>
              <a:cs typeface="Calibri"/>
            </a:endParaRPr>
          </a:p>
        </p:txBody>
      </p:sp>
      <p:sp>
        <p:nvSpPr>
          <p:cNvPr id="5" name="object 5"/>
          <p:cNvSpPr txBox="1"/>
          <p:nvPr/>
        </p:nvSpPr>
        <p:spPr>
          <a:xfrm>
            <a:off x="1261363" y="5147894"/>
            <a:ext cx="5750560" cy="300355"/>
          </a:xfrm>
          <a:prstGeom prst="rect">
            <a:avLst/>
          </a:prstGeom>
        </p:spPr>
        <p:txBody>
          <a:bodyPr vert="horz" wrap="square" lIns="0" tIns="12700" rIns="0" bIns="0" rtlCol="0">
            <a:spAutoFit/>
          </a:bodyPr>
          <a:lstStyle/>
          <a:p>
            <a:pPr marL="12700">
              <a:lnSpc>
                <a:spcPct val="100000"/>
              </a:lnSpc>
              <a:spcBef>
                <a:spcPts val="100"/>
              </a:spcBef>
            </a:pPr>
            <a:r>
              <a:rPr sz="1800" u="heavy" spc="-45" dirty="0">
                <a:solidFill>
                  <a:srgbClr val="0461C1"/>
                </a:solidFill>
                <a:uFill>
                  <a:solidFill>
                    <a:srgbClr val="0461C1"/>
                  </a:solidFill>
                </a:uFill>
                <a:latin typeface="Calibri"/>
                <a:cs typeface="Calibri"/>
                <a:hlinkClick r:id="rId2"/>
              </a:rPr>
              <a:t>Vegan</a:t>
            </a:r>
            <a:r>
              <a:rPr sz="1800" u="heavy" spc="-40" dirty="0">
                <a:solidFill>
                  <a:srgbClr val="0461C1"/>
                </a:solidFill>
                <a:uFill>
                  <a:solidFill>
                    <a:srgbClr val="0461C1"/>
                  </a:solidFill>
                </a:uFill>
                <a:latin typeface="Calibri"/>
                <a:cs typeface="Calibri"/>
                <a:hlinkClick r:id="rId2"/>
              </a:rPr>
              <a:t> </a:t>
            </a:r>
            <a:r>
              <a:rPr sz="1800" u="heavy" spc="-30" dirty="0">
                <a:solidFill>
                  <a:srgbClr val="0461C1"/>
                </a:solidFill>
                <a:uFill>
                  <a:solidFill>
                    <a:srgbClr val="0461C1"/>
                  </a:solidFill>
                </a:uFill>
                <a:latin typeface="Calibri"/>
                <a:cs typeface="Calibri"/>
                <a:hlinkClick r:id="rId2"/>
              </a:rPr>
              <a:t>Restaurant</a:t>
            </a:r>
            <a:r>
              <a:rPr sz="1800" u="heavy" spc="-45" dirty="0">
                <a:solidFill>
                  <a:srgbClr val="0461C1"/>
                </a:solidFill>
                <a:uFill>
                  <a:solidFill>
                    <a:srgbClr val="0461C1"/>
                  </a:solidFill>
                </a:uFill>
                <a:latin typeface="Calibri"/>
                <a:cs typeface="Calibri"/>
                <a:hlinkClick r:id="rId2"/>
              </a:rPr>
              <a:t> </a:t>
            </a:r>
            <a:r>
              <a:rPr sz="1800" u="heavy" dirty="0">
                <a:solidFill>
                  <a:srgbClr val="0461C1"/>
                </a:solidFill>
                <a:uFill>
                  <a:solidFill>
                    <a:srgbClr val="0461C1"/>
                  </a:solidFill>
                </a:uFill>
                <a:latin typeface="Calibri"/>
                <a:cs typeface="Calibri"/>
                <a:hlinkClick r:id="rId2"/>
              </a:rPr>
              <a:t>|</a:t>
            </a:r>
            <a:r>
              <a:rPr sz="1800" u="heavy" spc="-10" dirty="0">
                <a:solidFill>
                  <a:srgbClr val="0461C1"/>
                </a:solidFill>
                <a:uFill>
                  <a:solidFill>
                    <a:srgbClr val="0461C1"/>
                  </a:solidFill>
                </a:uFill>
                <a:latin typeface="Calibri"/>
                <a:cs typeface="Calibri"/>
                <a:hlinkClick r:id="rId2"/>
              </a:rPr>
              <a:t> </a:t>
            </a:r>
            <a:r>
              <a:rPr sz="1800" u="heavy" spc="-20" dirty="0">
                <a:solidFill>
                  <a:srgbClr val="0461C1"/>
                </a:solidFill>
                <a:uFill>
                  <a:solidFill>
                    <a:srgbClr val="0461C1"/>
                  </a:solidFill>
                </a:uFill>
                <a:latin typeface="Calibri"/>
                <a:cs typeface="Calibri"/>
                <a:hlinkClick r:id="rId2"/>
              </a:rPr>
              <a:t>Greenbox</a:t>
            </a:r>
            <a:r>
              <a:rPr sz="1800" u="heavy" spc="15" dirty="0">
                <a:solidFill>
                  <a:srgbClr val="0461C1"/>
                </a:solidFill>
                <a:uFill>
                  <a:solidFill>
                    <a:srgbClr val="0461C1"/>
                  </a:solidFill>
                </a:uFill>
                <a:latin typeface="Calibri"/>
                <a:cs typeface="Calibri"/>
                <a:hlinkClick r:id="rId2"/>
              </a:rPr>
              <a:t> </a:t>
            </a:r>
            <a:r>
              <a:rPr sz="1800" u="heavy" dirty="0">
                <a:solidFill>
                  <a:srgbClr val="0461C1"/>
                </a:solidFill>
                <a:uFill>
                  <a:solidFill>
                    <a:srgbClr val="0461C1"/>
                  </a:solidFill>
                </a:uFill>
                <a:latin typeface="Calibri"/>
                <a:cs typeface="Calibri"/>
                <a:hlinkClick r:id="rId2"/>
              </a:rPr>
              <a:t>|</a:t>
            </a:r>
            <a:r>
              <a:rPr sz="1800" u="heavy" spc="-15" dirty="0">
                <a:solidFill>
                  <a:srgbClr val="0461C1"/>
                </a:solidFill>
                <a:uFill>
                  <a:solidFill>
                    <a:srgbClr val="0461C1"/>
                  </a:solidFill>
                </a:uFill>
                <a:latin typeface="Calibri"/>
                <a:cs typeface="Calibri"/>
                <a:hlinkClick r:id="rId2"/>
              </a:rPr>
              <a:t> </a:t>
            </a:r>
            <a:r>
              <a:rPr sz="1800" u="heavy" spc="-5" dirty="0">
                <a:solidFill>
                  <a:srgbClr val="0461C1"/>
                </a:solidFill>
                <a:uFill>
                  <a:solidFill>
                    <a:srgbClr val="0461C1"/>
                  </a:solidFill>
                </a:uFill>
                <a:latin typeface="Calibri"/>
                <a:cs typeface="Calibri"/>
                <a:hlinkClick r:id="rId2"/>
              </a:rPr>
              <a:t>London </a:t>
            </a:r>
            <a:r>
              <a:rPr sz="1800" u="heavy" spc="-20" dirty="0">
                <a:solidFill>
                  <a:srgbClr val="0461C1"/>
                </a:solidFill>
                <a:uFill>
                  <a:solidFill>
                    <a:srgbClr val="0461C1"/>
                  </a:solidFill>
                </a:uFill>
                <a:latin typeface="Calibri"/>
                <a:cs typeface="Calibri"/>
                <a:hlinkClick r:id="rId2"/>
              </a:rPr>
              <a:t>(greenboxfoodco.com)</a:t>
            </a:r>
            <a:endParaRPr sz="1800">
              <a:latin typeface="Calibri"/>
              <a:cs typeface="Calibri"/>
            </a:endParaRPr>
          </a:p>
        </p:txBody>
      </p:sp>
      <p:sp>
        <p:nvSpPr>
          <p:cNvPr id="6" name="object 6"/>
          <p:cNvSpPr txBox="1"/>
          <p:nvPr/>
        </p:nvSpPr>
        <p:spPr>
          <a:xfrm>
            <a:off x="516890" y="5544921"/>
            <a:ext cx="2683510" cy="294005"/>
          </a:xfrm>
          <a:prstGeom prst="rect">
            <a:avLst/>
          </a:prstGeom>
          <a:solidFill>
            <a:srgbClr val="F5C05B"/>
          </a:solidFill>
        </p:spPr>
        <p:txBody>
          <a:bodyPr vert="horz" wrap="square" lIns="0" tIns="2540" rIns="0" bIns="0" rtlCol="0">
            <a:spAutoFit/>
          </a:bodyPr>
          <a:lstStyle/>
          <a:p>
            <a:pPr>
              <a:lnSpc>
                <a:spcPct val="100000"/>
              </a:lnSpc>
              <a:spcBef>
                <a:spcPts val="20"/>
              </a:spcBef>
            </a:pPr>
            <a:r>
              <a:rPr sz="1800" b="1" spc="-20" dirty="0">
                <a:solidFill>
                  <a:srgbClr val="085154"/>
                </a:solidFill>
                <a:latin typeface="Calibri"/>
                <a:cs typeface="Calibri"/>
              </a:rPr>
              <a:t>LEA</a:t>
            </a:r>
            <a:r>
              <a:rPr sz="1800" b="1" spc="-30" dirty="0">
                <a:solidFill>
                  <a:srgbClr val="085154"/>
                </a:solidFill>
                <a:latin typeface="Calibri"/>
                <a:cs typeface="Calibri"/>
              </a:rPr>
              <a:t> </a:t>
            </a:r>
            <a:r>
              <a:rPr sz="1800" b="1" spc="-10" dirty="0">
                <a:solidFill>
                  <a:srgbClr val="085154"/>
                </a:solidFill>
                <a:latin typeface="Calibri"/>
                <a:cs typeface="Calibri"/>
              </a:rPr>
              <a:t>LA</a:t>
            </a:r>
            <a:r>
              <a:rPr sz="1800" b="1" spc="-30" dirty="0">
                <a:solidFill>
                  <a:srgbClr val="085154"/>
                </a:solidFill>
                <a:latin typeface="Calibri"/>
                <a:cs typeface="Calibri"/>
              </a:rPr>
              <a:t> </a:t>
            </a:r>
            <a:r>
              <a:rPr sz="1800" b="1" spc="-25" dirty="0">
                <a:solidFill>
                  <a:srgbClr val="085154"/>
                </a:solidFill>
                <a:latin typeface="Calibri"/>
                <a:cs typeface="Calibri"/>
              </a:rPr>
              <a:t>HISTORIA</a:t>
            </a:r>
            <a:r>
              <a:rPr sz="1800" b="1" spc="-30" dirty="0">
                <a:solidFill>
                  <a:srgbClr val="085154"/>
                </a:solidFill>
                <a:latin typeface="Calibri"/>
                <a:cs typeface="Calibri"/>
              </a:rPr>
              <a:t> </a:t>
            </a:r>
            <a:r>
              <a:rPr sz="1800" b="1" spc="-35" dirty="0">
                <a:solidFill>
                  <a:srgbClr val="085154"/>
                </a:solidFill>
                <a:latin typeface="Calibri"/>
                <a:cs typeface="Calibri"/>
              </a:rPr>
              <a:t>COMPLETA</a:t>
            </a:r>
            <a:endParaRPr sz="1800">
              <a:latin typeface="Calibri"/>
              <a:cs typeface="Calibri"/>
            </a:endParaRPr>
          </a:p>
        </p:txBody>
      </p:sp>
      <p:sp>
        <p:nvSpPr>
          <p:cNvPr id="7" name="object 7"/>
          <p:cNvSpPr txBox="1"/>
          <p:nvPr/>
        </p:nvSpPr>
        <p:spPr>
          <a:xfrm>
            <a:off x="3290061" y="5510885"/>
            <a:ext cx="4954270" cy="330835"/>
          </a:xfrm>
          <a:prstGeom prst="rect">
            <a:avLst/>
          </a:prstGeom>
        </p:spPr>
        <p:txBody>
          <a:bodyPr vert="horz" wrap="square" lIns="0" tIns="12700" rIns="0" bIns="0" rtlCol="0">
            <a:spAutoFit/>
          </a:bodyPr>
          <a:lstStyle/>
          <a:p>
            <a:pPr marL="12700">
              <a:lnSpc>
                <a:spcPct val="100000"/>
              </a:lnSpc>
              <a:spcBef>
                <a:spcPts val="100"/>
              </a:spcBef>
            </a:pPr>
            <a:r>
              <a:rPr sz="2000" u="heavy" spc="-15" dirty="0">
                <a:solidFill>
                  <a:srgbClr val="0461C1"/>
                </a:solidFill>
                <a:uFill>
                  <a:solidFill>
                    <a:srgbClr val="0461C1"/>
                  </a:solidFill>
                </a:uFill>
                <a:latin typeface="Calibri"/>
                <a:cs typeface="Calibri"/>
                <a:hlinkClick r:id="rId3"/>
              </a:rPr>
              <a:t>72-Greenbox-Food-Co.pdf</a:t>
            </a:r>
            <a:r>
              <a:rPr sz="2000" u="heavy" spc="-55" dirty="0">
                <a:solidFill>
                  <a:srgbClr val="0461C1"/>
                </a:solidFill>
                <a:uFill>
                  <a:solidFill>
                    <a:srgbClr val="0461C1"/>
                  </a:solidFill>
                </a:uFill>
                <a:latin typeface="Calibri"/>
                <a:cs typeface="Calibri"/>
                <a:hlinkClick r:id="rId3"/>
              </a:rPr>
              <a:t> </a:t>
            </a:r>
            <a:r>
              <a:rPr sz="2000" u="heavy" spc="-20" dirty="0">
                <a:solidFill>
                  <a:srgbClr val="0461C1"/>
                </a:solidFill>
                <a:uFill>
                  <a:solidFill>
                    <a:srgbClr val="0461C1"/>
                  </a:solidFill>
                </a:uFill>
                <a:latin typeface="Calibri"/>
                <a:cs typeface="Calibri"/>
                <a:hlinkClick r:id="rId3"/>
              </a:rPr>
              <a:t>(foodinnovation.how)</a:t>
            </a:r>
            <a:endParaRPr sz="2000">
              <a:latin typeface="Calibri"/>
              <a:cs typeface="Calibri"/>
            </a:endParaRPr>
          </a:p>
        </p:txBody>
      </p:sp>
      <p:pic>
        <p:nvPicPr>
          <p:cNvPr id="8" name="object 8"/>
          <p:cNvPicPr/>
          <p:nvPr/>
        </p:nvPicPr>
        <p:blipFill>
          <a:blip r:embed="rId4" cstate="print"/>
          <a:stretch>
            <a:fillRect/>
          </a:stretch>
        </p:blipFill>
        <p:spPr>
          <a:xfrm>
            <a:off x="0" y="154431"/>
            <a:ext cx="7639811" cy="2325116"/>
          </a:xfrm>
          <a:prstGeom prst="rect">
            <a:avLst/>
          </a:prstGeom>
        </p:spPr>
      </p:pic>
      <p:sp>
        <p:nvSpPr>
          <p:cNvPr id="9" name="object 9"/>
          <p:cNvSpPr txBox="1">
            <a:spLocks noGrp="1"/>
          </p:cNvSpPr>
          <p:nvPr>
            <p:ph type="title"/>
          </p:nvPr>
        </p:nvSpPr>
        <p:spPr>
          <a:prstGeom prst="rect">
            <a:avLst/>
          </a:prstGeom>
        </p:spPr>
        <p:txBody>
          <a:bodyPr vert="horz" wrap="square" lIns="0" tIns="12065" rIns="0" bIns="0" rtlCol="0">
            <a:spAutoFit/>
          </a:bodyPr>
          <a:lstStyle/>
          <a:p>
            <a:pPr marL="8086725">
              <a:lnSpc>
                <a:spcPct val="100000"/>
              </a:lnSpc>
              <a:spcBef>
                <a:spcPts val="95"/>
              </a:spcBef>
            </a:pPr>
            <a:r>
              <a:rPr spc="-20" dirty="0"/>
              <a:t>CASE</a:t>
            </a:r>
            <a:r>
              <a:rPr spc="20" dirty="0"/>
              <a:t> </a:t>
            </a:r>
            <a:r>
              <a:rPr spc="-25" dirty="0"/>
              <a:t>STUDY</a:t>
            </a:r>
            <a:r>
              <a:rPr spc="-65" dirty="0"/>
              <a:t> </a:t>
            </a:r>
            <a:r>
              <a:rPr spc="-5" dirty="0"/>
              <a:t>..</a:t>
            </a:r>
            <a:r>
              <a:rPr dirty="0"/>
              <a:t> </a:t>
            </a:r>
            <a:r>
              <a:rPr spc="-5" dirty="0"/>
              <a:t>BE</a:t>
            </a:r>
            <a:r>
              <a:rPr spc="-20" dirty="0"/>
              <a:t> </a:t>
            </a:r>
            <a:r>
              <a:rPr spc="-5" dirty="0"/>
              <a:t>INSPIRED</a:t>
            </a:r>
          </a:p>
        </p:txBody>
      </p:sp>
      <p:pic>
        <p:nvPicPr>
          <p:cNvPr id="10" name="object 10"/>
          <p:cNvPicPr/>
          <p:nvPr/>
        </p:nvPicPr>
        <p:blipFill>
          <a:blip r:embed="rId5" cstate="screen">
            <a:extLst>
              <a:ext uri="{28A0092B-C50C-407E-A947-70E740481C1C}">
                <a14:useLocalDpi xmlns:a14="http://schemas.microsoft.com/office/drawing/2010/main"/>
              </a:ext>
            </a:extLst>
          </a:blip>
          <a:stretch>
            <a:fillRect/>
          </a:stretch>
        </p:blipFill>
        <p:spPr>
          <a:xfrm>
            <a:off x="8279892" y="2744723"/>
            <a:ext cx="3794759" cy="1827276"/>
          </a:xfrm>
          <a:prstGeom prst="rect">
            <a:avLst/>
          </a:prstGeom>
        </p:spPr>
      </p:pic>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INNOVACIÓN</a:t>
            </a:r>
            <a:r>
              <a:rPr spc="-50" dirty="0"/>
              <a:t> </a:t>
            </a:r>
            <a:r>
              <a:rPr spc="-5" dirty="0"/>
              <a:t>PARA</a:t>
            </a:r>
            <a:r>
              <a:rPr spc="-40" dirty="0"/>
              <a:t> </a:t>
            </a:r>
            <a:r>
              <a:rPr spc="-5" dirty="0"/>
              <a:t>EL</a:t>
            </a:r>
            <a:r>
              <a:rPr spc="-10" dirty="0"/>
              <a:t> SECTOR</a:t>
            </a:r>
            <a:r>
              <a:rPr spc="-30" dirty="0"/>
              <a:t> </a:t>
            </a:r>
            <a:r>
              <a:rPr spc="-5" dirty="0"/>
              <a:t>DE</a:t>
            </a:r>
            <a:r>
              <a:rPr spc="-20" dirty="0"/>
              <a:t> </a:t>
            </a:r>
            <a:r>
              <a:rPr spc="-5" dirty="0"/>
              <a:t>LA</a:t>
            </a:r>
            <a:r>
              <a:rPr spc="-15" dirty="0"/>
              <a:t> </a:t>
            </a:r>
            <a:r>
              <a:rPr spc="-5" dirty="0"/>
              <a:t>ALIMENTACIÓN</a:t>
            </a:r>
          </a:p>
        </p:txBody>
      </p:sp>
    </p:spTree>
    <p:extLst>
      <p:ext uri="{BB962C8B-B14F-4D97-AF65-F5344CB8AC3E}">
        <p14:creationId xmlns:p14="http://schemas.microsoft.com/office/powerpoint/2010/main" val="341358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4604" rIns="0" bIns="0" rtlCol="0">
            <a:spAutoFit/>
          </a:bodyPr>
          <a:lstStyle/>
          <a:p>
            <a:pPr marL="165100" marR="5080">
              <a:lnSpc>
                <a:spcPct val="99400"/>
              </a:lnSpc>
              <a:spcBef>
                <a:spcPts val="114"/>
              </a:spcBef>
            </a:pPr>
            <a:r>
              <a:rPr spc="-25" dirty="0"/>
              <a:t>"Hemos</a:t>
            </a:r>
            <a:r>
              <a:rPr spc="-10" dirty="0"/>
              <a:t> </a:t>
            </a:r>
            <a:r>
              <a:rPr spc="-25" dirty="0"/>
              <a:t>tenido</a:t>
            </a:r>
            <a:r>
              <a:rPr spc="-30" dirty="0"/>
              <a:t> </a:t>
            </a:r>
            <a:r>
              <a:rPr spc="-15" dirty="0"/>
              <a:t>la</a:t>
            </a:r>
            <a:r>
              <a:rPr spc="-25" dirty="0"/>
              <a:t> </a:t>
            </a:r>
            <a:r>
              <a:rPr spc="-20" dirty="0"/>
              <a:t>suerte</a:t>
            </a:r>
            <a:r>
              <a:rPr spc="-45" dirty="0"/>
              <a:t> </a:t>
            </a:r>
            <a:r>
              <a:rPr spc="-15" dirty="0"/>
              <a:t>de</a:t>
            </a:r>
            <a:r>
              <a:rPr spc="-45" dirty="0"/>
              <a:t> </a:t>
            </a:r>
            <a:r>
              <a:rPr spc="-25" dirty="0"/>
              <a:t>especializarnos</a:t>
            </a:r>
            <a:r>
              <a:rPr spc="-20" dirty="0"/>
              <a:t> </a:t>
            </a:r>
            <a:r>
              <a:rPr spc="-15" dirty="0"/>
              <a:t>en</a:t>
            </a:r>
            <a:r>
              <a:rPr spc="-45" dirty="0"/>
              <a:t> </a:t>
            </a:r>
            <a:r>
              <a:rPr spc="-20" dirty="0"/>
              <a:t>pop-ups</a:t>
            </a:r>
            <a:r>
              <a:rPr spc="-35" dirty="0"/>
              <a:t> </a:t>
            </a:r>
            <a:r>
              <a:rPr spc="-25" dirty="0"/>
              <a:t>experimentales</a:t>
            </a:r>
            <a:r>
              <a:rPr spc="-10" dirty="0"/>
              <a:t> </a:t>
            </a:r>
            <a:r>
              <a:rPr dirty="0"/>
              <a:t>a</a:t>
            </a:r>
            <a:r>
              <a:rPr spc="-50" dirty="0"/>
              <a:t> </a:t>
            </a:r>
            <a:r>
              <a:rPr spc="-20" dirty="0"/>
              <a:t>base</a:t>
            </a:r>
            <a:r>
              <a:rPr spc="-40" dirty="0"/>
              <a:t> </a:t>
            </a:r>
            <a:r>
              <a:rPr spc="-15" dirty="0"/>
              <a:t>de</a:t>
            </a:r>
            <a:r>
              <a:rPr spc="-45" dirty="0"/>
              <a:t> </a:t>
            </a:r>
            <a:r>
              <a:rPr spc="-25" dirty="0"/>
              <a:t>plantas.</a:t>
            </a:r>
            <a:r>
              <a:rPr spc="-20" dirty="0"/>
              <a:t> Esto</a:t>
            </a:r>
            <a:r>
              <a:rPr spc="-40" dirty="0"/>
              <a:t> </a:t>
            </a:r>
            <a:r>
              <a:rPr spc="-15" dirty="0"/>
              <a:t>nos</a:t>
            </a:r>
            <a:r>
              <a:rPr spc="-40" dirty="0"/>
              <a:t> </a:t>
            </a:r>
            <a:r>
              <a:rPr spc="-15" dirty="0"/>
              <a:t>ha </a:t>
            </a:r>
            <a:r>
              <a:rPr spc="-540" dirty="0"/>
              <a:t> </a:t>
            </a:r>
            <a:r>
              <a:rPr spc="-25" dirty="0"/>
              <a:t>permitido </a:t>
            </a:r>
            <a:r>
              <a:rPr spc="-15" dirty="0"/>
              <a:t>ser </a:t>
            </a:r>
            <a:r>
              <a:rPr spc="-25" dirty="0"/>
              <a:t>creativos </a:t>
            </a:r>
            <a:r>
              <a:rPr spc="-15" dirty="0"/>
              <a:t>con </a:t>
            </a:r>
            <a:r>
              <a:rPr spc="-25" dirty="0"/>
              <a:t>menús, </a:t>
            </a:r>
            <a:r>
              <a:rPr spc="-20" dirty="0"/>
              <a:t>lugares </a:t>
            </a:r>
            <a:r>
              <a:rPr dirty="0"/>
              <a:t>y </a:t>
            </a:r>
            <a:r>
              <a:rPr spc="-25" dirty="0"/>
              <a:t>colaboraciones innovadoras. Empezamos </a:t>
            </a:r>
            <a:r>
              <a:rPr spc="-15" dirty="0"/>
              <a:t>con </a:t>
            </a:r>
            <a:r>
              <a:rPr spc="-20" dirty="0"/>
              <a:t>Greenbox </a:t>
            </a:r>
            <a:r>
              <a:rPr spc="-15" dirty="0"/>
              <a:t> </a:t>
            </a:r>
            <a:r>
              <a:rPr spc="-20" dirty="0"/>
              <a:t>para </a:t>
            </a:r>
            <a:r>
              <a:rPr spc="-25" dirty="0"/>
              <a:t>mostrar </a:t>
            </a:r>
            <a:r>
              <a:rPr spc="-20" dirty="0"/>
              <a:t>cómo </a:t>
            </a:r>
            <a:r>
              <a:rPr spc="-15" dirty="0"/>
              <a:t>una </a:t>
            </a:r>
            <a:r>
              <a:rPr spc="-20" dirty="0"/>
              <a:t>dieta </a:t>
            </a:r>
            <a:r>
              <a:rPr spc="-25" dirty="0"/>
              <a:t>vegetariana </a:t>
            </a:r>
            <a:r>
              <a:rPr spc="-20" dirty="0"/>
              <a:t>puede </a:t>
            </a:r>
            <a:r>
              <a:rPr spc="-15" dirty="0"/>
              <a:t>ser </a:t>
            </a:r>
            <a:r>
              <a:rPr spc="-25" dirty="0"/>
              <a:t>emocionante </a:t>
            </a:r>
            <a:r>
              <a:rPr dirty="0"/>
              <a:t>y </a:t>
            </a:r>
            <a:r>
              <a:rPr spc="-20" dirty="0"/>
              <a:t>fácil </a:t>
            </a:r>
            <a:r>
              <a:rPr spc="-15" dirty="0"/>
              <a:t>de </a:t>
            </a:r>
            <a:r>
              <a:rPr spc="-35" dirty="0"/>
              <a:t>entender, </a:t>
            </a:r>
            <a:r>
              <a:rPr spc="-20" dirty="0"/>
              <a:t>nuestro viaje nos </a:t>
            </a:r>
            <a:r>
              <a:rPr spc="-545" dirty="0"/>
              <a:t> </a:t>
            </a:r>
            <a:r>
              <a:rPr spc="-20" dirty="0"/>
              <a:t>llevó </a:t>
            </a:r>
            <a:r>
              <a:rPr spc="-25" dirty="0"/>
              <a:t>más </a:t>
            </a:r>
            <a:r>
              <a:rPr spc="-20" dirty="0"/>
              <a:t>allá </a:t>
            </a:r>
            <a:r>
              <a:rPr spc="-15" dirty="0"/>
              <a:t>en el </a:t>
            </a:r>
            <a:r>
              <a:rPr spc="-25" dirty="0"/>
              <a:t>mundo </a:t>
            </a:r>
            <a:r>
              <a:rPr spc="-15" dirty="0"/>
              <a:t>de la </a:t>
            </a:r>
            <a:r>
              <a:rPr spc="-25" dirty="0"/>
              <a:t>sostenibilidad </a:t>
            </a:r>
            <a:r>
              <a:rPr dirty="0"/>
              <a:t>y </a:t>
            </a:r>
            <a:r>
              <a:rPr spc="-10" dirty="0"/>
              <a:t>se </a:t>
            </a:r>
            <a:r>
              <a:rPr spc="-15" dirty="0"/>
              <a:t>ha </a:t>
            </a:r>
            <a:r>
              <a:rPr spc="-20" dirty="0"/>
              <a:t>convertido </a:t>
            </a:r>
            <a:r>
              <a:rPr spc="-15" dirty="0"/>
              <a:t>en la </a:t>
            </a:r>
            <a:r>
              <a:rPr spc="-20" dirty="0"/>
              <a:t>piedra angular </a:t>
            </a:r>
            <a:r>
              <a:rPr spc="-15" dirty="0"/>
              <a:t>de lo que </a:t>
            </a:r>
            <a:r>
              <a:rPr spc="-10" dirty="0"/>
              <a:t> </a:t>
            </a:r>
            <a:r>
              <a:rPr spc="-25" dirty="0"/>
              <a:t>pretendemos</a:t>
            </a:r>
            <a:r>
              <a:rPr spc="-35" dirty="0"/>
              <a:t> </a:t>
            </a:r>
            <a:r>
              <a:rPr spc="-20" dirty="0"/>
              <a:t>ofrecer:</a:t>
            </a:r>
            <a:r>
              <a:rPr spc="-70" dirty="0"/>
              <a:t> </a:t>
            </a:r>
            <a:r>
              <a:rPr spc="-20" dirty="0"/>
              <a:t>Hacer</a:t>
            </a:r>
            <a:r>
              <a:rPr spc="-45" dirty="0"/>
              <a:t> </a:t>
            </a:r>
            <a:r>
              <a:rPr spc="-15" dirty="0"/>
              <a:t>que</a:t>
            </a:r>
            <a:r>
              <a:rPr spc="-50" dirty="0"/>
              <a:t> </a:t>
            </a:r>
            <a:r>
              <a:rPr spc="-15" dirty="0"/>
              <a:t>la</a:t>
            </a:r>
            <a:r>
              <a:rPr spc="-40" dirty="0"/>
              <a:t> </a:t>
            </a:r>
            <a:r>
              <a:rPr spc="-25" dirty="0"/>
              <a:t>próxima</a:t>
            </a:r>
            <a:r>
              <a:rPr spc="-35" dirty="0"/>
              <a:t> </a:t>
            </a:r>
            <a:r>
              <a:rPr spc="-20" dirty="0"/>
              <a:t>década</a:t>
            </a:r>
            <a:r>
              <a:rPr spc="-50" dirty="0"/>
              <a:t> </a:t>
            </a:r>
            <a:r>
              <a:rPr spc="-15" dirty="0"/>
              <a:t>sea</a:t>
            </a:r>
            <a:r>
              <a:rPr spc="-50" dirty="0"/>
              <a:t> </a:t>
            </a:r>
            <a:r>
              <a:rPr spc="-15" dirty="0"/>
              <a:t>lo</a:t>
            </a:r>
            <a:r>
              <a:rPr spc="-35" dirty="0"/>
              <a:t> </a:t>
            </a:r>
            <a:r>
              <a:rPr spc="-20" dirty="0"/>
              <a:t>más</a:t>
            </a:r>
            <a:r>
              <a:rPr spc="-35" dirty="0"/>
              <a:t> </a:t>
            </a:r>
            <a:r>
              <a:rPr spc="-20" dirty="0"/>
              <a:t>deliciosa </a:t>
            </a:r>
            <a:r>
              <a:rPr dirty="0"/>
              <a:t>y</a:t>
            </a:r>
            <a:r>
              <a:rPr spc="-50" dirty="0"/>
              <a:t> </a:t>
            </a:r>
            <a:r>
              <a:rPr spc="-25" dirty="0"/>
              <a:t>sostenible</a:t>
            </a:r>
            <a:r>
              <a:rPr spc="-20" dirty="0"/>
              <a:t> </a:t>
            </a:r>
            <a:r>
              <a:rPr spc="-25" dirty="0"/>
              <a:t>posible".</a:t>
            </a:r>
          </a:p>
        </p:txBody>
      </p:sp>
      <p:pic>
        <p:nvPicPr>
          <p:cNvPr id="3" name="object 3"/>
          <p:cNvPicPr/>
          <p:nvPr/>
        </p:nvPicPr>
        <p:blipFill>
          <a:blip r:embed="rId2" cstate="print"/>
          <a:stretch>
            <a:fillRect/>
          </a:stretch>
        </p:blipFill>
        <p:spPr>
          <a:xfrm>
            <a:off x="0" y="154431"/>
            <a:ext cx="7639811" cy="2325116"/>
          </a:xfrm>
          <a:prstGeom prst="rect">
            <a:avLst/>
          </a:prstGeom>
        </p:spPr>
      </p:pic>
      <p:sp>
        <p:nvSpPr>
          <p:cNvPr id="4" name="object 4"/>
          <p:cNvSpPr txBox="1">
            <a:spLocks noGrp="1"/>
          </p:cNvSpPr>
          <p:nvPr>
            <p:ph type="title"/>
          </p:nvPr>
        </p:nvSpPr>
        <p:spPr>
          <a:xfrm>
            <a:off x="8005953" y="675766"/>
            <a:ext cx="3993515" cy="434340"/>
          </a:xfrm>
          <a:prstGeom prst="rect">
            <a:avLst/>
          </a:prstGeom>
          <a:solidFill>
            <a:srgbClr val="F5C05B"/>
          </a:solidFill>
        </p:spPr>
        <p:txBody>
          <a:bodyPr vert="horz" wrap="square" lIns="0" tIns="0" rIns="0" bIns="0" rtlCol="0">
            <a:spAutoFit/>
          </a:bodyPr>
          <a:lstStyle/>
          <a:p>
            <a:pPr marL="635">
              <a:lnSpc>
                <a:spcPts val="3020"/>
              </a:lnSpc>
            </a:pPr>
            <a:r>
              <a:rPr spc="-20" dirty="0"/>
              <a:t>CASE</a:t>
            </a:r>
            <a:r>
              <a:rPr spc="20" dirty="0"/>
              <a:t> </a:t>
            </a:r>
            <a:r>
              <a:rPr spc="-25" dirty="0"/>
              <a:t>STUDY</a:t>
            </a:r>
            <a:r>
              <a:rPr spc="-75" dirty="0"/>
              <a:t> </a:t>
            </a:r>
            <a:r>
              <a:rPr spc="-5" dirty="0"/>
              <a:t>..</a:t>
            </a:r>
            <a:r>
              <a:rPr spc="10" dirty="0"/>
              <a:t> </a:t>
            </a:r>
            <a:r>
              <a:rPr spc="-5" dirty="0"/>
              <a:t>BE</a:t>
            </a:r>
            <a:r>
              <a:rPr spc="-20" dirty="0"/>
              <a:t> </a:t>
            </a:r>
            <a:r>
              <a:rPr spc="-5" dirty="0"/>
              <a:t>INSPIRED</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INNOVACIÓN</a:t>
            </a:r>
            <a:r>
              <a:rPr spc="-50" dirty="0"/>
              <a:t> </a:t>
            </a:r>
            <a:r>
              <a:rPr spc="-5" dirty="0"/>
              <a:t>PARA</a:t>
            </a:r>
            <a:r>
              <a:rPr spc="-40" dirty="0"/>
              <a:t> </a:t>
            </a:r>
            <a:r>
              <a:rPr spc="-5" dirty="0"/>
              <a:t>EL</a:t>
            </a:r>
            <a:r>
              <a:rPr spc="-10" dirty="0"/>
              <a:t> SECTOR</a:t>
            </a:r>
            <a:r>
              <a:rPr spc="-30" dirty="0"/>
              <a:t> </a:t>
            </a:r>
            <a:r>
              <a:rPr spc="-5" dirty="0"/>
              <a:t>DE</a:t>
            </a:r>
            <a:r>
              <a:rPr spc="-20" dirty="0"/>
              <a:t> </a:t>
            </a:r>
            <a:r>
              <a:rPr spc="-5" dirty="0"/>
              <a:t>LA</a:t>
            </a:r>
            <a:r>
              <a:rPr spc="-15" dirty="0"/>
              <a:t> </a:t>
            </a:r>
            <a:r>
              <a:rPr spc="-5" dirty="0"/>
              <a:t>ALIMENTACIÓN</a:t>
            </a:r>
          </a:p>
        </p:txBody>
      </p:sp>
      <p:sp>
        <p:nvSpPr>
          <p:cNvPr id="5" name="object 5"/>
          <p:cNvSpPr txBox="1"/>
          <p:nvPr/>
        </p:nvSpPr>
        <p:spPr>
          <a:xfrm>
            <a:off x="685800" y="4406163"/>
            <a:ext cx="5715000" cy="1464945"/>
          </a:xfrm>
          <a:prstGeom prst="rect">
            <a:avLst/>
          </a:prstGeom>
          <a:ln w="9525">
            <a:solidFill>
              <a:srgbClr val="CC912F"/>
            </a:solidFill>
          </a:ln>
        </p:spPr>
        <p:txBody>
          <a:bodyPr vert="horz" wrap="square" lIns="0" tIns="16510" rIns="0" bIns="0" rtlCol="0">
            <a:spAutoFit/>
          </a:bodyPr>
          <a:lstStyle/>
          <a:p>
            <a:pPr marL="91440" marR="97155" algn="just">
              <a:lnSpc>
                <a:spcPct val="107000"/>
              </a:lnSpc>
              <a:spcBef>
                <a:spcPts val="130"/>
              </a:spcBef>
            </a:pPr>
            <a:r>
              <a:rPr sz="1800" b="1" i="1" spc="-50" dirty="0">
                <a:solidFill>
                  <a:srgbClr val="085154"/>
                </a:solidFill>
                <a:latin typeface="Arial"/>
                <a:cs typeface="Arial"/>
              </a:rPr>
              <a:t>INNOVACIÓN </a:t>
            </a:r>
            <a:r>
              <a:rPr sz="1800" b="1" i="1" dirty="0">
                <a:solidFill>
                  <a:srgbClr val="085154"/>
                </a:solidFill>
                <a:latin typeface="Arial"/>
                <a:cs typeface="Arial"/>
              </a:rPr>
              <a:t>- </a:t>
            </a:r>
            <a:r>
              <a:rPr sz="1800" b="1" i="1" spc="-35" dirty="0">
                <a:solidFill>
                  <a:srgbClr val="085154"/>
                </a:solidFill>
                <a:latin typeface="Arial"/>
                <a:cs typeface="Arial"/>
              </a:rPr>
              <a:t>Bares </a:t>
            </a:r>
            <a:r>
              <a:rPr sz="1800" b="1" i="1" spc="-30" dirty="0">
                <a:solidFill>
                  <a:srgbClr val="085154"/>
                </a:solidFill>
                <a:latin typeface="Arial"/>
                <a:cs typeface="Arial"/>
              </a:rPr>
              <a:t>con </a:t>
            </a:r>
            <a:r>
              <a:rPr sz="1800" b="1" i="1" spc="-35" dirty="0">
                <a:solidFill>
                  <a:srgbClr val="085154"/>
                </a:solidFill>
                <a:latin typeface="Arial"/>
                <a:cs typeface="Arial"/>
              </a:rPr>
              <a:t>comida </a:t>
            </a:r>
            <a:r>
              <a:rPr sz="1800" b="1" i="1" spc="-20" dirty="0">
                <a:solidFill>
                  <a:srgbClr val="085154"/>
                </a:solidFill>
                <a:latin typeface="Arial"/>
                <a:cs typeface="Arial"/>
              </a:rPr>
              <a:t>de </a:t>
            </a:r>
            <a:r>
              <a:rPr sz="1800" b="1" i="1" spc="-35" dirty="0">
                <a:solidFill>
                  <a:srgbClr val="085154"/>
                </a:solidFill>
                <a:latin typeface="Arial"/>
                <a:cs typeface="Arial"/>
              </a:rPr>
              <a:t>origen </a:t>
            </a:r>
            <a:r>
              <a:rPr sz="1800" b="1" i="1" spc="-40" dirty="0">
                <a:solidFill>
                  <a:srgbClr val="085154"/>
                </a:solidFill>
                <a:latin typeface="Arial"/>
                <a:cs typeface="Arial"/>
              </a:rPr>
              <a:t>vegetal </a:t>
            </a:r>
            <a:r>
              <a:rPr sz="1800" b="1" i="1" spc="-35" dirty="0">
                <a:solidFill>
                  <a:srgbClr val="085154"/>
                </a:solidFill>
                <a:latin typeface="Arial"/>
                <a:cs typeface="Arial"/>
              </a:rPr>
              <a:t> </a:t>
            </a:r>
            <a:r>
              <a:rPr sz="1800" spc="-80" dirty="0">
                <a:solidFill>
                  <a:srgbClr val="5E5E5E"/>
                </a:solidFill>
                <a:latin typeface="Arial MT"/>
                <a:cs typeface="Arial MT"/>
              </a:rPr>
              <a:t>Para </a:t>
            </a:r>
            <a:r>
              <a:rPr sz="1800" spc="-85" dirty="0">
                <a:solidFill>
                  <a:srgbClr val="5E5E5E"/>
                </a:solidFill>
                <a:latin typeface="Arial MT"/>
                <a:cs typeface="Arial MT"/>
              </a:rPr>
              <a:t>servir </a:t>
            </a:r>
            <a:r>
              <a:rPr sz="1800" spc="-55" dirty="0">
                <a:solidFill>
                  <a:srgbClr val="5E5E5E"/>
                </a:solidFill>
                <a:latin typeface="Arial MT"/>
                <a:cs typeface="Arial MT"/>
              </a:rPr>
              <a:t>el </a:t>
            </a:r>
            <a:r>
              <a:rPr sz="1800" spc="-85" dirty="0">
                <a:solidFill>
                  <a:srgbClr val="5E5E5E"/>
                </a:solidFill>
                <a:latin typeface="Arial MT"/>
                <a:cs typeface="Arial MT"/>
              </a:rPr>
              <a:t>mejor asado </a:t>
            </a:r>
            <a:r>
              <a:rPr sz="1800" spc="-90" dirty="0">
                <a:solidFill>
                  <a:srgbClr val="5E5E5E"/>
                </a:solidFill>
                <a:latin typeface="Arial MT"/>
                <a:cs typeface="Arial MT"/>
              </a:rPr>
              <a:t>vegano </a:t>
            </a:r>
            <a:r>
              <a:rPr sz="1800" spc="-55" dirty="0">
                <a:solidFill>
                  <a:srgbClr val="5E5E5E"/>
                </a:solidFill>
                <a:latin typeface="Arial MT"/>
                <a:cs typeface="Arial MT"/>
              </a:rPr>
              <a:t>de </a:t>
            </a:r>
            <a:r>
              <a:rPr sz="1800" spc="-95" dirty="0">
                <a:solidFill>
                  <a:srgbClr val="5E5E5E"/>
                </a:solidFill>
                <a:latin typeface="Arial MT"/>
                <a:cs typeface="Arial MT"/>
              </a:rPr>
              <a:t>Londres, </a:t>
            </a:r>
            <a:r>
              <a:rPr sz="1800" spc="-55" dirty="0">
                <a:solidFill>
                  <a:srgbClr val="5E5E5E"/>
                </a:solidFill>
                <a:latin typeface="Arial MT"/>
                <a:cs typeface="Arial MT"/>
              </a:rPr>
              <a:t>se </a:t>
            </a:r>
            <a:r>
              <a:rPr sz="1800" spc="-95" dirty="0">
                <a:solidFill>
                  <a:srgbClr val="5E5E5E"/>
                </a:solidFill>
                <a:latin typeface="Arial MT"/>
                <a:cs typeface="Arial MT"/>
              </a:rPr>
              <a:t>asociaron </a:t>
            </a:r>
            <a:r>
              <a:rPr sz="1800" spc="-490" dirty="0">
                <a:solidFill>
                  <a:srgbClr val="5E5E5E"/>
                </a:solidFill>
                <a:latin typeface="Arial MT"/>
                <a:cs typeface="Arial MT"/>
              </a:rPr>
              <a:t> </a:t>
            </a:r>
            <a:r>
              <a:rPr sz="1800" spc="-70" dirty="0">
                <a:solidFill>
                  <a:srgbClr val="5E5E5E"/>
                </a:solidFill>
                <a:latin typeface="Arial MT"/>
                <a:cs typeface="Arial MT"/>
              </a:rPr>
              <a:t>con</a:t>
            </a:r>
            <a:r>
              <a:rPr sz="1800" spc="-185" dirty="0">
                <a:solidFill>
                  <a:srgbClr val="5E5E5E"/>
                </a:solidFill>
                <a:latin typeface="Arial MT"/>
                <a:cs typeface="Arial MT"/>
              </a:rPr>
              <a:t> </a:t>
            </a:r>
            <a:r>
              <a:rPr sz="1800" spc="-55" dirty="0">
                <a:solidFill>
                  <a:srgbClr val="5E5E5E"/>
                </a:solidFill>
                <a:latin typeface="Arial MT"/>
                <a:cs typeface="Arial MT"/>
              </a:rPr>
              <a:t>un</a:t>
            </a:r>
            <a:r>
              <a:rPr sz="1800" spc="-195" dirty="0">
                <a:solidFill>
                  <a:srgbClr val="5E5E5E"/>
                </a:solidFill>
                <a:latin typeface="Arial MT"/>
                <a:cs typeface="Arial MT"/>
              </a:rPr>
              <a:t> </a:t>
            </a:r>
            <a:r>
              <a:rPr sz="1800" spc="-95" dirty="0">
                <a:solidFill>
                  <a:srgbClr val="5E5E5E"/>
                </a:solidFill>
                <a:latin typeface="Arial MT"/>
                <a:cs typeface="Arial MT"/>
              </a:rPr>
              <a:t>emblemático</a:t>
            </a:r>
            <a:r>
              <a:rPr sz="1800" spc="-160" dirty="0">
                <a:solidFill>
                  <a:srgbClr val="5E5E5E"/>
                </a:solidFill>
                <a:latin typeface="Arial MT"/>
                <a:cs typeface="Arial MT"/>
              </a:rPr>
              <a:t> </a:t>
            </a:r>
            <a:r>
              <a:rPr sz="1800" spc="-75" dirty="0">
                <a:solidFill>
                  <a:srgbClr val="5E5E5E"/>
                </a:solidFill>
                <a:latin typeface="Arial MT"/>
                <a:cs typeface="Arial MT"/>
              </a:rPr>
              <a:t>pub</a:t>
            </a:r>
            <a:r>
              <a:rPr sz="1800" spc="-185" dirty="0">
                <a:solidFill>
                  <a:srgbClr val="5E5E5E"/>
                </a:solidFill>
                <a:latin typeface="Arial MT"/>
                <a:cs typeface="Arial MT"/>
              </a:rPr>
              <a:t> </a:t>
            </a:r>
            <a:r>
              <a:rPr sz="1800" spc="-95" dirty="0">
                <a:solidFill>
                  <a:srgbClr val="5E5E5E"/>
                </a:solidFill>
                <a:latin typeface="Arial MT"/>
                <a:cs typeface="Arial MT"/>
              </a:rPr>
              <a:t>británico</a:t>
            </a:r>
            <a:r>
              <a:rPr sz="1800" spc="-170" dirty="0">
                <a:solidFill>
                  <a:srgbClr val="5E5E5E"/>
                </a:solidFill>
                <a:latin typeface="Arial MT"/>
                <a:cs typeface="Arial MT"/>
              </a:rPr>
              <a:t> </a:t>
            </a:r>
            <a:r>
              <a:rPr sz="1800" spc="-55" dirty="0">
                <a:solidFill>
                  <a:srgbClr val="5E5E5E"/>
                </a:solidFill>
                <a:latin typeface="Arial MT"/>
                <a:cs typeface="Arial MT"/>
              </a:rPr>
              <a:t>de</a:t>
            </a:r>
            <a:r>
              <a:rPr sz="1800" spc="-185" dirty="0">
                <a:solidFill>
                  <a:srgbClr val="5E5E5E"/>
                </a:solidFill>
                <a:latin typeface="Arial MT"/>
                <a:cs typeface="Arial MT"/>
              </a:rPr>
              <a:t> </a:t>
            </a:r>
            <a:r>
              <a:rPr sz="1800" spc="-95" dirty="0">
                <a:solidFill>
                  <a:srgbClr val="5E5E5E"/>
                </a:solidFill>
                <a:latin typeface="Arial MT"/>
                <a:cs typeface="Arial MT"/>
              </a:rPr>
              <a:t>Shoreditch,</a:t>
            </a:r>
            <a:endParaRPr sz="1800">
              <a:latin typeface="Arial MT"/>
              <a:cs typeface="Arial MT"/>
            </a:endParaRPr>
          </a:p>
          <a:p>
            <a:pPr marL="91440" marR="97155" algn="just">
              <a:lnSpc>
                <a:spcPct val="100000"/>
              </a:lnSpc>
            </a:pPr>
            <a:r>
              <a:rPr sz="1800" spc="-100" dirty="0">
                <a:solidFill>
                  <a:srgbClr val="5E5E5E"/>
                </a:solidFill>
                <a:latin typeface="Arial MT"/>
                <a:cs typeface="Arial MT"/>
              </a:rPr>
              <a:t>desarrollando</a:t>
            </a:r>
            <a:r>
              <a:rPr sz="1800" spc="-145" dirty="0">
                <a:solidFill>
                  <a:srgbClr val="5E5E5E"/>
                </a:solidFill>
                <a:latin typeface="Arial MT"/>
                <a:cs typeface="Arial MT"/>
              </a:rPr>
              <a:t> </a:t>
            </a:r>
            <a:r>
              <a:rPr sz="1800" spc="-55" dirty="0">
                <a:solidFill>
                  <a:srgbClr val="5E5E5E"/>
                </a:solidFill>
                <a:latin typeface="Arial MT"/>
                <a:cs typeface="Arial MT"/>
              </a:rPr>
              <a:t>un</a:t>
            </a:r>
            <a:r>
              <a:rPr sz="1800" spc="-185" dirty="0">
                <a:solidFill>
                  <a:srgbClr val="5E5E5E"/>
                </a:solidFill>
                <a:latin typeface="Arial MT"/>
                <a:cs typeface="Arial MT"/>
              </a:rPr>
              <a:t> </a:t>
            </a:r>
            <a:r>
              <a:rPr sz="1800" spc="-80" dirty="0">
                <a:solidFill>
                  <a:srgbClr val="5E5E5E"/>
                </a:solidFill>
                <a:latin typeface="Arial MT"/>
                <a:cs typeface="Arial MT"/>
              </a:rPr>
              <a:t>menú</a:t>
            </a:r>
            <a:r>
              <a:rPr sz="1800" spc="-180" dirty="0">
                <a:solidFill>
                  <a:srgbClr val="5E5E5E"/>
                </a:solidFill>
                <a:latin typeface="Arial MT"/>
                <a:cs typeface="Arial MT"/>
              </a:rPr>
              <a:t> </a:t>
            </a:r>
            <a:r>
              <a:rPr sz="1800" spc="-55" dirty="0">
                <a:solidFill>
                  <a:srgbClr val="5E5E5E"/>
                </a:solidFill>
                <a:latin typeface="Arial MT"/>
                <a:cs typeface="Arial MT"/>
              </a:rPr>
              <a:t>de</a:t>
            </a:r>
            <a:r>
              <a:rPr sz="1800" spc="-190" dirty="0">
                <a:solidFill>
                  <a:srgbClr val="5E5E5E"/>
                </a:solidFill>
                <a:latin typeface="Arial MT"/>
                <a:cs typeface="Arial MT"/>
              </a:rPr>
              <a:t> </a:t>
            </a:r>
            <a:r>
              <a:rPr sz="1800" spc="-75" dirty="0">
                <a:solidFill>
                  <a:srgbClr val="5E5E5E"/>
                </a:solidFill>
                <a:latin typeface="Arial MT"/>
                <a:cs typeface="Arial MT"/>
              </a:rPr>
              <a:t>pub</a:t>
            </a:r>
            <a:r>
              <a:rPr sz="1800" spc="-180" dirty="0">
                <a:solidFill>
                  <a:srgbClr val="5E5E5E"/>
                </a:solidFill>
                <a:latin typeface="Arial MT"/>
                <a:cs typeface="Arial MT"/>
              </a:rPr>
              <a:t> </a:t>
            </a:r>
            <a:r>
              <a:rPr sz="1800" spc="-90" dirty="0">
                <a:solidFill>
                  <a:srgbClr val="5E5E5E"/>
                </a:solidFill>
                <a:latin typeface="Arial MT"/>
                <a:cs typeface="Arial MT"/>
              </a:rPr>
              <a:t>icónico</a:t>
            </a:r>
            <a:r>
              <a:rPr sz="1800" spc="-165" dirty="0">
                <a:solidFill>
                  <a:srgbClr val="5E5E5E"/>
                </a:solidFill>
                <a:latin typeface="Arial MT"/>
                <a:cs typeface="Arial MT"/>
              </a:rPr>
              <a:t> </a:t>
            </a:r>
            <a:r>
              <a:rPr sz="1800" spc="-85" dirty="0">
                <a:solidFill>
                  <a:srgbClr val="5E5E5E"/>
                </a:solidFill>
                <a:latin typeface="Arial MT"/>
                <a:cs typeface="Arial MT"/>
              </a:rPr>
              <a:t>hecho</a:t>
            </a:r>
            <a:r>
              <a:rPr sz="1800" spc="-165" dirty="0">
                <a:solidFill>
                  <a:srgbClr val="5E5E5E"/>
                </a:solidFill>
                <a:latin typeface="Arial MT"/>
                <a:cs typeface="Arial MT"/>
              </a:rPr>
              <a:t> </a:t>
            </a:r>
            <a:r>
              <a:rPr sz="1800" spc="-95" dirty="0">
                <a:solidFill>
                  <a:srgbClr val="5E5E5E"/>
                </a:solidFill>
                <a:latin typeface="Arial MT"/>
                <a:cs typeface="Arial MT"/>
              </a:rPr>
              <a:t>completamente </a:t>
            </a:r>
            <a:r>
              <a:rPr sz="1800" spc="-490" dirty="0">
                <a:solidFill>
                  <a:srgbClr val="5E5E5E"/>
                </a:solidFill>
                <a:latin typeface="Arial MT"/>
                <a:cs typeface="Arial MT"/>
              </a:rPr>
              <a:t> </a:t>
            </a:r>
            <a:r>
              <a:rPr sz="1800" spc="-55" dirty="0">
                <a:solidFill>
                  <a:srgbClr val="5E5E5E"/>
                </a:solidFill>
                <a:latin typeface="Arial MT"/>
                <a:cs typeface="Arial MT"/>
              </a:rPr>
              <a:t>de</a:t>
            </a:r>
            <a:r>
              <a:rPr sz="1800" spc="-190" dirty="0">
                <a:solidFill>
                  <a:srgbClr val="5E5E5E"/>
                </a:solidFill>
                <a:latin typeface="Arial MT"/>
                <a:cs typeface="Arial MT"/>
              </a:rPr>
              <a:t> </a:t>
            </a:r>
            <a:r>
              <a:rPr sz="1800" spc="-90" dirty="0">
                <a:solidFill>
                  <a:srgbClr val="5E5E5E"/>
                </a:solidFill>
                <a:latin typeface="Arial MT"/>
                <a:cs typeface="Arial MT"/>
              </a:rPr>
              <a:t>plantas.</a:t>
            </a:r>
            <a:endParaRPr sz="1800">
              <a:latin typeface="Arial MT"/>
              <a:cs typeface="Arial MT"/>
            </a:endParaRPr>
          </a:p>
        </p:txBody>
      </p:sp>
      <p:sp>
        <p:nvSpPr>
          <p:cNvPr id="6" name="object 6"/>
          <p:cNvSpPr txBox="1"/>
          <p:nvPr/>
        </p:nvSpPr>
        <p:spPr>
          <a:xfrm>
            <a:off x="6477000" y="4406163"/>
            <a:ext cx="5029200" cy="1464945"/>
          </a:xfrm>
          <a:prstGeom prst="rect">
            <a:avLst/>
          </a:prstGeom>
          <a:ln w="9525">
            <a:solidFill>
              <a:srgbClr val="CC912F"/>
            </a:solidFill>
          </a:ln>
        </p:spPr>
        <p:txBody>
          <a:bodyPr vert="horz" wrap="square" lIns="0" tIns="35560" rIns="0" bIns="0" rtlCol="0">
            <a:spAutoFit/>
          </a:bodyPr>
          <a:lstStyle/>
          <a:p>
            <a:pPr marL="92075">
              <a:lnSpc>
                <a:spcPct val="100000"/>
              </a:lnSpc>
              <a:spcBef>
                <a:spcPts val="280"/>
              </a:spcBef>
            </a:pPr>
            <a:r>
              <a:rPr sz="1800" b="1" i="1" spc="-50" dirty="0">
                <a:solidFill>
                  <a:srgbClr val="085154"/>
                </a:solidFill>
                <a:latin typeface="Arial"/>
                <a:cs typeface="Arial"/>
              </a:rPr>
              <a:t>INNOVACIÓN</a:t>
            </a:r>
            <a:r>
              <a:rPr sz="1800" b="1" i="1" spc="-25" dirty="0">
                <a:solidFill>
                  <a:srgbClr val="085154"/>
                </a:solidFill>
                <a:latin typeface="Arial"/>
                <a:cs typeface="Arial"/>
              </a:rPr>
              <a:t> </a:t>
            </a:r>
            <a:r>
              <a:rPr sz="1800" b="1" i="1" dirty="0">
                <a:solidFill>
                  <a:srgbClr val="085154"/>
                </a:solidFill>
                <a:latin typeface="Arial"/>
                <a:cs typeface="Arial"/>
              </a:rPr>
              <a:t>-</a:t>
            </a:r>
            <a:r>
              <a:rPr sz="1800" b="1" i="1" spc="-60" dirty="0">
                <a:solidFill>
                  <a:srgbClr val="085154"/>
                </a:solidFill>
                <a:latin typeface="Arial"/>
                <a:cs typeface="Arial"/>
              </a:rPr>
              <a:t> </a:t>
            </a:r>
            <a:r>
              <a:rPr sz="1800" b="1" i="1" spc="-30" dirty="0">
                <a:solidFill>
                  <a:srgbClr val="085154"/>
                </a:solidFill>
                <a:latin typeface="Arial"/>
                <a:cs typeface="Arial"/>
              </a:rPr>
              <a:t>Bar</a:t>
            </a:r>
            <a:r>
              <a:rPr sz="1800" b="1" i="1" spc="-45" dirty="0">
                <a:solidFill>
                  <a:srgbClr val="085154"/>
                </a:solidFill>
                <a:latin typeface="Arial"/>
                <a:cs typeface="Arial"/>
              </a:rPr>
              <a:t> </a:t>
            </a:r>
            <a:r>
              <a:rPr sz="1800" b="1" i="1" spc="-20" dirty="0">
                <a:solidFill>
                  <a:srgbClr val="085154"/>
                </a:solidFill>
                <a:latin typeface="Arial"/>
                <a:cs typeface="Arial"/>
              </a:rPr>
              <a:t>de</a:t>
            </a:r>
            <a:r>
              <a:rPr sz="1800" b="1" i="1" spc="-70" dirty="0">
                <a:solidFill>
                  <a:srgbClr val="085154"/>
                </a:solidFill>
                <a:latin typeface="Arial"/>
                <a:cs typeface="Arial"/>
              </a:rPr>
              <a:t> </a:t>
            </a:r>
            <a:r>
              <a:rPr sz="1800" b="1" i="1" spc="-40" dirty="0">
                <a:solidFill>
                  <a:srgbClr val="085154"/>
                </a:solidFill>
                <a:latin typeface="Arial"/>
                <a:cs typeface="Arial"/>
              </a:rPr>
              <a:t>cócteles</a:t>
            </a:r>
            <a:endParaRPr sz="1800">
              <a:latin typeface="Arial"/>
              <a:cs typeface="Arial"/>
            </a:endParaRPr>
          </a:p>
          <a:p>
            <a:pPr marL="92075" marR="15240">
              <a:lnSpc>
                <a:spcPct val="100000"/>
              </a:lnSpc>
              <a:spcBef>
                <a:spcPts val="300"/>
              </a:spcBef>
            </a:pPr>
            <a:r>
              <a:rPr sz="1800" dirty="0">
                <a:solidFill>
                  <a:srgbClr val="5E5E5E"/>
                </a:solidFill>
                <a:latin typeface="Arial MT"/>
                <a:cs typeface="Arial MT"/>
              </a:rPr>
              <a:t>Otra </a:t>
            </a:r>
            <a:r>
              <a:rPr sz="1800" spc="-5" dirty="0">
                <a:solidFill>
                  <a:srgbClr val="5E5E5E"/>
                </a:solidFill>
                <a:latin typeface="Arial MT"/>
                <a:cs typeface="Arial MT"/>
              </a:rPr>
              <a:t>colaboración, en 2018 llevaron su olfato </a:t>
            </a:r>
            <a:r>
              <a:rPr sz="1800" dirty="0">
                <a:solidFill>
                  <a:srgbClr val="5E5E5E"/>
                </a:solidFill>
                <a:latin typeface="Arial MT"/>
                <a:cs typeface="Arial MT"/>
              </a:rPr>
              <a:t> </a:t>
            </a:r>
            <a:r>
              <a:rPr sz="1800" spc="-5" dirty="0">
                <a:solidFill>
                  <a:srgbClr val="5E5E5E"/>
                </a:solidFill>
                <a:latin typeface="Arial MT"/>
                <a:cs typeface="Arial MT"/>
              </a:rPr>
              <a:t>para</a:t>
            </a:r>
            <a:r>
              <a:rPr sz="1800" spc="35" dirty="0">
                <a:solidFill>
                  <a:srgbClr val="5E5E5E"/>
                </a:solidFill>
                <a:latin typeface="Arial MT"/>
                <a:cs typeface="Arial MT"/>
              </a:rPr>
              <a:t> </a:t>
            </a:r>
            <a:r>
              <a:rPr sz="1800" spc="-5" dirty="0">
                <a:solidFill>
                  <a:srgbClr val="5E5E5E"/>
                </a:solidFill>
                <a:latin typeface="Arial MT"/>
                <a:cs typeface="Arial MT"/>
              </a:rPr>
              <a:t>las</a:t>
            </a:r>
            <a:r>
              <a:rPr sz="1800" spc="35" dirty="0">
                <a:solidFill>
                  <a:srgbClr val="5E5E5E"/>
                </a:solidFill>
                <a:latin typeface="Arial MT"/>
                <a:cs typeface="Arial MT"/>
              </a:rPr>
              <a:t> </a:t>
            </a:r>
            <a:r>
              <a:rPr sz="1800" spc="-5" dirty="0">
                <a:solidFill>
                  <a:srgbClr val="5E5E5E"/>
                </a:solidFill>
                <a:latin typeface="Arial MT"/>
                <a:cs typeface="Arial MT"/>
              </a:rPr>
              <a:t>plantas</a:t>
            </a:r>
            <a:r>
              <a:rPr sz="1800" spc="30" dirty="0">
                <a:solidFill>
                  <a:srgbClr val="5E5E5E"/>
                </a:solidFill>
                <a:latin typeface="Arial MT"/>
                <a:cs typeface="Arial MT"/>
              </a:rPr>
              <a:t> </a:t>
            </a:r>
            <a:r>
              <a:rPr sz="1800" spc="-5" dirty="0">
                <a:solidFill>
                  <a:srgbClr val="5E5E5E"/>
                </a:solidFill>
                <a:latin typeface="Arial MT"/>
                <a:cs typeface="Arial MT"/>
              </a:rPr>
              <a:t>a</a:t>
            </a:r>
            <a:r>
              <a:rPr sz="1800" spc="35" dirty="0">
                <a:solidFill>
                  <a:srgbClr val="5E5E5E"/>
                </a:solidFill>
                <a:latin typeface="Arial MT"/>
                <a:cs typeface="Arial MT"/>
              </a:rPr>
              <a:t> </a:t>
            </a:r>
            <a:r>
              <a:rPr sz="1800" spc="-5" dirty="0">
                <a:solidFill>
                  <a:srgbClr val="5E5E5E"/>
                </a:solidFill>
                <a:latin typeface="Arial MT"/>
                <a:cs typeface="Arial MT"/>
              </a:rPr>
              <a:t>una</a:t>
            </a:r>
            <a:r>
              <a:rPr sz="1800" spc="40" dirty="0">
                <a:solidFill>
                  <a:srgbClr val="5E5E5E"/>
                </a:solidFill>
                <a:latin typeface="Arial MT"/>
                <a:cs typeface="Arial MT"/>
              </a:rPr>
              <a:t> </a:t>
            </a:r>
            <a:r>
              <a:rPr sz="1800" spc="-5" dirty="0">
                <a:solidFill>
                  <a:srgbClr val="5E5E5E"/>
                </a:solidFill>
                <a:latin typeface="Arial MT"/>
                <a:cs typeface="Arial MT"/>
              </a:rPr>
              <a:t>colaboración</a:t>
            </a:r>
            <a:r>
              <a:rPr sz="1800" spc="15" dirty="0">
                <a:solidFill>
                  <a:srgbClr val="5E5E5E"/>
                </a:solidFill>
                <a:latin typeface="Arial MT"/>
                <a:cs typeface="Arial MT"/>
              </a:rPr>
              <a:t> </a:t>
            </a:r>
            <a:r>
              <a:rPr sz="1800" spc="-5" dirty="0">
                <a:solidFill>
                  <a:srgbClr val="5E5E5E"/>
                </a:solidFill>
                <a:latin typeface="Arial MT"/>
                <a:cs typeface="Arial MT"/>
              </a:rPr>
              <a:t>de </a:t>
            </a:r>
            <a:r>
              <a:rPr sz="1800" dirty="0">
                <a:solidFill>
                  <a:srgbClr val="5E5E5E"/>
                </a:solidFill>
                <a:latin typeface="Arial MT"/>
                <a:cs typeface="Arial MT"/>
              </a:rPr>
              <a:t> </a:t>
            </a:r>
            <a:r>
              <a:rPr sz="1800" spc="-5" dirty="0">
                <a:solidFill>
                  <a:srgbClr val="5E5E5E"/>
                </a:solidFill>
                <a:latin typeface="Arial MT"/>
                <a:cs typeface="Arial MT"/>
              </a:rPr>
              <a:t>coctelería</a:t>
            </a:r>
            <a:r>
              <a:rPr sz="1800" spc="-50" dirty="0">
                <a:solidFill>
                  <a:srgbClr val="5E5E5E"/>
                </a:solidFill>
                <a:latin typeface="Arial MT"/>
                <a:cs typeface="Arial MT"/>
              </a:rPr>
              <a:t> </a:t>
            </a:r>
            <a:r>
              <a:rPr sz="1800" spc="-5" dirty="0">
                <a:solidFill>
                  <a:srgbClr val="5E5E5E"/>
                </a:solidFill>
                <a:latin typeface="Arial MT"/>
                <a:cs typeface="Arial MT"/>
              </a:rPr>
              <a:t>en</a:t>
            </a:r>
            <a:r>
              <a:rPr sz="1800" spc="-20" dirty="0">
                <a:solidFill>
                  <a:srgbClr val="5E5E5E"/>
                </a:solidFill>
                <a:latin typeface="Arial MT"/>
                <a:cs typeface="Arial MT"/>
              </a:rPr>
              <a:t> </a:t>
            </a:r>
            <a:r>
              <a:rPr sz="1800" spc="-5" dirty="0">
                <a:solidFill>
                  <a:srgbClr val="5E5E5E"/>
                </a:solidFill>
                <a:latin typeface="Arial MT"/>
                <a:cs typeface="Arial MT"/>
              </a:rPr>
              <a:t>el</a:t>
            </a:r>
            <a:r>
              <a:rPr sz="1800" spc="-20" dirty="0">
                <a:solidFill>
                  <a:srgbClr val="5E5E5E"/>
                </a:solidFill>
                <a:latin typeface="Arial MT"/>
                <a:cs typeface="Arial MT"/>
              </a:rPr>
              <a:t> </a:t>
            </a:r>
            <a:r>
              <a:rPr sz="1800" spc="-5" dirty="0">
                <a:solidFill>
                  <a:srgbClr val="5E5E5E"/>
                </a:solidFill>
                <a:latin typeface="Arial MT"/>
                <a:cs typeface="Arial MT"/>
              </a:rPr>
              <a:t>icónico</a:t>
            </a:r>
            <a:r>
              <a:rPr sz="1800" spc="-20" dirty="0">
                <a:solidFill>
                  <a:srgbClr val="5E5E5E"/>
                </a:solidFill>
                <a:latin typeface="Arial MT"/>
                <a:cs typeface="Arial MT"/>
              </a:rPr>
              <a:t> </a:t>
            </a:r>
            <a:r>
              <a:rPr sz="1800" spc="-5" dirty="0">
                <a:solidFill>
                  <a:srgbClr val="5E5E5E"/>
                </a:solidFill>
                <a:latin typeface="Arial MT"/>
                <a:cs typeface="Arial MT"/>
              </a:rPr>
              <a:t>Hoxton</a:t>
            </a:r>
            <a:r>
              <a:rPr sz="1800" spc="-15" dirty="0">
                <a:solidFill>
                  <a:srgbClr val="5E5E5E"/>
                </a:solidFill>
                <a:latin typeface="Arial MT"/>
                <a:cs typeface="Arial MT"/>
              </a:rPr>
              <a:t> </a:t>
            </a:r>
            <a:r>
              <a:rPr sz="1800" spc="-5" dirty="0">
                <a:solidFill>
                  <a:srgbClr val="5E5E5E"/>
                </a:solidFill>
                <a:latin typeface="Arial MT"/>
                <a:cs typeface="Arial MT"/>
              </a:rPr>
              <a:t>Seven,</a:t>
            </a:r>
            <a:r>
              <a:rPr sz="1800" spc="-30" dirty="0">
                <a:solidFill>
                  <a:srgbClr val="5E5E5E"/>
                </a:solidFill>
                <a:latin typeface="Arial MT"/>
                <a:cs typeface="Arial MT"/>
              </a:rPr>
              <a:t> </a:t>
            </a:r>
            <a:r>
              <a:rPr sz="1800" spc="-5" dirty="0">
                <a:solidFill>
                  <a:srgbClr val="5E5E5E"/>
                </a:solidFill>
                <a:latin typeface="Arial MT"/>
                <a:cs typeface="Arial MT"/>
              </a:rPr>
              <a:t>en</a:t>
            </a:r>
            <a:r>
              <a:rPr sz="1800" spc="-10" dirty="0">
                <a:solidFill>
                  <a:srgbClr val="5E5E5E"/>
                </a:solidFill>
                <a:latin typeface="Arial MT"/>
                <a:cs typeface="Arial MT"/>
              </a:rPr>
              <a:t> </a:t>
            </a:r>
            <a:r>
              <a:rPr sz="1800" spc="-5" dirty="0">
                <a:solidFill>
                  <a:srgbClr val="5E5E5E"/>
                </a:solidFill>
                <a:latin typeface="Arial MT"/>
                <a:cs typeface="Arial MT"/>
              </a:rPr>
              <a:t>el</a:t>
            </a:r>
            <a:r>
              <a:rPr sz="1800" spc="-20" dirty="0">
                <a:solidFill>
                  <a:srgbClr val="5E5E5E"/>
                </a:solidFill>
                <a:latin typeface="Arial MT"/>
                <a:cs typeface="Arial MT"/>
              </a:rPr>
              <a:t> </a:t>
            </a:r>
            <a:r>
              <a:rPr sz="1800" dirty="0">
                <a:solidFill>
                  <a:srgbClr val="5E5E5E"/>
                </a:solidFill>
                <a:latin typeface="Arial MT"/>
                <a:cs typeface="Arial MT"/>
              </a:rPr>
              <a:t>este </a:t>
            </a:r>
            <a:r>
              <a:rPr sz="1800" spc="-484" dirty="0">
                <a:solidFill>
                  <a:srgbClr val="5E5E5E"/>
                </a:solidFill>
                <a:latin typeface="Arial MT"/>
                <a:cs typeface="Arial MT"/>
              </a:rPr>
              <a:t> </a:t>
            </a:r>
            <a:r>
              <a:rPr sz="1800" spc="-5" dirty="0">
                <a:solidFill>
                  <a:srgbClr val="5E5E5E"/>
                </a:solidFill>
                <a:latin typeface="Arial MT"/>
                <a:cs typeface="Arial MT"/>
              </a:rPr>
              <a:t>de</a:t>
            </a:r>
            <a:r>
              <a:rPr sz="1800" spc="-25" dirty="0">
                <a:solidFill>
                  <a:srgbClr val="5E5E5E"/>
                </a:solidFill>
                <a:latin typeface="Arial MT"/>
                <a:cs typeface="Arial MT"/>
              </a:rPr>
              <a:t> </a:t>
            </a:r>
            <a:r>
              <a:rPr sz="1800" spc="-5" dirty="0">
                <a:solidFill>
                  <a:srgbClr val="5E5E5E"/>
                </a:solidFill>
                <a:latin typeface="Arial MT"/>
                <a:cs typeface="Arial MT"/>
              </a:rPr>
              <a:t>Londres.</a:t>
            </a:r>
            <a:endParaRPr sz="1800">
              <a:latin typeface="Arial MT"/>
              <a:cs typeface="Arial MT"/>
            </a:endParaRPr>
          </a:p>
        </p:txBody>
      </p:sp>
    </p:spTree>
    <p:extLst>
      <p:ext uri="{BB962C8B-B14F-4D97-AF65-F5344CB8AC3E}">
        <p14:creationId xmlns:p14="http://schemas.microsoft.com/office/powerpoint/2010/main" val="78715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3D6A6F-2B1C-48B3-BC5E-36A4BA87CBAF}"/>
              </a:ext>
            </a:extLst>
          </p:cNvPr>
          <p:cNvSpPr>
            <a:spLocks noGrp="1"/>
          </p:cNvSpPr>
          <p:nvPr>
            <p:ph type="body" sz="quarter" idx="20"/>
          </p:nvPr>
        </p:nvSpPr>
        <p:spPr>
          <a:xfrm>
            <a:off x="248918" y="929356"/>
            <a:ext cx="8111311" cy="5124450"/>
          </a:xfrm>
        </p:spPr>
        <p:txBody>
          <a:bodyPr/>
          <a:lstStyle/>
          <a:p>
            <a:pPr lvl="0" algn="just">
              <a:lnSpc>
                <a:spcPct val="115000"/>
              </a:lnSpc>
              <a:spcAft>
                <a:spcPts val="800"/>
              </a:spcAft>
            </a:pPr>
            <a:r>
              <a:rPr lang="es-ES_tradnl" b="1" u="sng" dirty="0">
                <a:solidFill>
                  <a:srgbClr val="F5C05B"/>
                </a:solidFill>
                <a:latin typeface="Calibri" panose="020F0502020204030204" pitchFamily="34" charset="0"/>
                <a:ea typeface="Calibri" panose="020F0502020204030204" pitchFamily="34" charset="0"/>
                <a:cs typeface="Calibri" panose="020F0502020204030204" pitchFamily="34" charset="0"/>
              </a:rPr>
              <a:t>Tendencia 3: La "</a:t>
            </a:r>
            <a:r>
              <a:rPr lang="es-ES_tradnl" b="1" u="sng" dirty="0" err="1">
                <a:solidFill>
                  <a:srgbClr val="F5C05B"/>
                </a:solidFill>
                <a:latin typeface="Calibri" panose="020F0502020204030204" pitchFamily="34" charset="0"/>
                <a:ea typeface="Calibri" panose="020F0502020204030204" pitchFamily="34" charset="0"/>
                <a:cs typeface="Calibri" panose="020F0502020204030204" pitchFamily="34" charset="0"/>
              </a:rPr>
              <a:t>snackificación</a:t>
            </a:r>
            <a:r>
              <a:rPr lang="es-ES_tradnl" b="1" u="sng" dirty="0">
                <a:solidFill>
                  <a:srgbClr val="F5C05B"/>
                </a:solidFill>
                <a:latin typeface="Calibri" panose="020F0502020204030204" pitchFamily="34" charset="0"/>
                <a:ea typeface="Calibri" panose="020F0502020204030204" pitchFamily="34" charset="0"/>
                <a:cs typeface="Calibri" panose="020F0502020204030204" pitchFamily="34" charset="0"/>
              </a:rPr>
              <a:t>" va en aumento. </a:t>
            </a:r>
          </a:p>
          <a:p>
            <a:pPr lvl="0" algn="just">
              <a:lnSpc>
                <a:spcPct val="115000"/>
              </a:lnSpc>
              <a:spcAft>
                <a:spcPts val="800"/>
              </a:spcAft>
            </a:pPr>
            <a:r>
              <a:rPr lang="es-ES_tradnl" sz="1800" dirty="0">
                <a:latin typeface="Calibri" panose="020F0502020204030204" pitchFamily="34" charset="0"/>
                <a:ea typeface="Calibri" panose="020F0502020204030204" pitchFamily="34" charset="0"/>
                <a:cs typeface="Calibri" panose="020F0502020204030204" pitchFamily="34" charset="0"/>
              </a:rPr>
              <a:t>Los consumidores recurren a los tentempiés para sentirse cómodos, pero la naturaleza del tentempié ha pasado de ser una solución rápida sobre la marcha a una ocasión para estar en casa. Antes de la COVID-19, el consumo compartido de </a:t>
            </a:r>
            <a:r>
              <a:rPr lang="es-ES_tradnl" sz="1800" dirty="0" err="1">
                <a:latin typeface="Calibri" panose="020F0502020204030204" pitchFamily="34" charset="0"/>
                <a:ea typeface="Calibri" panose="020F0502020204030204" pitchFamily="34" charset="0"/>
                <a:cs typeface="Calibri" panose="020F0502020204030204" pitchFamily="34" charset="0"/>
              </a:rPr>
              <a:t>snacks</a:t>
            </a:r>
            <a:r>
              <a:rPr lang="es-ES_tradnl" sz="1800" dirty="0">
                <a:latin typeface="Calibri" panose="020F0502020204030204" pitchFamily="34" charset="0"/>
                <a:ea typeface="Calibri" panose="020F0502020204030204" pitchFamily="34" charset="0"/>
                <a:cs typeface="Calibri" panose="020F0502020204030204" pitchFamily="34" charset="0"/>
              </a:rPr>
              <a:t> alimentaba varios mercados. </a:t>
            </a:r>
            <a:r>
              <a:rPr lang="es-ES_tradnl" sz="1800" u="sng" dirty="0">
                <a:latin typeface="Calibri" panose="020F0502020204030204" pitchFamily="34" charset="0"/>
                <a:ea typeface="Calibri" panose="020F0502020204030204" pitchFamily="34" charset="0"/>
                <a:cs typeface="Calibri" panose="020F0502020204030204" pitchFamily="34" charset="0"/>
              </a:rPr>
              <a:t>Una encuesta realizada por </a:t>
            </a:r>
            <a:r>
              <a:rPr lang="es-ES_tradnl" sz="1800" u="sng" dirty="0" err="1">
                <a:latin typeface="Calibri" panose="020F0502020204030204" pitchFamily="34" charset="0"/>
                <a:ea typeface="Calibri" panose="020F0502020204030204" pitchFamily="34" charset="0"/>
                <a:cs typeface="Calibri" panose="020F0502020204030204" pitchFamily="34" charset="0"/>
              </a:rPr>
              <a:t>Mondelez</a:t>
            </a:r>
            <a:r>
              <a:rPr lang="es-ES_tradnl" sz="1800" u="sng" dirty="0">
                <a:latin typeface="Calibri" panose="020F0502020204030204" pitchFamily="34" charset="0"/>
                <a:ea typeface="Calibri" panose="020F0502020204030204" pitchFamily="34" charset="0"/>
                <a:cs typeface="Calibri" panose="020F0502020204030204" pitchFamily="34" charset="0"/>
              </a:rPr>
              <a:t> </a:t>
            </a:r>
            <a:r>
              <a:rPr lang="es-ES_tradnl" sz="1800" dirty="0">
                <a:latin typeface="Calibri" panose="020F0502020204030204" pitchFamily="34" charset="0"/>
                <a:ea typeface="Calibri" panose="020F0502020204030204" pitchFamily="34" charset="0"/>
                <a:cs typeface="Calibri" panose="020F0502020204030204" pitchFamily="34" charset="0"/>
              </a:rPr>
              <a:t>reveló que el 71% de los adultos afirman que los tentempiés les dan tiempo para conectarse con ellos mismos y el 53% esperan con ansias los tentempiés más que las comidas, lo cual es muy significativo para los negocios de hostelería y servicios de alimentación. </a:t>
            </a:r>
          </a:p>
          <a:p>
            <a:pPr lvl="0" algn="just">
              <a:lnSpc>
                <a:spcPct val="115000"/>
              </a:lnSpc>
              <a:spcAft>
                <a:spcPts val="800"/>
              </a:spcAft>
            </a:pPr>
            <a:r>
              <a:rPr lang="es-ES_tradnl" sz="1800" dirty="0">
                <a:latin typeface="Calibri" panose="020F0502020204030204" pitchFamily="34" charset="0"/>
                <a:ea typeface="Calibri" panose="020F0502020204030204" pitchFamily="34" charset="0"/>
                <a:cs typeface="Calibri" panose="020F0502020204030204" pitchFamily="34" charset="0"/>
              </a:rPr>
              <a:t>Debido al entorno actual, los consumidores buscan productos de aperitivo que sean funcionales, desde el punto de vista de la inmunidad, e incluso aquellos que proporcionen relajación y beneficios mentales. Para los que buscan un capricho, los aperitivos que provocan un sentimiento de nostalgia parecen hacer las delicias de los consumidores. </a:t>
            </a:r>
            <a:r>
              <a:rPr lang="es-ES_tradnl" sz="2000" b="1" dirty="0">
                <a:solidFill>
                  <a:srgbClr val="085156"/>
                </a:solidFill>
                <a:latin typeface="Calibri" panose="020F0502020204030204" pitchFamily="34" charset="0"/>
                <a:ea typeface="Calibri" panose="020F0502020204030204" pitchFamily="34" charset="0"/>
                <a:cs typeface="Calibri" panose="020F0502020204030204" pitchFamily="34" charset="0"/>
              </a:rPr>
              <a:t>¿Existe una oportunidad para que las empresas de restauración respondan?</a:t>
            </a:r>
            <a:endParaRPr lang="en-IE" sz="2000" b="1"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C4E50547-5C7B-4530-90E6-D4439ABEB3DD}"/>
              </a:ext>
            </a:extLst>
          </p:cNvPr>
          <p:cNvSpPr txBox="1">
            <a:spLocks/>
          </p:cNvSpPr>
          <p:nvPr/>
        </p:nvSpPr>
        <p:spPr>
          <a:xfrm>
            <a:off x="248918" y="111613"/>
            <a:ext cx="10254312" cy="126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406F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2800" b="1" dirty="0">
                <a:latin typeface="Calibri" panose="020F0502020204030204" pitchFamily="34" charset="0"/>
                <a:ea typeface="Calibri" panose="020F0502020204030204" pitchFamily="34" charset="0"/>
              </a:rPr>
              <a:t>5 Tendencias de consumo de alimentos y bebidas en Europa durante COVID-19 </a:t>
            </a:r>
            <a:endParaRPr lang="en-IE" sz="2800" b="1" dirty="0"/>
          </a:p>
        </p:txBody>
      </p:sp>
      <p:pic>
        <p:nvPicPr>
          <p:cNvPr id="10" name="Picture 9">
            <a:hlinkClick r:id="rId2"/>
            <a:extLst>
              <a:ext uri="{FF2B5EF4-FFF2-40B4-BE49-F238E27FC236}">
                <a16:creationId xmlns:a16="http://schemas.microsoft.com/office/drawing/2014/main" id="{98D5091B-967D-4C1E-ACF1-82E7A035DB46}"/>
              </a:ext>
            </a:extLst>
          </p:cNvPr>
          <p:cNvPicPr>
            <a:picLocks noChangeAspect="1"/>
          </p:cNvPicPr>
          <p:nvPr/>
        </p:nvPicPr>
        <p:blipFill>
          <a:blip r:embed="rId3"/>
          <a:stretch>
            <a:fillRect/>
          </a:stretch>
        </p:blipFill>
        <p:spPr>
          <a:xfrm>
            <a:off x="8624557" y="2148567"/>
            <a:ext cx="3469061" cy="4239963"/>
          </a:xfrm>
          <a:prstGeom prst="rect">
            <a:avLst/>
          </a:prstGeom>
        </p:spPr>
      </p:pic>
      <p:sp>
        <p:nvSpPr>
          <p:cNvPr id="2" name="Oval 1">
            <a:extLst>
              <a:ext uri="{FF2B5EF4-FFF2-40B4-BE49-F238E27FC236}">
                <a16:creationId xmlns:a16="http://schemas.microsoft.com/office/drawing/2014/main" id="{5FDB75DA-E209-4A24-87C6-0323A39E1BAE}"/>
              </a:ext>
            </a:extLst>
          </p:cNvPr>
          <p:cNvSpPr/>
          <p:nvPr/>
        </p:nvSpPr>
        <p:spPr>
          <a:xfrm>
            <a:off x="9685657" y="3314700"/>
            <a:ext cx="2257425" cy="1138906"/>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06F70"/>
                </a:solidFill>
              </a:rPr>
              <a:t>Click on Image for further trend info…</a:t>
            </a:r>
            <a:endParaRPr lang="en-IE" b="1" dirty="0">
              <a:solidFill>
                <a:srgbClr val="406F70"/>
              </a:solidFill>
            </a:endParaRPr>
          </a:p>
        </p:txBody>
      </p:sp>
    </p:spTree>
    <p:extLst>
      <p:ext uri="{BB962C8B-B14F-4D97-AF65-F5344CB8AC3E}">
        <p14:creationId xmlns:p14="http://schemas.microsoft.com/office/powerpoint/2010/main" val="23848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3D6A6F-2B1C-48B3-BC5E-36A4BA87CBAF}"/>
              </a:ext>
            </a:extLst>
          </p:cNvPr>
          <p:cNvSpPr>
            <a:spLocks noGrp="1"/>
          </p:cNvSpPr>
          <p:nvPr>
            <p:ph type="body" sz="quarter" idx="20"/>
          </p:nvPr>
        </p:nvSpPr>
        <p:spPr>
          <a:xfrm>
            <a:off x="248917" y="1171575"/>
            <a:ext cx="6116957" cy="5241925"/>
          </a:xfrm>
        </p:spPr>
        <p:txBody>
          <a:bodyPr/>
          <a:lstStyle/>
          <a:p>
            <a:pPr lvl="0" algn="just">
              <a:lnSpc>
                <a:spcPct val="115000"/>
              </a:lnSpc>
              <a:spcAft>
                <a:spcPts val="800"/>
              </a:spcAft>
            </a:pPr>
            <a:r>
              <a:rPr lang="es-ES_tradnl" b="1" u="sng" dirty="0">
                <a:solidFill>
                  <a:srgbClr val="F5C05B"/>
                </a:solidFill>
                <a:latin typeface="Calibri" panose="020F0502020204030204" pitchFamily="34" charset="0"/>
                <a:ea typeface="Calibri" panose="020F0502020204030204" pitchFamily="34" charset="0"/>
                <a:cs typeface="Calibri" panose="020F0502020204030204" pitchFamily="34" charset="0"/>
              </a:rPr>
              <a:t>Tendencia 4: Importancia del comercio electrónico. </a:t>
            </a:r>
          </a:p>
          <a:p>
            <a:pPr lvl="0" algn="just">
              <a:lnSpc>
                <a:spcPct val="115000"/>
              </a:lnSpc>
              <a:spcAft>
                <a:spcPts val="800"/>
              </a:spcAft>
            </a:pP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La tecnología digital ha sido adoptada por todos los sectores de la sociedad, desde el contacto con los seres queridos hasta el pedido de comida online. Esta tendencia está destinada a crecer y fortalecerse, con puntos de venta de servicios de alimentos que pivotan a la entrega en línea y la participación con los consumidores a través de medios como </a:t>
            </a:r>
            <a:r>
              <a:rPr lang="es-ES_tradnl" sz="2000" dirty="0" err="1">
                <a:solidFill>
                  <a:srgbClr val="406F70"/>
                </a:solidFill>
                <a:latin typeface="Calibri" panose="020F0502020204030204" pitchFamily="34" charset="0"/>
                <a:ea typeface="Calibri" panose="020F0502020204030204" pitchFamily="34" charset="0"/>
                <a:cs typeface="Calibri" panose="020F0502020204030204" pitchFamily="34" charset="0"/>
              </a:rPr>
              <a:t>Instagram</a:t>
            </a: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 y la realización de </a:t>
            </a:r>
            <a:r>
              <a:rPr lang="es-ES_tradnl" sz="2000" dirty="0" err="1">
                <a:solidFill>
                  <a:srgbClr val="406F70"/>
                </a:solidFill>
                <a:latin typeface="Calibri" panose="020F0502020204030204" pitchFamily="34" charset="0"/>
                <a:ea typeface="Calibri" panose="020F0502020204030204" pitchFamily="34" charset="0"/>
                <a:cs typeface="Calibri" panose="020F0502020204030204" pitchFamily="34" charset="0"/>
              </a:rPr>
              <a:t>cook</a:t>
            </a: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-a-</a:t>
            </a:r>
            <a:r>
              <a:rPr lang="es-ES_tradnl" sz="2000" dirty="0" err="1">
                <a:solidFill>
                  <a:srgbClr val="406F70"/>
                </a:solidFill>
                <a:latin typeface="Calibri" panose="020F0502020204030204" pitchFamily="34" charset="0"/>
                <a:ea typeface="Calibri" panose="020F0502020204030204" pitchFamily="34" charset="0"/>
                <a:cs typeface="Calibri" panose="020F0502020204030204" pitchFamily="34" charset="0"/>
              </a:rPr>
              <a:t>longs</a:t>
            </a: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 en Facebook Live y Zoom.</a:t>
            </a:r>
          </a:p>
          <a:p>
            <a:pPr lvl="0" algn="just">
              <a:lnSpc>
                <a:spcPct val="115000"/>
              </a:lnSpc>
              <a:spcAft>
                <a:spcPts val="800"/>
              </a:spcAft>
            </a:pP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El módulo 6 de este curso está totalmente dedicado a conocer el papel que desempeña la tecnología a la hora de innovar en su negocio de restauración. </a:t>
            </a:r>
            <a:r>
              <a:rPr lang="en-IE" sz="18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C4E50547-5C7B-4530-90E6-D4439ABEB3DD}"/>
              </a:ext>
            </a:extLst>
          </p:cNvPr>
          <p:cNvSpPr txBox="1">
            <a:spLocks/>
          </p:cNvSpPr>
          <p:nvPr/>
        </p:nvSpPr>
        <p:spPr>
          <a:xfrm>
            <a:off x="248918" y="402449"/>
            <a:ext cx="10784207" cy="1160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406F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3200" b="1" dirty="0">
                <a:latin typeface="Calibri" panose="020F0502020204030204" pitchFamily="34" charset="0"/>
                <a:ea typeface="Calibri" panose="020F0502020204030204" pitchFamily="34" charset="0"/>
              </a:rPr>
              <a:t>5 Tendencias de alimentos y bebidas en Europa durante COVID-19 </a:t>
            </a:r>
            <a:endParaRPr lang="en-IE" sz="5400" b="1" dirty="0"/>
          </a:p>
        </p:txBody>
      </p:sp>
      <p:pic>
        <p:nvPicPr>
          <p:cNvPr id="7" name="Picture 6">
            <a:hlinkClick r:id="rId2"/>
            <a:extLst>
              <a:ext uri="{FF2B5EF4-FFF2-40B4-BE49-F238E27FC236}">
                <a16:creationId xmlns:a16="http://schemas.microsoft.com/office/drawing/2014/main" id="{9703B225-D20A-4E93-8F86-0DAED7068E40}"/>
              </a:ext>
            </a:extLst>
          </p:cNvPr>
          <p:cNvPicPr>
            <a:picLocks noChangeAspect="1"/>
          </p:cNvPicPr>
          <p:nvPr/>
        </p:nvPicPr>
        <p:blipFill>
          <a:blip r:embed="rId3"/>
          <a:stretch>
            <a:fillRect/>
          </a:stretch>
        </p:blipFill>
        <p:spPr>
          <a:xfrm>
            <a:off x="6284202" y="1987550"/>
            <a:ext cx="5738226" cy="4626751"/>
          </a:xfrm>
          <a:prstGeom prst="rect">
            <a:avLst/>
          </a:prstGeom>
          <a:ln>
            <a:noFill/>
          </a:ln>
          <a:effectLst>
            <a:softEdge rad="112500"/>
          </a:effectLst>
        </p:spPr>
      </p:pic>
      <p:sp>
        <p:nvSpPr>
          <p:cNvPr id="9" name="TextBox 8">
            <a:extLst>
              <a:ext uri="{FF2B5EF4-FFF2-40B4-BE49-F238E27FC236}">
                <a16:creationId xmlns:a16="http://schemas.microsoft.com/office/drawing/2014/main" id="{A3BB7973-CB53-4D5B-A8F3-C034D2CB38A6}"/>
              </a:ext>
            </a:extLst>
          </p:cNvPr>
          <p:cNvSpPr txBox="1"/>
          <p:nvPr/>
        </p:nvSpPr>
        <p:spPr>
          <a:xfrm>
            <a:off x="5987144" y="1627141"/>
            <a:ext cx="6204856" cy="403957"/>
          </a:xfrm>
          <a:prstGeom prst="rect">
            <a:avLst/>
          </a:prstGeom>
          <a:noFill/>
        </p:spPr>
        <p:txBody>
          <a:bodyPr wrap="square">
            <a:spAutoFit/>
          </a:bodyPr>
          <a:lstStyle/>
          <a:p>
            <a:pPr marL="457200">
              <a:lnSpc>
                <a:spcPct val="115000"/>
              </a:lnSpc>
              <a:spcAft>
                <a:spcPts val="1000"/>
              </a:spcAft>
            </a:pPr>
            <a:r>
              <a:rPr lang="es-ES_tradnl" b="1" dirty="0">
                <a:solidFill>
                  <a:srgbClr val="406F70"/>
                </a:solidFill>
              </a:rPr>
              <a:t>Haga clic en la imagen para acceder al post</a:t>
            </a:r>
            <a:endParaRPr lang="en-IE" sz="1800" b="1" dirty="0">
              <a:solidFill>
                <a:srgbClr val="406F70"/>
              </a:solidFill>
            </a:endParaRPr>
          </a:p>
        </p:txBody>
      </p:sp>
    </p:spTree>
    <p:extLst>
      <p:ext uri="{BB962C8B-B14F-4D97-AF65-F5344CB8AC3E}">
        <p14:creationId xmlns:p14="http://schemas.microsoft.com/office/powerpoint/2010/main" val="116663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2134" y="6282334"/>
            <a:ext cx="258953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6D6E"/>
                </a:solidFill>
                <a:latin typeface="Calibri"/>
                <a:cs typeface="Calibri"/>
              </a:rPr>
              <a:t>INNOVACIÓN</a:t>
            </a:r>
            <a:r>
              <a:rPr sz="1000" spc="-50" dirty="0">
                <a:solidFill>
                  <a:srgbClr val="406D6E"/>
                </a:solidFill>
                <a:latin typeface="Calibri"/>
                <a:cs typeface="Calibri"/>
              </a:rPr>
              <a:t> </a:t>
            </a:r>
            <a:r>
              <a:rPr sz="1000" spc="-5" dirty="0">
                <a:solidFill>
                  <a:srgbClr val="406D6E"/>
                </a:solidFill>
                <a:latin typeface="Calibri"/>
                <a:cs typeface="Calibri"/>
              </a:rPr>
              <a:t>PARA</a:t>
            </a:r>
            <a:r>
              <a:rPr sz="1000" spc="-40" dirty="0">
                <a:solidFill>
                  <a:srgbClr val="406D6E"/>
                </a:solidFill>
                <a:latin typeface="Calibri"/>
                <a:cs typeface="Calibri"/>
              </a:rPr>
              <a:t> </a:t>
            </a:r>
            <a:r>
              <a:rPr sz="1000" spc="-5" dirty="0">
                <a:solidFill>
                  <a:srgbClr val="406D6E"/>
                </a:solidFill>
                <a:latin typeface="Calibri"/>
                <a:cs typeface="Calibri"/>
              </a:rPr>
              <a:t>EL</a:t>
            </a:r>
            <a:r>
              <a:rPr sz="1000" spc="-15" dirty="0">
                <a:solidFill>
                  <a:srgbClr val="406D6E"/>
                </a:solidFill>
                <a:latin typeface="Calibri"/>
                <a:cs typeface="Calibri"/>
              </a:rPr>
              <a:t> </a:t>
            </a:r>
            <a:r>
              <a:rPr sz="1000" spc="-10" dirty="0">
                <a:solidFill>
                  <a:srgbClr val="406D6E"/>
                </a:solidFill>
                <a:latin typeface="Calibri"/>
                <a:cs typeface="Calibri"/>
              </a:rPr>
              <a:t>SECTOR</a:t>
            </a:r>
            <a:r>
              <a:rPr sz="1000" spc="-25" dirty="0">
                <a:solidFill>
                  <a:srgbClr val="406D6E"/>
                </a:solidFill>
                <a:latin typeface="Calibri"/>
                <a:cs typeface="Calibri"/>
              </a:rPr>
              <a:t> </a:t>
            </a:r>
            <a:r>
              <a:rPr sz="1000" spc="-5" dirty="0">
                <a:solidFill>
                  <a:srgbClr val="406D6E"/>
                </a:solidFill>
                <a:latin typeface="Calibri"/>
                <a:cs typeface="Calibri"/>
              </a:rPr>
              <a:t>DE</a:t>
            </a:r>
            <a:r>
              <a:rPr sz="1000" spc="-25" dirty="0">
                <a:solidFill>
                  <a:srgbClr val="406D6E"/>
                </a:solidFill>
                <a:latin typeface="Calibri"/>
                <a:cs typeface="Calibri"/>
              </a:rPr>
              <a:t> </a:t>
            </a:r>
            <a:r>
              <a:rPr sz="1000" spc="-5" dirty="0">
                <a:solidFill>
                  <a:srgbClr val="406D6E"/>
                </a:solidFill>
                <a:latin typeface="Calibri"/>
                <a:cs typeface="Calibri"/>
              </a:rPr>
              <a:t>ALIMENTACIÓN</a:t>
            </a:r>
            <a:endParaRPr sz="1000">
              <a:latin typeface="Calibri"/>
              <a:cs typeface="Calibri"/>
            </a:endParaRPr>
          </a:p>
        </p:txBody>
      </p:sp>
      <p:grpSp>
        <p:nvGrpSpPr>
          <p:cNvPr id="3" name="object 3"/>
          <p:cNvGrpSpPr/>
          <p:nvPr/>
        </p:nvGrpSpPr>
        <p:grpSpPr>
          <a:xfrm>
            <a:off x="9713721" y="350520"/>
            <a:ext cx="2478405" cy="1659889"/>
            <a:chOff x="9713721" y="350520"/>
            <a:chExt cx="2478405" cy="1659889"/>
          </a:xfrm>
        </p:grpSpPr>
        <p:sp>
          <p:nvSpPr>
            <p:cNvPr id="4" name="object 4"/>
            <p:cNvSpPr/>
            <p:nvPr/>
          </p:nvSpPr>
          <p:spPr>
            <a:xfrm>
              <a:off x="9861803" y="350520"/>
              <a:ext cx="2330450" cy="1304925"/>
            </a:xfrm>
            <a:custGeom>
              <a:avLst/>
              <a:gdLst/>
              <a:ahLst/>
              <a:cxnLst/>
              <a:rect l="l" t="t" r="r" b="b"/>
              <a:pathLst>
                <a:path w="2330450" h="1304925">
                  <a:moveTo>
                    <a:pt x="1538731" y="0"/>
                  </a:moveTo>
                  <a:lnTo>
                    <a:pt x="0" y="0"/>
                  </a:lnTo>
                  <a:lnTo>
                    <a:pt x="507" y="9778"/>
                  </a:lnTo>
                  <a:lnTo>
                    <a:pt x="6857" y="63118"/>
                  </a:lnTo>
                  <a:lnTo>
                    <a:pt x="15240" y="115696"/>
                  </a:lnTo>
                  <a:lnTo>
                    <a:pt x="25526" y="167766"/>
                  </a:lnTo>
                  <a:lnTo>
                    <a:pt x="37592" y="219075"/>
                  </a:lnTo>
                  <a:lnTo>
                    <a:pt x="51562" y="269747"/>
                  </a:lnTo>
                  <a:lnTo>
                    <a:pt x="67310" y="319531"/>
                  </a:lnTo>
                  <a:lnTo>
                    <a:pt x="84709" y="368553"/>
                  </a:lnTo>
                  <a:lnTo>
                    <a:pt x="103886" y="416813"/>
                  </a:lnTo>
                  <a:lnTo>
                    <a:pt x="124841" y="464057"/>
                  </a:lnTo>
                  <a:lnTo>
                    <a:pt x="147320" y="510539"/>
                  </a:lnTo>
                  <a:lnTo>
                    <a:pt x="171450" y="556005"/>
                  </a:lnTo>
                  <a:lnTo>
                    <a:pt x="197103" y="600455"/>
                  </a:lnTo>
                  <a:lnTo>
                    <a:pt x="234188" y="658113"/>
                  </a:lnTo>
                  <a:lnTo>
                    <a:pt x="233299" y="658113"/>
                  </a:lnTo>
                  <a:lnTo>
                    <a:pt x="263144" y="701928"/>
                  </a:lnTo>
                  <a:lnTo>
                    <a:pt x="291719" y="740790"/>
                  </a:lnTo>
                  <a:lnTo>
                    <a:pt x="321691" y="778637"/>
                  </a:lnTo>
                  <a:lnTo>
                    <a:pt x="352805" y="815339"/>
                  </a:lnTo>
                  <a:lnTo>
                    <a:pt x="385064" y="851026"/>
                  </a:lnTo>
                  <a:lnTo>
                    <a:pt x="418592" y="885697"/>
                  </a:lnTo>
                  <a:lnTo>
                    <a:pt x="453136" y="919099"/>
                  </a:lnTo>
                  <a:lnTo>
                    <a:pt x="488950" y="951483"/>
                  </a:lnTo>
                  <a:lnTo>
                    <a:pt x="525652" y="982599"/>
                  </a:lnTo>
                  <a:lnTo>
                    <a:pt x="563499" y="1012443"/>
                  </a:lnTo>
                  <a:lnTo>
                    <a:pt x="602361" y="1041018"/>
                  </a:lnTo>
                  <a:lnTo>
                    <a:pt x="642239" y="1068324"/>
                  </a:lnTo>
                  <a:lnTo>
                    <a:pt x="683005" y="1094358"/>
                  </a:lnTo>
                  <a:lnTo>
                    <a:pt x="724789" y="1118996"/>
                  </a:lnTo>
                  <a:lnTo>
                    <a:pt x="767334" y="1142238"/>
                  </a:lnTo>
                  <a:lnTo>
                    <a:pt x="810768" y="1164081"/>
                  </a:lnTo>
                  <a:lnTo>
                    <a:pt x="855091" y="1184528"/>
                  </a:lnTo>
                  <a:lnTo>
                    <a:pt x="900176" y="1203452"/>
                  </a:lnTo>
                  <a:lnTo>
                    <a:pt x="946023" y="1220851"/>
                  </a:lnTo>
                  <a:lnTo>
                    <a:pt x="992631" y="1236726"/>
                  </a:lnTo>
                  <a:lnTo>
                    <a:pt x="1039876" y="1251077"/>
                  </a:lnTo>
                  <a:lnTo>
                    <a:pt x="1087881" y="1263777"/>
                  </a:lnTo>
                  <a:lnTo>
                    <a:pt x="1136523" y="1274952"/>
                  </a:lnTo>
                  <a:lnTo>
                    <a:pt x="1185672" y="1284351"/>
                  </a:lnTo>
                  <a:lnTo>
                    <a:pt x="1235582" y="1292097"/>
                  </a:lnTo>
                  <a:lnTo>
                    <a:pt x="1285875" y="1298066"/>
                  </a:lnTo>
                  <a:lnTo>
                    <a:pt x="1414145" y="1304543"/>
                  </a:lnTo>
                  <a:lnTo>
                    <a:pt x="2330196" y="1304543"/>
                  </a:lnTo>
                  <a:lnTo>
                    <a:pt x="2330196" y="251967"/>
                  </a:lnTo>
                  <a:lnTo>
                    <a:pt x="2274951" y="213359"/>
                  </a:lnTo>
                  <a:lnTo>
                    <a:pt x="2232914" y="188340"/>
                  </a:lnTo>
                  <a:lnTo>
                    <a:pt x="2189988" y="164718"/>
                  </a:lnTo>
                  <a:lnTo>
                    <a:pt x="2146300" y="142493"/>
                  </a:lnTo>
                  <a:lnTo>
                    <a:pt x="2101596" y="121792"/>
                  </a:lnTo>
                  <a:lnTo>
                    <a:pt x="2056129" y="102488"/>
                  </a:lnTo>
                  <a:lnTo>
                    <a:pt x="2009902" y="84835"/>
                  </a:lnTo>
                  <a:lnTo>
                    <a:pt x="1962912" y="68706"/>
                  </a:lnTo>
                  <a:lnTo>
                    <a:pt x="1915287" y="54101"/>
                  </a:lnTo>
                  <a:lnTo>
                    <a:pt x="1866900" y="41147"/>
                  </a:lnTo>
                  <a:lnTo>
                    <a:pt x="1817751" y="29971"/>
                  </a:lnTo>
                  <a:lnTo>
                    <a:pt x="1768094" y="20446"/>
                  </a:lnTo>
                  <a:lnTo>
                    <a:pt x="1717802" y="12572"/>
                  </a:lnTo>
                  <a:lnTo>
                    <a:pt x="1667002" y="6476"/>
                  </a:lnTo>
                  <a:lnTo>
                    <a:pt x="1538731" y="0"/>
                  </a:lnTo>
                  <a:close/>
                </a:path>
              </a:pathLst>
            </a:custGeom>
            <a:solidFill>
              <a:srgbClr val="406D6E"/>
            </a:solidFill>
          </p:spPr>
          <p:txBody>
            <a:bodyPr wrap="square" lIns="0" tIns="0" rIns="0" bIns="0" rtlCol="0"/>
            <a:lstStyle/>
            <a:p>
              <a:endParaRPr/>
            </a:p>
          </p:txBody>
        </p:sp>
        <p:sp>
          <p:nvSpPr>
            <p:cNvPr id="5" name="object 5"/>
            <p:cNvSpPr/>
            <p:nvPr/>
          </p:nvSpPr>
          <p:spPr>
            <a:xfrm>
              <a:off x="9720071" y="1188720"/>
              <a:ext cx="1835150" cy="815340"/>
            </a:xfrm>
            <a:custGeom>
              <a:avLst/>
              <a:gdLst/>
              <a:ahLst/>
              <a:cxnLst/>
              <a:rect l="l" t="t" r="r" b="b"/>
              <a:pathLst>
                <a:path w="1835150" h="815339">
                  <a:moveTo>
                    <a:pt x="956182" y="0"/>
                  </a:moveTo>
                  <a:lnTo>
                    <a:pt x="841882" y="0"/>
                  </a:lnTo>
                  <a:lnTo>
                    <a:pt x="0" y="0"/>
                  </a:lnTo>
                  <a:lnTo>
                    <a:pt x="253" y="6095"/>
                  </a:lnTo>
                  <a:lnTo>
                    <a:pt x="6730" y="55879"/>
                  </a:lnTo>
                  <a:lnTo>
                    <a:pt x="15875" y="104901"/>
                  </a:lnTo>
                  <a:lnTo>
                    <a:pt x="27558" y="152780"/>
                  </a:lnTo>
                  <a:lnTo>
                    <a:pt x="41782" y="199770"/>
                  </a:lnTo>
                  <a:lnTo>
                    <a:pt x="58547" y="245490"/>
                  </a:lnTo>
                  <a:lnTo>
                    <a:pt x="77597" y="290067"/>
                  </a:lnTo>
                  <a:lnTo>
                    <a:pt x="98932" y="333375"/>
                  </a:lnTo>
                  <a:lnTo>
                    <a:pt x="122427" y="375284"/>
                  </a:lnTo>
                  <a:lnTo>
                    <a:pt x="145542" y="411225"/>
                  </a:lnTo>
                  <a:lnTo>
                    <a:pt x="145033" y="411225"/>
                  </a:lnTo>
                  <a:lnTo>
                    <a:pt x="193548" y="478789"/>
                  </a:lnTo>
                  <a:lnTo>
                    <a:pt x="225805" y="517016"/>
                  </a:lnTo>
                  <a:lnTo>
                    <a:pt x="260096" y="553465"/>
                  </a:lnTo>
                  <a:lnTo>
                    <a:pt x="296291" y="588009"/>
                  </a:lnTo>
                  <a:lnTo>
                    <a:pt x="334391" y="620394"/>
                  </a:lnTo>
                  <a:lnTo>
                    <a:pt x="374396" y="650620"/>
                  </a:lnTo>
                  <a:lnTo>
                    <a:pt x="415925" y="678560"/>
                  </a:lnTo>
                  <a:lnTo>
                    <a:pt x="459104" y="704214"/>
                  </a:lnTo>
                  <a:lnTo>
                    <a:pt x="503808" y="727582"/>
                  </a:lnTo>
                  <a:lnTo>
                    <a:pt x="550036" y="748283"/>
                  </a:lnTo>
                  <a:lnTo>
                    <a:pt x="597534" y="766444"/>
                  </a:lnTo>
                  <a:lnTo>
                    <a:pt x="646302" y="781938"/>
                  </a:lnTo>
                  <a:lnTo>
                    <a:pt x="696086" y="794638"/>
                  </a:lnTo>
                  <a:lnTo>
                    <a:pt x="747141" y="804417"/>
                  </a:lnTo>
                  <a:lnTo>
                    <a:pt x="799083" y="811276"/>
                  </a:lnTo>
                  <a:lnTo>
                    <a:pt x="878712" y="815339"/>
                  </a:lnTo>
                  <a:lnTo>
                    <a:pt x="993012" y="815339"/>
                  </a:lnTo>
                  <a:lnTo>
                    <a:pt x="1834896" y="815339"/>
                  </a:lnTo>
                  <a:lnTo>
                    <a:pt x="1827783" y="757046"/>
                  </a:lnTo>
                  <a:lnTo>
                    <a:pt x="1818004" y="705865"/>
                  </a:lnTo>
                  <a:lnTo>
                    <a:pt x="1805431" y="655827"/>
                  </a:lnTo>
                  <a:lnTo>
                    <a:pt x="1790064" y="606805"/>
                  </a:lnTo>
                  <a:lnTo>
                    <a:pt x="1772030" y="559180"/>
                  </a:lnTo>
                  <a:lnTo>
                    <a:pt x="1751456" y="512825"/>
                  </a:lnTo>
                  <a:lnTo>
                    <a:pt x="1728343" y="467867"/>
                  </a:lnTo>
                  <a:lnTo>
                    <a:pt x="1702816" y="424433"/>
                  </a:lnTo>
                  <a:lnTo>
                    <a:pt x="1699895" y="419862"/>
                  </a:lnTo>
                  <a:lnTo>
                    <a:pt x="1692528" y="407924"/>
                  </a:lnTo>
                  <a:lnTo>
                    <a:pt x="1664588" y="367156"/>
                  </a:lnTo>
                  <a:lnTo>
                    <a:pt x="1634489" y="328040"/>
                  </a:lnTo>
                  <a:lnTo>
                    <a:pt x="1602358" y="290702"/>
                  </a:lnTo>
                  <a:lnTo>
                    <a:pt x="1568196" y="255269"/>
                  </a:lnTo>
                  <a:lnTo>
                    <a:pt x="1532127" y="221614"/>
                  </a:lnTo>
                  <a:lnTo>
                    <a:pt x="1494408" y="190118"/>
                  </a:lnTo>
                  <a:lnTo>
                    <a:pt x="1454784" y="160654"/>
                  </a:lnTo>
                  <a:lnTo>
                    <a:pt x="1413636" y="133350"/>
                  </a:lnTo>
                  <a:lnTo>
                    <a:pt x="1370964" y="108330"/>
                  </a:lnTo>
                  <a:lnTo>
                    <a:pt x="1326769" y="85725"/>
                  </a:lnTo>
                  <a:lnTo>
                    <a:pt x="1281176" y="65531"/>
                  </a:lnTo>
                  <a:lnTo>
                    <a:pt x="1234439" y="47878"/>
                  </a:lnTo>
                  <a:lnTo>
                    <a:pt x="1186306" y="32765"/>
                  </a:lnTo>
                  <a:lnTo>
                    <a:pt x="1137157" y="20319"/>
                  </a:lnTo>
                  <a:lnTo>
                    <a:pt x="1086993" y="10794"/>
                  </a:lnTo>
                  <a:lnTo>
                    <a:pt x="1035811" y="4063"/>
                  </a:lnTo>
                  <a:lnTo>
                    <a:pt x="956182" y="0"/>
                  </a:lnTo>
                  <a:close/>
                </a:path>
              </a:pathLst>
            </a:custGeom>
            <a:ln w="12700">
              <a:solidFill>
                <a:srgbClr val="F5C05B"/>
              </a:solidFill>
            </a:ln>
          </p:spPr>
          <p:txBody>
            <a:bodyPr wrap="square" lIns="0" tIns="0" rIns="0" bIns="0" rtlCol="0"/>
            <a:lstStyle/>
            <a:p>
              <a:endParaRPr/>
            </a:p>
          </p:txBody>
        </p:sp>
      </p:grpSp>
      <p:sp>
        <p:nvSpPr>
          <p:cNvPr id="6" name="object 6"/>
          <p:cNvSpPr txBox="1"/>
          <p:nvPr/>
        </p:nvSpPr>
        <p:spPr>
          <a:xfrm>
            <a:off x="493572" y="2544826"/>
            <a:ext cx="11180445" cy="2465070"/>
          </a:xfrm>
          <a:prstGeom prst="rect">
            <a:avLst/>
          </a:prstGeom>
        </p:spPr>
        <p:txBody>
          <a:bodyPr vert="horz" wrap="square" lIns="0" tIns="13335" rIns="0" bIns="0" rtlCol="0">
            <a:spAutoFit/>
          </a:bodyPr>
          <a:lstStyle/>
          <a:p>
            <a:pPr marL="12700" marR="5080" algn="just">
              <a:lnSpc>
                <a:spcPct val="100000"/>
              </a:lnSpc>
              <a:spcBef>
                <a:spcPts val="105"/>
              </a:spcBef>
            </a:pPr>
            <a:r>
              <a:rPr sz="2000" b="1" spc="-35" dirty="0">
                <a:solidFill>
                  <a:srgbClr val="5E5E5E"/>
                </a:solidFill>
                <a:latin typeface="Calibri"/>
                <a:cs typeface="Calibri"/>
              </a:rPr>
              <a:t>Royal </a:t>
            </a:r>
            <a:r>
              <a:rPr sz="2000" b="1" spc="-30" dirty="0">
                <a:solidFill>
                  <a:srgbClr val="5E5E5E"/>
                </a:solidFill>
                <a:latin typeface="Calibri"/>
                <a:cs typeface="Calibri"/>
              </a:rPr>
              <a:t>Nature </a:t>
            </a:r>
            <a:r>
              <a:rPr sz="2000" spc="-10" dirty="0">
                <a:solidFill>
                  <a:srgbClr val="5E5E5E"/>
                </a:solidFill>
                <a:latin typeface="Calibri"/>
                <a:cs typeface="Calibri"/>
              </a:rPr>
              <a:t>es </a:t>
            </a:r>
            <a:r>
              <a:rPr sz="2000" spc="-15" dirty="0">
                <a:solidFill>
                  <a:srgbClr val="5E5E5E"/>
                </a:solidFill>
                <a:latin typeface="Calibri"/>
                <a:cs typeface="Calibri"/>
              </a:rPr>
              <a:t>una </a:t>
            </a:r>
            <a:r>
              <a:rPr sz="2000" spc="-20" dirty="0">
                <a:solidFill>
                  <a:srgbClr val="5E5E5E"/>
                </a:solidFill>
                <a:latin typeface="Calibri"/>
                <a:cs typeface="Calibri"/>
              </a:rPr>
              <a:t>empresa </a:t>
            </a:r>
            <a:r>
              <a:rPr sz="2000" spc="-15" dirty="0">
                <a:solidFill>
                  <a:srgbClr val="5E5E5E"/>
                </a:solidFill>
                <a:latin typeface="Calibri"/>
                <a:cs typeface="Calibri"/>
              </a:rPr>
              <a:t>de </a:t>
            </a:r>
            <a:r>
              <a:rPr sz="2000" spc="-30" dirty="0">
                <a:solidFill>
                  <a:srgbClr val="5E5E5E"/>
                </a:solidFill>
                <a:latin typeface="Calibri"/>
                <a:cs typeface="Calibri"/>
              </a:rPr>
              <a:t>catering </a:t>
            </a:r>
            <a:r>
              <a:rPr sz="2000" spc="-20" dirty="0">
                <a:solidFill>
                  <a:srgbClr val="5E5E5E"/>
                </a:solidFill>
                <a:latin typeface="Calibri"/>
                <a:cs typeface="Calibri"/>
              </a:rPr>
              <a:t>saludable </a:t>
            </a:r>
            <a:r>
              <a:rPr sz="2000" spc="-15" dirty="0">
                <a:solidFill>
                  <a:srgbClr val="5E5E5E"/>
                </a:solidFill>
                <a:latin typeface="Calibri"/>
                <a:cs typeface="Calibri"/>
              </a:rPr>
              <a:t>que </a:t>
            </a:r>
            <a:r>
              <a:rPr sz="2000" spc="-25" dirty="0">
                <a:solidFill>
                  <a:srgbClr val="5E5E5E"/>
                </a:solidFill>
                <a:latin typeface="Calibri"/>
                <a:cs typeface="Calibri"/>
              </a:rPr>
              <a:t>ayuda </a:t>
            </a:r>
            <a:r>
              <a:rPr sz="2000" dirty="0">
                <a:solidFill>
                  <a:srgbClr val="5E5E5E"/>
                </a:solidFill>
                <a:latin typeface="Calibri"/>
                <a:cs typeface="Calibri"/>
              </a:rPr>
              <a:t>a </a:t>
            </a:r>
            <a:r>
              <a:rPr sz="2000" spc="-25" dirty="0">
                <a:solidFill>
                  <a:srgbClr val="5E5E5E"/>
                </a:solidFill>
                <a:latin typeface="Calibri"/>
                <a:cs typeface="Calibri"/>
              </a:rPr>
              <a:t>llevar </a:t>
            </a:r>
            <a:r>
              <a:rPr sz="2000" spc="-15" dirty="0">
                <a:solidFill>
                  <a:srgbClr val="5E5E5E"/>
                </a:solidFill>
                <a:latin typeface="Calibri"/>
                <a:cs typeface="Calibri"/>
              </a:rPr>
              <a:t>una </a:t>
            </a:r>
            <a:r>
              <a:rPr sz="2000" spc="-20" dirty="0">
                <a:solidFill>
                  <a:srgbClr val="5E5E5E"/>
                </a:solidFill>
                <a:latin typeface="Calibri"/>
                <a:cs typeface="Calibri"/>
              </a:rPr>
              <a:t>vida </a:t>
            </a:r>
            <a:r>
              <a:rPr sz="2000" spc="-25" dirty="0">
                <a:solidFill>
                  <a:srgbClr val="5E5E5E"/>
                </a:solidFill>
                <a:latin typeface="Calibri"/>
                <a:cs typeface="Calibri"/>
              </a:rPr>
              <a:t>equilibrada. </a:t>
            </a:r>
            <a:r>
              <a:rPr sz="2000" spc="-15" dirty="0">
                <a:solidFill>
                  <a:srgbClr val="5E5E5E"/>
                </a:solidFill>
                <a:latin typeface="Calibri"/>
                <a:cs typeface="Calibri"/>
              </a:rPr>
              <a:t>Su </a:t>
            </a:r>
            <a:r>
              <a:rPr sz="2000" spc="-20" dirty="0">
                <a:solidFill>
                  <a:srgbClr val="5E5E5E"/>
                </a:solidFill>
                <a:latin typeface="Calibri"/>
                <a:cs typeface="Calibri"/>
              </a:rPr>
              <a:t>misión </a:t>
            </a:r>
            <a:r>
              <a:rPr sz="2000" spc="-15" dirty="0">
                <a:solidFill>
                  <a:srgbClr val="5E5E5E"/>
                </a:solidFill>
                <a:latin typeface="Calibri"/>
                <a:cs typeface="Calibri"/>
              </a:rPr>
              <a:t>es </a:t>
            </a:r>
            <a:r>
              <a:rPr sz="2000" spc="-10" dirty="0">
                <a:solidFill>
                  <a:srgbClr val="5E5E5E"/>
                </a:solidFill>
                <a:latin typeface="Calibri"/>
                <a:cs typeface="Calibri"/>
              </a:rPr>
              <a:t> </a:t>
            </a:r>
            <a:r>
              <a:rPr sz="2000" spc="-25" dirty="0">
                <a:solidFill>
                  <a:srgbClr val="5E5E5E"/>
                </a:solidFill>
                <a:latin typeface="Calibri"/>
                <a:cs typeface="Calibri"/>
              </a:rPr>
              <a:t>inspirar </a:t>
            </a:r>
            <a:r>
              <a:rPr sz="2000" dirty="0">
                <a:solidFill>
                  <a:srgbClr val="5E5E5E"/>
                </a:solidFill>
                <a:latin typeface="Calibri"/>
                <a:cs typeface="Calibri"/>
              </a:rPr>
              <a:t>y </a:t>
            </a:r>
            <a:r>
              <a:rPr sz="2000" spc="-30" dirty="0">
                <a:solidFill>
                  <a:srgbClr val="5E5E5E"/>
                </a:solidFill>
                <a:latin typeface="Calibri"/>
                <a:cs typeface="Calibri"/>
              </a:rPr>
              <a:t>mostrar </a:t>
            </a:r>
            <a:r>
              <a:rPr sz="2000" dirty="0">
                <a:solidFill>
                  <a:srgbClr val="5E5E5E"/>
                </a:solidFill>
                <a:latin typeface="Calibri"/>
                <a:cs typeface="Calibri"/>
              </a:rPr>
              <a:t>a </a:t>
            </a:r>
            <a:r>
              <a:rPr sz="2000" spc="-15" dirty="0">
                <a:solidFill>
                  <a:srgbClr val="5E5E5E"/>
                </a:solidFill>
                <a:latin typeface="Calibri"/>
                <a:cs typeface="Calibri"/>
              </a:rPr>
              <a:t>sus </a:t>
            </a:r>
            <a:r>
              <a:rPr sz="2000" spc="-20" dirty="0">
                <a:solidFill>
                  <a:srgbClr val="5E5E5E"/>
                </a:solidFill>
                <a:latin typeface="Calibri"/>
                <a:cs typeface="Calibri"/>
              </a:rPr>
              <a:t>clientes </a:t>
            </a:r>
            <a:r>
              <a:rPr sz="2000" spc="-15" dirty="0">
                <a:solidFill>
                  <a:srgbClr val="5E5E5E"/>
                </a:solidFill>
                <a:latin typeface="Calibri"/>
                <a:cs typeface="Calibri"/>
              </a:rPr>
              <a:t>que un </a:t>
            </a:r>
            <a:r>
              <a:rPr sz="2000" spc="-25" dirty="0">
                <a:solidFill>
                  <a:srgbClr val="5E5E5E"/>
                </a:solidFill>
                <a:latin typeface="Calibri"/>
                <a:cs typeface="Calibri"/>
              </a:rPr>
              <a:t>estilo </a:t>
            </a:r>
            <a:r>
              <a:rPr sz="2000" spc="-15" dirty="0">
                <a:solidFill>
                  <a:srgbClr val="5E5E5E"/>
                </a:solidFill>
                <a:latin typeface="Calibri"/>
                <a:cs typeface="Calibri"/>
              </a:rPr>
              <a:t>de </a:t>
            </a:r>
            <a:r>
              <a:rPr sz="2000" spc="-20" dirty="0">
                <a:solidFill>
                  <a:srgbClr val="5E5E5E"/>
                </a:solidFill>
                <a:latin typeface="Calibri"/>
                <a:cs typeface="Calibri"/>
              </a:rPr>
              <a:t>vida saludable puede </a:t>
            </a:r>
            <a:r>
              <a:rPr sz="2000" spc="-15" dirty="0">
                <a:solidFill>
                  <a:srgbClr val="5E5E5E"/>
                </a:solidFill>
                <a:latin typeface="Calibri"/>
                <a:cs typeface="Calibri"/>
              </a:rPr>
              <a:t>ser </a:t>
            </a:r>
            <a:r>
              <a:rPr sz="2000" spc="-25" dirty="0">
                <a:solidFill>
                  <a:srgbClr val="5E5E5E"/>
                </a:solidFill>
                <a:latin typeface="Calibri"/>
                <a:cs typeface="Calibri"/>
              </a:rPr>
              <a:t>fácil </a:t>
            </a:r>
            <a:r>
              <a:rPr sz="2000" dirty="0">
                <a:solidFill>
                  <a:srgbClr val="5E5E5E"/>
                </a:solidFill>
                <a:latin typeface="Calibri"/>
                <a:cs typeface="Calibri"/>
              </a:rPr>
              <a:t>y </a:t>
            </a:r>
            <a:r>
              <a:rPr sz="2000" spc="-30" dirty="0">
                <a:solidFill>
                  <a:srgbClr val="5E5E5E"/>
                </a:solidFill>
                <a:latin typeface="Calibri"/>
                <a:cs typeface="Calibri"/>
              </a:rPr>
              <a:t>sabroso. </a:t>
            </a:r>
            <a:r>
              <a:rPr sz="2000" spc="-15" dirty="0">
                <a:solidFill>
                  <a:srgbClr val="5E5E5E"/>
                </a:solidFill>
                <a:latin typeface="Calibri"/>
                <a:cs typeface="Calibri"/>
              </a:rPr>
              <a:t>Se </a:t>
            </a:r>
            <a:r>
              <a:rPr sz="2000" spc="-25" dirty="0">
                <a:solidFill>
                  <a:srgbClr val="5E5E5E"/>
                </a:solidFill>
                <a:latin typeface="Calibri"/>
                <a:cs typeface="Calibri"/>
              </a:rPr>
              <a:t>dirigen </a:t>
            </a:r>
            <a:r>
              <a:rPr sz="2000" dirty="0">
                <a:solidFill>
                  <a:srgbClr val="5E5E5E"/>
                </a:solidFill>
                <a:latin typeface="Calibri"/>
                <a:cs typeface="Calibri"/>
              </a:rPr>
              <a:t>a </a:t>
            </a:r>
            <a:r>
              <a:rPr sz="2000" spc="-25" dirty="0">
                <a:solidFill>
                  <a:srgbClr val="5E5E5E"/>
                </a:solidFill>
                <a:latin typeface="Calibri"/>
                <a:cs typeface="Calibri"/>
              </a:rPr>
              <a:t>personas </a:t>
            </a:r>
            <a:r>
              <a:rPr sz="2000" spc="-440" dirty="0">
                <a:solidFill>
                  <a:srgbClr val="5E5E5E"/>
                </a:solidFill>
                <a:latin typeface="Calibri"/>
                <a:cs typeface="Calibri"/>
              </a:rPr>
              <a:t> </a:t>
            </a:r>
            <a:r>
              <a:rPr sz="2000" spc="-20" dirty="0">
                <a:solidFill>
                  <a:srgbClr val="5E5E5E"/>
                </a:solidFill>
                <a:latin typeface="Calibri"/>
                <a:cs typeface="Calibri"/>
              </a:rPr>
              <a:t>con </a:t>
            </a:r>
            <a:r>
              <a:rPr sz="2000" spc="-15" dirty="0">
                <a:solidFill>
                  <a:srgbClr val="5E5E5E"/>
                </a:solidFill>
                <a:latin typeface="Calibri"/>
                <a:cs typeface="Calibri"/>
              </a:rPr>
              <a:t>un </a:t>
            </a:r>
            <a:r>
              <a:rPr sz="2000" spc="-25" dirty="0">
                <a:solidFill>
                  <a:srgbClr val="5E5E5E"/>
                </a:solidFill>
                <a:latin typeface="Calibri"/>
                <a:cs typeface="Calibri"/>
              </a:rPr>
              <a:t>estilo </a:t>
            </a:r>
            <a:r>
              <a:rPr sz="2000" spc="-15" dirty="0">
                <a:solidFill>
                  <a:srgbClr val="5E5E5E"/>
                </a:solidFill>
                <a:latin typeface="Calibri"/>
                <a:cs typeface="Calibri"/>
              </a:rPr>
              <a:t>de </a:t>
            </a:r>
            <a:r>
              <a:rPr sz="2000" spc="-20" dirty="0">
                <a:solidFill>
                  <a:srgbClr val="5E5E5E"/>
                </a:solidFill>
                <a:latin typeface="Calibri"/>
                <a:cs typeface="Calibri"/>
              </a:rPr>
              <a:t>vida muy </a:t>
            </a:r>
            <a:r>
              <a:rPr sz="2000" spc="-30" dirty="0">
                <a:solidFill>
                  <a:srgbClr val="5E5E5E"/>
                </a:solidFill>
                <a:latin typeface="Calibri"/>
                <a:cs typeface="Calibri"/>
              </a:rPr>
              <a:t>ajetreado, </a:t>
            </a:r>
            <a:r>
              <a:rPr sz="2000" spc="-25" dirty="0">
                <a:solidFill>
                  <a:srgbClr val="5E5E5E"/>
                </a:solidFill>
                <a:latin typeface="Calibri"/>
                <a:cs typeface="Calibri"/>
              </a:rPr>
              <a:t>cuya </a:t>
            </a:r>
            <a:r>
              <a:rPr sz="2000" spc="-20" dirty="0">
                <a:solidFill>
                  <a:srgbClr val="5E5E5E"/>
                </a:solidFill>
                <a:latin typeface="Calibri"/>
                <a:cs typeface="Calibri"/>
              </a:rPr>
              <a:t>salud </a:t>
            </a:r>
            <a:r>
              <a:rPr sz="2000" spc="-10" dirty="0">
                <a:solidFill>
                  <a:srgbClr val="5E5E5E"/>
                </a:solidFill>
                <a:latin typeface="Calibri"/>
                <a:cs typeface="Calibri"/>
              </a:rPr>
              <a:t>se </a:t>
            </a:r>
            <a:r>
              <a:rPr sz="2000" spc="-30" dirty="0">
                <a:solidFill>
                  <a:srgbClr val="5E5E5E"/>
                </a:solidFill>
                <a:latin typeface="Calibri"/>
                <a:cs typeface="Calibri"/>
              </a:rPr>
              <a:t>ve afectada </a:t>
            </a:r>
            <a:r>
              <a:rPr sz="2000" spc="-15" dirty="0">
                <a:solidFill>
                  <a:srgbClr val="5E5E5E"/>
                </a:solidFill>
                <a:latin typeface="Calibri"/>
                <a:cs typeface="Calibri"/>
              </a:rPr>
              <a:t>por no </a:t>
            </a:r>
            <a:r>
              <a:rPr sz="2000" spc="-20" dirty="0">
                <a:solidFill>
                  <a:srgbClr val="5E5E5E"/>
                </a:solidFill>
                <a:latin typeface="Calibri"/>
                <a:cs typeface="Calibri"/>
              </a:rPr>
              <a:t>dedicar tiempo </a:t>
            </a:r>
            <a:r>
              <a:rPr sz="2000" dirty="0">
                <a:solidFill>
                  <a:srgbClr val="5E5E5E"/>
                </a:solidFill>
                <a:latin typeface="Calibri"/>
                <a:cs typeface="Calibri"/>
              </a:rPr>
              <a:t>a </a:t>
            </a:r>
            <a:r>
              <a:rPr sz="2000" spc="-20" dirty="0">
                <a:solidFill>
                  <a:srgbClr val="5E5E5E"/>
                </a:solidFill>
                <a:latin typeface="Calibri"/>
                <a:cs typeface="Calibri"/>
              </a:rPr>
              <a:t>nutrir </a:t>
            </a:r>
            <a:r>
              <a:rPr sz="2000" spc="-15" dirty="0">
                <a:solidFill>
                  <a:srgbClr val="5E5E5E"/>
                </a:solidFill>
                <a:latin typeface="Calibri"/>
                <a:cs typeface="Calibri"/>
              </a:rPr>
              <a:t>su cuerpo </a:t>
            </a:r>
            <a:r>
              <a:rPr sz="2000" spc="-20" dirty="0">
                <a:solidFill>
                  <a:srgbClr val="5E5E5E"/>
                </a:solidFill>
                <a:latin typeface="Calibri"/>
                <a:cs typeface="Calibri"/>
              </a:rPr>
              <a:t>con </a:t>
            </a:r>
            <a:r>
              <a:rPr sz="2000" spc="-15" dirty="0">
                <a:solidFill>
                  <a:srgbClr val="5E5E5E"/>
                </a:solidFill>
                <a:latin typeface="Calibri"/>
                <a:cs typeface="Calibri"/>
              </a:rPr>
              <a:t> </a:t>
            </a:r>
            <a:r>
              <a:rPr sz="2000" spc="-20" dirty="0">
                <a:solidFill>
                  <a:srgbClr val="5E5E5E"/>
                </a:solidFill>
                <a:latin typeface="Calibri"/>
                <a:cs typeface="Calibri"/>
              </a:rPr>
              <a:t>buena</a:t>
            </a:r>
            <a:r>
              <a:rPr sz="2000" spc="-40" dirty="0">
                <a:solidFill>
                  <a:srgbClr val="5E5E5E"/>
                </a:solidFill>
                <a:latin typeface="Calibri"/>
                <a:cs typeface="Calibri"/>
              </a:rPr>
              <a:t> </a:t>
            </a:r>
            <a:r>
              <a:rPr sz="2000" spc="-25" dirty="0">
                <a:solidFill>
                  <a:srgbClr val="5E5E5E"/>
                </a:solidFill>
                <a:latin typeface="Calibri"/>
                <a:cs typeface="Calibri"/>
              </a:rPr>
              <a:t>comida.</a:t>
            </a:r>
            <a:endParaRPr sz="2000">
              <a:latin typeface="Calibri"/>
              <a:cs typeface="Calibri"/>
            </a:endParaRPr>
          </a:p>
          <a:p>
            <a:pPr marL="12700" marR="5080" algn="just">
              <a:lnSpc>
                <a:spcPct val="100000"/>
              </a:lnSpc>
            </a:pPr>
            <a:r>
              <a:rPr sz="2000" spc="-15" dirty="0">
                <a:solidFill>
                  <a:srgbClr val="5E5E5E"/>
                </a:solidFill>
                <a:latin typeface="Calibri"/>
                <a:cs typeface="Calibri"/>
              </a:rPr>
              <a:t>Este </a:t>
            </a:r>
            <a:r>
              <a:rPr sz="2000" spc="-10" dirty="0">
                <a:solidFill>
                  <a:srgbClr val="5E5E5E"/>
                </a:solidFill>
                <a:latin typeface="Calibri"/>
                <a:cs typeface="Calibri"/>
              </a:rPr>
              <a:t>negocio funciona principalmente </a:t>
            </a:r>
            <a:r>
              <a:rPr sz="2000" dirty="0">
                <a:solidFill>
                  <a:srgbClr val="5E5E5E"/>
                </a:solidFill>
                <a:latin typeface="Calibri"/>
                <a:cs typeface="Calibri"/>
              </a:rPr>
              <a:t>a </a:t>
            </a:r>
            <a:r>
              <a:rPr sz="2000" spc="-20" dirty="0">
                <a:solidFill>
                  <a:srgbClr val="5E5E5E"/>
                </a:solidFill>
                <a:latin typeface="Calibri"/>
                <a:cs typeface="Calibri"/>
              </a:rPr>
              <a:t>través</a:t>
            </a:r>
            <a:r>
              <a:rPr sz="2000" spc="409" dirty="0">
                <a:solidFill>
                  <a:srgbClr val="5E5E5E"/>
                </a:solidFill>
                <a:latin typeface="Calibri"/>
                <a:cs typeface="Calibri"/>
              </a:rPr>
              <a:t> </a:t>
            </a:r>
            <a:r>
              <a:rPr sz="2000" spc="-5" dirty="0">
                <a:solidFill>
                  <a:srgbClr val="5E5E5E"/>
                </a:solidFill>
                <a:latin typeface="Calibri"/>
                <a:cs typeface="Calibri"/>
              </a:rPr>
              <a:t>del sitio </a:t>
            </a:r>
            <a:r>
              <a:rPr sz="2000" spc="-10" dirty="0">
                <a:solidFill>
                  <a:srgbClr val="5E5E5E"/>
                </a:solidFill>
                <a:latin typeface="Calibri"/>
                <a:cs typeface="Calibri"/>
              </a:rPr>
              <a:t>web </a:t>
            </a:r>
            <a:r>
              <a:rPr sz="2000" dirty="0">
                <a:solidFill>
                  <a:srgbClr val="5E5E5E"/>
                </a:solidFill>
                <a:latin typeface="Calibri"/>
                <a:cs typeface="Calibri"/>
              </a:rPr>
              <a:t>de </a:t>
            </a:r>
            <a:r>
              <a:rPr sz="2000" spc="-5" dirty="0">
                <a:solidFill>
                  <a:srgbClr val="5E5E5E"/>
                </a:solidFill>
                <a:latin typeface="Calibri"/>
                <a:cs typeface="Calibri"/>
              </a:rPr>
              <a:t>la </a:t>
            </a:r>
            <a:r>
              <a:rPr sz="2000" spc="-10" dirty="0">
                <a:solidFill>
                  <a:srgbClr val="5E5E5E"/>
                </a:solidFill>
                <a:latin typeface="Calibri"/>
                <a:cs typeface="Calibri"/>
              </a:rPr>
              <a:t>empresa </a:t>
            </a:r>
            <a:r>
              <a:rPr sz="2000" dirty="0">
                <a:solidFill>
                  <a:srgbClr val="5E5E5E"/>
                </a:solidFill>
                <a:latin typeface="Calibri"/>
                <a:cs typeface="Calibri"/>
              </a:rPr>
              <a:t>y de </a:t>
            </a:r>
            <a:r>
              <a:rPr sz="2000" spc="-10" dirty="0">
                <a:solidFill>
                  <a:srgbClr val="5E5E5E"/>
                </a:solidFill>
                <a:latin typeface="Calibri"/>
                <a:cs typeface="Calibri"/>
              </a:rPr>
              <a:t>su </a:t>
            </a:r>
            <a:r>
              <a:rPr sz="2000" spc="-5" dirty="0">
                <a:solidFill>
                  <a:srgbClr val="5E5E5E"/>
                </a:solidFill>
                <a:latin typeface="Calibri"/>
                <a:cs typeface="Calibri"/>
              </a:rPr>
              <a:t>página </a:t>
            </a:r>
            <a:r>
              <a:rPr sz="2000" dirty="0">
                <a:solidFill>
                  <a:srgbClr val="5E5E5E"/>
                </a:solidFill>
                <a:latin typeface="Calibri"/>
                <a:cs typeface="Calibri"/>
              </a:rPr>
              <a:t>de </a:t>
            </a:r>
            <a:r>
              <a:rPr sz="2000" spc="-15" dirty="0">
                <a:solidFill>
                  <a:srgbClr val="5E5E5E"/>
                </a:solidFill>
                <a:latin typeface="Calibri"/>
                <a:cs typeface="Calibri"/>
              </a:rPr>
              <a:t>Facebook, </a:t>
            </a:r>
            <a:r>
              <a:rPr sz="2000" spc="-10" dirty="0">
                <a:solidFill>
                  <a:srgbClr val="5E5E5E"/>
                </a:solidFill>
                <a:latin typeface="Calibri"/>
                <a:cs typeface="Calibri"/>
              </a:rPr>
              <a:t> donde sus clientes reciben </a:t>
            </a:r>
            <a:r>
              <a:rPr sz="2000" spc="-15" dirty="0">
                <a:solidFill>
                  <a:srgbClr val="5E5E5E"/>
                </a:solidFill>
                <a:latin typeface="Calibri"/>
                <a:cs typeface="Calibri"/>
              </a:rPr>
              <a:t>información </a:t>
            </a:r>
            <a:r>
              <a:rPr sz="2000" dirty="0">
                <a:solidFill>
                  <a:srgbClr val="5E5E5E"/>
                </a:solidFill>
                <a:latin typeface="Calibri"/>
                <a:cs typeface="Calibri"/>
              </a:rPr>
              <a:t>y </a:t>
            </a:r>
            <a:r>
              <a:rPr sz="2000" spc="-10" dirty="0">
                <a:solidFill>
                  <a:srgbClr val="5E5E5E"/>
                </a:solidFill>
                <a:latin typeface="Calibri"/>
                <a:cs typeface="Calibri"/>
              </a:rPr>
              <a:t>pueden </a:t>
            </a:r>
            <a:r>
              <a:rPr sz="2000" spc="-5" dirty="0">
                <a:solidFill>
                  <a:srgbClr val="5E5E5E"/>
                </a:solidFill>
                <a:latin typeface="Calibri"/>
                <a:cs typeface="Calibri"/>
              </a:rPr>
              <a:t>pedir </a:t>
            </a:r>
            <a:r>
              <a:rPr sz="2000" spc="-10" dirty="0">
                <a:solidFill>
                  <a:srgbClr val="5E5E5E"/>
                </a:solidFill>
                <a:latin typeface="Calibri"/>
                <a:cs typeface="Calibri"/>
              </a:rPr>
              <a:t>sus </a:t>
            </a:r>
            <a:r>
              <a:rPr sz="2000" spc="-5" dirty="0">
                <a:solidFill>
                  <a:srgbClr val="5E5E5E"/>
                </a:solidFill>
                <a:latin typeface="Calibri"/>
                <a:cs typeface="Calibri"/>
              </a:rPr>
              <a:t>opciones </a:t>
            </a:r>
            <a:r>
              <a:rPr sz="2000" spc="-15" dirty="0">
                <a:solidFill>
                  <a:srgbClr val="5E5E5E"/>
                </a:solidFill>
                <a:latin typeface="Calibri"/>
                <a:cs typeface="Calibri"/>
              </a:rPr>
              <a:t>para </a:t>
            </a:r>
            <a:r>
              <a:rPr sz="2000" spc="-5" dirty="0">
                <a:solidFill>
                  <a:srgbClr val="5E5E5E"/>
                </a:solidFill>
                <a:latin typeface="Calibri"/>
                <a:cs typeface="Calibri"/>
              </a:rPr>
              <a:t>que </a:t>
            </a:r>
            <a:r>
              <a:rPr sz="2000" dirty="0">
                <a:solidFill>
                  <a:srgbClr val="5E5E5E"/>
                </a:solidFill>
                <a:latin typeface="Calibri"/>
                <a:cs typeface="Calibri"/>
              </a:rPr>
              <a:t>se </a:t>
            </a:r>
            <a:r>
              <a:rPr sz="2000" spc="-5" dirty="0">
                <a:solidFill>
                  <a:srgbClr val="5E5E5E"/>
                </a:solidFill>
                <a:latin typeface="Calibri"/>
                <a:cs typeface="Calibri"/>
              </a:rPr>
              <a:t>les </a:t>
            </a:r>
            <a:r>
              <a:rPr sz="2000" spc="-10" dirty="0">
                <a:solidFill>
                  <a:srgbClr val="5E5E5E"/>
                </a:solidFill>
                <a:latin typeface="Calibri"/>
                <a:cs typeface="Calibri"/>
              </a:rPr>
              <a:t>entregue </a:t>
            </a:r>
            <a:r>
              <a:rPr sz="2000" dirty="0">
                <a:solidFill>
                  <a:srgbClr val="5E5E5E"/>
                </a:solidFill>
                <a:latin typeface="Calibri"/>
                <a:cs typeface="Calibri"/>
              </a:rPr>
              <a:t>en </a:t>
            </a:r>
            <a:r>
              <a:rPr sz="2000" spc="-5" dirty="0">
                <a:solidFill>
                  <a:srgbClr val="5E5E5E"/>
                </a:solidFill>
                <a:latin typeface="Calibri"/>
                <a:cs typeface="Calibri"/>
              </a:rPr>
              <a:t>el </a:t>
            </a:r>
            <a:r>
              <a:rPr sz="2000" spc="-15" dirty="0">
                <a:solidFill>
                  <a:srgbClr val="5E5E5E"/>
                </a:solidFill>
                <a:latin typeface="Calibri"/>
                <a:cs typeface="Calibri"/>
              </a:rPr>
              <a:t>lugar </a:t>
            </a:r>
            <a:r>
              <a:rPr sz="2000" spc="-5" dirty="0">
                <a:solidFill>
                  <a:srgbClr val="5E5E5E"/>
                </a:solidFill>
                <a:latin typeface="Calibri"/>
                <a:cs typeface="Calibri"/>
              </a:rPr>
              <a:t>que </a:t>
            </a:r>
            <a:r>
              <a:rPr sz="2000" spc="-440" dirty="0">
                <a:solidFill>
                  <a:srgbClr val="5E5E5E"/>
                </a:solidFill>
                <a:latin typeface="Calibri"/>
                <a:cs typeface="Calibri"/>
              </a:rPr>
              <a:t> </a:t>
            </a:r>
            <a:r>
              <a:rPr sz="2000" spc="-5" dirty="0">
                <a:solidFill>
                  <a:srgbClr val="5E5E5E"/>
                </a:solidFill>
                <a:latin typeface="Calibri"/>
                <a:cs typeface="Calibri"/>
              </a:rPr>
              <a:t>elijan </a:t>
            </a:r>
            <a:r>
              <a:rPr sz="2000" spc="-15" dirty="0">
                <a:solidFill>
                  <a:srgbClr val="5E5E5E"/>
                </a:solidFill>
                <a:latin typeface="Calibri"/>
                <a:cs typeface="Calibri"/>
              </a:rPr>
              <a:t>dentro </a:t>
            </a:r>
            <a:r>
              <a:rPr sz="2000" spc="-5" dirty="0">
                <a:solidFill>
                  <a:srgbClr val="5E5E5E"/>
                </a:solidFill>
                <a:latin typeface="Calibri"/>
                <a:cs typeface="Calibri"/>
              </a:rPr>
              <a:t>de la ciudad </a:t>
            </a:r>
            <a:r>
              <a:rPr sz="2000" dirty="0">
                <a:solidFill>
                  <a:srgbClr val="5E5E5E"/>
                </a:solidFill>
                <a:latin typeface="Calibri"/>
                <a:cs typeface="Calibri"/>
              </a:rPr>
              <a:t>de </a:t>
            </a:r>
            <a:r>
              <a:rPr sz="2000" spc="-10" dirty="0">
                <a:solidFill>
                  <a:srgbClr val="5E5E5E"/>
                </a:solidFill>
                <a:latin typeface="Calibri"/>
                <a:cs typeface="Calibri"/>
              </a:rPr>
              <a:t>Sofía. </a:t>
            </a:r>
            <a:r>
              <a:rPr sz="2000" spc="-30" dirty="0">
                <a:solidFill>
                  <a:srgbClr val="5E5E5E"/>
                </a:solidFill>
                <a:latin typeface="Calibri"/>
                <a:cs typeface="Calibri"/>
              </a:rPr>
              <a:t>También </a:t>
            </a:r>
            <a:r>
              <a:rPr sz="2000" spc="-10" dirty="0">
                <a:solidFill>
                  <a:srgbClr val="5E5E5E"/>
                </a:solidFill>
                <a:latin typeface="Calibri"/>
                <a:cs typeface="Calibri"/>
              </a:rPr>
              <a:t>utilizan la </a:t>
            </a:r>
            <a:r>
              <a:rPr sz="2000" spc="-15" dirty="0">
                <a:solidFill>
                  <a:srgbClr val="5E5E5E"/>
                </a:solidFill>
                <a:latin typeface="Calibri"/>
                <a:cs typeface="Calibri"/>
              </a:rPr>
              <a:t>plataforma </a:t>
            </a:r>
            <a:r>
              <a:rPr sz="2000" dirty="0">
                <a:solidFill>
                  <a:srgbClr val="5E5E5E"/>
                </a:solidFill>
                <a:latin typeface="Calibri"/>
                <a:cs typeface="Calibri"/>
              </a:rPr>
              <a:t>de </a:t>
            </a:r>
            <a:r>
              <a:rPr sz="2000" spc="-10" dirty="0">
                <a:solidFill>
                  <a:srgbClr val="5E5E5E"/>
                </a:solidFill>
                <a:latin typeface="Calibri"/>
                <a:cs typeface="Calibri"/>
              </a:rPr>
              <a:t>reparto </a:t>
            </a:r>
            <a:r>
              <a:rPr sz="2000" spc="-15" dirty="0">
                <a:solidFill>
                  <a:srgbClr val="5E5E5E"/>
                </a:solidFill>
                <a:latin typeface="Calibri"/>
                <a:cs typeface="Calibri"/>
              </a:rPr>
              <a:t>FoodPanda para </a:t>
            </a:r>
            <a:r>
              <a:rPr sz="2000" spc="-5" dirty="0">
                <a:solidFill>
                  <a:srgbClr val="5E5E5E"/>
                </a:solidFill>
                <a:latin typeface="Calibri"/>
                <a:cs typeface="Calibri"/>
              </a:rPr>
              <a:t>ampliar su </a:t>
            </a:r>
            <a:r>
              <a:rPr sz="2000" dirty="0">
                <a:solidFill>
                  <a:srgbClr val="5E5E5E"/>
                </a:solidFill>
                <a:latin typeface="Calibri"/>
                <a:cs typeface="Calibri"/>
              </a:rPr>
              <a:t> alcance.</a:t>
            </a:r>
            <a:r>
              <a:rPr sz="2000" spc="-65" dirty="0">
                <a:solidFill>
                  <a:srgbClr val="5E5E5E"/>
                </a:solidFill>
                <a:latin typeface="Calibri"/>
                <a:cs typeface="Calibri"/>
              </a:rPr>
              <a:t> </a:t>
            </a:r>
            <a:r>
              <a:rPr sz="1600" u="heavy" spc="-15" dirty="0">
                <a:solidFill>
                  <a:srgbClr val="0000FF"/>
                </a:solidFill>
                <a:uFill>
                  <a:solidFill>
                    <a:srgbClr val="0461C1"/>
                  </a:solidFill>
                </a:uFill>
                <a:latin typeface="Calibri"/>
                <a:cs typeface="Calibri"/>
                <a:hlinkClick r:id="rId2"/>
              </a:rPr>
              <a:t>About</a:t>
            </a:r>
            <a:r>
              <a:rPr sz="1600" u="heavy" dirty="0">
                <a:solidFill>
                  <a:srgbClr val="0000FF"/>
                </a:solidFill>
                <a:uFill>
                  <a:solidFill>
                    <a:srgbClr val="0461C1"/>
                  </a:solidFill>
                </a:uFill>
                <a:latin typeface="Calibri"/>
                <a:cs typeface="Calibri"/>
                <a:hlinkClick r:id="rId2"/>
              </a:rPr>
              <a:t> </a:t>
            </a:r>
            <a:r>
              <a:rPr sz="1600" u="heavy" spc="-5" dirty="0">
                <a:solidFill>
                  <a:srgbClr val="0000FF"/>
                </a:solidFill>
                <a:uFill>
                  <a:solidFill>
                    <a:srgbClr val="0461C1"/>
                  </a:solidFill>
                </a:uFill>
                <a:latin typeface="Calibri"/>
                <a:cs typeface="Calibri"/>
                <a:hlinkClick r:id="rId2"/>
              </a:rPr>
              <a:t>• </a:t>
            </a:r>
            <a:r>
              <a:rPr sz="1600" u="heavy" spc="-20" dirty="0">
                <a:solidFill>
                  <a:srgbClr val="0000FF"/>
                </a:solidFill>
                <a:uFill>
                  <a:solidFill>
                    <a:srgbClr val="0461C1"/>
                  </a:solidFill>
                </a:uFill>
                <a:latin typeface="Calibri"/>
                <a:cs typeface="Calibri"/>
                <a:hlinkClick r:id="rId2"/>
              </a:rPr>
              <a:t>foodpanda</a:t>
            </a:r>
            <a:r>
              <a:rPr sz="1600" spc="10" dirty="0">
                <a:solidFill>
                  <a:srgbClr val="0000FF"/>
                </a:solidFill>
                <a:latin typeface="Calibri"/>
                <a:cs typeface="Calibri"/>
                <a:hlinkClick r:id="rId2"/>
              </a:rPr>
              <a:t> </a:t>
            </a:r>
            <a:r>
              <a:rPr sz="1600" u="heavy" spc="-5" dirty="0">
                <a:solidFill>
                  <a:srgbClr val="0000FF"/>
                </a:solidFill>
                <a:uFill>
                  <a:solidFill>
                    <a:srgbClr val="0461C1"/>
                  </a:solidFill>
                </a:uFill>
                <a:latin typeface="Calibri"/>
                <a:cs typeface="Calibri"/>
                <a:hlinkClick r:id="rId2"/>
              </a:rPr>
              <a:t>delivery</a:t>
            </a:r>
            <a:r>
              <a:rPr sz="1600" u="heavy" spc="-10" dirty="0">
                <a:solidFill>
                  <a:srgbClr val="0000FF"/>
                </a:solidFill>
                <a:uFill>
                  <a:solidFill>
                    <a:srgbClr val="0461C1"/>
                  </a:solidFill>
                </a:uFill>
                <a:latin typeface="Calibri"/>
                <a:cs typeface="Calibri"/>
                <a:hlinkClick r:id="rId2"/>
              </a:rPr>
              <a:t> </a:t>
            </a:r>
            <a:r>
              <a:rPr sz="1600" u="heavy" spc="-5" dirty="0">
                <a:solidFill>
                  <a:srgbClr val="0000FF"/>
                </a:solidFill>
                <a:uFill>
                  <a:solidFill>
                    <a:srgbClr val="0461C1"/>
                  </a:solidFill>
                </a:uFill>
                <a:latin typeface="Calibri"/>
                <a:cs typeface="Calibri"/>
                <a:hlinkClick r:id="rId2"/>
              </a:rPr>
              <a:t>service</a:t>
            </a:r>
            <a:r>
              <a:rPr sz="1600" u="heavy" spc="5" dirty="0">
                <a:solidFill>
                  <a:srgbClr val="0000FF"/>
                </a:solidFill>
                <a:uFill>
                  <a:solidFill>
                    <a:srgbClr val="0461C1"/>
                  </a:solidFill>
                </a:uFill>
                <a:latin typeface="Calibri"/>
                <a:cs typeface="Calibri"/>
                <a:hlinkClick r:id="rId2"/>
              </a:rPr>
              <a:t> </a:t>
            </a:r>
            <a:r>
              <a:rPr sz="1600" u="heavy" spc="-5" dirty="0">
                <a:solidFill>
                  <a:srgbClr val="0000FF"/>
                </a:solidFill>
                <a:uFill>
                  <a:solidFill>
                    <a:srgbClr val="0461C1"/>
                  </a:solidFill>
                </a:uFill>
                <a:latin typeface="Calibri"/>
                <a:cs typeface="Calibri"/>
                <a:hlinkClick r:id="rId2"/>
              </a:rPr>
              <a:t>|</a:t>
            </a:r>
            <a:r>
              <a:rPr sz="1600" u="heavy" spc="5" dirty="0">
                <a:solidFill>
                  <a:srgbClr val="0000FF"/>
                </a:solidFill>
                <a:uFill>
                  <a:solidFill>
                    <a:srgbClr val="0461C1"/>
                  </a:solidFill>
                </a:uFill>
                <a:latin typeface="Calibri"/>
                <a:cs typeface="Calibri"/>
                <a:hlinkClick r:id="rId2"/>
              </a:rPr>
              <a:t> </a:t>
            </a:r>
            <a:r>
              <a:rPr sz="1600" u="heavy" spc="-55" dirty="0">
                <a:solidFill>
                  <a:srgbClr val="0000FF"/>
                </a:solidFill>
                <a:uFill>
                  <a:solidFill>
                    <a:srgbClr val="0461C1"/>
                  </a:solidFill>
                </a:uFill>
                <a:latin typeface="Calibri"/>
                <a:cs typeface="Calibri"/>
                <a:hlinkClick r:id="rId2"/>
              </a:rPr>
              <a:t>We</a:t>
            </a:r>
            <a:r>
              <a:rPr sz="1600" u="heavy" spc="-5" dirty="0">
                <a:solidFill>
                  <a:srgbClr val="0000FF"/>
                </a:solidFill>
                <a:uFill>
                  <a:solidFill>
                    <a:srgbClr val="0461C1"/>
                  </a:solidFill>
                </a:uFill>
                <a:latin typeface="Calibri"/>
                <a:cs typeface="Calibri"/>
                <a:hlinkClick r:id="rId2"/>
              </a:rPr>
              <a:t> </a:t>
            </a:r>
            <a:r>
              <a:rPr sz="1600" u="heavy" spc="-45" dirty="0">
                <a:solidFill>
                  <a:srgbClr val="0000FF"/>
                </a:solidFill>
                <a:uFill>
                  <a:solidFill>
                    <a:srgbClr val="0461C1"/>
                  </a:solidFill>
                </a:uFill>
                <a:latin typeface="Calibri"/>
                <a:cs typeface="Calibri"/>
                <a:hlinkClick r:id="rId2"/>
              </a:rPr>
              <a:t>deliver,</a:t>
            </a:r>
            <a:r>
              <a:rPr sz="1600" u="heavy" spc="-15" dirty="0">
                <a:solidFill>
                  <a:srgbClr val="0000FF"/>
                </a:solidFill>
                <a:uFill>
                  <a:solidFill>
                    <a:srgbClr val="0461C1"/>
                  </a:solidFill>
                </a:uFill>
                <a:latin typeface="Calibri"/>
                <a:cs typeface="Calibri"/>
                <a:hlinkClick r:id="rId2"/>
              </a:rPr>
              <a:t> </a:t>
            </a:r>
            <a:r>
              <a:rPr sz="1600" u="heavy" spc="-25" dirty="0">
                <a:solidFill>
                  <a:srgbClr val="0000FF"/>
                </a:solidFill>
                <a:uFill>
                  <a:solidFill>
                    <a:srgbClr val="0461C1"/>
                  </a:solidFill>
                </a:uFill>
                <a:latin typeface="Calibri"/>
                <a:cs typeface="Calibri"/>
                <a:hlinkClick r:id="rId2"/>
              </a:rPr>
              <a:t>you</a:t>
            </a:r>
            <a:r>
              <a:rPr sz="1600" u="heavy" spc="10" dirty="0">
                <a:solidFill>
                  <a:srgbClr val="0000FF"/>
                </a:solidFill>
                <a:uFill>
                  <a:solidFill>
                    <a:srgbClr val="0461C1"/>
                  </a:solidFill>
                </a:uFill>
                <a:latin typeface="Calibri"/>
                <a:cs typeface="Calibri"/>
                <a:hlinkClick r:id="rId2"/>
              </a:rPr>
              <a:t> </a:t>
            </a:r>
            <a:r>
              <a:rPr sz="1600" u="heavy" spc="-5" dirty="0">
                <a:solidFill>
                  <a:srgbClr val="0000FF"/>
                </a:solidFill>
                <a:uFill>
                  <a:solidFill>
                    <a:srgbClr val="0461C1"/>
                  </a:solidFill>
                </a:uFill>
                <a:latin typeface="Calibri"/>
                <a:cs typeface="Calibri"/>
                <a:hlinkClick r:id="rId2"/>
              </a:rPr>
              <a:t>enjoy!</a:t>
            </a:r>
            <a:endParaRPr sz="1600">
              <a:latin typeface="Calibri"/>
              <a:cs typeface="Calibri"/>
            </a:endParaRPr>
          </a:p>
        </p:txBody>
      </p:sp>
      <p:sp>
        <p:nvSpPr>
          <p:cNvPr id="7" name="object 7"/>
          <p:cNvSpPr/>
          <p:nvPr/>
        </p:nvSpPr>
        <p:spPr>
          <a:xfrm>
            <a:off x="3016123" y="4967985"/>
            <a:ext cx="44450" cy="13970"/>
          </a:xfrm>
          <a:custGeom>
            <a:avLst/>
            <a:gdLst/>
            <a:ahLst/>
            <a:cxnLst/>
            <a:rect l="l" t="t" r="r" b="b"/>
            <a:pathLst>
              <a:path w="44450" h="13970">
                <a:moveTo>
                  <a:pt x="44195" y="0"/>
                </a:moveTo>
                <a:lnTo>
                  <a:pt x="0" y="0"/>
                </a:lnTo>
                <a:lnTo>
                  <a:pt x="0" y="13716"/>
                </a:lnTo>
                <a:lnTo>
                  <a:pt x="44195" y="13716"/>
                </a:lnTo>
                <a:lnTo>
                  <a:pt x="44195" y="0"/>
                </a:lnTo>
                <a:close/>
              </a:path>
            </a:pathLst>
          </a:custGeom>
          <a:solidFill>
            <a:srgbClr val="0000FF"/>
          </a:solidFill>
        </p:spPr>
        <p:txBody>
          <a:bodyPr wrap="square" lIns="0" tIns="0" rIns="0" bIns="0" rtlCol="0"/>
          <a:lstStyle/>
          <a:p>
            <a:endParaRPr/>
          </a:p>
        </p:txBody>
      </p:sp>
      <p:sp>
        <p:nvSpPr>
          <p:cNvPr id="8" name="object 8"/>
          <p:cNvSpPr txBox="1"/>
          <p:nvPr/>
        </p:nvSpPr>
        <p:spPr>
          <a:xfrm>
            <a:off x="506374" y="5265356"/>
            <a:ext cx="865505" cy="295275"/>
          </a:xfrm>
          <a:prstGeom prst="rect">
            <a:avLst/>
          </a:prstGeom>
          <a:solidFill>
            <a:srgbClr val="F5C05B"/>
          </a:solidFill>
        </p:spPr>
        <p:txBody>
          <a:bodyPr vert="horz" wrap="square" lIns="0" tIns="0" rIns="0" bIns="0" rtlCol="0">
            <a:spAutoFit/>
          </a:bodyPr>
          <a:lstStyle/>
          <a:p>
            <a:pPr>
              <a:lnSpc>
                <a:spcPts val="2185"/>
              </a:lnSpc>
            </a:pPr>
            <a:r>
              <a:rPr sz="2000" b="1" spc="-25" dirty="0">
                <a:solidFill>
                  <a:srgbClr val="085154"/>
                </a:solidFill>
                <a:latin typeface="Calibri"/>
                <a:cs typeface="Calibri"/>
              </a:rPr>
              <a:t>VISITA</a:t>
            </a:r>
            <a:endParaRPr sz="2000">
              <a:latin typeface="Calibri"/>
              <a:cs typeface="Calibri"/>
            </a:endParaRPr>
          </a:p>
        </p:txBody>
      </p:sp>
      <p:sp>
        <p:nvSpPr>
          <p:cNvPr id="9" name="object 9"/>
          <p:cNvSpPr txBox="1"/>
          <p:nvPr/>
        </p:nvSpPr>
        <p:spPr>
          <a:xfrm>
            <a:off x="1738629" y="5211317"/>
            <a:ext cx="1327150" cy="330835"/>
          </a:xfrm>
          <a:prstGeom prst="rect">
            <a:avLst/>
          </a:prstGeom>
        </p:spPr>
        <p:txBody>
          <a:bodyPr vert="horz" wrap="square" lIns="0" tIns="12700" rIns="0" bIns="0" rtlCol="0">
            <a:spAutoFit/>
          </a:bodyPr>
          <a:lstStyle/>
          <a:p>
            <a:pPr marL="12700">
              <a:lnSpc>
                <a:spcPct val="100000"/>
              </a:lnSpc>
              <a:spcBef>
                <a:spcPts val="100"/>
              </a:spcBef>
            </a:pPr>
            <a:r>
              <a:rPr sz="2000" u="heavy" spc="-45" dirty="0">
                <a:solidFill>
                  <a:srgbClr val="0000FF"/>
                </a:solidFill>
                <a:uFill>
                  <a:solidFill>
                    <a:srgbClr val="0461C1"/>
                  </a:solidFill>
                </a:uFill>
                <a:latin typeface="Calibri"/>
                <a:cs typeface="Calibri"/>
                <a:hlinkClick r:id="rId3"/>
              </a:rPr>
              <a:t>R</a:t>
            </a:r>
            <a:r>
              <a:rPr sz="2000" u="heavy" spc="-25" dirty="0">
                <a:solidFill>
                  <a:srgbClr val="0000FF"/>
                </a:solidFill>
                <a:uFill>
                  <a:solidFill>
                    <a:srgbClr val="0461C1"/>
                  </a:solidFill>
                </a:uFill>
                <a:latin typeface="Calibri"/>
                <a:cs typeface="Calibri"/>
                <a:hlinkClick r:id="rId3"/>
              </a:rPr>
              <a:t>o</a:t>
            </a:r>
            <a:r>
              <a:rPr sz="2000" u="heavy" spc="-45" dirty="0">
                <a:solidFill>
                  <a:srgbClr val="0000FF"/>
                </a:solidFill>
                <a:uFill>
                  <a:solidFill>
                    <a:srgbClr val="0461C1"/>
                  </a:solidFill>
                </a:uFill>
                <a:latin typeface="Calibri"/>
                <a:cs typeface="Calibri"/>
                <a:hlinkClick r:id="rId3"/>
              </a:rPr>
              <a:t>y</a:t>
            </a:r>
            <a:r>
              <a:rPr sz="2000" u="heavy" spc="-15" dirty="0">
                <a:solidFill>
                  <a:srgbClr val="0000FF"/>
                </a:solidFill>
                <a:uFill>
                  <a:solidFill>
                    <a:srgbClr val="0461C1"/>
                  </a:solidFill>
                </a:uFill>
                <a:latin typeface="Calibri"/>
                <a:cs typeface="Calibri"/>
                <a:hlinkClick r:id="rId3"/>
              </a:rPr>
              <a:t>a</a:t>
            </a:r>
            <a:r>
              <a:rPr sz="2000" u="heavy" dirty="0">
                <a:solidFill>
                  <a:srgbClr val="0000FF"/>
                </a:solidFill>
                <a:uFill>
                  <a:solidFill>
                    <a:srgbClr val="0461C1"/>
                  </a:solidFill>
                </a:uFill>
                <a:latin typeface="Calibri"/>
                <a:cs typeface="Calibri"/>
                <a:hlinkClick r:id="rId3"/>
              </a:rPr>
              <a:t>l</a:t>
            </a:r>
            <a:r>
              <a:rPr sz="2000" u="heavy" spc="-120" dirty="0">
                <a:solidFill>
                  <a:srgbClr val="0000FF"/>
                </a:solidFill>
                <a:uFill>
                  <a:solidFill>
                    <a:srgbClr val="0461C1"/>
                  </a:solidFill>
                </a:uFill>
                <a:latin typeface="Calibri"/>
                <a:cs typeface="Calibri"/>
                <a:hlinkClick r:id="rId3"/>
              </a:rPr>
              <a:t> </a:t>
            </a:r>
            <a:r>
              <a:rPr sz="2000" u="heavy" spc="-10" dirty="0">
                <a:solidFill>
                  <a:srgbClr val="0000FF"/>
                </a:solidFill>
                <a:uFill>
                  <a:solidFill>
                    <a:srgbClr val="0461C1"/>
                  </a:solidFill>
                </a:uFill>
                <a:latin typeface="Calibri"/>
                <a:cs typeface="Calibri"/>
                <a:hlinkClick r:id="rId3"/>
              </a:rPr>
              <a:t>N</a:t>
            </a:r>
            <a:r>
              <a:rPr sz="2000" u="heavy" spc="-40" dirty="0">
                <a:solidFill>
                  <a:srgbClr val="0000FF"/>
                </a:solidFill>
                <a:uFill>
                  <a:solidFill>
                    <a:srgbClr val="0461C1"/>
                  </a:solidFill>
                </a:uFill>
                <a:latin typeface="Calibri"/>
                <a:cs typeface="Calibri"/>
                <a:hlinkClick r:id="rId3"/>
              </a:rPr>
              <a:t>a</a:t>
            </a:r>
            <a:r>
              <a:rPr sz="2000" u="heavy" spc="-15" dirty="0">
                <a:solidFill>
                  <a:srgbClr val="0000FF"/>
                </a:solidFill>
                <a:uFill>
                  <a:solidFill>
                    <a:srgbClr val="0461C1"/>
                  </a:solidFill>
                </a:uFill>
                <a:latin typeface="Calibri"/>
                <a:cs typeface="Calibri"/>
                <a:hlinkClick r:id="rId3"/>
              </a:rPr>
              <a:t>t</a:t>
            </a:r>
            <a:r>
              <a:rPr sz="2000" u="heavy" spc="-10" dirty="0">
                <a:solidFill>
                  <a:srgbClr val="0000FF"/>
                </a:solidFill>
                <a:uFill>
                  <a:solidFill>
                    <a:srgbClr val="0461C1"/>
                  </a:solidFill>
                </a:uFill>
                <a:latin typeface="Calibri"/>
                <a:cs typeface="Calibri"/>
                <a:hlinkClick r:id="rId3"/>
              </a:rPr>
              <a:t>u</a:t>
            </a:r>
            <a:r>
              <a:rPr sz="2000" u="heavy" spc="-40" dirty="0">
                <a:solidFill>
                  <a:srgbClr val="0000FF"/>
                </a:solidFill>
                <a:uFill>
                  <a:solidFill>
                    <a:srgbClr val="0461C1"/>
                  </a:solidFill>
                </a:uFill>
                <a:latin typeface="Calibri"/>
                <a:cs typeface="Calibri"/>
                <a:hlinkClick r:id="rId3"/>
              </a:rPr>
              <a:t>r</a:t>
            </a:r>
            <a:r>
              <a:rPr sz="2000" u="heavy" dirty="0">
                <a:solidFill>
                  <a:srgbClr val="0000FF"/>
                </a:solidFill>
                <a:uFill>
                  <a:solidFill>
                    <a:srgbClr val="0461C1"/>
                  </a:solidFill>
                </a:uFill>
                <a:latin typeface="Calibri"/>
                <a:cs typeface="Calibri"/>
                <a:hlinkClick r:id="rId3"/>
              </a:rPr>
              <a:t>e</a:t>
            </a:r>
            <a:endParaRPr sz="2000">
              <a:latin typeface="Calibri"/>
              <a:cs typeface="Calibri"/>
            </a:endParaRPr>
          </a:p>
        </p:txBody>
      </p:sp>
      <p:sp>
        <p:nvSpPr>
          <p:cNvPr id="10" name="object 10"/>
          <p:cNvSpPr txBox="1"/>
          <p:nvPr/>
        </p:nvSpPr>
        <p:spPr>
          <a:xfrm>
            <a:off x="506374" y="5608307"/>
            <a:ext cx="2999105" cy="419100"/>
          </a:xfrm>
          <a:prstGeom prst="rect">
            <a:avLst/>
          </a:prstGeom>
          <a:solidFill>
            <a:srgbClr val="F5C05B"/>
          </a:solidFill>
        </p:spPr>
        <p:txBody>
          <a:bodyPr vert="horz" wrap="square" lIns="0" tIns="94615" rIns="0" bIns="0" rtlCol="0">
            <a:spAutoFit/>
          </a:bodyPr>
          <a:lstStyle/>
          <a:p>
            <a:pPr>
              <a:lnSpc>
                <a:spcPct val="100000"/>
              </a:lnSpc>
              <a:spcBef>
                <a:spcPts val="745"/>
              </a:spcBef>
            </a:pPr>
            <a:r>
              <a:rPr sz="2000" b="1" spc="-20" dirty="0">
                <a:solidFill>
                  <a:srgbClr val="085154"/>
                </a:solidFill>
                <a:latin typeface="Calibri"/>
                <a:cs typeface="Calibri"/>
              </a:rPr>
              <a:t>LEA</a:t>
            </a:r>
            <a:r>
              <a:rPr sz="2000" b="1" spc="-40" dirty="0">
                <a:solidFill>
                  <a:srgbClr val="085154"/>
                </a:solidFill>
                <a:latin typeface="Calibri"/>
                <a:cs typeface="Calibri"/>
              </a:rPr>
              <a:t> </a:t>
            </a:r>
            <a:r>
              <a:rPr sz="2000" b="1" spc="-5" dirty="0">
                <a:solidFill>
                  <a:srgbClr val="085154"/>
                </a:solidFill>
                <a:latin typeface="Calibri"/>
                <a:cs typeface="Calibri"/>
              </a:rPr>
              <a:t>LA</a:t>
            </a:r>
            <a:r>
              <a:rPr sz="2000" b="1" spc="-35" dirty="0">
                <a:solidFill>
                  <a:srgbClr val="085154"/>
                </a:solidFill>
                <a:latin typeface="Calibri"/>
                <a:cs typeface="Calibri"/>
              </a:rPr>
              <a:t> </a:t>
            </a:r>
            <a:r>
              <a:rPr sz="2000" b="1" spc="-20" dirty="0">
                <a:solidFill>
                  <a:srgbClr val="085154"/>
                </a:solidFill>
                <a:latin typeface="Calibri"/>
                <a:cs typeface="Calibri"/>
              </a:rPr>
              <a:t>HISTORIA</a:t>
            </a:r>
            <a:r>
              <a:rPr sz="2000" b="1" spc="-40" dirty="0">
                <a:solidFill>
                  <a:srgbClr val="085154"/>
                </a:solidFill>
                <a:latin typeface="Calibri"/>
                <a:cs typeface="Calibri"/>
              </a:rPr>
              <a:t> </a:t>
            </a:r>
            <a:r>
              <a:rPr sz="2000" b="1" spc="-35" dirty="0">
                <a:solidFill>
                  <a:srgbClr val="085154"/>
                </a:solidFill>
                <a:latin typeface="Calibri"/>
                <a:cs typeface="Calibri"/>
              </a:rPr>
              <a:t>COMPLETA</a:t>
            </a:r>
            <a:endParaRPr sz="2000">
              <a:latin typeface="Calibri"/>
              <a:cs typeface="Calibri"/>
            </a:endParaRPr>
          </a:p>
        </p:txBody>
      </p:sp>
      <p:sp>
        <p:nvSpPr>
          <p:cNvPr id="11" name="object 11"/>
          <p:cNvSpPr txBox="1"/>
          <p:nvPr/>
        </p:nvSpPr>
        <p:spPr>
          <a:xfrm>
            <a:off x="3679063" y="5542279"/>
            <a:ext cx="4603115" cy="513715"/>
          </a:xfrm>
          <a:prstGeom prst="rect">
            <a:avLst/>
          </a:prstGeom>
        </p:spPr>
        <p:txBody>
          <a:bodyPr vert="horz" wrap="square" lIns="0" tIns="12700" rIns="0" bIns="0" rtlCol="0">
            <a:spAutoFit/>
          </a:bodyPr>
          <a:lstStyle/>
          <a:p>
            <a:pPr marL="12700">
              <a:lnSpc>
                <a:spcPct val="100000"/>
              </a:lnSpc>
              <a:spcBef>
                <a:spcPts val="100"/>
              </a:spcBef>
            </a:pPr>
            <a:r>
              <a:rPr sz="2000" u="heavy" spc="-20" dirty="0">
                <a:solidFill>
                  <a:srgbClr val="0000FF"/>
                </a:solidFill>
                <a:uFill>
                  <a:solidFill>
                    <a:srgbClr val="0461C1"/>
                  </a:solidFill>
                </a:uFill>
                <a:latin typeface="Calibri"/>
                <a:cs typeface="Calibri"/>
                <a:hlinkClick r:id="rId4"/>
              </a:rPr>
              <a:t>104-Royal-Nature.pdf</a:t>
            </a:r>
            <a:r>
              <a:rPr sz="2000" u="heavy" spc="-5" dirty="0">
                <a:solidFill>
                  <a:srgbClr val="0000FF"/>
                </a:solidFill>
                <a:uFill>
                  <a:solidFill>
                    <a:srgbClr val="0461C1"/>
                  </a:solidFill>
                </a:uFill>
                <a:latin typeface="Calibri"/>
                <a:cs typeface="Calibri"/>
                <a:hlinkClick r:id="rId4"/>
              </a:rPr>
              <a:t> </a:t>
            </a:r>
            <a:r>
              <a:rPr sz="2000" u="heavy" spc="-20" dirty="0">
                <a:solidFill>
                  <a:srgbClr val="0000FF"/>
                </a:solidFill>
                <a:uFill>
                  <a:solidFill>
                    <a:srgbClr val="0461C1"/>
                  </a:solidFill>
                </a:uFill>
                <a:latin typeface="Calibri"/>
                <a:cs typeface="Calibri"/>
                <a:hlinkClick r:id="rId4"/>
              </a:rPr>
              <a:t>(foodinnovation.how)</a:t>
            </a:r>
            <a:r>
              <a:rPr sz="3200" spc="-20" dirty="0">
                <a:solidFill>
                  <a:srgbClr val="406D6E"/>
                </a:solidFill>
                <a:latin typeface="Arial MT"/>
                <a:cs typeface="Arial MT"/>
              </a:rPr>
              <a:t>.</a:t>
            </a:r>
            <a:endParaRPr sz="3200">
              <a:latin typeface="Arial MT"/>
              <a:cs typeface="Arial MT"/>
            </a:endParaRPr>
          </a:p>
        </p:txBody>
      </p:sp>
      <p:sp>
        <p:nvSpPr>
          <p:cNvPr id="12" name="object 12"/>
          <p:cNvSpPr txBox="1">
            <a:spLocks noGrp="1"/>
          </p:cNvSpPr>
          <p:nvPr>
            <p:ph type="title"/>
          </p:nvPr>
        </p:nvSpPr>
        <p:spPr>
          <a:xfrm>
            <a:off x="8005953" y="675766"/>
            <a:ext cx="3993515" cy="434340"/>
          </a:xfrm>
          <a:prstGeom prst="rect">
            <a:avLst/>
          </a:prstGeom>
          <a:solidFill>
            <a:srgbClr val="F5C05B"/>
          </a:solidFill>
        </p:spPr>
        <p:txBody>
          <a:bodyPr vert="horz" wrap="square" lIns="0" tIns="0" rIns="0" bIns="0" rtlCol="0">
            <a:spAutoFit/>
          </a:bodyPr>
          <a:lstStyle/>
          <a:p>
            <a:pPr marL="635">
              <a:lnSpc>
                <a:spcPts val="3020"/>
              </a:lnSpc>
            </a:pPr>
            <a:r>
              <a:rPr spc="-20" dirty="0"/>
              <a:t>CASE</a:t>
            </a:r>
            <a:r>
              <a:rPr spc="20" dirty="0"/>
              <a:t> </a:t>
            </a:r>
            <a:r>
              <a:rPr spc="-25" dirty="0"/>
              <a:t>STUDY</a:t>
            </a:r>
            <a:r>
              <a:rPr spc="-75" dirty="0"/>
              <a:t> </a:t>
            </a:r>
            <a:r>
              <a:rPr spc="-5" dirty="0"/>
              <a:t>..</a:t>
            </a:r>
            <a:r>
              <a:rPr spc="10" dirty="0"/>
              <a:t> </a:t>
            </a:r>
            <a:r>
              <a:rPr spc="-5" dirty="0"/>
              <a:t>BE</a:t>
            </a:r>
            <a:r>
              <a:rPr spc="-20" dirty="0"/>
              <a:t> </a:t>
            </a:r>
            <a:r>
              <a:rPr spc="-5" dirty="0"/>
              <a:t>INSPIRED</a:t>
            </a:r>
          </a:p>
        </p:txBody>
      </p:sp>
      <p:pic>
        <p:nvPicPr>
          <p:cNvPr id="13" name="object 13"/>
          <p:cNvPicPr/>
          <p:nvPr/>
        </p:nvPicPr>
        <p:blipFill>
          <a:blip r:embed="rId5" cstate="screen">
            <a:extLst>
              <a:ext uri="{28A0092B-C50C-407E-A947-70E740481C1C}">
                <a14:useLocalDpi xmlns:a14="http://schemas.microsoft.com/office/drawing/2010/main"/>
              </a:ext>
            </a:extLst>
          </a:blip>
          <a:stretch>
            <a:fillRect/>
          </a:stretch>
        </p:blipFill>
        <p:spPr>
          <a:xfrm>
            <a:off x="207263" y="15240"/>
            <a:ext cx="5888736" cy="1922779"/>
          </a:xfrm>
          <a:prstGeom prst="rect">
            <a:avLst/>
          </a:prstGeom>
        </p:spPr>
      </p:pic>
      <p:pic>
        <p:nvPicPr>
          <p:cNvPr id="14" name="object 14"/>
          <p:cNvPicPr/>
          <p:nvPr/>
        </p:nvPicPr>
        <p:blipFill>
          <a:blip r:embed="rId6" cstate="print"/>
          <a:stretch>
            <a:fillRect/>
          </a:stretch>
        </p:blipFill>
        <p:spPr>
          <a:xfrm>
            <a:off x="563397" y="2085898"/>
            <a:ext cx="3115564" cy="387045"/>
          </a:xfrm>
          <a:prstGeom prst="rect">
            <a:avLst/>
          </a:prstGeom>
        </p:spPr>
      </p:pic>
    </p:spTree>
    <p:extLst>
      <p:ext uri="{BB962C8B-B14F-4D97-AF65-F5344CB8AC3E}">
        <p14:creationId xmlns:p14="http://schemas.microsoft.com/office/powerpoint/2010/main" val="2607531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3D6A6F-2B1C-48B3-BC5E-36A4BA87CBAF}"/>
              </a:ext>
            </a:extLst>
          </p:cNvPr>
          <p:cNvSpPr>
            <a:spLocks noGrp="1"/>
          </p:cNvSpPr>
          <p:nvPr>
            <p:ph type="body" sz="quarter" idx="20"/>
          </p:nvPr>
        </p:nvSpPr>
        <p:spPr>
          <a:xfrm>
            <a:off x="248917" y="877314"/>
            <a:ext cx="8371207" cy="5304411"/>
          </a:xfrm>
        </p:spPr>
        <p:txBody>
          <a:bodyPr/>
          <a:lstStyle/>
          <a:p>
            <a:pPr lvl="0" algn="just">
              <a:lnSpc>
                <a:spcPct val="115000"/>
              </a:lnSpc>
              <a:spcAft>
                <a:spcPts val="800"/>
              </a:spcAft>
            </a:pPr>
            <a:r>
              <a:rPr lang="es-ES_tradnl" b="1" u="sng" dirty="0">
                <a:solidFill>
                  <a:srgbClr val="F5C05B"/>
                </a:solidFill>
                <a:latin typeface="Calibri" panose="020F0502020204030204" pitchFamily="34" charset="0"/>
                <a:ea typeface="Calibri" panose="020F0502020204030204" pitchFamily="34" charset="0"/>
                <a:cs typeface="Calibri" panose="020F0502020204030204" pitchFamily="34" charset="0"/>
              </a:rPr>
              <a:t>Tendencia 5: Mantras dietéticos "Menos pero mejor".</a:t>
            </a:r>
          </a:p>
          <a:p>
            <a:pPr lvl="0" algn="just">
              <a:lnSpc>
                <a:spcPct val="115000"/>
              </a:lnSpc>
              <a:spcAft>
                <a:spcPts val="800"/>
              </a:spcAft>
            </a:pP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Según </a:t>
            </a:r>
            <a:r>
              <a:rPr lang="es-ES_tradnl" sz="2000" u="sng" dirty="0" err="1">
                <a:solidFill>
                  <a:srgbClr val="406F70"/>
                </a:solidFill>
                <a:latin typeface="Calibri" panose="020F0502020204030204" pitchFamily="34" charset="0"/>
                <a:ea typeface="Calibri" panose="020F0502020204030204" pitchFamily="34" charset="0"/>
                <a:cs typeface="Calibri" panose="020F0502020204030204" pitchFamily="34" charset="0"/>
              </a:rPr>
              <a:t>Mintel</a:t>
            </a:r>
            <a:r>
              <a:rPr lang="es-ES_tradnl" sz="2000" u="sng" dirty="0">
                <a:solidFill>
                  <a:srgbClr val="406F70"/>
                </a:solidFill>
                <a:latin typeface="Calibri" panose="020F0502020204030204" pitchFamily="34" charset="0"/>
                <a:ea typeface="Calibri" panose="020F0502020204030204" pitchFamily="34" charset="0"/>
                <a:cs typeface="Calibri" panose="020F0502020204030204" pitchFamily="34" charset="0"/>
              </a:rPr>
              <a:t>, bajo la filosofía "menos pero mejor",</a:t>
            </a: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 la gente consumirá lácteos, carne, aves y otros productos animales con menos frecuencia, pero los cambiará cuando los consuma. Estos compradores suelen elegir productos de origen animal que tienen mejor sabor, son más nutritivos o tienen reivindicaciones éticas o medioambientales (o una combinación de estos factores).</a:t>
            </a:r>
          </a:p>
          <a:p>
            <a:pPr lvl="0" algn="just">
              <a:lnSpc>
                <a:spcPct val="115000"/>
              </a:lnSpc>
              <a:spcAft>
                <a:spcPts val="800"/>
              </a:spcAft>
            </a:pP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Un consumo más consciente de los productos de origen animal es un paso hacia las dietas sostenibles, o respetuosas con el planeta. La FAO de las Naciones Unidas define las dietas sostenibles como aquellas que tienen "un bajo impacto ambiental y contribuyen a la seguridad alimentaria y nutricional y a una vida saludable para las generaciones presentes y futuras". </a:t>
            </a:r>
          </a:p>
          <a:p>
            <a:pPr lvl="0" algn="just">
              <a:lnSpc>
                <a:spcPct val="115000"/>
              </a:lnSpc>
              <a:spcAft>
                <a:spcPts val="800"/>
              </a:spcAft>
            </a:pPr>
            <a:r>
              <a:rPr lang="es-ES_tradnl" sz="2000" dirty="0" err="1">
                <a:solidFill>
                  <a:srgbClr val="406F70"/>
                </a:solidFill>
                <a:latin typeface="Calibri" panose="020F0502020204030204" pitchFamily="34" charset="0"/>
                <a:ea typeface="Calibri" panose="020F0502020204030204" pitchFamily="34" charset="0"/>
                <a:cs typeface="Calibri" panose="020F0502020204030204" pitchFamily="34" charset="0"/>
              </a:rPr>
              <a:t>Mintel</a:t>
            </a:r>
            <a:r>
              <a:rPr lang="es-ES_tradnl" sz="2000" dirty="0">
                <a:solidFill>
                  <a:srgbClr val="406F70"/>
                </a:solidFill>
                <a:latin typeface="Calibri" panose="020F0502020204030204" pitchFamily="34" charset="0"/>
                <a:ea typeface="Calibri" panose="020F0502020204030204" pitchFamily="34" charset="0"/>
                <a:cs typeface="Calibri" panose="020F0502020204030204" pitchFamily="34" charset="0"/>
              </a:rPr>
              <a:t> nos dice que más personas seguirán estas dietas hasta 2030.</a:t>
            </a:r>
            <a:r>
              <a:rPr lang="en-IE" sz="20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endParaRPr lang="en-IE"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1">
            <a:extLst>
              <a:ext uri="{FF2B5EF4-FFF2-40B4-BE49-F238E27FC236}">
                <a16:creationId xmlns:a16="http://schemas.microsoft.com/office/drawing/2014/main" id="{C4E50547-5C7B-4530-90E6-D4439ABEB3DD}"/>
              </a:ext>
            </a:extLst>
          </p:cNvPr>
          <p:cNvSpPr txBox="1">
            <a:spLocks/>
          </p:cNvSpPr>
          <p:nvPr/>
        </p:nvSpPr>
        <p:spPr>
          <a:xfrm>
            <a:off x="248918" y="291324"/>
            <a:ext cx="10609582" cy="13120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406F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2800" b="1" dirty="0">
                <a:latin typeface="Calibri" panose="020F0502020204030204" pitchFamily="34" charset="0"/>
                <a:ea typeface="Calibri" panose="020F0502020204030204" pitchFamily="34" charset="0"/>
              </a:rPr>
              <a:t>5 Tendencias de consumo de alimentos y bebidas en Europa durante COVID-19</a:t>
            </a:r>
          </a:p>
          <a:p>
            <a:endParaRPr lang="es-ES_tradnl" sz="2800" b="1" dirty="0">
              <a:latin typeface="Calibri" panose="020F0502020204030204" pitchFamily="34" charset="0"/>
              <a:ea typeface="Calibri" panose="020F0502020204030204" pitchFamily="34" charset="0"/>
            </a:endParaRPr>
          </a:p>
          <a:p>
            <a:endParaRPr lang="es-ES_tradnl" sz="2800" b="1" dirty="0">
              <a:latin typeface="Calibri" panose="020F0502020204030204" pitchFamily="34" charset="0"/>
              <a:ea typeface="Calibri" panose="020F0502020204030204" pitchFamily="34" charset="0"/>
            </a:endParaRPr>
          </a:p>
          <a:p>
            <a:endParaRPr lang="es-ES_tradnl" sz="2800" b="1" dirty="0">
              <a:latin typeface="Calibri" panose="020F0502020204030204" pitchFamily="34" charset="0"/>
              <a:ea typeface="Calibri" panose="020F0502020204030204" pitchFamily="34" charset="0"/>
            </a:endParaRPr>
          </a:p>
          <a:p>
            <a:endParaRPr lang="en-IE" sz="2800" b="1" dirty="0"/>
          </a:p>
        </p:txBody>
      </p:sp>
      <p:pic>
        <p:nvPicPr>
          <p:cNvPr id="5" name="Picture 4" descr="A picture containing text, clipart&#10;&#10;Description automatically generated">
            <a:extLst>
              <a:ext uri="{FF2B5EF4-FFF2-40B4-BE49-F238E27FC236}">
                <a16:creationId xmlns:a16="http://schemas.microsoft.com/office/drawing/2014/main" id="{F5E671BC-A5C6-4163-B722-1E489B5AE149}"/>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714780" y="2054917"/>
            <a:ext cx="3477220" cy="1160989"/>
          </a:xfrm>
          <a:prstGeom prst="rect">
            <a:avLst/>
          </a:prstGeom>
        </p:spPr>
      </p:pic>
      <p:pic>
        <p:nvPicPr>
          <p:cNvPr id="17" name="Picture 16" descr="A picture containing table, wooden, floor, dish&#10;&#10;Description automatically generated">
            <a:extLst>
              <a:ext uri="{FF2B5EF4-FFF2-40B4-BE49-F238E27FC236}">
                <a16:creationId xmlns:a16="http://schemas.microsoft.com/office/drawing/2014/main" id="{FDFC524D-21A8-4AB8-8A80-4756A1CEB062}"/>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751068" y="3429000"/>
            <a:ext cx="3440931" cy="2295525"/>
          </a:xfrm>
          <a:prstGeom prst="rect">
            <a:avLst/>
          </a:prstGeom>
        </p:spPr>
      </p:pic>
    </p:spTree>
    <p:extLst>
      <p:ext uri="{BB962C8B-B14F-4D97-AF65-F5344CB8AC3E}">
        <p14:creationId xmlns:p14="http://schemas.microsoft.com/office/powerpoint/2010/main" val="252197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D7498-F28B-4A87-A657-F58A19C9B44F}"/>
              </a:ext>
            </a:extLst>
          </p:cNvPr>
          <p:cNvSpPr>
            <a:spLocks noGrp="1"/>
          </p:cNvSpPr>
          <p:nvPr>
            <p:ph type="body" sz="quarter" idx="13"/>
          </p:nvPr>
        </p:nvSpPr>
        <p:spPr>
          <a:xfrm>
            <a:off x="353566" y="742054"/>
            <a:ext cx="3821205" cy="1190980"/>
          </a:xfrm>
        </p:spPr>
        <p:txBody>
          <a:bodyPr>
            <a:normAutofit fontScale="77500" lnSpcReduction="20000"/>
          </a:bodyPr>
          <a:lstStyle/>
          <a:p>
            <a:r>
              <a:rPr lang="es-ES_tradnl" b="1" dirty="0">
                <a:solidFill>
                  <a:srgbClr val="008000"/>
                </a:solidFill>
              </a:rPr>
              <a:t>Módulo Uno </a:t>
            </a:r>
          </a:p>
          <a:p>
            <a:r>
              <a:rPr lang="es-ES_tradnl" dirty="0">
                <a:solidFill>
                  <a:srgbClr val="085156"/>
                </a:solidFill>
              </a:rPr>
              <a:t>El servicio de alimentación y el cliente</a:t>
            </a:r>
            <a:endParaRPr lang="en-IE" dirty="0">
              <a:solidFill>
                <a:srgbClr val="085156"/>
              </a:solidFill>
            </a:endParaRPr>
          </a:p>
        </p:txBody>
      </p:sp>
      <p:sp>
        <p:nvSpPr>
          <p:cNvPr id="3" name="Text Placeholder 2">
            <a:extLst>
              <a:ext uri="{FF2B5EF4-FFF2-40B4-BE49-F238E27FC236}">
                <a16:creationId xmlns:a16="http://schemas.microsoft.com/office/drawing/2014/main" id="{3BDB1A34-D6B8-4A7E-95EE-8256506E800C}"/>
              </a:ext>
            </a:extLst>
          </p:cNvPr>
          <p:cNvSpPr>
            <a:spLocks noGrp="1"/>
          </p:cNvSpPr>
          <p:nvPr>
            <p:ph type="body" sz="quarter" idx="14"/>
          </p:nvPr>
        </p:nvSpPr>
        <p:spPr>
          <a:xfrm>
            <a:off x="267303" y="2006007"/>
            <a:ext cx="4638072" cy="3808688"/>
          </a:xfrm>
        </p:spPr>
        <p:txBody>
          <a:bodyPr/>
          <a:lstStyle/>
          <a:p>
            <a:pPr algn="just"/>
            <a:r>
              <a:rPr lang="es-ES_tradnl" sz="2200" dirty="0">
                <a:solidFill>
                  <a:srgbClr val="085156"/>
                </a:solidFill>
              </a:rPr>
              <a:t>Con el COVID-19, que ha puesto patas arriba el sector de la alimentación y la hostelería de la noche a la mañana, los empresarios se ven obligados a adaptar sus modelos de negocio para sobrevivir.</a:t>
            </a:r>
          </a:p>
          <a:p>
            <a:pPr algn="just"/>
            <a:r>
              <a:rPr lang="es-ES_tradnl" sz="2200" dirty="0">
                <a:solidFill>
                  <a:srgbClr val="085156"/>
                </a:solidFill>
              </a:rPr>
              <a:t>El Módulo Uno se divide en 3 partes y se centra en el consumidor y en cómo sus actitudes y comportamientos, junto con el posicionamiento de la marca, pueden afectar a la elección del producto en el sector de la restauración.</a:t>
            </a:r>
            <a:endParaRPr lang="en-IE" sz="2200" dirty="0">
              <a:solidFill>
                <a:srgbClr val="085156"/>
              </a:solidFill>
            </a:endParaRPr>
          </a:p>
        </p:txBody>
      </p:sp>
      <p:sp>
        <p:nvSpPr>
          <p:cNvPr id="4" name="Text Placeholder 3">
            <a:extLst>
              <a:ext uri="{FF2B5EF4-FFF2-40B4-BE49-F238E27FC236}">
                <a16:creationId xmlns:a16="http://schemas.microsoft.com/office/drawing/2014/main" id="{454E6469-9664-44D6-8EEF-0C34CE8A255A}"/>
              </a:ext>
            </a:extLst>
          </p:cNvPr>
          <p:cNvSpPr>
            <a:spLocks noGrp="1"/>
          </p:cNvSpPr>
          <p:nvPr>
            <p:ph type="body" sz="quarter" idx="15"/>
          </p:nvPr>
        </p:nvSpPr>
        <p:spPr/>
        <p:txBody>
          <a:bodyPr/>
          <a:lstStyle/>
          <a:p>
            <a:endParaRPr lang="en-IE"/>
          </a:p>
        </p:txBody>
      </p:sp>
      <p:sp>
        <p:nvSpPr>
          <p:cNvPr id="5" name="Text Placeholder 4">
            <a:extLst>
              <a:ext uri="{FF2B5EF4-FFF2-40B4-BE49-F238E27FC236}">
                <a16:creationId xmlns:a16="http://schemas.microsoft.com/office/drawing/2014/main" id="{05511889-0F45-4A96-AAE6-B944445AEA69}"/>
              </a:ext>
            </a:extLst>
          </p:cNvPr>
          <p:cNvSpPr>
            <a:spLocks noGrp="1"/>
          </p:cNvSpPr>
          <p:nvPr>
            <p:ph type="body" sz="quarter" idx="12"/>
          </p:nvPr>
        </p:nvSpPr>
        <p:spPr>
          <a:xfrm>
            <a:off x="6271051" y="1126433"/>
            <a:ext cx="5762199" cy="1292995"/>
          </a:xfrm>
        </p:spPr>
        <p:txBody>
          <a:bodyPr>
            <a:normAutofit/>
          </a:bodyPr>
          <a:lstStyle/>
          <a:p>
            <a:r>
              <a:rPr lang="es-ES_tradnl" sz="2200" dirty="0"/>
              <a:t>CAMBIO DE ACTITUD DE LOS CONSUMIDORES HACIA LA COMIDA, IMPLICACIONES PARA LOS SERVICIOS DE ALIMENTACIÓN</a:t>
            </a:r>
            <a:endParaRPr lang="en-US" sz="2200" dirty="0"/>
          </a:p>
        </p:txBody>
      </p:sp>
      <p:sp>
        <p:nvSpPr>
          <p:cNvPr id="6" name="Text Placeholder 5">
            <a:extLst>
              <a:ext uri="{FF2B5EF4-FFF2-40B4-BE49-F238E27FC236}">
                <a16:creationId xmlns:a16="http://schemas.microsoft.com/office/drawing/2014/main" id="{5A3979A1-CAFA-495E-ADFD-CA322DC49318}"/>
              </a:ext>
            </a:extLst>
          </p:cNvPr>
          <p:cNvSpPr>
            <a:spLocks noGrp="1"/>
          </p:cNvSpPr>
          <p:nvPr>
            <p:ph type="body" sz="quarter" idx="16"/>
          </p:nvPr>
        </p:nvSpPr>
        <p:spPr/>
        <p:txBody>
          <a:bodyPr/>
          <a:lstStyle/>
          <a:p>
            <a:endParaRPr lang="en-IE"/>
          </a:p>
        </p:txBody>
      </p:sp>
      <p:sp>
        <p:nvSpPr>
          <p:cNvPr id="7" name="Text Placeholder 6">
            <a:extLst>
              <a:ext uri="{FF2B5EF4-FFF2-40B4-BE49-F238E27FC236}">
                <a16:creationId xmlns:a16="http://schemas.microsoft.com/office/drawing/2014/main" id="{022E5219-7ACB-455F-9C7E-54B9CE3B0E5E}"/>
              </a:ext>
            </a:extLst>
          </p:cNvPr>
          <p:cNvSpPr>
            <a:spLocks noGrp="1"/>
          </p:cNvSpPr>
          <p:nvPr>
            <p:ph type="body" sz="quarter" idx="17"/>
          </p:nvPr>
        </p:nvSpPr>
        <p:spPr/>
        <p:txBody>
          <a:bodyPr>
            <a:normAutofit/>
          </a:bodyPr>
          <a:lstStyle/>
          <a:p>
            <a:r>
              <a:rPr lang="es-ES_tradnl" sz="2200" dirty="0"/>
              <a:t>COMPORTAMIENTO/PERCEPCIÓN DEL CONSUMIDOR EN RELACIÓN CON LA ELECCIÓN DEL PRODUCTO (Sensorial/Físico)</a:t>
            </a:r>
            <a:endParaRPr lang="en-IE" sz="2200" dirty="0"/>
          </a:p>
        </p:txBody>
      </p:sp>
      <p:sp>
        <p:nvSpPr>
          <p:cNvPr id="8" name="Text Placeholder 7">
            <a:extLst>
              <a:ext uri="{FF2B5EF4-FFF2-40B4-BE49-F238E27FC236}">
                <a16:creationId xmlns:a16="http://schemas.microsoft.com/office/drawing/2014/main" id="{C4494352-45B1-4038-BD8B-62E4C738F447}"/>
              </a:ext>
            </a:extLst>
          </p:cNvPr>
          <p:cNvSpPr>
            <a:spLocks noGrp="1"/>
          </p:cNvSpPr>
          <p:nvPr>
            <p:ph type="body" sz="quarter" idx="18"/>
          </p:nvPr>
        </p:nvSpPr>
        <p:spPr/>
        <p:txBody>
          <a:bodyPr/>
          <a:lstStyle/>
          <a:p>
            <a:endParaRPr lang="en-IE"/>
          </a:p>
        </p:txBody>
      </p:sp>
      <p:sp>
        <p:nvSpPr>
          <p:cNvPr id="9" name="Text Placeholder 8">
            <a:extLst>
              <a:ext uri="{FF2B5EF4-FFF2-40B4-BE49-F238E27FC236}">
                <a16:creationId xmlns:a16="http://schemas.microsoft.com/office/drawing/2014/main" id="{77704572-D160-43CC-A91A-F55B7729B4BE}"/>
              </a:ext>
            </a:extLst>
          </p:cNvPr>
          <p:cNvSpPr>
            <a:spLocks noGrp="1"/>
          </p:cNvSpPr>
          <p:nvPr>
            <p:ph type="body" sz="quarter" idx="19"/>
          </p:nvPr>
        </p:nvSpPr>
        <p:spPr>
          <a:xfrm>
            <a:off x="6264921" y="4387646"/>
            <a:ext cx="5768329" cy="1292995"/>
          </a:xfrm>
        </p:spPr>
        <p:txBody>
          <a:bodyPr>
            <a:normAutofit/>
          </a:bodyPr>
          <a:lstStyle/>
          <a:p>
            <a:r>
              <a:rPr lang="de-DE" sz="2200" dirty="0"/>
              <a:t>EL PODER DEL POSICIONAMIENTO DE LA MARCA</a:t>
            </a:r>
            <a:endParaRPr lang="en-IE" sz="2200" dirty="0"/>
          </a:p>
        </p:txBody>
      </p:sp>
    </p:spTree>
    <p:extLst>
      <p:ext uri="{BB962C8B-B14F-4D97-AF65-F5344CB8AC3E}">
        <p14:creationId xmlns:p14="http://schemas.microsoft.com/office/powerpoint/2010/main" val="317567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2134" y="6282334"/>
            <a:ext cx="236855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06D6E"/>
                </a:solidFill>
                <a:latin typeface="Calibri"/>
                <a:cs typeface="Calibri"/>
              </a:rPr>
              <a:t>INNOVATION</a:t>
            </a:r>
            <a:r>
              <a:rPr sz="1000" spc="-35" dirty="0">
                <a:solidFill>
                  <a:srgbClr val="406D6E"/>
                </a:solidFill>
                <a:latin typeface="Calibri"/>
                <a:cs typeface="Calibri"/>
              </a:rPr>
              <a:t> </a:t>
            </a:r>
            <a:r>
              <a:rPr sz="1000" spc="-15" dirty="0">
                <a:solidFill>
                  <a:srgbClr val="406D6E"/>
                </a:solidFill>
                <a:latin typeface="Calibri"/>
                <a:cs typeface="Calibri"/>
              </a:rPr>
              <a:t>FOR</a:t>
            </a:r>
            <a:r>
              <a:rPr sz="1000" spc="-20" dirty="0">
                <a:solidFill>
                  <a:srgbClr val="406D6E"/>
                </a:solidFill>
                <a:latin typeface="Calibri"/>
                <a:cs typeface="Calibri"/>
              </a:rPr>
              <a:t> </a:t>
            </a:r>
            <a:r>
              <a:rPr sz="1000" spc="-10" dirty="0">
                <a:solidFill>
                  <a:srgbClr val="406D6E"/>
                </a:solidFill>
                <a:latin typeface="Calibri"/>
                <a:cs typeface="Calibri"/>
              </a:rPr>
              <a:t>THE</a:t>
            </a:r>
            <a:r>
              <a:rPr sz="1000" spc="-20" dirty="0">
                <a:solidFill>
                  <a:srgbClr val="406D6E"/>
                </a:solidFill>
                <a:latin typeface="Calibri"/>
                <a:cs typeface="Calibri"/>
              </a:rPr>
              <a:t> </a:t>
            </a:r>
            <a:r>
              <a:rPr sz="1000" spc="-10" dirty="0">
                <a:solidFill>
                  <a:srgbClr val="406D6E"/>
                </a:solidFill>
                <a:latin typeface="Calibri"/>
                <a:cs typeface="Calibri"/>
              </a:rPr>
              <a:t>FOOD</a:t>
            </a:r>
            <a:r>
              <a:rPr sz="1000" spc="-15" dirty="0">
                <a:solidFill>
                  <a:srgbClr val="406D6E"/>
                </a:solidFill>
                <a:latin typeface="Calibri"/>
                <a:cs typeface="Calibri"/>
              </a:rPr>
              <a:t> </a:t>
            </a:r>
            <a:r>
              <a:rPr sz="1000" spc="-5" dirty="0">
                <a:solidFill>
                  <a:srgbClr val="406D6E"/>
                </a:solidFill>
                <a:latin typeface="Calibri"/>
                <a:cs typeface="Calibri"/>
              </a:rPr>
              <a:t>SERVICE</a:t>
            </a:r>
            <a:r>
              <a:rPr sz="1000" spc="-30" dirty="0">
                <a:solidFill>
                  <a:srgbClr val="406D6E"/>
                </a:solidFill>
                <a:latin typeface="Calibri"/>
                <a:cs typeface="Calibri"/>
              </a:rPr>
              <a:t> </a:t>
            </a:r>
            <a:r>
              <a:rPr sz="1000" spc="-20" dirty="0">
                <a:solidFill>
                  <a:srgbClr val="406D6E"/>
                </a:solidFill>
                <a:latin typeface="Calibri"/>
                <a:cs typeface="Calibri"/>
              </a:rPr>
              <a:t>SECTOR</a:t>
            </a:r>
            <a:endParaRPr sz="1000">
              <a:latin typeface="Calibri"/>
              <a:cs typeface="Calibri"/>
            </a:endParaRPr>
          </a:p>
        </p:txBody>
      </p:sp>
      <p:grpSp>
        <p:nvGrpSpPr>
          <p:cNvPr id="3" name="object 3"/>
          <p:cNvGrpSpPr/>
          <p:nvPr/>
        </p:nvGrpSpPr>
        <p:grpSpPr>
          <a:xfrm>
            <a:off x="9713721" y="350520"/>
            <a:ext cx="2478405" cy="1659889"/>
            <a:chOff x="9713721" y="350520"/>
            <a:chExt cx="2478405" cy="1659889"/>
          </a:xfrm>
        </p:grpSpPr>
        <p:sp>
          <p:nvSpPr>
            <p:cNvPr id="4" name="object 4"/>
            <p:cNvSpPr/>
            <p:nvPr/>
          </p:nvSpPr>
          <p:spPr>
            <a:xfrm>
              <a:off x="9861803" y="350520"/>
              <a:ext cx="2330450" cy="1304925"/>
            </a:xfrm>
            <a:custGeom>
              <a:avLst/>
              <a:gdLst/>
              <a:ahLst/>
              <a:cxnLst/>
              <a:rect l="l" t="t" r="r" b="b"/>
              <a:pathLst>
                <a:path w="2330450" h="1304925">
                  <a:moveTo>
                    <a:pt x="1538731" y="0"/>
                  </a:moveTo>
                  <a:lnTo>
                    <a:pt x="0" y="0"/>
                  </a:lnTo>
                  <a:lnTo>
                    <a:pt x="507" y="9778"/>
                  </a:lnTo>
                  <a:lnTo>
                    <a:pt x="6857" y="63118"/>
                  </a:lnTo>
                  <a:lnTo>
                    <a:pt x="15240" y="115696"/>
                  </a:lnTo>
                  <a:lnTo>
                    <a:pt x="25526" y="167766"/>
                  </a:lnTo>
                  <a:lnTo>
                    <a:pt x="37592" y="219075"/>
                  </a:lnTo>
                  <a:lnTo>
                    <a:pt x="51562" y="269747"/>
                  </a:lnTo>
                  <a:lnTo>
                    <a:pt x="67310" y="319531"/>
                  </a:lnTo>
                  <a:lnTo>
                    <a:pt x="84709" y="368553"/>
                  </a:lnTo>
                  <a:lnTo>
                    <a:pt x="103886" y="416813"/>
                  </a:lnTo>
                  <a:lnTo>
                    <a:pt x="124841" y="464057"/>
                  </a:lnTo>
                  <a:lnTo>
                    <a:pt x="147320" y="510539"/>
                  </a:lnTo>
                  <a:lnTo>
                    <a:pt x="171450" y="556005"/>
                  </a:lnTo>
                  <a:lnTo>
                    <a:pt x="197103" y="600455"/>
                  </a:lnTo>
                  <a:lnTo>
                    <a:pt x="234188" y="658113"/>
                  </a:lnTo>
                  <a:lnTo>
                    <a:pt x="233299" y="658113"/>
                  </a:lnTo>
                  <a:lnTo>
                    <a:pt x="263144" y="701928"/>
                  </a:lnTo>
                  <a:lnTo>
                    <a:pt x="291719" y="740790"/>
                  </a:lnTo>
                  <a:lnTo>
                    <a:pt x="321691" y="778637"/>
                  </a:lnTo>
                  <a:lnTo>
                    <a:pt x="352805" y="815339"/>
                  </a:lnTo>
                  <a:lnTo>
                    <a:pt x="385064" y="851026"/>
                  </a:lnTo>
                  <a:lnTo>
                    <a:pt x="418592" y="885697"/>
                  </a:lnTo>
                  <a:lnTo>
                    <a:pt x="453136" y="919099"/>
                  </a:lnTo>
                  <a:lnTo>
                    <a:pt x="488950" y="951483"/>
                  </a:lnTo>
                  <a:lnTo>
                    <a:pt x="525652" y="982599"/>
                  </a:lnTo>
                  <a:lnTo>
                    <a:pt x="563499" y="1012443"/>
                  </a:lnTo>
                  <a:lnTo>
                    <a:pt x="602361" y="1041018"/>
                  </a:lnTo>
                  <a:lnTo>
                    <a:pt x="642239" y="1068324"/>
                  </a:lnTo>
                  <a:lnTo>
                    <a:pt x="683005" y="1094358"/>
                  </a:lnTo>
                  <a:lnTo>
                    <a:pt x="724789" y="1118996"/>
                  </a:lnTo>
                  <a:lnTo>
                    <a:pt x="767334" y="1142238"/>
                  </a:lnTo>
                  <a:lnTo>
                    <a:pt x="810768" y="1164081"/>
                  </a:lnTo>
                  <a:lnTo>
                    <a:pt x="855091" y="1184528"/>
                  </a:lnTo>
                  <a:lnTo>
                    <a:pt x="900176" y="1203452"/>
                  </a:lnTo>
                  <a:lnTo>
                    <a:pt x="946023" y="1220851"/>
                  </a:lnTo>
                  <a:lnTo>
                    <a:pt x="992631" y="1236726"/>
                  </a:lnTo>
                  <a:lnTo>
                    <a:pt x="1039876" y="1251077"/>
                  </a:lnTo>
                  <a:lnTo>
                    <a:pt x="1087881" y="1263777"/>
                  </a:lnTo>
                  <a:lnTo>
                    <a:pt x="1136523" y="1274952"/>
                  </a:lnTo>
                  <a:lnTo>
                    <a:pt x="1185672" y="1284351"/>
                  </a:lnTo>
                  <a:lnTo>
                    <a:pt x="1235582" y="1292097"/>
                  </a:lnTo>
                  <a:lnTo>
                    <a:pt x="1285875" y="1298066"/>
                  </a:lnTo>
                  <a:lnTo>
                    <a:pt x="1414145" y="1304543"/>
                  </a:lnTo>
                  <a:lnTo>
                    <a:pt x="2330196" y="1304543"/>
                  </a:lnTo>
                  <a:lnTo>
                    <a:pt x="2330196" y="251967"/>
                  </a:lnTo>
                  <a:lnTo>
                    <a:pt x="2274951" y="213359"/>
                  </a:lnTo>
                  <a:lnTo>
                    <a:pt x="2232914" y="188340"/>
                  </a:lnTo>
                  <a:lnTo>
                    <a:pt x="2189988" y="164718"/>
                  </a:lnTo>
                  <a:lnTo>
                    <a:pt x="2146300" y="142493"/>
                  </a:lnTo>
                  <a:lnTo>
                    <a:pt x="2101596" y="121792"/>
                  </a:lnTo>
                  <a:lnTo>
                    <a:pt x="2056129" y="102488"/>
                  </a:lnTo>
                  <a:lnTo>
                    <a:pt x="2009902" y="84835"/>
                  </a:lnTo>
                  <a:lnTo>
                    <a:pt x="1962912" y="68706"/>
                  </a:lnTo>
                  <a:lnTo>
                    <a:pt x="1915287" y="54101"/>
                  </a:lnTo>
                  <a:lnTo>
                    <a:pt x="1866900" y="41147"/>
                  </a:lnTo>
                  <a:lnTo>
                    <a:pt x="1817751" y="29971"/>
                  </a:lnTo>
                  <a:lnTo>
                    <a:pt x="1768094" y="20446"/>
                  </a:lnTo>
                  <a:lnTo>
                    <a:pt x="1717802" y="12572"/>
                  </a:lnTo>
                  <a:lnTo>
                    <a:pt x="1667002" y="6476"/>
                  </a:lnTo>
                  <a:lnTo>
                    <a:pt x="1538731" y="0"/>
                  </a:lnTo>
                  <a:close/>
                </a:path>
              </a:pathLst>
            </a:custGeom>
            <a:solidFill>
              <a:srgbClr val="406D6E"/>
            </a:solidFill>
          </p:spPr>
          <p:txBody>
            <a:bodyPr wrap="square" lIns="0" tIns="0" rIns="0" bIns="0" rtlCol="0"/>
            <a:lstStyle/>
            <a:p>
              <a:endParaRPr/>
            </a:p>
          </p:txBody>
        </p:sp>
        <p:sp>
          <p:nvSpPr>
            <p:cNvPr id="5" name="object 5"/>
            <p:cNvSpPr/>
            <p:nvPr/>
          </p:nvSpPr>
          <p:spPr>
            <a:xfrm>
              <a:off x="9720071" y="1188720"/>
              <a:ext cx="1835150" cy="815340"/>
            </a:xfrm>
            <a:custGeom>
              <a:avLst/>
              <a:gdLst/>
              <a:ahLst/>
              <a:cxnLst/>
              <a:rect l="l" t="t" r="r" b="b"/>
              <a:pathLst>
                <a:path w="1835150" h="815339">
                  <a:moveTo>
                    <a:pt x="956182" y="0"/>
                  </a:moveTo>
                  <a:lnTo>
                    <a:pt x="841882" y="0"/>
                  </a:lnTo>
                  <a:lnTo>
                    <a:pt x="0" y="0"/>
                  </a:lnTo>
                  <a:lnTo>
                    <a:pt x="253" y="6095"/>
                  </a:lnTo>
                  <a:lnTo>
                    <a:pt x="6730" y="55879"/>
                  </a:lnTo>
                  <a:lnTo>
                    <a:pt x="15875" y="104901"/>
                  </a:lnTo>
                  <a:lnTo>
                    <a:pt x="27558" y="152780"/>
                  </a:lnTo>
                  <a:lnTo>
                    <a:pt x="41782" y="199770"/>
                  </a:lnTo>
                  <a:lnTo>
                    <a:pt x="58547" y="245490"/>
                  </a:lnTo>
                  <a:lnTo>
                    <a:pt x="77597" y="290067"/>
                  </a:lnTo>
                  <a:lnTo>
                    <a:pt x="98932" y="333375"/>
                  </a:lnTo>
                  <a:lnTo>
                    <a:pt x="122427" y="375284"/>
                  </a:lnTo>
                  <a:lnTo>
                    <a:pt x="145542" y="411225"/>
                  </a:lnTo>
                  <a:lnTo>
                    <a:pt x="145033" y="411225"/>
                  </a:lnTo>
                  <a:lnTo>
                    <a:pt x="193548" y="478789"/>
                  </a:lnTo>
                  <a:lnTo>
                    <a:pt x="225805" y="517016"/>
                  </a:lnTo>
                  <a:lnTo>
                    <a:pt x="260096" y="553465"/>
                  </a:lnTo>
                  <a:lnTo>
                    <a:pt x="296291" y="588009"/>
                  </a:lnTo>
                  <a:lnTo>
                    <a:pt x="334391" y="620394"/>
                  </a:lnTo>
                  <a:lnTo>
                    <a:pt x="374396" y="650620"/>
                  </a:lnTo>
                  <a:lnTo>
                    <a:pt x="415925" y="678560"/>
                  </a:lnTo>
                  <a:lnTo>
                    <a:pt x="459104" y="704214"/>
                  </a:lnTo>
                  <a:lnTo>
                    <a:pt x="503808" y="727582"/>
                  </a:lnTo>
                  <a:lnTo>
                    <a:pt x="550036" y="748283"/>
                  </a:lnTo>
                  <a:lnTo>
                    <a:pt x="597534" y="766444"/>
                  </a:lnTo>
                  <a:lnTo>
                    <a:pt x="646302" y="781938"/>
                  </a:lnTo>
                  <a:lnTo>
                    <a:pt x="696086" y="794638"/>
                  </a:lnTo>
                  <a:lnTo>
                    <a:pt x="747141" y="804417"/>
                  </a:lnTo>
                  <a:lnTo>
                    <a:pt x="799083" y="811276"/>
                  </a:lnTo>
                  <a:lnTo>
                    <a:pt x="878712" y="815339"/>
                  </a:lnTo>
                  <a:lnTo>
                    <a:pt x="993012" y="815339"/>
                  </a:lnTo>
                  <a:lnTo>
                    <a:pt x="1834896" y="815339"/>
                  </a:lnTo>
                  <a:lnTo>
                    <a:pt x="1827783" y="757046"/>
                  </a:lnTo>
                  <a:lnTo>
                    <a:pt x="1818004" y="705865"/>
                  </a:lnTo>
                  <a:lnTo>
                    <a:pt x="1805431" y="655827"/>
                  </a:lnTo>
                  <a:lnTo>
                    <a:pt x="1790064" y="606805"/>
                  </a:lnTo>
                  <a:lnTo>
                    <a:pt x="1772030" y="559180"/>
                  </a:lnTo>
                  <a:lnTo>
                    <a:pt x="1751456" y="512825"/>
                  </a:lnTo>
                  <a:lnTo>
                    <a:pt x="1728343" y="467867"/>
                  </a:lnTo>
                  <a:lnTo>
                    <a:pt x="1702816" y="424433"/>
                  </a:lnTo>
                  <a:lnTo>
                    <a:pt x="1699895" y="419862"/>
                  </a:lnTo>
                  <a:lnTo>
                    <a:pt x="1692528" y="407924"/>
                  </a:lnTo>
                  <a:lnTo>
                    <a:pt x="1664588" y="367156"/>
                  </a:lnTo>
                  <a:lnTo>
                    <a:pt x="1634489" y="328040"/>
                  </a:lnTo>
                  <a:lnTo>
                    <a:pt x="1602358" y="290702"/>
                  </a:lnTo>
                  <a:lnTo>
                    <a:pt x="1568196" y="255269"/>
                  </a:lnTo>
                  <a:lnTo>
                    <a:pt x="1532127" y="221614"/>
                  </a:lnTo>
                  <a:lnTo>
                    <a:pt x="1494408" y="190118"/>
                  </a:lnTo>
                  <a:lnTo>
                    <a:pt x="1454784" y="160654"/>
                  </a:lnTo>
                  <a:lnTo>
                    <a:pt x="1413636" y="133350"/>
                  </a:lnTo>
                  <a:lnTo>
                    <a:pt x="1370964" y="108330"/>
                  </a:lnTo>
                  <a:lnTo>
                    <a:pt x="1326769" y="85725"/>
                  </a:lnTo>
                  <a:lnTo>
                    <a:pt x="1281176" y="65531"/>
                  </a:lnTo>
                  <a:lnTo>
                    <a:pt x="1234439" y="47878"/>
                  </a:lnTo>
                  <a:lnTo>
                    <a:pt x="1186306" y="32765"/>
                  </a:lnTo>
                  <a:lnTo>
                    <a:pt x="1137157" y="20319"/>
                  </a:lnTo>
                  <a:lnTo>
                    <a:pt x="1086993" y="10794"/>
                  </a:lnTo>
                  <a:lnTo>
                    <a:pt x="1035811" y="4063"/>
                  </a:lnTo>
                  <a:lnTo>
                    <a:pt x="956182" y="0"/>
                  </a:lnTo>
                  <a:close/>
                </a:path>
              </a:pathLst>
            </a:custGeom>
            <a:ln w="12700">
              <a:solidFill>
                <a:srgbClr val="F5C05B"/>
              </a:solidFill>
            </a:ln>
          </p:spPr>
          <p:txBody>
            <a:bodyPr wrap="square" lIns="0" tIns="0" rIns="0" bIns="0" rtlCol="0"/>
            <a:lstStyle/>
            <a:p>
              <a:endParaRPr/>
            </a:p>
          </p:txBody>
        </p:sp>
      </p:grpSp>
      <p:sp>
        <p:nvSpPr>
          <p:cNvPr id="6" name="object 6"/>
          <p:cNvSpPr txBox="1"/>
          <p:nvPr/>
        </p:nvSpPr>
        <p:spPr>
          <a:xfrm>
            <a:off x="340563" y="2746374"/>
            <a:ext cx="11525250" cy="2171065"/>
          </a:xfrm>
          <a:prstGeom prst="rect">
            <a:avLst/>
          </a:prstGeom>
        </p:spPr>
        <p:txBody>
          <a:bodyPr vert="horz" wrap="square" lIns="0" tIns="45719" rIns="0" bIns="0" rtlCol="0">
            <a:spAutoFit/>
          </a:bodyPr>
          <a:lstStyle/>
          <a:p>
            <a:pPr marL="12700" marR="5080" algn="just">
              <a:lnSpc>
                <a:spcPct val="90000"/>
              </a:lnSpc>
              <a:spcBef>
                <a:spcPts val="359"/>
              </a:spcBef>
            </a:pPr>
            <a:r>
              <a:rPr sz="2200" b="1" spc="-25" dirty="0">
                <a:solidFill>
                  <a:srgbClr val="406D6E"/>
                </a:solidFill>
                <a:latin typeface="Calibri"/>
                <a:cs typeface="Calibri"/>
              </a:rPr>
              <a:t>Kodila</a:t>
            </a:r>
            <a:r>
              <a:rPr sz="2200" b="1" spc="-20" dirty="0">
                <a:solidFill>
                  <a:srgbClr val="406D6E"/>
                </a:solidFill>
                <a:latin typeface="Calibri"/>
                <a:cs typeface="Calibri"/>
              </a:rPr>
              <a:t> Gourmet Ham</a:t>
            </a:r>
            <a:r>
              <a:rPr sz="2200" b="1" spc="-15" dirty="0">
                <a:solidFill>
                  <a:srgbClr val="406D6E"/>
                </a:solidFill>
                <a:latin typeface="Calibri"/>
                <a:cs typeface="Calibri"/>
              </a:rPr>
              <a:t> </a:t>
            </a:r>
            <a:r>
              <a:rPr sz="2200" spc="-10" dirty="0">
                <a:solidFill>
                  <a:srgbClr val="406D6E"/>
                </a:solidFill>
                <a:latin typeface="Calibri"/>
                <a:cs typeface="Calibri"/>
              </a:rPr>
              <a:t>es un </a:t>
            </a:r>
            <a:r>
              <a:rPr sz="2200" spc="-30" dirty="0">
                <a:solidFill>
                  <a:srgbClr val="406D6E"/>
                </a:solidFill>
                <a:latin typeface="Calibri"/>
                <a:cs typeface="Calibri"/>
              </a:rPr>
              <a:t>excelente</a:t>
            </a:r>
            <a:r>
              <a:rPr sz="2200" spc="-25" dirty="0">
                <a:solidFill>
                  <a:srgbClr val="406D6E"/>
                </a:solidFill>
                <a:latin typeface="Calibri"/>
                <a:cs typeface="Calibri"/>
              </a:rPr>
              <a:t> </a:t>
            </a:r>
            <a:r>
              <a:rPr sz="2200" spc="-15" dirty="0">
                <a:solidFill>
                  <a:srgbClr val="406D6E"/>
                </a:solidFill>
                <a:latin typeface="Calibri"/>
                <a:cs typeface="Calibri"/>
              </a:rPr>
              <a:t>ejemplo </a:t>
            </a:r>
            <a:r>
              <a:rPr sz="2200" spc="-20" dirty="0">
                <a:solidFill>
                  <a:srgbClr val="406D6E"/>
                </a:solidFill>
                <a:latin typeface="Calibri"/>
                <a:cs typeface="Calibri"/>
              </a:rPr>
              <a:t>de </a:t>
            </a:r>
            <a:r>
              <a:rPr sz="2200" spc="-10" dirty="0">
                <a:solidFill>
                  <a:srgbClr val="406D6E"/>
                </a:solidFill>
                <a:latin typeface="Calibri"/>
                <a:cs typeface="Calibri"/>
              </a:rPr>
              <a:t>la </a:t>
            </a:r>
            <a:r>
              <a:rPr sz="2200" spc="-20" dirty="0">
                <a:solidFill>
                  <a:srgbClr val="406D6E"/>
                </a:solidFill>
                <a:latin typeface="Calibri"/>
                <a:cs typeface="Calibri"/>
              </a:rPr>
              <a:t>filosofía </a:t>
            </a:r>
            <a:r>
              <a:rPr sz="2200" spc="-15" dirty="0">
                <a:solidFill>
                  <a:srgbClr val="406D6E"/>
                </a:solidFill>
                <a:latin typeface="Calibri"/>
                <a:cs typeface="Calibri"/>
              </a:rPr>
              <a:t>"menos </a:t>
            </a:r>
            <a:r>
              <a:rPr sz="2200" spc="-25" dirty="0">
                <a:solidFill>
                  <a:srgbClr val="406D6E"/>
                </a:solidFill>
                <a:latin typeface="Calibri"/>
                <a:cs typeface="Calibri"/>
              </a:rPr>
              <a:t>pero</a:t>
            </a:r>
            <a:r>
              <a:rPr sz="2200" spc="-20" dirty="0">
                <a:solidFill>
                  <a:srgbClr val="406D6E"/>
                </a:solidFill>
                <a:latin typeface="Calibri"/>
                <a:cs typeface="Calibri"/>
              </a:rPr>
              <a:t> </a:t>
            </a:r>
            <a:r>
              <a:rPr sz="2200" spc="-15" dirty="0">
                <a:solidFill>
                  <a:srgbClr val="406D6E"/>
                </a:solidFill>
                <a:latin typeface="Calibri"/>
                <a:cs typeface="Calibri"/>
              </a:rPr>
              <a:t>mejor". </a:t>
            </a:r>
            <a:r>
              <a:rPr sz="2200" spc="-25" dirty="0">
                <a:solidFill>
                  <a:srgbClr val="406D6E"/>
                </a:solidFill>
                <a:latin typeface="Calibri"/>
                <a:cs typeface="Calibri"/>
              </a:rPr>
              <a:t>Kodila</a:t>
            </a:r>
            <a:r>
              <a:rPr sz="2200" spc="-20" dirty="0">
                <a:solidFill>
                  <a:srgbClr val="406D6E"/>
                </a:solidFill>
                <a:latin typeface="Calibri"/>
                <a:cs typeface="Calibri"/>
              </a:rPr>
              <a:t> </a:t>
            </a:r>
            <a:r>
              <a:rPr sz="2200" spc="-10" dirty="0">
                <a:solidFill>
                  <a:srgbClr val="406D6E"/>
                </a:solidFill>
                <a:latin typeface="Calibri"/>
                <a:cs typeface="Calibri"/>
              </a:rPr>
              <a:t>es </a:t>
            </a:r>
            <a:r>
              <a:rPr sz="2200" spc="-20" dirty="0">
                <a:solidFill>
                  <a:srgbClr val="406D6E"/>
                </a:solidFill>
                <a:latin typeface="Calibri"/>
                <a:cs typeface="Calibri"/>
              </a:rPr>
              <a:t>una </a:t>
            </a:r>
            <a:r>
              <a:rPr sz="2200" spc="-15" dirty="0">
                <a:solidFill>
                  <a:srgbClr val="406D6E"/>
                </a:solidFill>
                <a:latin typeface="Calibri"/>
                <a:cs typeface="Calibri"/>
              </a:rPr>
              <a:t> </a:t>
            </a:r>
            <a:r>
              <a:rPr sz="2200" spc="-20" dirty="0">
                <a:solidFill>
                  <a:srgbClr val="406D6E"/>
                </a:solidFill>
                <a:latin typeface="Calibri"/>
                <a:cs typeface="Calibri"/>
              </a:rPr>
              <a:t>empresa</a:t>
            </a:r>
            <a:r>
              <a:rPr sz="2200" spc="-15" dirty="0">
                <a:solidFill>
                  <a:srgbClr val="406D6E"/>
                </a:solidFill>
                <a:latin typeface="Calibri"/>
                <a:cs typeface="Calibri"/>
              </a:rPr>
              <a:t> </a:t>
            </a:r>
            <a:r>
              <a:rPr sz="2200" spc="-25" dirty="0">
                <a:solidFill>
                  <a:srgbClr val="406D6E"/>
                </a:solidFill>
                <a:latin typeface="Calibri"/>
                <a:cs typeface="Calibri"/>
              </a:rPr>
              <a:t>familiar</a:t>
            </a:r>
            <a:r>
              <a:rPr sz="2200" spc="-20" dirty="0">
                <a:solidFill>
                  <a:srgbClr val="406D6E"/>
                </a:solidFill>
                <a:latin typeface="Calibri"/>
                <a:cs typeface="Calibri"/>
              </a:rPr>
              <a:t> </a:t>
            </a:r>
            <a:r>
              <a:rPr sz="2200" spc="-10" dirty="0">
                <a:solidFill>
                  <a:srgbClr val="406D6E"/>
                </a:solidFill>
                <a:latin typeface="Calibri"/>
                <a:cs typeface="Calibri"/>
              </a:rPr>
              <a:t>de</a:t>
            </a:r>
            <a:r>
              <a:rPr sz="2200" spc="-5" dirty="0">
                <a:solidFill>
                  <a:srgbClr val="406D6E"/>
                </a:solidFill>
                <a:latin typeface="Calibri"/>
                <a:cs typeface="Calibri"/>
              </a:rPr>
              <a:t> </a:t>
            </a:r>
            <a:r>
              <a:rPr sz="2200" spc="-30" dirty="0">
                <a:solidFill>
                  <a:srgbClr val="406D6E"/>
                </a:solidFill>
                <a:latin typeface="Calibri"/>
                <a:cs typeface="Calibri"/>
              </a:rPr>
              <a:t>tercera</a:t>
            </a:r>
            <a:r>
              <a:rPr sz="2200" spc="-25" dirty="0">
                <a:solidFill>
                  <a:srgbClr val="406D6E"/>
                </a:solidFill>
                <a:latin typeface="Calibri"/>
                <a:cs typeface="Calibri"/>
              </a:rPr>
              <a:t> generación</a:t>
            </a:r>
            <a:r>
              <a:rPr sz="2200" spc="-20" dirty="0">
                <a:solidFill>
                  <a:srgbClr val="406D6E"/>
                </a:solidFill>
                <a:latin typeface="Calibri"/>
                <a:cs typeface="Calibri"/>
              </a:rPr>
              <a:t> </a:t>
            </a:r>
            <a:r>
              <a:rPr sz="2200" spc="-15" dirty="0">
                <a:solidFill>
                  <a:srgbClr val="406D6E"/>
                </a:solidFill>
                <a:latin typeface="Calibri"/>
                <a:cs typeface="Calibri"/>
              </a:rPr>
              <a:t>que</a:t>
            </a:r>
            <a:r>
              <a:rPr sz="2200" spc="-10" dirty="0">
                <a:solidFill>
                  <a:srgbClr val="406D6E"/>
                </a:solidFill>
                <a:latin typeface="Calibri"/>
                <a:cs typeface="Calibri"/>
              </a:rPr>
              <a:t> </a:t>
            </a:r>
            <a:r>
              <a:rPr sz="2200" spc="-20" dirty="0">
                <a:solidFill>
                  <a:srgbClr val="406D6E"/>
                </a:solidFill>
                <a:latin typeface="Calibri"/>
                <a:cs typeface="Calibri"/>
              </a:rPr>
              <a:t>combina</a:t>
            </a:r>
            <a:r>
              <a:rPr sz="2200" spc="-15" dirty="0">
                <a:solidFill>
                  <a:srgbClr val="406D6E"/>
                </a:solidFill>
                <a:latin typeface="Calibri"/>
                <a:cs typeface="Calibri"/>
              </a:rPr>
              <a:t> la</a:t>
            </a:r>
            <a:r>
              <a:rPr sz="2200" spc="-10" dirty="0">
                <a:solidFill>
                  <a:srgbClr val="406D6E"/>
                </a:solidFill>
                <a:latin typeface="Calibri"/>
                <a:cs typeface="Calibri"/>
              </a:rPr>
              <a:t> </a:t>
            </a:r>
            <a:r>
              <a:rPr sz="2200" spc="-25" dirty="0">
                <a:solidFill>
                  <a:srgbClr val="406D6E"/>
                </a:solidFill>
                <a:latin typeface="Calibri"/>
                <a:cs typeface="Calibri"/>
              </a:rPr>
              <a:t>carnicería,</a:t>
            </a:r>
            <a:r>
              <a:rPr sz="2200" spc="-20" dirty="0">
                <a:solidFill>
                  <a:srgbClr val="406D6E"/>
                </a:solidFill>
                <a:latin typeface="Calibri"/>
                <a:cs typeface="Calibri"/>
              </a:rPr>
              <a:t> </a:t>
            </a:r>
            <a:r>
              <a:rPr sz="2200" spc="-10" dirty="0">
                <a:solidFill>
                  <a:srgbClr val="406D6E"/>
                </a:solidFill>
                <a:latin typeface="Calibri"/>
                <a:cs typeface="Calibri"/>
              </a:rPr>
              <a:t>el</a:t>
            </a:r>
            <a:r>
              <a:rPr sz="2200" spc="-5" dirty="0">
                <a:solidFill>
                  <a:srgbClr val="406D6E"/>
                </a:solidFill>
                <a:latin typeface="Calibri"/>
                <a:cs typeface="Calibri"/>
              </a:rPr>
              <a:t> </a:t>
            </a:r>
            <a:r>
              <a:rPr sz="2200" spc="-30" dirty="0">
                <a:solidFill>
                  <a:srgbClr val="406D6E"/>
                </a:solidFill>
                <a:latin typeface="Calibri"/>
                <a:cs typeface="Calibri"/>
              </a:rPr>
              <a:t>curado</a:t>
            </a:r>
            <a:r>
              <a:rPr sz="2200" spc="-25" dirty="0">
                <a:solidFill>
                  <a:srgbClr val="406D6E"/>
                </a:solidFill>
                <a:latin typeface="Calibri"/>
                <a:cs typeface="Calibri"/>
              </a:rPr>
              <a:t> </a:t>
            </a:r>
            <a:r>
              <a:rPr sz="2200" spc="-5" dirty="0">
                <a:solidFill>
                  <a:srgbClr val="406D6E"/>
                </a:solidFill>
                <a:latin typeface="Calibri"/>
                <a:cs typeface="Calibri"/>
              </a:rPr>
              <a:t>y</a:t>
            </a:r>
            <a:r>
              <a:rPr sz="2200" dirty="0">
                <a:solidFill>
                  <a:srgbClr val="406D6E"/>
                </a:solidFill>
                <a:latin typeface="Calibri"/>
                <a:cs typeface="Calibri"/>
              </a:rPr>
              <a:t> </a:t>
            </a:r>
            <a:r>
              <a:rPr sz="2200" spc="-10" dirty="0">
                <a:solidFill>
                  <a:srgbClr val="406D6E"/>
                </a:solidFill>
                <a:latin typeface="Calibri"/>
                <a:cs typeface="Calibri"/>
              </a:rPr>
              <a:t>el</a:t>
            </a:r>
            <a:r>
              <a:rPr sz="2200" spc="-5" dirty="0">
                <a:solidFill>
                  <a:srgbClr val="406D6E"/>
                </a:solidFill>
                <a:latin typeface="Calibri"/>
                <a:cs typeface="Calibri"/>
              </a:rPr>
              <a:t> </a:t>
            </a:r>
            <a:r>
              <a:rPr sz="2200" spc="-20" dirty="0">
                <a:solidFill>
                  <a:srgbClr val="406D6E"/>
                </a:solidFill>
                <a:latin typeface="Calibri"/>
                <a:cs typeface="Calibri"/>
              </a:rPr>
              <a:t>ahumado,</a:t>
            </a:r>
            <a:r>
              <a:rPr sz="2200" spc="-15" dirty="0">
                <a:solidFill>
                  <a:srgbClr val="406D6E"/>
                </a:solidFill>
                <a:latin typeface="Calibri"/>
                <a:cs typeface="Calibri"/>
              </a:rPr>
              <a:t> </a:t>
            </a:r>
            <a:r>
              <a:rPr sz="2200" spc="-30" dirty="0">
                <a:solidFill>
                  <a:srgbClr val="406D6E"/>
                </a:solidFill>
                <a:latin typeface="Calibri"/>
                <a:cs typeface="Calibri"/>
              </a:rPr>
              <a:t>la </a:t>
            </a:r>
            <a:r>
              <a:rPr sz="2200" spc="-25" dirty="0">
                <a:solidFill>
                  <a:srgbClr val="406D6E"/>
                </a:solidFill>
                <a:latin typeface="Calibri"/>
                <a:cs typeface="Calibri"/>
              </a:rPr>
              <a:t> charcutería</a:t>
            </a:r>
            <a:r>
              <a:rPr sz="2200" spc="-20" dirty="0">
                <a:solidFill>
                  <a:srgbClr val="406D6E"/>
                </a:solidFill>
                <a:latin typeface="Calibri"/>
                <a:cs typeface="Calibri"/>
              </a:rPr>
              <a:t> </a:t>
            </a:r>
            <a:r>
              <a:rPr sz="2200" spc="-5" dirty="0">
                <a:solidFill>
                  <a:srgbClr val="406D6E"/>
                </a:solidFill>
                <a:latin typeface="Calibri"/>
                <a:cs typeface="Calibri"/>
              </a:rPr>
              <a:t>y</a:t>
            </a:r>
            <a:r>
              <a:rPr sz="2200" dirty="0">
                <a:solidFill>
                  <a:srgbClr val="406D6E"/>
                </a:solidFill>
                <a:latin typeface="Calibri"/>
                <a:cs typeface="Calibri"/>
              </a:rPr>
              <a:t> </a:t>
            </a:r>
            <a:r>
              <a:rPr sz="2200" spc="-10" dirty="0">
                <a:solidFill>
                  <a:srgbClr val="406D6E"/>
                </a:solidFill>
                <a:latin typeface="Calibri"/>
                <a:cs typeface="Calibri"/>
              </a:rPr>
              <a:t>un</a:t>
            </a:r>
            <a:r>
              <a:rPr sz="2200" spc="-5" dirty="0">
                <a:solidFill>
                  <a:srgbClr val="406D6E"/>
                </a:solidFill>
                <a:latin typeface="Calibri"/>
                <a:cs typeface="Calibri"/>
              </a:rPr>
              <a:t> </a:t>
            </a:r>
            <a:r>
              <a:rPr sz="2200" spc="-35" dirty="0">
                <a:solidFill>
                  <a:srgbClr val="406D6E"/>
                </a:solidFill>
                <a:latin typeface="Calibri"/>
                <a:cs typeface="Calibri"/>
              </a:rPr>
              <a:t>restaurante</a:t>
            </a:r>
            <a:r>
              <a:rPr sz="2200" spc="-30" dirty="0">
                <a:solidFill>
                  <a:srgbClr val="406D6E"/>
                </a:solidFill>
                <a:latin typeface="Calibri"/>
                <a:cs typeface="Calibri"/>
              </a:rPr>
              <a:t> </a:t>
            </a:r>
            <a:r>
              <a:rPr sz="2200" spc="-10" dirty="0">
                <a:solidFill>
                  <a:srgbClr val="406D6E"/>
                </a:solidFill>
                <a:latin typeface="Calibri"/>
                <a:cs typeface="Calibri"/>
              </a:rPr>
              <a:t>de</a:t>
            </a:r>
            <a:r>
              <a:rPr sz="2200" spc="-5" dirty="0">
                <a:solidFill>
                  <a:srgbClr val="406D6E"/>
                </a:solidFill>
                <a:latin typeface="Calibri"/>
                <a:cs typeface="Calibri"/>
              </a:rPr>
              <a:t> </a:t>
            </a:r>
            <a:r>
              <a:rPr sz="2200" spc="-25" dirty="0">
                <a:solidFill>
                  <a:srgbClr val="406D6E"/>
                </a:solidFill>
                <a:latin typeface="Calibri"/>
                <a:cs typeface="Calibri"/>
              </a:rPr>
              <a:t>gran</a:t>
            </a:r>
            <a:r>
              <a:rPr sz="2200" spc="-20" dirty="0">
                <a:solidFill>
                  <a:srgbClr val="406D6E"/>
                </a:solidFill>
                <a:latin typeface="Calibri"/>
                <a:cs typeface="Calibri"/>
              </a:rPr>
              <a:t> </a:t>
            </a:r>
            <a:r>
              <a:rPr sz="2200" spc="-25" dirty="0">
                <a:solidFill>
                  <a:srgbClr val="406D6E"/>
                </a:solidFill>
                <a:latin typeface="Calibri"/>
                <a:cs typeface="Calibri"/>
              </a:rPr>
              <a:t>prestigio.</a:t>
            </a:r>
            <a:r>
              <a:rPr sz="2200" spc="-20" dirty="0">
                <a:solidFill>
                  <a:srgbClr val="406D6E"/>
                </a:solidFill>
                <a:latin typeface="Calibri"/>
                <a:cs typeface="Calibri"/>
              </a:rPr>
              <a:t> </a:t>
            </a:r>
            <a:r>
              <a:rPr sz="2200" spc="-30" dirty="0">
                <a:solidFill>
                  <a:srgbClr val="406D6E"/>
                </a:solidFill>
                <a:latin typeface="Calibri"/>
                <a:cs typeface="Calibri"/>
              </a:rPr>
              <a:t>Janez-Janko</a:t>
            </a:r>
            <a:r>
              <a:rPr sz="2200" spc="-25" dirty="0">
                <a:solidFill>
                  <a:srgbClr val="406D6E"/>
                </a:solidFill>
                <a:latin typeface="Calibri"/>
                <a:cs typeface="Calibri"/>
              </a:rPr>
              <a:t> </a:t>
            </a:r>
            <a:r>
              <a:rPr sz="2200" spc="-5" dirty="0">
                <a:solidFill>
                  <a:srgbClr val="406D6E"/>
                </a:solidFill>
                <a:latin typeface="Calibri"/>
                <a:cs typeface="Calibri"/>
              </a:rPr>
              <a:t>y</a:t>
            </a:r>
            <a:r>
              <a:rPr sz="2200" dirty="0">
                <a:solidFill>
                  <a:srgbClr val="406D6E"/>
                </a:solidFill>
                <a:latin typeface="Calibri"/>
                <a:cs typeface="Calibri"/>
              </a:rPr>
              <a:t> </a:t>
            </a:r>
            <a:r>
              <a:rPr sz="2200" spc="-10" dirty="0">
                <a:solidFill>
                  <a:srgbClr val="406D6E"/>
                </a:solidFill>
                <a:latin typeface="Calibri"/>
                <a:cs typeface="Calibri"/>
              </a:rPr>
              <a:t>su</a:t>
            </a:r>
            <a:r>
              <a:rPr sz="2200" spc="-5" dirty="0">
                <a:solidFill>
                  <a:srgbClr val="406D6E"/>
                </a:solidFill>
                <a:latin typeface="Calibri"/>
                <a:cs typeface="Calibri"/>
              </a:rPr>
              <a:t> </a:t>
            </a:r>
            <a:r>
              <a:rPr sz="2200" spc="-15" dirty="0">
                <a:solidFill>
                  <a:srgbClr val="406D6E"/>
                </a:solidFill>
                <a:latin typeface="Calibri"/>
                <a:cs typeface="Calibri"/>
              </a:rPr>
              <a:t>mujer</a:t>
            </a:r>
            <a:r>
              <a:rPr sz="2200" spc="-10" dirty="0">
                <a:solidFill>
                  <a:srgbClr val="406D6E"/>
                </a:solidFill>
                <a:latin typeface="Calibri"/>
                <a:cs typeface="Calibri"/>
              </a:rPr>
              <a:t> </a:t>
            </a:r>
            <a:r>
              <a:rPr sz="2200" spc="-20" dirty="0">
                <a:solidFill>
                  <a:srgbClr val="406D6E"/>
                </a:solidFill>
                <a:latin typeface="Calibri"/>
                <a:cs typeface="Calibri"/>
              </a:rPr>
              <a:t>mantienen</a:t>
            </a:r>
            <a:r>
              <a:rPr sz="2200" spc="-15" dirty="0">
                <a:solidFill>
                  <a:srgbClr val="406D6E"/>
                </a:solidFill>
                <a:latin typeface="Calibri"/>
                <a:cs typeface="Calibri"/>
              </a:rPr>
              <a:t> las</a:t>
            </a:r>
            <a:r>
              <a:rPr sz="2200" spc="-10" dirty="0">
                <a:solidFill>
                  <a:srgbClr val="406D6E"/>
                </a:solidFill>
                <a:latin typeface="Calibri"/>
                <a:cs typeface="Calibri"/>
              </a:rPr>
              <a:t> </a:t>
            </a:r>
            <a:r>
              <a:rPr sz="2200" spc="-25" dirty="0">
                <a:solidFill>
                  <a:srgbClr val="406D6E"/>
                </a:solidFill>
                <a:latin typeface="Calibri"/>
                <a:cs typeface="Calibri"/>
              </a:rPr>
              <a:t>tradiciones </a:t>
            </a:r>
            <a:r>
              <a:rPr sz="2200" spc="-484" dirty="0">
                <a:solidFill>
                  <a:srgbClr val="406D6E"/>
                </a:solidFill>
                <a:latin typeface="Calibri"/>
                <a:cs typeface="Calibri"/>
              </a:rPr>
              <a:t> </a:t>
            </a:r>
            <a:r>
              <a:rPr sz="2200" spc="-25" dirty="0">
                <a:solidFill>
                  <a:srgbClr val="406D6E"/>
                </a:solidFill>
                <a:latin typeface="Calibri"/>
                <a:cs typeface="Calibri"/>
              </a:rPr>
              <a:t>familiares</a:t>
            </a:r>
            <a:r>
              <a:rPr sz="2200" spc="-20" dirty="0">
                <a:solidFill>
                  <a:srgbClr val="406D6E"/>
                </a:solidFill>
                <a:latin typeface="Calibri"/>
                <a:cs typeface="Calibri"/>
              </a:rPr>
              <a:t> </a:t>
            </a:r>
            <a:r>
              <a:rPr sz="2200" spc="-5" dirty="0">
                <a:solidFill>
                  <a:srgbClr val="406D6E"/>
                </a:solidFill>
                <a:latin typeface="Calibri"/>
                <a:cs typeface="Calibri"/>
              </a:rPr>
              <a:t>y</a:t>
            </a:r>
            <a:r>
              <a:rPr sz="2200" dirty="0">
                <a:solidFill>
                  <a:srgbClr val="406D6E"/>
                </a:solidFill>
                <a:latin typeface="Calibri"/>
                <a:cs typeface="Calibri"/>
              </a:rPr>
              <a:t> </a:t>
            </a:r>
            <a:r>
              <a:rPr sz="2200" spc="-25" dirty="0">
                <a:solidFill>
                  <a:srgbClr val="406D6E"/>
                </a:solidFill>
                <a:latin typeface="Calibri"/>
                <a:cs typeface="Calibri"/>
              </a:rPr>
              <a:t>culturales</a:t>
            </a:r>
            <a:r>
              <a:rPr sz="2200" spc="-20" dirty="0">
                <a:solidFill>
                  <a:srgbClr val="406D6E"/>
                </a:solidFill>
                <a:latin typeface="Calibri"/>
                <a:cs typeface="Calibri"/>
              </a:rPr>
              <a:t> </a:t>
            </a:r>
            <a:r>
              <a:rPr sz="2200" spc="-10" dirty="0">
                <a:solidFill>
                  <a:srgbClr val="406D6E"/>
                </a:solidFill>
                <a:latin typeface="Calibri"/>
                <a:cs typeface="Calibri"/>
              </a:rPr>
              <a:t>en</a:t>
            </a:r>
            <a:r>
              <a:rPr sz="2200" spc="-5" dirty="0">
                <a:solidFill>
                  <a:srgbClr val="406D6E"/>
                </a:solidFill>
                <a:latin typeface="Calibri"/>
                <a:cs typeface="Calibri"/>
              </a:rPr>
              <a:t> </a:t>
            </a:r>
            <a:r>
              <a:rPr sz="2200" spc="-20" dirty="0">
                <a:solidFill>
                  <a:srgbClr val="406D6E"/>
                </a:solidFill>
                <a:latin typeface="Calibri"/>
                <a:cs typeface="Calibri"/>
              </a:rPr>
              <a:t>todo</a:t>
            </a:r>
            <a:r>
              <a:rPr sz="2200" spc="-15" dirty="0">
                <a:solidFill>
                  <a:srgbClr val="406D6E"/>
                </a:solidFill>
                <a:latin typeface="Calibri"/>
                <a:cs typeface="Calibri"/>
              </a:rPr>
              <a:t> </a:t>
            </a:r>
            <a:r>
              <a:rPr sz="2200" spc="-10" dirty="0">
                <a:solidFill>
                  <a:srgbClr val="406D6E"/>
                </a:solidFill>
                <a:latin typeface="Calibri"/>
                <a:cs typeface="Calibri"/>
              </a:rPr>
              <a:t>el</a:t>
            </a:r>
            <a:r>
              <a:rPr sz="2200" spc="-5" dirty="0">
                <a:solidFill>
                  <a:srgbClr val="406D6E"/>
                </a:solidFill>
                <a:latin typeface="Calibri"/>
                <a:cs typeface="Calibri"/>
              </a:rPr>
              <a:t> </a:t>
            </a:r>
            <a:r>
              <a:rPr sz="2200" spc="-15" dirty="0">
                <a:solidFill>
                  <a:srgbClr val="406D6E"/>
                </a:solidFill>
                <a:latin typeface="Calibri"/>
                <a:cs typeface="Calibri"/>
              </a:rPr>
              <a:t>negocio.</a:t>
            </a:r>
            <a:r>
              <a:rPr sz="2200" spc="-10" dirty="0">
                <a:solidFill>
                  <a:srgbClr val="406D6E"/>
                </a:solidFill>
                <a:latin typeface="Calibri"/>
                <a:cs typeface="Calibri"/>
              </a:rPr>
              <a:t> Su</a:t>
            </a:r>
            <a:r>
              <a:rPr sz="2200" spc="-5" dirty="0">
                <a:solidFill>
                  <a:srgbClr val="406D6E"/>
                </a:solidFill>
                <a:latin typeface="Calibri"/>
                <a:cs typeface="Calibri"/>
              </a:rPr>
              <a:t> </a:t>
            </a:r>
            <a:r>
              <a:rPr sz="2200" spc="-10" dirty="0">
                <a:solidFill>
                  <a:srgbClr val="406D6E"/>
                </a:solidFill>
                <a:latin typeface="Calibri"/>
                <a:cs typeface="Calibri"/>
              </a:rPr>
              <a:t>lema</a:t>
            </a:r>
            <a:r>
              <a:rPr sz="2200" spc="-5" dirty="0">
                <a:solidFill>
                  <a:srgbClr val="406D6E"/>
                </a:solidFill>
                <a:latin typeface="Calibri"/>
                <a:cs typeface="Calibri"/>
              </a:rPr>
              <a:t> </a:t>
            </a:r>
            <a:r>
              <a:rPr sz="2200" spc="-10" dirty="0">
                <a:solidFill>
                  <a:srgbClr val="406D6E"/>
                </a:solidFill>
                <a:latin typeface="Calibri"/>
                <a:cs typeface="Calibri"/>
              </a:rPr>
              <a:t>es</a:t>
            </a:r>
            <a:r>
              <a:rPr sz="2200" spc="-5" dirty="0">
                <a:solidFill>
                  <a:srgbClr val="406D6E"/>
                </a:solidFill>
                <a:latin typeface="Calibri"/>
                <a:cs typeface="Calibri"/>
              </a:rPr>
              <a:t> </a:t>
            </a:r>
            <a:r>
              <a:rPr sz="2200" spc="-15" dirty="0">
                <a:solidFill>
                  <a:srgbClr val="406D6E"/>
                </a:solidFill>
                <a:latin typeface="Calibri"/>
                <a:cs typeface="Calibri"/>
              </a:rPr>
              <a:t>"cuando</a:t>
            </a:r>
            <a:r>
              <a:rPr sz="2200" spc="-10" dirty="0">
                <a:solidFill>
                  <a:srgbClr val="406D6E"/>
                </a:solidFill>
                <a:latin typeface="Calibri"/>
                <a:cs typeface="Calibri"/>
              </a:rPr>
              <a:t> </a:t>
            </a:r>
            <a:r>
              <a:rPr sz="2200" spc="-15" dirty="0">
                <a:solidFill>
                  <a:srgbClr val="406D6E"/>
                </a:solidFill>
                <a:latin typeface="Calibri"/>
                <a:cs typeface="Calibri"/>
              </a:rPr>
              <a:t>sabes</a:t>
            </a:r>
            <a:r>
              <a:rPr sz="2200" spc="-10" dirty="0">
                <a:solidFill>
                  <a:srgbClr val="406D6E"/>
                </a:solidFill>
                <a:latin typeface="Calibri"/>
                <a:cs typeface="Calibri"/>
              </a:rPr>
              <a:t> lo</a:t>
            </a:r>
            <a:r>
              <a:rPr sz="2200" spc="-5" dirty="0">
                <a:solidFill>
                  <a:srgbClr val="406D6E"/>
                </a:solidFill>
                <a:latin typeface="Calibri"/>
                <a:cs typeface="Calibri"/>
              </a:rPr>
              <a:t> </a:t>
            </a:r>
            <a:r>
              <a:rPr sz="2200" spc="-20" dirty="0">
                <a:solidFill>
                  <a:srgbClr val="406D6E"/>
                </a:solidFill>
                <a:latin typeface="Calibri"/>
                <a:cs typeface="Calibri"/>
              </a:rPr>
              <a:t>que</a:t>
            </a:r>
            <a:r>
              <a:rPr sz="2200" spc="-15" dirty="0">
                <a:solidFill>
                  <a:srgbClr val="406D6E"/>
                </a:solidFill>
                <a:latin typeface="Calibri"/>
                <a:cs typeface="Calibri"/>
              </a:rPr>
              <a:t> </a:t>
            </a:r>
            <a:r>
              <a:rPr sz="2200" spc="-20" dirty="0">
                <a:solidFill>
                  <a:srgbClr val="406D6E"/>
                </a:solidFill>
                <a:latin typeface="Calibri"/>
                <a:cs typeface="Calibri"/>
              </a:rPr>
              <a:t>comes".Su</a:t>
            </a:r>
            <a:r>
              <a:rPr sz="2200" spc="455" dirty="0">
                <a:solidFill>
                  <a:srgbClr val="406D6E"/>
                </a:solidFill>
                <a:latin typeface="Calibri"/>
                <a:cs typeface="Calibri"/>
              </a:rPr>
              <a:t> </a:t>
            </a:r>
            <a:r>
              <a:rPr sz="2200" spc="-25" dirty="0">
                <a:solidFill>
                  <a:srgbClr val="406D6E"/>
                </a:solidFill>
                <a:latin typeface="Calibri"/>
                <a:cs typeface="Calibri"/>
              </a:rPr>
              <a:t>principal </a:t>
            </a:r>
            <a:r>
              <a:rPr sz="2200" spc="-490" dirty="0">
                <a:solidFill>
                  <a:srgbClr val="406D6E"/>
                </a:solidFill>
                <a:latin typeface="Calibri"/>
                <a:cs typeface="Calibri"/>
              </a:rPr>
              <a:t> </a:t>
            </a:r>
            <a:r>
              <a:rPr sz="2200" spc="-20" dirty="0">
                <a:solidFill>
                  <a:srgbClr val="406D6E"/>
                </a:solidFill>
                <a:latin typeface="Calibri"/>
                <a:cs typeface="Calibri"/>
              </a:rPr>
              <a:t>objetivo </a:t>
            </a:r>
            <a:r>
              <a:rPr sz="2200" spc="-10" dirty="0">
                <a:solidFill>
                  <a:srgbClr val="406D6E"/>
                </a:solidFill>
                <a:latin typeface="Calibri"/>
                <a:cs typeface="Calibri"/>
              </a:rPr>
              <a:t>es la </a:t>
            </a:r>
            <a:r>
              <a:rPr sz="2200" spc="-25" dirty="0">
                <a:solidFill>
                  <a:srgbClr val="406D6E"/>
                </a:solidFill>
                <a:latin typeface="Calibri"/>
                <a:cs typeface="Calibri"/>
              </a:rPr>
              <a:t>carne </a:t>
            </a:r>
            <a:r>
              <a:rPr sz="2200" spc="-10" dirty="0">
                <a:solidFill>
                  <a:srgbClr val="406D6E"/>
                </a:solidFill>
                <a:latin typeface="Calibri"/>
                <a:cs typeface="Calibri"/>
              </a:rPr>
              <a:t>de </a:t>
            </a:r>
            <a:r>
              <a:rPr sz="2200" spc="-25" dirty="0">
                <a:solidFill>
                  <a:srgbClr val="406D6E"/>
                </a:solidFill>
                <a:latin typeface="Calibri"/>
                <a:cs typeface="Calibri"/>
              </a:rPr>
              <a:t>cerdo. </a:t>
            </a:r>
            <a:r>
              <a:rPr sz="2200" spc="-55" dirty="0">
                <a:solidFill>
                  <a:srgbClr val="406D6E"/>
                </a:solidFill>
                <a:latin typeface="Calibri"/>
                <a:cs typeface="Calibri"/>
              </a:rPr>
              <a:t>Todos </a:t>
            </a:r>
            <a:r>
              <a:rPr sz="2200" spc="-15" dirty="0">
                <a:solidFill>
                  <a:srgbClr val="406D6E"/>
                </a:solidFill>
                <a:latin typeface="Calibri"/>
                <a:cs typeface="Calibri"/>
              </a:rPr>
              <a:t>los </a:t>
            </a:r>
            <a:r>
              <a:rPr sz="2200" spc="-20" dirty="0">
                <a:solidFill>
                  <a:srgbClr val="406D6E"/>
                </a:solidFill>
                <a:latin typeface="Calibri"/>
                <a:cs typeface="Calibri"/>
              </a:rPr>
              <a:t>cerdos </a:t>
            </a:r>
            <a:r>
              <a:rPr sz="2200" spc="-15" dirty="0">
                <a:solidFill>
                  <a:srgbClr val="406D6E"/>
                </a:solidFill>
                <a:latin typeface="Calibri"/>
                <a:cs typeface="Calibri"/>
              </a:rPr>
              <a:t>son </a:t>
            </a:r>
            <a:r>
              <a:rPr sz="2200" spc="-20" dirty="0">
                <a:solidFill>
                  <a:srgbClr val="406D6E"/>
                </a:solidFill>
                <a:latin typeface="Calibri"/>
                <a:cs typeface="Calibri"/>
              </a:rPr>
              <a:t>de origen </a:t>
            </a:r>
            <a:r>
              <a:rPr sz="2200" spc="-25" dirty="0">
                <a:solidFill>
                  <a:srgbClr val="406D6E"/>
                </a:solidFill>
                <a:latin typeface="Calibri"/>
                <a:cs typeface="Calibri"/>
              </a:rPr>
              <a:t>local. </a:t>
            </a:r>
            <a:r>
              <a:rPr sz="2200" spc="-40" dirty="0">
                <a:solidFill>
                  <a:srgbClr val="406D6E"/>
                </a:solidFill>
                <a:latin typeface="Calibri"/>
                <a:cs typeface="Calibri"/>
              </a:rPr>
              <a:t>Para </a:t>
            </a:r>
            <a:r>
              <a:rPr sz="2200" spc="-35" dirty="0">
                <a:solidFill>
                  <a:srgbClr val="406D6E"/>
                </a:solidFill>
                <a:latin typeface="Calibri"/>
                <a:cs typeface="Calibri"/>
              </a:rPr>
              <a:t>garantizar </a:t>
            </a:r>
            <a:r>
              <a:rPr sz="2200" spc="-15" dirty="0">
                <a:solidFill>
                  <a:srgbClr val="406D6E"/>
                </a:solidFill>
                <a:latin typeface="Calibri"/>
                <a:cs typeface="Calibri"/>
              </a:rPr>
              <a:t>la </a:t>
            </a:r>
            <a:r>
              <a:rPr sz="2200" spc="-25" dirty="0">
                <a:solidFill>
                  <a:srgbClr val="406D6E"/>
                </a:solidFill>
                <a:latin typeface="Calibri"/>
                <a:cs typeface="Calibri"/>
              </a:rPr>
              <a:t>calidad, evitan </a:t>
            </a:r>
            <a:r>
              <a:rPr sz="2200" spc="-20" dirty="0">
                <a:solidFill>
                  <a:srgbClr val="406D6E"/>
                </a:solidFill>
                <a:latin typeface="Calibri"/>
                <a:cs typeface="Calibri"/>
              </a:rPr>
              <a:t> todos</a:t>
            </a:r>
            <a:r>
              <a:rPr sz="2200" spc="-15" dirty="0">
                <a:solidFill>
                  <a:srgbClr val="406D6E"/>
                </a:solidFill>
                <a:latin typeface="Calibri"/>
                <a:cs typeface="Calibri"/>
              </a:rPr>
              <a:t> los</a:t>
            </a:r>
            <a:r>
              <a:rPr sz="2200" spc="-10" dirty="0">
                <a:solidFill>
                  <a:srgbClr val="406D6E"/>
                </a:solidFill>
                <a:latin typeface="Calibri"/>
                <a:cs typeface="Calibri"/>
              </a:rPr>
              <a:t> </a:t>
            </a:r>
            <a:r>
              <a:rPr sz="2200" spc="-20" dirty="0">
                <a:solidFill>
                  <a:srgbClr val="406D6E"/>
                </a:solidFill>
                <a:latin typeface="Calibri"/>
                <a:cs typeface="Calibri"/>
              </a:rPr>
              <a:t>métodos</a:t>
            </a:r>
            <a:r>
              <a:rPr sz="2200" spc="-15" dirty="0">
                <a:solidFill>
                  <a:srgbClr val="406D6E"/>
                </a:solidFill>
                <a:latin typeface="Calibri"/>
                <a:cs typeface="Calibri"/>
              </a:rPr>
              <a:t> </a:t>
            </a:r>
            <a:r>
              <a:rPr sz="2200" spc="-20" dirty="0">
                <a:solidFill>
                  <a:srgbClr val="406D6E"/>
                </a:solidFill>
                <a:latin typeface="Calibri"/>
                <a:cs typeface="Calibri"/>
              </a:rPr>
              <a:t>artificiales</a:t>
            </a:r>
            <a:r>
              <a:rPr sz="2200" spc="-15" dirty="0">
                <a:solidFill>
                  <a:srgbClr val="406D6E"/>
                </a:solidFill>
                <a:latin typeface="Calibri"/>
                <a:cs typeface="Calibri"/>
              </a:rPr>
              <a:t> </a:t>
            </a:r>
            <a:r>
              <a:rPr sz="2200" spc="-10" dirty="0">
                <a:solidFill>
                  <a:srgbClr val="406D6E"/>
                </a:solidFill>
                <a:latin typeface="Calibri"/>
                <a:cs typeface="Calibri"/>
              </a:rPr>
              <a:t>de</a:t>
            </a:r>
            <a:r>
              <a:rPr sz="2200" spc="-5" dirty="0">
                <a:solidFill>
                  <a:srgbClr val="406D6E"/>
                </a:solidFill>
                <a:latin typeface="Calibri"/>
                <a:cs typeface="Calibri"/>
              </a:rPr>
              <a:t> </a:t>
            </a:r>
            <a:r>
              <a:rPr sz="2200" spc="-25" dirty="0">
                <a:solidFill>
                  <a:srgbClr val="406D6E"/>
                </a:solidFill>
                <a:latin typeface="Calibri"/>
                <a:cs typeface="Calibri"/>
              </a:rPr>
              <a:t>curado</a:t>
            </a:r>
            <a:r>
              <a:rPr sz="2200" spc="-20" dirty="0">
                <a:solidFill>
                  <a:srgbClr val="406D6E"/>
                </a:solidFill>
                <a:latin typeface="Calibri"/>
                <a:cs typeface="Calibri"/>
              </a:rPr>
              <a:t> </a:t>
            </a:r>
            <a:r>
              <a:rPr sz="2200" spc="-5" dirty="0">
                <a:solidFill>
                  <a:srgbClr val="406D6E"/>
                </a:solidFill>
                <a:latin typeface="Calibri"/>
                <a:cs typeface="Calibri"/>
              </a:rPr>
              <a:t>y</a:t>
            </a:r>
            <a:r>
              <a:rPr sz="2200" dirty="0">
                <a:solidFill>
                  <a:srgbClr val="406D6E"/>
                </a:solidFill>
                <a:latin typeface="Calibri"/>
                <a:cs typeface="Calibri"/>
              </a:rPr>
              <a:t> </a:t>
            </a:r>
            <a:r>
              <a:rPr sz="2200" spc="-20" dirty="0">
                <a:solidFill>
                  <a:srgbClr val="406D6E"/>
                </a:solidFill>
                <a:latin typeface="Calibri"/>
                <a:cs typeface="Calibri"/>
              </a:rPr>
              <a:t>ahumado</a:t>
            </a:r>
            <a:r>
              <a:rPr sz="2200" spc="-15" dirty="0">
                <a:solidFill>
                  <a:srgbClr val="406D6E"/>
                </a:solidFill>
                <a:latin typeface="Calibri"/>
                <a:cs typeface="Calibri"/>
              </a:rPr>
              <a:t> </a:t>
            </a:r>
            <a:r>
              <a:rPr sz="2200" spc="-5" dirty="0">
                <a:solidFill>
                  <a:srgbClr val="406D6E"/>
                </a:solidFill>
                <a:latin typeface="Calibri"/>
                <a:cs typeface="Calibri"/>
              </a:rPr>
              <a:t>y</a:t>
            </a:r>
            <a:r>
              <a:rPr sz="2200" dirty="0">
                <a:solidFill>
                  <a:srgbClr val="406D6E"/>
                </a:solidFill>
                <a:latin typeface="Calibri"/>
                <a:cs typeface="Calibri"/>
              </a:rPr>
              <a:t> </a:t>
            </a:r>
            <a:r>
              <a:rPr sz="2200" spc="-10" dirty="0">
                <a:solidFill>
                  <a:srgbClr val="406D6E"/>
                </a:solidFill>
                <a:latin typeface="Calibri"/>
                <a:cs typeface="Calibri"/>
              </a:rPr>
              <a:t>su</a:t>
            </a:r>
            <a:r>
              <a:rPr sz="2200" spc="-5" dirty="0">
                <a:solidFill>
                  <a:srgbClr val="406D6E"/>
                </a:solidFill>
                <a:latin typeface="Calibri"/>
                <a:cs typeface="Calibri"/>
              </a:rPr>
              <a:t> </a:t>
            </a:r>
            <a:r>
              <a:rPr sz="2200" spc="-25" dirty="0">
                <a:solidFill>
                  <a:srgbClr val="406D6E"/>
                </a:solidFill>
                <a:latin typeface="Calibri"/>
                <a:cs typeface="Calibri"/>
              </a:rPr>
              <a:t>experimentado</a:t>
            </a:r>
            <a:r>
              <a:rPr sz="2200" spc="-20" dirty="0">
                <a:solidFill>
                  <a:srgbClr val="406D6E"/>
                </a:solidFill>
                <a:latin typeface="Calibri"/>
                <a:cs typeface="Calibri"/>
              </a:rPr>
              <a:t> equipo</a:t>
            </a:r>
            <a:r>
              <a:rPr sz="2200" spc="-15" dirty="0">
                <a:solidFill>
                  <a:srgbClr val="406D6E"/>
                </a:solidFill>
                <a:latin typeface="Calibri"/>
                <a:cs typeface="Calibri"/>
              </a:rPr>
              <a:t> </a:t>
            </a:r>
            <a:r>
              <a:rPr sz="2200" spc="-25" dirty="0">
                <a:solidFill>
                  <a:srgbClr val="406D6E"/>
                </a:solidFill>
                <a:latin typeface="Calibri"/>
                <a:cs typeface="Calibri"/>
              </a:rPr>
              <a:t>utiliza</a:t>
            </a:r>
            <a:r>
              <a:rPr sz="2200" spc="-20" dirty="0">
                <a:solidFill>
                  <a:srgbClr val="406D6E"/>
                </a:solidFill>
                <a:latin typeface="Calibri"/>
                <a:cs typeface="Calibri"/>
              </a:rPr>
              <a:t> </a:t>
            </a:r>
            <a:r>
              <a:rPr sz="2200" spc="-15" dirty="0">
                <a:solidFill>
                  <a:srgbClr val="406D6E"/>
                </a:solidFill>
                <a:latin typeface="Calibri"/>
                <a:cs typeface="Calibri"/>
              </a:rPr>
              <a:t>sal</a:t>
            </a:r>
            <a:r>
              <a:rPr sz="2200" spc="465" dirty="0">
                <a:solidFill>
                  <a:srgbClr val="406D6E"/>
                </a:solidFill>
                <a:latin typeface="Calibri"/>
                <a:cs typeface="Calibri"/>
              </a:rPr>
              <a:t> </a:t>
            </a:r>
            <a:r>
              <a:rPr sz="2200" spc="-20" dirty="0">
                <a:solidFill>
                  <a:srgbClr val="406D6E"/>
                </a:solidFill>
                <a:latin typeface="Calibri"/>
                <a:cs typeface="Calibri"/>
              </a:rPr>
              <a:t>local </a:t>
            </a:r>
            <a:r>
              <a:rPr sz="2200" spc="-15" dirty="0">
                <a:solidFill>
                  <a:srgbClr val="406D6E"/>
                </a:solidFill>
                <a:latin typeface="Calibri"/>
                <a:cs typeface="Calibri"/>
              </a:rPr>
              <a:t> </a:t>
            </a:r>
            <a:r>
              <a:rPr sz="2200" spc="-20" dirty="0">
                <a:solidFill>
                  <a:srgbClr val="406D6E"/>
                </a:solidFill>
                <a:latin typeface="Calibri"/>
                <a:cs typeface="Calibri"/>
              </a:rPr>
              <a:t>eslovena</a:t>
            </a:r>
            <a:r>
              <a:rPr sz="2200" spc="-50" dirty="0">
                <a:solidFill>
                  <a:srgbClr val="406D6E"/>
                </a:solidFill>
                <a:latin typeface="Calibri"/>
                <a:cs typeface="Calibri"/>
              </a:rPr>
              <a:t> </a:t>
            </a:r>
            <a:r>
              <a:rPr sz="2200" spc="-5" dirty="0">
                <a:solidFill>
                  <a:srgbClr val="406D6E"/>
                </a:solidFill>
                <a:latin typeface="Calibri"/>
                <a:cs typeface="Calibri"/>
              </a:rPr>
              <a:t>y</a:t>
            </a:r>
            <a:r>
              <a:rPr sz="2200" spc="-15" dirty="0">
                <a:solidFill>
                  <a:srgbClr val="406D6E"/>
                </a:solidFill>
                <a:latin typeface="Calibri"/>
                <a:cs typeface="Calibri"/>
              </a:rPr>
              <a:t> </a:t>
            </a:r>
            <a:r>
              <a:rPr sz="2200" spc="-20" dirty="0">
                <a:solidFill>
                  <a:srgbClr val="406D6E"/>
                </a:solidFill>
                <a:latin typeface="Calibri"/>
                <a:cs typeface="Calibri"/>
              </a:rPr>
              <a:t>ahumadores</a:t>
            </a:r>
            <a:r>
              <a:rPr sz="2200" spc="-40" dirty="0">
                <a:solidFill>
                  <a:srgbClr val="406D6E"/>
                </a:solidFill>
                <a:latin typeface="Calibri"/>
                <a:cs typeface="Calibri"/>
              </a:rPr>
              <a:t> </a:t>
            </a:r>
            <a:r>
              <a:rPr sz="2200" spc="-25" dirty="0">
                <a:solidFill>
                  <a:srgbClr val="406D6E"/>
                </a:solidFill>
                <a:latin typeface="Calibri"/>
                <a:cs typeface="Calibri"/>
              </a:rPr>
              <a:t>tradicionales</a:t>
            </a:r>
            <a:r>
              <a:rPr sz="2200" spc="-60" dirty="0">
                <a:solidFill>
                  <a:srgbClr val="406D6E"/>
                </a:solidFill>
                <a:latin typeface="Calibri"/>
                <a:cs typeface="Calibri"/>
              </a:rPr>
              <a:t> </a:t>
            </a:r>
            <a:r>
              <a:rPr sz="2200" spc="-10" dirty="0">
                <a:solidFill>
                  <a:srgbClr val="406D6E"/>
                </a:solidFill>
                <a:latin typeface="Calibri"/>
                <a:cs typeface="Calibri"/>
              </a:rPr>
              <a:t>no</a:t>
            </a:r>
            <a:r>
              <a:rPr sz="2200" spc="-20" dirty="0">
                <a:solidFill>
                  <a:srgbClr val="406D6E"/>
                </a:solidFill>
                <a:latin typeface="Calibri"/>
                <a:cs typeface="Calibri"/>
              </a:rPr>
              <a:t> mejorados</a:t>
            </a:r>
            <a:r>
              <a:rPr sz="2200" spc="-45" dirty="0">
                <a:solidFill>
                  <a:srgbClr val="406D6E"/>
                </a:solidFill>
                <a:latin typeface="Calibri"/>
                <a:cs typeface="Calibri"/>
              </a:rPr>
              <a:t> </a:t>
            </a:r>
            <a:r>
              <a:rPr sz="2200" spc="-25" dirty="0">
                <a:solidFill>
                  <a:srgbClr val="406D6E"/>
                </a:solidFill>
                <a:latin typeface="Calibri"/>
                <a:cs typeface="Calibri"/>
              </a:rPr>
              <a:t>químicamente </a:t>
            </a:r>
            <a:r>
              <a:rPr sz="2200" spc="-10" dirty="0">
                <a:solidFill>
                  <a:srgbClr val="406D6E"/>
                </a:solidFill>
                <a:latin typeface="Calibri"/>
                <a:cs typeface="Calibri"/>
              </a:rPr>
              <a:t>en</a:t>
            </a:r>
            <a:r>
              <a:rPr sz="2200" spc="-15" dirty="0">
                <a:solidFill>
                  <a:srgbClr val="406D6E"/>
                </a:solidFill>
                <a:latin typeface="Calibri"/>
                <a:cs typeface="Calibri"/>
              </a:rPr>
              <a:t> </a:t>
            </a:r>
            <a:r>
              <a:rPr sz="2200" spc="-25" dirty="0">
                <a:solidFill>
                  <a:srgbClr val="406D6E"/>
                </a:solidFill>
                <a:latin typeface="Calibri"/>
                <a:cs typeface="Calibri"/>
              </a:rPr>
              <a:t>grandes</a:t>
            </a:r>
            <a:r>
              <a:rPr sz="2200" spc="-45" dirty="0">
                <a:solidFill>
                  <a:srgbClr val="406D6E"/>
                </a:solidFill>
                <a:latin typeface="Calibri"/>
                <a:cs typeface="Calibri"/>
              </a:rPr>
              <a:t> </a:t>
            </a:r>
            <a:r>
              <a:rPr sz="2200" spc="-25" dirty="0">
                <a:solidFill>
                  <a:srgbClr val="406D6E"/>
                </a:solidFill>
                <a:latin typeface="Calibri"/>
                <a:cs typeface="Calibri"/>
              </a:rPr>
              <a:t>cámaras.</a:t>
            </a:r>
            <a:endParaRPr sz="2200">
              <a:latin typeface="Calibri"/>
              <a:cs typeface="Calibri"/>
            </a:endParaRPr>
          </a:p>
        </p:txBody>
      </p:sp>
      <p:sp>
        <p:nvSpPr>
          <p:cNvPr id="7" name="object 7"/>
          <p:cNvSpPr txBox="1"/>
          <p:nvPr/>
        </p:nvSpPr>
        <p:spPr>
          <a:xfrm>
            <a:off x="371170" y="5323319"/>
            <a:ext cx="924560" cy="356235"/>
          </a:xfrm>
          <a:prstGeom prst="rect">
            <a:avLst/>
          </a:prstGeom>
          <a:solidFill>
            <a:srgbClr val="F5C05B"/>
          </a:solidFill>
        </p:spPr>
        <p:txBody>
          <a:bodyPr vert="horz" wrap="square" lIns="0" tIns="0" rIns="0" bIns="0" rtlCol="0">
            <a:spAutoFit/>
          </a:bodyPr>
          <a:lstStyle/>
          <a:p>
            <a:pPr>
              <a:lnSpc>
                <a:spcPts val="2465"/>
              </a:lnSpc>
            </a:pPr>
            <a:r>
              <a:rPr sz="2200" b="1" spc="-45" dirty="0">
                <a:solidFill>
                  <a:srgbClr val="085154"/>
                </a:solidFill>
                <a:latin typeface="Calibri"/>
                <a:cs typeface="Calibri"/>
              </a:rPr>
              <a:t>VISITA</a:t>
            </a:r>
            <a:endParaRPr sz="2200">
              <a:latin typeface="Calibri"/>
              <a:cs typeface="Calibri"/>
            </a:endParaRPr>
          </a:p>
        </p:txBody>
      </p:sp>
      <p:sp>
        <p:nvSpPr>
          <p:cNvPr id="8" name="object 8"/>
          <p:cNvSpPr txBox="1"/>
          <p:nvPr/>
        </p:nvSpPr>
        <p:spPr>
          <a:xfrm>
            <a:off x="1308353" y="5317363"/>
            <a:ext cx="2317115" cy="330835"/>
          </a:xfrm>
          <a:prstGeom prst="rect">
            <a:avLst/>
          </a:prstGeom>
        </p:spPr>
        <p:txBody>
          <a:bodyPr vert="horz" wrap="square" lIns="0" tIns="12700" rIns="0" bIns="0" rtlCol="0">
            <a:spAutoFit/>
          </a:bodyPr>
          <a:lstStyle/>
          <a:p>
            <a:pPr marL="12700">
              <a:lnSpc>
                <a:spcPct val="100000"/>
              </a:lnSpc>
              <a:spcBef>
                <a:spcPts val="100"/>
              </a:spcBef>
            </a:pPr>
            <a:r>
              <a:rPr sz="2000" u="heavy" spc="-20" dirty="0">
                <a:solidFill>
                  <a:srgbClr val="0461C1"/>
                </a:solidFill>
                <a:uFill>
                  <a:solidFill>
                    <a:srgbClr val="0461C1"/>
                  </a:solidFill>
                </a:uFill>
                <a:latin typeface="Calibri"/>
                <a:cs typeface="Calibri"/>
                <a:hlinkClick r:id="rId2"/>
              </a:rPr>
              <a:t>Kodila</a:t>
            </a:r>
            <a:r>
              <a:rPr sz="2000" u="heavy" spc="-30" dirty="0">
                <a:solidFill>
                  <a:srgbClr val="0461C1"/>
                </a:solidFill>
                <a:uFill>
                  <a:solidFill>
                    <a:srgbClr val="0461C1"/>
                  </a:solidFill>
                </a:uFill>
                <a:latin typeface="Calibri"/>
                <a:cs typeface="Calibri"/>
                <a:hlinkClick r:id="rId2"/>
              </a:rPr>
              <a:t> </a:t>
            </a:r>
            <a:r>
              <a:rPr sz="2000" u="heavy" dirty="0">
                <a:solidFill>
                  <a:srgbClr val="0461C1"/>
                </a:solidFill>
                <a:uFill>
                  <a:solidFill>
                    <a:srgbClr val="0461C1"/>
                  </a:solidFill>
                </a:uFill>
                <a:latin typeface="Calibri"/>
                <a:cs typeface="Calibri"/>
                <a:hlinkClick r:id="rId2"/>
              </a:rPr>
              <a:t>-</a:t>
            </a:r>
            <a:r>
              <a:rPr sz="2000" u="heavy" spc="-35" dirty="0">
                <a:solidFill>
                  <a:srgbClr val="0461C1"/>
                </a:solidFill>
                <a:uFill>
                  <a:solidFill>
                    <a:srgbClr val="0461C1"/>
                  </a:solidFill>
                </a:uFill>
                <a:latin typeface="Calibri"/>
                <a:cs typeface="Calibri"/>
                <a:hlinkClick r:id="rId2"/>
              </a:rPr>
              <a:t> </a:t>
            </a:r>
            <a:r>
              <a:rPr sz="2000" u="heavy" spc="-25" dirty="0">
                <a:solidFill>
                  <a:srgbClr val="0461C1"/>
                </a:solidFill>
                <a:uFill>
                  <a:solidFill>
                    <a:srgbClr val="0461C1"/>
                  </a:solidFill>
                </a:uFill>
                <a:latin typeface="Calibri"/>
                <a:cs typeface="Calibri"/>
                <a:hlinkClick r:id="rId2"/>
              </a:rPr>
              <a:t>Ko</a:t>
            </a:r>
            <a:r>
              <a:rPr sz="2000" u="heavy" spc="-75" dirty="0">
                <a:solidFill>
                  <a:srgbClr val="0461C1"/>
                </a:solidFill>
                <a:uFill>
                  <a:solidFill>
                    <a:srgbClr val="0461C1"/>
                  </a:solidFill>
                </a:uFill>
                <a:latin typeface="Calibri"/>
                <a:cs typeface="Calibri"/>
                <a:hlinkClick r:id="rId2"/>
              </a:rPr>
              <a:t> </a:t>
            </a:r>
            <a:r>
              <a:rPr sz="2000" u="heavy" spc="-20" dirty="0">
                <a:solidFill>
                  <a:srgbClr val="0461C1"/>
                </a:solidFill>
                <a:uFill>
                  <a:solidFill>
                    <a:srgbClr val="0461C1"/>
                  </a:solidFill>
                </a:uFill>
                <a:latin typeface="Calibri"/>
                <a:cs typeface="Calibri"/>
                <a:hlinkClick r:id="rId2"/>
              </a:rPr>
              <a:t>veš,</a:t>
            </a:r>
            <a:r>
              <a:rPr sz="2000" u="heavy" spc="10" dirty="0">
                <a:solidFill>
                  <a:srgbClr val="0461C1"/>
                </a:solidFill>
                <a:uFill>
                  <a:solidFill>
                    <a:srgbClr val="0461C1"/>
                  </a:solidFill>
                </a:uFill>
                <a:latin typeface="Calibri"/>
                <a:cs typeface="Calibri"/>
                <a:hlinkClick r:id="rId2"/>
              </a:rPr>
              <a:t> </a:t>
            </a:r>
            <a:r>
              <a:rPr sz="2000" u="heavy" spc="-25" dirty="0">
                <a:solidFill>
                  <a:srgbClr val="0461C1"/>
                </a:solidFill>
                <a:uFill>
                  <a:solidFill>
                    <a:srgbClr val="0461C1"/>
                  </a:solidFill>
                </a:uFill>
                <a:latin typeface="Calibri"/>
                <a:cs typeface="Calibri"/>
                <a:hlinkClick r:id="rId2"/>
              </a:rPr>
              <a:t>kaj</a:t>
            </a:r>
            <a:r>
              <a:rPr sz="2000" u="heavy" spc="-50" dirty="0">
                <a:solidFill>
                  <a:srgbClr val="0461C1"/>
                </a:solidFill>
                <a:uFill>
                  <a:solidFill>
                    <a:srgbClr val="0461C1"/>
                  </a:solidFill>
                </a:uFill>
                <a:latin typeface="Calibri"/>
                <a:cs typeface="Calibri"/>
                <a:hlinkClick r:id="rId2"/>
              </a:rPr>
              <a:t> </a:t>
            </a:r>
            <a:r>
              <a:rPr sz="2000" u="heavy" spc="-5" dirty="0">
                <a:solidFill>
                  <a:srgbClr val="0461C1"/>
                </a:solidFill>
                <a:uFill>
                  <a:solidFill>
                    <a:srgbClr val="0461C1"/>
                  </a:solidFill>
                </a:uFill>
                <a:latin typeface="Calibri"/>
                <a:cs typeface="Calibri"/>
                <a:hlinkClick r:id="rId2"/>
              </a:rPr>
              <a:t>ješ!</a:t>
            </a:r>
            <a:endParaRPr sz="2000">
              <a:latin typeface="Calibri"/>
              <a:cs typeface="Calibri"/>
            </a:endParaRPr>
          </a:p>
        </p:txBody>
      </p:sp>
      <p:sp>
        <p:nvSpPr>
          <p:cNvPr id="9" name="object 9"/>
          <p:cNvSpPr txBox="1"/>
          <p:nvPr/>
        </p:nvSpPr>
        <p:spPr>
          <a:xfrm>
            <a:off x="371170" y="5679046"/>
            <a:ext cx="3286760" cy="320675"/>
          </a:xfrm>
          <a:prstGeom prst="rect">
            <a:avLst/>
          </a:prstGeom>
          <a:solidFill>
            <a:srgbClr val="F5C05B"/>
          </a:solidFill>
        </p:spPr>
        <p:txBody>
          <a:bodyPr vert="horz" wrap="square" lIns="0" tIns="0" rIns="0" bIns="0" rtlCol="0">
            <a:spAutoFit/>
          </a:bodyPr>
          <a:lstStyle/>
          <a:p>
            <a:pPr>
              <a:lnSpc>
                <a:spcPts val="2370"/>
              </a:lnSpc>
            </a:pPr>
            <a:r>
              <a:rPr sz="2200" b="1" spc="-25" dirty="0">
                <a:solidFill>
                  <a:srgbClr val="085154"/>
                </a:solidFill>
                <a:latin typeface="Calibri"/>
                <a:cs typeface="Calibri"/>
              </a:rPr>
              <a:t>LEA </a:t>
            </a:r>
            <a:r>
              <a:rPr sz="2200" b="1" spc="-15" dirty="0">
                <a:solidFill>
                  <a:srgbClr val="085154"/>
                </a:solidFill>
                <a:latin typeface="Calibri"/>
                <a:cs typeface="Calibri"/>
              </a:rPr>
              <a:t>LA</a:t>
            </a:r>
            <a:r>
              <a:rPr sz="2200" b="1" spc="-25" dirty="0">
                <a:solidFill>
                  <a:srgbClr val="085154"/>
                </a:solidFill>
                <a:latin typeface="Calibri"/>
                <a:cs typeface="Calibri"/>
              </a:rPr>
              <a:t> HISTORIA</a:t>
            </a:r>
            <a:r>
              <a:rPr sz="2200" b="1" spc="-15" dirty="0">
                <a:solidFill>
                  <a:srgbClr val="085154"/>
                </a:solidFill>
                <a:latin typeface="Calibri"/>
                <a:cs typeface="Calibri"/>
              </a:rPr>
              <a:t> </a:t>
            </a:r>
            <a:r>
              <a:rPr sz="2200" b="1" spc="-40" dirty="0">
                <a:solidFill>
                  <a:srgbClr val="085154"/>
                </a:solidFill>
                <a:latin typeface="Calibri"/>
                <a:cs typeface="Calibri"/>
              </a:rPr>
              <a:t>COMPLETA</a:t>
            </a:r>
            <a:endParaRPr sz="2200">
              <a:latin typeface="Calibri"/>
              <a:cs typeface="Calibri"/>
            </a:endParaRPr>
          </a:p>
        </p:txBody>
      </p:sp>
      <p:sp>
        <p:nvSpPr>
          <p:cNvPr id="10" name="object 10"/>
          <p:cNvSpPr txBox="1"/>
          <p:nvPr/>
        </p:nvSpPr>
        <p:spPr>
          <a:xfrm>
            <a:off x="3810127" y="5679135"/>
            <a:ext cx="3592829" cy="330835"/>
          </a:xfrm>
          <a:prstGeom prst="rect">
            <a:avLst/>
          </a:prstGeom>
        </p:spPr>
        <p:txBody>
          <a:bodyPr vert="horz" wrap="square" lIns="0" tIns="12700" rIns="0" bIns="0" rtlCol="0">
            <a:spAutoFit/>
          </a:bodyPr>
          <a:lstStyle/>
          <a:p>
            <a:pPr marL="12700">
              <a:lnSpc>
                <a:spcPct val="100000"/>
              </a:lnSpc>
              <a:spcBef>
                <a:spcPts val="100"/>
              </a:spcBef>
            </a:pPr>
            <a:r>
              <a:rPr sz="2000" u="heavy" spc="-10" dirty="0">
                <a:solidFill>
                  <a:srgbClr val="0461C1"/>
                </a:solidFill>
                <a:uFill>
                  <a:solidFill>
                    <a:srgbClr val="0461C1"/>
                  </a:solidFill>
                </a:uFill>
                <a:latin typeface="Calibri"/>
                <a:cs typeface="Calibri"/>
                <a:hlinkClick r:id="rId3"/>
              </a:rPr>
              <a:t>2.-Kodila.pdf</a:t>
            </a:r>
            <a:r>
              <a:rPr sz="2000" u="heavy" spc="-95" dirty="0">
                <a:solidFill>
                  <a:srgbClr val="0461C1"/>
                </a:solidFill>
                <a:uFill>
                  <a:solidFill>
                    <a:srgbClr val="0461C1"/>
                  </a:solidFill>
                </a:uFill>
                <a:latin typeface="Calibri"/>
                <a:cs typeface="Calibri"/>
                <a:hlinkClick r:id="rId3"/>
              </a:rPr>
              <a:t> </a:t>
            </a:r>
            <a:r>
              <a:rPr sz="2000" u="heavy" spc="-20" dirty="0">
                <a:solidFill>
                  <a:srgbClr val="0461C1"/>
                </a:solidFill>
                <a:uFill>
                  <a:solidFill>
                    <a:srgbClr val="0461C1"/>
                  </a:solidFill>
                </a:uFill>
                <a:latin typeface="Calibri"/>
                <a:cs typeface="Calibri"/>
                <a:hlinkClick r:id="rId3"/>
              </a:rPr>
              <a:t>(foodinnovation.how)</a:t>
            </a:r>
            <a:endParaRPr sz="2000">
              <a:latin typeface="Calibri"/>
              <a:cs typeface="Calibri"/>
            </a:endParaRPr>
          </a:p>
        </p:txBody>
      </p:sp>
      <p:pic>
        <p:nvPicPr>
          <p:cNvPr id="11" name="object 11"/>
          <p:cNvPicPr/>
          <p:nvPr/>
        </p:nvPicPr>
        <p:blipFill>
          <a:blip r:embed="rId4" cstate="print"/>
          <a:stretch>
            <a:fillRect/>
          </a:stretch>
        </p:blipFill>
        <p:spPr>
          <a:xfrm>
            <a:off x="382524" y="236981"/>
            <a:ext cx="7662164" cy="2450846"/>
          </a:xfrm>
          <a:prstGeom prst="rect">
            <a:avLst/>
          </a:prstGeom>
        </p:spPr>
      </p:pic>
      <p:sp>
        <p:nvSpPr>
          <p:cNvPr id="12" name="object 12"/>
          <p:cNvSpPr txBox="1">
            <a:spLocks noGrp="1"/>
          </p:cNvSpPr>
          <p:nvPr>
            <p:ph type="title"/>
          </p:nvPr>
        </p:nvSpPr>
        <p:spPr>
          <a:xfrm>
            <a:off x="8099932" y="647065"/>
            <a:ext cx="3912870" cy="434340"/>
          </a:xfrm>
          <a:prstGeom prst="rect">
            <a:avLst/>
          </a:prstGeom>
          <a:solidFill>
            <a:srgbClr val="F5C05B"/>
          </a:solidFill>
        </p:spPr>
        <p:txBody>
          <a:bodyPr vert="horz" wrap="square" lIns="0" tIns="0" rIns="0" bIns="0" rtlCol="0">
            <a:spAutoFit/>
          </a:bodyPr>
          <a:lstStyle/>
          <a:p>
            <a:pPr marL="635">
              <a:lnSpc>
                <a:spcPts val="3025"/>
              </a:lnSpc>
            </a:pPr>
            <a:r>
              <a:rPr spc="-20" dirty="0"/>
              <a:t>CASE</a:t>
            </a:r>
            <a:r>
              <a:rPr spc="15" dirty="0"/>
              <a:t> </a:t>
            </a:r>
            <a:r>
              <a:rPr spc="-25" dirty="0"/>
              <a:t>STUDY</a:t>
            </a:r>
            <a:r>
              <a:rPr spc="-50" dirty="0"/>
              <a:t> </a:t>
            </a:r>
            <a:r>
              <a:rPr spc="-5" dirty="0"/>
              <a:t>-</a:t>
            </a:r>
            <a:r>
              <a:rPr spc="-20" dirty="0"/>
              <a:t> </a:t>
            </a:r>
            <a:r>
              <a:rPr spc="-5" dirty="0"/>
              <a:t>BE</a:t>
            </a:r>
            <a:r>
              <a:rPr spc="-25" dirty="0"/>
              <a:t> </a:t>
            </a:r>
            <a:r>
              <a:rPr spc="-5" dirty="0"/>
              <a:t>INSPIRED</a:t>
            </a:r>
          </a:p>
        </p:txBody>
      </p:sp>
    </p:spTree>
    <p:extLst>
      <p:ext uri="{BB962C8B-B14F-4D97-AF65-F5344CB8AC3E}">
        <p14:creationId xmlns:p14="http://schemas.microsoft.com/office/powerpoint/2010/main" val="306592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1A888-5121-4EB1-9842-AF702D932143}"/>
              </a:ext>
            </a:extLst>
          </p:cNvPr>
          <p:cNvSpPr>
            <a:spLocks noGrp="1"/>
          </p:cNvSpPr>
          <p:nvPr>
            <p:ph type="body" sz="quarter" idx="19"/>
          </p:nvPr>
        </p:nvSpPr>
        <p:spPr>
          <a:xfrm>
            <a:off x="190620" y="390959"/>
            <a:ext cx="9731146" cy="1160989"/>
          </a:xfrm>
        </p:spPr>
        <p:txBody>
          <a:bodyPr>
            <a:normAutofit/>
          </a:bodyPr>
          <a:lstStyle/>
          <a:p>
            <a:r>
              <a:rPr lang="es-ES_tradnl" b="1" dirty="0"/>
              <a:t>No todo es Covid-19, la conciencia sanitaria es un reto y una oportunidad clave para la industria</a:t>
            </a:r>
            <a:endParaRPr lang="en-IE" b="1" dirty="0"/>
          </a:p>
        </p:txBody>
      </p:sp>
      <p:sp>
        <p:nvSpPr>
          <p:cNvPr id="3" name="Text Placeholder 2">
            <a:extLst>
              <a:ext uri="{FF2B5EF4-FFF2-40B4-BE49-F238E27FC236}">
                <a16:creationId xmlns:a16="http://schemas.microsoft.com/office/drawing/2014/main" id="{A07CD151-57C0-4455-A414-7674796ED30A}"/>
              </a:ext>
            </a:extLst>
          </p:cNvPr>
          <p:cNvSpPr>
            <a:spLocks noGrp="1"/>
          </p:cNvSpPr>
          <p:nvPr>
            <p:ph type="body" sz="quarter" idx="20"/>
          </p:nvPr>
        </p:nvSpPr>
        <p:spPr>
          <a:xfrm>
            <a:off x="190620" y="1551948"/>
            <a:ext cx="7033140" cy="5306052"/>
          </a:xfrm>
        </p:spPr>
        <p:txBody>
          <a:bodyPr/>
          <a:lstStyle/>
          <a:p>
            <a:pPr algn="just"/>
            <a:r>
              <a:rPr lang="es-ES_tradnl" sz="2000" dirty="0">
                <a:solidFill>
                  <a:srgbClr val="406F70"/>
                </a:solidFill>
              </a:rPr>
              <a:t>Sabemos que los consumidores están más "preocupados por la salud" hoy en día. A través de los titulares de los medios de comunicación, leemos sobre la epidemia de obesidad, la guerra contra el azúcar y las bebidas azucaradas y encontramos una plétora de dietas en oferta: </a:t>
            </a:r>
            <a:r>
              <a:rPr lang="es-ES_tradnl" sz="2000" dirty="0" err="1">
                <a:solidFill>
                  <a:srgbClr val="406F70"/>
                </a:solidFill>
              </a:rPr>
              <a:t>keto</a:t>
            </a:r>
            <a:r>
              <a:rPr lang="es-ES_tradnl" sz="2000" dirty="0">
                <a:solidFill>
                  <a:srgbClr val="406F70"/>
                </a:solidFill>
              </a:rPr>
              <a:t>, paleo, </a:t>
            </a:r>
            <a:r>
              <a:rPr lang="es-ES_tradnl" sz="2000" dirty="0" err="1">
                <a:solidFill>
                  <a:srgbClr val="406F70"/>
                </a:solidFill>
              </a:rPr>
              <a:t>sugar-bust</a:t>
            </a:r>
            <a:r>
              <a:rPr lang="es-ES_tradnl" sz="2000" dirty="0">
                <a:solidFill>
                  <a:srgbClr val="406F70"/>
                </a:solidFill>
              </a:rPr>
              <a:t>, clubes de adelgazamiento con control de calorías, etc. etc.</a:t>
            </a:r>
          </a:p>
          <a:p>
            <a:pPr algn="just"/>
            <a:r>
              <a:rPr lang="es-ES_tradnl" sz="2000" dirty="0">
                <a:solidFill>
                  <a:srgbClr val="406F70"/>
                </a:solidFill>
              </a:rPr>
              <a:t>Como empresas de restauración y hostelería, nos enfrentamos a cuestiones clave:</a:t>
            </a:r>
            <a:r>
              <a:rPr lang="en-GB" sz="2000" dirty="0">
                <a:solidFill>
                  <a:srgbClr val="406F70"/>
                </a:solidFill>
              </a:rPr>
              <a:t>Do healthier foods cost more to produce than less healthy options? </a:t>
            </a:r>
          </a:p>
          <a:p>
            <a:pPr marL="342900" indent="-342900" algn="just">
              <a:buFont typeface="Arial" panose="020B0604020202020204" pitchFamily="34" charset="0"/>
              <a:buChar char="•"/>
            </a:pPr>
            <a:r>
              <a:rPr lang="es-ES_tradnl" sz="2000" dirty="0">
                <a:solidFill>
                  <a:srgbClr val="406F70"/>
                </a:solidFill>
              </a:rPr>
              <a:t>¿Pagará el consumidor con gusto un diferencial?   Un estudio realizado en EE.UU. revela que la diferencia de precio diaria por comer de forma más saludable es de 1,50 dólares al día, lo que se traduce en un aumento de 550 dólares en el coste anual de los alimentos por persona.</a:t>
            </a:r>
            <a:endParaRPr lang="en-IE" sz="2000" dirty="0"/>
          </a:p>
        </p:txBody>
      </p:sp>
      <p:pic>
        <p:nvPicPr>
          <p:cNvPr id="5" name="Picture 4" descr="Rolls of Newspaper">
            <a:extLst>
              <a:ext uri="{FF2B5EF4-FFF2-40B4-BE49-F238E27FC236}">
                <a16:creationId xmlns:a16="http://schemas.microsoft.com/office/drawing/2014/main" id="{8E8B795E-E95E-4DD7-9CD3-91BE0D64EF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2152" y="2333959"/>
            <a:ext cx="4459228" cy="2972093"/>
          </a:xfrm>
          <a:prstGeom prst="rect">
            <a:avLst/>
          </a:prstGeom>
          <a:ln>
            <a:noFill/>
          </a:ln>
          <a:effectLst>
            <a:softEdge rad="112500"/>
          </a:effectLst>
        </p:spPr>
      </p:pic>
    </p:spTree>
    <p:extLst>
      <p:ext uri="{BB962C8B-B14F-4D97-AF65-F5344CB8AC3E}">
        <p14:creationId xmlns:p14="http://schemas.microsoft.com/office/powerpoint/2010/main" val="2086700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9BF349-52D0-4B66-826A-1A92F5D26FAA}"/>
              </a:ext>
            </a:extLst>
          </p:cNvPr>
          <p:cNvSpPr>
            <a:spLocks noGrp="1"/>
          </p:cNvSpPr>
          <p:nvPr>
            <p:ph type="body" sz="quarter" idx="19"/>
          </p:nvPr>
        </p:nvSpPr>
        <p:spPr/>
        <p:txBody>
          <a:bodyPr/>
          <a:lstStyle/>
          <a:p>
            <a:r>
              <a:rPr lang="es-ES_tradnl" b="1" dirty="0"/>
              <a:t>UN CAMBIO DE POSICIÓN...</a:t>
            </a:r>
            <a:r>
              <a:rPr lang="en-IE" dirty="0"/>
              <a:t> </a:t>
            </a:r>
          </a:p>
        </p:txBody>
      </p:sp>
      <p:sp>
        <p:nvSpPr>
          <p:cNvPr id="3" name="Text Placeholder 2">
            <a:extLst>
              <a:ext uri="{FF2B5EF4-FFF2-40B4-BE49-F238E27FC236}">
                <a16:creationId xmlns:a16="http://schemas.microsoft.com/office/drawing/2014/main" id="{4B9B97D1-4CE6-4558-8ADA-069210DC9A45}"/>
              </a:ext>
            </a:extLst>
          </p:cNvPr>
          <p:cNvSpPr>
            <a:spLocks noGrp="1"/>
          </p:cNvSpPr>
          <p:nvPr>
            <p:ph type="body" sz="quarter" idx="20"/>
          </p:nvPr>
        </p:nvSpPr>
        <p:spPr>
          <a:xfrm>
            <a:off x="523051" y="1924051"/>
            <a:ext cx="10968810" cy="4283074"/>
          </a:xfrm>
        </p:spPr>
        <p:txBody>
          <a:bodyPr/>
          <a:lstStyle/>
          <a:p>
            <a:pPr algn="just"/>
            <a:r>
              <a:rPr lang="es-ES_tradnl" sz="2200" dirty="0">
                <a:solidFill>
                  <a:srgbClr val="085156"/>
                </a:solidFill>
              </a:rPr>
              <a:t>Estamos viendo cómo el posicionamiento del mercado y los mensajes pasan de la "comida como placer" a la "comida como combustible funcional" para un estilo de vida saludable.  También es justo decir que el consumo de alimentos saludables es un objetivo político fundamental en las agendas nacionales e internacionales.</a:t>
            </a:r>
          </a:p>
          <a:p>
            <a:pPr algn="just"/>
            <a:r>
              <a:rPr lang="es-ES_tradnl" sz="2200" dirty="0">
                <a:solidFill>
                  <a:srgbClr val="085156"/>
                </a:solidFill>
              </a:rPr>
              <a:t>Comprender la elección y la aceptación de alimentos más saludables por parte de los consumidores es fundamental para cualquier empresa de servicios alimentarios.  Existe todo un mundo de estudios sobre los métodos de elaboración de alimentos y los criterios de aceptación, este módulo se centra ahora en dos áreas clave:</a:t>
            </a:r>
          </a:p>
          <a:p>
            <a:pPr marL="342900" indent="-342900" algn="just">
              <a:buFont typeface="Arial"/>
              <a:buChar char="•"/>
            </a:pPr>
            <a:r>
              <a:rPr lang="es-ES_tradnl" sz="2200" dirty="0">
                <a:solidFill>
                  <a:srgbClr val="085156"/>
                </a:solidFill>
              </a:rPr>
              <a:t>La percepción como base de la aceptación y el consumo de alimentos</a:t>
            </a:r>
          </a:p>
          <a:p>
            <a:pPr marL="342900" indent="-342900" algn="just">
              <a:buFont typeface="Arial"/>
              <a:buChar char="•"/>
            </a:pPr>
            <a:r>
              <a:rPr lang="es-ES_tradnl" sz="2200" dirty="0">
                <a:solidFill>
                  <a:srgbClr val="085156"/>
                </a:solidFill>
              </a:rPr>
              <a:t>La optimización </a:t>
            </a:r>
            <a:r>
              <a:rPr lang="es-ES_tradnl" sz="2200" dirty="0" err="1">
                <a:solidFill>
                  <a:srgbClr val="085156"/>
                </a:solidFill>
              </a:rPr>
              <a:t>senso</a:t>
            </a:r>
            <a:r>
              <a:rPr lang="es-ES_tradnl" sz="2200" dirty="0">
                <a:solidFill>
                  <a:srgbClr val="085156"/>
                </a:solidFill>
              </a:rPr>
              <a:t>-emocional de los alimentos y la marca </a:t>
            </a:r>
            <a:r>
              <a:rPr lang="en-IE" sz="2200" dirty="0">
                <a:solidFill>
                  <a:srgbClr val="085156"/>
                </a:solidFill>
              </a:rPr>
              <a:t> </a:t>
            </a:r>
          </a:p>
          <a:p>
            <a:r>
              <a:rPr lang="es-ES_tradnl" sz="2200" dirty="0">
                <a:solidFill>
                  <a:srgbClr val="085156"/>
                </a:solidFill>
              </a:rPr>
              <a:t>Antes de continuar, nuestra siguiente diapositiva te invita a ponerte científico y ver un vídeo sobre </a:t>
            </a:r>
            <a:r>
              <a:rPr lang="es-ES_tradnl" sz="2200" b="1" dirty="0">
                <a:solidFill>
                  <a:srgbClr val="085156"/>
                </a:solidFill>
              </a:rPr>
              <a:t>¿Qué ocurre en nuestro cerebro cuando comemos? </a:t>
            </a:r>
            <a:endParaRPr lang="en-IE" sz="2200" b="1" dirty="0">
              <a:solidFill>
                <a:srgbClr val="085156"/>
              </a:solidFill>
            </a:endParaRPr>
          </a:p>
          <a:p>
            <a:r>
              <a:rPr lang="en-IE" dirty="0"/>
              <a:t> </a:t>
            </a:r>
          </a:p>
          <a:p>
            <a:r>
              <a:rPr lang="en-IE" dirty="0"/>
              <a:t> </a:t>
            </a:r>
          </a:p>
          <a:p>
            <a:endParaRPr lang="en-IE" dirty="0"/>
          </a:p>
          <a:p>
            <a:endParaRPr lang="en-IE" dirty="0"/>
          </a:p>
        </p:txBody>
      </p:sp>
    </p:spTree>
    <p:extLst>
      <p:ext uri="{BB962C8B-B14F-4D97-AF65-F5344CB8AC3E}">
        <p14:creationId xmlns:p14="http://schemas.microsoft.com/office/powerpoint/2010/main" val="19982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0978C9-99DA-42FE-8D43-E3D1335FC640}"/>
              </a:ext>
            </a:extLst>
          </p:cNvPr>
          <p:cNvSpPr>
            <a:spLocks noGrp="1"/>
          </p:cNvSpPr>
          <p:nvPr>
            <p:ph type="body" sz="quarter" idx="13"/>
          </p:nvPr>
        </p:nvSpPr>
        <p:spPr/>
        <p:txBody>
          <a:bodyPr/>
          <a:lstStyle/>
          <a:p>
            <a:r>
              <a:rPr lang="es-ES" b="1" dirty="0">
                <a:solidFill>
                  <a:srgbClr val="406F70"/>
                </a:solidFill>
              </a:rPr>
              <a:t>¿Qué ocurre en nuestro cerebro cuando comemos?</a:t>
            </a:r>
            <a:endParaRPr lang="en-IE" b="1" dirty="0">
              <a:solidFill>
                <a:srgbClr val="406F70"/>
              </a:solidFill>
            </a:endParaRPr>
          </a:p>
        </p:txBody>
      </p:sp>
      <p:sp>
        <p:nvSpPr>
          <p:cNvPr id="4" name="Picture Placeholder 3">
            <a:extLst>
              <a:ext uri="{FF2B5EF4-FFF2-40B4-BE49-F238E27FC236}">
                <a16:creationId xmlns:a16="http://schemas.microsoft.com/office/drawing/2014/main" id="{E9841E4A-2E31-43AF-9AE4-E166746F6F6A}"/>
              </a:ext>
            </a:extLst>
          </p:cNvPr>
          <p:cNvSpPr>
            <a:spLocks noGrp="1"/>
          </p:cNvSpPr>
          <p:nvPr>
            <p:ph type="pic" sz="quarter" idx="15"/>
          </p:nvPr>
        </p:nvSpPr>
        <p:spPr/>
      </p:sp>
      <p:sp>
        <p:nvSpPr>
          <p:cNvPr id="6" name="Oval 5">
            <a:extLst>
              <a:ext uri="{FF2B5EF4-FFF2-40B4-BE49-F238E27FC236}">
                <a16:creationId xmlns:a16="http://schemas.microsoft.com/office/drawing/2014/main" id="{4A350998-67B7-4ABE-A750-AE5AB17CC952}"/>
              </a:ext>
            </a:extLst>
          </p:cNvPr>
          <p:cNvSpPr/>
          <p:nvPr/>
        </p:nvSpPr>
        <p:spPr>
          <a:xfrm>
            <a:off x="1553302" y="805873"/>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7" name="TextBox 6">
            <a:extLst>
              <a:ext uri="{FF2B5EF4-FFF2-40B4-BE49-F238E27FC236}">
                <a16:creationId xmlns:a16="http://schemas.microsoft.com/office/drawing/2014/main" id="{BD19489E-247B-48FC-8B33-1D771B2D15E3}"/>
              </a:ext>
            </a:extLst>
          </p:cNvPr>
          <p:cNvSpPr txBox="1"/>
          <p:nvPr/>
        </p:nvSpPr>
        <p:spPr>
          <a:xfrm>
            <a:off x="9153524" y="2377440"/>
            <a:ext cx="2867025" cy="2000548"/>
          </a:xfrm>
          <a:prstGeom prst="rect">
            <a:avLst/>
          </a:prstGeom>
          <a:noFill/>
        </p:spPr>
        <p:txBody>
          <a:bodyPr wrap="square" rtlCol="0">
            <a:spAutoFit/>
          </a:bodyPr>
          <a:lstStyle/>
          <a:p>
            <a:pPr algn="ctr"/>
            <a:r>
              <a:rPr lang="es-ES" sz="2000" dirty="0">
                <a:solidFill>
                  <a:srgbClr val="085156"/>
                </a:solidFill>
              </a:rPr>
              <a:t>Camilla </a:t>
            </a:r>
            <a:r>
              <a:rPr lang="es-ES" sz="2000" dirty="0" err="1">
                <a:solidFill>
                  <a:srgbClr val="085156"/>
                </a:solidFill>
              </a:rPr>
              <a:t>Arndal</a:t>
            </a:r>
            <a:r>
              <a:rPr lang="es-ES" sz="2000" dirty="0">
                <a:solidFill>
                  <a:srgbClr val="085156"/>
                </a:solidFill>
              </a:rPr>
              <a:t> Andersen, </a:t>
            </a:r>
            <a:r>
              <a:rPr lang="es-ES" sz="2000" dirty="0" err="1">
                <a:solidFill>
                  <a:srgbClr val="085156"/>
                </a:solidFill>
              </a:rPr>
              <a:t>neurocientífica</a:t>
            </a:r>
            <a:r>
              <a:rPr lang="es-ES" sz="2000" dirty="0">
                <a:solidFill>
                  <a:srgbClr val="085156"/>
                </a:solidFill>
              </a:rPr>
              <a:t> danesa, habla de los prejuicios ocultos y de cómo se pueden medir las respuestas a la comida.</a:t>
            </a:r>
            <a:endParaRPr lang="en-IE" sz="2400" dirty="0">
              <a:solidFill>
                <a:srgbClr val="085156"/>
              </a:solidFill>
            </a:endParaRPr>
          </a:p>
        </p:txBody>
      </p:sp>
      <p:sp>
        <p:nvSpPr>
          <p:cNvPr id="3" name="TextBox 2">
            <a:extLst>
              <a:ext uri="{FF2B5EF4-FFF2-40B4-BE49-F238E27FC236}">
                <a16:creationId xmlns:a16="http://schemas.microsoft.com/office/drawing/2014/main" id="{EDD65A09-FEA5-4850-A036-ED5523798DEE}"/>
              </a:ext>
            </a:extLst>
          </p:cNvPr>
          <p:cNvSpPr txBox="1"/>
          <p:nvPr/>
        </p:nvSpPr>
        <p:spPr>
          <a:xfrm>
            <a:off x="238852" y="5895975"/>
            <a:ext cx="4419600" cy="584775"/>
          </a:xfrm>
          <a:prstGeom prst="rect">
            <a:avLst/>
          </a:prstGeom>
          <a:noFill/>
        </p:spPr>
        <p:txBody>
          <a:bodyPr wrap="square" rtlCol="0">
            <a:spAutoFit/>
          </a:bodyPr>
          <a:lstStyle/>
          <a:p>
            <a:r>
              <a:rPr lang="en-IE" sz="1400" dirty="0">
                <a:hlinkClick r:id="rId3"/>
              </a:rPr>
              <a:t>https://www.youtube.com/watch?v=P7vnspDNx7g&amp;t=10s</a:t>
            </a:r>
            <a:endParaRPr lang="en-IE" sz="1400" dirty="0"/>
          </a:p>
          <a:p>
            <a:endParaRPr lang="en-IE" dirty="0"/>
          </a:p>
        </p:txBody>
      </p:sp>
      <p:pic>
        <p:nvPicPr>
          <p:cNvPr id="8" name="Online Media 7" title="What happens in your brain when you taste food | Camilla Arndal Andersen">
            <a:hlinkClick r:id="" action="ppaction://media"/>
            <a:extLst>
              <a:ext uri="{FF2B5EF4-FFF2-40B4-BE49-F238E27FC236}">
                <a16:creationId xmlns:a16="http://schemas.microsoft.com/office/drawing/2014/main" id="{B8CBE77B-B97C-4FF5-B998-C43797563666}"/>
              </a:ext>
            </a:extLst>
          </p:cNvPr>
          <p:cNvPicPr>
            <a:picLocks noRot="1" noChangeAspect="1"/>
          </p:cNvPicPr>
          <p:nvPr>
            <a:videoFile r:link="rId1"/>
          </p:nvPr>
        </p:nvPicPr>
        <p:blipFill>
          <a:blip r:embed="rId4"/>
          <a:stretch>
            <a:fillRect/>
          </a:stretch>
        </p:blipFill>
        <p:spPr>
          <a:xfrm>
            <a:off x="3122779" y="1781358"/>
            <a:ext cx="5788372" cy="3613330"/>
          </a:xfrm>
          <a:prstGeom prst="rect">
            <a:avLst/>
          </a:prstGeom>
        </p:spPr>
      </p:pic>
    </p:spTree>
    <p:extLst>
      <p:ext uri="{BB962C8B-B14F-4D97-AF65-F5344CB8AC3E}">
        <p14:creationId xmlns:p14="http://schemas.microsoft.com/office/powerpoint/2010/main" val="202826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B1D052-8C84-4977-BF06-F89475B623C9}"/>
              </a:ext>
            </a:extLst>
          </p:cNvPr>
          <p:cNvSpPr>
            <a:spLocks noGrp="1"/>
          </p:cNvSpPr>
          <p:nvPr>
            <p:ph type="body" sz="quarter" idx="17"/>
          </p:nvPr>
        </p:nvSpPr>
        <p:spPr>
          <a:xfrm>
            <a:off x="2651102" y="2525646"/>
            <a:ext cx="8778898" cy="3173773"/>
          </a:xfrm>
        </p:spPr>
        <p:txBody>
          <a:bodyPr/>
          <a:lstStyle/>
          <a:p>
            <a:pPr algn="l"/>
            <a:r>
              <a:rPr lang="en-IE" sz="3600" b="1" dirty="0">
                <a:solidFill>
                  <a:srgbClr val="F5C05B"/>
                </a:solidFill>
              </a:rPr>
              <a:t>Part 2. </a:t>
            </a:r>
            <a:r>
              <a:rPr lang="es-ES" sz="3600" b="1" dirty="0">
                <a:solidFill>
                  <a:srgbClr val="F5C05B"/>
                </a:solidFill>
              </a:rPr>
              <a:t>La percepción como base de la aceptación y el consumo de alimentos</a:t>
            </a:r>
          </a:p>
          <a:p>
            <a:pPr algn="l"/>
            <a:r>
              <a:rPr lang="es-ES" sz="2000" b="1" dirty="0"/>
              <a:t>Somos muy conscientes de que muchos de los que trabajan en el sector de la alimentación pueden no tener un título de formación profesional en alimentación. Otros pueden haberse formado hace muchos años. Por lo tanto, nuestro contenido se basa en un nivel de entrada y actualización accesible y se basa en las tendencias de los consumidores y del mercado, ya que el sector de los servicios alimentarios se reinventa después de Covid-19</a:t>
            </a:r>
            <a:r>
              <a:rPr lang="es-ES" sz="2000" dirty="0"/>
              <a:t>.</a:t>
            </a:r>
          </a:p>
        </p:txBody>
      </p:sp>
      <p:sp>
        <p:nvSpPr>
          <p:cNvPr id="3" name="TextBox 2">
            <a:extLst>
              <a:ext uri="{FF2B5EF4-FFF2-40B4-BE49-F238E27FC236}">
                <a16:creationId xmlns:a16="http://schemas.microsoft.com/office/drawing/2014/main" id="{A5D14227-984C-4C42-A8A4-5BF368FA2A0C}"/>
              </a:ext>
            </a:extLst>
          </p:cNvPr>
          <p:cNvSpPr txBox="1"/>
          <p:nvPr/>
        </p:nvSpPr>
        <p:spPr>
          <a:xfrm>
            <a:off x="8867775" y="306942"/>
            <a:ext cx="2867025" cy="646331"/>
          </a:xfrm>
          <a:prstGeom prst="rect">
            <a:avLst/>
          </a:prstGeom>
          <a:noFill/>
        </p:spPr>
        <p:txBody>
          <a:bodyPr wrap="square" rtlCol="0">
            <a:spAutoFit/>
          </a:bodyPr>
          <a:lstStyle/>
          <a:p>
            <a:r>
              <a:rPr lang="en-US" sz="3600" b="1" dirty="0">
                <a:solidFill>
                  <a:srgbClr val="406F70"/>
                </a:solidFill>
              </a:rPr>
              <a:t>MODULO 1</a:t>
            </a:r>
            <a:endParaRPr lang="en-IE" sz="3600" b="1" dirty="0">
              <a:solidFill>
                <a:srgbClr val="406F70"/>
              </a:solidFill>
            </a:endParaRPr>
          </a:p>
        </p:txBody>
      </p:sp>
    </p:spTree>
    <p:extLst>
      <p:ext uri="{BB962C8B-B14F-4D97-AF65-F5344CB8AC3E}">
        <p14:creationId xmlns:p14="http://schemas.microsoft.com/office/powerpoint/2010/main" val="393702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covering face">
            <a:extLst>
              <a:ext uri="{FF2B5EF4-FFF2-40B4-BE49-F238E27FC236}">
                <a16:creationId xmlns:a16="http://schemas.microsoft.com/office/drawing/2014/main" id="{A21600F3-AB89-4C32-B757-6EBF54FFD43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0813DC1-34AB-4DA6-B306-E5AD9E065379}"/>
              </a:ext>
            </a:extLst>
          </p:cNvPr>
          <p:cNvSpPr>
            <a:spLocks noGrp="1"/>
          </p:cNvSpPr>
          <p:nvPr>
            <p:ph type="body" sz="quarter" idx="19"/>
          </p:nvPr>
        </p:nvSpPr>
        <p:spPr>
          <a:xfrm>
            <a:off x="447524" y="612181"/>
            <a:ext cx="5279028" cy="697353"/>
          </a:xfrm>
        </p:spPr>
        <p:txBody>
          <a:bodyPr/>
          <a:lstStyle/>
          <a:p>
            <a:r>
              <a:rPr lang="en-IE" b="1" dirty="0">
                <a:solidFill>
                  <a:srgbClr val="085156"/>
                </a:solidFill>
              </a:rPr>
              <a:t>SENTIDOS</a:t>
            </a:r>
          </a:p>
        </p:txBody>
      </p:sp>
      <p:sp>
        <p:nvSpPr>
          <p:cNvPr id="4" name="Text Placeholder 3">
            <a:extLst>
              <a:ext uri="{FF2B5EF4-FFF2-40B4-BE49-F238E27FC236}">
                <a16:creationId xmlns:a16="http://schemas.microsoft.com/office/drawing/2014/main" id="{BA525ACD-A74E-4D63-A0EA-0C41BDB55D32}"/>
              </a:ext>
            </a:extLst>
          </p:cNvPr>
          <p:cNvSpPr>
            <a:spLocks noGrp="1"/>
          </p:cNvSpPr>
          <p:nvPr>
            <p:ph type="body" sz="quarter" idx="20"/>
          </p:nvPr>
        </p:nvSpPr>
        <p:spPr>
          <a:xfrm>
            <a:off x="345440" y="1704906"/>
            <a:ext cx="6512560" cy="4360614"/>
          </a:xfrm>
        </p:spPr>
        <p:txBody>
          <a:bodyPr/>
          <a:lstStyle/>
          <a:p>
            <a:pPr algn="just"/>
            <a:r>
              <a:rPr lang="es-ES" sz="2200" dirty="0">
                <a:solidFill>
                  <a:srgbClr val="085156"/>
                </a:solidFill>
              </a:rPr>
              <a:t>La forma en que percibimos los alimentos, desde un punto de vista sensorial, está determinada </a:t>
            </a:r>
            <a:r>
              <a:rPr lang="es-ES" sz="2200" b="1" dirty="0">
                <a:solidFill>
                  <a:srgbClr val="085156"/>
                </a:solidFill>
              </a:rPr>
              <a:t>por los cinco sentidos</a:t>
            </a:r>
            <a:r>
              <a:rPr lang="es-ES" sz="2200" dirty="0">
                <a:solidFill>
                  <a:srgbClr val="085156"/>
                </a:solidFill>
              </a:rPr>
              <a:t> humanos: vista, olfato, gusto, tacto y oído. El éxito de los alimentos depende en gran medida de la medida en que su </a:t>
            </a:r>
            <a:r>
              <a:rPr lang="es-ES" sz="2200" b="1" dirty="0">
                <a:solidFill>
                  <a:srgbClr val="085156"/>
                </a:solidFill>
              </a:rPr>
              <a:t>calidad sensorial</a:t>
            </a:r>
            <a:r>
              <a:rPr lang="es-ES" sz="2200" dirty="0">
                <a:solidFill>
                  <a:srgbClr val="085156"/>
                </a:solidFill>
              </a:rPr>
              <a:t> </a:t>
            </a:r>
            <a:r>
              <a:rPr lang="es-ES" sz="2200" b="1" dirty="0">
                <a:solidFill>
                  <a:srgbClr val="085156"/>
                </a:solidFill>
              </a:rPr>
              <a:t>atraiga</a:t>
            </a:r>
            <a:r>
              <a:rPr lang="es-ES" sz="2200" dirty="0">
                <a:solidFill>
                  <a:srgbClr val="085156"/>
                </a:solidFill>
              </a:rPr>
              <a:t> a la población objetivo.</a:t>
            </a:r>
          </a:p>
          <a:p>
            <a:pPr algn="just"/>
            <a:r>
              <a:rPr lang="es-ES" sz="2200" dirty="0">
                <a:solidFill>
                  <a:srgbClr val="085156"/>
                </a:solidFill>
              </a:rPr>
              <a:t>Otros beneficios, como los aspectos para la salud, pueden mejorar el valor percibido de la comida, pero pueden ser en </a:t>
            </a:r>
            <a:r>
              <a:rPr lang="es-ES" sz="2200" b="1" dirty="0">
                <a:solidFill>
                  <a:srgbClr val="085156"/>
                </a:solidFill>
              </a:rPr>
              <a:t>gran medida inútiles si las cualidades sensoriales no son atractivas.</a:t>
            </a:r>
          </a:p>
          <a:p>
            <a:pPr algn="just"/>
            <a:endParaRPr lang="es-ES" sz="2200" b="1" dirty="0">
              <a:solidFill>
                <a:srgbClr val="085156"/>
              </a:solidFill>
            </a:endParaRPr>
          </a:p>
          <a:p>
            <a:pPr algn="just"/>
            <a:r>
              <a:rPr lang="es-ES" sz="2200" dirty="0">
                <a:solidFill>
                  <a:srgbClr val="085156"/>
                </a:solidFill>
              </a:rPr>
              <a:t>..</a:t>
            </a:r>
            <a:r>
              <a:rPr lang="es-ES" sz="2200" i="1" dirty="0">
                <a:solidFill>
                  <a:srgbClr val="085156"/>
                </a:solidFill>
              </a:rPr>
              <a:t> "¡Pueden decirme que es bueno para mí, pero eso no sirve de nada si tiene aspecto, sabor y tacto de cartón!" </a:t>
            </a:r>
          </a:p>
          <a:p>
            <a:pPr algn="just"/>
            <a:r>
              <a:rPr lang="es-ES" sz="2200" dirty="0">
                <a:solidFill>
                  <a:srgbClr val="085156"/>
                </a:solidFill>
              </a:rPr>
              <a:t>.</a:t>
            </a:r>
            <a:endParaRPr lang="en-IE" dirty="0"/>
          </a:p>
          <a:p>
            <a:pPr algn="just"/>
            <a:endParaRPr lang="en-IE" dirty="0"/>
          </a:p>
          <a:p>
            <a:endParaRPr lang="en-IE" dirty="0"/>
          </a:p>
        </p:txBody>
      </p:sp>
    </p:spTree>
    <p:extLst>
      <p:ext uri="{BB962C8B-B14F-4D97-AF65-F5344CB8AC3E}">
        <p14:creationId xmlns:p14="http://schemas.microsoft.com/office/powerpoint/2010/main" val="2796850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DF1854-77E1-4A6A-ADCA-1571BEBE4917}"/>
              </a:ext>
            </a:extLst>
          </p:cNvPr>
          <p:cNvSpPr>
            <a:spLocks noGrp="1"/>
          </p:cNvSpPr>
          <p:nvPr>
            <p:ph type="body" sz="quarter" idx="13"/>
          </p:nvPr>
        </p:nvSpPr>
        <p:spPr>
          <a:xfrm>
            <a:off x="0" y="717276"/>
            <a:ext cx="5370489" cy="697353"/>
          </a:xfrm>
        </p:spPr>
        <p:txBody>
          <a:bodyPr>
            <a:noAutofit/>
          </a:bodyPr>
          <a:lstStyle/>
          <a:p>
            <a:pPr algn="ctr"/>
            <a:r>
              <a:rPr lang="es-ES" b="1" dirty="0">
                <a:solidFill>
                  <a:srgbClr val="406F70"/>
                </a:solidFill>
              </a:rPr>
              <a:t>Investigación de la alimentación</a:t>
            </a:r>
            <a:endParaRPr lang="en-IE" b="1" dirty="0">
              <a:solidFill>
                <a:srgbClr val="406F70"/>
              </a:solidFill>
            </a:endParaRPr>
          </a:p>
        </p:txBody>
      </p:sp>
      <p:sp>
        <p:nvSpPr>
          <p:cNvPr id="3" name="Text Placeholder 2">
            <a:extLst>
              <a:ext uri="{FF2B5EF4-FFF2-40B4-BE49-F238E27FC236}">
                <a16:creationId xmlns:a16="http://schemas.microsoft.com/office/drawing/2014/main" id="{DB0BE6A5-3B70-425D-9D45-9DC8429D9CB0}"/>
              </a:ext>
            </a:extLst>
          </p:cNvPr>
          <p:cNvSpPr>
            <a:spLocks noGrp="1"/>
          </p:cNvSpPr>
          <p:nvPr>
            <p:ph type="body" sz="quarter" idx="14"/>
          </p:nvPr>
        </p:nvSpPr>
        <p:spPr>
          <a:xfrm>
            <a:off x="343503" y="1488890"/>
            <a:ext cx="4206313" cy="5369110"/>
          </a:xfrm>
        </p:spPr>
        <p:txBody>
          <a:bodyPr/>
          <a:lstStyle/>
          <a:p>
            <a:pPr algn="ctr"/>
            <a:endParaRPr lang="en-IE" dirty="0"/>
          </a:p>
          <a:p>
            <a:pPr algn="ctr"/>
            <a:r>
              <a:rPr lang="es-ES" sz="2200" dirty="0">
                <a:solidFill>
                  <a:srgbClr val="406F70"/>
                </a:solidFill>
              </a:rPr>
              <a:t>Antes de innovar en su oferta de servicios alimentarios, es útil sumergirse en el poder de la "investigación alimentaria", que puede dividirse en 3 tipos de variables. </a:t>
            </a:r>
          </a:p>
          <a:p>
            <a:pPr algn="ctr"/>
            <a:r>
              <a:rPr lang="es-ES" sz="2200" dirty="0">
                <a:solidFill>
                  <a:srgbClr val="406F70"/>
                </a:solidFill>
              </a:rPr>
              <a:t>La investigación alimentaria actual se centra en cómo cada categoría de variable alimentaria interactúa con las demás, por ejemplo:  Las expectativas de las personas respecto a la comida difieren según el entorno. </a:t>
            </a:r>
            <a:endParaRPr lang="en-IE" sz="2200" b="1" dirty="0">
              <a:solidFill>
                <a:srgbClr val="406F70"/>
              </a:solidFill>
            </a:endParaRPr>
          </a:p>
        </p:txBody>
      </p:sp>
      <p:sp>
        <p:nvSpPr>
          <p:cNvPr id="4" name="Text Placeholder 3">
            <a:extLst>
              <a:ext uri="{FF2B5EF4-FFF2-40B4-BE49-F238E27FC236}">
                <a16:creationId xmlns:a16="http://schemas.microsoft.com/office/drawing/2014/main" id="{E2C52E16-3274-485B-9A91-702931151829}"/>
              </a:ext>
            </a:extLst>
          </p:cNvPr>
          <p:cNvSpPr>
            <a:spLocks noGrp="1"/>
          </p:cNvSpPr>
          <p:nvPr>
            <p:ph type="body" sz="quarter" idx="15"/>
          </p:nvPr>
        </p:nvSpPr>
        <p:spPr/>
        <p:txBody>
          <a:bodyPr/>
          <a:lstStyle/>
          <a:p>
            <a:endParaRPr lang="en-IE"/>
          </a:p>
        </p:txBody>
      </p:sp>
      <p:sp>
        <p:nvSpPr>
          <p:cNvPr id="5" name="Text Placeholder 4">
            <a:extLst>
              <a:ext uri="{FF2B5EF4-FFF2-40B4-BE49-F238E27FC236}">
                <a16:creationId xmlns:a16="http://schemas.microsoft.com/office/drawing/2014/main" id="{323722DA-5AE2-4CDF-A2CA-4D2C14F7A115}"/>
              </a:ext>
            </a:extLst>
          </p:cNvPr>
          <p:cNvSpPr>
            <a:spLocks noGrp="1"/>
          </p:cNvSpPr>
          <p:nvPr>
            <p:ph type="body" sz="quarter" idx="12"/>
          </p:nvPr>
        </p:nvSpPr>
        <p:spPr/>
        <p:txBody>
          <a:bodyPr>
            <a:normAutofit/>
          </a:bodyPr>
          <a:lstStyle/>
          <a:p>
            <a:r>
              <a:rPr lang="en-IE" sz="3000" dirty="0"/>
              <a:t>VARIABLES ALIMENTARIAS</a:t>
            </a:r>
          </a:p>
        </p:txBody>
      </p:sp>
      <p:sp>
        <p:nvSpPr>
          <p:cNvPr id="6" name="Text Placeholder 5">
            <a:extLst>
              <a:ext uri="{FF2B5EF4-FFF2-40B4-BE49-F238E27FC236}">
                <a16:creationId xmlns:a16="http://schemas.microsoft.com/office/drawing/2014/main" id="{C986ACB7-C8EC-413C-87CC-2F465CD5B908}"/>
              </a:ext>
            </a:extLst>
          </p:cNvPr>
          <p:cNvSpPr>
            <a:spLocks noGrp="1"/>
          </p:cNvSpPr>
          <p:nvPr>
            <p:ph type="body" sz="quarter" idx="16"/>
          </p:nvPr>
        </p:nvSpPr>
        <p:spPr/>
        <p:txBody>
          <a:bodyPr/>
          <a:lstStyle/>
          <a:p>
            <a:endParaRPr lang="en-IE"/>
          </a:p>
        </p:txBody>
      </p:sp>
      <p:sp>
        <p:nvSpPr>
          <p:cNvPr id="7" name="Text Placeholder 6">
            <a:extLst>
              <a:ext uri="{FF2B5EF4-FFF2-40B4-BE49-F238E27FC236}">
                <a16:creationId xmlns:a16="http://schemas.microsoft.com/office/drawing/2014/main" id="{F16D89E7-078E-4CD1-AB2A-46F49873C90E}"/>
              </a:ext>
            </a:extLst>
          </p:cNvPr>
          <p:cNvSpPr>
            <a:spLocks noGrp="1"/>
          </p:cNvSpPr>
          <p:nvPr>
            <p:ph type="body" sz="quarter" idx="17"/>
          </p:nvPr>
        </p:nvSpPr>
        <p:spPr/>
        <p:txBody>
          <a:bodyPr>
            <a:normAutofit/>
          </a:bodyPr>
          <a:lstStyle/>
          <a:p>
            <a:r>
              <a:rPr lang="en-IE" sz="3000" dirty="0"/>
              <a:t>VARIABLES PERSONALES</a:t>
            </a:r>
          </a:p>
        </p:txBody>
      </p:sp>
      <p:sp>
        <p:nvSpPr>
          <p:cNvPr id="8" name="Text Placeholder 7">
            <a:extLst>
              <a:ext uri="{FF2B5EF4-FFF2-40B4-BE49-F238E27FC236}">
                <a16:creationId xmlns:a16="http://schemas.microsoft.com/office/drawing/2014/main" id="{A724821C-66A8-460B-A174-0C68D0A8B953}"/>
              </a:ext>
            </a:extLst>
          </p:cNvPr>
          <p:cNvSpPr>
            <a:spLocks noGrp="1"/>
          </p:cNvSpPr>
          <p:nvPr>
            <p:ph type="body" sz="quarter" idx="18"/>
          </p:nvPr>
        </p:nvSpPr>
        <p:spPr/>
        <p:txBody>
          <a:bodyPr/>
          <a:lstStyle/>
          <a:p>
            <a:endParaRPr lang="en-IE"/>
          </a:p>
        </p:txBody>
      </p:sp>
      <p:sp>
        <p:nvSpPr>
          <p:cNvPr id="9" name="Text Placeholder 8">
            <a:extLst>
              <a:ext uri="{FF2B5EF4-FFF2-40B4-BE49-F238E27FC236}">
                <a16:creationId xmlns:a16="http://schemas.microsoft.com/office/drawing/2014/main" id="{CAFB295A-83D5-4A61-ADDA-2B4A1AE9198D}"/>
              </a:ext>
            </a:extLst>
          </p:cNvPr>
          <p:cNvSpPr>
            <a:spLocks noGrp="1"/>
          </p:cNvSpPr>
          <p:nvPr>
            <p:ph type="body" sz="quarter" idx="19"/>
          </p:nvPr>
        </p:nvSpPr>
        <p:spPr/>
        <p:txBody>
          <a:bodyPr>
            <a:normAutofit/>
          </a:bodyPr>
          <a:lstStyle/>
          <a:p>
            <a:r>
              <a:rPr lang="en-IE" sz="3000" dirty="0"/>
              <a:t>VARIABLES AMBIENTALES</a:t>
            </a:r>
          </a:p>
        </p:txBody>
      </p:sp>
    </p:spTree>
    <p:extLst>
      <p:ext uri="{BB962C8B-B14F-4D97-AF65-F5344CB8AC3E}">
        <p14:creationId xmlns:p14="http://schemas.microsoft.com/office/powerpoint/2010/main" val="504453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71C87-A0B4-4CF6-826E-954A0AD91994}"/>
              </a:ext>
            </a:extLst>
          </p:cNvPr>
          <p:cNvSpPr>
            <a:spLocks noGrp="1"/>
          </p:cNvSpPr>
          <p:nvPr>
            <p:ph type="body" sz="quarter" idx="13"/>
          </p:nvPr>
        </p:nvSpPr>
        <p:spPr>
          <a:xfrm>
            <a:off x="421694" y="2173321"/>
            <a:ext cx="8374576" cy="1570004"/>
          </a:xfrm>
        </p:spPr>
        <p:txBody>
          <a:bodyPr/>
          <a:lstStyle/>
          <a:p>
            <a:r>
              <a:rPr lang="en-US" dirty="0"/>
              <a:t>1. </a:t>
            </a:r>
            <a:r>
              <a:rPr lang="en-IE" dirty="0"/>
              <a:t>VARIABLES ALIMENTARIAS</a:t>
            </a:r>
          </a:p>
          <a:p>
            <a:endParaRPr lang="en-IE" dirty="0"/>
          </a:p>
        </p:txBody>
      </p:sp>
    </p:spTree>
    <p:extLst>
      <p:ext uri="{BB962C8B-B14F-4D97-AF65-F5344CB8AC3E}">
        <p14:creationId xmlns:p14="http://schemas.microsoft.com/office/powerpoint/2010/main" val="2852279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1938" y="785330"/>
            <a:ext cx="7816711" cy="646331"/>
          </a:xfrm>
          <a:prstGeom prst="rect">
            <a:avLst/>
          </a:prstGeom>
        </p:spPr>
        <p:txBody>
          <a:bodyPr wrap="square">
            <a:spAutoFit/>
          </a:bodyPr>
          <a:lstStyle/>
          <a:p>
            <a:r>
              <a:rPr lang="es-ES_tradnl" sz="3600" b="1" dirty="0">
                <a:solidFill>
                  <a:srgbClr val="406F70"/>
                </a:solidFill>
              </a:rPr>
              <a:t>1.  Variables</a:t>
            </a:r>
            <a:r>
              <a:rPr lang="es-ES_tradnl" dirty="0"/>
              <a:t> </a:t>
            </a:r>
            <a:r>
              <a:rPr lang="es-ES_tradnl" sz="3600" b="1" dirty="0">
                <a:solidFill>
                  <a:srgbClr val="406F70"/>
                </a:solidFill>
              </a:rPr>
              <a:t>alimentarias</a:t>
            </a:r>
            <a:endParaRPr lang="es-ES" sz="3600" b="1" dirty="0">
              <a:solidFill>
                <a:srgbClr val="406F70"/>
              </a:solidFill>
            </a:endParaRPr>
          </a:p>
        </p:txBody>
      </p:sp>
      <p:sp>
        <p:nvSpPr>
          <p:cNvPr id="3" name="CuadroTexto 2"/>
          <p:cNvSpPr txBox="1"/>
          <p:nvPr/>
        </p:nvSpPr>
        <p:spPr>
          <a:xfrm>
            <a:off x="362888" y="1572150"/>
            <a:ext cx="11390624" cy="3416320"/>
          </a:xfrm>
          <a:prstGeom prst="rect">
            <a:avLst/>
          </a:prstGeom>
          <a:noFill/>
        </p:spPr>
        <p:txBody>
          <a:bodyPr wrap="square" rtlCol="0">
            <a:spAutoFit/>
          </a:bodyPr>
          <a:lstStyle/>
          <a:p>
            <a:pPr algn="ctr"/>
            <a:r>
              <a:rPr lang="es-ES_tradnl" sz="2400" b="1" dirty="0">
                <a:solidFill>
                  <a:srgbClr val="406F70"/>
                </a:solidFill>
              </a:rPr>
              <a:t>"Nuestros sentidos están diseñados para trabajar juntos, así que cuando se combinan, el cerebro presta más atención y codifica la memoria de forma más robusta".                                    </a:t>
            </a:r>
          </a:p>
          <a:p>
            <a:pPr algn="ctr"/>
            <a:r>
              <a:rPr lang="es-ES_tradnl" sz="2400" b="1" dirty="0">
                <a:solidFill>
                  <a:srgbClr val="406F70"/>
                </a:solidFill>
              </a:rPr>
              <a:t>Medina 2014</a:t>
            </a:r>
          </a:p>
          <a:p>
            <a:pPr algn="ctr"/>
            <a:endParaRPr lang="es-ES_tradnl" sz="2400" b="1" dirty="0">
              <a:solidFill>
                <a:srgbClr val="406F70"/>
              </a:solidFill>
            </a:endParaRPr>
          </a:p>
          <a:p>
            <a:pPr algn="ctr"/>
            <a:r>
              <a:rPr lang="es-ES_tradnl" sz="2400" dirty="0">
                <a:solidFill>
                  <a:srgbClr val="406F70"/>
                </a:solidFill>
              </a:rPr>
              <a:t>Todas las variables y sentidos se entrelazan al evaluar los alimentos (</a:t>
            </a:r>
            <a:r>
              <a:rPr lang="es-ES_tradnl" sz="2400" dirty="0" err="1">
                <a:solidFill>
                  <a:srgbClr val="406F70"/>
                </a:solidFill>
              </a:rPr>
              <a:t>multimodalidades</a:t>
            </a:r>
            <a:r>
              <a:rPr lang="es-ES_tradnl" sz="2400" dirty="0">
                <a:solidFill>
                  <a:srgbClr val="406F70"/>
                </a:solidFill>
              </a:rPr>
              <a:t>). El análisis sensorial (o evaluación sensorial) es una disciplina científica que aplica los principios del diseño experimental y el análisis estadístico al uso de los sentidos humanos (vista, olfato, gusto, tacto y oído) con el fin de evaluar los alimentos de consumo.  Por lo general, los alimentos se "empaquetan" y se evalúan de la siguiente manera </a:t>
            </a:r>
          </a:p>
        </p:txBody>
      </p:sp>
      <p:sp>
        <p:nvSpPr>
          <p:cNvPr id="4" name="Rectángulo 3"/>
          <p:cNvSpPr/>
          <p:nvPr/>
        </p:nvSpPr>
        <p:spPr>
          <a:xfrm>
            <a:off x="985869" y="5179287"/>
            <a:ext cx="2572990" cy="523220"/>
          </a:xfrm>
          <a:prstGeom prst="rect">
            <a:avLst/>
          </a:prstGeom>
        </p:spPr>
        <p:txBody>
          <a:bodyPr wrap="none">
            <a:spAutoFit/>
          </a:bodyPr>
          <a:lstStyle/>
          <a:p>
            <a:r>
              <a:rPr lang="da-DK" sz="2800" b="1" dirty="0">
                <a:solidFill>
                  <a:srgbClr val="CC9131"/>
                </a:solidFill>
              </a:rPr>
              <a:t>PALATABILIDAD</a:t>
            </a:r>
            <a:endParaRPr lang="es-ES" sz="2800" b="1" dirty="0">
              <a:solidFill>
                <a:srgbClr val="CC9131"/>
              </a:solidFill>
            </a:endParaRPr>
          </a:p>
        </p:txBody>
      </p:sp>
      <p:sp>
        <p:nvSpPr>
          <p:cNvPr id="5" name="Rectángulo 4"/>
          <p:cNvSpPr/>
          <p:nvPr/>
        </p:nvSpPr>
        <p:spPr>
          <a:xfrm>
            <a:off x="5128068" y="5138976"/>
            <a:ext cx="2023861" cy="523220"/>
          </a:xfrm>
          <a:prstGeom prst="rect">
            <a:avLst/>
          </a:prstGeom>
        </p:spPr>
        <p:txBody>
          <a:bodyPr wrap="none">
            <a:spAutoFit/>
          </a:bodyPr>
          <a:lstStyle/>
          <a:p>
            <a:r>
              <a:rPr lang="tr-TR" sz="2800" b="1" dirty="0">
                <a:solidFill>
                  <a:srgbClr val="CC9131"/>
                </a:solidFill>
              </a:rPr>
              <a:t>APARIENCIA</a:t>
            </a:r>
            <a:endParaRPr lang="es-ES" sz="2800" b="1" dirty="0">
              <a:solidFill>
                <a:srgbClr val="CC9131"/>
              </a:solidFill>
            </a:endParaRPr>
          </a:p>
        </p:txBody>
      </p:sp>
      <p:sp>
        <p:nvSpPr>
          <p:cNvPr id="6" name="Rectángulo 5"/>
          <p:cNvSpPr/>
          <p:nvPr/>
        </p:nvSpPr>
        <p:spPr>
          <a:xfrm>
            <a:off x="9727071" y="5179287"/>
            <a:ext cx="1218227" cy="523220"/>
          </a:xfrm>
          <a:prstGeom prst="rect">
            <a:avLst/>
          </a:prstGeom>
        </p:spPr>
        <p:txBody>
          <a:bodyPr wrap="none">
            <a:spAutoFit/>
          </a:bodyPr>
          <a:lstStyle/>
          <a:p>
            <a:pPr algn="r"/>
            <a:r>
              <a:rPr lang="tr-TR" sz="2800" b="1" dirty="0">
                <a:solidFill>
                  <a:srgbClr val="CC9131"/>
                </a:solidFill>
              </a:rPr>
              <a:t>SABOR</a:t>
            </a:r>
            <a:endParaRPr lang="es-ES" sz="2800" b="1" dirty="0">
              <a:solidFill>
                <a:srgbClr val="CC9131"/>
              </a:solidFill>
            </a:endParaRPr>
          </a:p>
        </p:txBody>
      </p:sp>
    </p:spTree>
    <p:extLst>
      <p:ext uri="{BB962C8B-B14F-4D97-AF65-F5344CB8AC3E}">
        <p14:creationId xmlns:p14="http://schemas.microsoft.com/office/powerpoint/2010/main" val="672674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7787" y="3766365"/>
            <a:ext cx="10842515" cy="2169825"/>
          </a:xfrm>
          <a:prstGeom prst="rect">
            <a:avLst/>
          </a:prstGeom>
        </p:spPr>
        <p:txBody>
          <a:bodyPr wrap="square">
            <a:spAutoFit/>
          </a:bodyPr>
          <a:lstStyle/>
          <a:p>
            <a:endParaRPr lang="en-IE" sz="2250" b="1" dirty="0">
              <a:solidFill>
                <a:srgbClr val="CC9131"/>
              </a:solidFill>
            </a:endParaRPr>
          </a:p>
          <a:p>
            <a:pPr marL="514350" indent="-514350">
              <a:buFont typeface="+mj-lt"/>
              <a:buAutoNum type="romanUcPeriod"/>
            </a:pPr>
            <a:r>
              <a:rPr lang="es-ES" sz="2250" dirty="0">
                <a:solidFill>
                  <a:srgbClr val="085156"/>
                </a:solidFill>
              </a:rPr>
              <a:t>el nombre y la presentación se ajustan a las expectativas;</a:t>
            </a:r>
          </a:p>
          <a:p>
            <a:pPr marL="514350" indent="-514350">
              <a:buFont typeface="+mj-lt"/>
              <a:buAutoNum type="romanUcPeriod"/>
            </a:pPr>
            <a:r>
              <a:rPr lang="es-ES" sz="2250" dirty="0">
                <a:solidFill>
                  <a:srgbClr val="085156"/>
                </a:solidFill>
              </a:rPr>
              <a:t>olor apetitoso que se adapta a la comida;</a:t>
            </a:r>
          </a:p>
          <a:p>
            <a:pPr marL="514350" indent="-514350">
              <a:buFont typeface="+mj-lt"/>
              <a:buAutoNum type="romanUcPeriod"/>
            </a:pPr>
            <a:r>
              <a:rPr lang="es-ES" sz="2250" dirty="0">
                <a:solidFill>
                  <a:srgbClr val="085156"/>
                </a:solidFill>
              </a:rPr>
              <a:t>buen equilibrio de los componentes del sabor en relación con la comida;</a:t>
            </a:r>
          </a:p>
          <a:p>
            <a:pPr marL="514350" indent="-514350">
              <a:buFont typeface="+mj-lt"/>
              <a:buAutoNum type="romanUcPeriod"/>
            </a:pPr>
            <a:r>
              <a:rPr lang="es-ES" sz="2250" dirty="0">
                <a:solidFill>
                  <a:srgbClr val="085156"/>
                </a:solidFill>
              </a:rPr>
              <a:t>presencia de </a:t>
            </a:r>
            <a:r>
              <a:rPr lang="es-ES" sz="2250" dirty="0" err="1">
                <a:solidFill>
                  <a:srgbClr val="085156"/>
                </a:solidFill>
              </a:rPr>
              <a:t>umami</a:t>
            </a:r>
            <a:r>
              <a:rPr lang="es-ES" sz="2250" dirty="0">
                <a:solidFill>
                  <a:srgbClr val="085156"/>
                </a:solidFill>
              </a:rPr>
              <a:t>, también llamado quinto sabor básico;</a:t>
            </a:r>
          </a:p>
          <a:p>
            <a:pPr marL="514350" indent="-514350">
              <a:buFont typeface="+mj-lt"/>
              <a:buAutoNum type="romanUcPeriod"/>
            </a:pPr>
            <a:r>
              <a:rPr lang="es-ES" sz="2250" dirty="0">
                <a:solidFill>
                  <a:srgbClr val="085156"/>
                </a:solidFill>
              </a:rPr>
              <a:t>en boca siente una mezcla de texturas duras y suaves; y alta riqueza de sabor.</a:t>
            </a:r>
            <a:endParaRPr lang="en-IE" sz="2250" dirty="0">
              <a:solidFill>
                <a:srgbClr val="085156"/>
              </a:solidFill>
            </a:endParaRPr>
          </a:p>
        </p:txBody>
      </p:sp>
      <p:sp>
        <p:nvSpPr>
          <p:cNvPr id="5" name="Rectángulo 4"/>
          <p:cNvSpPr/>
          <p:nvPr/>
        </p:nvSpPr>
        <p:spPr>
          <a:xfrm>
            <a:off x="427148" y="1461406"/>
            <a:ext cx="11286043" cy="2754600"/>
          </a:xfrm>
          <a:prstGeom prst="rect">
            <a:avLst/>
          </a:prstGeom>
        </p:spPr>
        <p:txBody>
          <a:bodyPr wrap="square">
            <a:spAutoFit/>
          </a:bodyPr>
          <a:lstStyle/>
          <a:p>
            <a:r>
              <a:rPr lang="es-ES_tradnl" sz="2250" b="1" dirty="0" err="1">
                <a:solidFill>
                  <a:srgbClr val="CC9131"/>
                </a:solidFill>
              </a:rPr>
              <a:t>Palatable</a:t>
            </a:r>
            <a:r>
              <a:rPr lang="es-ES_tradnl" sz="2250" b="1" dirty="0">
                <a:solidFill>
                  <a:srgbClr val="CC9131"/>
                </a:solidFill>
              </a:rPr>
              <a:t> se define como: 'agradable o placentero, especialmente para el sentido del gusto'.</a:t>
            </a:r>
          </a:p>
          <a:p>
            <a:r>
              <a:rPr lang="es-ES_tradnl" sz="2250" b="1" dirty="0">
                <a:solidFill>
                  <a:srgbClr val="CC9131"/>
                </a:solidFill>
              </a:rPr>
              <a:t> </a:t>
            </a:r>
          </a:p>
          <a:p>
            <a:r>
              <a:rPr lang="es-ES_tradnl" sz="2200" dirty="0">
                <a:solidFill>
                  <a:srgbClr val="085156"/>
                </a:solidFill>
              </a:rPr>
              <a:t>En un interesante estudio, se entrevistó a chefs de los Países Bajos sobre sus platos más exitosos para buscar "denominadores comunes".  En total se entrevistó a 18 chefs y se analizaron 63 platos.   Se encontraron seis características del producto que estaban presentes en al menos el 80% de los platos descritos y se planteó la hipótesis de que la palatabilidad está determinada por la presencia de cada uno de estos factores de éxito culinario (CSF). </a:t>
            </a:r>
          </a:p>
          <a:p>
            <a:endParaRPr lang="es-ES_tradnl" dirty="0"/>
          </a:p>
        </p:txBody>
      </p:sp>
      <p:sp>
        <p:nvSpPr>
          <p:cNvPr id="6" name="Text Placeholder 1">
            <a:extLst>
              <a:ext uri="{FF2B5EF4-FFF2-40B4-BE49-F238E27FC236}">
                <a16:creationId xmlns:a16="http://schemas.microsoft.com/office/drawing/2014/main" id="{DAAB2DF3-2528-41C7-9203-F5E5180E7D1D}"/>
              </a:ext>
            </a:extLst>
          </p:cNvPr>
          <p:cNvSpPr>
            <a:spLocks noGrp="1"/>
          </p:cNvSpPr>
          <p:nvPr>
            <p:ph type="body" sz="quarter" idx="19"/>
          </p:nvPr>
        </p:nvSpPr>
        <p:spPr>
          <a:xfrm>
            <a:off x="579603" y="652821"/>
            <a:ext cx="8857251" cy="778239"/>
          </a:xfrm>
        </p:spPr>
        <p:txBody>
          <a:bodyPr>
            <a:normAutofit/>
          </a:bodyPr>
          <a:lstStyle/>
          <a:p>
            <a:r>
              <a:rPr lang="en-IE" b="1" dirty="0"/>
              <a:t>1. Variables </a:t>
            </a:r>
            <a:r>
              <a:rPr lang="en-IE" b="1" dirty="0" err="1"/>
              <a:t>alimentarias</a:t>
            </a:r>
            <a:r>
              <a:rPr lang="en-IE" b="1" dirty="0"/>
              <a:t>: </a:t>
            </a:r>
            <a:r>
              <a:rPr lang="da-DK" b="1" dirty="0">
                <a:solidFill>
                  <a:srgbClr val="FFC000"/>
                </a:solidFill>
              </a:rPr>
              <a:t>PALATABILIDAD</a:t>
            </a:r>
            <a:endParaRPr lang="es-ES" b="1" dirty="0">
              <a:solidFill>
                <a:srgbClr val="FFC000"/>
              </a:solidFill>
            </a:endParaRPr>
          </a:p>
          <a:p>
            <a:endParaRPr lang="en-IE" b="1" dirty="0">
              <a:solidFill>
                <a:srgbClr val="F5C05B"/>
              </a:solidFill>
            </a:endParaRPr>
          </a:p>
        </p:txBody>
      </p:sp>
    </p:spTree>
    <p:extLst>
      <p:ext uri="{BB962C8B-B14F-4D97-AF65-F5344CB8AC3E}">
        <p14:creationId xmlns:p14="http://schemas.microsoft.com/office/powerpoint/2010/main" val="373075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4F265E-B80B-4E00-9839-173795577CC5}"/>
              </a:ext>
            </a:extLst>
          </p:cNvPr>
          <p:cNvSpPr>
            <a:spLocks noGrp="1"/>
          </p:cNvSpPr>
          <p:nvPr>
            <p:ph type="body" sz="quarter" idx="13"/>
          </p:nvPr>
        </p:nvSpPr>
        <p:spPr>
          <a:xfrm>
            <a:off x="2084955" y="3113315"/>
            <a:ext cx="8474187" cy="3058886"/>
          </a:xfrm>
        </p:spPr>
        <p:txBody>
          <a:bodyPr>
            <a:normAutofit/>
          </a:bodyPr>
          <a:lstStyle/>
          <a:p>
            <a:pPr lvl="0">
              <a:defRPr/>
            </a:pPr>
            <a:r>
              <a:rPr lang="es-ES_tradnl" sz="4800" b="1" dirty="0">
                <a:solidFill>
                  <a:srgbClr val="F5C05B"/>
                </a:solidFill>
              </a:rPr>
              <a:t>Parte 1: Cambios en la actitud de los consumidores hacia los alimentos</a:t>
            </a:r>
            <a:endParaRPr lang="en-US" sz="4800" b="1" dirty="0">
              <a:solidFill>
                <a:srgbClr val="F5C05B"/>
              </a:solidFill>
            </a:endParaRPr>
          </a:p>
          <a:p>
            <a:endParaRPr lang="en-IE" dirty="0"/>
          </a:p>
        </p:txBody>
      </p:sp>
      <p:sp>
        <p:nvSpPr>
          <p:cNvPr id="3" name="TextBox 2">
            <a:extLst>
              <a:ext uri="{FF2B5EF4-FFF2-40B4-BE49-F238E27FC236}">
                <a16:creationId xmlns:a16="http://schemas.microsoft.com/office/drawing/2014/main" id="{494327CE-0941-4C04-B1AF-212E7A522CDC}"/>
              </a:ext>
            </a:extLst>
          </p:cNvPr>
          <p:cNvSpPr txBox="1"/>
          <p:nvPr/>
        </p:nvSpPr>
        <p:spPr>
          <a:xfrm>
            <a:off x="9439275" y="316467"/>
            <a:ext cx="2324100" cy="646331"/>
          </a:xfrm>
          <a:prstGeom prst="rect">
            <a:avLst/>
          </a:prstGeom>
          <a:noFill/>
        </p:spPr>
        <p:txBody>
          <a:bodyPr wrap="square" rtlCol="0">
            <a:spAutoFit/>
          </a:bodyPr>
          <a:lstStyle/>
          <a:p>
            <a:r>
              <a:rPr lang="en-US" sz="3600" b="1" dirty="0">
                <a:solidFill>
                  <a:srgbClr val="406F70"/>
                </a:solidFill>
              </a:rPr>
              <a:t>MODULE 1</a:t>
            </a:r>
            <a:endParaRPr lang="en-IE" sz="3600" b="1" dirty="0">
              <a:solidFill>
                <a:srgbClr val="406F70"/>
              </a:solidFill>
            </a:endParaRPr>
          </a:p>
        </p:txBody>
      </p:sp>
    </p:spTree>
    <p:extLst>
      <p:ext uri="{BB962C8B-B14F-4D97-AF65-F5344CB8AC3E}">
        <p14:creationId xmlns:p14="http://schemas.microsoft.com/office/powerpoint/2010/main" val="2971334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9"/>
          </p:nvPr>
        </p:nvSpPr>
        <p:spPr>
          <a:xfrm>
            <a:off x="579603" y="652822"/>
            <a:ext cx="8857251" cy="818550"/>
          </a:xfrm>
        </p:spPr>
        <p:txBody>
          <a:bodyPr>
            <a:normAutofit/>
          </a:bodyPr>
          <a:lstStyle/>
          <a:p>
            <a:r>
              <a:rPr lang="en-IE" b="1" dirty="0"/>
              <a:t>Variables </a:t>
            </a:r>
            <a:r>
              <a:rPr lang="en-IE" b="1" dirty="0" err="1"/>
              <a:t>alimentaria</a:t>
            </a:r>
            <a:r>
              <a:rPr lang="en-IE" b="1" dirty="0"/>
              <a:t>:	 </a:t>
            </a:r>
            <a:r>
              <a:rPr lang="en-IE" b="1" dirty="0">
                <a:solidFill>
                  <a:srgbClr val="F5C05B"/>
                </a:solidFill>
              </a:rPr>
              <a:t>PALATABILIDAD</a:t>
            </a:r>
          </a:p>
          <a:p>
            <a:endParaRPr lang="es-ES" dirty="0"/>
          </a:p>
        </p:txBody>
      </p:sp>
      <p:sp>
        <p:nvSpPr>
          <p:cNvPr id="3" name="2 Marcador de texto"/>
          <p:cNvSpPr>
            <a:spLocks noGrp="1"/>
          </p:cNvSpPr>
          <p:nvPr>
            <p:ph type="body" sz="quarter" idx="20"/>
          </p:nvPr>
        </p:nvSpPr>
        <p:spPr>
          <a:xfrm>
            <a:off x="606712" y="1596347"/>
            <a:ext cx="6993758" cy="4813188"/>
          </a:xfrm>
        </p:spPr>
        <p:txBody>
          <a:bodyPr/>
          <a:lstStyle/>
          <a:p>
            <a:r>
              <a:rPr lang="es-ES_tradnl" b="1" dirty="0">
                <a:solidFill>
                  <a:srgbClr val="CC9131"/>
                </a:solidFill>
              </a:rPr>
              <a:t>1. Métodos afectivos</a:t>
            </a:r>
          </a:p>
          <a:p>
            <a:r>
              <a:rPr lang="es-ES_tradnl" b="1" dirty="0">
                <a:solidFill>
                  <a:srgbClr val="085156"/>
                </a:solidFill>
              </a:rPr>
              <a:t>Reunir a un panel de su consumidor objetivo </a:t>
            </a:r>
            <a:r>
              <a:rPr lang="es-ES_tradnl" dirty="0">
                <a:solidFill>
                  <a:srgbClr val="085156"/>
                </a:solidFill>
              </a:rPr>
              <a:t>para que responda a preguntas como</a:t>
            </a:r>
          </a:p>
          <a:p>
            <a:pPr marL="342900" indent="-342900">
              <a:buFont typeface="Arial"/>
              <a:buChar char="•"/>
            </a:pPr>
            <a:r>
              <a:rPr lang="es-ES_tradnl" i="1" dirty="0">
                <a:solidFill>
                  <a:srgbClr val="085156"/>
                </a:solidFill>
              </a:rPr>
              <a:t>¿Qué plato/producto prefiere?</a:t>
            </a:r>
          </a:p>
          <a:p>
            <a:pPr marL="342900" indent="-342900">
              <a:buFont typeface="Arial"/>
              <a:buChar char="•"/>
            </a:pPr>
            <a:r>
              <a:rPr lang="es-ES_tradnl" i="1" dirty="0">
                <a:solidFill>
                  <a:srgbClr val="085156"/>
                </a:solidFill>
              </a:rPr>
              <a:t>¿Qué plato/producto le gusta?</a:t>
            </a:r>
          </a:p>
          <a:p>
            <a:pPr marL="342900" indent="-342900">
              <a:buFont typeface="Arial"/>
              <a:buChar char="•"/>
            </a:pPr>
            <a:r>
              <a:rPr lang="es-ES_tradnl" i="1" dirty="0">
                <a:solidFill>
                  <a:srgbClr val="085156"/>
                </a:solidFill>
              </a:rPr>
              <a:t>¿Qué le gusta este plato/producto?</a:t>
            </a:r>
          </a:p>
          <a:p>
            <a:pPr marL="342900" indent="-342900">
              <a:buFont typeface="Arial"/>
              <a:buChar char="•"/>
            </a:pPr>
            <a:r>
              <a:rPr lang="es-ES_tradnl" i="1" dirty="0">
                <a:solidFill>
                  <a:srgbClr val="085156"/>
                </a:solidFill>
              </a:rPr>
              <a:t>¿Con qué frecuencia compraría/utilizaría este producto?</a:t>
            </a:r>
          </a:p>
          <a:p>
            <a:r>
              <a:rPr lang="es-ES_tradnl" dirty="0">
                <a:solidFill>
                  <a:srgbClr val="085156"/>
                </a:solidFill>
              </a:rPr>
              <a:t>Los métodos afectivos requieren un tamaño de panel mucho mayor que los métodos analíticos, para dar mayor confianza a la interpretación de los resultados. </a:t>
            </a:r>
            <a:endParaRPr lang="es-ES" dirty="0">
              <a:solidFill>
                <a:srgbClr val="085156"/>
              </a:solidFill>
            </a:endParaRPr>
          </a:p>
        </p:txBody>
      </p:sp>
      <p:pic>
        <p:nvPicPr>
          <p:cNvPr id="4" name="Picture 14" descr="A picture containing person, different, several&#10;&#10;Description automatically generated">
            <a:extLst>
              <a:ext uri="{FF2B5EF4-FFF2-40B4-BE49-F238E27FC236}">
                <a16:creationId xmlns:a16="http://schemas.microsoft.com/office/drawing/2014/main" id="{F13497BD-868D-49E7-BF2F-2FFC4576715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13380" y="2640404"/>
            <a:ext cx="4359403" cy="2909175"/>
          </a:xfrm>
          <a:prstGeom prst="rect">
            <a:avLst/>
          </a:prstGeom>
        </p:spPr>
      </p:pic>
    </p:spTree>
    <p:extLst>
      <p:ext uri="{BB962C8B-B14F-4D97-AF65-F5344CB8AC3E}">
        <p14:creationId xmlns:p14="http://schemas.microsoft.com/office/powerpoint/2010/main" val="883833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20"/>
          </p:nvPr>
        </p:nvSpPr>
        <p:spPr>
          <a:xfrm>
            <a:off x="606711" y="1556036"/>
            <a:ext cx="10968810" cy="1447174"/>
          </a:xfrm>
        </p:spPr>
        <p:txBody>
          <a:bodyPr/>
          <a:lstStyle/>
          <a:p>
            <a:r>
              <a:rPr lang="es-ES_tradnl" dirty="0">
                <a:solidFill>
                  <a:srgbClr val="CC9131"/>
                </a:solidFill>
              </a:rPr>
              <a:t>2</a:t>
            </a:r>
            <a:r>
              <a:rPr lang="es-ES_tradnl" b="1" dirty="0">
                <a:solidFill>
                  <a:srgbClr val="CC9131"/>
                </a:solidFill>
              </a:rPr>
              <a:t>.  Métodos analíticos</a:t>
            </a:r>
          </a:p>
          <a:p>
            <a:r>
              <a:rPr lang="es-ES_tradnl" b="1" dirty="0">
                <a:solidFill>
                  <a:srgbClr val="085156"/>
                </a:solidFill>
              </a:rPr>
              <a:t>Los métodos analíticos </a:t>
            </a:r>
            <a:r>
              <a:rPr lang="es-ES_tradnl" dirty="0">
                <a:solidFill>
                  <a:srgbClr val="085156"/>
                </a:solidFill>
              </a:rPr>
              <a:t>de evaluación sensorial suelen ser métodos de discriminación y/o descriptivos. </a:t>
            </a:r>
            <a:endParaRPr lang="es-ES" dirty="0">
              <a:solidFill>
                <a:srgbClr val="085156"/>
              </a:solidFill>
            </a:endParaRPr>
          </a:p>
        </p:txBody>
      </p:sp>
      <p:sp>
        <p:nvSpPr>
          <p:cNvPr id="4" name="1 Marcador de texto"/>
          <p:cNvSpPr>
            <a:spLocks noGrp="1"/>
          </p:cNvSpPr>
          <p:nvPr>
            <p:ph type="body" sz="quarter" idx="19"/>
          </p:nvPr>
        </p:nvSpPr>
        <p:spPr>
          <a:xfrm>
            <a:off x="579603" y="652821"/>
            <a:ext cx="8857251" cy="758083"/>
          </a:xfrm>
        </p:spPr>
        <p:txBody>
          <a:bodyPr>
            <a:normAutofit/>
          </a:bodyPr>
          <a:lstStyle/>
          <a:p>
            <a:r>
              <a:rPr lang="en-IE" b="1" dirty="0"/>
              <a:t>Variables </a:t>
            </a:r>
            <a:r>
              <a:rPr lang="en-IE" b="1" dirty="0" err="1"/>
              <a:t>alimentarias</a:t>
            </a:r>
            <a:r>
              <a:rPr lang="en-IE" b="1" dirty="0"/>
              <a:t>:	 </a:t>
            </a:r>
            <a:r>
              <a:rPr lang="en-IE" b="1" dirty="0">
                <a:solidFill>
                  <a:srgbClr val="F5C05B"/>
                </a:solidFill>
              </a:rPr>
              <a:t>PALATABILIDAD</a:t>
            </a:r>
          </a:p>
          <a:p>
            <a:endParaRPr lang="es-ES" dirty="0"/>
          </a:p>
        </p:txBody>
      </p:sp>
      <p:sp>
        <p:nvSpPr>
          <p:cNvPr id="5" name="Rectángulo 4"/>
          <p:cNvSpPr/>
          <p:nvPr/>
        </p:nvSpPr>
        <p:spPr>
          <a:xfrm>
            <a:off x="628753" y="3035576"/>
            <a:ext cx="5217762" cy="2723822"/>
          </a:xfrm>
          <a:prstGeom prst="rect">
            <a:avLst/>
          </a:prstGeom>
        </p:spPr>
        <p:txBody>
          <a:bodyPr wrap="square">
            <a:spAutoFit/>
          </a:bodyPr>
          <a:lstStyle/>
          <a:p>
            <a:r>
              <a:rPr lang="es-ES_tradnl" sz="2400" b="1" dirty="0">
                <a:solidFill>
                  <a:srgbClr val="CC9131"/>
                </a:solidFill>
              </a:rPr>
              <a:t>Las pruebas de discriminación </a:t>
            </a:r>
            <a:r>
              <a:rPr lang="es-ES_tradnl" sz="2100" dirty="0">
                <a:solidFill>
                  <a:srgbClr val="085156"/>
                </a:solidFill>
              </a:rPr>
              <a:t>pueden utilizarse para determinar si los platos/productos son diferentes entre sí</a:t>
            </a:r>
          </a:p>
          <a:p>
            <a:r>
              <a:rPr lang="es-ES_tradnl" sz="2100" dirty="0">
                <a:solidFill>
                  <a:srgbClr val="085156"/>
                </a:solidFill>
              </a:rPr>
              <a:t>Si una característica determinada (crujiente, blanda, punto de fusión, etc.) es diferente entre las muestras, o </a:t>
            </a:r>
          </a:p>
          <a:p>
            <a:r>
              <a:rPr lang="es-ES_tradnl" sz="2100" dirty="0">
                <a:solidFill>
                  <a:srgbClr val="085156"/>
                </a:solidFill>
              </a:rPr>
              <a:t>Si un producto tiene más de una característica seleccionada que otro. </a:t>
            </a:r>
            <a:endParaRPr lang="es-ES" sz="2100" dirty="0">
              <a:solidFill>
                <a:srgbClr val="085156"/>
              </a:solidFill>
            </a:endParaRPr>
          </a:p>
        </p:txBody>
      </p:sp>
      <p:sp>
        <p:nvSpPr>
          <p:cNvPr id="6" name="Rectángulo 5"/>
          <p:cNvSpPr/>
          <p:nvPr/>
        </p:nvSpPr>
        <p:spPr>
          <a:xfrm>
            <a:off x="5930937" y="3001533"/>
            <a:ext cx="6096000" cy="3046988"/>
          </a:xfrm>
          <a:prstGeom prst="rect">
            <a:avLst/>
          </a:prstGeom>
        </p:spPr>
        <p:txBody>
          <a:bodyPr>
            <a:spAutoFit/>
          </a:bodyPr>
          <a:lstStyle/>
          <a:p>
            <a:pPr marL="452438" indent="0"/>
            <a:r>
              <a:rPr lang="es-ES_tradnl" sz="2400" b="1" dirty="0">
                <a:solidFill>
                  <a:srgbClr val="CC9131"/>
                </a:solidFill>
              </a:rPr>
              <a:t>Los métodos descriptivos</a:t>
            </a:r>
            <a:r>
              <a:rPr lang="es-ES_tradnl" sz="2100" dirty="0">
                <a:solidFill>
                  <a:srgbClr val="085156"/>
                </a:solidFill>
              </a:rPr>
              <a:t> se utilizan para proporcionar perfiles más completos de un producto pidiendo a los panelistas que identifiquen </a:t>
            </a:r>
          </a:p>
          <a:p>
            <a:pPr marL="795338" indent="-342900">
              <a:buFont typeface="Arial"/>
              <a:buChar char="•"/>
            </a:pPr>
            <a:r>
              <a:rPr lang="es-ES_tradnl" sz="2100" dirty="0">
                <a:solidFill>
                  <a:srgbClr val="085156"/>
                </a:solidFill>
              </a:rPr>
              <a:t>diferentes características del producto y </a:t>
            </a:r>
          </a:p>
          <a:p>
            <a:pPr marL="795338" indent="-342900">
              <a:buFont typeface="Arial"/>
              <a:buChar char="•"/>
            </a:pPr>
            <a:r>
              <a:rPr lang="es-ES_tradnl" sz="2100" dirty="0">
                <a:solidFill>
                  <a:srgbClr val="085156"/>
                </a:solidFill>
              </a:rPr>
              <a:t>cuantificar las características. </a:t>
            </a:r>
          </a:p>
          <a:p>
            <a:pPr marL="452438" indent="0"/>
            <a:endParaRPr lang="es-ES_tradnl" sz="2100" dirty="0">
              <a:solidFill>
                <a:srgbClr val="085156"/>
              </a:solidFill>
            </a:endParaRPr>
          </a:p>
          <a:p>
            <a:pPr marL="452438" indent="0"/>
            <a:r>
              <a:rPr lang="es-ES_tradnl" sz="2100" dirty="0">
                <a:solidFill>
                  <a:srgbClr val="085156"/>
                </a:solidFill>
              </a:rPr>
              <a:t>Los mejores resultados se obtienen con panelistas del gusto formados. </a:t>
            </a:r>
            <a:endParaRPr lang="en-IE" sz="2100" dirty="0">
              <a:solidFill>
                <a:srgbClr val="085156"/>
              </a:solidFill>
            </a:endParaRPr>
          </a:p>
        </p:txBody>
      </p:sp>
    </p:spTree>
    <p:extLst>
      <p:ext uri="{BB962C8B-B14F-4D97-AF65-F5344CB8AC3E}">
        <p14:creationId xmlns:p14="http://schemas.microsoft.com/office/powerpoint/2010/main" val="4122584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9"/>
          </p:nvPr>
        </p:nvSpPr>
        <p:spPr/>
        <p:txBody>
          <a:bodyPr>
            <a:normAutofit/>
          </a:bodyPr>
          <a:lstStyle/>
          <a:p>
            <a:r>
              <a:rPr lang="en-IE" b="1" dirty="0"/>
              <a:t>Variables </a:t>
            </a:r>
            <a:r>
              <a:rPr lang="en-IE" b="1" dirty="0" err="1"/>
              <a:t>alimentarias</a:t>
            </a:r>
            <a:r>
              <a:rPr lang="en-IE" b="1" dirty="0"/>
              <a:t>: </a:t>
            </a:r>
            <a:r>
              <a:rPr lang="en-IE" b="1" dirty="0">
                <a:solidFill>
                  <a:srgbClr val="FFC000"/>
                </a:solidFill>
              </a:rPr>
              <a:t>APARENCIA</a:t>
            </a:r>
            <a:endParaRPr lang="es-ES" dirty="0">
              <a:solidFill>
                <a:srgbClr val="FFC000"/>
              </a:solidFill>
            </a:endParaRPr>
          </a:p>
        </p:txBody>
      </p:sp>
      <p:sp>
        <p:nvSpPr>
          <p:cNvPr id="3" name="2 Marcador de texto"/>
          <p:cNvSpPr>
            <a:spLocks noGrp="1"/>
          </p:cNvSpPr>
          <p:nvPr>
            <p:ph type="body" sz="quarter" idx="20"/>
          </p:nvPr>
        </p:nvSpPr>
        <p:spPr>
          <a:xfrm>
            <a:off x="302406" y="1350436"/>
            <a:ext cx="9273783" cy="5764550"/>
          </a:xfrm>
        </p:spPr>
        <p:txBody>
          <a:bodyPr/>
          <a:lstStyle/>
          <a:p>
            <a:r>
              <a:rPr lang="es-ES_tradnl" dirty="0">
                <a:solidFill>
                  <a:srgbClr val="085156"/>
                </a:solidFill>
              </a:rPr>
              <a:t>La digestión empieza por los ojos. El aspecto de los alimentos ayuda a preparar la boca para la entrada de alimentos (el efecto de la boca). La descripción técnica.....</a:t>
            </a:r>
          </a:p>
          <a:p>
            <a:r>
              <a:rPr lang="es-ES_tradnl" i="1" dirty="0">
                <a:solidFill>
                  <a:srgbClr val="085156"/>
                </a:solidFill>
              </a:rPr>
              <a:t>El aspecto de los alimentos, determinado principalmente por el color de la superficie, es la primera sensación que el consumidor percibe y utiliza como herramienta para aceptar o rechazar los alimentos (</a:t>
            </a:r>
            <a:r>
              <a:rPr lang="es-ES_tradnl" i="1" dirty="0" err="1">
                <a:solidFill>
                  <a:srgbClr val="085156"/>
                </a:solidFill>
              </a:rPr>
              <a:t>Leon</a:t>
            </a:r>
            <a:r>
              <a:rPr lang="es-ES_tradnl" i="1" dirty="0">
                <a:solidFill>
                  <a:srgbClr val="085156"/>
                </a:solidFill>
              </a:rPr>
              <a:t> et al., 2006)</a:t>
            </a:r>
          </a:p>
          <a:p>
            <a:r>
              <a:rPr lang="es-ES_tradnl" dirty="0">
                <a:solidFill>
                  <a:srgbClr val="085156"/>
                </a:solidFill>
              </a:rPr>
              <a:t>Las pruebas de apariencia consideran la percepción visual de los alimentos, que incluye el color, el tamaño, la forma, la transparencia, la opacidad y el brillo. </a:t>
            </a:r>
          </a:p>
          <a:p>
            <a:r>
              <a:rPr lang="es-ES_tradnl" dirty="0">
                <a:solidFill>
                  <a:srgbClr val="085156"/>
                </a:solidFill>
              </a:rPr>
              <a:t>La apariencia y el color se explican fácilmente a través de la fruta. A medida que una fruta madura, el color se enriquece o, por el contrario, a medida que un alimento se estropea o envejece, se produce una pérdida de color.</a:t>
            </a:r>
            <a:endParaRPr lang="es-ES" dirty="0">
              <a:solidFill>
                <a:srgbClr val="085156"/>
              </a:solidFill>
            </a:endParaRPr>
          </a:p>
        </p:txBody>
      </p:sp>
      <p:pic>
        <p:nvPicPr>
          <p:cNvPr id="4" name="Picture 5" descr="Strawberry close-up">
            <a:extLst>
              <a:ext uri="{FF2B5EF4-FFF2-40B4-BE49-F238E27FC236}">
                <a16:creationId xmlns:a16="http://schemas.microsoft.com/office/drawing/2014/main" id="{DCF75E22-12E8-4864-B995-05D5DAB8C3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319" y="3043521"/>
            <a:ext cx="3295681" cy="2196584"/>
          </a:xfrm>
          <a:prstGeom prst="rect">
            <a:avLst/>
          </a:prstGeom>
          <a:ln>
            <a:noFill/>
          </a:ln>
          <a:effectLst>
            <a:softEdge rad="112500"/>
          </a:effectLst>
        </p:spPr>
      </p:pic>
    </p:spTree>
    <p:extLst>
      <p:ext uri="{BB962C8B-B14F-4D97-AF65-F5344CB8AC3E}">
        <p14:creationId xmlns:p14="http://schemas.microsoft.com/office/powerpoint/2010/main" val="2975609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F6923F-5057-46EC-B11F-7BE97958E1F9}"/>
              </a:ext>
            </a:extLst>
          </p:cNvPr>
          <p:cNvSpPr>
            <a:spLocks noGrp="1"/>
          </p:cNvSpPr>
          <p:nvPr>
            <p:ph type="body" sz="quarter" idx="20"/>
          </p:nvPr>
        </p:nvSpPr>
        <p:spPr>
          <a:xfrm>
            <a:off x="413831" y="1690556"/>
            <a:ext cx="10968810" cy="3230383"/>
          </a:xfrm>
        </p:spPr>
        <p:txBody>
          <a:bodyPr/>
          <a:lstStyle/>
          <a:p>
            <a:endParaRPr lang="en-IE" dirty="0"/>
          </a:p>
          <a:p>
            <a:endParaRPr lang="en-IE" dirty="0"/>
          </a:p>
        </p:txBody>
      </p:sp>
      <p:sp>
        <p:nvSpPr>
          <p:cNvPr id="9" name="Text Placeholder 4">
            <a:extLst>
              <a:ext uri="{FF2B5EF4-FFF2-40B4-BE49-F238E27FC236}">
                <a16:creationId xmlns:a16="http://schemas.microsoft.com/office/drawing/2014/main" id="{42102D30-70CF-4EF7-8850-05B8C57CAEC8}"/>
              </a:ext>
            </a:extLst>
          </p:cNvPr>
          <p:cNvSpPr txBox="1">
            <a:spLocks/>
          </p:cNvSpPr>
          <p:nvPr/>
        </p:nvSpPr>
        <p:spPr>
          <a:xfrm>
            <a:off x="4944336" y="1558550"/>
            <a:ext cx="3309829" cy="12929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IE" sz="2000" dirty="0">
              <a:solidFill>
                <a:srgbClr val="085156"/>
              </a:solidFill>
            </a:endParaRPr>
          </a:p>
        </p:txBody>
      </p:sp>
      <p:pic>
        <p:nvPicPr>
          <p:cNvPr id="3" name="Imagen 2"/>
          <p:cNvPicPr>
            <a:picLocks noChangeAspect="1"/>
          </p:cNvPicPr>
          <p:nvPr/>
        </p:nvPicPr>
        <p:blipFill>
          <a:blip r:embed="rId2"/>
          <a:stretch>
            <a:fillRect/>
          </a:stretch>
        </p:blipFill>
        <p:spPr>
          <a:xfrm>
            <a:off x="543847" y="0"/>
            <a:ext cx="7762236" cy="4115216"/>
          </a:xfrm>
          <a:prstGeom prst="rect">
            <a:avLst/>
          </a:prstGeom>
        </p:spPr>
      </p:pic>
      <p:sp>
        <p:nvSpPr>
          <p:cNvPr id="4" name="Rectángulo 3"/>
          <p:cNvSpPr/>
          <p:nvPr/>
        </p:nvSpPr>
        <p:spPr>
          <a:xfrm>
            <a:off x="1023548" y="4957574"/>
            <a:ext cx="4012787" cy="646331"/>
          </a:xfrm>
          <a:prstGeom prst="rect">
            <a:avLst/>
          </a:prstGeom>
        </p:spPr>
        <p:txBody>
          <a:bodyPr wrap="none">
            <a:spAutoFit/>
          </a:bodyPr>
          <a:lstStyle/>
          <a:p>
            <a:r>
              <a:rPr lang="en-US" sz="3600" b="1" dirty="0">
                <a:solidFill>
                  <a:srgbClr val="406F70"/>
                </a:solidFill>
              </a:rPr>
              <a:t>VISUAL &amp; OLFATIVA</a:t>
            </a:r>
            <a:endParaRPr lang="es-ES" sz="3600" b="1" dirty="0">
              <a:solidFill>
                <a:srgbClr val="406F70"/>
              </a:solidFill>
            </a:endParaRPr>
          </a:p>
        </p:txBody>
      </p:sp>
      <p:sp>
        <p:nvSpPr>
          <p:cNvPr id="6" name="Rectángulo 5"/>
          <p:cNvSpPr/>
          <p:nvPr/>
        </p:nvSpPr>
        <p:spPr>
          <a:xfrm>
            <a:off x="5527728" y="4521921"/>
            <a:ext cx="6096000" cy="1938992"/>
          </a:xfrm>
          <a:prstGeom prst="rect">
            <a:avLst/>
          </a:prstGeom>
        </p:spPr>
        <p:txBody>
          <a:bodyPr>
            <a:spAutoFit/>
          </a:bodyPr>
          <a:lstStyle/>
          <a:p>
            <a:pPr algn="ctr"/>
            <a:r>
              <a:rPr lang="es-ES_tradnl" sz="2400" b="1" dirty="0">
                <a:solidFill>
                  <a:srgbClr val="085156"/>
                </a:solidFill>
              </a:rPr>
              <a:t>¿CUÁL ELEGIRÍAS?</a:t>
            </a:r>
          </a:p>
          <a:p>
            <a:pPr algn="ctr"/>
            <a:r>
              <a:rPr lang="es-ES_tradnl" sz="2400" dirty="0">
                <a:solidFill>
                  <a:srgbClr val="085156"/>
                </a:solidFill>
              </a:rPr>
              <a:t>La percepción visual o las señales olfativas (el olfato) suelen ser los primeros sentidos que proporcionan información o una percepción sobre la calidad de los alimentos.</a:t>
            </a:r>
            <a:endParaRPr lang="en-IE" sz="2400" dirty="0">
              <a:solidFill>
                <a:srgbClr val="406F70"/>
              </a:solidFill>
            </a:endParaRPr>
          </a:p>
        </p:txBody>
      </p:sp>
    </p:spTree>
    <p:extLst>
      <p:ext uri="{BB962C8B-B14F-4D97-AF65-F5344CB8AC3E}">
        <p14:creationId xmlns:p14="http://schemas.microsoft.com/office/powerpoint/2010/main" val="2330527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852888-465A-48CF-953E-2C78F439A029}"/>
              </a:ext>
            </a:extLst>
          </p:cNvPr>
          <p:cNvSpPr>
            <a:spLocks noGrp="1"/>
          </p:cNvSpPr>
          <p:nvPr>
            <p:ph type="body" sz="quarter" idx="20"/>
          </p:nvPr>
        </p:nvSpPr>
        <p:spPr>
          <a:xfrm>
            <a:off x="586552" y="1786300"/>
            <a:ext cx="6429266" cy="3947440"/>
          </a:xfrm>
        </p:spPr>
        <p:txBody>
          <a:bodyPr/>
          <a:lstStyle/>
          <a:p>
            <a:r>
              <a:rPr lang="es-ES_tradnl" dirty="0">
                <a:solidFill>
                  <a:srgbClr val="085156"/>
                </a:solidFill>
              </a:rPr>
              <a:t>El sabor suele estar formado por 3 componentes:</a:t>
            </a:r>
            <a:endParaRPr lang="en-IE" dirty="0">
              <a:solidFill>
                <a:srgbClr val="085156"/>
              </a:solidFill>
            </a:endParaRPr>
          </a:p>
          <a:p>
            <a:pPr marL="342900" indent="-342900">
              <a:buFont typeface="Arial"/>
              <a:buChar char="•"/>
            </a:pPr>
            <a:r>
              <a:rPr lang="es-ES" b="1" dirty="0">
                <a:solidFill>
                  <a:srgbClr val="085156"/>
                </a:solidFill>
              </a:rPr>
              <a:t>AROMA: </a:t>
            </a:r>
            <a:r>
              <a:rPr lang="es-ES" dirty="0">
                <a:solidFill>
                  <a:srgbClr val="085156"/>
                </a:solidFill>
              </a:rPr>
              <a:t>contribuye al placer de comer: p. Ej. el aroma del pan recién horneado</a:t>
            </a:r>
          </a:p>
          <a:p>
            <a:pPr marL="342900" indent="-342900">
              <a:buFont typeface="Arial"/>
              <a:buChar char="•"/>
            </a:pPr>
            <a:r>
              <a:rPr lang="es-ES" b="1" dirty="0">
                <a:solidFill>
                  <a:srgbClr val="085156"/>
                </a:solidFill>
              </a:rPr>
              <a:t>SENSACIÓN BOCA</a:t>
            </a:r>
            <a:r>
              <a:rPr lang="es-ES" dirty="0">
                <a:solidFill>
                  <a:srgbClr val="085156"/>
                </a:solidFill>
              </a:rPr>
              <a:t>: es la sensación física que crea un alimento o bebida en la boca, a veces está interrelacionada con la textura.</a:t>
            </a:r>
          </a:p>
          <a:p>
            <a:pPr marL="342900" indent="-342900">
              <a:buFont typeface="Arial"/>
              <a:buChar char="•"/>
            </a:pPr>
            <a:r>
              <a:rPr lang="es-ES" b="1" dirty="0">
                <a:solidFill>
                  <a:srgbClr val="085156"/>
                </a:solidFill>
              </a:rPr>
              <a:t>GUSTO: </a:t>
            </a:r>
            <a:r>
              <a:rPr lang="es-ES" dirty="0">
                <a:solidFill>
                  <a:srgbClr val="085156"/>
                </a:solidFill>
              </a:rPr>
              <a:t>juega un papel vital en el reconocimiento, la aceptación y la apreciación de los alimentos: dulce, salado, ácido, amargo, </a:t>
            </a:r>
            <a:r>
              <a:rPr lang="es-ES" dirty="0" err="1">
                <a:solidFill>
                  <a:srgbClr val="085156"/>
                </a:solidFill>
              </a:rPr>
              <a:t>umami</a:t>
            </a:r>
            <a:r>
              <a:rPr lang="es-ES" dirty="0">
                <a:solidFill>
                  <a:srgbClr val="085156"/>
                </a:solidFill>
              </a:rPr>
              <a:t>.</a:t>
            </a:r>
            <a:endParaRPr lang="en-IE" dirty="0">
              <a:solidFill>
                <a:srgbClr val="085156"/>
              </a:solidFill>
            </a:endParaRPr>
          </a:p>
          <a:p>
            <a:endParaRPr lang="en-IE" dirty="0"/>
          </a:p>
        </p:txBody>
      </p:sp>
      <p:pic>
        <p:nvPicPr>
          <p:cNvPr id="14" name="Picture Placeholder 13">
            <a:extLst>
              <a:ext uri="{FF2B5EF4-FFF2-40B4-BE49-F238E27FC236}">
                <a16:creationId xmlns:a16="http://schemas.microsoft.com/office/drawing/2014/main" id="{7C85179B-56CC-4464-A3F6-ABD577E7D735}"/>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1578" r="1578"/>
          <a:stretch/>
        </p:blipFill>
        <p:spPr/>
      </p:pic>
      <p:sp>
        <p:nvSpPr>
          <p:cNvPr id="5" name="1 Marcador de texto"/>
          <p:cNvSpPr txBox="1">
            <a:spLocks/>
          </p:cNvSpPr>
          <p:nvPr/>
        </p:nvSpPr>
        <p:spPr>
          <a:xfrm>
            <a:off x="619925" y="652820"/>
            <a:ext cx="6597498" cy="1160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t>Variables </a:t>
            </a:r>
            <a:r>
              <a:rPr lang="en-IE" b="1" dirty="0" err="1"/>
              <a:t>alimentarias</a:t>
            </a:r>
            <a:r>
              <a:rPr lang="en-IE" b="1" dirty="0"/>
              <a:t>: </a:t>
            </a:r>
            <a:r>
              <a:rPr lang="es-ES_tradnl" b="1" dirty="0">
                <a:solidFill>
                  <a:srgbClr val="FFC000"/>
                </a:solidFill>
              </a:rPr>
              <a:t>SABOR</a:t>
            </a:r>
            <a:endParaRPr lang="es-ES" dirty="0">
              <a:solidFill>
                <a:srgbClr val="FFC000"/>
              </a:solidFill>
            </a:endParaRPr>
          </a:p>
          <a:p>
            <a:endParaRPr lang="es-ES" dirty="0"/>
          </a:p>
        </p:txBody>
      </p:sp>
    </p:spTree>
    <p:extLst>
      <p:ext uri="{BB962C8B-B14F-4D97-AF65-F5344CB8AC3E}">
        <p14:creationId xmlns:p14="http://schemas.microsoft.com/office/powerpoint/2010/main" val="3969195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E5688A-53C3-42D6-AF83-245005C280BE}"/>
              </a:ext>
            </a:extLst>
          </p:cNvPr>
          <p:cNvSpPr>
            <a:spLocks noGrp="1"/>
          </p:cNvSpPr>
          <p:nvPr>
            <p:ph type="body" sz="quarter" idx="16"/>
          </p:nvPr>
        </p:nvSpPr>
        <p:spPr>
          <a:xfrm>
            <a:off x="5564269" y="550013"/>
            <a:ext cx="7560149" cy="697353"/>
          </a:xfrm>
        </p:spPr>
        <p:txBody>
          <a:bodyPr>
            <a:noAutofit/>
          </a:bodyPr>
          <a:lstStyle/>
          <a:p>
            <a:pPr algn="l"/>
            <a:r>
              <a:rPr lang="es-ES_tradnl" sz="3200" b="1" dirty="0"/>
              <a:t>Cómo interactúan nuestros sentidos</a:t>
            </a:r>
            <a:endParaRPr lang="en-IE" sz="3200" b="1" dirty="0">
              <a:solidFill>
                <a:srgbClr val="085156"/>
              </a:solidFill>
            </a:endParaRPr>
          </a:p>
        </p:txBody>
      </p:sp>
      <p:sp>
        <p:nvSpPr>
          <p:cNvPr id="3" name="Text Placeholder 2">
            <a:extLst>
              <a:ext uri="{FF2B5EF4-FFF2-40B4-BE49-F238E27FC236}">
                <a16:creationId xmlns:a16="http://schemas.microsoft.com/office/drawing/2014/main" id="{62D6A8D8-5EC3-464E-A8B0-762C25E59EC7}"/>
              </a:ext>
            </a:extLst>
          </p:cNvPr>
          <p:cNvSpPr>
            <a:spLocks noGrp="1"/>
          </p:cNvSpPr>
          <p:nvPr>
            <p:ph type="body" sz="quarter" idx="17"/>
          </p:nvPr>
        </p:nvSpPr>
        <p:spPr>
          <a:xfrm>
            <a:off x="5791200" y="1890936"/>
            <a:ext cx="5923279" cy="3947440"/>
          </a:xfrm>
        </p:spPr>
        <p:txBody>
          <a:bodyPr/>
          <a:lstStyle/>
          <a:p>
            <a:r>
              <a:rPr lang="es-ES_tradnl" dirty="0" err="1">
                <a:solidFill>
                  <a:srgbClr val="406F70"/>
                </a:solidFill>
              </a:rPr>
              <a:t>Leatherhead</a:t>
            </a:r>
            <a:r>
              <a:rPr lang="es-ES_tradnl" dirty="0">
                <a:solidFill>
                  <a:srgbClr val="406F70"/>
                </a:solidFill>
              </a:rPr>
              <a:t> </a:t>
            </a:r>
            <a:r>
              <a:rPr lang="es-ES_tradnl" dirty="0" err="1">
                <a:solidFill>
                  <a:srgbClr val="406F70"/>
                </a:solidFill>
              </a:rPr>
              <a:t>Food</a:t>
            </a:r>
            <a:r>
              <a:rPr lang="es-ES_tradnl" dirty="0">
                <a:solidFill>
                  <a:srgbClr val="406F70"/>
                </a:solidFill>
              </a:rPr>
              <a:t> </a:t>
            </a:r>
            <a:r>
              <a:rPr lang="es-ES_tradnl" dirty="0" err="1">
                <a:solidFill>
                  <a:srgbClr val="406F70"/>
                </a:solidFill>
              </a:rPr>
              <a:t>Research</a:t>
            </a:r>
            <a:r>
              <a:rPr lang="es-ES_tradnl" dirty="0">
                <a:solidFill>
                  <a:srgbClr val="406F70"/>
                </a:solidFill>
              </a:rPr>
              <a:t> ha publicado un excelente trabajo de investigación para ayudarnos a entender cómo funcionan los sentidos juntos. </a:t>
            </a:r>
          </a:p>
          <a:p>
            <a:r>
              <a:rPr lang="es-ES_tradnl" dirty="0">
                <a:solidFill>
                  <a:srgbClr val="406F70"/>
                </a:solidFill>
              </a:rPr>
              <a:t>A lo largo de 7 páginas, comparte investigaciones fascinantes como las interacciones físicas (táctiles/del gusto). Es una poderosa herramienta para los desarrolladores de productos alimentarios y los profesionales del marketing. </a:t>
            </a:r>
            <a:endParaRPr lang="en-GB" dirty="0">
              <a:solidFill>
                <a:srgbClr val="406F70"/>
              </a:solidFill>
            </a:endParaRPr>
          </a:p>
          <a:p>
            <a:r>
              <a:rPr lang="en-GB" b="1" dirty="0">
                <a:solidFill>
                  <a:schemeClr val="bg1"/>
                </a:solidFill>
                <a:highlight>
                  <a:srgbClr val="F5C05B"/>
                </a:highlight>
              </a:rPr>
              <a:t>READ:</a:t>
            </a:r>
            <a:r>
              <a:rPr lang="en-GB" b="1" dirty="0">
                <a:solidFill>
                  <a:schemeClr val="bg1"/>
                </a:solidFill>
              </a:rPr>
              <a:t>  </a:t>
            </a:r>
            <a:r>
              <a:rPr lang="en-IE" sz="1400" dirty="0">
                <a:hlinkClick r:id="rId2"/>
              </a:rPr>
              <a:t>White-Paper-How-Our-Senses-Interact.pdf (leatherheadfood.com)</a:t>
            </a:r>
            <a:endParaRPr lang="en-IE" sz="1400" dirty="0"/>
          </a:p>
        </p:txBody>
      </p:sp>
      <p:pic>
        <p:nvPicPr>
          <p:cNvPr id="13" name="Picture Placeholder 12" descr="A picture containing person, person&#10;&#10;Description automatically generated">
            <a:extLst>
              <a:ext uri="{FF2B5EF4-FFF2-40B4-BE49-F238E27FC236}">
                <a16:creationId xmlns:a16="http://schemas.microsoft.com/office/drawing/2014/main" id="{70057737-4865-429B-B396-3695A631AA20}"/>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2813894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4201E09-C932-4D9A-8BE1-AC46D7597391}"/>
              </a:ext>
            </a:extLst>
          </p:cNvPr>
          <p:cNvSpPr/>
          <p:nvPr/>
        </p:nvSpPr>
        <p:spPr>
          <a:xfrm>
            <a:off x="6791326" y="720693"/>
            <a:ext cx="3911017" cy="2570194"/>
          </a:xfrm>
          <a:prstGeom prst="roundRect">
            <a:avLst/>
          </a:prstGeom>
          <a:solidFill>
            <a:srgbClr val="0851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1200" dirty="0">
                <a:solidFill>
                  <a:srgbClr val="F5C05B"/>
                </a:solidFill>
                <a:highlight>
                  <a:srgbClr val="085156"/>
                </a:highlight>
                <a:ea typeface="+mj-ea"/>
                <a:cs typeface="+mj-cs"/>
              </a:rPr>
              <a:t>VOCABULARIO DE PRUEBAS SENSORIALES </a:t>
            </a:r>
            <a:endParaRPr lang="en-IE" sz="3600" b="1" dirty="0"/>
          </a:p>
        </p:txBody>
      </p:sp>
      <p:sp>
        <p:nvSpPr>
          <p:cNvPr id="2" name="TextBox 1">
            <a:extLst>
              <a:ext uri="{FF2B5EF4-FFF2-40B4-BE49-F238E27FC236}">
                <a16:creationId xmlns:a16="http://schemas.microsoft.com/office/drawing/2014/main" id="{6E9BCC53-2206-4EC0-8B2D-DC00A71367F3}"/>
              </a:ext>
            </a:extLst>
          </p:cNvPr>
          <p:cNvSpPr txBox="1"/>
          <p:nvPr/>
        </p:nvSpPr>
        <p:spPr>
          <a:xfrm>
            <a:off x="6505490" y="3487186"/>
            <a:ext cx="5503194" cy="3108543"/>
          </a:xfrm>
          <a:prstGeom prst="rect">
            <a:avLst/>
          </a:prstGeom>
          <a:noFill/>
        </p:spPr>
        <p:txBody>
          <a:bodyPr wrap="square" rtlCol="0">
            <a:spAutoFit/>
          </a:bodyPr>
          <a:lstStyle/>
          <a:p>
            <a:pPr algn="ctr"/>
            <a:r>
              <a:rPr lang="es-ES" sz="2800" dirty="0">
                <a:solidFill>
                  <a:srgbClr val="406F70"/>
                </a:solidFill>
              </a:rPr>
              <a:t>Al realizar un análisis de alimentos, es útil tener un banco de adjetivos que lo ayuden a describir su producto de servicio de alimentos. Estas son las palabras principales que se utilizan y, a menudo, se superponen.</a:t>
            </a:r>
            <a:endParaRPr lang="en-IE" sz="2800" dirty="0">
              <a:solidFill>
                <a:srgbClr val="406F70"/>
              </a:solidFill>
            </a:endParaRPr>
          </a:p>
        </p:txBody>
      </p:sp>
      <p:sp>
        <p:nvSpPr>
          <p:cNvPr id="3" name="Rectangle: Rounded Corners 2">
            <a:extLst>
              <a:ext uri="{FF2B5EF4-FFF2-40B4-BE49-F238E27FC236}">
                <a16:creationId xmlns:a16="http://schemas.microsoft.com/office/drawing/2014/main" id="{0490A4F6-7A29-457C-B650-62BFAA50EE3E}"/>
              </a:ext>
            </a:extLst>
          </p:cNvPr>
          <p:cNvSpPr/>
          <p:nvPr/>
        </p:nvSpPr>
        <p:spPr>
          <a:xfrm>
            <a:off x="217996" y="431116"/>
            <a:ext cx="3143248" cy="1857375"/>
          </a:xfrm>
          <a:prstGeom prst="roundRect">
            <a:avLst/>
          </a:prstGeom>
          <a:solidFill>
            <a:srgbClr val="CC9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APPEARIENCIA</a:t>
            </a:r>
          </a:p>
          <a:p>
            <a:pPr algn="ctr"/>
            <a:r>
              <a:rPr lang="en-US" sz="1400" b="1" dirty="0" err="1">
                <a:solidFill>
                  <a:schemeClr val="bg1"/>
                </a:solidFill>
              </a:rPr>
              <a:t>Apetitoso</a:t>
            </a:r>
            <a:r>
              <a:rPr lang="en-US" sz="1400" b="1" dirty="0">
                <a:solidFill>
                  <a:schemeClr val="bg1"/>
                </a:solidFill>
              </a:rPr>
              <a:t>, </a:t>
            </a:r>
            <a:r>
              <a:rPr lang="en-US" sz="1400" b="1" dirty="0" err="1">
                <a:solidFill>
                  <a:schemeClr val="bg1"/>
                </a:solidFill>
              </a:rPr>
              <a:t>atractivo</a:t>
            </a:r>
            <a:r>
              <a:rPr lang="en-US" sz="1400" b="1" dirty="0">
                <a:solidFill>
                  <a:schemeClr val="bg1"/>
                </a:solidFill>
              </a:rPr>
              <a:t>, </a:t>
            </a:r>
            <a:r>
              <a:rPr lang="en-US" sz="1400" b="1" dirty="0" err="1">
                <a:solidFill>
                  <a:schemeClr val="bg1"/>
                </a:solidFill>
              </a:rPr>
              <a:t>quebradizo</a:t>
            </a:r>
            <a:r>
              <a:rPr lang="en-US" sz="1400" b="1" dirty="0">
                <a:solidFill>
                  <a:schemeClr val="bg1"/>
                </a:solidFill>
              </a:rPr>
              <a:t>, </a:t>
            </a:r>
            <a:r>
              <a:rPr lang="en-US" sz="1400" b="1" dirty="0" err="1">
                <a:solidFill>
                  <a:schemeClr val="bg1"/>
                </a:solidFill>
              </a:rPr>
              <a:t>quemado</a:t>
            </a:r>
            <a:r>
              <a:rPr lang="en-US" sz="1400" b="1" dirty="0">
                <a:solidFill>
                  <a:schemeClr val="bg1"/>
                </a:solidFill>
              </a:rPr>
              <a:t>, </a:t>
            </a:r>
            <a:r>
              <a:rPr lang="en-US" sz="1400" b="1" dirty="0" err="1">
                <a:solidFill>
                  <a:schemeClr val="bg1"/>
                </a:solidFill>
              </a:rPr>
              <a:t>claro</a:t>
            </a:r>
            <a:r>
              <a:rPr lang="en-US" sz="1400" b="1" dirty="0">
                <a:solidFill>
                  <a:schemeClr val="bg1"/>
                </a:solidFill>
              </a:rPr>
              <a:t>, </a:t>
            </a:r>
            <a:r>
              <a:rPr lang="en-US" sz="1400" b="1" dirty="0" err="1">
                <a:solidFill>
                  <a:schemeClr val="bg1"/>
                </a:solidFill>
              </a:rPr>
              <a:t>nublado</a:t>
            </a:r>
            <a:r>
              <a:rPr lang="en-US" sz="1400" b="1" dirty="0">
                <a:solidFill>
                  <a:schemeClr val="bg1"/>
                </a:solidFill>
              </a:rPr>
              <a:t>, </a:t>
            </a:r>
            <a:r>
              <a:rPr lang="en-US" sz="1400" b="1" dirty="0" err="1">
                <a:solidFill>
                  <a:schemeClr val="bg1"/>
                </a:solidFill>
              </a:rPr>
              <a:t>colorido</a:t>
            </a:r>
            <a:r>
              <a:rPr lang="en-US" sz="1400" b="1" dirty="0">
                <a:solidFill>
                  <a:schemeClr val="bg1"/>
                </a:solidFill>
              </a:rPr>
              <a:t>, </a:t>
            </a:r>
            <a:r>
              <a:rPr lang="en-US" sz="1400" b="1" dirty="0" err="1">
                <a:solidFill>
                  <a:schemeClr val="bg1"/>
                </a:solidFill>
              </a:rPr>
              <a:t>incoloro</a:t>
            </a:r>
            <a:r>
              <a:rPr lang="en-US" sz="1400" b="1" dirty="0">
                <a:solidFill>
                  <a:schemeClr val="bg1"/>
                </a:solidFill>
              </a:rPr>
              <a:t>, </a:t>
            </a:r>
            <a:r>
              <a:rPr lang="en-US" sz="1400" b="1" dirty="0" err="1">
                <a:solidFill>
                  <a:schemeClr val="bg1"/>
                </a:solidFill>
              </a:rPr>
              <a:t>cremoso</a:t>
            </a:r>
            <a:r>
              <a:rPr lang="en-US" sz="1400" b="1" dirty="0">
                <a:solidFill>
                  <a:schemeClr val="bg1"/>
                </a:solidFill>
              </a:rPr>
              <a:t>, </a:t>
            </a:r>
            <a:r>
              <a:rPr lang="en-US" sz="1400" b="1" dirty="0" err="1">
                <a:solidFill>
                  <a:schemeClr val="bg1"/>
                </a:solidFill>
              </a:rPr>
              <a:t>oscuro</a:t>
            </a:r>
            <a:r>
              <a:rPr lang="en-US" sz="1400" b="1" dirty="0">
                <a:solidFill>
                  <a:schemeClr val="bg1"/>
                </a:solidFill>
              </a:rPr>
              <a:t>, </a:t>
            </a:r>
            <a:r>
              <a:rPr lang="en-US" sz="1400" b="1" dirty="0" err="1">
                <a:solidFill>
                  <a:schemeClr val="bg1"/>
                </a:solidFill>
              </a:rPr>
              <a:t>seco</a:t>
            </a:r>
            <a:r>
              <a:rPr lang="en-US" sz="1400" b="1" dirty="0">
                <a:solidFill>
                  <a:schemeClr val="bg1"/>
                </a:solidFill>
              </a:rPr>
              <a:t>, </a:t>
            </a:r>
            <a:r>
              <a:rPr lang="en-US" sz="1400" b="1" dirty="0" err="1">
                <a:solidFill>
                  <a:schemeClr val="bg1"/>
                </a:solidFill>
              </a:rPr>
              <a:t>espumoso</a:t>
            </a:r>
            <a:r>
              <a:rPr lang="en-US" sz="1400" b="1" dirty="0">
                <a:solidFill>
                  <a:schemeClr val="bg1"/>
                </a:solidFill>
              </a:rPr>
              <a:t>, fresco, </a:t>
            </a:r>
            <a:r>
              <a:rPr lang="en-US" sz="1400" b="1" dirty="0" err="1">
                <a:solidFill>
                  <a:schemeClr val="bg1"/>
                </a:solidFill>
              </a:rPr>
              <a:t>grasoso</a:t>
            </a:r>
            <a:r>
              <a:rPr lang="en-US" sz="1400" b="1" dirty="0">
                <a:solidFill>
                  <a:schemeClr val="bg1"/>
                </a:solidFill>
              </a:rPr>
              <a:t>, </a:t>
            </a:r>
            <a:r>
              <a:rPr lang="en-US" sz="1400" b="1" dirty="0" err="1">
                <a:solidFill>
                  <a:schemeClr val="bg1"/>
                </a:solidFill>
              </a:rPr>
              <a:t>húmedo</a:t>
            </a:r>
            <a:r>
              <a:rPr lang="en-US" sz="1400" b="1" dirty="0">
                <a:solidFill>
                  <a:schemeClr val="bg1"/>
                </a:solidFill>
              </a:rPr>
              <a:t>, </a:t>
            </a:r>
            <a:r>
              <a:rPr lang="en-US" sz="1400" b="1" dirty="0" err="1">
                <a:solidFill>
                  <a:schemeClr val="bg1"/>
                </a:solidFill>
              </a:rPr>
              <a:t>moteado</a:t>
            </a:r>
            <a:r>
              <a:rPr lang="en-US" sz="1400" b="1" dirty="0">
                <a:solidFill>
                  <a:schemeClr val="bg1"/>
                </a:solidFill>
              </a:rPr>
              <a:t>, </a:t>
            </a:r>
            <a:r>
              <a:rPr lang="en-US" sz="1400" b="1" dirty="0" err="1">
                <a:solidFill>
                  <a:schemeClr val="bg1"/>
                </a:solidFill>
              </a:rPr>
              <a:t>opaco</a:t>
            </a:r>
            <a:r>
              <a:rPr lang="en-US" sz="1400" b="1" dirty="0">
                <a:solidFill>
                  <a:schemeClr val="bg1"/>
                </a:solidFill>
              </a:rPr>
              <a:t>, </a:t>
            </a:r>
            <a:r>
              <a:rPr lang="en-US" sz="1400" b="1" dirty="0" err="1">
                <a:solidFill>
                  <a:schemeClr val="bg1"/>
                </a:solidFill>
              </a:rPr>
              <a:t>pálido</a:t>
            </a:r>
            <a:r>
              <a:rPr lang="en-US" sz="1400" b="1" dirty="0">
                <a:solidFill>
                  <a:schemeClr val="bg1"/>
                </a:solidFill>
              </a:rPr>
              <a:t>, </a:t>
            </a:r>
            <a:r>
              <a:rPr lang="en-US" sz="1400" b="1" dirty="0" err="1">
                <a:solidFill>
                  <a:schemeClr val="bg1"/>
                </a:solidFill>
              </a:rPr>
              <a:t>polvoriento</a:t>
            </a:r>
            <a:r>
              <a:rPr lang="en-US" sz="1400" b="1" dirty="0">
                <a:solidFill>
                  <a:schemeClr val="bg1"/>
                </a:solidFill>
              </a:rPr>
              <a:t>, </a:t>
            </a:r>
            <a:r>
              <a:rPr lang="en-US" sz="1400" b="1" dirty="0" err="1">
                <a:solidFill>
                  <a:schemeClr val="bg1"/>
                </a:solidFill>
              </a:rPr>
              <a:t>brillante</a:t>
            </a:r>
            <a:r>
              <a:rPr lang="en-US" sz="1400" b="1" dirty="0">
                <a:solidFill>
                  <a:schemeClr val="bg1"/>
                </a:solidFill>
              </a:rPr>
              <a:t>, suave, </a:t>
            </a:r>
            <a:r>
              <a:rPr lang="en-US" sz="1400" b="1" dirty="0" err="1">
                <a:solidFill>
                  <a:schemeClr val="bg1"/>
                </a:solidFill>
              </a:rPr>
              <a:t>empapado</a:t>
            </a:r>
            <a:r>
              <a:rPr lang="en-US" sz="1400" b="1" dirty="0">
                <a:solidFill>
                  <a:schemeClr val="bg1"/>
                </a:solidFill>
              </a:rPr>
              <a:t>, </a:t>
            </a:r>
            <a:r>
              <a:rPr lang="en-US" sz="1400" b="1" dirty="0" err="1">
                <a:solidFill>
                  <a:schemeClr val="bg1"/>
                </a:solidFill>
              </a:rPr>
              <a:t>espeso</a:t>
            </a:r>
            <a:r>
              <a:rPr lang="en-US" sz="1400" b="1" dirty="0">
                <a:solidFill>
                  <a:schemeClr val="bg1"/>
                </a:solidFill>
              </a:rPr>
              <a:t>, </a:t>
            </a:r>
            <a:r>
              <a:rPr lang="en-US" sz="1400" b="1" dirty="0" err="1">
                <a:solidFill>
                  <a:schemeClr val="bg1"/>
                </a:solidFill>
              </a:rPr>
              <a:t>acuoso</a:t>
            </a:r>
            <a:r>
              <a:rPr lang="en-US" sz="1400" b="1" dirty="0">
                <a:solidFill>
                  <a:schemeClr val="bg1"/>
                </a:solidFill>
              </a:rPr>
              <a:t>.</a:t>
            </a:r>
            <a:endParaRPr lang="en-IE" sz="1400" b="1" dirty="0">
              <a:solidFill>
                <a:schemeClr val="bg1"/>
              </a:solidFill>
            </a:endParaRPr>
          </a:p>
        </p:txBody>
      </p:sp>
      <p:sp>
        <p:nvSpPr>
          <p:cNvPr id="6" name="Rectangle: Rounded Corners 5">
            <a:extLst>
              <a:ext uri="{FF2B5EF4-FFF2-40B4-BE49-F238E27FC236}">
                <a16:creationId xmlns:a16="http://schemas.microsoft.com/office/drawing/2014/main" id="{66402A72-9AA4-487B-B3B3-2FE55DFF55A7}"/>
              </a:ext>
            </a:extLst>
          </p:cNvPr>
          <p:cNvSpPr/>
          <p:nvPr/>
        </p:nvSpPr>
        <p:spPr>
          <a:xfrm>
            <a:off x="3577980" y="3600031"/>
            <a:ext cx="2693151" cy="1923829"/>
          </a:xfrm>
          <a:prstGeom prst="roundRect">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FLAVOUR</a:t>
            </a:r>
          </a:p>
          <a:p>
            <a:pPr algn="ctr"/>
            <a:endParaRPr lang="en-US" sz="1400" b="1" dirty="0"/>
          </a:p>
          <a:p>
            <a:pPr algn="ctr"/>
            <a:endParaRPr lang="en-US" sz="1400" b="1" dirty="0"/>
          </a:p>
          <a:p>
            <a:pPr algn="ctr"/>
            <a:endParaRPr lang="en-US" sz="1400" b="1" dirty="0"/>
          </a:p>
          <a:p>
            <a:pPr algn="ctr"/>
            <a:r>
              <a:rPr lang="en-US" b="1" u="sng" dirty="0"/>
              <a:t>SABOR</a:t>
            </a:r>
          </a:p>
          <a:p>
            <a:pPr algn="ctr"/>
            <a:r>
              <a:rPr lang="en-US" sz="1400" b="1" dirty="0" err="1"/>
              <a:t>Ácido</a:t>
            </a:r>
            <a:r>
              <a:rPr lang="en-US" sz="1400" b="1" dirty="0"/>
              <a:t>, </a:t>
            </a:r>
            <a:r>
              <a:rPr lang="en-US" sz="1400" b="1" dirty="0" err="1"/>
              <a:t>amargo</a:t>
            </a:r>
            <a:r>
              <a:rPr lang="en-US" sz="1400" b="1" dirty="0"/>
              <a:t>, suave, </a:t>
            </a:r>
            <a:r>
              <a:rPr lang="en-US" sz="1400" b="1" dirty="0" err="1"/>
              <a:t>quemado</a:t>
            </a:r>
            <a:r>
              <a:rPr lang="en-US" sz="1400" b="1" dirty="0"/>
              <a:t>, </a:t>
            </a:r>
            <a:r>
              <a:rPr lang="en-US" sz="1400" b="1" dirty="0" err="1"/>
              <a:t>mantecoso</a:t>
            </a:r>
            <a:r>
              <a:rPr lang="en-US" sz="1400" b="1" dirty="0"/>
              <a:t>, </a:t>
            </a:r>
            <a:r>
              <a:rPr lang="en-US" sz="1400" b="1" dirty="0" err="1"/>
              <a:t>cremoso</a:t>
            </a:r>
            <a:r>
              <a:rPr lang="en-US" sz="1400" b="1" dirty="0"/>
              <a:t>, </a:t>
            </a:r>
            <a:r>
              <a:rPr lang="en-US" sz="1400" b="1" dirty="0" err="1"/>
              <a:t>graso</a:t>
            </a:r>
            <a:r>
              <a:rPr lang="en-US" sz="1400" b="1" dirty="0"/>
              <a:t>, </a:t>
            </a:r>
            <a:r>
              <a:rPr lang="en-US" sz="1400" b="1" dirty="0" err="1"/>
              <a:t>herbáceo</a:t>
            </a:r>
            <a:r>
              <a:rPr lang="en-US" sz="1400" b="1" dirty="0"/>
              <a:t>, </a:t>
            </a:r>
            <a:r>
              <a:rPr lang="en-US" sz="1400" b="1" dirty="0" err="1"/>
              <a:t>mohoso</a:t>
            </a:r>
            <a:r>
              <a:rPr lang="en-US" sz="1400" b="1" dirty="0"/>
              <a:t>, </a:t>
            </a:r>
            <a:r>
              <a:rPr lang="en-US" sz="1400" b="1" dirty="0" err="1"/>
              <a:t>salado</a:t>
            </a:r>
            <a:r>
              <a:rPr lang="en-US" sz="1400" b="1" dirty="0"/>
              <a:t>, </a:t>
            </a:r>
            <a:r>
              <a:rPr lang="en-US" sz="1400" b="1" dirty="0" err="1"/>
              <a:t>agudo</a:t>
            </a:r>
            <a:r>
              <a:rPr lang="en-US" sz="1400" b="1" dirty="0"/>
              <a:t>, </a:t>
            </a:r>
            <a:r>
              <a:rPr lang="en-US" sz="1400" b="1" dirty="0" err="1"/>
              <a:t>ahumado</a:t>
            </a:r>
            <a:r>
              <a:rPr lang="en-US" sz="1400" b="1" dirty="0"/>
              <a:t>, </a:t>
            </a:r>
            <a:r>
              <a:rPr lang="en-US" sz="1400" b="1" dirty="0" err="1"/>
              <a:t>amargo</a:t>
            </a:r>
            <a:r>
              <a:rPr lang="en-US" sz="1400" b="1" dirty="0"/>
              <a:t>, picante, </a:t>
            </a:r>
            <a:r>
              <a:rPr lang="en-US" sz="1400" b="1" dirty="0" err="1"/>
              <a:t>rancio</a:t>
            </a:r>
            <a:r>
              <a:rPr lang="en-US" sz="1400" b="1" dirty="0"/>
              <a:t>, </a:t>
            </a:r>
            <a:r>
              <a:rPr lang="en-US" sz="1400" b="1" dirty="0" err="1"/>
              <a:t>dulce</a:t>
            </a:r>
            <a:r>
              <a:rPr lang="en-US" sz="1400" b="1" dirty="0"/>
              <a:t>, picante, </a:t>
            </a:r>
            <a:r>
              <a:rPr lang="en-US" sz="1400" b="1" dirty="0" err="1"/>
              <a:t>agrio</a:t>
            </a:r>
            <a:r>
              <a:rPr lang="en-US" sz="1400" b="1" dirty="0"/>
              <a:t>, </a:t>
            </a:r>
            <a:r>
              <a:rPr lang="en-US" sz="1400" b="1" dirty="0" err="1"/>
              <a:t>insípido</a:t>
            </a:r>
            <a:r>
              <a:rPr lang="en-US" sz="1400" b="1" dirty="0"/>
              <a:t>, </a:t>
            </a:r>
            <a:r>
              <a:rPr lang="en-US" sz="1400" b="1" dirty="0" err="1"/>
              <a:t>acuoso</a:t>
            </a:r>
            <a:endParaRPr lang="en-US" sz="1400" b="1" dirty="0"/>
          </a:p>
          <a:p>
            <a:pPr algn="ctr"/>
            <a:endParaRPr lang="en-US" b="1" u="sng" dirty="0"/>
          </a:p>
          <a:p>
            <a:pPr algn="ctr"/>
            <a:endParaRPr lang="en-US" b="1" u="sng" dirty="0"/>
          </a:p>
          <a:p>
            <a:pPr algn="ctr"/>
            <a:endParaRPr lang="en-US" b="1" u="sng" dirty="0"/>
          </a:p>
          <a:p>
            <a:pPr algn="ctr"/>
            <a:endParaRPr lang="en-IE" b="1" u="sng" dirty="0"/>
          </a:p>
        </p:txBody>
      </p:sp>
      <p:sp>
        <p:nvSpPr>
          <p:cNvPr id="7" name="Rectangle: Rounded Corners 6">
            <a:extLst>
              <a:ext uri="{FF2B5EF4-FFF2-40B4-BE49-F238E27FC236}">
                <a16:creationId xmlns:a16="http://schemas.microsoft.com/office/drawing/2014/main" id="{87900A32-A903-4DC2-8529-A8A13F1938C6}"/>
              </a:ext>
            </a:extLst>
          </p:cNvPr>
          <p:cNvSpPr/>
          <p:nvPr/>
        </p:nvSpPr>
        <p:spPr>
          <a:xfrm>
            <a:off x="3588588" y="457420"/>
            <a:ext cx="2486025" cy="1831071"/>
          </a:xfrm>
          <a:prstGeom prst="roundRect">
            <a:avLst/>
          </a:prstGeom>
          <a:solidFill>
            <a:srgbClr val="406F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OLOR</a:t>
            </a:r>
          </a:p>
          <a:p>
            <a:pPr algn="ctr"/>
            <a:r>
              <a:rPr lang="en-US" sz="1400" b="1" dirty="0" err="1"/>
              <a:t>Aromático</a:t>
            </a:r>
            <a:r>
              <a:rPr lang="en-US" sz="1400" b="1" dirty="0"/>
              <a:t>, </a:t>
            </a:r>
            <a:r>
              <a:rPr lang="en-US" sz="1400" b="1" dirty="0" err="1"/>
              <a:t>astringente</a:t>
            </a:r>
            <a:r>
              <a:rPr lang="en-US" sz="1400" b="1" dirty="0"/>
              <a:t>, </a:t>
            </a:r>
            <a:r>
              <a:rPr lang="en-US" sz="1400" b="1" dirty="0" err="1"/>
              <a:t>quemado</a:t>
            </a:r>
            <a:r>
              <a:rPr lang="en-US" sz="1400" b="1" dirty="0"/>
              <a:t>, café, </a:t>
            </a:r>
            <a:r>
              <a:rPr lang="en-US" sz="1400" b="1" dirty="0" err="1"/>
              <a:t>fermentado</a:t>
            </a:r>
            <a:r>
              <a:rPr lang="en-US" sz="1400" b="1" dirty="0"/>
              <a:t>, floral, fresco, </a:t>
            </a:r>
            <a:r>
              <a:rPr lang="en-US" sz="1400" b="1" dirty="0" err="1"/>
              <a:t>afrutado</a:t>
            </a:r>
            <a:r>
              <a:rPr lang="en-US" sz="1400" b="1" dirty="0"/>
              <a:t>, </a:t>
            </a:r>
            <a:r>
              <a:rPr lang="en-US" sz="1400" b="1" dirty="0" err="1"/>
              <a:t>mohoso</a:t>
            </a:r>
            <a:r>
              <a:rPr lang="en-US" sz="1400" b="1" dirty="0"/>
              <a:t>, picante, </a:t>
            </a:r>
            <a:r>
              <a:rPr lang="en-US" sz="1400" b="1" dirty="0" err="1"/>
              <a:t>rancio</a:t>
            </a:r>
            <a:r>
              <a:rPr lang="en-US" sz="1400" b="1" dirty="0"/>
              <a:t>, tostado, </a:t>
            </a:r>
            <a:r>
              <a:rPr lang="en-US" sz="1400" b="1" dirty="0" err="1"/>
              <a:t>ahumado</a:t>
            </a:r>
            <a:r>
              <a:rPr lang="en-US" sz="1400" b="1" dirty="0"/>
              <a:t>, </a:t>
            </a:r>
            <a:r>
              <a:rPr lang="en-US" sz="1400" b="1" dirty="0" err="1"/>
              <a:t>amargo</a:t>
            </a:r>
            <a:r>
              <a:rPr lang="en-US" sz="1400" b="1" dirty="0"/>
              <a:t>, picante, </a:t>
            </a:r>
            <a:r>
              <a:rPr lang="en-US" sz="1400" b="1" dirty="0" err="1"/>
              <a:t>rancio</a:t>
            </a:r>
            <a:r>
              <a:rPr lang="en-US" sz="1400" b="1" dirty="0"/>
              <a:t>.</a:t>
            </a:r>
            <a:endParaRPr lang="en-IE" sz="1400" b="1" dirty="0"/>
          </a:p>
        </p:txBody>
      </p:sp>
      <p:sp>
        <p:nvSpPr>
          <p:cNvPr id="8" name="Rectangle: Rounded Corners 7">
            <a:extLst>
              <a:ext uri="{FF2B5EF4-FFF2-40B4-BE49-F238E27FC236}">
                <a16:creationId xmlns:a16="http://schemas.microsoft.com/office/drawing/2014/main" id="{D03CE3B3-CD34-4ED1-A203-A4B06F893754}"/>
              </a:ext>
            </a:extLst>
          </p:cNvPr>
          <p:cNvSpPr/>
          <p:nvPr/>
        </p:nvSpPr>
        <p:spPr>
          <a:xfrm>
            <a:off x="3567200" y="2401336"/>
            <a:ext cx="2638425" cy="10858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SONIDO</a:t>
            </a:r>
          </a:p>
          <a:p>
            <a:pPr algn="ctr"/>
            <a:r>
              <a:rPr lang="en-US" sz="1400" b="1" dirty="0" err="1"/>
              <a:t>Burbujeante</a:t>
            </a:r>
            <a:r>
              <a:rPr lang="en-US" sz="1400" b="1" dirty="0"/>
              <a:t>, </a:t>
            </a:r>
            <a:r>
              <a:rPr lang="en-US" sz="1400" b="1" dirty="0" err="1"/>
              <a:t>crepitante</a:t>
            </a:r>
            <a:r>
              <a:rPr lang="en-US" sz="1400" b="1" dirty="0"/>
              <a:t>, </a:t>
            </a:r>
            <a:r>
              <a:rPr lang="en-US" sz="1400" b="1" dirty="0" err="1"/>
              <a:t>crujiente</a:t>
            </a:r>
            <a:r>
              <a:rPr lang="en-US" sz="1400" b="1" dirty="0"/>
              <a:t>, </a:t>
            </a:r>
            <a:r>
              <a:rPr lang="en-US" sz="1400" b="1" dirty="0" err="1"/>
              <a:t>rechinante</a:t>
            </a:r>
            <a:r>
              <a:rPr lang="en-US" sz="1400" b="1" dirty="0"/>
              <a:t>, </a:t>
            </a:r>
            <a:r>
              <a:rPr lang="en-US" sz="1400" b="1" dirty="0" err="1"/>
              <a:t>gaseoso</a:t>
            </a:r>
            <a:r>
              <a:rPr lang="en-US" sz="1400" b="1" dirty="0"/>
              <a:t>, </a:t>
            </a:r>
            <a:r>
              <a:rPr lang="en-US" sz="1400" b="1" dirty="0" err="1"/>
              <a:t>percolado</a:t>
            </a:r>
            <a:r>
              <a:rPr lang="en-US" sz="1400" b="1" dirty="0"/>
              <a:t>, </a:t>
            </a:r>
            <a:r>
              <a:rPr lang="en-US" sz="1400" b="1" dirty="0" err="1"/>
              <a:t>chisporroteante</a:t>
            </a:r>
            <a:r>
              <a:rPr lang="en-US" sz="1400" b="1" dirty="0"/>
              <a:t>, </a:t>
            </a:r>
            <a:r>
              <a:rPr lang="en-US" sz="1400" b="1" dirty="0" err="1"/>
              <a:t>chasquido</a:t>
            </a:r>
            <a:r>
              <a:rPr lang="en-US" sz="1500" b="1" dirty="0"/>
              <a:t>.</a:t>
            </a:r>
            <a:endParaRPr lang="en-IE" sz="1500" b="1" dirty="0"/>
          </a:p>
        </p:txBody>
      </p:sp>
      <p:sp>
        <p:nvSpPr>
          <p:cNvPr id="9" name="Rectangle: Rounded Corners 8">
            <a:extLst>
              <a:ext uri="{FF2B5EF4-FFF2-40B4-BE49-F238E27FC236}">
                <a16:creationId xmlns:a16="http://schemas.microsoft.com/office/drawing/2014/main" id="{858380B2-F692-4869-8390-1E5776005EEF}"/>
              </a:ext>
            </a:extLst>
          </p:cNvPr>
          <p:cNvSpPr/>
          <p:nvPr/>
        </p:nvSpPr>
        <p:spPr>
          <a:xfrm>
            <a:off x="187989" y="2610007"/>
            <a:ext cx="3362325" cy="2933163"/>
          </a:xfrm>
          <a:prstGeom prst="roundRect">
            <a:avLst/>
          </a:prstGeom>
          <a:solidFill>
            <a:srgbClr val="0851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TEXTURA</a:t>
            </a:r>
          </a:p>
          <a:p>
            <a:pPr algn="ctr"/>
            <a:r>
              <a:rPr lang="en-US" sz="1400" b="1" dirty="0" err="1"/>
              <a:t>Adhesivo</a:t>
            </a:r>
            <a:r>
              <a:rPr lang="en-US" sz="1400" b="1" dirty="0"/>
              <a:t>, </a:t>
            </a:r>
            <a:r>
              <a:rPr lang="en-US" sz="1400" b="1" dirty="0" err="1"/>
              <a:t>aireado</a:t>
            </a:r>
            <a:r>
              <a:rPr lang="en-US" sz="1400" b="1" dirty="0"/>
              <a:t>, </a:t>
            </a:r>
            <a:r>
              <a:rPr lang="en-US" sz="1400" b="1" dirty="0" err="1"/>
              <a:t>quebradizo</a:t>
            </a:r>
            <a:r>
              <a:rPr lang="en-US" sz="1400" b="1" dirty="0"/>
              <a:t>, </a:t>
            </a:r>
            <a:r>
              <a:rPr lang="en-US" sz="1400" b="1" dirty="0" err="1"/>
              <a:t>burbujeante</a:t>
            </a:r>
            <a:r>
              <a:rPr lang="en-US" sz="1400" b="1" dirty="0"/>
              <a:t>, </a:t>
            </a:r>
            <a:r>
              <a:rPr lang="en-US" sz="1400" b="1" dirty="0" err="1"/>
              <a:t>masticable</a:t>
            </a:r>
            <a:r>
              <a:rPr lang="en-US" sz="1400" b="1" dirty="0"/>
              <a:t>, </a:t>
            </a:r>
            <a:r>
              <a:rPr lang="en-US" sz="1400" b="1" dirty="0" err="1"/>
              <a:t>grueso</a:t>
            </a:r>
            <a:r>
              <a:rPr lang="en-US" sz="1400" b="1" dirty="0"/>
              <a:t>, </a:t>
            </a:r>
            <a:r>
              <a:rPr lang="en-US" sz="1400" b="1" dirty="0" err="1"/>
              <a:t>cohesivo</a:t>
            </a:r>
            <a:r>
              <a:rPr lang="en-US" sz="1400" b="1" dirty="0"/>
              <a:t>, </a:t>
            </a:r>
            <a:r>
              <a:rPr lang="en-US" sz="1400" b="1" dirty="0" err="1"/>
              <a:t>frío</a:t>
            </a:r>
            <a:r>
              <a:rPr lang="en-US" sz="1400" b="1" dirty="0"/>
              <a:t>, </a:t>
            </a:r>
            <a:r>
              <a:rPr lang="en-US" sz="1400" b="1" dirty="0" err="1"/>
              <a:t>crujiente</a:t>
            </a:r>
            <a:r>
              <a:rPr lang="en-US" sz="1400" b="1" dirty="0"/>
              <a:t>, </a:t>
            </a:r>
            <a:r>
              <a:rPr lang="en-US" sz="1400" b="1" dirty="0" err="1"/>
              <a:t>quebradizo</a:t>
            </a:r>
            <a:r>
              <a:rPr lang="en-US" sz="1400" b="1" dirty="0"/>
              <a:t>, </a:t>
            </a:r>
            <a:r>
              <a:rPr lang="en-US" sz="1400" b="1" dirty="0" err="1"/>
              <a:t>crujiente</a:t>
            </a:r>
            <a:r>
              <a:rPr lang="en-US" sz="1400" b="1" dirty="0"/>
              <a:t>, </a:t>
            </a:r>
            <a:r>
              <a:rPr lang="en-US" sz="1400" b="1" dirty="0" err="1"/>
              <a:t>cristalino</a:t>
            </a:r>
            <a:r>
              <a:rPr lang="en-US" sz="1400" b="1" dirty="0"/>
              <a:t>, </a:t>
            </a:r>
            <a:r>
              <a:rPr lang="en-US" sz="1400" b="1" dirty="0" err="1"/>
              <a:t>seco</a:t>
            </a:r>
            <a:r>
              <a:rPr lang="en-US" sz="1400" b="1" dirty="0"/>
              <a:t>, </a:t>
            </a:r>
            <a:r>
              <a:rPr lang="en-US" sz="1400" b="1" dirty="0" err="1"/>
              <a:t>efervescente</a:t>
            </a:r>
            <a:r>
              <a:rPr lang="en-US" sz="1400" b="1" dirty="0"/>
              <a:t>, </a:t>
            </a:r>
            <a:r>
              <a:rPr lang="en-US" sz="1400" b="1" dirty="0" err="1"/>
              <a:t>elástico</a:t>
            </a:r>
            <a:r>
              <a:rPr lang="en-US" sz="1400" b="1" dirty="0"/>
              <a:t>, </a:t>
            </a:r>
            <a:r>
              <a:rPr lang="en-US" sz="1400" b="1" dirty="0" err="1"/>
              <a:t>fibroso</a:t>
            </a:r>
            <a:r>
              <a:rPr lang="en-US" sz="1400" b="1" dirty="0"/>
              <a:t>, </a:t>
            </a:r>
            <a:r>
              <a:rPr lang="en-US" sz="1400" b="1" dirty="0" err="1"/>
              <a:t>fino</a:t>
            </a:r>
            <a:r>
              <a:rPr lang="en-US" sz="1400" b="1" dirty="0"/>
              <a:t>, </a:t>
            </a:r>
            <a:r>
              <a:rPr lang="en-US" sz="1400" b="1" dirty="0" err="1"/>
              <a:t>firme</a:t>
            </a:r>
            <a:r>
              <a:rPr lang="en-US" sz="1400" b="1" dirty="0"/>
              <a:t>, </a:t>
            </a:r>
            <a:r>
              <a:rPr lang="en-US" sz="1400" b="1" dirty="0" err="1"/>
              <a:t>efervescente</a:t>
            </a:r>
            <a:r>
              <a:rPr lang="en-US" sz="1400" b="1" dirty="0"/>
              <a:t>, </a:t>
            </a:r>
            <a:r>
              <a:rPr lang="en-US" sz="1400" b="1" dirty="0" err="1"/>
              <a:t>escamoso</a:t>
            </a:r>
            <a:r>
              <a:rPr lang="en-US" sz="1400" b="1" dirty="0"/>
              <a:t>, </a:t>
            </a:r>
            <a:r>
              <a:rPr lang="en-US" sz="1400" b="1" dirty="0" err="1"/>
              <a:t>plano</a:t>
            </a:r>
            <a:r>
              <a:rPr lang="en-US" sz="1400" b="1" dirty="0"/>
              <a:t>, </a:t>
            </a:r>
            <a:r>
              <a:rPr lang="en-US" sz="1400" b="1" dirty="0" err="1"/>
              <a:t>espumoso</a:t>
            </a:r>
            <a:r>
              <a:rPr lang="en-US" sz="1400" b="1" dirty="0"/>
              <a:t>, </a:t>
            </a:r>
            <a:r>
              <a:rPr lang="en-US" sz="1400" b="1" dirty="0" err="1"/>
              <a:t>granulado</a:t>
            </a:r>
            <a:r>
              <a:rPr lang="en-US" sz="1400" b="1" dirty="0"/>
              <a:t>, </a:t>
            </a:r>
            <a:r>
              <a:rPr lang="en-US" sz="1400" b="1" dirty="0" err="1"/>
              <a:t>grasoso</a:t>
            </a:r>
            <a:r>
              <a:rPr lang="en-US" sz="1400" b="1" dirty="0"/>
              <a:t>, </a:t>
            </a:r>
            <a:r>
              <a:rPr lang="en-US" sz="1400" b="1" dirty="0" err="1"/>
              <a:t>arenoso</a:t>
            </a:r>
            <a:r>
              <a:rPr lang="en-US" sz="1400" b="1" dirty="0"/>
              <a:t>, </a:t>
            </a:r>
            <a:r>
              <a:rPr lang="en-US" sz="1400" b="1" dirty="0" err="1"/>
              <a:t>Grumoso</a:t>
            </a:r>
            <a:r>
              <a:rPr lang="en-US" sz="1400" b="1" dirty="0"/>
              <a:t>, </a:t>
            </a:r>
            <a:r>
              <a:rPr lang="en-US" sz="1400" b="1" dirty="0" err="1"/>
              <a:t>húmedo</a:t>
            </a:r>
            <a:r>
              <a:rPr lang="en-US" sz="1400" b="1" dirty="0"/>
              <a:t>, </a:t>
            </a:r>
            <a:r>
              <a:rPr lang="en-US" sz="1400" b="1" dirty="0" err="1"/>
              <a:t>pastoso</a:t>
            </a:r>
            <a:r>
              <a:rPr lang="en-US" sz="1400" b="1" dirty="0"/>
              <a:t>, </a:t>
            </a:r>
            <a:r>
              <a:rPr lang="en-US" sz="1400" b="1" dirty="0" err="1"/>
              <a:t>polvoriento</a:t>
            </a:r>
            <a:r>
              <a:rPr lang="en-US" sz="1400" b="1" dirty="0"/>
              <a:t>, </a:t>
            </a:r>
            <a:r>
              <a:rPr lang="en-US" sz="1400" b="1" dirty="0" err="1"/>
              <a:t>gomoso</a:t>
            </a:r>
            <a:r>
              <a:rPr lang="en-US" sz="1400" b="1" dirty="0"/>
              <a:t>, </a:t>
            </a:r>
            <a:r>
              <a:rPr lang="en-US" sz="1400" b="1" dirty="0" err="1"/>
              <a:t>viscoso</a:t>
            </a:r>
            <a:r>
              <a:rPr lang="en-US" sz="1400" b="1" dirty="0"/>
              <a:t>, </a:t>
            </a:r>
            <a:r>
              <a:rPr lang="en-US" sz="1400" b="1" dirty="0" err="1"/>
              <a:t>liso</a:t>
            </a:r>
            <a:r>
              <a:rPr lang="en-US" sz="1400" b="1" dirty="0"/>
              <a:t>, suave, </a:t>
            </a:r>
            <a:r>
              <a:rPr lang="en-US" sz="1400" b="1" dirty="0" err="1"/>
              <a:t>esponjoso</a:t>
            </a:r>
            <a:r>
              <a:rPr lang="en-US" sz="1400" b="1" dirty="0"/>
              <a:t>, </a:t>
            </a:r>
            <a:r>
              <a:rPr lang="en-US" sz="1400" b="1" dirty="0" err="1"/>
              <a:t>pegajoso</a:t>
            </a:r>
            <a:r>
              <a:rPr lang="en-US" sz="1400" b="1" dirty="0"/>
              <a:t>, </a:t>
            </a:r>
            <a:r>
              <a:rPr lang="en-US" sz="1400" b="1" dirty="0" err="1"/>
              <a:t>tierno</a:t>
            </a:r>
            <a:r>
              <a:rPr lang="en-US" sz="1400" b="1" dirty="0"/>
              <a:t>, </a:t>
            </a:r>
            <a:r>
              <a:rPr lang="en-US" sz="1400" b="1" dirty="0" err="1"/>
              <a:t>duro</a:t>
            </a:r>
            <a:r>
              <a:rPr lang="en-US" sz="1400" b="1" dirty="0"/>
              <a:t>.</a:t>
            </a:r>
            <a:endParaRPr lang="en-IE" sz="1400" b="1" dirty="0"/>
          </a:p>
        </p:txBody>
      </p:sp>
      <p:cxnSp>
        <p:nvCxnSpPr>
          <p:cNvPr id="11" name="Straight Connector 10">
            <a:extLst>
              <a:ext uri="{FF2B5EF4-FFF2-40B4-BE49-F238E27FC236}">
                <a16:creationId xmlns:a16="http://schemas.microsoft.com/office/drawing/2014/main" id="{FCC60BF2-466C-48BF-91C3-3B8A4A1C1177}"/>
              </a:ext>
            </a:extLst>
          </p:cNvPr>
          <p:cNvCxnSpPr/>
          <p:nvPr/>
        </p:nvCxnSpPr>
        <p:spPr>
          <a:xfrm>
            <a:off x="6336638" y="209550"/>
            <a:ext cx="0" cy="5781675"/>
          </a:xfrm>
          <a:prstGeom prst="line">
            <a:avLst/>
          </a:prstGeom>
          <a:ln>
            <a:solidFill>
              <a:srgbClr val="406F7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27535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7543F6-D4C7-4BB9-8CE7-B82799B5C8C7}"/>
              </a:ext>
            </a:extLst>
          </p:cNvPr>
          <p:cNvSpPr>
            <a:spLocks noGrp="1"/>
          </p:cNvSpPr>
          <p:nvPr>
            <p:ph type="body" sz="quarter" idx="13"/>
          </p:nvPr>
        </p:nvSpPr>
        <p:spPr/>
        <p:txBody>
          <a:bodyPr/>
          <a:lstStyle/>
          <a:p>
            <a:r>
              <a:rPr lang="es-ES" b="1" dirty="0">
                <a:solidFill>
                  <a:srgbClr val="085156"/>
                </a:solidFill>
              </a:rPr>
              <a:t>Percepciones sensoriales de los alimentos</a:t>
            </a:r>
            <a:endParaRPr lang="en-IE" b="1" dirty="0">
              <a:solidFill>
                <a:srgbClr val="085156"/>
              </a:solidFill>
            </a:endParaRPr>
          </a:p>
        </p:txBody>
      </p:sp>
      <p:sp>
        <p:nvSpPr>
          <p:cNvPr id="3" name="Text Placeholder 2">
            <a:extLst>
              <a:ext uri="{FF2B5EF4-FFF2-40B4-BE49-F238E27FC236}">
                <a16:creationId xmlns:a16="http://schemas.microsoft.com/office/drawing/2014/main" id="{D871EF8F-D753-4BFE-9585-E81964D8FE89}"/>
              </a:ext>
            </a:extLst>
          </p:cNvPr>
          <p:cNvSpPr>
            <a:spLocks noGrp="1"/>
          </p:cNvSpPr>
          <p:nvPr>
            <p:ph type="body" sz="quarter" idx="14"/>
          </p:nvPr>
        </p:nvSpPr>
        <p:spPr/>
        <p:txBody>
          <a:bodyPr/>
          <a:lstStyle/>
          <a:p>
            <a:r>
              <a:rPr lang="es-ES" b="1" dirty="0">
                <a:solidFill>
                  <a:srgbClr val="406F70"/>
                </a:solidFill>
              </a:rPr>
              <a:t>Llevando el sabor a la luz</a:t>
            </a:r>
            <a:endParaRPr lang="en-IE" b="1" dirty="0">
              <a:solidFill>
                <a:srgbClr val="406F70"/>
              </a:solidFill>
            </a:endParaRPr>
          </a:p>
        </p:txBody>
      </p:sp>
      <p:sp>
        <p:nvSpPr>
          <p:cNvPr id="4" name="Picture Placeholder 3">
            <a:extLst>
              <a:ext uri="{FF2B5EF4-FFF2-40B4-BE49-F238E27FC236}">
                <a16:creationId xmlns:a16="http://schemas.microsoft.com/office/drawing/2014/main" id="{D1AF22F3-80FB-4744-8ADE-250EA3988130}"/>
              </a:ext>
            </a:extLst>
          </p:cNvPr>
          <p:cNvSpPr>
            <a:spLocks noGrp="1"/>
          </p:cNvSpPr>
          <p:nvPr>
            <p:ph type="pic" sz="quarter" idx="15"/>
          </p:nvPr>
        </p:nvSpPr>
        <p:spPr/>
      </p:sp>
      <p:sp>
        <p:nvSpPr>
          <p:cNvPr id="6" name="TextBox 5">
            <a:extLst>
              <a:ext uri="{FF2B5EF4-FFF2-40B4-BE49-F238E27FC236}">
                <a16:creationId xmlns:a16="http://schemas.microsoft.com/office/drawing/2014/main" id="{493B80B5-3423-4119-8E30-A794C552E439}"/>
              </a:ext>
            </a:extLst>
          </p:cNvPr>
          <p:cNvSpPr txBox="1"/>
          <p:nvPr/>
        </p:nvSpPr>
        <p:spPr>
          <a:xfrm>
            <a:off x="466725" y="6217874"/>
            <a:ext cx="4352925" cy="276999"/>
          </a:xfrm>
          <a:prstGeom prst="rect">
            <a:avLst/>
          </a:prstGeom>
          <a:noFill/>
        </p:spPr>
        <p:txBody>
          <a:bodyPr wrap="square" rtlCol="0">
            <a:spAutoFit/>
          </a:bodyPr>
          <a:lstStyle/>
          <a:p>
            <a:r>
              <a:rPr lang="en-IE" sz="1200" dirty="0">
                <a:hlinkClick r:id="rId3"/>
              </a:rPr>
              <a:t>Bringing Flavour to Light | </a:t>
            </a:r>
            <a:r>
              <a:rPr lang="en-IE" sz="1200" dirty="0" err="1">
                <a:hlinkClick r:id="rId3"/>
              </a:rPr>
              <a:t>Jozef</a:t>
            </a:r>
            <a:r>
              <a:rPr lang="en-IE" sz="1200" dirty="0">
                <a:hlinkClick r:id="rId3"/>
              </a:rPr>
              <a:t> Youssef | </a:t>
            </a:r>
            <a:r>
              <a:rPr lang="en-IE" sz="1200" dirty="0" err="1">
                <a:hlinkClick r:id="rId3"/>
              </a:rPr>
              <a:t>TEDxLSE</a:t>
            </a:r>
            <a:r>
              <a:rPr lang="en-IE" sz="1200" dirty="0">
                <a:hlinkClick r:id="rId3"/>
              </a:rPr>
              <a:t> - YouTube</a:t>
            </a:r>
            <a:endParaRPr lang="en-IE" sz="1200" dirty="0"/>
          </a:p>
        </p:txBody>
      </p:sp>
      <p:sp>
        <p:nvSpPr>
          <p:cNvPr id="7" name="TextBox 6">
            <a:extLst>
              <a:ext uri="{FF2B5EF4-FFF2-40B4-BE49-F238E27FC236}">
                <a16:creationId xmlns:a16="http://schemas.microsoft.com/office/drawing/2014/main" id="{F428CA1F-8127-440B-AD24-080A55AE32A0}"/>
              </a:ext>
            </a:extLst>
          </p:cNvPr>
          <p:cNvSpPr txBox="1"/>
          <p:nvPr/>
        </p:nvSpPr>
        <p:spPr>
          <a:xfrm>
            <a:off x="9534525" y="2060759"/>
            <a:ext cx="2266950" cy="3416320"/>
          </a:xfrm>
          <a:prstGeom prst="rect">
            <a:avLst/>
          </a:prstGeom>
          <a:noFill/>
        </p:spPr>
        <p:txBody>
          <a:bodyPr wrap="square" rtlCol="0">
            <a:spAutoFit/>
          </a:bodyPr>
          <a:lstStyle/>
          <a:p>
            <a:pPr algn="ctr"/>
            <a:r>
              <a:rPr lang="es-ES" sz="2400" dirty="0">
                <a:solidFill>
                  <a:srgbClr val="406F70"/>
                </a:solidFill>
              </a:rPr>
              <a:t>Aquí </a:t>
            </a:r>
            <a:r>
              <a:rPr lang="es-ES" sz="2400" dirty="0" err="1">
                <a:solidFill>
                  <a:srgbClr val="406F70"/>
                </a:solidFill>
              </a:rPr>
              <a:t>Jozef</a:t>
            </a:r>
            <a:r>
              <a:rPr lang="es-ES" sz="2400" dirty="0">
                <a:solidFill>
                  <a:srgbClr val="406F70"/>
                </a:solidFill>
              </a:rPr>
              <a:t> </a:t>
            </a:r>
            <a:r>
              <a:rPr lang="es-ES" sz="2400" dirty="0" err="1">
                <a:solidFill>
                  <a:srgbClr val="406F70"/>
                </a:solidFill>
              </a:rPr>
              <a:t>Youssef</a:t>
            </a:r>
            <a:r>
              <a:rPr lang="es-ES" sz="2400" dirty="0">
                <a:solidFill>
                  <a:srgbClr val="406F70"/>
                </a:solidFill>
              </a:rPr>
              <a:t> analiza cómo el sabor es una construcción de la mente, además de la de los sentidos físicos. </a:t>
            </a:r>
            <a:endParaRPr lang="en-IE" sz="2400" dirty="0">
              <a:solidFill>
                <a:srgbClr val="406F70"/>
              </a:solidFill>
            </a:endParaRPr>
          </a:p>
        </p:txBody>
      </p:sp>
      <p:sp>
        <p:nvSpPr>
          <p:cNvPr id="8" name="Oval 7">
            <a:extLst>
              <a:ext uri="{FF2B5EF4-FFF2-40B4-BE49-F238E27FC236}">
                <a16:creationId xmlns:a16="http://schemas.microsoft.com/office/drawing/2014/main" id="{8236ADE5-407F-4A06-80D0-C33B433D70A1}"/>
              </a:ext>
            </a:extLst>
          </p:cNvPr>
          <p:cNvSpPr/>
          <p:nvPr/>
        </p:nvSpPr>
        <p:spPr>
          <a:xfrm>
            <a:off x="1231446" y="640126"/>
            <a:ext cx="1952625" cy="105970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06F70"/>
                </a:solidFill>
              </a:rPr>
              <a:t>WATCH </a:t>
            </a:r>
            <a:endParaRPr lang="en-IE" sz="2400" b="1" dirty="0">
              <a:solidFill>
                <a:srgbClr val="406F70"/>
              </a:solidFill>
            </a:endParaRPr>
          </a:p>
        </p:txBody>
      </p:sp>
      <p:pic>
        <p:nvPicPr>
          <p:cNvPr id="9" name="Online Media 8" title="Bringing Flavour to Light | Jozef Youssef | TEDxLSE">
            <a:hlinkClick r:id="" action="ppaction://media"/>
            <a:extLst>
              <a:ext uri="{FF2B5EF4-FFF2-40B4-BE49-F238E27FC236}">
                <a16:creationId xmlns:a16="http://schemas.microsoft.com/office/drawing/2014/main" id="{3EB3055D-4D6E-430A-A0E6-ECF3466D53D9}"/>
              </a:ext>
            </a:extLst>
          </p:cNvPr>
          <p:cNvPicPr>
            <a:picLocks noRot="1" noChangeAspect="1"/>
          </p:cNvPicPr>
          <p:nvPr>
            <a:videoFile r:link="rId1"/>
          </p:nvPr>
        </p:nvPicPr>
        <p:blipFill>
          <a:blip r:embed="rId4"/>
          <a:stretch>
            <a:fillRect/>
          </a:stretch>
        </p:blipFill>
        <p:spPr>
          <a:xfrm>
            <a:off x="3184071" y="1873069"/>
            <a:ext cx="5665788" cy="3562926"/>
          </a:xfrm>
          <a:prstGeom prst="rect">
            <a:avLst/>
          </a:prstGeom>
        </p:spPr>
      </p:pic>
    </p:spTree>
    <p:extLst>
      <p:ext uri="{BB962C8B-B14F-4D97-AF65-F5344CB8AC3E}">
        <p14:creationId xmlns:p14="http://schemas.microsoft.com/office/powerpoint/2010/main" val="1656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E81CBC-0EEC-4E3B-8B44-24CB6A706189}"/>
              </a:ext>
            </a:extLst>
          </p:cNvPr>
          <p:cNvSpPr>
            <a:spLocks noGrp="1"/>
          </p:cNvSpPr>
          <p:nvPr>
            <p:ph type="body" sz="quarter" idx="13"/>
          </p:nvPr>
        </p:nvSpPr>
        <p:spPr/>
        <p:txBody>
          <a:bodyPr/>
          <a:lstStyle/>
          <a:p>
            <a:r>
              <a:rPr lang="es-ES" b="1" dirty="0">
                <a:solidFill>
                  <a:srgbClr val="085156"/>
                </a:solidFill>
              </a:rPr>
              <a:t>Una visión general del análisis sensorial:</a:t>
            </a:r>
            <a:endParaRPr lang="en-IE" b="1" dirty="0">
              <a:solidFill>
                <a:srgbClr val="085156"/>
              </a:solidFill>
            </a:endParaRPr>
          </a:p>
        </p:txBody>
      </p:sp>
      <p:sp>
        <p:nvSpPr>
          <p:cNvPr id="4" name="Picture Placeholder 3">
            <a:extLst>
              <a:ext uri="{FF2B5EF4-FFF2-40B4-BE49-F238E27FC236}">
                <a16:creationId xmlns:a16="http://schemas.microsoft.com/office/drawing/2014/main" id="{7AF54D5D-A2E7-4F74-81F2-B48E38853CAF}"/>
              </a:ext>
            </a:extLst>
          </p:cNvPr>
          <p:cNvSpPr>
            <a:spLocks noGrp="1"/>
          </p:cNvSpPr>
          <p:nvPr>
            <p:ph type="pic" sz="quarter" idx="15"/>
          </p:nvPr>
        </p:nvSpPr>
        <p:spPr/>
      </p:sp>
      <p:sp>
        <p:nvSpPr>
          <p:cNvPr id="3" name="Oval 2">
            <a:extLst>
              <a:ext uri="{FF2B5EF4-FFF2-40B4-BE49-F238E27FC236}">
                <a16:creationId xmlns:a16="http://schemas.microsoft.com/office/drawing/2014/main" id="{88F1A905-C7CD-42A1-B346-7EF6FF1948DE}"/>
              </a:ext>
            </a:extLst>
          </p:cNvPr>
          <p:cNvSpPr/>
          <p:nvPr/>
        </p:nvSpPr>
        <p:spPr>
          <a:xfrm>
            <a:off x="1135746" y="666097"/>
            <a:ext cx="1952625" cy="105970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06F70"/>
                </a:solidFill>
              </a:rPr>
              <a:t>WATCH </a:t>
            </a:r>
            <a:endParaRPr lang="en-IE" sz="2400" b="1" dirty="0">
              <a:solidFill>
                <a:srgbClr val="406F70"/>
              </a:solidFill>
            </a:endParaRPr>
          </a:p>
        </p:txBody>
      </p:sp>
      <p:sp>
        <p:nvSpPr>
          <p:cNvPr id="6" name="TextBox 5">
            <a:extLst>
              <a:ext uri="{FF2B5EF4-FFF2-40B4-BE49-F238E27FC236}">
                <a16:creationId xmlns:a16="http://schemas.microsoft.com/office/drawing/2014/main" id="{D09E4CA0-9E09-4D27-90D7-4F352C3E4CAD}"/>
              </a:ext>
            </a:extLst>
          </p:cNvPr>
          <p:cNvSpPr txBox="1"/>
          <p:nvPr/>
        </p:nvSpPr>
        <p:spPr>
          <a:xfrm>
            <a:off x="9505950" y="2293711"/>
            <a:ext cx="2219325" cy="3416320"/>
          </a:xfrm>
          <a:prstGeom prst="rect">
            <a:avLst/>
          </a:prstGeom>
          <a:noFill/>
        </p:spPr>
        <p:txBody>
          <a:bodyPr wrap="square" rtlCol="0">
            <a:spAutoFit/>
          </a:bodyPr>
          <a:lstStyle/>
          <a:p>
            <a:pPr algn="ctr"/>
            <a:r>
              <a:rPr lang="es-ES" sz="2400" dirty="0">
                <a:solidFill>
                  <a:srgbClr val="406F70"/>
                </a:solidFill>
              </a:rPr>
              <a:t>Carol Griffin, de los Servicios Sensoriales de </a:t>
            </a:r>
            <a:r>
              <a:rPr lang="es-ES" sz="2400" dirty="0" err="1">
                <a:solidFill>
                  <a:srgbClr val="406F70"/>
                </a:solidFill>
              </a:rPr>
              <a:t>Teagasc</a:t>
            </a:r>
            <a:r>
              <a:rPr lang="es-ES" sz="2400" dirty="0">
                <a:solidFill>
                  <a:srgbClr val="406F70"/>
                </a:solidFill>
              </a:rPr>
              <a:t> (Irlanda), explica el papel del análisis sensorial en los alimentos</a:t>
            </a:r>
            <a:r>
              <a:rPr lang="en-US" sz="2400" dirty="0">
                <a:solidFill>
                  <a:srgbClr val="406F70"/>
                </a:solidFill>
              </a:rPr>
              <a:t>.</a:t>
            </a:r>
            <a:endParaRPr lang="en-IE" sz="2400" dirty="0">
              <a:solidFill>
                <a:srgbClr val="406F70"/>
              </a:solidFill>
            </a:endParaRPr>
          </a:p>
        </p:txBody>
      </p:sp>
      <p:sp>
        <p:nvSpPr>
          <p:cNvPr id="7" name="TextBox 6">
            <a:extLst>
              <a:ext uri="{FF2B5EF4-FFF2-40B4-BE49-F238E27FC236}">
                <a16:creationId xmlns:a16="http://schemas.microsoft.com/office/drawing/2014/main" id="{33945AD4-B5BB-4EED-83DF-9FF4E8272D09}"/>
              </a:ext>
            </a:extLst>
          </p:cNvPr>
          <p:cNvSpPr txBox="1"/>
          <p:nvPr/>
        </p:nvSpPr>
        <p:spPr>
          <a:xfrm>
            <a:off x="552450" y="6059761"/>
            <a:ext cx="4000500" cy="584775"/>
          </a:xfrm>
          <a:prstGeom prst="rect">
            <a:avLst/>
          </a:prstGeom>
          <a:noFill/>
        </p:spPr>
        <p:txBody>
          <a:bodyPr wrap="square" rtlCol="0">
            <a:spAutoFit/>
          </a:bodyPr>
          <a:lstStyle/>
          <a:p>
            <a:r>
              <a:rPr lang="en-IE" sz="1400" dirty="0">
                <a:hlinkClick r:id="rId3"/>
              </a:rPr>
              <a:t>https://www.youtube.com/watch?v=qW5oZI2Mry4</a:t>
            </a:r>
            <a:endParaRPr lang="en-IE" sz="1400" dirty="0"/>
          </a:p>
          <a:p>
            <a:endParaRPr lang="en-IE" dirty="0"/>
          </a:p>
        </p:txBody>
      </p:sp>
      <p:pic>
        <p:nvPicPr>
          <p:cNvPr id="8" name="Online Media 7" title="Sensory Analysis - Carol Griffin, Teagasc">
            <a:hlinkClick r:id="" action="ppaction://media"/>
            <a:extLst>
              <a:ext uri="{FF2B5EF4-FFF2-40B4-BE49-F238E27FC236}">
                <a16:creationId xmlns:a16="http://schemas.microsoft.com/office/drawing/2014/main" id="{497887D4-63A6-4E1C-AE80-B0CECE9746E9}"/>
              </a:ext>
            </a:extLst>
          </p:cNvPr>
          <p:cNvPicPr>
            <a:picLocks noRot="1" noChangeAspect="1"/>
          </p:cNvPicPr>
          <p:nvPr>
            <a:videoFile r:link="rId1"/>
          </p:nvPr>
        </p:nvPicPr>
        <p:blipFill>
          <a:blip r:embed="rId4"/>
          <a:stretch>
            <a:fillRect/>
          </a:stretch>
        </p:blipFill>
        <p:spPr>
          <a:xfrm>
            <a:off x="3100092" y="1806740"/>
            <a:ext cx="5834358" cy="3651599"/>
          </a:xfrm>
          <a:prstGeom prst="rect">
            <a:avLst/>
          </a:prstGeom>
        </p:spPr>
      </p:pic>
    </p:spTree>
    <p:extLst>
      <p:ext uri="{BB962C8B-B14F-4D97-AF65-F5344CB8AC3E}">
        <p14:creationId xmlns:p14="http://schemas.microsoft.com/office/powerpoint/2010/main" val="36956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71C87-A0B4-4CF6-826E-954A0AD91994}"/>
              </a:ext>
            </a:extLst>
          </p:cNvPr>
          <p:cNvSpPr>
            <a:spLocks noGrp="1"/>
          </p:cNvSpPr>
          <p:nvPr>
            <p:ph type="body" sz="quarter" idx="13"/>
          </p:nvPr>
        </p:nvSpPr>
        <p:spPr>
          <a:xfrm>
            <a:off x="421694" y="2173321"/>
            <a:ext cx="8722306" cy="1570004"/>
          </a:xfrm>
        </p:spPr>
        <p:txBody>
          <a:bodyPr/>
          <a:lstStyle/>
          <a:p>
            <a:r>
              <a:rPr lang="en-US" dirty="0"/>
              <a:t>2. VARIABLES PERSONALES</a:t>
            </a:r>
          </a:p>
          <a:p>
            <a:endParaRPr lang="en-IE" dirty="0"/>
          </a:p>
        </p:txBody>
      </p:sp>
    </p:spTree>
    <p:extLst>
      <p:ext uri="{BB962C8B-B14F-4D97-AF65-F5344CB8AC3E}">
        <p14:creationId xmlns:p14="http://schemas.microsoft.com/office/powerpoint/2010/main" val="390590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940FF-3CCA-4A23-B0B2-F384678753E7}"/>
              </a:ext>
            </a:extLst>
          </p:cNvPr>
          <p:cNvSpPr>
            <a:spLocks noGrp="1"/>
          </p:cNvSpPr>
          <p:nvPr>
            <p:ph type="body" sz="quarter" idx="19"/>
          </p:nvPr>
        </p:nvSpPr>
        <p:spPr>
          <a:xfrm>
            <a:off x="295275" y="293914"/>
            <a:ext cx="8857251" cy="1160989"/>
          </a:xfrm>
        </p:spPr>
        <p:txBody>
          <a:bodyPr>
            <a:normAutofit/>
          </a:bodyPr>
          <a:lstStyle/>
          <a:p>
            <a:r>
              <a:rPr lang="en-IE" b="1" dirty="0">
                <a:effectLst/>
                <a:latin typeface="Calibri" panose="020F0502020204030204" pitchFamily="34" charset="0"/>
                <a:ea typeface="Calibri" panose="020F0502020204030204" pitchFamily="34" charset="0"/>
              </a:rPr>
              <a:t>A time of great change…</a:t>
            </a:r>
            <a:endParaRPr lang="en-IE" b="1" dirty="0"/>
          </a:p>
        </p:txBody>
      </p:sp>
      <p:sp>
        <p:nvSpPr>
          <p:cNvPr id="3" name="Text Placeholder 2">
            <a:extLst>
              <a:ext uri="{FF2B5EF4-FFF2-40B4-BE49-F238E27FC236}">
                <a16:creationId xmlns:a16="http://schemas.microsoft.com/office/drawing/2014/main" id="{DF3D6A6F-2B1C-48B3-BC5E-36A4BA87CBAF}"/>
              </a:ext>
            </a:extLst>
          </p:cNvPr>
          <p:cNvSpPr>
            <a:spLocks noGrp="1"/>
          </p:cNvSpPr>
          <p:nvPr>
            <p:ph type="body" sz="quarter" idx="20"/>
          </p:nvPr>
        </p:nvSpPr>
        <p:spPr>
          <a:xfrm>
            <a:off x="295275" y="1063900"/>
            <a:ext cx="7874455" cy="3732387"/>
          </a:xfrm>
        </p:spPr>
        <p:txBody>
          <a:bodyPr/>
          <a:lstStyle/>
          <a:p>
            <a:pPr algn="just"/>
            <a:r>
              <a:rPr lang="es-ES_tradnl" dirty="0">
                <a:solidFill>
                  <a:srgbClr val="406F70"/>
                </a:solidFill>
              </a:rPr>
              <a:t>En esta primera sección de aprendizaje, ponemos el foco en el consumidor.   Su comportamiento cambiante debe estar en el centro de la planificación empresarial para que los operadores de servicios alimentarios puedan recuperarse y preparar sus negocios para el futuro.</a:t>
            </a:r>
          </a:p>
          <a:p>
            <a:pPr algn="just"/>
            <a:r>
              <a:rPr lang="en-GB" b="1" dirty="0">
                <a:solidFill>
                  <a:srgbClr val="F5C05B"/>
                </a:solidFill>
              </a:rPr>
              <a:t>LET’S LOOK AT SOME INSIGHTFUL RESEARCH</a:t>
            </a:r>
          </a:p>
          <a:p>
            <a:pPr algn="just"/>
            <a:r>
              <a:rPr lang="es-ES_tradnl" sz="2000" dirty="0">
                <a:solidFill>
                  <a:srgbClr val="406F70"/>
                </a:solidFill>
              </a:rPr>
              <a:t>Una encuesta realizada a 5.000 consumidores de 10 países europeos demostró que las medidas de bloqueo pueden haber provocado cambios de comportamiento duraderos en relación con el consumo de alimentos. Vea la oportunidad que tiene la industria alimentaria de aprovechar las crecientes tendencias de salud y sostenibilidad en el sitio web del IET. </a:t>
            </a:r>
            <a:endParaRPr lang="en-IE" sz="2000" dirty="0">
              <a:hlinkClick r:id="rId2"/>
            </a:endParaRPr>
          </a:p>
          <a:p>
            <a:pPr algn="just"/>
            <a:endParaRPr lang="en-IE" sz="1050" dirty="0">
              <a:hlinkClick r:id="rId2"/>
            </a:endParaRPr>
          </a:p>
          <a:p>
            <a:pPr algn="just"/>
            <a:endParaRPr lang="en-IE" sz="1050" dirty="0">
              <a:hlinkClick r:id="rId2"/>
            </a:endParaRPr>
          </a:p>
          <a:p>
            <a:pPr algn="just"/>
            <a:endParaRPr lang="en-IE" sz="800" dirty="0">
              <a:hlinkClick r:id="rId2"/>
            </a:endParaRPr>
          </a:p>
        </p:txBody>
      </p:sp>
      <p:pic>
        <p:nvPicPr>
          <p:cNvPr id="5" name="Picture 4">
            <a:hlinkClick r:id="rId2"/>
            <a:extLst>
              <a:ext uri="{FF2B5EF4-FFF2-40B4-BE49-F238E27FC236}">
                <a16:creationId xmlns:a16="http://schemas.microsoft.com/office/drawing/2014/main" id="{1B4E8B98-4D76-412A-8BA9-2BBB438ED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6002" y="2031255"/>
            <a:ext cx="3450723" cy="4532831"/>
          </a:xfrm>
          <a:prstGeom prst="rect">
            <a:avLst/>
          </a:prstGeom>
        </p:spPr>
      </p:pic>
      <p:sp>
        <p:nvSpPr>
          <p:cNvPr id="9" name="TextBox 8">
            <a:extLst>
              <a:ext uri="{FF2B5EF4-FFF2-40B4-BE49-F238E27FC236}">
                <a16:creationId xmlns:a16="http://schemas.microsoft.com/office/drawing/2014/main" id="{D02CCA0A-DAC0-40D6-B6F0-CCFB2CCEE5E9}"/>
              </a:ext>
            </a:extLst>
          </p:cNvPr>
          <p:cNvSpPr txBox="1"/>
          <p:nvPr/>
        </p:nvSpPr>
        <p:spPr>
          <a:xfrm>
            <a:off x="406041" y="5161053"/>
            <a:ext cx="7315200" cy="830997"/>
          </a:xfrm>
          <a:prstGeom prst="rect">
            <a:avLst/>
          </a:prstGeom>
          <a:solidFill>
            <a:srgbClr val="CC9131"/>
          </a:solidFill>
        </p:spPr>
        <p:txBody>
          <a:bodyPr wrap="square" rtlCol="0">
            <a:spAutoFit/>
          </a:bodyPr>
          <a:lstStyle/>
          <a:p>
            <a:r>
              <a:rPr lang="es-ES_tradnl" sz="2400" b="1" u="sng" dirty="0">
                <a:solidFill>
                  <a:srgbClr val="085156"/>
                </a:solidFill>
              </a:rPr>
              <a:t>ACCIÓN DE APRENDIZAJE: Sumérjase en este fascinante informe con sólo pulsar el botón de descarga.</a:t>
            </a:r>
            <a:endParaRPr lang="en-IE" sz="2400" b="1" dirty="0">
              <a:solidFill>
                <a:srgbClr val="085156"/>
              </a:solidFill>
            </a:endParaRPr>
          </a:p>
        </p:txBody>
      </p:sp>
    </p:spTree>
    <p:extLst>
      <p:ext uri="{BB962C8B-B14F-4D97-AF65-F5344CB8AC3E}">
        <p14:creationId xmlns:p14="http://schemas.microsoft.com/office/powerpoint/2010/main" val="1585307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CA7984-7F6C-4785-B8C4-F41B15523E2C}"/>
              </a:ext>
            </a:extLst>
          </p:cNvPr>
          <p:cNvSpPr>
            <a:spLocks noGrp="1"/>
          </p:cNvSpPr>
          <p:nvPr>
            <p:ph type="body" sz="quarter" idx="14"/>
          </p:nvPr>
        </p:nvSpPr>
        <p:spPr/>
        <p:txBody>
          <a:bodyPr>
            <a:normAutofit/>
          </a:bodyPr>
          <a:lstStyle/>
          <a:p>
            <a:r>
              <a:rPr lang="es-ES" b="1" dirty="0">
                <a:solidFill>
                  <a:srgbClr val="085156"/>
                </a:solidFill>
              </a:rPr>
              <a:t>ESTILOS DE VIDA DEL CONSUMIDOR</a:t>
            </a:r>
            <a:endParaRPr lang="en-IE" b="1" dirty="0">
              <a:solidFill>
                <a:srgbClr val="085156"/>
              </a:solidFill>
            </a:endParaRPr>
          </a:p>
        </p:txBody>
      </p:sp>
      <p:sp>
        <p:nvSpPr>
          <p:cNvPr id="3" name="Text Placeholder 2">
            <a:extLst>
              <a:ext uri="{FF2B5EF4-FFF2-40B4-BE49-F238E27FC236}">
                <a16:creationId xmlns:a16="http://schemas.microsoft.com/office/drawing/2014/main" id="{91F51A8E-E7D1-4F4F-BCEC-55D7098337EE}"/>
              </a:ext>
            </a:extLst>
          </p:cNvPr>
          <p:cNvSpPr>
            <a:spLocks noGrp="1"/>
          </p:cNvSpPr>
          <p:nvPr>
            <p:ph type="body" sz="quarter" idx="15"/>
          </p:nvPr>
        </p:nvSpPr>
        <p:spPr>
          <a:xfrm>
            <a:off x="684287" y="4432246"/>
            <a:ext cx="3408830" cy="1923583"/>
          </a:xfrm>
        </p:spPr>
        <p:txBody>
          <a:bodyPr>
            <a:normAutofit/>
          </a:bodyPr>
          <a:lstStyle/>
          <a:p>
            <a:r>
              <a:rPr lang="es-ES_tradnl" dirty="0"/>
              <a:t>Nuestros consumidores tienen muchas perspectivas y variables de estilo de vida.</a:t>
            </a:r>
            <a:endParaRPr lang="en-IE" dirty="0"/>
          </a:p>
        </p:txBody>
      </p:sp>
      <p:sp>
        <p:nvSpPr>
          <p:cNvPr id="4" name="Text Placeholder 3">
            <a:extLst>
              <a:ext uri="{FF2B5EF4-FFF2-40B4-BE49-F238E27FC236}">
                <a16:creationId xmlns:a16="http://schemas.microsoft.com/office/drawing/2014/main" id="{29C4654E-EEE1-43E6-9EFE-3E37243373CF}"/>
              </a:ext>
            </a:extLst>
          </p:cNvPr>
          <p:cNvSpPr>
            <a:spLocks noGrp="1"/>
          </p:cNvSpPr>
          <p:nvPr>
            <p:ph type="body" sz="quarter" idx="16"/>
          </p:nvPr>
        </p:nvSpPr>
        <p:spPr/>
        <p:txBody>
          <a:bodyPr/>
          <a:lstStyle/>
          <a:p>
            <a:r>
              <a:rPr lang="en-IE" b="1" dirty="0">
                <a:solidFill>
                  <a:srgbClr val="406F70"/>
                </a:solidFill>
              </a:rPr>
              <a:t>EXPERIENCIA DEL PRODUCTO</a:t>
            </a:r>
          </a:p>
        </p:txBody>
      </p:sp>
      <p:sp>
        <p:nvSpPr>
          <p:cNvPr id="5" name="Text Placeholder 4">
            <a:extLst>
              <a:ext uri="{FF2B5EF4-FFF2-40B4-BE49-F238E27FC236}">
                <a16:creationId xmlns:a16="http://schemas.microsoft.com/office/drawing/2014/main" id="{8DA60986-1DEF-4757-A4F0-78628159F583}"/>
              </a:ext>
            </a:extLst>
          </p:cNvPr>
          <p:cNvSpPr>
            <a:spLocks noGrp="1"/>
          </p:cNvSpPr>
          <p:nvPr>
            <p:ph type="body" sz="quarter" idx="17"/>
          </p:nvPr>
        </p:nvSpPr>
        <p:spPr>
          <a:xfrm>
            <a:off x="4343401" y="4432246"/>
            <a:ext cx="3755484" cy="1616129"/>
          </a:xfrm>
        </p:spPr>
        <p:txBody>
          <a:bodyPr>
            <a:normAutofit lnSpcReduction="10000"/>
          </a:bodyPr>
          <a:lstStyle/>
          <a:p>
            <a:r>
              <a:rPr lang="es-ES_tradnl" sz="2000" dirty="0"/>
              <a:t>La EXPERIENCIA TOTAL DEL PRODUCTO es la combinación de eventos, recuerdos y sensaciones que ocurren antes, durante y después de la sensación propiamente dicha </a:t>
            </a:r>
            <a:endParaRPr lang="en-IE" sz="1800" dirty="0"/>
          </a:p>
        </p:txBody>
      </p:sp>
      <p:sp>
        <p:nvSpPr>
          <p:cNvPr id="6" name="Text Placeholder 5">
            <a:extLst>
              <a:ext uri="{FF2B5EF4-FFF2-40B4-BE49-F238E27FC236}">
                <a16:creationId xmlns:a16="http://schemas.microsoft.com/office/drawing/2014/main" id="{F5A2AE8F-3174-404B-B159-4373DD411AC4}"/>
              </a:ext>
            </a:extLst>
          </p:cNvPr>
          <p:cNvSpPr>
            <a:spLocks noGrp="1"/>
          </p:cNvSpPr>
          <p:nvPr>
            <p:ph type="body" sz="quarter" idx="18"/>
          </p:nvPr>
        </p:nvSpPr>
        <p:spPr/>
        <p:txBody>
          <a:bodyPr/>
          <a:lstStyle/>
          <a:p>
            <a:r>
              <a:rPr lang="en-IE" b="1" dirty="0">
                <a:solidFill>
                  <a:srgbClr val="F5C05B"/>
                </a:solidFill>
              </a:rPr>
              <a:t>EMOCIONAL</a:t>
            </a:r>
          </a:p>
        </p:txBody>
      </p:sp>
      <p:sp>
        <p:nvSpPr>
          <p:cNvPr id="7" name="Text Placeholder 6">
            <a:extLst>
              <a:ext uri="{FF2B5EF4-FFF2-40B4-BE49-F238E27FC236}">
                <a16:creationId xmlns:a16="http://schemas.microsoft.com/office/drawing/2014/main" id="{AB35855F-8C56-4044-A42E-59C47005F1A3}"/>
              </a:ext>
            </a:extLst>
          </p:cNvPr>
          <p:cNvSpPr>
            <a:spLocks noGrp="1"/>
          </p:cNvSpPr>
          <p:nvPr>
            <p:ph type="body" sz="quarter" idx="19"/>
          </p:nvPr>
        </p:nvSpPr>
        <p:spPr>
          <a:xfrm>
            <a:off x="8228086" y="4432247"/>
            <a:ext cx="3408830" cy="2244778"/>
          </a:xfrm>
        </p:spPr>
        <p:txBody>
          <a:bodyPr>
            <a:normAutofit lnSpcReduction="10000"/>
          </a:bodyPr>
          <a:lstStyle/>
          <a:p>
            <a:r>
              <a:rPr lang="es-ES_tradnl" sz="2000" dirty="0"/>
              <a:t>La inclusión de características emocionales en la marca y la promoción puede suscitar emociones que son fundamentales para la forma en que los consumidores perciben e interpretan las marcas. </a:t>
            </a:r>
            <a:endParaRPr lang="en-IE" sz="2000" dirty="0"/>
          </a:p>
        </p:txBody>
      </p:sp>
      <p:sp>
        <p:nvSpPr>
          <p:cNvPr id="8" name="Text Placeholder 7">
            <a:extLst>
              <a:ext uri="{FF2B5EF4-FFF2-40B4-BE49-F238E27FC236}">
                <a16:creationId xmlns:a16="http://schemas.microsoft.com/office/drawing/2014/main" id="{B8ADCBC4-4720-44F8-BC5F-AA53CD397DDE}"/>
              </a:ext>
            </a:extLst>
          </p:cNvPr>
          <p:cNvSpPr>
            <a:spLocks noGrp="1"/>
          </p:cNvSpPr>
          <p:nvPr>
            <p:ph type="body" sz="quarter" idx="13"/>
          </p:nvPr>
        </p:nvSpPr>
        <p:spPr>
          <a:xfrm>
            <a:off x="0" y="696247"/>
            <a:ext cx="12192000" cy="1045795"/>
          </a:xfrm>
        </p:spPr>
        <p:txBody>
          <a:bodyPr>
            <a:normAutofit/>
          </a:bodyPr>
          <a:lstStyle/>
          <a:p>
            <a:r>
              <a:rPr lang="en-IE" sz="3300" dirty="0">
                <a:solidFill>
                  <a:srgbClr val="406F70"/>
                </a:solidFill>
              </a:rPr>
              <a:t>Consideraciones en </a:t>
            </a:r>
            <a:r>
              <a:rPr lang="en-IE" sz="3300" b="1" dirty="0">
                <a:solidFill>
                  <a:srgbClr val="406F70"/>
                </a:solidFill>
              </a:rPr>
              <a:t>Variables Personales:</a:t>
            </a:r>
            <a:endParaRPr lang="en-IE" sz="3300" dirty="0">
              <a:solidFill>
                <a:srgbClr val="406F70"/>
              </a:solidFill>
            </a:endParaRPr>
          </a:p>
        </p:txBody>
      </p:sp>
      <p:pic>
        <p:nvPicPr>
          <p:cNvPr id="10" name="Graphic 9" descr="Badge 1 outline">
            <a:extLst>
              <a:ext uri="{FF2B5EF4-FFF2-40B4-BE49-F238E27FC236}">
                <a16:creationId xmlns:a16="http://schemas.microsoft.com/office/drawing/2014/main" id="{F34B1658-2F94-4496-B48C-1793E7DECF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31502" y="2079604"/>
            <a:ext cx="914400" cy="914400"/>
          </a:xfrm>
          <a:prstGeom prst="rect">
            <a:avLst/>
          </a:prstGeom>
        </p:spPr>
      </p:pic>
      <p:pic>
        <p:nvPicPr>
          <p:cNvPr id="12" name="Graphic 11" descr="Badge outline">
            <a:extLst>
              <a:ext uri="{FF2B5EF4-FFF2-40B4-BE49-F238E27FC236}">
                <a16:creationId xmlns:a16="http://schemas.microsoft.com/office/drawing/2014/main" id="{280C38AB-A525-4163-B261-29F1AEAAE3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59431" y="2079604"/>
            <a:ext cx="914400" cy="914400"/>
          </a:xfrm>
          <a:prstGeom prst="rect">
            <a:avLst/>
          </a:prstGeom>
        </p:spPr>
      </p:pic>
      <p:pic>
        <p:nvPicPr>
          <p:cNvPr id="14" name="Graphic 13" descr="Badge 3 outline">
            <a:extLst>
              <a:ext uri="{FF2B5EF4-FFF2-40B4-BE49-F238E27FC236}">
                <a16:creationId xmlns:a16="http://schemas.microsoft.com/office/drawing/2014/main" id="{13F56B94-306B-40A0-BCB1-D58CE940FB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75301" y="2079604"/>
            <a:ext cx="914400" cy="914400"/>
          </a:xfrm>
          <a:prstGeom prst="rect">
            <a:avLst/>
          </a:prstGeom>
        </p:spPr>
      </p:pic>
    </p:spTree>
    <p:extLst>
      <p:ext uri="{BB962C8B-B14F-4D97-AF65-F5344CB8AC3E}">
        <p14:creationId xmlns:p14="http://schemas.microsoft.com/office/powerpoint/2010/main" val="2428385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8772B2-D055-411A-9823-787A9F41ADA8}"/>
              </a:ext>
            </a:extLst>
          </p:cNvPr>
          <p:cNvSpPr>
            <a:spLocks noGrp="1"/>
          </p:cNvSpPr>
          <p:nvPr>
            <p:ph type="body" sz="quarter" idx="19"/>
          </p:nvPr>
        </p:nvSpPr>
        <p:spPr>
          <a:xfrm>
            <a:off x="451638" y="612928"/>
            <a:ext cx="11740361" cy="1120468"/>
          </a:xfrm>
        </p:spPr>
        <p:txBody>
          <a:bodyPr>
            <a:noAutofit/>
          </a:bodyPr>
          <a:lstStyle/>
          <a:p>
            <a:r>
              <a:rPr lang="en-IE" sz="3200" b="1" dirty="0">
                <a:solidFill>
                  <a:srgbClr val="F5C05B"/>
                </a:solidFill>
              </a:rPr>
              <a:t>1.</a:t>
            </a:r>
            <a:r>
              <a:rPr lang="es-ES_tradnl" sz="3200" b="1" dirty="0">
                <a:solidFill>
                  <a:srgbClr val="F5C05B"/>
                </a:solidFill>
              </a:rPr>
              <a:t>  Los estilos de vida y cómo afectan a la elección de alimentos:</a:t>
            </a:r>
            <a:endParaRPr lang="en-IE" sz="3200" b="1" dirty="0">
              <a:solidFill>
                <a:srgbClr val="F5C05B"/>
              </a:solidFill>
            </a:endParaRPr>
          </a:p>
        </p:txBody>
      </p:sp>
      <p:sp>
        <p:nvSpPr>
          <p:cNvPr id="3" name="Text Placeholder 2">
            <a:extLst>
              <a:ext uri="{FF2B5EF4-FFF2-40B4-BE49-F238E27FC236}">
                <a16:creationId xmlns:a16="http://schemas.microsoft.com/office/drawing/2014/main" id="{FFA04E5B-508E-4E10-9EA6-E33B56563E50}"/>
              </a:ext>
            </a:extLst>
          </p:cNvPr>
          <p:cNvSpPr>
            <a:spLocks noGrp="1"/>
          </p:cNvSpPr>
          <p:nvPr>
            <p:ph type="body" sz="quarter" idx="20"/>
          </p:nvPr>
        </p:nvSpPr>
        <p:spPr>
          <a:xfrm>
            <a:off x="233674" y="1532047"/>
            <a:ext cx="10968810" cy="5098773"/>
          </a:xfrm>
        </p:spPr>
        <p:txBody>
          <a:bodyPr/>
          <a:lstStyle/>
          <a:p>
            <a:r>
              <a:rPr lang="en-IE" dirty="0"/>
              <a:t> </a:t>
            </a:r>
            <a:r>
              <a:rPr lang="es-ES" dirty="0"/>
              <a:t>Según los estilos de vida relacionados con la comida</a:t>
            </a:r>
            <a:r>
              <a:rPr lang="en-IE" dirty="0">
                <a:solidFill>
                  <a:srgbClr val="406F70"/>
                </a:solidFill>
              </a:rPr>
              <a:t>, se </a:t>
            </a:r>
            <a:r>
              <a:rPr lang="en-IE" dirty="0" err="1">
                <a:solidFill>
                  <a:srgbClr val="406F70"/>
                </a:solidFill>
              </a:rPr>
              <a:t>diferencian</a:t>
            </a:r>
            <a:r>
              <a:rPr lang="en-IE" dirty="0">
                <a:solidFill>
                  <a:srgbClr val="406F70"/>
                </a:solidFill>
              </a:rPr>
              <a:t>:</a:t>
            </a:r>
          </a:p>
          <a:p>
            <a:pPr marL="342900" lvl="0" indent="-342900">
              <a:buFont typeface="Arial" panose="020B0604020202020204" pitchFamily="34" charset="0"/>
              <a:buChar char="•"/>
            </a:pPr>
            <a:r>
              <a:rPr lang="es-ES" dirty="0">
                <a:solidFill>
                  <a:srgbClr val="406F70"/>
                </a:solidFill>
              </a:rPr>
              <a:t>El consumidor </a:t>
            </a:r>
            <a:r>
              <a:rPr lang="es-ES" b="1" dirty="0">
                <a:solidFill>
                  <a:srgbClr val="406F70"/>
                </a:solidFill>
              </a:rPr>
              <a:t>no involucrado</a:t>
            </a:r>
            <a:r>
              <a:rPr lang="es-ES" dirty="0">
                <a:solidFill>
                  <a:srgbClr val="406F70"/>
                </a:solidFill>
              </a:rPr>
              <a:t>; donde la calidad de los alimentos se limita a la conveniencia. Los jóvenes de ciudad, cada vez son más conscientes de la salud.</a:t>
            </a:r>
          </a:p>
          <a:p>
            <a:pPr marL="342900" lvl="0" indent="-342900">
              <a:buFont typeface="Arial" panose="020B0604020202020204" pitchFamily="34" charset="0"/>
              <a:buChar char="•"/>
            </a:pPr>
            <a:r>
              <a:rPr lang="es-ES" dirty="0">
                <a:solidFill>
                  <a:srgbClr val="406F70"/>
                </a:solidFill>
              </a:rPr>
              <a:t>El consumidor </a:t>
            </a:r>
            <a:r>
              <a:rPr lang="es-ES" b="1" dirty="0">
                <a:solidFill>
                  <a:srgbClr val="406F70"/>
                </a:solidFill>
              </a:rPr>
              <a:t>descuidado</a:t>
            </a:r>
            <a:r>
              <a:rPr lang="es-ES" dirty="0">
                <a:solidFill>
                  <a:srgbClr val="406F70"/>
                </a:solidFill>
              </a:rPr>
              <a:t>, como el consumidor no involucrado pero interesado en la calidad. También tenemos jóvenes de ciudad.</a:t>
            </a:r>
          </a:p>
          <a:p>
            <a:pPr marL="342900" lvl="0" indent="-342900">
              <a:buFont typeface="Arial" panose="020B0604020202020204" pitchFamily="34" charset="0"/>
              <a:buChar char="•"/>
            </a:pPr>
            <a:r>
              <a:rPr lang="es-ES" dirty="0">
                <a:solidFill>
                  <a:srgbClr val="406F70"/>
                </a:solidFill>
              </a:rPr>
              <a:t>El consumidor </a:t>
            </a:r>
            <a:r>
              <a:rPr lang="es-ES" b="1" dirty="0">
                <a:solidFill>
                  <a:srgbClr val="406F70"/>
                </a:solidFill>
              </a:rPr>
              <a:t>conservador</a:t>
            </a:r>
            <a:r>
              <a:rPr lang="es-ES" dirty="0">
                <a:solidFill>
                  <a:srgbClr val="406F70"/>
                </a:solidFill>
              </a:rPr>
              <a:t>; sigue patrones de comidas tradicionales, y de sabor. Relacionado con gente rural.</a:t>
            </a:r>
          </a:p>
          <a:p>
            <a:pPr marL="342900" lvl="0" indent="-342900">
              <a:buFont typeface="Arial" panose="020B0604020202020204" pitchFamily="34" charset="0"/>
              <a:buChar char="•"/>
            </a:pPr>
            <a:r>
              <a:rPr lang="es-ES" dirty="0">
                <a:solidFill>
                  <a:srgbClr val="406F70"/>
                </a:solidFill>
              </a:rPr>
              <a:t>El consumidor </a:t>
            </a:r>
            <a:r>
              <a:rPr lang="es-ES" b="1" dirty="0">
                <a:solidFill>
                  <a:srgbClr val="406F70"/>
                </a:solidFill>
              </a:rPr>
              <a:t>racional </a:t>
            </a:r>
            <a:r>
              <a:rPr lang="es-ES" dirty="0">
                <a:solidFill>
                  <a:srgbClr val="406F70"/>
                </a:solidFill>
              </a:rPr>
              <a:t>de alimentos</a:t>
            </a:r>
            <a:r>
              <a:rPr lang="es-ES" b="1" dirty="0">
                <a:solidFill>
                  <a:srgbClr val="406F70"/>
                </a:solidFill>
              </a:rPr>
              <a:t>; </a:t>
            </a:r>
            <a:r>
              <a:rPr lang="es-ES" dirty="0">
                <a:solidFill>
                  <a:srgbClr val="406F70"/>
                </a:solidFill>
              </a:rPr>
              <a:t>mira la información y el origen del producto, interesado en la calidad de los alimentos. </a:t>
            </a:r>
            <a:r>
              <a:rPr lang="es-ES" dirty="0" err="1">
                <a:solidFill>
                  <a:srgbClr val="406F70"/>
                </a:solidFill>
              </a:rPr>
              <a:t>Recaionado</a:t>
            </a:r>
            <a:r>
              <a:rPr lang="es-ES" dirty="0">
                <a:solidFill>
                  <a:srgbClr val="406F70"/>
                </a:solidFill>
              </a:rPr>
              <a:t> con gente rural.</a:t>
            </a:r>
          </a:p>
          <a:p>
            <a:pPr marL="342900" lvl="0" indent="-342900">
              <a:buFont typeface="Arial" panose="020B0604020202020204" pitchFamily="34" charset="0"/>
              <a:buChar char="•"/>
            </a:pPr>
            <a:r>
              <a:rPr lang="es-ES" dirty="0">
                <a:solidFill>
                  <a:srgbClr val="406F70"/>
                </a:solidFill>
              </a:rPr>
              <a:t>El consumidor </a:t>
            </a:r>
            <a:r>
              <a:rPr lang="es-ES" b="1" dirty="0">
                <a:solidFill>
                  <a:srgbClr val="406F70"/>
                </a:solidFill>
              </a:rPr>
              <a:t>aventurero</a:t>
            </a:r>
            <a:r>
              <a:rPr lang="es-ES" dirty="0">
                <a:solidFill>
                  <a:srgbClr val="406F70"/>
                </a:solidFill>
              </a:rPr>
              <a:t>; interesado en la calidad. Relacionado con gente joven, con educación superior y de ciudad.</a:t>
            </a:r>
            <a:endParaRPr lang="en-IE" dirty="0"/>
          </a:p>
        </p:txBody>
      </p:sp>
    </p:spTree>
    <p:extLst>
      <p:ext uri="{BB962C8B-B14F-4D97-AF65-F5344CB8AC3E}">
        <p14:creationId xmlns:p14="http://schemas.microsoft.com/office/powerpoint/2010/main" val="2360336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F3675-4A50-4649-A0CE-DEF9F8D4CC3D}"/>
              </a:ext>
            </a:extLst>
          </p:cNvPr>
          <p:cNvSpPr>
            <a:spLocks noGrp="1"/>
          </p:cNvSpPr>
          <p:nvPr>
            <p:ph type="body" sz="quarter" idx="13"/>
          </p:nvPr>
        </p:nvSpPr>
        <p:spPr>
          <a:xfrm>
            <a:off x="798286" y="303721"/>
            <a:ext cx="12192000" cy="704485"/>
          </a:xfrm>
        </p:spPr>
        <p:txBody>
          <a:bodyPr/>
          <a:lstStyle/>
          <a:p>
            <a:r>
              <a:rPr lang="es-ES" b="1" dirty="0">
                <a:solidFill>
                  <a:srgbClr val="406F70"/>
                </a:solidFill>
              </a:rPr>
              <a:t>Estilo de vida: Respuestas a la comida</a:t>
            </a:r>
            <a:endParaRPr lang="en-IE" b="1" dirty="0">
              <a:solidFill>
                <a:srgbClr val="406F70"/>
              </a:solidFill>
            </a:endParaRPr>
          </a:p>
        </p:txBody>
      </p:sp>
      <p:sp>
        <p:nvSpPr>
          <p:cNvPr id="3" name="Text Placeholder 2">
            <a:extLst>
              <a:ext uri="{FF2B5EF4-FFF2-40B4-BE49-F238E27FC236}">
                <a16:creationId xmlns:a16="http://schemas.microsoft.com/office/drawing/2014/main" id="{6DC7E8D0-EFF9-4230-89F7-2BA9F581614E}"/>
              </a:ext>
            </a:extLst>
          </p:cNvPr>
          <p:cNvSpPr>
            <a:spLocks noGrp="1"/>
          </p:cNvSpPr>
          <p:nvPr>
            <p:ph type="body" sz="quarter" idx="14"/>
          </p:nvPr>
        </p:nvSpPr>
        <p:spPr>
          <a:xfrm>
            <a:off x="125730" y="950174"/>
            <a:ext cx="12192000" cy="590599"/>
          </a:xfrm>
        </p:spPr>
        <p:txBody>
          <a:bodyPr/>
          <a:lstStyle/>
          <a:p>
            <a:r>
              <a:rPr lang="es-ES" sz="2400" dirty="0">
                <a:solidFill>
                  <a:srgbClr val="406F70"/>
                </a:solidFill>
              </a:rPr>
              <a:t>El ejercicio, la comida y la respuesta del cerebro</a:t>
            </a:r>
            <a:endParaRPr lang="en-IE" dirty="0"/>
          </a:p>
        </p:txBody>
      </p:sp>
      <p:sp>
        <p:nvSpPr>
          <p:cNvPr id="7" name="TextBox 6">
            <a:extLst>
              <a:ext uri="{FF2B5EF4-FFF2-40B4-BE49-F238E27FC236}">
                <a16:creationId xmlns:a16="http://schemas.microsoft.com/office/drawing/2014/main" id="{9288FD04-5B22-43DB-8C18-A28D638092D5}"/>
              </a:ext>
            </a:extLst>
          </p:cNvPr>
          <p:cNvSpPr txBox="1"/>
          <p:nvPr/>
        </p:nvSpPr>
        <p:spPr>
          <a:xfrm>
            <a:off x="328929" y="1548937"/>
            <a:ext cx="2428240" cy="4154984"/>
          </a:xfrm>
          <a:prstGeom prst="rect">
            <a:avLst/>
          </a:prstGeom>
          <a:noFill/>
        </p:spPr>
        <p:txBody>
          <a:bodyPr wrap="square">
            <a:spAutoFit/>
          </a:bodyPr>
          <a:lstStyle/>
          <a:p>
            <a:pPr algn="ctr"/>
            <a:r>
              <a:rPr lang="es-ES" sz="2400" dirty="0">
                <a:solidFill>
                  <a:srgbClr val="406F70"/>
                </a:solidFill>
              </a:rPr>
              <a:t>Hay una gran cantidad de investigaciones sobre las respuestas cerebrales a los estímulos alimentarios, este video es una muy buena explicación.</a:t>
            </a:r>
            <a:endParaRPr lang="en-IE" sz="2400" dirty="0">
              <a:solidFill>
                <a:srgbClr val="406F70"/>
              </a:solidFill>
            </a:endParaRPr>
          </a:p>
        </p:txBody>
      </p:sp>
      <p:sp>
        <p:nvSpPr>
          <p:cNvPr id="6" name="Oval 5">
            <a:extLst>
              <a:ext uri="{FF2B5EF4-FFF2-40B4-BE49-F238E27FC236}">
                <a16:creationId xmlns:a16="http://schemas.microsoft.com/office/drawing/2014/main" id="{F7EB8AAD-76EF-4333-930D-C4F3FC3145F1}"/>
              </a:ext>
            </a:extLst>
          </p:cNvPr>
          <p:cNvSpPr/>
          <p:nvPr/>
        </p:nvSpPr>
        <p:spPr>
          <a:xfrm>
            <a:off x="1390649" y="303721"/>
            <a:ext cx="1952625" cy="105970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06F70"/>
                </a:solidFill>
              </a:rPr>
              <a:t>WATCH </a:t>
            </a:r>
            <a:endParaRPr lang="en-IE" sz="2400" b="1" dirty="0">
              <a:solidFill>
                <a:srgbClr val="406F70"/>
              </a:solidFill>
            </a:endParaRPr>
          </a:p>
        </p:txBody>
      </p:sp>
      <p:sp>
        <p:nvSpPr>
          <p:cNvPr id="4" name="TextBox 3">
            <a:extLst>
              <a:ext uri="{FF2B5EF4-FFF2-40B4-BE49-F238E27FC236}">
                <a16:creationId xmlns:a16="http://schemas.microsoft.com/office/drawing/2014/main" id="{C2D80E8A-E543-4670-965A-570A2F0E66AE}"/>
              </a:ext>
            </a:extLst>
          </p:cNvPr>
          <p:cNvSpPr txBox="1"/>
          <p:nvPr/>
        </p:nvSpPr>
        <p:spPr>
          <a:xfrm>
            <a:off x="438150" y="6219825"/>
            <a:ext cx="4143375" cy="584775"/>
          </a:xfrm>
          <a:prstGeom prst="rect">
            <a:avLst/>
          </a:prstGeom>
          <a:noFill/>
        </p:spPr>
        <p:txBody>
          <a:bodyPr wrap="square" rtlCol="0">
            <a:spAutoFit/>
          </a:bodyPr>
          <a:lstStyle/>
          <a:p>
            <a:r>
              <a:rPr lang="en-IE" sz="1400" dirty="0">
                <a:hlinkClick r:id="rId3"/>
              </a:rPr>
              <a:t>https://www.youtube.com/watch?v=JRAxpSHJScQ</a:t>
            </a:r>
            <a:endParaRPr lang="en-IE" sz="1400" dirty="0"/>
          </a:p>
          <a:p>
            <a:endParaRPr lang="en-IE" dirty="0"/>
          </a:p>
        </p:txBody>
      </p:sp>
      <p:pic>
        <p:nvPicPr>
          <p:cNvPr id="8" name="Online Media 7" title="BYU Study: Exercise, food, and the brain's response">
            <a:hlinkClick r:id="" action="ppaction://media"/>
            <a:extLst>
              <a:ext uri="{FF2B5EF4-FFF2-40B4-BE49-F238E27FC236}">
                <a16:creationId xmlns:a16="http://schemas.microsoft.com/office/drawing/2014/main" id="{EAE43C61-2BE8-4C9A-9482-55D10EA2B07D}"/>
              </a:ext>
            </a:extLst>
          </p:cNvPr>
          <p:cNvPicPr>
            <a:picLocks noRot="1" noChangeAspect="1"/>
          </p:cNvPicPr>
          <p:nvPr>
            <a:videoFile r:link="rId1"/>
          </p:nvPr>
        </p:nvPicPr>
        <p:blipFill>
          <a:blip r:embed="rId4"/>
          <a:stretch>
            <a:fillRect/>
          </a:stretch>
        </p:blipFill>
        <p:spPr>
          <a:xfrm>
            <a:off x="3162300" y="1852184"/>
            <a:ext cx="5724525" cy="3548491"/>
          </a:xfrm>
          <a:prstGeom prst="rect">
            <a:avLst/>
          </a:prstGeom>
        </p:spPr>
      </p:pic>
    </p:spTree>
    <p:extLst>
      <p:ext uri="{BB962C8B-B14F-4D97-AF65-F5344CB8AC3E}">
        <p14:creationId xmlns:p14="http://schemas.microsoft.com/office/powerpoint/2010/main" val="59791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86644-FBEB-4AA2-911A-180B4A8D373E}"/>
              </a:ext>
            </a:extLst>
          </p:cNvPr>
          <p:cNvSpPr>
            <a:spLocks noGrp="1"/>
          </p:cNvSpPr>
          <p:nvPr>
            <p:ph type="body" sz="quarter" idx="19"/>
          </p:nvPr>
        </p:nvSpPr>
        <p:spPr>
          <a:xfrm>
            <a:off x="579361" y="337861"/>
            <a:ext cx="8857251" cy="1160989"/>
          </a:xfrm>
        </p:spPr>
        <p:txBody>
          <a:bodyPr>
            <a:normAutofit/>
          </a:bodyPr>
          <a:lstStyle/>
          <a:p>
            <a:r>
              <a:rPr lang="en-US" b="1" dirty="0"/>
              <a:t>2. EXPERIENCIA DEL PRODUCTO (EDP)</a:t>
            </a:r>
          </a:p>
          <a:p>
            <a:pPr marL="457200" lvl="1" indent="0">
              <a:buNone/>
            </a:pPr>
            <a:r>
              <a:rPr lang="en-US" sz="3200" b="1" i="1" dirty="0">
                <a:solidFill>
                  <a:srgbClr val="F5C05B"/>
                </a:solidFill>
              </a:rPr>
              <a:t>¡</a:t>
            </a:r>
            <a:r>
              <a:rPr lang="en-US" sz="3200" b="1" i="1" dirty="0" err="1">
                <a:solidFill>
                  <a:srgbClr val="F5C05B"/>
                </a:solidFill>
              </a:rPr>
              <a:t>Más</a:t>
            </a:r>
            <a:r>
              <a:rPr lang="en-US" sz="3200" b="1" i="1" dirty="0">
                <a:solidFill>
                  <a:srgbClr val="F5C05B"/>
                </a:solidFill>
              </a:rPr>
              <a:t> </a:t>
            </a:r>
            <a:r>
              <a:rPr lang="en-US" sz="3200" b="1" i="1" dirty="0" err="1">
                <a:solidFill>
                  <a:srgbClr val="F5C05B"/>
                </a:solidFill>
              </a:rPr>
              <a:t>que</a:t>
            </a:r>
            <a:r>
              <a:rPr lang="en-US" sz="3200" b="1" i="1" dirty="0">
                <a:solidFill>
                  <a:srgbClr val="F5C05B"/>
                </a:solidFill>
              </a:rPr>
              <a:t> la </a:t>
            </a:r>
            <a:r>
              <a:rPr lang="en-US" sz="3200" b="1" i="1" dirty="0" err="1">
                <a:solidFill>
                  <a:srgbClr val="F5C05B"/>
                </a:solidFill>
              </a:rPr>
              <a:t>lengua</a:t>
            </a:r>
            <a:r>
              <a:rPr lang="en-US" sz="3200" b="1" i="1" dirty="0">
                <a:solidFill>
                  <a:srgbClr val="F5C05B"/>
                </a:solidFill>
              </a:rPr>
              <a:t>!</a:t>
            </a:r>
            <a:endParaRPr lang="en-IE" dirty="0"/>
          </a:p>
        </p:txBody>
      </p:sp>
      <p:sp>
        <p:nvSpPr>
          <p:cNvPr id="3" name="Text Placeholder 2">
            <a:extLst>
              <a:ext uri="{FF2B5EF4-FFF2-40B4-BE49-F238E27FC236}">
                <a16:creationId xmlns:a16="http://schemas.microsoft.com/office/drawing/2014/main" id="{D5C2789D-FFF6-46E1-84F7-100FE09B4BC6}"/>
              </a:ext>
            </a:extLst>
          </p:cNvPr>
          <p:cNvSpPr>
            <a:spLocks noGrp="1"/>
          </p:cNvSpPr>
          <p:nvPr>
            <p:ph type="body" sz="quarter" idx="20"/>
          </p:nvPr>
        </p:nvSpPr>
        <p:spPr>
          <a:xfrm>
            <a:off x="599521" y="1602100"/>
            <a:ext cx="11153990" cy="4626032"/>
          </a:xfrm>
        </p:spPr>
        <p:txBody>
          <a:bodyPr/>
          <a:lstStyle/>
          <a:p>
            <a:pPr>
              <a:lnSpc>
                <a:spcPct val="100000"/>
              </a:lnSpc>
            </a:pPr>
            <a:r>
              <a:rPr lang="es-ES_tradnl" sz="2250" dirty="0">
                <a:solidFill>
                  <a:srgbClr val="406F70"/>
                </a:solidFill>
              </a:rPr>
              <a:t>La Experiencia Total del Producto es la combinación de eventos, recuerdos y sensaciones que se producen antes, durante y después de la sensación propiamente dicha.  </a:t>
            </a:r>
          </a:p>
          <a:p>
            <a:pPr>
              <a:lnSpc>
                <a:spcPct val="100000"/>
              </a:lnSpc>
            </a:pPr>
            <a:r>
              <a:rPr lang="es-ES_tradnl" sz="2250" dirty="0">
                <a:solidFill>
                  <a:srgbClr val="406F70"/>
                </a:solidFill>
              </a:rPr>
              <a:t>El enfoque de la Experiencia Total del Producto se basa en los cuatro principios siguientes:</a:t>
            </a:r>
          </a:p>
          <a:p>
            <a:pPr marL="457200" indent="-457200">
              <a:lnSpc>
                <a:spcPct val="100000"/>
              </a:lnSpc>
              <a:buAutoNum type="arabicPeriod"/>
            </a:pPr>
            <a:r>
              <a:rPr lang="es-ES_tradnl" sz="2250" b="1" u="sng" dirty="0">
                <a:solidFill>
                  <a:srgbClr val="406F70"/>
                </a:solidFill>
              </a:rPr>
              <a:t>Percepción </a:t>
            </a:r>
            <a:r>
              <a:rPr lang="es-ES_tradnl" sz="2250" b="1" u="sng" dirty="0" err="1">
                <a:solidFill>
                  <a:srgbClr val="406F70"/>
                </a:solidFill>
              </a:rPr>
              <a:t>multisensorial</a:t>
            </a:r>
            <a:r>
              <a:rPr lang="es-ES_tradnl" sz="2250" dirty="0">
                <a:solidFill>
                  <a:srgbClr val="406F70"/>
                </a:solidFill>
              </a:rPr>
              <a:t>: el ser humano percibe los productos utilizando todos sus sistemas sensoriales</a:t>
            </a:r>
          </a:p>
          <a:p>
            <a:pPr marL="457200" indent="-457200">
              <a:lnSpc>
                <a:spcPct val="100000"/>
              </a:lnSpc>
              <a:buAutoNum type="arabicPeriod"/>
            </a:pPr>
            <a:r>
              <a:rPr lang="es-ES_tradnl" sz="2250" b="1" u="sng" dirty="0">
                <a:solidFill>
                  <a:srgbClr val="406F70"/>
                </a:solidFill>
              </a:rPr>
              <a:t>Efectos descendentes</a:t>
            </a:r>
            <a:r>
              <a:rPr lang="es-ES_tradnl" sz="2250" u="sng" dirty="0">
                <a:solidFill>
                  <a:srgbClr val="406F70"/>
                </a:solidFill>
              </a:rPr>
              <a:t>: </a:t>
            </a:r>
            <a:r>
              <a:rPr lang="es-ES_tradnl" sz="2250" dirty="0">
                <a:solidFill>
                  <a:srgbClr val="406F70"/>
                </a:solidFill>
              </a:rPr>
              <a:t>las ideas, las expectativas, la información y las emociones, además de la percepción sensorial directa, afectan a la percepción y al gusto por los productos</a:t>
            </a:r>
          </a:p>
          <a:p>
            <a:pPr marL="457200" indent="-457200">
              <a:lnSpc>
                <a:spcPct val="100000"/>
              </a:lnSpc>
              <a:buAutoNum type="arabicPeriod"/>
            </a:pPr>
            <a:r>
              <a:rPr lang="es-ES_tradnl" sz="2250" b="1" u="sng" dirty="0">
                <a:solidFill>
                  <a:srgbClr val="406F70"/>
                </a:solidFill>
              </a:rPr>
              <a:t>Interacciones consumidor-producto</a:t>
            </a:r>
            <a:r>
              <a:rPr lang="es-ES_tradnl" sz="2250" dirty="0">
                <a:solidFill>
                  <a:srgbClr val="406F70"/>
                </a:solidFill>
              </a:rPr>
              <a:t>: la interacción de los consumidores con un producto alimentario va mucho más allá de la mera ingestión oral</a:t>
            </a:r>
          </a:p>
          <a:p>
            <a:pPr marL="457200" indent="-457200">
              <a:lnSpc>
                <a:spcPct val="100000"/>
              </a:lnSpc>
              <a:buAutoNum type="arabicPeriod"/>
            </a:pPr>
            <a:r>
              <a:rPr lang="es-ES_tradnl" sz="2250" b="1" u="sng" dirty="0">
                <a:solidFill>
                  <a:srgbClr val="406F70"/>
                </a:solidFill>
              </a:rPr>
              <a:t>Influencias inconscientes: </a:t>
            </a:r>
            <a:r>
              <a:rPr lang="es-ES_tradnl" sz="2250" dirty="0">
                <a:solidFill>
                  <a:srgbClr val="406F70"/>
                </a:solidFill>
              </a:rPr>
              <a:t>hay mucha información sobre los productos alimentarios y su percepción sensorial de la que dispone consciente y voluntariamente un consumidor</a:t>
            </a:r>
          </a:p>
        </p:txBody>
      </p:sp>
    </p:spTree>
    <p:extLst>
      <p:ext uri="{BB962C8B-B14F-4D97-AF65-F5344CB8AC3E}">
        <p14:creationId xmlns:p14="http://schemas.microsoft.com/office/powerpoint/2010/main" val="3007896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03450-F780-4CC0-8746-24B9C8616928}"/>
              </a:ext>
            </a:extLst>
          </p:cNvPr>
          <p:cNvSpPr>
            <a:spLocks noGrp="1"/>
          </p:cNvSpPr>
          <p:nvPr>
            <p:ph type="body" sz="quarter" idx="16"/>
          </p:nvPr>
        </p:nvSpPr>
        <p:spPr>
          <a:xfrm>
            <a:off x="6583277" y="491166"/>
            <a:ext cx="5279028" cy="697353"/>
          </a:xfrm>
        </p:spPr>
        <p:txBody>
          <a:bodyPr/>
          <a:lstStyle/>
          <a:p>
            <a:r>
              <a:rPr lang="en-US" sz="3200" b="1" dirty="0">
                <a:solidFill>
                  <a:srgbClr val="406F70"/>
                </a:solidFill>
              </a:rPr>
              <a:t>3.  EMOCIONES</a:t>
            </a:r>
            <a:endParaRPr lang="en-IE" sz="3200" b="1" dirty="0">
              <a:solidFill>
                <a:srgbClr val="406F70"/>
              </a:solidFill>
            </a:endParaRPr>
          </a:p>
        </p:txBody>
      </p:sp>
      <p:sp>
        <p:nvSpPr>
          <p:cNvPr id="3" name="Text Placeholder 2">
            <a:extLst>
              <a:ext uri="{FF2B5EF4-FFF2-40B4-BE49-F238E27FC236}">
                <a16:creationId xmlns:a16="http://schemas.microsoft.com/office/drawing/2014/main" id="{42B06BE3-8518-4369-B113-71F1940F711D}"/>
              </a:ext>
            </a:extLst>
          </p:cNvPr>
          <p:cNvSpPr>
            <a:spLocks noGrp="1"/>
          </p:cNvSpPr>
          <p:nvPr>
            <p:ph type="body" sz="quarter" idx="17"/>
          </p:nvPr>
        </p:nvSpPr>
        <p:spPr>
          <a:xfrm>
            <a:off x="5438213" y="1090002"/>
            <a:ext cx="6753787" cy="4835794"/>
          </a:xfrm>
        </p:spPr>
        <p:txBody>
          <a:bodyPr/>
          <a:lstStyle/>
          <a:p>
            <a:pPr algn="l"/>
            <a:r>
              <a:rPr lang="es-ES" dirty="0">
                <a:solidFill>
                  <a:srgbClr val="406F70"/>
                </a:solidFill>
              </a:rPr>
              <a:t>Desde una edad temprana, la comida se conecta a una variedad de emociones e interacciones sociales. Ya sea triste, feliz, celebrando, conmemorando, solo, enojado, etc., la comida se usa a menudo para apoyar o hacer frente a estas emociones y circunstancias.</a:t>
            </a:r>
          </a:p>
          <a:p>
            <a:pPr algn="l"/>
            <a:endParaRPr lang="es-ES" dirty="0">
              <a:solidFill>
                <a:srgbClr val="406F70"/>
              </a:solidFill>
            </a:endParaRPr>
          </a:p>
          <a:p>
            <a:pPr algn="l"/>
            <a:r>
              <a:rPr lang="es-ES" dirty="0"/>
              <a:t>Cada vez más los consumidores toman decisiones de compra impulsadas por los sentimientos en lugar de la lógica. El </a:t>
            </a:r>
            <a:r>
              <a:rPr lang="es-ES" b="1" dirty="0"/>
              <a:t>marketing emocional </a:t>
            </a:r>
            <a:r>
              <a:rPr lang="es-ES" dirty="0"/>
              <a:t>crea relaciones significativas que dan como resultado seguidores de la marca, reemplazando el enfoque de marketing de lealtad de años anteriores.</a:t>
            </a:r>
            <a:endParaRPr lang="en-IE" dirty="0"/>
          </a:p>
        </p:txBody>
      </p:sp>
      <p:pic>
        <p:nvPicPr>
          <p:cNvPr id="8" name="Picture Placeholder 7" descr="Hands holding heart">
            <a:extLst>
              <a:ext uri="{FF2B5EF4-FFF2-40B4-BE49-F238E27FC236}">
                <a16:creationId xmlns:a16="http://schemas.microsoft.com/office/drawing/2014/main" id="{576B512F-034F-4CE5-89BD-96169BAA3D18}"/>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FD74A97B-2E23-426E-B4D5-F5BD43C2A06C}"/>
              </a:ext>
            </a:extLst>
          </p:cNvPr>
          <p:cNvSpPr txBox="1"/>
          <p:nvPr/>
        </p:nvSpPr>
        <p:spPr>
          <a:xfrm>
            <a:off x="1108822" y="5984275"/>
            <a:ext cx="9024219" cy="646331"/>
          </a:xfrm>
          <a:prstGeom prst="rect">
            <a:avLst/>
          </a:prstGeom>
          <a:noFill/>
        </p:spPr>
        <p:txBody>
          <a:bodyPr wrap="square">
            <a:spAutoFit/>
          </a:bodyPr>
          <a:lstStyle/>
          <a:p>
            <a:r>
              <a:rPr lang="en-GB" b="1" dirty="0">
                <a:solidFill>
                  <a:srgbClr val="085156"/>
                </a:solidFill>
                <a:highlight>
                  <a:srgbClr val="F5C05B"/>
                </a:highlight>
                <a:ea typeface="Calibri" panose="020F0502020204030204" pitchFamily="34" charset="0"/>
                <a:cs typeface="Times New Roman" panose="02020603050405020304" pitchFamily="18" charset="0"/>
              </a:rPr>
              <a:t>LEA LA HISTORIA COMPLETA</a:t>
            </a:r>
            <a:r>
              <a:rPr lang="en-GB" sz="1800" b="1" dirty="0">
                <a:solidFill>
                  <a:srgbClr val="085156"/>
                </a:solidFill>
                <a:ea typeface="Calibri" panose="020F0502020204030204" pitchFamily="34" charset="0"/>
                <a:cs typeface="Times New Roman" panose="02020603050405020304" pitchFamily="18" charset="0"/>
              </a:rPr>
              <a:t> </a:t>
            </a:r>
            <a:r>
              <a:rPr lang="en-GB" dirty="0">
                <a:hlinkClick r:id="rId3"/>
              </a:rPr>
              <a:t>Why We Eat: Food, Emotions &amp; Connection (stevegranthealth.com)</a:t>
            </a:r>
            <a:endParaRPr lang="en-IE" dirty="0"/>
          </a:p>
        </p:txBody>
      </p:sp>
    </p:spTree>
    <p:extLst>
      <p:ext uri="{BB962C8B-B14F-4D97-AF65-F5344CB8AC3E}">
        <p14:creationId xmlns:p14="http://schemas.microsoft.com/office/powerpoint/2010/main" val="2317371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789806-0376-4F01-BE54-869987E2893A}"/>
              </a:ext>
            </a:extLst>
          </p:cNvPr>
          <p:cNvSpPr>
            <a:spLocks noGrp="1"/>
          </p:cNvSpPr>
          <p:nvPr>
            <p:ph type="body" sz="quarter" idx="17"/>
          </p:nvPr>
        </p:nvSpPr>
        <p:spPr>
          <a:xfrm>
            <a:off x="5382827" y="1980304"/>
            <a:ext cx="6451326" cy="4167206"/>
          </a:xfrm>
        </p:spPr>
        <p:txBody>
          <a:bodyPr/>
          <a:lstStyle/>
          <a:p>
            <a:r>
              <a:rPr lang="es-ES_tradnl" dirty="0">
                <a:solidFill>
                  <a:srgbClr val="406F70"/>
                </a:solidFill>
              </a:rPr>
              <a:t>El </a:t>
            </a:r>
            <a:r>
              <a:rPr lang="es-ES_tradnl" dirty="0" err="1">
                <a:solidFill>
                  <a:srgbClr val="406F70"/>
                </a:solidFill>
              </a:rPr>
              <a:t>branding</a:t>
            </a:r>
            <a:r>
              <a:rPr lang="es-ES_tradnl" dirty="0">
                <a:solidFill>
                  <a:srgbClr val="406F70"/>
                </a:solidFill>
              </a:rPr>
              <a:t> emocional es el proceso de formar una relación entre un consumidor y un producto o marca alimentaria provocando sus emociones. </a:t>
            </a:r>
          </a:p>
          <a:p>
            <a:r>
              <a:rPr lang="es-ES_tradnl" dirty="0">
                <a:solidFill>
                  <a:srgbClr val="406F70"/>
                </a:solidFill>
              </a:rPr>
              <a:t>Las emociones conectan con sus consumidores objetivo de forma humana o personal. Dado que los consumidores toman cada vez más decisiones de compra basadas en los sentimientos y no en la lógica, el marketing emocional crea relaciones significativas que se traducen en fans de la marca, sustituyendo el enfoque de marketing de fidelización de años atrás.</a:t>
            </a:r>
            <a:endParaRPr lang="en-US" dirty="0">
              <a:solidFill>
                <a:srgbClr val="406F70"/>
              </a:solidFill>
            </a:endParaRPr>
          </a:p>
        </p:txBody>
      </p:sp>
      <p:pic>
        <p:nvPicPr>
          <p:cNvPr id="6" name="Picture Placeholder 5" descr="Couple working in the office">
            <a:extLst>
              <a:ext uri="{FF2B5EF4-FFF2-40B4-BE49-F238E27FC236}">
                <a16:creationId xmlns:a16="http://schemas.microsoft.com/office/drawing/2014/main" id="{2CD0E940-6ECD-4EA7-BC69-031F7EF3677E}"/>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240"/>
          <a:stretch/>
        </p:blipFill>
        <p:spPr>
          <a:xfrm>
            <a:off x="0" y="-14989"/>
            <a:ext cx="5651292" cy="6261962"/>
          </a:xfrm>
        </p:spPr>
      </p:pic>
      <p:sp>
        <p:nvSpPr>
          <p:cNvPr id="8" name="TextBox 7">
            <a:extLst>
              <a:ext uri="{FF2B5EF4-FFF2-40B4-BE49-F238E27FC236}">
                <a16:creationId xmlns:a16="http://schemas.microsoft.com/office/drawing/2014/main" id="{AAF9BA4E-E0EB-436C-BA73-7B95FE5AE303}"/>
              </a:ext>
            </a:extLst>
          </p:cNvPr>
          <p:cNvSpPr txBox="1"/>
          <p:nvPr/>
        </p:nvSpPr>
        <p:spPr>
          <a:xfrm>
            <a:off x="5685232" y="361951"/>
            <a:ext cx="6290044" cy="1107996"/>
          </a:xfrm>
          <a:prstGeom prst="rect">
            <a:avLst/>
          </a:prstGeom>
          <a:noFill/>
        </p:spPr>
        <p:txBody>
          <a:bodyPr wrap="square">
            <a:spAutoFit/>
          </a:bodyPr>
          <a:lstStyle/>
          <a:p>
            <a:r>
              <a:rPr lang="es-ES_tradnl" sz="2200" b="1" dirty="0">
                <a:solidFill>
                  <a:srgbClr val="406F70"/>
                </a:solidFill>
              </a:rPr>
              <a:t>No hay que subestimar </a:t>
            </a:r>
            <a:r>
              <a:rPr lang="es-ES_tradnl" sz="2200" b="1" dirty="0">
                <a:solidFill>
                  <a:srgbClr val="F5C05B"/>
                </a:solidFill>
              </a:rPr>
              <a:t>las emociones </a:t>
            </a:r>
            <a:r>
              <a:rPr lang="es-ES_tradnl" sz="2200" b="1" dirty="0">
                <a:solidFill>
                  <a:srgbClr val="406F70"/>
                </a:solidFill>
              </a:rPr>
              <a:t>en el sector de la restauración, que se utilizan en el diseño de los menús, pero también en su imagen de marca</a:t>
            </a:r>
            <a:endParaRPr lang="en-IE" sz="2200" b="1" dirty="0">
              <a:solidFill>
                <a:srgbClr val="406F70"/>
              </a:solidFill>
            </a:endParaRPr>
          </a:p>
        </p:txBody>
      </p:sp>
    </p:spTree>
    <p:extLst>
      <p:ext uri="{BB962C8B-B14F-4D97-AF65-F5344CB8AC3E}">
        <p14:creationId xmlns:p14="http://schemas.microsoft.com/office/powerpoint/2010/main" val="291625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EE533-8330-4402-84DF-B11E3B9AA245}"/>
              </a:ext>
            </a:extLst>
          </p:cNvPr>
          <p:cNvSpPr>
            <a:spLocks noGrp="1"/>
          </p:cNvSpPr>
          <p:nvPr>
            <p:ph type="body" sz="quarter" idx="13"/>
          </p:nvPr>
        </p:nvSpPr>
        <p:spPr/>
        <p:txBody>
          <a:bodyPr/>
          <a:lstStyle/>
          <a:p>
            <a:r>
              <a:rPr lang="en-US" b="1" dirty="0" err="1">
                <a:solidFill>
                  <a:srgbClr val="406F70"/>
                </a:solidFill>
              </a:rPr>
              <a:t>Ejemplo</a:t>
            </a:r>
            <a:r>
              <a:rPr lang="en-US" b="1" dirty="0">
                <a:solidFill>
                  <a:srgbClr val="406F70"/>
                </a:solidFill>
              </a:rPr>
              <a:t> de marketing </a:t>
            </a:r>
            <a:r>
              <a:rPr lang="en-US" b="1" dirty="0" err="1">
                <a:solidFill>
                  <a:srgbClr val="406F70"/>
                </a:solidFill>
              </a:rPr>
              <a:t>emocional</a:t>
            </a:r>
            <a:r>
              <a:rPr lang="en-US" b="1" dirty="0">
                <a:solidFill>
                  <a:srgbClr val="406F70"/>
                </a:solidFill>
              </a:rPr>
              <a:t>... </a:t>
            </a:r>
            <a:endParaRPr lang="en-IE" b="1" dirty="0">
              <a:solidFill>
                <a:srgbClr val="406F70"/>
              </a:solidFill>
            </a:endParaRPr>
          </a:p>
        </p:txBody>
      </p:sp>
      <p:sp>
        <p:nvSpPr>
          <p:cNvPr id="3" name="Text Placeholder 2">
            <a:extLst>
              <a:ext uri="{FF2B5EF4-FFF2-40B4-BE49-F238E27FC236}">
                <a16:creationId xmlns:a16="http://schemas.microsoft.com/office/drawing/2014/main" id="{8CE84E22-F388-47B5-AAD9-BA3C5BF42393}"/>
              </a:ext>
            </a:extLst>
          </p:cNvPr>
          <p:cNvSpPr>
            <a:spLocks noGrp="1"/>
          </p:cNvSpPr>
          <p:nvPr>
            <p:ph type="body" sz="quarter" idx="14"/>
          </p:nvPr>
        </p:nvSpPr>
        <p:spPr/>
        <p:txBody>
          <a:bodyPr/>
          <a:lstStyle/>
          <a:p>
            <a:r>
              <a:rPr lang="en-US" dirty="0"/>
              <a:t>"</a:t>
            </a:r>
            <a:r>
              <a:rPr lang="en-US" dirty="0" err="1"/>
              <a:t>Es</a:t>
            </a:r>
            <a:r>
              <a:rPr lang="en-US" dirty="0"/>
              <a:t> </a:t>
            </a:r>
            <a:r>
              <a:rPr lang="en-US" dirty="0" err="1"/>
              <a:t>sobre</a:t>
            </a:r>
            <a:r>
              <a:rPr lang="en-US" dirty="0"/>
              <a:t> la </a:t>
            </a:r>
            <a:r>
              <a:rPr lang="en-US" dirty="0" err="1"/>
              <a:t>comunidad</a:t>
            </a:r>
            <a:r>
              <a:rPr lang="en-US" dirty="0"/>
              <a:t>"</a:t>
            </a:r>
            <a:endParaRPr lang="en-IE" dirty="0"/>
          </a:p>
        </p:txBody>
      </p:sp>
      <p:sp>
        <p:nvSpPr>
          <p:cNvPr id="4" name="Picture Placeholder 3">
            <a:extLst>
              <a:ext uri="{FF2B5EF4-FFF2-40B4-BE49-F238E27FC236}">
                <a16:creationId xmlns:a16="http://schemas.microsoft.com/office/drawing/2014/main" id="{B66162C6-F2F7-4BDB-946D-1C187D7BCD7B}"/>
              </a:ext>
            </a:extLst>
          </p:cNvPr>
          <p:cNvSpPr>
            <a:spLocks noGrp="1"/>
          </p:cNvSpPr>
          <p:nvPr>
            <p:ph type="pic" sz="quarter" idx="15"/>
          </p:nvPr>
        </p:nvSpPr>
        <p:spPr/>
      </p:sp>
      <p:sp>
        <p:nvSpPr>
          <p:cNvPr id="7" name="TextBox 6">
            <a:extLst>
              <a:ext uri="{FF2B5EF4-FFF2-40B4-BE49-F238E27FC236}">
                <a16:creationId xmlns:a16="http://schemas.microsoft.com/office/drawing/2014/main" id="{5E88ED99-D07B-4CAE-B694-AF3F3817EF02}"/>
              </a:ext>
            </a:extLst>
          </p:cNvPr>
          <p:cNvSpPr txBox="1"/>
          <p:nvPr/>
        </p:nvSpPr>
        <p:spPr>
          <a:xfrm>
            <a:off x="9477375" y="1834697"/>
            <a:ext cx="2286000" cy="4154984"/>
          </a:xfrm>
          <a:prstGeom prst="rect">
            <a:avLst/>
          </a:prstGeom>
          <a:noFill/>
        </p:spPr>
        <p:txBody>
          <a:bodyPr wrap="square" rtlCol="0">
            <a:spAutoFit/>
          </a:bodyPr>
          <a:lstStyle/>
          <a:p>
            <a:pPr algn="ctr"/>
            <a:r>
              <a:rPr lang="es-ES" sz="2400" dirty="0" err="1">
                <a:solidFill>
                  <a:srgbClr val="406F70"/>
                </a:solidFill>
              </a:rPr>
              <a:t>Jess</a:t>
            </a:r>
            <a:r>
              <a:rPr lang="es-ES" sz="2400" dirty="0">
                <a:solidFill>
                  <a:srgbClr val="406F70"/>
                </a:solidFill>
              </a:rPr>
              <a:t> Murphy, propietaria de un restaurante irlandés, habla de lo que le motiva en su restaurante de Galway y del mensaje que quiere transmitir.</a:t>
            </a:r>
            <a:endParaRPr lang="en-IE" sz="2400" dirty="0">
              <a:solidFill>
                <a:srgbClr val="406F70"/>
              </a:solidFill>
            </a:endParaRPr>
          </a:p>
        </p:txBody>
      </p:sp>
      <p:sp>
        <p:nvSpPr>
          <p:cNvPr id="8" name="TextBox 7">
            <a:extLst>
              <a:ext uri="{FF2B5EF4-FFF2-40B4-BE49-F238E27FC236}">
                <a16:creationId xmlns:a16="http://schemas.microsoft.com/office/drawing/2014/main" id="{FFDB2B50-0A54-446C-8A7C-6D40AAAA3444}"/>
              </a:ext>
            </a:extLst>
          </p:cNvPr>
          <p:cNvSpPr txBox="1"/>
          <p:nvPr/>
        </p:nvSpPr>
        <p:spPr>
          <a:xfrm>
            <a:off x="714375" y="6059761"/>
            <a:ext cx="4267200" cy="800219"/>
          </a:xfrm>
          <a:prstGeom prst="rect">
            <a:avLst/>
          </a:prstGeom>
          <a:noFill/>
        </p:spPr>
        <p:txBody>
          <a:bodyPr wrap="square" rtlCol="0">
            <a:spAutoFit/>
          </a:bodyPr>
          <a:lstStyle/>
          <a:p>
            <a:r>
              <a:rPr lang="en-IE" sz="1400" dirty="0">
                <a:hlinkClick r:id="rId3"/>
              </a:rPr>
              <a:t>https://www.youtube.com/watch?v=Ok2eelX_5vQ</a:t>
            </a:r>
            <a:endParaRPr lang="en-IE" sz="1400" dirty="0"/>
          </a:p>
          <a:p>
            <a:endParaRPr lang="en-IE" sz="1400" dirty="0"/>
          </a:p>
          <a:p>
            <a:endParaRPr lang="en-IE" dirty="0"/>
          </a:p>
        </p:txBody>
      </p:sp>
      <p:sp>
        <p:nvSpPr>
          <p:cNvPr id="10" name="Oval 9">
            <a:extLst>
              <a:ext uri="{FF2B5EF4-FFF2-40B4-BE49-F238E27FC236}">
                <a16:creationId xmlns:a16="http://schemas.microsoft.com/office/drawing/2014/main" id="{196C3754-C4E7-4B80-B469-C1BD699FDC59}"/>
              </a:ext>
            </a:extLst>
          </p:cNvPr>
          <p:cNvSpPr/>
          <p:nvPr/>
        </p:nvSpPr>
        <p:spPr>
          <a:xfrm>
            <a:off x="1054099" y="598959"/>
            <a:ext cx="1952625" cy="105970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06F70"/>
                </a:solidFill>
              </a:rPr>
              <a:t>WATCH </a:t>
            </a:r>
            <a:endParaRPr lang="en-IE" sz="2400" b="1" dirty="0">
              <a:solidFill>
                <a:srgbClr val="406F70"/>
              </a:solidFill>
            </a:endParaRPr>
          </a:p>
        </p:txBody>
      </p:sp>
      <p:pic>
        <p:nvPicPr>
          <p:cNvPr id="5" name="Online Media 4" title="Kai Restaurant, Galway">
            <a:hlinkClick r:id="" action="ppaction://media"/>
            <a:extLst>
              <a:ext uri="{FF2B5EF4-FFF2-40B4-BE49-F238E27FC236}">
                <a16:creationId xmlns:a16="http://schemas.microsoft.com/office/drawing/2014/main" id="{601BB4C4-47FD-4BDC-967D-9FFC81584FF7}"/>
              </a:ext>
            </a:extLst>
          </p:cNvPr>
          <p:cNvPicPr>
            <a:picLocks noRot="1" noChangeAspect="1"/>
          </p:cNvPicPr>
          <p:nvPr>
            <a:videoFile r:link="rId1"/>
          </p:nvPr>
        </p:nvPicPr>
        <p:blipFill>
          <a:blip r:embed="rId4"/>
          <a:stretch>
            <a:fillRect/>
          </a:stretch>
        </p:blipFill>
        <p:spPr>
          <a:xfrm>
            <a:off x="3184071" y="1834697"/>
            <a:ext cx="5665788" cy="3537566"/>
          </a:xfrm>
          <a:prstGeom prst="rect">
            <a:avLst/>
          </a:prstGeom>
        </p:spPr>
      </p:pic>
    </p:spTree>
    <p:extLst>
      <p:ext uri="{BB962C8B-B14F-4D97-AF65-F5344CB8AC3E}">
        <p14:creationId xmlns:p14="http://schemas.microsoft.com/office/powerpoint/2010/main" val="42177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70F2D1-B300-4FBE-B8D0-BE8E83053059}"/>
              </a:ext>
            </a:extLst>
          </p:cNvPr>
          <p:cNvSpPr>
            <a:spLocks noGrp="1"/>
          </p:cNvSpPr>
          <p:nvPr>
            <p:ph type="body" sz="quarter" idx="20"/>
          </p:nvPr>
        </p:nvSpPr>
        <p:spPr>
          <a:xfrm>
            <a:off x="611595" y="1506443"/>
            <a:ext cx="10968810" cy="3880535"/>
          </a:xfrm>
        </p:spPr>
        <p:txBody>
          <a:bodyPr/>
          <a:lstStyle/>
          <a:p>
            <a:pPr algn="just"/>
            <a:endParaRPr lang="en-US" sz="800" dirty="0">
              <a:solidFill>
                <a:srgbClr val="406F70"/>
              </a:solidFill>
            </a:endParaRPr>
          </a:p>
          <a:p>
            <a:pPr algn="just"/>
            <a:r>
              <a:rPr lang="es-ES" dirty="0">
                <a:solidFill>
                  <a:srgbClr val="406F70"/>
                </a:solidFill>
              </a:rPr>
              <a:t>En general, existen cinco enfoques del marketing emocional que pueden convertir a los consumidores ocasionales en fanáticos de la marca: </a:t>
            </a:r>
            <a:r>
              <a:rPr lang="es-ES" b="1" dirty="0">
                <a:solidFill>
                  <a:srgbClr val="406F70"/>
                </a:solidFill>
              </a:rPr>
              <a:t>inspirador, </a:t>
            </a:r>
            <a:r>
              <a:rPr lang="es-ES" b="1" dirty="0" err="1">
                <a:solidFill>
                  <a:srgbClr val="406F70"/>
                </a:solidFill>
              </a:rPr>
              <a:t>aspiracional</a:t>
            </a:r>
            <a:r>
              <a:rPr lang="es-ES" b="1" dirty="0">
                <a:solidFill>
                  <a:srgbClr val="406F70"/>
                </a:solidFill>
              </a:rPr>
              <a:t>, amoroso, hechos y el local.</a:t>
            </a:r>
          </a:p>
          <a:p>
            <a:pPr algn="just"/>
            <a:r>
              <a:rPr lang="es-ES" dirty="0">
                <a:solidFill>
                  <a:srgbClr val="406F70"/>
                </a:solidFill>
              </a:rPr>
              <a:t>El aumento de nuevos canales, plataformas y dispositivos de medios significa que los consumidores tienen un mayor acceso a las historias de la marca, y los dueños de negocios de alimentos tienen más formas de transmitir la identidad y la visión de su marca.</a:t>
            </a:r>
          </a:p>
          <a:p>
            <a:pPr algn="just"/>
            <a:r>
              <a:rPr lang="es-ES" dirty="0">
                <a:solidFill>
                  <a:srgbClr val="406F70"/>
                </a:solidFill>
              </a:rPr>
              <a:t>Si se hace correctamente, el marketing emocional ayuda a las empresas de servicios de alimentos a diferenciarse y competir en este entorno cambiante, y transmite los valores, los intereses y la pasión de su marca.</a:t>
            </a:r>
            <a:r>
              <a:rPr lang="en-US" b="1" dirty="0">
                <a:solidFill>
                  <a:srgbClr val="CC9131"/>
                </a:solidFill>
              </a:rPr>
              <a:t>                                  </a:t>
            </a:r>
          </a:p>
          <a:p>
            <a:pPr algn="ctr"/>
            <a:r>
              <a:rPr lang="en-US" b="1" dirty="0" err="1">
                <a:solidFill>
                  <a:srgbClr val="CC9131"/>
                </a:solidFill>
              </a:rPr>
              <a:t>En</a:t>
            </a:r>
            <a:r>
              <a:rPr lang="en-US" b="1" dirty="0">
                <a:solidFill>
                  <a:srgbClr val="CC9131"/>
                </a:solidFill>
              </a:rPr>
              <a:t> la parte 3 de </a:t>
            </a:r>
            <a:r>
              <a:rPr lang="en-US" b="1" dirty="0" err="1">
                <a:solidFill>
                  <a:srgbClr val="CC9131"/>
                </a:solidFill>
              </a:rPr>
              <a:t>este</a:t>
            </a:r>
            <a:r>
              <a:rPr lang="en-US" b="1" dirty="0">
                <a:solidFill>
                  <a:srgbClr val="CC9131"/>
                </a:solidFill>
              </a:rPr>
              <a:t> modulo se </a:t>
            </a:r>
            <a:r>
              <a:rPr lang="en-US" b="1" dirty="0" err="1">
                <a:solidFill>
                  <a:srgbClr val="CC9131"/>
                </a:solidFill>
              </a:rPr>
              <a:t>verá</a:t>
            </a:r>
            <a:r>
              <a:rPr lang="en-US" b="1" dirty="0">
                <a:solidFill>
                  <a:srgbClr val="CC9131"/>
                </a:solidFill>
              </a:rPr>
              <a:t> con </a:t>
            </a:r>
            <a:r>
              <a:rPr lang="en-US" b="1" dirty="0" err="1">
                <a:solidFill>
                  <a:srgbClr val="CC9131"/>
                </a:solidFill>
              </a:rPr>
              <a:t>más</a:t>
            </a:r>
            <a:r>
              <a:rPr lang="en-US" b="1" dirty="0">
                <a:solidFill>
                  <a:srgbClr val="CC9131"/>
                </a:solidFill>
              </a:rPr>
              <a:t> </a:t>
            </a:r>
            <a:r>
              <a:rPr lang="en-US" b="1" dirty="0" err="1">
                <a:solidFill>
                  <a:srgbClr val="CC9131"/>
                </a:solidFill>
              </a:rPr>
              <a:t>detalle</a:t>
            </a:r>
            <a:r>
              <a:rPr lang="en-US" b="1" dirty="0">
                <a:solidFill>
                  <a:srgbClr val="CC9131"/>
                </a:solidFill>
              </a:rPr>
              <a:t>.</a:t>
            </a:r>
          </a:p>
        </p:txBody>
      </p:sp>
      <p:sp>
        <p:nvSpPr>
          <p:cNvPr id="2" name="TextBox 1">
            <a:extLst>
              <a:ext uri="{FF2B5EF4-FFF2-40B4-BE49-F238E27FC236}">
                <a16:creationId xmlns:a16="http://schemas.microsoft.com/office/drawing/2014/main" id="{E1C4FDA3-2CB2-41CE-A5EE-9906221419F7}"/>
              </a:ext>
            </a:extLst>
          </p:cNvPr>
          <p:cNvSpPr txBox="1"/>
          <p:nvPr/>
        </p:nvSpPr>
        <p:spPr>
          <a:xfrm>
            <a:off x="630402" y="620694"/>
            <a:ext cx="7800975" cy="707886"/>
          </a:xfrm>
          <a:prstGeom prst="rect">
            <a:avLst/>
          </a:prstGeom>
          <a:noFill/>
        </p:spPr>
        <p:txBody>
          <a:bodyPr wrap="square" rtlCol="0">
            <a:spAutoFit/>
          </a:bodyPr>
          <a:lstStyle/>
          <a:p>
            <a:r>
              <a:rPr lang="en-GB" sz="4000" b="1" dirty="0">
                <a:solidFill>
                  <a:srgbClr val="F5C05B"/>
                </a:solidFill>
              </a:rPr>
              <a:t>El marketing </a:t>
            </a:r>
            <a:r>
              <a:rPr lang="en-GB" sz="4000" b="1" dirty="0" err="1">
                <a:solidFill>
                  <a:srgbClr val="F5C05B"/>
                </a:solidFill>
              </a:rPr>
              <a:t>emocional</a:t>
            </a:r>
            <a:endParaRPr lang="en-IE" sz="4000" b="1" dirty="0">
              <a:solidFill>
                <a:srgbClr val="F5C05B"/>
              </a:solidFill>
            </a:endParaRPr>
          </a:p>
        </p:txBody>
      </p:sp>
    </p:spTree>
    <p:extLst>
      <p:ext uri="{BB962C8B-B14F-4D97-AF65-F5344CB8AC3E}">
        <p14:creationId xmlns:p14="http://schemas.microsoft.com/office/powerpoint/2010/main" val="1264357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71C87-A0B4-4CF6-826E-954A0AD91994}"/>
              </a:ext>
            </a:extLst>
          </p:cNvPr>
          <p:cNvSpPr>
            <a:spLocks noGrp="1"/>
          </p:cNvSpPr>
          <p:nvPr>
            <p:ph type="body" sz="quarter" idx="13"/>
          </p:nvPr>
        </p:nvSpPr>
        <p:spPr>
          <a:xfrm>
            <a:off x="421694" y="2173321"/>
            <a:ext cx="8645033" cy="1570004"/>
          </a:xfrm>
        </p:spPr>
        <p:txBody>
          <a:bodyPr/>
          <a:lstStyle/>
          <a:p>
            <a:r>
              <a:rPr lang="en-US" dirty="0"/>
              <a:t>3. VARIABLES AMBIENTALES</a:t>
            </a:r>
          </a:p>
          <a:p>
            <a:endParaRPr lang="en-IE" dirty="0"/>
          </a:p>
        </p:txBody>
      </p:sp>
    </p:spTree>
    <p:extLst>
      <p:ext uri="{BB962C8B-B14F-4D97-AF65-F5344CB8AC3E}">
        <p14:creationId xmlns:p14="http://schemas.microsoft.com/office/powerpoint/2010/main" val="2558263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B466BE-2721-452C-B958-7ED24B9A98BA}"/>
              </a:ext>
            </a:extLst>
          </p:cNvPr>
          <p:cNvSpPr>
            <a:spLocks noGrp="1"/>
          </p:cNvSpPr>
          <p:nvPr>
            <p:ph type="body" sz="quarter" idx="13"/>
          </p:nvPr>
        </p:nvSpPr>
        <p:spPr/>
        <p:txBody>
          <a:bodyPr/>
          <a:lstStyle/>
          <a:p>
            <a:r>
              <a:rPr lang="en-IE" b="1" dirty="0">
                <a:solidFill>
                  <a:srgbClr val="406F70"/>
                </a:solidFill>
              </a:rPr>
              <a:t>3.AMBIENTALES</a:t>
            </a:r>
          </a:p>
        </p:txBody>
      </p:sp>
      <p:sp>
        <p:nvSpPr>
          <p:cNvPr id="3" name="Text Placeholder 2">
            <a:extLst>
              <a:ext uri="{FF2B5EF4-FFF2-40B4-BE49-F238E27FC236}">
                <a16:creationId xmlns:a16="http://schemas.microsoft.com/office/drawing/2014/main" id="{625579BA-7C1B-4895-A260-F9DF7AF72B6C}"/>
              </a:ext>
            </a:extLst>
          </p:cNvPr>
          <p:cNvSpPr>
            <a:spLocks noGrp="1"/>
          </p:cNvSpPr>
          <p:nvPr>
            <p:ph type="body" sz="quarter" idx="14"/>
          </p:nvPr>
        </p:nvSpPr>
        <p:spPr>
          <a:xfrm>
            <a:off x="313047" y="2136737"/>
            <a:ext cx="4400549" cy="3642009"/>
          </a:xfrm>
        </p:spPr>
        <p:txBody>
          <a:bodyPr/>
          <a:lstStyle/>
          <a:p>
            <a:r>
              <a:rPr lang="es-ES_tradnl" sz="2400" b="1" dirty="0">
                <a:solidFill>
                  <a:srgbClr val="406F70"/>
                </a:solidFill>
              </a:rPr>
              <a:t>Los factores ambientales</a:t>
            </a:r>
            <a:r>
              <a:rPr lang="es-ES_tradnl" sz="2400" dirty="0">
                <a:solidFill>
                  <a:srgbClr val="406F70"/>
                </a:solidFill>
              </a:rPr>
              <a:t>, como el clima, la hora del día, el entorno inmediato, con quién se cena, los anuncios, lo que se puede pagar, también influyen en la </a:t>
            </a:r>
            <a:r>
              <a:rPr lang="es-ES_tradnl" sz="2400" b="1" dirty="0">
                <a:solidFill>
                  <a:srgbClr val="406F70"/>
                </a:solidFill>
              </a:rPr>
              <a:t>elección del servicio de comida</a:t>
            </a:r>
            <a:r>
              <a:rPr lang="es-ES_tradnl" sz="2400" dirty="0">
                <a:solidFill>
                  <a:srgbClr val="406F70"/>
                </a:solidFill>
              </a:rPr>
              <a:t>. </a:t>
            </a:r>
          </a:p>
          <a:p>
            <a:r>
              <a:rPr lang="es-ES_tradnl" sz="2400" dirty="0">
                <a:solidFill>
                  <a:srgbClr val="406F70"/>
                </a:solidFill>
              </a:rPr>
              <a:t>Los restaurantes y los establecimientos de restauración suelen aprovecharse de ello.</a:t>
            </a:r>
            <a:r>
              <a:rPr lang="es-ES" sz="2400" dirty="0">
                <a:solidFill>
                  <a:srgbClr val="406F70"/>
                </a:solidFill>
              </a:rPr>
              <a:t>.</a:t>
            </a:r>
            <a:endParaRPr lang="en-IE" sz="2400" dirty="0">
              <a:solidFill>
                <a:srgbClr val="406F70"/>
              </a:solidFill>
            </a:endParaRPr>
          </a:p>
        </p:txBody>
      </p:sp>
      <p:sp>
        <p:nvSpPr>
          <p:cNvPr id="4" name="Text Placeholder 3">
            <a:extLst>
              <a:ext uri="{FF2B5EF4-FFF2-40B4-BE49-F238E27FC236}">
                <a16:creationId xmlns:a16="http://schemas.microsoft.com/office/drawing/2014/main" id="{5CF8009F-A9DC-48E2-9381-B83B0ABFDB1D}"/>
              </a:ext>
            </a:extLst>
          </p:cNvPr>
          <p:cNvSpPr>
            <a:spLocks noGrp="1"/>
          </p:cNvSpPr>
          <p:nvPr>
            <p:ph type="body" sz="quarter" idx="15"/>
          </p:nvPr>
        </p:nvSpPr>
        <p:spPr/>
        <p:txBody>
          <a:bodyPr/>
          <a:lstStyle/>
          <a:p>
            <a:endParaRPr lang="en-IE"/>
          </a:p>
        </p:txBody>
      </p:sp>
      <p:sp>
        <p:nvSpPr>
          <p:cNvPr id="5" name="Text Placeholder 4">
            <a:extLst>
              <a:ext uri="{FF2B5EF4-FFF2-40B4-BE49-F238E27FC236}">
                <a16:creationId xmlns:a16="http://schemas.microsoft.com/office/drawing/2014/main" id="{EA659A02-4006-4407-94CB-5100708F1533}"/>
              </a:ext>
            </a:extLst>
          </p:cNvPr>
          <p:cNvSpPr>
            <a:spLocks noGrp="1"/>
          </p:cNvSpPr>
          <p:nvPr>
            <p:ph type="body" sz="quarter" idx="12"/>
          </p:nvPr>
        </p:nvSpPr>
        <p:spPr/>
        <p:txBody>
          <a:bodyPr>
            <a:normAutofit/>
          </a:bodyPr>
          <a:lstStyle/>
          <a:p>
            <a:r>
              <a:rPr lang="en-IE" sz="3600" dirty="0"/>
              <a:t>ENTORNO FÍSICO</a:t>
            </a:r>
          </a:p>
        </p:txBody>
      </p:sp>
      <p:sp>
        <p:nvSpPr>
          <p:cNvPr id="6" name="Text Placeholder 5">
            <a:extLst>
              <a:ext uri="{FF2B5EF4-FFF2-40B4-BE49-F238E27FC236}">
                <a16:creationId xmlns:a16="http://schemas.microsoft.com/office/drawing/2014/main" id="{28520380-2561-44DB-B406-D3311E4F956C}"/>
              </a:ext>
            </a:extLst>
          </p:cNvPr>
          <p:cNvSpPr>
            <a:spLocks noGrp="1"/>
          </p:cNvSpPr>
          <p:nvPr>
            <p:ph type="body" sz="quarter" idx="16"/>
          </p:nvPr>
        </p:nvSpPr>
        <p:spPr/>
        <p:txBody>
          <a:bodyPr/>
          <a:lstStyle/>
          <a:p>
            <a:endParaRPr lang="en-IE"/>
          </a:p>
        </p:txBody>
      </p:sp>
      <p:sp>
        <p:nvSpPr>
          <p:cNvPr id="7" name="Text Placeholder 6">
            <a:extLst>
              <a:ext uri="{FF2B5EF4-FFF2-40B4-BE49-F238E27FC236}">
                <a16:creationId xmlns:a16="http://schemas.microsoft.com/office/drawing/2014/main" id="{21D6123A-42A7-4049-ACA0-4D35249B444C}"/>
              </a:ext>
            </a:extLst>
          </p:cNvPr>
          <p:cNvSpPr>
            <a:spLocks noGrp="1"/>
          </p:cNvSpPr>
          <p:nvPr>
            <p:ph type="body" sz="quarter" idx="17"/>
          </p:nvPr>
        </p:nvSpPr>
        <p:spPr/>
        <p:txBody>
          <a:bodyPr>
            <a:normAutofit/>
          </a:bodyPr>
          <a:lstStyle/>
          <a:p>
            <a:r>
              <a:rPr lang="en-IE" sz="3600" dirty="0"/>
              <a:t>ENTORNO </a:t>
            </a:r>
            <a:r>
              <a:rPr lang="en-US" sz="3600" dirty="0"/>
              <a:t>SOCIAL</a:t>
            </a:r>
            <a:endParaRPr lang="en-IE" sz="3600" dirty="0"/>
          </a:p>
        </p:txBody>
      </p:sp>
      <p:sp>
        <p:nvSpPr>
          <p:cNvPr id="8" name="Text Placeholder 7">
            <a:extLst>
              <a:ext uri="{FF2B5EF4-FFF2-40B4-BE49-F238E27FC236}">
                <a16:creationId xmlns:a16="http://schemas.microsoft.com/office/drawing/2014/main" id="{4D2468AC-2486-4DB9-A825-584A2A555C9A}"/>
              </a:ext>
            </a:extLst>
          </p:cNvPr>
          <p:cNvSpPr>
            <a:spLocks noGrp="1"/>
          </p:cNvSpPr>
          <p:nvPr>
            <p:ph type="body" sz="quarter" idx="18"/>
          </p:nvPr>
        </p:nvSpPr>
        <p:spPr/>
        <p:txBody>
          <a:bodyPr/>
          <a:lstStyle/>
          <a:p>
            <a:endParaRPr lang="en-IE"/>
          </a:p>
        </p:txBody>
      </p:sp>
      <p:sp>
        <p:nvSpPr>
          <p:cNvPr id="9" name="Text Placeholder 8">
            <a:extLst>
              <a:ext uri="{FF2B5EF4-FFF2-40B4-BE49-F238E27FC236}">
                <a16:creationId xmlns:a16="http://schemas.microsoft.com/office/drawing/2014/main" id="{D37DFA63-645F-42E1-BD33-9D926B76CEF7}"/>
              </a:ext>
            </a:extLst>
          </p:cNvPr>
          <p:cNvSpPr>
            <a:spLocks noGrp="1"/>
          </p:cNvSpPr>
          <p:nvPr>
            <p:ph type="body" sz="quarter" idx="19"/>
          </p:nvPr>
        </p:nvSpPr>
        <p:spPr/>
        <p:txBody>
          <a:bodyPr>
            <a:normAutofit/>
          </a:bodyPr>
          <a:lstStyle/>
          <a:p>
            <a:r>
              <a:rPr lang="en-IE" sz="3600" dirty="0"/>
              <a:t>ENTORNO </a:t>
            </a:r>
            <a:r>
              <a:rPr lang="en-US" sz="3600" dirty="0"/>
              <a:t>ECONÓMICO</a:t>
            </a:r>
            <a:endParaRPr lang="en-IE" sz="3600" dirty="0"/>
          </a:p>
        </p:txBody>
      </p:sp>
    </p:spTree>
    <p:extLst>
      <p:ext uri="{BB962C8B-B14F-4D97-AF65-F5344CB8AC3E}">
        <p14:creationId xmlns:p14="http://schemas.microsoft.com/office/powerpoint/2010/main" val="422899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F9805D-C1D7-43ED-91E0-CBCA38653CE8}"/>
              </a:ext>
            </a:extLst>
          </p:cNvPr>
          <p:cNvSpPr>
            <a:spLocks noGrp="1"/>
          </p:cNvSpPr>
          <p:nvPr>
            <p:ph type="subTitle" idx="1"/>
          </p:nvPr>
        </p:nvSpPr>
        <p:spPr>
          <a:xfrm>
            <a:off x="1362075" y="536076"/>
            <a:ext cx="9201150" cy="1327725"/>
          </a:xfrm>
        </p:spPr>
        <p:txBody>
          <a:bodyPr>
            <a:normAutofit lnSpcReduction="10000"/>
          </a:bodyPr>
          <a:lstStyle/>
          <a:p>
            <a:r>
              <a:rPr lang="es-ES_tradnl" dirty="0">
                <a:solidFill>
                  <a:srgbClr val="406F70"/>
                </a:solidFill>
              </a:rPr>
              <a:t>El Consejo Irlandés de la Alimentación </a:t>
            </a:r>
            <a:r>
              <a:rPr lang="es-ES_tradnl" dirty="0">
                <a:solidFill>
                  <a:srgbClr val="3366FF"/>
                </a:solidFill>
              </a:rPr>
              <a:t>(</a:t>
            </a:r>
            <a:r>
              <a:rPr lang="es-ES_tradnl" dirty="0" err="1">
                <a:solidFill>
                  <a:srgbClr val="3366FF"/>
                </a:solidFill>
              </a:rPr>
              <a:t>Bord</a:t>
            </a:r>
            <a:r>
              <a:rPr lang="es-ES_tradnl" dirty="0">
                <a:solidFill>
                  <a:srgbClr val="3366FF"/>
                </a:solidFill>
              </a:rPr>
              <a:t> </a:t>
            </a:r>
            <a:r>
              <a:rPr lang="es-ES_tradnl" dirty="0" err="1">
                <a:solidFill>
                  <a:srgbClr val="3366FF"/>
                </a:solidFill>
              </a:rPr>
              <a:t>Bia</a:t>
            </a:r>
            <a:r>
              <a:rPr lang="es-ES_tradnl" dirty="0">
                <a:solidFill>
                  <a:srgbClr val="3366FF"/>
                </a:solidFill>
              </a:rPr>
              <a:t>)</a:t>
            </a:r>
            <a:r>
              <a:rPr lang="es-ES_tradnl" dirty="0">
                <a:solidFill>
                  <a:srgbClr val="406F70"/>
                </a:solidFill>
              </a:rPr>
              <a:t>, en su informe </a:t>
            </a:r>
            <a:r>
              <a:rPr lang="es-ES_tradnl" dirty="0" err="1">
                <a:solidFill>
                  <a:srgbClr val="3366FF"/>
                </a:solidFill>
              </a:rPr>
              <a:t>Market</a:t>
            </a:r>
            <a:r>
              <a:rPr lang="es-ES_tradnl" dirty="0">
                <a:solidFill>
                  <a:srgbClr val="3366FF"/>
                </a:solidFill>
              </a:rPr>
              <a:t> </a:t>
            </a:r>
            <a:r>
              <a:rPr lang="es-ES_tradnl" dirty="0" err="1">
                <a:solidFill>
                  <a:srgbClr val="3366FF"/>
                </a:solidFill>
              </a:rPr>
              <a:t>Insight</a:t>
            </a:r>
            <a:r>
              <a:rPr lang="es-ES_tradnl" dirty="0">
                <a:solidFill>
                  <a:srgbClr val="406F70"/>
                </a:solidFill>
              </a:rPr>
              <a:t>, predice que es necesario tener en cuenta 6 tendencias clave para que el sector de la alimentación tenga un futuro sostenible.  Estas tendencias se aplican en toda Europa.</a:t>
            </a:r>
            <a:endParaRPr lang="en-IE" dirty="0">
              <a:solidFill>
                <a:srgbClr val="406F70"/>
              </a:solidFill>
            </a:endParaRPr>
          </a:p>
        </p:txBody>
      </p:sp>
      <p:pic>
        <p:nvPicPr>
          <p:cNvPr id="4" name="Picture 3">
            <a:extLst>
              <a:ext uri="{FF2B5EF4-FFF2-40B4-BE49-F238E27FC236}">
                <a16:creationId xmlns:a16="http://schemas.microsoft.com/office/drawing/2014/main" id="{CA16860C-7F31-490D-8AB4-4F8CAF0A50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998217" y="1476806"/>
            <a:ext cx="8152022" cy="5353056"/>
          </a:xfrm>
          <a:prstGeom prst="rect">
            <a:avLst/>
          </a:prstGeom>
        </p:spPr>
      </p:pic>
      <p:sp>
        <p:nvSpPr>
          <p:cNvPr id="6" name="TextBox 5">
            <a:extLst>
              <a:ext uri="{FF2B5EF4-FFF2-40B4-BE49-F238E27FC236}">
                <a16:creationId xmlns:a16="http://schemas.microsoft.com/office/drawing/2014/main" id="{E491766A-235F-4B09-97E9-F1E8C1EC879B}"/>
              </a:ext>
            </a:extLst>
          </p:cNvPr>
          <p:cNvSpPr txBox="1"/>
          <p:nvPr/>
        </p:nvSpPr>
        <p:spPr>
          <a:xfrm>
            <a:off x="3125626" y="2055531"/>
            <a:ext cx="6098874" cy="523220"/>
          </a:xfrm>
          <a:prstGeom prst="rect">
            <a:avLst/>
          </a:prstGeom>
          <a:noFill/>
        </p:spPr>
        <p:txBody>
          <a:bodyPr wrap="square">
            <a:spAutoFit/>
          </a:bodyPr>
          <a:lstStyle/>
          <a:p>
            <a:r>
              <a:rPr lang="es-ES_tradnl" sz="2800" b="1" dirty="0">
                <a:solidFill>
                  <a:srgbClr val="02444A"/>
                </a:solidFill>
                <a:latin typeface="DIN Condensed"/>
                <a:ea typeface="Calibri" panose="020F0502020204030204" pitchFamily="34" charset="0"/>
                <a:cs typeface="Times New Roman" panose="02020603050405020304" pitchFamily="18" charset="0"/>
              </a:rPr>
              <a:t>6 CONSIDERACIONES PARA EL FUTURO</a:t>
            </a:r>
            <a:endParaRPr lang="en-IE" sz="2800" b="1" dirty="0"/>
          </a:p>
        </p:txBody>
      </p:sp>
      <p:sp>
        <p:nvSpPr>
          <p:cNvPr id="7" name="Text Box 2">
            <a:extLst>
              <a:ext uri="{FF2B5EF4-FFF2-40B4-BE49-F238E27FC236}">
                <a16:creationId xmlns:a16="http://schemas.microsoft.com/office/drawing/2014/main" id="{05268F54-8CDF-45F9-AA74-D17DADA7C54C}"/>
              </a:ext>
            </a:extLst>
          </p:cNvPr>
          <p:cNvSpPr txBox="1"/>
          <p:nvPr/>
        </p:nvSpPr>
        <p:spPr>
          <a:xfrm>
            <a:off x="3373936" y="3143250"/>
            <a:ext cx="1893570" cy="3990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b="1" dirty="0">
                <a:solidFill>
                  <a:srgbClr val="FFFFFF"/>
                </a:solidFill>
                <a:latin typeface="Source Sans 3"/>
                <a:ea typeface="Meiryo" panose="020B0604030504040204" pitchFamily="34" charset="-128"/>
                <a:cs typeface="Times New Roman" panose="02020603050405020304" pitchFamily="18" charset="0"/>
              </a:rPr>
              <a:t>Cambia el </a:t>
            </a:r>
            <a:r>
              <a:rPr lang="en-US" sz="1600" b="1" dirty="0" err="1">
                <a:solidFill>
                  <a:srgbClr val="FFFFFF"/>
                </a:solidFill>
                <a:latin typeface="Source Sans 3"/>
                <a:ea typeface="Meiryo" panose="020B0604030504040204" pitchFamily="34" charset="-128"/>
                <a:cs typeface="Times New Roman" panose="02020603050405020304" pitchFamily="18" charset="0"/>
              </a:rPr>
              <a:t>paisaje</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5">
            <a:extLst>
              <a:ext uri="{FF2B5EF4-FFF2-40B4-BE49-F238E27FC236}">
                <a16:creationId xmlns:a16="http://schemas.microsoft.com/office/drawing/2014/main" id="{A559B6A2-7E7A-4CA4-A7F8-C00303B5C3AC}"/>
              </a:ext>
            </a:extLst>
          </p:cNvPr>
          <p:cNvSpPr txBox="1"/>
          <p:nvPr/>
        </p:nvSpPr>
        <p:spPr>
          <a:xfrm>
            <a:off x="7065953" y="3063875"/>
            <a:ext cx="2586047" cy="6508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ES_tradnl" sz="1600" b="1" dirty="0">
                <a:solidFill>
                  <a:srgbClr val="FFFFFF"/>
                </a:solidFill>
                <a:latin typeface="Source Sans 3"/>
                <a:ea typeface="Meiryo" panose="020B0604030504040204" pitchFamily="34" charset="-128"/>
                <a:cs typeface="Times New Roman" panose="02020603050405020304" pitchFamily="18" charset="0"/>
              </a:rPr>
              <a:t>Aceleración fuera de las instalaciones</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
            <a:extLst>
              <a:ext uri="{FF2B5EF4-FFF2-40B4-BE49-F238E27FC236}">
                <a16:creationId xmlns:a16="http://schemas.microsoft.com/office/drawing/2014/main" id="{FE84991C-25C9-4271-875D-D32B2063CFF7}"/>
              </a:ext>
            </a:extLst>
          </p:cNvPr>
          <p:cNvSpPr txBox="1"/>
          <p:nvPr/>
        </p:nvSpPr>
        <p:spPr>
          <a:xfrm>
            <a:off x="3352800" y="3889293"/>
            <a:ext cx="2452914" cy="3693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ES_tradnl" sz="1600" b="1" dirty="0">
                <a:solidFill>
                  <a:srgbClr val="FFFFFF"/>
                </a:solidFill>
                <a:latin typeface="Source Sans 3"/>
                <a:ea typeface="Meiryo" panose="020B0604030504040204" pitchFamily="34" charset="-128"/>
                <a:cs typeface="Times New Roman" panose="02020603050405020304" pitchFamily="18" charset="0"/>
              </a:rPr>
              <a:t>Nuevos diseños de restaurantes</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6">
            <a:extLst>
              <a:ext uri="{FF2B5EF4-FFF2-40B4-BE49-F238E27FC236}">
                <a16:creationId xmlns:a16="http://schemas.microsoft.com/office/drawing/2014/main" id="{122E71C6-C57B-4259-8B52-98F0732176D6}"/>
              </a:ext>
            </a:extLst>
          </p:cNvPr>
          <p:cNvSpPr txBox="1"/>
          <p:nvPr/>
        </p:nvSpPr>
        <p:spPr>
          <a:xfrm>
            <a:off x="7065954" y="3875411"/>
            <a:ext cx="2324788" cy="61784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ES_tradnl" sz="1600" b="1" dirty="0">
                <a:solidFill>
                  <a:srgbClr val="FFFFFF"/>
                </a:solidFill>
                <a:latin typeface="Source Sans 3"/>
                <a:ea typeface="Meiryo" panose="020B0604030504040204" pitchFamily="34" charset="-128"/>
                <a:cs typeface="Times New Roman" panose="02020603050405020304" pitchFamily="18" charset="0"/>
              </a:rPr>
              <a:t>Reinvención del modelo de negocio</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4">
            <a:extLst>
              <a:ext uri="{FF2B5EF4-FFF2-40B4-BE49-F238E27FC236}">
                <a16:creationId xmlns:a16="http://schemas.microsoft.com/office/drawing/2014/main" id="{F4BC3782-D488-4593-BA56-CD417D73D146}"/>
              </a:ext>
            </a:extLst>
          </p:cNvPr>
          <p:cNvSpPr txBox="1"/>
          <p:nvPr/>
        </p:nvSpPr>
        <p:spPr>
          <a:xfrm>
            <a:off x="3143250" y="4683125"/>
            <a:ext cx="2936875" cy="9048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ES_tradnl" sz="1600" b="1" dirty="0">
                <a:solidFill>
                  <a:srgbClr val="FFFFFF"/>
                </a:solidFill>
                <a:latin typeface="Source Sans 3"/>
                <a:ea typeface="Meiryo" panose="020B0604030504040204" pitchFamily="34" charset="-128"/>
                <a:cs typeface="Times New Roman" panose="02020603050405020304" pitchFamily="18" charset="0"/>
              </a:rPr>
              <a:t>Seguridad y sanidad</a:t>
            </a:r>
          </a:p>
          <a:p>
            <a:r>
              <a:rPr lang="es-ES_tradnl" sz="1600" b="1" dirty="0">
                <a:solidFill>
                  <a:srgbClr val="FFFFFF"/>
                </a:solidFill>
                <a:latin typeface="Source Sans 3"/>
                <a:ea typeface="Meiryo" panose="020B0604030504040204" pitchFamily="34" charset="-128"/>
                <a:cs typeface="Times New Roman" panose="02020603050405020304" pitchFamily="18" charset="0"/>
              </a:rPr>
              <a:t>Será el centro de atención</a:t>
            </a:r>
            <a:endParaRPr lang="en-IE"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7">
            <a:extLst>
              <a:ext uri="{FF2B5EF4-FFF2-40B4-BE49-F238E27FC236}">
                <a16:creationId xmlns:a16="http://schemas.microsoft.com/office/drawing/2014/main" id="{E9D1FE81-C4BB-418B-9D42-29E1B569BD5B}"/>
              </a:ext>
            </a:extLst>
          </p:cNvPr>
          <p:cNvSpPr txBox="1"/>
          <p:nvPr/>
        </p:nvSpPr>
        <p:spPr>
          <a:xfrm>
            <a:off x="7043199" y="4842221"/>
            <a:ext cx="2958051" cy="6346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200"/>
              </a:lnSpc>
            </a:pPr>
            <a:r>
              <a:rPr lang="es-ES_tradnl" sz="1600" b="1" dirty="0">
                <a:solidFill>
                  <a:srgbClr val="FFFFFF"/>
                </a:solidFill>
                <a:latin typeface="Source Sans 3"/>
                <a:ea typeface="Meiryo" panose="020B0604030504040204" pitchFamily="34" charset="-128"/>
                <a:cs typeface="Times New Roman" panose="02020603050405020304" pitchFamily="18" charset="0"/>
              </a:rPr>
              <a:t>La cadena de suministro ”</a:t>
            </a:r>
            <a:r>
              <a:rPr lang="es-ES_tradnl" sz="1600" b="1" dirty="0" err="1">
                <a:solidFill>
                  <a:srgbClr val="FFFFFF"/>
                </a:solidFill>
                <a:latin typeface="Source Sans 3"/>
                <a:ea typeface="Meiryo" panose="020B0604030504040204" pitchFamily="34" charset="-128"/>
                <a:cs typeface="Times New Roman" panose="02020603050405020304" pitchFamily="18" charset="0"/>
              </a:rPr>
              <a:t>bumpiness</a:t>
            </a:r>
            <a:r>
              <a:rPr lang="es-ES_tradnl" sz="1600" b="1" dirty="0">
                <a:solidFill>
                  <a:srgbClr val="FFFFFF"/>
                </a:solidFill>
                <a:latin typeface="Source Sans 3"/>
                <a:ea typeface="Meiryo" panose="020B0604030504040204" pitchFamily="34" charset="-128"/>
                <a:cs typeface="Times New Roman" panose="02020603050405020304" pitchFamily="18" charset="0"/>
              </a:rPr>
              <a:t>"</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1771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385C3A-8560-4F5B-AE01-0F0EEAABD6FB}"/>
              </a:ext>
            </a:extLst>
          </p:cNvPr>
          <p:cNvSpPr>
            <a:spLocks noGrp="1"/>
          </p:cNvSpPr>
          <p:nvPr>
            <p:ph type="body" sz="quarter" idx="19"/>
          </p:nvPr>
        </p:nvSpPr>
        <p:spPr>
          <a:xfrm>
            <a:off x="2116842" y="652821"/>
            <a:ext cx="9918915" cy="1160989"/>
          </a:xfrm>
        </p:spPr>
        <p:txBody>
          <a:bodyPr/>
          <a:lstStyle/>
          <a:p>
            <a:r>
              <a:rPr lang="es-ES_tradnl" b="1" dirty="0"/>
              <a:t>Factores ambientales que afectan a la elección de alimentos</a:t>
            </a:r>
            <a:endParaRPr lang="en-IE" b="1" dirty="0"/>
          </a:p>
        </p:txBody>
      </p:sp>
      <p:sp>
        <p:nvSpPr>
          <p:cNvPr id="3" name="Text Placeholder 2">
            <a:extLst>
              <a:ext uri="{FF2B5EF4-FFF2-40B4-BE49-F238E27FC236}">
                <a16:creationId xmlns:a16="http://schemas.microsoft.com/office/drawing/2014/main" id="{E1C10D98-77DE-4D9C-8D57-BABB6B7F6890}"/>
              </a:ext>
            </a:extLst>
          </p:cNvPr>
          <p:cNvSpPr>
            <a:spLocks noGrp="1"/>
          </p:cNvSpPr>
          <p:nvPr>
            <p:ph type="body" sz="quarter" idx="20"/>
          </p:nvPr>
        </p:nvSpPr>
        <p:spPr>
          <a:xfrm>
            <a:off x="377998" y="1834175"/>
            <a:ext cx="11612398" cy="4814275"/>
          </a:xfrm>
        </p:spPr>
        <p:txBody>
          <a:bodyPr/>
          <a:lstStyle/>
          <a:p>
            <a:pPr algn="just"/>
            <a:r>
              <a:rPr lang="es-ES_tradnl" dirty="0">
                <a:solidFill>
                  <a:srgbClr val="406F70"/>
                </a:solidFill>
                <a:latin typeface="TradeGothic"/>
              </a:rPr>
              <a:t>Cada vez es mayor el interés por el papel que desempeña el entorno a la hora de promover o dificultar una alimentación saludable. Se ha sugerido que es más probable que el cambio individual se facilite y se mantenga si el entorno en el que se realizan las elecciones apoya las opciones alimentarias saludables. </a:t>
            </a:r>
          </a:p>
          <a:p>
            <a:pPr algn="just"/>
            <a:endParaRPr lang="es-ES_tradnl" dirty="0">
              <a:solidFill>
                <a:srgbClr val="406F70"/>
              </a:solidFill>
              <a:latin typeface="TradeGothic"/>
            </a:endParaRPr>
          </a:p>
          <a:p>
            <a:pPr algn="just"/>
            <a:r>
              <a:rPr lang="es-ES_tradnl" dirty="0">
                <a:solidFill>
                  <a:srgbClr val="406F70"/>
                </a:solidFill>
                <a:latin typeface="TradeGothic"/>
              </a:rPr>
              <a:t>Los principales factores que influyen en las elecciones alimentarias son </a:t>
            </a:r>
          </a:p>
          <a:p>
            <a:pPr marL="457200" indent="-457200" algn="just">
              <a:buFont typeface="+mj-lt"/>
              <a:buAutoNum type="arabicParenR"/>
            </a:pPr>
            <a:r>
              <a:rPr lang="es-ES_tradnl" b="1" dirty="0">
                <a:solidFill>
                  <a:srgbClr val="406F70"/>
                </a:solidFill>
                <a:latin typeface="TradeGothic"/>
              </a:rPr>
              <a:t>Los entornos sociales, </a:t>
            </a:r>
            <a:r>
              <a:rPr lang="es-ES_tradnl" dirty="0">
                <a:solidFill>
                  <a:srgbClr val="406F70"/>
                </a:solidFill>
                <a:latin typeface="TradeGothic"/>
              </a:rPr>
              <a:t>como la familia, los compañeros y las redes sociales; </a:t>
            </a:r>
          </a:p>
          <a:p>
            <a:pPr marL="457200" indent="-457200" algn="just">
              <a:buFont typeface="+mj-lt"/>
              <a:buAutoNum type="arabicParenR"/>
            </a:pPr>
            <a:r>
              <a:rPr lang="es-ES_tradnl" b="1" dirty="0">
                <a:solidFill>
                  <a:srgbClr val="406F70"/>
                </a:solidFill>
                <a:latin typeface="TradeGothic"/>
              </a:rPr>
              <a:t>los entornos físicos, </a:t>
            </a:r>
            <a:r>
              <a:rPr lang="es-ES_tradnl" dirty="0">
                <a:solidFill>
                  <a:srgbClr val="406F70"/>
                </a:solidFill>
                <a:latin typeface="TradeGothic"/>
              </a:rPr>
              <a:t>como las escuelas, las guarderías, los lugares de trabajo, las tiendas de alimentación y los restaurantes</a:t>
            </a:r>
          </a:p>
          <a:p>
            <a:pPr marL="457200" indent="-457200" algn="just">
              <a:buFont typeface="+mj-lt"/>
              <a:buAutoNum type="arabicParenR"/>
            </a:pPr>
            <a:r>
              <a:rPr lang="es-ES_tradnl" b="1" dirty="0">
                <a:solidFill>
                  <a:srgbClr val="406F70"/>
                </a:solidFill>
                <a:latin typeface="TradeGothic"/>
              </a:rPr>
              <a:t>los </a:t>
            </a:r>
            <a:r>
              <a:rPr lang="es-ES_tradnl" b="1" dirty="0" err="1">
                <a:solidFill>
                  <a:srgbClr val="406F70"/>
                </a:solidFill>
                <a:latin typeface="TradeGothic"/>
              </a:rPr>
              <a:t>macroentornos</a:t>
            </a:r>
            <a:r>
              <a:rPr lang="es-ES_tradnl" b="1" dirty="0">
                <a:solidFill>
                  <a:srgbClr val="406F70"/>
                </a:solidFill>
                <a:latin typeface="TradeGothic"/>
              </a:rPr>
              <a:t>, </a:t>
            </a:r>
            <a:r>
              <a:rPr lang="es-ES_tradnl" dirty="0">
                <a:solidFill>
                  <a:srgbClr val="406F70"/>
                </a:solidFill>
                <a:latin typeface="TradeGothic"/>
              </a:rPr>
              <a:t>como la situación socioeconómica, las normas y valores culturales, la comercialización de alimentos y la política alimentaria y agrícola.</a:t>
            </a:r>
          </a:p>
          <a:p>
            <a:pPr algn="just"/>
            <a:endParaRPr lang="es-ES_tradnl" dirty="0">
              <a:solidFill>
                <a:srgbClr val="406F70"/>
              </a:solidFill>
              <a:latin typeface="TradeGothic"/>
            </a:endParaRPr>
          </a:p>
        </p:txBody>
      </p:sp>
    </p:spTree>
    <p:extLst>
      <p:ext uri="{BB962C8B-B14F-4D97-AF65-F5344CB8AC3E}">
        <p14:creationId xmlns:p14="http://schemas.microsoft.com/office/powerpoint/2010/main" val="476821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5F4E22A-F8AF-425A-9378-84D7AC74C856}"/>
              </a:ext>
            </a:extLst>
          </p:cNvPr>
          <p:cNvSpPr>
            <a:spLocks noGrp="1"/>
          </p:cNvSpPr>
          <p:nvPr>
            <p:ph type="body" sz="quarter" idx="19"/>
          </p:nvPr>
        </p:nvSpPr>
        <p:spPr>
          <a:xfrm>
            <a:off x="7197261" y="652821"/>
            <a:ext cx="4515277" cy="2265040"/>
          </a:xfrm>
        </p:spPr>
        <p:txBody>
          <a:bodyPr>
            <a:normAutofit/>
          </a:bodyPr>
          <a:lstStyle/>
          <a:p>
            <a:r>
              <a:rPr lang="es-ES" b="1" dirty="0"/>
              <a:t>Las 3 variables y sus características</a:t>
            </a:r>
            <a:endParaRPr lang="en-IE" b="1" dirty="0"/>
          </a:p>
          <a:p>
            <a:endParaRPr lang="en-IE" sz="2400" dirty="0"/>
          </a:p>
        </p:txBody>
      </p:sp>
      <p:sp>
        <p:nvSpPr>
          <p:cNvPr id="2" name="Rectangle: Rounded Corners 1">
            <a:extLst>
              <a:ext uri="{FF2B5EF4-FFF2-40B4-BE49-F238E27FC236}">
                <a16:creationId xmlns:a16="http://schemas.microsoft.com/office/drawing/2014/main" id="{5C313B9B-F9C7-465D-9E9D-47009AF3D266}"/>
              </a:ext>
            </a:extLst>
          </p:cNvPr>
          <p:cNvSpPr/>
          <p:nvPr/>
        </p:nvSpPr>
        <p:spPr>
          <a:xfrm>
            <a:off x="738187" y="2917860"/>
            <a:ext cx="2954631" cy="2911439"/>
          </a:xfrm>
          <a:prstGeom prst="roundRect">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Características</a:t>
            </a:r>
            <a:r>
              <a:rPr lang="en-US" sz="1600" b="1" dirty="0"/>
              <a:t> de la comida:</a:t>
            </a:r>
          </a:p>
          <a:p>
            <a:pPr algn="ctr"/>
            <a:endParaRPr lang="en-US" sz="1600" b="1" dirty="0"/>
          </a:p>
          <a:p>
            <a:pPr marL="285750" indent="-285750" algn="ctr">
              <a:buFont typeface="Arial" panose="020B0604020202020204" pitchFamily="34" charset="0"/>
              <a:buChar char="•"/>
            </a:pPr>
            <a:r>
              <a:rPr lang="en-US" sz="1400" b="1" dirty="0"/>
              <a:t>Gusto</a:t>
            </a:r>
          </a:p>
          <a:p>
            <a:pPr marL="285750" indent="-285750" algn="ctr">
              <a:buFont typeface="Arial" panose="020B0604020202020204" pitchFamily="34" charset="0"/>
              <a:buChar char="•"/>
            </a:pPr>
            <a:r>
              <a:rPr lang="en-US" sz="1400" b="1" dirty="0" err="1"/>
              <a:t>Apariencia</a:t>
            </a:r>
            <a:endParaRPr lang="en-US" sz="1400" b="1" dirty="0"/>
          </a:p>
          <a:p>
            <a:pPr marL="285750" indent="-285750" algn="ctr">
              <a:buFont typeface="Arial" panose="020B0604020202020204" pitchFamily="34" charset="0"/>
              <a:buChar char="•"/>
            </a:pPr>
            <a:r>
              <a:rPr lang="en-US" sz="1400" b="1" dirty="0" err="1"/>
              <a:t>Textura</a:t>
            </a:r>
            <a:endParaRPr lang="en-US" sz="1400" b="1" dirty="0"/>
          </a:p>
          <a:p>
            <a:pPr marL="285750" indent="-285750" algn="ctr">
              <a:buFont typeface="Arial" panose="020B0604020202020204" pitchFamily="34" charset="0"/>
              <a:buChar char="•"/>
            </a:pPr>
            <a:r>
              <a:rPr lang="en-US" sz="1400" b="1" dirty="0" err="1"/>
              <a:t>Costo</a:t>
            </a:r>
            <a:endParaRPr lang="en-US" sz="1400" b="1" dirty="0"/>
          </a:p>
          <a:p>
            <a:pPr marL="285750" indent="-285750" algn="ctr">
              <a:buFont typeface="Arial" panose="020B0604020202020204" pitchFamily="34" charset="0"/>
              <a:buChar char="•"/>
            </a:pPr>
            <a:r>
              <a:rPr lang="en-US" sz="1400" b="1" dirty="0" err="1"/>
              <a:t>Tipo</a:t>
            </a:r>
            <a:r>
              <a:rPr lang="en-US" sz="1400" b="1" dirty="0"/>
              <a:t> de comida</a:t>
            </a:r>
          </a:p>
          <a:p>
            <a:pPr marL="285750" indent="-285750" algn="ctr">
              <a:buFont typeface="Arial" panose="020B0604020202020204" pitchFamily="34" charset="0"/>
              <a:buChar char="•"/>
            </a:pPr>
            <a:r>
              <a:rPr lang="en-US" sz="1400" b="1" dirty="0" err="1"/>
              <a:t>Método</a:t>
            </a:r>
            <a:r>
              <a:rPr lang="en-US" sz="1400" b="1" dirty="0"/>
              <a:t> de </a:t>
            </a:r>
            <a:r>
              <a:rPr lang="en-US" sz="1400" b="1" dirty="0" err="1"/>
              <a:t>preparación</a:t>
            </a:r>
            <a:endParaRPr lang="en-US" sz="1400" b="1" dirty="0"/>
          </a:p>
          <a:p>
            <a:pPr marL="285750" indent="-285750" algn="ctr">
              <a:buFont typeface="Arial" panose="020B0604020202020204" pitchFamily="34" charset="0"/>
              <a:buChar char="•"/>
            </a:pPr>
            <a:r>
              <a:rPr lang="en-US" sz="1400" b="1" dirty="0" err="1"/>
              <a:t>Formulario</a:t>
            </a:r>
            <a:endParaRPr lang="en-US" sz="1400" b="1" dirty="0"/>
          </a:p>
          <a:p>
            <a:pPr marL="285750" indent="-285750" algn="ctr">
              <a:buFont typeface="Arial" panose="020B0604020202020204" pitchFamily="34" charset="0"/>
              <a:buChar char="•"/>
            </a:pPr>
            <a:r>
              <a:rPr lang="en-US" sz="1400" b="1" dirty="0" err="1"/>
              <a:t>Condimento</a:t>
            </a:r>
            <a:endParaRPr lang="en-US" sz="1400" b="1" dirty="0"/>
          </a:p>
          <a:p>
            <a:pPr marL="285750" indent="-285750" algn="ctr">
              <a:buFont typeface="Arial" panose="020B0604020202020204" pitchFamily="34" charset="0"/>
              <a:buChar char="•"/>
            </a:pPr>
            <a:r>
              <a:rPr lang="en-US" sz="1400" b="1" dirty="0" err="1"/>
              <a:t>Combinaciones</a:t>
            </a:r>
            <a:r>
              <a:rPr lang="en-US" sz="1400" b="1" dirty="0"/>
              <a:t> de </a:t>
            </a:r>
            <a:r>
              <a:rPr lang="en-US" sz="1400" b="1" dirty="0" err="1"/>
              <a:t>alimentos</a:t>
            </a:r>
            <a:endParaRPr lang="en-IE" sz="1400" b="1" dirty="0"/>
          </a:p>
        </p:txBody>
      </p:sp>
      <p:sp>
        <p:nvSpPr>
          <p:cNvPr id="3" name="Rectangle: Rounded Corners 2">
            <a:extLst>
              <a:ext uri="{FF2B5EF4-FFF2-40B4-BE49-F238E27FC236}">
                <a16:creationId xmlns:a16="http://schemas.microsoft.com/office/drawing/2014/main" id="{0FE28A5E-202E-4E8A-A8DE-9EF9B330BA08}"/>
              </a:ext>
            </a:extLst>
          </p:cNvPr>
          <p:cNvSpPr/>
          <p:nvPr/>
        </p:nvSpPr>
        <p:spPr>
          <a:xfrm>
            <a:off x="3811404" y="2917860"/>
            <a:ext cx="2743200" cy="2911439"/>
          </a:xfrm>
          <a:prstGeom prst="roundRect">
            <a:avLst/>
          </a:prstGeom>
          <a:solidFill>
            <a:srgbClr val="406F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Características</a:t>
            </a:r>
            <a:r>
              <a:rPr lang="en-US" sz="1600" b="1" dirty="0"/>
              <a:t> del </a:t>
            </a:r>
            <a:r>
              <a:rPr lang="en-US" sz="1600" b="1" dirty="0" err="1"/>
              <a:t>individuo</a:t>
            </a:r>
            <a:r>
              <a:rPr lang="en-US" sz="1600" b="1" dirty="0"/>
              <a:t> o persona:</a:t>
            </a:r>
          </a:p>
          <a:p>
            <a:pPr marL="285750" indent="-285750" algn="ctr">
              <a:buFont typeface="Arial" panose="020B0604020202020204" pitchFamily="34" charset="0"/>
              <a:buChar char="•"/>
            </a:pPr>
            <a:endParaRPr lang="es-ES" sz="1400" b="1" dirty="0"/>
          </a:p>
          <a:p>
            <a:pPr marL="285750" indent="-285750" algn="ctr">
              <a:buFont typeface="Arial" panose="020B0604020202020204" pitchFamily="34" charset="0"/>
              <a:buChar char="•"/>
            </a:pPr>
            <a:r>
              <a:rPr lang="es-ES" sz="1400" b="1" dirty="0"/>
              <a:t>La edad</a:t>
            </a:r>
          </a:p>
          <a:p>
            <a:pPr marL="285750" indent="-285750" algn="ctr">
              <a:buFont typeface="Arial" panose="020B0604020202020204" pitchFamily="34" charset="0"/>
              <a:buChar char="•"/>
            </a:pPr>
            <a:r>
              <a:rPr lang="es-ES" sz="1400" b="1" dirty="0"/>
              <a:t>Sexo</a:t>
            </a:r>
          </a:p>
          <a:p>
            <a:pPr marL="285750" indent="-285750" algn="ctr">
              <a:buFont typeface="Arial" panose="020B0604020202020204" pitchFamily="34" charset="0"/>
              <a:buChar char="•"/>
            </a:pPr>
            <a:r>
              <a:rPr lang="es-ES" sz="1400" b="1" dirty="0"/>
              <a:t>Educación</a:t>
            </a:r>
          </a:p>
          <a:p>
            <a:pPr marL="285750" indent="-285750" algn="ctr">
              <a:buFont typeface="Arial" panose="020B0604020202020204" pitchFamily="34" charset="0"/>
              <a:buChar char="•"/>
            </a:pPr>
            <a:r>
              <a:rPr lang="es-ES" sz="1400" b="1" dirty="0"/>
              <a:t>Ingreso</a:t>
            </a:r>
          </a:p>
          <a:p>
            <a:pPr marL="285750" indent="-285750" algn="ctr">
              <a:buFont typeface="Arial" panose="020B0604020202020204" pitchFamily="34" charset="0"/>
              <a:buChar char="•"/>
            </a:pPr>
            <a:r>
              <a:rPr lang="es-ES" sz="1400" b="1" dirty="0"/>
              <a:t>Conocimiento nutricional</a:t>
            </a:r>
          </a:p>
          <a:p>
            <a:pPr marL="285750" indent="-285750" algn="ctr">
              <a:buFont typeface="Arial" panose="020B0604020202020204" pitchFamily="34" charset="0"/>
              <a:buChar char="•"/>
            </a:pPr>
            <a:r>
              <a:rPr lang="es-ES" sz="1400" b="1" dirty="0"/>
              <a:t>Habilidades de cocina y creatividad</a:t>
            </a:r>
          </a:p>
          <a:p>
            <a:pPr marL="285750" indent="-285750" algn="ctr">
              <a:buFont typeface="Arial" panose="020B0604020202020204" pitchFamily="34" charset="0"/>
              <a:buChar char="•"/>
            </a:pPr>
            <a:r>
              <a:rPr lang="es-ES" sz="1400" b="1" dirty="0"/>
              <a:t>Actitudes hacia la salud y el efecto de los alimentos </a:t>
            </a:r>
            <a:endParaRPr lang="en-IE" sz="1400" b="1" dirty="0"/>
          </a:p>
        </p:txBody>
      </p:sp>
      <p:sp>
        <p:nvSpPr>
          <p:cNvPr id="4" name="Rectangle: Rounded Corners 3">
            <a:extLst>
              <a:ext uri="{FF2B5EF4-FFF2-40B4-BE49-F238E27FC236}">
                <a16:creationId xmlns:a16="http://schemas.microsoft.com/office/drawing/2014/main" id="{6FCECB8E-63C6-4DF2-B5F1-C00B9F80A8E2}"/>
              </a:ext>
            </a:extLst>
          </p:cNvPr>
          <p:cNvSpPr/>
          <p:nvPr/>
        </p:nvSpPr>
        <p:spPr>
          <a:xfrm>
            <a:off x="7217996" y="2917860"/>
            <a:ext cx="2539964" cy="2911439"/>
          </a:xfrm>
          <a:prstGeom prst="roundRect">
            <a:avLst/>
          </a:prstGeom>
          <a:solidFill>
            <a:srgbClr val="0851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t>Características</a:t>
            </a:r>
            <a:r>
              <a:rPr lang="en-US" sz="1600" b="1" dirty="0"/>
              <a:t> del </a:t>
            </a:r>
            <a:r>
              <a:rPr lang="en-US" sz="1600" b="1" dirty="0" err="1"/>
              <a:t>medio</a:t>
            </a:r>
            <a:r>
              <a:rPr lang="en-US" sz="1600" b="1" dirty="0"/>
              <a:t> </a:t>
            </a:r>
            <a:r>
              <a:rPr lang="en-US" sz="1600" b="1" dirty="0" err="1"/>
              <a:t>ambiente</a:t>
            </a:r>
            <a:r>
              <a:rPr lang="en-US" sz="1600" b="1" dirty="0"/>
              <a:t>:</a:t>
            </a:r>
          </a:p>
          <a:p>
            <a:pPr marL="285750" indent="-285750" algn="ctr">
              <a:buFont typeface="Arial" panose="020B0604020202020204" pitchFamily="34" charset="0"/>
              <a:buChar char="•"/>
            </a:pPr>
            <a:endParaRPr lang="es-ES" sz="1400" b="1" dirty="0"/>
          </a:p>
          <a:p>
            <a:pPr marL="285750" indent="-285750" algn="ctr">
              <a:buFont typeface="Arial" panose="020B0604020202020204" pitchFamily="34" charset="0"/>
              <a:buChar char="•"/>
            </a:pPr>
            <a:r>
              <a:rPr lang="es-ES" sz="1400" b="1" dirty="0"/>
              <a:t>Temporada</a:t>
            </a:r>
          </a:p>
          <a:p>
            <a:pPr marL="285750" indent="-285750" algn="ctr">
              <a:buFont typeface="Arial" panose="020B0604020202020204" pitchFamily="34" charset="0"/>
              <a:buChar char="•"/>
            </a:pPr>
            <a:r>
              <a:rPr lang="es-ES" sz="1400" b="1" dirty="0"/>
              <a:t>Empleo</a:t>
            </a:r>
          </a:p>
          <a:p>
            <a:pPr marL="285750" indent="-285750" algn="ctr">
              <a:buFont typeface="Arial" panose="020B0604020202020204" pitchFamily="34" charset="0"/>
              <a:buChar char="•"/>
            </a:pPr>
            <a:r>
              <a:rPr lang="es-ES" sz="1400" b="1" dirty="0"/>
              <a:t>Movilidad</a:t>
            </a:r>
          </a:p>
          <a:p>
            <a:pPr marL="285750" indent="-285750" algn="ctr">
              <a:buFont typeface="Arial" panose="020B0604020202020204" pitchFamily="34" charset="0"/>
              <a:buChar char="•"/>
            </a:pPr>
            <a:r>
              <a:rPr lang="es-ES" sz="1400" b="1" dirty="0"/>
              <a:t>Grado de urbanización</a:t>
            </a:r>
          </a:p>
          <a:p>
            <a:pPr marL="285750" indent="-285750" algn="ctr">
              <a:buFont typeface="Arial" panose="020B0604020202020204" pitchFamily="34" charset="0"/>
              <a:buChar char="•"/>
            </a:pPr>
            <a:r>
              <a:rPr lang="es-ES" sz="1400" b="1" dirty="0"/>
              <a:t>Tamaño del hogar</a:t>
            </a:r>
          </a:p>
          <a:p>
            <a:pPr marL="285750" indent="-285750" algn="ctr">
              <a:buFont typeface="Arial" panose="020B0604020202020204" pitchFamily="34" charset="0"/>
              <a:buChar char="•"/>
            </a:pPr>
            <a:r>
              <a:rPr lang="es-ES" sz="1400" b="1" dirty="0"/>
              <a:t>Etapa de la familia</a:t>
            </a:r>
            <a:endParaRPr lang="en-US" sz="1400" b="1" dirty="0"/>
          </a:p>
          <a:p>
            <a:pPr algn="ctr"/>
            <a:endParaRPr lang="en-US" sz="1400" b="1" dirty="0"/>
          </a:p>
          <a:p>
            <a:pPr marL="285750" indent="-285750" algn="ctr">
              <a:buFont typeface="Arial" panose="020B0604020202020204" pitchFamily="34" charset="0"/>
              <a:buChar char="•"/>
            </a:pPr>
            <a:endParaRPr lang="en-IE" sz="1400" b="1" dirty="0"/>
          </a:p>
        </p:txBody>
      </p:sp>
      <p:sp>
        <p:nvSpPr>
          <p:cNvPr id="6" name="Rectangle: Rounded Corners 5">
            <a:extLst>
              <a:ext uri="{FF2B5EF4-FFF2-40B4-BE49-F238E27FC236}">
                <a16:creationId xmlns:a16="http://schemas.microsoft.com/office/drawing/2014/main" id="{9D93E0DB-BDFE-4D5C-BFC9-B55B9192F810}"/>
              </a:ext>
            </a:extLst>
          </p:cNvPr>
          <p:cNvSpPr/>
          <p:nvPr/>
        </p:nvSpPr>
        <p:spPr>
          <a:xfrm>
            <a:off x="4362450" y="1684372"/>
            <a:ext cx="1733550" cy="695325"/>
          </a:xfrm>
          <a:prstGeom prst="roundRect">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Preferencias</a:t>
            </a:r>
            <a:r>
              <a:rPr lang="en-US" b="1" dirty="0"/>
              <a:t> </a:t>
            </a:r>
            <a:r>
              <a:rPr lang="en-US" b="1" dirty="0" err="1"/>
              <a:t>alimentarias</a:t>
            </a:r>
            <a:endParaRPr lang="en-IE" b="1" dirty="0"/>
          </a:p>
        </p:txBody>
      </p:sp>
      <p:sp>
        <p:nvSpPr>
          <p:cNvPr id="7" name="Rectangle: Rounded Corners 6">
            <a:extLst>
              <a:ext uri="{FF2B5EF4-FFF2-40B4-BE49-F238E27FC236}">
                <a16:creationId xmlns:a16="http://schemas.microsoft.com/office/drawing/2014/main" id="{AEC657D3-77F7-4DD2-8432-0C0250EEDF3A}"/>
              </a:ext>
            </a:extLst>
          </p:cNvPr>
          <p:cNvSpPr/>
          <p:nvPr/>
        </p:nvSpPr>
        <p:spPr>
          <a:xfrm>
            <a:off x="4123586" y="142331"/>
            <a:ext cx="2192154" cy="806414"/>
          </a:xfrm>
          <a:prstGeom prst="roundRect">
            <a:avLst/>
          </a:prstGeom>
          <a:solidFill>
            <a:srgbClr val="406F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5C05B"/>
                </a:solidFill>
              </a:rPr>
              <a:t>Consumo</a:t>
            </a:r>
            <a:r>
              <a:rPr lang="en-US" sz="2400" b="1" dirty="0">
                <a:solidFill>
                  <a:srgbClr val="F5C05B"/>
                </a:solidFill>
              </a:rPr>
              <a:t> de comida</a:t>
            </a:r>
            <a:endParaRPr lang="en-IE" sz="2400" b="1" dirty="0">
              <a:solidFill>
                <a:srgbClr val="F5C05B"/>
              </a:solidFill>
            </a:endParaRPr>
          </a:p>
        </p:txBody>
      </p:sp>
      <p:sp>
        <p:nvSpPr>
          <p:cNvPr id="8" name="TextBox 7">
            <a:extLst>
              <a:ext uri="{FF2B5EF4-FFF2-40B4-BE49-F238E27FC236}">
                <a16:creationId xmlns:a16="http://schemas.microsoft.com/office/drawing/2014/main" id="{E7B0C9DC-C852-4826-9B05-44C14574E8CB}"/>
              </a:ext>
            </a:extLst>
          </p:cNvPr>
          <p:cNvSpPr txBox="1"/>
          <p:nvPr/>
        </p:nvSpPr>
        <p:spPr>
          <a:xfrm>
            <a:off x="411480" y="6142908"/>
            <a:ext cx="9070889" cy="369332"/>
          </a:xfrm>
          <a:prstGeom prst="rect">
            <a:avLst/>
          </a:prstGeom>
          <a:noFill/>
        </p:spPr>
        <p:txBody>
          <a:bodyPr wrap="square" rtlCol="0">
            <a:spAutoFit/>
          </a:bodyPr>
          <a:lstStyle/>
          <a:p>
            <a:r>
              <a:rPr lang="es-ES" dirty="0">
                <a:solidFill>
                  <a:srgbClr val="085156"/>
                </a:solidFill>
              </a:rPr>
              <a:t>Figura a): Factores que influyen en las preferencias alimentarias (Randall y </a:t>
            </a:r>
            <a:r>
              <a:rPr lang="es-ES" dirty="0" err="1">
                <a:solidFill>
                  <a:srgbClr val="085156"/>
                </a:solidFill>
              </a:rPr>
              <a:t>Sanjur</a:t>
            </a:r>
            <a:r>
              <a:rPr lang="es-ES" dirty="0">
                <a:solidFill>
                  <a:srgbClr val="085156"/>
                </a:solidFill>
              </a:rPr>
              <a:t>, 1981</a:t>
            </a:r>
            <a:r>
              <a:rPr lang="en-US" dirty="0">
                <a:solidFill>
                  <a:srgbClr val="085156"/>
                </a:solidFill>
              </a:rPr>
              <a:t>)</a:t>
            </a:r>
            <a:endParaRPr lang="en-IE" dirty="0">
              <a:solidFill>
                <a:srgbClr val="085156"/>
              </a:solidFill>
            </a:endParaRPr>
          </a:p>
        </p:txBody>
      </p:sp>
      <p:cxnSp>
        <p:nvCxnSpPr>
          <p:cNvPr id="11" name="Straight Arrow Connector 10">
            <a:extLst>
              <a:ext uri="{FF2B5EF4-FFF2-40B4-BE49-F238E27FC236}">
                <a16:creationId xmlns:a16="http://schemas.microsoft.com/office/drawing/2014/main" id="{6A966AD6-5ECF-4DDB-B48D-C54909987425}"/>
              </a:ext>
            </a:extLst>
          </p:cNvPr>
          <p:cNvCxnSpPr>
            <a:cxnSpLocks/>
            <a:stCxn id="2" idx="0"/>
          </p:cNvCxnSpPr>
          <p:nvPr/>
        </p:nvCxnSpPr>
        <p:spPr>
          <a:xfrm flipV="1">
            <a:off x="2215503" y="2124076"/>
            <a:ext cx="1937397" cy="793784"/>
          </a:xfrm>
          <a:prstGeom prst="straightConnector1">
            <a:avLst/>
          </a:prstGeom>
          <a:ln>
            <a:solidFill>
              <a:srgbClr val="406F70"/>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2D23DD79-2671-4BB2-A81D-02B4682C37ED}"/>
              </a:ext>
            </a:extLst>
          </p:cNvPr>
          <p:cNvCxnSpPr>
            <a:cxnSpLocks/>
          </p:cNvCxnSpPr>
          <p:nvPr/>
        </p:nvCxnSpPr>
        <p:spPr>
          <a:xfrm flipV="1">
            <a:off x="5229225" y="2458277"/>
            <a:ext cx="0" cy="459583"/>
          </a:xfrm>
          <a:prstGeom prst="straightConnector1">
            <a:avLst/>
          </a:prstGeom>
          <a:ln>
            <a:solidFill>
              <a:srgbClr val="406F7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A2FD6D82-4C29-490C-83D8-163CE788B64D}"/>
              </a:ext>
            </a:extLst>
          </p:cNvPr>
          <p:cNvCxnSpPr>
            <a:cxnSpLocks/>
            <a:stCxn id="4" idx="0"/>
          </p:cNvCxnSpPr>
          <p:nvPr/>
        </p:nvCxnSpPr>
        <p:spPr>
          <a:xfrm flipH="1" flipV="1">
            <a:off x="6305552" y="2124076"/>
            <a:ext cx="2182426" cy="793784"/>
          </a:xfrm>
          <a:prstGeom prst="straightConnector1">
            <a:avLst/>
          </a:prstGeom>
          <a:ln>
            <a:solidFill>
              <a:srgbClr val="406F70"/>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556CB6EE-9B97-408C-B94F-B660F147E196}"/>
              </a:ext>
            </a:extLst>
          </p:cNvPr>
          <p:cNvCxnSpPr>
            <a:cxnSpLocks/>
          </p:cNvCxnSpPr>
          <p:nvPr/>
        </p:nvCxnSpPr>
        <p:spPr>
          <a:xfrm flipV="1">
            <a:off x="5229225" y="1065249"/>
            <a:ext cx="0" cy="449642"/>
          </a:xfrm>
          <a:prstGeom prst="straightConnector1">
            <a:avLst/>
          </a:prstGeom>
          <a:ln>
            <a:solidFill>
              <a:srgbClr val="406F70"/>
            </a:solidFill>
            <a:tailEnd type="triangle"/>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278FE728-DF91-4F25-A883-914355347D59}"/>
              </a:ext>
            </a:extLst>
          </p:cNvPr>
          <p:cNvCxnSpPr/>
          <p:nvPr/>
        </p:nvCxnSpPr>
        <p:spPr>
          <a:xfrm>
            <a:off x="905614" y="3638550"/>
            <a:ext cx="20749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4FD668-940A-470D-8838-FAF31D898931}"/>
              </a:ext>
            </a:extLst>
          </p:cNvPr>
          <p:cNvCxnSpPr/>
          <p:nvPr/>
        </p:nvCxnSpPr>
        <p:spPr>
          <a:xfrm>
            <a:off x="4086225" y="3638550"/>
            <a:ext cx="20749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D6A865-C68C-499E-90AD-0C30F935E8B2}"/>
              </a:ext>
            </a:extLst>
          </p:cNvPr>
          <p:cNvCxnSpPr>
            <a:cxnSpLocks/>
          </p:cNvCxnSpPr>
          <p:nvPr/>
        </p:nvCxnSpPr>
        <p:spPr>
          <a:xfrm>
            <a:off x="7493586" y="3638550"/>
            <a:ext cx="19887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105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F8F218-4F13-4C51-A4AC-F3E0CD87083F}"/>
              </a:ext>
            </a:extLst>
          </p:cNvPr>
          <p:cNvSpPr>
            <a:spLocks noGrp="1"/>
          </p:cNvSpPr>
          <p:nvPr>
            <p:ph type="body" sz="quarter" idx="16"/>
          </p:nvPr>
        </p:nvSpPr>
        <p:spPr>
          <a:xfrm>
            <a:off x="5644911" y="524051"/>
            <a:ext cx="5952737" cy="1128722"/>
          </a:xfrm>
        </p:spPr>
        <p:txBody>
          <a:bodyPr>
            <a:noAutofit/>
          </a:bodyPr>
          <a:lstStyle/>
          <a:p>
            <a:r>
              <a:rPr lang="es-ES_tradnl" b="1" dirty="0">
                <a:solidFill>
                  <a:srgbClr val="085156"/>
                </a:solidFill>
              </a:rPr>
              <a:t>Cómo utilizar esta información</a:t>
            </a:r>
            <a:endParaRPr lang="en-IE" b="1" dirty="0">
              <a:solidFill>
                <a:srgbClr val="085156"/>
              </a:solidFill>
            </a:endParaRPr>
          </a:p>
        </p:txBody>
      </p:sp>
      <p:sp>
        <p:nvSpPr>
          <p:cNvPr id="3" name="Text Placeholder 2">
            <a:extLst>
              <a:ext uri="{FF2B5EF4-FFF2-40B4-BE49-F238E27FC236}">
                <a16:creationId xmlns:a16="http://schemas.microsoft.com/office/drawing/2014/main" id="{5CFDCA5B-73CF-4377-BACB-1BA8D3792FAA}"/>
              </a:ext>
            </a:extLst>
          </p:cNvPr>
          <p:cNvSpPr>
            <a:spLocks noGrp="1"/>
          </p:cNvSpPr>
          <p:nvPr>
            <p:ph type="body" sz="quarter" idx="17"/>
          </p:nvPr>
        </p:nvSpPr>
        <p:spPr>
          <a:xfrm>
            <a:off x="6827673" y="2134480"/>
            <a:ext cx="4912122" cy="3947440"/>
          </a:xfrm>
        </p:spPr>
        <p:txBody>
          <a:bodyPr/>
          <a:lstStyle/>
          <a:p>
            <a:r>
              <a:rPr lang="es-ES" dirty="0">
                <a:solidFill>
                  <a:srgbClr val="406F70"/>
                </a:solidFill>
              </a:rPr>
              <a:t>La percepción y las preferencias forman la base de la aceptación y el consumo de los alimentos. Esta información ayuda a los negocios de servicios de alimentos a innovar en los alimentos, marcas y menús.</a:t>
            </a:r>
          </a:p>
          <a:p>
            <a:endParaRPr lang="es-ES" dirty="0">
              <a:solidFill>
                <a:srgbClr val="406F70"/>
              </a:solidFill>
            </a:endParaRPr>
          </a:p>
        </p:txBody>
      </p:sp>
      <p:pic>
        <p:nvPicPr>
          <p:cNvPr id="6" name="Picture Placeholder 5" descr="Fruits and vegetables in a basket">
            <a:extLst>
              <a:ext uri="{FF2B5EF4-FFF2-40B4-BE49-F238E27FC236}">
                <a16:creationId xmlns:a16="http://schemas.microsoft.com/office/drawing/2014/main" id="{40B6C58C-7C62-4441-A975-91897801B4D3}"/>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0" y="-14989"/>
            <a:ext cx="5651292" cy="6261962"/>
          </a:xfrm>
        </p:spPr>
      </p:pic>
    </p:spTree>
    <p:extLst>
      <p:ext uri="{BB962C8B-B14F-4D97-AF65-F5344CB8AC3E}">
        <p14:creationId xmlns:p14="http://schemas.microsoft.com/office/powerpoint/2010/main" val="3028348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B1D052-8C84-4977-BF06-F89475B623C9}"/>
              </a:ext>
            </a:extLst>
          </p:cNvPr>
          <p:cNvSpPr>
            <a:spLocks noGrp="1"/>
          </p:cNvSpPr>
          <p:nvPr>
            <p:ph type="body" sz="quarter" idx="17"/>
          </p:nvPr>
        </p:nvSpPr>
        <p:spPr>
          <a:xfrm>
            <a:off x="2797131" y="3094606"/>
            <a:ext cx="7876753" cy="3173773"/>
          </a:xfrm>
        </p:spPr>
        <p:txBody>
          <a:bodyPr/>
          <a:lstStyle/>
          <a:p>
            <a:pPr algn="l"/>
            <a:r>
              <a:rPr lang="en-IE" sz="3600" b="1" dirty="0">
                <a:solidFill>
                  <a:srgbClr val="F5C05B"/>
                </a:solidFill>
              </a:rPr>
              <a:t>Parte 3. </a:t>
            </a:r>
            <a:r>
              <a:rPr lang="en-IE" sz="3600" b="1" dirty="0" err="1">
                <a:solidFill>
                  <a:srgbClr val="F5C05B"/>
                </a:solidFill>
              </a:rPr>
              <a:t>Posicionamiento</a:t>
            </a:r>
            <a:r>
              <a:rPr lang="en-IE" sz="3600" b="1" dirty="0">
                <a:solidFill>
                  <a:srgbClr val="F5C05B"/>
                </a:solidFill>
              </a:rPr>
              <a:t> de </a:t>
            </a:r>
            <a:r>
              <a:rPr lang="en-IE" sz="3600" b="1" dirty="0" err="1">
                <a:solidFill>
                  <a:srgbClr val="F5C05B"/>
                </a:solidFill>
              </a:rPr>
              <a:t>marca</a:t>
            </a:r>
            <a:endParaRPr lang="en-IE" dirty="0"/>
          </a:p>
        </p:txBody>
      </p:sp>
      <p:sp>
        <p:nvSpPr>
          <p:cNvPr id="3" name="TextBox 2">
            <a:extLst>
              <a:ext uri="{FF2B5EF4-FFF2-40B4-BE49-F238E27FC236}">
                <a16:creationId xmlns:a16="http://schemas.microsoft.com/office/drawing/2014/main" id="{934FBF45-5A84-4CD6-9542-824882322B32}"/>
              </a:ext>
            </a:extLst>
          </p:cNvPr>
          <p:cNvSpPr txBox="1"/>
          <p:nvPr/>
        </p:nvSpPr>
        <p:spPr>
          <a:xfrm>
            <a:off x="9334500" y="316467"/>
            <a:ext cx="2428875" cy="646331"/>
          </a:xfrm>
          <a:prstGeom prst="rect">
            <a:avLst/>
          </a:prstGeom>
          <a:noFill/>
        </p:spPr>
        <p:txBody>
          <a:bodyPr wrap="square" rtlCol="0">
            <a:spAutoFit/>
          </a:bodyPr>
          <a:lstStyle/>
          <a:p>
            <a:r>
              <a:rPr lang="en-US" sz="3600" b="1" dirty="0">
                <a:solidFill>
                  <a:srgbClr val="406F70"/>
                </a:solidFill>
              </a:rPr>
              <a:t>MÓDULO 1</a:t>
            </a:r>
            <a:endParaRPr lang="en-IE" sz="3600" b="1" dirty="0">
              <a:solidFill>
                <a:srgbClr val="406F70"/>
              </a:solidFill>
            </a:endParaRPr>
          </a:p>
        </p:txBody>
      </p:sp>
    </p:spTree>
    <p:extLst>
      <p:ext uri="{BB962C8B-B14F-4D97-AF65-F5344CB8AC3E}">
        <p14:creationId xmlns:p14="http://schemas.microsoft.com/office/powerpoint/2010/main" val="956754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C5C21-A442-42E4-A94A-3C881BBA76ED}"/>
              </a:ext>
            </a:extLst>
          </p:cNvPr>
          <p:cNvSpPr>
            <a:spLocks noGrp="1"/>
          </p:cNvSpPr>
          <p:nvPr>
            <p:ph type="body" sz="quarter" idx="16"/>
          </p:nvPr>
        </p:nvSpPr>
        <p:spPr>
          <a:xfrm>
            <a:off x="5392882" y="819599"/>
            <a:ext cx="6204766" cy="697353"/>
          </a:xfrm>
        </p:spPr>
        <p:txBody>
          <a:bodyPr>
            <a:normAutofit fontScale="77500" lnSpcReduction="20000"/>
          </a:bodyPr>
          <a:lstStyle/>
          <a:p>
            <a:r>
              <a:rPr lang="en-US" b="1" dirty="0" err="1">
                <a:solidFill>
                  <a:srgbClr val="085156"/>
                </a:solidFill>
              </a:rPr>
              <a:t>Posicionamiento</a:t>
            </a:r>
            <a:r>
              <a:rPr lang="en-US" b="1" dirty="0">
                <a:solidFill>
                  <a:srgbClr val="085156"/>
                </a:solidFill>
              </a:rPr>
              <a:t> de </a:t>
            </a:r>
            <a:r>
              <a:rPr lang="en-US" b="1" dirty="0" err="1">
                <a:solidFill>
                  <a:srgbClr val="085156"/>
                </a:solidFill>
              </a:rPr>
              <a:t>marca</a:t>
            </a:r>
            <a:r>
              <a:rPr lang="en-US" b="1" dirty="0">
                <a:solidFill>
                  <a:srgbClr val="085156"/>
                </a:solidFill>
              </a:rPr>
              <a:t> </a:t>
            </a:r>
            <a:r>
              <a:rPr lang="en-US" b="1" dirty="0" err="1">
                <a:solidFill>
                  <a:srgbClr val="085156"/>
                </a:solidFill>
              </a:rPr>
              <a:t>alimentaria</a:t>
            </a:r>
            <a:endParaRPr lang="en-IE" b="1" dirty="0">
              <a:solidFill>
                <a:srgbClr val="085156"/>
              </a:solidFill>
            </a:endParaRPr>
          </a:p>
        </p:txBody>
      </p:sp>
      <p:sp>
        <p:nvSpPr>
          <p:cNvPr id="3" name="Text Placeholder 2">
            <a:extLst>
              <a:ext uri="{FF2B5EF4-FFF2-40B4-BE49-F238E27FC236}">
                <a16:creationId xmlns:a16="http://schemas.microsoft.com/office/drawing/2014/main" id="{E6344DBF-7C78-4BE9-B41F-3FFCCB6980F7}"/>
              </a:ext>
            </a:extLst>
          </p:cNvPr>
          <p:cNvSpPr>
            <a:spLocks noGrp="1"/>
          </p:cNvSpPr>
          <p:nvPr>
            <p:ph type="body" sz="quarter" idx="17"/>
          </p:nvPr>
        </p:nvSpPr>
        <p:spPr>
          <a:xfrm>
            <a:off x="6886575" y="1953078"/>
            <a:ext cx="4712097" cy="3947440"/>
          </a:xfrm>
        </p:spPr>
        <p:txBody>
          <a:bodyPr/>
          <a:lstStyle/>
          <a:p>
            <a:r>
              <a:rPr lang="es-ES" dirty="0">
                <a:solidFill>
                  <a:srgbClr val="085156"/>
                </a:solidFill>
              </a:rPr>
              <a:t>El objetivo del posicionamiento de la marca de alimentos es determinar el punto de diferenciación más poderoso de una empresa en el mercado.</a:t>
            </a:r>
          </a:p>
          <a:p>
            <a:r>
              <a:rPr lang="es-ES" dirty="0">
                <a:solidFill>
                  <a:srgbClr val="085156"/>
                </a:solidFill>
              </a:rPr>
              <a:t>Luego, la marca debe utilizar esa posición como base para todo el marketing en el futuro.</a:t>
            </a:r>
            <a:endParaRPr lang="en-IE" dirty="0">
              <a:solidFill>
                <a:srgbClr val="085156"/>
              </a:solidFill>
            </a:endParaRPr>
          </a:p>
        </p:txBody>
      </p:sp>
      <p:pic>
        <p:nvPicPr>
          <p:cNvPr id="6" name="Picture Placeholder 5" descr="Hand placing stars">
            <a:extLst>
              <a:ext uri="{FF2B5EF4-FFF2-40B4-BE49-F238E27FC236}">
                <a16:creationId xmlns:a16="http://schemas.microsoft.com/office/drawing/2014/main" id="{C283AC5C-6638-40E5-8AE7-4619B5BDAF6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b="-130"/>
          <a:stretch/>
        </p:blipFill>
        <p:spPr>
          <a:xfrm>
            <a:off x="0" y="-14989"/>
            <a:ext cx="5651292" cy="6261962"/>
          </a:xfrm>
        </p:spPr>
      </p:pic>
    </p:spTree>
    <p:extLst>
      <p:ext uri="{BB962C8B-B14F-4D97-AF65-F5344CB8AC3E}">
        <p14:creationId xmlns:p14="http://schemas.microsoft.com/office/powerpoint/2010/main" val="3045807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64BF62-C94F-4921-B622-418549C1CDA3}"/>
              </a:ext>
            </a:extLst>
          </p:cNvPr>
          <p:cNvSpPr>
            <a:spLocks noGrp="1"/>
          </p:cNvSpPr>
          <p:nvPr>
            <p:ph type="body" sz="quarter" idx="19"/>
          </p:nvPr>
        </p:nvSpPr>
        <p:spPr>
          <a:xfrm>
            <a:off x="579603" y="652821"/>
            <a:ext cx="10341242" cy="1160989"/>
          </a:xfrm>
        </p:spPr>
        <p:txBody>
          <a:bodyPr/>
          <a:lstStyle/>
          <a:p>
            <a:r>
              <a:rPr lang="en-US" b="1" dirty="0" err="1"/>
              <a:t>Emocional</a:t>
            </a:r>
            <a:r>
              <a:rPr lang="en-US" b="1" dirty="0"/>
              <a:t> 	  Vs </a:t>
            </a:r>
            <a:r>
              <a:rPr lang="en-US" b="1" dirty="0" err="1"/>
              <a:t>Racional</a:t>
            </a:r>
            <a:r>
              <a:rPr lang="en-US" b="1" dirty="0"/>
              <a:t> 	     </a:t>
            </a:r>
            <a:r>
              <a:rPr lang="en-US" b="1" dirty="0" err="1"/>
              <a:t>Pensamiento</a:t>
            </a:r>
            <a:r>
              <a:rPr lang="en-US" b="1" dirty="0"/>
              <a:t>…</a:t>
            </a:r>
            <a:endParaRPr lang="en-IE" b="1" dirty="0"/>
          </a:p>
          <a:p>
            <a:endParaRPr lang="en-IE" dirty="0"/>
          </a:p>
        </p:txBody>
      </p:sp>
      <p:sp>
        <p:nvSpPr>
          <p:cNvPr id="3" name="Text Placeholder 2">
            <a:extLst>
              <a:ext uri="{FF2B5EF4-FFF2-40B4-BE49-F238E27FC236}">
                <a16:creationId xmlns:a16="http://schemas.microsoft.com/office/drawing/2014/main" id="{ECD860C2-A49F-4072-AA8A-CD2F791F699F}"/>
              </a:ext>
            </a:extLst>
          </p:cNvPr>
          <p:cNvSpPr>
            <a:spLocks noGrp="1"/>
          </p:cNvSpPr>
          <p:nvPr>
            <p:ph type="body" sz="quarter" idx="20"/>
          </p:nvPr>
        </p:nvSpPr>
        <p:spPr>
          <a:xfrm>
            <a:off x="353447" y="1554730"/>
            <a:ext cx="11500675" cy="4345119"/>
          </a:xfrm>
        </p:spPr>
        <p:txBody>
          <a:bodyPr/>
          <a:lstStyle/>
          <a:p>
            <a:pPr algn="just"/>
            <a:r>
              <a:rPr lang="es-ES" dirty="0">
                <a:solidFill>
                  <a:srgbClr val="085156"/>
                </a:solidFill>
              </a:rPr>
              <a:t>En las partes anteriores de este módulo, vimos que, si bien una receta de comida o un producto de comida / bebida tiene atributos sensoriales / físicos, de manera crucial, una marca tiene cualidades emocionales y racionales que también contribuyen a la percepción de la marca en la mentalidad del consumidor objetivo. </a:t>
            </a:r>
          </a:p>
          <a:p>
            <a:pPr algn="just"/>
            <a:r>
              <a:rPr lang="es-ES" dirty="0">
                <a:solidFill>
                  <a:srgbClr val="085156"/>
                </a:solidFill>
              </a:rPr>
              <a:t>Una marca de alimentos transmite mucho más que lo que es un mero producto de alimentos / bebidas, cómo se llama y cómo funciona físicamente. Las diferencias físicas entre muchos productos alimenticios, en realidad, son las diferencias creadas en la mente del cliente a través de la percepción de las marcas.</a:t>
            </a:r>
          </a:p>
          <a:p>
            <a:pPr algn="just"/>
            <a:r>
              <a:rPr lang="es-ES" b="1" dirty="0">
                <a:solidFill>
                  <a:srgbClr val="085156"/>
                </a:solidFill>
              </a:rPr>
              <a:t>Por lo tanto, el éxito de una marca de alimentos radica en la mentalidad de su consumidor objetivo y en las respuestas tanto Racionales como Emocionales de los consumidores a su marca de alimentos. </a:t>
            </a:r>
            <a:r>
              <a:rPr lang="es-ES" i="1" dirty="0">
                <a:solidFill>
                  <a:srgbClr val="085156"/>
                </a:solidFill>
              </a:rPr>
              <a:t>Sin la reacción y percepción adecuadas del cliente, ¡una marca no tiene valor!</a:t>
            </a:r>
            <a:endParaRPr lang="en-IE" i="1" dirty="0">
              <a:solidFill>
                <a:srgbClr val="085156"/>
              </a:solidFill>
            </a:endParaRPr>
          </a:p>
        </p:txBody>
      </p:sp>
      <p:pic>
        <p:nvPicPr>
          <p:cNvPr id="5" name="Graphic 4" descr="Two Hearts outline">
            <a:extLst>
              <a:ext uri="{FF2B5EF4-FFF2-40B4-BE49-F238E27FC236}">
                <a16:creationId xmlns:a16="http://schemas.microsoft.com/office/drawing/2014/main" id="{24050DD6-7E9D-429D-8571-086F31E7EA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86050" y="463696"/>
            <a:ext cx="914400" cy="914400"/>
          </a:xfrm>
          <a:prstGeom prst="rect">
            <a:avLst/>
          </a:prstGeom>
        </p:spPr>
      </p:pic>
      <p:pic>
        <p:nvPicPr>
          <p:cNvPr id="7" name="Graphic 6" descr="Brain in head outline">
            <a:extLst>
              <a:ext uri="{FF2B5EF4-FFF2-40B4-BE49-F238E27FC236}">
                <a16:creationId xmlns:a16="http://schemas.microsoft.com/office/drawing/2014/main" id="{07185D11-2F0E-41E6-AE39-2F1EF23030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0727" y="458575"/>
            <a:ext cx="914400" cy="914400"/>
          </a:xfrm>
          <a:prstGeom prst="rect">
            <a:avLst/>
          </a:prstGeom>
        </p:spPr>
      </p:pic>
    </p:spTree>
    <p:extLst>
      <p:ext uri="{BB962C8B-B14F-4D97-AF65-F5344CB8AC3E}">
        <p14:creationId xmlns:p14="http://schemas.microsoft.com/office/powerpoint/2010/main" val="3957624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BC9CA-169A-4C2F-B15B-1F06E16BC0F7}"/>
              </a:ext>
            </a:extLst>
          </p:cNvPr>
          <p:cNvSpPr>
            <a:spLocks noGrp="1"/>
          </p:cNvSpPr>
          <p:nvPr>
            <p:ph type="body" sz="quarter" idx="19"/>
          </p:nvPr>
        </p:nvSpPr>
        <p:spPr>
          <a:xfrm>
            <a:off x="579603" y="466725"/>
            <a:ext cx="8857251" cy="704851"/>
          </a:xfrm>
        </p:spPr>
        <p:txBody>
          <a:bodyPr>
            <a:normAutofit/>
          </a:bodyPr>
          <a:lstStyle/>
          <a:p>
            <a:r>
              <a:rPr lang="en-US" b="1" dirty="0" err="1"/>
              <a:t>Emocional</a:t>
            </a:r>
            <a:r>
              <a:rPr lang="en-US" b="1" dirty="0"/>
              <a:t> Vs </a:t>
            </a:r>
            <a:r>
              <a:rPr lang="en-US" b="1" dirty="0" err="1"/>
              <a:t>Pensamiento</a:t>
            </a:r>
            <a:r>
              <a:rPr lang="en-US" b="1" dirty="0"/>
              <a:t> </a:t>
            </a:r>
            <a:r>
              <a:rPr lang="en-US" b="1" dirty="0" err="1"/>
              <a:t>Racional</a:t>
            </a:r>
            <a:r>
              <a:rPr lang="en-US" b="1" dirty="0"/>
              <a:t>…</a:t>
            </a:r>
            <a:endParaRPr lang="en-IE" b="1" dirty="0"/>
          </a:p>
        </p:txBody>
      </p:sp>
      <p:pic>
        <p:nvPicPr>
          <p:cNvPr id="7" name="Picture 6">
            <a:extLst>
              <a:ext uri="{FF2B5EF4-FFF2-40B4-BE49-F238E27FC236}">
                <a16:creationId xmlns:a16="http://schemas.microsoft.com/office/drawing/2014/main" id="{A3EA32EF-00EF-462D-BB53-34A0D525F48D}"/>
              </a:ext>
            </a:extLst>
          </p:cNvPr>
          <p:cNvPicPr/>
          <p:nvPr/>
        </p:nvPicPr>
        <p:blipFill>
          <a:blip r:embed="rId2" cstate="screen">
            <a:extLst>
              <a:ext uri="{28A0092B-C50C-407E-A947-70E740481C1C}">
                <a14:useLocalDpi xmlns:a14="http://schemas.microsoft.com/office/drawing/2010/main"/>
              </a:ext>
            </a:extLst>
          </a:blip>
          <a:stretch>
            <a:fillRect/>
          </a:stretch>
        </p:blipFill>
        <p:spPr>
          <a:xfrm>
            <a:off x="2340836" y="1741714"/>
            <a:ext cx="6962821" cy="4649561"/>
          </a:xfrm>
          <a:prstGeom prst="rect">
            <a:avLst/>
          </a:prstGeom>
        </p:spPr>
      </p:pic>
      <p:sp>
        <p:nvSpPr>
          <p:cNvPr id="8" name="Text Box 17">
            <a:extLst>
              <a:ext uri="{FF2B5EF4-FFF2-40B4-BE49-F238E27FC236}">
                <a16:creationId xmlns:a16="http://schemas.microsoft.com/office/drawing/2014/main" id="{D4488A82-8DB7-4EFA-99B6-9B923E5831B8}"/>
              </a:ext>
            </a:extLst>
          </p:cNvPr>
          <p:cNvSpPr txBox="1"/>
          <p:nvPr/>
        </p:nvSpPr>
        <p:spPr>
          <a:xfrm>
            <a:off x="4124866" y="4757191"/>
            <a:ext cx="1602015"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dirty="0" err="1">
                <a:solidFill>
                  <a:srgbClr val="FFFFFF"/>
                </a:solidFill>
                <a:effectLst/>
                <a:latin typeface="Source Sans 3"/>
                <a:ea typeface="Meiryo" panose="020B0604030504040204" pitchFamily="34" charset="-128"/>
                <a:cs typeface="Times New Roman" panose="02020603050405020304" pitchFamily="18" charset="0"/>
              </a:rPr>
              <a:t>Cómo</a:t>
            </a:r>
            <a:r>
              <a:rPr lang="en-US" sz="1400" dirty="0">
                <a:solidFill>
                  <a:srgbClr val="FFFFFF"/>
                </a:solidFill>
                <a:effectLst/>
                <a:latin typeface="Source Sans 3"/>
                <a:ea typeface="Meiryo" panose="020B0604030504040204" pitchFamily="34" charset="-128"/>
                <a:cs typeface="Times New Roman" panose="02020603050405020304" pitchFamily="18" charset="0"/>
              </a:rPr>
              <a:t> me </a:t>
            </a:r>
            <a:r>
              <a:rPr lang="en-US" sz="1400" dirty="0" err="1">
                <a:solidFill>
                  <a:srgbClr val="FFFFFF"/>
                </a:solidFill>
                <a:latin typeface="Source Sans 3"/>
                <a:ea typeface="Meiryo" panose="020B0604030504040204" pitchFamily="34" charset="-128"/>
                <a:cs typeface="Times New Roman" panose="02020603050405020304" pitchFamily="18" charset="0"/>
              </a:rPr>
              <a:t>hace</a:t>
            </a:r>
            <a:r>
              <a:rPr lang="en-US" sz="1400" dirty="0">
                <a:solidFill>
                  <a:srgbClr val="FFFFFF"/>
                </a:solidFill>
                <a:latin typeface="Source Sans 3"/>
                <a:ea typeface="Meiryo" panose="020B0604030504040204" pitchFamily="34" charset="-128"/>
                <a:cs typeface="Times New Roman" panose="02020603050405020304" pitchFamily="18" charset="0"/>
              </a:rPr>
              <a:t> </a:t>
            </a:r>
            <a:r>
              <a:rPr lang="en-US" sz="1400" dirty="0" err="1">
                <a:solidFill>
                  <a:srgbClr val="FFFFFF"/>
                </a:solidFill>
                <a:latin typeface="Source Sans 3"/>
                <a:ea typeface="Meiryo" panose="020B0604030504040204" pitchFamily="34" charset="-128"/>
                <a:cs typeface="Times New Roman" panose="02020603050405020304" pitchFamily="18" charset="0"/>
              </a:rPr>
              <a:t>sentir</a:t>
            </a:r>
            <a:r>
              <a:rPr lang="en-US" sz="1400" dirty="0">
                <a:solidFill>
                  <a:srgbClr val="FFFFFF"/>
                </a:solidFill>
                <a:latin typeface="Source Sans 3"/>
                <a:ea typeface="Meiryo" panose="020B0604030504040204" pitchFamily="34" charset="-128"/>
                <a:cs typeface="Times New Roman" panose="02020603050405020304" pitchFamily="18" charset="0"/>
              </a:rPr>
              <a:t> la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marca</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513DA3F-419A-4302-BB7C-70EBDA34C39C}"/>
              </a:ext>
            </a:extLst>
          </p:cNvPr>
          <p:cNvSpPr txBox="1"/>
          <p:nvPr/>
        </p:nvSpPr>
        <p:spPr>
          <a:xfrm>
            <a:off x="5938792" y="4943328"/>
            <a:ext cx="1489710" cy="523220"/>
          </a:xfrm>
          <a:prstGeom prst="rect">
            <a:avLst/>
          </a:prstGeom>
          <a:noFill/>
        </p:spPr>
        <p:txBody>
          <a:bodyPr wrap="square">
            <a:spAutoFit/>
          </a:bodyPr>
          <a:lstStyle/>
          <a:p>
            <a:pPr algn="r"/>
            <a:r>
              <a:rPr lang="en-US" sz="1400" dirty="0" err="1">
                <a:solidFill>
                  <a:srgbClr val="FFFFFF"/>
                </a:solidFill>
                <a:effectLst/>
                <a:latin typeface="Source Sans 3"/>
                <a:ea typeface="Meiryo" panose="020B0604030504040204" pitchFamily="34" charset="-128"/>
                <a:cs typeface="Times New Roman" panose="02020603050405020304" pitchFamily="18" charset="0"/>
              </a:rPr>
              <a:t>Cómo</a:t>
            </a:r>
            <a:r>
              <a:rPr lang="en-US" sz="1400" dirty="0">
                <a:solidFill>
                  <a:srgbClr val="FFFFFF"/>
                </a:solidFill>
                <a:effectLst/>
                <a:latin typeface="Source Sans 3"/>
                <a:ea typeface="Meiryo" panose="020B0604030504040204" pitchFamily="34" charset="-128"/>
                <a:cs typeface="Times New Roman" panose="02020603050405020304" pitchFamily="18" charset="0"/>
              </a:rPr>
              <a:t>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describo</a:t>
            </a:r>
            <a:r>
              <a:rPr lang="en-US" sz="1400" dirty="0">
                <a:solidFill>
                  <a:srgbClr val="FFFFFF"/>
                </a:solidFill>
                <a:effectLst/>
                <a:latin typeface="Source Sans 3"/>
                <a:ea typeface="Meiryo" panose="020B0604030504040204" pitchFamily="34" charset="-128"/>
                <a:cs typeface="Times New Roman" panose="02020603050405020304" pitchFamily="18" charset="0"/>
              </a:rPr>
              <a:t> el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producto</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0">
            <a:extLst>
              <a:ext uri="{FF2B5EF4-FFF2-40B4-BE49-F238E27FC236}">
                <a16:creationId xmlns:a16="http://schemas.microsoft.com/office/drawing/2014/main" id="{63CD962A-DA8A-4C7F-B34B-C2A3F515368D}"/>
              </a:ext>
            </a:extLst>
          </p:cNvPr>
          <p:cNvSpPr txBox="1"/>
          <p:nvPr/>
        </p:nvSpPr>
        <p:spPr>
          <a:xfrm>
            <a:off x="5283199" y="3548074"/>
            <a:ext cx="972458"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err="1">
                <a:solidFill>
                  <a:srgbClr val="FFFFFF"/>
                </a:solidFill>
                <a:effectLst/>
                <a:latin typeface="Source Sans 3"/>
                <a:ea typeface="Meiryo" panose="020B0604030504040204" pitchFamily="34" charset="-128"/>
                <a:cs typeface="Times New Roman" panose="02020603050405020304" pitchFamily="18" charset="0"/>
              </a:rPr>
              <a:t>Esencia</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5">
            <a:extLst>
              <a:ext uri="{FF2B5EF4-FFF2-40B4-BE49-F238E27FC236}">
                <a16:creationId xmlns:a16="http://schemas.microsoft.com/office/drawing/2014/main" id="{6AFEC0A5-1F23-486E-B85E-6F8D79974E81}"/>
              </a:ext>
            </a:extLst>
          </p:cNvPr>
          <p:cNvSpPr txBox="1"/>
          <p:nvPr/>
        </p:nvSpPr>
        <p:spPr>
          <a:xfrm>
            <a:off x="4124867" y="2356966"/>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s-ES" sz="1400" dirty="0">
                <a:solidFill>
                  <a:srgbClr val="FFFFFF"/>
                </a:solidFill>
                <a:effectLst/>
                <a:latin typeface="Source Sans 3"/>
                <a:ea typeface="Meiryo" panose="020B0604030504040204" pitchFamily="34" charset="-128"/>
                <a:cs typeface="Times New Roman" panose="02020603050405020304" pitchFamily="18" charset="0"/>
              </a:rPr>
              <a:t>A dónde me hace mirar la marca</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6">
            <a:extLst>
              <a:ext uri="{FF2B5EF4-FFF2-40B4-BE49-F238E27FC236}">
                <a16:creationId xmlns:a16="http://schemas.microsoft.com/office/drawing/2014/main" id="{0040D968-1AA1-4980-9DF6-4531EDE1B1E8}"/>
              </a:ext>
            </a:extLst>
          </p:cNvPr>
          <p:cNvSpPr txBox="1"/>
          <p:nvPr/>
        </p:nvSpPr>
        <p:spPr>
          <a:xfrm>
            <a:off x="5938792" y="2338957"/>
            <a:ext cx="148971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s-ES" sz="1400" dirty="0">
                <a:solidFill>
                  <a:srgbClr val="FFFFFF"/>
                </a:solidFill>
                <a:effectLst/>
                <a:latin typeface="Source Sans 3"/>
                <a:ea typeface="Meiryo" panose="020B0604030504040204" pitchFamily="34" charset="-128"/>
                <a:cs typeface="Times New Roman" panose="02020603050405020304" pitchFamily="18" charset="0"/>
              </a:rPr>
              <a:t>Qué me aporta el producto</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13">
            <a:extLst>
              <a:ext uri="{FF2B5EF4-FFF2-40B4-BE49-F238E27FC236}">
                <a16:creationId xmlns:a16="http://schemas.microsoft.com/office/drawing/2014/main" id="{BF563877-166E-4A12-B475-DEA873A8F8A9}"/>
              </a:ext>
            </a:extLst>
          </p:cNvPr>
          <p:cNvSpPr txBox="1"/>
          <p:nvPr/>
        </p:nvSpPr>
        <p:spPr>
          <a:xfrm>
            <a:off x="4900747" y="4085614"/>
            <a:ext cx="826134"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s-ES" sz="1100" dirty="0">
                <a:solidFill>
                  <a:srgbClr val="FFFFFF"/>
                </a:solidFill>
                <a:effectLst/>
                <a:latin typeface="Source Sans 3"/>
                <a:ea typeface="Meiryo" panose="020B0604030504040204" pitchFamily="34" charset="-128"/>
                <a:cs typeface="Times New Roman" panose="02020603050405020304" pitchFamily="18" charset="0"/>
              </a:rPr>
              <a:t>Personalidad de la marca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2">
            <a:extLst>
              <a:ext uri="{FF2B5EF4-FFF2-40B4-BE49-F238E27FC236}">
                <a16:creationId xmlns:a16="http://schemas.microsoft.com/office/drawing/2014/main" id="{CC0B9886-5C74-4975-AB9E-272C47EC478B}"/>
              </a:ext>
            </a:extLst>
          </p:cNvPr>
          <p:cNvSpPr txBox="1"/>
          <p:nvPr/>
        </p:nvSpPr>
        <p:spPr>
          <a:xfrm>
            <a:off x="5870094" y="2963116"/>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100" dirty="0" err="1">
                <a:solidFill>
                  <a:srgbClr val="FFFFFF"/>
                </a:solidFill>
                <a:effectLst/>
                <a:latin typeface="Source Sans 3"/>
                <a:ea typeface="Meiryo" panose="020B0604030504040204" pitchFamily="34" charset="-128"/>
                <a:cs typeface="Times New Roman" panose="02020603050405020304" pitchFamily="18" charset="0"/>
              </a:rPr>
              <a:t>símbolos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11">
            <a:extLst>
              <a:ext uri="{FF2B5EF4-FFF2-40B4-BE49-F238E27FC236}">
                <a16:creationId xmlns:a16="http://schemas.microsoft.com/office/drawing/2014/main" id="{398593CF-2480-4A94-A0E0-45351DEEC384}"/>
              </a:ext>
            </a:extLst>
          </p:cNvPr>
          <p:cNvSpPr txBox="1"/>
          <p:nvPr/>
        </p:nvSpPr>
        <p:spPr>
          <a:xfrm>
            <a:off x="6032001" y="4038048"/>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100" dirty="0" err="1">
                <a:solidFill>
                  <a:srgbClr val="FFFFFF"/>
                </a:solidFill>
                <a:effectLst/>
                <a:latin typeface="Source Sans 3"/>
                <a:ea typeface="Meiryo" panose="020B0604030504040204" pitchFamily="34" charset="-128"/>
                <a:cs typeface="Times New Roman" panose="02020603050405020304" pitchFamily="18" charset="0"/>
              </a:rPr>
              <a:t>hechos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19">
            <a:extLst>
              <a:ext uri="{FF2B5EF4-FFF2-40B4-BE49-F238E27FC236}">
                <a16:creationId xmlns:a16="http://schemas.microsoft.com/office/drawing/2014/main" id="{FAA511B7-7313-4112-8AE3-ACC7368D7102}"/>
              </a:ext>
            </a:extLst>
          </p:cNvPr>
          <p:cNvSpPr txBox="1"/>
          <p:nvPr/>
        </p:nvSpPr>
        <p:spPr>
          <a:xfrm>
            <a:off x="4227872" y="5761926"/>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900"/>
              </a:lnSpc>
            </a:pPr>
            <a:r>
              <a:rPr lang="en-US" sz="1200">
                <a:solidFill>
                  <a:srgbClr val="02444A"/>
                </a:solidFill>
                <a:effectLst/>
                <a:latin typeface="Source Sans 3"/>
                <a:ea typeface="Meiryo" panose="020B0604030504040204" pitchFamily="34" charset="-128"/>
                <a:cs typeface="Times New Roman" panose="02020603050405020304" pitchFamily="18" charset="0"/>
              </a:rPr>
              <a:t>Emotional</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0">
            <a:extLst>
              <a:ext uri="{FF2B5EF4-FFF2-40B4-BE49-F238E27FC236}">
                <a16:creationId xmlns:a16="http://schemas.microsoft.com/office/drawing/2014/main" id="{19C792DD-8038-4A84-88A9-260632B99895}"/>
              </a:ext>
            </a:extLst>
          </p:cNvPr>
          <p:cNvSpPr txBox="1"/>
          <p:nvPr/>
        </p:nvSpPr>
        <p:spPr>
          <a:xfrm>
            <a:off x="6120402" y="5761925"/>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ts val="900"/>
              </a:lnSpc>
            </a:pPr>
            <a:r>
              <a:rPr lang="en-US" sz="1200">
                <a:solidFill>
                  <a:srgbClr val="02444A"/>
                </a:solidFill>
                <a:effectLst/>
                <a:latin typeface="Source Sans 3"/>
                <a:ea typeface="Meiryo" panose="020B0604030504040204" pitchFamily="34" charset="-128"/>
                <a:cs typeface="Times New Roman" panose="02020603050405020304" pitchFamily="18" charset="0"/>
              </a:rPr>
              <a:t>Rational</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24B936C-D2C9-4D95-BFCD-8F03CBE548DF}"/>
              </a:ext>
            </a:extLst>
          </p:cNvPr>
          <p:cNvSpPr txBox="1"/>
          <p:nvPr/>
        </p:nvSpPr>
        <p:spPr>
          <a:xfrm>
            <a:off x="2680850" y="1567585"/>
            <a:ext cx="6702302" cy="523220"/>
          </a:xfrm>
          <a:prstGeom prst="rect">
            <a:avLst/>
          </a:prstGeom>
          <a:noFill/>
        </p:spPr>
        <p:txBody>
          <a:bodyPr wrap="square" rtlCol="0">
            <a:spAutoFit/>
          </a:bodyPr>
          <a:lstStyle/>
          <a:p>
            <a:r>
              <a:rPr lang="en-US" sz="2800" dirty="0">
                <a:solidFill>
                  <a:srgbClr val="F4C05B"/>
                </a:solidFill>
                <a:latin typeface="DIN Condensed"/>
                <a:cs typeface="Times New Roman" panose="02020603050405020304" pitchFamily="18" charset="0"/>
              </a:rPr>
              <a:t>POSICIONAMIENTO DE LA MARCA</a:t>
            </a:r>
            <a:endParaRPr lang="en-IE" sz="2800" dirty="0"/>
          </a:p>
        </p:txBody>
      </p:sp>
    </p:spTree>
    <p:extLst>
      <p:ext uri="{BB962C8B-B14F-4D97-AF65-F5344CB8AC3E}">
        <p14:creationId xmlns:p14="http://schemas.microsoft.com/office/powerpoint/2010/main" val="28725441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F90F2-157C-441B-9403-38D1C57017BF}"/>
              </a:ext>
            </a:extLst>
          </p:cNvPr>
          <p:cNvSpPr>
            <a:spLocks noGrp="1"/>
          </p:cNvSpPr>
          <p:nvPr>
            <p:ph type="body" sz="quarter" idx="16"/>
          </p:nvPr>
        </p:nvSpPr>
        <p:spPr>
          <a:xfrm>
            <a:off x="6096000" y="647500"/>
            <a:ext cx="5780809" cy="1164527"/>
          </a:xfrm>
        </p:spPr>
        <p:txBody>
          <a:bodyPr>
            <a:normAutofit/>
          </a:bodyPr>
          <a:lstStyle/>
          <a:p>
            <a:pPr algn="l"/>
            <a:r>
              <a:rPr lang="en-US" b="1" dirty="0">
                <a:solidFill>
                  <a:srgbClr val="085156"/>
                </a:solidFill>
              </a:rPr>
              <a:t>A DÓNDE ME HACE MIRAR </a:t>
            </a:r>
            <a:r>
              <a:rPr lang="en-US" dirty="0">
                <a:solidFill>
                  <a:srgbClr val="406F70"/>
                </a:solidFill>
              </a:rPr>
              <a:t>(</a:t>
            </a:r>
            <a:r>
              <a:rPr lang="en-US" dirty="0" err="1">
                <a:solidFill>
                  <a:srgbClr val="406F70"/>
                </a:solidFill>
              </a:rPr>
              <a:t>Pensamiento</a:t>
            </a:r>
            <a:r>
              <a:rPr lang="en-US" dirty="0">
                <a:solidFill>
                  <a:srgbClr val="406F70"/>
                </a:solidFill>
              </a:rPr>
              <a:t> </a:t>
            </a:r>
            <a:r>
              <a:rPr lang="en-US" dirty="0" err="1">
                <a:solidFill>
                  <a:srgbClr val="406F70"/>
                </a:solidFill>
              </a:rPr>
              <a:t>emocional</a:t>
            </a:r>
            <a:r>
              <a:rPr lang="en-US" dirty="0">
                <a:solidFill>
                  <a:srgbClr val="406F70"/>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E27148F1-809F-4F2E-9BC1-A433177C1361}"/>
              </a:ext>
            </a:extLst>
          </p:cNvPr>
          <p:cNvSpPr>
            <a:spLocks noGrp="1"/>
          </p:cNvSpPr>
          <p:nvPr>
            <p:ph type="body" sz="quarter" idx="17"/>
          </p:nvPr>
        </p:nvSpPr>
        <p:spPr/>
        <p:txBody>
          <a:bodyPr/>
          <a:lstStyle/>
          <a:p>
            <a:r>
              <a:rPr lang="es-ES" dirty="0">
                <a:solidFill>
                  <a:srgbClr val="406F70"/>
                </a:solidFill>
              </a:rPr>
              <a:t>Al considerar el Cuadrante de Posicionamiento de Marca y cómo el consumidor quiere verse, basado en la investigación y las tendencias, sabemos que los consumidores quieren verse</a:t>
            </a:r>
          </a:p>
          <a:p>
            <a:pPr marL="342900" indent="-342900">
              <a:buFont typeface="Arial" panose="020B0604020202020204" pitchFamily="34" charset="0"/>
              <a:buChar char="•"/>
            </a:pPr>
            <a:r>
              <a:rPr lang="es-ES" b="1" dirty="0">
                <a:solidFill>
                  <a:srgbClr val="406F70"/>
                </a:solidFill>
              </a:rPr>
              <a:t>Estar de moda </a:t>
            </a:r>
          </a:p>
          <a:p>
            <a:pPr marL="342900" indent="-342900">
              <a:buFont typeface="Arial" panose="020B0604020202020204" pitchFamily="34" charset="0"/>
              <a:buChar char="•"/>
            </a:pPr>
            <a:r>
              <a:rPr lang="es-ES" b="1" dirty="0">
                <a:solidFill>
                  <a:srgbClr val="406F70"/>
                </a:solidFill>
              </a:rPr>
              <a:t>Respetuoso con el planeta</a:t>
            </a:r>
          </a:p>
          <a:p>
            <a:pPr marL="342900" indent="-342900">
              <a:buFont typeface="Arial" panose="020B0604020202020204" pitchFamily="34" charset="0"/>
              <a:buChar char="•"/>
            </a:pPr>
            <a:r>
              <a:rPr lang="es-ES" b="1" dirty="0">
                <a:solidFill>
                  <a:srgbClr val="406F70"/>
                </a:solidFill>
              </a:rPr>
              <a:t>Socialmente ético</a:t>
            </a:r>
          </a:p>
          <a:p>
            <a:pPr marL="342900" indent="-342900">
              <a:buFont typeface="Arial" panose="020B0604020202020204" pitchFamily="34" charset="0"/>
              <a:buChar char="•"/>
            </a:pPr>
            <a:r>
              <a:rPr lang="es-ES" b="1" dirty="0">
                <a:solidFill>
                  <a:srgbClr val="406F70"/>
                </a:solidFill>
              </a:rPr>
              <a:t>Saludable</a:t>
            </a:r>
            <a:endParaRPr lang="en-US" dirty="0"/>
          </a:p>
          <a:p>
            <a:pPr marL="342900" indent="-342900">
              <a:buFont typeface="Arial" panose="020B0604020202020204" pitchFamily="34" charset="0"/>
              <a:buChar char="•"/>
            </a:pPr>
            <a:endParaRPr lang="en-IE" dirty="0"/>
          </a:p>
        </p:txBody>
      </p:sp>
      <p:pic>
        <p:nvPicPr>
          <p:cNvPr id="6" name="Picture Placeholder 5" descr="Woman looking at mirror">
            <a:extLst>
              <a:ext uri="{FF2B5EF4-FFF2-40B4-BE49-F238E27FC236}">
                <a16:creationId xmlns:a16="http://schemas.microsoft.com/office/drawing/2014/main" id="{93BF9AF3-2B50-4F5D-8537-DECD6D2E0E6B}"/>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b="-585"/>
          <a:stretch/>
        </p:blipFill>
        <p:spPr>
          <a:xfrm>
            <a:off x="0" y="-14989"/>
            <a:ext cx="5651292" cy="6261962"/>
          </a:xfrm>
        </p:spPr>
      </p:pic>
    </p:spTree>
    <p:extLst>
      <p:ext uri="{BB962C8B-B14F-4D97-AF65-F5344CB8AC3E}">
        <p14:creationId xmlns:p14="http://schemas.microsoft.com/office/powerpoint/2010/main" val="30159126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18950-25DB-4AF8-932A-E5B5C7B7682E}"/>
              </a:ext>
            </a:extLst>
          </p:cNvPr>
          <p:cNvSpPr>
            <a:spLocks noGrp="1"/>
          </p:cNvSpPr>
          <p:nvPr>
            <p:ph type="body" sz="quarter" idx="16"/>
          </p:nvPr>
        </p:nvSpPr>
        <p:spPr>
          <a:xfrm>
            <a:off x="6325568" y="519764"/>
            <a:ext cx="5428647" cy="1035689"/>
          </a:xfrm>
        </p:spPr>
        <p:txBody>
          <a:bodyPr>
            <a:normAutofit lnSpcReduction="10000"/>
          </a:bodyPr>
          <a:lstStyle/>
          <a:p>
            <a:pPr algn="l"/>
            <a:r>
              <a:rPr lang="en-US" b="1" dirty="0">
                <a:solidFill>
                  <a:srgbClr val="085156"/>
                </a:solidFill>
              </a:rPr>
              <a:t>CÓMO ME HACE SENTIR </a:t>
            </a:r>
            <a:r>
              <a:rPr lang="en-US" dirty="0">
                <a:solidFill>
                  <a:srgbClr val="406F70"/>
                </a:solidFill>
              </a:rPr>
              <a:t>(</a:t>
            </a:r>
            <a:r>
              <a:rPr lang="en-US" dirty="0" err="1">
                <a:solidFill>
                  <a:srgbClr val="406F70"/>
                </a:solidFill>
              </a:rPr>
              <a:t>Pensamiento</a:t>
            </a:r>
            <a:r>
              <a:rPr lang="en-US" dirty="0">
                <a:solidFill>
                  <a:srgbClr val="406F70"/>
                </a:solidFill>
              </a:rPr>
              <a:t> </a:t>
            </a:r>
            <a:r>
              <a:rPr lang="en-US" dirty="0" err="1">
                <a:solidFill>
                  <a:srgbClr val="406F70"/>
                </a:solidFill>
              </a:rPr>
              <a:t>emocional</a:t>
            </a:r>
            <a:r>
              <a:rPr lang="en-US" dirty="0">
                <a:solidFill>
                  <a:srgbClr val="406F70"/>
                </a:solidFill>
              </a:rPr>
              <a:t>)</a:t>
            </a:r>
            <a:endParaRPr lang="en-IE" b="1" dirty="0">
              <a:solidFill>
                <a:srgbClr val="085156"/>
              </a:solidFill>
            </a:endParaRPr>
          </a:p>
          <a:p>
            <a:endParaRPr lang="en-IE" dirty="0"/>
          </a:p>
        </p:txBody>
      </p:sp>
      <p:sp>
        <p:nvSpPr>
          <p:cNvPr id="3" name="Text Placeholder 2">
            <a:extLst>
              <a:ext uri="{FF2B5EF4-FFF2-40B4-BE49-F238E27FC236}">
                <a16:creationId xmlns:a16="http://schemas.microsoft.com/office/drawing/2014/main" id="{978C7189-BECC-4B79-B4B5-40C7BC5CF921}"/>
              </a:ext>
            </a:extLst>
          </p:cNvPr>
          <p:cNvSpPr>
            <a:spLocks noGrp="1"/>
          </p:cNvSpPr>
          <p:nvPr>
            <p:ph type="body" sz="quarter" idx="17"/>
          </p:nvPr>
        </p:nvSpPr>
        <p:spPr>
          <a:xfrm>
            <a:off x="6325568" y="1953078"/>
            <a:ext cx="5273104" cy="4158162"/>
          </a:xfrm>
        </p:spPr>
        <p:txBody>
          <a:bodyPr/>
          <a:lstStyle/>
          <a:p>
            <a:r>
              <a:rPr lang="es-ES" dirty="0">
                <a:solidFill>
                  <a:srgbClr val="406F70"/>
                </a:solidFill>
              </a:rPr>
              <a:t>Durante y después de una experiencia gastronómica dentro o fuera de las instalaciones, sus consumidores o comensales quieren sentirse:</a:t>
            </a:r>
          </a:p>
          <a:p>
            <a:pPr marL="342900" indent="-342900">
              <a:buFont typeface="Arial" panose="020B0604020202020204" pitchFamily="34" charset="0"/>
              <a:buChar char="•"/>
            </a:pPr>
            <a:r>
              <a:rPr lang="es-ES" b="1" dirty="0">
                <a:solidFill>
                  <a:srgbClr val="406F70"/>
                </a:solidFill>
              </a:rPr>
              <a:t>Contento</a:t>
            </a:r>
          </a:p>
          <a:p>
            <a:pPr marL="342900" indent="-342900">
              <a:buFont typeface="Arial" panose="020B0604020202020204" pitchFamily="34" charset="0"/>
              <a:buChar char="•"/>
            </a:pPr>
            <a:r>
              <a:rPr lang="es-ES" b="1" dirty="0">
                <a:solidFill>
                  <a:srgbClr val="406F70"/>
                </a:solidFill>
              </a:rPr>
              <a:t>Saludable</a:t>
            </a:r>
          </a:p>
          <a:p>
            <a:pPr marL="342900" indent="-342900">
              <a:buFont typeface="Arial" panose="020B0604020202020204" pitchFamily="34" charset="0"/>
              <a:buChar char="•"/>
            </a:pPr>
            <a:r>
              <a:rPr lang="es-ES" b="1" dirty="0">
                <a:solidFill>
                  <a:srgbClr val="406F70"/>
                </a:solidFill>
              </a:rPr>
              <a:t>Socialmente consciente</a:t>
            </a:r>
          </a:p>
          <a:p>
            <a:pPr marL="342900" indent="-342900">
              <a:buFont typeface="Arial" panose="020B0604020202020204" pitchFamily="34" charset="0"/>
              <a:buChar char="•"/>
            </a:pPr>
            <a:r>
              <a:rPr lang="es-ES" b="1" dirty="0">
                <a:solidFill>
                  <a:srgbClr val="406F70"/>
                </a:solidFill>
              </a:rPr>
              <a:t>Satisfecho</a:t>
            </a:r>
          </a:p>
          <a:p>
            <a:pPr marL="342900" indent="-342900">
              <a:buFont typeface="Arial" panose="020B0604020202020204" pitchFamily="34" charset="0"/>
              <a:buChar char="•"/>
            </a:pPr>
            <a:r>
              <a:rPr lang="es-ES" b="1" dirty="0">
                <a:solidFill>
                  <a:srgbClr val="406F70"/>
                </a:solidFill>
              </a:rPr>
              <a:t>Lleno</a:t>
            </a:r>
          </a:p>
          <a:p>
            <a:pPr marL="342900" indent="-342900">
              <a:buFont typeface="Arial" panose="020B0604020202020204" pitchFamily="34" charset="0"/>
              <a:buChar char="•"/>
            </a:pPr>
            <a:r>
              <a:rPr lang="es-ES" b="1" dirty="0">
                <a:solidFill>
                  <a:srgbClr val="406F70"/>
                </a:solidFill>
              </a:rPr>
              <a:t>Placer</a:t>
            </a:r>
            <a:endParaRPr lang="en-IE" b="1" dirty="0">
              <a:solidFill>
                <a:srgbClr val="406F70"/>
              </a:solidFill>
            </a:endParaRPr>
          </a:p>
        </p:txBody>
      </p:sp>
      <p:pic>
        <p:nvPicPr>
          <p:cNvPr id="6" name="Picture Placeholder 5" descr="Star-shaped glitter">
            <a:extLst>
              <a:ext uri="{FF2B5EF4-FFF2-40B4-BE49-F238E27FC236}">
                <a16:creationId xmlns:a16="http://schemas.microsoft.com/office/drawing/2014/main" id="{79A1C385-3D43-4E13-9F41-E4C753D96D25}"/>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243" r="-2432" b="-1250"/>
          <a:stretch/>
        </p:blipFill>
        <p:spPr>
          <a:xfrm>
            <a:off x="-1" y="-14989"/>
            <a:ext cx="5866433" cy="6261962"/>
          </a:xfrm>
        </p:spPr>
      </p:pic>
    </p:spTree>
    <p:extLst>
      <p:ext uri="{BB962C8B-B14F-4D97-AF65-F5344CB8AC3E}">
        <p14:creationId xmlns:p14="http://schemas.microsoft.com/office/powerpoint/2010/main" val="3006959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60C6E0-E60A-44A7-87D7-41D96CF1DFF4}"/>
              </a:ext>
            </a:extLst>
          </p:cNvPr>
          <p:cNvSpPr>
            <a:spLocks noGrp="1"/>
          </p:cNvSpPr>
          <p:nvPr>
            <p:ph type="body" sz="quarter" idx="16"/>
          </p:nvPr>
        </p:nvSpPr>
        <p:spPr>
          <a:xfrm>
            <a:off x="6333860" y="472440"/>
            <a:ext cx="5651292" cy="1151193"/>
          </a:xfrm>
        </p:spPr>
        <p:txBody>
          <a:bodyPr>
            <a:normAutofit lnSpcReduction="10000"/>
          </a:bodyPr>
          <a:lstStyle/>
          <a:p>
            <a:pPr algn="l"/>
            <a:r>
              <a:rPr lang="en-US" b="1" dirty="0">
                <a:solidFill>
                  <a:srgbClr val="085156"/>
                </a:solidFill>
              </a:rPr>
              <a:t>QUÉ ME APORTA</a:t>
            </a:r>
          </a:p>
          <a:p>
            <a:pPr algn="l"/>
            <a:r>
              <a:rPr lang="en-US" dirty="0">
                <a:solidFill>
                  <a:srgbClr val="406F70"/>
                </a:solidFill>
              </a:rPr>
              <a:t>(</a:t>
            </a:r>
            <a:r>
              <a:rPr lang="en-US" dirty="0" err="1">
                <a:solidFill>
                  <a:srgbClr val="406F70"/>
                </a:solidFill>
              </a:rPr>
              <a:t>Pensamiento</a:t>
            </a:r>
            <a:r>
              <a:rPr lang="en-US" dirty="0">
                <a:solidFill>
                  <a:srgbClr val="406F70"/>
                </a:solidFill>
              </a:rPr>
              <a:t> </a:t>
            </a:r>
            <a:r>
              <a:rPr lang="en-US" dirty="0" err="1">
                <a:solidFill>
                  <a:srgbClr val="406F70"/>
                </a:solidFill>
              </a:rPr>
              <a:t>racional</a:t>
            </a:r>
            <a:r>
              <a:rPr lang="en-US" dirty="0">
                <a:solidFill>
                  <a:srgbClr val="406F70"/>
                </a:solidFill>
              </a:rPr>
              <a:t>)</a:t>
            </a:r>
            <a:endParaRPr lang="en-IE" b="1" dirty="0">
              <a:solidFill>
                <a:srgbClr val="085156"/>
              </a:solidFill>
            </a:endParaRPr>
          </a:p>
          <a:p>
            <a:pPr algn="l"/>
            <a:endParaRPr lang="en-IE" dirty="0"/>
          </a:p>
        </p:txBody>
      </p:sp>
      <p:sp>
        <p:nvSpPr>
          <p:cNvPr id="3" name="Text Placeholder 2">
            <a:extLst>
              <a:ext uri="{FF2B5EF4-FFF2-40B4-BE49-F238E27FC236}">
                <a16:creationId xmlns:a16="http://schemas.microsoft.com/office/drawing/2014/main" id="{F5CA043A-3DC8-4B0F-9693-4D1BB7136818}"/>
              </a:ext>
            </a:extLst>
          </p:cNvPr>
          <p:cNvSpPr>
            <a:spLocks noGrp="1"/>
          </p:cNvSpPr>
          <p:nvPr>
            <p:ph type="body" sz="quarter" idx="17"/>
          </p:nvPr>
        </p:nvSpPr>
        <p:spPr>
          <a:xfrm>
            <a:off x="6148922" y="1859560"/>
            <a:ext cx="5273104" cy="3947440"/>
          </a:xfrm>
        </p:spPr>
        <p:txBody>
          <a:bodyPr/>
          <a:lstStyle/>
          <a:p>
            <a:r>
              <a:rPr lang="es-ES" dirty="0">
                <a:solidFill>
                  <a:srgbClr val="085156"/>
                </a:solidFill>
              </a:rPr>
              <a:t>Luego hay que considerar el lado más práctico de las cosas. Las necesidades que cubran al consumidor :</a:t>
            </a:r>
          </a:p>
          <a:p>
            <a:endParaRPr lang="es-ES" dirty="0">
              <a:solidFill>
                <a:srgbClr val="085156"/>
              </a:solidFill>
            </a:endParaRPr>
          </a:p>
          <a:p>
            <a:pPr marL="342900" indent="-342900">
              <a:buFont typeface="Arial" panose="020B0604020202020204" pitchFamily="34" charset="0"/>
              <a:buChar char="•"/>
            </a:pPr>
            <a:r>
              <a:rPr lang="es-ES" dirty="0">
                <a:solidFill>
                  <a:srgbClr val="085156"/>
                </a:solidFill>
              </a:rPr>
              <a:t>Nutrientes </a:t>
            </a:r>
          </a:p>
          <a:p>
            <a:pPr marL="342900" indent="-342900">
              <a:buFont typeface="Arial" panose="020B0604020202020204" pitchFamily="34" charset="0"/>
              <a:buChar char="•"/>
            </a:pPr>
            <a:r>
              <a:rPr lang="es-ES" dirty="0">
                <a:solidFill>
                  <a:srgbClr val="085156"/>
                </a:solidFill>
              </a:rPr>
              <a:t>Calidad</a:t>
            </a:r>
          </a:p>
          <a:p>
            <a:pPr marL="342900" indent="-342900">
              <a:buFont typeface="Arial" panose="020B0604020202020204" pitchFamily="34" charset="0"/>
              <a:buChar char="•"/>
            </a:pPr>
            <a:r>
              <a:rPr lang="es-ES" dirty="0">
                <a:solidFill>
                  <a:srgbClr val="085156"/>
                </a:solidFill>
              </a:rPr>
              <a:t>Asequibilidad</a:t>
            </a:r>
          </a:p>
        </p:txBody>
      </p:sp>
      <p:pic>
        <p:nvPicPr>
          <p:cNvPr id="6" name="Picture Placeholder 5" descr="Logo, company name&#10;&#10;Description automatically generated">
            <a:extLst>
              <a:ext uri="{FF2B5EF4-FFF2-40B4-BE49-F238E27FC236}">
                <a16:creationId xmlns:a16="http://schemas.microsoft.com/office/drawing/2014/main" id="{E7030822-CE3B-48C0-A1AF-721EABE0936B}"/>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3451" t="1" r="-29984" b="-34802"/>
          <a:stretch/>
        </p:blipFill>
        <p:spPr>
          <a:xfrm>
            <a:off x="222088" y="365760"/>
            <a:ext cx="5145409" cy="5701414"/>
          </a:xfrm>
        </p:spPr>
      </p:pic>
    </p:spTree>
    <p:extLst>
      <p:ext uri="{BB962C8B-B14F-4D97-AF65-F5344CB8AC3E}">
        <p14:creationId xmlns:p14="http://schemas.microsoft.com/office/powerpoint/2010/main" val="283352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D552C-1BAD-4C50-8EFD-A1AC5376FFE1}"/>
              </a:ext>
            </a:extLst>
          </p:cNvPr>
          <p:cNvSpPr>
            <a:spLocks noGrp="1"/>
          </p:cNvSpPr>
          <p:nvPr>
            <p:ph type="body" sz="quarter" idx="19"/>
          </p:nvPr>
        </p:nvSpPr>
        <p:spPr/>
        <p:txBody>
          <a:bodyPr/>
          <a:lstStyle/>
          <a:p>
            <a:r>
              <a:rPr lang="es-ES_tradnl" b="1" dirty="0">
                <a:solidFill>
                  <a:srgbClr val="CC9131"/>
                </a:solidFill>
              </a:rPr>
              <a:t>1. El cambio de la economía de las unidades cambiará el panorama...</a:t>
            </a:r>
            <a:endParaRPr lang="en-IE" dirty="0"/>
          </a:p>
        </p:txBody>
      </p:sp>
      <p:sp>
        <p:nvSpPr>
          <p:cNvPr id="3" name="Text Placeholder 2">
            <a:extLst>
              <a:ext uri="{FF2B5EF4-FFF2-40B4-BE49-F238E27FC236}">
                <a16:creationId xmlns:a16="http://schemas.microsoft.com/office/drawing/2014/main" id="{7BF01189-04DB-4E09-A0A4-43EEA3223EE9}"/>
              </a:ext>
            </a:extLst>
          </p:cNvPr>
          <p:cNvSpPr>
            <a:spLocks noGrp="1"/>
          </p:cNvSpPr>
          <p:nvPr>
            <p:ph type="body" sz="quarter" idx="20"/>
          </p:nvPr>
        </p:nvSpPr>
        <p:spPr>
          <a:xfrm>
            <a:off x="579603" y="1914526"/>
            <a:ext cx="10078237" cy="4149724"/>
          </a:xfrm>
        </p:spPr>
        <p:txBody>
          <a:bodyPr/>
          <a:lstStyle/>
          <a:p>
            <a:r>
              <a:rPr lang="es-ES_tradnl" b="1" dirty="0">
                <a:solidFill>
                  <a:srgbClr val="085156"/>
                </a:solidFill>
              </a:rPr>
              <a:t>Una serie de cuestiones clave tendrán un impacto a largo plazo en los ingresos y la rentabilidad del operador de servicios alimentarios: </a:t>
            </a:r>
          </a:p>
          <a:p>
            <a:pPr marL="342900" indent="-342900">
              <a:buFont typeface="Arial"/>
              <a:buChar char="•"/>
            </a:pPr>
            <a:r>
              <a:rPr lang="es-ES_tradnl" sz="2200" b="1" dirty="0">
                <a:solidFill>
                  <a:srgbClr val="406F70"/>
                </a:solidFill>
              </a:rPr>
              <a:t>La orientación de los consumidores </a:t>
            </a:r>
            <a:r>
              <a:rPr lang="es-ES_tradnl" sz="2200" dirty="0">
                <a:solidFill>
                  <a:srgbClr val="406F70"/>
                </a:solidFill>
              </a:rPr>
              <a:t>hacia el precio sugiere que los aumentos de precios y un posicionamiento </a:t>
            </a:r>
            <a:r>
              <a:rPr lang="es-ES_tradnl" sz="2200" dirty="0" err="1">
                <a:solidFill>
                  <a:srgbClr val="406F70"/>
                </a:solidFill>
              </a:rPr>
              <a:t>premium</a:t>
            </a:r>
            <a:r>
              <a:rPr lang="es-ES_tradnl" sz="2200" dirty="0">
                <a:solidFill>
                  <a:srgbClr val="406F70"/>
                </a:solidFill>
              </a:rPr>
              <a:t> pueden encontrar resistencia por parte de los clientes a corto/medio plazo. Volver a los niveles de gasto normales puede llevar varios años. </a:t>
            </a:r>
          </a:p>
          <a:p>
            <a:pPr marL="342900" indent="-342900">
              <a:buFont typeface="Arial"/>
              <a:buChar char="•"/>
            </a:pPr>
            <a:r>
              <a:rPr lang="es-ES_tradnl" sz="2200" b="1" dirty="0">
                <a:solidFill>
                  <a:srgbClr val="406F70"/>
                </a:solidFill>
              </a:rPr>
              <a:t>La mano de obra es una preocupación clave</a:t>
            </a:r>
            <a:r>
              <a:rPr lang="es-ES_tradnl" sz="2200" dirty="0">
                <a:solidFill>
                  <a:srgbClr val="406F70"/>
                </a:solidFill>
              </a:rPr>
              <a:t>. Los operadores han tenido que despedir a empleados clave, y se espera que continúen los retos de formación y retención. </a:t>
            </a:r>
          </a:p>
          <a:p>
            <a:pPr marL="342900" indent="-342900">
              <a:buFont typeface="Arial"/>
              <a:buChar char="•"/>
            </a:pPr>
            <a:r>
              <a:rPr lang="es-ES_tradnl" sz="2200" b="1" dirty="0">
                <a:solidFill>
                  <a:srgbClr val="406F70"/>
                </a:solidFill>
              </a:rPr>
              <a:t> Los costes de las tarifas fuera de las instalaciones </a:t>
            </a:r>
            <a:r>
              <a:rPr lang="es-ES_tradnl" sz="2200" dirty="0">
                <a:solidFill>
                  <a:srgbClr val="406F70"/>
                </a:solidFill>
              </a:rPr>
              <a:t>han sido un reto, ya que los operadores han cambiado a modelos de entrega. Trasladar estos costes más elevados al consumidor puede resultar difícil. </a:t>
            </a:r>
            <a:endParaRPr lang="en-US" sz="2200" dirty="0"/>
          </a:p>
        </p:txBody>
      </p:sp>
    </p:spTree>
    <p:extLst>
      <p:ext uri="{BB962C8B-B14F-4D97-AF65-F5344CB8AC3E}">
        <p14:creationId xmlns:p14="http://schemas.microsoft.com/office/powerpoint/2010/main" val="511109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D61103-8D12-47F5-BFF3-FFC4A09D243C}"/>
              </a:ext>
            </a:extLst>
          </p:cNvPr>
          <p:cNvSpPr>
            <a:spLocks noGrp="1"/>
          </p:cNvSpPr>
          <p:nvPr>
            <p:ph type="body" sz="quarter" idx="16"/>
          </p:nvPr>
        </p:nvSpPr>
        <p:spPr>
          <a:xfrm>
            <a:off x="5962821" y="354230"/>
            <a:ext cx="6007505" cy="1343698"/>
          </a:xfrm>
        </p:spPr>
        <p:txBody>
          <a:bodyPr>
            <a:normAutofit/>
          </a:bodyPr>
          <a:lstStyle/>
          <a:p>
            <a:pPr algn="l"/>
            <a:r>
              <a:rPr lang="en-US" b="1" dirty="0">
                <a:solidFill>
                  <a:srgbClr val="085156"/>
                </a:solidFill>
              </a:rPr>
              <a:t>CÓMO DESCRIBIR EL PRODUCTO </a:t>
            </a:r>
            <a:r>
              <a:rPr lang="en-US" dirty="0">
                <a:solidFill>
                  <a:srgbClr val="406F70"/>
                </a:solidFill>
              </a:rPr>
              <a:t>(Rational Thinking)</a:t>
            </a:r>
            <a:endParaRPr lang="en-IE" b="1" dirty="0">
              <a:solidFill>
                <a:srgbClr val="085156"/>
              </a:solidFill>
            </a:endParaRPr>
          </a:p>
          <a:p>
            <a:pPr algn="l"/>
            <a:endParaRPr lang="en-IE" dirty="0"/>
          </a:p>
        </p:txBody>
      </p:sp>
      <p:sp>
        <p:nvSpPr>
          <p:cNvPr id="3" name="Text Placeholder 2">
            <a:extLst>
              <a:ext uri="{FF2B5EF4-FFF2-40B4-BE49-F238E27FC236}">
                <a16:creationId xmlns:a16="http://schemas.microsoft.com/office/drawing/2014/main" id="{C93AC8BC-EDBF-47DC-9B52-A4D0D2EC01C5}"/>
              </a:ext>
            </a:extLst>
          </p:cNvPr>
          <p:cNvSpPr>
            <a:spLocks noGrp="1"/>
          </p:cNvSpPr>
          <p:nvPr>
            <p:ph type="body" sz="quarter" idx="17"/>
          </p:nvPr>
        </p:nvSpPr>
        <p:spPr/>
        <p:txBody>
          <a:bodyPr/>
          <a:lstStyle/>
          <a:p>
            <a:r>
              <a:rPr lang="es-ES" dirty="0">
                <a:solidFill>
                  <a:srgbClr val="406F70"/>
                </a:solidFill>
              </a:rPr>
              <a:t>En esta sección se trata de comunicar los hechos:</a:t>
            </a:r>
            <a:endParaRPr lang="en-US" dirty="0">
              <a:solidFill>
                <a:srgbClr val="406F70"/>
              </a:solidFill>
            </a:endParaRPr>
          </a:p>
          <a:p>
            <a:pPr marL="342900" indent="-342900">
              <a:buFont typeface="Arial" panose="020B0604020202020204" pitchFamily="34" charset="0"/>
              <a:buChar char="•"/>
            </a:pPr>
            <a:r>
              <a:rPr lang="es-ES" b="1" dirty="0">
                <a:solidFill>
                  <a:srgbClr val="406F70"/>
                </a:solidFill>
              </a:rPr>
              <a:t>Color</a:t>
            </a:r>
          </a:p>
          <a:p>
            <a:pPr marL="342900" indent="-342900">
              <a:buFont typeface="Arial" panose="020B0604020202020204" pitchFamily="34" charset="0"/>
              <a:buChar char="•"/>
            </a:pPr>
            <a:r>
              <a:rPr lang="es-ES" b="1" dirty="0">
                <a:solidFill>
                  <a:srgbClr val="406F70"/>
                </a:solidFill>
              </a:rPr>
              <a:t>Temperatura</a:t>
            </a:r>
          </a:p>
          <a:p>
            <a:pPr marL="342900" indent="-342900">
              <a:buFont typeface="Arial" panose="020B0604020202020204" pitchFamily="34" charset="0"/>
              <a:buChar char="•"/>
            </a:pPr>
            <a:r>
              <a:rPr lang="es-ES" b="1" dirty="0">
                <a:solidFill>
                  <a:srgbClr val="406F70"/>
                </a:solidFill>
              </a:rPr>
              <a:t>Tamaño de la porción</a:t>
            </a:r>
          </a:p>
          <a:p>
            <a:pPr marL="342900" indent="-342900">
              <a:buFont typeface="Arial" panose="020B0604020202020204" pitchFamily="34" charset="0"/>
              <a:buChar char="•"/>
            </a:pPr>
            <a:r>
              <a:rPr lang="es-ES" b="1" dirty="0">
                <a:solidFill>
                  <a:srgbClr val="406F70"/>
                </a:solidFill>
              </a:rPr>
              <a:t>Presentación visual</a:t>
            </a:r>
          </a:p>
          <a:p>
            <a:pPr marL="342900" indent="-342900">
              <a:buFont typeface="Arial" panose="020B0604020202020204" pitchFamily="34" charset="0"/>
              <a:buChar char="•"/>
            </a:pPr>
            <a:r>
              <a:rPr lang="es-ES" b="1" dirty="0">
                <a:solidFill>
                  <a:srgbClr val="406F70"/>
                </a:solidFill>
              </a:rPr>
              <a:t>Nutritivo</a:t>
            </a:r>
          </a:p>
          <a:p>
            <a:pPr marL="342900" indent="-342900">
              <a:buFont typeface="Arial" panose="020B0604020202020204" pitchFamily="34" charset="0"/>
              <a:buChar char="•"/>
            </a:pPr>
            <a:r>
              <a:rPr lang="es-ES" b="1" dirty="0">
                <a:solidFill>
                  <a:srgbClr val="406F70"/>
                </a:solidFill>
              </a:rPr>
              <a:t>De origen ético</a:t>
            </a:r>
          </a:p>
          <a:p>
            <a:pPr marL="342900" indent="-342900">
              <a:buFont typeface="Arial" panose="020B0604020202020204" pitchFamily="34" charset="0"/>
              <a:buChar char="•"/>
            </a:pPr>
            <a:r>
              <a:rPr lang="es-ES" b="1" dirty="0">
                <a:solidFill>
                  <a:srgbClr val="406F70"/>
                </a:solidFill>
              </a:rPr>
              <a:t>Producto local</a:t>
            </a:r>
            <a:endParaRPr lang="en-US" b="1" dirty="0">
              <a:solidFill>
                <a:srgbClr val="406F70"/>
              </a:solidFill>
            </a:endParaRPr>
          </a:p>
          <a:p>
            <a:pPr marL="342900" indent="-342900">
              <a:buFont typeface="Arial" panose="020B0604020202020204" pitchFamily="34" charset="0"/>
              <a:buChar char="•"/>
            </a:pPr>
            <a:endParaRPr lang="en-IE" dirty="0"/>
          </a:p>
        </p:txBody>
      </p:sp>
      <p:pic>
        <p:nvPicPr>
          <p:cNvPr id="6" name="Picture Placeholder 5" descr="Blueberry pancakes on table">
            <a:extLst>
              <a:ext uri="{FF2B5EF4-FFF2-40B4-BE49-F238E27FC236}">
                <a16:creationId xmlns:a16="http://schemas.microsoft.com/office/drawing/2014/main" id="{A2226506-786A-4DE5-A21D-B2E68EDB19D4}"/>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0368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B70689-C07E-4EF1-8932-9811AA223491}"/>
              </a:ext>
            </a:extLst>
          </p:cNvPr>
          <p:cNvSpPr>
            <a:spLocks noGrp="1"/>
          </p:cNvSpPr>
          <p:nvPr>
            <p:ph type="body" sz="quarter" idx="19"/>
          </p:nvPr>
        </p:nvSpPr>
        <p:spPr/>
        <p:txBody>
          <a:bodyPr/>
          <a:lstStyle/>
          <a:p>
            <a:r>
              <a:rPr lang="es-ES" dirty="0">
                <a:solidFill>
                  <a:srgbClr val="085156"/>
                </a:solidFill>
              </a:rPr>
              <a:t>En resumen, los principios clave para construir una marca de alimentos sólida son:</a:t>
            </a:r>
            <a:endParaRPr lang="en-IE" dirty="0"/>
          </a:p>
        </p:txBody>
      </p:sp>
      <p:sp>
        <p:nvSpPr>
          <p:cNvPr id="3" name="Text Placeholder 2">
            <a:extLst>
              <a:ext uri="{FF2B5EF4-FFF2-40B4-BE49-F238E27FC236}">
                <a16:creationId xmlns:a16="http://schemas.microsoft.com/office/drawing/2014/main" id="{3737354C-F18D-42F9-AA36-04E48944E26E}"/>
              </a:ext>
            </a:extLst>
          </p:cNvPr>
          <p:cNvSpPr>
            <a:spLocks noGrp="1"/>
          </p:cNvSpPr>
          <p:nvPr>
            <p:ph type="body" sz="quarter" idx="20"/>
          </p:nvPr>
        </p:nvSpPr>
        <p:spPr>
          <a:xfrm>
            <a:off x="510351" y="1969956"/>
            <a:ext cx="10968810" cy="3230383"/>
          </a:xfrm>
        </p:spPr>
        <p:txBody>
          <a:bodyPr/>
          <a:lstStyle/>
          <a:p>
            <a:pPr marL="342900" indent="-342900" algn="just">
              <a:buFont typeface="Arial" panose="020B0604020202020204" pitchFamily="34" charset="0"/>
              <a:buChar char="•"/>
            </a:pPr>
            <a:r>
              <a:rPr lang="en-US" dirty="0" err="1">
                <a:solidFill>
                  <a:srgbClr val="085156"/>
                </a:solidFill>
              </a:rPr>
              <a:t>Comprensión</a:t>
            </a:r>
            <a:r>
              <a:rPr lang="en-US" dirty="0">
                <a:solidFill>
                  <a:srgbClr val="085156"/>
                </a:solidFill>
              </a:rPr>
              <a:t> y </a:t>
            </a:r>
            <a:r>
              <a:rPr lang="en-US" dirty="0" err="1">
                <a:solidFill>
                  <a:srgbClr val="085156"/>
                </a:solidFill>
              </a:rPr>
              <a:t>empatía</a:t>
            </a:r>
            <a:r>
              <a:rPr lang="en-US" dirty="0">
                <a:solidFill>
                  <a:srgbClr val="085156"/>
                </a:solidFill>
              </a:rPr>
              <a:t> </a:t>
            </a:r>
            <a:r>
              <a:rPr lang="en-US" dirty="0" err="1">
                <a:solidFill>
                  <a:srgbClr val="085156"/>
                </a:solidFill>
              </a:rPr>
              <a:t>hacia</a:t>
            </a:r>
            <a:r>
              <a:rPr lang="en-US" dirty="0">
                <a:solidFill>
                  <a:srgbClr val="085156"/>
                </a:solidFill>
              </a:rPr>
              <a:t> el </a:t>
            </a:r>
            <a:r>
              <a:rPr lang="en-US" dirty="0" err="1">
                <a:solidFill>
                  <a:srgbClr val="085156"/>
                </a:solidFill>
              </a:rPr>
              <a:t>consumidor</a:t>
            </a:r>
            <a:endParaRPr lang="en-US" b="0" i="0" dirty="0">
              <a:solidFill>
                <a:srgbClr val="CC9131"/>
              </a:solidFill>
              <a:effectLst/>
            </a:endParaRPr>
          </a:p>
          <a:p>
            <a:pPr marL="342900" indent="-342900" algn="just">
              <a:buFont typeface="Arial" panose="020B0604020202020204" pitchFamily="34" charset="0"/>
              <a:buChar char="•"/>
            </a:pPr>
            <a:r>
              <a:rPr lang="en-US" dirty="0" err="1">
                <a:solidFill>
                  <a:srgbClr val="085156"/>
                </a:solidFill>
              </a:rPr>
              <a:t>Público</a:t>
            </a:r>
            <a:r>
              <a:rPr lang="en-US" dirty="0">
                <a:solidFill>
                  <a:srgbClr val="085156"/>
                </a:solidFill>
              </a:rPr>
              <a:t> </a:t>
            </a:r>
            <a:r>
              <a:rPr lang="en-US" dirty="0" err="1">
                <a:solidFill>
                  <a:srgbClr val="085156"/>
                </a:solidFill>
              </a:rPr>
              <a:t>objetivo</a:t>
            </a:r>
            <a:r>
              <a:rPr lang="en-US" dirty="0">
                <a:solidFill>
                  <a:srgbClr val="085156"/>
                </a:solidFill>
              </a:rPr>
              <a:t> </a:t>
            </a:r>
            <a:r>
              <a:rPr lang="en-US" dirty="0" err="1">
                <a:solidFill>
                  <a:srgbClr val="085156"/>
                </a:solidFill>
              </a:rPr>
              <a:t>claramente</a:t>
            </a:r>
            <a:r>
              <a:rPr lang="en-US" dirty="0">
                <a:solidFill>
                  <a:srgbClr val="085156"/>
                </a:solidFill>
              </a:rPr>
              <a:t> </a:t>
            </a:r>
            <a:r>
              <a:rPr lang="en-US" dirty="0" err="1">
                <a:solidFill>
                  <a:srgbClr val="085156"/>
                </a:solidFill>
              </a:rPr>
              <a:t>definido</a:t>
            </a:r>
            <a:r>
              <a:rPr lang="en-US" dirty="0">
                <a:solidFill>
                  <a:srgbClr val="085156"/>
                </a:solidFill>
              </a:rPr>
              <a:t> </a:t>
            </a:r>
          </a:p>
          <a:p>
            <a:pPr marL="342900" indent="-342900" algn="just">
              <a:buFont typeface="Arial" panose="020B0604020202020204" pitchFamily="34" charset="0"/>
              <a:buChar char="•"/>
            </a:pPr>
            <a:r>
              <a:rPr lang="en-US" dirty="0" err="1">
                <a:solidFill>
                  <a:srgbClr val="085156"/>
                </a:solidFill>
              </a:rPr>
              <a:t>Claridad</a:t>
            </a:r>
            <a:r>
              <a:rPr lang="en-US" dirty="0">
                <a:solidFill>
                  <a:srgbClr val="085156"/>
                </a:solidFill>
              </a:rPr>
              <a:t> de </a:t>
            </a:r>
            <a:r>
              <a:rPr lang="en-US" dirty="0" err="1">
                <a:solidFill>
                  <a:srgbClr val="085156"/>
                </a:solidFill>
              </a:rPr>
              <a:t>comunicación</a:t>
            </a:r>
            <a:endParaRPr lang="en-US" dirty="0">
              <a:solidFill>
                <a:srgbClr val="085156"/>
              </a:solidFill>
            </a:endParaRPr>
          </a:p>
          <a:p>
            <a:pPr marL="342900" indent="-342900" algn="just">
              <a:buFont typeface="Arial" panose="020B0604020202020204" pitchFamily="34" charset="0"/>
              <a:buChar char="•"/>
            </a:pPr>
            <a:r>
              <a:rPr lang="en-US" b="0" i="0" dirty="0" err="1">
                <a:solidFill>
                  <a:srgbClr val="085156"/>
                </a:solidFill>
                <a:effectLst/>
              </a:rPr>
              <a:t>Puntos</a:t>
            </a:r>
            <a:r>
              <a:rPr lang="en-US" b="0" i="0" dirty="0">
                <a:solidFill>
                  <a:srgbClr val="085156"/>
                </a:solidFill>
                <a:effectLst/>
              </a:rPr>
              <a:t> de </a:t>
            </a:r>
            <a:r>
              <a:rPr lang="en-US" b="0" i="0" dirty="0" err="1">
                <a:solidFill>
                  <a:srgbClr val="085156"/>
                </a:solidFill>
                <a:effectLst/>
              </a:rPr>
              <a:t>venta</a:t>
            </a:r>
            <a:r>
              <a:rPr lang="en-US" b="0" i="0" dirty="0">
                <a:solidFill>
                  <a:srgbClr val="085156"/>
                </a:solidFill>
                <a:effectLst/>
              </a:rPr>
              <a:t> y </a:t>
            </a:r>
            <a:r>
              <a:rPr lang="en-US" b="0" i="0" dirty="0" err="1">
                <a:solidFill>
                  <a:srgbClr val="085156"/>
                </a:solidFill>
                <a:effectLst/>
              </a:rPr>
              <a:t>beneficios</a:t>
            </a:r>
            <a:r>
              <a:rPr lang="en-US" b="0" i="0" dirty="0">
                <a:solidFill>
                  <a:srgbClr val="085156"/>
                </a:solidFill>
                <a:effectLst/>
              </a:rPr>
              <a:t> </a:t>
            </a:r>
            <a:r>
              <a:rPr lang="en-US" b="0" i="0" dirty="0" err="1">
                <a:solidFill>
                  <a:srgbClr val="085156"/>
                </a:solidFill>
                <a:effectLst/>
              </a:rPr>
              <a:t>definidos</a:t>
            </a:r>
            <a:endParaRPr lang="en-US" b="0" i="0" dirty="0">
              <a:solidFill>
                <a:srgbClr val="CC9131"/>
              </a:solidFill>
              <a:effectLst/>
            </a:endParaRPr>
          </a:p>
          <a:p>
            <a:pPr marL="342900" indent="-342900" algn="just">
              <a:buFont typeface="Arial" panose="020B0604020202020204" pitchFamily="34" charset="0"/>
              <a:buChar char="•"/>
            </a:pPr>
            <a:r>
              <a:rPr lang="en-US" dirty="0" err="1">
                <a:solidFill>
                  <a:srgbClr val="085156"/>
                </a:solidFill>
              </a:rPr>
              <a:t>Enfoque</a:t>
            </a:r>
            <a:r>
              <a:rPr lang="en-US" dirty="0">
                <a:solidFill>
                  <a:srgbClr val="085156"/>
                </a:solidFill>
              </a:rPr>
              <a:t> de </a:t>
            </a:r>
            <a:r>
              <a:rPr lang="en-US" dirty="0" err="1">
                <a:solidFill>
                  <a:srgbClr val="085156"/>
                </a:solidFill>
              </a:rPr>
              <a:t>mercado</a:t>
            </a:r>
            <a:r>
              <a:rPr lang="en-US" dirty="0">
                <a:solidFill>
                  <a:srgbClr val="085156"/>
                </a:solidFill>
              </a:rPr>
              <a:t> </a:t>
            </a:r>
            <a:r>
              <a:rPr lang="en-US" dirty="0" err="1">
                <a:solidFill>
                  <a:srgbClr val="085156"/>
                </a:solidFill>
              </a:rPr>
              <a:t>claramente</a:t>
            </a:r>
            <a:r>
              <a:rPr lang="en-US" dirty="0">
                <a:solidFill>
                  <a:srgbClr val="085156"/>
                </a:solidFill>
              </a:rPr>
              <a:t> </a:t>
            </a:r>
            <a:r>
              <a:rPr lang="en-US" dirty="0" err="1">
                <a:solidFill>
                  <a:srgbClr val="085156"/>
                </a:solidFill>
              </a:rPr>
              <a:t>definido</a:t>
            </a:r>
            <a:r>
              <a:rPr lang="en-US" dirty="0">
                <a:solidFill>
                  <a:srgbClr val="085156"/>
                </a:solidFill>
              </a:rPr>
              <a:t> </a:t>
            </a:r>
          </a:p>
          <a:p>
            <a:pPr marL="342900" indent="-342900" algn="just">
              <a:buFont typeface="Arial" panose="020B0604020202020204" pitchFamily="34" charset="0"/>
              <a:buChar char="•"/>
            </a:pPr>
            <a:r>
              <a:rPr lang="es-ES" dirty="0">
                <a:solidFill>
                  <a:srgbClr val="085156"/>
                </a:solidFill>
              </a:rPr>
              <a:t>Creación de una "personalidad de marca" clara y relevante</a:t>
            </a:r>
          </a:p>
          <a:p>
            <a:pPr marL="342900" indent="-342900" algn="just">
              <a:buFont typeface="Arial" panose="020B0604020202020204" pitchFamily="34" charset="0"/>
              <a:buChar char="•"/>
            </a:pPr>
            <a:r>
              <a:rPr lang="es-ES" dirty="0">
                <a:solidFill>
                  <a:srgbClr val="085156"/>
                </a:solidFill>
              </a:rPr>
              <a:t>Coherencia en el posicionamiento de la marca ... Sin mensajes contradictorios</a:t>
            </a:r>
          </a:p>
          <a:p>
            <a:pPr marL="342900" indent="-342900" algn="just">
              <a:buFont typeface="Arial" panose="020B0604020202020204" pitchFamily="34" charset="0"/>
              <a:buChar char="•"/>
            </a:pPr>
            <a:r>
              <a:rPr lang="es-ES" dirty="0">
                <a:solidFill>
                  <a:srgbClr val="085156"/>
                </a:solidFill>
              </a:rPr>
              <a:t>Evolución progresiva de la marca y desarrollo de nuevos productos… Manteniéndose al día con las tendencias</a:t>
            </a:r>
            <a:endParaRPr lang="en-IE" dirty="0"/>
          </a:p>
        </p:txBody>
      </p:sp>
    </p:spTree>
    <p:extLst>
      <p:ext uri="{BB962C8B-B14F-4D97-AF65-F5344CB8AC3E}">
        <p14:creationId xmlns:p14="http://schemas.microsoft.com/office/powerpoint/2010/main" val="709860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with blue hair">
            <a:extLst>
              <a:ext uri="{FF2B5EF4-FFF2-40B4-BE49-F238E27FC236}">
                <a16:creationId xmlns:a16="http://schemas.microsoft.com/office/drawing/2014/main" id="{F1914758-9BDB-4C5A-9951-5CBF634D1FCB}"/>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BA8203A-601A-47DE-9D63-1FDA809C1866}"/>
              </a:ext>
            </a:extLst>
          </p:cNvPr>
          <p:cNvSpPr>
            <a:spLocks noGrp="1"/>
          </p:cNvSpPr>
          <p:nvPr>
            <p:ph type="body" sz="quarter" idx="19"/>
          </p:nvPr>
        </p:nvSpPr>
        <p:spPr/>
        <p:txBody>
          <a:bodyPr>
            <a:normAutofit/>
          </a:bodyPr>
          <a:lstStyle/>
          <a:p>
            <a:r>
              <a:rPr lang="en-IE" b="1" dirty="0" err="1">
                <a:solidFill>
                  <a:srgbClr val="406F70"/>
                </a:solidFill>
              </a:rPr>
              <a:t>Lista</a:t>
            </a:r>
            <a:r>
              <a:rPr lang="en-IE" b="1" dirty="0">
                <a:solidFill>
                  <a:srgbClr val="406F70"/>
                </a:solidFill>
              </a:rPr>
              <a:t> de </a:t>
            </a:r>
            <a:r>
              <a:rPr lang="en-IE" b="1" dirty="0" err="1">
                <a:solidFill>
                  <a:srgbClr val="406F70"/>
                </a:solidFill>
              </a:rPr>
              <a:t>actividades</a:t>
            </a:r>
            <a:r>
              <a:rPr lang="en-IE" b="1" dirty="0">
                <a:solidFill>
                  <a:srgbClr val="406F70"/>
                </a:solidFill>
              </a:rPr>
              <a:t>:</a:t>
            </a:r>
            <a:r>
              <a:rPr lang="en-IE" dirty="0"/>
              <a:t>	</a:t>
            </a:r>
          </a:p>
        </p:txBody>
      </p:sp>
      <p:sp>
        <p:nvSpPr>
          <p:cNvPr id="4" name="Text Placeholder 3">
            <a:extLst>
              <a:ext uri="{FF2B5EF4-FFF2-40B4-BE49-F238E27FC236}">
                <a16:creationId xmlns:a16="http://schemas.microsoft.com/office/drawing/2014/main" id="{01028EB7-606A-4427-B792-7181396807E7}"/>
              </a:ext>
            </a:extLst>
          </p:cNvPr>
          <p:cNvSpPr>
            <a:spLocks noGrp="1"/>
          </p:cNvSpPr>
          <p:nvPr>
            <p:ph type="body" sz="quarter" idx="20"/>
          </p:nvPr>
        </p:nvSpPr>
        <p:spPr>
          <a:xfrm>
            <a:off x="0" y="2024425"/>
            <a:ext cx="6920565" cy="3947440"/>
          </a:xfrm>
        </p:spPr>
        <p:txBody>
          <a:bodyPr/>
          <a:lstStyle/>
          <a:p>
            <a:pPr marL="342900" indent="-342900">
              <a:buFont typeface="Arial" panose="020B0604020202020204" pitchFamily="34" charset="0"/>
              <a:buChar char="•"/>
            </a:pPr>
            <a:r>
              <a:rPr lang="es-ES" dirty="0">
                <a:solidFill>
                  <a:srgbClr val="406F70"/>
                </a:solidFill>
              </a:rPr>
              <a:t>Está su negocio preparado para el futuro /FOODTURE?	⃝</a:t>
            </a:r>
          </a:p>
          <a:p>
            <a:pPr marL="342900" indent="-342900">
              <a:buFont typeface="Arial" panose="020B0604020202020204" pitchFamily="34" charset="0"/>
              <a:buChar char="•"/>
            </a:pPr>
            <a:r>
              <a:rPr lang="es-ES" dirty="0">
                <a:solidFill>
                  <a:srgbClr val="406F70"/>
                </a:solidFill>
              </a:rPr>
              <a:t>Sabe lo que quieren sus clientes?		⃝</a:t>
            </a:r>
          </a:p>
          <a:p>
            <a:pPr marL="342900" indent="-342900">
              <a:buFont typeface="Arial" panose="020B0604020202020204" pitchFamily="34" charset="0"/>
              <a:buChar char="•"/>
            </a:pPr>
            <a:r>
              <a:rPr lang="es-ES" dirty="0">
                <a:solidFill>
                  <a:srgbClr val="406F70"/>
                </a:solidFill>
              </a:rPr>
              <a:t>Crees que tus clientes tienen la percepción correcta de lo que ofreces? 			⃝</a:t>
            </a:r>
          </a:p>
          <a:p>
            <a:pPr marL="342900" indent="-342900">
              <a:buFont typeface="Arial" panose="020B0604020202020204" pitchFamily="34" charset="0"/>
              <a:buChar char="•"/>
            </a:pPr>
            <a:r>
              <a:rPr lang="es-ES" dirty="0">
                <a:solidFill>
                  <a:srgbClr val="406F70"/>
                </a:solidFill>
              </a:rPr>
              <a:t>Has creado una marca para tu negocio?	⃝</a:t>
            </a:r>
          </a:p>
          <a:p>
            <a:pPr marL="342900" indent="-342900">
              <a:buFont typeface="Arial" panose="020B0604020202020204" pitchFamily="34" charset="0"/>
              <a:buChar char="•"/>
            </a:pPr>
            <a:r>
              <a:rPr lang="es-ES" dirty="0">
                <a:solidFill>
                  <a:srgbClr val="406F70"/>
                </a:solidFill>
              </a:rPr>
              <a:t>Estás dispuesto a adaptarte o pivotar según sea necesario? </a:t>
            </a:r>
            <a:r>
              <a:rPr lang="en-US" dirty="0">
                <a:solidFill>
                  <a:srgbClr val="406F70"/>
                </a:solidFill>
              </a:rPr>
              <a:t>	⃝</a:t>
            </a:r>
          </a:p>
          <a:p>
            <a:pPr marL="342900" indent="-342900">
              <a:buFont typeface="Arial" panose="020B0604020202020204" pitchFamily="34" charset="0"/>
              <a:buChar char="•"/>
            </a:pPr>
            <a:endParaRPr lang="en-US" dirty="0">
              <a:solidFill>
                <a:srgbClr val="406F70"/>
              </a:solidFill>
            </a:endParaRPr>
          </a:p>
          <a:p>
            <a:pPr marL="342900" indent="-342900">
              <a:buFont typeface="Arial" panose="020B0604020202020204" pitchFamily="34" charset="0"/>
              <a:buChar char="•"/>
            </a:pPr>
            <a:endParaRPr lang="en-IE" dirty="0">
              <a:highlight>
                <a:srgbClr val="FFFF00"/>
              </a:highlight>
            </a:endParaRPr>
          </a:p>
        </p:txBody>
      </p:sp>
    </p:spTree>
    <p:extLst>
      <p:ext uri="{BB962C8B-B14F-4D97-AF65-F5344CB8AC3E}">
        <p14:creationId xmlns:p14="http://schemas.microsoft.com/office/powerpoint/2010/main" val="1418886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2607B3-3639-0248-950E-5ED1788F9D35}"/>
              </a:ext>
            </a:extLst>
          </p:cNvPr>
          <p:cNvSpPr>
            <a:spLocks noGrp="1"/>
          </p:cNvSpPr>
          <p:nvPr>
            <p:ph type="body" sz="quarter" idx="20"/>
          </p:nvPr>
        </p:nvSpPr>
        <p:spPr/>
        <p:txBody>
          <a:bodyPr/>
          <a:lstStyle/>
          <a:p>
            <a:r>
              <a:rPr lang="en-US"/>
              <a:t>GRACIAS!</a:t>
            </a:r>
            <a:endParaRPr lang="en-US" dirty="0"/>
          </a:p>
        </p:txBody>
      </p:sp>
    </p:spTree>
    <p:extLst>
      <p:ext uri="{BB962C8B-B14F-4D97-AF65-F5344CB8AC3E}">
        <p14:creationId xmlns:p14="http://schemas.microsoft.com/office/powerpoint/2010/main" val="131177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36D3ED-9737-4560-AE10-07B778967E6A}"/>
              </a:ext>
            </a:extLst>
          </p:cNvPr>
          <p:cNvSpPr>
            <a:spLocks noGrp="1"/>
          </p:cNvSpPr>
          <p:nvPr>
            <p:ph type="body" sz="quarter" idx="19"/>
          </p:nvPr>
        </p:nvSpPr>
        <p:spPr/>
        <p:txBody>
          <a:bodyPr/>
          <a:lstStyle/>
          <a:p>
            <a:r>
              <a:rPr lang="es-ES_tradnl" b="1" dirty="0">
                <a:solidFill>
                  <a:srgbClr val="CC9131"/>
                </a:solidFill>
              </a:rPr>
              <a:t>1. El cambio de la economía de las unidades cambiará el panorama continuación...</a:t>
            </a:r>
            <a:endParaRPr lang="en-IE" dirty="0"/>
          </a:p>
        </p:txBody>
      </p:sp>
      <p:sp>
        <p:nvSpPr>
          <p:cNvPr id="3" name="Text Placeholder 2">
            <a:extLst>
              <a:ext uri="{FF2B5EF4-FFF2-40B4-BE49-F238E27FC236}">
                <a16:creationId xmlns:a16="http://schemas.microsoft.com/office/drawing/2014/main" id="{79BE2F07-8012-42E3-A520-9CFF4681EF23}"/>
              </a:ext>
            </a:extLst>
          </p:cNvPr>
          <p:cNvSpPr>
            <a:spLocks noGrp="1"/>
          </p:cNvSpPr>
          <p:nvPr>
            <p:ph type="body" sz="quarter" idx="20"/>
          </p:nvPr>
        </p:nvSpPr>
        <p:spPr>
          <a:xfrm>
            <a:off x="142876" y="1879601"/>
            <a:ext cx="8318500" cy="3647764"/>
          </a:xfrm>
        </p:spPr>
        <p:txBody>
          <a:bodyPr/>
          <a:lstStyle/>
          <a:p>
            <a:pPr marL="342900" indent="-342900">
              <a:buFont typeface="Arial" panose="020B0604020202020204" pitchFamily="34" charset="0"/>
              <a:buChar char="•"/>
            </a:pPr>
            <a:r>
              <a:rPr lang="es-ES_tradnl" dirty="0"/>
              <a:t>A medida que la demanda se desplaza a las afueras, los operadores pueden tener dificultades para mantener una presencia significativa en la calle principal.</a:t>
            </a:r>
          </a:p>
          <a:p>
            <a:pPr marL="342900" indent="-342900">
              <a:buFont typeface="Arial" panose="020B0604020202020204" pitchFamily="34" charset="0"/>
              <a:buChar char="•"/>
            </a:pPr>
            <a:r>
              <a:rPr lang="es-ES_tradnl" dirty="0"/>
              <a:t>El espacio interior se ha reconfigurado y, con los límites de capacidad asociados, se reduce la capacidad de ingresos.</a:t>
            </a:r>
          </a:p>
          <a:p>
            <a:pPr marL="342900" indent="-342900">
              <a:buFont typeface="Arial" panose="020B0604020202020204" pitchFamily="34" charset="0"/>
              <a:buChar char="•"/>
            </a:pPr>
            <a:r>
              <a:rPr lang="es-ES_tradnl" dirty="0"/>
              <a:t>Los asientos/espacios exteriores han sido una adición bien recibida en los lugares en los que ha sido posible (incluso en países con poca historia de comidas al aire libre (Reino Unido e Irlanda). En el futuro, es posible que los operadores estén más interesados en utilizar el espacio exterior como parte del modelo de negocio.</a:t>
            </a:r>
            <a:endParaRPr lang="en-IE" dirty="0"/>
          </a:p>
        </p:txBody>
      </p:sp>
      <p:pic>
        <p:nvPicPr>
          <p:cNvPr id="5" name="Picture 4" descr="Plates on a table">
            <a:extLst>
              <a:ext uri="{FF2B5EF4-FFF2-40B4-BE49-F238E27FC236}">
                <a16:creationId xmlns:a16="http://schemas.microsoft.com/office/drawing/2014/main" id="{E93CBCDC-B7AC-4F30-AFB6-C82F6D8647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05800" y="2133445"/>
            <a:ext cx="3806598" cy="3552825"/>
          </a:xfrm>
          <a:prstGeom prst="rect">
            <a:avLst/>
          </a:prstGeom>
          <a:ln>
            <a:noFill/>
          </a:ln>
          <a:effectLst>
            <a:softEdge rad="112500"/>
          </a:effectLst>
        </p:spPr>
      </p:pic>
    </p:spTree>
    <p:extLst>
      <p:ext uri="{BB962C8B-B14F-4D97-AF65-F5344CB8AC3E}">
        <p14:creationId xmlns:p14="http://schemas.microsoft.com/office/powerpoint/2010/main" val="304612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DED44-F2C9-4083-8934-8E6567275548}"/>
              </a:ext>
            </a:extLst>
          </p:cNvPr>
          <p:cNvSpPr>
            <a:spLocks noGrp="1"/>
          </p:cNvSpPr>
          <p:nvPr>
            <p:ph type="body" sz="quarter" idx="19"/>
          </p:nvPr>
        </p:nvSpPr>
        <p:spPr>
          <a:xfrm>
            <a:off x="463550" y="287061"/>
            <a:ext cx="9285757" cy="1160989"/>
          </a:xfrm>
        </p:spPr>
        <p:txBody>
          <a:bodyPr/>
          <a:lstStyle/>
          <a:p>
            <a:r>
              <a:rPr lang="es-ES_tradnl" b="1" dirty="0">
                <a:solidFill>
                  <a:srgbClr val="CC9131"/>
                </a:solidFill>
              </a:rPr>
              <a:t>2. Los nuevos diseños de los restaurantes surgirán para crear flexibilidad...</a:t>
            </a:r>
            <a:endParaRPr lang="en-IE" b="1" dirty="0">
              <a:solidFill>
                <a:srgbClr val="CC9131"/>
              </a:solidFill>
            </a:endParaRPr>
          </a:p>
        </p:txBody>
      </p:sp>
      <p:sp>
        <p:nvSpPr>
          <p:cNvPr id="3" name="Text Placeholder 2">
            <a:extLst>
              <a:ext uri="{FF2B5EF4-FFF2-40B4-BE49-F238E27FC236}">
                <a16:creationId xmlns:a16="http://schemas.microsoft.com/office/drawing/2014/main" id="{C49B59A0-55CF-44C0-B51B-FEE72072B34B}"/>
              </a:ext>
            </a:extLst>
          </p:cNvPr>
          <p:cNvSpPr>
            <a:spLocks noGrp="1"/>
          </p:cNvSpPr>
          <p:nvPr>
            <p:ph type="body" sz="quarter" idx="20"/>
          </p:nvPr>
        </p:nvSpPr>
        <p:spPr>
          <a:xfrm>
            <a:off x="241540" y="1448050"/>
            <a:ext cx="6250700" cy="3828739"/>
          </a:xfrm>
        </p:spPr>
        <p:txBody>
          <a:bodyPr/>
          <a:lstStyle/>
          <a:p>
            <a:r>
              <a:rPr lang="es-ES_tradnl" sz="2000" b="1" u="sng" dirty="0">
                <a:solidFill>
                  <a:srgbClr val="406F70"/>
                </a:solidFill>
              </a:rPr>
              <a:t>Frente de la casa </a:t>
            </a:r>
          </a:p>
          <a:p>
            <a:pPr marL="285750" indent="-285750">
              <a:buFont typeface="Arial"/>
              <a:buChar char="•"/>
            </a:pPr>
            <a:r>
              <a:rPr lang="es-ES_tradnl" sz="1800" dirty="0">
                <a:solidFill>
                  <a:srgbClr val="406F70"/>
                </a:solidFill>
              </a:rPr>
              <a:t>Opciones de asientos flexibles, con menos cabinas integradas y una mayor capacidad para mover las mesas y crear opciones de comedor. </a:t>
            </a:r>
          </a:p>
          <a:p>
            <a:pPr marL="285750" indent="-285750">
              <a:buFont typeface="Arial"/>
              <a:buChar char="•"/>
            </a:pPr>
            <a:r>
              <a:rPr lang="es-ES_tradnl" sz="1800" dirty="0">
                <a:solidFill>
                  <a:srgbClr val="406F70"/>
                </a:solidFill>
              </a:rPr>
              <a:t>Más espacios exteriores: los operadores querrán disponer de patios, asientos en el jardín o incluso trabajar con los ayuntamientos para disponer de restaurantes en la acera o en la calle para mitigar las restricciones a la hora de comer. </a:t>
            </a:r>
          </a:p>
          <a:p>
            <a:pPr marL="285750" indent="-285750">
              <a:buFont typeface="Arial"/>
              <a:buChar char="•"/>
            </a:pPr>
            <a:r>
              <a:rPr lang="es-ES_tradnl" sz="1800" dirty="0">
                <a:solidFill>
                  <a:srgbClr val="406F70"/>
                </a:solidFill>
              </a:rPr>
              <a:t>Es probable que se incorporen zonas de recogida separadas en los locales para facilitar la comida para llevar. </a:t>
            </a:r>
          </a:p>
          <a:p>
            <a:pPr marL="285750" indent="-285750">
              <a:buFont typeface="Arial"/>
              <a:buChar char="•"/>
            </a:pPr>
            <a:r>
              <a:rPr lang="es-ES_tradnl" sz="1800" dirty="0">
                <a:solidFill>
                  <a:srgbClr val="406F70"/>
                </a:solidFill>
              </a:rPr>
              <a:t>Al mismo tiempo, para atraer a los clientes a que vuelvan, los operadores tendrán que ofrecer una experiencia mejorada en el restaurante. Esto puede implicar una mayor preparación en la mesa, ofertas especiales para comer en el restaurante y ofertas de tiempo limitado, lo que creará una experiencia diferenciada para el consumidor.</a:t>
            </a:r>
            <a:endParaRPr lang="en-IE" sz="1800" dirty="0"/>
          </a:p>
        </p:txBody>
      </p:sp>
      <p:sp>
        <p:nvSpPr>
          <p:cNvPr id="5" name="TextBox 4">
            <a:extLst>
              <a:ext uri="{FF2B5EF4-FFF2-40B4-BE49-F238E27FC236}">
                <a16:creationId xmlns:a16="http://schemas.microsoft.com/office/drawing/2014/main" id="{5B33F506-238C-4DD1-B2EF-A4ABB89DE00D}"/>
              </a:ext>
            </a:extLst>
          </p:cNvPr>
          <p:cNvSpPr txBox="1"/>
          <p:nvPr/>
        </p:nvSpPr>
        <p:spPr>
          <a:xfrm>
            <a:off x="6559525" y="1493580"/>
            <a:ext cx="5482950" cy="2554545"/>
          </a:xfrm>
          <a:prstGeom prst="rect">
            <a:avLst/>
          </a:prstGeom>
          <a:noFill/>
        </p:spPr>
        <p:txBody>
          <a:bodyPr wrap="square">
            <a:spAutoFit/>
          </a:bodyPr>
          <a:lstStyle/>
          <a:p>
            <a:r>
              <a:rPr lang="es-ES_tradnl" sz="2000" b="1" u="sng" dirty="0">
                <a:solidFill>
                  <a:srgbClr val="406F70"/>
                </a:solidFill>
              </a:rPr>
              <a:t>La parte de atrás de la casa </a:t>
            </a:r>
          </a:p>
          <a:p>
            <a:pPr marL="342900" indent="-342900">
              <a:buFont typeface="Arial"/>
              <a:buChar char="•"/>
            </a:pPr>
            <a:r>
              <a:rPr lang="es-ES_tradnl" sz="2000" dirty="0">
                <a:solidFill>
                  <a:srgbClr val="406F70"/>
                </a:solidFill>
              </a:rPr>
              <a:t>Las nuevas ubicaciones se centrarán probablemente en cocinas más pequeñas y modulares que puedan reconfigurarse más fácilmente. </a:t>
            </a:r>
          </a:p>
          <a:p>
            <a:pPr marL="342900" indent="-342900">
              <a:buFont typeface="Arial"/>
              <a:buChar char="•"/>
            </a:pPr>
            <a:r>
              <a:rPr lang="es-ES_tradnl" sz="2000" dirty="0">
                <a:solidFill>
                  <a:srgbClr val="406F70"/>
                </a:solidFill>
              </a:rPr>
              <a:t>Se necesitarán equipos multifuncionales. </a:t>
            </a:r>
          </a:p>
          <a:p>
            <a:pPr marL="342900" indent="-342900">
              <a:buFont typeface="Arial"/>
              <a:buChar char="•"/>
            </a:pPr>
            <a:r>
              <a:rPr lang="es-ES_tradnl" sz="2000" dirty="0">
                <a:solidFill>
                  <a:srgbClr val="406F70"/>
                </a:solidFill>
              </a:rPr>
              <a:t>La importancia de las cocinas de producción independientes aumentará</a:t>
            </a:r>
            <a:r>
              <a:rPr lang="es-ES_tradnl" sz="2000" b="1" u="sng" dirty="0">
                <a:solidFill>
                  <a:srgbClr val="406F70"/>
                </a:solidFill>
              </a:rPr>
              <a:t>.</a:t>
            </a:r>
            <a:endParaRPr lang="en-IE" sz="2000" dirty="0">
              <a:solidFill>
                <a:srgbClr val="406F70"/>
              </a:solidFill>
            </a:endParaRPr>
          </a:p>
        </p:txBody>
      </p:sp>
      <p:pic>
        <p:nvPicPr>
          <p:cNvPr id="6" name="Picture 5" descr="Chef cooking in kitchen">
            <a:extLst>
              <a:ext uri="{FF2B5EF4-FFF2-40B4-BE49-F238E27FC236}">
                <a16:creationId xmlns:a16="http://schemas.microsoft.com/office/drawing/2014/main" id="{83F69926-4F7F-47F6-A7CA-938DC697F5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1679" y="4000500"/>
            <a:ext cx="3239243" cy="2732769"/>
          </a:xfrm>
          <a:prstGeom prst="rect">
            <a:avLst/>
          </a:prstGeom>
          <a:ln>
            <a:noFill/>
          </a:ln>
          <a:effectLst>
            <a:softEdge rad="112500"/>
          </a:effectLst>
        </p:spPr>
      </p:pic>
    </p:spTree>
    <p:extLst>
      <p:ext uri="{BB962C8B-B14F-4D97-AF65-F5344CB8AC3E}">
        <p14:creationId xmlns:p14="http://schemas.microsoft.com/office/powerpoint/2010/main" val="3839692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F7F29FAAF84E49985F5364605989CA" ma:contentTypeVersion="8" ma:contentTypeDescription="Create a new document." ma:contentTypeScope="" ma:versionID="422fd0eccd15940ec8205d25b9bb0228">
  <xsd:schema xmlns:xsd="http://www.w3.org/2001/XMLSchema" xmlns:xs="http://www.w3.org/2001/XMLSchema" xmlns:p="http://schemas.microsoft.com/office/2006/metadata/properties" xmlns:ns2="67dd3286-db87-444e-8dd1-4849b974caca" targetNamespace="http://schemas.microsoft.com/office/2006/metadata/properties" ma:root="true" ma:fieldsID="0aaa5d8ecb3d525cb0abd63b0ddb9e30" ns2:_="">
    <xsd:import namespace="67dd3286-db87-444e-8dd1-4849b974ca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3286-db87-444e-8dd1-4849b974c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05BD65-04B4-4ABC-BC5C-73ACDB9A672A}">
  <ds:schemaRefs>
    <ds:schemaRef ds:uri="http://schemas.microsoft.com/office/infopath/2007/PartnerControls"/>
    <ds:schemaRef ds:uri="http://purl.org/dc/terms/"/>
    <ds:schemaRef ds:uri="67dd3286-db87-444e-8dd1-4849b974caca"/>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817E0AD-139E-49FF-A5D8-5F227A47F15F}">
  <ds:schemaRefs>
    <ds:schemaRef ds:uri="67dd3286-db87-444e-8dd1-4849b974ca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E4E039-7EFC-4697-995F-BEF3F93E8D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14674</TotalTime>
  <Words>7677</Words>
  <Application>Microsoft Macintosh PowerPoint</Application>
  <PresentationFormat>Widescreen</PresentationFormat>
  <Paragraphs>464</Paragraphs>
  <Slides>73</Slides>
  <Notes>0</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Arial</vt:lpstr>
      <vt:lpstr>Arial MT</vt:lpstr>
      <vt:lpstr>Calibri</vt:lpstr>
      <vt:lpstr>Calibri Light</vt:lpstr>
      <vt:lpstr>Courier New</vt:lpstr>
      <vt:lpstr>DIN Condensed</vt:lpstr>
      <vt:lpstr>Lucida Grande</vt:lpstr>
      <vt:lpstr>Quattrocento Sans</vt:lpstr>
      <vt:lpstr>Source Sans 3</vt:lpstr>
      <vt:lpstr>Times New Roman</vt:lpstr>
      <vt:lpstr>TradeGothic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 BE INSPIRED</vt:lpstr>
      <vt:lpstr>CASE STUDY .. BE INSPIRED</vt:lpstr>
      <vt:lpstr>PowerPoint Presentation</vt:lpstr>
      <vt:lpstr>PowerPoint Presentation</vt:lpstr>
      <vt:lpstr>CASE STUDY .. BE INSPIRED</vt:lpstr>
      <vt:lpstr>PowerPoint Presentation</vt:lpstr>
      <vt:lpstr>CASE STUDY .. BE INSPIRED</vt:lpstr>
      <vt:lpstr>CASE STUDY .. BE INSPIRED</vt:lpstr>
      <vt:lpstr>PowerPoint Presentation</vt:lpstr>
      <vt:lpstr>PowerPoint Presentation</vt:lpstr>
      <vt:lpstr>CASE STUDY .. BE INSPIRED</vt:lpstr>
      <vt:lpstr>PowerPoint Presentation</vt:lpstr>
      <vt:lpstr>CASE STUDY - BE INSPIRED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79</cp:revision>
  <dcterms:created xsi:type="dcterms:W3CDTF">2019-11-20T14:08:21Z</dcterms:created>
  <dcterms:modified xsi:type="dcterms:W3CDTF">2022-01-24T16:19:11Z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0x010100D0F7F29FAAF84E49985F5364605989CA</vt:lpwstr>
  </property>
</Properties>
</file>