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94" r:id="rId5"/>
    <p:sldId id="363" r:id="rId6"/>
    <p:sldId id="348" r:id="rId7"/>
    <p:sldId id="279" r:id="rId8"/>
    <p:sldId id="296" r:id="rId9"/>
    <p:sldId id="295" r:id="rId10"/>
    <p:sldId id="322" r:id="rId11"/>
    <p:sldId id="304" r:id="rId12"/>
    <p:sldId id="323" r:id="rId13"/>
    <p:sldId id="324" r:id="rId14"/>
    <p:sldId id="327" r:id="rId15"/>
    <p:sldId id="326" r:id="rId16"/>
    <p:sldId id="350" r:id="rId17"/>
    <p:sldId id="328" r:id="rId18"/>
    <p:sldId id="349" r:id="rId19"/>
    <p:sldId id="351" r:id="rId20"/>
    <p:sldId id="364" r:id="rId21"/>
    <p:sldId id="300" r:id="rId22"/>
    <p:sldId id="365" r:id="rId23"/>
    <p:sldId id="366" r:id="rId24"/>
    <p:sldId id="371" r:id="rId25"/>
    <p:sldId id="367" r:id="rId26"/>
    <p:sldId id="302" r:id="rId27"/>
    <p:sldId id="303" r:id="rId28"/>
    <p:sldId id="299" r:id="rId29"/>
    <p:sldId id="368" r:id="rId30"/>
    <p:sldId id="369" r:id="rId31"/>
    <p:sldId id="352" r:id="rId32"/>
    <p:sldId id="358" r:id="rId33"/>
    <p:sldId id="357" r:id="rId34"/>
    <p:sldId id="297" r:id="rId35"/>
    <p:sldId id="306" r:id="rId36"/>
    <p:sldId id="308" r:id="rId37"/>
    <p:sldId id="360" r:id="rId38"/>
    <p:sldId id="342" r:id="rId39"/>
    <p:sldId id="329" r:id="rId40"/>
    <p:sldId id="285" r:id="rId41"/>
    <p:sldId id="286" r:id="rId42"/>
    <p:sldId id="370" r:id="rId43"/>
    <p:sldId id="359" r:id="rId44"/>
    <p:sldId id="311" r:id="rId45"/>
    <p:sldId id="341" r:id="rId46"/>
    <p:sldId id="337" r:id="rId47"/>
    <p:sldId id="338" r:id="rId48"/>
    <p:sldId id="339" r:id="rId49"/>
    <p:sldId id="345" r:id="rId50"/>
    <p:sldId id="332" r:id="rId51"/>
    <p:sldId id="336" r:id="rId52"/>
    <p:sldId id="333" r:id="rId53"/>
    <p:sldId id="335" r:id="rId54"/>
    <p:sldId id="334" r:id="rId55"/>
    <p:sldId id="343" r:id="rId56"/>
    <p:sldId id="344" r:id="rId57"/>
    <p:sldId id="346" r:id="rId58"/>
    <p:sldId id="331" r:id="rId59"/>
    <p:sldId id="287" r:id="rId60"/>
    <p:sldId id="361" r:id="rId61"/>
    <p:sldId id="290" r:id="rId62"/>
    <p:sldId id="314" r:id="rId63"/>
    <p:sldId id="362" r:id="rId64"/>
    <p:sldId id="317" r:id="rId65"/>
    <p:sldId id="318" r:id="rId66"/>
    <p:sldId id="319" r:id="rId67"/>
    <p:sldId id="291" r:id="rId68"/>
    <p:sldId id="320" r:id="rId69"/>
    <p:sldId id="330" r:id="rId70"/>
    <p:sldId id="321" r:id="rId71"/>
    <p:sldId id="29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Whyte ( Momentum Consulting )" initials="PW(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5B"/>
    <a:srgbClr val="02383C"/>
    <a:srgbClr val="406F70"/>
    <a:srgbClr val="085156"/>
    <a:srgbClr val="CC9131"/>
    <a:srgbClr val="6D2F75"/>
    <a:srgbClr val="4E2054"/>
    <a:srgbClr val="5E5E5E"/>
    <a:srgbClr val="044449"/>
    <a:srgbClr val="F2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729"/>
  </p:normalViewPr>
  <p:slideViewPr>
    <p:cSldViewPr snapToGrid="0" snapToObjects="1">
      <p:cViewPr varScale="1">
        <p:scale>
          <a:sx n="128" d="100"/>
          <a:sy n="128" d="100"/>
        </p:scale>
        <p:origin x="432"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text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Freeform 14">
            <a:extLst>
              <a:ext uri="{FF2B5EF4-FFF2-40B4-BE49-F238E27FC236}">
                <a16:creationId xmlns:a16="http://schemas.microsoft.com/office/drawing/2014/main" id="{AD0D5CAB-74C1-0E43-849C-A45CF04F6F04}"/>
              </a:ext>
            </a:extLst>
          </p:cNvPr>
          <p:cNvSpPr/>
          <p:nvPr userDrawn="1"/>
        </p:nvSpPr>
        <p:spPr>
          <a:xfrm>
            <a:off x="-105413" y="-1"/>
            <a:ext cx="6298404" cy="5900507"/>
          </a:xfrm>
          <a:custGeom>
            <a:avLst/>
            <a:gdLst>
              <a:gd name="connsiteX0" fmla="*/ 196547 w 6298404"/>
              <a:gd name="connsiteY0" fmla="*/ 0 h 5900507"/>
              <a:gd name="connsiteX1" fmla="*/ 926203 w 6298404"/>
              <a:gd name="connsiteY1" fmla="*/ 0 h 5900507"/>
              <a:gd name="connsiteX2" fmla="*/ 926203 w 6298404"/>
              <a:gd name="connsiteY2" fmla="*/ 4 h 5900507"/>
              <a:gd name="connsiteX3" fmla="*/ 6298404 w 6298404"/>
              <a:gd name="connsiteY3" fmla="*/ 4 h 5900507"/>
              <a:gd name="connsiteX4" fmla="*/ 6296454 w 6298404"/>
              <a:gd name="connsiteY4" fmla="*/ 44068 h 5900507"/>
              <a:gd name="connsiteX5" fmla="*/ 5516773 w 6298404"/>
              <a:gd name="connsiteY5" fmla="*/ 2716164 h 5900507"/>
              <a:gd name="connsiteX6" fmla="*/ 5369892 w 6298404"/>
              <a:gd name="connsiteY6" fmla="*/ 2976396 h 5900507"/>
              <a:gd name="connsiteX7" fmla="*/ 5373199 w 6298404"/>
              <a:gd name="connsiteY7" fmla="*/ 2976396 h 5900507"/>
              <a:gd name="connsiteX8" fmla="*/ 5254947 w 6298404"/>
              <a:gd name="connsiteY8" fmla="*/ 3174684 h 5900507"/>
              <a:gd name="connsiteX9" fmla="*/ 1199384 w 6298404"/>
              <a:gd name="connsiteY9" fmla="*/ 5871229 h 5900507"/>
              <a:gd name="connsiteX10" fmla="*/ 690892 w 6298404"/>
              <a:gd name="connsiteY10" fmla="*/ 5900504 h 5900507"/>
              <a:gd name="connsiteX11" fmla="*/ 690892 w 6298404"/>
              <a:gd name="connsiteY11" fmla="*/ 5900507 h 5900507"/>
              <a:gd name="connsiteX12" fmla="*/ 0 w 6298404"/>
              <a:gd name="connsiteY12" fmla="*/ 5900507 h 5900507"/>
              <a:gd name="connsiteX13" fmla="*/ 0 w 6298404"/>
              <a:gd name="connsiteY13" fmla="*/ 11319 h 5900507"/>
              <a:gd name="connsiteX14" fmla="*/ 196547 w 6298404"/>
              <a:gd name="connsiteY14" fmla="*/ 4 h 59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8404" h="5900507">
                <a:moveTo>
                  <a:pt x="196547" y="0"/>
                </a:moveTo>
                <a:lnTo>
                  <a:pt x="926203" y="0"/>
                </a:lnTo>
                <a:lnTo>
                  <a:pt x="926203" y="4"/>
                </a:lnTo>
                <a:lnTo>
                  <a:pt x="6298404" y="4"/>
                </a:lnTo>
                <a:lnTo>
                  <a:pt x="6296454" y="44068"/>
                </a:lnTo>
                <a:cubicBezTo>
                  <a:pt x="6210068" y="1013921"/>
                  <a:pt x="5936180" y="1920575"/>
                  <a:pt x="5516773" y="2716164"/>
                </a:cubicBezTo>
                <a:lnTo>
                  <a:pt x="5369892" y="2976396"/>
                </a:lnTo>
                <a:lnTo>
                  <a:pt x="5373199" y="2976396"/>
                </a:lnTo>
                <a:lnTo>
                  <a:pt x="5254947" y="3174684"/>
                </a:lnTo>
                <a:cubicBezTo>
                  <a:pt x="4330127" y="4657442"/>
                  <a:pt x="2871902" y="5677569"/>
                  <a:pt x="1199384" y="5871229"/>
                </a:cubicBezTo>
                <a:lnTo>
                  <a:pt x="690892" y="5900504"/>
                </a:lnTo>
                <a:lnTo>
                  <a:pt x="690892" y="5900507"/>
                </a:lnTo>
                <a:lnTo>
                  <a:pt x="0" y="5900507"/>
                </a:lnTo>
                <a:lnTo>
                  <a:pt x="0" y="11319"/>
                </a:lnTo>
                <a:lnTo>
                  <a:pt x="196547" y="4"/>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2003112" y="4635607"/>
            <a:ext cx="3558128" cy="15808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3405197" y="2902605"/>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334798" y="49016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471763" y="729295"/>
            <a:ext cx="3579566" cy="2846046"/>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extLst>
      <p:ext uri="{BB962C8B-B14F-4D97-AF65-F5344CB8AC3E}">
        <p14:creationId xmlns:p14="http://schemas.microsoft.com/office/powerpoint/2010/main" val="25403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3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03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flipH="1">
            <a:off x="6540708" y="6385"/>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dirty="0"/>
          </a:p>
          <a:p>
            <a:endParaRPr lang="en-US" dirty="0"/>
          </a:p>
          <a:p>
            <a:endParaRPr lang="en-US" dirty="0"/>
          </a:p>
          <a:p>
            <a:endParaRPr lang="en-US" dirty="0"/>
          </a:p>
          <a:p>
            <a:r>
              <a:rPr lang="en-US" dirty="0"/>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flipH="1">
            <a:off x="7197438" y="4146121"/>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C50B39-CFAC-9D4F-A60A-82DB388EB798}"/>
              </a:ext>
            </a:extLst>
          </p:cNvPr>
          <p:cNvCxnSpPr/>
          <p:nvPr userDrawn="1"/>
        </p:nvCxnSpPr>
        <p:spPr>
          <a:xfrm flipH="1">
            <a:off x="495791" y="1545048"/>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4" y="652821"/>
            <a:ext cx="5279028"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2" y="1786300"/>
            <a:ext cx="5273104" cy="394744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7057088" y="498484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3" y="652821"/>
            <a:ext cx="8857251" cy="1160989"/>
          </a:xfrm>
        </p:spPr>
        <p:txBody>
          <a:bodyPr>
            <a:normAutofit/>
          </a:bodyPr>
          <a:lstStyle>
            <a:lvl1pPr marL="0" indent="0" algn="l">
              <a:buNone/>
              <a:defRPr sz="3600">
                <a:solidFill>
                  <a:srgbClr val="406F70"/>
                </a:solidFill>
                <a:latin typeface="+mn-lt"/>
              </a:defRPr>
            </a:lvl1pPr>
          </a:lstStyle>
          <a:p>
            <a:pPr lvl="0"/>
            <a:r>
              <a:rPr lang="en-US" dirty="0"/>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2773179" y="652821"/>
            <a:ext cx="8775233" cy="1160989"/>
          </a:xfrm>
        </p:spPr>
        <p:txBody>
          <a:bodyPr>
            <a:normAutofit/>
          </a:bodyPr>
          <a:lstStyle>
            <a:lvl1pPr marL="0" indent="0" algn="r">
              <a:buNone/>
              <a:defRPr sz="3600">
                <a:solidFill>
                  <a:srgbClr val="406F70"/>
                </a:solidFill>
                <a:latin typeface="+mn-lt"/>
              </a:defRPr>
            </a:lvl1pPr>
          </a:lstStyle>
          <a:p>
            <a:pPr lvl="0"/>
            <a:r>
              <a:rPr lang="en-US" dirty="0"/>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264DD6A6-EA01-4E48-87A8-C48DA0EEB555}"/>
              </a:ext>
            </a:extLst>
          </p:cNvPr>
          <p:cNvGrpSpPr/>
          <p:nvPr userDrawn="1"/>
        </p:nvGrpSpPr>
        <p:grpSpPr>
          <a:xfrm flipH="1">
            <a:off x="0" y="297350"/>
            <a:ext cx="2471218" cy="1653822"/>
            <a:chOff x="9720782" y="349811"/>
            <a:chExt cx="2471218" cy="1653822"/>
          </a:xfrm>
        </p:grpSpPr>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drawing&#10;&#10;Description automatically generated">
            <a:extLst>
              <a:ext uri="{FF2B5EF4-FFF2-40B4-BE49-F238E27FC236}">
                <a16:creationId xmlns:a16="http://schemas.microsoft.com/office/drawing/2014/main" id="{66711F05-2A47-B348-A827-642057F7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13" name="TextBox 12">
            <a:extLst>
              <a:ext uri="{FF2B5EF4-FFF2-40B4-BE49-F238E27FC236}">
                <a16:creationId xmlns:a16="http://schemas.microsoft.com/office/drawing/2014/main" id="{1366D7AB-2970-494C-A6B7-4299E2BF2241}"/>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Tree>
    <p:extLst>
      <p:ext uri="{BB962C8B-B14F-4D97-AF65-F5344CB8AC3E}">
        <p14:creationId xmlns:p14="http://schemas.microsoft.com/office/powerpoint/2010/main" val="39661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llets slide with icons">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F5F9BA7-571F-4C47-A20F-A6A2DE65753E}"/>
              </a:ext>
            </a:extLst>
          </p:cNvPr>
          <p:cNvCxnSpPr/>
          <p:nvPr userDrawn="1"/>
        </p:nvCxnSpPr>
        <p:spPr>
          <a:xfrm>
            <a:off x="0" y="2517332"/>
            <a:ext cx="12192000"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4" name="Oval 41">
            <a:extLst>
              <a:ext uri="{FF2B5EF4-FFF2-40B4-BE49-F238E27FC236}">
                <a16:creationId xmlns:a16="http://schemas.microsoft.com/office/drawing/2014/main" id="{011DB00C-DF56-EC48-8BAB-4675866B48AE}"/>
              </a:ext>
            </a:extLst>
          </p:cNvPr>
          <p:cNvSpPr>
            <a:spLocks noChangeArrowheads="1"/>
          </p:cNvSpPr>
          <p:nvPr userDrawn="1"/>
        </p:nvSpPr>
        <p:spPr bwMode="auto">
          <a:xfrm>
            <a:off x="1863747" y="2031864"/>
            <a:ext cx="1049910" cy="1049910"/>
          </a:xfrm>
          <a:prstGeom prst="ellipse">
            <a:avLst/>
          </a:prstGeom>
          <a:solidFill>
            <a:srgbClr val="04444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Text Placeholder 23">
            <a:extLst>
              <a:ext uri="{FF2B5EF4-FFF2-40B4-BE49-F238E27FC236}">
                <a16:creationId xmlns:a16="http://schemas.microsoft.com/office/drawing/2014/main" id="{EB6CC0F4-69A2-4A48-8800-63FFA3B392DA}"/>
              </a:ext>
            </a:extLst>
          </p:cNvPr>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5E5E5E"/>
                </a:solidFill>
                <a:latin typeface="+mn-lt"/>
              </a:defRPr>
            </a:lvl1pPr>
          </a:lstStyle>
          <a:p>
            <a:pPr lvl="0"/>
            <a:r>
              <a:rPr lang="en-US" dirty="0"/>
              <a:t>Sub Title</a:t>
            </a:r>
          </a:p>
        </p:txBody>
      </p:sp>
      <p:sp>
        <p:nvSpPr>
          <p:cNvPr id="17" name="Text Placeholder 23">
            <a:extLst>
              <a:ext uri="{FF2B5EF4-FFF2-40B4-BE49-F238E27FC236}">
                <a16:creationId xmlns:a16="http://schemas.microsoft.com/office/drawing/2014/main" id="{F552D4BC-9998-D04A-8E28-4B7ECF397086}"/>
              </a:ext>
            </a:extLst>
          </p:cNvPr>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5E5E5E"/>
                </a:solidFill>
                <a:latin typeface="+mn-lt"/>
              </a:defRPr>
            </a:lvl1pPr>
          </a:lstStyle>
          <a:p>
            <a:pPr lvl="0"/>
            <a:r>
              <a:rPr lang="en-US" dirty="0"/>
              <a:t>Main Body Text</a:t>
            </a:r>
          </a:p>
        </p:txBody>
      </p:sp>
      <p:sp>
        <p:nvSpPr>
          <p:cNvPr id="19" name="Oval 41">
            <a:extLst>
              <a:ext uri="{FF2B5EF4-FFF2-40B4-BE49-F238E27FC236}">
                <a16:creationId xmlns:a16="http://schemas.microsoft.com/office/drawing/2014/main" id="{7BAEF165-2934-F042-9879-4FC8ADE458DB}"/>
              </a:ext>
            </a:extLst>
          </p:cNvPr>
          <p:cNvSpPr>
            <a:spLocks noChangeArrowheads="1"/>
          </p:cNvSpPr>
          <p:nvPr userDrawn="1"/>
        </p:nvSpPr>
        <p:spPr bwMode="auto">
          <a:xfrm>
            <a:off x="5691676" y="2031864"/>
            <a:ext cx="1049910" cy="1049910"/>
          </a:xfrm>
          <a:prstGeom prst="ellipse">
            <a:avLst/>
          </a:prstGeom>
          <a:solidFill>
            <a:srgbClr val="406F7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0" name="Text Placeholder 23">
            <a:extLst>
              <a:ext uri="{FF2B5EF4-FFF2-40B4-BE49-F238E27FC236}">
                <a16:creationId xmlns:a16="http://schemas.microsoft.com/office/drawing/2014/main" id="{3758CDC2-462B-984F-8984-550100DE9758}"/>
              </a:ext>
            </a:extLst>
          </p:cNvPr>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5E5E5E"/>
                </a:solidFill>
                <a:latin typeface="+mn-lt"/>
              </a:defRPr>
            </a:lvl1pPr>
          </a:lstStyle>
          <a:p>
            <a:pPr lvl="0"/>
            <a:r>
              <a:rPr lang="en-US" dirty="0"/>
              <a:t>Sub Title</a:t>
            </a:r>
          </a:p>
        </p:txBody>
      </p:sp>
      <p:sp>
        <p:nvSpPr>
          <p:cNvPr id="21" name="Text Placeholder 23">
            <a:extLst>
              <a:ext uri="{FF2B5EF4-FFF2-40B4-BE49-F238E27FC236}">
                <a16:creationId xmlns:a16="http://schemas.microsoft.com/office/drawing/2014/main" id="{3AC496FE-E102-3145-AC80-932A87D9DD66}"/>
              </a:ext>
            </a:extLst>
          </p:cNvPr>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5E5E5E"/>
                </a:solidFill>
                <a:latin typeface="+mn-lt"/>
              </a:defRPr>
            </a:lvl1pPr>
          </a:lstStyle>
          <a:p>
            <a:pPr lvl="0"/>
            <a:r>
              <a:rPr lang="en-US" dirty="0"/>
              <a:t>Main Body Text</a:t>
            </a:r>
          </a:p>
        </p:txBody>
      </p:sp>
      <p:sp>
        <p:nvSpPr>
          <p:cNvPr id="23" name="Oval 41">
            <a:extLst>
              <a:ext uri="{FF2B5EF4-FFF2-40B4-BE49-F238E27FC236}">
                <a16:creationId xmlns:a16="http://schemas.microsoft.com/office/drawing/2014/main" id="{650A3FD1-8F48-EE4A-BF81-E86E73CF4D8B}"/>
              </a:ext>
            </a:extLst>
          </p:cNvPr>
          <p:cNvSpPr>
            <a:spLocks noChangeArrowheads="1"/>
          </p:cNvSpPr>
          <p:nvPr userDrawn="1"/>
        </p:nvSpPr>
        <p:spPr bwMode="auto">
          <a:xfrm>
            <a:off x="9407546" y="2031864"/>
            <a:ext cx="1049910" cy="1049910"/>
          </a:xfrm>
          <a:prstGeom prst="ellipse">
            <a:avLst/>
          </a:prstGeom>
          <a:solidFill>
            <a:srgbClr val="F5C05B"/>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Text Placeholder 23">
            <a:extLst>
              <a:ext uri="{FF2B5EF4-FFF2-40B4-BE49-F238E27FC236}">
                <a16:creationId xmlns:a16="http://schemas.microsoft.com/office/drawing/2014/main" id="{D73425C0-FBE5-8C4D-8E8D-7E5C2C40B7AC}"/>
              </a:ext>
            </a:extLst>
          </p:cNvPr>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5E5E5E"/>
                </a:solidFill>
                <a:latin typeface="+mn-lt"/>
              </a:defRPr>
            </a:lvl1pPr>
          </a:lstStyle>
          <a:p>
            <a:pPr lvl="0"/>
            <a:r>
              <a:rPr lang="en-US" dirty="0"/>
              <a:t>Sub Title</a:t>
            </a:r>
          </a:p>
        </p:txBody>
      </p:sp>
      <p:sp>
        <p:nvSpPr>
          <p:cNvPr id="25" name="Text Placeholder 23">
            <a:extLst>
              <a:ext uri="{FF2B5EF4-FFF2-40B4-BE49-F238E27FC236}">
                <a16:creationId xmlns:a16="http://schemas.microsoft.com/office/drawing/2014/main" id="{BFE964B2-3B7F-6545-9A52-58961AFA0929}"/>
              </a:ext>
            </a:extLst>
          </p:cNvPr>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5E5E5E"/>
                </a:solidFill>
                <a:latin typeface="+mn-lt"/>
              </a:defRPr>
            </a:lvl1pPr>
          </a:lstStyle>
          <a:p>
            <a:pPr lvl="0"/>
            <a:r>
              <a:rPr lang="en-US" dirty="0"/>
              <a:t>Main Body Text</a:t>
            </a:r>
          </a:p>
        </p:txBody>
      </p:sp>
      <p:sp>
        <p:nvSpPr>
          <p:cNvPr id="28" name="Text Placeholder 23">
            <a:extLst>
              <a:ext uri="{FF2B5EF4-FFF2-40B4-BE49-F238E27FC236}">
                <a16:creationId xmlns:a16="http://schemas.microsoft.com/office/drawing/2014/main" id="{FBCA3BE8-C0E8-D64C-AC53-A1ECC93018A4}"/>
              </a:ext>
            </a:extLst>
          </p:cNvPr>
          <p:cNvSpPr>
            <a:spLocks noGrp="1"/>
          </p:cNvSpPr>
          <p:nvPr>
            <p:ph type="body" sz="quarter" idx="13" hasCustomPrompt="1"/>
          </p:nvPr>
        </p:nvSpPr>
        <p:spPr>
          <a:xfrm>
            <a:off x="-94025" y="900212"/>
            <a:ext cx="12192000" cy="704485"/>
          </a:xfrm>
        </p:spPr>
        <p:txBody>
          <a:bodyPr>
            <a:normAutofit/>
          </a:bodyPr>
          <a:lstStyle>
            <a:lvl1pPr marL="0" indent="0" algn="ctr">
              <a:buNone/>
              <a:defRPr sz="3600">
                <a:solidFill>
                  <a:srgbClr val="5E5E5E"/>
                </a:solidFill>
                <a:latin typeface="+mn-lt"/>
              </a:defRPr>
            </a:lvl1pPr>
          </a:lstStyle>
          <a:p>
            <a:pPr lvl="0"/>
            <a:r>
              <a:rPr lang="en-US" dirty="0"/>
              <a:t>TITLE</a:t>
            </a:r>
          </a:p>
        </p:txBody>
      </p:sp>
      <p:pic>
        <p:nvPicPr>
          <p:cNvPr id="31" name="Picture 30" descr="A picture containing drawing&#10;&#10;Description automatically generated">
            <a:extLst>
              <a:ext uri="{FF2B5EF4-FFF2-40B4-BE49-F238E27FC236}">
                <a16:creationId xmlns:a16="http://schemas.microsoft.com/office/drawing/2014/main" id="{CFB8BBE4-D85B-E24F-822C-567C2031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32" name="TextBox 31">
            <a:extLst>
              <a:ext uri="{FF2B5EF4-FFF2-40B4-BE49-F238E27FC236}">
                <a16:creationId xmlns:a16="http://schemas.microsoft.com/office/drawing/2014/main" id="{C7DA4D82-9E24-1145-A6D3-7B6CC85BB580}"/>
              </a:ext>
            </a:extLst>
          </p:cNvPr>
          <p:cNvSpPr txBox="1"/>
          <p:nvPr userDrawn="1"/>
        </p:nvSpPr>
        <p:spPr>
          <a:xfrm>
            <a:off x="-1" y="6385778"/>
            <a:ext cx="12191999" cy="246221"/>
          </a:xfrm>
          <a:prstGeom prst="rect">
            <a:avLst/>
          </a:prstGeom>
          <a:noFill/>
        </p:spPr>
        <p:txBody>
          <a:bodyPr wrap="square" rtlCol="0">
            <a:spAutoFit/>
          </a:bodyPr>
          <a:lstStyle/>
          <a:p>
            <a:pPr algn="ctr"/>
            <a:r>
              <a:rPr lang="en-US" sz="1000" dirty="0">
                <a:solidFill>
                  <a:srgbClr val="406F70"/>
                </a:solidFill>
              </a:rPr>
              <a:t>INNOVATION FOR THE FOOD SERVICE SECTOR</a:t>
            </a:r>
          </a:p>
        </p:txBody>
      </p:sp>
    </p:spTree>
    <p:extLst>
      <p:ext uri="{BB962C8B-B14F-4D97-AF65-F5344CB8AC3E}">
        <p14:creationId xmlns:p14="http://schemas.microsoft.com/office/powerpoint/2010/main" val="14932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112643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Tree>
    <p:extLst>
      <p:ext uri="{BB962C8B-B14F-4D97-AF65-F5344CB8AC3E}">
        <p14:creationId xmlns:p14="http://schemas.microsoft.com/office/powerpoint/2010/main" val="46789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439489"/>
            <a:ext cx="7288696" cy="1098000"/>
          </a:xfrm>
          <a:prstGeom prst="rect">
            <a:avLst/>
          </a:prstGeom>
          <a:solidFill>
            <a:srgbClr val="02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1613752"/>
            <a:ext cx="7288696" cy="109800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2797973"/>
            <a:ext cx="7288696" cy="109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C4FC142-62E2-1E45-876B-A967920D3B56}"/>
              </a:ext>
            </a:extLst>
          </p:cNvPr>
          <p:cNvCxnSpPr>
            <a:cxnSpLocks/>
          </p:cNvCxnSpPr>
          <p:nvPr userDrawn="1"/>
        </p:nvCxnSpPr>
        <p:spPr>
          <a:xfrm>
            <a:off x="6175512" y="536598"/>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a:cxnSpLocks/>
          </p:cNvCxnSpPr>
          <p:nvPr userDrawn="1"/>
        </p:nvCxnSpPr>
        <p:spPr>
          <a:xfrm>
            <a:off x="6175512" y="1715987"/>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a:cxnSpLocks/>
          </p:cNvCxnSpPr>
          <p:nvPr userDrawn="1"/>
        </p:nvCxnSpPr>
        <p:spPr>
          <a:xfrm>
            <a:off x="6175512" y="2921147"/>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439489"/>
            <a:ext cx="1176670" cy="1090160"/>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439489"/>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1604453"/>
            <a:ext cx="1176670" cy="1090160"/>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1604453"/>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2812405"/>
            <a:ext cx="1176670" cy="1090160"/>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2812405"/>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20" name="Rectangle 19">
            <a:extLst>
              <a:ext uri="{FF2B5EF4-FFF2-40B4-BE49-F238E27FC236}">
                <a16:creationId xmlns:a16="http://schemas.microsoft.com/office/drawing/2014/main" id="{89D5CFC2-CA11-4946-96EA-BBF15B8BED9E}"/>
              </a:ext>
            </a:extLst>
          </p:cNvPr>
          <p:cNvSpPr/>
          <p:nvPr userDrawn="1"/>
        </p:nvSpPr>
        <p:spPr>
          <a:xfrm>
            <a:off x="4903304" y="3986548"/>
            <a:ext cx="7288696" cy="1098001"/>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E2CAB76-71D5-E84F-8B5D-91F45213C64E}"/>
              </a:ext>
            </a:extLst>
          </p:cNvPr>
          <p:cNvCxnSpPr>
            <a:cxnSpLocks/>
          </p:cNvCxnSpPr>
          <p:nvPr userDrawn="1"/>
        </p:nvCxnSpPr>
        <p:spPr>
          <a:xfrm>
            <a:off x="6175512" y="4109722"/>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23">
            <a:extLst>
              <a:ext uri="{FF2B5EF4-FFF2-40B4-BE49-F238E27FC236}">
                <a16:creationId xmlns:a16="http://schemas.microsoft.com/office/drawing/2014/main" id="{E9ABC7B0-05FD-1B49-BAA6-3764B45D7AD2}"/>
              </a:ext>
            </a:extLst>
          </p:cNvPr>
          <p:cNvSpPr>
            <a:spLocks noGrp="1"/>
          </p:cNvSpPr>
          <p:nvPr>
            <p:ph type="body" sz="quarter" idx="20" hasCustomPrompt="1"/>
          </p:nvPr>
        </p:nvSpPr>
        <p:spPr>
          <a:xfrm>
            <a:off x="4968894" y="4000980"/>
            <a:ext cx="1176670" cy="1090160"/>
          </a:xfrm>
        </p:spPr>
        <p:txBody>
          <a:bodyPr anchor="ctr">
            <a:normAutofit/>
          </a:bodyPr>
          <a:lstStyle>
            <a:lvl1pPr marL="0" indent="0" algn="ctr">
              <a:buNone/>
              <a:defRPr sz="4800">
                <a:solidFill>
                  <a:schemeClr val="bg1"/>
                </a:solidFill>
                <a:latin typeface="+mn-lt"/>
              </a:defRPr>
            </a:lvl1pPr>
          </a:lstStyle>
          <a:p>
            <a:pPr lvl="0"/>
            <a:r>
              <a:rPr lang="en-US" dirty="0"/>
              <a:t>04</a:t>
            </a:r>
          </a:p>
        </p:txBody>
      </p:sp>
      <p:sp>
        <p:nvSpPr>
          <p:cNvPr id="23" name="Text Placeholder 2">
            <a:extLst>
              <a:ext uri="{FF2B5EF4-FFF2-40B4-BE49-F238E27FC236}">
                <a16:creationId xmlns:a16="http://schemas.microsoft.com/office/drawing/2014/main" id="{051B907D-CD1C-6145-B01E-6B18D6C908D9}"/>
              </a:ext>
            </a:extLst>
          </p:cNvPr>
          <p:cNvSpPr>
            <a:spLocks noGrp="1"/>
          </p:cNvSpPr>
          <p:nvPr>
            <p:ph type="body" sz="quarter" idx="21" hasCustomPrompt="1"/>
          </p:nvPr>
        </p:nvSpPr>
        <p:spPr>
          <a:xfrm>
            <a:off x="6264921" y="4000980"/>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5" name="Rectangle 24">
            <a:extLst>
              <a:ext uri="{FF2B5EF4-FFF2-40B4-BE49-F238E27FC236}">
                <a16:creationId xmlns:a16="http://schemas.microsoft.com/office/drawing/2014/main" id="{953401B6-6892-6C41-BA37-01F20A8CF56D}"/>
              </a:ext>
            </a:extLst>
          </p:cNvPr>
          <p:cNvSpPr/>
          <p:nvPr userDrawn="1"/>
        </p:nvSpPr>
        <p:spPr>
          <a:xfrm>
            <a:off x="4903304" y="5172096"/>
            <a:ext cx="7288696" cy="1098001"/>
          </a:xfrm>
          <a:prstGeom prst="rect">
            <a:avLst/>
          </a:prstGeom>
          <a:solidFill>
            <a:srgbClr val="CC9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8D68C47-6ADF-9246-9DFF-5138F133E22C}"/>
              </a:ext>
            </a:extLst>
          </p:cNvPr>
          <p:cNvCxnSpPr>
            <a:cxnSpLocks/>
          </p:cNvCxnSpPr>
          <p:nvPr userDrawn="1"/>
        </p:nvCxnSpPr>
        <p:spPr>
          <a:xfrm>
            <a:off x="6175512" y="5295270"/>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716B544E-5728-BB4C-9524-2EAB46E1015B}"/>
              </a:ext>
            </a:extLst>
          </p:cNvPr>
          <p:cNvSpPr>
            <a:spLocks noGrp="1"/>
          </p:cNvSpPr>
          <p:nvPr>
            <p:ph type="body" sz="quarter" idx="22" hasCustomPrompt="1"/>
          </p:nvPr>
        </p:nvSpPr>
        <p:spPr>
          <a:xfrm>
            <a:off x="4968894" y="5186528"/>
            <a:ext cx="1176670" cy="1090160"/>
          </a:xfrm>
        </p:spPr>
        <p:txBody>
          <a:bodyPr anchor="ctr">
            <a:normAutofit/>
          </a:bodyPr>
          <a:lstStyle>
            <a:lvl1pPr marL="0" indent="0" algn="ctr">
              <a:buNone/>
              <a:defRPr sz="4800">
                <a:solidFill>
                  <a:schemeClr val="bg1"/>
                </a:solidFill>
                <a:latin typeface="+mn-lt"/>
              </a:defRPr>
            </a:lvl1pPr>
          </a:lstStyle>
          <a:p>
            <a:pPr lvl="0"/>
            <a:r>
              <a:rPr lang="en-US" dirty="0"/>
              <a:t>05</a:t>
            </a:r>
          </a:p>
        </p:txBody>
      </p:sp>
      <p:sp>
        <p:nvSpPr>
          <p:cNvPr id="28" name="Text Placeholder 2">
            <a:extLst>
              <a:ext uri="{FF2B5EF4-FFF2-40B4-BE49-F238E27FC236}">
                <a16:creationId xmlns:a16="http://schemas.microsoft.com/office/drawing/2014/main" id="{8105EB64-E6DD-3542-B0E0-27E3948B56C2}"/>
              </a:ext>
            </a:extLst>
          </p:cNvPr>
          <p:cNvSpPr>
            <a:spLocks noGrp="1"/>
          </p:cNvSpPr>
          <p:nvPr>
            <p:ph type="body" sz="quarter" idx="23" hasCustomPrompt="1"/>
          </p:nvPr>
        </p:nvSpPr>
        <p:spPr>
          <a:xfrm>
            <a:off x="6264921" y="5186528"/>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7" name="Picture 46">
            <a:extLst>
              <a:ext uri="{FF2B5EF4-FFF2-40B4-BE49-F238E27FC236}">
                <a16:creationId xmlns:a16="http://schemas.microsoft.com/office/drawing/2014/main" id="{6DF88DD9-3F34-4D4A-AA92-6686426D0F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54456" y="349811"/>
            <a:ext cx="1176669" cy="6158378"/>
          </a:xfrm>
          <a:prstGeom prst="rect">
            <a:avLst/>
          </a:prstGeom>
        </p:spPr>
      </p:pic>
      <p:sp>
        <p:nvSpPr>
          <p:cNvPr id="48" name="Text Placeholder 23">
            <a:extLst>
              <a:ext uri="{FF2B5EF4-FFF2-40B4-BE49-F238E27FC236}">
                <a16:creationId xmlns:a16="http://schemas.microsoft.com/office/drawing/2014/main" id="{6F4F31AD-38E7-6E4D-B2CB-9C2775EDF623}"/>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51" name="Text Placeholder 25">
            <a:extLst>
              <a:ext uri="{FF2B5EF4-FFF2-40B4-BE49-F238E27FC236}">
                <a16:creationId xmlns:a16="http://schemas.microsoft.com/office/drawing/2014/main" id="{74BD144C-0351-8345-BFEC-9EFE627F0DBC}"/>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52" name="Straight Connector 51">
            <a:extLst>
              <a:ext uri="{FF2B5EF4-FFF2-40B4-BE49-F238E27FC236}">
                <a16:creationId xmlns:a16="http://schemas.microsoft.com/office/drawing/2014/main" id="{A4DE3B57-518B-0148-BA5D-1A4088609B8D}"/>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37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dirty="0"/>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dirty="0"/>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
        <p:nvSpPr>
          <p:cNvPr id="51" name="Freeform 50">
            <a:extLst>
              <a:ext uri="{FF2B5EF4-FFF2-40B4-BE49-F238E27FC236}">
                <a16:creationId xmlns:a16="http://schemas.microsoft.com/office/drawing/2014/main" id="{9455F598-25EE-2E42-AE82-EC89029410A8}"/>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9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SUSTAIN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SUSTAIN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E2CB3AD-D17D-C74F-9E53-0AD5B51C1AF0}"/>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dirty="0"/>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dirty="0"/>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Tree>
    <p:extLst>
      <p:ext uri="{BB962C8B-B14F-4D97-AF65-F5344CB8AC3E}">
        <p14:creationId xmlns:p14="http://schemas.microsoft.com/office/powerpoint/2010/main" val="414816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laptop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8EC69-4DD2-7F42-A144-C9451D2F5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10D0C1DD-3955-1D42-9001-66E5125745E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pic>
        <p:nvPicPr>
          <p:cNvPr id="18" name="Picture 17" descr="A picture containing drawing&#10;&#10;Description automatically generated">
            <a:extLst>
              <a:ext uri="{FF2B5EF4-FFF2-40B4-BE49-F238E27FC236}">
                <a16:creationId xmlns:a16="http://schemas.microsoft.com/office/drawing/2014/main" id="{E8A5AE36-0F2E-124A-A3EF-EEA096924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19" name="TextBox 18">
            <a:extLst>
              <a:ext uri="{FF2B5EF4-FFF2-40B4-BE49-F238E27FC236}">
                <a16:creationId xmlns:a16="http://schemas.microsoft.com/office/drawing/2014/main" id="{11B8C116-FC38-814F-A747-07F740B0AFB5}"/>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cxnSp>
        <p:nvCxnSpPr>
          <p:cNvPr id="23" name="Straight Connector 22">
            <a:extLst>
              <a:ext uri="{FF2B5EF4-FFF2-40B4-BE49-F238E27FC236}">
                <a16:creationId xmlns:a16="http://schemas.microsoft.com/office/drawing/2014/main" id="{01291A2A-B2DE-DD43-840F-E28E154243DB}"/>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A6B308DE-2276-1643-BCF5-29D090A5AF04}"/>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25" name="Text Placeholder 25">
            <a:extLst>
              <a:ext uri="{FF2B5EF4-FFF2-40B4-BE49-F238E27FC236}">
                <a16:creationId xmlns:a16="http://schemas.microsoft.com/office/drawing/2014/main" id="{8069B3CA-B668-ED44-8A33-09E95C2CAA70}"/>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BF31C-659C-884D-9FA3-2AE11699E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4" name="Text Placeholder 23">
            <a:extLst>
              <a:ext uri="{FF2B5EF4-FFF2-40B4-BE49-F238E27FC236}">
                <a16:creationId xmlns:a16="http://schemas.microsoft.com/office/drawing/2014/main" id="{B1A085AB-3335-C14C-A1AB-2F1E08070A6F}"/>
              </a:ext>
            </a:extLst>
          </p:cNvPr>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5E5E5E"/>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7985ADB-EBD3-8D4F-8AA4-0CFC77281B08}"/>
              </a:ext>
            </a:extLst>
          </p:cNvPr>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19" name="Straight Connector 18">
            <a:extLst>
              <a:ext uri="{FF2B5EF4-FFF2-40B4-BE49-F238E27FC236}">
                <a16:creationId xmlns:a16="http://schemas.microsoft.com/office/drawing/2014/main" id="{90BFF758-75DB-D745-8BA2-793966FF3988}"/>
              </a:ext>
            </a:extLst>
          </p:cNvPr>
          <p:cNvCxnSpPr/>
          <p:nvPr userDrawn="1"/>
        </p:nvCxnSpPr>
        <p:spPr>
          <a:xfrm flipH="1">
            <a:off x="280404" y="945173"/>
            <a:ext cx="116231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9D0EE3FE-603F-234A-9467-CD7E8EB8D30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pic>
        <p:nvPicPr>
          <p:cNvPr id="23" name="Picture 22" descr="A picture containing drawing&#10;&#10;Description automatically generated">
            <a:extLst>
              <a:ext uri="{FF2B5EF4-FFF2-40B4-BE49-F238E27FC236}">
                <a16:creationId xmlns:a16="http://schemas.microsoft.com/office/drawing/2014/main" id="{240513B8-E3AB-3549-8AE8-90DD3C241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24" name="TextBox 23">
            <a:extLst>
              <a:ext uri="{FF2B5EF4-FFF2-40B4-BE49-F238E27FC236}">
                <a16:creationId xmlns:a16="http://schemas.microsoft.com/office/drawing/2014/main" id="{51BD872D-974D-8848-B07E-82A63089673F}"/>
              </a:ext>
            </a:extLst>
          </p:cNvPr>
          <p:cNvSpPr txBox="1"/>
          <p:nvPr userDrawn="1"/>
        </p:nvSpPr>
        <p:spPr>
          <a:xfrm>
            <a:off x="-1" y="6385778"/>
            <a:ext cx="12191999" cy="246221"/>
          </a:xfrm>
          <a:prstGeom prst="rect">
            <a:avLst/>
          </a:prstGeom>
          <a:noFill/>
        </p:spPr>
        <p:txBody>
          <a:bodyPr wrap="square" rtlCol="0">
            <a:spAutoFit/>
          </a:bodyPr>
          <a:lstStyle/>
          <a:p>
            <a:pPr algn="ctr"/>
            <a:r>
              <a:rPr lang="en-US" sz="1000" dirty="0">
                <a:solidFill>
                  <a:srgbClr val="406F70"/>
                </a:solidFill>
              </a:rPr>
              <a:t>INNOVATION FOR THE FOOD SERVICE SECTOR</a:t>
            </a:r>
          </a:p>
        </p:txBody>
      </p:sp>
    </p:spTree>
    <p:extLst>
      <p:ext uri="{BB962C8B-B14F-4D97-AF65-F5344CB8AC3E}">
        <p14:creationId xmlns:p14="http://schemas.microsoft.com/office/powerpoint/2010/main" val="303309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ph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C31BFF-79FC-F241-B04B-5AD2A7DF5C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11" name="Picture Placeholder 6">
            <a:extLst>
              <a:ext uri="{FF2B5EF4-FFF2-40B4-BE49-F238E27FC236}">
                <a16:creationId xmlns:a16="http://schemas.microsoft.com/office/drawing/2014/main" id="{C8DEF4C4-57D8-7742-9ABC-010C7DD3CAAA}"/>
              </a:ext>
            </a:extLst>
          </p:cNvPr>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2" name="Straight Connector 11">
            <a:extLst>
              <a:ext uri="{FF2B5EF4-FFF2-40B4-BE49-F238E27FC236}">
                <a16:creationId xmlns:a16="http://schemas.microsoft.com/office/drawing/2014/main" id="{F5A1CC7B-A5D0-3449-BDE4-751FF55A92EF}"/>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654CA222-30C6-D44A-8747-5CB022E2409C}"/>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15" name="Text Placeholder 25">
            <a:extLst>
              <a:ext uri="{FF2B5EF4-FFF2-40B4-BE49-F238E27FC236}">
                <a16:creationId xmlns:a16="http://schemas.microsoft.com/office/drawing/2014/main" id="{7A2E355A-8EB7-0B47-A4F4-CCB80CD2694F}"/>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pic>
        <p:nvPicPr>
          <p:cNvPr id="23" name="Picture 22" descr="A picture containing drawing&#10;&#10;Description automatically generated">
            <a:extLst>
              <a:ext uri="{FF2B5EF4-FFF2-40B4-BE49-F238E27FC236}">
                <a16:creationId xmlns:a16="http://schemas.microsoft.com/office/drawing/2014/main" id="{A0567392-2EED-5D48-8138-1EDB4FCEF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24" name="TextBox 23">
            <a:extLst>
              <a:ext uri="{FF2B5EF4-FFF2-40B4-BE49-F238E27FC236}">
                <a16:creationId xmlns:a16="http://schemas.microsoft.com/office/drawing/2014/main" id="{D203C31A-0EAA-554F-9679-A9D480BED23A}"/>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Tree>
    <p:extLst>
      <p:ext uri="{BB962C8B-B14F-4D97-AF65-F5344CB8AC3E}">
        <p14:creationId xmlns:p14="http://schemas.microsoft.com/office/powerpoint/2010/main" val="348042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2EBD905F-81BB-F044-902E-972357D73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128465" y="-1"/>
            <a:ext cx="9072000" cy="6864407"/>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A16D0D-DB9E-644A-947C-B49B35974A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8" y="2046698"/>
            <a:ext cx="3195485" cy="3492333"/>
          </a:xfrm>
          <a:prstGeom prst="rect">
            <a:avLst/>
          </a:prstGeom>
        </p:spPr>
      </p:pic>
      <p:sp>
        <p:nvSpPr>
          <p:cNvPr id="22" name="Rectangle 21">
            <a:extLst>
              <a:ext uri="{FF2B5EF4-FFF2-40B4-BE49-F238E27FC236}">
                <a16:creationId xmlns:a16="http://schemas.microsoft.com/office/drawing/2014/main" id="{D9E30802-88E8-4644-A7B3-3FBCD6BDED1A}"/>
              </a:ext>
            </a:extLst>
          </p:cNvPr>
          <p:cNvSpPr/>
          <p:nvPr userDrawn="1"/>
        </p:nvSpPr>
        <p:spPr>
          <a:xfrm>
            <a:off x="8049719" y="5906125"/>
            <a:ext cx="4172262" cy="6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50CB1CAC-ECAD-A346-BA02-FD42DC988ACF}"/>
              </a:ext>
            </a:extLst>
          </p:cNvPr>
          <p:cNvSpPr txBox="1">
            <a:spLocks noGrp="1"/>
          </p:cNvSpPr>
          <p:nvPr userDrawn="1"/>
        </p:nvSpPr>
        <p:spPr bwMode="auto">
          <a:xfrm>
            <a:off x="9872225"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4" name="Picture 8">
            <a:extLst>
              <a:ext uri="{FF2B5EF4-FFF2-40B4-BE49-F238E27FC236}">
                <a16:creationId xmlns:a16="http://schemas.microsoft.com/office/drawing/2014/main" id="{6F4B87E8-CD08-6B4C-B1D1-D60E9D5B707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18356"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3">
            <a:extLst>
              <a:ext uri="{FF2B5EF4-FFF2-40B4-BE49-F238E27FC236}">
                <a16:creationId xmlns:a16="http://schemas.microsoft.com/office/drawing/2014/main" id="{5FBB1137-3A3C-1840-82F3-2167743311DA}"/>
              </a:ext>
            </a:extLst>
          </p:cNvPr>
          <p:cNvSpPr>
            <a:spLocks noGrp="1"/>
          </p:cNvSpPr>
          <p:nvPr>
            <p:ph type="body" sz="quarter" idx="19" hasCustomPrompt="1"/>
          </p:nvPr>
        </p:nvSpPr>
        <p:spPr>
          <a:xfrm>
            <a:off x="8274482" y="2573651"/>
            <a:ext cx="3195486" cy="731140"/>
          </a:xfr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28" name="Text Placeholder 23">
            <a:extLst>
              <a:ext uri="{FF2B5EF4-FFF2-40B4-BE49-F238E27FC236}">
                <a16:creationId xmlns:a16="http://schemas.microsoft.com/office/drawing/2014/main" id="{2F5CA955-0E42-604F-AAF7-C51BD5ACE297}"/>
              </a:ext>
            </a:extLst>
          </p:cNvPr>
          <p:cNvSpPr>
            <a:spLocks noGrp="1"/>
          </p:cNvSpPr>
          <p:nvPr>
            <p:ph type="body" sz="quarter" idx="20" hasCustomPrompt="1"/>
          </p:nvPr>
        </p:nvSpPr>
        <p:spPr>
          <a:xfrm>
            <a:off x="8274482" y="1764075"/>
            <a:ext cx="3195485" cy="837258"/>
          </a:xfr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Tree>
    <p:extLst>
      <p:ext uri="{BB962C8B-B14F-4D97-AF65-F5344CB8AC3E}">
        <p14:creationId xmlns:p14="http://schemas.microsoft.com/office/powerpoint/2010/main" val="604715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SUSTAIN</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A52E5665-819D-1B42-BA24-3F5B4CD1E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190"/>
          <a:stretch/>
        </p:blipFill>
        <p:spPr>
          <a:xfrm>
            <a:off x="-6293" y="-6407"/>
            <a:ext cx="9072000" cy="6864407"/>
          </a:xfrm>
          <a:prstGeom prst="rect">
            <a:avLst/>
          </a:prstGeom>
        </p:spPr>
      </p:pic>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8324" y="535129"/>
            <a:ext cx="3197422" cy="3197422"/>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dirty="0"/>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dirty="0"/>
              <a:t>Heading </a:t>
            </a:r>
          </a:p>
        </p:txBody>
      </p:sp>
    </p:spTree>
    <p:extLst>
      <p:ext uri="{BB962C8B-B14F-4D97-AF65-F5344CB8AC3E}">
        <p14:creationId xmlns:p14="http://schemas.microsoft.com/office/powerpoint/2010/main" val="187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191C8A7-D781-AE42-8A87-BB0955E2B420}"/>
              </a:ext>
            </a:extLst>
          </p:cNvPr>
          <p:cNvSpPr/>
          <p:nvPr userDrawn="1"/>
        </p:nvSpPr>
        <p:spPr>
          <a:xfrm>
            <a:off x="-27541" y="11234"/>
            <a:ext cx="7658926" cy="4262853"/>
          </a:xfrm>
          <a:custGeom>
            <a:avLst/>
            <a:gdLst>
              <a:gd name="connsiteX0" fmla="*/ 0 w 7658926"/>
              <a:gd name="connsiteY0" fmla="*/ 0 h 4262853"/>
              <a:gd name="connsiteX1" fmla="*/ 7658926 w 7658926"/>
              <a:gd name="connsiteY1" fmla="*/ 0 h 4262853"/>
              <a:gd name="connsiteX2" fmla="*/ 7611483 w 7658926"/>
              <a:gd name="connsiteY2" fmla="*/ 193139 h 4262853"/>
              <a:gd name="connsiteX3" fmla="*/ 7025381 w 7658926"/>
              <a:gd name="connsiteY3" fmla="*/ 1559911 h 4262853"/>
              <a:gd name="connsiteX4" fmla="*/ 6883231 w 7658926"/>
              <a:gd name="connsiteY4" fmla="*/ 1780802 h 4262853"/>
              <a:gd name="connsiteX5" fmla="*/ 6886432 w 7658926"/>
              <a:gd name="connsiteY5" fmla="*/ 1780802 h 4262853"/>
              <a:gd name="connsiteX6" fmla="*/ 6771989 w 7658926"/>
              <a:gd name="connsiteY6" fmla="*/ 1949113 h 4262853"/>
              <a:gd name="connsiteX7" fmla="*/ 2847055 w 7658926"/>
              <a:gd name="connsiteY7" fmla="*/ 4238001 h 4262853"/>
              <a:gd name="connsiteX8" fmla="*/ 2354941 w 7658926"/>
              <a:gd name="connsiteY8" fmla="*/ 4262850 h 4262853"/>
              <a:gd name="connsiteX9" fmla="*/ 2354941 w 7658926"/>
              <a:gd name="connsiteY9" fmla="*/ 4262853 h 4262853"/>
              <a:gd name="connsiteX10" fmla="*/ 1648786 w 7658926"/>
              <a:gd name="connsiteY10" fmla="*/ 4262853 h 4262853"/>
              <a:gd name="connsiteX11" fmla="*/ 1648786 w 7658926"/>
              <a:gd name="connsiteY11" fmla="*/ 4262850 h 4262853"/>
              <a:gd name="connsiteX12" fmla="*/ 0 w 7658926"/>
              <a:gd name="connsiteY12" fmla="*/ 4262850 h 42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8926" h="4262853">
                <a:moveTo>
                  <a:pt x="0" y="0"/>
                </a:moveTo>
                <a:lnTo>
                  <a:pt x="7658926" y="0"/>
                </a:lnTo>
                <a:lnTo>
                  <a:pt x="7611483" y="193139"/>
                </a:lnTo>
                <a:cubicBezTo>
                  <a:pt x="7477741" y="678943"/>
                  <a:pt x="7279067" y="1137840"/>
                  <a:pt x="7025381" y="1559911"/>
                </a:cubicBezTo>
                <a:lnTo>
                  <a:pt x="6883231" y="1780802"/>
                </a:lnTo>
                <a:lnTo>
                  <a:pt x="6886432" y="1780802"/>
                </a:lnTo>
                <a:lnTo>
                  <a:pt x="6771989" y="1949113"/>
                </a:lnTo>
                <a:cubicBezTo>
                  <a:pt x="5876957" y="3207711"/>
                  <a:pt x="4465701" y="4073618"/>
                  <a:pt x="2847055" y="4238001"/>
                </a:cubicBezTo>
                <a:lnTo>
                  <a:pt x="2354941" y="4262850"/>
                </a:lnTo>
                <a:lnTo>
                  <a:pt x="2354941" y="4262853"/>
                </a:lnTo>
                <a:lnTo>
                  <a:pt x="1648786" y="4262853"/>
                </a:lnTo>
                <a:lnTo>
                  <a:pt x="1648786" y="4262850"/>
                </a:lnTo>
                <a:lnTo>
                  <a:pt x="0" y="4262850"/>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97040EF-11F0-0E46-B338-363C3B6FA559}"/>
              </a:ext>
            </a:extLst>
          </p:cNvPr>
          <p:cNvSpPr/>
          <p:nvPr userDrawn="1"/>
        </p:nvSpPr>
        <p:spPr>
          <a:xfrm flipH="1">
            <a:off x="-41674" y="4289077"/>
            <a:ext cx="7432133" cy="2568925"/>
          </a:xfrm>
          <a:custGeom>
            <a:avLst/>
            <a:gdLst>
              <a:gd name="connsiteX0" fmla="*/ 5292913 w 7432133"/>
              <a:gd name="connsiteY0" fmla="*/ 0 h 2568925"/>
              <a:gd name="connsiteX1" fmla="*/ 4586759 w 7432133"/>
              <a:gd name="connsiteY1" fmla="*/ 0 h 2568925"/>
              <a:gd name="connsiteX2" fmla="*/ 4586759 w 7432133"/>
              <a:gd name="connsiteY2" fmla="*/ 3 h 2568925"/>
              <a:gd name="connsiteX3" fmla="*/ 4094645 w 7432133"/>
              <a:gd name="connsiteY3" fmla="*/ 24852 h 2568925"/>
              <a:gd name="connsiteX4" fmla="*/ 39366 w 7432133"/>
              <a:gd name="connsiteY4" fmla="*/ 2505436 h 2568925"/>
              <a:gd name="connsiteX5" fmla="*/ 0 w 7432133"/>
              <a:gd name="connsiteY5" fmla="*/ 2568925 h 2568925"/>
              <a:gd name="connsiteX6" fmla="*/ 7432133 w 7432133"/>
              <a:gd name="connsiteY6" fmla="*/ 2568925 h 2568925"/>
              <a:gd name="connsiteX7" fmla="*/ 7432133 w 7432133"/>
              <a:gd name="connsiteY7" fmla="*/ 3 h 2568925"/>
              <a:gd name="connsiteX8" fmla="*/ 5292913 w 7432133"/>
              <a:gd name="connsiteY8" fmla="*/ 3 h 256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2133" h="2568925">
                <a:moveTo>
                  <a:pt x="5292913" y="0"/>
                </a:moveTo>
                <a:lnTo>
                  <a:pt x="4586759" y="0"/>
                </a:lnTo>
                <a:lnTo>
                  <a:pt x="4586759" y="3"/>
                </a:lnTo>
                <a:lnTo>
                  <a:pt x="4094645" y="24852"/>
                </a:lnTo>
                <a:cubicBezTo>
                  <a:pt x="2395066" y="197454"/>
                  <a:pt x="924135" y="1143487"/>
                  <a:pt x="39366" y="2505436"/>
                </a:cubicBezTo>
                <a:lnTo>
                  <a:pt x="0" y="2568925"/>
                </a:lnTo>
                <a:lnTo>
                  <a:pt x="7432133" y="2568925"/>
                </a:lnTo>
                <a:lnTo>
                  <a:pt x="7432133" y="3"/>
                </a:lnTo>
                <a:lnTo>
                  <a:pt x="5292913"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713" y="475564"/>
            <a:ext cx="3331937" cy="3331937"/>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dirty="0"/>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dirty="0"/>
              <a:t>Heading </a:t>
            </a:r>
          </a:p>
        </p:txBody>
      </p:sp>
      <p:sp>
        <p:nvSpPr>
          <p:cNvPr id="16" name="Picture Placeholder 15">
            <a:extLst>
              <a:ext uri="{FF2B5EF4-FFF2-40B4-BE49-F238E27FC236}">
                <a16:creationId xmlns:a16="http://schemas.microsoft.com/office/drawing/2014/main" id="{D90EAE91-C045-9E4F-9447-55FDE253B75C}"/>
              </a:ext>
            </a:extLst>
          </p:cNvPr>
          <p:cNvSpPr>
            <a:spLocks noGrp="1"/>
          </p:cNvSpPr>
          <p:nvPr>
            <p:ph type="pic" sz="quarter" idx="21"/>
          </p:nvPr>
        </p:nvSpPr>
        <p:spPr>
          <a:xfrm>
            <a:off x="0" y="4274087"/>
            <a:ext cx="6986370" cy="2568923"/>
          </a:xfrm>
          <a:custGeom>
            <a:avLst/>
            <a:gdLst>
              <a:gd name="connsiteX0" fmla="*/ 1693458 w 6986370"/>
              <a:gd name="connsiteY0" fmla="*/ 0 h 2568923"/>
              <a:gd name="connsiteX1" fmla="*/ 2399612 w 6986370"/>
              <a:gd name="connsiteY1" fmla="*/ 0 h 2568923"/>
              <a:gd name="connsiteX2" fmla="*/ 2399612 w 6986370"/>
              <a:gd name="connsiteY2" fmla="*/ 3 h 2568923"/>
              <a:gd name="connsiteX3" fmla="*/ 2891726 w 6986370"/>
              <a:gd name="connsiteY3" fmla="*/ 24852 h 2568923"/>
              <a:gd name="connsiteX4" fmla="*/ 6947005 w 6986370"/>
              <a:gd name="connsiteY4" fmla="*/ 2505436 h 2568923"/>
              <a:gd name="connsiteX5" fmla="*/ 6986370 w 6986370"/>
              <a:gd name="connsiteY5" fmla="*/ 2568923 h 2568923"/>
              <a:gd name="connsiteX6" fmla="*/ 0 w 6986370"/>
              <a:gd name="connsiteY6" fmla="*/ 2568923 h 2568923"/>
              <a:gd name="connsiteX7" fmla="*/ 0 w 6986370"/>
              <a:gd name="connsiteY7" fmla="*/ 3 h 2568923"/>
              <a:gd name="connsiteX8" fmla="*/ 1693458 w 6986370"/>
              <a:gd name="connsiteY8" fmla="*/ 3 h 25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370" h="2568923">
                <a:moveTo>
                  <a:pt x="1693458" y="0"/>
                </a:moveTo>
                <a:lnTo>
                  <a:pt x="2399612" y="0"/>
                </a:lnTo>
                <a:lnTo>
                  <a:pt x="2399612" y="3"/>
                </a:lnTo>
                <a:lnTo>
                  <a:pt x="2891726" y="24852"/>
                </a:lnTo>
                <a:cubicBezTo>
                  <a:pt x="4591305" y="197454"/>
                  <a:pt x="6062236" y="1143487"/>
                  <a:pt x="6947005" y="2505436"/>
                </a:cubicBezTo>
                <a:lnTo>
                  <a:pt x="6986370" y="2568923"/>
                </a:lnTo>
                <a:lnTo>
                  <a:pt x="0" y="2568923"/>
                </a:lnTo>
                <a:lnTo>
                  <a:pt x="0" y="3"/>
                </a:lnTo>
                <a:lnTo>
                  <a:pt x="1693458" y="3"/>
                </a:lnTo>
                <a:close/>
              </a:path>
            </a:pathLst>
          </a:custGeom>
        </p:spPr>
        <p:txBody>
          <a:bodyPr wrap="square">
            <a:noAutofit/>
          </a:bodyPr>
          <a:lstStyle>
            <a:lvl1pPr marL="0" indent="0" algn="l">
              <a:buNone/>
              <a:defRPr>
                <a:solidFill>
                  <a:schemeClr val="bg1"/>
                </a:solidFill>
              </a:defRPr>
            </a:lvl1pPr>
          </a:lstStyle>
          <a:p>
            <a:endParaRPr lang="en-US" dirty="0"/>
          </a:p>
          <a:p>
            <a:endParaRPr lang="en-US" dirty="0"/>
          </a:p>
          <a:p>
            <a:r>
              <a:rPr lang="en-US" dirty="0"/>
              <a:t>   Click to add photo</a:t>
            </a:r>
          </a:p>
        </p:txBody>
      </p:sp>
    </p:spTree>
    <p:extLst>
      <p:ext uri="{BB962C8B-B14F-4D97-AF65-F5344CB8AC3E}">
        <p14:creationId xmlns:p14="http://schemas.microsoft.com/office/powerpoint/2010/main" val="10025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64E0019-97AC-2747-A525-042BEAE38629}"/>
              </a:ext>
            </a:extLst>
          </p:cNvPr>
          <p:cNvSpPr/>
          <p:nvPr userDrawn="1"/>
        </p:nvSpPr>
        <p:spPr>
          <a:xfrm>
            <a:off x="-1" y="0"/>
            <a:ext cx="10281663" cy="3774332"/>
          </a:xfrm>
          <a:custGeom>
            <a:avLst/>
            <a:gdLst>
              <a:gd name="connsiteX0" fmla="*/ 0 w 9340944"/>
              <a:gd name="connsiteY0" fmla="*/ 0 h 3429000"/>
              <a:gd name="connsiteX1" fmla="*/ 9340944 w 9340944"/>
              <a:gd name="connsiteY1" fmla="*/ 0 h 3429000"/>
              <a:gd name="connsiteX2" fmla="*/ 9234646 w 9340944"/>
              <a:gd name="connsiteY2" fmla="*/ 231978 h 3429000"/>
              <a:gd name="connsiteX3" fmla="*/ 9089396 w 9340944"/>
              <a:gd name="connsiteY3" fmla="*/ 510137 h 3429000"/>
              <a:gd name="connsiteX4" fmla="*/ 8947520 w 9340944"/>
              <a:gd name="connsiteY4" fmla="*/ 748674 h 3429000"/>
              <a:gd name="connsiteX5" fmla="*/ 8950715 w 9340944"/>
              <a:gd name="connsiteY5" fmla="*/ 748674 h 3429000"/>
              <a:gd name="connsiteX6" fmla="*/ 8836492 w 9340944"/>
              <a:gd name="connsiteY6" fmla="*/ 930430 h 3429000"/>
              <a:gd name="connsiteX7" fmla="*/ 4919127 w 9340944"/>
              <a:gd name="connsiteY7" fmla="*/ 3402163 h 3429000"/>
              <a:gd name="connsiteX8" fmla="*/ 4427962 w 9340944"/>
              <a:gd name="connsiteY8" fmla="*/ 3428997 h 3429000"/>
              <a:gd name="connsiteX9" fmla="*/ 4427962 w 9340944"/>
              <a:gd name="connsiteY9" fmla="*/ 3429000 h 3429000"/>
              <a:gd name="connsiteX10" fmla="*/ 3723169 w 9340944"/>
              <a:gd name="connsiteY10" fmla="*/ 3429000 h 3429000"/>
              <a:gd name="connsiteX11" fmla="*/ 3723169 w 9340944"/>
              <a:gd name="connsiteY11" fmla="*/ 3428997 h 3429000"/>
              <a:gd name="connsiteX12" fmla="*/ 0 w 9340944"/>
              <a:gd name="connsiteY12" fmla="*/ 3428997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0944" h="3429000">
                <a:moveTo>
                  <a:pt x="0" y="0"/>
                </a:moveTo>
                <a:lnTo>
                  <a:pt x="9340944" y="0"/>
                </a:lnTo>
                <a:lnTo>
                  <a:pt x="9234646" y="231978"/>
                </a:lnTo>
                <a:cubicBezTo>
                  <a:pt x="9188479" y="326231"/>
                  <a:pt x="9140035" y="418980"/>
                  <a:pt x="9089396" y="510137"/>
                </a:cubicBezTo>
                <a:lnTo>
                  <a:pt x="8947520" y="748674"/>
                </a:lnTo>
                <a:lnTo>
                  <a:pt x="8950715" y="748674"/>
                </a:lnTo>
                <a:lnTo>
                  <a:pt x="8836492" y="930430"/>
                </a:lnTo>
                <a:cubicBezTo>
                  <a:pt x="7943186" y="2289570"/>
                  <a:pt x="6534652" y="3224648"/>
                  <a:pt x="4919127" y="3402163"/>
                </a:cubicBezTo>
                <a:lnTo>
                  <a:pt x="4427962" y="3428997"/>
                </a:lnTo>
                <a:lnTo>
                  <a:pt x="4427962" y="3429000"/>
                </a:lnTo>
                <a:lnTo>
                  <a:pt x="3723169" y="3429000"/>
                </a:lnTo>
                <a:lnTo>
                  <a:pt x="3723169" y="3428997"/>
                </a:lnTo>
                <a:lnTo>
                  <a:pt x="0" y="3428997"/>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D7E9A38E-4ED8-5646-AC1B-12098108B7C7}"/>
              </a:ext>
            </a:extLst>
          </p:cNvPr>
          <p:cNvSpPr/>
          <p:nvPr userDrawn="1"/>
        </p:nvSpPr>
        <p:spPr>
          <a:xfrm>
            <a:off x="7327892" y="17310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B98A5F8-83AA-5E44-B82C-227A8597E47E}"/>
              </a:ext>
            </a:extLst>
          </p:cNvPr>
          <p:cNvSpPr/>
          <p:nvPr userDrawn="1"/>
        </p:nvSpPr>
        <p:spPr>
          <a:xfrm>
            <a:off x="8447083" y="26139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D23400E6-04D3-B048-A9BE-B92A3459635D}"/>
              </a:ext>
            </a:extLst>
          </p:cNvPr>
          <p:cNvSpPr txBox="1">
            <a:spLocks noGrp="1"/>
          </p:cNvSpPr>
          <p:nvPr userDrawn="1"/>
        </p:nvSpPr>
        <p:spPr bwMode="auto">
          <a:xfrm>
            <a:off x="9295510" y="5853633"/>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5" name="Picture 8">
            <a:extLst>
              <a:ext uri="{FF2B5EF4-FFF2-40B4-BE49-F238E27FC236}">
                <a16:creationId xmlns:a16="http://schemas.microsoft.com/office/drawing/2014/main" id="{6C6A9A91-D3B7-D941-914E-70D998F3B9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5853633"/>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3">
            <a:extLst>
              <a:ext uri="{FF2B5EF4-FFF2-40B4-BE49-F238E27FC236}">
                <a16:creationId xmlns:a16="http://schemas.microsoft.com/office/drawing/2014/main" id="{8ABD4E3B-3D78-424B-A5A7-9DAFD6BE84F9}"/>
              </a:ext>
            </a:extLst>
          </p:cNvPr>
          <p:cNvSpPr>
            <a:spLocks noGrp="1"/>
          </p:cNvSpPr>
          <p:nvPr>
            <p:ph type="body" sz="quarter" idx="19" hasCustomPrompt="1"/>
          </p:nvPr>
        </p:nvSpPr>
        <p:spPr>
          <a:xfrm>
            <a:off x="576715" y="5353474"/>
            <a:ext cx="3195486" cy="731140"/>
          </a:xfrm>
        </p:spPr>
        <p:txBody>
          <a:bodyPr anchor="ctr">
            <a:normAutofit/>
          </a:bodyPr>
          <a:lstStyle>
            <a:lvl1pPr marL="0" indent="0" algn="l">
              <a:buNone/>
              <a:defRPr sz="2800" baseline="0">
                <a:solidFill>
                  <a:srgbClr val="406F70"/>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50113A10-A8EF-9E4E-BD98-8F9D6A81B3A5}"/>
              </a:ext>
            </a:extLst>
          </p:cNvPr>
          <p:cNvSpPr>
            <a:spLocks noGrp="1"/>
          </p:cNvSpPr>
          <p:nvPr>
            <p:ph type="body" sz="quarter" idx="20" hasCustomPrompt="1"/>
          </p:nvPr>
        </p:nvSpPr>
        <p:spPr>
          <a:xfrm>
            <a:off x="576715" y="4543898"/>
            <a:ext cx="3195485" cy="837258"/>
          </a:xfrm>
        </p:spPr>
        <p:txBody>
          <a:bodyPr anchor="ctr">
            <a:normAutofit/>
          </a:bodyPr>
          <a:lstStyle>
            <a:lvl1pPr marL="0" indent="0" algn="l">
              <a:buNone/>
              <a:defRPr sz="5000" baseline="0">
                <a:solidFill>
                  <a:srgbClr val="406F70"/>
                </a:solidFill>
                <a:latin typeface="+mn-lt"/>
              </a:defRPr>
            </a:lvl1pPr>
          </a:lstStyle>
          <a:p>
            <a:pPr lvl="0"/>
            <a:r>
              <a:rPr lang="en-US" dirty="0"/>
              <a:t>Heading </a:t>
            </a:r>
          </a:p>
        </p:txBody>
      </p:sp>
      <p:pic>
        <p:nvPicPr>
          <p:cNvPr id="6" name="Picture 5" descr="A picture containing drawing&#10;&#10;Description automatically generated">
            <a:extLst>
              <a:ext uri="{FF2B5EF4-FFF2-40B4-BE49-F238E27FC236}">
                <a16:creationId xmlns:a16="http://schemas.microsoft.com/office/drawing/2014/main" id="{D7A795C8-927A-CE44-AC9B-101D55A2CE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0" y="769566"/>
            <a:ext cx="5225801" cy="2008168"/>
          </a:xfrm>
          <a:prstGeom prst="rect">
            <a:avLst/>
          </a:prstGeom>
        </p:spPr>
      </p:pic>
    </p:spTree>
    <p:extLst>
      <p:ext uri="{BB962C8B-B14F-4D97-AF65-F5344CB8AC3E}">
        <p14:creationId xmlns:p14="http://schemas.microsoft.com/office/powerpoint/2010/main" val="34581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3767471" y="1014696"/>
            <a:ext cx="7886801"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3777521" y="2542563"/>
            <a:ext cx="787675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8" name="Picture 17" descr="A picture containing drawing&#10;&#10;Description automatically generated">
            <a:extLst>
              <a:ext uri="{FF2B5EF4-FFF2-40B4-BE49-F238E27FC236}">
                <a16:creationId xmlns:a16="http://schemas.microsoft.com/office/drawing/2014/main" id="{2B9B6365-5C1A-AB4B-BBCC-D464627B8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0309" y="6221191"/>
            <a:ext cx="203964" cy="269828"/>
          </a:xfrm>
          <a:prstGeom prst="rect">
            <a:avLst/>
          </a:prstGeom>
        </p:spPr>
      </p:pic>
      <p:sp>
        <p:nvSpPr>
          <p:cNvPr id="19" name="TextBox 18">
            <a:extLst>
              <a:ext uri="{FF2B5EF4-FFF2-40B4-BE49-F238E27FC236}">
                <a16:creationId xmlns:a16="http://schemas.microsoft.com/office/drawing/2014/main" id="{BC032534-BC87-5D4F-B26D-CF89E2F3C640}"/>
              </a:ext>
            </a:extLst>
          </p:cNvPr>
          <p:cNvSpPr txBox="1"/>
          <p:nvPr userDrawn="1"/>
        </p:nvSpPr>
        <p:spPr>
          <a:xfrm>
            <a:off x="8701210" y="624479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pic>
        <p:nvPicPr>
          <p:cNvPr id="7" name="Picture 6" descr="A picture containing drawing&#10;&#10;Description automatically generated">
            <a:extLst>
              <a:ext uri="{FF2B5EF4-FFF2-40B4-BE49-F238E27FC236}">
                <a16:creationId xmlns:a16="http://schemas.microsoft.com/office/drawing/2014/main" id="{87F97D81-6562-A840-B079-58506E6A2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97CE00F-DEB2-AE46-9EA9-6615CC1CF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237" y="365395"/>
            <a:ext cx="1826297" cy="1995953"/>
          </a:xfrm>
          <a:prstGeom prst="rect">
            <a:avLst/>
          </a:prstGeom>
        </p:spPr>
      </p:pic>
      <p:sp>
        <p:nvSpPr>
          <p:cNvPr id="10" name="Text Placeholder 25">
            <a:extLst>
              <a:ext uri="{FF2B5EF4-FFF2-40B4-BE49-F238E27FC236}">
                <a16:creationId xmlns:a16="http://schemas.microsoft.com/office/drawing/2014/main" id="{8258470A-9031-F643-91F2-83EDE010FF47}"/>
              </a:ext>
            </a:extLst>
          </p:cNvPr>
          <p:cNvSpPr>
            <a:spLocks noGrp="1"/>
          </p:cNvSpPr>
          <p:nvPr>
            <p:ph type="body" sz="quarter" idx="17" hasCustomPrompt="1"/>
          </p:nvPr>
        </p:nvSpPr>
        <p:spPr>
          <a:xfrm>
            <a:off x="2818151" y="2726744"/>
            <a:ext cx="7876753" cy="3173773"/>
          </a:xfrm>
        </p:spPr>
        <p:txBody>
          <a:bodyPr>
            <a:noAutofit/>
          </a:bodyPr>
          <a:lstStyle>
            <a:lvl1pPr marL="0" indent="0" algn="just">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80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Photo Slid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A3B193AB-B400-AD45-A369-DD189568AA43}"/>
              </a:ext>
            </a:extLst>
          </p:cNvPr>
          <p:cNvSpPr>
            <a:spLocks noGrp="1"/>
          </p:cNvSpPr>
          <p:nvPr>
            <p:ph type="body" sz="quarter" idx="13" hasCustomPrompt="1"/>
          </p:nvPr>
        </p:nvSpPr>
        <p:spPr>
          <a:xfrm>
            <a:off x="509666" y="3961597"/>
            <a:ext cx="4077324" cy="1912390"/>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34" name="Picture Placeholder 33">
            <a:extLst>
              <a:ext uri="{FF2B5EF4-FFF2-40B4-BE49-F238E27FC236}">
                <a16:creationId xmlns:a16="http://schemas.microsoft.com/office/drawing/2014/main" id="{ECDCE132-A25C-3647-8519-2E32D62863AD}"/>
              </a:ext>
            </a:extLst>
          </p:cNvPr>
          <p:cNvSpPr>
            <a:spLocks noGrp="1"/>
          </p:cNvSpPr>
          <p:nvPr>
            <p:ph type="pic" sz="quarter" idx="15"/>
          </p:nvPr>
        </p:nvSpPr>
        <p:spPr>
          <a:xfrm>
            <a:off x="0" y="0"/>
            <a:ext cx="12069770" cy="3585092"/>
          </a:xfrm>
          <a:custGeom>
            <a:avLst/>
            <a:gdLst>
              <a:gd name="connsiteX0" fmla="*/ 1295503 w 12069770"/>
              <a:gd name="connsiteY0" fmla="*/ 0 h 3585092"/>
              <a:gd name="connsiteX1" fmla="*/ 12069770 w 12069770"/>
              <a:gd name="connsiteY1" fmla="*/ 0 h 3585092"/>
              <a:gd name="connsiteX2" fmla="*/ 11966788 w 12069770"/>
              <a:gd name="connsiteY2" fmla="*/ 207716 h 3585092"/>
              <a:gd name="connsiteX3" fmla="*/ 11800766 w 12069770"/>
              <a:gd name="connsiteY3" fmla="*/ 501567 h 3585092"/>
              <a:gd name="connsiteX4" fmla="*/ 11638600 w 12069770"/>
              <a:gd name="connsiteY4" fmla="*/ 753560 h 3585092"/>
              <a:gd name="connsiteX5" fmla="*/ 11642252 w 12069770"/>
              <a:gd name="connsiteY5" fmla="*/ 753560 h 3585092"/>
              <a:gd name="connsiteX6" fmla="*/ 11511695 w 12069770"/>
              <a:gd name="connsiteY6" fmla="*/ 945570 h 3585092"/>
              <a:gd name="connsiteX7" fmla="*/ 10877562 w 12069770"/>
              <a:gd name="connsiteY7" fmla="*/ 1703644 h 3585092"/>
              <a:gd name="connsiteX8" fmla="*/ 10825384 w 12069770"/>
              <a:gd name="connsiteY8" fmla="*/ 1754215 h 3585092"/>
              <a:gd name="connsiteX9" fmla="*/ 10084820 w 12069770"/>
              <a:gd name="connsiteY9" fmla="*/ 1754215 h 3585092"/>
              <a:gd name="connsiteX10" fmla="*/ 10084820 w 12069770"/>
              <a:gd name="connsiteY10" fmla="*/ 1754214 h 3585092"/>
              <a:gd name="connsiteX11" fmla="*/ 9900759 w 12069770"/>
              <a:gd name="connsiteY11" fmla="*/ 1754214 h 3585092"/>
              <a:gd name="connsiteX12" fmla="*/ 9900759 w 12069770"/>
              <a:gd name="connsiteY12" fmla="*/ 1754215 h 3585092"/>
              <a:gd name="connsiteX13" fmla="*/ 9772488 w 12069770"/>
              <a:gd name="connsiteY13" fmla="*/ 1760692 h 3585092"/>
              <a:gd name="connsiteX14" fmla="*/ 8715470 w 12069770"/>
              <a:gd name="connsiteY14" fmla="*/ 2407263 h 3585092"/>
              <a:gd name="connsiteX15" fmla="*/ 8703558 w 12069770"/>
              <a:gd name="connsiteY15" fmla="*/ 2426474 h 3585092"/>
              <a:gd name="connsiteX16" fmla="*/ 8698760 w 12069770"/>
              <a:gd name="connsiteY16" fmla="*/ 2433765 h 3585092"/>
              <a:gd name="connsiteX17" fmla="*/ 8486717 w 12069770"/>
              <a:gd name="connsiteY17" fmla="*/ 3049938 h 3585092"/>
              <a:gd name="connsiteX18" fmla="*/ 8486225 w 12069770"/>
              <a:gd name="connsiteY18" fmla="*/ 3059687 h 3585092"/>
              <a:gd name="connsiteX19" fmla="*/ 8915326 w 12069770"/>
              <a:gd name="connsiteY19" fmla="*/ 3059687 h 3585092"/>
              <a:gd name="connsiteX20" fmla="*/ 8685199 w 12069770"/>
              <a:gd name="connsiteY20" fmla="*/ 3157222 h 3585092"/>
              <a:gd name="connsiteX21" fmla="*/ 7034118 w 12069770"/>
              <a:gd name="connsiteY21" fmla="*/ 3556741 h 3585092"/>
              <a:gd name="connsiteX22" fmla="*/ 6472713 w 12069770"/>
              <a:gd name="connsiteY22" fmla="*/ 3585089 h 3585092"/>
              <a:gd name="connsiteX23" fmla="*/ 6472713 w 12069770"/>
              <a:gd name="connsiteY23" fmla="*/ 3585092 h 3585092"/>
              <a:gd name="connsiteX24" fmla="*/ 5667129 w 12069770"/>
              <a:gd name="connsiteY24" fmla="*/ 3585092 h 3585092"/>
              <a:gd name="connsiteX25" fmla="*/ 5667129 w 12069770"/>
              <a:gd name="connsiteY25" fmla="*/ 3585089 h 3585092"/>
              <a:gd name="connsiteX26" fmla="*/ 0 w 12069770"/>
              <a:gd name="connsiteY26" fmla="*/ 3585089 h 3585092"/>
              <a:gd name="connsiteX27" fmla="*/ 0 w 12069770"/>
              <a:gd name="connsiteY27" fmla="*/ 2287533 h 3585092"/>
              <a:gd name="connsiteX28" fmla="*/ 51672 w 12069770"/>
              <a:gd name="connsiteY28" fmla="*/ 2123653 h 3585092"/>
              <a:gd name="connsiteX29" fmla="*/ 666110 w 12069770"/>
              <a:gd name="connsiteY29" fmla="*/ 845602 h 3585092"/>
              <a:gd name="connsiteX30" fmla="*/ 687111 w 12069770"/>
              <a:gd name="connsiteY30" fmla="*/ 813690 h 3585092"/>
              <a:gd name="connsiteX31" fmla="*/ 739246 w 12069770"/>
              <a:gd name="connsiteY31" fmla="*/ 729608 h 3585092"/>
              <a:gd name="connsiteX32" fmla="*/ 1148300 w 12069770"/>
              <a:gd name="connsiteY32" fmla="*/ 170002 h 35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69770" h="3585092">
                <a:moveTo>
                  <a:pt x="1295503" y="0"/>
                </a:moveTo>
                <a:lnTo>
                  <a:pt x="12069770" y="0"/>
                </a:lnTo>
                <a:lnTo>
                  <a:pt x="11966788" y="207716"/>
                </a:lnTo>
                <a:cubicBezTo>
                  <a:pt x="11914018" y="307286"/>
                  <a:pt x="11858647" y="405267"/>
                  <a:pt x="11800766" y="501567"/>
                </a:cubicBezTo>
                <a:lnTo>
                  <a:pt x="11638600" y="753560"/>
                </a:lnTo>
                <a:lnTo>
                  <a:pt x="11642252" y="753560"/>
                </a:lnTo>
                <a:lnTo>
                  <a:pt x="11511695" y="945570"/>
                </a:lnTo>
                <a:cubicBezTo>
                  <a:pt x="11320247" y="1214785"/>
                  <a:pt x="11108095" y="1468251"/>
                  <a:pt x="10877562" y="1703644"/>
                </a:cubicBezTo>
                <a:lnTo>
                  <a:pt x="10825384" y="1754215"/>
                </a:lnTo>
                <a:lnTo>
                  <a:pt x="10084820" y="1754215"/>
                </a:lnTo>
                <a:lnTo>
                  <a:pt x="10084820" y="1754214"/>
                </a:lnTo>
                <a:lnTo>
                  <a:pt x="9900759" y="1754214"/>
                </a:lnTo>
                <a:lnTo>
                  <a:pt x="9900759" y="1754215"/>
                </a:lnTo>
                <a:lnTo>
                  <a:pt x="9772488" y="1760692"/>
                </a:lnTo>
                <a:cubicBezTo>
                  <a:pt x="9329489" y="1805681"/>
                  <a:pt x="8946087" y="2052267"/>
                  <a:pt x="8715470" y="2407263"/>
                </a:cubicBezTo>
                <a:lnTo>
                  <a:pt x="8703558" y="2426474"/>
                </a:lnTo>
                <a:lnTo>
                  <a:pt x="8698760" y="2433765"/>
                </a:lnTo>
                <a:cubicBezTo>
                  <a:pt x="8584286" y="2615693"/>
                  <a:pt x="8509546" y="2825143"/>
                  <a:pt x="8486717" y="3049938"/>
                </a:cubicBezTo>
                <a:lnTo>
                  <a:pt x="8486225" y="3059687"/>
                </a:lnTo>
                <a:lnTo>
                  <a:pt x="8915326" y="3059687"/>
                </a:lnTo>
                <a:lnTo>
                  <a:pt x="8685199" y="3157222"/>
                </a:lnTo>
                <a:cubicBezTo>
                  <a:pt x="8165111" y="3361381"/>
                  <a:pt x="7611167" y="3498138"/>
                  <a:pt x="7034118" y="3556741"/>
                </a:cubicBezTo>
                <a:lnTo>
                  <a:pt x="6472713" y="3585089"/>
                </a:lnTo>
                <a:lnTo>
                  <a:pt x="6472713" y="3585092"/>
                </a:lnTo>
                <a:lnTo>
                  <a:pt x="5667129" y="3585092"/>
                </a:lnTo>
                <a:lnTo>
                  <a:pt x="5667129" y="3585089"/>
                </a:lnTo>
                <a:lnTo>
                  <a:pt x="0" y="3585089"/>
                </a:lnTo>
                <a:lnTo>
                  <a:pt x="0" y="2287533"/>
                </a:lnTo>
                <a:lnTo>
                  <a:pt x="51672" y="2123653"/>
                </a:lnTo>
                <a:cubicBezTo>
                  <a:pt x="208567" y="1671963"/>
                  <a:pt x="415601" y="1243726"/>
                  <a:pt x="666110" y="845602"/>
                </a:cubicBezTo>
                <a:lnTo>
                  <a:pt x="687111" y="813690"/>
                </a:lnTo>
                <a:lnTo>
                  <a:pt x="739246" y="729608"/>
                </a:lnTo>
                <a:cubicBezTo>
                  <a:pt x="865415" y="535393"/>
                  <a:pt x="1002031" y="348593"/>
                  <a:pt x="1148300" y="170002"/>
                </a:cubicBezTo>
                <a:close/>
              </a:path>
            </a:pathLst>
          </a:custGeom>
          <a:ln>
            <a:noFill/>
          </a:ln>
        </p:spPr>
        <p:txBody>
          <a:bodyPr wrap="square">
            <a:noAutofit/>
          </a:bodyPr>
          <a:lstStyle>
            <a:lvl1pPr marL="0" indent="0" algn="ctr">
              <a:buNone/>
              <a:defRPr>
                <a:solidFill>
                  <a:srgbClr val="5E5E5E"/>
                </a:solidFill>
              </a:defRPr>
            </a:lvl1pPr>
          </a:lstStyle>
          <a:p>
            <a:endParaRPr lang="en-US" dirty="0"/>
          </a:p>
          <a:p>
            <a:endParaRPr lang="en-US" dirty="0"/>
          </a:p>
          <a:p>
            <a:r>
              <a:rPr lang="en-US" dirty="0"/>
              <a:t>Click to add photo</a:t>
            </a:r>
          </a:p>
        </p:txBody>
      </p:sp>
      <p:sp>
        <p:nvSpPr>
          <p:cNvPr id="35" name="Freeform 34">
            <a:extLst>
              <a:ext uri="{FF2B5EF4-FFF2-40B4-BE49-F238E27FC236}">
                <a16:creationId xmlns:a16="http://schemas.microsoft.com/office/drawing/2014/main" id="{23A91863-5EA5-034B-9D61-FC2D65837866}"/>
              </a:ext>
            </a:extLst>
          </p:cNvPr>
          <p:cNvSpPr/>
          <p:nvPr userDrawn="1"/>
        </p:nvSpPr>
        <p:spPr>
          <a:xfrm>
            <a:off x="8456245" y="176782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AC3A166-E984-FF4B-AACA-2FC67E1BA6F5}"/>
              </a:ext>
            </a:extLst>
          </p:cNvPr>
          <p:cNvSpPr/>
          <p:nvPr userDrawn="1"/>
        </p:nvSpPr>
        <p:spPr>
          <a:xfrm>
            <a:off x="9575436" y="265067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CA54045-4139-6141-AA47-E151A66C30C6}"/>
              </a:ext>
            </a:extLst>
          </p:cNvPr>
          <p:cNvCxnSpPr>
            <a:cxnSpLocks/>
          </p:cNvCxnSpPr>
          <p:nvPr userDrawn="1"/>
        </p:nvCxnSpPr>
        <p:spPr>
          <a:xfrm>
            <a:off x="4796852" y="3807502"/>
            <a:ext cx="0" cy="2353455"/>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9FDD1ED-6E32-0045-8A11-815BC4878797}"/>
              </a:ext>
            </a:extLst>
          </p:cNvPr>
          <p:cNvSpPr>
            <a:spLocks noGrp="1"/>
          </p:cNvSpPr>
          <p:nvPr>
            <p:ph type="body" sz="quarter" idx="17" hasCustomPrompt="1"/>
          </p:nvPr>
        </p:nvSpPr>
        <p:spPr>
          <a:xfrm>
            <a:off x="5006714" y="3962385"/>
            <a:ext cx="6859047" cy="1911602"/>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38" name="Picture 37" descr="A picture containing drawing&#10;&#10;Description automatically generated">
            <a:extLst>
              <a:ext uri="{FF2B5EF4-FFF2-40B4-BE49-F238E27FC236}">
                <a16:creationId xmlns:a16="http://schemas.microsoft.com/office/drawing/2014/main" id="{440F79AD-8017-C741-B39C-D97128D3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39" name="TextBox 38">
            <a:extLst>
              <a:ext uri="{FF2B5EF4-FFF2-40B4-BE49-F238E27FC236}">
                <a16:creationId xmlns:a16="http://schemas.microsoft.com/office/drawing/2014/main" id="{53D6BF0D-DCCB-2048-9949-C20605E3FD77}"/>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Photos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r">
              <a:buNone/>
              <a:defRPr sz="3600">
                <a:solidFill>
                  <a:srgbClr val="5E5E5E"/>
                </a:solidFill>
                <a:latin typeface="+mn-lt"/>
              </a:defRPr>
            </a:lvl1pPr>
          </a:lstStyle>
          <a:p>
            <a:pPr lvl="0"/>
            <a:r>
              <a:rPr lang="en-US" dirty="0"/>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a:off x="0" y="-14989"/>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dirty="0"/>
          </a:p>
          <a:p>
            <a:endParaRPr lang="en-US" dirty="0"/>
          </a:p>
          <a:p>
            <a:endParaRPr lang="en-US" dirty="0"/>
          </a:p>
          <a:p>
            <a:endParaRPr lang="en-US" dirty="0"/>
          </a:p>
          <a:p>
            <a:r>
              <a:rPr lang="en-US" dirty="0"/>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a:off x="2085425" y="41097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3204616" y="49926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2" r:id="rId4"/>
    <p:sldLayoutId id="2147483684" r:id="rId5"/>
    <p:sldLayoutId id="2147483687" r:id="rId6"/>
    <p:sldLayoutId id="2147483671" r:id="rId7"/>
    <p:sldLayoutId id="2147483652" r:id="rId8"/>
    <p:sldLayoutId id="2147483653" r:id="rId9"/>
    <p:sldLayoutId id="2147483678" r:id="rId10"/>
    <p:sldLayoutId id="2147483679" r:id="rId11"/>
    <p:sldLayoutId id="2147483680" r:id="rId12"/>
    <p:sldLayoutId id="2147483673" r:id="rId13"/>
    <p:sldLayoutId id="2147483676" r:id="rId14"/>
    <p:sldLayoutId id="2147483677" r:id="rId15"/>
    <p:sldLayoutId id="2147483685" r:id="rId16"/>
    <p:sldLayoutId id="2147483686" r:id="rId17"/>
    <p:sldLayoutId id="2147483688" r:id="rId18"/>
    <p:sldLayoutId id="2147483672" r:id="rId19"/>
    <p:sldLayoutId id="2147483670" r:id="rId20"/>
    <p:sldLayoutId id="2147483664" r:id="rId21"/>
    <p:sldLayoutId id="2147483674" r:id="rId22"/>
    <p:sldLayoutId id="2147483675" r:id="rId23"/>
    <p:sldLayoutId id="2147483683" r:id="rId24"/>
    <p:sldLayoutId id="2147483656" r:id="rId25"/>
    <p:sldLayoutId id="2147483657" r:id="rId26"/>
    <p:sldLayoutId id="214748365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theforum.sph.harvard.edu/events/why-we-overeat/"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hyperlink" Target="https://www.foodinnovation.how/wp-content/uploads/2021/07/5.-Camile-Thai.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Walnuts_for_sale.JPG" TargetMode="External"/><Relationship Id="rId2" Type="http://schemas.openxmlformats.org/officeDocument/2006/relationships/image" Target="../media/image28.jpeg"/><Relationship Id="rId1" Type="http://schemas.openxmlformats.org/officeDocument/2006/relationships/slideLayout" Target="../slideLayouts/slideLayout15.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foodinnovation.how/wp-content/uploads/2021/07/SUSTAIN-Compendium_Page_59-212x300.jpg" TargetMode="External"/><Relationship Id="rId1" Type="http://schemas.openxmlformats.org/officeDocument/2006/relationships/slideLayout" Target="../slideLayouts/slideLayout14.xml"/><Relationship Id="rId5" Type="http://schemas.openxmlformats.org/officeDocument/2006/relationships/hyperlink" Target="https://www.sweetbeat.ie/collections/food-to-go/products/buddha-bowl" TargetMode="External"/><Relationship Id="rId4" Type="http://schemas.openxmlformats.org/officeDocument/2006/relationships/hyperlink" Target="https://www.sweetbeat.ie/collections/food-to-go/products/sweet-beat-super-sala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re-integrate.org/business-and-faith/business-arrow-up/" TargetMode="External"/><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vitalhealthgroup.ie/shop"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theconversation.com/could-some-types-of-sugar-actually-be-good-for-you-55330"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2.xml"/><Relationship Id="rId1" Type="http://schemas.openxmlformats.org/officeDocument/2006/relationships/video" Target="https://www.youtube.com/embed/fVAEgzXXLVs?feature=oembed" TargetMode="External"/><Relationship Id="rId4" Type="http://schemas.openxmlformats.org/officeDocument/2006/relationships/hyperlink" Target="https://www.youtube.com/watch?v=fVAEgzXXLV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chefbrianmcdermott.com/"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2.xml"/><Relationship Id="rId1" Type="http://schemas.openxmlformats.org/officeDocument/2006/relationships/video" Target="https://www.youtube.com/embed/Hy3-QHhzvPE?feature=oembed" TargetMode="External"/><Relationship Id="rId4" Type="http://schemas.openxmlformats.org/officeDocument/2006/relationships/hyperlink" Target="https://www.youtube.com/watch?v=Hy3-QHhzvPE&amp;t=108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hyperlink" Target="https://www.prescouter.com/2018/04/natural-alternatives-chemical-food-preservatives/"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2.xml"/><Relationship Id="rId1" Type="http://schemas.openxmlformats.org/officeDocument/2006/relationships/video" Target="https://www.youtube.com/embed/liOI5FsOUBc?feature=oembed" TargetMode="External"/><Relationship Id="rId4" Type="http://schemas.openxmlformats.org/officeDocument/2006/relationships/hyperlink" Target="https://www.youtube.com/watch?v=liOI5FsOUB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s://www.foodinnovation.how/wp-content/uploads/2021/08/52-Kocbek.pdf" TargetMode="External"/><Relationship Id="rId2" Type="http://schemas.openxmlformats.org/officeDocument/2006/relationships/hyperlink" Target="https://kocbek.si/en/" TargetMode="Externa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globalizationandhealth.biomedcentral.com/articles/10.1186/s12992-021-00667-7"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2.xml"/><Relationship Id="rId1" Type="http://schemas.openxmlformats.org/officeDocument/2006/relationships/video" Target="https://www.youtube.com/embed/_3UUR6FWCPA?feature=oembed" TargetMode="External"/><Relationship Id="rId4" Type="http://schemas.openxmlformats.org/officeDocument/2006/relationships/hyperlink" Target="https://www.youtube.com/watch?v=_3UUR6FWCPA"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2.xml"/><Relationship Id="rId1" Type="http://schemas.openxmlformats.org/officeDocument/2006/relationships/video" Target="https://www.youtube.com/embed/T4PFt4czJw0?feature=oembed" TargetMode="External"/><Relationship Id="rId4" Type="http://schemas.openxmlformats.org/officeDocument/2006/relationships/hyperlink" Target="https://www.youtube.com/watch?v=T4PFt4czJw0"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C7CE-415E-B446-A374-02A0FC4D1E84}"/>
              </a:ext>
            </a:extLst>
          </p:cNvPr>
          <p:cNvSpPr>
            <a:spLocks noGrp="1"/>
          </p:cNvSpPr>
          <p:nvPr>
            <p:ph type="body" sz="quarter" idx="19"/>
          </p:nvPr>
        </p:nvSpPr>
        <p:spPr>
          <a:xfrm>
            <a:off x="576714" y="4791710"/>
            <a:ext cx="3832725" cy="1375409"/>
          </a:xfrm>
        </p:spPr>
        <p:txBody>
          <a:bodyPr>
            <a:normAutofit fontScale="85000" lnSpcReduction="10000"/>
          </a:bodyPr>
          <a:lstStyle/>
          <a:p>
            <a:r>
              <a:rPr lang="es-ES" dirty="0"/>
              <a:t>Innove su negocio de servicios de alimentos mejorando los ingredientes de su oferta nutricional</a:t>
            </a:r>
            <a:endParaRPr lang="en-US" dirty="0"/>
          </a:p>
        </p:txBody>
      </p:sp>
      <p:sp>
        <p:nvSpPr>
          <p:cNvPr id="5" name="Text Placeholder 4">
            <a:extLst>
              <a:ext uri="{FF2B5EF4-FFF2-40B4-BE49-F238E27FC236}">
                <a16:creationId xmlns:a16="http://schemas.microsoft.com/office/drawing/2014/main" id="{C334D751-361D-314B-9BE7-2E8A64BE0AC2}"/>
              </a:ext>
            </a:extLst>
          </p:cNvPr>
          <p:cNvSpPr>
            <a:spLocks noGrp="1"/>
          </p:cNvSpPr>
          <p:nvPr>
            <p:ph type="body" sz="quarter" idx="20"/>
          </p:nvPr>
        </p:nvSpPr>
        <p:spPr>
          <a:xfrm>
            <a:off x="576715" y="3975417"/>
            <a:ext cx="3195485" cy="837258"/>
          </a:xfrm>
        </p:spPr>
        <p:txBody>
          <a:bodyPr/>
          <a:lstStyle/>
          <a:p>
            <a:r>
              <a:rPr lang="en-US" dirty="0"/>
              <a:t>MÓDULO 3</a:t>
            </a:r>
          </a:p>
        </p:txBody>
      </p:sp>
      <p:pic>
        <p:nvPicPr>
          <p:cNvPr id="6" name="Picture 5" descr="A picture containing person, holding, indoor, hand&#10;&#10;Description automatically generated">
            <a:extLst>
              <a:ext uri="{FF2B5EF4-FFF2-40B4-BE49-F238E27FC236}">
                <a16:creationId xmlns:a16="http://schemas.microsoft.com/office/drawing/2014/main" id="{5301411B-83D8-9C47-B90F-3A1D1253C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532" y="-444608"/>
            <a:ext cx="10246468" cy="8299665"/>
          </a:xfrm>
          <a:prstGeom prst="rect">
            <a:avLst/>
          </a:prstGeom>
        </p:spPr>
      </p:pic>
    </p:spTree>
    <p:extLst>
      <p:ext uri="{BB962C8B-B14F-4D97-AF65-F5344CB8AC3E}">
        <p14:creationId xmlns:p14="http://schemas.microsoft.com/office/powerpoint/2010/main" val="250316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B8047-1FD1-408B-A039-736CEE77DE51}"/>
              </a:ext>
            </a:extLst>
          </p:cNvPr>
          <p:cNvSpPr>
            <a:spLocks noGrp="1"/>
          </p:cNvSpPr>
          <p:nvPr>
            <p:ph type="body" sz="quarter" idx="19"/>
          </p:nvPr>
        </p:nvSpPr>
        <p:spPr>
          <a:xfrm>
            <a:off x="579603" y="652821"/>
            <a:ext cx="8857251" cy="794979"/>
          </a:xfrm>
        </p:spPr>
        <p:txBody>
          <a:bodyPr/>
          <a:lstStyle/>
          <a:p>
            <a:r>
              <a:rPr lang="en-US" b="1" dirty="0">
                <a:solidFill>
                  <a:srgbClr val="085156"/>
                </a:solidFill>
              </a:rPr>
              <a:t>¿</a:t>
            </a:r>
            <a:r>
              <a:rPr lang="en-US" b="1" dirty="0" err="1">
                <a:solidFill>
                  <a:srgbClr val="085156"/>
                </a:solidFill>
              </a:rPr>
              <a:t>Qué</a:t>
            </a:r>
            <a:r>
              <a:rPr lang="en-US" b="1" dirty="0">
                <a:solidFill>
                  <a:srgbClr val="085156"/>
                </a:solidFill>
              </a:rPr>
              <a:t> causa la </a:t>
            </a:r>
            <a:r>
              <a:rPr lang="en-US" b="1" dirty="0" err="1">
                <a:solidFill>
                  <a:srgbClr val="085156"/>
                </a:solidFill>
              </a:rPr>
              <a:t>obesidad</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AAF17EA9-6990-4A24-9860-D266D3595285}"/>
              </a:ext>
            </a:extLst>
          </p:cNvPr>
          <p:cNvSpPr>
            <a:spLocks noGrp="1"/>
          </p:cNvSpPr>
          <p:nvPr>
            <p:ph type="body" sz="quarter" idx="20"/>
          </p:nvPr>
        </p:nvSpPr>
        <p:spPr>
          <a:xfrm>
            <a:off x="690880" y="1651728"/>
            <a:ext cx="11209019" cy="3554544"/>
          </a:xfrm>
        </p:spPr>
        <p:txBody>
          <a:bodyPr/>
          <a:lstStyle/>
          <a:p>
            <a:r>
              <a:rPr lang="es-ES" altLang="en-US" b="1" dirty="0">
                <a:solidFill>
                  <a:srgbClr val="085156"/>
                </a:solidFill>
                <a:cs typeface="Arial" panose="020B0604020202020204" pitchFamily="34" charset="0"/>
              </a:rPr>
              <a:t>Las principales causas de la obesidad son ...</a:t>
            </a:r>
          </a:p>
          <a:p>
            <a:r>
              <a:rPr lang="es-ES" altLang="en-US" dirty="0">
                <a:solidFill>
                  <a:srgbClr val="406F70"/>
                </a:solidFill>
                <a:cs typeface="Arial" panose="020B0604020202020204" pitchFamily="34" charset="0"/>
              </a:rPr>
              <a:t>-    Mayor consumo de alimentos enérgicos y con altos contenidos de grasas saturadas y azúcares.</a:t>
            </a:r>
          </a:p>
          <a:p>
            <a:pPr marL="342900" indent="-342900">
              <a:buFontTx/>
              <a:buChar char="-"/>
            </a:pPr>
            <a:r>
              <a:rPr lang="es-ES" altLang="en-US" dirty="0">
                <a:solidFill>
                  <a:srgbClr val="406F70"/>
                </a:solidFill>
                <a:cs typeface="Arial" panose="020B0604020202020204" pitchFamily="34" charset="0"/>
              </a:rPr>
              <a:t>Actividad física reducida.</a:t>
            </a:r>
          </a:p>
          <a:p>
            <a:pPr marL="171450" indent="-171450">
              <a:buFontTx/>
              <a:buChar char="-"/>
            </a:pPr>
            <a:endParaRPr lang="en-IE" altLang="en-US" sz="800" dirty="0">
              <a:solidFill>
                <a:srgbClr val="406F70"/>
              </a:solidFill>
              <a:cs typeface="Arial" panose="020B0604020202020204" pitchFamily="34" charset="0"/>
            </a:endParaRPr>
          </a:p>
          <a:p>
            <a:pPr>
              <a:lnSpc>
                <a:spcPct val="0"/>
              </a:lnSpc>
            </a:pPr>
            <a:r>
              <a:rPr lang="es-ES" altLang="en-US" b="1" dirty="0">
                <a:solidFill>
                  <a:srgbClr val="085156"/>
                </a:solidFill>
                <a:cs typeface="Arial" panose="020B0604020202020204" pitchFamily="34" charset="0"/>
              </a:rPr>
              <a:t>Nuestro entorno alimentario también es un determinante clave ...</a:t>
            </a:r>
            <a:endParaRPr lang="en-IE" altLang="en-US" sz="2400" b="1" dirty="0">
              <a:solidFill>
                <a:srgbClr val="085156"/>
              </a:solidFill>
              <a:cs typeface="Arial" panose="020B0604020202020204" pitchFamily="34" charset="0"/>
            </a:endParaRPr>
          </a:p>
          <a:p>
            <a:pPr algn="just"/>
            <a:r>
              <a:rPr lang="es-ES" altLang="en-US" dirty="0">
                <a:solidFill>
                  <a:srgbClr val="406F70"/>
                </a:solidFill>
                <a:cs typeface="Arial" panose="020B0604020202020204" pitchFamily="34" charset="0"/>
              </a:rPr>
              <a:t>El entorno alimentario de la Escuela de Salud Pública de Harvard llevó a cabo una investigación fascinante para comprender cómo el entorno alimentario influye en nuestro peso. Descargue su Resumen de investigación por entorno, que analiza los factores de riesgo en familias, lugares de trabajo, escuelas, vecindarios, falta de acceso a supermercados, mayor acceso a tiendas de conveniencia y comida rápida.</a:t>
            </a:r>
            <a:endParaRPr lang="en-IE" dirty="0"/>
          </a:p>
        </p:txBody>
      </p:sp>
      <p:sp>
        <p:nvSpPr>
          <p:cNvPr id="4" name="TextBox 3">
            <a:extLst>
              <a:ext uri="{FF2B5EF4-FFF2-40B4-BE49-F238E27FC236}">
                <a16:creationId xmlns:a16="http://schemas.microsoft.com/office/drawing/2014/main" id="{99FE410B-548D-4A3A-8EBA-6EAFA281627E}"/>
              </a:ext>
            </a:extLst>
          </p:cNvPr>
          <p:cNvSpPr txBox="1"/>
          <p:nvPr/>
        </p:nvSpPr>
        <p:spPr>
          <a:xfrm>
            <a:off x="3974592" y="5613400"/>
            <a:ext cx="8037068" cy="984885"/>
          </a:xfrm>
          <a:prstGeom prst="rect">
            <a:avLst/>
          </a:prstGeom>
          <a:noFill/>
        </p:spPr>
        <p:txBody>
          <a:bodyPr wrap="square" rtlCol="0">
            <a:spAutoFit/>
          </a:bodyPr>
          <a:lstStyle/>
          <a:p>
            <a:r>
              <a:rPr lang="en-IE" altLang="en-US" sz="2000" b="1" dirty="0">
                <a:solidFill>
                  <a:srgbClr val="085156"/>
                </a:solidFill>
                <a:highlight>
                  <a:srgbClr val="F5C05B"/>
                </a:highlight>
                <a:cs typeface="Arial" panose="020B0604020202020204" pitchFamily="34" charset="0"/>
              </a:rPr>
              <a:t>DOWNLOAD</a:t>
            </a:r>
            <a:r>
              <a:rPr lang="en-IE" altLang="en-US" sz="2000" dirty="0">
                <a:solidFill>
                  <a:srgbClr val="F5A326"/>
                </a:solidFill>
                <a:cs typeface="Arial" panose="020B0604020202020204" pitchFamily="34" charset="0"/>
              </a:rPr>
              <a:t> - The Forum at Harvard School of Public Health’s webcast  “</a:t>
            </a:r>
            <a:r>
              <a:rPr lang="en-IE" altLang="ja-JP" sz="2000" dirty="0">
                <a:solidFill>
                  <a:srgbClr val="F5A326"/>
                </a:solidFill>
                <a:cs typeface="Arial" panose="020B0604020202020204" pitchFamily="34" charset="0"/>
                <a:hlinkClick r:id="rId2"/>
              </a:rPr>
              <a:t>Why We Overeat: The Toxic Food Environment and Obesity</a:t>
            </a:r>
            <a:r>
              <a:rPr lang="en-IE" altLang="ja-JP" sz="2000" dirty="0">
                <a:solidFill>
                  <a:srgbClr val="F5A326"/>
                </a:solidFill>
                <a:cs typeface="Arial" panose="020B0604020202020204" pitchFamily="34" charset="0"/>
              </a:rPr>
              <a:t>.</a:t>
            </a:r>
            <a:r>
              <a:rPr lang="en-IE" altLang="en-US" sz="2000" dirty="0">
                <a:solidFill>
                  <a:srgbClr val="F5A326"/>
                </a:solidFill>
                <a:cs typeface="Arial" panose="020B0604020202020204" pitchFamily="34" charset="0"/>
              </a:rPr>
              <a:t>”</a:t>
            </a:r>
          </a:p>
          <a:p>
            <a:endParaRPr lang="en-IE" dirty="0"/>
          </a:p>
        </p:txBody>
      </p:sp>
    </p:spTree>
    <p:extLst>
      <p:ext uri="{BB962C8B-B14F-4D97-AF65-F5344CB8AC3E}">
        <p14:creationId xmlns:p14="http://schemas.microsoft.com/office/powerpoint/2010/main" val="277972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1F358-A792-418E-AAF7-39C663CD2CC6}"/>
              </a:ext>
            </a:extLst>
          </p:cNvPr>
          <p:cNvSpPr>
            <a:spLocks noGrp="1"/>
          </p:cNvSpPr>
          <p:nvPr>
            <p:ph type="body" sz="quarter" idx="14"/>
          </p:nvPr>
        </p:nvSpPr>
        <p:spPr>
          <a:xfrm>
            <a:off x="684287" y="3236316"/>
            <a:ext cx="3408830" cy="429235"/>
          </a:xfrm>
        </p:spPr>
        <p:txBody>
          <a:bodyPr>
            <a:normAutofit fontScale="25000" lnSpcReduction="20000"/>
          </a:bodyPr>
          <a:lstStyle/>
          <a:p>
            <a:endParaRPr lang="en-US" b="1" u="sng" dirty="0">
              <a:solidFill>
                <a:srgbClr val="085156"/>
              </a:solidFill>
            </a:endParaRPr>
          </a:p>
          <a:p>
            <a:r>
              <a:rPr lang="en-US" sz="9600" b="1" u="sng" dirty="0">
                <a:solidFill>
                  <a:srgbClr val="085156"/>
                </a:solidFill>
              </a:rPr>
              <a:t>Vida </a:t>
            </a:r>
            <a:r>
              <a:rPr lang="en-US" sz="9600" b="1" u="sng" dirty="0" err="1">
                <a:solidFill>
                  <a:srgbClr val="085156"/>
                </a:solidFill>
              </a:rPr>
              <a:t>saludable</a:t>
            </a:r>
            <a:endParaRPr lang="en-IE" sz="9600" b="1" u="sng" dirty="0">
              <a:solidFill>
                <a:srgbClr val="085156"/>
              </a:solidFill>
            </a:endParaRPr>
          </a:p>
        </p:txBody>
      </p:sp>
      <p:sp>
        <p:nvSpPr>
          <p:cNvPr id="3" name="Text Placeholder 2">
            <a:extLst>
              <a:ext uri="{FF2B5EF4-FFF2-40B4-BE49-F238E27FC236}">
                <a16:creationId xmlns:a16="http://schemas.microsoft.com/office/drawing/2014/main" id="{9848DCFC-C9C3-408C-9B8F-1F69B384592C}"/>
              </a:ext>
            </a:extLst>
          </p:cNvPr>
          <p:cNvSpPr>
            <a:spLocks noGrp="1"/>
          </p:cNvSpPr>
          <p:nvPr>
            <p:ph type="body" sz="quarter" idx="15"/>
          </p:nvPr>
        </p:nvSpPr>
        <p:spPr>
          <a:xfrm>
            <a:off x="499127" y="3865375"/>
            <a:ext cx="3593990" cy="3070918"/>
          </a:xfrm>
        </p:spPr>
        <p:txBody>
          <a:bodyPr>
            <a:normAutofit fontScale="40000" lnSpcReduction="20000"/>
          </a:bodyPr>
          <a:lstStyle/>
          <a:p>
            <a:pPr>
              <a:lnSpc>
                <a:spcPct val="120000"/>
              </a:lnSpc>
            </a:pPr>
            <a:r>
              <a:rPr lang="es-ES" altLang="en-US" sz="6000" dirty="0">
                <a:solidFill>
                  <a:srgbClr val="085156"/>
                </a:solidFill>
                <a:cs typeface="Arial" panose="020B0604020202020204" pitchFamily="34" charset="0"/>
              </a:rPr>
              <a:t>Se trata tanto de eliminar los ingredientes artificiales e innecesarios como de agregar más "cosas buenas". Los productos puros y naturales están a la orden del día.</a:t>
            </a:r>
            <a:endParaRPr lang="en-IE" dirty="0"/>
          </a:p>
        </p:txBody>
      </p:sp>
      <p:sp>
        <p:nvSpPr>
          <p:cNvPr id="4" name="Text Placeholder 3">
            <a:extLst>
              <a:ext uri="{FF2B5EF4-FFF2-40B4-BE49-F238E27FC236}">
                <a16:creationId xmlns:a16="http://schemas.microsoft.com/office/drawing/2014/main" id="{D38DB6FD-CC25-4B58-80A2-2A4C4608E0B8}"/>
              </a:ext>
            </a:extLst>
          </p:cNvPr>
          <p:cNvSpPr>
            <a:spLocks noGrp="1"/>
          </p:cNvSpPr>
          <p:nvPr>
            <p:ph type="body" sz="quarter" idx="16"/>
          </p:nvPr>
        </p:nvSpPr>
        <p:spPr>
          <a:xfrm>
            <a:off x="4512216" y="3236316"/>
            <a:ext cx="3408830" cy="429235"/>
          </a:xfrm>
        </p:spPr>
        <p:txBody>
          <a:bodyPr>
            <a:normAutofit fontScale="92500" lnSpcReduction="20000"/>
          </a:bodyPr>
          <a:lstStyle/>
          <a:p>
            <a:r>
              <a:rPr lang="en-US" b="1" u="sng" dirty="0" err="1">
                <a:solidFill>
                  <a:srgbClr val="406F70"/>
                </a:solidFill>
              </a:rPr>
              <a:t>Uso</a:t>
            </a:r>
            <a:r>
              <a:rPr lang="en-US" b="1" u="sng" dirty="0">
                <a:solidFill>
                  <a:srgbClr val="406F70"/>
                </a:solidFill>
              </a:rPr>
              <a:t> de la </a:t>
            </a:r>
            <a:r>
              <a:rPr lang="en-US" b="1" u="sng" dirty="0" err="1">
                <a:solidFill>
                  <a:srgbClr val="406F70"/>
                </a:solidFill>
              </a:rPr>
              <a:t>tecnología</a:t>
            </a:r>
            <a:endParaRPr lang="en-IE" b="1" u="sng" dirty="0">
              <a:solidFill>
                <a:srgbClr val="406F70"/>
              </a:solidFill>
            </a:endParaRPr>
          </a:p>
        </p:txBody>
      </p:sp>
      <p:sp>
        <p:nvSpPr>
          <p:cNvPr id="5" name="Text Placeholder 4">
            <a:extLst>
              <a:ext uri="{FF2B5EF4-FFF2-40B4-BE49-F238E27FC236}">
                <a16:creationId xmlns:a16="http://schemas.microsoft.com/office/drawing/2014/main" id="{9C9E766E-5497-4453-B3DB-C7B048B2C699}"/>
              </a:ext>
            </a:extLst>
          </p:cNvPr>
          <p:cNvSpPr>
            <a:spLocks noGrp="1"/>
          </p:cNvSpPr>
          <p:nvPr>
            <p:ph type="body" sz="quarter" idx="17"/>
          </p:nvPr>
        </p:nvSpPr>
        <p:spPr>
          <a:xfrm>
            <a:off x="4365266" y="3787082"/>
            <a:ext cx="3593990" cy="2057905"/>
          </a:xfrm>
        </p:spPr>
        <p:txBody>
          <a:bodyPr>
            <a:noAutofit/>
          </a:bodyPr>
          <a:lstStyle/>
          <a:p>
            <a:pPr>
              <a:defRPr/>
            </a:pPr>
            <a:r>
              <a:rPr lang="es-ES" dirty="0">
                <a:solidFill>
                  <a:srgbClr val="406F70"/>
                </a:solidFill>
                <a:ea typeface="ＭＳ Ｐゴシック" charset="0"/>
                <a:cs typeface="Arial"/>
              </a:rPr>
              <a:t>Los consumidores utilizan tecnologías que gestionan y miden muchos aspectos de su estilo de vida, desde la ingesta de agua hasta el sueño y los niveles de azúcar.</a:t>
            </a:r>
            <a:endParaRPr lang="en-IE" dirty="0"/>
          </a:p>
        </p:txBody>
      </p:sp>
      <p:sp>
        <p:nvSpPr>
          <p:cNvPr id="6" name="Text Placeholder 5">
            <a:extLst>
              <a:ext uri="{FF2B5EF4-FFF2-40B4-BE49-F238E27FC236}">
                <a16:creationId xmlns:a16="http://schemas.microsoft.com/office/drawing/2014/main" id="{5B6CB2CF-DE40-49D3-B3EC-A9B22B4E27F5}"/>
              </a:ext>
            </a:extLst>
          </p:cNvPr>
          <p:cNvSpPr>
            <a:spLocks noGrp="1"/>
          </p:cNvSpPr>
          <p:nvPr>
            <p:ph type="body" sz="quarter" idx="18"/>
          </p:nvPr>
        </p:nvSpPr>
        <p:spPr>
          <a:xfrm>
            <a:off x="8228086" y="3236316"/>
            <a:ext cx="3408830" cy="429235"/>
          </a:xfrm>
        </p:spPr>
        <p:txBody>
          <a:bodyPr>
            <a:normAutofit fontScale="92500" lnSpcReduction="20000"/>
          </a:bodyPr>
          <a:lstStyle/>
          <a:p>
            <a:r>
              <a:rPr lang="en-US" b="1" u="sng" dirty="0" err="1">
                <a:solidFill>
                  <a:srgbClr val="F5C05B"/>
                </a:solidFill>
              </a:rPr>
              <a:t>Logro</a:t>
            </a:r>
            <a:r>
              <a:rPr lang="en-US" b="1" u="sng" dirty="0">
                <a:solidFill>
                  <a:srgbClr val="F5C05B"/>
                </a:solidFill>
              </a:rPr>
              <a:t> del </a:t>
            </a:r>
            <a:r>
              <a:rPr lang="en-US" b="1" u="sng" dirty="0" err="1">
                <a:solidFill>
                  <a:srgbClr val="F5C05B"/>
                </a:solidFill>
              </a:rPr>
              <a:t>equilibrio</a:t>
            </a:r>
            <a:endParaRPr lang="en-IE" b="1" u="sng" dirty="0">
              <a:solidFill>
                <a:srgbClr val="F5C05B"/>
              </a:solidFill>
            </a:endParaRPr>
          </a:p>
        </p:txBody>
      </p:sp>
      <p:sp>
        <p:nvSpPr>
          <p:cNvPr id="7" name="Text Placeholder 6">
            <a:extLst>
              <a:ext uri="{FF2B5EF4-FFF2-40B4-BE49-F238E27FC236}">
                <a16:creationId xmlns:a16="http://schemas.microsoft.com/office/drawing/2014/main" id="{F926FAB6-F084-4FA1-9742-67EDC38CF587}"/>
              </a:ext>
            </a:extLst>
          </p:cNvPr>
          <p:cNvSpPr>
            <a:spLocks noGrp="1"/>
          </p:cNvSpPr>
          <p:nvPr>
            <p:ph type="body" sz="quarter" idx="19"/>
          </p:nvPr>
        </p:nvSpPr>
        <p:spPr>
          <a:xfrm>
            <a:off x="8118282" y="3787082"/>
            <a:ext cx="3593990" cy="2414935"/>
          </a:xfrm>
        </p:spPr>
        <p:txBody>
          <a:bodyPr>
            <a:normAutofit fontScale="25000" lnSpcReduction="20000"/>
          </a:bodyPr>
          <a:lstStyle/>
          <a:p>
            <a:endParaRPr lang="es-ES" altLang="en-US" sz="2600" dirty="0">
              <a:solidFill>
                <a:srgbClr val="F5C05B"/>
              </a:solidFill>
              <a:cs typeface="Arial" panose="020B0604020202020204" pitchFamily="34" charset="0"/>
            </a:endParaRPr>
          </a:p>
          <a:p>
            <a:r>
              <a:rPr lang="es-ES" altLang="en-US" sz="9600" dirty="0">
                <a:solidFill>
                  <a:srgbClr val="F5C05B"/>
                </a:solidFill>
                <a:cs typeface="Arial" panose="020B0604020202020204" pitchFamily="34" charset="0"/>
              </a:rPr>
              <a:t>El equilibrio es cada vez más una prioridad en las agendas de los consumidores. Los límites entre el bienestar físico y emocional se difuminan a medida que las personas aspiran a un ideal holístico de mente y cuerpo sanos.</a:t>
            </a:r>
            <a:endParaRPr lang="en-IE" sz="5600" dirty="0"/>
          </a:p>
        </p:txBody>
      </p:sp>
      <p:sp>
        <p:nvSpPr>
          <p:cNvPr id="8" name="Text Placeholder 7">
            <a:extLst>
              <a:ext uri="{FF2B5EF4-FFF2-40B4-BE49-F238E27FC236}">
                <a16:creationId xmlns:a16="http://schemas.microsoft.com/office/drawing/2014/main" id="{B9762A7D-C122-443A-9A17-73073E262139}"/>
              </a:ext>
            </a:extLst>
          </p:cNvPr>
          <p:cNvSpPr>
            <a:spLocks noGrp="1"/>
          </p:cNvSpPr>
          <p:nvPr>
            <p:ph type="body" sz="quarter" idx="13"/>
          </p:nvPr>
        </p:nvSpPr>
        <p:spPr>
          <a:xfrm>
            <a:off x="375920" y="335280"/>
            <a:ext cx="11594834" cy="1247030"/>
          </a:xfrm>
        </p:spPr>
        <p:txBody>
          <a:bodyPr>
            <a:normAutofit fontScale="70000" lnSpcReduction="20000"/>
          </a:bodyPr>
          <a:lstStyle/>
          <a:p>
            <a:r>
              <a:rPr lang="es-ES" b="1" dirty="0">
                <a:solidFill>
                  <a:srgbClr val="085156"/>
                </a:solidFill>
              </a:rPr>
              <a:t>Como empresas de servicios de alimentos, tenemos un papel que desempeñar.</a:t>
            </a:r>
          </a:p>
          <a:p>
            <a:r>
              <a:rPr lang="es-ES" b="1" dirty="0">
                <a:solidFill>
                  <a:srgbClr val="085156"/>
                </a:solidFill>
              </a:rPr>
              <a:t>Si nos alineamos con las principales tendencias de salud y bienestar, también exponemos una creciente oportunidad de mercado</a:t>
            </a:r>
            <a:endParaRPr lang="en-IE" b="1" dirty="0">
              <a:solidFill>
                <a:srgbClr val="085156"/>
              </a:solidFill>
            </a:endParaRPr>
          </a:p>
        </p:txBody>
      </p:sp>
    </p:spTree>
    <p:extLst>
      <p:ext uri="{BB962C8B-B14F-4D97-AF65-F5344CB8AC3E}">
        <p14:creationId xmlns:p14="http://schemas.microsoft.com/office/powerpoint/2010/main" val="227902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733DB-2AA1-4990-9C3B-05C115F50D26}"/>
              </a:ext>
            </a:extLst>
          </p:cNvPr>
          <p:cNvSpPr>
            <a:spLocks noGrp="1"/>
          </p:cNvSpPr>
          <p:nvPr>
            <p:ph type="body" sz="quarter" idx="19"/>
          </p:nvPr>
        </p:nvSpPr>
        <p:spPr>
          <a:xfrm>
            <a:off x="646104" y="370188"/>
            <a:ext cx="8857251" cy="1766183"/>
          </a:xfrm>
        </p:spPr>
        <p:txBody>
          <a:bodyPr>
            <a:normAutofit fontScale="55000" lnSpcReduction="20000"/>
          </a:bodyPr>
          <a:lstStyle/>
          <a:p>
            <a:pPr algn="ctr">
              <a:spcBef>
                <a:spcPct val="50000"/>
              </a:spcBef>
              <a:defRPr/>
            </a:pPr>
            <a:endParaRPr lang="es-ES" sz="5100" b="1" dirty="0">
              <a:ea typeface="Geneva" pitchFamily="-48" charset="-128"/>
              <a:cs typeface="Arial" pitchFamily="34" charset="0"/>
            </a:endParaRPr>
          </a:p>
          <a:p>
            <a:pPr algn="ctr">
              <a:spcBef>
                <a:spcPct val="50000"/>
              </a:spcBef>
              <a:defRPr/>
            </a:pPr>
            <a:r>
              <a:rPr lang="es-ES" sz="5100" b="1" dirty="0">
                <a:ea typeface="Geneva" pitchFamily="-48" charset="-128"/>
                <a:cs typeface="Arial" pitchFamily="34" charset="0"/>
              </a:rPr>
              <a:t>Salud y Bienestar, LAS PRINCIPALES TENDENCIAS</a:t>
            </a:r>
          </a:p>
          <a:p>
            <a:pPr algn="ctr">
              <a:spcBef>
                <a:spcPct val="50000"/>
              </a:spcBef>
              <a:defRPr/>
            </a:pPr>
            <a:r>
              <a:rPr lang="es-ES" sz="4100" b="1" dirty="0">
                <a:ea typeface="Geneva" pitchFamily="-48" charset="-128"/>
                <a:cs typeface="Arial" pitchFamily="34" charset="0"/>
              </a:rPr>
              <a:t>¿Cómo pueden innovar estas tendencias su negocio de alimentación?</a:t>
            </a:r>
            <a:endParaRPr lang="en-IE" dirty="0"/>
          </a:p>
        </p:txBody>
      </p:sp>
      <p:sp>
        <p:nvSpPr>
          <p:cNvPr id="3" name="TextBox 2">
            <a:extLst>
              <a:ext uri="{FF2B5EF4-FFF2-40B4-BE49-F238E27FC236}">
                <a16:creationId xmlns:a16="http://schemas.microsoft.com/office/drawing/2014/main" id="{C108FACC-6F91-42BB-A91A-505316DD206B}"/>
              </a:ext>
            </a:extLst>
          </p:cNvPr>
          <p:cNvSpPr txBox="1"/>
          <p:nvPr/>
        </p:nvSpPr>
        <p:spPr>
          <a:xfrm>
            <a:off x="731520" y="2108400"/>
            <a:ext cx="2899807" cy="3693319"/>
          </a:xfrm>
          <a:prstGeom prst="rect">
            <a:avLst/>
          </a:prstGeom>
          <a:solidFill>
            <a:srgbClr val="406F70"/>
          </a:solidFill>
        </p:spPr>
        <p:txBody>
          <a:bodyPr wrap="square" rtlCol="0">
            <a:spAutoFit/>
          </a:bodyPr>
          <a:lstStyle/>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s-ES" dirty="0">
              <a:solidFill>
                <a:srgbClr val="F5C05B"/>
              </a:solidFill>
            </a:endParaRPr>
          </a:p>
          <a:p>
            <a:pPr algn="ctr"/>
            <a:r>
              <a:rPr lang="es-ES" dirty="0">
                <a:solidFill>
                  <a:srgbClr val="F5C05B"/>
                </a:solidFill>
              </a:rPr>
              <a:t>Reducir ¿Ingredientes, procesos o empaques para enfatizar la naturalidad de su Producto?</a:t>
            </a:r>
            <a:endParaRPr lang="en-US" dirty="0">
              <a:solidFill>
                <a:srgbClr val="F5C05B"/>
              </a:solidFill>
            </a:endParaRPr>
          </a:p>
          <a:p>
            <a:pPr algn="ctr"/>
            <a:endParaRPr lang="en-US" dirty="0">
              <a:solidFill>
                <a:srgbClr val="F5C05B"/>
              </a:solidFill>
            </a:endParaRPr>
          </a:p>
          <a:p>
            <a:pPr algn="ctr"/>
            <a:endParaRPr lang="en-IE" dirty="0">
              <a:solidFill>
                <a:srgbClr val="F5C05B"/>
              </a:solidFill>
            </a:endParaRPr>
          </a:p>
        </p:txBody>
      </p:sp>
      <p:pic>
        <p:nvPicPr>
          <p:cNvPr id="7" name="Picture 6">
            <a:extLst>
              <a:ext uri="{FF2B5EF4-FFF2-40B4-BE49-F238E27FC236}">
                <a16:creationId xmlns:a16="http://schemas.microsoft.com/office/drawing/2014/main" id="{8B786464-A0C1-4D8C-BC79-DC3089055F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8798" y="2332869"/>
            <a:ext cx="2365249" cy="1288555"/>
          </a:xfrm>
          <a:prstGeom prst="rect">
            <a:avLst/>
          </a:prstGeom>
        </p:spPr>
      </p:pic>
      <p:sp>
        <p:nvSpPr>
          <p:cNvPr id="8" name="TextBox 7">
            <a:extLst>
              <a:ext uri="{FF2B5EF4-FFF2-40B4-BE49-F238E27FC236}">
                <a16:creationId xmlns:a16="http://schemas.microsoft.com/office/drawing/2014/main" id="{97EAB8E6-CF8B-4404-BD8E-40122BF650AE}"/>
              </a:ext>
            </a:extLst>
          </p:cNvPr>
          <p:cNvSpPr txBox="1"/>
          <p:nvPr/>
        </p:nvSpPr>
        <p:spPr>
          <a:xfrm>
            <a:off x="4124652" y="2102911"/>
            <a:ext cx="2899807" cy="4524315"/>
          </a:xfrm>
          <a:prstGeom prst="rect">
            <a:avLst/>
          </a:prstGeom>
          <a:solidFill>
            <a:srgbClr val="406F70"/>
          </a:solidFill>
        </p:spPr>
        <p:txBody>
          <a:bodyPr wrap="square" rtlCol="0">
            <a:spAutoFit/>
          </a:bodyPr>
          <a:lstStyle/>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s-ES" dirty="0">
              <a:solidFill>
                <a:srgbClr val="F5C05B"/>
              </a:solidFill>
            </a:endParaRPr>
          </a:p>
          <a:p>
            <a:pPr algn="ctr"/>
            <a:r>
              <a:rPr lang="es-ES" dirty="0">
                <a:solidFill>
                  <a:srgbClr val="F5C05B"/>
                </a:solidFill>
              </a:rPr>
              <a:t>Aproveche la tecnología para ayudar a los consumidores a aprovechar al máximo su producto y servicio, y comprender sus beneficios energéticos y para la salud, tanto para adultos como para niños.</a:t>
            </a:r>
            <a:endParaRPr lang="en-US" dirty="0">
              <a:solidFill>
                <a:srgbClr val="F5C05B"/>
              </a:solidFill>
            </a:endParaRPr>
          </a:p>
          <a:p>
            <a:pPr algn="ctr"/>
            <a:endParaRPr lang="en-IE" dirty="0">
              <a:solidFill>
                <a:srgbClr val="F5C05B"/>
              </a:solidFill>
            </a:endParaRPr>
          </a:p>
        </p:txBody>
      </p:sp>
      <p:pic>
        <p:nvPicPr>
          <p:cNvPr id="5" name="Picture 4">
            <a:extLst>
              <a:ext uri="{FF2B5EF4-FFF2-40B4-BE49-F238E27FC236}">
                <a16:creationId xmlns:a16="http://schemas.microsoft.com/office/drawing/2014/main" id="{9784E44F-84AF-4C5A-B9C5-EEFD7011C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0289" y="2332868"/>
            <a:ext cx="2408532" cy="1288555"/>
          </a:xfrm>
          <a:prstGeom prst="rect">
            <a:avLst/>
          </a:prstGeom>
        </p:spPr>
      </p:pic>
      <p:sp>
        <p:nvSpPr>
          <p:cNvPr id="10" name="TextBox 9">
            <a:extLst>
              <a:ext uri="{FF2B5EF4-FFF2-40B4-BE49-F238E27FC236}">
                <a16:creationId xmlns:a16="http://schemas.microsoft.com/office/drawing/2014/main" id="{B9AAA889-5B17-4874-AD08-74CD423192E1}"/>
              </a:ext>
            </a:extLst>
          </p:cNvPr>
          <p:cNvSpPr txBox="1"/>
          <p:nvPr/>
        </p:nvSpPr>
        <p:spPr>
          <a:xfrm>
            <a:off x="7493400" y="2103727"/>
            <a:ext cx="2899807" cy="4247317"/>
          </a:xfrm>
          <a:prstGeom prst="rect">
            <a:avLst/>
          </a:prstGeom>
          <a:solidFill>
            <a:srgbClr val="406F70"/>
          </a:solidFill>
        </p:spPr>
        <p:txBody>
          <a:bodyPr wrap="square" rtlCol="0">
            <a:spAutoFit/>
          </a:bodyPr>
          <a:lstStyle/>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s-ES" dirty="0">
              <a:solidFill>
                <a:srgbClr val="F5C05B"/>
              </a:solidFill>
            </a:endParaRPr>
          </a:p>
          <a:p>
            <a:pPr algn="ctr"/>
            <a:r>
              <a:rPr lang="es-ES" dirty="0">
                <a:solidFill>
                  <a:srgbClr val="F5C05B"/>
                </a:solidFill>
              </a:rPr>
              <a:t>¿Hacer que su producto sea personalizable y adecuado para una variedad de dietas y estilos de vida? ¿Cómo puede contribuir a un estilo de vida holísticamente equilibrado?</a:t>
            </a:r>
            <a:endParaRPr lang="en-US" dirty="0">
              <a:solidFill>
                <a:srgbClr val="F5C05B"/>
              </a:solidFill>
            </a:endParaRPr>
          </a:p>
          <a:p>
            <a:pPr algn="ctr"/>
            <a:endParaRPr lang="en-US" dirty="0">
              <a:solidFill>
                <a:srgbClr val="F5C05B"/>
              </a:solidFill>
            </a:endParaRPr>
          </a:p>
        </p:txBody>
      </p:sp>
      <p:pic>
        <p:nvPicPr>
          <p:cNvPr id="9" name="Picture 8">
            <a:extLst>
              <a:ext uri="{FF2B5EF4-FFF2-40B4-BE49-F238E27FC236}">
                <a16:creationId xmlns:a16="http://schemas.microsoft.com/office/drawing/2014/main" id="{0307104E-84C6-47F8-8574-CDFE9B93B1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6388" y="2360325"/>
            <a:ext cx="2408533" cy="1261099"/>
          </a:xfrm>
          <a:prstGeom prst="rect">
            <a:avLst/>
          </a:prstGeom>
        </p:spPr>
      </p:pic>
    </p:spTree>
    <p:extLst>
      <p:ext uri="{BB962C8B-B14F-4D97-AF65-F5344CB8AC3E}">
        <p14:creationId xmlns:p14="http://schemas.microsoft.com/office/powerpoint/2010/main" val="316157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A55C00C-E729-4097-A699-292F5884CE3F}"/>
              </a:ext>
            </a:extLst>
          </p:cNvPr>
          <p:cNvPicPr>
            <a:picLocks noChangeAspect="1"/>
          </p:cNvPicPr>
          <p:nvPr/>
        </p:nvPicPr>
        <p:blipFill>
          <a:blip r:embed="rId2"/>
          <a:stretch>
            <a:fillRect/>
          </a:stretch>
        </p:blipFill>
        <p:spPr>
          <a:xfrm>
            <a:off x="0" y="0"/>
            <a:ext cx="7686675" cy="2101594"/>
          </a:xfrm>
          <a:prstGeom prst="rect">
            <a:avLst/>
          </a:prstGeom>
        </p:spPr>
      </p:pic>
      <p:sp>
        <p:nvSpPr>
          <p:cNvPr id="2" name="Text Placeholder 1">
            <a:extLst>
              <a:ext uri="{FF2B5EF4-FFF2-40B4-BE49-F238E27FC236}">
                <a16:creationId xmlns:a16="http://schemas.microsoft.com/office/drawing/2014/main" id="{5DE04810-4B8F-4139-A4B8-A065560ABD28}"/>
              </a:ext>
            </a:extLst>
          </p:cNvPr>
          <p:cNvSpPr>
            <a:spLocks noGrp="1"/>
          </p:cNvSpPr>
          <p:nvPr>
            <p:ph type="body" sz="quarter" idx="19"/>
          </p:nvPr>
        </p:nvSpPr>
        <p:spPr>
          <a:xfrm>
            <a:off x="451104" y="1797449"/>
            <a:ext cx="8857251" cy="700387"/>
          </a:xfrm>
        </p:spPr>
        <p:txBody>
          <a:bodyPr>
            <a:normAutofit fontScale="25000" lnSpcReduction="20000"/>
          </a:bodyPr>
          <a:lstStyle/>
          <a:p>
            <a:endParaRPr lang="es-ES" dirty="0"/>
          </a:p>
          <a:p>
            <a:r>
              <a:rPr lang="es-ES" sz="9600" b="1" dirty="0"/>
              <a:t>Un estudio de caso que demuestra las 3 principales tendencias</a:t>
            </a:r>
            <a:endParaRPr lang="en-IE" sz="9600" b="1" dirty="0"/>
          </a:p>
        </p:txBody>
      </p:sp>
      <p:sp>
        <p:nvSpPr>
          <p:cNvPr id="3" name="Text Placeholder 2">
            <a:extLst>
              <a:ext uri="{FF2B5EF4-FFF2-40B4-BE49-F238E27FC236}">
                <a16:creationId xmlns:a16="http://schemas.microsoft.com/office/drawing/2014/main" id="{10AE8B8C-9A9C-408A-AEE6-366D9764AAE6}"/>
              </a:ext>
            </a:extLst>
          </p:cNvPr>
          <p:cNvSpPr>
            <a:spLocks noGrp="1"/>
          </p:cNvSpPr>
          <p:nvPr>
            <p:ph type="body" sz="quarter" idx="20"/>
          </p:nvPr>
        </p:nvSpPr>
        <p:spPr>
          <a:xfrm>
            <a:off x="451104" y="2497836"/>
            <a:ext cx="11570208" cy="3676339"/>
          </a:xfrm>
        </p:spPr>
        <p:txBody>
          <a:bodyPr/>
          <a:lstStyle/>
          <a:p>
            <a:r>
              <a:rPr lang="es-ES" sz="2000" dirty="0">
                <a:solidFill>
                  <a:srgbClr val="085156"/>
                </a:solidFill>
                <a:latin typeface="Calibri" panose="020F0502020204030204" pitchFamily="34" charset="0"/>
                <a:ea typeface="Calibri" panose="020F0502020204030204" pitchFamily="34" charset="0"/>
                <a:cs typeface="Times New Roman" panose="02020603050405020304" pitchFamily="18" charset="0"/>
              </a:rPr>
              <a:t>Camile Thai está innovando la comida rápida al demostrar que la comida para llevar o la entrega de "comida rápida" también puede ser comida saludable y puede producirse de manera sostenible y ética. La cadena de restaurantes a través de su estrategia de desarrollo ha apoyado a sus franquiciados en cada paso del camino para entregar un producto consistente y de calidad. No importa en qué ubicación, todos están alineados con los mismos principios de productos de origen local, salsas aromáticas hechas a mano y platos hechos a pedido de "comida tailandesa de buen humor".</a:t>
            </a:r>
          </a:p>
          <a:p>
            <a:r>
              <a:rPr lang="es-ES" sz="2000" dirty="0">
                <a:solidFill>
                  <a:srgbClr val="085156"/>
                </a:solidFill>
                <a:latin typeface="Calibri" panose="020F0502020204030204" pitchFamily="34" charset="0"/>
                <a:ea typeface="Calibri" panose="020F0502020204030204" pitchFamily="34" charset="0"/>
                <a:cs typeface="Times New Roman" panose="02020603050405020304" pitchFamily="18" charset="0"/>
              </a:rPr>
              <a:t>A través de la digitalización, van un paso más allá y promueven la salud a través del uso de su aplicación. Aquí, proporcionan recuentos de calorías y macronutrientes, que son probados en laboratorio y certificados por nutricionistas. Su sitio web está muy centrado en la salud y la nutrición.</a:t>
            </a:r>
          </a:p>
          <a:p>
            <a:r>
              <a:rPr lang="en-IE" sz="1800" b="1" dirty="0">
                <a:solidFill>
                  <a:srgbClr val="085156"/>
                </a:solidFill>
                <a:highlight>
                  <a:srgbClr val="F5C05B"/>
                </a:highlight>
              </a:rPr>
              <a:t>VISIT</a:t>
            </a:r>
            <a:r>
              <a:rPr lang="en-IE" sz="1800" dirty="0">
                <a:solidFill>
                  <a:srgbClr val="085156"/>
                </a:solidFill>
              </a:rPr>
              <a:t> </a:t>
            </a:r>
            <a:r>
              <a:rPr lang="en-IE" sz="1600" dirty="0">
                <a:solidFill>
                  <a:srgbClr val="085156"/>
                </a:solidFill>
                <a:hlinkClick r:id="rId3"/>
              </a:rPr>
              <a:t>https://www.camile.ie/</a:t>
            </a:r>
            <a:endParaRPr lang="en-IE" sz="1600" dirty="0">
              <a:solidFill>
                <a:srgbClr val="085156"/>
              </a:solidFill>
            </a:endParaRPr>
          </a:p>
          <a:p>
            <a:r>
              <a:rPr lang="en-IE" sz="1800" b="1" dirty="0">
                <a:solidFill>
                  <a:srgbClr val="085156"/>
                </a:solidFill>
                <a:highlight>
                  <a:srgbClr val="F5C05B"/>
                </a:highlight>
              </a:rPr>
              <a:t>READ THE FULL STORY</a:t>
            </a:r>
            <a:r>
              <a:rPr lang="en-IE" sz="1800" b="1" dirty="0">
                <a:solidFill>
                  <a:srgbClr val="085156"/>
                </a:solidFill>
              </a:rPr>
              <a:t> </a:t>
            </a:r>
            <a:r>
              <a:rPr lang="en-IE" sz="1800" b="1" dirty="0">
                <a:solidFill>
                  <a:srgbClr val="085156"/>
                </a:solidFill>
                <a:hlinkClick r:id="rId4"/>
              </a:rPr>
              <a:t>https://www.foodinnovation.how/wp-content/uploads/2021/07/5.-Camile-Thai.pdf</a:t>
            </a:r>
            <a:endParaRPr lang="en-IE" sz="1800" b="1" dirty="0">
              <a:solidFill>
                <a:srgbClr val="085156"/>
              </a:solidFill>
            </a:endParaRPr>
          </a:p>
          <a:p>
            <a:endParaRPr lang="en-IE" sz="1800" b="1" dirty="0">
              <a:solidFill>
                <a:srgbClr val="085156"/>
              </a:solidFill>
            </a:endParaRPr>
          </a:p>
        </p:txBody>
      </p:sp>
      <p:sp>
        <p:nvSpPr>
          <p:cNvPr id="7" name="TextBox 6">
            <a:extLst>
              <a:ext uri="{FF2B5EF4-FFF2-40B4-BE49-F238E27FC236}">
                <a16:creationId xmlns:a16="http://schemas.microsoft.com/office/drawing/2014/main" id="{420FA56C-2146-4EA4-8966-FF40FA3AC945}"/>
              </a:ext>
            </a:extLst>
          </p:cNvPr>
          <p:cNvSpPr txBox="1"/>
          <p:nvPr/>
        </p:nvSpPr>
        <p:spPr>
          <a:xfrm>
            <a:off x="8793872" y="602247"/>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313587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celery smoothie">
            <a:extLst>
              <a:ext uri="{FF2B5EF4-FFF2-40B4-BE49-F238E27FC236}">
                <a16:creationId xmlns:a16="http://schemas.microsoft.com/office/drawing/2014/main" id="{EB9F2198-61E1-43D9-BAEE-A4939FA0E1F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2304"/>
          <a:stretch/>
        </p:blipFill>
        <p:spPr>
          <a:xfrm flipH="1">
            <a:off x="6440555" y="6385"/>
            <a:ext cx="5883967" cy="6261962"/>
          </a:xfrm>
        </p:spPr>
      </p:pic>
      <p:sp>
        <p:nvSpPr>
          <p:cNvPr id="3" name="Text Placeholder 2">
            <a:extLst>
              <a:ext uri="{FF2B5EF4-FFF2-40B4-BE49-F238E27FC236}">
                <a16:creationId xmlns:a16="http://schemas.microsoft.com/office/drawing/2014/main" id="{200A37C3-7FEF-455D-95AA-3A1F82254D22}"/>
              </a:ext>
            </a:extLst>
          </p:cNvPr>
          <p:cNvSpPr>
            <a:spLocks noGrp="1"/>
          </p:cNvSpPr>
          <p:nvPr>
            <p:ph type="body" sz="quarter" idx="19"/>
          </p:nvPr>
        </p:nvSpPr>
        <p:spPr>
          <a:xfrm>
            <a:off x="357809" y="304144"/>
            <a:ext cx="6082747" cy="697353"/>
          </a:xfrm>
        </p:spPr>
        <p:txBody>
          <a:bodyPr>
            <a:noAutofit/>
          </a:bodyPr>
          <a:lstStyle/>
          <a:p>
            <a:r>
              <a:rPr lang="es-ES" b="1" dirty="0">
                <a:solidFill>
                  <a:srgbClr val="406F70"/>
                </a:solidFill>
              </a:rPr>
              <a:t>¿Por qué concentrarse en un menú saludable?</a:t>
            </a:r>
            <a:endParaRPr lang="en-IE" b="1" dirty="0">
              <a:solidFill>
                <a:srgbClr val="406F70"/>
              </a:solidFill>
            </a:endParaRPr>
          </a:p>
        </p:txBody>
      </p:sp>
      <p:sp>
        <p:nvSpPr>
          <p:cNvPr id="4" name="Text Placeholder 3">
            <a:extLst>
              <a:ext uri="{FF2B5EF4-FFF2-40B4-BE49-F238E27FC236}">
                <a16:creationId xmlns:a16="http://schemas.microsoft.com/office/drawing/2014/main" id="{C0097424-07E2-4A9C-976F-ADC56B17BC14}"/>
              </a:ext>
            </a:extLst>
          </p:cNvPr>
          <p:cNvSpPr>
            <a:spLocks noGrp="1"/>
          </p:cNvSpPr>
          <p:nvPr>
            <p:ph type="body" sz="quarter" idx="20"/>
          </p:nvPr>
        </p:nvSpPr>
        <p:spPr>
          <a:xfrm>
            <a:off x="206998" y="1603419"/>
            <a:ext cx="7030929" cy="4601760"/>
          </a:xfrm>
        </p:spPr>
        <p:txBody>
          <a:bodyPr/>
          <a:lstStyle/>
          <a:p>
            <a:pPr>
              <a:spcBef>
                <a:spcPts val="0"/>
              </a:spcBef>
            </a:pPr>
            <a:r>
              <a:rPr lang="es-ES" altLang="en-US" dirty="0">
                <a:solidFill>
                  <a:srgbClr val="085156"/>
                </a:solidFill>
                <a:cs typeface="Arial" panose="020B0604020202020204" pitchFamily="34" charset="0"/>
              </a:rPr>
              <a:t>Según </a:t>
            </a:r>
            <a:r>
              <a:rPr lang="es-ES" altLang="en-US" dirty="0" err="1">
                <a:solidFill>
                  <a:srgbClr val="085156"/>
                </a:solidFill>
                <a:cs typeface="Arial" panose="020B0604020202020204" pitchFamily="34" charset="0"/>
              </a:rPr>
              <a:t>Nielsen</a:t>
            </a:r>
            <a:r>
              <a:rPr lang="es-ES" altLang="en-US" dirty="0">
                <a:solidFill>
                  <a:srgbClr val="085156"/>
                </a:solidFill>
                <a:cs typeface="Arial" panose="020B0604020202020204" pitchFamily="34" charset="0"/>
              </a:rPr>
              <a:t>: los consumidores están intentando hacerse cargo de su salud. Casi la mitad (49%) de los encuestados globales en la Encuesta de salud y bienestar global de </a:t>
            </a:r>
            <a:r>
              <a:rPr lang="es-ES" altLang="en-US" dirty="0" err="1">
                <a:solidFill>
                  <a:srgbClr val="085156"/>
                </a:solidFill>
                <a:cs typeface="Arial" panose="020B0604020202020204" pitchFamily="34" charset="0"/>
              </a:rPr>
              <a:t>Nielsen</a:t>
            </a:r>
            <a:r>
              <a:rPr lang="es-ES" altLang="en-US" dirty="0">
                <a:solidFill>
                  <a:srgbClr val="085156"/>
                </a:solidFill>
                <a:cs typeface="Arial" panose="020B0604020202020204" pitchFamily="34" charset="0"/>
              </a:rPr>
              <a:t> se consideran con sobrepeso, y un porcentaje similar (50%) está tratando activamente de perder peso.</a:t>
            </a:r>
          </a:p>
          <a:p>
            <a:pPr>
              <a:spcBef>
                <a:spcPts val="0"/>
              </a:spcBef>
            </a:pPr>
            <a:r>
              <a:rPr lang="es-ES" altLang="en-US" dirty="0">
                <a:solidFill>
                  <a:srgbClr val="085156"/>
                </a:solidFill>
                <a:cs typeface="Arial" panose="020B0604020202020204" pitchFamily="34" charset="0"/>
              </a:rPr>
              <a:t>¡Están buscando ayuda de los fabricantes de alimentos y bebidas y de la industria de servicios de alimentos para tomar decisiones más saludables!</a:t>
            </a:r>
          </a:p>
          <a:p>
            <a:pPr>
              <a:spcBef>
                <a:spcPts val="0"/>
              </a:spcBef>
            </a:pPr>
            <a:r>
              <a:rPr lang="es-ES" altLang="en-US" dirty="0">
                <a:solidFill>
                  <a:srgbClr val="085156"/>
                </a:solidFill>
                <a:cs typeface="Arial" panose="020B0604020202020204" pitchFamily="34" charset="0"/>
              </a:rPr>
              <a:t>En las secciones que siguen, lo llevamos a un viaje de aprendizaje sobre las formas en que puede innovar su servicio de alimentos a través de la mejora de la nutrición y la función de los ingredientes en los alimentos que sirve.</a:t>
            </a:r>
            <a:endParaRPr lang="en-IE" altLang="en-US" sz="2300" b="1" dirty="0">
              <a:solidFill>
                <a:srgbClr val="085156"/>
              </a:solidFill>
              <a:cs typeface="Arial" panose="020B0604020202020204" pitchFamily="34" charset="0"/>
            </a:endParaRPr>
          </a:p>
          <a:p>
            <a:endParaRPr lang="en-IE" dirty="0"/>
          </a:p>
        </p:txBody>
      </p:sp>
    </p:spTree>
    <p:extLst>
      <p:ext uri="{BB962C8B-B14F-4D97-AF65-F5344CB8AC3E}">
        <p14:creationId xmlns:p14="http://schemas.microsoft.com/office/powerpoint/2010/main" val="200626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D979F-ED94-46FA-8F49-75D6444F1538}"/>
              </a:ext>
            </a:extLst>
          </p:cNvPr>
          <p:cNvSpPr>
            <a:spLocks noGrp="1"/>
          </p:cNvSpPr>
          <p:nvPr>
            <p:ph type="body" sz="quarter" idx="14"/>
          </p:nvPr>
        </p:nvSpPr>
        <p:spPr>
          <a:xfrm>
            <a:off x="10436813" y="4092611"/>
            <a:ext cx="657446" cy="597399"/>
          </a:xfrm>
        </p:spPr>
        <p:txBody>
          <a:bodyPr>
            <a:normAutofit fontScale="47500" lnSpcReduction="20000"/>
          </a:bodyPr>
          <a:lstStyle/>
          <a:p>
            <a:endParaRPr lang="en-IE" dirty="0"/>
          </a:p>
        </p:txBody>
      </p:sp>
      <p:sp>
        <p:nvSpPr>
          <p:cNvPr id="3" name="Text Placeholder 2">
            <a:extLst>
              <a:ext uri="{FF2B5EF4-FFF2-40B4-BE49-F238E27FC236}">
                <a16:creationId xmlns:a16="http://schemas.microsoft.com/office/drawing/2014/main" id="{30B06D72-E232-49BA-9CD1-B29A53565E04}"/>
              </a:ext>
            </a:extLst>
          </p:cNvPr>
          <p:cNvSpPr>
            <a:spLocks noGrp="1"/>
          </p:cNvSpPr>
          <p:nvPr>
            <p:ph type="body" sz="quarter" idx="15"/>
          </p:nvPr>
        </p:nvSpPr>
        <p:spPr>
          <a:xfrm>
            <a:off x="1932327" y="1308495"/>
            <a:ext cx="777853" cy="638175"/>
          </a:xfrm>
        </p:spPr>
        <p:txBody>
          <a:bodyPr>
            <a:normAutofit fontScale="47500" lnSpcReduction="20000"/>
          </a:bodyPr>
          <a:lstStyle/>
          <a:p>
            <a:endParaRPr lang="en-IE" dirty="0"/>
          </a:p>
        </p:txBody>
      </p:sp>
      <p:sp>
        <p:nvSpPr>
          <p:cNvPr id="4" name="Text Placeholder 3">
            <a:extLst>
              <a:ext uri="{FF2B5EF4-FFF2-40B4-BE49-F238E27FC236}">
                <a16:creationId xmlns:a16="http://schemas.microsoft.com/office/drawing/2014/main" id="{C98044A5-393D-4464-92CA-BEC406085B0A}"/>
              </a:ext>
            </a:extLst>
          </p:cNvPr>
          <p:cNvSpPr>
            <a:spLocks noGrp="1"/>
          </p:cNvSpPr>
          <p:nvPr>
            <p:ph type="body" sz="quarter" idx="13"/>
          </p:nvPr>
        </p:nvSpPr>
        <p:spPr>
          <a:xfrm>
            <a:off x="2283054" y="662164"/>
            <a:ext cx="8551113" cy="4752975"/>
          </a:xfrm>
        </p:spPr>
        <p:txBody>
          <a:bodyPr>
            <a:normAutofit/>
          </a:bodyPr>
          <a:lstStyle/>
          <a:p>
            <a:pPr algn="r">
              <a:lnSpc>
                <a:spcPct val="120000"/>
              </a:lnSpc>
              <a:spcAft>
                <a:spcPts val="1200"/>
              </a:spcAft>
            </a:pPr>
            <a:r>
              <a:rPr lang="es-ES" sz="2000" dirty="0">
                <a:solidFill>
                  <a:srgbClr val="F5C05B"/>
                </a:solidFill>
                <a:ea typeface="Times New Roman" panose="02020603050405020304" pitchFamily="18" charset="0"/>
              </a:rPr>
              <a:t>Los nutrientes son las sustancias nutritivas de los alimentos que son esenciales para el crecimiento, desarrollo y mantenimiento de las funciones corporales. Esencial significa que si un nutriente no está presente, los aspectos de la función y, por lo tanto, la salud humana se deterioran. Cuando la ingesta de nutrientes no satisface regularmente las necesidades de nutrientes dictadas por la actividad celular, los procesos metabólicos se ralentizan o incluso se detienen.</a:t>
            </a:r>
            <a:r>
              <a:rPr lang="en-IE" sz="2800" b="1" i="1" dirty="0">
                <a:solidFill>
                  <a:srgbClr val="F5C05B"/>
                </a:solidFill>
                <a:effectLst/>
                <a:latin typeface="Arial" panose="020B0604020202020204" pitchFamily="34" charset="0"/>
                <a:ea typeface="Times New Roman" panose="02020603050405020304" pitchFamily="18" charset="0"/>
              </a:rPr>
              <a:t>	                      </a:t>
            </a:r>
            <a:r>
              <a:rPr lang="en-IE" sz="1600" b="1" i="1" dirty="0">
                <a:solidFill>
                  <a:srgbClr val="F5C05B"/>
                </a:solidFill>
                <a:effectLst/>
                <a:latin typeface="Arial" panose="020B0604020202020204" pitchFamily="34" charset="0"/>
                <a:ea typeface="Times New Roman" panose="02020603050405020304" pitchFamily="18" charset="0"/>
              </a:rPr>
              <a:t>- Perspectives in Nutrition, Wardlow and </a:t>
            </a:r>
            <a:r>
              <a:rPr lang="en-IE" sz="1600" b="1" i="1" dirty="0" err="1">
                <a:solidFill>
                  <a:srgbClr val="F5C05B"/>
                </a:solidFill>
                <a:effectLst/>
                <a:latin typeface="Arial" panose="020B0604020202020204" pitchFamily="34" charset="0"/>
                <a:ea typeface="Times New Roman" panose="02020603050405020304" pitchFamily="18" charset="0"/>
              </a:rPr>
              <a:t>Insel</a:t>
            </a:r>
            <a:endParaRPr lang="en-IE" sz="1600" dirty="0"/>
          </a:p>
        </p:txBody>
      </p:sp>
      <p:sp>
        <p:nvSpPr>
          <p:cNvPr id="5" name="TextBox 4">
            <a:extLst>
              <a:ext uri="{FF2B5EF4-FFF2-40B4-BE49-F238E27FC236}">
                <a16:creationId xmlns:a16="http://schemas.microsoft.com/office/drawing/2014/main" id="{627C5D98-7CCC-488E-9A05-EF31A2C8845E}"/>
              </a:ext>
            </a:extLst>
          </p:cNvPr>
          <p:cNvSpPr txBox="1"/>
          <p:nvPr/>
        </p:nvSpPr>
        <p:spPr>
          <a:xfrm>
            <a:off x="176979" y="142224"/>
            <a:ext cx="7769285" cy="646331"/>
          </a:xfrm>
          <a:prstGeom prst="rect">
            <a:avLst/>
          </a:prstGeom>
          <a:noFill/>
        </p:spPr>
        <p:txBody>
          <a:bodyPr wrap="square" rtlCol="0">
            <a:spAutoFit/>
          </a:bodyPr>
          <a:lstStyle/>
          <a:p>
            <a:r>
              <a:rPr lang="es-ES" sz="3600" dirty="0">
                <a:solidFill>
                  <a:schemeClr val="bg1"/>
                </a:solidFill>
              </a:rPr>
              <a:t>Los nutrientes son nuestras amigos!</a:t>
            </a:r>
            <a:endParaRPr lang="en-IE" sz="3600" dirty="0">
              <a:solidFill>
                <a:schemeClr val="bg1"/>
              </a:solidFill>
            </a:endParaRPr>
          </a:p>
        </p:txBody>
      </p:sp>
    </p:spTree>
    <p:extLst>
      <p:ext uri="{BB962C8B-B14F-4D97-AF65-F5344CB8AC3E}">
        <p14:creationId xmlns:p14="http://schemas.microsoft.com/office/powerpoint/2010/main" val="80902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1C82CF-DBEB-42A4-9485-83DADCB7DBB4}"/>
              </a:ext>
            </a:extLst>
          </p:cNvPr>
          <p:cNvSpPr>
            <a:spLocks noGrp="1"/>
          </p:cNvSpPr>
          <p:nvPr>
            <p:ph type="body" sz="quarter" idx="14"/>
          </p:nvPr>
        </p:nvSpPr>
        <p:spPr/>
        <p:txBody>
          <a:bodyPr/>
          <a:lstStyle/>
          <a:p>
            <a:endParaRPr lang="en-US" dirty="0"/>
          </a:p>
          <a:p>
            <a:endParaRPr lang="en-IE" dirty="0"/>
          </a:p>
        </p:txBody>
      </p:sp>
      <p:sp>
        <p:nvSpPr>
          <p:cNvPr id="5" name="Text Placeholder 1">
            <a:extLst>
              <a:ext uri="{FF2B5EF4-FFF2-40B4-BE49-F238E27FC236}">
                <a16:creationId xmlns:a16="http://schemas.microsoft.com/office/drawing/2014/main" id="{D7CB228B-8EB0-4A11-87BF-788921650FFB}"/>
              </a:ext>
            </a:extLst>
          </p:cNvPr>
          <p:cNvSpPr>
            <a:spLocks noGrp="1"/>
          </p:cNvSpPr>
          <p:nvPr>
            <p:ph type="body" sz="quarter" idx="17"/>
          </p:nvPr>
        </p:nvSpPr>
        <p:spPr>
          <a:xfrm>
            <a:off x="2493963" y="3146425"/>
            <a:ext cx="7877175" cy="3173413"/>
          </a:xfrm>
        </p:spPr>
        <p:txBody>
          <a:bodyPr/>
          <a:lstStyle/>
          <a:p>
            <a:pPr algn="l"/>
            <a:r>
              <a:rPr lang="es-ES" sz="4800" b="1" dirty="0">
                <a:solidFill>
                  <a:srgbClr val="F5C05B"/>
                </a:solidFill>
              </a:rPr>
              <a:t>2. Conozca los alimentos funcionales y los </a:t>
            </a:r>
            <a:r>
              <a:rPr lang="es-ES" sz="4800" b="1" dirty="0" err="1">
                <a:solidFill>
                  <a:srgbClr val="F5C05B"/>
                </a:solidFill>
              </a:rPr>
              <a:t>nutracéuticos</a:t>
            </a:r>
            <a:endParaRPr lang="en-IE" dirty="0"/>
          </a:p>
        </p:txBody>
      </p:sp>
      <p:sp>
        <p:nvSpPr>
          <p:cNvPr id="4" name="TextBox 3">
            <a:extLst>
              <a:ext uri="{FF2B5EF4-FFF2-40B4-BE49-F238E27FC236}">
                <a16:creationId xmlns:a16="http://schemas.microsoft.com/office/drawing/2014/main" id="{542F63BA-3BCC-4549-BFC7-A967C5B07B00}"/>
              </a:ext>
            </a:extLst>
          </p:cNvPr>
          <p:cNvSpPr txBox="1"/>
          <p:nvPr/>
        </p:nvSpPr>
        <p:spPr>
          <a:xfrm>
            <a:off x="8631936" y="390144"/>
            <a:ext cx="2828544" cy="646331"/>
          </a:xfrm>
          <a:prstGeom prst="rect">
            <a:avLst/>
          </a:prstGeom>
          <a:noFill/>
        </p:spPr>
        <p:txBody>
          <a:bodyPr wrap="square" rtlCol="0">
            <a:spAutoFit/>
          </a:bodyPr>
          <a:lstStyle/>
          <a:p>
            <a:r>
              <a:rPr lang="en-US" sz="3600" b="1" dirty="0">
                <a:solidFill>
                  <a:srgbClr val="085156"/>
                </a:solidFill>
              </a:rPr>
              <a:t>MÓDULO 3</a:t>
            </a:r>
            <a:endParaRPr lang="en-IE" sz="3600" b="1" dirty="0">
              <a:solidFill>
                <a:srgbClr val="085156"/>
              </a:solidFill>
            </a:endParaRPr>
          </a:p>
        </p:txBody>
      </p:sp>
    </p:spTree>
    <p:extLst>
      <p:ext uri="{BB962C8B-B14F-4D97-AF65-F5344CB8AC3E}">
        <p14:creationId xmlns:p14="http://schemas.microsoft.com/office/powerpoint/2010/main" val="412232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676716"/>
            <a:ext cx="8775233" cy="1160989"/>
          </a:xfrm>
        </p:spPr>
        <p:txBody>
          <a:bodyPr>
            <a:noAutofit/>
          </a:bodyPr>
          <a:lstStyle/>
          <a:p>
            <a:pPr algn="l"/>
            <a:r>
              <a:rPr lang="en-US" b="1" dirty="0"/>
              <a:t>Alimentos </a:t>
            </a:r>
            <a:r>
              <a:rPr lang="en-US" b="1" dirty="0" err="1"/>
              <a:t>funcionales</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396240" y="2189730"/>
            <a:ext cx="11562080" cy="3991554"/>
          </a:xfrm>
        </p:spPr>
        <p:txBody>
          <a:bodyPr/>
          <a:lstStyle/>
          <a:p>
            <a:r>
              <a:rPr lang="es-ES" dirty="0">
                <a:solidFill>
                  <a:srgbClr val="085156"/>
                </a:solidFill>
              </a:rPr>
              <a:t>Un ejemplo familiar de alimento funcional es la avena, que contiene fibra soluble. Este tipo de fibra puede ayudar a reducir los niveles de colesterol y apoyar la salud del corazón. Los alimentos y bebidas clasificados como funcionales incluyen los siguientes ejemplos:</a:t>
            </a:r>
          </a:p>
          <a:p>
            <a:pPr marL="342900" indent="-342900">
              <a:buFont typeface="Arial" panose="020B0604020202020204" pitchFamily="34" charset="0"/>
              <a:buChar char="•"/>
            </a:pPr>
            <a:r>
              <a:rPr lang="en-GB" b="1" dirty="0">
                <a:solidFill>
                  <a:srgbClr val="085156"/>
                </a:solidFill>
              </a:rPr>
              <a:t>Alimentos </a:t>
            </a:r>
            <a:r>
              <a:rPr lang="en-GB" b="1" dirty="0" err="1">
                <a:solidFill>
                  <a:srgbClr val="085156"/>
                </a:solidFill>
              </a:rPr>
              <a:t>integrales</a:t>
            </a:r>
            <a:r>
              <a:rPr lang="en-GB" b="1" dirty="0">
                <a:solidFill>
                  <a:srgbClr val="085156"/>
                </a:solidFill>
              </a:rPr>
              <a:t> o </a:t>
            </a:r>
            <a:r>
              <a:rPr lang="en-GB" b="1" dirty="0" err="1">
                <a:solidFill>
                  <a:srgbClr val="085156"/>
                </a:solidFill>
              </a:rPr>
              <a:t>convencionales</a:t>
            </a:r>
            <a:r>
              <a:rPr lang="en-GB" b="1" dirty="0">
                <a:solidFill>
                  <a:srgbClr val="085156"/>
                </a:solidFill>
              </a:rPr>
              <a:t>:</a:t>
            </a:r>
            <a:r>
              <a:rPr lang="en-GB" dirty="0">
                <a:solidFill>
                  <a:srgbClr val="085156"/>
                </a:solidFill>
              </a:rPr>
              <a:t> </a:t>
            </a:r>
            <a:r>
              <a:rPr lang="en-GB" dirty="0" err="1">
                <a:solidFill>
                  <a:srgbClr val="085156"/>
                </a:solidFill>
              </a:rPr>
              <a:t>incluidos</a:t>
            </a:r>
            <a:r>
              <a:rPr lang="en-GB" dirty="0">
                <a:solidFill>
                  <a:srgbClr val="085156"/>
                </a:solidFill>
              </a:rPr>
              <a:t> </a:t>
            </a:r>
            <a:r>
              <a:rPr lang="en-GB" dirty="0" err="1">
                <a:solidFill>
                  <a:srgbClr val="085156"/>
                </a:solidFill>
              </a:rPr>
              <a:t>cereales</a:t>
            </a:r>
            <a:r>
              <a:rPr lang="en-GB" dirty="0">
                <a:solidFill>
                  <a:srgbClr val="085156"/>
                </a:solidFill>
              </a:rPr>
              <a:t>, </a:t>
            </a:r>
            <a:r>
              <a:rPr lang="en-GB" dirty="0" err="1">
                <a:solidFill>
                  <a:srgbClr val="085156"/>
                </a:solidFill>
              </a:rPr>
              <a:t>frutas</a:t>
            </a:r>
            <a:r>
              <a:rPr lang="en-GB" dirty="0">
                <a:solidFill>
                  <a:srgbClr val="085156"/>
                </a:solidFill>
              </a:rPr>
              <a:t>, </a:t>
            </a:r>
            <a:r>
              <a:rPr lang="en-GB" dirty="0" err="1">
                <a:solidFill>
                  <a:srgbClr val="085156"/>
                </a:solidFill>
              </a:rPr>
              <a:t>verduras</a:t>
            </a:r>
            <a:r>
              <a:rPr lang="en-GB" dirty="0">
                <a:solidFill>
                  <a:srgbClr val="085156"/>
                </a:solidFill>
              </a:rPr>
              <a:t>, </a:t>
            </a:r>
            <a:r>
              <a:rPr lang="en-GB" dirty="0" err="1">
                <a:solidFill>
                  <a:srgbClr val="085156"/>
                </a:solidFill>
              </a:rPr>
              <a:t>frutos</a:t>
            </a:r>
            <a:r>
              <a:rPr lang="en-GB" dirty="0">
                <a:solidFill>
                  <a:srgbClr val="085156"/>
                </a:solidFill>
              </a:rPr>
              <a:t> </a:t>
            </a:r>
            <a:r>
              <a:rPr lang="en-GB" dirty="0" err="1">
                <a:solidFill>
                  <a:srgbClr val="085156"/>
                </a:solidFill>
              </a:rPr>
              <a:t>secos</a:t>
            </a:r>
            <a:endParaRPr lang="en-GB" dirty="0">
              <a:solidFill>
                <a:srgbClr val="085156"/>
              </a:solidFill>
            </a:endParaRPr>
          </a:p>
          <a:p>
            <a:pPr marL="342900" indent="-342900">
              <a:buFont typeface="Arial" panose="020B0604020202020204" pitchFamily="34" charset="0"/>
              <a:buChar char="•"/>
            </a:pPr>
            <a:r>
              <a:rPr lang="en-GB" b="1" dirty="0">
                <a:solidFill>
                  <a:srgbClr val="085156"/>
                </a:solidFill>
              </a:rPr>
              <a:t>Alimentos </a:t>
            </a:r>
            <a:r>
              <a:rPr lang="en-GB" b="1" dirty="0" err="1">
                <a:solidFill>
                  <a:srgbClr val="085156"/>
                </a:solidFill>
              </a:rPr>
              <a:t>modificados</a:t>
            </a:r>
            <a:r>
              <a:rPr lang="en-GB" b="1" dirty="0">
                <a:solidFill>
                  <a:srgbClr val="085156"/>
                </a:solidFill>
              </a:rPr>
              <a:t>: </a:t>
            </a:r>
            <a:r>
              <a:rPr lang="en-GB" dirty="0" err="1">
                <a:solidFill>
                  <a:srgbClr val="085156"/>
                </a:solidFill>
              </a:rPr>
              <a:t>incluidos</a:t>
            </a:r>
            <a:r>
              <a:rPr lang="en-GB" dirty="0">
                <a:solidFill>
                  <a:srgbClr val="085156"/>
                </a:solidFill>
              </a:rPr>
              <a:t> </a:t>
            </a:r>
            <a:r>
              <a:rPr lang="en-GB" dirty="0" err="1">
                <a:solidFill>
                  <a:srgbClr val="085156"/>
                </a:solidFill>
              </a:rPr>
              <a:t>alimentos</a:t>
            </a:r>
            <a:r>
              <a:rPr lang="en-GB" dirty="0">
                <a:solidFill>
                  <a:srgbClr val="085156"/>
                </a:solidFill>
              </a:rPr>
              <a:t> </a:t>
            </a:r>
            <a:r>
              <a:rPr lang="en-GB" dirty="0" err="1">
                <a:solidFill>
                  <a:srgbClr val="085156"/>
                </a:solidFill>
              </a:rPr>
              <a:t>fortificados</a:t>
            </a:r>
            <a:r>
              <a:rPr lang="en-GB" dirty="0">
                <a:solidFill>
                  <a:srgbClr val="085156"/>
                </a:solidFill>
              </a:rPr>
              <a:t>, </a:t>
            </a:r>
            <a:r>
              <a:rPr lang="en-GB" dirty="0" err="1">
                <a:solidFill>
                  <a:srgbClr val="085156"/>
                </a:solidFill>
              </a:rPr>
              <a:t>enriquecidos</a:t>
            </a:r>
            <a:r>
              <a:rPr lang="en-GB" dirty="0">
                <a:solidFill>
                  <a:srgbClr val="085156"/>
                </a:solidFill>
              </a:rPr>
              <a:t> o </a:t>
            </a:r>
            <a:r>
              <a:rPr lang="en-GB" dirty="0" err="1">
                <a:solidFill>
                  <a:srgbClr val="085156"/>
                </a:solidFill>
              </a:rPr>
              <a:t>mejorados</a:t>
            </a:r>
            <a:r>
              <a:rPr lang="en-GB" dirty="0">
                <a:solidFill>
                  <a:srgbClr val="085156"/>
                </a:solidFill>
              </a:rPr>
              <a:t>, </a:t>
            </a:r>
            <a:r>
              <a:rPr lang="en-GB" dirty="0" err="1">
                <a:solidFill>
                  <a:srgbClr val="085156"/>
                </a:solidFill>
              </a:rPr>
              <a:t>como</a:t>
            </a:r>
            <a:r>
              <a:rPr lang="en-GB" dirty="0">
                <a:solidFill>
                  <a:srgbClr val="085156"/>
                </a:solidFill>
              </a:rPr>
              <a:t> </a:t>
            </a:r>
            <a:r>
              <a:rPr lang="en-GB" dirty="0" err="1">
                <a:solidFill>
                  <a:srgbClr val="085156"/>
                </a:solidFill>
              </a:rPr>
              <a:t>yogur</a:t>
            </a:r>
            <a:r>
              <a:rPr lang="en-GB" dirty="0">
                <a:solidFill>
                  <a:srgbClr val="085156"/>
                </a:solidFill>
              </a:rPr>
              <a:t>, </a:t>
            </a:r>
            <a:r>
              <a:rPr lang="en-GB" dirty="0" err="1">
                <a:solidFill>
                  <a:srgbClr val="085156"/>
                </a:solidFill>
              </a:rPr>
              <a:t>leche</a:t>
            </a:r>
            <a:r>
              <a:rPr lang="en-GB" dirty="0">
                <a:solidFill>
                  <a:srgbClr val="085156"/>
                </a:solidFill>
              </a:rPr>
              <a:t> y </a:t>
            </a:r>
            <a:r>
              <a:rPr lang="en-GB" dirty="0" err="1">
                <a:solidFill>
                  <a:srgbClr val="085156"/>
                </a:solidFill>
              </a:rPr>
              <a:t>jugo</a:t>
            </a:r>
            <a:r>
              <a:rPr lang="en-GB" dirty="0">
                <a:solidFill>
                  <a:srgbClr val="085156"/>
                </a:solidFill>
              </a:rPr>
              <a:t> de </a:t>
            </a:r>
            <a:r>
              <a:rPr lang="en-GB" dirty="0" err="1">
                <a:solidFill>
                  <a:srgbClr val="085156"/>
                </a:solidFill>
              </a:rPr>
              <a:t>naranja</a:t>
            </a:r>
            <a:endParaRPr lang="en-GB" b="1" dirty="0">
              <a:solidFill>
                <a:srgbClr val="085156"/>
              </a:solidFill>
            </a:endParaRPr>
          </a:p>
          <a:p>
            <a:pPr marL="342900" indent="-342900">
              <a:buFont typeface="Arial" panose="020B0604020202020204" pitchFamily="34" charset="0"/>
              <a:buChar char="•"/>
            </a:pPr>
            <a:r>
              <a:rPr lang="en-GB" b="1" dirty="0" err="1">
                <a:solidFill>
                  <a:srgbClr val="085156"/>
                </a:solidFill>
              </a:rPr>
              <a:t>Ingredientes</a:t>
            </a:r>
            <a:r>
              <a:rPr lang="en-GB" b="1" dirty="0">
                <a:solidFill>
                  <a:srgbClr val="085156"/>
                </a:solidFill>
              </a:rPr>
              <a:t> </a:t>
            </a:r>
            <a:r>
              <a:rPr lang="en-GB" b="1" dirty="0" err="1">
                <a:solidFill>
                  <a:srgbClr val="085156"/>
                </a:solidFill>
              </a:rPr>
              <a:t>alimentarios</a:t>
            </a:r>
            <a:r>
              <a:rPr lang="en-GB" b="1" dirty="0">
                <a:solidFill>
                  <a:srgbClr val="085156"/>
                </a:solidFill>
              </a:rPr>
              <a:t>: </a:t>
            </a:r>
            <a:r>
              <a:rPr lang="en-GB" dirty="0" err="1">
                <a:solidFill>
                  <a:srgbClr val="085156"/>
                </a:solidFill>
              </a:rPr>
              <a:t>incluye</a:t>
            </a:r>
            <a:r>
              <a:rPr lang="en-GB" dirty="0">
                <a:solidFill>
                  <a:srgbClr val="085156"/>
                </a:solidFill>
              </a:rPr>
              <a:t> </a:t>
            </a:r>
            <a:r>
              <a:rPr lang="en-GB" dirty="0" err="1">
                <a:solidFill>
                  <a:srgbClr val="085156"/>
                </a:solidFill>
              </a:rPr>
              <a:t>ingredientes</a:t>
            </a:r>
            <a:r>
              <a:rPr lang="en-GB" dirty="0">
                <a:solidFill>
                  <a:srgbClr val="085156"/>
                </a:solidFill>
              </a:rPr>
              <a:t> </a:t>
            </a:r>
            <a:r>
              <a:rPr lang="en-GB" dirty="0" err="1">
                <a:solidFill>
                  <a:srgbClr val="085156"/>
                </a:solidFill>
              </a:rPr>
              <a:t>alimentarios</a:t>
            </a:r>
            <a:r>
              <a:rPr lang="en-GB" dirty="0">
                <a:solidFill>
                  <a:srgbClr val="085156"/>
                </a:solidFill>
              </a:rPr>
              <a:t> </a:t>
            </a:r>
            <a:r>
              <a:rPr lang="en-GB" dirty="0" err="1">
                <a:solidFill>
                  <a:srgbClr val="085156"/>
                </a:solidFill>
              </a:rPr>
              <a:t>aislados</a:t>
            </a:r>
            <a:r>
              <a:rPr lang="en-GB" dirty="0">
                <a:solidFill>
                  <a:srgbClr val="085156"/>
                </a:solidFill>
              </a:rPr>
              <a:t> o </a:t>
            </a:r>
            <a:r>
              <a:rPr lang="en-GB" dirty="0" err="1">
                <a:solidFill>
                  <a:srgbClr val="085156"/>
                </a:solidFill>
              </a:rPr>
              <a:t>sintetizados</a:t>
            </a:r>
            <a:r>
              <a:rPr lang="en-GB" dirty="0">
                <a:solidFill>
                  <a:srgbClr val="085156"/>
                </a:solidFill>
              </a:rPr>
              <a:t>, </a:t>
            </a:r>
            <a:r>
              <a:rPr lang="en-GB" dirty="0" err="1">
                <a:solidFill>
                  <a:srgbClr val="085156"/>
                </a:solidFill>
              </a:rPr>
              <a:t>como</a:t>
            </a:r>
            <a:r>
              <a:rPr lang="en-GB" dirty="0">
                <a:solidFill>
                  <a:srgbClr val="085156"/>
                </a:solidFill>
              </a:rPr>
              <a:t> los </a:t>
            </a:r>
            <a:r>
              <a:rPr lang="en-GB" dirty="0" err="1">
                <a:solidFill>
                  <a:srgbClr val="085156"/>
                </a:solidFill>
              </a:rPr>
              <a:t>que</a:t>
            </a:r>
            <a:r>
              <a:rPr lang="en-GB" dirty="0">
                <a:solidFill>
                  <a:srgbClr val="085156"/>
                </a:solidFill>
              </a:rPr>
              <a:t> </a:t>
            </a:r>
            <a:r>
              <a:rPr lang="en-GB" dirty="0" err="1">
                <a:solidFill>
                  <a:srgbClr val="085156"/>
                </a:solidFill>
              </a:rPr>
              <a:t>proporcionan</a:t>
            </a:r>
            <a:r>
              <a:rPr lang="en-GB" dirty="0">
                <a:solidFill>
                  <a:srgbClr val="085156"/>
                </a:solidFill>
              </a:rPr>
              <a:t> </a:t>
            </a:r>
            <a:r>
              <a:rPr lang="en-GB" dirty="0" err="1">
                <a:solidFill>
                  <a:srgbClr val="085156"/>
                </a:solidFill>
              </a:rPr>
              <a:t>efectos</a:t>
            </a:r>
            <a:r>
              <a:rPr lang="en-GB" dirty="0">
                <a:solidFill>
                  <a:srgbClr val="085156"/>
                </a:solidFill>
              </a:rPr>
              <a:t> </a:t>
            </a:r>
            <a:r>
              <a:rPr lang="en-GB" dirty="0" err="1">
                <a:solidFill>
                  <a:srgbClr val="085156"/>
                </a:solidFill>
              </a:rPr>
              <a:t>prebióticos</a:t>
            </a:r>
            <a:r>
              <a:rPr lang="en-GB" dirty="0">
                <a:solidFill>
                  <a:srgbClr val="085156"/>
                </a:solidFill>
              </a:rPr>
              <a:t>.</a:t>
            </a:r>
            <a:endParaRPr lang="en-GB" sz="800" i="0" dirty="0">
              <a:solidFill>
                <a:srgbClr val="085156"/>
              </a:solidFill>
              <a:effectLst/>
            </a:endParaRPr>
          </a:p>
          <a:p>
            <a:r>
              <a:rPr lang="es-ES" b="1" dirty="0">
                <a:solidFill>
                  <a:srgbClr val="085156"/>
                </a:solidFill>
              </a:rPr>
              <a:t>Veamos algunos ejemplos de ingredientes clave para agregar esta funcionalidad alimentaria ...</a:t>
            </a:r>
            <a:endParaRPr lang="en-US" b="1" i="0" dirty="0">
              <a:solidFill>
                <a:srgbClr val="085156"/>
              </a:solidFill>
              <a:effectLst/>
            </a:endParaRPr>
          </a:p>
        </p:txBody>
      </p:sp>
    </p:spTree>
    <p:extLst>
      <p:ext uri="{BB962C8B-B14F-4D97-AF65-F5344CB8AC3E}">
        <p14:creationId xmlns:p14="http://schemas.microsoft.com/office/powerpoint/2010/main" val="164940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297221"/>
            <a:ext cx="8775233" cy="1160989"/>
          </a:xfrm>
        </p:spPr>
        <p:txBody>
          <a:bodyPr>
            <a:noAutofit/>
          </a:bodyPr>
          <a:lstStyle/>
          <a:p>
            <a:pPr algn="l"/>
            <a:r>
              <a:rPr lang="en-US" b="1" dirty="0" err="1">
                <a:solidFill>
                  <a:srgbClr val="F5C05B"/>
                </a:solidFill>
              </a:rPr>
              <a:t>Conozca</a:t>
            </a:r>
            <a:r>
              <a:rPr lang="en-US" b="1" dirty="0">
                <a:solidFill>
                  <a:srgbClr val="F5C05B"/>
                </a:solidFill>
              </a:rPr>
              <a:t> los </a:t>
            </a:r>
            <a:r>
              <a:rPr lang="en-US" b="1" dirty="0" err="1">
                <a:solidFill>
                  <a:srgbClr val="F5C05B"/>
                </a:solidFill>
              </a:rPr>
              <a:t>alimentos</a:t>
            </a:r>
            <a:r>
              <a:rPr lang="en-US" b="1" dirty="0">
                <a:solidFill>
                  <a:srgbClr val="F5C05B"/>
                </a:solidFill>
              </a:rPr>
              <a:t> </a:t>
            </a:r>
            <a:r>
              <a:rPr lang="en-US" b="1" dirty="0" err="1">
                <a:solidFill>
                  <a:srgbClr val="F5C05B"/>
                </a:solidFill>
              </a:rPr>
              <a:t>funcionales</a:t>
            </a:r>
            <a:endParaRPr lang="en-IE" b="1" dirty="0">
              <a:solidFill>
                <a:srgbClr val="F5C05B"/>
              </a:solidFill>
            </a:endParaRPr>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431800" y="1583850"/>
            <a:ext cx="11328400" cy="3991554"/>
          </a:xfrm>
        </p:spPr>
        <p:txBody>
          <a:bodyPr/>
          <a:lstStyle/>
          <a:p>
            <a:pPr algn="just"/>
            <a:r>
              <a:rPr lang="es-ES" dirty="0">
                <a:solidFill>
                  <a:srgbClr val="085156"/>
                </a:solidFill>
              </a:rPr>
              <a:t>Los alimentos funcionales son alimentos naturales enriquecidos con minerales, vitaminas o grasas saludables mediante el acertadamente llamado proceso de "</a:t>
            </a:r>
            <a:r>
              <a:rPr lang="es-ES" dirty="0" err="1">
                <a:solidFill>
                  <a:srgbClr val="085156"/>
                </a:solidFill>
              </a:rPr>
              <a:t>nutrificación</a:t>
            </a:r>
            <a:r>
              <a:rPr lang="es-ES" dirty="0">
                <a:solidFill>
                  <a:srgbClr val="085156"/>
                </a:solidFill>
              </a:rPr>
              <a:t>". Un alimento funcional es un alimento que se dice que tiene una función adicional (a menudo relacionada con la promoción de la salud o la prevención de enfermedades) al agregar nuevos ingredientes o más de los existentes, p. Ej. vitaminas y minerales añadidos. Piense en la leche fortificada con vitamina D y el yogur con </a:t>
            </a:r>
            <a:r>
              <a:rPr lang="es-ES" dirty="0" err="1">
                <a:solidFill>
                  <a:srgbClr val="085156"/>
                </a:solidFill>
              </a:rPr>
              <a:t>probióticos</a:t>
            </a:r>
            <a:r>
              <a:rPr lang="es-ES" dirty="0">
                <a:solidFill>
                  <a:srgbClr val="085156"/>
                </a:solidFill>
              </a:rPr>
              <a:t>.</a:t>
            </a:r>
          </a:p>
          <a:p>
            <a:pPr algn="just"/>
            <a:r>
              <a:rPr lang="es-ES" dirty="0">
                <a:solidFill>
                  <a:srgbClr val="085156"/>
                </a:solidFill>
              </a:rPr>
              <a:t>Sin embargo, la mayoría de los alimentos se consideran funcionales debido al hecho de que de sus ingredientes pueden derivarse beneficios físicos como las proteínas para la función muscular o los carbohidratos para obtener energía. Lo que distingue a los alimentos funcionales verdaderamente excepcionales de los demás es un impresionante perfil de nutrientes. En otras palabras, las vitaminas y minerales que nutren a nivel celular realmente pueden alimentar profundamente al cuerpo, y se disfruta del efecto resultante sobre la salud general cuando se combinan con una dieta bien equilibrada.</a:t>
            </a:r>
            <a:endParaRPr lang="en-US" b="1" i="0" dirty="0">
              <a:solidFill>
                <a:srgbClr val="085156"/>
              </a:solidFill>
              <a:effectLst/>
            </a:endParaRPr>
          </a:p>
        </p:txBody>
      </p:sp>
    </p:spTree>
    <p:extLst>
      <p:ext uri="{BB962C8B-B14F-4D97-AF65-F5344CB8AC3E}">
        <p14:creationId xmlns:p14="http://schemas.microsoft.com/office/powerpoint/2010/main" val="419545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en-US" b="1" dirty="0" err="1"/>
              <a:t>Ejemplos</a:t>
            </a:r>
            <a:r>
              <a:rPr lang="en-US" b="1" dirty="0"/>
              <a:t> de </a:t>
            </a:r>
            <a:r>
              <a:rPr lang="en-US" b="1" dirty="0" err="1"/>
              <a:t>alimentos</a:t>
            </a:r>
            <a:r>
              <a:rPr lang="en-US" b="1" dirty="0"/>
              <a:t> </a:t>
            </a:r>
            <a:r>
              <a:rPr lang="en-US" b="1" dirty="0" err="1"/>
              <a:t>funcionales</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243839" y="1811821"/>
            <a:ext cx="7353027" cy="3991554"/>
          </a:xfrm>
        </p:spPr>
        <p:txBody>
          <a:bodyPr/>
          <a:lstStyle/>
          <a:p>
            <a:pPr algn="just"/>
            <a:r>
              <a:rPr lang="es-ES" dirty="0">
                <a:solidFill>
                  <a:srgbClr val="406F70"/>
                </a:solidFill>
              </a:rPr>
              <a:t>Las nueces tienen una lista impresionante de beneficios para la salud. Más allá de ser nutritivo como ingrediente adicional, los frutos secos también proporcionan niveles más altos de ácidos grasos omega-3.</a:t>
            </a:r>
          </a:p>
          <a:p>
            <a:pPr algn="just"/>
            <a:r>
              <a:rPr lang="es-ES" dirty="0">
                <a:solidFill>
                  <a:srgbClr val="406F70"/>
                </a:solidFill>
              </a:rPr>
              <a:t>La mayoría de los frutos secos también tienen altas cantidades de fibra, vitamina E y otros minerales importantes. Pueden ayudar a perder peso, proteger el corazón y ayudar en el manejo de la diabetes.</a:t>
            </a:r>
          </a:p>
          <a:p>
            <a:pPr algn="just"/>
            <a:r>
              <a:rPr lang="es-ES" dirty="0">
                <a:solidFill>
                  <a:srgbClr val="406F70"/>
                </a:solidFill>
              </a:rPr>
              <a:t>Al promover la salud en general, también reducen la inflamación (a menos que una persona sea alérgica a las nueces), apoyan la salud del cerebro y disminuyen el riesgo de cáncer y enfermedades crónicas. Las nueces en particular son elogiadas por apoyar la salud del corazón y el cerebro.</a:t>
            </a:r>
            <a:r>
              <a:rPr lang="en-GB" b="0" i="0" dirty="0">
                <a:solidFill>
                  <a:srgbClr val="406F70"/>
                </a:solidFill>
                <a:effectLst/>
              </a:rPr>
              <a:t> </a:t>
            </a:r>
          </a:p>
        </p:txBody>
      </p:sp>
      <p:pic>
        <p:nvPicPr>
          <p:cNvPr id="6" name="Picture 5" descr="A picture containing nut, pastry, fruit, vegetable&#10;&#10;Description automatically generated">
            <a:extLst>
              <a:ext uri="{FF2B5EF4-FFF2-40B4-BE49-F238E27FC236}">
                <a16:creationId xmlns:a16="http://schemas.microsoft.com/office/drawing/2014/main" id="{202628AE-5A80-43F6-A81A-07852224C26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596867" y="2753360"/>
            <a:ext cx="4198893" cy="2794000"/>
          </a:xfrm>
          <a:prstGeom prst="rect">
            <a:avLst/>
          </a:prstGeom>
        </p:spPr>
      </p:pic>
      <p:sp>
        <p:nvSpPr>
          <p:cNvPr id="7" name="TextBox 6">
            <a:extLst>
              <a:ext uri="{FF2B5EF4-FFF2-40B4-BE49-F238E27FC236}">
                <a16:creationId xmlns:a16="http://schemas.microsoft.com/office/drawing/2014/main" id="{C1D46A1D-4E90-4D26-B055-89E5FCB222C8}"/>
              </a:ext>
            </a:extLst>
          </p:cNvPr>
          <p:cNvSpPr txBox="1"/>
          <p:nvPr/>
        </p:nvSpPr>
        <p:spPr>
          <a:xfrm>
            <a:off x="8278334" y="5684148"/>
            <a:ext cx="3517426" cy="230832"/>
          </a:xfrm>
          <a:prstGeom prst="rect">
            <a:avLst/>
          </a:prstGeom>
          <a:noFill/>
        </p:spPr>
        <p:txBody>
          <a:bodyPr wrap="square" rtlCol="0">
            <a:spAutoFit/>
          </a:bodyPr>
          <a:lstStyle/>
          <a:p>
            <a:r>
              <a:rPr lang="en-IE" sz="900">
                <a:hlinkClick r:id="rId3" tooltip="https://commons.wikimedia.org/wiki/File:Walnuts_for_sale.JPG"/>
              </a:rPr>
              <a:t>This Photo</a:t>
            </a:r>
            <a:r>
              <a:rPr lang="en-IE" sz="900"/>
              <a:t> by Unknown Author is licensed under </a:t>
            </a:r>
            <a:r>
              <a:rPr lang="en-IE" sz="900">
                <a:hlinkClick r:id="rId4" tooltip="https://creativecommons.org/licenses/by-sa/3.0/"/>
              </a:rPr>
              <a:t>CC BY-SA</a:t>
            </a:r>
            <a:endParaRPr lang="en-IE" sz="900"/>
          </a:p>
        </p:txBody>
      </p:sp>
      <p:sp>
        <p:nvSpPr>
          <p:cNvPr id="4" name="TextBox 3">
            <a:extLst>
              <a:ext uri="{FF2B5EF4-FFF2-40B4-BE49-F238E27FC236}">
                <a16:creationId xmlns:a16="http://schemas.microsoft.com/office/drawing/2014/main" id="{1081193B-52FF-4AB0-9621-59E221D53ACE}"/>
              </a:ext>
            </a:extLst>
          </p:cNvPr>
          <p:cNvSpPr txBox="1"/>
          <p:nvPr/>
        </p:nvSpPr>
        <p:spPr>
          <a:xfrm>
            <a:off x="2773179" y="1146048"/>
            <a:ext cx="2201157" cy="923330"/>
          </a:xfrm>
          <a:prstGeom prst="rect">
            <a:avLst/>
          </a:prstGeom>
          <a:noFill/>
        </p:spPr>
        <p:txBody>
          <a:bodyPr wrap="square" rtlCol="0">
            <a:spAutoFit/>
          </a:bodyPr>
          <a:lstStyle/>
          <a:p>
            <a:r>
              <a:rPr lang="en-GB" sz="3600" b="1" i="0" dirty="0" err="1">
                <a:solidFill>
                  <a:srgbClr val="F5C05B"/>
                </a:solidFill>
                <a:effectLst/>
              </a:rPr>
              <a:t>Nueces</a:t>
            </a:r>
            <a:endParaRPr lang="en-GB" sz="3600" b="0" i="0" dirty="0">
              <a:solidFill>
                <a:srgbClr val="F5C05B"/>
              </a:solidFill>
              <a:effectLst/>
            </a:endParaRPr>
          </a:p>
          <a:p>
            <a:endParaRPr lang="en-IE" dirty="0"/>
          </a:p>
        </p:txBody>
      </p:sp>
    </p:spTree>
    <p:extLst>
      <p:ext uri="{BB962C8B-B14F-4D97-AF65-F5344CB8AC3E}">
        <p14:creationId xmlns:p14="http://schemas.microsoft.com/office/powerpoint/2010/main" val="257185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554A35-3E35-9A4D-A2B0-891CDA96B8DF}"/>
              </a:ext>
            </a:extLst>
          </p:cNvPr>
          <p:cNvSpPr>
            <a:spLocks noGrp="1"/>
          </p:cNvSpPr>
          <p:nvPr>
            <p:ph type="body" sz="quarter" idx="15"/>
          </p:nvPr>
        </p:nvSpPr>
        <p:spPr/>
        <p:txBody>
          <a:bodyPr/>
          <a:lstStyle/>
          <a:p>
            <a:r>
              <a:rPr lang="en-US" dirty="0"/>
              <a:t>01</a:t>
            </a:r>
          </a:p>
        </p:txBody>
      </p:sp>
      <p:sp>
        <p:nvSpPr>
          <p:cNvPr id="5" name="Text Placeholder 4">
            <a:extLst>
              <a:ext uri="{FF2B5EF4-FFF2-40B4-BE49-F238E27FC236}">
                <a16:creationId xmlns:a16="http://schemas.microsoft.com/office/drawing/2014/main" id="{132FB6A1-362A-4B4A-BCAE-985900F42B5B}"/>
              </a:ext>
            </a:extLst>
          </p:cNvPr>
          <p:cNvSpPr>
            <a:spLocks noGrp="1"/>
          </p:cNvSpPr>
          <p:nvPr>
            <p:ph type="body" sz="quarter" idx="12"/>
          </p:nvPr>
        </p:nvSpPr>
        <p:spPr/>
        <p:txBody>
          <a:bodyPr>
            <a:normAutofit/>
          </a:bodyPr>
          <a:lstStyle/>
          <a:p>
            <a:r>
              <a:rPr lang="es-ES" b="1" dirty="0"/>
              <a:t>Comprender los vínculos entre ALIMENTACIÓN, DIETA y SALUD</a:t>
            </a:r>
            <a:endParaRPr lang="en-IE" b="1" dirty="0"/>
          </a:p>
        </p:txBody>
      </p:sp>
      <p:sp>
        <p:nvSpPr>
          <p:cNvPr id="14" name="Text Placeholder 13">
            <a:extLst>
              <a:ext uri="{FF2B5EF4-FFF2-40B4-BE49-F238E27FC236}">
                <a16:creationId xmlns:a16="http://schemas.microsoft.com/office/drawing/2014/main" id="{62C8B2B6-3844-D74E-9C38-524A4DDC9776}"/>
              </a:ext>
            </a:extLst>
          </p:cNvPr>
          <p:cNvSpPr>
            <a:spLocks noGrp="1"/>
          </p:cNvSpPr>
          <p:nvPr>
            <p:ph type="body" sz="quarter" idx="16"/>
          </p:nvPr>
        </p:nvSpPr>
        <p:spPr/>
        <p:txBody>
          <a:bodyPr/>
          <a:lstStyle/>
          <a:p>
            <a:r>
              <a:rPr lang="en-US" dirty="0"/>
              <a:t>02</a:t>
            </a:r>
          </a:p>
        </p:txBody>
      </p:sp>
      <p:sp>
        <p:nvSpPr>
          <p:cNvPr id="7" name="Text Placeholder 6">
            <a:extLst>
              <a:ext uri="{FF2B5EF4-FFF2-40B4-BE49-F238E27FC236}">
                <a16:creationId xmlns:a16="http://schemas.microsoft.com/office/drawing/2014/main" id="{827FF1A0-C344-4C20-9424-DCE3AA7BA6BD}"/>
              </a:ext>
            </a:extLst>
          </p:cNvPr>
          <p:cNvSpPr>
            <a:spLocks noGrp="1"/>
          </p:cNvSpPr>
          <p:nvPr>
            <p:ph type="body" sz="quarter" idx="17"/>
          </p:nvPr>
        </p:nvSpPr>
        <p:spPr>
          <a:xfrm>
            <a:off x="6294870" y="1604453"/>
            <a:ext cx="4430795" cy="1090160"/>
          </a:xfrm>
        </p:spPr>
        <p:txBody>
          <a:bodyPr>
            <a:normAutofit/>
          </a:bodyPr>
          <a:lstStyle/>
          <a:p>
            <a:r>
              <a:rPr lang="en-US" b="1" dirty="0" err="1"/>
              <a:t>Conocer</a:t>
            </a:r>
            <a:r>
              <a:rPr lang="en-US" b="1" dirty="0"/>
              <a:t> los </a:t>
            </a:r>
            <a:r>
              <a:rPr lang="en-US" b="1" dirty="0" err="1"/>
              <a:t>nutracéuticos</a:t>
            </a:r>
            <a:endParaRPr lang="en-US" b="1" dirty="0"/>
          </a:p>
        </p:txBody>
      </p:sp>
      <p:sp>
        <p:nvSpPr>
          <p:cNvPr id="15" name="Text Placeholder 14">
            <a:extLst>
              <a:ext uri="{FF2B5EF4-FFF2-40B4-BE49-F238E27FC236}">
                <a16:creationId xmlns:a16="http://schemas.microsoft.com/office/drawing/2014/main" id="{75A2178C-712C-C74A-BF74-2B6627DDDCD8}"/>
              </a:ext>
            </a:extLst>
          </p:cNvPr>
          <p:cNvSpPr>
            <a:spLocks noGrp="1"/>
          </p:cNvSpPr>
          <p:nvPr>
            <p:ph type="body" sz="quarter" idx="18"/>
          </p:nvPr>
        </p:nvSpPr>
        <p:spPr/>
        <p:txBody>
          <a:bodyPr/>
          <a:lstStyle/>
          <a:p>
            <a:r>
              <a:rPr lang="en-US" dirty="0"/>
              <a:t>03</a:t>
            </a:r>
          </a:p>
        </p:txBody>
      </p:sp>
      <p:sp>
        <p:nvSpPr>
          <p:cNvPr id="9" name="Text Placeholder 8">
            <a:extLst>
              <a:ext uri="{FF2B5EF4-FFF2-40B4-BE49-F238E27FC236}">
                <a16:creationId xmlns:a16="http://schemas.microsoft.com/office/drawing/2014/main" id="{B23F9455-3E65-4511-9F4D-F9CBEB05AEB7}"/>
              </a:ext>
            </a:extLst>
          </p:cNvPr>
          <p:cNvSpPr>
            <a:spLocks noGrp="1"/>
          </p:cNvSpPr>
          <p:nvPr>
            <p:ph type="body" sz="quarter" idx="19"/>
          </p:nvPr>
        </p:nvSpPr>
        <p:spPr>
          <a:xfrm>
            <a:off x="6264921" y="2812405"/>
            <a:ext cx="4757307" cy="1090160"/>
          </a:xfrm>
        </p:spPr>
        <p:txBody>
          <a:bodyPr>
            <a:normAutofit/>
          </a:bodyPr>
          <a:lstStyle/>
          <a:p>
            <a:r>
              <a:rPr lang="es-ES" b="1" dirty="0"/>
              <a:t>Reducir el contenido de azúcar y sal en productos alimenticios</a:t>
            </a:r>
            <a:endParaRPr lang="en-US" b="1" dirty="0"/>
          </a:p>
        </p:txBody>
      </p:sp>
      <p:sp>
        <p:nvSpPr>
          <p:cNvPr id="16" name="Text Placeholder 15">
            <a:extLst>
              <a:ext uri="{FF2B5EF4-FFF2-40B4-BE49-F238E27FC236}">
                <a16:creationId xmlns:a16="http://schemas.microsoft.com/office/drawing/2014/main" id="{EC0BD143-935E-9849-B699-C14C331F1505}"/>
              </a:ext>
            </a:extLst>
          </p:cNvPr>
          <p:cNvSpPr>
            <a:spLocks noGrp="1"/>
          </p:cNvSpPr>
          <p:nvPr>
            <p:ph type="body" sz="quarter" idx="20"/>
          </p:nvPr>
        </p:nvSpPr>
        <p:spPr/>
        <p:txBody>
          <a:bodyPr/>
          <a:lstStyle/>
          <a:p>
            <a:r>
              <a:rPr lang="en-US" dirty="0"/>
              <a:t>04</a:t>
            </a:r>
          </a:p>
        </p:txBody>
      </p:sp>
      <p:sp>
        <p:nvSpPr>
          <p:cNvPr id="17" name="Text Placeholder 16">
            <a:extLst>
              <a:ext uri="{FF2B5EF4-FFF2-40B4-BE49-F238E27FC236}">
                <a16:creationId xmlns:a16="http://schemas.microsoft.com/office/drawing/2014/main" id="{230AEABB-5FA6-9349-9467-F4BC21FA54D5}"/>
              </a:ext>
            </a:extLst>
          </p:cNvPr>
          <p:cNvSpPr>
            <a:spLocks noGrp="1"/>
          </p:cNvSpPr>
          <p:nvPr>
            <p:ph type="body" sz="quarter" idx="21"/>
          </p:nvPr>
        </p:nvSpPr>
        <p:spPr/>
        <p:txBody>
          <a:bodyPr>
            <a:normAutofit/>
          </a:bodyPr>
          <a:lstStyle/>
          <a:p>
            <a:r>
              <a:rPr lang="en-US" b="1" dirty="0" err="1"/>
              <a:t>Aditivos</a:t>
            </a:r>
            <a:r>
              <a:rPr lang="en-US" b="1" dirty="0"/>
              <a:t> </a:t>
            </a:r>
            <a:r>
              <a:rPr lang="en-US" b="1" dirty="0" err="1"/>
              <a:t>naturales</a:t>
            </a:r>
            <a:endParaRPr lang="en-US" b="1" dirty="0"/>
          </a:p>
        </p:txBody>
      </p:sp>
      <p:sp>
        <p:nvSpPr>
          <p:cNvPr id="18" name="Text Placeholder 17">
            <a:extLst>
              <a:ext uri="{FF2B5EF4-FFF2-40B4-BE49-F238E27FC236}">
                <a16:creationId xmlns:a16="http://schemas.microsoft.com/office/drawing/2014/main" id="{DA7FCD7D-5A46-8546-A07C-9747D8924877}"/>
              </a:ext>
            </a:extLst>
          </p:cNvPr>
          <p:cNvSpPr>
            <a:spLocks noGrp="1"/>
          </p:cNvSpPr>
          <p:nvPr>
            <p:ph type="body" sz="quarter" idx="22"/>
          </p:nvPr>
        </p:nvSpPr>
        <p:spPr/>
        <p:txBody>
          <a:bodyPr/>
          <a:lstStyle/>
          <a:p>
            <a:r>
              <a:rPr lang="en-US" dirty="0"/>
              <a:t>05</a:t>
            </a:r>
          </a:p>
        </p:txBody>
      </p:sp>
      <p:sp>
        <p:nvSpPr>
          <p:cNvPr id="19" name="Text Placeholder 18">
            <a:extLst>
              <a:ext uri="{FF2B5EF4-FFF2-40B4-BE49-F238E27FC236}">
                <a16:creationId xmlns:a16="http://schemas.microsoft.com/office/drawing/2014/main" id="{70247293-30D3-1049-A5B5-6CC8566D331E}"/>
              </a:ext>
            </a:extLst>
          </p:cNvPr>
          <p:cNvSpPr>
            <a:spLocks noGrp="1"/>
          </p:cNvSpPr>
          <p:nvPr>
            <p:ph type="body" sz="quarter" idx="23"/>
          </p:nvPr>
        </p:nvSpPr>
        <p:spPr/>
        <p:txBody>
          <a:bodyPr>
            <a:normAutofit/>
          </a:bodyPr>
          <a:lstStyle/>
          <a:p>
            <a:r>
              <a:rPr lang="es-ES" b="1" dirty="0"/>
              <a:t>Reducir el procesamiento de alimentos</a:t>
            </a:r>
            <a:endParaRPr lang="en-US" b="1" dirty="0"/>
          </a:p>
        </p:txBody>
      </p:sp>
      <p:sp>
        <p:nvSpPr>
          <p:cNvPr id="2" name="Text Placeholder 1">
            <a:extLst>
              <a:ext uri="{FF2B5EF4-FFF2-40B4-BE49-F238E27FC236}">
                <a16:creationId xmlns:a16="http://schemas.microsoft.com/office/drawing/2014/main" id="{B4321ABF-C849-4D92-936A-D4E74F4E972C}"/>
              </a:ext>
            </a:extLst>
          </p:cNvPr>
          <p:cNvSpPr>
            <a:spLocks noGrp="1"/>
          </p:cNvSpPr>
          <p:nvPr>
            <p:ph type="body" sz="quarter" idx="13"/>
          </p:nvPr>
        </p:nvSpPr>
        <p:spPr/>
        <p:txBody>
          <a:bodyPr/>
          <a:lstStyle/>
          <a:p>
            <a:r>
              <a:rPr lang="en-US" b="1" dirty="0" err="1">
                <a:solidFill>
                  <a:srgbClr val="406F70"/>
                </a:solidFill>
              </a:rPr>
              <a:t>Módulo</a:t>
            </a:r>
            <a:r>
              <a:rPr lang="en-US" b="1" dirty="0">
                <a:solidFill>
                  <a:srgbClr val="406F70"/>
                </a:solidFill>
              </a:rPr>
              <a:t> 3</a:t>
            </a:r>
            <a:endParaRPr lang="en-IE" b="1" dirty="0">
              <a:solidFill>
                <a:srgbClr val="406F70"/>
              </a:solidFill>
            </a:endParaRPr>
          </a:p>
        </p:txBody>
      </p:sp>
      <p:sp>
        <p:nvSpPr>
          <p:cNvPr id="3" name="Text Placeholder 2">
            <a:extLst>
              <a:ext uri="{FF2B5EF4-FFF2-40B4-BE49-F238E27FC236}">
                <a16:creationId xmlns:a16="http://schemas.microsoft.com/office/drawing/2014/main" id="{5168E007-6E0A-412E-9583-8F9805013688}"/>
              </a:ext>
            </a:extLst>
          </p:cNvPr>
          <p:cNvSpPr>
            <a:spLocks noGrp="1"/>
          </p:cNvSpPr>
          <p:nvPr>
            <p:ph type="body" sz="quarter" idx="14"/>
          </p:nvPr>
        </p:nvSpPr>
        <p:spPr/>
        <p:txBody>
          <a:bodyPr/>
          <a:lstStyle/>
          <a:p>
            <a:r>
              <a:rPr lang="es-ES" sz="2400" dirty="0">
                <a:solidFill>
                  <a:srgbClr val="406F70"/>
                </a:solidFill>
              </a:rPr>
              <a:t>Se verá la función de los ingredientes en los alimentos y conoceremos las habilidades para mejorar la nutrición.</a:t>
            </a:r>
            <a:endParaRPr lang="en-IE" dirty="0">
              <a:solidFill>
                <a:srgbClr val="406F70"/>
              </a:solidFill>
            </a:endParaRPr>
          </a:p>
        </p:txBody>
      </p:sp>
    </p:spTree>
    <p:extLst>
      <p:ext uri="{BB962C8B-B14F-4D97-AF65-F5344CB8AC3E}">
        <p14:creationId xmlns:p14="http://schemas.microsoft.com/office/powerpoint/2010/main" val="274470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en-US" b="1" dirty="0" err="1"/>
              <a:t>Ejemplos</a:t>
            </a:r>
            <a:r>
              <a:rPr lang="en-US" b="1" dirty="0"/>
              <a:t> de </a:t>
            </a:r>
            <a:r>
              <a:rPr lang="en-US" b="1" dirty="0" err="1"/>
              <a:t>alimentos</a:t>
            </a:r>
            <a:r>
              <a:rPr lang="en-US" b="1" dirty="0"/>
              <a:t> </a:t>
            </a:r>
            <a:r>
              <a:rPr lang="en-US" b="1" dirty="0" err="1"/>
              <a:t>funcionales</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913401" y="2452522"/>
            <a:ext cx="6504400" cy="3991554"/>
          </a:xfrm>
        </p:spPr>
        <p:txBody>
          <a:bodyPr/>
          <a:lstStyle/>
          <a:p>
            <a:r>
              <a:rPr lang="es-ES" sz="2000" dirty="0">
                <a:solidFill>
                  <a:srgbClr val="085156"/>
                </a:solidFill>
              </a:rPr>
              <a:t>Estos granos brindan una variedad de beneficios para la salud porque literalmente son el grano completo. Los granos tienen tres partes principales, y el refinado de los granos en productos como el pan blanco o el arroz blanco elimina estas importantes capas llenas de nutrientes.</a:t>
            </a:r>
          </a:p>
          <a:p>
            <a:r>
              <a:rPr lang="es-ES" sz="2000" dirty="0">
                <a:solidFill>
                  <a:srgbClr val="085156"/>
                </a:solidFill>
              </a:rPr>
              <a:t>Los cereales integrales tienen las tres capas, lo que ayuda a mantener el cuerpo sano, reduce el riesgo de enfermedades y ayuda a prevenir afecciones crónicas. Los productos integrales con alto contenido de fibra y bajo contenido de azúcares añadidos también pueden mejorar la salud digestiva al tiempo que protegen contra la inflamación.</a:t>
            </a:r>
            <a:endParaRPr lang="en-GB" sz="2200" b="0" i="0" dirty="0">
              <a:solidFill>
                <a:srgbClr val="085156"/>
              </a:solidFill>
              <a:effectLst/>
            </a:endParaRPr>
          </a:p>
        </p:txBody>
      </p:sp>
      <p:sp>
        <p:nvSpPr>
          <p:cNvPr id="6" name="TextBox 5">
            <a:extLst>
              <a:ext uri="{FF2B5EF4-FFF2-40B4-BE49-F238E27FC236}">
                <a16:creationId xmlns:a16="http://schemas.microsoft.com/office/drawing/2014/main" id="{198F3C1E-63F3-470E-8D35-E17B068391BF}"/>
              </a:ext>
            </a:extLst>
          </p:cNvPr>
          <p:cNvSpPr txBox="1"/>
          <p:nvPr/>
        </p:nvSpPr>
        <p:spPr>
          <a:xfrm>
            <a:off x="8290560" y="2458057"/>
            <a:ext cx="3901440" cy="3754874"/>
          </a:xfrm>
          <a:prstGeom prst="rect">
            <a:avLst/>
          </a:prstGeom>
          <a:noFill/>
        </p:spPr>
        <p:txBody>
          <a:bodyPr wrap="square">
            <a:spAutoFit/>
          </a:bodyPr>
          <a:lstStyle/>
          <a:p>
            <a:endParaRPr lang="es-ES" sz="2000" b="1" dirty="0">
              <a:solidFill>
                <a:srgbClr val="F5C05B"/>
              </a:solidFill>
            </a:endParaRPr>
          </a:p>
          <a:p>
            <a:r>
              <a:rPr lang="es-ES" sz="2000" b="1" dirty="0">
                <a:solidFill>
                  <a:srgbClr val="F5C05B"/>
                </a:solidFill>
              </a:rPr>
              <a:t>Algunos granos integrales comunes incluyen:</a:t>
            </a:r>
          </a:p>
          <a:p>
            <a:pPr>
              <a:buFont typeface="Arial" panose="020B0604020202020204" pitchFamily="34" charset="0"/>
              <a:buChar char="•"/>
            </a:pPr>
            <a:r>
              <a:rPr lang="en-GB" sz="2000" dirty="0" err="1">
                <a:solidFill>
                  <a:srgbClr val="406F70"/>
                </a:solidFill>
              </a:rPr>
              <a:t>Amaranto</a:t>
            </a:r>
            <a:endParaRPr lang="en-GB" sz="2000" dirty="0">
              <a:solidFill>
                <a:srgbClr val="406F70"/>
              </a:solidFill>
            </a:endParaRPr>
          </a:p>
          <a:p>
            <a:pPr>
              <a:buFont typeface="Arial" panose="020B0604020202020204" pitchFamily="34" charset="0"/>
              <a:buChar char="•"/>
            </a:pPr>
            <a:r>
              <a:rPr lang="en-GB" sz="2000" dirty="0" err="1">
                <a:solidFill>
                  <a:srgbClr val="406F70"/>
                </a:solidFill>
              </a:rPr>
              <a:t>Cebada</a:t>
            </a:r>
            <a:endParaRPr lang="en-GB" sz="2000" dirty="0">
              <a:solidFill>
                <a:srgbClr val="406F70"/>
              </a:solidFill>
            </a:endParaRPr>
          </a:p>
          <a:p>
            <a:pPr>
              <a:buFont typeface="Arial" panose="020B0604020202020204" pitchFamily="34" charset="0"/>
              <a:buChar char="•"/>
            </a:pPr>
            <a:r>
              <a:rPr lang="en-GB" sz="2000" dirty="0" err="1">
                <a:solidFill>
                  <a:srgbClr val="406F70"/>
                </a:solidFill>
              </a:rPr>
              <a:t>Avena</a:t>
            </a:r>
            <a:r>
              <a:rPr lang="en-GB" sz="2000" dirty="0">
                <a:solidFill>
                  <a:srgbClr val="406F70"/>
                </a:solidFill>
              </a:rPr>
              <a:t> y </a:t>
            </a:r>
            <a:r>
              <a:rPr lang="en-GB" sz="2000" dirty="0" err="1">
                <a:solidFill>
                  <a:srgbClr val="406F70"/>
                </a:solidFill>
              </a:rPr>
              <a:t>copos</a:t>
            </a:r>
            <a:r>
              <a:rPr lang="en-GB" sz="2000" dirty="0">
                <a:solidFill>
                  <a:srgbClr val="406F70"/>
                </a:solidFill>
              </a:rPr>
              <a:t> de </a:t>
            </a:r>
            <a:r>
              <a:rPr lang="en-GB" sz="2000" dirty="0" err="1">
                <a:solidFill>
                  <a:srgbClr val="406F70"/>
                </a:solidFill>
              </a:rPr>
              <a:t>avena</a:t>
            </a:r>
            <a:endParaRPr lang="en-GB" sz="2000" dirty="0">
              <a:solidFill>
                <a:srgbClr val="406F70"/>
              </a:solidFill>
            </a:endParaRPr>
          </a:p>
          <a:p>
            <a:pPr>
              <a:buFont typeface="Arial" panose="020B0604020202020204" pitchFamily="34" charset="0"/>
              <a:buChar char="•"/>
            </a:pPr>
            <a:r>
              <a:rPr lang="en-GB" sz="2000" dirty="0" err="1">
                <a:solidFill>
                  <a:srgbClr val="406F70"/>
                </a:solidFill>
              </a:rPr>
              <a:t>Arroz</a:t>
            </a:r>
            <a:r>
              <a:rPr lang="en-GB" sz="2000" dirty="0">
                <a:solidFill>
                  <a:srgbClr val="406F70"/>
                </a:solidFill>
              </a:rPr>
              <a:t> integral</a:t>
            </a:r>
          </a:p>
          <a:p>
            <a:pPr>
              <a:buFont typeface="Arial" panose="020B0604020202020204" pitchFamily="34" charset="0"/>
              <a:buChar char="•"/>
            </a:pPr>
            <a:r>
              <a:rPr lang="en-GB" sz="2000" dirty="0">
                <a:solidFill>
                  <a:srgbClr val="406F70"/>
                </a:solidFill>
              </a:rPr>
              <a:t>Pasta integral</a:t>
            </a:r>
          </a:p>
          <a:p>
            <a:pPr>
              <a:buFont typeface="Arial" panose="020B0604020202020204" pitchFamily="34" charset="0"/>
              <a:buChar char="•"/>
            </a:pPr>
            <a:r>
              <a:rPr lang="en-GB" sz="2000" dirty="0">
                <a:solidFill>
                  <a:srgbClr val="406F70"/>
                </a:solidFill>
              </a:rPr>
              <a:t>Pan de </a:t>
            </a:r>
            <a:r>
              <a:rPr lang="en-GB" sz="2000" dirty="0" err="1">
                <a:solidFill>
                  <a:srgbClr val="406F70"/>
                </a:solidFill>
              </a:rPr>
              <a:t>grano</a:t>
            </a:r>
            <a:r>
              <a:rPr lang="en-GB" sz="2000" dirty="0">
                <a:solidFill>
                  <a:srgbClr val="406F70"/>
                </a:solidFill>
              </a:rPr>
              <a:t> </a:t>
            </a:r>
            <a:r>
              <a:rPr lang="en-GB" sz="2000" dirty="0" err="1">
                <a:solidFill>
                  <a:srgbClr val="406F70"/>
                </a:solidFill>
              </a:rPr>
              <a:t>entero</a:t>
            </a:r>
            <a:endParaRPr lang="en-GB" sz="2000" dirty="0">
              <a:solidFill>
                <a:srgbClr val="406F70"/>
              </a:solidFill>
            </a:endParaRPr>
          </a:p>
          <a:p>
            <a:pPr>
              <a:buFont typeface="Arial" panose="020B0604020202020204" pitchFamily="34" charset="0"/>
              <a:buChar char="•"/>
            </a:pPr>
            <a:r>
              <a:rPr lang="en-GB" sz="2000" dirty="0" err="1">
                <a:solidFill>
                  <a:srgbClr val="406F70"/>
                </a:solidFill>
              </a:rPr>
              <a:t>Quinua</a:t>
            </a:r>
            <a:endParaRPr lang="en-GB" sz="2000" dirty="0">
              <a:solidFill>
                <a:srgbClr val="406F70"/>
              </a:solidFill>
            </a:endParaRPr>
          </a:p>
          <a:p>
            <a:pPr>
              <a:buFont typeface="Arial" panose="020B0604020202020204" pitchFamily="34" charset="0"/>
              <a:buChar char="•"/>
            </a:pPr>
            <a:r>
              <a:rPr lang="en-GB" sz="2000" dirty="0" err="1">
                <a:solidFill>
                  <a:srgbClr val="406F70"/>
                </a:solidFill>
              </a:rPr>
              <a:t>Teff</a:t>
            </a:r>
            <a:r>
              <a:rPr lang="en-GB" sz="2000" b="0" i="0" dirty="0">
                <a:solidFill>
                  <a:srgbClr val="406F70"/>
                </a:solidFill>
                <a:effectLst/>
                <a:latin typeface="+mj-lt"/>
              </a:rPr>
              <a:t> </a:t>
            </a:r>
          </a:p>
          <a:p>
            <a:endParaRPr lang="en-GB" sz="1800" b="0" i="0" dirty="0">
              <a:solidFill>
                <a:srgbClr val="406F70"/>
              </a:solidFill>
              <a:effectLst/>
              <a:latin typeface="+mj-lt"/>
            </a:endParaRPr>
          </a:p>
        </p:txBody>
      </p:sp>
      <p:cxnSp>
        <p:nvCxnSpPr>
          <p:cNvPr id="10" name="Straight Connector 9">
            <a:extLst>
              <a:ext uri="{FF2B5EF4-FFF2-40B4-BE49-F238E27FC236}">
                <a16:creationId xmlns:a16="http://schemas.microsoft.com/office/drawing/2014/main" id="{1AB68C35-339A-49E0-A35A-905CC7649C54}"/>
              </a:ext>
            </a:extLst>
          </p:cNvPr>
          <p:cNvCxnSpPr/>
          <p:nvPr/>
        </p:nvCxnSpPr>
        <p:spPr>
          <a:xfrm>
            <a:off x="8026400" y="2458057"/>
            <a:ext cx="0" cy="3556000"/>
          </a:xfrm>
          <a:prstGeom prst="line">
            <a:avLst/>
          </a:prstGeom>
          <a:ln>
            <a:solidFill>
              <a:srgbClr val="406F7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87F556-CDB5-46FB-A5B1-846B69A36A45}"/>
              </a:ext>
            </a:extLst>
          </p:cNvPr>
          <p:cNvSpPr txBox="1"/>
          <p:nvPr/>
        </p:nvSpPr>
        <p:spPr>
          <a:xfrm>
            <a:off x="2773178" y="1243584"/>
            <a:ext cx="5253221" cy="646331"/>
          </a:xfrm>
          <a:prstGeom prst="rect">
            <a:avLst/>
          </a:prstGeom>
          <a:noFill/>
        </p:spPr>
        <p:txBody>
          <a:bodyPr wrap="square" rtlCol="0">
            <a:spAutoFit/>
          </a:bodyPr>
          <a:lstStyle/>
          <a:p>
            <a:r>
              <a:rPr lang="en-GB" sz="3600" b="1" dirty="0" err="1">
                <a:solidFill>
                  <a:srgbClr val="F5C05B"/>
                </a:solidFill>
              </a:rPr>
              <a:t>Cereales</a:t>
            </a:r>
            <a:r>
              <a:rPr lang="en-GB" sz="3600" b="1" dirty="0">
                <a:solidFill>
                  <a:srgbClr val="F5C05B"/>
                </a:solidFill>
              </a:rPr>
              <a:t> </a:t>
            </a:r>
            <a:r>
              <a:rPr lang="en-GB" sz="3600" b="1" dirty="0" err="1">
                <a:solidFill>
                  <a:srgbClr val="F5C05B"/>
                </a:solidFill>
              </a:rPr>
              <a:t>integrales</a:t>
            </a:r>
            <a:endParaRPr lang="en-GB" sz="3600" b="1" i="0" dirty="0">
              <a:solidFill>
                <a:srgbClr val="F5C05B"/>
              </a:solidFill>
              <a:effectLst/>
            </a:endParaRPr>
          </a:p>
        </p:txBody>
      </p:sp>
    </p:spTree>
    <p:extLst>
      <p:ext uri="{BB962C8B-B14F-4D97-AF65-F5344CB8AC3E}">
        <p14:creationId xmlns:p14="http://schemas.microsoft.com/office/powerpoint/2010/main" val="243546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7A2054-B100-4B84-9F3C-1A14FA76E290}"/>
              </a:ext>
            </a:extLst>
          </p:cNvPr>
          <p:cNvSpPr>
            <a:spLocks noGrp="1"/>
          </p:cNvSpPr>
          <p:nvPr>
            <p:ph type="body" sz="quarter" idx="20"/>
          </p:nvPr>
        </p:nvSpPr>
        <p:spPr>
          <a:xfrm>
            <a:off x="586551" y="2503356"/>
            <a:ext cx="5509449" cy="3230383"/>
          </a:xfrm>
        </p:spPr>
        <p:txBody>
          <a:bodyPr/>
          <a:lstStyle/>
          <a:p>
            <a:pPr algn="just"/>
            <a:r>
              <a:rPr lang="es-ES" dirty="0">
                <a:solidFill>
                  <a:srgbClr val="085156"/>
                </a:solidFill>
              </a:rPr>
              <a:t>Con un alto contenido de fibra, proteínas y nutrientes como el potasio y el ácido fólico, las alubias sin sal agregada pueden ser una fuente importante de vitaminas y minerales. Usarlos como alimento funcional es más efectivo si se enjuagan y se escurren antes de usarlos y esto reduce el contenido de sodio (sal).</a:t>
            </a:r>
            <a:endParaRPr lang="en-IE" dirty="0"/>
          </a:p>
        </p:txBody>
      </p:sp>
      <p:sp>
        <p:nvSpPr>
          <p:cNvPr id="4" name="Text Placeholder 1">
            <a:extLst>
              <a:ext uri="{FF2B5EF4-FFF2-40B4-BE49-F238E27FC236}">
                <a16:creationId xmlns:a16="http://schemas.microsoft.com/office/drawing/2014/main" id="{996F5966-A9DA-492E-98BA-CFE3B46D9FCA}"/>
              </a:ext>
            </a:extLst>
          </p:cNvPr>
          <p:cNvSpPr>
            <a:spLocks noGrp="1"/>
          </p:cNvSpPr>
          <p:nvPr>
            <p:ph type="body" sz="quarter" idx="19"/>
          </p:nvPr>
        </p:nvSpPr>
        <p:spPr>
          <a:xfrm>
            <a:off x="2773363" y="652463"/>
            <a:ext cx="8775700" cy="1162050"/>
          </a:xfrm>
        </p:spPr>
        <p:txBody>
          <a:bodyPr>
            <a:noAutofit/>
          </a:bodyPr>
          <a:lstStyle/>
          <a:p>
            <a:pPr algn="l"/>
            <a:r>
              <a:rPr lang="en-US" b="1" dirty="0" err="1"/>
              <a:t>Ejemplos</a:t>
            </a:r>
            <a:r>
              <a:rPr lang="en-US" b="1" dirty="0"/>
              <a:t> de </a:t>
            </a:r>
            <a:r>
              <a:rPr lang="en-US" b="1" dirty="0" err="1"/>
              <a:t>alimentos</a:t>
            </a:r>
            <a:r>
              <a:rPr lang="en-US" b="1" dirty="0"/>
              <a:t> </a:t>
            </a:r>
            <a:r>
              <a:rPr lang="en-US" b="1" dirty="0" err="1"/>
              <a:t>funcionales</a:t>
            </a:r>
            <a:endParaRPr lang="en-IE" b="1" dirty="0"/>
          </a:p>
        </p:txBody>
      </p:sp>
      <p:sp>
        <p:nvSpPr>
          <p:cNvPr id="6" name="TextBox 5">
            <a:extLst>
              <a:ext uri="{FF2B5EF4-FFF2-40B4-BE49-F238E27FC236}">
                <a16:creationId xmlns:a16="http://schemas.microsoft.com/office/drawing/2014/main" id="{B988E709-D3A6-4527-A367-C259E18ACB13}"/>
              </a:ext>
            </a:extLst>
          </p:cNvPr>
          <p:cNvSpPr txBox="1"/>
          <p:nvPr/>
        </p:nvSpPr>
        <p:spPr>
          <a:xfrm>
            <a:off x="2773363" y="1352848"/>
            <a:ext cx="2201157" cy="923330"/>
          </a:xfrm>
          <a:prstGeom prst="rect">
            <a:avLst/>
          </a:prstGeom>
          <a:noFill/>
        </p:spPr>
        <p:txBody>
          <a:bodyPr wrap="square" rtlCol="0">
            <a:spAutoFit/>
          </a:bodyPr>
          <a:lstStyle/>
          <a:p>
            <a:r>
              <a:rPr lang="en-GB" sz="3600" b="1" dirty="0" err="1">
                <a:solidFill>
                  <a:srgbClr val="F5C05B"/>
                </a:solidFill>
              </a:rPr>
              <a:t>Alubia</a:t>
            </a:r>
            <a:r>
              <a:rPr lang="en-GB" sz="3600" b="1" i="0" dirty="0" err="1">
                <a:solidFill>
                  <a:srgbClr val="F5C05B"/>
                </a:solidFill>
                <a:effectLst/>
              </a:rPr>
              <a:t>s</a:t>
            </a:r>
            <a:endParaRPr lang="en-GB" sz="3600" b="0" i="0" dirty="0">
              <a:solidFill>
                <a:srgbClr val="F5C05B"/>
              </a:solidFill>
              <a:effectLst/>
            </a:endParaRPr>
          </a:p>
          <a:p>
            <a:endParaRPr lang="en-IE" dirty="0"/>
          </a:p>
        </p:txBody>
      </p:sp>
      <p:pic>
        <p:nvPicPr>
          <p:cNvPr id="8" name="Picture 7" descr="Assorted piles of beans and legumes">
            <a:extLst>
              <a:ext uri="{FF2B5EF4-FFF2-40B4-BE49-F238E27FC236}">
                <a16:creationId xmlns:a16="http://schemas.microsoft.com/office/drawing/2014/main" id="{36A5B722-482A-4B10-8563-94442B1C06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4830" y="2503355"/>
            <a:ext cx="4846758" cy="3230383"/>
          </a:xfrm>
          <a:prstGeom prst="rect">
            <a:avLst/>
          </a:prstGeom>
        </p:spPr>
      </p:pic>
    </p:spTree>
    <p:extLst>
      <p:ext uri="{BB962C8B-B14F-4D97-AF65-F5344CB8AC3E}">
        <p14:creationId xmlns:p14="http://schemas.microsoft.com/office/powerpoint/2010/main" val="2311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en-US" b="1" dirty="0" err="1"/>
              <a:t>Ejemplos</a:t>
            </a:r>
            <a:r>
              <a:rPr lang="en-US" b="1" dirty="0"/>
              <a:t> de </a:t>
            </a:r>
            <a:r>
              <a:rPr lang="en-US" b="1" dirty="0" err="1"/>
              <a:t>alimentos</a:t>
            </a:r>
            <a:r>
              <a:rPr lang="en-US" b="1" dirty="0"/>
              <a:t> </a:t>
            </a:r>
            <a:r>
              <a:rPr lang="en-US" b="1" dirty="0" err="1"/>
              <a:t>funcionales</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485675" y="2404573"/>
            <a:ext cx="10466805" cy="3591119"/>
          </a:xfrm>
        </p:spPr>
        <p:txBody>
          <a:bodyPr/>
          <a:lstStyle/>
          <a:p>
            <a:r>
              <a:rPr lang="es-ES" sz="2200" dirty="0">
                <a:solidFill>
                  <a:srgbClr val="085156"/>
                </a:solidFill>
              </a:rPr>
              <a:t>Los </a:t>
            </a:r>
            <a:r>
              <a:rPr lang="es-ES" sz="2200" dirty="0" err="1">
                <a:solidFill>
                  <a:srgbClr val="085156"/>
                </a:solidFill>
              </a:rPr>
              <a:t>probióticos</a:t>
            </a:r>
            <a:r>
              <a:rPr lang="es-ES" sz="2200" dirty="0">
                <a:solidFill>
                  <a:srgbClr val="085156"/>
                </a:solidFill>
              </a:rPr>
              <a:t> son cultivos vivos comúnmente conocidos como bacterias "buenas" que promueven la salud intestinal. Los </a:t>
            </a:r>
            <a:r>
              <a:rPr lang="es-ES" sz="2200" dirty="0" err="1">
                <a:solidFill>
                  <a:srgbClr val="085156"/>
                </a:solidFill>
              </a:rPr>
              <a:t>probióticos</a:t>
            </a:r>
            <a:r>
              <a:rPr lang="es-ES" sz="2200" dirty="0">
                <a:solidFill>
                  <a:srgbClr val="085156"/>
                </a:solidFill>
              </a:rPr>
              <a:t> se encuentran naturalmente en algunos alimentos funcionales, incluidos los siguientes:</a:t>
            </a:r>
          </a:p>
          <a:p>
            <a:endParaRPr lang="en-GB" sz="2000" b="0" i="0" dirty="0">
              <a:solidFill>
                <a:srgbClr val="085156"/>
              </a:solidFill>
              <a:effectLst/>
            </a:endParaRPr>
          </a:p>
        </p:txBody>
      </p:sp>
      <p:sp>
        <p:nvSpPr>
          <p:cNvPr id="7" name="TextBox 6">
            <a:extLst>
              <a:ext uri="{FF2B5EF4-FFF2-40B4-BE49-F238E27FC236}">
                <a16:creationId xmlns:a16="http://schemas.microsoft.com/office/drawing/2014/main" id="{77A82AF8-6740-4522-A1CA-CA7E834DD28F}"/>
              </a:ext>
            </a:extLst>
          </p:cNvPr>
          <p:cNvSpPr txBox="1"/>
          <p:nvPr/>
        </p:nvSpPr>
        <p:spPr>
          <a:xfrm>
            <a:off x="1239520" y="3696220"/>
            <a:ext cx="6096000" cy="1508105"/>
          </a:xfrm>
          <a:prstGeom prst="rect">
            <a:avLst/>
          </a:prstGeom>
          <a:noFill/>
        </p:spPr>
        <p:txBody>
          <a:bodyPr wrap="square">
            <a:spAutoFit/>
          </a:bodyPr>
          <a:lstStyle/>
          <a:p>
            <a:r>
              <a:rPr lang="en-GB" sz="2000" b="1" dirty="0" err="1">
                <a:solidFill>
                  <a:srgbClr val="F5C05B"/>
                </a:solidFill>
              </a:rPr>
              <a:t>Productos</a:t>
            </a:r>
            <a:r>
              <a:rPr lang="en-GB" sz="2000" b="1" dirty="0">
                <a:solidFill>
                  <a:srgbClr val="F5C05B"/>
                </a:solidFill>
              </a:rPr>
              <a:t> </a:t>
            </a:r>
            <a:r>
              <a:rPr lang="en-GB" sz="2000" b="1" dirty="0" err="1">
                <a:solidFill>
                  <a:srgbClr val="F5C05B"/>
                </a:solidFill>
              </a:rPr>
              <a:t>lácteos</a:t>
            </a:r>
            <a:r>
              <a:rPr lang="en-GB" sz="2000" b="1" dirty="0">
                <a:solidFill>
                  <a:srgbClr val="F5C05B"/>
                </a:solidFill>
              </a:rPr>
              <a:t> </a:t>
            </a:r>
            <a:r>
              <a:rPr lang="en-GB" sz="2000" b="1" dirty="0" err="1">
                <a:solidFill>
                  <a:srgbClr val="F5C05B"/>
                </a:solidFill>
              </a:rPr>
              <a:t>fermentados</a:t>
            </a:r>
            <a:r>
              <a:rPr lang="en-GB" sz="2000" b="1" dirty="0">
                <a:solidFill>
                  <a:srgbClr val="F5C05B"/>
                </a:solidFill>
              </a:rPr>
              <a:t>:</a:t>
            </a:r>
            <a:endParaRPr lang="en-GB" sz="2000" b="1" i="0" dirty="0">
              <a:solidFill>
                <a:srgbClr val="F5C05B"/>
              </a:solidFill>
              <a:effectLst/>
            </a:endParaRPr>
          </a:p>
          <a:p>
            <a:pPr marL="342900" indent="-342900" algn="l">
              <a:buFont typeface="Arial" panose="020B0604020202020204" pitchFamily="34" charset="0"/>
              <a:buChar char="•"/>
            </a:pPr>
            <a:r>
              <a:rPr lang="en-GB" sz="1800" b="0" i="0" dirty="0">
                <a:solidFill>
                  <a:srgbClr val="085156"/>
                </a:solidFill>
                <a:effectLst/>
              </a:rPr>
              <a:t>Kefir</a:t>
            </a:r>
          </a:p>
          <a:p>
            <a:pPr marL="342900" indent="-342900" algn="l">
              <a:buFont typeface="Arial" panose="020B0604020202020204" pitchFamily="34" charset="0"/>
              <a:buChar char="•"/>
            </a:pPr>
            <a:r>
              <a:rPr lang="en-GB" sz="1800" b="0" i="0" dirty="0">
                <a:solidFill>
                  <a:srgbClr val="085156"/>
                </a:solidFill>
                <a:effectLst/>
              </a:rPr>
              <a:t>Yogurt</a:t>
            </a:r>
          </a:p>
          <a:p>
            <a:pPr marL="342900" indent="-342900" algn="l">
              <a:buFont typeface="Arial" panose="020B0604020202020204" pitchFamily="34" charset="0"/>
              <a:buChar char="•"/>
            </a:pPr>
            <a:r>
              <a:rPr lang="en-GB" sz="1800" b="0" i="0" dirty="0" err="1">
                <a:solidFill>
                  <a:srgbClr val="085156"/>
                </a:solidFill>
                <a:effectLst/>
              </a:rPr>
              <a:t>Quesos</a:t>
            </a:r>
            <a:r>
              <a:rPr lang="en-GB" sz="1800" b="0" i="0" dirty="0">
                <a:solidFill>
                  <a:srgbClr val="085156"/>
                </a:solidFill>
                <a:effectLst/>
              </a:rPr>
              <a:t> </a:t>
            </a:r>
            <a:r>
              <a:rPr lang="en-GB" sz="1800" b="0" i="0" dirty="0" err="1">
                <a:solidFill>
                  <a:srgbClr val="085156"/>
                </a:solidFill>
                <a:effectLst/>
              </a:rPr>
              <a:t>curados</a:t>
            </a:r>
            <a:endParaRPr lang="en-GB" sz="1800" b="0" i="0" dirty="0">
              <a:solidFill>
                <a:srgbClr val="085156"/>
              </a:solidFill>
              <a:effectLst/>
            </a:endParaRPr>
          </a:p>
          <a:p>
            <a:pPr marL="342900" indent="-342900" algn="l">
              <a:buFont typeface="Arial" panose="020B0604020202020204" pitchFamily="34" charset="0"/>
              <a:buChar char="•"/>
            </a:pPr>
            <a:endParaRPr lang="en-GB" sz="1800" b="0" i="0" dirty="0">
              <a:solidFill>
                <a:srgbClr val="085156"/>
              </a:solidFill>
              <a:effectLst/>
            </a:endParaRPr>
          </a:p>
        </p:txBody>
      </p:sp>
      <p:sp>
        <p:nvSpPr>
          <p:cNvPr id="9" name="TextBox 8">
            <a:extLst>
              <a:ext uri="{FF2B5EF4-FFF2-40B4-BE49-F238E27FC236}">
                <a16:creationId xmlns:a16="http://schemas.microsoft.com/office/drawing/2014/main" id="{F94239A9-39CB-4942-B92F-29DAAD4C1F7B}"/>
              </a:ext>
            </a:extLst>
          </p:cNvPr>
          <p:cNvSpPr txBox="1"/>
          <p:nvPr/>
        </p:nvSpPr>
        <p:spPr>
          <a:xfrm>
            <a:off x="5430520" y="3656590"/>
            <a:ext cx="6096000" cy="2031325"/>
          </a:xfrm>
          <a:prstGeom prst="rect">
            <a:avLst/>
          </a:prstGeom>
          <a:noFill/>
        </p:spPr>
        <p:txBody>
          <a:bodyPr wrap="square">
            <a:spAutoFit/>
          </a:bodyPr>
          <a:lstStyle/>
          <a:p>
            <a:r>
              <a:rPr lang="en-GB" b="1" dirty="0">
                <a:solidFill>
                  <a:srgbClr val="F5C05B"/>
                </a:solidFill>
              </a:rPr>
              <a:t>Alimentos no </a:t>
            </a:r>
            <a:r>
              <a:rPr lang="en-GB" b="1" dirty="0" err="1">
                <a:solidFill>
                  <a:srgbClr val="F5C05B"/>
                </a:solidFill>
              </a:rPr>
              <a:t>lácteos</a:t>
            </a:r>
            <a:r>
              <a:rPr lang="en-GB" b="1" dirty="0">
                <a:solidFill>
                  <a:srgbClr val="F5C05B"/>
                </a:solidFill>
              </a:rPr>
              <a:t> </a:t>
            </a:r>
            <a:r>
              <a:rPr lang="en-GB" b="1" dirty="0" err="1">
                <a:solidFill>
                  <a:srgbClr val="F5C05B"/>
                </a:solidFill>
              </a:rPr>
              <a:t>fermentados</a:t>
            </a:r>
            <a:r>
              <a:rPr lang="en-GB" b="1" dirty="0">
                <a:solidFill>
                  <a:srgbClr val="F5C05B"/>
                </a:solidFill>
              </a:rPr>
              <a:t>:</a:t>
            </a:r>
          </a:p>
          <a:p>
            <a:pPr marL="285750" indent="-285750">
              <a:buFont typeface="Arial" panose="020B0604020202020204" pitchFamily="34" charset="0"/>
              <a:buChar char="•"/>
            </a:pPr>
            <a:r>
              <a:rPr lang="en-GB" sz="1800" b="0" i="0" dirty="0">
                <a:solidFill>
                  <a:srgbClr val="085156"/>
                </a:solidFill>
                <a:effectLst/>
              </a:rPr>
              <a:t>Kimchi</a:t>
            </a:r>
          </a:p>
          <a:p>
            <a:pPr marL="342900" indent="-342900">
              <a:buFont typeface="Arial" panose="020B0604020202020204" pitchFamily="34" charset="0"/>
              <a:buChar char="•"/>
            </a:pPr>
            <a:r>
              <a:rPr lang="en-GB" dirty="0" err="1">
                <a:solidFill>
                  <a:srgbClr val="085156"/>
                </a:solidFill>
              </a:rPr>
              <a:t>Chucrut</a:t>
            </a:r>
            <a:endParaRPr lang="en-GB" dirty="0">
              <a:solidFill>
                <a:srgbClr val="085156"/>
              </a:solidFill>
            </a:endParaRPr>
          </a:p>
          <a:p>
            <a:pPr marL="342900" indent="-342900">
              <a:buFont typeface="Arial" panose="020B0604020202020204" pitchFamily="34" charset="0"/>
              <a:buChar char="•"/>
            </a:pPr>
            <a:r>
              <a:rPr lang="en-GB" dirty="0">
                <a:solidFill>
                  <a:srgbClr val="085156"/>
                </a:solidFill>
              </a:rPr>
              <a:t>Miso </a:t>
            </a:r>
          </a:p>
          <a:p>
            <a:pPr marL="342900" indent="-342900">
              <a:buFont typeface="Arial" panose="020B0604020202020204" pitchFamily="34" charset="0"/>
              <a:buChar char="•"/>
            </a:pPr>
            <a:r>
              <a:rPr lang="en-GB" dirty="0" err="1">
                <a:solidFill>
                  <a:srgbClr val="085156"/>
                </a:solidFill>
              </a:rPr>
              <a:t>Yogures</a:t>
            </a:r>
            <a:r>
              <a:rPr lang="en-GB" dirty="0">
                <a:solidFill>
                  <a:srgbClr val="085156"/>
                </a:solidFill>
              </a:rPr>
              <a:t> </a:t>
            </a:r>
            <a:r>
              <a:rPr lang="en-GB" dirty="0" err="1">
                <a:solidFill>
                  <a:srgbClr val="085156"/>
                </a:solidFill>
              </a:rPr>
              <a:t>cultivados</a:t>
            </a:r>
            <a:r>
              <a:rPr lang="en-GB" dirty="0">
                <a:solidFill>
                  <a:srgbClr val="085156"/>
                </a:solidFill>
              </a:rPr>
              <a:t> no </a:t>
            </a:r>
            <a:r>
              <a:rPr lang="en-GB" dirty="0" err="1">
                <a:solidFill>
                  <a:srgbClr val="085156"/>
                </a:solidFill>
              </a:rPr>
              <a:t>lácteos</a:t>
            </a:r>
            <a:r>
              <a:rPr lang="en-GB" dirty="0">
                <a:solidFill>
                  <a:srgbClr val="085156"/>
                </a:solidFill>
              </a:rPr>
              <a:t> (</a:t>
            </a:r>
            <a:r>
              <a:rPr lang="en-GB" dirty="0" err="1">
                <a:solidFill>
                  <a:srgbClr val="085156"/>
                </a:solidFill>
              </a:rPr>
              <a:t>es</a:t>
            </a:r>
            <a:r>
              <a:rPr lang="en-GB" dirty="0">
                <a:solidFill>
                  <a:srgbClr val="085156"/>
                </a:solidFill>
              </a:rPr>
              <a:t> </a:t>
            </a:r>
            <a:r>
              <a:rPr lang="en-GB" dirty="0" err="1">
                <a:solidFill>
                  <a:srgbClr val="085156"/>
                </a:solidFill>
              </a:rPr>
              <a:t>decir</a:t>
            </a:r>
            <a:r>
              <a:rPr lang="en-GB" dirty="0">
                <a:solidFill>
                  <a:srgbClr val="085156"/>
                </a:solidFill>
              </a:rPr>
              <a:t>, </a:t>
            </a:r>
            <a:r>
              <a:rPr lang="en-GB" dirty="0" err="1">
                <a:solidFill>
                  <a:srgbClr val="085156"/>
                </a:solidFill>
              </a:rPr>
              <a:t>productos</a:t>
            </a:r>
            <a:r>
              <a:rPr lang="en-GB" dirty="0">
                <a:solidFill>
                  <a:srgbClr val="085156"/>
                </a:solidFill>
              </a:rPr>
              <a:t> </a:t>
            </a:r>
            <a:r>
              <a:rPr lang="en-GB" dirty="0" err="1">
                <a:solidFill>
                  <a:srgbClr val="085156"/>
                </a:solidFill>
              </a:rPr>
              <a:t>alternativos</a:t>
            </a:r>
            <a:r>
              <a:rPr lang="en-GB" dirty="0">
                <a:solidFill>
                  <a:srgbClr val="085156"/>
                </a:solidFill>
              </a:rPr>
              <a:t> de </a:t>
            </a:r>
            <a:r>
              <a:rPr lang="en-GB" dirty="0" err="1">
                <a:solidFill>
                  <a:srgbClr val="085156"/>
                </a:solidFill>
              </a:rPr>
              <a:t>yogur</a:t>
            </a:r>
            <a:r>
              <a:rPr lang="en-GB" dirty="0">
                <a:solidFill>
                  <a:srgbClr val="085156"/>
                </a:solidFill>
              </a:rPr>
              <a:t> a base de </a:t>
            </a:r>
            <a:r>
              <a:rPr lang="en-GB" dirty="0" err="1">
                <a:solidFill>
                  <a:srgbClr val="085156"/>
                </a:solidFill>
              </a:rPr>
              <a:t>leche</a:t>
            </a:r>
            <a:r>
              <a:rPr lang="en-GB" dirty="0">
                <a:solidFill>
                  <a:srgbClr val="085156"/>
                </a:solidFill>
              </a:rPr>
              <a:t> de coco o de </a:t>
            </a:r>
            <a:r>
              <a:rPr lang="en-GB" dirty="0" err="1">
                <a:solidFill>
                  <a:srgbClr val="085156"/>
                </a:solidFill>
              </a:rPr>
              <a:t>almendras</a:t>
            </a:r>
            <a:r>
              <a:rPr lang="en-GB" dirty="0">
                <a:solidFill>
                  <a:srgbClr val="085156"/>
                </a:solidFill>
              </a:rPr>
              <a:t>)</a:t>
            </a:r>
            <a:endParaRPr lang="en-GB" sz="1800" i="0" dirty="0">
              <a:solidFill>
                <a:srgbClr val="085156"/>
              </a:solidFill>
              <a:effectLst/>
            </a:endParaRPr>
          </a:p>
        </p:txBody>
      </p:sp>
      <p:cxnSp>
        <p:nvCxnSpPr>
          <p:cNvPr id="11" name="Straight Connector 10">
            <a:extLst>
              <a:ext uri="{FF2B5EF4-FFF2-40B4-BE49-F238E27FC236}">
                <a16:creationId xmlns:a16="http://schemas.microsoft.com/office/drawing/2014/main" id="{8F5D427A-3C89-40CE-A4BC-4794EABD13FA}"/>
              </a:ext>
            </a:extLst>
          </p:cNvPr>
          <p:cNvCxnSpPr/>
          <p:nvPr/>
        </p:nvCxnSpPr>
        <p:spPr>
          <a:xfrm>
            <a:off x="4917440" y="3696220"/>
            <a:ext cx="0" cy="1714696"/>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D4B708-6ACD-4D59-90E9-E7111006E28E}"/>
              </a:ext>
            </a:extLst>
          </p:cNvPr>
          <p:cNvSpPr txBox="1"/>
          <p:nvPr/>
        </p:nvSpPr>
        <p:spPr>
          <a:xfrm>
            <a:off x="2773178" y="1243584"/>
            <a:ext cx="4657931" cy="646331"/>
          </a:xfrm>
          <a:prstGeom prst="rect">
            <a:avLst/>
          </a:prstGeom>
          <a:noFill/>
        </p:spPr>
        <p:txBody>
          <a:bodyPr wrap="square" rtlCol="0">
            <a:spAutoFit/>
          </a:bodyPr>
          <a:lstStyle/>
          <a:p>
            <a:r>
              <a:rPr lang="en-GB" sz="3600" b="1" dirty="0">
                <a:solidFill>
                  <a:srgbClr val="F5C05B"/>
                </a:solidFill>
              </a:rPr>
              <a:t>Alimentos </a:t>
            </a:r>
            <a:r>
              <a:rPr lang="en-GB" sz="3600" b="1" dirty="0" err="1">
                <a:solidFill>
                  <a:srgbClr val="F5C05B"/>
                </a:solidFill>
              </a:rPr>
              <a:t>probióticos</a:t>
            </a:r>
            <a:endParaRPr lang="en-GB" sz="3600" b="1" i="0" dirty="0">
              <a:solidFill>
                <a:srgbClr val="F5C05B"/>
              </a:solidFill>
              <a:effectLst/>
            </a:endParaRPr>
          </a:p>
        </p:txBody>
      </p:sp>
    </p:spTree>
    <p:extLst>
      <p:ext uri="{BB962C8B-B14F-4D97-AF65-F5344CB8AC3E}">
        <p14:creationId xmlns:p14="http://schemas.microsoft.com/office/powerpoint/2010/main" val="291293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5B9AAB-A2CF-4CCA-8D89-326BF0B5A8AE}"/>
              </a:ext>
            </a:extLst>
          </p:cNvPr>
          <p:cNvSpPr>
            <a:spLocks noGrp="1"/>
          </p:cNvSpPr>
          <p:nvPr>
            <p:ph type="body" sz="quarter" idx="17"/>
          </p:nvPr>
        </p:nvSpPr>
        <p:spPr>
          <a:xfrm>
            <a:off x="253999" y="1771124"/>
            <a:ext cx="8548435" cy="4355401"/>
          </a:xfrm>
        </p:spPr>
        <p:txBody>
          <a:bodyPr/>
          <a:lstStyle/>
          <a:p>
            <a:pPr>
              <a:buFont typeface="Arial" panose="020B0604020202020204" pitchFamily="34" charset="0"/>
              <a:buChar char="•"/>
            </a:pPr>
            <a:r>
              <a:rPr lang="en-IE" sz="2200" b="1" dirty="0" err="1">
                <a:solidFill>
                  <a:srgbClr val="085156"/>
                </a:solidFill>
              </a:rPr>
              <a:t>Frutas</a:t>
            </a:r>
            <a:r>
              <a:rPr lang="en-IE" sz="2200" b="1" dirty="0">
                <a:solidFill>
                  <a:srgbClr val="085156"/>
                </a:solidFill>
              </a:rPr>
              <a:t>: </a:t>
            </a:r>
            <a:r>
              <a:rPr lang="en-IE" sz="2200" dirty="0" err="1">
                <a:solidFill>
                  <a:srgbClr val="085156"/>
                </a:solidFill>
              </a:rPr>
              <a:t>bayas</a:t>
            </a:r>
            <a:r>
              <a:rPr lang="en-IE" sz="2200" dirty="0">
                <a:solidFill>
                  <a:srgbClr val="085156"/>
                </a:solidFill>
              </a:rPr>
              <a:t>, kiwi, </a:t>
            </a:r>
            <a:r>
              <a:rPr lang="en-IE" sz="2200" dirty="0" err="1">
                <a:solidFill>
                  <a:srgbClr val="085156"/>
                </a:solidFill>
              </a:rPr>
              <a:t>peras</a:t>
            </a:r>
            <a:r>
              <a:rPr lang="en-IE" sz="2200" dirty="0">
                <a:solidFill>
                  <a:srgbClr val="085156"/>
                </a:solidFill>
              </a:rPr>
              <a:t>, </a:t>
            </a:r>
            <a:r>
              <a:rPr lang="en-IE" sz="2200" dirty="0" err="1">
                <a:solidFill>
                  <a:srgbClr val="085156"/>
                </a:solidFill>
              </a:rPr>
              <a:t>melocotones</a:t>
            </a:r>
            <a:r>
              <a:rPr lang="en-IE" sz="2200" dirty="0">
                <a:solidFill>
                  <a:srgbClr val="085156"/>
                </a:solidFill>
              </a:rPr>
              <a:t>, </a:t>
            </a:r>
            <a:r>
              <a:rPr lang="en-IE" sz="2200" dirty="0" err="1">
                <a:solidFill>
                  <a:srgbClr val="085156"/>
                </a:solidFill>
              </a:rPr>
              <a:t>manzanas</a:t>
            </a:r>
            <a:r>
              <a:rPr lang="en-IE" sz="2200" dirty="0">
                <a:solidFill>
                  <a:srgbClr val="085156"/>
                </a:solidFill>
              </a:rPr>
              <a:t>, </a:t>
            </a:r>
            <a:r>
              <a:rPr lang="en-IE" sz="2200" dirty="0" err="1">
                <a:solidFill>
                  <a:srgbClr val="085156"/>
                </a:solidFill>
              </a:rPr>
              <a:t>naranjas</a:t>
            </a:r>
            <a:r>
              <a:rPr lang="en-IE" sz="2200" dirty="0">
                <a:solidFill>
                  <a:srgbClr val="085156"/>
                </a:solidFill>
              </a:rPr>
              <a:t>, </a:t>
            </a:r>
            <a:r>
              <a:rPr lang="en-IE" sz="2200" dirty="0" err="1">
                <a:solidFill>
                  <a:srgbClr val="085156"/>
                </a:solidFill>
              </a:rPr>
              <a:t>plátanos</a:t>
            </a:r>
            <a:r>
              <a:rPr lang="en-IE" sz="2200" dirty="0">
                <a:solidFill>
                  <a:srgbClr val="085156"/>
                </a:solidFill>
              </a:rPr>
              <a:t>.</a:t>
            </a:r>
          </a:p>
          <a:p>
            <a:pPr>
              <a:buFont typeface="Arial" panose="020B0604020202020204" pitchFamily="34" charset="0"/>
              <a:buChar char="•"/>
            </a:pPr>
            <a:r>
              <a:rPr lang="en-IE" sz="2200" b="1" dirty="0" err="1">
                <a:solidFill>
                  <a:srgbClr val="085156"/>
                </a:solidFill>
              </a:rPr>
              <a:t>Verduras</a:t>
            </a:r>
            <a:r>
              <a:rPr lang="en-IE" sz="2200" b="1" dirty="0">
                <a:solidFill>
                  <a:srgbClr val="085156"/>
                </a:solidFill>
              </a:rPr>
              <a:t>: </a:t>
            </a:r>
            <a:r>
              <a:rPr lang="en-IE" sz="2200" dirty="0" err="1">
                <a:solidFill>
                  <a:srgbClr val="085156"/>
                </a:solidFill>
              </a:rPr>
              <a:t>brócoli</a:t>
            </a:r>
            <a:r>
              <a:rPr lang="en-IE" sz="2200" dirty="0">
                <a:solidFill>
                  <a:srgbClr val="085156"/>
                </a:solidFill>
              </a:rPr>
              <a:t>, </a:t>
            </a:r>
            <a:r>
              <a:rPr lang="en-IE" sz="2200" dirty="0" err="1">
                <a:solidFill>
                  <a:srgbClr val="085156"/>
                </a:solidFill>
              </a:rPr>
              <a:t>coliflor</a:t>
            </a:r>
            <a:r>
              <a:rPr lang="en-IE" sz="2200" dirty="0">
                <a:solidFill>
                  <a:srgbClr val="085156"/>
                </a:solidFill>
              </a:rPr>
              <a:t>, col </a:t>
            </a:r>
            <a:r>
              <a:rPr lang="en-IE" sz="2200" dirty="0" err="1">
                <a:solidFill>
                  <a:srgbClr val="085156"/>
                </a:solidFill>
              </a:rPr>
              <a:t>rizada</a:t>
            </a:r>
            <a:r>
              <a:rPr lang="en-IE" sz="2200" dirty="0">
                <a:solidFill>
                  <a:srgbClr val="085156"/>
                </a:solidFill>
              </a:rPr>
              <a:t>, </a:t>
            </a:r>
            <a:r>
              <a:rPr lang="en-IE" sz="2200" dirty="0" err="1">
                <a:solidFill>
                  <a:srgbClr val="085156"/>
                </a:solidFill>
              </a:rPr>
              <a:t>espinaca</a:t>
            </a:r>
            <a:r>
              <a:rPr lang="en-IE" sz="2200" dirty="0">
                <a:solidFill>
                  <a:srgbClr val="085156"/>
                </a:solidFill>
              </a:rPr>
              <a:t>, </a:t>
            </a:r>
            <a:r>
              <a:rPr lang="en-IE" sz="2200" dirty="0" err="1">
                <a:solidFill>
                  <a:srgbClr val="085156"/>
                </a:solidFill>
              </a:rPr>
              <a:t>calabacín</a:t>
            </a:r>
            <a:endParaRPr lang="en-IE" sz="2200" dirty="0">
              <a:solidFill>
                <a:srgbClr val="085156"/>
              </a:solidFill>
            </a:endParaRPr>
          </a:p>
          <a:p>
            <a:pPr>
              <a:buFont typeface="Arial" panose="020B0604020202020204" pitchFamily="34" charset="0"/>
              <a:buChar char="•"/>
            </a:pPr>
            <a:r>
              <a:rPr lang="en-IE" sz="2200" b="1" dirty="0" err="1">
                <a:solidFill>
                  <a:srgbClr val="085156"/>
                </a:solidFill>
              </a:rPr>
              <a:t>Nueces</a:t>
            </a:r>
            <a:r>
              <a:rPr lang="en-IE" sz="2200" b="1" dirty="0">
                <a:solidFill>
                  <a:srgbClr val="085156"/>
                </a:solidFill>
              </a:rPr>
              <a:t>: </a:t>
            </a:r>
            <a:r>
              <a:rPr lang="en-IE" sz="2200" dirty="0" err="1">
                <a:solidFill>
                  <a:srgbClr val="085156"/>
                </a:solidFill>
              </a:rPr>
              <a:t>almendras</a:t>
            </a:r>
            <a:r>
              <a:rPr lang="en-IE" sz="2200" dirty="0">
                <a:solidFill>
                  <a:srgbClr val="085156"/>
                </a:solidFill>
              </a:rPr>
              <a:t>, </a:t>
            </a:r>
            <a:r>
              <a:rPr lang="en-IE" sz="2200" dirty="0" err="1">
                <a:solidFill>
                  <a:srgbClr val="085156"/>
                </a:solidFill>
              </a:rPr>
              <a:t>anacardos</a:t>
            </a:r>
            <a:r>
              <a:rPr lang="en-IE" sz="2200" dirty="0">
                <a:solidFill>
                  <a:srgbClr val="085156"/>
                </a:solidFill>
              </a:rPr>
              <a:t>, </a:t>
            </a:r>
            <a:r>
              <a:rPr lang="en-IE" sz="2200" dirty="0" err="1">
                <a:solidFill>
                  <a:srgbClr val="085156"/>
                </a:solidFill>
              </a:rPr>
              <a:t>pistachos</a:t>
            </a:r>
            <a:r>
              <a:rPr lang="en-IE" sz="2200" dirty="0">
                <a:solidFill>
                  <a:srgbClr val="085156"/>
                </a:solidFill>
              </a:rPr>
              <a:t>, </a:t>
            </a:r>
            <a:r>
              <a:rPr lang="en-IE" sz="2200" dirty="0" err="1">
                <a:solidFill>
                  <a:srgbClr val="085156"/>
                </a:solidFill>
              </a:rPr>
              <a:t>nueces</a:t>
            </a:r>
            <a:r>
              <a:rPr lang="en-IE" sz="2200" dirty="0">
                <a:solidFill>
                  <a:srgbClr val="085156"/>
                </a:solidFill>
              </a:rPr>
              <a:t> de macadamia, </a:t>
            </a:r>
            <a:r>
              <a:rPr lang="en-IE" sz="2200" dirty="0" err="1">
                <a:solidFill>
                  <a:srgbClr val="085156"/>
                </a:solidFill>
              </a:rPr>
              <a:t>nueces</a:t>
            </a:r>
            <a:r>
              <a:rPr lang="en-IE" sz="2200" dirty="0">
                <a:solidFill>
                  <a:srgbClr val="085156"/>
                </a:solidFill>
              </a:rPr>
              <a:t> de </a:t>
            </a:r>
            <a:r>
              <a:rPr lang="en-IE" sz="2200" dirty="0" err="1">
                <a:solidFill>
                  <a:srgbClr val="085156"/>
                </a:solidFill>
              </a:rPr>
              <a:t>Brasil</a:t>
            </a:r>
            <a:endParaRPr lang="en-IE" sz="2200" dirty="0">
              <a:solidFill>
                <a:srgbClr val="085156"/>
              </a:solidFill>
            </a:endParaRPr>
          </a:p>
          <a:p>
            <a:pPr>
              <a:buFont typeface="Arial" panose="020B0604020202020204" pitchFamily="34" charset="0"/>
              <a:buChar char="•"/>
            </a:pPr>
            <a:r>
              <a:rPr lang="en-IE" sz="2200" b="1" dirty="0" err="1">
                <a:solidFill>
                  <a:srgbClr val="085156"/>
                </a:solidFill>
              </a:rPr>
              <a:t>Semillas</a:t>
            </a:r>
            <a:r>
              <a:rPr lang="en-IE" sz="2200" b="1" dirty="0">
                <a:solidFill>
                  <a:srgbClr val="085156"/>
                </a:solidFill>
              </a:rPr>
              <a:t>: </a:t>
            </a:r>
            <a:r>
              <a:rPr lang="en-IE" sz="2200" dirty="0" err="1">
                <a:solidFill>
                  <a:srgbClr val="085156"/>
                </a:solidFill>
              </a:rPr>
              <a:t>semillas</a:t>
            </a:r>
            <a:r>
              <a:rPr lang="en-IE" sz="2200" dirty="0">
                <a:solidFill>
                  <a:srgbClr val="085156"/>
                </a:solidFill>
              </a:rPr>
              <a:t> de </a:t>
            </a:r>
            <a:r>
              <a:rPr lang="en-IE" sz="2200" dirty="0" err="1">
                <a:solidFill>
                  <a:srgbClr val="085156"/>
                </a:solidFill>
              </a:rPr>
              <a:t>chía</a:t>
            </a:r>
            <a:r>
              <a:rPr lang="en-IE" sz="2200" dirty="0">
                <a:solidFill>
                  <a:srgbClr val="085156"/>
                </a:solidFill>
              </a:rPr>
              <a:t>, </a:t>
            </a:r>
            <a:r>
              <a:rPr lang="en-IE" sz="2200" dirty="0" err="1">
                <a:solidFill>
                  <a:srgbClr val="085156"/>
                </a:solidFill>
              </a:rPr>
              <a:t>semillas</a:t>
            </a:r>
            <a:r>
              <a:rPr lang="en-IE" sz="2200" dirty="0">
                <a:solidFill>
                  <a:srgbClr val="085156"/>
                </a:solidFill>
              </a:rPr>
              <a:t> de lino, </a:t>
            </a:r>
            <a:r>
              <a:rPr lang="en-IE" sz="2200" dirty="0" err="1">
                <a:solidFill>
                  <a:srgbClr val="085156"/>
                </a:solidFill>
              </a:rPr>
              <a:t>semillas</a:t>
            </a:r>
            <a:r>
              <a:rPr lang="en-IE" sz="2200" dirty="0">
                <a:solidFill>
                  <a:srgbClr val="085156"/>
                </a:solidFill>
              </a:rPr>
              <a:t> de </a:t>
            </a:r>
            <a:r>
              <a:rPr lang="en-IE" sz="2200" dirty="0" err="1">
                <a:solidFill>
                  <a:srgbClr val="085156"/>
                </a:solidFill>
              </a:rPr>
              <a:t>cáñamo</a:t>
            </a:r>
            <a:r>
              <a:rPr lang="en-IE" sz="2200" dirty="0">
                <a:solidFill>
                  <a:srgbClr val="085156"/>
                </a:solidFill>
              </a:rPr>
              <a:t>, </a:t>
            </a:r>
            <a:r>
              <a:rPr lang="en-IE" sz="2200" dirty="0" err="1">
                <a:solidFill>
                  <a:srgbClr val="085156"/>
                </a:solidFill>
              </a:rPr>
              <a:t>semillas</a:t>
            </a:r>
            <a:r>
              <a:rPr lang="en-IE" sz="2200" dirty="0">
                <a:solidFill>
                  <a:srgbClr val="085156"/>
                </a:solidFill>
              </a:rPr>
              <a:t> de </a:t>
            </a:r>
            <a:r>
              <a:rPr lang="en-IE" sz="2200" dirty="0" err="1">
                <a:solidFill>
                  <a:srgbClr val="085156"/>
                </a:solidFill>
              </a:rPr>
              <a:t>calabaza</a:t>
            </a:r>
            <a:r>
              <a:rPr lang="en-IE" sz="2200" dirty="0">
                <a:solidFill>
                  <a:srgbClr val="085156"/>
                </a:solidFill>
              </a:rPr>
              <a:t>.</a:t>
            </a:r>
          </a:p>
          <a:p>
            <a:pPr>
              <a:buFont typeface="Arial" panose="020B0604020202020204" pitchFamily="34" charset="0"/>
              <a:buChar char="•"/>
            </a:pPr>
            <a:r>
              <a:rPr lang="en-IE" sz="2200" b="1" dirty="0" err="1">
                <a:solidFill>
                  <a:srgbClr val="085156"/>
                </a:solidFill>
              </a:rPr>
              <a:t>Legumbres</a:t>
            </a:r>
            <a:r>
              <a:rPr lang="en-IE" sz="2200" b="1" dirty="0">
                <a:solidFill>
                  <a:srgbClr val="085156"/>
                </a:solidFill>
              </a:rPr>
              <a:t>: </a:t>
            </a:r>
            <a:r>
              <a:rPr lang="en-IE" sz="2200" dirty="0" err="1">
                <a:solidFill>
                  <a:srgbClr val="085156"/>
                </a:solidFill>
              </a:rPr>
              <a:t>alubias</a:t>
            </a:r>
            <a:r>
              <a:rPr lang="en-IE" sz="2200" dirty="0">
                <a:solidFill>
                  <a:srgbClr val="085156"/>
                </a:solidFill>
              </a:rPr>
              <a:t> </a:t>
            </a:r>
            <a:r>
              <a:rPr lang="en-IE" sz="2200" dirty="0" err="1">
                <a:solidFill>
                  <a:srgbClr val="085156"/>
                </a:solidFill>
              </a:rPr>
              <a:t>negras</a:t>
            </a:r>
            <a:r>
              <a:rPr lang="en-IE" sz="2200" dirty="0">
                <a:solidFill>
                  <a:srgbClr val="085156"/>
                </a:solidFill>
              </a:rPr>
              <a:t>, garbanzos, </a:t>
            </a:r>
            <a:r>
              <a:rPr lang="en-IE" sz="2200" dirty="0" err="1">
                <a:solidFill>
                  <a:srgbClr val="085156"/>
                </a:solidFill>
              </a:rPr>
              <a:t>alubias</a:t>
            </a:r>
            <a:r>
              <a:rPr lang="en-IE" sz="2200" dirty="0">
                <a:solidFill>
                  <a:srgbClr val="085156"/>
                </a:solidFill>
              </a:rPr>
              <a:t> </a:t>
            </a:r>
            <a:r>
              <a:rPr lang="en-IE" sz="2200" dirty="0" err="1">
                <a:solidFill>
                  <a:srgbClr val="085156"/>
                </a:solidFill>
              </a:rPr>
              <a:t>blancas</a:t>
            </a:r>
            <a:r>
              <a:rPr lang="en-IE" sz="2200" dirty="0">
                <a:solidFill>
                  <a:srgbClr val="085156"/>
                </a:solidFill>
              </a:rPr>
              <a:t>, </a:t>
            </a:r>
            <a:r>
              <a:rPr lang="en-IE" sz="2200" dirty="0" err="1">
                <a:solidFill>
                  <a:srgbClr val="085156"/>
                </a:solidFill>
              </a:rPr>
              <a:t>lentejas</a:t>
            </a:r>
            <a:endParaRPr lang="en-IE" sz="2200" dirty="0">
              <a:solidFill>
                <a:srgbClr val="085156"/>
              </a:solidFill>
            </a:endParaRPr>
          </a:p>
          <a:p>
            <a:pPr>
              <a:buFont typeface="Arial" panose="020B0604020202020204" pitchFamily="34" charset="0"/>
              <a:buChar char="•"/>
            </a:pPr>
            <a:r>
              <a:rPr lang="en-IE" sz="2200" b="1" dirty="0" err="1">
                <a:solidFill>
                  <a:srgbClr val="085156"/>
                </a:solidFill>
              </a:rPr>
              <a:t>Granos</a:t>
            </a:r>
            <a:r>
              <a:rPr lang="en-IE" sz="2200" b="1" dirty="0">
                <a:solidFill>
                  <a:srgbClr val="085156"/>
                </a:solidFill>
              </a:rPr>
              <a:t> </a:t>
            </a:r>
            <a:r>
              <a:rPr lang="en-IE" sz="2200" b="1" dirty="0" err="1">
                <a:solidFill>
                  <a:srgbClr val="085156"/>
                </a:solidFill>
              </a:rPr>
              <a:t>integrales</a:t>
            </a:r>
            <a:r>
              <a:rPr lang="en-IE" sz="2200" b="1" dirty="0">
                <a:solidFill>
                  <a:srgbClr val="085156"/>
                </a:solidFill>
              </a:rPr>
              <a:t>: </a:t>
            </a:r>
            <a:r>
              <a:rPr lang="en-IE" sz="2200" dirty="0" err="1">
                <a:solidFill>
                  <a:srgbClr val="085156"/>
                </a:solidFill>
              </a:rPr>
              <a:t>avena</a:t>
            </a:r>
            <a:r>
              <a:rPr lang="en-IE" sz="2200" dirty="0">
                <a:solidFill>
                  <a:srgbClr val="085156"/>
                </a:solidFill>
              </a:rPr>
              <a:t>, </a:t>
            </a:r>
            <a:r>
              <a:rPr lang="en-IE" sz="2200" dirty="0" err="1">
                <a:solidFill>
                  <a:srgbClr val="085156"/>
                </a:solidFill>
              </a:rPr>
              <a:t>cebada</a:t>
            </a:r>
            <a:r>
              <a:rPr lang="en-IE" sz="2200" dirty="0">
                <a:solidFill>
                  <a:srgbClr val="085156"/>
                </a:solidFill>
              </a:rPr>
              <a:t>, </a:t>
            </a:r>
            <a:r>
              <a:rPr lang="en-IE" sz="2200" dirty="0" err="1">
                <a:solidFill>
                  <a:srgbClr val="085156"/>
                </a:solidFill>
              </a:rPr>
              <a:t>trigo</a:t>
            </a:r>
            <a:r>
              <a:rPr lang="en-IE" sz="2200" dirty="0">
                <a:solidFill>
                  <a:srgbClr val="085156"/>
                </a:solidFill>
              </a:rPr>
              <a:t> </a:t>
            </a:r>
            <a:r>
              <a:rPr lang="en-IE" sz="2200" dirty="0" err="1">
                <a:solidFill>
                  <a:srgbClr val="085156"/>
                </a:solidFill>
              </a:rPr>
              <a:t>sarraceno</a:t>
            </a:r>
            <a:r>
              <a:rPr lang="en-IE" sz="2200" dirty="0">
                <a:solidFill>
                  <a:srgbClr val="085156"/>
                </a:solidFill>
              </a:rPr>
              <a:t>, </a:t>
            </a:r>
            <a:r>
              <a:rPr lang="en-IE" sz="2200" dirty="0" err="1">
                <a:solidFill>
                  <a:srgbClr val="085156"/>
                </a:solidFill>
              </a:rPr>
              <a:t>arroz</a:t>
            </a:r>
            <a:r>
              <a:rPr lang="en-IE" sz="2200" dirty="0">
                <a:solidFill>
                  <a:srgbClr val="085156"/>
                </a:solidFill>
              </a:rPr>
              <a:t> integral, </a:t>
            </a:r>
            <a:r>
              <a:rPr lang="en-IE" sz="2200" dirty="0" err="1">
                <a:solidFill>
                  <a:srgbClr val="085156"/>
                </a:solidFill>
              </a:rPr>
              <a:t>cuscús</a:t>
            </a:r>
            <a:endParaRPr lang="en-IE" sz="2200" dirty="0">
              <a:solidFill>
                <a:srgbClr val="085156"/>
              </a:solidFill>
            </a:endParaRPr>
          </a:p>
          <a:p>
            <a:pPr>
              <a:buFont typeface="Arial" panose="020B0604020202020204" pitchFamily="34" charset="0"/>
              <a:buChar char="•"/>
            </a:pPr>
            <a:r>
              <a:rPr lang="en-IE" sz="2200" b="1" dirty="0" err="1">
                <a:solidFill>
                  <a:srgbClr val="085156"/>
                </a:solidFill>
              </a:rPr>
              <a:t>Mariscos</a:t>
            </a:r>
            <a:r>
              <a:rPr lang="en-IE" sz="2200" b="1" dirty="0">
                <a:solidFill>
                  <a:srgbClr val="085156"/>
                </a:solidFill>
              </a:rPr>
              <a:t>: </a:t>
            </a:r>
            <a:r>
              <a:rPr lang="en-IE" sz="2200" dirty="0" err="1">
                <a:solidFill>
                  <a:srgbClr val="085156"/>
                </a:solidFill>
              </a:rPr>
              <a:t>salmón</a:t>
            </a:r>
            <a:r>
              <a:rPr lang="en-IE" sz="2200" dirty="0">
                <a:solidFill>
                  <a:srgbClr val="085156"/>
                </a:solidFill>
              </a:rPr>
              <a:t>, </a:t>
            </a:r>
            <a:r>
              <a:rPr lang="en-IE" sz="2200" dirty="0" err="1">
                <a:solidFill>
                  <a:srgbClr val="085156"/>
                </a:solidFill>
              </a:rPr>
              <a:t>sardinas</a:t>
            </a:r>
            <a:r>
              <a:rPr lang="en-IE" sz="2200" dirty="0">
                <a:solidFill>
                  <a:srgbClr val="085156"/>
                </a:solidFill>
              </a:rPr>
              <a:t>, </a:t>
            </a:r>
            <a:r>
              <a:rPr lang="en-IE" sz="2200" dirty="0" err="1">
                <a:solidFill>
                  <a:srgbClr val="085156"/>
                </a:solidFill>
              </a:rPr>
              <a:t>anchoas</a:t>
            </a:r>
            <a:r>
              <a:rPr lang="en-IE" sz="2200" dirty="0">
                <a:solidFill>
                  <a:srgbClr val="085156"/>
                </a:solidFill>
              </a:rPr>
              <a:t>, </a:t>
            </a:r>
            <a:r>
              <a:rPr lang="en-IE" sz="2200" dirty="0" err="1">
                <a:solidFill>
                  <a:srgbClr val="085156"/>
                </a:solidFill>
              </a:rPr>
              <a:t>caballa</a:t>
            </a:r>
            <a:r>
              <a:rPr lang="en-IE" sz="2200" dirty="0">
                <a:solidFill>
                  <a:srgbClr val="085156"/>
                </a:solidFill>
              </a:rPr>
              <a:t>, </a:t>
            </a:r>
            <a:r>
              <a:rPr lang="en-IE" sz="2200" dirty="0" err="1">
                <a:solidFill>
                  <a:srgbClr val="085156"/>
                </a:solidFill>
              </a:rPr>
              <a:t>bacalao</a:t>
            </a:r>
            <a:endParaRPr lang="en-IE" sz="2200" dirty="0">
              <a:solidFill>
                <a:srgbClr val="085156"/>
              </a:solidFill>
            </a:endParaRPr>
          </a:p>
          <a:p>
            <a:pPr>
              <a:buFont typeface="Arial" panose="020B0604020202020204" pitchFamily="34" charset="0"/>
              <a:buChar char="•"/>
            </a:pPr>
            <a:r>
              <a:rPr lang="en-IE" sz="2200" b="1" dirty="0">
                <a:solidFill>
                  <a:srgbClr val="085156"/>
                </a:solidFill>
              </a:rPr>
              <a:t>Alimentos </a:t>
            </a:r>
            <a:r>
              <a:rPr lang="en-IE" sz="2200" b="1" dirty="0" err="1">
                <a:solidFill>
                  <a:srgbClr val="085156"/>
                </a:solidFill>
              </a:rPr>
              <a:t>fermentados</a:t>
            </a:r>
            <a:r>
              <a:rPr lang="en-IE" sz="2200" b="1" dirty="0">
                <a:solidFill>
                  <a:srgbClr val="085156"/>
                </a:solidFill>
              </a:rPr>
              <a:t>: </a:t>
            </a:r>
            <a:r>
              <a:rPr lang="en-IE" sz="2200" dirty="0">
                <a:solidFill>
                  <a:srgbClr val="085156"/>
                </a:solidFill>
              </a:rPr>
              <a:t>tempeh, </a:t>
            </a:r>
            <a:r>
              <a:rPr lang="en-IE" sz="2200" dirty="0" err="1">
                <a:solidFill>
                  <a:srgbClr val="085156"/>
                </a:solidFill>
              </a:rPr>
              <a:t>kombucha</a:t>
            </a:r>
            <a:r>
              <a:rPr lang="en-IE" sz="2200" dirty="0">
                <a:solidFill>
                  <a:srgbClr val="085156"/>
                </a:solidFill>
              </a:rPr>
              <a:t>, kimchi, </a:t>
            </a:r>
            <a:r>
              <a:rPr lang="en-IE" sz="2200" dirty="0" err="1">
                <a:solidFill>
                  <a:srgbClr val="085156"/>
                </a:solidFill>
              </a:rPr>
              <a:t>kéfir</a:t>
            </a:r>
            <a:r>
              <a:rPr lang="en-IE" sz="2200" dirty="0">
                <a:solidFill>
                  <a:srgbClr val="085156"/>
                </a:solidFill>
              </a:rPr>
              <a:t>, </a:t>
            </a:r>
            <a:r>
              <a:rPr lang="en-IE" sz="2200" dirty="0" err="1">
                <a:solidFill>
                  <a:srgbClr val="085156"/>
                </a:solidFill>
              </a:rPr>
              <a:t>chucrut</a:t>
            </a:r>
            <a:endParaRPr lang="en-IE" sz="2200" dirty="0">
              <a:solidFill>
                <a:srgbClr val="085156"/>
              </a:solidFill>
            </a:endParaRPr>
          </a:p>
          <a:p>
            <a:pPr>
              <a:buFont typeface="Arial" panose="020B0604020202020204" pitchFamily="34" charset="0"/>
              <a:buChar char="•"/>
            </a:pPr>
            <a:r>
              <a:rPr lang="en-IE" sz="2200" b="1" dirty="0" err="1">
                <a:solidFill>
                  <a:srgbClr val="085156"/>
                </a:solidFill>
              </a:rPr>
              <a:t>Hierbas</a:t>
            </a:r>
            <a:r>
              <a:rPr lang="en-IE" sz="2200" b="1" dirty="0">
                <a:solidFill>
                  <a:srgbClr val="085156"/>
                </a:solidFill>
              </a:rPr>
              <a:t> y </a:t>
            </a:r>
            <a:r>
              <a:rPr lang="en-IE" sz="2200" b="1" dirty="0" err="1">
                <a:solidFill>
                  <a:srgbClr val="085156"/>
                </a:solidFill>
              </a:rPr>
              <a:t>especias</a:t>
            </a:r>
            <a:r>
              <a:rPr lang="en-IE" sz="2200" b="1" dirty="0">
                <a:solidFill>
                  <a:srgbClr val="085156"/>
                </a:solidFill>
              </a:rPr>
              <a:t>: </a:t>
            </a:r>
            <a:r>
              <a:rPr lang="en-IE" sz="2200" dirty="0" err="1">
                <a:solidFill>
                  <a:srgbClr val="085156"/>
                </a:solidFill>
              </a:rPr>
              <a:t>cúrcuma</a:t>
            </a:r>
            <a:r>
              <a:rPr lang="en-IE" sz="2200" dirty="0">
                <a:solidFill>
                  <a:srgbClr val="085156"/>
                </a:solidFill>
              </a:rPr>
              <a:t>, </a:t>
            </a:r>
            <a:r>
              <a:rPr lang="en-IE" sz="2200" dirty="0" err="1">
                <a:solidFill>
                  <a:srgbClr val="085156"/>
                </a:solidFill>
              </a:rPr>
              <a:t>canela</a:t>
            </a:r>
            <a:r>
              <a:rPr lang="en-IE" sz="2200" dirty="0">
                <a:solidFill>
                  <a:srgbClr val="085156"/>
                </a:solidFill>
              </a:rPr>
              <a:t>, </a:t>
            </a:r>
            <a:r>
              <a:rPr lang="en-IE" sz="2200" dirty="0" err="1">
                <a:solidFill>
                  <a:srgbClr val="085156"/>
                </a:solidFill>
              </a:rPr>
              <a:t>jengibre</a:t>
            </a:r>
            <a:r>
              <a:rPr lang="en-IE" sz="2200" dirty="0">
                <a:solidFill>
                  <a:srgbClr val="085156"/>
                </a:solidFill>
              </a:rPr>
              <a:t>, </a:t>
            </a:r>
            <a:r>
              <a:rPr lang="en-IE" sz="2200" dirty="0" err="1">
                <a:solidFill>
                  <a:srgbClr val="085156"/>
                </a:solidFill>
              </a:rPr>
              <a:t>pimienta</a:t>
            </a:r>
            <a:r>
              <a:rPr lang="en-IE" sz="2200" dirty="0">
                <a:solidFill>
                  <a:srgbClr val="085156"/>
                </a:solidFill>
              </a:rPr>
              <a:t> de </a:t>
            </a:r>
            <a:r>
              <a:rPr lang="en-IE" sz="2200" dirty="0" err="1">
                <a:solidFill>
                  <a:srgbClr val="085156"/>
                </a:solidFill>
              </a:rPr>
              <a:t>cayena</a:t>
            </a:r>
            <a:endParaRPr lang="en-US" sz="2400" i="0" dirty="0">
              <a:solidFill>
                <a:srgbClr val="231F20"/>
              </a:solidFill>
              <a:effectLst/>
              <a:latin typeface="Proxima Nova"/>
            </a:endParaRPr>
          </a:p>
          <a:p>
            <a:endParaRPr lang="en-IE" dirty="0"/>
          </a:p>
        </p:txBody>
      </p:sp>
      <p:sp>
        <p:nvSpPr>
          <p:cNvPr id="11" name="Rectangle: Rounded Corners 10">
            <a:extLst>
              <a:ext uri="{FF2B5EF4-FFF2-40B4-BE49-F238E27FC236}">
                <a16:creationId xmlns:a16="http://schemas.microsoft.com/office/drawing/2014/main" id="{7CF1C0C4-930D-46B1-B111-79B12B137E32}"/>
              </a:ext>
            </a:extLst>
          </p:cNvPr>
          <p:cNvSpPr/>
          <p:nvPr/>
        </p:nvSpPr>
        <p:spPr>
          <a:xfrm>
            <a:off x="162430" y="87531"/>
            <a:ext cx="9084601" cy="1628830"/>
          </a:xfrm>
          <a:prstGeom prst="roundRect">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i="0" dirty="0">
              <a:solidFill>
                <a:srgbClr val="085156"/>
              </a:solidFill>
              <a:effectLst/>
            </a:endParaRPr>
          </a:p>
          <a:p>
            <a:r>
              <a:rPr lang="es-ES" sz="2800" b="1" dirty="0">
                <a:solidFill>
                  <a:srgbClr val="085156"/>
                </a:solidFill>
              </a:rPr>
              <a:t>Los alimentos funcionales convencionales </a:t>
            </a:r>
            <a:r>
              <a:rPr lang="es-ES" sz="2800" dirty="0">
                <a:solidFill>
                  <a:srgbClr val="085156"/>
                </a:solidFill>
              </a:rPr>
              <a:t>son ingredientes naturales e integrales que son ricos en nutrientes importantes como vitaminas, minerales, antioxidantes y grasas saludables para el corazón.</a:t>
            </a:r>
            <a:r>
              <a:rPr lang="en-US" sz="2800" i="0" dirty="0">
                <a:solidFill>
                  <a:srgbClr val="231F20"/>
                </a:solidFill>
                <a:effectLst/>
              </a:rPr>
              <a:t>.</a:t>
            </a:r>
          </a:p>
          <a:p>
            <a:endParaRPr lang="en-IE" dirty="0"/>
          </a:p>
        </p:txBody>
      </p:sp>
      <p:pic>
        <p:nvPicPr>
          <p:cNvPr id="14" name="Picture Placeholder 13" descr="Assorted vegetables and fruits">
            <a:extLst>
              <a:ext uri="{FF2B5EF4-FFF2-40B4-BE49-F238E27FC236}">
                <a16:creationId xmlns:a16="http://schemas.microsoft.com/office/drawing/2014/main" id="{1A779E8A-0FEC-4206-BBB3-5059EFA6AD2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747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C9F5E04-7637-4CA9-9786-27F4F1A27737}"/>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1" r="-41369" b="-1"/>
          <a:stretch/>
        </p:blipFill>
        <p:spPr>
          <a:xfrm>
            <a:off x="8758990" y="1223694"/>
            <a:ext cx="4796590" cy="3983333"/>
          </a:xfrm>
        </p:spPr>
      </p:pic>
      <p:sp>
        <p:nvSpPr>
          <p:cNvPr id="3" name="Text Placeholder 2">
            <a:extLst>
              <a:ext uri="{FF2B5EF4-FFF2-40B4-BE49-F238E27FC236}">
                <a16:creationId xmlns:a16="http://schemas.microsoft.com/office/drawing/2014/main" id="{23404EF3-725C-4631-BFD1-025A581A4AF2}"/>
              </a:ext>
            </a:extLst>
          </p:cNvPr>
          <p:cNvSpPr>
            <a:spLocks noGrp="1"/>
          </p:cNvSpPr>
          <p:nvPr>
            <p:ph type="body" sz="quarter" idx="16"/>
          </p:nvPr>
        </p:nvSpPr>
        <p:spPr/>
        <p:txBody>
          <a:bodyPr>
            <a:noAutofit/>
          </a:bodyPr>
          <a:lstStyle/>
          <a:p>
            <a:r>
              <a:rPr lang="en-US" sz="2800" b="1" dirty="0">
                <a:solidFill>
                  <a:srgbClr val="085156"/>
                </a:solidFill>
              </a:rPr>
              <a:t>Alimentos </a:t>
            </a:r>
            <a:r>
              <a:rPr lang="en-US" sz="2800" b="1" dirty="0" err="1">
                <a:solidFill>
                  <a:srgbClr val="085156"/>
                </a:solidFill>
              </a:rPr>
              <a:t>funcionales</a:t>
            </a:r>
            <a:r>
              <a:rPr lang="en-US" sz="2800" b="1" dirty="0">
                <a:solidFill>
                  <a:srgbClr val="085156"/>
                </a:solidFill>
              </a:rPr>
              <a:t> </a:t>
            </a:r>
            <a:r>
              <a:rPr lang="en-US" sz="2800" b="1" dirty="0" err="1">
                <a:solidFill>
                  <a:srgbClr val="085156"/>
                </a:solidFill>
              </a:rPr>
              <a:t>modificados</a:t>
            </a:r>
            <a:endParaRPr lang="en-IE" sz="2800" b="1" dirty="0">
              <a:solidFill>
                <a:srgbClr val="085156"/>
              </a:solidFill>
            </a:endParaRPr>
          </a:p>
        </p:txBody>
      </p:sp>
      <p:sp>
        <p:nvSpPr>
          <p:cNvPr id="4" name="Text Placeholder 3">
            <a:extLst>
              <a:ext uri="{FF2B5EF4-FFF2-40B4-BE49-F238E27FC236}">
                <a16:creationId xmlns:a16="http://schemas.microsoft.com/office/drawing/2014/main" id="{B86473CB-5345-4B89-BE4C-FF29048C2043}"/>
              </a:ext>
            </a:extLst>
          </p:cNvPr>
          <p:cNvSpPr>
            <a:spLocks noGrp="1"/>
          </p:cNvSpPr>
          <p:nvPr>
            <p:ph type="body" sz="quarter" idx="17"/>
          </p:nvPr>
        </p:nvSpPr>
        <p:spPr>
          <a:xfrm>
            <a:off x="219581" y="1607995"/>
            <a:ext cx="8412409" cy="3983333"/>
          </a:xfrm>
        </p:spPr>
        <p:txBody>
          <a:bodyPr/>
          <a:lstStyle/>
          <a:p>
            <a:pPr>
              <a:lnSpc>
                <a:spcPct val="100000"/>
              </a:lnSpc>
            </a:pPr>
            <a:r>
              <a:rPr lang="es-ES" sz="2400" dirty="0">
                <a:solidFill>
                  <a:srgbClr val="085156"/>
                </a:solidFill>
              </a:rPr>
              <a:t>Los alimentos funcionales modificados son aquellos fortificados con ingredientes adicionales, como vitaminas, minerales, </a:t>
            </a:r>
            <a:r>
              <a:rPr lang="es-ES" sz="2400" dirty="0" err="1">
                <a:solidFill>
                  <a:srgbClr val="085156"/>
                </a:solidFill>
              </a:rPr>
              <a:t>probióticos</a:t>
            </a:r>
            <a:r>
              <a:rPr lang="es-ES" sz="2400" dirty="0">
                <a:solidFill>
                  <a:srgbClr val="085156"/>
                </a:solidFill>
              </a:rPr>
              <a:t> o fibra, para aumentar los beneficios para la salud de los alimentos.</a:t>
            </a:r>
            <a:endParaRPr lang="en-US" sz="800" i="0" dirty="0">
              <a:solidFill>
                <a:srgbClr val="085156"/>
              </a:solidFill>
              <a:effectLst/>
              <a:latin typeface="Proxima Nova"/>
            </a:endParaRPr>
          </a:p>
          <a:p>
            <a:pPr>
              <a:buFont typeface="Arial" panose="020B0604020202020204" pitchFamily="34" charset="0"/>
              <a:buChar char="•"/>
            </a:pPr>
            <a:r>
              <a:rPr lang="es-ES" sz="2200" dirty="0">
                <a:solidFill>
                  <a:srgbClr val="085156"/>
                </a:solidFill>
              </a:rPr>
              <a:t>zumos fortificados</a:t>
            </a:r>
          </a:p>
          <a:p>
            <a:pPr>
              <a:buFont typeface="Arial" panose="020B0604020202020204" pitchFamily="34" charset="0"/>
              <a:buChar char="•"/>
            </a:pPr>
            <a:r>
              <a:rPr lang="es-ES" sz="2200" dirty="0">
                <a:solidFill>
                  <a:srgbClr val="085156"/>
                </a:solidFill>
              </a:rPr>
              <a:t>productos lácteos fortificados, como leche y yogur</a:t>
            </a:r>
          </a:p>
          <a:p>
            <a:pPr>
              <a:buFont typeface="Arial" panose="020B0604020202020204" pitchFamily="34" charset="0"/>
              <a:buChar char="•"/>
            </a:pPr>
            <a:r>
              <a:rPr lang="es-ES" sz="2200" dirty="0">
                <a:solidFill>
                  <a:srgbClr val="085156"/>
                </a:solidFill>
              </a:rPr>
              <a:t>alternativas a la leche fortificada, como leche de almendras, arroz, coco y anacardos</a:t>
            </a:r>
          </a:p>
          <a:p>
            <a:pPr>
              <a:buFont typeface="Arial" panose="020B0604020202020204" pitchFamily="34" charset="0"/>
              <a:buChar char="•"/>
            </a:pPr>
            <a:r>
              <a:rPr lang="es-ES" sz="2200" dirty="0">
                <a:solidFill>
                  <a:srgbClr val="085156"/>
                </a:solidFill>
              </a:rPr>
              <a:t>granos fortificados, como pan y pasta</a:t>
            </a:r>
          </a:p>
          <a:p>
            <a:pPr>
              <a:buFont typeface="Arial" panose="020B0604020202020204" pitchFamily="34" charset="0"/>
              <a:buChar char="•"/>
            </a:pPr>
            <a:r>
              <a:rPr lang="es-ES" sz="2200" dirty="0">
                <a:solidFill>
                  <a:srgbClr val="085156"/>
                </a:solidFill>
              </a:rPr>
              <a:t>cereales fortificados</a:t>
            </a:r>
          </a:p>
          <a:p>
            <a:pPr>
              <a:buFont typeface="Arial" panose="020B0604020202020204" pitchFamily="34" charset="0"/>
              <a:buChar char="•"/>
            </a:pPr>
            <a:r>
              <a:rPr lang="es-ES" sz="2200" dirty="0">
                <a:solidFill>
                  <a:srgbClr val="085156"/>
                </a:solidFill>
              </a:rPr>
              <a:t>huevos fortificados, p. ej. Omega 3</a:t>
            </a:r>
            <a:endParaRPr lang="en-IE" sz="2400" dirty="0"/>
          </a:p>
        </p:txBody>
      </p:sp>
    </p:spTree>
    <p:extLst>
      <p:ext uri="{BB962C8B-B14F-4D97-AF65-F5344CB8AC3E}">
        <p14:creationId xmlns:p14="http://schemas.microsoft.com/office/powerpoint/2010/main" val="423373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27FAC-0341-4D5A-A6F5-46B006A8D001}"/>
              </a:ext>
            </a:extLst>
          </p:cNvPr>
          <p:cNvSpPr>
            <a:spLocks noGrp="1"/>
          </p:cNvSpPr>
          <p:nvPr>
            <p:ph type="body" sz="quarter" idx="19"/>
          </p:nvPr>
        </p:nvSpPr>
        <p:spPr>
          <a:xfrm>
            <a:off x="611596" y="475969"/>
            <a:ext cx="8857251" cy="1160989"/>
          </a:xfrm>
        </p:spPr>
        <p:txBody>
          <a:bodyPr/>
          <a:lstStyle/>
          <a:p>
            <a:r>
              <a:rPr lang="en-US" b="1" dirty="0"/>
              <a:t>¿</a:t>
            </a:r>
            <a:r>
              <a:rPr lang="en-US" b="1" dirty="0" err="1"/>
              <a:t>Qué</a:t>
            </a:r>
            <a:r>
              <a:rPr lang="en-US" b="1" dirty="0"/>
              <a:t> son los </a:t>
            </a:r>
            <a:r>
              <a:rPr lang="en-US" b="1" dirty="0" err="1"/>
              <a:t>nutracéuticos</a:t>
            </a:r>
            <a:r>
              <a:rPr lang="en-US" b="1" dirty="0"/>
              <a:t>?</a:t>
            </a:r>
            <a:endParaRPr lang="en-IE" b="1" dirty="0"/>
          </a:p>
        </p:txBody>
      </p:sp>
      <p:sp>
        <p:nvSpPr>
          <p:cNvPr id="3" name="Text Placeholder 2">
            <a:extLst>
              <a:ext uri="{FF2B5EF4-FFF2-40B4-BE49-F238E27FC236}">
                <a16:creationId xmlns:a16="http://schemas.microsoft.com/office/drawing/2014/main" id="{B676FAFF-E11B-443B-B11E-5FC51107B570}"/>
              </a:ext>
            </a:extLst>
          </p:cNvPr>
          <p:cNvSpPr>
            <a:spLocks noGrp="1"/>
          </p:cNvSpPr>
          <p:nvPr>
            <p:ph type="body" sz="quarter" idx="20"/>
          </p:nvPr>
        </p:nvSpPr>
        <p:spPr>
          <a:xfrm>
            <a:off x="611596" y="1581305"/>
            <a:ext cx="6313080" cy="3695389"/>
          </a:xfrm>
        </p:spPr>
        <p:txBody>
          <a:bodyPr/>
          <a:lstStyle/>
          <a:p>
            <a:pPr algn="just"/>
            <a:r>
              <a:rPr lang="es-ES" dirty="0" err="1">
                <a:solidFill>
                  <a:srgbClr val="085156"/>
                </a:solidFill>
              </a:rPr>
              <a:t>Nutracéutico</a:t>
            </a:r>
            <a:r>
              <a:rPr lang="es-ES" dirty="0">
                <a:solidFill>
                  <a:srgbClr val="085156"/>
                </a:solidFill>
              </a:rPr>
              <a:t> (de nutrición + farmacéutica) es cualquier sustancia que pueda considerarse un alimento o compuesto concentrado obtenido de fuentes alimentarias que puede proporcionar beneficios medicinales o para la salud, incluida la prevención y el tratamiento de enfermedades.</a:t>
            </a:r>
          </a:p>
          <a:p>
            <a:pPr algn="just"/>
            <a:r>
              <a:rPr lang="es-ES" dirty="0">
                <a:solidFill>
                  <a:srgbClr val="085156"/>
                </a:solidFill>
              </a:rPr>
              <a:t>Un </a:t>
            </a:r>
            <a:r>
              <a:rPr lang="es-ES" dirty="0" err="1">
                <a:solidFill>
                  <a:srgbClr val="085156"/>
                </a:solidFill>
              </a:rPr>
              <a:t>nutracéutico</a:t>
            </a:r>
            <a:r>
              <a:rPr lang="es-ES" dirty="0">
                <a:solidFill>
                  <a:srgbClr val="085156"/>
                </a:solidFill>
              </a:rPr>
              <a:t> brinda beneficios para la salud más allá de los nutrientes básicos, se puede considerar como un alimento funcional que se fortifica con ingredientes agregados o concentrados a niveles funcionales, lo que mejora la salud o el rendimiento.</a:t>
            </a:r>
            <a:endParaRPr lang="en-US" i="0" dirty="0">
              <a:solidFill>
                <a:srgbClr val="085156"/>
              </a:solidFill>
              <a:effectLst/>
            </a:endParaRPr>
          </a:p>
        </p:txBody>
      </p:sp>
      <p:pic>
        <p:nvPicPr>
          <p:cNvPr id="5" name="Picture 4" descr="A picture containing indoor, arranged&#10;&#10;Description automatically generated">
            <a:extLst>
              <a:ext uri="{FF2B5EF4-FFF2-40B4-BE49-F238E27FC236}">
                <a16:creationId xmlns:a16="http://schemas.microsoft.com/office/drawing/2014/main" id="{7DFBB1FA-A896-4C40-B0BD-9F6A6ABD89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7060" y="2092942"/>
            <a:ext cx="4513344" cy="3101034"/>
          </a:xfrm>
          <a:prstGeom prst="rect">
            <a:avLst/>
          </a:prstGeom>
          <a:ln>
            <a:noFill/>
          </a:ln>
          <a:effectLst>
            <a:softEdge rad="112500"/>
          </a:effectLst>
        </p:spPr>
      </p:pic>
    </p:spTree>
    <p:extLst>
      <p:ext uri="{BB962C8B-B14F-4D97-AF65-F5344CB8AC3E}">
        <p14:creationId xmlns:p14="http://schemas.microsoft.com/office/powerpoint/2010/main" val="103214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en-US" b="1" dirty="0" err="1">
                <a:solidFill>
                  <a:srgbClr val="F5C05B"/>
                </a:solidFill>
              </a:rPr>
              <a:t>Ejemplos</a:t>
            </a:r>
            <a:r>
              <a:rPr lang="en-US" b="1" dirty="0">
                <a:solidFill>
                  <a:srgbClr val="F5C05B"/>
                </a:solidFill>
              </a:rPr>
              <a:t> de </a:t>
            </a:r>
            <a:r>
              <a:rPr lang="en-US" b="1" dirty="0" err="1">
                <a:solidFill>
                  <a:srgbClr val="F5C05B"/>
                </a:solidFill>
              </a:rPr>
              <a:t>nutracéuticos</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597408" y="2020394"/>
            <a:ext cx="10951004" cy="3991554"/>
          </a:xfrm>
        </p:spPr>
        <p:txBody>
          <a:bodyPr/>
          <a:lstStyle/>
          <a:p>
            <a:r>
              <a:rPr lang="es-ES" sz="2200" dirty="0">
                <a:solidFill>
                  <a:srgbClr val="085156"/>
                </a:solidFill>
              </a:rPr>
              <a:t>Según </a:t>
            </a:r>
            <a:r>
              <a:rPr lang="es-ES" sz="2200" dirty="0" err="1">
                <a:solidFill>
                  <a:srgbClr val="085156"/>
                </a:solidFill>
              </a:rPr>
              <a:t>Nutrients</a:t>
            </a:r>
            <a:r>
              <a:rPr lang="es-ES" sz="2200" dirty="0">
                <a:solidFill>
                  <a:srgbClr val="085156"/>
                </a:solidFill>
              </a:rPr>
              <a:t> </a:t>
            </a:r>
            <a:r>
              <a:rPr lang="es-ES" sz="2200" dirty="0" err="1">
                <a:solidFill>
                  <a:srgbClr val="085156"/>
                </a:solidFill>
              </a:rPr>
              <a:t>Review</a:t>
            </a:r>
            <a:r>
              <a:rPr lang="es-ES" sz="2200" dirty="0">
                <a:solidFill>
                  <a:srgbClr val="085156"/>
                </a:solidFill>
              </a:rPr>
              <a:t>, los </a:t>
            </a:r>
            <a:r>
              <a:rPr lang="es-ES" sz="2200" dirty="0" err="1">
                <a:solidFill>
                  <a:srgbClr val="085156"/>
                </a:solidFill>
              </a:rPr>
              <a:t>nutracéuticos</a:t>
            </a:r>
            <a:r>
              <a:rPr lang="es-ES" sz="2200" dirty="0">
                <a:solidFill>
                  <a:srgbClr val="085156"/>
                </a:solidFill>
              </a:rPr>
              <a:t> pueden incluir:</a:t>
            </a:r>
          </a:p>
          <a:p>
            <a:pPr marL="342900" indent="-342900">
              <a:buFont typeface="Arial" panose="020B0604020202020204" pitchFamily="34" charset="0"/>
              <a:buChar char="•"/>
            </a:pPr>
            <a:r>
              <a:rPr lang="en-IE" sz="2200" dirty="0" err="1">
                <a:solidFill>
                  <a:srgbClr val="085156"/>
                </a:solidFill>
              </a:rPr>
              <a:t>Minerales</a:t>
            </a:r>
            <a:r>
              <a:rPr lang="en-IE" sz="2200" dirty="0">
                <a:solidFill>
                  <a:srgbClr val="085156"/>
                </a:solidFill>
              </a:rPr>
              <a:t>, </a:t>
            </a:r>
            <a:r>
              <a:rPr lang="en-IE" sz="2200" dirty="0" err="1">
                <a:solidFill>
                  <a:srgbClr val="085156"/>
                </a:solidFill>
              </a:rPr>
              <a:t>vitaminas</a:t>
            </a:r>
            <a:r>
              <a:rPr lang="en-IE" sz="2200" dirty="0">
                <a:solidFill>
                  <a:srgbClr val="085156"/>
                </a:solidFill>
              </a:rPr>
              <a:t> y </a:t>
            </a:r>
            <a:r>
              <a:rPr lang="en-IE" sz="2200" dirty="0" err="1">
                <a:solidFill>
                  <a:srgbClr val="085156"/>
                </a:solidFill>
              </a:rPr>
              <a:t>otros</a:t>
            </a:r>
            <a:r>
              <a:rPr lang="en-IE" sz="2200" dirty="0">
                <a:solidFill>
                  <a:srgbClr val="085156"/>
                </a:solidFill>
              </a:rPr>
              <a:t> </a:t>
            </a:r>
            <a:r>
              <a:rPr lang="en-IE" sz="2200" dirty="0" err="1">
                <a:solidFill>
                  <a:srgbClr val="085156"/>
                </a:solidFill>
              </a:rPr>
              <a:t>suplementos</a:t>
            </a:r>
            <a:r>
              <a:rPr lang="en-IE" sz="2200" dirty="0">
                <a:solidFill>
                  <a:srgbClr val="085156"/>
                </a:solidFill>
              </a:rPr>
              <a:t> </a:t>
            </a:r>
            <a:r>
              <a:rPr lang="en-IE" sz="2200" dirty="0" err="1">
                <a:solidFill>
                  <a:srgbClr val="085156"/>
                </a:solidFill>
              </a:rPr>
              <a:t>dietéticos</a:t>
            </a:r>
            <a:r>
              <a:rPr lang="en-IE" sz="2200" dirty="0">
                <a:solidFill>
                  <a:srgbClr val="085156"/>
                </a:solidFill>
              </a:rPr>
              <a:t>.</a:t>
            </a:r>
          </a:p>
          <a:p>
            <a:pPr marL="342900" indent="-342900">
              <a:buFont typeface="Arial" panose="020B0604020202020204" pitchFamily="34" charset="0"/>
              <a:buChar char="•"/>
            </a:pPr>
            <a:r>
              <a:rPr lang="en-IE" sz="2200" dirty="0" err="1">
                <a:solidFill>
                  <a:srgbClr val="085156"/>
                </a:solidFill>
              </a:rPr>
              <a:t>Productos</a:t>
            </a:r>
            <a:r>
              <a:rPr lang="en-IE" sz="2200" dirty="0">
                <a:solidFill>
                  <a:srgbClr val="085156"/>
                </a:solidFill>
              </a:rPr>
              <a:t> a base de </a:t>
            </a:r>
            <a:r>
              <a:rPr lang="en-IE" sz="2200" dirty="0" err="1">
                <a:solidFill>
                  <a:srgbClr val="085156"/>
                </a:solidFill>
              </a:rPr>
              <a:t>hierbas</a:t>
            </a:r>
            <a:r>
              <a:rPr lang="en-IE" sz="2200" dirty="0">
                <a:solidFill>
                  <a:srgbClr val="085156"/>
                </a:solidFill>
              </a:rPr>
              <a:t>: </a:t>
            </a:r>
            <a:r>
              <a:rPr lang="en-IE" sz="2200" dirty="0" err="1">
                <a:solidFill>
                  <a:srgbClr val="085156"/>
                </a:solidFill>
              </a:rPr>
              <a:t>ajo</a:t>
            </a:r>
            <a:r>
              <a:rPr lang="en-IE" sz="2200" dirty="0">
                <a:solidFill>
                  <a:srgbClr val="085156"/>
                </a:solidFill>
              </a:rPr>
              <a:t> (</a:t>
            </a:r>
            <a:r>
              <a:rPr lang="en-IE" sz="2200" dirty="0" err="1">
                <a:solidFill>
                  <a:srgbClr val="085156"/>
                </a:solidFill>
              </a:rPr>
              <a:t>alicina</a:t>
            </a:r>
            <a:r>
              <a:rPr lang="en-IE" sz="2200" dirty="0">
                <a:solidFill>
                  <a:srgbClr val="085156"/>
                </a:solidFill>
              </a:rPr>
              <a:t>), </a:t>
            </a:r>
            <a:r>
              <a:rPr lang="en-IE" sz="2200" dirty="0" err="1">
                <a:solidFill>
                  <a:srgbClr val="085156"/>
                </a:solidFill>
              </a:rPr>
              <a:t>jengibre</a:t>
            </a:r>
            <a:r>
              <a:rPr lang="en-IE" sz="2200" dirty="0">
                <a:solidFill>
                  <a:srgbClr val="085156"/>
                </a:solidFill>
              </a:rPr>
              <a:t>, </a:t>
            </a:r>
            <a:r>
              <a:rPr lang="en-IE" sz="2200" dirty="0" err="1">
                <a:solidFill>
                  <a:srgbClr val="085156"/>
                </a:solidFill>
              </a:rPr>
              <a:t>equinácea</a:t>
            </a:r>
            <a:r>
              <a:rPr lang="en-IE" sz="2200" dirty="0">
                <a:solidFill>
                  <a:srgbClr val="085156"/>
                </a:solidFill>
              </a:rPr>
              <a:t>, ginseng, </a:t>
            </a:r>
            <a:r>
              <a:rPr lang="en-IE" sz="2200" dirty="0" err="1">
                <a:solidFill>
                  <a:srgbClr val="085156"/>
                </a:solidFill>
              </a:rPr>
              <a:t>regaliz</a:t>
            </a:r>
            <a:r>
              <a:rPr lang="en-IE" sz="2200" dirty="0">
                <a:solidFill>
                  <a:srgbClr val="085156"/>
                </a:solidFill>
              </a:rPr>
              <a:t>, </a:t>
            </a:r>
            <a:r>
              <a:rPr lang="en-IE" sz="2200" dirty="0" err="1">
                <a:solidFill>
                  <a:srgbClr val="085156"/>
                </a:solidFill>
              </a:rPr>
              <a:t>cebolla</a:t>
            </a:r>
            <a:r>
              <a:rPr lang="en-IE" sz="2200" dirty="0">
                <a:solidFill>
                  <a:srgbClr val="085156"/>
                </a:solidFill>
              </a:rPr>
              <a:t>, </a:t>
            </a:r>
            <a:r>
              <a:rPr lang="en-IE" sz="2200" dirty="0" err="1">
                <a:solidFill>
                  <a:srgbClr val="085156"/>
                </a:solidFill>
              </a:rPr>
              <a:t>sen</a:t>
            </a:r>
            <a:r>
              <a:rPr lang="en-IE" sz="2200" dirty="0">
                <a:solidFill>
                  <a:srgbClr val="085156"/>
                </a:solidFill>
              </a:rPr>
              <a:t>, </a:t>
            </a:r>
            <a:r>
              <a:rPr lang="en-IE" sz="2200" dirty="0" err="1">
                <a:solidFill>
                  <a:srgbClr val="085156"/>
                </a:solidFill>
              </a:rPr>
              <a:t>cúrcuma</a:t>
            </a:r>
            <a:r>
              <a:rPr lang="en-IE" sz="2200" dirty="0">
                <a:solidFill>
                  <a:srgbClr val="085156"/>
                </a:solidFill>
              </a:rPr>
              <a:t> (</a:t>
            </a:r>
            <a:r>
              <a:rPr lang="en-IE" sz="2200" dirty="0" err="1">
                <a:solidFill>
                  <a:srgbClr val="085156"/>
                </a:solidFill>
              </a:rPr>
              <a:t>curcumina</a:t>
            </a:r>
            <a:r>
              <a:rPr lang="en-IE" sz="2200" dirty="0">
                <a:solidFill>
                  <a:srgbClr val="085156"/>
                </a:solidFill>
              </a:rPr>
              <a:t>)</a:t>
            </a:r>
          </a:p>
          <a:p>
            <a:pPr marL="342900" indent="-342900">
              <a:buFont typeface="Arial" panose="020B0604020202020204" pitchFamily="34" charset="0"/>
              <a:buChar char="•"/>
            </a:pPr>
            <a:r>
              <a:rPr lang="en-IE" sz="2200" dirty="0" err="1">
                <a:solidFill>
                  <a:srgbClr val="085156"/>
                </a:solidFill>
              </a:rPr>
              <a:t>Enzimas</a:t>
            </a:r>
            <a:r>
              <a:rPr lang="en-IE" sz="2200" dirty="0">
                <a:solidFill>
                  <a:srgbClr val="085156"/>
                </a:solidFill>
              </a:rPr>
              <a:t> </a:t>
            </a:r>
            <a:r>
              <a:rPr lang="en-IE" sz="2200" dirty="0" err="1">
                <a:solidFill>
                  <a:srgbClr val="085156"/>
                </a:solidFill>
              </a:rPr>
              <a:t>dietéticas</a:t>
            </a:r>
            <a:r>
              <a:rPr lang="en-IE" sz="2200" dirty="0">
                <a:solidFill>
                  <a:srgbClr val="085156"/>
                </a:solidFill>
              </a:rPr>
              <a:t>: </a:t>
            </a:r>
            <a:r>
              <a:rPr lang="en-IE" sz="2200" dirty="0" err="1">
                <a:solidFill>
                  <a:srgbClr val="085156"/>
                </a:solidFill>
              </a:rPr>
              <a:t>bromelina</a:t>
            </a:r>
            <a:r>
              <a:rPr lang="en-IE" sz="2200" dirty="0">
                <a:solidFill>
                  <a:srgbClr val="085156"/>
                </a:solidFill>
              </a:rPr>
              <a:t>, </a:t>
            </a:r>
            <a:r>
              <a:rPr lang="en-IE" sz="2200" dirty="0" err="1">
                <a:solidFill>
                  <a:srgbClr val="085156"/>
                </a:solidFill>
              </a:rPr>
              <a:t>papaína</a:t>
            </a:r>
            <a:endParaRPr lang="en-IE" sz="2200" dirty="0">
              <a:solidFill>
                <a:srgbClr val="085156"/>
              </a:solidFill>
            </a:endParaRPr>
          </a:p>
          <a:p>
            <a:pPr marL="342900" indent="-342900">
              <a:buFont typeface="Arial" panose="020B0604020202020204" pitchFamily="34" charset="0"/>
              <a:buChar char="•"/>
            </a:pPr>
            <a:r>
              <a:rPr lang="en-IE" sz="2200" dirty="0" err="1">
                <a:solidFill>
                  <a:srgbClr val="085156"/>
                </a:solidFill>
              </a:rPr>
              <a:t>Fibra</a:t>
            </a:r>
            <a:r>
              <a:rPr lang="en-IE" sz="2200" dirty="0">
                <a:solidFill>
                  <a:srgbClr val="085156"/>
                </a:solidFill>
              </a:rPr>
              <a:t> </a:t>
            </a:r>
            <a:r>
              <a:rPr lang="en-IE" sz="2200" dirty="0" err="1">
                <a:solidFill>
                  <a:srgbClr val="085156"/>
                </a:solidFill>
              </a:rPr>
              <a:t>dietética</a:t>
            </a:r>
            <a:endParaRPr lang="en-IE" sz="2200" dirty="0">
              <a:solidFill>
                <a:srgbClr val="085156"/>
              </a:solidFill>
            </a:endParaRPr>
          </a:p>
          <a:p>
            <a:pPr marL="342900" indent="-342900">
              <a:buFont typeface="Arial" panose="020B0604020202020204" pitchFamily="34" charset="0"/>
              <a:buChar char="•"/>
            </a:pPr>
            <a:r>
              <a:rPr lang="en-IE" sz="2200" dirty="0" err="1">
                <a:solidFill>
                  <a:srgbClr val="085156"/>
                </a:solidFill>
              </a:rPr>
              <a:t>Proteínas</a:t>
            </a:r>
            <a:r>
              <a:rPr lang="en-IE" sz="2200" dirty="0">
                <a:solidFill>
                  <a:srgbClr val="085156"/>
                </a:solidFill>
              </a:rPr>
              <a:t> </a:t>
            </a:r>
            <a:r>
              <a:rPr lang="en-IE" sz="2200" dirty="0" err="1">
                <a:solidFill>
                  <a:srgbClr val="085156"/>
                </a:solidFill>
              </a:rPr>
              <a:t>hidrolizadas</a:t>
            </a:r>
            <a:endParaRPr lang="en-IE" sz="2200" dirty="0">
              <a:solidFill>
                <a:srgbClr val="085156"/>
              </a:solidFill>
            </a:endParaRPr>
          </a:p>
          <a:p>
            <a:pPr marL="342900" indent="-342900">
              <a:buFont typeface="Arial" panose="020B0604020202020204" pitchFamily="34" charset="0"/>
              <a:buChar char="•"/>
            </a:pPr>
            <a:r>
              <a:rPr lang="en-IE" sz="2200" dirty="0" err="1">
                <a:solidFill>
                  <a:srgbClr val="085156"/>
                </a:solidFill>
              </a:rPr>
              <a:t>Fitonutrientes</a:t>
            </a:r>
            <a:r>
              <a:rPr lang="en-IE" sz="2200" dirty="0">
                <a:solidFill>
                  <a:srgbClr val="085156"/>
                </a:solidFill>
              </a:rPr>
              <a:t>: resveratrol</a:t>
            </a:r>
          </a:p>
          <a:p>
            <a:pPr marL="342900" indent="-342900">
              <a:buFont typeface="Arial" panose="020B0604020202020204" pitchFamily="34" charset="0"/>
              <a:buChar char="•"/>
            </a:pPr>
            <a:r>
              <a:rPr lang="en-IE" sz="2200" dirty="0" err="1">
                <a:solidFill>
                  <a:srgbClr val="085156"/>
                </a:solidFill>
              </a:rPr>
              <a:t>Carotenoides</a:t>
            </a:r>
            <a:r>
              <a:rPr lang="en-IE" sz="2200" dirty="0">
                <a:solidFill>
                  <a:srgbClr val="085156"/>
                </a:solidFill>
              </a:rPr>
              <a:t>: </a:t>
            </a:r>
            <a:r>
              <a:rPr lang="en-IE" sz="2200" dirty="0" err="1">
                <a:solidFill>
                  <a:srgbClr val="085156"/>
                </a:solidFill>
              </a:rPr>
              <a:t>licopeno</a:t>
            </a:r>
            <a:endParaRPr lang="en-IE" sz="2200" dirty="0">
              <a:solidFill>
                <a:srgbClr val="085156"/>
              </a:solidFill>
            </a:endParaRPr>
          </a:p>
          <a:p>
            <a:pPr marL="342900" indent="-342900">
              <a:buFont typeface="Arial" panose="020B0604020202020204" pitchFamily="34" charset="0"/>
              <a:buChar char="•"/>
            </a:pPr>
            <a:r>
              <a:rPr lang="en-IE" sz="2200" dirty="0" err="1">
                <a:solidFill>
                  <a:srgbClr val="085156"/>
                </a:solidFill>
              </a:rPr>
              <a:t>Prebióticos</a:t>
            </a:r>
            <a:r>
              <a:rPr lang="en-IE" sz="2200" dirty="0">
                <a:solidFill>
                  <a:srgbClr val="085156"/>
                </a:solidFill>
              </a:rPr>
              <a:t> / </a:t>
            </a:r>
            <a:r>
              <a:rPr lang="en-IE" sz="2200" dirty="0" err="1">
                <a:solidFill>
                  <a:srgbClr val="085156"/>
                </a:solidFill>
              </a:rPr>
              <a:t>Probióticos</a:t>
            </a:r>
            <a:endParaRPr lang="en-GB" sz="2000" i="0" dirty="0">
              <a:solidFill>
                <a:srgbClr val="085156"/>
              </a:solidFill>
              <a:effectLst/>
            </a:endParaRPr>
          </a:p>
        </p:txBody>
      </p:sp>
    </p:spTree>
    <p:extLst>
      <p:ext uri="{BB962C8B-B14F-4D97-AF65-F5344CB8AC3E}">
        <p14:creationId xmlns:p14="http://schemas.microsoft.com/office/powerpoint/2010/main" val="231736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885BA5-B393-4837-970F-E88A63DD2CA0}"/>
              </a:ext>
            </a:extLst>
          </p:cNvPr>
          <p:cNvSpPr>
            <a:spLocks noGrp="1"/>
          </p:cNvSpPr>
          <p:nvPr>
            <p:ph type="body" sz="quarter" idx="19"/>
          </p:nvPr>
        </p:nvSpPr>
        <p:spPr/>
        <p:txBody>
          <a:bodyPr>
            <a:normAutofit fontScale="77500" lnSpcReduction="20000"/>
          </a:bodyPr>
          <a:lstStyle/>
          <a:p>
            <a:endParaRPr lang="es-ES" b="1" dirty="0"/>
          </a:p>
          <a:p>
            <a:r>
              <a:rPr lang="es-ES" b="1" dirty="0"/>
              <a:t>Cómo promover el uso de </a:t>
            </a:r>
            <a:r>
              <a:rPr lang="es-ES" b="1" dirty="0" err="1"/>
              <a:t>Nutracéuticos</a:t>
            </a:r>
            <a:r>
              <a:rPr lang="es-ES" b="1" dirty="0"/>
              <a:t> en su negocio ...</a:t>
            </a:r>
            <a:endParaRPr lang="en-IE" b="1" dirty="0"/>
          </a:p>
        </p:txBody>
      </p:sp>
      <p:sp>
        <p:nvSpPr>
          <p:cNvPr id="3" name="Text Placeholder 2">
            <a:extLst>
              <a:ext uri="{FF2B5EF4-FFF2-40B4-BE49-F238E27FC236}">
                <a16:creationId xmlns:a16="http://schemas.microsoft.com/office/drawing/2014/main" id="{958C02AA-7A11-4E6F-A01B-A8E412E275AB}"/>
              </a:ext>
            </a:extLst>
          </p:cNvPr>
          <p:cNvSpPr>
            <a:spLocks noGrp="1"/>
          </p:cNvSpPr>
          <p:nvPr>
            <p:ph type="body" sz="quarter" idx="20"/>
          </p:nvPr>
        </p:nvSpPr>
        <p:spPr>
          <a:xfrm>
            <a:off x="586551" y="1813810"/>
            <a:ext cx="6190169" cy="4117090"/>
          </a:xfrm>
        </p:spPr>
        <p:txBody>
          <a:bodyPr/>
          <a:lstStyle/>
          <a:p>
            <a:pPr algn="just"/>
            <a:r>
              <a:rPr lang="es-ES" sz="2300" dirty="0">
                <a:solidFill>
                  <a:srgbClr val="085156"/>
                </a:solidFill>
              </a:rPr>
              <a:t>El consejo de </a:t>
            </a:r>
            <a:r>
              <a:rPr lang="es-ES" sz="2300" dirty="0" err="1">
                <a:solidFill>
                  <a:srgbClr val="085156"/>
                </a:solidFill>
              </a:rPr>
              <a:t>Hospitalitynet</a:t>
            </a:r>
            <a:r>
              <a:rPr lang="es-ES" sz="2300" dirty="0">
                <a:solidFill>
                  <a:srgbClr val="085156"/>
                </a:solidFill>
              </a:rPr>
              <a:t> consiste en expresar los nutrientes añadidos en términos de beneficios para el consumidor. Esto evita la confusión y la intimidación del cliente.</a:t>
            </a:r>
          </a:p>
          <a:p>
            <a:pPr algn="just"/>
            <a:r>
              <a:rPr lang="es-ES" sz="2300" dirty="0">
                <a:solidFill>
                  <a:srgbClr val="085156"/>
                </a:solidFill>
              </a:rPr>
              <a:t>El uso de </a:t>
            </a:r>
            <a:r>
              <a:rPr lang="es-ES" sz="2300" dirty="0" err="1">
                <a:solidFill>
                  <a:srgbClr val="085156"/>
                </a:solidFill>
              </a:rPr>
              <a:t>nutracéuticos</a:t>
            </a:r>
            <a:r>
              <a:rPr lang="es-ES" sz="2300" dirty="0">
                <a:solidFill>
                  <a:srgbClr val="085156"/>
                </a:solidFill>
              </a:rPr>
              <a:t> en su negocio de servicios de alimentos, la educación al cliente es imprescindible. Esto significa que debe tener el personal capacitado para informar sobre  los extras del producto, siendo una oportunidad para desarrollar una relación con los clientes.</a:t>
            </a:r>
            <a:endParaRPr lang="en-US" sz="800" dirty="0">
              <a:solidFill>
                <a:srgbClr val="085156"/>
              </a:solidFill>
            </a:endParaRPr>
          </a:p>
          <a:p>
            <a:pPr algn="just"/>
            <a:r>
              <a:rPr lang="en-US" sz="2300" dirty="0">
                <a:solidFill>
                  <a:srgbClr val="085156"/>
                </a:solidFill>
                <a:highlight>
                  <a:srgbClr val="F5C05B"/>
                </a:highlight>
              </a:rPr>
              <a:t>READ:</a:t>
            </a:r>
            <a:r>
              <a:rPr lang="en-US" sz="2300" dirty="0">
                <a:solidFill>
                  <a:srgbClr val="085156"/>
                </a:solidFill>
              </a:rPr>
              <a:t>  SWEET BEAT CAFÉ, IRELAND case study</a:t>
            </a:r>
          </a:p>
          <a:p>
            <a:pPr algn="just"/>
            <a:r>
              <a:rPr lang="en-US" sz="1600" dirty="0">
                <a:solidFill>
                  <a:srgbClr val="085156"/>
                </a:solidFill>
                <a:hlinkClick r:id="rId2"/>
              </a:rPr>
              <a:t>https://www.foodinnovation.how/wp-content/uploads/2021/07/SUSTAIN-Compendium_Page_59-212x300.jpg</a:t>
            </a:r>
            <a:endParaRPr lang="en-US" sz="1600" dirty="0">
              <a:solidFill>
                <a:srgbClr val="085156"/>
              </a:solidFill>
            </a:endParaRPr>
          </a:p>
          <a:p>
            <a:pPr algn="just"/>
            <a:endParaRPr lang="en-US" sz="2300" dirty="0">
              <a:solidFill>
                <a:srgbClr val="085156"/>
              </a:solidFill>
            </a:endParaRPr>
          </a:p>
        </p:txBody>
      </p:sp>
      <p:pic>
        <p:nvPicPr>
          <p:cNvPr id="1026" name="Picture 2" descr="See the source image">
            <a:extLst>
              <a:ext uri="{FF2B5EF4-FFF2-40B4-BE49-F238E27FC236}">
                <a16:creationId xmlns:a16="http://schemas.microsoft.com/office/drawing/2014/main" id="{1AC51320-CAA6-4EE4-B84C-E4A0939ADC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43775" y="2177166"/>
            <a:ext cx="4514850" cy="2867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1E76D1-CDBE-460D-A6F9-C921E6655C92}"/>
              </a:ext>
            </a:extLst>
          </p:cNvPr>
          <p:cNvSpPr txBox="1"/>
          <p:nvPr/>
        </p:nvSpPr>
        <p:spPr>
          <a:xfrm>
            <a:off x="7343775" y="5222881"/>
            <a:ext cx="6096000" cy="923330"/>
          </a:xfrm>
          <a:prstGeom prst="rect">
            <a:avLst/>
          </a:prstGeom>
          <a:noFill/>
        </p:spPr>
        <p:txBody>
          <a:bodyPr wrap="square">
            <a:spAutoFit/>
          </a:bodyPr>
          <a:lstStyle/>
          <a:p>
            <a:r>
              <a:rPr lang="en-GB" dirty="0">
                <a:hlinkClick r:id="rId4"/>
              </a:rPr>
              <a:t>Sweet Beat Super Salad | Sweet Beat Sligo</a:t>
            </a:r>
            <a:endParaRPr lang="en-GB" dirty="0"/>
          </a:p>
          <a:p>
            <a:endParaRPr lang="en-GB" dirty="0"/>
          </a:p>
          <a:p>
            <a:r>
              <a:rPr lang="en-GB" dirty="0">
                <a:hlinkClick r:id="rId5"/>
              </a:rPr>
              <a:t>Buddha Bowl | Sweet Beat Sligo</a:t>
            </a:r>
            <a:endParaRPr lang="en-IE" b="1" dirty="0"/>
          </a:p>
        </p:txBody>
      </p:sp>
    </p:spTree>
    <p:extLst>
      <p:ext uri="{BB962C8B-B14F-4D97-AF65-F5344CB8AC3E}">
        <p14:creationId xmlns:p14="http://schemas.microsoft.com/office/powerpoint/2010/main" val="391010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2BD5A-44C7-41F7-9858-1F75F45D3398}"/>
              </a:ext>
            </a:extLst>
          </p:cNvPr>
          <p:cNvSpPr>
            <a:spLocks noGrp="1"/>
          </p:cNvSpPr>
          <p:nvPr>
            <p:ph type="body" sz="quarter" idx="19"/>
          </p:nvPr>
        </p:nvSpPr>
        <p:spPr>
          <a:xfrm>
            <a:off x="2773179" y="257175"/>
            <a:ext cx="8775233" cy="676275"/>
          </a:xfrm>
        </p:spPr>
        <p:txBody>
          <a:bodyPr>
            <a:normAutofit/>
          </a:bodyPr>
          <a:lstStyle/>
          <a:p>
            <a:pPr algn="ctr"/>
            <a:r>
              <a:rPr lang="en-US" b="1" dirty="0" err="1"/>
              <a:t>Demanda</a:t>
            </a:r>
            <a:r>
              <a:rPr lang="en-US" b="1" dirty="0"/>
              <a:t> de </a:t>
            </a:r>
            <a:r>
              <a:rPr lang="en-US" b="1" dirty="0" err="1"/>
              <a:t>alimentos</a:t>
            </a:r>
            <a:r>
              <a:rPr lang="en-US" b="1" dirty="0"/>
              <a:t> </a:t>
            </a:r>
            <a:r>
              <a:rPr lang="en-US" b="1" dirty="0" err="1"/>
              <a:t>funcionales</a:t>
            </a:r>
            <a:endParaRPr lang="en-IE" dirty="0"/>
          </a:p>
        </p:txBody>
      </p:sp>
      <p:sp>
        <p:nvSpPr>
          <p:cNvPr id="5" name="TextBox 4">
            <a:extLst>
              <a:ext uri="{FF2B5EF4-FFF2-40B4-BE49-F238E27FC236}">
                <a16:creationId xmlns:a16="http://schemas.microsoft.com/office/drawing/2014/main" id="{CFDF3489-D1CE-4054-AAB0-C3503CD68346}"/>
              </a:ext>
            </a:extLst>
          </p:cNvPr>
          <p:cNvSpPr txBox="1"/>
          <p:nvPr/>
        </p:nvSpPr>
        <p:spPr>
          <a:xfrm>
            <a:off x="4328160" y="1431811"/>
            <a:ext cx="6634480" cy="4693593"/>
          </a:xfrm>
          <a:prstGeom prst="rect">
            <a:avLst/>
          </a:prstGeom>
          <a:noFill/>
        </p:spPr>
        <p:txBody>
          <a:bodyPr wrap="square">
            <a:spAutoFit/>
          </a:bodyPr>
          <a:lstStyle/>
          <a:p>
            <a:pPr lvl="0" algn="just">
              <a:lnSpc>
                <a:spcPct val="100000"/>
              </a:lnSpc>
            </a:pPr>
            <a:r>
              <a:rPr lang="es-ES" sz="2300" dirty="0">
                <a:solidFill>
                  <a:srgbClr val="406F70"/>
                </a:solidFill>
              </a:rPr>
              <a:t>Hoy en día, los alimentos no solo están destinados a satisfacer el hambre y proporcionar los nutrientes necesarios, sino que pueden conferir beneficios adicionales para la salud, prevenir enfermedades relacionadas con la nutrición y mejorar el bienestar físico y mental.</a:t>
            </a:r>
          </a:p>
          <a:p>
            <a:pPr lvl="0" algn="just">
              <a:lnSpc>
                <a:spcPct val="100000"/>
              </a:lnSpc>
            </a:pPr>
            <a:endParaRPr lang="es-ES" sz="2300" dirty="0">
              <a:solidFill>
                <a:srgbClr val="406F70"/>
              </a:solidFill>
            </a:endParaRPr>
          </a:p>
          <a:p>
            <a:pPr lvl="0" algn="just">
              <a:lnSpc>
                <a:spcPct val="100000"/>
              </a:lnSpc>
            </a:pPr>
            <a:r>
              <a:rPr lang="es-ES" sz="2300" dirty="0">
                <a:solidFill>
                  <a:srgbClr val="406F70"/>
                </a:solidFill>
              </a:rPr>
              <a:t>El reciente avance tecnológico, indican la necesidad de alimentos con mayores beneficios para la salud debido a las tendencias socioeconómicas y las modificaciones del estilo de vida de la población. Como vimos en el Módulo 1, esta tendencia está aumentando para el consumidor posterior a Covid-19.</a:t>
            </a:r>
            <a:endParaRPr lang="en-US" sz="1800" dirty="0"/>
          </a:p>
        </p:txBody>
      </p:sp>
      <p:pic>
        <p:nvPicPr>
          <p:cNvPr id="7" name="Picture 6" descr="A picture containing shape&#10;&#10;Description automatically generated">
            <a:extLst>
              <a:ext uri="{FF2B5EF4-FFF2-40B4-BE49-F238E27FC236}">
                <a16:creationId xmlns:a16="http://schemas.microsoft.com/office/drawing/2014/main" id="{21A860F3-2475-47AE-A475-72552562F1E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41680" y="1971040"/>
            <a:ext cx="3586480" cy="3586480"/>
          </a:xfrm>
          <a:prstGeom prst="rect">
            <a:avLst/>
          </a:prstGeom>
        </p:spPr>
      </p:pic>
    </p:spTree>
    <p:extLst>
      <p:ext uri="{BB962C8B-B14F-4D97-AF65-F5344CB8AC3E}">
        <p14:creationId xmlns:p14="http://schemas.microsoft.com/office/powerpoint/2010/main" val="3033609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441E4-CCBB-47BD-9322-E2A874610EF1}"/>
              </a:ext>
            </a:extLst>
          </p:cNvPr>
          <p:cNvSpPr>
            <a:spLocks noGrp="1"/>
          </p:cNvSpPr>
          <p:nvPr>
            <p:ph type="body" sz="quarter" idx="16"/>
          </p:nvPr>
        </p:nvSpPr>
        <p:spPr>
          <a:xfrm>
            <a:off x="5784783" y="339874"/>
            <a:ext cx="5812865" cy="1411074"/>
          </a:xfrm>
        </p:spPr>
        <p:txBody>
          <a:bodyPr>
            <a:normAutofit fontScale="92500" lnSpcReduction="20000"/>
          </a:bodyPr>
          <a:lstStyle/>
          <a:p>
            <a:pPr algn="l"/>
            <a:endParaRPr lang="es-ES" b="1" dirty="0">
              <a:solidFill>
                <a:srgbClr val="406F70"/>
              </a:solidFill>
            </a:endParaRPr>
          </a:p>
          <a:p>
            <a:pPr algn="l"/>
            <a:r>
              <a:rPr lang="es-ES" b="1" dirty="0">
                <a:solidFill>
                  <a:srgbClr val="406F70"/>
                </a:solidFill>
              </a:rPr>
              <a:t>¿Qué pueden hacer usted y su negocio de alimentos?</a:t>
            </a:r>
            <a:endParaRPr lang="en-IE" b="1" dirty="0">
              <a:solidFill>
                <a:srgbClr val="406F70"/>
              </a:solidFill>
            </a:endParaRPr>
          </a:p>
        </p:txBody>
      </p:sp>
      <p:sp>
        <p:nvSpPr>
          <p:cNvPr id="3" name="Text Placeholder 2">
            <a:extLst>
              <a:ext uri="{FF2B5EF4-FFF2-40B4-BE49-F238E27FC236}">
                <a16:creationId xmlns:a16="http://schemas.microsoft.com/office/drawing/2014/main" id="{A6EE74FA-116A-4A4E-B024-08250ED88D1F}"/>
              </a:ext>
            </a:extLst>
          </p:cNvPr>
          <p:cNvSpPr>
            <a:spLocks noGrp="1"/>
          </p:cNvSpPr>
          <p:nvPr>
            <p:ph type="body" sz="quarter" idx="17"/>
          </p:nvPr>
        </p:nvSpPr>
        <p:spPr>
          <a:xfrm>
            <a:off x="5473521" y="1750948"/>
            <a:ext cx="6253833" cy="3947440"/>
          </a:xfrm>
        </p:spPr>
        <p:txBody>
          <a:bodyPr/>
          <a:lstStyle/>
          <a:p>
            <a:r>
              <a:rPr lang="es-ES" dirty="0">
                <a:solidFill>
                  <a:srgbClr val="085156"/>
                </a:solidFill>
              </a:rPr>
              <a:t>Incorporar alimentos funcionales convencionales en los menús, tendrá un impacto en la salud de su cliente.</a:t>
            </a:r>
          </a:p>
          <a:p>
            <a:r>
              <a:rPr lang="es-ES" dirty="0">
                <a:solidFill>
                  <a:srgbClr val="085156"/>
                </a:solidFill>
              </a:rPr>
              <a:t>Ir un paso más allá significa que puede agregar alimentos funcionales modificados o </a:t>
            </a:r>
            <a:r>
              <a:rPr lang="es-ES" dirty="0" err="1">
                <a:solidFill>
                  <a:srgbClr val="085156"/>
                </a:solidFill>
              </a:rPr>
              <a:t>nutracéuticos</a:t>
            </a:r>
            <a:r>
              <a:rPr lang="es-ES" dirty="0">
                <a:solidFill>
                  <a:srgbClr val="085156"/>
                </a:solidFill>
              </a:rPr>
              <a:t>. Este es un gran paso proactivo como un camino a seguir para mejorar la salud de la comunidad, pero también si se hace correctamente para mejorar el posicionamiento de su marca en el mercado de Servicios de Alimentos.</a:t>
            </a:r>
          </a:p>
          <a:p>
            <a:r>
              <a:rPr lang="es-ES" dirty="0">
                <a:solidFill>
                  <a:srgbClr val="085156"/>
                </a:solidFill>
              </a:rPr>
              <a:t>Este café en Wicklow, Irlanda, es un excelente ejemplo de cómo hacerlo bien</a:t>
            </a:r>
            <a:r>
              <a:rPr lang="en-US" dirty="0">
                <a:solidFill>
                  <a:srgbClr val="085156"/>
                </a:solidFill>
              </a:rPr>
              <a:t>.</a:t>
            </a:r>
            <a:r>
              <a:rPr lang="en-US" dirty="0"/>
              <a:t> </a:t>
            </a:r>
            <a:r>
              <a:rPr lang="en-US" sz="1600" dirty="0">
                <a:hlinkClick r:id="rId2"/>
              </a:rPr>
              <a:t>https://www.vitalhealthgroup.ie/shop</a:t>
            </a:r>
            <a:endParaRPr lang="en-US" sz="1600" dirty="0"/>
          </a:p>
          <a:p>
            <a:endParaRPr lang="en-IE" dirty="0"/>
          </a:p>
        </p:txBody>
      </p:sp>
      <p:pic>
        <p:nvPicPr>
          <p:cNvPr id="6" name="Picture Placeholder 5" descr="Three glasses of bubble milk tea">
            <a:extLst>
              <a:ext uri="{FF2B5EF4-FFF2-40B4-BE49-F238E27FC236}">
                <a16:creationId xmlns:a16="http://schemas.microsoft.com/office/drawing/2014/main" id="{735177A1-CF1A-4B75-8E8B-1A305553BC8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234155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FE08D1-E89B-499D-B684-C503134D4D3A}"/>
              </a:ext>
            </a:extLst>
          </p:cNvPr>
          <p:cNvSpPr>
            <a:spLocks noGrp="1"/>
          </p:cNvSpPr>
          <p:nvPr>
            <p:ph type="body" sz="quarter" idx="17"/>
          </p:nvPr>
        </p:nvSpPr>
        <p:spPr/>
        <p:txBody>
          <a:bodyPr/>
          <a:lstStyle/>
          <a:p>
            <a:pPr algn="ctr"/>
            <a:r>
              <a:rPr lang="en-US" sz="4800" b="1" dirty="0">
                <a:solidFill>
                  <a:srgbClr val="F5C05B"/>
                </a:solidFill>
              </a:rPr>
              <a:t>1. </a:t>
            </a:r>
            <a:r>
              <a:rPr lang="es-ES" sz="4800" b="1" dirty="0">
                <a:solidFill>
                  <a:srgbClr val="F5C05B"/>
                </a:solidFill>
              </a:rPr>
              <a:t>Comprender los vínculos entre ALIMENTACIÓN, DIETA y SALUD</a:t>
            </a:r>
          </a:p>
          <a:p>
            <a:endParaRPr lang="en-IE" dirty="0"/>
          </a:p>
        </p:txBody>
      </p:sp>
      <p:sp>
        <p:nvSpPr>
          <p:cNvPr id="2" name="TextBox 1">
            <a:extLst>
              <a:ext uri="{FF2B5EF4-FFF2-40B4-BE49-F238E27FC236}">
                <a16:creationId xmlns:a16="http://schemas.microsoft.com/office/drawing/2014/main" id="{A196AB5B-C96C-456E-B72E-CEAC63AE3EE2}"/>
              </a:ext>
            </a:extLst>
          </p:cNvPr>
          <p:cNvSpPr txBox="1"/>
          <p:nvPr/>
        </p:nvSpPr>
        <p:spPr>
          <a:xfrm>
            <a:off x="8631936" y="390144"/>
            <a:ext cx="2828544" cy="646331"/>
          </a:xfrm>
          <a:prstGeom prst="rect">
            <a:avLst/>
          </a:prstGeom>
          <a:noFill/>
        </p:spPr>
        <p:txBody>
          <a:bodyPr wrap="square" rtlCol="0">
            <a:spAutoFit/>
          </a:bodyPr>
          <a:lstStyle/>
          <a:p>
            <a:r>
              <a:rPr lang="en-US" sz="3600" b="1" dirty="0">
                <a:solidFill>
                  <a:srgbClr val="085156"/>
                </a:solidFill>
              </a:rPr>
              <a:t>MODULE 3</a:t>
            </a:r>
            <a:endParaRPr lang="en-IE" sz="3600" b="1" dirty="0">
              <a:solidFill>
                <a:srgbClr val="085156"/>
              </a:solidFill>
            </a:endParaRPr>
          </a:p>
        </p:txBody>
      </p:sp>
    </p:spTree>
    <p:extLst>
      <p:ext uri="{BB962C8B-B14F-4D97-AF65-F5344CB8AC3E}">
        <p14:creationId xmlns:p14="http://schemas.microsoft.com/office/powerpoint/2010/main" val="3155863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6BC389-E4D1-4EAB-9578-88148946C04F}"/>
              </a:ext>
            </a:extLst>
          </p:cNvPr>
          <p:cNvSpPr>
            <a:spLocks noGrp="1"/>
          </p:cNvSpPr>
          <p:nvPr>
            <p:ph type="body" sz="quarter" idx="14"/>
          </p:nvPr>
        </p:nvSpPr>
        <p:spPr>
          <a:xfrm>
            <a:off x="3421921" y="3429000"/>
            <a:ext cx="7876752" cy="3245241"/>
          </a:xfrm>
        </p:spPr>
        <p:txBody>
          <a:bodyPr/>
          <a:lstStyle/>
          <a:p>
            <a:r>
              <a:rPr lang="es-ES" sz="4800" b="1" dirty="0">
                <a:solidFill>
                  <a:srgbClr val="F5C05B"/>
                </a:solidFill>
              </a:rPr>
              <a:t>3. Reducir el contenido de azúcar y sal en los alimentos</a:t>
            </a:r>
            <a:endParaRPr lang="en-IE" sz="3600" dirty="0">
              <a:solidFill>
                <a:srgbClr val="F5C05B"/>
              </a:solidFill>
            </a:endParaRPr>
          </a:p>
        </p:txBody>
      </p:sp>
      <p:sp>
        <p:nvSpPr>
          <p:cNvPr id="4" name="TextBox 3">
            <a:extLst>
              <a:ext uri="{FF2B5EF4-FFF2-40B4-BE49-F238E27FC236}">
                <a16:creationId xmlns:a16="http://schemas.microsoft.com/office/drawing/2014/main" id="{6B5DEAE6-225F-402F-A748-AE9F2544E5DD}"/>
              </a:ext>
            </a:extLst>
          </p:cNvPr>
          <p:cNvSpPr txBox="1"/>
          <p:nvPr/>
        </p:nvSpPr>
        <p:spPr>
          <a:xfrm>
            <a:off x="8631936" y="390144"/>
            <a:ext cx="2828544" cy="646331"/>
          </a:xfrm>
          <a:prstGeom prst="rect">
            <a:avLst/>
          </a:prstGeom>
          <a:noFill/>
        </p:spPr>
        <p:txBody>
          <a:bodyPr wrap="square" rtlCol="0">
            <a:spAutoFit/>
          </a:bodyPr>
          <a:lstStyle/>
          <a:p>
            <a:r>
              <a:rPr lang="en-US" sz="3600" b="1" dirty="0">
                <a:solidFill>
                  <a:srgbClr val="085156"/>
                </a:solidFill>
              </a:rPr>
              <a:t>MÓDULO 3</a:t>
            </a:r>
            <a:endParaRPr lang="en-IE" sz="3600" b="1" dirty="0">
              <a:solidFill>
                <a:srgbClr val="085156"/>
              </a:solidFill>
            </a:endParaRPr>
          </a:p>
        </p:txBody>
      </p:sp>
    </p:spTree>
    <p:extLst>
      <p:ext uri="{BB962C8B-B14F-4D97-AF65-F5344CB8AC3E}">
        <p14:creationId xmlns:p14="http://schemas.microsoft.com/office/powerpoint/2010/main" val="278730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9400C-3D4E-44BC-9555-392E381B6168}"/>
              </a:ext>
            </a:extLst>
          </p:cNvPr>
          <p:cNvSpPr>
            <a:spLocks noGrp="1"/>
          </p:cNvSpPr>
          <p:nvPr>
            <p:ph type="body" sz="quarter" idx="19"/>
          </p:nvPr>
        </p:nvSpPr>
        <p:spPr/>
        <p:txBody>
          <a:bodyPr>
            <a:normAutofit/>
          </a:bodyPr>
          <a:lstStyle/>
          <a:p>
            <a:pPr algn="l"/>
            <a:r>
              <a:rPr lang="es-ES" b="1" dirty="0">
                <a:solidFill>
                  <a:srgbClr val="F5C05B"/>
                </a:solidFill>
              </a:rPr>
              <a:t>AZÚCAR Y SAL</a:t>
            </a:r>
            <a:endParaRPr lang="en-IE" dirty="0"/>
          </a:p>
        </p:txBody>
      </p:sp>
      <p:sp>
        <p:nvSpPr>
          <p:cNvPr id="3" name="Text Placeholder 2">
            <a:extLst>
              <a:ext uri="{FF2B5EF4-FFF2-40B4-BE49-F238E27FC236}">
                <a16:creationId xmlns:a16="http://schemas.microsoft.com/office/drawing/2014/main" id="{A02B97D0-CB69-4CA7-B015-A8765F52E567}"/>
              </a:ext>
            </a:extLst>
          </p:cNvPr>
          <p:cNvSpPr>
            <a:spLocks noGrp="1"/>
          </p:cNvSpPr>
          <p:nvPr>
            <p:ph type="body" sz="quarter" idx="20"/>
          </p:nvPr>
        </p:nvSpPr>
        <p:spPr>
          <a:xfrm>
            <a:off x="316992" y="2091267"/>
            <a:ext cx="11238369" cy="4113912"/>
          </a:xfrm>
        </p:spPr>
        <p:txBody>
          <a:bodyPr/>
          <a:lstStyle/>
          <a:p>
            <a:pPr algn="just">
              <a:lnSpc>
                <a:spcPct val="100000"/>
              </a:lnSpc>
              <a:spcAft>
                <a:spcPts val="1200"/>
              </a:spcAft>
            </a:pPr>
            <a:r>
              <a:rPr lang="es-ES" sz="2000" dirty="0">
                <a:solidFill>
                  <a:srgbClr val="406F70"/>
                </a:solidFill>
              </a:rPr>
              <a:t>Las empresas de servicios alimentarios tienen un papel clave que desempeñar en la reducción del contenido de azúcar y sal en los alimentos.</a:t>
            </a:r>
          </a:p>
          <a:p>
            <a:pPr algn="just">
              <a:lnSpc>
                <a:spcPct val="100000"/>
              </a:lnSpc>
              <a:spcAft>
                <a:spcPts val="1200"/>
              </a:spcAft>
            </a:pPr>
            <a:r>
              <a:rPr lang="es-ES" sz="2000" dirty="0">
                <a:solidFill>
                  <a:srgbClr val="406F70"/>
                </a:solidFill>
              </a:rPr>
              <a:t>La OMS recomienda que comamos una dieta saludable durante toda nuestra vida para ayudar a prevenir todas las formas de desnutrición (emaciación, retraso en el crecimiento, insuficiencia ponderal, vitaminas o minerales inadecuados, sobrepeso, obesidad), así como para prevenir una variedad de enfermedades no transmisibles relacionadas con la dieta (como enfermedades cardíacas). enfermedades, derrames cerebrales, diabetes y algunos cánceres) y reducir nuestro riesgo de enfermedades infecciosas.</a:t>
            </a:r>
          </a:p>
          <a:p>
            <a:pPr algn="just">
              <a:lnSpc>
                <a:spcPct val="100000"/>
              </a:lnSpc>
              <a:spcAft>
                <a:spcPts val="1200"/>
              </a:spcAft>
            </a:pPr>
            <a:r>
              <a:rPr lang="es-ES" sz="2000" dirty="0">
                <a:solidFill>
                  <a:srgbClr val="406F70"/>
                </a:solidFill>
              </a:rPr>
              <a:t>Pero el aumento del consumo de alimentos procesados, la rápida urbanización y los estilos de vida cambiantes han provocado un cambio en los patrones dietéticos. Las personas ahora buscan más alimentos con alto contenido de azúcares libres y sal / sodio.</a:t>
            </a:r>
            <a:endParaRPr lang="en-IE" sz="2000" dirty="0"/>
          </a:p>
        </p:txBody>
      </p:sp>
    </p:spTree>
    <p:extLst>
      <p:ext uri="{BB962C8B-B14F-4D97-AF65-F5344CB8AC3E}">
        <p14:creationId xmlns:p14="http://schemas.microsoft.com/office/powerpoint/2010/main" val="3945959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2C121-423F-4BE4-A347-11B3E997F5B7}"/>
              </a:ext>
            </a:extLst>
          </p:cNvPr>
          <p:cNvSpPr>
            <a:spLocks noGrp="1"/>
          </p:cNvSpPr>
          <p:nvPr>
            <p:ph type="body" sz="quarter" idx="19"/>
          </p:nvPr>
        </p:nvSpPr>
        <p:spPr/>
        <p:txBody>
          <a:bodyPr>
            <a:normAutofit/>
          </a:bodyPr>
          <a:lstStyle/>
          <a:p>
            <a:r>
              <a:rPr lang="es-ES" b="1" dirty="0"/>
              <a:t>Reducir la ingesta de azúcares libres</a:t>
            </a:r>
          </a:p>
          <a:p>
            <a:endParaRPr lang="en-IE" b="1" dirty="0"/>
          </a:p>
        </p:txBody>
      </p:sp>
      <p:sp>
        <p:nvSpPr>
          <p:cNvPr id="3" name="Text Placeholder 2">
            <a:extLst>
              <a:ext uri="{FF2B5EF4-FFF2-40B4-BE49-F238E27FC236}">
                <a16:creationId xmlns:a16="http://schemas.microsoft.com/office/drawing/2014/main" id="{7E98D9E8-2736-4A51-B0F2-CAF5FFD9B683}"/>
              </a:ext>
            </a:extLst>
          </p:cNvPr>
          <p:cNvSpPr>
            <a:spLocks noGrp="1"/>
          </p:cNvSpPr>
          <p:nvPr>
            <p:ph type="body" sz="quarter" idx="20"/>
          </p:nvPr>
        </p:nvSpPr>
        <p:spPr>
          <a:xfrm>
            <a:off x="579603" y="1531563"/>
            <a:ext cx="5617997" cy="4534385"/>
          </a:xfrm>
        </p:spPr>
        <p:txBody>
          <a:bodyPr/>
          <a:lstStyle/>
          <a:p>
            <a:pPr algn="just"/>
            <a:r>
              <a:rPr lang="es-ES" sz="2000" dirty="0">
                <a:solidFill>
                  <a:srgbClr val="406F70"/>
                </a:solidFill>
              </a:rPr>
              <a:t>Los azúcares libres son todos los azúcares añadidos a los alimentos o bebidas (por ejemplo, glucosa, galactosa, fructosa, sacarosa o azúcar de mesa) por el cocinero o el consumidor, así como los azúcares presentes de forma natural en la miel, los jarabes, los zumos de frutas y los concentrados de zumos de frutas.</a:t>
            </a:r>
          </a:p>
          <a:p>
            <a:pPr marL="342900" indent="-342900" algn="just">
              <a:buFont typeface="Arial" panose="020B0604020202020204" pitchFamily="34" charset="0"/>
              <a:buChar char="•"/>
            </a:pPr>
            <a:r>
              <a:rPr lang="es-ES" sz="2000" dirty="0">
                <a:solidFill>
                  <a:srgbClr val="406F70"/>
                </a:solidFill>
              </a:rPr>
              <a:t>El consumo de azúcares libres aumenta el riesgo de caries.</a:t>
            </a:r>
          </a:p>
          <a:p>
            <a:pPr marL="342900" indent="-342900" algn="just">
              <a:buFont typeface="Arial" panose="020B0604020202020204" pitchFamily="34" charset="0"/>
              <a:buChar char="•"/>
            </a:pPr>
            <a:r>
              <a:rPr lang="es-ES" sz="2000" dirty="0">
                <a:solidFill>
                  <a:srgbClr val="406F70"/>
                </a:solidFill>
              </a:rPr>
              <a:t>El exceso de calorías de los alimentos y bebidas con alto contenido de azúcares libres también contribuye a un aumento de peso no saludable, que puede provocar sobrepeso y obesidad.</a:t>
            </a:r>
            <a:endParaRPr lang="en-US" sz="2000" b="0" i="0" dirty="0">
              <a:solidFill>
                <a:srgbClr val="406F70"/>
              </a:solidFill>
              <a:effectLst/>
            </a:endParaRPr>
          </a:p>
          <a:p>
            <a:pPr algn="just"/>
            <a:endParaRPr lang="en-IE" dirty="0"/>
          </a:p>
        </p:txBody>
      </p:sp>
      <p:pic>
        <p:nvPicPr>
          <p:cNvPr id="5" name="Picture 4" descr="A group of spoons&#10;&#10;Description automatically generated with medium confidence">
            <a:extLst>
              <a:ext uri="{FF2B5EF4-FFF2-40B4-BE49-F238E27FC236}">
                <a16:creationId xmlns:a16="http://schemas.microsoft.com/office/drawing/2014/main" id="{CFF730D7-484B-45F5-B94A-6D3FB1B2447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423414" y="2484684"/>
            <a:ext cx="5768586" cy="2841752"/>
          </a:xfrm>
          <a:prstGeom prst="rect">
            <a:avLst/>
          </a:prstGeom>
        </p:spPr>
      </p:pic>
    </p:spTree>
    <p:extLst>
      <p:ext uri="{BB962C8B-B14F-4D97-AF65-F5344CB8AC3E}">
        <p14:creationId xmlns:p14="http://schemas.microsoft.com/office/powerpoint/2010/main" val="378359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48A9-5E5F-428E-9138-FE99F4859955}"/>
              </a:ext>
            </a:extLst>
          </p:cNvPr>
          <p:cNvSpPr>
            <a:spLocks noGrp="1"/>
          </p:cNvSpPr>
          <p:nvPr>
            <p:ph type="body" sz="quarter" idx="14"/>
          </p:nvPr>
        </p:nvSpPr>
        <p:spPr/>
        <p:txBody>
          <a:bodyPr>
            <a:normAutofit/>
          </a:bodyPr>
          <a:lstStyle/>
          <a:p>
            <a:r>
              <a:rPr lang="en-US" b="1" dirty="0" err="1">
                <a:solidFill>
                  <a:srgbClr val="085156"/>
                </a:solidFill>
              </a:rPr>
              <a:t>Porción</a:t>
            </a:r>
            <a:r>
              <a:rPr lang="en-US" b="1" dirty="0">
                <a:solidFill>
                  <a:srgbClr val="085156"/>
                </a:solidFill>
              </a:rPr>
              <a:t> </a:t>
            </a:r>
            <a:r>
              <a:rPr lang="en-US" b="1" dirty="0" err="1">
                <a:solidFill>
                  <a:srgbClr val="085156"/>
                </a:solidFill>
              </a:rPr>
              <a:t>más</a:t>
            </a:r>
            <a:r>
              <a:rPr lang="en-US" b="1" dirty="0">
                <a:solidFill>
                  <a:srgbClr val="085156"/>
                </a:solidFill>
              </a:rPr>
              <a:t> </a:t>
            </a:r>
            <a:r>
              <a:rPr lang="en-US" b="1" dirty="0" err="1">
                <a:solidFill>
                  <a:srgbClr val="085156"/>
                </a:solidFill>
              </a:rPr>
              <a:t>pequeña</a:t>
            </a:r>
            <a:endParaRPr lang="en-US" b="1" dirty="0">
              <a:solidFill>
                <a:srgbClr val="085156"/>
              </a:solidFill>
            </a:endParaRPr>
          </a:p>
        </p:txBody>
      </p:sp>
      <p:sp>
        <p:nvSpPr>
          <p:cNvPr id="3" name="Text Placeholder 2">
            <a:extLst>
              <a:ext uri="{FF2B5EF4-FFF2-40B4-BE49-F238E27FC236}">
                <a16:creationId xmlns:a16="http://schemas.microsoft.com/office/drawing/2014/main" id="{A2C3C11A-E648-4A14-892D-BF09C5FBF9BD}"/>
              </a:ext>
            </a:extLst>
          </p:cNvPr>
          <p:cNvSpPr>
            <a:spLocks noGrp="1"/>
          </p:cNvSpPr>
          <p:nvPr>
            <p:ph type="body" sz="quarter" idx="15"/>
          </p:nvPr>
        </p:nvSpPr>
        <p:spPr/>
        <p:txBody>
          <a:bodyPr>
            <a:normAutofit/>
          </a:bodyPr>
          <a:lstStyle/>
          <a:p>
            <a:r>
              <a:rPr lang="es-ES" dirty="0">
                <a:solidFill>
                  <a:srgbClr val="085156"/>
                </a:solidFill>
              </a:rPr>
              <a:t>Las porciones más pequeñas limitan la ingesta de azúcar al controlarlas</a:t>
            </a:r>
            <a:endParaRPr lang="en-IE" dirty="0">
              <a:solidFill>
                <a:srgbClr val="085156"/>
              </a:solidFill>
            </a:endParaRPr>
          </a:p>
        </p:txBody>
      </p:sp>
      <p:sp>
        <p:nvSpPr>
          <p:cNvPr id="4" name="Text Placeholder 3">
            <a:extLst>
              <a:ext uri="{FF2B5EF4-FFF2-40B4-BE49-F238E27FC236}">
                <a16:creationId xmlns:a16="http://schemas.microsoft.com/office/drawing/2014/main" id="{EAB07911-01FB-44B1-A4F0-524496D0A98D}"/>
              </a:ext>
            </a:extLst>
          </p:cNvPr>
          <p:cNvSpPr>
            <a:spLocks noGrp="1"/>
          </p:cNvSpPr>
          <p:nvPr>
            <p:ph type="body" sz="quarter" idx="16"/>
          </p:nvPr>
        </p:nvSpPr>
        <p:spPr/>
        <p:txBody>
          <a:bodyPr>
            <a:normAutofit/>
          </a:bodyPr>
          <a:lstStyle/>
          <a:p>
            <a:r>
              <a:rPr lang="es-ES" b="1" dirty="0">
                <a:solidFill>
                  <a:srgbClr val="406F70"/>
                </a:solidFill>
              </a:rPr>
              <a:t>No pongas azúcar en las mesas</a:t>
            </a:r>
            <a:endParaRPr lang="en-IE" b="1" dirty="0">
              <a:solidFill>
                <a:srgbClr val="406F70"/>
              </a:solidFill>
            </a:endParaRPr>
          </a:p>
        </p:txBody>
      </p:sp>
      <p:sp>
        <p:nvSpPr>
          <p:cNvPr id="5" name="Text Placeholder 4">
            <a:extLst>
              <a:ext uri="{FF2B5EF4-FFF2-40B4-BE49-F238E27FC236}">
                <a16:creationId xmlns:a16="http://schemas.microsoft.com/office/drawing/2014/main" id="{58CA1286-23E1-4573-90CB-493201A618B2}"/>
              </a:ext>
            </a:extLst>
          </p:cNvPr>
          <p:cNvSpPr>
            <a:spLocks noGrp="1"/>
          </p:cNvSpPr>
          <p:nvPr>
            <p:ph type="body" sz="quarter" idx="17"/>
          </p:nvPr>
        </p:nvSpPr>
        <p:spPr/>
        <p:txBody>
          <a:bodyPr/>
          <a:lstStyle/>
          <a:p>
            <a:r>
              <a:rPr lang="es-ES" dirty="0">
                <a:solidFill>
                  <a:srgbClr val="406F70"/>
                </a:solidFill>
              </a:rPr>
              <a:t>A menudo, si les resulta difícil agregar azúcar, optarán por evitarlo.</a:t>
            </a:r>
            <a:endParaRPr lang="en-IE" dirty="0">
              <a:solidFill>
                <a:srgbClr val="406F70"/>
              </a:solidFill>
            </a:endParaRPr>
          </a:p>
        </p:txBody>
      </p:sp>
      <p:sp>
        <p:nvSpPr>
          <p:cNvPr id="6" name="Text Placeholder 5">
            <a:extLst>
              <a:ext uri="{FF2B5EF4-FFF2-40B4-BE49-F238E27FC236}">
                <a16:creationId xmlns:a16="http://schemas.microsoft.com/office/drawing/2014/main" id="{B8AFE9A3-A414-4EB7-BDEA-9BD46AC65621}"/>
              </a:ext>
            </a:extLst>
          </p:cNvPr>
          <p:cNvSpPr>
            <a:spLocks noGrp="1"/>
          </p:cNvSpPr>
          <p:nvPr>
            <p:ph type="body" sz="quarter" idx="18"/>
          </p:nvPr>
        </p:nvSpPr>
        <p:spPr/>
        <p:txBody>
          <a:bodyPr/>
          <a:lstStyle/>
          <a:p>
            <a:r>
              <a:rPr lang="es-ES" b="1" dirty="0">
                <a:solidFill>
                  <a:srgbClr val="F5C05B"/>
                </a:solidFill>
              </a:rPr>
              <a:t>Ofrezca alternativas bajas en azúcar</a:t>
            </a:r>
            <a:endParaRPr lang="en-IE" b="1" dirty="0">
              <a:solidFill>
                <a:srgbClr val="F5C05B"/>
              </a:solidFill>
            </a:endParaRPr>
          </a:p>
        </p:txBody>
      </p:sp>
      <p:sp>
        <p:nvSpPr>
          <p:cNvPr id="7" name="Text Placeholder 6">
            <a:extLst>
              <a:ext uri="{FF2B5EF4-FFF2-40B4-BE49-F238E27FC236}">
                <a16:creationId xmlns:a16="http://schemas.microsoft.com/office/drawing/2014/main" id="{965A4619-F67D-4DD9-8583-36F6B24D08B4}"/>
              </a:ext>
            </a:extLst>
          </p:cNvPr>
          <p:cNvSpPr>
            <a:spLocks noGrp="1"/>
          </p:cNvSpPr>
          <p:nvPr>
            <p:ph type="body" sz="quarter" idx="19"/>
          </p:nvPr>
        </p:nvSpPr>
        <p:spPr>
          <a:xfrm>
            <a:off x="8228086" y="4511847"/>
            <a:ext cx="3408830" cy="1412740"/>
          </a:xfrm>
        </p:spPr>
        <p:txBody>
          <a:bodyPr>
            <a:noAutofit/>
          </a:bodyPr>
          <a:lstStyle/>
          <a:p>
            <a:r>
              <a:rPr lang="es-ES" sz="2200" b="1" dirty="0">
                <a:solidFill>
                  <a:srgbClr val="F5C05B"/>
                </a:solidFill>
              </a:rPr>
              <a:t>Especialmente bebidas. Ofrezca agua, leche, pequeñas porciones de jugos frescos en lugar de refrescos con alto contenido de azúcar, etc.</a:t>
            </a:r>
          </a:p>
        </p:txBody>
      </p:sp>
      <p:sp>
        <p:nvSpPr>
          <p:cNvPr id="8" name="Text Placeholder 7">
            <a:extLst>
              <a:ext uri="{FF2B5EF4-FFF2-40B4-BE49-F238E27FC236}">
                <a16:creationId xmlns:a16="http://schemas.microsoft.com/office/drawing/2014/main" id="{544C5E09-C6EE-49B3-9836-2DC56C76BC77}"/>
              </a:ext>
            </a:extLst>
          </p:cNvPr>
          <p:cNvSpPr>
            <a:spLocks noGrp="1"/>
          </p:cNvSpPr>
          <p:nvPr>
            <p:ph type="body" sz="quarter" idx="13"/>
          </p:nvPr>
        </p:nvSpPr>
        <p:spPr>
          <a:xfrm>
            <a:off x="90152" y="900212"/>
            <a:ext cx="11977351" cy="704485"/>
          </a:xfrm>
        </p:spPr>
        <p:txBody>
          <a:bodyPr>
            <a:normAutofit fontScale="92500"/>
          </a:bodyPr>
          <a:lstStyle/>
          <a:p>
            <a:r>
              <a:rPr lang="es-ES" b="1" dirty="0">
                <a:solidFill>
                  <a:srgbClr val="085156"/>
                </a:solidFill>
              </a:rPr>
              <a:t>Ayudando a nuestros consumidores a reducir su ingesta de azúcar</a:t>
            </a:r>
            <a:endParaRPr lang="en-IE" dirty="0"/>
          </a:p>
        </p:txBody>
      </p:sp>
    </p:spTree>
    <p:extLst>
      <p:ext uri="{BB962C8B-B14F-4D97-AF65-F5344CB8AC3E}">
        <p14:creationId xmlns:p14="http://schemas.microsoft.com/office/powerpoint/2010/main" val="123294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4B1F8-3E29-4BDA-9490-F5982C0CC38B}"/>
              </a:ext>
            </a:extLst>
          </p:cNvPr>
          <p:cNvSpPr>
            <a:spLocks noGrp="1"/>
          </p:cNvSpPr>
          <p:nvPr>
            <p:ph type="body" sz="quarter" idx="13"/>
          </p:nvPr>
        </p:nvSpPr>
        <p:spPr/>
        <p:txBody>
          <a:bodyPr/>
          <a:lstStyle/>
          <a:p>
            <a:r>
              <a:rPr lang="es-ES" b="1" dirty="0">
                <a:solidFill>
                  <a:srgbClr val="406F70"/>
                </a:solidFill>
              </a:rPr>
              <a:t>Aprendiendo sobre el azúcar en los alimentos ...</a:t>
            </a:r>
            <a:endParaRPr lang="en-IE" b="1" dirty="0">
              <a:solidFill>
                <a:srgbClr val="406F70"/>
              </a:solidFill>
            </a:endParaRPr>
          </a:p>
        </p:txBody>
      </p:sp>
      <p:sp>
        <p:nvSpPr>
          <p:cNvPr id="3" name="Text Placeholder 2">
            <a:extLst>
              <a:ext uri="{FF2B5EF4-FFF2-40B4-BE49-F238E27FC236}">
                <a16:creationId xmlns:a16="http://schemas.microsoft.com/office/drawing/2014/main" id="{C47103E0-E5E6-4ACA-81F2-4B1BD079C053}"/>
              </a:ext>
            </a:extLst>
          </p:cNvPr>
          <p:cNvSpPr>
            <a:spLocks noGrp="1"/>
          </p:cNvSpPr>
          <p:nvPr>
            <p:ph type="body" sz="quarter" idx="14"/>
          </p:nvPr>
        </p:nvSpPr>
        <p:spPr/>
        <p:txBody>
          <a:bodyPr/>
          <a:lstStyle/>
          <a:p>
            <a:r>
              <a:rPr lang="es-ES" dirty="0"/>
              <a:t>Y los efectos de demasiado</a:t>
            </a:r>
            <a:endParaRPr lang="en-IE" dirty="0"/>
          </a:p>
        </p:txBody>
      </p:sp>
      <p:sp>
        <p:nvSpPr>
          <p:cNvPr id="4" name="Picture Placeholder 3">
            <a:extLst>
              <a:ext uri="{FF2B5EF4-FFF2-40B4-BE49-F238E27FC236}">
                <a16:creationId xmlns:a16="http://schemas.microsoft.com/office/drawing/2014/main" id="{89DDD8EC-29A4-4A6B-B4A5-DA19D3A69B1D}"/>
              </a:ext>
            </a:extLst>
          </p:cNvPr>
          <p:cNvSpPr>
            <a:spLocks noGrp="1"/>
          </p:cNvSpPr>
          <p:nvPr>
            <p:ph type="pic" sz="quarter" idx="15"/>
          </p:nvPr>
        </p:nvSpPr>
        <p:spPr/>
      </p:sp>
      <p:pic>
        <p:nvPicPr>
          <p:cNvPr id="5" name="Online Media 4" title="Learn about hidden sugar in foods">
            <a:hlinkClick r:id="" action="ppaction://media"/>
            <a:extLst>
              <a:ext uri="{FF2B5EF4-FFF2-40B4-BE49-F238E27FC236}">
                <a16:creationId xmlns:a16="http://schemas.microsoft.com/office/drawing/2014/main" id="{9957C97D-AC2C-4C98-BED8-B4C93B7D14FF}"/>
              </a:ext>
            </a:extLst>
          </p:cNvPr>
          <p:cNvPicPr>
            <a:picLocks noRot="1" noChangeAspect="1"/>
          </p:cNvPicPr>
          <p:nvPr>
            <a:videoFile r:link="rId1"/>
          </p:nvPr>
        </p:nvPicPr>
        <p:blipFill>
          <a:blip r:embed="rId3"/>
          <a:stretch>
            <a:fillRect/>
          </a:stretch>
        </p:blipFill>
        <p:spPr>
          <a:xfrm>
            <a:off x="3107069" y="1783760"/>
            <a:ext cx="5844426" cy="3673764"/>
          </a:xfrm>
          <a:prstGeom prst="rect">
            <a:avLst/>
          </a:prstGeom>
        </p:spPr>
      </p:pic>
      <p:sp>
        <p:nvSpPr>
          <p:cNvPr id="6" name="TextBox 5">
            <a:extLst>
              <a:ext uri="{FF2B5EF4-FFF2-40B4-BE49-F238E27FC236}">
                <a16:creationId xmlns:a16="http://schemas.microsoft.com/office/drawing/2014/main" id="{1D48798F-4B98-4CC7-BA73-45361D59ED09}"/>
              </a:ext>
            </a:extLst>
          </p:cNvPr>
          <p:cNvSpPr txBox="1"/>
          <p:nvPr/>
        </p:nvSpPr>
        <p:spPr>
          <a:xfrm>
            <a:off x="9490509" y="1446705"/>
            <a:ext cx="2338939" cy="4524315"/>
          </a:xfrm>
          <a:prstGeom prst="rect">
            <a:avLst/>
          </a:prstGeom>
          <a:noFill/>
        </p:spPr>
        <p:txBody>
          <a:bodyPr wrap="square" rtlCol="0">
            <a:spAutoFit/>
          </a:bodyPr>
          <a:lstStyle/>
          <a:p>
            <a:pPr algn="ctr"/>
            <a:r>
              <a:rPr lang="es-ES" sz="2400" dirty="0">
                <a:solidFill>
                  <a:srgbClr val="406F70"/>
                </a:solidFill>
              </a:rPr>
              <a:t>Aquí el Dr. </a:t>
            </a:r>
            <a:r>
              <a:rPr lang="es-ES" sz="2400" dirty="0" err="1">
                <a:solidFill>
                  <a:srgbClr val="406F70"/>
                </a:solidFill>
              </a:rPr>
              <a:t>Uma</a:t>
            </a:r>
            <a:r>
              <a:rPr lang="es-ES" sz="2400" dirty="0">
                <a:solidFill>
                  <a:srgbClr val="406F70"/>
                </a:solidFill>
              </a:rPr>
              <a:t> </a:t>
            </a:r>
            <a:r>
              <a:rPr lang="es-ES" sz="2400" dirty="0" err="1">
                <a:solidFill>
                  <a:srgbClr val="406F70"/>
                </a:solidFill>
              </a:rPr>
              <a:t>Naidoo</a:t>
            </a:r>
            <a:r>
              <a:rPr lang="es-ES" sz="2400" dirty="0">
                <a:solidFill>
                  <a:srgbClr val="406F70"/>
                </a:solidFill>
              </a:rPr>
              <a:t> de la Escuela de Medicina de Harvard habla sobre los azúcares en los alimentos y cuáles evitar y los efectos del exceso de azúcar en la dieta.</a:t>
            </a:r>
            <a:endParaRPr lang="en-IE" dirty="0"/>
          </a:p>
        </p:txBody>
      </p:sp>
      <p:sp>
        <p:nvSpPr>
          <p:cNvPr id="7" name="TextBox 6">
            <a:extLst>
              <a:ext uri="{FF2B5EF4-FFF2-40B4-BE49-F238E27FC236}">
                <a16:creationId xmlns:a16="http://schemas.microsoft.com/office/drawing/2014/main" id="{88986A02-6FB4-495F-8074-E7D14BFCEF47}"/>
              </a:ext>
            </a:extLst>
          </p:cNvPr>
          <p:cNvSpPr txBox="1"/>
          <p:nvPr/>
        </p:nvSpPr>
        <p:spPr>
          <a:xfrm>
            <a:off x="606392" y="5938787"/>
            <a:ext cx="3898231" cy="584775"/>
          </a:xfrm>
          <a:prstGeom prst="rect">
            <a:avLst/>
          </a:prstGeom>
          <a:noFill/>
        </p:spPr>
        <p:txBody>
          <a:bodyPr wrap="square" rtlCol="0">
            <a:spAutoFit/>
          </a:bodyPr>
          <a:lstStyle/>
          <a:p>
            <a:r>
              <a:rPr lang="en-IE" sz="1400" dirty="0">
                <a:hlinkClick r:id="rId4"/>
              </a:rPr>
              <a:t>https://www.youtube.com/watch?v=fVAEgzXXLVs</a:t>
            </a:r>
            <a:endParaRPr lang="en-IE" sz="1400" dirty="0"/>
          </a:p>
          <a:p>
            <a:endParaRPr lang="en-IE" dirty="0"/>
          </a:p>
        </p:txBody>
      </p:sp>
      <p:sp>
        <p:nvSpPr>
          <p:cNvPr id="8" name="Oval 7">
            <a:extLst>
              <a:ext uri="{FF2B5EF4-FFF2-40B4-BE49-F238E27FC236}">
                <a16:creationId xmlns:a16="http://schemas.microsoft.com/office/drawing/2014/main" id="{2A563B0D-88B8-4955-9678-28839ABD0B48}"/>
              </a:ext>
            </a:extLst>
          </p:cNvPr>
          <p:cNvSpPr/>
          <p:nvPr/>
        </p:nvSpPr>
        <p:spPr>
          <a:xfrm>
            <a:off x="1553302" y="805873"/>
            <a:ext cx="1790700" cy="1087561"/>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Tree>
    <p:extLst>
      <p:ext uri="{BB962C8B-B14F-4D97-AF65-F5344CB8AC3E}">
        <p14:creationId xmlns:p14="http://schemas.microsoft.com/office/powerpoint/2010/main" val="1414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ney in beehive">
            <a:extLst>
              <a:ext uri="{FF2B5EF4-FFF2-40B4-BE49-F238E27FC236}">
                <a16:creationId xmlns:a16="http://schemas.microsoft.com/office/drawing/2014/main" id="{276AA8A7-7D5E-4178-9ABA-8DECAC58C0B9}"/>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8C4FCB7-49DE-454B-8E7E-15AC4FCDE05E}"/>
              </a:ext>
            </a:extLst>
          </p:cNvPr>
          <p:cNvSpPr>
            <a:spLocks noGrp="1"/>
          </p:cNvSpPr>
          <p:nvPr>
            <p:ph type="body" sz="quarter" idx="19"/>
          </p:nvPr>
        </p:nvSpPr>
        <p:spPr/>
        <p:txBody>
          <a:bodyPr>
            <a:normAutofit fontScale="70000" lnSpcReduction="20000"/>
          </a:bodyPr>
          <a:lstStyle/>
          <a:p>
            <a:r>
              <a:rPr lang="en-US" b="1" dirty="0" err="1">
                <a:solidFill>
                  <a:srgbClr val="406F70"/>
                </a:solidFill>
              </a:rPr>
              <a:t>Conozca</a:t>
            </a:r>
            <a:r>
              <a:rPr lang="en-US" b="1" dirty="0">
                <a:solidFill>
                  <a:srgbClr val="406F70"/>
                </a:solidFill>
              </a:rPr>
              <a:t> los </a:t>
            </a:r>
            <a:r>
              <a:rPr lang="en-US" b="1" dirty="0" err="1">
                <a:solidFill>
                  <a:srgbClr val="406F70"/>
                </a:solidFill>
              </a:rPr>
              <a:t>edulcorantes</a:t>
            </a:r>
            <a:r>
              <a:rPr lang="en-US" b="1" dirty="0">
                <a:solidFill>
                  <a:srgbClr val="406F70"/>
                </a:solidFill>
              </a:rPr>
              <a:t> </a:t>
            </a:r>
            <a:r>
              <a:rPr lang="en-US" b="1" dirty="0" err="1">
                <a:solidFill>
                  <a:srgbClr val="406F70"/>
                </a:solidFill>
              </a:rPr>
              <a:t>naturales</a:t>
            </a:r>
            <a:endParaRPr lang="en-IE" b="1" dirty="0">
              <a:solidFill>
                <a:srgbClr val="406F70"/>
              </a:solidFill>
            </a:endParaRPr>
          </a:p>
        </p:txBody>
      </p:sp>
      <p:sp>
        <p:nvSpPr>
          <p:cNvPr id="4" name="Text Placeholder 3">
            <a:extLst>
              <a:ext uri="{FF2B5EF4-FFF2-40B4-BE49-F238E27FC236}">
                <a16:creationId xmlns:a16="http://schemas.microsoft.com/office/drawing/2014/main" id="{3D64C253-A51A-43D8-B833-457D644B871D}"/>
              </a:ext>
            </a:extLst>
          </p:cNvPr>
          <p:cNvSpPr>
            <a:spLocks noGrp="1"/>
          </p:cNvSpPr>
          <p:nvPr>
            <p:ph type="body" sz="quarter" idx="20"/>
          </p:nvPr>
        </p:nvSpPr>
        <p:spPr>
          <a:xfrm>
            <a:off x="586551" y="1571615"/>
            <a:ext cx="6307229" cy="4696732"/>
          </a:xfrm>
        </p:spPr>
        <p:txBody>
          <a:bodyPr/>
          <a:lstStyle/>
          <a:p>
            <a:r>
              <a:rPr lang="es-ES" dirty="0">
                <a:solidFill>
                  <a:srgbClr val="085156"/>
                </a:solidFill>
              </a:rPr>
              <a:t>Los edulcorantes naturales, en comparación con los edulcorantes no nutritivos (artificiales), contienen calorías y nutrientes, se metabolizan y cambian a medida que pasan por el cuerpo. Incluyen:</a:t>
            </a:r>
            <a:endParaRPr lang="en-IE" dirty="0">
              <a:solidFill>
                <a:srgbClr val="085156"/>
              </a:solidFill>
            </a:endParaRPr>
          </a:p>
          <a:p>
            <a:pPr marL="342900" indent="-342900">
              <a:lnSpc>
                <a:spcPct val="100000"/>
              </a:lnSpc>
              <a:buFont typeface="Arial" panose="020B0604020202020204" pitchFamily="34" charset="0"/>
              <a:buChar char="•"/>
            </a:pPr>
            <a:r>
              <a:rPr lang="en-IE" sz="1200" dirty="0" err="1">
                <a:solidFill>
                  <a:srgbClr val="085156"/>
                </a:solidFill>
              </a:rPr>
              <a:t>néctar</a:t>
            </a:r>
            <a:r>
              <a:rPr lang="en-IE" sz="1200" dirty="0">
                <a:solidFill>
                  <a:srgbClr val="085156"/>
                </a:solidFill>
              </a:rPr>
              <a:t> de agave</a:t>
            </a:r>
          </a:p>
          <a:p>
            <a:pPr marL="342900" indent="-342900">
              <a:lnSpc>
                <a:spcPct val="100000"/>
              </a:lnSpc>
              <a:buFont typeface="Arial" panose="020B0604020202020204" pitchFamily="34" charset="0"/>
              <a:buChar char="•"/>
            </a:pPr>
            <a:r>
              <a:rPr lang="en-IE" sz="1200" dirty="0" err="1">
                <a:solidFill>
                  <a:srgbClr val="085156"/>
                </a:solidFill>
              </a:rPr>
              <a:t>jarabe</a:t>
            </a:r>
            <a:r>
              <a:rPr lang="en-IE" sz="1200" dirty="0">
                <a:solidFill>
                  <a:srgbClr val="085156"/>
                </a:solidFill>
              </a:rPr>
              <a:t> de </a:t>
            </a:r>
            <a:r>
              <a:rPr lang="en-IE" sz="1200" dirty="0" err="1">
                <a:solidFill>
                  <a:srgbClr val="085156"/>
                </a:solidFill>
              </a:rPr>
              <a:t>arroz</a:t>
            </a:r>
            <a:r>
              <a:rPr lang="en-IE" sz="1200" dirty="0">
                <a:solidFill>
                  <a:srgbClr val="085156"/>
                </a:solidFill>
              </a:rPr>
              <a:t> integral </a:t>
            </a:r>
            <a:r>
              <a:rPr lang="en-IE" sz="1200" dirty="0" err="1">
                <a:solidFill>
                  <a:srgbClr val="085156"/>
                </a:solidFill>
              </a:rPr>
              <a:t>azúcar</a:t>
            </a:r>
            <a:endParaRPr lang="en-IE" sz="1200" dirty="0">
              <a:solidFill>
                <a:srgbClr val="085156"/>
              </a:solidFill>
            </a:endParaRPr>
          </a:p>
          <a:p>
            <a:pPr marL="342900" indent="-342900">
              <a:lnSpc>
                <a:spcPct val="100000"/>
              </a:lnSpc>
              <a:buFont typeface="Arial" panose="020B0604020202020204" pitchFamily="34" charset="0"/>
              <a:buChar char="•"/>
            </a:pPr>
            <a:r>
              <a:rPr lang="en-IE" sz="1200" dirty="0">
                <a:solidFill>
                  <a:srgbClr val="085156"/>
                </a:solidFill>
              </a:rPr>
              <a:t>Coco</a:t>
            </a:r>
          </a:p>
          <a:p>
            <a:pPr marL="342900" indent="-342900">
              <a:lnSpc>
                <a:spcPct val="100000"/>
              </a:lnSpc>
              <a:buFont typeface="Arial" panose="020B0604020202020204" pitchFamily="34" charset="0"/>
              <a:buChar char="•"/>
            </a:pPr>
            <a:r>
              <a:rPr lang="en-IE" sz="1200" dirty="0" err="1">
                <a:solidFill>
                  <a:srgbClr val="085156"/>
                </a:solidFill>
              </a:rPr>
              <a:t>azúcar</a:t>
            </a:r>
            <a:r>
              <a:rPr lang="en-IE" sz="1200" dirty="0">
                <a:solidFill>
                  <a:srgbClr val="085156"/>
                </a:solidFill>
              </a:rPr>
              <a:t> de </a:t>
            </a:r>
            <a:r>
              <a:rPr lang="en-IE" sz="1200" dirty="0" err="1">
                <a:solidFill>
                  <a:srgbClr val="085156"/>
                </a:solidFill>
              </a:rPr>
              <a:t>dátil</a:t>
            </a:r>
            <a:endParaRPr lang="en-IE" sz="1200" dirty="0">
              <a:solidFill>
                <a:srgbClr val="085156"/>
              </a:solidFill>
            </a:endParaRPr>
          </a:p>
          <a:p>
            <a:pPr marL="342900" indent="-342900">
              <a:lnSpc>
                <a:spcPct val="100000"/>
              </a:lnSpc>
              <a:buFont typeface="Arial" panose="020B0604020202020204" pitchFamily="34" charset="0"/>
              <a:buChar char="•"/>
            </a:pPr>
            <a:r>
              <a:rPr lang="en-IE" sz="1200" dirty="0" err="1">
                <a:solidFill>
                  <a:srgbClr val="085156"/>
                </a:solidFill>
              </a:rPr>
              <a:t>miel</a:t>
            </a:r>
            <a:endParaRPr lang="en-IE" sz="1200" dirty="0">
              <a:solidFill>
                <a:srgbClr val="085156"/>
              </a:solidFill>
            </a:endParaRPr>
          </a:p>
          <a:p>
            <a:pPr marL="342900" indent="-342900">
              <a:lnSpc>
                <a:spcPct val="100000"/>
              </a:lnSpc>
              <a:buFont typeface="Arial" panose="020B0604020202020204" pitchFamily="34" charset="0"/>
              <a:buChar char="•"/>
            </a:pPr>
            <a:r>
              <a:rPr lang="en-IE" sz="1200" dirty="0" err="1">
                <a:solidFill>
                  <a:srgbClr val="085156"/>
                </a:solidFill>
              </a:rPr>
              <a:t>miel</a:t>
            </a:r>
            <a:r>
              <a:rPr lang="en-IE" sz="1200" dirty="0">
                <a:solidFill>
                  <a:srgbClr val="085156"/>
                </a:solidFill>
              </a:rPr>
              <a:t> de maple</a:t>
            </a:r>
          </a:p>
          <a:p>
            <a:pPr marL="342900" indent="-342900">
              <a:lnSpc>
                <a:spcPct val="100000"/>
              </a:lnSpc>
              <a:buFont typeface="Arial" panose="020B0604020202020204" pitchFamily="34" charset="0"/>
              <a:buChar char="•"/>
            </a:pPr>
            <a:r>
              <a:rPr lang="en-IE" sz="1200" dirty="0" err="1">
                <a:solidFill>
                  <a:srgbClr val="085156"/>
                </a:solidFill>
              </a:rPr>
              <a:t>melaza</a:t>
            </a:r>
            <a:r>
              <a:rPr lang="en-IE" sz="1200" dirty="0">
                <a:solidFill>
                  <a:srgbClr val="085156"/>
                </a:solidFill>
              </a:rPr>
              <a:t> y </a:t>
            </a:r>
            <a:r>
              <a:rPr lang="en-IE" sz="1200" dirty="0" err="1">
                <a:solidFill>
                  <a:srgbClr val="085156"/>
                </a:solidFill>
              </a:rPr>
              <a:t>melaza</a:t>
            </a:r>
            <a:r>
              <a:rPr lang="en-IE" sz="1200" dirty="0">
                <a:solidFill>
                  <a:srgbClr val="085156"/>
                </a:solidFill>
              </a:rPr>
              <a:t> </a:t>
            </a:r>
            <a:r>
              <a:rPr lang="en-IE" sz="1200" dirty="0" err="1">
                <a:solidFill>
                  <a:srgbClr val="085156"/>
                </a:solidFill>
              </a:rPr>
              <a:t>negra</a:t>
            </a:r>
            <a:r>
              <a:rPr lang="en-IE" sz="1200" dirty="0">
                <a:solidFill>
                  <a:srgbClr val="085156"/>
                </a:solidFill>
              </a:rPr>
              <a:t>,</a:t>
            </a:r>
          </a:p>
          <a:p>
            <a:pPr marL="342900" indent="-342900">
              <a:lnSpc>
                <a:spcPct val="100000"/>
              </a:lnSpc>
              <a:buFont typeface="Arial" panose="020B0604020202020204" pitchFamily="34" charset="0"/>
              <a:buChar char="•"/>
            </a:pPr>
            <a:r>
              <a:rPr lang="en-IE" sz="1200" dirty="0" err="1">
                <a:solidFill>
                  <a:srgbClr val="085156"/>
                </a:solidFill>
              </a:rPr>
              <a:t>jarabe</a:t>
            </a:r>
            <a:r>
              <a:rPr lang="en-IE" sz="1200" dirty="0">
                <a:solidFill>
                  <a:srgbClr val="085156"/>
                </a:solidFill>
              </a:rPr>
              <a:t> de sorgo</a:t>
            </a:r>
          </a:p>
          <a:p>
            <a:pPr marL="342900" indent="-342900">
              <a:lnSpc>
                <a:spcPct val="100000"/>
              </a:lnSpc>
              <a:buFont typeface="Arial" panose="020B0604020202020204" pitchFamily="34" charset="0"/>
              <a:buChar char="•"/>
            </a:pPr>
            <a:r>
              <a:rPr lang="en-IE" sz="1200" dirty="0">
                <a:solidFill>
                  <a:srgbClr val="085156"/>
                </a:solidFill>
              </a:rPr>
              <a:t>stevia.</a:t>
            </a:r>
          </a:p>
        </p:txBody>
      </p:sp>
    </p:spTree>
    <p:extLst>
      <p:ext uri="{BB962C8B-B14F-4D97-AF65-F5344CB8AC3E}">
        <p14:creationId xmlns:p14="http://schemas.microsoft.com/office/powerpoint/2010/main" val="228752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57BB0-3EE0-432E-9891-B131A5177A34}"/>
              </a:ext>
            </a:extLst>
          </p:cNvPr>
          <p:cNvSpPr>
            <a:spLocks noGrp="1"/>
          </p:cNvSpPr>
          <p:nvPr>
            <p:ph type="body" sz="quarter" idx="14"/>
          </p:nvPr>
        </p:nvSpPr>
        <p:spPr>
          <a:xfrm>
            <a:off x="6521257" y="3052746"/>
            <a:ext cx="929116" cy="867246"/>
          </a:xfrm>
        </p:spPr>
        <p:txBody>
          <a:bodyPr>
            <a:normAutofit fontScale="70000" lnSpcReduction="20000"/>
          </a:bodyPr>
          <a:lstStyle/>
          <a:p>
            <a:endParaRPr lang="en-IE" dirty="0"/>
          </a:p>
        </p:txBody>
      </p:sp>
      <p:sp>
        <p:nvSpPr>
          <p:cNvPr id="3" name="Text Placeholder 2">
            <a:extLst>
              <a:ext uri="{FF2B5EF4-FFF2-40B4-BE49-F238E27FC236}">
                <a16:creationId xmlns:a16="http://schemas.microsoft.com/office/drawing/2014/main" id="{2AAB0666-6189-4BCD-950A-EBE7B24B9F59}"/>
              </a:ext>
            </a:extLst>
          </p:cNvPr>
          <p:cNvSpPr>
            <a:spLocks noGrp="1"/>
          </p:cNvSpPr>
          <p:nvPr>
            <p:ph type="body" sz="quarter" idx="15"/>
          </p:nvPr>
        </p:nvSpPr>
        <p:spPr>
          <a:xfrm>
            <a:off x="2550782" y="958762"/>
            <a:ext cx="979369" cy="872549"/>
          </a:xfrm>
        </p:spPr>
        <p:txBody>
          <a:bodyPr>
            <a:normAutofit fontScale="70000" lnSpcReduction="20000"/>
          </a:bodyPr>
          <a:lstStyle/>
          <a:p>
            <a:endParaRPr lang="en-IE" dirty="0"/>
          </a:p>
        </p:txBody>
      </p:sp>
      <p:sp>
        <p:nvSpPr>
          <p:cNvPr id="4" name="Text Placeholder 3">
            <a:extLst>
              <a:ext uri="{FF2B5EF4-FFF2-40B4-BE49-F238E27FC236}">
                <a16:creationId xmlns:a16="http://schemas.microsoft.com/office/drawing/2014/main" id="{40AB0A80-7A39-48F6-996D-339D39ADFF0A}"/>
              </a:ext>
            </a:extLst>
          </p:cNvPr>
          <p:cNvSpPr>
            <a:spLocks noGrp="1"/>
          </p:cNvSpPr>
          <p:nvPr>
            <p:ph type="body" sz="quarter" idx="13"/>
          </p:nvPr>
        </p:nvSpPr>
        <p:spPr>
          <a:xfrm>
            <a:off x="2503838" y="1187435"/>
            <a:ext cx="7137380" cy="2846046"/>
          </a:xfrm>
        </p:spPr>
        <p:txBody>
          <a:bodyPr/>
          <a:lstStyle/>
          <a:p>
            <a:r>
              <a:rPr lang="es-ES" altLang="en-US" sz="3600" b="1" dirty="0">
                <a:solidFill>
                  <a:srgbClr val="F5C05B"/>
                </a:solidFill>
                <a:cs typeface="Arial" panose="020B0604020202020204" pitchFamily="34" charset="0"/>
              </a:rPr>
              <a:t>Se podrían prevenir 5 millones de muertes en todo el mundo cada año si el consumo de sal de las personas se redujera al nivel recomendado de menos de 5 g por día.</a:t>
            </a:r>
            <a:endParaRPr lang="en-IE" dirty="0"/>
          </a:p>
        </p:txBody>
      </p:sp>
      <p:sp>
        <p:nvSpPr>
          <p:cNvPr id="5" name="TextBox 4">
            <a:extLst>
              <a:ext uri="{FF2B5EF4-FFF2-40B4-BE49-F238E27FC236}">
                <a16:creationId xmlns:a16="http://schemas.microsoft.com/office/drawing/2014/main" id="{A9AADBC2-2FAE-459F-B070-FA0F75015C0B}"/>
              </a:ext>
            </a:extLst>
          </p:cNvPr>
          <p:cNvSpPr txBox="1"/>
          <p:nvPr/>
        </p:nvSpPr>
        <p:spPr>
          <a:xfrm>
            <a:off x="6814268" y="4675367"/>
            <a:ext cx="4738977" cy="369332"/>
          </a:xfrm>
          <a:prstGeom prst="rect">
            <a:avLst/>
          </a:prstGeom>
          <a:noFill/>
        </p:spPr>
        <p:txBody>
          <a:bodyPr wrap="square" rtlCol="0">
            <a:spAutoFit/>
          </a:bodyPr>
          <a:lstStyle/>
          <a:p>
            <a:r>
              <a:rPr lang="en-US" dirty="0">
                <a:solidFill>
                  <a:srgbClr val="F5C05B"/>
                </a:solidFill>
              </a:rPr>
              <a:t>Source: World Health Organisation (WHO)</a:t>
            </a:r>
            <a:endParaRPr lang="en-IE" dirty="0">
              <a:solidFill>
                <a:srgbClr val="F5C05B"/>
              </a:solidFill>
            </a:endParaRPr>
          </a:p>
        </p:txBody>
      </p:sp>
    </p:spTree>
    <p:extLst>
      <p:ext uri="{BB962C8B-B14F-4D97-AF65-F5344CB8AC3E}">
        <p14:creationId xmlns:p14="http://schemas.microsoft.com/office/powerpoint/2010/main" val="3600893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C1C9A-3589-2741-9EC3-54EF8109404C}"/>
              </a:ext>
            </a:extLst>
          </p:cNvPr>
          <p:cNvSpPr>
            <a:spLocks noGrp="1"/>
          </p:cNvSpPr>
          <p:nvPr>
            <p:ph type="body" sz="quarter" idx="19"/>
          </p:nvPr>
        </p:nvSpPr>
        <p:spPr/>
        <p:txBody>
          <a:bodyPr>
            <a:normAutofit lnSpcReduction="10000"/>
          </a:bodyPr>
          <a:lstStyle/>
          <a:p>
            <a:endParaRPr lang="es-ES" b="1" dirty="0">
              <a:solidFill>
                <a:srgbClr val="CC9131"/>
              </a:solidFill>
            </a:endParaRPr>
          </a:p>
          <a:p>
            <a:r>
              <a:rPr lang="es-ES" b="1" dirty="0">
                <a:solidFill>
                  <a:srgbClr val="CC9131"/>
                </a:solidFill>
              </a:rPr>
              <a:t>Reducir la ingesta de sal</a:t>
            </a:r>
          </a:p>
          <a:p>
            <a:endParaRPr lang="en-US" dirty="0"/>
          </a:p>
        </p:txBody>
      </p:sp>
      <p:sp>
        <p:nvSpPr>
          <p:cNvPr id="3" name="Text Placeholder 2">
            <a:extLst>
              <a:ext uri="{FF2B5EF4-FFF2-40B4-BE49-F238E27FC236}">
                <a16:creationId xmlns:a16="http://schemas.microsoft.com/office/drawing/2014/main" id="{77AAD46A-AF4D-F740-B502-607D22F90AB7}"/>
              </a:ext>
            </a:extLst>
          </p:cNvPr>
          <p:cNvSpPr>
            <a:spLocks noGrp="1"/>
          </p:cNvSpPr>
          <p:nvPr>
            <p:ph type="body" sz="quarter" idx="20"/>
          </p:nvPr>
        </p:nvSpPr>
        <p:spPr>
          <a:xfrm>
            <a:off x="586551" y="1896533"/>
            <a:ext cx="11156716" cy="4061505"/>
          </a:xfrm>
        </p:spPr>
        <p:txBody>
          <a:bodyPr/>
          <a:lstStyle/>
          <a:p>
            <a:r>
              <a:rPr lang="es-ES" dirty="0">
                <a:solidFill>
                  <a:srgbClr val="085156"/>
                </a:solidFill>
              </a:rPr>
              <a:t>Las personas a menudo desconocen la cantidad de sal que consumen.</a:t>
            </a:r>
          </a:p>
          <a:p>
            <a:r>
              <a:rPr lang="es-ES" dirty="0">
                <a:solidFill>
                  <a:srgbClr val="085156"/>
                </a:solidFill>
              </a:rPr>
              <a:t>La mayor parte de la sal proviene de alimentos procesados ​​(comidas preparadas; carnes procesadas y bocadillos salados) o de alimentos que se consumen con frecuencia en grandes cantidades (pan).</a:t>
            </a:r>
          </a:p>
          <a:p>
            <a:r>
              <a:rPr lang="es-ES" dirty="0">
                <a:solidFill>
                  <a:srgbClr val="085156"/>
                </a:solidFill>
              </a:rPr>
              <a:t>La sal también se agrega a los alimentos durante la cocción (caldo, cubitos de caldo, salsa de soja y salsa de pescado) o en la mesa (sal de mesa).</a:t>
            </a:r>
          </a:p>
          <a:p>
            <a:r>
              <a:rPr lang="es-ES" dirty="0">
                <a:solidFill>
                  <a:srgbClr val="085156"/>
                </a:solidFill>
              </a:rPr>
              <a:t>La OMS recomienda que reduzcamos el consumo de sal a un nivel &lt;5 g por día.</a:t>
            </a:r>
          </a:p>
          <a:p>
            <a:pPr marL="342900" indent="-342900">
              <a:buFont typeface="Arial" panose="020B0604020202020204" pitchFamily="34" charset="0"/>
              <a:buChar char="•"/>
            </a:pPr>
            <a:r>
              <a:rPr lang="es-ES" dirty="0">
                <a:solidFill>
                  <a:srgbClr val="085156"/>
                </a:solidFill>
              </a:rPr>
              <a:t>La mayoría de las personas consumen demasiado sodio a través de la sal (promedio de 9 a 12 g de sal por día) y no suficiente potasio.</a:t>
            </a:r>
          </a:p>
          <a:p>
            <a:pPr marL="342900" indent="-342900">
              <a:buFont typeface="Arial" panose="020B0604020202020204" pitchFamily="34" charset="0"/>
              <a:buChar char="•"/>
            </a:pPr>
            <a:r>
              <a:rPr lang="es-ES" dirty="0">
                <a:solidFill>
                  <a:srgbClr val="085156"/>
                </a:solidFill>
              </a:rPr>
              <a:t>El alto consumo de sal y la ingesta insuficiente de potasio (menos de 3,5 g) contribuyen a la hipertensión arterial, lo que a su vez aumenta el riesgo de enfermedad cardíaca y accidente cerebrovascular.</a:t>
            </a:r>
            <a:endParaRPr lang="en-US" dirty="0"/>
          </a:p>
        </p:txBody>
      </p:sp>
    </p:spTree>
    <p:extLst>
      <p:ext uri="{BB962C8B-B14F-4D97-AF65-F5344CB8AC3E}">
        <p14:creationId xmlns:p14="http://schemas.microsoft.com/office/powerpoint/2010/main" val="162519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25692-C2E0-B349-A22A-50EDF946891E}"/>
              </a:ext>
            </a:extLst>
          </p:cNvPr>
          <p:cNvSpPr>
            <a:spLocks noGrp="1"/>
          </p:cNvSpPr>
          <p:nvPr>
            <p:ph type="body" sz="quarter" idx="13"/>
          </p:nvPr>
        </p:nvSpPr>
        <p:spPr/>
        <p:txBody>
          <a:bodyPr/>
          <a:lstStyle/>
          <a:p>
            <a:r>
              <a:rPr lang="es-ES" b="1" dirty="0">
                <a:solidFill>
                  <a:srgbClr val="085156"/>
                </a:solidFill>
              </a:rPr>
              <a:t>Ayudando a nuestros consumidores a reducir su ingesta de sal</a:t>
            </a:r>
            <a:endParaRPr lang="en-US" b="1" dirty="0">
              <a:solidFill>
                <a:srgbClr val="085156"/>
              </a:solidFill>
            </a:endParaRPr>
          </a:p>
        </p:txBody>
      </p:sp>
      <p:sp>
        <p:nvSpPr>
          <p:cNvPr id="3" name="Text Placeholder 2">
            <a:extLst>
              <a:ext uri="{FF2B5EF4-FFF2-40B4-BE49-F238E27FC236}">
                <a16:creationId xmlns:a16="http://schemas.microsoft.com/office/drawing/2014/main" id="{62F441F8-FDDB-2347-B9B6-726B26C493F8}"/>
              </a:ext>
            </a:extLst>
          </p:cNvPr>
          <p:cNvSpPr>
            <a:spLocks noGrp="1"/>
          </p:cNvSpPr>
          <p:nvPr>
            <p:ph type="body" sz="quarter" idx="14"/>
          </p:nvPr>
        </p:nvSpPr>
        <p:spPr/>
        <p:txBody>
          <a:bodyPr/>
          <a:lstStyle/>
          <a:p>
            <a:r>
              <a:rPr lang="en-US" b="1" dirty="0">
                <a:solidFill>
                  <a:srgbClr val="085156"/>
                </a:solidFill>
              </a:rPr>
              <a:t>Solo </a:t>
            </a:r>
            <a:r>
              <a:rPr lang="en-US" b="1" dirty="0" err="1">
                <a:solidFill>
                  <a:srgbClr val="085156"/>
                </a:solidFill>
              </a:rPr>
              <a:t>agregue</a:t>
            </a:r>
            <a:r>
              <a:rPr lang="en-US" b="1" dirty="0">
                <a:solidFill>
                  <a:srgbClr val="085156"/>
                </a:solidFill>
              </a:rPr>
              <a:t> </a:t>
            </a:r>
            <a:r>
              <a:rPr lang="en-US" b="1" dirty="0" err="1">
                <a:solidFill>
                  <a:srgbClr val="085156"/>
                </a:solidFill>
              </a:rPr>
              <a:t>sal</a:t>
            </a:r>
            <a:r>
              <a:rPr lang="en-US" b="1" dirty="0">
                <a:solidFill>
                  <a:srgbClr val="085156"/>
                </a:solidFill>
              </a:rPr>
              <a:t> a </a:t>
            </a:r>
            <a:r>
              <a:rPr lang="en-US" b="1" dirty="0" err="1">
                <a:solidFill>
                  <a:srgbClr val="085156"/>
                </a:solidFill>
              </a:rPr>
              <a:t>pedido</a:t>
            </a:r>
            <a:r>
              <a:rPr lang="en-US" b="1" dirty="0">
                <a:solidFill>
                  <a:srgbClr val="085156"/>
                </a:solidFill>
              </a:rPr>
              <a:t> del </a:t>
            </a:r>
            <a:r>
              <a:rPr lang="en-US" b="1" dirty="0" err="1">
                <a:solidFill>
                  <a:srgbClr val="085156"/>
                </a:solidFill>
              </a:rPr>
              <a:t>cliente</a:t>
            </a:r>
            <a:endParaRPr lang="en-US" b="1" dirty="0">
              <a:solidFill>
                <a:srgbClr val="085156"/>
              </a:solidFill>
            </a:endParaRPr>
          </a:p>
        </p:txBody>
      </p:sp>
      <p:sp>
        <p:nvSpPr>
          <p:cNvPr id="4" name="Text Placeholder 3">
            <a:extLst>
              <a:ext uri="{FF2B5EF4-FFF2-40B4-BE49-F238E27FC236}">
                <a16:creationId xmlns:a16="http://schemas.microsoft.com/office/drawing/2014/main" id="{C2F5594C-7D8F-7F45-B681-4FDEE5F0A28C}"/>
              </a:ext>
            </a:extLst>
          </p:cNvPr>
          <p:cNvSpPr>
            <a:spLocks noGrp="1"/>
          </p:cNvSpPr>
          <p:nvPr>
            <p:ph type="body" sz="quarter" idx="15"/>
          </p:nvPr>
        </p:nvSpPr>
        <p:spPr/>
        <p:txBody>
          <a:bodyPr>
            <a:normAutofit fontScale="92500" lnSpcReduction="10000"/>
          </a:bodyPr>
          <a:lstStyle/>
          <a:p>
            <a:endParaRPr lang="es-ES" dirty="0">
              <a:solidFill>
                <a:srgbClr val="085156"/>
              </a:solidFill>
            </a:endParaRPr>
          </a:p>
          <a:p>
            <a:r>
              <a:rPr lang="es-ES" dirty="0">
                <a:solidFill>
                  <a:srgbClr val="085156"/>
                </a:solidFill>
              </a:rPr>
              <a:t>Limitar o eliminar el uso de sal durante la cocción ayudará significativamente</a:t>
            </a:r>
          </a:p>
          <a:p>
            <a:endParaRPr lang="en-US" dirty="0">
              <a:solidFill>
                <a:srgbClr val="085156"/>
              </a:solidFill>
            </a:endParaRPr>
          </a:p>
        </p:txBody>
      </p:sp>
      <p:sp>
        <p:nvSpPr>
          <p:cNvPr id="5" name="Text Placeholder 4">
            <a:extLst>
              <a:ext uri="{FF2B5EF4-FFF2-40B4-BE49-F238E27FC236}">
                <a16:creationId xmlns:a16="http://schemas.microsoft.com/office/drawing/2014/main" id="{5769A2EA-CF47-C84A-A473-91270780CB4A}"/>
              </a:ext>
            </a:extLst>
          </p:cNvPr>
          <p:cNvSpPr>
            <a:spLocks noGrp="1"/>
          </p:cNvSpPr>
          <p:nvPr>
            <p:ph type="body" sz="quarter" idx="16"/>
          </p:nvPr>
        </p:nvSpPr>
        <p:spPr/>
        <p:txBody>
          <a:bodyPr>
            <a:noAutofit/>
          </a:bodyPr>
          <a:lstStyle/>
          <a:p>
            <a:r>
              <a:rPr lang="es-ES" sz="3200" b="1" dirty="0">
                <a:solidFill>
                  <a:srgbClr val="406F70"/>
                </a:solidFill>
              </a:rPr>
              <a:t>Ingredientes bajos en sal</a:t>
            </a:r>
          </a:p>
        </p:txBody>
      </p:sp>
      <p:sp>
        <p:nvSpPr>
          <p:cNvPr id="6" name="Text Placeholder 5">
            <a:extLst>
              <a:ext uri="{FF2B5EF4-FFF2-40B4-BE49-F238E27FC236}">
                <a16:creationId xmlns:a16="http://schemas.microsoft.com/office/drawing/2014/main" id="{F448C174-1500-0E45-A4B9-9E80C20674B4}"/>
              </a:ext>
            </a:extLst>
          </p:cNvPr>
          <p:cNvSpPr>
            <a:spLocks noGrp="1"/>
          </p:cNvSpPr>
          <p:nvPr>
            <p:ph type="body" sz="quarter" idx="17"/>
          </p:nvPr>
        </p:nvSpPr>
        <p:spPr/>
        <p:txBody>
          <a:bodyPr/>
          <a:lstStyle/>
          <a:p>
            <a:r>
              <a:rPr lang="es-ES" dirty="0">
                <a:solidFill>
                  <a:srgbClr val="406F70"/>
                </a:solidFill>
              </a:rPr>
              <a:t>Los panes, carnes, quesos, salsas, etc. bajos en sal tendrán un impacto</a:t>
            </a:r>
            <a:endParaRPr lang="en-US" dirty="0">
              <a:solidFill>
                <a:srgbClr val="406F70"/>
              </a:solidFill>
            </a:endParaRPr>
          </a:p>
        </p:txBody>
      </p:sp>
      <p:sp>
        <p:nvSpPr>
          <p:cNvPr id="7" name="Text Placeholder 6">
            <a:extLst>
              <a:ext uri="{FF2B5EF4-FFF2-40B4-BE49-F238E27FC236}">
                <a16:creationId xmlns:a16="http://schemas.microsoft.com/office/drawing/2014/main" id="{FDB97255-379A-4349-9AA7-36976C2D83ED}"/>
              </a:ext>
            </a:extLst>
          </p:cNvPr>
          <p:cNvSpPr>
            <a:spLocks noGrp="1"/>
          </p:cNvSpPr>
          <p:nvPr>
            <p:ph type="body" sz="quarter" idx="18"/>
          </p:nvPr>
        </p:nvSpPr>
        <p:spPr/>
        <p:txBody>
          <a:bodyPr>
            <a:normAutofit fontScale="62500" lnSpcReduction="20000"/>
          </a:bodyPr>
          <a:lstStyle/>
          <a:p>
            <a:endParaRPr lang="en-US" b="1" dirty="0">
              <a:solidFill>
                <a:srgbClr val="F5C05B"/>
              </a:solidFill>
            </a:endParaRPr>
          </a:p>
          <a:p>
            <a:r>
              <a:rPr lang="en-US" sz="4600" b="1" dirty="0" err="1">
                <a:solidFill>
                  <a:srgbClr val="F5C05B"/>
                </a:solidFill>
              </a:rPr>
              <a:t>Porciones</a:t>
            </a:r>
            <a:r>
              <a:rPr lang="en-US" sz="4600" b="1" dirty="0">
                <a:solidFill>
                  <a:srgbClr val="F5C05B"/>
                </a:solidFill>
              </a:rPr>
              <a:t> </a:t>
            </a:r>
            <a:r>
              <a:rPr lang="en-US" sz="4600" b="1" dirty="0" err="1">
                <a:solidFill>
                  <a:srgbClr val="F5C05B"/>
                </a:solidFill>
              </a:rPr>
              <a:t>más</a:t>
            </a:r>
            <a:r>
              <a:rPr lang="en-US" sz="4600" b="1" dirty="0">
                <a:solidFill>
                  <a:srgbClr val="F5C05B"/>
                </a:solidFill>
              </a:rPr>
              <a:t> </a:t>
            </a:r>
            <a:r>
              <a:rPr lang="en-US" sz="4600" b="1" dirty="0" err="1">
                <a:solidFill>
                  <a:srgbClr val="F5C05B"/>
                </a:solidFill>
              </a:rPr>
              <a:t>pequeñas</a:t>
            </a:r>
            <a:endParaRPr lang="en-US" sz="4600" b="1" dirty="0">
              <a:solidFill>
                <a:srgbClr val="F5C05B"/>
              </a:solidFill>
            </a:endParaRPr>
          </a:p>
          <a:p>
            <a:endParaRPr lang="en-US" sz="4600" b="1" dirty="0">
              <a:solidFill>
                <a:srgbClr val="F5C05B"/>
              </a:solidFill>
            </a:endParaRPr>
          </a:p>
        </p:txBody>
      </p:sp>
      <p:sp>
        <p:nvSpPr>
          <p:cNvPr id="8" name="Text Placeholder 7">
            <a:extLst>
              <a:ext uri="{FF2B5EF4-FFF2-40B4-BE49-F238E27FC236}">
                <a16:creationId xmlns:a16="http://schemas.microsoft.com/office/drawing/2014/main" id="{8EA37E16-367F-BB4C-B67D-8F988E13EEAB}"/>
              </a:ext>
            </a:extLst>
          </p:cNvPr>
          <p:cNvSpPr>
            <a:spLocks noGrp="1"/>
          </p:cNvSpPr>
          <p:nvPr>
            <p:ph type="body" sz="quarter" idx="19"/>
          </p:nvPr>
        </p:nvSpPr>
        <p:spPr/>
        <p:txBody>
          <a:bodyPr/>
          <a:lstStyle/>
          <a:p>
            <a:r>
              <a:rPr lang="es-ES" b="1" dirty="0">
                <a:solidFill>
                  <a:srgbClr val="F5C05B"/>
                </a:solidFill>
              </a:rPr>
              <a:t>Además de reducir calorías </a:t>
            </a:r>
            <a:r>
              <a:rPr lang="es-ES" b="1" dirty="0" err="1">
                <a:solidFill>
                  <a:srgbClr val="F5C05B"/>
                </a:solidFill>
              </a:rPr>
              <a:t>calorías</a:t>
            </a:r>
            <a:r>
              <a:rPr lang="es-ES" b="1" dirty="0">
                <a:solidFill>
                  <a:srgbClr val="F5C05B"/>
                </a:solidFill>
              </a:rPr>
              <a:t>, se reducirá el contenido de sal </a:t>
            </a:r>
            <a:endParaRPr lang="en-US" b="1" dirty="0">
              <a:solidFill>
                <a:srgbClr val="F5C05B"/>
              </a:solidFill>
            </a:endParaRPr>
          </a:p>
        </p:txBody>
      </p:sp>
    </p:spTree>
    <p:extLst>
      <p:ext uri="{BB962C8B-B14F-4D97-AF65-F5344CB8AC3E}">
        <p14:creationId xmlns:p14="http://schemas.microsoft.com/office/powerpoint/2010/main" val="205955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C1C9A-3589-2741-9EC3-54EF8109404C}"/>
              </a:ext>
            </a:extLst>
          </p:cNvPr>
          <p:cNvSpPr>
            <a:spLocks noGrp="1"/>
          </p:cNvSpPr>
          <p:nvPr>
            <p:ph type="body" sz="quarter" idx="19"/>
          </p:nvPr>
        </p:nvSpPr>
        <p:spPr/>
        <p:txBody>
          <a:bodyPr/>
          <a:lstStyle/>
          <a:p>
            <a:r>
              <a:rPr lang="es-ES" b="1" dirty="0">
                <a:solidFill>
                  <a:srgbClr val="CC9131"/>
                </a:solidFill>
              </a:rPr>
              <a:t>Conoce al chef sin sal</a:t>
            </a:r>
            <a:endParaRPr lang="en-US" dirty="0"/>
          </a:p>
        </p:txBody>
      </p:sp>
      <p:sp>
        <p:nvSpPr>
          <p:cNvPr id="3" name="Text Placeholder 2">
            <a:extLst>
              <a:ext uri="{FF2B5EF4-FFF2-40B4-BE49-F238E27FC236}">
                <a16:creationId xmlns:a16="http://schemas.microsoft.com/office/drawing/2014/main" id="{77AAD46A-AF4D-F740-B502-607D22F90AB7}"/>
              </a:ext>
            </a:extLst>
          </p:cNvPr>
          <p:cNvSpPr>
            <a:spLocks noGrp="1"/>
          </p:cNvSpPr>
          <p:nvPr>
            <p:ph type="body" sz="quarter" idx="20"/>
          </p:nvPr>
        </p:nvSpPr>
        <p:spPr>
          <a:xfrm>
            <a:off x="586551" y="1911773"/>
            <a:ext cx="11156716" cy="4061505"/>
          </a:xfrm>
        </p:spPr>
        <p:txBody>
          <a:bodyPr/>
          <a:lstStyle/>
          <a:p>
            <a:r>
              <a:rPr lang="es-ES" sz="2300" dirty="0">
                <a:solidFill>
                  <a:srgbClr val="085156"/>
                </a:solidFill>
              </a:rPr>
              <a:t>Después de su diagnóstico de afección cardíaca hace cinco años, Brian cambió por completo su estilo de vida y su estilo de cocina, estableciendo una reputación de sí mismo como "El chef sin sal" y cocinando alimentos de excelente sabor, accesibles y asequibles, sin agregar sal.</a:t>
            </a:r>
            <a:endParaRPr lang="en-US" sz="2300" dirty="0">
              <a:solidFill>
                <a:srgbClr val="085156"/>
              </a:solidFill>
            </a:endParaRPr>
          </a:p>
        </p:txBody>
      </p:sp>
      <p:pic>
        <p:nvPicPr>
          <p:cNvPr id="2050" name="Picture 2">
            <a:hlinkClick r:id="rId2"/>
            <a:extLst>
              <a:ext uri="{FF2B5EF4-FFF2-40B4-BE49-F238E27FC236}">
                <a16:creationId xmlns:a16="http://schemas.microsoft.com/office/drawing/2014/main" id="{9273CA54-A6C8-4DD2-8314-7C90B18418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0909" y="3191828"/>
            <a:ext cx="3048000" cy="1114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606064-040C-461E-AF3C-D4AA108ADA63}"/>
              </a:ext>
            </a:extLst>
          </p:cNvPr>
          <p:cNvSpPr txBox="1"/>
          <p:nvPr/>
        </p:nvSpPr>
        <p:spPr>
          <a:xfrm>
            <a:off x="702544" y="4504711"/>
            <a:ext cx="10924729" cy="1154162"/>
          </a:xfrm>
          <a:prstGeom prst="rect">
            <a:avLst/>
          </a:prstGeom>
          <a:noFill/>
        </p:spPr>
        <p:txBody>
          <a:bodyPr wrap="square">
            <a:spAutoFit/>
          </a:bodyPr>
          <a:lstStyle/>
          <a:p>
            <a:r>
              <a:rPr lang="es-ES" sz="2300" dirty="0">
                <a:solidFill>
                  <a:srgbClr val="085156"/>
                </a:solidFill>
              </a:rPr>
              <a:t>Después de haber experimentado una creciente demanda de personas que se reunieron y asistieron a sus demostraciones de cocina en toda Irlanda, Brian cumplió un sueño de muchos años al abrir la primera escuela de cocina "Sin sal" de Irlanda.</a:t>
            </a:r>
            <a:endParaRPr lang="en-IE" sz="2300" dirty="0">
              <a:solidFill>
                <a:srgbClr val="085156"/>
              </a:solidFill>
            </a:endParaRPr>
          </a:p>
        </p:txBody>
      </p:sp>
      <p:sp>
        <p:nvSpPr>
          <p:cNvPr id="4" name="Oval 3">
            <a:extLst>
              <a:ext uri="{FF2B5EF4-FFF2-40B4-BE49-F238E27FC236}">
                <a16:creationId xmlns:a16="http://schemas.microsoft.com/office/drawing/2014/main" id="{4B0768F7-2CD0-49CE-8807-C49703C9DFDD}"/>
              </a:ext>
            </a:extLst>
          </p:cNvPr>
          <p:cNvSpPr/>
          <p:nvPr/>
        </p:nvSpPr>
        <p:spPr>
          <a:xfrm>
            <a:off x="7850712" y="3062225"/>
            <a:ext cx="1865376" cy="880300"/>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85156"/>
                </a:solidFill>
              </a:rPr>
              <a:t>CLICK Logo to learn more</a:t>
            </a:r>
            <a:endParaRPr lang="en-IE" sz="1600" b="1" dirty="0">
              <a:solidFill>
                <a:srgbClr val="085156"/>
              </a:solidFill>
            </a:endParaRPr>
          </a:p>
        </p:txBody>
      </p:sp>
    </p:spTree>
    <p:extLst>
      <p:ext uri="{BB962C8B-B14F-4D97-AF65-F5344CB8AC3E}">
        <p14:creationId xmlns:p14="http://schemas.microsoft.com/office/powerpoint/2010/main" val="51057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728D7-FBD6-0C4F-ADCD-53E213A80B2E}"/>
              </a:ext>
            </a:extLst>
          </p:cNvPr>
          <p:cNvSpPr>
            <a:spLocks noGrp="1"/>
          </p:cNvSpPr>
          <p:nvPr>
            <p:ph type="body" sz="quarter" idx="16"/>
          </p:nvPr>
        </p:nvSpPr>
        <p:spPr/>
        <p:txBody>
          <a:bodyPr>
            <a:normAutofit fontScale="92500"/>
          </a:bodyPr>
          <a:lstStyle/>
          <a:p>
            <a:r>
              <a:rPr lang="es-ES" b="1" dirty="0">
                <a:solidFill>
                  <a:srgbClr val="F5C05B"/>
                </a:solidFill>
              </a:rPr>
              <a:t>DIETA Y SALUD EN EUROPA</a:t>
            </a:r>
            <a:endParaRPr lang="en-US" b="1" dirty="0">
              <a:solidFill>
                <a:srgbClr val="F5C05B"/>
              </a:solidFill>
            </a:endParaRPr>
          </a:p>
        </p:txBody>
      </p:sp>
      <p:sp>
        <p:nvSpPr>
          <p:cNvPr id="3" name="Text Placeholder 2">
            <a:extLst>
              <a:ext uri="{FF2B5EF4-FFF2-40B4-BE49-F238E27FC236}">
                <a16:creationId xmlns:a16="http://schemas.microsoft.com/office/drawing/2014/main" id="{85364114-41F3-7F4C-9E9F-E5E2479074CC}"/>
              </a:ext>
            </a:extLst>
          </p:cNvPr>
          <p:cNvSpPr>
            <a:spLocks noGrp="1"/>
          </p:cNvSpPr>
          <p:nvPr>
            <p:ph type="body" sz="quarter" idx="17"/>
          </p:nvPr>
        </p:nvSpPr>
        <p:spPr>
          <a:xfrm>
            <a:off x="5153891" y="1752601"/>
            <a:ext cx="6444781" cy="4494372"/>
          </a:xfrm>
        </p:spPr>
        <p:txBody>
          <a:bodyPr/>
          <a:lstStyle/>
          <a:p>
            <a:r>
              <a:rPr lang="es-ES" dirty="0">
                <a:solidFill>
                  <a:srgbClr val="085156"/>
                </a:solidFill>
                <a:ea typeface="Calibri" panose="020F0502020204030204" pitchFamily="34" charset="0"/>
                <a:cs typeface="Times New Roman" panose="02020603050405020304" pitchFamily="18" charset="0"/>
              </a:rPr>
              <a:t>La carga de morbilidad asociada con la mala nutrición sigue aumentando en toda Europa.</a:t>
            </a:r>
          </a:p>
          <a:p>
            <a:r>
              <a:rPr lang="es-ES" dirty="0">
                <a:solidFill>
                  <a:srgbClr val="085156"/>
                </a:solidFill>
                <a:ea typeface="Calibri" panose="020F0502020204030204" pitchFamily="34" charset="0"/>
                <a:cs typeface="Times New Roman" panose="02020603050405020304" pitchFamily="18" charset="0"/>
              </a:rPr>
              <a:t>La mala alimentación, el sobrepeso y la obesidad contribuyen a una gran proporción de enfermedades no transmisibles, incluidas las enfermedades cardiovasculares y el cáncer, las dos principales causas de muerte en Europa.</a:t>
            </a:r>
          </a:p>
          <a:p>
            <a:r>
              <a:rPr lang="es-ES" dirty="0">
                <a:solidFill>
                  <a:srgbClr val="085156"/>
                </a:solidFill>
                <a:ea typeface="Calibri" panose="020F0502020204030204" pitchFamily="34" charset="0"/>
                <a:cs typeface="Times New Roman" panose="02020603050405020304" pitchFamily="18" charset="0"/>
              </a:rPr>
              <a:t>Las encuestas nacionales en la mayoría de los países indican una ingesta excesiva de grasas, una ingesta baja de frutas y verduras y un problema creciente de obesidad, todo lo cual no solo acorta la esperanza de vida, sino que también daña la calidad de vida.</a:t>
            </a:r>
            <a:endParaRPr lang="en-US" dirty="0"/>
          </a:p>
        </p:txBody>
      </p:sp>
      <p:pic>
        <p:nvPicPr>
          <p:cNvPr id="8" name="Picture Placeholder 7" descr="High angle view of freshly picked apples">
            <a:extLst>
              <a:ext uri="{FF2B5EF4-FFF2-40B4-BE49-F238E27FC236}">
                <a16:creationId xmlns:a16="http://schemas.microsoft.com/office/drawing/2014/main" id="{7008EA1A-727C-4F56-B93F-97DBAC4B2C8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607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E88D5D-03D5-4AC9-BD5E-F72322A61809}"/>
              </a:ext>
            </a:extLst>
          </p:cNvPr>
          <p:cNvSpPr>
            <a:spLocks noGrp="1"/>
          </p:cNvSpPr>
          <p:nvPr>
            <p:ph type="body" sz="quarter" idx="17"/>
          </p:nvPr>
        </p:nvSpPr>
        <p:spPr>
          <a:xfrm>
            <a:off x="2338939" y="3429000"/>
            <a:ext cx="8355965" cy="3173773"/>
          </a:xfrm>
        </p:spPr>
        <p:txBody>
          <a:bodyPr/>
          <a:lstStyle/>
          <a:p>
            <a:r>
              <a:rPr lang="en-US" sz="4800" b="1" dirty="0">
                <a:solidFill>
                  <a:srgbClr val="F5C05B"/>
                </a:solidFill>
              </a:rPr>
              <a:t>4. </a:t>
            </a:r>
            <a:r>
              <a:rPr lang="en-US" sz="4800" b="1" dirty="0" err="1">
                <a:solidFill>
                  <a:srgbClr val="F5C05B"/>
                </a:solidFill>
              </a:rPr>
              <a:t>Uso</a:t>
            </a:r>
            <a:r>
              <a:rPr lang="en-US" sz="4800" b="1" dirty="0">
                <a:solidFill>
                  <a:srgbClr val="F5C05B"/>
                </a:solidFill>
              </a:rPr>
              <a:t> de </a:t>
            </a:r>
            <a:r>
              <a:rPr lang="en-US" sz="4800" b="1" dirty="0" err="1">
                <a:solidFill>
                  <a:srgbClr val="F5C05B"/>
                </a:solidFill>
              </a:rPr>
              <a:t>aditivos</a:t>
            </a:r>
            <a:r>
              <a:rPr lang="en-US" sz="4800" b="1" dirty="0">
                <a:solidFill>
                  <a:srgbClr val="F5C05B"/>
                </a:solidFill>
              </a:rPr>
              <a:t> </a:t>
            </a:r>
            <a:r>
              <a:rPr lang="en-US" sz="4800" b="1" dirty="0" err="1">
                <a:solidFill>
                  <a:srgbClr val="F5C05B"/>
                </a:solidFill>
              </a:rPr>
              <a:t>alimentarios</a:t>
            </a:r>
            <a:r>
              <a:rPr lang="en-US" sz="4800" b="1" dirty="0">
                <a:solidFill>
                  <a:srgbClr val="F5C05B"/>
                </a:solidFill>
              </a:rPr>
              <a:t> </a:t>
            </a:r>
            <a:r>
              <a:rPr lang="en-US" sz="4800" b="1" dirty="0" err="1">
                <a:solidFill>
                  <a:srgbClr val="F5C05B"/>
                </a:solidFill>
              </a:rPr>
              <a:t>naturales</a:t>
            </a:r>
            <a:endParaRPr lang="en-IE" sz="4800" b="1" dirty="0">
              <a:solidFill>
                <a:srgbClr val="F5C05B"/>
              </a:solidFill>
            </a:endParaRPr>
          </a:p>
        </p:txBody>
      </p:sp>
      <p:sp>
        <p:nvSpPr>
          <p:cNvPr id="3" name="TextBox 2">
            <a:extLst>
              <a:ext uri="{FF2B5EF4-FFF2-40B4-BE49-F238E27FC236}">
                <a16:creationId xmlns:a16="http://schemas.microsoft.com/office/drawing/2014/main" id="{9FA68A39-3881-4ADB-B8A7-65F93BC65B28}"/>
              </a:ext>
            </a:extLst>
          </p:cNvPr>
          <p:cNvSpPr txBox="1"/>
          <p:nvPr/>
        </p:nvSpPr>
        <p:spPr>
          <a:xfrm>
            <a:off x="8631936" y="390144"/>
            <a:ext cx="2828544" cy="646331"/>
          </a:xfrm>
          <a:prstGeom prst="rect">
            <a:avLst/>
          </a:prstGeom>
          <a:noFill/>
        </p:spPr>
        <p:txBody>
          <a:bodyPr wrap="square" rtlCol="0">
            <a:spAutoFit/>
          </a:bodyPr>
          <a:lstStyle/>
          <a:p>
            <a:r>
              <a:rPr lang="en-US" sz="3600" b="1" dirty="0">
                <a:solidFill>
                  <a:srgbClr val="085156"/>
                </a:solidFill>
              </a:rPr>
              <a:t>MÓULO 3</a:t>
            </a:r>
            <a:endParaRPr lang="en-IE" sz="3600" b="1" dirty="0">
              <a:solidFill>
                <a:srgbClr val="085156"/>
              </a:solidFill>
            </a:endParaRPr>
          </a:p>
        </p:txBody>
      </p:sp>
    </p:spTree>
    <p:extLst>
      <p:ext uri="{BB962C8B-B14F-4D97-AF65-F5344CB8AC3E}">
        <p14:creationId xmlns:p14="http://schemas.microsoft.com/office/powerpoint/2010/main" val="2394133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E28BF-94BA-441B-AC3A-E3C5862E4BC5}"/>
              </a:ext>
            </a:extLst>
          </p:cNvPr>
          <p:cNvSpPr>
            <a:spLocks noGrp="1"/>
          </p:cNvSpPr>
          <p:nvPr>
            <p:ph type="body" sz="quarter" idx="16"/>
          </p:nvPr>
        </p:nvSpPr>
        <p:spPr/>
        <p:txBody>
          <a:bodyPr/>
          <a:lstStyle/>
          <a:p>
            <a:r>
              <a:rPr lang="en-US" b="1" dirty="0" err="1">
                <a:solidFill>
                  <a:srgbClr val="085156"/>
                </a:solidFill>
              </a:rPr>
              <a:t>Aditivos</a:t>
            </a:r>
            <a:r>
              <a:rPr lang="en-US" b="1" dirty="0">
                <a:solidFill>
                  <a:srgbClr val="085156"/>
                </a:solidFill>
              </a:rPr>
              <a:t> </a:t>
            </a:r>
            <a:r>
              <a:rPr lang="en-US" b="1" dirty="0" err="1">
                <a:solidFill>
                  <a:srgbClr val="085156"/>
                </a:solidFill>
              </a:rPr>
              <a:t>alimentarios</a:t>
            </a:r>
            <a:endParaRPr lang="en-IE" b="1" dirty="0">
              <a:solidFill>
                <a:srgbClr val="085156"/>
              </a:solidFill>
            </a:endParaRPr>
          </a:p>
        </p:txBody>
      </p:sp>
      <p:sp>
        <p:nvSpPr>
          <p:cNvPr id="3" name="Text Placeholder 2">
            <a:extLst>
              <a:ext uri="{FF2B5EF4-FFF2-40B4-BE49-F238E27FC236}">
                <a16:creationId xmlns:a16="http://schemas.microsoft.com/office/drawing/2014/main" id="{C9336A13-1232-4F62-AC60-E1CA7951D65C}"/>
              </a:ext>
            </a:extLst>
          </p:cNvPr>
          <p:cNvSpPr>
            <a:spLocks noGrp="1"/>
          </p:cNvSpPr>
          <p:nvPr>
            <p:ph type="body" sz="quarter" idx="17"/>
          </p:nvPr>
        </p:nvSpPr>
        <p:spPr>
          <a:xfrm>
            <a:off x="5241701" y="1701579"/>
            <a:ext cx="6828379" cy="4667416"/>
          </a:xfrm>
        </p:spPr>
        <p:txBody>
          <a:bodyPr/>
          <a:lstStyle/>
          <a:p>
            <a:r>
              <a:rPr lang="es-ES" sz="2000" dirty="0">
                <a:solidFill>
                  <a:srgbClr val="085156"/>
                </a:solidFill>
                <a:latin typeface="Calibri" panose="020F0502020204030204" pitchFamily="34" charset="0"/>
                <a:ea typeface="Calibri" panose="020F0502020204030204" pitchFamily="34" charset="0"/>
              </a:rPr>
              <a:t>Según la Autoridad Europea de Seguridad y Alimentos (EFSA), los aditivos alimentarios son sustancias añadidas intencionadamente a los alimentos para realizar determinadas funciones tecnológicas, por ejemplo, para colorear, endulzar o ayudar a conservar los alimentos.</a:t>
            </a:r>
            <a:endParaRPr lang="es-ES" sz="2000" dirty="0">
              <a:solidFill>
                <a:srgbClr val="085156"/>
              </a:solidFill>
              <a:effectLst/>
              <a:latin typeface="Calibri" panose="020F0502020204030204" pitchFamily="34" charset="0"/>
              <a:ea typeface="Times New Roman" panose="02020603050405020304" pitchFamily="18" charset="0"/>
            </a:endParaRPr>
          </a:p>
          <a:p>
            <a:r>
              <a:rPr lang="en-IE" sz="2000" dirty="0" err="1">
                <a:solidFill>
                  <a:srgbClr val="085156"/>
                </a:solidFill>
                <a:latin typeface="Calibri" panose="020F0502020204030204" pitchFamily="34" charset="0"/>
                <a:ea typeface="Times New Roman" panose="02020603050405020304" pitchFamily="18" charset="0"/>
              </a:rPr>
              <a:t>Existen</a:t>
            </a:r>
            <a:r>
              <a:rPr lang="en-IE" sz="2000" dirty="0">
                <a:solidFill>
                  <a:srgbClr val="085156"/>
                </a:solidFill>
                <a:latin typeface="Calibri" panose="020F0502020204030204" pitchFamily="34" charset="0"/>
                <a:ea typeface="Times New Roman" panose="02020603050405020304" pitchFamily="18" charset="0"/>
              </a:rPr>
              <a:t> </a:t>
            </a:r>
            <a:r>
              <a:rPr lang="en-IE" sz="2000" dirty="0" err="1">
                <a:solidFill>
                  <a:srgbClr val="085156"/>
                </a:solidFill>
                <a:latin typeface="Calibri" panose="020F0502020204030204" pitchFamily="34" charset="0"/>
                <a:ea typeface="Times New Roman" panose="02020603050405020304" pitchFamily="18" charset="0"/>
              </a:rPr>
              <a:t>varios</a:t>
            </a:r>
            <a:r>
              <a:rPr lang="en-IE" sz="2000" dirty="0">
                <a:solidFill>
                  <a:srgbClr val="085156"/>
                </a:solidFill>
                <a:latin typeface="Calibri" panose="020F0502020204030204" pitchFamily="34" charset="0"/>
                <a:ea typeface="Times New Roman" panose="02020603050405020304" pitchFamily="18" charset="0"/>
              </a:rPr>
              <a:t> </a:t>
            </a:r>
            <a:r>
              <a:rPr lang="en-IE" sz="2000" dirty="0" err="1">
                <a:solidFill>
                  <a:srgbClr val="085156"/>
                </a:solidFill>
                <a:latin typeface="Calibri" panose="020F0502020204030204" pitchFamily="34" charset="0"/>
                <a:ea typeface="Times New Roman" panose="02020603050405020304" pitchFamily="18" charset="0"/>
              </a:rPr>
              <a:t>grupos</a:t>
            </a:r>
            <a:r>
              <a:rPr lang="en-IE" sz="2000" dirty="0">
                <a:solidFill>
                  <a:srgbClr val="085156"/>
                </a:solidFill>
                <a:latin typeface="Calibri" panose="020F0502020204030204" pitchFamily="34" charset="0"/>
                <a:ea typeface="Times New Roman" panose="02020603050405020304" pitchFamily="18" charset="0"/>
              </a:rPr>
              <a:t> de </a:t>
            </a:r>
            <a:r>
              <a:rPr lang="en-IE" sz="2000" dirty="0" err="1">
                <a:solidFill>
                  <a:srgbClr val="085156"/>
                </a:solidFill>
                <a:latin typeface="Calibri" panose="020F0502020204030204" pitchFamily="34" charset="0"/>
                <a:ea typeface="Times New Roman" panose="02020603050405020304" pitchFamily="18" charset="0"/>
              </a:rPr>
              <a:t>aditivos</a:t>
            </a:r>
            <a:r>
              <a:rPr lang="en-IE" sz="2000" dirty="0">
                <a:solidFill>
                  <a:srgbClr val="085156"/>
                </a:solidFill>
                <a:latin typeface="Calibri" panose="020F0502020204030204" pitchFamily="34" charset="0"/>
                <a:ea typeface="Times New Roman" panose="02020603050405020304" pitchFamily="18" charset="0"/>
              </a:rPr>
              <a:t> </a:t>
            </a:r>
            <a:r>
              <a:rPr lang="en-IE" sz="2000" dirty="0" err="1">
                <a:solidFill>
                  <a:srgbClr val="085156"/>
                </a:solidFill>
                <a:latin typeface="Calibri" panose="020F0502020204030204" pitchFamily="34" charset="0"/>
                <a:ea typeface="Times New Roman" panose="02020603050405020304" pitchFamily="18" charset="0"/>
              </a:rPr>
              <a:t>alimentarios</a:t>
            </a:r>
            <a:r>
              <a:rPr lang="en-IE" sz="2000" dirty="0">
                <a:solidFill>
                  <a:srgbClr val="085156"/>
                </a:solidFill>
                <a:latin typeface="Calibri" panose="020F0502020204030204" pitchFamily="34" charset="0"/>
                <a:ea typeface="Times New Roman" panose="02020603050405020304" pitchFamily="18" charset="0"/>
              </a:rPr>
              <a:t>:</a:t>
            </a:r>
          </a:p>
          <a:p>
            <a:pPr marL="342900" indent="-342900">
              <a:buFontTx/>
              <a:buChar char="-"/>
            </a:pPr>
            <a:r>
              <a:rPr lang="en-IE" sz="2000" dirty="0" err="1"/>
              <a:t>Antioxidantes</a:t>
            </a:r>
            <a:endParaRPr lang="en-IE" sz="2000" dirty="0"/>
          </a:p>
          <a:p>
            <a:pPr marL="342900" indent="-342900">
              <a:buFontTx/>
              <a:buChar char="-"/>
            </a:pPr>
            <a:r>
              <a:rPr lang="en-IE" sz="2000" dirty="0" err="1"/>
              <a:t>Conservantes</a:t>
            </a:r>
            <a:endParaRPr lang="en-IE" sz="2000" dirty="0"/>
          </a:p>
          <a:p>
            <a:pPr marL="342900" indent="-342900">
              <a:buFontTx/>
              <a:buChar char="-"/>
            </a:pPr>
            <a:r>
              <a:rPr lang="en-IE" sz="2000" dirty="0" err="1"/>
              <a:t>Colorantes</a:t>
            </a:r>
            <a:r>
              <a:rPr lang="en-IE" sz="2000" dirty="0"/>
              <a:t> </a:t>
            </a:r>
            <a:r>
              <a:rPr lang="en-IE" sz="2000" dirty="0" err="1"/>
              <a:t>alimentarios</a:t>
            </a:r>
            <a:endParaRPr lang="en-IE" sz="2000" dirty="0"/>
          </a:p>
          <a:p>
            <a:pPr marL="342900" indent="-342900">
              <a:buFontTx/>
              <a:buChar char="-"/>
            </a:pPr>
            <a:r>
              <a:rPr lang="en-IE" sz="2000" dirty="0" err="1"/>
              <a:t>Edulcorantes</a:t>
            </a:r>
            <a:endParaRPr lang="en-IE" sz="2000" dirty="0"/>
          </a:p>
          <a:p>
            <a:pPr marL="342900" indent="-342900">
              <a:buFontTx/>
              <a:buChar char="-"/>
            </a:pPr>
            <a:r>
              <a:rPr lang="en-IE" sz="2000" dirty="0" err="1"/>
              <a:t>Potenciadores</a:t>
            </a:r>
            <a:r>
              <a:rPr lang="en-IE" sz="2000" dirty="0"/>
              <a:t> del </a:t>
            </a:r>
            <a:r>
              <a:rPr lang="en-IE" sz="2000" dirty="0" err="1"/>
              <a:t>sabor</a:t>
            </a:r>
            <a:endParaRPr lang="en-IE" sz="2000" dirty="0"/>
          </a:p>
          <a:p>
            <a:pPr marL="342900" indent="-342900">
              <a:buFontTx/>
              <a:buChar char="-"/>
            </a:pPr>
            <a:r>
              <a:rPr lang="en-IE" sz="2000" dirty="0" err="1"/>
              <a:t>Emulsionantes</a:t>
            </a:r>
            <a:r>
              <a:rPr lang="en-IE" sz="2000" dirty="0"/>
              <a:t>, </a:t>
            </a:r>
            <a:r>
              <a:rPr lang="en-IE" sz="2000" dirty="0" err="1"/>
              <a:t>estabilizadores</a:t>
            </a:r>
            <a:r>
              <a:rPr lang="en-IE" sz="2000" dirty="0"/>
              <a:t>, </a:t>
            </a:r>
            <a:r>
              <a:rPr lang="en-IE" sz="2000" dirty="0" err="1"/>
              <a:t>espesantes</a:t>
            </a:r>
            <a:r>
              <a:rPr lang="en-IE" sz="2000" dirty="0"/>
              <a:t> y </a:t>
            </a:r>
            <a:r>
              <a:rPr lang="en-IE" sz="2000" dirty="0" err="1"/>
              <a:t>gelificantes</a:t>
            </a:r>
            <a:endParaRPr lang="en-IE" sz="2000" dirty="0"/>
          </a:p>
          <a:p>
            <a:pPr marL="342900" indent="-342900">
              <a:buFontTx/>
              <a:buChar char="-"/>
            </a:pPr>
            <a:r>
              <a:rPr lang="en-IE" sz="2000" dirty="0" err="1"/>
              <a:t>Otros</a:t>
            </a:r>
            <a:endParaRPr lang="en-IE" sz="2000" dirty="0"/>
          </a:p>
        </p:txBody>
      </p:sp>
      <p:pic>
        <p:nvPicPr>
          <p:cNvPr id="7" name="Picture Placeholder 6" descr="A picture containing person&#10;&#10;Description automatically generated">
            <a:extLst>
              <a:ext uri="{FF2B5EF4-FFF2-40B4-BE49-F238E27FC236}">
                <a16:creationId xmlns:a16="http://schemas.microsoft.com/office/drawing/2014/main" id="{3D996596-8287-4B5F-A2C3-D61288EE632D}"/>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89314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A5F54-1D6A-4BA5-9FAC-F217DFDF1A9F}"/>
              </a:ext>
            </a:extLst>
          </p:cNvPr>
          <p:cNvSpPr>
            <a:spLocks noGrp="1"/>
          </p:cNvSpPr>
          <p:nvPr>
            <p:ph type="body" sz="quarter" idx="13"/>
          </p:nvPr>
        </p:nvSpPr>
        <p:spPr/>
        <p:txBody>
          <a:bodyPr>
            <a:normAutofit fontScale="47500" lnSpcReduction="20000"/>
          </a:bodyPr>
          <a:lstStyle/>
          <a:p>
            <a:endParaRPr lang="es-ES" b="1" dirty="0">
              <a:solidFill>
                <a:srgbClr val="085156"/>
              </a:solidFill>
            </a:endParaRPr>
          </a:p>
          <a:p>
            <a:r>
              <a:rPr lang="es-ES" sz="5900" b="1" dirty="0">
                <a:solidFill>
                  <a:srgbClr val="085156"/>
                </a:solidFill>
              </a:rPr>
              <a:t>¿Qué son los aditivos alimentarios?</a:t>
            </a:r>
          </a:p>
          <a:p>
            <a:endParaRPr lang="en-IE" b="1" dirty="0">
              <a:solidFill>
                <a:srgbClr val="085156"/>
              </a:solidFill>
            </a:endParaRPr>
          </a:p>
        </p:txBody>
      </p:sp>
      <p:sp>
        <p:nvSpPr>
          <p:cNvPr id="3" name="Text Placeholder 2">
            <a:extLst>
              <a:ext uri="{FF2B5EF4-FFF2-40B4-BE49-F238E27FC236}">
                <a16:creationId xmlns:a16="http://schemas.microsoft.com/office/drawing/2014/main" id="{45ED95A8-5E67-46C2-91B3-3DA881045A61}"/>
              </a:ext>
            </a:extLst>
          </p:cNvPr>
          <p:cNvSpPr>
            <a:spLocks noGrp="1"/>
          </p:cNvSpPr>
          <p:nvPr>
            <p:ph type="body" sz="quarter" idx="14"/>
          </p:nvPr>
        </p:nvSpPr>
        <p:spPr>
          <a:xfrm>
            <a:off x="883920" y="1055555"/>
            <a:ext cx="12192000" cy="590599"/>
          </a:xfrm>
        </p:spPr>
        <p:txBody>
          <a:bodyPr/>
          <a:lstStyle/>
          <a:p>
            <a:r>
              <a:rPr lang="es-ES" sz="2400" b="1" dirty="0">
                <a:solidFill>
                  <a:srgbClr val="085156"/>
                </a:solidFill>
              </a:rPr>
              <a:t>Fuente: Consejo Europeo de Información Alimentaria (EFIC)</a:t>
            </a:r>
            <a:endParaRPr lang="en-IE" sz="2400" b="1" dirty="0">
              <a:solidFill>
                <a:srgbClr val="085156"/>
              </a:solidFill>
            </a:endParaRPr>
          </a:p>
        </p:txBody>
      </p:sp>
      <p:sp>
        <p:nvSpPr>
          <p:cNvPr id="4" name="Picture Placeholder 3">
            <a:extLst>
              <a:ext uri="{FF2B5EF4-FFF2-40B4-BE49-F238E27FC236}">
                <a16:creationId xmlns:a16="http://schemas.microsoft.com/office/drawing/2014/main" id="{70E4E2C9-49DF-4AB8-AB60-75162189A2B0}"/>
              </a:ext>
            </a:extLst>
          </p:cNvPr>
          <p:cNvSpPr>
            <a:spLocks noGrp="1"/>
          </p:cNvSpPr>
          <p:nvPr>
            <p:ph type="pic" sz="quarter" idx="15"/>
          </p:nvPr>
        </p:nvSpPr>
        <p:spPr/>
      </p:sp>
      <p:pic>
        <p:nvPicPr>
          <p:cNvPr id="5" name="Online Media 4" title="What are food additives?">
            <a:hlinkClick r:id="" action="ppaction://media"/>
            <a:extLst>
              <a:ext uri="{FF2B5EF4-FFF2-40B4-BE49-F238E27FC236}">
                <a16:creationId xmlns:a16="http://schemas.microsoft.com/office/drawing/2014/main" id="{345ED0D5-A866-4BD6-8D36-03554872C6C4}"/>
              </a:ext>
            </a:extLst>
          </p:cNvPr>
          <p:cNvPicPr>
            <a:picLocks noRot="1" noChangeAspect="1"/>
          </p:cNvPicPr>
          <p:nvPr>
            <a:videoFile r:link="rId1"/>
          </p:nvPr>
        </p:nvPicPr>
        <p:blipFill>
          <a:blip r:embed="rId3"/>
          <a:stretch>
            <a:fillRect/>
          </a:stretch>
        </p:blipFill>
        <p:spPr>
          <a:xfrm>
            <a:off x="3184071" y="1783760"/>
            <a:ext cx="5745244" cy="3587886"/>
          </a:xfrm>
          <a:prstGeom prst="rect">
            <a:avLst/>
          </a:prstGeom>
        </p:spPr>
      </p:pic>
      <p:sp>
        <p:nvSpPr>
          <p:cNvPr id="6" name="Oval 5">
            <a:extLst>
              <a:ext uri="{FF2B5EF4-FFF2-40B4-BE49-F238E27FC236}">
                <a16:creationId xmlns:a16="http://schemas.microsoft.com/office/drawing/2014/main" id="{CF1AF5E4-5C0B-4CB2-B3EF-F204BE77CC9E}"/>
              </a:ext>
            </a:extLst>
          </p:cNvPr>
          <p:cNvSpPr/>
          <p:nvPr/>
        </p:nvSpPr>
        <p:spPr>
          <a:xfrm>
            <a:off x="1141178" y="805873"/>
            <a:ext cx="1790700" cy="121543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440FFF15-58A3-4F6D-8378-3A3A7E4D4939}"/>
              </a:ext>
            </a:extLst>
          </p:cNvPr>
          <p:cNvSpPr txBox="1"/>
          <p:nvPr/>
        </p:nvSpPr>
        <p:spPr>
          <a:xfrm>
            <a:off x="298383" y="5890661"/>
            <a:ext cx="4485373" cy="584775"/>
          </a:xfrm>
          <a:prstGeom prst="rect">
            <a:avLst/>
          </a:prstGeom>
          <a:noFill/>
        </p:spPr>
        <p:txBody>
          <a:bodyPr wrap="square" rtlCol="0">
            <a:spAutoFit/>
          </a:bodyPr>
          <a:lstStyle/>
          <a:p>
            <a:r>
              <a:rPr lang="en-IE" sz="1400" dirty="0">
                <a:hlinkClick r:id="rId4"/>
              </a:rPr>
              <a:t>https://www.youtube.com/watch?v=Hy3-QHhzvPE&amp;t=108s</a:t>
            </a:r>
            <a:endParaRPr lang="en-IE" sz="1400" dirty="0"/>
          </a:p>
          <a:p>
            <a:endParaRPr lang="en-IE" dirty="0"/>
          </a:p>
        </p:txBody>
      </p:sp>
      <p:sp>
        <p:nvSpPr>
          <p:cNvPr id="8" name="TextBox 7">
            <a:extLst>
              <a:ext uri="{FF2B5EF4-FFF2-40B4-BE49-F238E27FC236}">
                <a16:creationId xmlns:a16="http://schemas.microsoft.com/office/drawing/2014/main" id="{B91B9925-4DD0-45E5-824C-445B373D2B9A}"/>
              </a:ext>
            </a:extLst>
          </p:cNvPr>
          <p:cNvSpPr txBox="1"/>
          <p:nvPr/>
        </p:nvSpPr>
        <p:spPr>
          <a:xfrm>
            <a:off x="9606013" y="2459504"/>
            <a:ext cx="2165684" cy="2308324"/>
          </a:xfrm>
          <a:prstGeom prst="rect">
            <a:avLst/>
          </a:prstGeom>
          <a:noFill/>
        </p:spPr>
        <p:txBody>
          <a:bodyPr wrap="square" rtlCol="0">
            <a:spAutoFit/>
          </a:bodyPr>
          <a:lstStyle/>
          <a:p>
            <a:pPr algn="ctr"/>
            <a:r>
              <a:rPr lang="es-ES" sz="2400" dirty="0">
                <a:solidFill>
                  <a:srgbClr val="406F70"/>
                </a:solidFill>
              </a:rPr>
              <a:t>Aquí, la EFIC explica qué son los aditivos alimentarios y por qué se utilizan.</a:t>
            </a:r>
            <a:endParaRPr lang="en-IE" sz="2400" dirty="0">
              <a:solidFill>
                <a:srgbClr val="406F70"/>
              </a:solidFill>
            </a:endParaRPr>
          </a:p>
        </p:txBody>
      </p:sp>
    </p:spTree>
    <p:extLst>
      <p:ext uri="{BB962C8B-B14F-4D97-AF65-F5344CB8AC3E}">
        <p14:creationId xmlns:p14="http://schemas.microsoft.com/office/powerpoint/2010/main" val="25689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71588-4A44-4EDC-AD48-D5AE6F5D5EDF}"/>
              </a:ext>
            </a:extLst>
          </p:cNvPr>
          <p:cNvSpPr>
            <a:spLocks noGrp="1"/>
          </p:cNvSpPr>
          <p:nvPr>
            <p:ph type="body" sz="quarter" idx="16"/>
          </p:nvPr>
        </p:nvSpPr>
        <p:spPr>
          <a:xfrm>
            <a:off x="5756856" y="819599"/>
            <a:ext cx="5840792" cy="697353"/>
          </a:xfrm>
        </p:spPr>
        <p:txBody>
          <a:bodyPr>
            <a:normAutofit fontScale="77500" lnSpcReduction="20000"/>
          </a:bodyPr>
          <a:lstStyle/>
          <a:p>
            <a:r>
              <a:rPr lang="en-US" b="1" dirty="0" err="1">
                <a:solidFill>
                  <a:srgbClr val="406F70"/>
                </a:solidFill>
              </a:rPr>
              <a:t>Categorías</a:t>
            </a:r>
            <a:r>
              <a:rPr lang="en-US" b="1" dirty="0">
                <a:solidFill>
                  <a:srgbClr val="406F70"/>
                </a:solidFill>
              </a:rPr>
              <a:t> de </a:t>
            </a:r>
            <a:r>
              <a:rPr lang="en-US" b="1" dirty="0" err="1">
                <a:solidFill>
                  <a:srgbClr val="406F70"/>
                </a:solidFill>
              </a:rPr>
              <a:t>aditivos</a:t>
            </a:r>
            <a:r>
              <a:rPr lang="en-US" b="1" dirty="0">
                <a:solidFill>
                  <a:srgbClr val="406F70"/>
                </a:solidFill>
              </a:rPr>
              <a:t> </a:t>
            </a:r>
            <a:r>
              <a:rPr lang="en-US" b="1" dirty="0" err="1">
                <a:solidFill>
                  <a:srgbClr val="406F70"/>
                </a:solidFill>
              </a:rPr>
              <a:t>alimentarios</a:t>
            </a:r>
            <a:r>
              <a:rPr lang="en-US" b="1" dirty="0">
                <a:solidFill>
                  <a:srgbClr val="406F70"/>
                </a:solidFill>
              </a:rPr>
              <a:t>:</a:t>
            </a:r>
            <a:endParaRPr lang="en-IE" b="1" dirty="0">
              <a:solidFill>
                <a:srgbClr val="406F70"/>
              </a:solidFill>
            </a:endParaRPr>
          </a:p>
        </p:txBody>
      </p:sp>
      <p:sp>
        <p:nvSpPr>
          <p:cNvPr id="3" name="Text Placeholder 2">
            <a:extLst>
              <a:ext uri="{FF2B5EF4-FFF2-40B4-BE49-F238E27FC236}">
                <a16:creationId xmlns:a16="http://schemas.microsoft.com/office/drawing/2014/main" id="{4185879A-DACC-475A-8432-983E66408A2F}"/>
              </a:ext>
            </a:extLst>
          </p:cNvPr>
          <p:cNvSpPr>
            <a:spLocks noGrp="1"/>
          </p:cNvSpPr>
          <p:nvPr>
            <p:ph type="body" sz="quarter" idx="17"/>
          </p:nvPr>
        </p:nvSpPr>
        <p:spPr>
          <a:xfrm>
            <a:off x="5216055" y="1738392"/>
            <a:ext cx="6893782" cy="4733969"/>
          </a:xfrm>
        </p:spPr>
        <p:txBody>
          <a:bodyPr/>
          <a:lstStyle/>
          <a:p>
            <a:pPr algn="l"/>
            <a:r>
              <a:rPr lang="es-ES" sz="2000" dirty="0">
                <a:solidFill>
                  <a:srgbClr val="085156"/>
                </a:solidFill>
              </a:rPr>
              <a:t>Los aditivos pueden ser naturales, idénticos a los naturales o artificiales.</a:t>
            </a:r>
          </a:p>
          <a:p>
            <a:pPr marL="342900" indent="-342900" algn="l">
              <a:buFont typeface="Arial" panose="020B0604020202020204" pitchFamily="34" charset="0"/>
              <a:buChar char="•"/>
            </a:pPr>
            <a:r>
              <a:rPr lang="es-ES" sz="2000" dirty="0">
                <a:solidFill>
                  <a:srgbClr val="085156"/>
                </a:solidFill>
              </a:rPr>
              <a:t>Los aditivos naturales son sustancias que se encuentran naturalmente en un alimento y se extraen de un alimento para usarse en otro (el jugo de remolacha se puede usar para colorear otros alimentos como dulces).</a:t>
            </a:r>
          </a:p>
          <a:p>
            <a:pPr marL="342900" indent="-342900" algn="l">
              <a:buFont typeface="Arial" panose="020B0604020202020204" pitchFamily="34" charset="0"/>
              <a:buChar char="•"/>
            </a:pPr>
            <a:r>
              <a:rPr lang="es-ES" sz="2000" dirty="0">
                <a:solidFill>
                  <a:srgbClr val="085156"/>
                </a:solidFill>
              </a:rPr>
              <a:t>Los aditivos idénticos a los naturales son copias hechas por el hombre de sustancias que se producen de forma natural. (El ácido benzoico se encuentra en la naturaleza, pero también se elabora sintéticamente y se usa como conservante).</a:t>
            </a:r>
          </a:p>
          <a:p>
            <a:pPr marL="342900" indent="-342900" algn="l">
              <a:buFont typeface="Arial" panose="020B0604020202020204" pitchFamily="34" charset="0"/>
              <a:buChar char="•"/>
            </a:pPr>
            <a:r>
              <a:rPr lang="es-ES" sz="2000" dirty="0">
                <a:solidFill>
                  <a:srgbClr val="085156"/>
                </a:solidFill>
              </a:rPr>
              <a:t>Los aditivos artificiales no están presentes de forma natural en los alimentos y se fabrican sintéticamente. (</a:t>
            </a:r>
            <a:r>
              <a:rPr lang="es-ES" sz="2000" dirty="0" err="1">
                <a:solidFill>
                  <a:srgbClr val="085156"/>
                </a:solidFill>
              </a:rPr>
              <a:t>azodicarbonamida</a:t>
            </a:r>
            <a:r>
              <a:rPr lang="es-ES" sz="2000" dirty="0">
                <a:solidFill>
                  <a:srgbClr val="085156"/>
                </a:solidFill>
              </a:rPr>
              <a:t>, un mejorador de la harina que se utiliza para ayudar a que la masa de pan se mantenga unida).</a:t>
            </a:r>
            <a:endParaRPr lang="en-IE" sz="2000" dirty="0"/>
          </a:p>
        </p:txBody>
      </p:sp>
      <p:pic>
        <p:nvPicPr>
          <p:cNvPr id="6" name="Picture Placeholder 5" descr="Close up of beakers with solutions on a shelf in a lab">
            <a:extLst>
              <a:ext uri="{FF2B5EF4-FFF2-40B4-BE49-F238E27FC236}">
                <a16:creationId xmlns:a16="http://schemas.microsoft.com/office/drawing/2014/main" id="{28FD7F7A-E0D7-4421-8AB0-EB5F05DE863B}"/>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36029" cy="6261962"/>
          </a:xfrm>
        </p:spPr>
      </p:pic>
    </p:spTree>
    <p:extLst>
      <p:ext uri="{BB962C8B-B14F-4D97-AF65-F5344CB8AC3E}">
        <p14:creationId xmlns:p14="http://schemas.microsoft.com/office/powerpoint/2010/main" val="2070028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D3BD7-0F8D-49E4-BDD0-653BD70B3DBE}"/>
              </a:ext>
            </a:extLst>
          </p:cNvPr>
          <p:cNvSpPr>
            <a:spLocks noGrp="1"/>
          </p:cNvSpPr>
          <p:nvPr>
            <p:ph type="body" sz="quarter" idx="19"/>
          </p:nvPr>
        </p:nvSpPr>
        <p:spPr/>
        <p:txBody>
          <a:bodyPr/>
          <a:lstStyle/>
          <a:p>
            <a:r>
              <a:rPr lang="es-ES" b="1" dirty="0"/>
              <a:t>TIPOS DE ADITIVOS Y SU FUNCIÓN:</a:t>
            </a:r>
            <a:endParaRPr lang="en-IE" b="1" dirty="0"/>
          </a:p>
        </p:txBody>
      </p:sp>
      <p:sp>
        <p:nvSpPr>
          <p:cNvPr id="3" name="Text Placeholder 2">
            <a:extLst>
              <a:ext uri="{FF2B5EF4-FFF2-40B4-BE49-F238E27FC236}">
                <a16:creationId xmlns:a16="http://schemas.microsoft.com/office/drawing/2014/main" id="{F77B79EE-63E0-4B5F-9509-C6885C093020}"/>
              </a:ext>
            </a:extLst>
          </p:cNvPr>
          <p:cNvSpPr>
            <a:spLocks noGrp="1"/>
          </p:cNvSpPr>
          <p:nvPr>
            <p:ph type="body" sz="quarter" idx="20"/>
          </p:nvPr>
        </p:nvSpPr>
        <p:spPr>
          <a:xfrm>
            <a:off x="141668" y="1687133"/>
            <a:ext cx="11925836" cy="4630540"/>
          </a:xfrm>
        </p:spPr>
        <p:txBody>
          <a:bodyPr/>
          <a:lstStyle/>
          <a:p>
            <a:r>
              <a:rPr lang="es-ES" b="1" dirty="0">
                <a:solidFill>
                  <a:srgbClr val="085156"/>
                </a:solidFill>
              </a:rPr>
              <a:t>Antioxidantes: </a:t>
            </a:r>
            <a:r>
              <a:rPr lang="es-ES" dirty="0">
                <a:solidFill>
                  <a:srgbClr val="085156"/>
                </a:solidFill>
              </a:rPr>
              <a:t>disminuye la posibilidad de que los aceites y las grasas de los alimentos se combinen con el oxígeno y cambien de color o se pongan rancios. Las grasas rancias huelen y saben desagradables y son un riesgo para la salud. Los antioxidantes también se utilizan en frutas, verduras y jugos para prolongar la vida útil. La vitamina C (ácido ascórbico) es uno de los antioxidantes más utilizados (vínculo con la vitamina C).</a:t>
            </a:r>
          </a:p>
          <a:p>
            <a:r>
              <a:rPr lang="es-ES" b="1" dirty="0">
                <a:solidFill>
                  <a:srgbClr val="085156"/>
                </a:solidFill>
              </a:rPr>
              <a:t>Conservantes: </a:t>
            </a:r>
            <a:r>
              <a:rPr lang="es-ES" dirty="0">
                <a:solidFill>
                  <a:srgbClr val="085156"/>
                </a:solidFill>
              </a:rPr>
              <a:t>se utilizan para ayudar a mantener los alimentos seguros durante más tiempo. Es probable que cualquier alimento procesado con una vida útil prolongada incluya conservantes, a menos que se haya utilizado otra forma de conservación, como congelación, enlatado o secado. Los métodos tradicionales que utilizan azúcar, sal y vinagre todavía se utilizan para conservar algunos alimentos.</a:t>
            </a:r>
          </a:p>
          <a:p>
            <a:r>
              <a:rPr lang="es-ES" b="1" dirty="0">
                <a:solidFill>
                  <a:srgbClr val="085156"/>
                </a:solidFill>
              </a:rPr>
              <a:t>Colorantes: </a:t>
            </a:r>
            <a:r>
              <a:rPr lang="es-ES" dirty="0">
                <a:solidFill>
                  <a:srgbClr val="085156"/>
                </a:solidFill>
              </a:rPr>
              <a:t>se utilizan para hacer que los alimentos se vean más apetitosos. Durante el procesamiento de alimentos, el color se puede perder, por lo que se usan aditivos para restaurar el color original, también se pueden usar para hacer que el color de los alimentos existente sea más brillante.</a:t>
            </a:r>
          </a:p>
        </p:txBody>
      </p:sp>
    </p:spTree>
    <p:extLst>
      <p:ext uri="{BB962C8B-B14F-4D97-AF65-F5344CB8AC3E}">
        <p14:creationId xmlns:p14="http://schemas.microsoft.com/office/powerpoint/2010/main" val="4182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A949B-393B-45D7-9059-7A56DC87B5E9}"/>
              </a:ext>
            </a:extLst>
          </p:cNvPr>
          <p:cNvSpPr>
            <a:spLocks noGrp="1"/>
          </p:cNvSpPr>
          <p:nvPr>
            <p:ph type="body" sz="quarter" idx="19"/>
          </p:nvPr>
        </p:nvSpPr>
        <p:spPr/>
        <p:txBody>
          <a:bodyPr>
            <a:normAutofit/>
          </a:bodyPr>
          <a:lstStyle/>
          <a:p>
            <a:r>
              <a:rPr lang="es-ES" b="1" dirty="0"/>
              <a:t>TIPOS DE ADITIVOS Y SU FUNCIÓN:</a:t>
            </a:r>
            <a:endParaRPr lang="en-IE" dirty="0"/>
          </a:p>
        </p:txBody>
      </p:sp>
      <p:sp>
        <p:nvSpPr>
          <p:cNvPr id="3" name="Text Placeholder 2">
            <a:extLst>
              <a:ext uri="{FF2B5EF4-FFF2-40B4-BE49-F238E27FC236}">
                <a16:creationId xmlns:a16="http://schemas.microsoft.com/office/drawing/2014/main" id="{AB3DCA9D-FDFF-4EFC-A302-9270134D442E}"/>
              </a:ext>
            </a:extLst>
          </p:cNvPr>
          <p:cNvSpPr>
            <a:spLocks noGrp="1"/>
          </p:cNvSpPr>
          <p:nvPr>
            <p:ph type="body" sz="quarter" idx="20"/>
          </p:nvPr>
        </p:nvSpPr>
        <p:spPr>
          <a:xfrm>
            <a:off x="579602" y="1526434"/>
            <a:ext cx="10968810" cy="4570776"/>
          </a:xfrm>
        </p:spPr>
        <p:txBody>
          <a:bodyPr/>
          <a:lstStyle/>
          <a:p>
            <a:pPr algn="just"/>
            <a:r>
              <a:rPr lang="es-ES" b="1" dirty="0">
                <a:solidFill>
                  <a:srgbClr val="085156"/>
                </a:solidFill>
              </a:rPr>
              <a:t>Potenciadores del sabor: </a:t>
            </a:r>
            <a:r>
              <a:rPr lang="es-ES" dirty="0">
                <a:solidFill>
                  <a:srgbClr val="085156"/>
                </a:solidFill>
              </a:rPr>
              <a:t>se utilizan ampliamente en alimentos salados para realzar el sabor existente en los alimentos. El glutamato </a:t>
            </a:r>
            <a:r>
              <a:rPr lang="es-ES" dirty="0" err="1">
                <a:solidFill>
                  <a:srgbClr val="085156"/>
                </a:solidFill>
              </a:rPr>
              <a:t>monosódico</a:t>
            </a:r>
            <a:r>
              <a:rPr lang="es-ES" dirty="0">
                <a:solidFill>
                  <a:srgbClr val="085156"/>
                </a:solidFill>
              </a:rPr>
              <a:t> es un ejemplo de potenciador del sabor.</a:t>
            </a:r>
            <a:endParaRPr lang="en-US" i="0" dirty="0">
              <a:solidFill>
                <a:srgbClr val="085156"/>
              </a:solidFill>
              <a:effectLst/>
            </a:endParaRPr>
          </a:p>
          <a:p>
            <a:pPr algn="just"/>
            <a:r>
              <a:rPr lang="es-ES" b="1" dirty="0">
                <a:solidFill>
                  <a:srgbClr val="085156"/>
                </a:solidFill>
              </a:rPr>
              <a:t>Edulcorantes: </a:t>
            </a:r>
            <a:r>
              <a:rPr lang="es-ES" dirty="0">
                <a:solidFill>
                  <a:srgbClr val="085156"/>
                </a:solidFill>
              </a:rPr>
              <a:t>son intensos o voluminosos. Los edulcorantes intensos (por ejemplo, sacarina y aspartamo) son muchas veces más dulces que el azúcar y, por lo tanto, solo se usan en pequeñas cantidades. Esto los hace adecuados para su uso en productos como bebidas dietéticas, que son muy bajas en energía. Los edulcorantes a granel (como el sorbitol y la </a:t>
            </a:r>
            <a:r>
              <a:rPr lang="es-ES" dirty="0" err="1">
                <a:solidFill>
                  <a:srgbClr val="085156"/>
                </a:solidFill>
              </a:rPr>
              <a:t>sucralosa</a:t>
            </a:r>
            <a:r>
              <a:rPr lang="es-ES" dirty="0">
                <a:solidFill>
                  <a:srgbClr val="085156"/>
                </a:solidFill>
              </a:rPr>
              <a:t>) tienen un dulzor similar al azúcar, por lo que se usan en cantidades similares al azúcar en los alimentos.</a:t>
            </a:r>
            <a:endParaRPr lang="en-US" b="1" dirty="0">
              <a:solidFill>
                <a:srgbClr val="085156"/>
              </a:solidFill>
            </a:endParaRPr>
          </a:p>
          <a:p>
            <a:r>
              <a:rPr lang="en-US" b="1" dirty="0" err="1">
                <a:solidFill>
                  <a:srgbClr val="085156"/>
                </a:solidFill>
              </a:rPr>
              <a:t>Emulsionantes</a:t>
            </a:r>
            <a:r>
              <a:rPr lang="en-US" b="1" dirty="0">
                <a:solidFill>
                  <a:srgbClr val="085156"/>
                </a:solidFill>
              </a:rPr>
              <a:t>, </a:t>
            </a:r>
            <a:r>
              <a:rPr lang="en-US" b="1" dirty="0" err="1">
                <a:solidFill>
                  <a:srgbClr val="085156"/>
                </a:solidFill>
              </a:rPr>
              <a:t>estabilizadores</a:t>
            </a:r>
            <a:r>
              <a:rPr lang="en-US" b="1" dirty="0">
                <a:solidFill>
                  <a:srgbClr val="085156"/>
                </a:solidFill>
              </a:rPr>
              <a:t>, </a:t>
            </a:r>
            <a:r>
              <a:rPr lang="en-US" b="1" dirty="0" err="1">
                <a:solidFill>
                  <a:srgbClr val="085156"/>
                </a:solidFill>
              </a:rPr>
              <a:t>agentes</a:t>
            </a:r>
            <a:r>
              <a:rPr lang="en-US" b="1" dirty="0">
                <a:solidFill>
                  <a:srgbClr val="085156"/>
                </a:solidFill>
              </a:rPr>
              <a:t> </a:t>
            </a:r>
            <a:r>
              <a:rPr lang="en-US" b="1" dirty="0" err="1">
                <a:solidFill>
                  <a:srgbClr val="085156"/>
                </a:solidFill>
              </a:rPr>
              <a:t>gelificantes</a:t>
            </a:r>
            <a:r>
              <a:rPr lang="en-US" b="1" dirty="0">
                <a:solidFill>
                  <a:srgbClr val="085156"/>
                </a:solidFill>
              </a:rPr>
              <a:t> y </a:t>
            </a:r>
            <a:r>
              <a:rPr lang="en-US" b="1" dirty="0" err="1">
                <a:solidFill>
                  <a:srgbClr val="085156"/>
                </a:solidFill>
              </a:rPr>
              <a:t>espesantes</a:t>
            </a:r>
            <a:r>
              <a:rPr lang="en-US" b="1" dirty="0">
                <a:solidFill>
                  <a:srgbClr val="085156"/>
                </a:solidFill>
              </a:rPr>
              <a:t>: </a:t>
            </a:r>
            <a:r>
              <a:rPr lang="en-US" dirty="0">
                <a:solidFill>
                  <a:srgbClr val="085156"/>
                </a:solidFill>
              </a:rPr>
              <a:t>los </a:t>
            </a:r>
            <a:r>
              <a:rPr lang="en-US" dirty="0" err="1">
                <a:solidFill>
                  <a:srgbClr val="085156"/>
                </a:solidFill>
              </a:rPr>
              <a:t>emulsionantes</a:t>
            </a:r>
            <a:r>
              <a:rPr lang="en-US" dirty="0">
                <a:solidFill>
                  <a:srgbClr val="085156"/>
                </a:solidFill>
              </a:rPr>
              <a:t> </a:t>
            </a:r>
            <a:r>
              <a:rPr lang="en-US" dirty="0" err="1">
                <a:solidFill>
                  <a:srgbClr val="085156"/>
                </a:solidFill>
              </a:rPr>
              <a:t>ayudan</a:t>
            </a:r>
            <a:r>
              <a:rPr lang="en-US" dirty="0">
                <a:solidFill>
                  <a:srgbClr val="085156"/>
                </a:solidFill>
              </a:rPr>
              <a:t> a </a:t>
            </a:r>
            <a:r>
              <a:rPr lang="en-US" dirty="0" err="1">
                <a:solidFill>
                  <a:srgbClr val="085156"/>
                </a:solidFill>
              </a:rPr>
              <a:t>mezclar</a:t>
            </a:r>
            <a:r>
              <a:rPr lang="en-US" dirty="0">
                <a:solidFill>
                  <a:srgbClr val="085156"/>
                </a:solidFill>
              </a:rPr>
              <a:t> </a:t>
            </a:r>
            <a:r>
              <a:rPr lang="en-US" dirty="0" err="1">
                <a:solidFill>
                  <a:srgbClr val="085156"/>
                </a:solidFill>
              </a:rPr>
              <a:t>ingredientes</a:t>
            </a:r>
            <a:r>
              <a:rPr lang="en-US" dirty="0">
                <a:solidFill>
                  <a:srgbClr val="085156"/>
                </a:solidFill>
              </a:rPr>
              <a:t> </a:t>
            </a:r>
            <a:r>
              <a:rPr lang="en-US" dirty="0" err="1">
                <a:solidFill>
                  <a:srgbClr val="085156"/>
                </a:solidFill>
              </a:rPr>
              <a:t>como</a:t>
            </a:r>
            <a:r>
              <a:rPr lang="en-US" dirty="0">
                <a:solidFill>
                  <a:srgbClr val="085156"/>
                </a:solidFill>
              </a:rPr>
              <a:t> el </a:t>
            </a:r>
            <a:r>
              <a:rPr lang="en-US" dirty="0" err="1">
                <a:solidFill>
                  <a:srgbClr val="085156"/>
                </a:solidFill>
              </a:rPr>
              <a:t>aceite</a:t>
            </a:r>
            <a:r>
              <a:rPr lang="en-US" dirty="0">
                <a:solidFill>
                  <a:srgbClr val="085156"/>
                </a:solidFill>
              </a:rPr>
              <a:t> y el </a:t>
            </a:r>
            <a:r>
              <a:rPr lang="en-US" dirty="0" err="1">
                <a:solidFill>
                  <a:srgbClr val="085156"/>
                </a:solidFill>
              </a:rPr>
              <a:t>agua</a:t>
            </a:r>
            <a:r>
              <a:rPr lang="en-US" dirty="0">
                <a:solidFill>
                  <a:srgbClr val="085156"/>
                </a:solidFill>
              </a:rPr>
              <a:t> </a:t>
            </a:r>
            <a:r>
              <a:rPr lang="en-US" dirty="0" err="1">
                <a:solidFill>
                  <a:srgbClr val="085156"/>
                </a:solidFill>
              </a:rPr>
              <a:t>que</a:t>
            </a:r>
            <a:r>
              <a:rPr lang="en-US" dirty="0">
                <a:solidFill>
                  <a:srgbClr val="085156"/>
                </a:solidFill>
              </a:rPr>
              <a:t> </a:t>
            </a:r>
            <a:r>
              <a:rPr lang="en-US" dirty="0" err="1">
                <a:solidFill>
                  <a:srgbClr val="085156"/>
                </a:solidFill>
              </a:rPr>
              <a:t>normalmente</a:t>
            </a:r>
            <a:r>
              <a:rPr lang="en-US" dirty="0">
                <a:solidFill>
                  <a:srgbClr val="085156"/>
                </a:solidFill>
              </a:rPr>
              <a:t> se </a:t>
            </a:r>
            <a:r>
              <a:rPr lang="en-US" dirty="0" err="1">
                <a:solidFill>
                  <a:srgbClr val="085156"/>
                </a:solidFill>
              </a:rPr>
              <a:t>separarían</a:t>
            </a:r>
            <a:r>
              <a:rPr lang="en-US" dirty="0">
                <a:solidFill>
                  <a:srgbClr val="085156"/>
                </a:solidFill>
              </a:rPr>
              <a:t>; los </a:t>
            </a:r>
            <a:r>
              <a:rPr lang="en-US" dirty="0" err="1">
                <a:solidFill>
                  <a:srgbClr val="085156"/>
                </a:solidFill>
              </a:rPr>
              <a:t>estabilizadores</a:t>
            </a:r>
            <a:r>
              <a:rPr lang="en-US" dirty="0">
                <a:solidFill>
                  <a:srgbClr val="085156"/>
                </a:solidFill>
              </a:rPr>
              <a:t> </a:t>
            </a:r>
            <a:r>
              <a:rPr lang="en-US" dirty="0" err="1">
                <a:solidFill>
                  <a:srgbClr val="085156"/>
                </a:solidFill>
              </a:rPr>
              <a:t>evitan</a:t>
            </a:r>
            <a:r>
              <a:rPr lang="en-US" dirty="0">
                <a:solidFill>
                  <a:srgbClr val="085156"/>
                </a:solidFill>
              </a:rPr>
              <a:t> </a:t>
            </a:r>
            <a:r>
              <a:rPr lang="en-US" dirty="0" err="1">
                <a:solidFill>
                  <a:srgbClr val="085156"/>
                </a:solidFill>
              </a:rPr>
              <a:t>que</a:t>
            </a:r>
            <a:r>
              <a:rPr lang="en-US" dirty="0">
                <a:solidFill>
                  <a:srgbClr val="085156"/>
                </a:solidFill>
              </a:rPr>
              <a:t> se </a:t>
            </a:r>
            <a:r>
              <a:rPr lang="en-US" dirty="0" err="1">
                <a:solidFill>
                  <a:srgbClr val="085156"/>
                </a:solidFill>
              </a:rPr>
              <a:t>vuelvan</a:t>
            </a:r>
            <a:r>
              <a:rPr lang="en-US" dirty="0">
                <a:solidFill>
                  <a:srgbClr val="085156"/>
                </a:solidFill>
              </a:rPr>
              <a:t> a </a:t>
            </a:r>
            <a:r>
              <a:rPr lang="en-US" dirty="0" err="1">
                <a:solidFill>
                  <a:srgbClr val="085156"/>
                </a:solidFill>
              </a:rPr>
              <a:t>separar</a:t>
            </a:r>
            <a:r>
              <a:rPr lang="en-US" dirty="0">
                <a:solidFill>
                  <a:srgbClr val="085156"/>
                </a:solidFill>
              </a:rPr>
              <a:t>. Se </a:t>
            </a:r>
            <a:r>
              <a:rPr lang="en-US" dirty="0" err="1">
                <a:solidFill>
                  <a:srgbClr val="085156"/>
                </a:solidFill>
              </a:rPr>
              <a:t>utilizan</a:t>
            </a:r>
            <a:r>
              <a:rPr lang="en-US" dirty="0">
                <a:solidFill>
                  <a:srgbClr val="085156"/>
                </a:solidFill>
              </a:rPr>
              <a:t> </a:t>
            </a:r>
            <a:r>
              <a:rPr lang="en-US" dirty="0" err="1">
                <a:solidFill>
                  <a:srgbClr val="085156"/>
                </a:solidFill>
              </a:rPr>
              <a:t>en</a:t>
            </a:r>
            <a:r>
              <a:rPr lang="en-US" dirty="0">
                <a:solidFill>
                  <a:srgbClr val="085156"/>
                </a:solidFill>
              </a:rPr>
              <a:t> </a:t>
            </a:r>
            <a:r>
              <a:rPr lang="en-US" dirty="0" err="1">
                <a:solidFill>
                  <a:srgbClr val="085156"/>
                </a:solidFill>
              </a:rPr>
              <a:t>alimentos</a:t>
            </a:r>
            <a:r>
              <a:rPr lang="en-US" dirty="0">
                <a:solidFill>
                  <a:srgbClr val="085156"/>
                </a:solidFill>
              </a:rPr>
              <a:t> </a:t>
            </a:r>
            <a:r>
              <a:rPr lang="en-US" dirty="0" err="1">
                <a:solidFill>
                  <a:srgbClr val="085156"/>
                </a:solidFill>
              </a:rPr>
              <a:t>como</a:t>
            </a:r>
            <a:r>
              <a:rPr lang="en-US" dirty="0">
                <a:solidFill>
                  <a:srgbClr val="085156"/>
                </a:solidFill>
              </a:rPr>
              <a:t> los </a:t>
            </a:r>
            <a:r>
              <a:rPr lang="en-US" dirty="0" err="1">
                <a:solidFill>
                  <a:srgbClr val="085156"/>
                </a:solidFill>
              </a:rPr>
              <a:t>helados</a:t>
            </a:r>
            <a:r>
              <a:rPr lang="en-US" dirty="0">
                <a:solidFill>
                  <a:srgbClr val="085156"/>
                </a:solidFill>
              </a:rPr>
              <a:t>. Los </a:t>
            </a:r>
            <a:r>
              <a:rPr lang="en-US" dirty="0" err="1">
                <a:solidFill>
                  <a:srgbClr val="085156"/>
                </a:solidFill>
              </a:rPr>
              <a:t>agentes</a:t>
            </a:r>
            <a:r>
              <a:rPr lang="en-US" dirty="0">
                <a:solidFill>
                  <a:srgbClr val="085156"/>
                </a:solidFill>
              </a:rPr>
              <a:t> </a:t>
            </a:r>
            <a:r>
              <a:rPr lang="en-US" dirty="0" err="1">
                <a:solidFill>
                  <a:srgbClr val="085156"/>
                </a:solidFill>
              </a:rPr>
              <a:t>gelificantes</a:t>
            </a:r>
            <a:r>
              <a:rPr lang="en-US" dirty="0">
                <a:solidFill>
                  <a:srgbClr val="085156"/>
                </a:solidFill>
              </a:rPr>
              <a:t> se </a:t>
            </a:r>
            <a:r>
              <a:rPr lang="en-US" dirty="0" err="1">
                <a:solidFill>
                  <a:srgbClr val="085156"/>
                </a:solidFill>
              </a:rPr>
              <a:t>utilizan</a:t>
            </a:r>
            <a:r>
              <a:rPr lang="en-US" dirty="0">
                <a:solidFill>
                  <a:srgbClr val="085156"/>
                </a:solidFill>
              </a:rPr>
              <a:t> para </a:t>
            </a:r>
            <a:r>
              <a:rPr lang="en-US" dirty="0" err="1">
                <a:solidFill>
                  <a:srgbClr val="085156"/>
                </a:solidFill>
              </a:rPr>
              <a:t>dar</a:t>
            </a:r>
            <a:r>
              <a:rPr lang="en-US" dirty="0">
                <a:solidFill>
                  <a:srgbClr val="085156"/>
                </a:solidFill>
              </a:rPr>
              <a:t> a los </a:t>
            </a:r>
            <a:r>
              <a:rPr lang="en-US" dirty="0" err="1">
                <a:solidFill>
                  <a:srgbClr val="085156"/>
                </a:solidFill>
              </a:rPr>
              <a:t>alimentos</a:t>
            </a:r>
            <a:r>
              <a:rPr lang="en-US" dirty="0">
                <a:solidFill>
                  <a:srgbClr val="085156"/>
                </a:solidFill>
              </a:rPr>
              <a:t> </a:t>
            </a:r>
            <a:r>
              <a:rPr lang="en-US" dirty="0" err="1">
                <a:solidFill>
                  <a:srgbClr val="085156"/>
                </a:solidFill>
              </a:rPr>
              <a:t>una</a:t>
            </a:r>
            <a:r>
              <a:rPr lang="en-US" dirty="0">
                <a:solidFill>
                  <a:srgbClr val="085156"/>
                </a:solidFill>
              </a:rPr>
              <a:t> </a:t>
            </a:r>
            <a:r>
              <a:rPr lang="en-US" dirty="0" err="1">
                <a:solidFill>
                  <a:srgbClr val="085156"/>
                </a:solidFill>
              </a:rPr>
              <a:t>consistencia</a:t>
            </a:r>
            <a:r>
              <a:rPr lang="en-US" dirty="0">
                <a:solidFill>
                  <a:srgbClr val="085156"/>
                </a:solidFill>
              </a:rPr>
              <a:t> similar a un gel, </a:t>
            </a:r>
            <a:r>
              <a:rPr lang="en-US" dirty="0" err="1">
                <a:solidFill>
                  <a:srgbClr val="085156"/>
                </a:solidFill>
              </a:rPr>
              <a:t>mientras</a:t>
            </a:r>
            <a:r>
              <a:rPr lang="en-US" dirty="0">
                <a:solidFill>
                  <a:srgbClr val="085156"/>
                </a:solidFill>
              </a:rPr>
              <a:t> </a:t>
            </a:r>
            <a:r>
              <a:rPr lang="en-US" dirty="0" err="1">
                <a:solidFill>
                  <a:srgbClr val="085156"/>
                </a:solidFill>
              </a:rPr>
              <a:t>que</a:t>
            </a:r>
            <a:r>
              <a:rPr lang="en-US" dirty="0">
                <a:solidFill>
                  <a:srgbClr val="085156"/>
                </a:solidFill>
              </a:rPr>
              <a:t> los </a:t>
            </a:r>
            <a:r>
              <a:rPr lang="en-US" dirty="0" err="1">
                <a:solidFill>
                  <a:srgbClr val="085156"/>
                </a:solidFill>
              </a:rPr>
              <a:t>espesantes</a:t>
            </a:r>
            <a:r>
              <a:rPr lang="en-US" dirty="0">
                <a:solidFill>
                  <a:srgbClr val="085156"/>
                </a:solidFill>
              </a:rPr>
              <a:t> </a:t>
            </a:r>
            <a:r>
              <a:rPr lang="en-US" dirty="0" err="1">
                <a:solidFill>
                  <a:srgbClr val="085156"/>
                </a:solidFill>
              </a:rPr>
              <a:t>aumentan</a:t>
            </a:r>
            <a:r>
              <a:rPr lang="en-US" dirty="0">
                <a:solidFill>
                  <a:srgbClr val="085156"/>
                </a:solidFill>
              </a:rPr>
              <a:t> la </a:t>
            </a:r>
            <a:r>
              <a:rPr lang="en-US" dirty="0" err="1">
                <a:solidFill>
                  <a:srgbClr val="085156"/>
                </a:solidFill>
              </a:rPr>
              <a:t>viscosidad</a:t>
            </a:r>
            <a:r>
              <a:rPr lang="en-US" dirty="0">
                <a:solidFill>
                  <a:srgbClr val="085156"/>
                </a:solidFill>
              </a:rPr>
              <a:t> de los </a:t>
            </a:r>
            <a:r>
              <a:rPr lang="en-US" dirty="0" err="1">
                <a:solidFill>
                  <a:srgbClr val="085156"/>
                </a:solidFill>
              </a:rPr>
              <a:t>alimentos</a:t>
            </a:r>
            <a:r>
              <a:rPr lang="en-US" dirty="0">
                <a:solidFill>
                  <a:srgbClr val="085156"/>
                </a:solidFill>
              </a:rPr>
              <a:t>.</a:t>
            </a:r>
            <a:br>
              <a:rPr lang="en-US" i="0" dirty="0">
                <a:solidFill>
                  <a:srgbClr val="2D2D2D"/>
                </a:solidFill>
                <a:effectLst/>
                <a:latin typeface="century gothic" panose="020B0502020202020204" pitchFamily="34" charset="0"/>
              </a:rPr>
            </a:br>
            <a:endParaRPr lang="en-IE" dirty="0"/>
          </a:p>
        </p:txBody>
      </p:sp>
    </p:spTree>
    <p:extLst>
      <p:ext uri="{BB962C8B-B14F-4D97-AF65-F5344CB8AC3E}">
        <p14:creationId xmlns:p14="http://schemas.microsoft.com/office/powerpoint/2010/main" val="2536556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2164F-8412-4EE3-8F86-2964AE6FA707}"/>
              </a:ext>
            </a:extLst>
          </p:cNvPr>
          <p:cNvSpPr>
            <a:spLocks noGrp="1"/>
          </p:cNvSpPr>
          <p:nvPr>
            <p:ph type="body" sz="quarter" idx="14"/>
          </p:nvPr>
        </p:nvSpPr>
        <p:spPr>
          <a:xfrm>
            <a:off x="8140011" y="3498019"/>
            <a:ext cx="785328" cy="1056986"/>
          </a:xfrm>
        </p:spPr>
        <p:txBody>
          <a:bodyPr>
            <a:normAutofit fontScale="85000" lnSpcReduction="20000"/>
          </a:bodyPr>
          <a:lstStyle/>
          <a:p>
            <a:endParaRPr lang="en-IE" dirty="0"/>
          </a:p>
        </p:txBody>
      </p:sp>
      <p:sp>
        <p:nvSpPr>
          <p:cNvPr id="3" name="Text Placeholder 2">
            <a:extLst>
              <a:ext uri="{FF2B5EF4-FFF2-40B4-BE49-F238E27FC236}">
                <a16:creationId xmlns:a16="http://schemas.microsoft.com/office/drawing/2014/main" id="{89F72531-5DAD-400B-85AC-B3C876A6E61C}"/>
              </a:ext>
            </a:extLst>
          </p:cNvPr>
          <p:cNvSpPr>
            <a:spLocks noGrp="1"/>
          </p:cNvSpPr>
          <p:nvPr>
            <p:ph type="body" sz="quarter" idx="15"/>
          </p:nvPr>
        </p:nvSpPr>
        <p:spPr>
          <a:xfrm>
            <a:off x="2295083" y="980105"/>
            <a:ext cx="1416691" cy="1221666"/>
          </a:xfrm>
        </p:spPr>
        <p:txBody>
          <a:bodyPr>
            <a:normAutofit fontScale="92500" lnSpcReduction="10000"/>
          </a:bodyPr>
          <a:lstStyle/>
          <a:p>
            <a:endParaRPr lang="en-IE" dirty="0"/>
          </a:p>
        </p:txBody>
      </p:sp>
      <p:sp>
        <p:nvSpPr>
          <p:cNvPr id="4" name="Text Placeholder 3">
            <a:extLst>
              <a:ext uri="{FF2B5EF4-FFF2-40B4-BE49-F238E27FC236}">
                <a16:creationId xmlns:a16="http://schemas.microsoft.com/office/drawing/2014/main" id="{E1169D52-385A-497B-8570-492912375B47}"/>
              </a:ext>
            </a:extLst>
          </p:cNvPr>
          <p:cNvSpPr>
            <a:spLocks noGrp="1"/>
          </p:cNvSpPr>
          <p:nvPr>
            <p:ph type="body" sz="quarter" idx="13"/>
          </p:nvPr>
        </p:nvSpPr>
        <p:spPr>
          <a:xfrm>
            <a:off x="2527717" y="1522153"/>
            <a:ext cx="6564768" cy="2846046"/>
          </a:xfrm>
        </p:spPr>
        <p:txBody>
          <a:bodyPr>
            <a:normAutofit fontScale="92500" lnSpcReduction="20000"/>
          </a:bodyPr>
          <a:lstStyle/>
          <a:p>
            <a:r>
              <a:rPr lang="es-ES" sz="3600" dirty="0">
                <a:solidFill>
                  <a:srgbClr val="F5C05B"/>
                </a:solidFill>
              </a:rPr>
              <a:t>Los consumidores buscan alimentos seguros con ingredientes naturales y buen sabor. Están solicitando ingredientes que puedan entender, etiquetado simple, paneles de nutrición balanceados y abastecimiento confiable</a:t>
            </a:r>
            <a:r>
              <a:rPr lang="en-US" sz="3600" dirty="0">
                <a:solidFill>
                  <a:srgbClr val="F5C05B"/>
                </a:solidFill>
              </a:rPr>
              <a:t>.</a:t>
            </a:r>
            <a:endParaRPr lang="en-IE" sz="3600" dirty="0">
              <a:solidFill>
                <a:srgbClr val="F5C05B"/>
              </a:solidFill>
            </a:endParaRPr>
          </a:p>
        </p:txBody>
      </p:sp>
      <p:sp>
        <p:nvSpPr>
          <p:cNvPr id="5" name="TextBox 4">
            <a:extLst>
              <a:ext uri="{FF2B5EF4-FFF2-40B4-BE49-F238E27FC236}">
                <a16:creationId xmlns:a16="http://schemas.microsoft.com/office/drawing/2014/main" id="{05F5BC55-14C6-4362-8B94-210DEF82DB23}"/>
              </a:ext>
            </a:extLst>
          </p:cNvPr>
          <p:cNvSpPr txBox="1"/>
          <p:nvPr/>
        </p:nvSpPr>
        <p:spPr>
          <a:xfrm>
            <a:off x="6400800" y="4745837"/>
            <a:ext cx="5049078" cy="923330"/>
          </a:xfrm>
          <a:prstGeom prst="rect">
            <a:avLst/>
          </a:prstGeom>
          <a:noFill/>
        </p:spPr>
        <p:txBody>
          <a:bodyPr wrap="square" rtlCol="0">
            <a:spAutoFit/>
          </a:bodyPr>
          <a:lstStyle/>
          <a:p>
            <a:r>
              <a:rPr lang="en-US" dirty="0">
                <a:solidFill>
                  <a:schemeClr val="bg1"/>
                </a:solidFill>
              </a:rPr>
              <a:t>Michael Matthews, Business President, Food Protection &amp; Fermentation at Kerry</a:t>
            </a:r>
          </a:p>
          <a:p>
            <a:endParaRPr lang="en-IE" dirty="0"/>
          </a:p>
        </p:txBody>
      </p:sp>
    </p:spTree>
    <p:extLst>
      <p:ext uri="{BB962C8B-B14F-4D97-AF65-F5344CB8AC3E}">
        <p14:creationId xmlns:p14="http://schemas.microsoft.com/office/powerpoint/2010/main" val="2445685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5C6B5-93FA-4891-9F94-29D585AA8770}"/>
              </a:ext>
            </a:extLst>
          </p:cNvPr>
          <p:cNvSpPr>
            <a:spLocks noGrp="1"/>
          </p:cNvSpPr>
          <p:nvPr>
            <p:ph type="body" sz="quarter" idx="16"/>
          </p:nvPr>
        </p:nvSpPr>
        <p:spPr/>
        <p:txBody>
          <a:bodyPr>
            <a:normAutofit fontScale="32500" lnSpcReduction="20000"/>
          </a:bodyPr>
          <a:lstStyle/>
          <a:p>
            <a:endParaRPr lang="en-US" b="1" dirty="0">
              <a:solidFill>
                <a:srgbClr val="F5C05B"/>
              </a:solidFill>
            </a:endParaRPr>
          </a:p>
          <a:p>
            <a:r>
              <a:rPr lang="en-US" sz="8000" b="1" dirty="0">
                <a:solidFill>
                  <a:srgbClr val="F5C05B"/>
                </a:solidFill>
              </a:rPr>
              <a:t>El </a:t>
            </a:r>
            <a:r>
              <a:rPr lang="en-US" sz="8000" b="1" dirty="0" err="1">
                <a:solidFill>
                  <a:srgbClr val="F5C05B"/>
                </a:solidFill>
              </a:rPr>
              <a:t>poder</a:t>
            </a:r>
            <a:r>
              <a:rPr lang="en-US" sz="8000" b="1" dirty="0">
                <a:solidFill>
                  <a:srgbClr val="F5C05B"/>
                </a:solidFill>
              </a:rPr>
              <a:t> del color</a:t>
            </a:r>
            <a:endParaRPr lang="en-IE" sz="8000" dirty="0">
              <a:solidFill>
                <a:srgbClr val="F5C05B"/>
              </a:solidFill>
            </a:endParaRPr>
          </a:p>
        </p:txBody>
      </p:sp>
      <p:sp>
        <p:nvSpPr>
          <p:cNvPr id="3" name="Text Placeholder 2">
            <a:extLst>
              <a:ext uri="{FF2B5EF4-FFF2-40B4-BE49-F238E27FC236}">
                <a16:creationId xmlns:a16="http://schemas.microsoft.com/office/drawing/2014/main" id="{EB62D4EF-6FCA-4C15-8126-8FA4F69B6126}"/>
              </a:ext>
            </a:extLst>
          </p:cNvPr>
          <p:cNvSpPr>
            <a:spLocks noGrp="1"/>
          </p:cNvSpPr>
          <p:nvPr>
            <p:ph type="body" sz="quarter" idx="17"/>
          </p:nvPr>
        </p:nvSpPr>
        <p:spPr>
          <a:xfrm>
            <a:off x="5836257" y="1785652"/>
            <a:ext cx="5762415" cy="3947440"/>
          </a:xfrm>
        </p:spPr>
        <p:txBody>
          <a:bodyPr/>
          <a:lstStyle/>
          <a:p>
            <a:r>
              <a:rPr lang="es-ES" dirty="0">
                <a:solidFill>
                  <a:srgbClr val="085156"/>
                </a:solidFill>
              </a:rPr>
              <a:t>Como se mencionó en el Módulo 1, el color de los productos alimenticios y bebidas influye fuertemente en las actitudes y comportamientos de compra de los consumidores. Según una encuesta nacional de </a:t>
            </a:r>
            <a:r>
              <a:rPr lang="es-ES" dirty="0" err="1">
                <a:solidFill>
                  <a:srgbClr val="085156"/>
                </a:solidFill>
              </a:rPr>
              <a:t>Sensient</a:t>
            </a:r>
            <a:r>
              <a:rPr lang="es-ES" dirty="0">
                <a:solidFill>
                  <a:srgbClr val="085156"/>
                </a:solidFill>
              </a:rPr>
              <a:t>, el 63% de los consumidores serían más propensos a comprar una marca que reemplaza los colores artificiales con colores de fuentes naturales.</a:t>
            </a:r>
          </a:p>
          <a:p>
            <a:r>
              <a:rPr lang="es-ES" dirty="0">
                <a:solidFill>
                  <a:srgbClr val="085156"/>
                </a:solidFill>
              </a:rPr>
              <a:t>El color de los alimentos conecta a los consumidores con valores y actitudes específicas; tiene el poder de empoderar.</a:t>
            </a:r>
            <a:endParaRPr lang="en-IE" dirty="0"/>
          </a:p>
        </p:txBody>
      </p:sp>
      <p:pic>
        <p:nvPicPr>
          <p:cNvPr id="6" name="Picture Placeholder 5" descr="Colorful powder on plates">
            <a:extLst>
              <a:ext uri="{FF2B5EF4-FFF2-40B4-BE49-F238E27FC236}">
                <a16:creationId xmlns:a16="http://schemas.microsoft.com/office/drawing/2014/main" id="{D1F001AD-6D48-4F36-B7CC-779918799EF8}"/>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19015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C3509-105C-4ADF-89EA-7AD4C2CE3D58}"/>
              </a:ext>
            </a:extLst>
          </p:cNvPr>
          <p:cNvSpPr>
            <a:spLocks noGrp="1"/>
          </p:cNvSpPr>
          <p:nvPr>
            <p:ph type="body" sz="quarter" idx="19"/>
          </p:nvPr>
        </p:nvSpPr>
        <p:spPr/>
        <p:txBody>
          <a:bodyPr/>
          <a:lstStyle/>
          <a:p>
            <a:r>
              <a:rPr lang="es-ES" b="1" dirty="0"/>
              <a:t>El poder del color ... devorando el arcoíris</a:t>
            </a:r>
            <a:endParaRPr lang="en-IE" dirty="0"/>
          </a:p>
        </p:txBody>
      </p:sp>
      <p:sp>
        <p:nvSpPr>
          <p:cNvPr id="3" name="Text Placeholder 2">
            <a:extLst>
              <a:ext uri="{FF2B5EF4-FFF2-40B4-BE49-F238E27FC236}">
                <a16:creationId xmlns:a16="http://schemas.microsoft.com/office/drawing/2014/main" id="{FD38D9C2-B065-4234-8064-BC498C61CB99}"/>
              </a:ext>
            </a:extLst>
          </p:cNvPr>
          <p:cNvSpPr>
            <a:spLocks noGrp="1"/>
          </p:cNvSpPr>
          <p:nvPr>
            <p:ph type="body" sz="quarter" idx="20"/>
          </p:nvPr>
        </p:nvSpPr>
        <p:spPr/>
        <p:txBody>
          <a:bodyPr/>
          <a:lstStyle/>
          <a:p>
            <a:r>
              <a:rPr lang="es-ES" sz="2800" b="1" dirty="0">
                <a:solidFill>
                  <a:srgbClr val="F5C05B"/>
                </a:solidFill>
              </a:rPr>
              <a:t>Mesa para dos: mi </a:t>
            </a:r>
            <a:r>
              <a:rPr lang="es-ES" sz="2800" b="1" dirty="0" err="1">
                <a:solidFill>
                  <a:srgbClr val="F5C05B"/>
                </a:solidFill>
              </a:rPr>
              <a:t>smartphone</a:t>
            </a:r>
            <a:r>
              <a:rPr lang="es-ES" sz="2800" b="1" dirty="0">
                <a:solidFill>
                  <a:srgbClr val="F5C05B"/>
                </a:solidFill>
              </a:rPr>
              <a:t> y yo</a:t>
            </a:r>
          </a:p>
          <a:p>
            <a:br>
              <a:rPr lang="en-US" sz="800" dirty="0"/>
            </a:br>
            <a:r>
              <a:rPr lang="es-ES" dirty="0">
                <a:solidFill>
                  <a:srgbClr val="406F70"/>
                </a:solidFill>
              </a:rPr>
              <a:t>A medida que las publicaciones de alimentos y bebidas en plataformas de redes sociales como Instagram y Pinterest ascienden a millones y miles de millones, las comidas y bebidas coloridas llaman la atención. </a:t>
            </a:r>
            <a:r>
              <a:rPr lang="es-ES" dirty="0" err="1">
                <a:solidFill>
                  <a:srgbClr val="406F70"/>
                </a:solidFill>
              </a:rPr>
              <a:t>Mintel</a:t>
            </a:r>
            <a:r>
              <a:rPr lang="es-ES" dirty="0">
                <a:solidFill>
                  <a:srgbClr val="406F70"/>
                </a:solidFill>
              </a:rPr>
              <a:t> descubrió que el color es un aspecto clave de la comida y la bebida que se pueden compartir, y que los ingredientes de la comida y la bebida han inspirado las tendencias de color actuales en la moda, la decoración del hogar, los medios de comunicación y otros contenidos virales (2019).</a:t>
            </a:r>
          </a:p>
          <a:p>
            <a:r>
              <a:rPr lang="es-ES" dirty="0">
                <a:solidFill>
                  <a:srgbClr val="406F70"/>
                </a:solidFill>
              </a:rPr>
              <a:t>Existe una oportunidad continua para que las pymes de servicios de alimentos innoven utilizando el atractivo visual en comparación con las extensiones de línea de sabor tradicionales en respuesta a una sociedad más orientada a lo visual que pasa más tiempo en las plataformas de redes sociales.</a:t>
            </a:r>
            <a:endParaRPr lang="en-IE" dirty="0">
              <a:solidFill>
                <a:srgbClr val="406F70"/>
              </a:solidFill>
            </a:endParaRPr>
          </a:p>
        </p:txBody>
      </p:sp>
      <p:pic>
        <p:nvPicPr>
          <p:cNvPr id="1026" name="Picture 2">
            <a:extLst>
              <a:ext uri="{FF2B5EF4-FFF2-40B4-BE49-F238E27FC236}">
                <a16:creationId xmlns:a16="http://schemas.microsoft.com/office/drawing/2014/main" id="{25620260-5A0F-49DB-B4AC-6290BDF89F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0464" y="1395681"/>
            <a:ext cx="1160989" cy="1160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terest Vector Logo - Download Free SVG Icon | Worldvectorlogo">
            <a:extLst>
              <a:ext uri="{FF2B5EF4-FFF2-40B4-BE49-F238E27FC236}">
                <a16:creationId xmlns:a16="http://schemas.microsoft.com/office/drawing/2014/main" id="{1211C670-53EC-40C1-B401-A839BA5543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1993" y="1395681"/>
            <a:ext cx="1160989" cy="116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17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D244C-2E8A-4CA6-91BB-6D95789BCEE1}"/>
              </a:ext>
            </a:extLst>
          </p:cNvPr>
          <p:cNvSpPr>
            <a:spLocks noGrp="1"/>
          </p:cNvSpPr>
          <p:nvPr>
            <p:ph type="body" sz="quarter" idx="19"/>
          </p:nvPr>
        </p:nvSpPr>
        <p:spPr/>
        <p:txBody>
          <a:bodyPr>
            <a:normAutofit/>
          </a:bodyPr>
          <a:lstStyle/>
          <a:p>
            <a:r>
              <a:rPr lang="en-US" b="1" dirty="0"/>
              <a:t>El </a:t>
            </a:r>
            <a:r>
              <a:rPr lang="en-US" b="1" dirty="0" err="1"/>
              <a:t>poder</a:t>
            </a:r>
            <a:r>
              <a:rPr lang="en-US" b="1" dirty="0"/>
              <a:t> del color</a:t>
            </a:r>
            <a:endParaRPr lang="en-IE" b="1" dirty="0"/>
          </a:p>
        </p:txBody>
      </p:sp>
      <p:pic>
        <p:nvPicPr>
          <p:cNvPr id="5" name="Picture 4">
            <a:extLst>
              <a:ext uri="{FF2B5EF4-FFF2-40B4-BE49-F238E27FC236}">
                <a16:creationId xmlns:a16="http://schemas.microsoft.com/office/drawing/2014/main" id="{8251EF08-7B51-4AC0-83FF-BB57D0EFD9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81984"/>
            <a:ext cx="12192000" cy="2195678"/>
          </a:xfrm>
          <a:prstGeom prst="rect">
            <a:avLst/>
          </a:prstGeom>
        </p:spPr>
      </p:pic>
      <p:sp>
        <p:nvSpPr>
          <p:cNvPr id="4" name="TextBox 3">
            <a:extLst>
              <a:ext uri="{FF2B5EF4-FFF2-40B4-BE49-F238E27FC236}">
                <a16:creationId xmlns:a16="http://schemas.microsoft.com/office/drawing/2014/main" id="{72F1607D-E154-415F-9C36-435A2A46AFEE}"/>
              </a:ext>
            </a:extLst>
          </p:cNvPr>
          <p:cNvSpPr txBox="1"/>
          <p:nvPr/>
        </p:nvSpPr>
        <p:spPr>
          <a:xfrm>
            <a:off x="147803" y="2642866"/>
            <a:ext cx="5789702" cy="830997"/>
          </a:xfrm>
          <a:prstGeom prst="rect">
            <a:avLst/>
          </a:prstGeom>
          <a:noFill/>
        </p:spPr>
        <p:txBody>
          <a:bodyPr wrap="square" rtlCol="0">
            <a:spAutoFit/>
          </a:bodyPr>
          <a:lstStyle/>
          <a:p>
            <a:r>
              <a:rPr lang="es-ES" sz="2400" b="1" dirty="0">
                <a:solidFill>
                  <a:srgbClr val="085156"/>
                </a:solidFill>
              </a:rPr>
              <a:t>1. El color conecta al consumidor con las causas y la comunidad</a:t>
            </a:r>
            <a:endParaRPr lang="en-IE" sz="2400" b="1" dirty="0">
              <a:solidFill>
                <a:srgbClr val="085156"/>
              </a:solidFill>
            </a:endParaRPr>
          </a:p>
        </p:txBody>
      </p:sp>
      <p:sp>
        <p:nvSpPr>
          <p:cNvPr id="6" name="TextBox 5">
            <a:extLst>
              <a:ext uri="{FF2B5EF4-FFF2-40B4-BE49-F238E27FC236}">
                <a16:creationId xmlns:a16="http://schemas.microsoft.com/office/drawing/2014/main" id="{C7FCC0D0-2F9D-47E5-887E-C4DF7525C2E8}"/>
              </a:ext>
            </a:extLst>
          </p:cNvPr>
          <p:cNvSpPr txBox="1"/>
          <p:nvPr/>
        </p:nvSpPr>
        <p:spPr>
          <a:xfrm>
            <a:off x="6449568" y="2598002"/>
            <a:ext cx="5449824" cy="830997"/>
          </a:xfrm>
          <a:prstGeom prst="rect">
            <a:avLst/>
          </a:prstGeom>
          <a:noFill/>
        </p:spPr>
        <p:txBody>
          <a:bodyPr wrap="square" rtlCol="0">
            <a:spAutoFit/>
          </a:bodyPr>
          <a:lstStyle/>
          <a:p>
            <a:r>
              <a:rPr lang="es-ES" sz="2400" b="1" dirty="0">
                <a:solidFill>
                  <a:srgbClr val="085156"/>
                </a:solidFill>
              </a:rPr>
              <a:t>2. El color proporciona indicadores de los beneficios para la salud del consumidor.</a:t>
            </a:r>
            <a:endParaRPr lang="en-IE" sz="2400" b="1" dirty="0">
              <a:solidFill>
                <a:srgbClr val="085156"/>
              </a:solidFill>
            </a:endParaRPr>
          </a:p>
        </p:txBody>
      </p:sp>
      <p:cxnSp>
        <p:nvCxnSpPr>
          <p:cNvPr id="8" name="Straight Connector 7">
            <a:extLst>
              <a:ext uri="{FF2B5EF4-FFF2-40B4-BE49-F238E27FC236}">
                <a16:creationId xmlns:a16="http://schemas.microsoft.com/office/drawing/2014/main" id="{A3920145-64A3-47DE-ACA0-EB8F49BA2834}"/>
              </a:ext>
            </a:extLst>
          </p:cNvPr>
          <p:cNvCxnSpPr>
            <a:cxnSpLocks/>
          </p:cNvCxnSpPr>
          <p:nvPr/>
        </p:nvCxnSpPr>
        <p:spPr>
          <a:xfrm>
            <a:off x="6193536" y="2852928"/>
            <a:ext cx="0" cy="2912604"/>
          </a:xfrm>
          <a:prstGeom prst="line">
            <a:avLst/>
          </a:prstGeom>
          <a:ln w="28575">
            <a:solidFill>
              <a:srgbClr val="0851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167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chain link">
            <a:extLst>
              <a:ext uri="{FF2B5EF4-FFF2-40B4-BE49-F238E27FC236}">
                <a16:creationId xmlns:a16="http://schemas.microsoft.com/office/drawing/2014/main" id="{AB185A86-61AA-4BE0-B8A1-EFC3493E6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748535" y="3176342"/>
            <a:ext cx="2759104" cy="2544826"/>
          </a:xfrm>
          <a:prstGeom prst="rect">
            <a:avLst/>
          </a:prstGeom>
          <a:ln>
            <a:noFill/>
          </a:ln>
          <a:effectLst>
            <a:softEdge rad="112500"/>
          </a:effectLst>
        </p:spPr>
      </p:pic>
      <p:sp>
        <p:nvSpPr>
          <p:cNvPr id="2" name="Text Placeholder 1">
            <a:extLst>
              <a:ext uri="{FF2B5EF4-FFF2-40B4-BE49-F238E27FC236}">
                <a16:creationId xmlns:a16="http://schemas.microsoft.com/office/drawing/2014/main" id="{E6AA4679-C57E-47C5-8A10-3A22D2B5CC39}"/>
              </a:ext>
            </a:extLst>
          </p:cNvPr>
          <p:cNvSpPr>
            <a:spLocks noGrp="1"/>
          </p:cNvSpPr>
          <p:nvPr>
            <p:ph type="body" sz="quarter" idx="19"/>
          </p:nvPr>
        </p:nvSpPr>
        <p:spPr/>
        <p:txBody>
          <a:bodyPr/>
          <a:lstStyle/>
          <a:p>
            <a:r>
              <a:rPr lang="es-ES" b="1" dirty="0">
                <a:solidFill>
                  <a:srgbClr val="F5C05B"/>
                </a:solidFill>
              </a:rPr>
              <a:t>El vínculo entre comida, dieta y salud</a:t>
            </a:r>
            <a:endParaRPr lang="en-IE" b="1" dirty="0">
              <a:solidFill>
                <a:srgbClr val="F5C05B"/>
              </a:solidFill>
            </a:endParaRPr>
          </a:p>
        </p:txBody>
      </p:sp>
      <p:sp>
        <p:nvSpPr>
          <p:cNvPr id="3" name="Text Placeholder 2">
            <a:extLst>
              <a:ext uri="{FF2B5EF4-FFF2-40B4-BE49-F238E27FC236}">
                <a16:creationId xmlns:a16="http://schemas.microsoft.com/office/drawing/2014/main" id="{E7316841-CEAE-4356-85A6-3F1D568114A2}"/>
              </a:ext>
            </a:extLst>
          </p:cNvPr>
          <p:cNvSpPr>
            <a:spLocks noGrp="1"/>
          </p:cNvSpPr>
          <p:nvPr>
            <p:ph type="body" sz="quarter" idx="20"/>
          </p:nvPr>
        </p:nvSpPr>
        <p:spPr>
          <a:xfrm>
            <a:off x="586551" y="2133931"/>
            <a:ext cx="11040590" cy="4262079"/>
          </a:xfrm>
        </p:spPr>
        <p:txBody>
          <a:bodyPr vert="horz" lIns="91440" tIns="45720" rIns="91440" bIns="45720" rtlCol="0" anchor="t">
            <a:noAutofit/>
          </a:bodyPr>
          <a:lstStyle/>
          <a:p>
            <a:r>
              <a:rPr lang="es-ES" dirty="0">
                <a:solidFill>
                  <a:srgbClr val="085156"/>
                </a:solidFill>
                <a:ea typeface="Calibri" panose="020F0502020204030204" pitchFamily="34" charset="0"/>
                <a:cs typeface="Times New Roman"/>
              </a:rPr>
              <a:t>Si comemos demasiada comida, o comida que le da a nuestro cuerpo las instrucciones incorrectas, podemos tener sobrepeso u obesidad y correr el riesgo de desarrollar enfermedades y problemas de salud graves.</a:t>
            </a:r>
            <a:endParaRPr lang="es-ES" dirty="0">
              <a:solidFill>
                <a:srgbClr val="085156"/>
              </a:solidFill>
              <a:ea typeface="Calibri" panose="020F0502020204030204" pitchFamily="34" charset="0"/>
              <a:cs typeface="Times New Roman" panose="02020603050405020304" pitchFamily="18" charset="0"/>
            </a:endParaRPr>
          </a:p>
          <a:p>
            <a:r>
              <a:rPr lang="es-ES" dirty="0">
                <a:solidFill>
                  <a:srgbClr val="085156"/>
                </a:solidFill>
                <a:ea typeface="Calibri" panose="020F0502020204030204" pitchFamily="34" charset="0"/>
                <a:cs typeface="Times New Roman" panose="02020603050405020304" pitchFamily="18" charset="0"/>
              </a:rPr>
              <a:t>Ejemplos de tales condiciones son:</a:t>
            </a:r>
            <a:endParaRPr lang="es-ES" b="1" dirty="0">
              <a:solidFill>
                <a:srgbClr val="085156"/>
              </a:solidFill>
              <a:effectLst/>
              <a:ea typeface="Calibri" panose="020F0502020204030204" pitchFamily="34" charset="0"/>
              <a:cs typeface="Times New Roman" panose="02020603050405020304" pitchFamily="18" charset="0"/>
            </a:endParaRPr>
          </a:p>
          <a:p>
            <a:r>
              <a:rPr lang="es-ES" b="1" dirty="0">
                <a:solidFill>
                  <a:srgbClr val="085156"/>
                </a:solidFill>
                <a:ea typeface="Calibri" panose="020F0502020204030204" pitchFamily="34" charset="0"/>
                <a:cs typeface="Times New Roman" panose="02020603050405020304" pitchFamily="18" charset="0"/>
              </a:rPr>
              <a:t>- Artritis</a:t>
            </a:r>
          </a:p>
          <a:p>
            <a:r>
              <a:rPr lang="es-ES" b="1" dirty="0">
                <a:solidFill>
                  <a:srgbClr val="085156"/>
                </a:solidFill>
                <a:ea typeface="Calibri" panose="020F0502020204030204" pitchFamily="34" charset="0"/>
                <a:cs typeface="Times New Roman" panose="02020603050405020304" pitchFamily="18" charset="0"/>
              </a:rPr>
              <a:t>- Diabetes</a:t>
            </a:r>
          </a:p>
          <a:p>
            <a:r>
              <a:rPr lang="es-ES" b="1" dirty="0">
                <a:solidFill>
                  <a:srgbClr val="085156"/>
                </a:solidFill>
                <a:ea typeface="Calibri" panose="020F0502020204030204" pitchFamily="34" charset="0"/>
                <a:cs typeface="Times New Roman" panose="02020603050405020304" pitchFamily="18" charset="0"/>
              </a:rPr>
              <a:t>- Cáncer</a:t>
            </a:r>
          </a:p>
          <a:p>
            <a:r>
              <a:rPr lang="es-ES" b="1" dirty="0">
                <a:solidFill>
                  <a:srgbClr val="085156"/>
                </a:solidFill>
                <a:ea typeface="Calibri" panose="020F0502020204030204" pitchFamily="34" charset="0"/>
                <a:cs typeface="Times New Roman" panose="02020603050405020304" pitchFamily="18" charset="0"/>
              </a:rPr>
              <a:t>- Enfermedad del corazón.</a:t>
            </a:r>
            <a:endParaRPr lang="en-IE" sz="800" dirty="0">
              <a:solidFill>
                <a:srgbClr val="085156"/>
              </a:solidFill>
              <a:effectLst/>
              <a:ea typeface="Calibri" panose="020F0502020204030204" pitchFamily="34" charset="0"/>
              <a:cs typeface="Times New Roman" panose="02020603050405020304" pitchFamily="18" charset="0"/>
            </a:endParaRPr>
          </a:p>
          <a:p>
            <a:r>
              <a:rPr lang="es-ES" dirty="0">
                <a:solidFill>
                  <a:srgbClr val="085156"/>
                </a:solidFill>
              </a:rPr>
              <a:t>En definitiva, existe una clara relación entre los alimentos que ingerimos y nuestro bienestar.</a:t>
            </a:r>
            <a:endParaRPr lang="en-IE" dirty="0"/>
          </a:p>
        </p:txBody>
      </p:sp>
    </p:spTree>
    <p:extLst>
      <p:ext uri="{BB962C8B-B14F-4D97-AF65-F5344CB8AC3E}">
        <p14:creationId xmlns:p14="http://schemas.microsoft.com/office/powerpoint/2010/main" val="2270165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6AA2C-BA65-4FD4-B1F5-59185C3F8D2F}"/>
              </a:ext>
            </a:extLst>
          </p:cNvPr>
          <p:cNvSpPr>
            <a:spLocks noGrp="1"/>
          </p:cNvSpPr>
          <p:nvPr>
            <p:ph type="body" sz="quarter" idx="19"/>
          </p:nvPr>
        </p:nvSpPr>
        <p:spPr/>
        <p:txBody>
          <a:bodyPr/>
          <a:lstStyle/>
          <a:p>
            <a:r>
              <a:rPr lang="en-US" b="1" dirty="0"/>
              <a:t>El </a:t>
            </a:r>
            <a:r>
              <a:rPr lang="en-US" b="1" dirty="0" err="1"/>
              <a:t>poder</a:t>
            </a:r>
            <a:r>
              <a:rPr lang="en-US" b="1" dirty="0"/>
              <a:t> del color</a:t>
            </a:r>
            <a:endParaRPr lang="en-IE" dirty="0"/>
          </a:p>
        </p:txBody>
      </p:sp>
      <p:pic>
        <p:nvPicPr>
          <p:cNvPr id="5" name="Picture 4">
            <a:extLst>
              <a:ext uri="{FF2B5EF4-FFF2-40B4-BE49-F238E27FC236}">
                <a16:creationId xmlns:a16="http://schemas.microsoft.com/office/drawing/2014/main" id="{644E39E8-1CA7-49B0-BFEE-B09822E1B8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40608"/>
            <a:ext cx="12192000" cy="2750089"/>
          </a:xfrm>
          <a:prstGeom prst="rect">
            <a:avLst/>
          </a:prstGeom>
        </p:spPr>
      </p:pic>
      <p:sp>
        <p:nvSpPr>
          <p:cNvPr id="3" name="TextBox 2">
            <a:extLst>
              <a:ext uri="{FF2B5EF4-FFF2-40B4-BE49-F238E27FC236}">
                <a16:creationId xmlns:a16="http://schemas.microsoft.com/office/drawing/2014/main" id="{05DD74AD-0754-404D-847C-2D76BDC5068A}"/>
              </a:ext>
            </a:extLst>
          </p:cNvPr>
          <p:cNvSpPr txBox="1"/>
          <p:nvPr/>
        </p:nvSpPr>
        <p:spPr>
          <a:xfrm>
            <a:off x="316992" y="2641284"/>
            <a:ext cx="5327904" cy="830997"/>
          </a:xfrm>
          <a:prstGeom prst="rect">
            <a:avLst/>
          </a:prstGeom>
          <a:noFill/>
        </p:spPr>
        <p:txBody>
          <a:bodyPr wrap="square" rtlCol="0">
            <a:spAutoFit/>
          </a:bodyPr>
          <a:lstStyle/>
          <a:p>
            <a:r>
              <a:rPr lang="es-ES" sz="2400" b="1" dirty="0">
                <a:solidFill>
                  <a:srgbClr val="085156"/>
                </a:solidFill>
              </a:rPr>
              <a:t>3. El color promueve las estaciones y las ocasiones</a:t>
            </a:r>
            <a:endParaRPr lang="en-US" sz="2400" b="1" dirty="0">
              <a:solidFill>
                <a:srgbClr val="085156"/>
              </a:solidFill>
            </a:endParaRPr>
          </a:p>
        </p:txBody>
      </p:sp>
      <p:sp>
        <p:nvSpPr>
          <p:cNvPr id="4" name="TextBox 3">
            <a:extLst>
              <a:ext uri="{FF2B5EF4-FFF2-40B4-BE49-F238E27FC236}">
                <a16:creationId xmlns:a16="http://schemas.microsoft.com/office/drawing/2014/main" id="{5438614A-F00F-4D70-824F-BABD9442BE93}"/>
              </a:ext>
            </a:extLst>
          </p:cNvPr>
          <p:cNvSpPr txBox="1"/>
          <p:nvPr/>
        </p:nvSpPr>
        <p:spPr>
          <a:xfrm>
            <a:off x="6342428" y="2641283"/>
            <a:ext cx="5327904" cy="830997"/>
          </a:xfrm>
          <a:prstGeom prst="rect">
            <a:avLst/>
          </a:prstGeom>
          <a:noFill/>
        </p:spPr>
        <p:txBody>
          <a:bodyPr wrap="square" rtlCol="0">
            <a:spAutoFit/>
          </a:bodyPr>
          <a:lstStyle/>
          <a:p>
            <a:r>
              <a:rPr lang="es-ES" sz="2400" b="1" dirty="0">
                <a:solidFill>
                  <a:srgbClr val="085156"/>
                </a:solidFill>
              </a:rPr>
              <a:t>4. El color representa el valor y el estilo de vida</a:t>
            </a:r>
            <a:endParaRPr lang="en-IE" sz="2400" b="1" dirty="0">
              <a:solidFill>
                <a:srgbClr val="085156"/>
              </a:solidFill>
            </a:endParaRPr>
          </a:p>
        </p:txBody>
      </p:sp>
      <p:cxnSp>
        <p:nvCxnSpPr>
          <p:cNvPr id="6" name="Straight Connector 5">
            <a:extLst>
              <a:ext uri="{FF2B5EF4-FFF2-40B4-BE49-F238E27FC236}">
                <a16:creationId xmlns:a16="http://schemas.microsoft.com/office/drawing/2014/main" id="{F5314904-3852-4AF1-A803-2B8A3ACECAF2}"/>
              </a:ext>
            </a:extLst>
          </p:cNvPr>
          <p:cNvCxnSpPr>
            <a:cxnSpLocks/>
          </p:cNvCxnSpPr>
          <p:nvPr/>
        </p:nvCxnSpPr>
        <p:spPr>
          <a:xfrm>
            <a:off x="5913120" y="2670048"/>
            <a:ext cx="0" cy="2912604"/>
          </a:xfrm>
          <a:prstGeom prst="line">
            <a:avLst/>
          </a:prstGeom>
          <a:ln w="28575">
            <a:solidFill>
              <a:srgbClr val="0851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799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964FC-CA46-4293-A7BB-30B37AC6CF12}"/>
              </a:ext>
            </a:extLst>
          </p:cNvPr>
          <p:cNvSpPr>
            <a:spLocks noGrp="1"/>
          </p:cNvSpPr>
          <p:nvPr>
            <p:ph type="body" sz="quarter" idx="19"/>
          </p:nvPr>
        </p:nvSpPr>
        <p:spPr/>
        <p:txBody>
          <a:bodyPr/>
          <a:lstStyle/>
          <a:p>
            <a:r>
              <a:rPr lang="en-US" b="1" dirty="0"/>
              <a:t>El </a:t>
            </a:r>
            <a:r>
              <a:rPr lang="en-US" b="1" dirty="0" err="1"/>
              <a:t>poder</a:t>
            </a:r>
            <a:r>
              <a:rPr lang="en-US" b="1" dirty="0"/>
              <a:t> del color</a:t>
            </a:r>
            <a:endParaRPr lang="en-IE" dirty="0"/>
          </a:p>
          <a:p>
            <a:endParaRPr lang="en-IE" dirty="0"/>
          </a:p>
        </p:txBody>
      </p:sp>
      <p:pic>
        <p:nvPicPr>
          <p:cNvPr id="5" name="Picture 4">
            <a:extLst>
              <a:ext uri="{FF2B5EF4-FFF2-40B4-BE49-F238E27FC236}">
                <a16:creationId xmlns:a16="http://schemas.microsoft.com/office/drawing/2014/main" id="{4B621D32-2C15-49E5-8161-624DA79A19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 y="3437979"/>
            <a:ext cx="11789663" cy="2496461"/>
          </a:xfrm>
          <a:prstGeom prst="rect">
            <a:avLst/>
          </a:prstGeom>
        </p:spPr>
      </p:pic>
      <p:sp>
        <p:nvSpPr>
          <p:cNvPr id="4" name="TextBox 3">
            <a:extLst>
              <a:ext uri="{FF2B5EF4-FFF2-40B4-BE49-F238E27FC236}">
                <a16:creationId xmlns:a16="http://schemas.microsoft.com/office/drawing/2014/main" id="{DA93ED6D-CD24-4CD3-A3A5-3EC2940086B5}"/>
              </a:ext>
            </a:extLst>
          </p:cNvPr>
          <p:cNvSpPr txBox="1"/>
          <p:nvPr/>
        </p:nvSpPr>
        <p:spPr>
          <a:xfrm>
            <a:off x="316992" y="2641284"/>
            <a:ext cx="5327904" cy="461665"/>
          </a:xfrm>
          <a:prstGeom prst="rect">
            <a:avLst/>
          </a:prstGeom>
          <a:noFill/>
        </p:spPr>
        <p:txBody>
          <a:bodyPr wrap="square" rtlCol="0">
            <a:spAutoFit/>
          </a:bodyPr>
          <a:lstStyle/>
          <a:p>
            <a:r>
              <a:rPr lang="es-ES" sz="2400" b="1" dirty="0">
                <a:solidFill>
                  <a:srgbClr val="085156"/>
                </a:solidFill>
              </a:rPr>
              <a:t>5. El color revela o indica sabor</a:t>
            </a:r>
            <a:endParaRPr lang="en-IE" sz="2400" b="1" dirty="0">
              <a:solidFill>
                <a:srgbClr val="085156"/>
              </a:solidFill>
            </a:endParaRPr>
          </a:p>
        </p:txBody>
      </p:sp>
      <p:sp>
        <p:nvSpPr>
          <p:cNvPr id="6" name="TextBox 5">
            <a:extLst>
              <a:ext uri="{FF2B5EF4-FFF2-40B4-BE49-F238E27FC236}">
                <a16:creationId xmlns:a16="http://schemas.microsoft.com/office/drawing/2014/main" id="{CAD5E42C-8D80-461E-8026-54E00C0A55C7}"/>
              </a:ext>
            </a:extLst>
          </p:cNvPr>
          <p:cNvSpPr txBox="1"/>
          <p:nvPr/>
        </p:nvSpPr>
        <p:spPr>
          <a:xfrm>
            <a:off x="6382512" y="2641284"/>
            <a:ext cx="5327904" cy="461665"/>
          </a:xfrm>
          <a:prstGeom prst="rect">
            <a:avLst/>
          </a:prstGeom>
          <a:noFill/>
        </p:spPr>
        <p:txBody>
          <a:bodyPr wrap="square" rtlCol="0">
            <a:spAutoFit/>
          </a:bodyPr>
          <a:lstStyle/>
          <a:p>
            <a:r>
              <a:rPr lang="es-ES" sz="2400" b="1" dirty="0">
                <a:solidFill>
                  <a:srgbClr val="085156"/>
                </a:solidFill>
              </a:rPr>
              <a:t>6. El color indica calidad y frescura.</a:t>
            </a:r>
            <a:endParaRPr lang="en-IE" sz="2400" b="1" dirty="0">
              <a:solidFill>
                <a:srgbClr val="085156"/>
              </a:solidFill>
            </a:endParaRPr>
          </a:p>
        </p:txBody>
      </p:sp>
      <p:cxnSp>
        <p:nvCxnSpPr>
          <p:cNvPr id="7" name="Straight Connector 6">
            <a:extLst>
              <a:ext uri="{FF2B5EF4-FFF2-40B4-BE49-F238E27FC236}">
                <a16:creationId xmlns:a16="http://schemas.microsoft.com/office/drawing/2014/main" id="{3D95BE84-31A1-4027-BCC7-0231AFC3D7DB}"/>
              </a:ext>
            </a:extLst>
          </p:cNvPr>
          <p:cNvCxnSpPr>
            <a:cxnSpLocks/>
          </p:cNvCxnSpPr>
          <p:nvPr/>
        </p:nvCxnSpPr>
        <p:spPr>
          <a:xfrm>
            <a:off x="5913120" y="2750196"/>
            <a:ext cx="0" cy="2912604"/>
          </a:xfrm>
          <a:prstGeom prst="line">
            <a:avLst/>
          </a:prstGeom>
          <a:ln w="28575">
            <a:solidFill>
              <a:srgbClr val="0851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434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47410-1375-42F2-99DF-62207300C5B3}"/>
              </a:ext>
            </a:extLst>
          </p:cNvPr>
          <p:cNvSpPr>
            <a:spLocks noGrp="1"/>
          </p:cNvSpPr>
          <p:nvPr>
            <p:ph type="body" sz="quarter" idx="16"/>
          </p:nvPr>
        </p:nvSpPr>
        <p:spPr/>
        <p:txBody>
          <a:bodyPr>
            <a:normAutofit fontScale="77500" lnSpcReduction="20000"/>
          </a:bodyPr>
          <a:lstStyle/>
          <a:p>
            <a:r>
              <a:rPr lang="en-US" b="1" dirty="0" err="1">
                <a:solidFill>
                  <a:srgbClr val="085156"/>
                </a:solidFill>
              </a:rPr>
              <a:t>Colorantes</a:t>
            </a:r>
            <a:r>
              <a:rPr lang="en-US" b="1" dirty="0">
                <a:solidFill>
                  <a:srgbClr val="085156"/>
                </a:solidFill>
              </a:rPr>
              <a:t> </a:t>
            </a:r>
            <a:r>
              <a:rPr lang="en-US" b="1" dirty="0" err="1">
                <a:solidFill>
                  <a:srgbClr val="085156"/>
                </a:solidFill>
              </a:rPr>
              <a:t>alimentarios</a:t>
            </a:r>
            <a:r>
              <a:rPr lang="en-US" b="1" dirty="0">
                <a:solidFill>
                  <a:srgbClr val="085156"/>
                </a:solidFill>
              </a:rPr>
              <a:t> </a:t>
            </a:r>
            <a:r>
              <a:rPr lang="en-US" b="1" dirty="0" err="1">
                <a:solidFill>
                  <a:srgbClr val="085156"/>
                </a:solidFill>
              </a:rPr>
              <a:t>naturales</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4C4AE0D8-2833-408F-AB8A-B6035FFF9EDB}"/>
              </a:ext>
            </a:extLst>
          </p:cNvPr>
          <p:cNvSpPr>
            <a:spLocks noGrp="1"/>
          </p:cNvSpPr>
          <p:nvPr>
            <p:ph type="body" sz="quarter" idx="17"/>
          </p:nvPr>
        </p:nvSpPr>
        <p:spPr>
          <a:xfrm>
            <a:off x="5357611" y="1794052"/>
            <a:ext cx="6442961" cy="3947440"/>
          </a:xfrm>
        </p:spPr>
        <p:txBody>
          <a:bodyPr/>
          <a:lstStyle/>
          <a:p>
            <a:r>
              <a:rPr lang="es-ES" dirty="0">
                <a:solidFill>
                  <a:srgbClr val="406F70"/>
                </a:solidFill>
              </a:rPr>
              <a:t>Los colorantes alimentarios naturales proceden de una amplia gama de fuentes como verduras, frutas, plantas, minerales y otras fuentes naturales comestibles. Imparten color cuando se agregan a alimentos o bebidas.</a:t>
            </a:r>
          </a:p>
          <a:p>
            <a:r>
              <a:rPr lang="es-ES" dirty="0">
                <a:solidFill>
                  <a:srgbClr val="406F70"/>
                </a:solidFill>
              </a:rPr>
              <a:t>Los colorantes alimentarios naturales son preparaciones obtenidas por extracción física y / o química que dan como resultado una extracción selectiva de los pigmentos en relación con los constituyentes nutritivos o aromáticos.</a:t>
            </a:r>
          </a:p>
          <a:p>
            <a:r>
              <a:rPr lang="es-ES" dirty="0">
                <a:solidFill>
                  <a:srgbClr val="406F70"/>
                </a:solidFill>
              </a:rPr>
              <a:t>Vienen en muchas formas que consisten en líquidos, polvos, geles y pastas.</a:t>
            </a:r>
            <a:endParaRPr lang="en-IE" dirty="0"/>
          </a:p>
        </p:txBody>
      </p:sp>
      <p:pic>
        <p:nvPicPr>
          <p:cNvPr id="9" name="Picture Placeholder 8" descr="Harvesting root vegetables">
            <a:extLst>
              <a:ext uri="{FF2B5EF4-FFF2-40B4-BE49-F238E27FC236}">
                <a16:creationId xmlns:a16="http://schemas.microsoft.com/office/drawing/2014/main" id="{5E41B4B6-68A4-4DAE-B573-1955BA3864A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5217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3F6A89-5003-4A38-8813-E5794C91E145}"/>
              </a:ext>
            </a:extLst>
          </p:cNvPr>
          <p:cNvSpPr>
            <a:spLocks noGrp="1"/>
          </p:cNvSpPr>
          <p:nvPr>
            <p:ph type="body" sz="quarter" idx="19"/>
          </p:nvPr>
        </p:nvSpPr>
        <p:spPr/>
        <p:txBody>
          <a:bodyPr>
            <a:normAutofit/>
          </a:bodyPr>
          <a:lstStyle/>
          <a:p>
            <a:r>
              <a:rPr lang="es-ES" dirty="0"/>
              <a:t>Algunos ejemplos de colorantes naturales:</a:t>
            </a:r>
            <a:endParaRPr lang="en-IE" dirty="0"/>
          </a:p>
        </p:txBody>
      </p:sp>
      <p:sp>
        <p:nvSpPr>
          <p:cNvPr id="3" name="Text Placeholder 2">
            <a:extLst>
              <a:ext uri="{FF2B5EF4-FFF2-40B4-BE49-F238E27FC236}">
                <a16:creationId xmlns:a16="http://schemas.microsoft.com/office/drawing/2014/main" id="{3CEB32D7-009E-4234-8AD5-914D2C2EF1B9}"/>
              </a:ext>
            </a:extLst>
          </p:cNvPr>
          <p:cNvSpPr>
            <a:spLocks noGrp="1"/>
          </p:cNvSpPr>
          <p:nvPr>
            <p:ph type="body" sz="quarter" idx="20"/>
          </p:nvPr>
        </p:nvSpPr>
        <p:spPr>
          <a:xfrm>
            <a:off x="284401" y="1679518"/>
            <a:ext cx="11404016" cy="4659464"/>
          </a:xfrm>
        </p:spPr>
        <p:txBody>
          <a:bodyPr/>
          <a:lstStyle/>
          <a:p>
            <a:r>
              <a:rPr lang="es-ES" dirty="0">
                <a:solidFill>
                  <a:srgbClr val="00B0F0"/>
                </a:solidFill>
              </a:rPr>
              <a:t>E163 Las </a:t>
            </a:r>
            <a:r>
              <a:rPr lang="es-ES" dirty="0" err="1">
                <a:solidFill>
                  <a:srgbClr val="00B0F0"/>
                </a:solidFill>
              </a:rPr>
              <a:t>anticianinas</a:t>
            </a:r>
            <a:r>
              <a:rPr lang="es-ES" dirty="0">
                <a:solidFill>
                  <a:srgbClr val="00B0F0"/>
                </a:solidFill>
              </a:rPr>
              <a:t> son rojas, moradas y azules derivadas de las uvas, las bayas y la col roja. Se utilizan a menudo en bebidas, mermeladas y confitería.</a:t>
            </a:r>
          </a:p>
          <a:p>
            <a:r>
              <a:rPr lang="es-ES" dirty="0">
                <a:solidFill>
                  <a:srgbClr val="6D2F75"/>
                </a:solidFill>
              </a:rPr>
              <a:t>E162 </a:t>
            </a:r>
            <a:r>
              <a:rPr lang="es-ES" dirty="0" err="1">
                <a:solidFill>
                  <a:srgbClr val="6D2F75"/>
                </a:solidFill>
              </a:rPr>
              <a:t>Betanin</a:t>
            </a:r>
            <a:r>
              <a:rPr lang="es-ES" dirty="0">
                <a:solidFill>
                  <a:srgbClr val="6D2F75"/>
                </a:solidFill>
              </a:rPr>
              <a:t> es un color morado oscuro derivado de la remolacha, funciona bien en productos congelados, secos y de vida útil corta como el yogur.</a:t>
            </a:r>
          </a:p>
          <a:p>
            <a:r>
              <a:rPr lang="es-ES" dirty="0">
                <a:solidFill>
                  <a:srgbClr val="C00000"/>
                </a:solidFill>
              </a:rPr>
              <a:t>El ácido </a:t>
            </a:r>
            <a:r>
              <a:rPr lang="es-ES" dirty="0" err="1">
                <a:solidFill>
                  <a:srgbClr val="C00000"/>
                </a:solidFill>
              </a:rPr>
              <a:t>carmínico</a:t>
            </a:r>
            <a:r>
              <a:rPr lang="es-ES" dirty="0">
                <a:solidFill>
                  <a:srgbClr val="C00000"/>
                </a:solidFill>
              </a:rPr>
              <a:t> E120 es rojo y se deriva de los insectos cochinilla hembra; se utiliza en bebidas alcohólicas y productos cárnicos procesados.</a:t>
            </a:r>
          </a:p>
          <a:p>
            <a:r>
              <a:rPr lang="es-ES" dirty="0">
                <a:solidFill>
                  <a:schemeClr val="accent6">
                    <a:lumMod val="75000"/>
                  </a:schemeClr>
                </a:solidFill>
              </a:rPr>
              <a:t>E140 La clorofila es verde y se encuentra en todas las verduras de hoja verde Se utiliza en productos de confitería y lácteos</a:t>
            </a:r>
          </a:p>
          <a:p>
            <a:r>
              <a:rPr lang="es-ES" dirty="0">
                <a:solidFill>
                  <a:schemeClr val="accent2"/>
                </a:solidFill>
              </a:rPr>
              <a:t>E160 Los </a:t>
            </a:r>
            <a:r>
              <a:rPr lang="es-ES" dirty="0" err="1">
                <a:solidFill>
                  <a:schemeClr val="accent2"/>
                </a:solidFill>
              </a:rPr>
              <a:t>cartenoides</a:t>
            </a:r>
            <a:r>
              <a:rPr lang="es-ES" dirty="0">
                <a:solidFill>
                  <a:schemeClr val="accent2"/>
                </a:solidFill>
              </a:rPr>
              <a:t> son colores amarillo / naranja / rojo derivados de zanahorias, gambas, pimientos rojos, azafrán, etc. Se utiliza en mantequilla y otros productos lácteos y refrescos.</a:t>
            </a:r>
          </a:p>
          <a:p>
            <a:r>
              <a:rPr lang="es-ES" dirty="0"/>
              <a:t>La </a:t>
            </a:r>
            <a:r>
              <a:rPr lang="es-ES" dirty="0" err="1"/>
              <a:t>curcumina</a:t>
            </a:r>
            <a:r>
              <a:rPr lang="es-ES" dirty="0"/>
              <a:t> E100 es un amarillo derivado de la raíz de la cúrcuma que se usa a menudo en encurtidos, sopas y confitería.</a:t>
            </a:r>
            <a:endParaRPr lang="en-IE" dirty="0">
              <a:solidFill>
                <a:srgbClr val="C00000"/>
              </a:solidFill>
            </a:endParaRPr>
          </a:p>
        </p:txBody>
      </p:sp>
    </p:spTree>
    <p:extLst>
      <p:ext uri="{BB962C8B-B14F-4D97-AF65-F5344CB8AC3E}">
        <p14:creationId xmlns:p14="http://schemas.microsoft.com/office/powerpoint/2010/main" val="92908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ECB70-932C-460E-B2BA-7E702C30773A}"/>
              </a:ext>
            </a:extLst>
          </p:cNvPr>
          <p:cNvSpPr>
            <a:spLocks noGrp="1"/>
          </p:cNvSpPr>
          <p:nvPr>
            <p:ph type="body" sz="quarter" idx="19"/>
          </p:nvPr>
        </p:nvSpPr>
        <p:spPr/>
        <p:txBody>
          <a:bodyPr/>
          <a:lstStyle/>
          <a:p>
            <a:r>
              <a:rPr lang="es-ES" b="1" dirty="0"/>
              <a:t>Los conservantes de alimentos de origen vegetal son la nueva tendencia:</a:t>
            </a:r>
            <a:endParaRPr lang="en-IE" dirty="0"/>
          </a:p>
        </p:txBody>
      </p:sp>
      <p:sp>
        <p:nvSpPr>
          <p:cNvPr id="3" name="Text Placeholder 2">
            <a:extLst>
              <a:ext uri="{FF2B5EF4-FFF2-40B4-BE49-F238E27FC236}">
                <a16:creationId xmlns:a16="http://schemas.microsoft.com/office/drawing/2014/main" id="{E80BD703-FFA8-435A-A47E-B459AFC91CCE}"/>
              </a:ext>
            </a:extLst>
          </p:cNvPr>
          <p:cNvSpPr>
            <a:spLocks noGrp="1"/>
          </p:cNvSpPr>
          <p:nvPr>
            <p:ph type="body" sz="quarter" idx="20"/>
          </p:nvPr>
        </p:nvSpPr>
        <p:spPr>
          <a:xfrm>
            <a:off x="397565" y="1970619"/>
            <a:ext cx="11261163" cy="4636915"/>
          </a:xfrm>
        </p:spPr>
        <p:txBody>
          <a:bodyPr/>
          <a:lstStyle/>
          <a:p>
            <a:pPr algn="just"/>
            <a:r>
              <a:rPr lang="es-ES" dirty="0">
                <a:solidFill>
                  <a:srgbClr val="406F70"/>
                </a:solidFill>
              </a:rPr>
              <a:t>Algunos de los conservantes naturales, como los zumos de frutas cítricas, la sal, el azúcar y el vinagre, se usaban tradicionalmente para conservar los alimentos. Con los cambios evolutivos, la industria alimentaria ha estado considerando el uso de plantas y sus extractos como medios potenciales para la conservación de alimentos.</a:t>
            </a:r>
            <a:endParaRPr lang="en-US" dirty="0">
              <a:solidFill>
                <a:srgbClr val="406F70"/>
              </a:solidFill>
            </a:endParaRPr>
          </a:p>
          <a:p>
            <a:pPr algn="just"/>
            <a:r>
              <a:rPr lang="en-US" dirty="0">
                <a:solidFill>
                  <a:srgbClr val="406F70"/>
                </a:solidFill>
              </a:rPr>
              <a:t>5 </a:t>
            </a:r>
            <a:r>
              <a:rPr lang="en-US" dirty="0" err="1">
                <a:solidFill>
                  <a:srgbClr val="406F70"/>
                </a:solidFill>
              </a:rPr>
              <a:t>posibles</a:t>
            </a:r>
            <a:r>
              <a:rPr lang="en-US" dirty="0">
                <a:solidFill>
                  <a:srgbClr val="406F70"/>
                </a:solidFill>
              </a:rPr>
              <a:t> </a:t>
            </a:r>
            <a:r>
              <a:rPr lang="en-US" dirty="0" err="1">
                <a:solidFill>
                  <a:srgbClr val="406F70"/>
                </a:solidFill>
              </a:rPr>
              <a:t>alternativas</a:t>
            </a:r>
            <a:r>
              <a:rPr lang="en-US" dirty="0">
                <a:solidFill>
                  <a:srgbClr val="406F70"/>
                </a:solidFill>
              </a:rPr>
              <a:t> de </a:t>
            </a:r>
            <a:r>
              <a:rPr lang="en-US" dirty="0" err="1">
                <a:solidFill>
                  <a:srgbClr val="406F70"/>
                </a:solidFill>
              </a:rPr>
              <a:t>derivados</a:t>
            </a:r>
            <a:r>
              <a:rPr lang="en-US" dirty="0">
                <a:solidFill>
                  <a:srgbClr val="406F70"/>
                </a:solidFill>
              </a:rPr>
              <a:t> de </a:t>
            </a:r>
            <a:r>
              <a:rPr lang="en-US" dirty="0" err="1">
                <a:solidFill>
                  <a:srgbClr val="406F70"/>
                </a:solidFill>
              </a:rPr>
              <a:t>plantas</a:t>
            </a:r>
            <a:r>
              <a:rPr lang="en-US" dirty="0">
                <a:solidFill>
                  <a:srgbClr val="406F70"/>
                </a:solidFill>
              </a:rPr>
              <a:t> </a:t>
            </a:r>
            <a:r>
              <a:rPr lang="en-US" dirty="0" err="1">
                <a:solidFill>
                  <a:srgbClr val="406F70"/>
                </a:solidFill>
              </a:rPr>
              <a:t>en</a:t>
            </a:r>
            <a:r>
              <a:rPr lang="en-US" dirty="0">
                <a:solidFill>
                  <a:srgbClr val="406F70"/>
                </a:solidFill>
              </a:rPr>
              <a:t> v </a:t>
            </a:r>
            <a:r>
              <a:rPr lang="en-US" dirty="0" err="1">
                <a:solidFill>
                  <a:srgbClr val="406F70"/>
                </a:solidFill>
              </a:rPr>
              <a:t>ez</a:t>
            </a:r>
            <a:r>
              <a:rPr lang="en-US" dirty="0">
                <a:solidFill>
                  <a:srgbClr val="406F70"/>
                </a:solidFill>
              </a:rPr>
              <a:t> de </a:t>
            </a:r>
            <a:r>
              <a:rPr lang="en-US" dirty="0" err="1">
                <a:solidFill>
                  <a:srgbClr val="406F70"/>
                </a:solidFill>
              </a:rPr>
              <a:t>conservantes</a:t>
            </a:r>
            <a:r>
              <a:rPr lang="en-US" dirty="0">
                <a:solidFill>
                  <a:srgbClr val="406F70"/>
                </a:solidFill>
              </a:rPr>
              <a:t> </a:t>
            </a:r>
            <a:r>
              <a:rPr lang="en-US" dirty="0" err="1">
                <a:solidFill>
                  <a:srgbClr val="406F70"/>
                </a:solidFill>
              </a:rPr>
              <a:t>químicos</a:t>
            </a:r>
            <a:r>
              <a:rPr lang="en-US" dirty="0">
                <a:solidFill>
                  <a:srgbClr val="406F70"/>
                </a:solidFill>
              </a:rPr>
              <a:t>:</a:t>
            </a:r>
            <a:endParaRPr lang="en-IE" dirty="0">
              <a:solidFill>
                <a:srgbClr val="CC9131"/>
              </a:solidFill>
            </a:endParaRPr>
          </a:p>
          <a:p>
            <a:pPr algn="just"/>
            <a:r>
              <a:rPr lang="en-IE" dirty="0">
                <a:solidFill>
                  <a:srgbClr val="CC9131"/>
                </a:solidFill>
              </a:rPr>
              <a:t>1: </a:t>
            </a:r>
            <a:r>
              <a:rPr lang="en-IE" dirty="0" err="1">
                <a:solidFill>
                  <a:srgbClr val="CC9131"/>
                </a:solidFill>
              </a:rPr>
              <a:t>ciruela</a:t>
            </a:r>
            <a:r>
              <a:rPr lang="en-IE" dirty="0">
                <a:solidFill>
                  <a:srgbClr val="CC9131"/>
                </a:solidFill>
              </a:rPr>
              <a:t> </a:t>
            </a:r>
            <a:r>
              <a:rPr lang="en-IE" dirty="0" err="1">
                <a:solidFill>
                  <a:srgbClr val="CC9131"/>
                </a:solidFill>
              </a:rPr>
              <a:t>australiana</a:t>
            </a:r>
            <a:r>
              <a:rPr lang="en-IE" dirty="0">
                <a:solidFill>
                  <a:srgbClr val="CC9131"/>
                </a:solidFill>
              </a:rPr>
              <a:t> </a:t>
            </a:r>
            <a:r>
              <a:rPr lang="en-IE" dirty="0" err="1">
                <a:solidFill>
                  <a:srgbClr val="CC9131"/>
                </a:solidFill>
              </a:rPr>
              <a:t>Kakadu</a:t>
            </a:r>
            <a:endParaRPr lang="en-IE" dirty="0">
              <a:solidFill>
                <a:srgbClr val="CC9131"/>
              </a:solidFill>
            </a:endParaRPr>
          </a:p>
          <a:p>
            <a:pPr algn="just"/>
            <a:r>
              <a:rPr lang="en-IE" dirty="0">
                <a:solidFill>
                  <a:srgbClr val="CC9131"/>
                </a:solidFill>
              </a:rPr>
              <a:t>2: </a:t>
            </a:r>
            <a:r>
              <a:rPr lang="en-IE" dirty="0" err="1">
                <a:solidFill>
                  <a:srgbClr val="CC9131"/>
                </a:solidFill>
              </a:rPr>
              <a:t>plantas</a:t>
            </a:r>
            <a:r>
              <a:rPr lang="en-IE" dirty="0">
                <a:solidFill>
                  <a:srgbClr val="CC9131"/>
                </a:solidFill>
              </a:rPr>
              <a:t> de </a:t>
            </a:r>
            <a:r>
              <a:rPr lang="en-IE" dirty="0" err="1">
                <a:solidFill>
                  <a:srgbClr val="CC9131"/>
                </a:solidFill>
              </a:rPr>
              <a:t>romero</a:t>
            </a:r>
            <a:endParaRPr lang="en-IE" dirty="0">
              <a:solidFill>
                <a:srgbClr val="CC9131"/>
              </a:solidFill>
            </a:endParaRPr>
          </a:p>
          <a:p>
            <a:pPr algn="just"/>
            <a:r>
              <a:rPr lang="en-IE" dirty="0">
                <a:solidFill>
                  <a:srgbClr val="CC9131"/>
                </a:solidFill>
              </a:rPr>
              <a:t>3: </a:t>
            </a:r>
            <a:r>
              <a:rPr lang="en-IE" dirty="0" err="1">
                <a:solidFill>
                  <a:srgbClr val="CC9131"/>
                </a:solidFill>
              </a:rPr>
              <a:t>Moringa</a:t>
            </a:r>
            <a:r>
              <a:rPr lang="en-IE" dirty="0">
                <a:solidFill>
                  <a:srgbClr val="CC9131"/>
                </a:solidFill>
              </a:rPr>
              <a:t> </a:t>
            </a:r>
            <a:r>
              <a:rPr lang="en-IE" dirty="0" err="1">
                <a:solidFill>
                  <a:srgbClr val="CC9131"/>
                </a:solidFill>
              </a:rPr>
              <a:t>oleifera</a:t>
            </a:r>
            <a:endParaRPr lang="en-IE" dirty="0">
              <a:solidFill>
                <a:srgbClr val="CC9131"/>
              </a:solidFill>
            </a:endParaRPr>
          </a:p>
          <a:p>
            <a:pPr algn="just"/>
            <a:r>
              <a:rPr lang="en-IE" dirty="0">
                <a:solidFill>
                  <a:srgbClr val="CC9131"/>
                </a:solidFill>
              </a:rPr>
              <a:t>4: </a:t>
            </a:r>
            <a:r>
              <a:rPr lang="en-IE" dirty="0" err="1">
                <a:solidFill>
                  <a:srgbClr val="CC9131"/>
                </a:solidFill>
              </a:rPr>
              <a:t>parabenos</a:t>
            </a:r>
            <a:r>
              <a:rPr lang="en-IE" dirty="0">
                <a:solidFill>
                  <a:srgbClr val="CC9131"/>
                </a:solidFill>
              </a:rPr>
              <a:t> </a:t>
            </a:r>
            <a:r>
              <a:rPr lang="en-IE" dirty="0" err="1">
                <a:solidFill>
                  <a:srgbClr val="CC9131"/>
                </a:solidFill>
              </a:rPr>
              <a:t>naturales</a:t>
            </a:r>
            <a:endParaRPr lang="en-IE" dirty="0">
              <a:solidFill>
                <a:srgbClr val="CC9131"/>
              </a:solidFill>
            </a:endParaRPr>
          </a:p>
          <a:p>
            <a:pPr algn="just"/>
            <a:r>
              <a:rPr lang="en-IE" dirty="0">
                <a:solidFill>
                  <a:srgbClr val="CC9131"/>
                </a:solidFill>
              </a:rPr>
              <a:t>5: </a:t>
            </a:r>
            <a:r>
              <a:rPr lang="en-IE" dirty="0" err="1">
                <a:solidFill>
                  <a:srgbClr val="CC9131"/>
                </a:solidFill>
              </a:rPr>
              <a:t>Verdad</a:t>
            </a:r>
            <a:r>
              <a:rPr lang="en-IE" dirty="0">
                <a:solidFill>
                  <a:srgbClr val="CC9131"/>
                </a:solidFill>
              </a:rPr>
              <a:t> F32</a:t>
            </a:r>
            <a:r>
              <a:rPr lang="en-IE" b="0" i="0" dirty="0">
                <a:solidFill>
                  <a:srgbClr val="085156"/>
                </a:solidFill>
                <a:effectLst/>
              </a:rPr>
              <a:t>			</a:t>
            </a:r>
            <a:r>
              <a:rPr lang="en-IE" dirty="0">
                <a:solidFill>
                  <a:srgbClr val="085156"/>
                </a:solidFill>
              </a:rPr>
              <a:t>						</a:t>
            </a:r>
            <a:r>
              <a:rPr lang="en-IE" sz="1600" b="0" i="0" dirty="0">
                <a:solidFill>
                  <a:srgbClr val="085156"/>
                </a:solidFill>
                <a:effectLst/>
              </a:rPr>
              <a:t> </a:t>
            </a:r>
          </a:p>
          <a:p>
            <a:pPr algn="just"/>
            <a:r>
              <a:rPr lang="en-IE" sz="1400" b="1" i="0" dirty="0">
                <a:solidFill>
                  <a:srgbClr val="085156"/>
                </a:solidFill>
                <a:effectLst/>
                <a:hlinkClick r:id="rId2"/>
              </a:rPr>
              <a:t>https://www.prescouter.com/2018/04/natural-alternatives-chemical-food-preservatives/</a:t>
            </a:r>
            <a:endParaRPr lang="en-IE" sz="1400" b="1" i="0" dirty="0">
              <a:solidFill>
                <a:srgbClr val="085156"/>
              </a:solidFill>
              <a:effectLst/>
            </a:endParaRPr>
          </a:p>
          <a:p>
            <a:pPr algn="just"/>
            <a:endParaRPr lang="en-IE" sz="1400" b="1" i="0" dirty="0">
              <a:solidFill>
                <a:srgbClr val="085156"/>
              </a:solidFill>
              <a:effectLst/>
            </a:endParaRPr>
          </a:p>
          <a:p>
            <a:pPr algn="just"/>
            <a:endParaRPr lang="en-IE" b="0" i="0" dirty="0">
              <a:solidFill>
                <a:srgbClr val="00306E"/>
              </a:solidFill>
              <a:effectLst/>
              <a:latin typeface="Roboto" panose="02000000000000000000" pitchFamily="2" charset="0"/>
            </a:endParaRPr>
          </a:p>
          <a:p>
            <a:pPr algn="just"/>
            <a:endParaRPr lang="en-IE" b="1" i="0" dirty="0">
              <a:solidFill>
                <a:srgbClr val="00306E"/>
              </a:solidFill>
              <a:effectLst/>
              <a:latin typeface="Roboto" panose="02000000000000000000" pitchFamily="2" charset="0"/>
            </a:endParaRPr>
          </a:p>
          <a:p>
            <a:pPr algn="just"/>
            <a:endParaRPr lang="en-US" b="0" i="0" dirty="0">
              <a:solidFill>
                <a:srgbClr val="406F70"/>
              </a:solidFill>
              <a:effectLst/>
            </a:endParaRPr>
          </a:p>
          <a:p>
            <a:endParaRPr lang="en-IE" dirty="0"/>
          </a:p>
        </p:txBody>
      </p:sp>
    </p:spTree>
    <p:extLst>
      <p:ext uri="{BB962C8B-B14F-4D97-AF65-F5344CB8AC3E}">
        <p14:creationId xmlns:p14="http://schemas.microsoft.com/office/powerpoint/2010/main" val="3151201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FFD38-624D-4C93-9696-4052E3933C8A}"/>
              </a:ext>
            </a:extLst>
          </p:cNvPr>
          <p:cNvSpPr>
            <a:spLocks noGrp="1"/>
          </p:cNvSpPr>
          <p:nvPr>
            <p:ph type="body" sz="quarter" idx="13"/>
          </p:nvPr>
        </p:nvSpPr>
        <p:spPr/>
        <p:txBody>
          <a:bodyPr/>
          <a:lstStyle/>
          <a:p>
            <a:r>
              <a:rPr lang="en-US" b="1" dirty="0">
                <a:solidFill>
                  <a:srgbClr val="085156"/>
                </a:solidFill>
              </a:rPr>
              <a:t>Comida sin </a:t>
            </a:r>
            <a:r>
              <a:rPr lang="en-US" b="1" dirty="0" err="1">
                <a:solidFill>
                  <a:srgbClr val="085156"/>
                </a:solidFill>
              </a:rPr>
              <a:t>envolver</a:t>
            </a:r>
            <a:r>
              <a:rPr lang="en-US" b="1" dirty="0">
                <a:solidFill>
                  <a:srgbClr val="085156"/>
                </a:solidFill>
              </a:rPr>
              <a:t> ...</a:t>
            </a:r>
            <a:endParaRPr lang="en-IE" b="1" dirty="0">
              <a:solidFill>
                <a:srgbClr val="085156"/>
              </a:solidFill>
            </a:endParaRPr>
          </a:p>
        </p:txBody>
      </p:sp>
      <p:sp>
        <p:nvSpPr>
          <p:cNvPr id="3" name="Text Placeholder 2">
            <a:extLst>
              <a:ext uri="{FF2B5EF4-FFF2-40B4-BE49-F238E27FC236}">
                <a16:creationId xmlns:a16="http://schemas.microsoft.com/office/drawing/2014/main" id="{912AD6CC-F003-48D8-8121-7D639ACB87AA}"/>
              </a:ext>
            </a:extLst>
          </p:cNvPr>
          <p:cNvSpPr>
            <a:spLocks noGrp="1"/>
          </p:cNvSpPr>
          <p:nvPr>
            <p:ph type="body" sz="quarter" idx="14"/>
          </p:nvPr>
        </p:nvSpPr>
        <p:spPr/>
        <p:txBody>
          <a:bodyPr/>
          <a:lstStyle/>
          <a:p>
            <a:r>
              <a:rPr lang="pt-BR" dirty="0" err="1">
                <a:solidFill>
                  <a:srgbClr val="406F70"/>
                </a:solidFill>
              </a:rPr>
              <a:t>Extracto</a:t>
            </a:r>
            <a:r>
              <a:rPr lang="pt-BR" dirty="0">
                <a:solidFill>
                  <a:srgbClr val="406F70"/>
                </a:solidFill>
              </a:rPr>
              <a:t> de </a:t>
            </a:r>
            <a:r>
              <a:rPr lang="pt-BR" dirty="0" err="1">
                <a:solidFill>
                  <a:srgbClr val="406F70"/>
                </a:solidFill>
              </a:rPr>
              <a:t>romero</a:t>
            </a:r>
            <a:r>
              <a:rPr lang="pt-BR" dirty="0">
                <a:solidFill>
                  <a:srgbClr val="406F70"/>
                </a:solidFill>
              </a:rPr>
              <a:t> como aditivo natural</a:t>
            </a:r>
            <a:endParaRPr lang="en-IE" dirty="0">
              <a:solidFill>
                <a:srgbClr val="406F70"/>
              </a:solidFill>
            </a:endParaRPr>
          </a:p>
        </p:txBody>
      </p:sp>
      <p:sp>
        <p:nvSpPr>
          <p:cNvPr id="4" name="Picture Placeholder 3">
            <a:extLst>
              <a:ext uri="{FF2B5EF4-FFF2-40B4-BE49-F238E27FC236}">
                <a16:creationId xmlns:a16="http://schemas.microsoft.com/office/drawing/2014/main" id="{A5E34DCF-7929-477F-AADE-F66316B5DC62}"/>
              </a:ext>
            </a:extLst>
          </p:cNvPr>
          <p:cNvSpPr>
            <a:spLocks noGrp="1"/>
          </p:cNvSpPr>
          <p:nvPr>
            <p:ph type="pic" sz="quarter" idx="15"/>
          </p:nvPr>
        </p:nvSpPr>
        <p:spPr/>
      </p:sp>
      <p:pic>
        <p:nvPicPr>
          <p:cNvPr id="5" name="Online Media 4" title="What is 'Rosemary Extract' and Why is it in Everything? | Food Unwrapped">
            <a:hlinkClick r:id="" action="ppaction://media"/>
            <a:extLst>
              <a:ext uri="{FF2B5EF4-FFF2-40B4-BE49-F238E27FC236}">
                <a16:creationId xmlns:a16="http://schemas.microsoft.com/office/drawing/2014/main" id="{E66E37F6-0D63-488A-AD6F-48A4C0B08FE0}"/>
              </a:ext>
            </a:extLst>
          </p:cNvPr>
          <p:cNvPicPr>
            <a:picLocks noRot="1" noChangeAspect="1"/>
          </p:cNvPicPr>
          <p:nvPr>
            <a:videoFile r:link="rId1"/>
          </p:nvPr>
        </p:nvPicPr>
        <p:blipFill>
          <a:blip r:embed="rId3"/>
          <a:stretch>
            <a:fillRect/>
          </a:stretch>
        </p:blipFill>
        <p:spPr>
          <a:xfrm>
            <a:off x="3108960" y="1762734"/>
            <a:ext cx="5804452" cy="3691861"/>
          </a:xfrm>
          <a:prstGeom prst="rect">
            <a:avLst/>
          </a:prstGeom>
        </p:spPr>
      </p:pic>
      <p:sp>
        <p:nvSpPr>
          <p:cNvPr id="6" name="Oval 5">
            <a:extLst>
              <a:ext uri="{FF2B5EF4-FFF2-40B4-BE49-F238E27FC236}">
                <a16:creationId xmlns:a16="http://schemas.microsoft.com/office/drawing/2014/main" id="{47FC1C2E-8895-45D8-9D7D-3E52C12AE00A}"/>
              </a:ext>
            </a:extLst>
          </p:cNvPr>
          <p:cNvSpPr/>
          <p:nvPr/>
        </p:nvSpPr>
        <p:spPr>
          <a:xfrm>
            <a:off x="920097" y="877998"/>
            <a:ext cx="1790700" cy="121543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440CA370-0EE6-4DA1-B34C-B32BD0EA039C}"/>
              </a:ext>
            </a:extLst>
          </p:cNvPr>
          <p:cNvSpPr txBox="1"/>
          <p:nvPr/>
        </p:nvSpPr>
        <p:spPr>
          <a:xfrm>
            <a:off x="721895" y="6054291"/>
            <a:ext cx="4215865" cy="584775"/>
          </a:xfrm>
          <a:prstGeom prst="rect">
            <a:avLst/>
          </a:prstGeom>
          <a:noFill/>
        </p:spPr>
        <p:txBody>
          <a:bodyPr wrap="square" rtlCol="0">
            <a:spAutoFit/>
          </a:bodyPr>
          <a:lstStyle/>
          <a:p>
            <a:r>
              <a:rPr lang="en-IE" sz="1400" dirty="0">
                <a:hlinkClick r:id="rId4"/>
              </a:rPr>
              <a:t>https://www.youtube.com/watch?v=liOI5FsOUBc</a:t>
            </a:r>
            <a:endParaRPr lang="en-IE" sz="1400" dirty="0"/>
          </a:p>
          <a:p>
            <a:endParaRPr lang="en-IE" dirty="0"/>
          </a:p>
        </p:txBody>
      </p:sp>
      <p:sp>
        <p:nvSpPr>
          <p:cNvPr id="8" name="TextBox 7">
            <a:extLst>
              <a:ext uri="{FF2B5EF4-FFF2-40B4-BE49-F238E27FC236}">
                <a16:creationId xmlns:a16="http://schemas.microsoft.com/office/drawing/2014/main" id="{B638FFC0-8BCC-4721-A9A7-F5F25B594539}"/>
              </a:ext>
            </a:extLst>
          </p:cNvPr>
          <p:cNvSpPr txBox="1"/>
          <p:nvPr/>
        </p:nvSpPr>
        <p:spPr>
          <a:xfrm>
            <a:off x="9461633" y="2093430"/>
            <a:ext cx="2098308" cy="3046988"/>
          </a:xfrm>
          <a:prstGeom prst="rect">
            <a:avLst/>
          </a:prstGeom>
          <a:noFill/>
        </p:spPr>
        <p:txBody>
          <a:bodyPr wrap="square" rtlCol="0">
            <a:spAutoFit/>
          </a:bodyPr>
          <a:lstStyle/>
          <a:p>
            <a:pPr algn="ctr"/>
            <a:r>
              <a:rPr lang="es-ES" sz="2400" dirty="0">
                <a:solidFill>
                  <a:srgbClr val="406F70"/>
                </a:solidFill>
              </a:rPr>
              <a:t>Aquí, Kate </a:t>
            </a:r>
            <a:r>
              <a:rPr lang="es-ES" sz="2400" dirty="0" err="1">
                <a:solidFill>
                  <a:srgbClr val="406F70"/>
                </a:solidFill>
              </a:rPr>
              <a:t>Quilton</a:t>
            </a:r>
            <a:r>
              <a:rPr lang="es-ES" sz="2400" dirty="0">
                <a:solidFill>
                  <a:srgbClr val="406F70"/>
                </a:solidFill>
              </a:rPr>
              <a:t> descubre el extracto de romero y por qué se utiliza como aditivo alimentario.</a:t>
            </a:r>
            <a:endParaRPr lang="en-IE" sz="2400" dirty="0">
              <a:solidFill>
                <a:srgbClr val="406F70"/>
              </a:solidFill>
            </a:endParaRPr>
          </a:p>
        </p:txBody>
      </p:sp>
    </p:spTree>
    <p:extLst>
      <p:ext uri="{BB962C8B-B14F-4D97-AF65-F5344CB8AC3E}">
        <p14:creationId xmlns:p14="http://schemas.microsoft.com/office/powerpoint/2010/main" val="15020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ACBF36-6A63-6546-B285-84E7369A3E86}"/>
              </a:ext>
            </a:extLst>
          </p:cNvPr>
          <p:cNvSpPr>
            <a:spLocks noGrp="1"/>
          </p:cNvSpPr>
          <p:nvPr>
            <p:ph type="body" sz="quarter" idx="12"/>
          </p:nvPr>
        </p:nvSpPr>
        <p:spPr/>
        <p:txBody>
          <a:bodyPr>
            <a:normAutofit/>
          </a:bodyPr>
          <a:lstStyle/>
          <a:p>
            <a:r>
              <a:rPr lang="en-US" b="1" dirty="0"/>
              <a:t>MANTENGA INFORMADO AL CLIENTE</a:t>
            </a:r>
          </a:p>
        </p:txBody>
      </p:sp>
      <p:sp>
        <p:nvSpPr>
          <p:cNvPr id="3" name="Text Placeholder 2">
            <a:extLst>
              <a:ext uri="{FF2B5EF4-FFF2-40B4-BE49-F238E27FC236}">
                <a16:creationId xmlns:a16="http://schemas.microsoft.com/office/drawing/2014/main" id="{40955E8F-4012-314C-8BF3-BA3383DB5263}"/>
              </a:ext>
            </a:extLst>
          </p:cNvPr>
          <p:cNvSpPr>
            <a:spLocks noGrp="1"/>
          </p:cNvSpPr>
          <p:nvPr>
            <p:ph type="body" sz="quarter" idx="13"/>
          </p:nvPr>
        </p:nvSpPr>
        <p:spPr>
          <a:xfrm>
            <a:off x="331789" y="442228"/>
            <a:ext cx="4185955" cy="1141340"/>
          </a:xfrm>
        </p:spPr>
        <p:txBody>
          <a:bodyPr>
            <a:noAutofit/>
          </a:bodyPr>
          <a:lstStyle/>
          <a:p>
            <a:r>
              <a:rPr lang="es-ES" sz="3200" b="1" dirty="0">
                <a:solidFill>
                  <a:srgbClr val="085156"/>
                </a:solidFill>
              </a:rPr>
              <a:t>¿Cómo pueden ayudar los servicios de comida a las PYMES?</a:t>
            </a:r>
            <a:endParaRPr lang="en-US" sz="3200" b="1" dirty="0">
              <a:solidFill>
                <a:srgbClr val="085156"/>
              </a:solidFill>
            </a:endParaRPr>
          </a:p>
        </p:txBody>
      </p:sp>
      <p:sp>
        <p:nvSpPr>
          <p:cNvPr id="4" name="Text Placeholder 3">
            <a:extLst>
              <a:ext uri="{FF2B5EF4-FFF2-40B4-BE49-F238E27FC236}">
                <a16:creationId xmlns:a16="http://schemas.microsoft.com/office/drawing/2014/main" id="{8693AE6F-1AB6-8A4A-BE1D-5E11C287DFDB}"/>
              </a:ext>
            </a:extLst>
          </p:cNvPr>
          <p:cNvSpPr>
            <a:spLocks noGrp="1"/>
          </p:cNvSpPr>
          <p:nvPr>
            <p:ph type="body" sz="quarter" idx="14"/>
          </p:nvPr>
        </p:nvSpPr>
        <p:spPr>
          <a:xfrm>
            <a:off x="29948" y="1919862"/>
            <a:ext cx="4849537" cy="3961088"/>
          </a:xfrm>
        </p:spPr>
        <p:txBody>
          <a:bodyPr/>
          <a:lstStyle/>
          <a:p>
            <a:pPr marL="457200" indent="-457200">
              <a:buFont typeface="Arial" panose="020B0604020202020204" pitchFamily="34" charset="0"/>
              <a:buChar char="•"/>
            </a:pPr>
            <a:r>
              <a:rPr lang="es-ES" dirty="0">
                <a:solidFill>
                  <a:srgbClr val="406F70"/>
                </a:solidFill>
              </a:rPr>
              <a:t>Siguiendo estas tendencias, las PYMES alimentarias pueden volverse más sostenibles por sí mismas</a:t>
            </a:r>
          </a:p>
          <a:p>
            <a:pPr marL="457200" indent="-457200">
              <a:buFont typeface="Arial" panose="020B0604020202020204" pitchFamily="34" charset="0"/>
              <a:buChar char="•"/>
            </a:pPr>
            <a:r>
              <a:rPr lang="es-ES" dirty="0">
                <a:solidFill>
                  <a:srgbClr val="406F70"/>
                </a:solidFill>
              </a:rPr>
              <a:t>Al dar al cliente lo que quiere, las pymes están contribuyendo a una alimentación más limpia y a una economía verde.</a:t>
            </a:r>
            <a:endParaRPr lang="en-US" dirty="0">
              <a:solidFill>
                <a:srgbClr val="406F70"/>
              </a:solidFill>
            </a:endParaRPr>
          </a:p>
        </p:txBody>
      </p:sp>
      <p:sp>
        <p:nvSpPr>
          <p:cNvPr id="5" name="Text Placeholder 4">
            <a:extLst>
              <a:ext uri="{FF2B5EF4-FFF2-40B4-BE49-F238E27FC236}">
                <a16:creationId xmlns:a16="http://schemas.microsoft.com/office/drawing/2014/main" id="{B4450C83-BBDB-9F48-8726-BCE55CD28B48}"/>
              </a:ext>
            </a:extLst>
          </p:cNvPr>
          <p:cNvSpPr>
            <a:spLocks noGrp="1"/>
          </p:cNvSpPr>
          <p:nvPr>
            <p:ph type="body" sz="quarter" idx="15"/>
          </p:nvPr>
        </p:nvSpPr>
        <p:spPr/>
        <p:txBody>
          <a:bodyPr/>
          <a:lstStyle/>
          <a:p>
            <a:r>
              <a:rPr lang="en-US" dirty="0"/>
              <a:t>01</a:t>
            </a:r>
          </a:p>
        </p:txBody>
      </p:sp>
      <p:sp>
        <p:nvSpPr>
          <p:cNvPr id="6" name="Text Placeholder 5">
            <a:extLst>
              <a:ext uri="{FF2B5EF4-FFF2-40B4-BE49-F238E27FC236}">
                <a16:creationId xmlns:a16="http://schemas.microsoft.com/office/drawing/2014/main" id="{3848B128-70AD-7F42-9FF6-A40183A68272}"/>
              </a:ext>
            </a:extLst>
          </p:cNvPr>
          <p:cNvSpPr>
            <a:spLocks noGrp="1"/>
          </p:cNvSpPr>
          <p:nvPr>
            <p:ph type="body" sz="quarter" idx="16"/>
          </p:nvPr>
        </p:nvSpPr>
        <p:spPr/>
        <p:txBody>
          <a:bodyPr/>
          <a:lstStyle/>
          <a:p>
            <a:r>
              <a:rPr lang="en-US" dirty="0"/>
              <a:t>02</a:t>
            </a:r>
          </a:p>
        </p:txBody>
      </p:sp>
      <p:sp>
        <p:nvSpPr>
          <p:cNvPr id="7" name="Text Placeholder 6">
            <a:extLst>
              <a:ext uri="{FF2B5EF4-FFF2-40B4-BE49-F238E27FC236}">
                <a16:creationId xmlns:a16="http://schemas.microsoft.com/office/drawing/2014/main" id="{F2A68BB5-809E-FB44-84FE-2E88AC69CEC2}"/>
              </a:ext>
            </a:extLst>
          </p:cNvPr>
          <p:cNvSpPr>
            <a:spLocks noGrp="1"/>
          </p:cNvSpPr>
          <p:nvPr>
            <p:ph type="body" sz="quarter" idx="17"/>
          </p:nvPr>
        </p:nvSpPr>
        <p:spPr>
          <a:xfrm>
            <a:off x="6294869" y="2740524"/>
            <a:ext cx="5801881" cy="1292995"/>
          </a:xfrm>
        </p:spPr>
        <p:txBody>
          <a:bodyPr>
            <a:normAutofit/>
          </a:bodyPr>
          <a:lstStyle/>
          <a:p>
            <a:r>
              <a:rPr lang="en-US" b="1" dirty="0"/>
              <a:t>CONSECUENCIA DE LOS INGREDIENTES</a:t>
            </a:r>
          </a:p>
        </p:txBody>
      </p:sp>
      <p:sp>
        <p:nvSpPr>
          <p:cNvPr id="8" name="Text Placeholder 7">
            <a:extLst>
              <a:ext uri="{FF2B5EF4-FFF2-40B4-BE49-F238E27FC236}">
                <a16:creationId xmlns:a16="http://schemas.microsoft.com/office/drawing/2014/main" id="{5BC28B47-DD36-F643-B2E1-42656CBEF536}"/>
              </a:ext>
            </a:extLst>
          </p:cNvPr>
          <p:cNvSpPr>
            <a:spLocks noGrp="1"/>
          </p:cNvSpPr>
          <p:nvPr>
            <p:ph type="body" sz="quarter" idx="18"/>
          </p:nvPr>
        </p:nvSpPr>
        <p:spPr/>
        <p:txBody>
          <a:bodyPr/>
          <a:lstStyle/>
          <a:p>
            <a:r>
              <a:rPr lang="en-US" dirty="0"/>
              <a:t>03</a:t>
            </a:r>
          </a:p>
        </p:txBody>
      </p:sp>
      <p:sp>
        <p:nvSpPr>
          <p:cNvPr id="9" name="Text Placeholder 8">
            <a:extLst>
              <a:ext uri="{FF2B5EF4-FFF2-40B4-BE49-F238E27FC236}">
                <a16:creationId xmlns:a16="http://schemas.microsoft.com/office/drawing/2014/main" id="{A19EA0F8-5B8B-4945-ABFB-E778972C412C}"/>
              </a:ext>
            </a:extLst>
          </p:cNvPr>
          <p:cNvSpPr>
            <a:spLocks noGrp="1"/>
          </p:cNvSpPr>
          <p:nvPr>
            <p:ph type="body" sz="quarter" idx="19"/>
          </p:nvPr>
        </p:nvSpPr>
        <p:spPr/>
        <p:txBody>
          <a:bodyPr>
            <a:normAutofit/>
          </a:bodyPr>
          <a:lstStyle/>
          <a:p>
            <a:r>
              <a:rPr lang="en-US" b="1" dirty="0"/>
              <a:t>PENSAMIENTO NATURAL U ORGÁNICO</a:t>
            </a:r>
          </a:p>
        </p:txBody>
      </p:sp>
    </p:spTree>
    <p:extLst>
      <p:ext uri="{BB962C8B-B14F-4D97-AF65-F5344CB8AC3E}">
        <p14:creationId xmlns:p14="http://schemas.microsoft.com/office/powerpoint/2010/main" val="3419926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B71861-D56E-411C-8FA5-9F509266BB7D}"/>
              </a:ext>
            </a:extLst>
          </p:cNvPr>
          <p:cNvSpPr>
            <a:spLocks noGrp="1"/>
          </p:cNvSpPr>
          <p:nvPr>
            <p:ph type="body" sz="quarter" idx="14"/>
          </p:nvPr>
        </p:nvSpPr>
        <p:spPr>
          <a:xfrm>
            <a:off x="2940123" y="3429000"/>
            <a:ext cx="7876752" cy="3245241"/>
          </a:xfrm>
        </p:spPr>
        <p:txBody>
          <a:bodyPr/>
          <a:lstStyle/>
          <a:p>
            <a:r>
              <a:rPr lang="es-ES" sz="4800" b="1" dirty="0">
                <a:solidFill>
                  <a:srgbClr val="F5C05B"/>
                </a:solidFill>
              </a:rPr>
              <a:t>5. Reducción del procesamiento de alimentos</a:t>
            </a:r>
            <a:endParaRPr lang="en-IE" dirty="0"/>
          </a:p>
        </p:txBody>
      </p:sp>
      <p:sp>
        <p:nvSpPr>
          <p:cNvPr id="4" name="TextBox 3">
            <a:extLst>
              <a:ext uri="{FF2B5EF4-FFF2-40B4-BE49-F238E27FC236}">
                <a16:creationId xmlns:a16="http://schemas.microsoft.com/office/drawing/2014/main" id="{C7637BDB-5D20-4ED8-B838-0866F3EEE2E6}"/>
              </a:ext>
            </a:extLst>
          </p:cNvPr>
          <p:cNvSpPr txBox="1"/>
          <p:nvPr/>
        </p:nvSpPr>
        <p:spPr>
          <a:xfrm>
            <a:off x="8631936" y="390144"/>
            <a:ext cx="2828544" cy="646331"/>
          </a:xfrm>
          <a:prstGeom prst="rect">
            <a:avLst/>
          </a:prstGeom>
          <a:noFill/>
        </p:spPr>
        <p:txBody>
          <a:bodyPr wrap="square" rtlCol="0">
            <a:spAutoFit/>
          </a:bodyPr>
          <a:lstStyle/>
          <a:p>
            <a:r>
              <a:rPr lang="en-US" sz="3600" b="1" dirty="0">
                <a:solidFill>
                  <a:srgbClr val="085156"/>
                </a:solidFill>
              </a:rPr>
              <a:t>MÓDULO 3</a:t>
            </a:r>
            <a:endParaRPr lang="en-IE" sz="3600" b="1" dirty="0">
              <a:solidFill>
                <a:srgbClr val="085156"/>
              </a:solidFill>
            </a:endParaRPr>
          </a:p>
        </p:txBody>
      </p:sp>
    </p:spTree>
    <p:extLst>
      <p:ext uri="{BB962C8B-B14F-4D97-AF65-F5344CB8AC3E}">
        <p14:creationId xmlns:p14="http://schemas.microsoft.com/office/powerpoint/2010/main" val="808066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able, food, cup, plate&#10;&#10;Description automatically generated">
            <a:extLst>
              <a:ext uri="{FF2B5EF4-FFF2-40B4-BE49-F238E27FC236}">
                <a16:creationId xmlns:a16="http://schemas.microsoft.com/office/drawing/2014/main" id="{95C4DD27-2502-411F-8D4A-1E006D00175F}"/>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8802436" y="1223694"/>
            <a:ext cx="3389564" cy="4167013"/>
          </a:xfrm>
        </p:spPr>
      </p:pic>
      <p:sp>
        <p:nvSpPr>
          <p:cNvPr id="3" name="Text Placeholder 2">
            <a:extLst>
              <a:ext uri="{FF2B5EF4-FFF2-40B4-BE49-F238E27FC236}">
                <a16:creationId xmlns:a16="http://schemas.microsoft.com/office/drawing/2014/main" id="{68524629-91C8-CC44-B13E-DD769D07E323}"/>
              </a:ext>
            </a:extLst>
          </p:cNvPr>
          <p:cNvSpPr>
            <a:spLocks noGrp="1"/>
          </p:cNvSpPr>
          <p:nvPr>
            <p:ph type="body" sz="quarter" idx="16"/>
          </p:nvPr>
        </p:nvSpPr>
        <p:spPr/>
        <p:txBody>
          <a:bodyPr>
            <a:normAutofit/>
          </a:bodyPr>
          <a:lstStyle/>
          <a:p>
            <a:r>
              <a:rPr lang="en-US" b="1" dirty="0">
                <a:solidFill>
                  <a:srgbClr val="F5C05B"/>
                </a:solidFill>
              </a:rPr>
              <a:t>ALIMENTOS PROCESADOS</a:t>
            </a:r>
          </a:p>
        </p:txBody>
      </p:sp>
      <p:sp>
        <p:nvSpPr>
          <p:cNvPr id="4" name="Text Placeholder 3">
            <a:extLst>
              <a:ext uri="{FF2B5EF4-FFF2-40B4-BE49-F238E27FC236}">
                <a16:creationId xmlns:a16="http://schemas.microsoft.com/office/drawing/2014/main" id="{A2B95485-BA0C-EC41-B078-7950BA62DB17}"/>
              </a:ext>
            </a:extLst>
          </p:cNvPr>
          <p:cNvSpPr>
            <a:spLocks noGrp="1"/>
          </p:cNvSpPr>
          <p:nvPr>
            <p:ph type="body" sz="quarter" idx="17"/>
          </p:nvPr>
        </p:nvSpPr>
        <p:spPr>
          <a:xfrm>
            <a:off x="619297" y="1607995"/>
            <a:ext cx="7599670" cy="4167013"/>
          </a:xfrm>
        </p:spPr>
        <p:txBody>
          <a:bodyPr/>
          <a:lstStyle/>
          <a:p>
            <a:pPr algn="just"/>
            <a:r>
              <a:rPr lang="es-ES" sz="2400" dirty="0">
                <a:solidFill>
                  <a:srgbClr val="085156"/>
                </a:solidFill>
              </a:rPr>
              <a:t>Un alimento procesado es cualquier alimento que haya sido alterado de alguna manera durante su preparación.</a:t>
            </a:r>
          </a:p>
          <a:p>
            <a:pPr algn="just"/>
            <a:r>
              <a:rPr lang="es-ES" sz="2400" dirty="0">
                <a:solidFill>
                  <a:srgbClr val="085156"/>
                </a:solidFill>
              </a:rPr>
              <a:t>El procesamiento de alimentos puede ser tan básico como:</a:t>
            </a:r>
          </a:p>
          <a:p>
            <a:pPr marL="342900" indent="-342900" algn="just">
              <a:buFont typeface="Arial" panose="020B0604020202020204" pitchFamily="34" charset="0"/>
              <a:buChar char="•"/>
            </a:pPr>
            <a:r>
              <a:rPr lang="es-ES" sz="2400" dirty="0">
                <a:solidFill>
                  <a:srgbClr val="085156"/>
                </a:solidFill>
              </a:rPr>
              <a:t>congelación</a:t>
            </a:r>
          </a:p>
          <a:p>
            <a:pPr marL="342900" indent="-342900" algn="just">
              <a:buFont typeface="Arial" panose="020B0604020202020204" pitchFamily="34" charset="0"/>
              <a:buChar char="•"/>
            </a:pPr>
            <a:r>
              <a:rPr lang="es-ES" sz="2400" dirty="0">
                <a:solidFill>
                  <a:srgbClr val="085156"/>
                </a:solidFill>
              </a:rPr>
              <a:t>envase</a:t>
            </a:r>
          </a:p>
          <a:p>
            <a:pPr marL="342900" indent="-342900" algn="just">
              <a:buFont typeface="Arial" panose="020B0604020202020204" pitchFamily="34" charset="0"/>
              <a:buChar char="•"/>
            </a:pPr>
            <a:r>
              <a:rPr lang="es-ES" sz="2400" dirty="0">
                <a:solidFill>
                  <a:srgbClr val="085156"/>
                </a:solidFill>
              </a:rPr>
              <a:t>horneando</a:t>
            </a:r>
          </a:p>
          <a:p>
            <a:pPr marL="342900" indent="-342900" algn="just">
              <a:buFont typeface="Arial" panose="020B0604020202020204" pitchFamily="34" charset="0"/>
              <a:buChar char="•"/>
            </a:pPr>
            <a:r>
              <a:rPr lang="es-ES" sz="2400" dirty="0">
                <a:solidFill>
                  <a:srgbClr val="085156"/>
                </a:solidFill>
              </a:rPr>
              <a:t>el secado</a:t>
            </a:r>
          </a:p>
          <a:p>
            <a:pPr algn="just"/>
            <a:r>
              <a:rPr lang="es-ES" sz="2400" dirty="0">
                <a:solidFill>
                  <a:srgbClr val="085156"/>
                </a:solidFill>
              </a:rPr>
              <a:t>No todos los alimentos procesados ​​son insalubres, pero algunos alimentos procesados ​​contienen altos niveles de sal, azúcar y grasa.</a:t>
            </a:r>
            <a:endParaRPr lang="en-US" sz="2400" dirty="0">
              <a:solidFill>
                <a:srgbClr val="044449"/>
              </a:solidFill>
            </a:endParaRPr>
          </a:p>
        </p:txBody>
      </p:sp>
    </p:spTree>
    <p:extLst>
      <p:ext uri="{BB962C8B-B14F-4D97-AF65-F5344CB8AC3E}">
        <p14:creationId xmlns:p14="http://schemas.microsoft.com/office/powerpoint/2010/main" val="778951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A2CF3-5E20-4D9A-B913-506E5D6F3094}"/>
              </a:ext>
            </a:extLst>
          </p:cNvPr>
          <p:cNvSpPr>
            <a:spLocks noGrp="1"/>
          </p:cNvSpPr>
          <p:nvPr>
            <p:ph type="body" sz="quarter" idx="16"/>
          </p:nvPr>
        </p:nvSpPr>
        <p:spPr>
          <a:xfrm>
            <a:off x="5924282" y="819599"/>
            <a:ext cx="5673366" cy="697353"/>
          </a:xfrm>
        </p:spPr>
        <p:txBody>
          <a:bodyPr>
            <a:normAutofit fontScale="85000" lnSpcReduction="10000"/>
          </a:bodyPr>
          <a:lstStyle/>
          <a:p>
            <a:pPr algn="l"/>
            <a:r>
              <a:rPr lang="en-US" b="1" dirty="0" err="1">
                <a:solidFill>
                  <a:srgbClr val="406F70"/>
                </a:solidFill>
              </a:rPr>
              <a:t>Por</a:t>
            </a:r>
            <a:r>
              <a:rPr lang="en-US" b="1" dirty="0">
                <a:solidFill>
                  <a:srgbClr val="406F70"/>
                </a:solidFill>
              </a:rPr>
              <a:t> </a:t>
            </a:r>
            <a:r>
              <a:rPr lang="en-US" b="1" dirty="0" err="1">
                <a:solidFill>
                  <a:srgbClr val="406F70"/>
                </a:solidFill>
              </a:rPr>
              <a:t>qué</a:t>
            </a:r>
            <a:r>
              <a:rPr lang="en-US" b="1" dirty="0">
                <a:solidFill>
                  <a:srgbClr val="406F70"/>
                </a:solidFill>
              </a:rPr>
              <a:t> </a:t>
            </a:r>
            <a:r>
              <a:rPr lang="en-US" b="1" dirty="0" err="1">
                <a:solidFill>
                  <a:srgbClr val="406F70"/>
                </a:solidFill>
              </a:rPr>
              <a:t>procesamos</a:t>
            </a:r>
            <a:r>
              <a:rPr lang="en-US" b="1" dirty="0">
                <a:solidFill>
                  <a:srgbClr val="406F70"/>
                </a:solidFill>
              </a:rPr>
              <a:t> </a:t>
            </a:r>
            <a:r>
              <a:rPr lang="en-US" b="1" dirty="0" err="1">
                <a:solidFill>
                  <a:srgbClr val="406F70"/>
                </a:solidFill>
              </a:rPr>
              <a:t>alimentos</a:t>
            </a:r>
            <a:r>
              <a:rPr lang="en-US" b="1" dirty="0">
                <a:solidFill>
                  <a:srgbClr val="406F70"/>
                </a:solidFill>
              </a:rPr>
              <a:t> ...</a:t>
            </a:r>
            <a:endParaRPr lang="en-IE" b="1" dirty="0">
              <a:solidFill>
                <a:srgbClr val="406F70"/>
              </a:solidFill>
            </a:endParaRPr>
          </a:p>
        </p:txBody>
      </p:sp>
      <p:sp>
        <p:nvSpPr>
          <p:cNvPr id="3" name="Text Placeholder 2">
            <a:extLst>
              <a:ext uri="{FF2B5EF4-FFF2-40B4-BE49-F238E27FC236}">
                <a16:creationId xmlns:a16="http://schemas.microsoft.com/office/drawing/2014/main" id="{2B40AAB9-7E1C-4CC5-B298-016276C92ED3}"/>
              </a:ext>
            </a:extLst>
          </p:cNvPr>
          <p:cNvSpPr>
            <a:spLocks noGrp="1"/>
          </p:cNvSpPr>
          <p:nvPr>
            <p:ph type="body" sz="quarter" idx="17"/>
          </p:nvPr>
        </p:nvSpPr>
        <p:spPr>
          <a:xfrm>
            <a:off x="5133475" y="1669743"/>
            <a:ext cx="6966376" cy="3947440"/>
          </a:xfrm>
        </p:spPr>
        <p:txBody>
          <a:bodyPr/>
          <a:lstStyle/>
          <a:p>
            <a:r>
              <a:rPr lang="es-ES" dirty="0">
                <a:solidFill>
                  <a:srgbClr val="085156"/>
                </a:solidFill>
              </a:rPr>
              <a:t>Casi todos los alimentos se procesan de alguna manera antes de consumirlos.</a:t>
            </a:r>
          </a:p>
          <a:p>
            <a:r>
              <a:rPr lang="es-ES" dirty="0">
                <a:solidFill>
                  <a:srgbClr val="085156"/>
                </a:solidFill>
              </a:rPr>
              <a:t>Comercialmente, las principales razones para procesar alimentos son:</a:t>
            </a:r>
          </a:p>
          <a:p>
            <a:pPr marL="342900" indent="-342900">
              <a:buFont typeface="Arial" panose="020B0604020202020204" pitchFamily="34" charset="0"/>
              <a:buChar char="•"/>
            </a:pPr>
            <a:r>
              <a:rPr lang="es-ES" dirty="0">
                <a:solidFill>
                  <a:srgbClr val="085156"/>
                </a:solidFill>
              </a:rPr>
              <a:t>para eliminar microorganismos (que pueden causar enfermedades) como la leche pasteurizada.</a:t>
            </a:r>
          </a:p>
          <a:p>
            <a:pPr marL="342900" indent="-342900">
              <a:buFont typeface="Arial" panose="020B0604020202020204" pitchFamily="34" charset="0"/>
              <a:buChar char="•"/>
            </a:pPr>
            <a:r>
              <a:rPr lang="es-ES" dirty="0">
                <a:solidFill>
                  <a:srgbClr val="085156"/>
                </a:solidFill>
              </a:rPr>
              <a:t>para extender la vida útil.</a:t>
            </a:r>
          </a:p>
          <a:p>
            <a:pPr marL="342900" indent="-342900">
              <a:buFont typeface="Arial" panose="020B0604020202020204" pitchFamily="34" charset="0"/>
              <a:buChar char="•"/>
            </a:pPr>
            <a:r>
              <a:rPr lang="es-ES" dirty="0">
                <a:solidFill>
                  <a:srgbClr val="085156"/>
                </a:solidFill>
              </a:rPr>
              <a:t>para hacerlos adecuados para su uso, como presionar semillas para hacer aceite.</a:t>
            </a:r>
          </a:p>
          <a:p>
            <a:r>
              <a:rPr lang="es-ES" dirty="0">
                <a:solidFill>
                  <a:srgbClr val="085156"/>
                </a:solidFill>
              </a:rPr>
              <a:t>Simplemente cocinar o combinar un alimento con otros alimentos para crear una receta también se considera una forma de procesamiento de alimentos.</a:t>
            </a:r>
            <a:endParaRPr lang="en-IE" dirty="0">
              <a:solidFill>
                <a:srgbClr val="085156"/>
              </a:solidFill>
            </a:endParaRPr>
          </a:p>
        </p:txBody>
      </p:sp>
      <p:pic>
        <p:nvPicPr>
          <p:cNvPr id="7" name="Picture Placeholder 6" descr="Eight kinds of pasta on a wooden ladle">
            <a:extLst>
              <a:ext uri="{FF2B5EF4-FFF2-40B4-BE49-F238E27FC236}">
                <a16:creationId xmlns:a16="http://schemas.microsoft.com/office/drawing/2014/main" id="{4FC21E0A-C35E-418B-9F8C-994EBCBAFF9E}"/>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8494" r="-17842" b="-77621"/>
          <a:stretch/>
        </p:blipFill>
        <p:spPr>
          <a:xfrm>
            <a:off x="0" y="-14989"/>
            <a:ext cx="5651292" cy="6261962"/>
          </a:xfrm>
          <a:prstGeom prst="rect">
            <a:avLst/>
          </a:prstGeom>
          <a:ln>
            <a:noFill/>
          </a:ln>
          <a:effectLst>
            <a:softEdge rad="112500"/>
          </a:effectLst>
        </p:spPr>
      </p:pic>
    </p:spTree>
    <p:extLst>
      <p:ext uri="{BB962C8B-B14F-4D97-AF65-F5344CB8AC3E}">
        <p14:creationId xmlns:p14="http://schemas.microsoft.com/office/powerpoint/2010/main" val="340718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33914-A7AD-4BB1-9EA7-7CA7E676DE81}"/>
              </a:ext>
            </a:extLst>
          </p:cNvPr>
          <p:cNvSpPr>
            <a:spLocks noGrp="1"/>
          </p:cNvSpPr>
          <p:nvPr>
            <p:ph type="body" sz="quarter" idx="14"/>
          </p:nvPr>
        </p:nvSpPr>
        <p:spPr/>
        <p:txBody>
          <a:bodyPr/>
          <a:lstStyle/>
          <a:p>
            <a:r>
              <a:rPr lang="en-US" b="1" dirty="0">
                <a:solidFill>
                  <a:srgbClr val="085156"/>
                </a:solidFill>
              </a:rPr>
              <a:t>EXCESO DE PESO</a:t>
            </a:r>
            <a:endParaRPr lang="en-IE" b="1" dirty="0">
              <a:solidFill>
                <a:srgbClr val="085156"/>
              </a:solidFill>
            </a:endParaRPr>
          </a:p>
        </p:txBody>
      </p:sp>
      <p:sp>
        <p:nvSpPr>
          <p:cNvPr id="3" name="Text Placeholder 2">
            <a:extLst>
              <a:ext uri="{FF2B5EF4-FFF2-40B4-BE49-F238E27FC236}">
                <a16:creationId xmlns:a16="http://schemas.microsoft.com/office/drawing/2014/main" id="{83BCA172-FA22-4F42-AEC8-246FA4880BCF}"/>
              </a:ext>
            </a:extLst>
          </p:cNvPr>
          <p:cNvSpPr>
            <a:spLocks noGrp="1"/>
          </p:cNvSpPr>
          <p:nvPr>
            <p:ph type="body" sz="quarter" idx="15"/>
          </p:nvPr>
        </p:nvSpPr>
        <p:spPr/>
        <p:txBody>
          <a:bodyPr>
            <a:normAutofit/>
          </a:bodyPr>
          <a:lstStyle/>
          <a:p>
            <a:r>
              <a:rPr lang="en-US" sz="3600" dirty="0">
                <a:solidFill>
                  <a:srgbClr val="085156"/>
                </a:solidFill>
              </a:rPr>
              <a:t>IMC</a:t>
            </a:r>
          </a:p>
          <a:p>
            <a:r>
              <a:rPr lang="en-US" sz="3600" dirty="0">
                <a:solidFill>
                  <a:srgbClr val="085156"/>
                </a:solidFill>
              </a:rPr>
              <a:t>≥25 kg / m²</a:t>
            </a:r>
            <a:endParaRPr lang="en-IE" sz="3600" dirty="0">
              <a:solidFill>
                <a:srgbClr val="085156"/>
              </a:solidFill>
            </a:endParaRPr>
          </a:p>
        </p:txBody>
      </p:sp>
      <p:sp>
        <p:nvSpPr>
          <p:cNvPr id="4" name="Text Placeholder 3">
            <a:extLst>
              <a:ext uri="{FF2B5EF4-FFF2-40B4-BE49-F238E27FC236}">
                <a16:creationId xmlns:a16="http://schemas.microsoft.com/office/drawing/2014/main" id="{7FEEF3F9-880A-48BB-BF60-2279B6C2307D}"/>
              </a:ext>
            </a:extLst>
          </p:cNvPr>
          <p:cNvSpPr>
            <a:spLocks noGrp="1"/>
          </p:cNvSpPr>
          <p:nvPr>
            <p:ph type="body" sz="quarter" idx="16"/>
          </p:nvPr>
        </p:nvSpPr>
        <p:spPr/>
        <p:txBody>
          <a:bodyPr/>
          <a:lstStyle/>
          <a:p>
            <a:r>
              <a:rPr lang="en-US" b="1" dirty="0">
                <a:solidFill>
                  <a:srgbClr val="406F70"/>
                </a:solidFill>
              </a:rPr>
              <a:t>OBESIDAD</a:t>
            </a:r>
            <a:endParaRPr lang="en-IE" b="1" dirty="0">
              <a:solidFill>
                <a:srgbClr val="406F70"/>
              </a:solidFill>
            </a:endParaRPr>
          </a:p>
        </p:txBody>
      </p:sp>
      <p:sp>
        <p:nvSpPr>
          <p:cNvPr id="5" name="Text Placeholder 4">
            <a:extLst>
              <a:ext uri="{FF2B5EF4-FFF2-40B4-BE49-F238E27FC236}">
                <a16:creationId xmlns:a16="http://schemas.microsoft.com/office/drawing/2014/main" id="{76574001-4AFB-458B-B604-3DB2A6190E04}"/>
              </a:ext>
            </a:extLst>
          </p:cNvPr>
          <p:cNvSpPr>
            <a:spLocks noGrp="1"/>
          </p:cNvSpPr>
          <p:nvPr>
            <p:ph type="body" sz="quarter" idx="17"/>
          </p:nvPr>
        </p:nvSpPr>
        <p:spPr/>
        <p:txBody>
          <a:bodyPr/>
          <a:lstStyle/>
          <a:p>
            <a:r>
              <a:rPr lang="en-US" sz="3600" dirty="0">
                <a:solidFill>
                  <a:srgbClr val="085156"/>
                </a:solidFill>
              </a:rPr>
              <a:t>IMC</a:t>
            </a:r>
          </a:p>
          <a:p>
            <a:r>
              <a:rPr lang="en-US" sz="3600" dirty="0">
                <a:solidFill>
                  <a:srgbClr val="406F70"/>
                </a:solidFill>
              </a:rPr>
              <a:t>≥30 kg / m²</a:t>
            </a:r>
            <a:endParaRPr lang="en-IE" sz="3600" dirty="0">
              <a:solidFill>
                <a:srgbClr val="406F70"/>
              </a:solidFill>
            </a:endParaRPr>
          </a:p>
          <a:p>
            <a:endParaRPr lang="en-IE" dirty="0"/>
          </a:p>
        </p:txBody>
      </p:sp>
      <p:sp>
        <p:nvSpPr>
          <p:cNvPr id="6" name="Text Placeholder 5">
            <a:extLst>
              <a:ext uri="{FF2B5EF4-FFF2-40B4-BE49-F238E27FC236}">
                <a16:creationId xmlns:a16="http://schemas.microsoft.com/office/drawing/2014/main" id="{E891274D-4CF7-41A8-BA40-47C724C0C278}"/>
              </a:ext>
            </a:extLst>
          </p:cNvPr>
          <p:cNvSpPr>
            <a:spLocks noGrp="1"/>
          </p:cNvSpPr>
          <p:nvPr>
            <p:ph type="body" sz="quarter" idx="18"/>
          </p:nvPr>
        </p:nvSpPr>
        <p:spPr/>
        <p:txBody>
          <a:bodyPr/>
          <a:lstStyle/>
          <a:p>
            <a:r>
              <a:rPr lang="en-US" b="1" dirty="0">
                <a:solidFill>
                  <a:srgbClr val="F5C05B"/>
                </a:solidFill>
              </a:rPr>
              <a:t>OBESIDAD MÓRBIDA</a:t>
            </a:r>
            <a:endParaRPr lang="en-IE" b="1" dirty="0">
              <a:solidFill>
                <a:srgbClr val="F5C05B"/>
              </a:solidFill>
            </a:endParaRPr>
          </a:p>
        </p:txBody>
      </p:sp>
      <p:sp>
        <p:nvSpPr>
          <p:cNvPr id="7" name="Text Placeholder 6">
            <a:extLst>
              <a:ext uri="{FF2B5EF4-FFF2-40B4-BE49-F238E27FC236}">
                <a16:creationId xmlns:a16="http://schemas.microsoft.com/office/drawing/2014/main" id="{086E2CE8-709D-4152-BFD8-A40393569F94}"/>
              </a:ext>
            </a:extLst>
          </p:cNvPr>
          <p:cNvSpPr>
            <a:spLocks noGrp="1"/>
          </p:cNvSpPr>
          <p:nvPr>
            <p:ph type="body" sz="quarter" idx="19"/>
          </p:nvPr>
        </p:nvSpPr>
        <p:spPr/>
        <p:txBody>
          <a:bodyPr/>
          <a:lstStyle/>
          <a:p>
            <a:r>
              <a:rPr lang="en-US" sz="3600" dirty="0">
                <a:solidFill>
                  <a:srgbClr val="F5C05B"/>
                </a:solidFill>
              </a:rPr>
              <a:t>IMC</a:t>
            </a:r>
          </a:p>
          <a:p>
            <a:r>
              <a:rPr lang="en-US" sz="3600" dirty="0">
                <a:solidFill>
                  <a:srgbClr val="F5C05B"/>
                </a:solidFill>
              </a:rPr>
              <a:t>≥40 kg / m²</a:t>
            </a:r>
            <a:endParaRPr lang="en-IE" sz="3600" dirty="0">
              <a:solidFill>
                <a:srgbClr val="F5C05B"/>
              </a:solidFill>
            </a:endParaRPr>
          </a:p>
          <a:p>
            <a:endParaRPr lang="en-IE" dirty="0"/>
          </a:p>
        </p:txBody>
      </p:sp>
      <p:sp>
        <p:nvSpPr>
          <p:cNvPr id="8" name="Text Placeholder 7">
            <a:extLst>
              <a:ext uri="{FF2B5EF4-FFF2-40B4-BE49-F238E27FC236}">
                <a16:creationId xmlns:a16="http://schemas.microsoft.com/office/drawing/2014/main" id="{A9D1DC32-11EF-43B7-B050-20E29309C71B}"/>
              </a:ext>
            </a:extLst>
          </p:cNvPr>
          <p:cNvSpPr>
            <a:spLocks noGrp="1"/>
          </p:cNvSpPr>
          <p:nvPr>
            <p:ph type="body" sz="quarter" idx="13"/>
          </p:nvPr>
        </p:nvSpPr>
        <p:spPr/>
        <p:txBody>
          <a:bodyPr/>
          <a:lstStyle/>
          <a:p>
            <a:r>
              <a:rPr lang="en-US" b="1" dirty="0">
                <a:solidFill>
                  <a:srgbClr val="085156"/>
                </a:solidFill>
              </a:rPr>
              <a:t>CLASSIFICATION of OBESITY</a:t>
            </a:r>
            <a:endParaRPr lang="en-IE" b="1" dirty="0">
              <a:solidFill>
                <a:srgbClr val="085156"/>
              </a:solidFill>
            </a:endParaRPr>
          </a:p>
        </p:txBody>
      </p:sp>
    </p:spTree>
    <p:extLst>
      <p:ext uri="{BB962C8B-B14F-4D97-AF65-F5344CB8AC3E}">
        <p14:creationId xmlns:p14="http://schemas.microsoft.com/office/powerpoint/2010/main" val="3124049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2DA91-3920-4736-8AF1-6A0C8C89F3D5}"/>
              </a:ext>
            </a:extLst>
          </p:cNvPr>
          <p:cNvSpPr>
            <a:spLocks noGrp="1"/>
          </p:cNvSpPr>
          <p:nvPr>
            <p:ph type="body" sz="quarter" idx="19"/>
          </p:nvPr>
        </p:nvSpPr>
        <p:spPr>
          <a:xfrm>
            <a:off x="462013" y="2219243"/>
            <a:ext cx="11540690" cy="561816"/>
          </a:xfrm>
        </p:spPr>
        <p:txBody>
          <a:bodyPr>
            <a:normAutofit fontScale="70000" lnSpcReduction="20000"/>
          </a:bodyPr>
          <a:lstStyle/>
          <a:p>
            <a:r>
              <a:rPr lang="es-ES" sz="2800" b="1" dirty="0"/>
              <a:t>Un estudio de caso eslovaco sobre un BUEN procesamiento de alimentos para la producción de aceite de semilla de calabaza</a:t>
            </a:r>
            <a:endParaRPr lang="en-IE" sz="2800" b="1" dirty="0"/>
          </a:p>
        </p:txBody>
      </p:sp>
      <p:sp>
        <p:nvSpPr>
          <p:cNvPr id="3" name="Text Placeholder 2">
            <a:extLst>
              <a:ext uri="{FF2B5EF4-FFF2-40B4-BE49-F238E27FC236}">
                <a16:creationId xmlns:a16="http://schemas.microsoft.com/office/drawing/2014/main" id="{35EE05ED-7A58-40D0-A59C-14395A9F8C27}"/>
              </a:ext>
            </a:extLst>
          </p:cNvPr>
          <p:cNvSpPr>
            <a:spLocks noGrp="1"/>
          </p:cNvSpPr>
          <p:nvPr>
            <p:ph type="body" sz="quarter" idx="20"/>
          </p:nvPr>
        </p:nvSpPr>
        <p:spPr>
          <a:xfrm>
            <a:off x="462013" y="2634754"/>
            <a:ext cx="11093348" cy="3692893"/>
          </a:xfrm>
        </p:spPr>
        <p:txBody>
          <a:bodyPr/>
          <a:lstStyle/>
          <a:p>
            <a:pPr algn="just">
              <a:spcBef>
                <a:spcPts val="600"/>
              </a:spcBef>
            </a:pPr>
            <a:r>
              <a:rPr lang="es-ES" dirty="0">
                <a:solidFill>
                  <a:srgbClr val="406F70"/>
                </a:solidFill>
                <a:latin typeface="Calibri" panose="020F0502020204030204" pitchFamily="34" charset="0"/>
                <a:ea typeface="Calibri" panose="020F0502020204030204" pitchFamily="34" charset="0"/>
                <a:cs typeface="Times New Roman" panose="02020603050405020304" pitchFamily="18" charset="0"/>
              </a:rPr>
              <a:t>Los propietarios de KOCBEK se enorgullecen de su producto de calidad elaborado con métodos tradicionales y complementaron su aceite de calabaza característico con otros productos de calidad. Su aceite de calabaza ahora se está promocionando correctamente en todo el mundo, como un producto artesanal de calidad y compite bien con los populares aceites de oliva.</a:t>
            </a:r>
          </a:p>
          <a:p>
            <a:pPr algn="just">
              <a:spcBef>
                <a:spcPts val="600"/>
              </a:spcBef>
            </a:pPr>
            <a:r>
              <a:rPr lang="es-ES" dirty="0">
                <a:solidFill>
                  <a:srgbClr val="406F70"/>
                </a:solidFill>
                <a:latin typeface="Calibri" panose="020F0502020204030204" pitchFamily="34" charset="0"/>
                <a:ea typeface="Calibri" panose="020F0502020204030204" pitchFamily="34" charset="0"/>
                <a:cs typeface="Times New Roman" panose="02020603050405020304" pitchFamily="18" charset="0"/>
              </a:rPr>
              <a:t>Los agricultores orgánicos y locales suministran semillas de calabaza al molino de aceite de </a:t>
            </a:r>
            <a:r>
              <a:rPr lang="es-ES" dirty="0" err="1">
                <a:solidFill>
                  <a:srgbClr val="406F70"/>
                </a:solidFill>
                <a:latin typeface="Calibri" panose="020F0502020204030204" pitchFamily="34" charset="0"/>
                <a:ea typeface="Calibri" panose="020F0502020204030204" pitchFamily="34" charset="0"/>
                <a:cs typeface="Times New Roman" panose="02020603050405020304" pitchFamily="18" charset="0"/>
              </a:rPr>
              <a:t>Kocbek</a:t>
            </a:r>
            <a:r>
              <a:rPr lang="es-ES" dirty="0">
                <a:solidFill>
                  <a:srgbClr val="406F70"/>
                </a:solidFill>
                <a:latin typeface="Calibri" panose="020F0502020204030204" pitchFamily="34" charset="0"/>
                <a:ea typeface="Calibri" panose="020F0502020204030204" pitchFamily="34" charset="0"/>
                <a:cs typeface="Times New Roman" panose="02020603050405020304" pitchFamily="18" charset="0"/>
              </a:rPr>
              <a:t> y siguen la producción, el procesamiento y la distribución sostenibles de sus semillas. Se presta especial atención a la integración de métodos naturales y la circulación de sustancias en la naturaleza. Han recibido un certificado de indicación geográfica protegida para su aceite de calabaza.</a:t>
            </a:r>
          </a:p>
          <a:p>
            <a:pPr algn="just">
              <a:spcBef>
                <a:spcPts val="600"/>
              </a:spcBef>
            </a:pPr>
            <a:r>
              <a:rPr lang="en-IE" sz="1800" b="1" dirty="0">
                <a:solidFill>
                  <a:srgbClr val="085156"/>
                </a:solidFill>
                <a:highlight>
                  <a:srgbClr val="F5C05B"/>
                </a:highlight>
              </a:rPr>
              <a:t>VISIT </a:t>
            </a:r>
            <a:r>
              <a:rPr lang="en-IE" sz="1800" b="1" dirty="0">
                <a:solidFill>
                  <a:srgbClr val="085156"/>
                </a:solidFill>
                <a:hlinkClick r:id="rId2"/>
              </a:rPr>
              <a:t>https://kocbek.si/en/</a:t>
            </a:r>
            <a:endParaRPr lang="en-IE" sz="1800" b="1" dirty="0">
              <a:solidFill>
                <a:srgbClr val="085156"/>
              </a:solidFill>
            </a:endParaRPr>
          </a:p>
          <a:p>
            <a:r>
              <a:rPr lang="en-IE" sz="1800" b="1" dirty="0">
                <a:solidFill>
                  <a:srgbClr val="085156"/>
                </a:solidFill>
                <a:highlight>
                  <a:srgbClr val="F5C05B"/>
                </a:highlight>
              </a:rPr>
              <a:t>READ THE FULL STORY</a:t>
            </a:r>
            <a:r>
              <a:rPr lang="en-IE" sz="1800" b="1" dirty="0">
                <a:solidFill>
                  <a:srgbClr val="085156"/>
                </a:solidFill>
              </a:rPr>
              <a:t> </a:t>
            </a:r>
            <a:r>
              <a:rPr lang="en-IE" sz="1800" b="1" dirty="0">
                <a:solidFill>
                  <a:srgbClr val="085156"/>
                </a:solidFill>
                <a:hlinkClick r:id="rId3"/>
              </a:rPr>
              <a:t>https://www.foodinnovation.how/wp-content/uploads/2021/08/52-Kocbek.pdf</a:t>
            </a:r>
            <a:endParaRPr lang="en-IE" sz="1800" b="1" dirty="0">
              <a:solidFill>
                <a:srgbClr val="085156"/>
              </a:solidFill>
            </a:endParaRPr>
          </a:p>
          <a:p>
            <a:endParaRPr lang="en-IE" sz="1800" b="1" dirty="0">
              <a:solidFill>
                <a:srgbClr val="085156"/>
              </a:solidFill>
            </a:endParaRPr>
          </a:p>
        </p:txBody>
      </p:sp>
      <p:pic>
        <p:nvPicPr>
          <p:cNvPr id="5" name="Picture 4" descr="Graphical user interface&#10;&#10;Description automatically generated with medium confidence">
            <a:extLst>
              <a:ext uri="{FF2B5EF4-FFF2-40B4-BE49-F238E27FC236}">
                <a16:creationId xmlns:a16="http://schemas.microsoft.com/office/drawing/2014/main" id="{4CC926D7-731B-4478-BD29-6D3BA7BECFAF}"/>
              </a:ext>
            </a:extLst>
          </p:cNvPr>
          <p:cNvPicPr>
            <a:picLocks noChangeAspect="1"/>
          </p:cNvPicPr>
          <p:nvPr/>
        </p:nvPicPr>
        <p:blipFill>
          <a:blip r:embed="rId4"/>
          <a:stretch>
            <a:fillRect/>
          </a:stretch>
        </p:blipFill>
        <p:spPr>
          <a:xfrm>
            <a:off x="577516" y="-1"/>
            <a:ext cx="7863840" cy="2268011"/>
          </a:xfrm>
          <a:prstGeom prst="rect">
            <a:avLst/>
          </a:prstGeom>
        </p:spPr>
      </p:pic>
      <p:sp>
        <p:nvSpPr>
          <p:cNvPr id="6" name="TextBox 5">
            <a:extLst>
              <a:ext uri="{FF2B5EF4-FFF2-40B4-BE49-F238E27FC236}">
                <a16:creationId xmlns:a16="http://schemas.microsoft.com/office/drawing/2014/main" id="{5B4FDAF1-576C-46F9-826D-30C36C4E7B22}"/>
              </a:ext>
            </a:extLst>
          </p:cNvPr>
          <p:cNvSpPr txBox="1"/>
          <p:nvPr/>
        </p:nvSpPr>
        <p:spPr>
          <a:xfrm>
            <a:off x="8793872" y="530352"/>
            <a:ext cx="3093327" cy="400110"/>
          </a:xfrm>
          <a:prstGeom prst="rect">
            <a:avLst/>
          </a:prstGeom>
          <a:solidFill>
            <a:srgbClr val="F5C05B"/>
          </a:solidFill>
        </p:spPr>
        <p:txBody>
          <a:bodyPr wrap="square" rtlCol="0">
            <a:spAutoFit/>
          </a:bodyPr>
          <a:lstStyle/>
          <a:p>
            <a:r>
              <a:rPr lang="en-US" sz="2000" b="1" dirty="0">
                <a:solidFill>
                  <a:schemeClr val="bg1"/>
                </a:solidFill>
              </a:rPr>
              <a:t>CASE STUDY – BE INSPIRED</a:t>
            </a:r>
            <a:endParaRPr lang="en-IE" sz="2000" b="1" dirty="0">
              <a:solidFill>
                <a:schemeClr val="bg1"/>
              </a:solidFill>
            </a:endParaRPr>
          </a:p>
        </p:txBody>
      </p:sp>
    </p:spTree>
    <p:extLst>
      <p:ext uri="{BB962C8B-B14F-4D97-AF65-F5344CB8AC3E}">
        <p14:creationId xmlns:p14="http://schemas.microsoft.com/office/powerpoint/2010/main" val="2685295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5A38C-6783-491D-AE72-FA1C9CF6B301}"/>
              </a:ext>
            </a:extLst>
          </p:cNvPr>
          <p:cNvSpPr>
            <a:spLocks noGrp="1"/>
          </p:cNvSpPr>
          <p:nvPr>
            <p:ph type="body" sz="quarter" idx="16"/>
          </p:nvPr>
        </p:nvSpPr>
        <p:spPr>
          <a:xfrm>
            <a:off x="6318620" y="819599"/>
            <a:ext cx="5651292" cy="697353"/>
          </a:xfrm>
        </p:spPr>
        <p:txBody>
          <a:bodyPr>
            <a:normAutofit fontScale="70000" lnSpcReduction="20000"/>
          </a:bodyPr>
          <a:lstStyle/>
          <a:p>
            <a:pPr algn="l"/>
            <a:r>
              <a:rPr lang="es-ES" b="1" dirty="0">
                <a:solidFill>
                  <a:srgbClr val="085156"/>
                </a:solidFill>
              </a:rPr>
              <a:t>¿Qué hace que algunos alimentos procesados ​​sean menos saludables?</a:t>
            </a:r>
            <a:endParaRPr lang="en-IE" dirty="0"/>
          </a:p>
        </p:txBody>
      </p:sp>
      <p:sp>
        <p:nvSpPr>
          <p:cNvPr id="3" name="Text Placeholder 2">
            <a:extLst>
              <a:ext uri="{FF2B5EF4-FFF2-40B4-BE49-F238E27FC236}">
                <a16:creationId xmlns:a16="http://schemas.microsoft.com/office/drawing/2014/main" id="{20DBDA7B-A5BE-4B89-9755-CA15F656E3A9}"/>
              </a:ext>
            </a:extLst>
          </p:cNvPr>
          <p:cNvSpPr>
            <a:spLocks noGrp="1"/>
          </p:cNvSpPr>
          <p:nvPr>
            <p:ph type="body" sz="quarter" idx="17"/>
          </p:nvPr>
        </p:nvSpPr>
        <p:spPr>
          <a:xfrm>
            <a:off x="5344523" y="1840783"/>
            <a:ext cx="6625389" cy="4197618"/>
          </a:xfrm>
        </p:spPr>
        <p:txBody>
          <a:bodyPr/>
          <a:lstStyle/>
          <a:p>
            <a:r>
              <a:rPr lang="es-ES" dirty="0">
                <a:solidFill>
                  <a:srgbClr val="406F70"/>
                </a:solidFill>
              </a:rPr>
              <a:t>A veces se agregan ingredientes como sal, azúcar y grasa a los alimentos procesados ​​para hacer que su sabor sea más atractivo y extender su vida útil, o para contribuir a la estructura de los alimentos, como la sal en el pan o el azúcar en los pasteles.</a:t>
            </a:r>
          </a:p>
          <a:p>
            <a:r>
              <a:rPr lang="es-ES" dirty="0">
                <a:solidFill>
                  <a:srgbClr val="406F70"/>
                </a:solidFill>
              </a:rPr>
              <a:t>La compra de estos alimentos puede hacer que las personas coman más de las cantidades recomendadas de azúcar, sal y grasa, ya que es posible que no sepan cuánto se ha agregado a los alimentos que están comprando y comiendo.</a:t>
            </a:r>
          </a:p>
          <a:p>
            <a:r>
              <a:rPr lang="es-ES" dirty="0">
                <a:solidFill>
                  <a:srgbClr val="406F70"/>
                </a:solidFill>
              </a:rPr>
              <a:t>Estos alimentos también pueden ser más altos en calorías debido a la gran cantidad de azúcar o grasa que contienen.</a:t>
            </a:r>
            <a:endParaRPr lang="en-IE" dirty="0">
              <a:solidFill>
                <a:srgbClr val="406F70"/>
              </a:solidFill>
            </a:endParaRPr>
          </a:p>
        </p:txBody>
      </p:sp>
      <p:pic>
        <p:nvPicPr>
          <p:cNvPr id="8" name="Picture Placeholder 7" descr="TOp view of colorful doughnuts">
            <a:extLst>
              <a:ext uri="{FF2B5EF4-FFF2-40B4-BE49-F238E27FC236}">
                <a16:creationId xmlns:a16="http://schemas.microsoft.com/office/drawing/2014/main" id="{0CC3CA63-E412-42C9-AD5C-DB0828B033E2}"/>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188133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0044B-2E6C-4159-9822-B74CE5D481BB}"/>
              </a:ext>
            </a:extLst>
          </p:cNvPr>
          <p:cNvSpPr>
            <a:spLocks noGrp="1"/>
          </p:cNvSpPr>
          <p:nvPr>
            <p:ph type="body" sz="quarter" idx="19"/>
          </p:nvPr>
        </p:nvSpPr>
        <p:spPr/>
        <p:txBody>
          <a:bodyPr>
            <a:normAutofit/>
          </a:bodyPr>
          <a:lstStyle/>
          <a:p>
            <a:pPr algn="l"/>
            <a:r>
              <a:rPr lang="en-US" b="1" dirty="0" err="1"/>
              <a:t>Categorización</a:t>
            </a:r>
            <a:r>
              <a:rPr lang="en-US" b="1" dirty="0"/>
              <a:t> de </a:t>
            </a:r>
            <a:r>
              <a:rPr lang="en-US" b="1" dirty="0" err="1"/>
              <a:t>alimentos</a:t>
            </a:r>
            <a:r>
              <a:rPr lang="en-US" b="1" dirty="0"/>
              <a:t> </a:t>
            </a:r>
            <a:r>
              <a:rPr lang="en-US" b="1" dirty="0" err="1"/>
              <a:t>procesados</a:t>
            </a:r>
            <a:endParaRPr lang="en-IE" b="1" dirty="0"/>
          </a:p>
        </p:txBody>
      </p:sp>
      <p:sp>
        <p:nvSpPr>
          <p:cNvPr id="3" name="Text Placeholder 2">
            <a:extLst>
              <a:ext uri="{FF2B5EF4-FFF2-40B4-BE49-F238E27FC236}">
                <a16:creationId xmlns:a16="http://schemas.microsoft.com/office/drawing/2014/main" id="{873E3DC7-2787-4354-9839-56E8FE812305}"/>
              </a:ext>
            </a:extLst>
          </p:cNvPr>
          <p:cNvSpPr>
            <a:spLocks noGrp="1"/>
          </p:cNvSpPr>
          <p:nvPr>
            <p:ph type="body" sz="quarter" idx="20"/>
          </p:nvPr>
        </p:nvSpPr>
        <p:spPr>
          <a:xfrm>
            <a:off x="586551" y="2037348"/>
            <a:ext cx="11396902" cy="4026568"/>
          </a:xfrm>
        </p:spPr>
        <p:txBody>
          <a:bodyPr/>
          <a:lstStyle/>
          <a:p>
            <a:r>
              <a:rPr lang="es-ES" dirty="0">
                <a:solidFill>
                  <a:srgbClr val="085156"/>
                </a:solidFill>
              </a:rPr>
              <a:t>El sistema NOVA, un sistema de clasificación de alimentos cada vez más utilizado en la investigación de salud pública relacionada con la nutrición, clasifica los productos alimenticios en cuatro grupos según su nivel de procesamiento.</a:t>
            </a:r>
            <a:endParaRPr lang="es-ES" u="sng" dirty="0">
              <a:solidFill>
                <a:srgbClr val="085156"/>
              </a:solidFill>
            </a:endParaRPr>
          </a:p>
          <a:p>
            <a:pPr marL="457200" indent="-457200">
              <a:buFont typeface="+mj-lt"/>
              <a:buAutoNum type="arabicPeriod"/>
            </a:pPr>
            <a:r>
              <a:rPr lang="es-ES" dirty="0">
                <a:solidFill>
                  <a:srgbClr val="085156"/>
                </a:solidFill>
              </a:rPr>
              <a:t>alimentos sin procesar y mínimamente procesados.</a:t>
            </a:r>
          </a:p>
          <a:p>
            <a:pPr marL="457200" indent="-457200">
              <a:buFont typeface="+mj-lt"/>
              <a:buAutoNum type="arabicPeriod"/>
            </a:pPr>
            <a:r>
              <a:rPr lang="es-ES" dirty="0">
                <a:solidFill>
                  <a:srgbClr val="085156"/>
                </a:solidFill>
              </a:rPr>
              <a:t>ingredientes culinarios procesados, que incluyen aceites, mantequilla, azúcar, manteca de cerdo y sal.</a:t>
            </a:r>
          </a:p>
          <a:p>
            <a:pPr marL="457200" indent="-457200">
              <a:buFont typeface="+mj-lt"/>
              <a:buAutoNum type="arabicPeriod"/>
            </a:pPr>
            <a:r>
              <a:rPr lang="es-ES" dirty="0">
                <a:solidFill>
                  <a:srgbClr val="085156"/>
                </a:solidFill>
              </a:rPr>
              <a:t>alimentos procesados, que se elaboran agregando sal, aceite, azúcar u otras sustancias del segundo grupo a los alimentos del primer grupo.</a:t>
            </a:r>
          </a:p>
          <a:p>
            <a:pPr marL="457200" indent="-457200">
              <a:buFont typeface="+mj-lt"/>
              <a:buAutoNum type="arabicPeriod"/>
            </a:pPr>
            <a:r>
              <a:rPr lang="es-ES" dirty="0">
                <a:solidFill>
                  <a:srgbClr val="085156"/>
                </a:solidFill>
              </a:rPr>
              <a:t>alimentos </a:t>
            </a:r>
            <a:r>
              <a:rPr lang="es-ES" dirty="0" err="1">
                <a:solidFill>
                  <a:srgbClr val="085156"/>
                </a:solidFill>
              </a:rPr>
              <a:t>ultraprocesados</a:t>
            </a:r>
            <a:r>
              <a:rPr lang="es-ES" dirty="0">
                <a:solidFill>
                  <a:srgbClr val="085156"/>
                </a:solidFill>
              </a:rPr>
              <a:t> ​​(UPF), que incluyen refrescos, confitería, galletas dulces, helados y bocadillos salados</a:t>
            </a:r>
            <a:r>
              <a:rPr lang="en-US" dirty="0">
                <a:solidFill>
                  <a:srgbClr val="085156"/>
                </a:solidFill>
              </a:rPr>
              <a:t> </a:t>
            </a:r>
            <a:endParaRPr lang="en-IE" dirty="0">
              <a:solidFill>
                <a:srgbClr val="085156"/>
              </a:solidFill>
            </a:endParaRPr>
          </a:p>
        </p:txBody>
      </p:sp>
    </p:spTree>
    <p:extLst>
      <p:ext uri="{BB962C8B-B14F-4D97-AF65-F5344CB8AC3E}">
        <p14:creationId xmlns:p14="http://schemas.microsoft.com/office/powerpoint/2010/main" val="3522000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01CAD-9485-451E-9CBE-EEB2362DC762}"/>
              </a:ext>
            </a:extLst>
          </p:cNvPr>
          <p:cNvSpPr>
            <a:spLocks noGrp="1"/>
          </p:cNvSpPr>
          <p:nvPr>
            <p:ph type="body" sz="quarter" idx="19"/>
          </p:nvPr>
        </p:nvSpPr>
        <p:spPr>
          <a:xfrm>
            <a:off x="2486527" y="293607"/>
            <a:ext cx="8486273" cy="787186"/>
          </a:xfrm>
          <a:solidFill>
            <a:srgbClr val="F5C05B"/>
          </a:solidFill>
        </p:spPr>
        <p:txBody>
          <a:bodyPr>
            <a:noAutofit/>
          </a:bodyPr>
          <a:lstStyle/>
          <a:p>
            <a:pPr algn="l"/>
            <a:r>
              <a:rPr lang="es-ES" sz="2800" b="1" dirty="0">
                <a:solidFill>
                  <a:schemeClr val="bg1"/>
                </a:solidFill>
              </a:rPr>
              <a:t>Diferentes vías en la cadena de valor alimentaria según el nivel de procesamiento de los productos finales.</a:t>
            </a:r>
            <a:endParaRPr lang="en-IE" sz="2800" b="1" dirty="0">
              <a:solidFill>
                <a:schemeClr val="bg1"/>
              </a:solidFill>
            </a:endParaRPr>
          </a:p>
        </p:txBody>
      </p:sp>
      <p:sp>
        <p:nvSpPr>
          <p:cNvPr id="6" name="TextBox 5">
            <a:extLst>
              <a:ext uri="{FF2B5EF4-FFF2-40B4-BE49-F238E27FC236}">
                <a16:creationId xmlns:a16="http://schemas.microsoft.com/office/drawing/2014/main" id="{334D5832-FAA6-4211-92DF-85BBAE0E240B}"/>
              </a:ext>
            </a:extLst>
          </p:cNvPr>
          <p:cNvSpPr txBox="1"/>
          <p:nvPr/>
        </p:nvSpPr>
        <p:spPr>
          <a:xfrm>
            <a:off x="256674" y="6545179"/>
            <a:ext cx="6423114" cy="461665"/>
          </a:xfrm>
          <a:prstGeom prst="rect">
            <a:avLst/>
          </a:prstGeom>
          <a:noFill/>
        </p:spPr>
        <p:txBody>
          <a:bodyPr wrap="square" rtlCol="0">
            <a:spAutoFit/>
          </a:bodyPr>
          <a:lstStyle/>
          <a:p>
            <a:r>
              <a:rPr lang="en-IE" sz="1200" dirty="0">
                <a:hlinkClick r:id="rId2"/>
              </a:rPr>
              <a:t>https://globalizationandhealth.biomedcentral.com/articles/10.1186/s12992-021-00667-7</a:t>
            </a:r>
            <a:endParaRPr lang="en-IE" sz="1200" dirty="0"/>
          </a:p>
          <a:p>
            <a:endParaRPr lang="en-IE" sz="1200" dirty="0"/>
          </a:p>
        </p:txBody>
      </p:sp>
      <p:pic>
        <p:nvPicPr>
          <p:cNvPr id="7" name="Picture 6">
            <a:extLst>
              <a:ext uri="{FF2B5EF4-FFF2-40B4-BE49-F238E27FC236}">
                <a16:creationId xmlns:a16="http://schemas.microsoft.com/office/drawing/2014/main" id="{5A3B29CF-3BAE-4A27-99D0-F47E3E9A192C}"/>
              </a:ext>
            </a:extLst>
          </p:cNvPr>
          <p:cNvPicPr/>
          <p:nvPr/>
        </p:nvPicPr>
        <p:blipFill rotWithShape="1">
          <a:blip r:embed="rId3" cstate="screen">
            <a:extLst>
              <a:ext uri="{28A0092B-C50C-407E-A947-70E740481C1C}">
                <a14:useLocalDpi xmlns:a14="http://schemas.microsoft.com/office/drawing/2010/main"/>
              </a:ext>
            </a:extLst>
          </a:blip>
          <a:srcRect l="12040" r="12830"/>
          <a:stretch/>
        </p:blipFill>
        <p:spPr>
          <a:xfrm>
            <a:off x="1407385" y="1104966"/>
            <a:ext cx="9431383" cy="5440635"/>
          </a:xfrm>
          <a:prstGeom prst="rect">
            <a:avLst/>
          </a:prstGeom>
        </p:spPr>
      </p:pic>
      <p:sp>
        <p:nvSpPr>
          <p:cNvPr id="3" name="Text Box 15">
            <a:extLst>
              <a:ext uri="{FF2B5EF4-FFF2-40B4-BE49-F238E27FC236}">
                <a16:creationId xmlns:a16="http://schemas.microsoft.com/office/drawing/2014/main" id="{3AF1798F-4FC8-4E72-ADD9-2D6FBF74DA71}"/>
              </a:ext>
            </a:extLst>
          </p:cNvPr>
          <p:cNvSpPr txBox="1">
            <a:spLocks noChangeArrowheads="1"/>
          </p:cNvSpPr>
          <p:nvPr/>
        </p:nvSpPr>
        <p:spPr bwMode="auto">
          <a:xfrm>
            <a:off x="7606653" y="2149763"/>
            <a:ext cx="201516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n-US" altLang="en-US" sz="1200" b="1" dirty="0">
                <a:solidFill>
                  <a:srgbClr val="02444A"/>
                </a:solidFill>
                <a:latin typeface="Source Sans 3 Semibold" charset="0"/>
                <a:ea typeface="Meiryo" panose="020B0604030504040204" pitchFamily="34" charset="-128"/>
                <a:cs typeface="Times New Roman" panose="02020603050405020304" pitchFamily="18" charset="0"/>
              </a:rPr>
              <a:t>Comida </a:t>
            </a:r>
            <a:r>
              <a:rPr lang="en-US" altLang="en-US" sz="1200" b="1" dirty="0" err="1">
                <a:solidFill>
                  <a:srgbClr val="02444A"/>
                </a:solidFill>
                <a:latin typeface="Source Sans 3 Semibold" charset="0"/>
                <a:ea typeface="Meiryo" panose="020B0604030504040204" pitchFamily="34" charset="-128"/>
                <a:cs typeface="Times New Roman" panose="02020603050405020304" pitchFamily="18" charset="0"/>
              </a:rPr>
              <a:t>sintética</a:t>
            </a:r>
            <a:endParaRPr lang="en-US" altLang="en-US" sz="1200" b="1" dirty="0">
              <a:solidFill>
                <a:srgbClr val="02444A"/>
              </a:solidFill>
              <a:latin typeface="Source Sans 3 Semibold"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r>
              <a:rPr lang="en-US" altLang="en-US" sz="1200" b="1" dirty="0" err="1">
                <a:solidFill>
                  <a:srgbClr val="02444A"/>
                </a:solidFill>
                <a:latin typeface="Source Sans 3 Semibold" charset="0"/>
                <a:ea typeface="Meiryo" panose="020B0604030504040204" pitchFamily="34" charset="-128"/>
                <a:cs typeface="Times New Roman" panose="02020603050405020304" pitchFamily="18" charset="0"/>
              </a:rPr>
              <a:t>Fabricantes</a:t>
            </a:r>
            <a:r>
              <a:rPr lang="en-US" altLang="en-US" sz="1200" b="1" dirty="0">
                <a:solidFill>
                  <a:srgbClr val="02444A"/>
                </a:solidFill>
                <a:latin typeface="Source Sans 3 Semibold" charset="0"/>
                <a:ea typeface="Meiryo" panose="020B0604030504040204" pitchFamily="34" charset="-128"/>
                <a:cs typeface="Times New Roman" panose="02020603050405020304" pitchFamily="18" charset="0"/>
              </a:rPr>
              <a:t> de </a:t>
            </a:r>
            <a:r>
              <a:rPr lang="en-US" altLang="en-US" sz="1200" b="1" dirty="0" err="1">
                <a:solidFill>
                  <a:srgbClr val="02444A"/>
                </a:solidFill>
                <a:latin typeface="Source Sans 3 Semibold" charset="0"/>
                <a:ea typeface="Meiryo" panose="020B0604030504040204" pitchFamily="34" charset="-128"/>
                <a:cs typeface="Times New Roman" panose="02020603050405020304" pitchFamily="18" charset="0"/>
              </a:rPr>
              <a:t>ingredientes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3402BFB2-DAD8-44EF-AFBE-EBC6DA114797}"/>
              </a:ext>
            </a:extLst>
          </p:cNvPr>
          <p:cNvSpPr txBox="1">
            <a:spLocks noChangeArrowheads="1"/>
          </p:cNvSpPr>
          <p:nvPr/>
        </p:nvSpPr>
        <p:spPr bwMode="auto">
          <a:xfrm>
            <a:off x="2318212" y="1218693"/>
            <a:ext cx="7609731"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s-ES" altLang="en-US" sz="1400" b="1" dirty="0">
                <a:solidFill>
                  <a:srgbClr val="02444A"/>
                </a:solidFill>
                <a:latin typeface="Source Sans 3 Semibold" charset="0"/>
                <a:ea typeface="Meiryo" panose="020B0604030504040204" pitchFamily="34" charset="-128"/>
                <a:cs typeface="Times New Roman" panose="02020603050405020304" pitchFamily="18" charset="0"/>
              </a:rPr>
              <a:t>Productores de alimentos: </a:t>
            </a:r>
            <a:r>
              <a:rPr lang="es-ES" altLang="en-US" sz="1400" dirty="0">
                <a:solidFill>
                  <a:srgbClr val="02444A"/>
                </a:solidFill>
                <a:latin typeface="Source Sans 3 Semibold" charset="0"/>
                <a:ea typeface="Meiryo" panose="020B0604030504040204" pitchFamily="34" charset="-128"/>
                <a:cs typeface="Times New Roman" panose="02020603050405020304" pitchFamily="18" charset="0"/>
              </a:rPr>
              <a:t>agricultores, productores de productos básicos, etc.</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sp>
        <p:nvSpPr>
          <p:cNvPr id="8" name="Text Box 4">
            <a:extLst>
              <a:ext uri="{FF2B5EF4-FFF2-40B4-BE49-F238E27FC236}">
                <a16:creationId xmlns:a16="http://schemas.microsoft.com/office/drawing/2014/main" id="{10318CBA-21EA-401E-BA96-F62232B35E92}"/>
              </a:ext>
            </a:extLst>
          </p:cNvPr>
          <p:cNvSpPr txBox="1">
            <a:spLocks noChangeArrowheads="1"/>
          </p:cNvSpPr>
          <p:nvPr/>
        </p:nvSpPr>
        <p:spPr bwMode="auto">
          <a:xfrm>
            <a:off x="2790816" y="2112697"/>
            <a:ext cx="177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Empacadores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molineros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a:t>
            </a:r>
          </a:p>
          <a:p>
            <a:pPr lvl="0" eaLnBrk="0" fontAlgn="base" hangingPunct="0">
              <a:spcBef>
                <a:spcPct val="0"/>
              </a:spcBef>
              <a:spcAft>
                <a:spcPct val="0"/>
              </a:spcAft>
            </a:pP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trituradoras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refinerías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a:t>
            </a:r>
          </a:p>
          <a:p>
            <a:pPr lvl="0" eaLnBrk="0" fontAlgn="base" hangingPunct="0">
              <a:spcBef>
                <a:spcPct val="0"/>
              </a:spcBef>
              <a:spcAft>
                <a:spcPct val="0"/>
              </a:spcAft>
            </a:pP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etc.</a:t>
            </a:r>
            <a:endParaRPr kumimoji="0" lang="en-US" altLang="en-US" sz="1200" b="0" i="0" u="none" strike="noStrike" cap="none" normalizeH="0" baseline="0" dirty="0">
              <a:ln>
                <a:noFill/>
              </a:ln>
              <a:effectLst/>
              <a:latin typeface="Arial" panose="020B0604020202020204" pitchFamily="34" charset="0"/>
            </a:endParaRPr>
          </a:p>
        </p:txBody>
      </p:sp>
      <p:sp>
        <p:nvSpPr>
          <p:cNvPr id="9" name="Text Box 5">
            <a:extLst>
              <a:ext uri="{FF2B5EF4-FFF2-40B4-BE49-F238E27FC236}">
                <a16:creationId xmlns:a16="http://schemas.microsoft.com/office/drawing/2014/main" id="{D45FA70D-41C6-4232-A12B-089E8CB4CC56}"/>
              </a:ext>
            </a:extLst>
          </p:cNvPr>
          <p:cNvSpPr txBox="1">
            <a:spLocks noChangeArrowheads="1"/>
          </p:cNvSpPr>
          <p:nvPr/>
        </p:nvSpPr>
        <p:spPr bwMode="auto">
          <a:xfrm>
            <a:off x="4374546" y="2216149"/>
            <a:ext cx="186530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n-US" altLang="en-US" sz="1200" b="1" dirty="0" err="1">
                <a:solidFill>
                  <a:srgbClr val="F2F2F2"/>
                </a:solidFill>
                <a:latin typeface="Source Sans 3 Semibold" charset="0"/>
                <a:ea typeface="Meiryo" panose="020B0604030504040204" pitchFamily="34" charset="-128"/>
                <a:cs typeface="Times New Roman" panose="02020603050405020304" pitchFamily="18" charset="0"/>
              </a:rPr>
              <a:t>Procesadores</a:t>
            </a:r>
            <a:r>
              <a:rPr lang="en-US" altLang="en-US" sz="1200" b="1" dirty="0">
                <a:solidFill>
                  <a:srgbClr val="F2F2F2"/>
                </a:solidFill>
                <a:latin typeface="Source Sans 3 Semibold" charset="0"/>
                <a:ea typeface="Meiryo" panose="020B0604030504040204" pitchFamily="34" charset="-128"/>
                <a:cs typeface="Times New Roman" panose="02020603050405020304" pitchFamily="18" charset="0"/>
              </a:rPr>
              <a:t> de </a:t>
            </a:r>
            <a:r>
              <a:rPr lang="en-US" altLang="en-US" sz="1200" b="1" dirty="0" err="1">
                <a:solidFill>
                  <a:srgbClr val="F2F2F2"/>
                </a:solidFill>
                <a:latin typeface="Source Sans 3 Semibold" charset="0"/>
                <a:ea typeface="Meiryo" panose="020B0604030504040204" pitchFamily="34" charset="-128"/>
                <a:cs typeface="Times New Roman" panose="02020603050405020304" pitchFamily="18" charset="0"/>
              </a:rPr>
              <a:t>alimentos</a:t>
            </a:r>
            <a:r>
              <a:rPr lang="en-US" altLang="en-US" sz="1200" b="1" dirty="0">
                <a:solidFill>
                  <a:srgbClr val="F2F2F2"/>
                </a:solidFill>
                <a:latin typeface="Source Sans 3 Semibold" charset="0"/>
                <a:ea typeface="Meiryo" panose="020B0604030504040204" pitchFamily="34" charset="-128"/>
                <a:cs typeface="Times New Roman" panose="02020603050405020304" pitchFamily="18" charset="0"/>
              </a:rPr>
              <a:t> </a:t>
            </a:r>
            <a:r>
              <a:rPr lang="en-US" altLang="en-US" sz="1200" b="1" dirty="0" err="1">
                <a:solidFill>
                  <a:srgbClr val="F2F2F2"/>
                </a:solidFill>
                <a:latin typeface="Source Sans 3 Semibold" charset="0"/>
                <a:ea typeface="Meiryo" panose="020B0604030504040204" pitchFamily="34" charset="-128"/>
                <a:cs typeface="Times New Roman" panose="02020603050405020304" pitchFamily="18" charset="0"/>
              </a:rPr>
              <a:t>primarios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Text Box 7">
            <a:extLst>
              <a:ext uri="{FF2B5EF4-FFF2-40B4-BE49-F238E27FC236}">
                <a16:creationId xmlns:a16="http://schemas.microsoft.com/office/drawing/2014/main" id="{B2813FB1-18C0-4602-AF3E-BB7F1D9761A7}"/>
              </a:ext>
            </a:extLst>
          </p:cNvPr>
          <p:cNvSpPr txBox="1">
            <a:spLocks noChangeArrowheads="1"/>
          </p:cNvSpPr>
          <p:nvPr/>
        </p:nvSpPr>
        <p:spPr bwMode="auto">
          <a:xfrm>
            <a:off x="6030359" y="2750776"/>
            <a:ext cx="199216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n-US" altLang="en-US" sz="1200" b="1" dirty="0" err="1">
                <a:solidFill>
                  <a:srgbClr val="F2F2F2"/>
                </a:solidFill>
                <a:latin typeface="Source Sans 3 Semibold" charset="0"/>
                <a:ea typeface="Meiryo" panose="020B0604030504040204" pitchFamily="34" charset="-128"/>
                <a:cs typeface="Times New Roman" panose="02020603050405020304" pitchFamily="18" charset="0"/>
              </a:rPr>
              <a:t>Procesadores</a:t>
            </a:r>
            <a:r>
              <a:rPr lang="en-US" altLang="en-US" sz="1200" b="1" dirty="0">
                <a:solidFill>
                  <a:srgbClr val="F2F2F2"/>
                </a:solidFill>
                <a:latin typeface="Source Sans 3 Semibold" charset="0"/>
                <a:ea typeface="Meiryo" panose="020B0604030504040204" pitchFamily="34" charset="-128"/>
                <a:cs typeface="Times New Roman" panose="02020603050405020304" pitchFamily="18" charset="0"/>
              </a:rPr>
              <a:t> de </a:t>
            </a:r>
            <a:r>
              <a:rPr lang="en-US" altLang="en-US" sz="1200" b="1" dirty="0" err="1">
                <a:solidFill>
                  <a:srgbClr val="F2F2F2"/>
                </a:solidFill>
                <a:latin typeface="Source Sans 3 Semibold" charset="0"/>
                <a:ea typeface="Meiryo" panose="020B0604030504040204" pitchFamily="34" charset="-128"/>
                <a:cs typeface="Times New Roman" panose="02020603050405020304" pitchFamily="18" charset="0"/>
              </a:rPr>
              <a:t>alimentos</a:t>
            </a:r>
            <a:r>
              <a:rPr lang="en-US" altLang="en-US" sz="1200" b="1" dirty="0">
                <a:solidFill>
                  <a:srgbClr val="F2F2F2"/>
                </a:solidFill>
                <a:latin typeface="Source Sans 3 Semibold" charset="0"/>
                <a:ea typeface="Meiryo" panose="020B0604030504040204" pitchFamily="34" charset="-128"/>
                <a:cs typeface="Times New Roman" panose="02020603050405020304" pitchFamily="18" charset="0"/>
              </a:rPr>
              <a:t> </a:t>
            </a:r>
            <a:r>
              <a:rPr lang="en-US" altLang="en-US" sz="1200" b="1" dirty="0" err="1">
                <a:solidFill>
                  <a:srgbClr val="F2F2F2"/>
                </a:solidFill>
                <a:latin typeface="Source Sans 3 Semibold" charset="0"/>
                <a:ea typeface="Meiryo" panose="020B0604030504040204" pitchFamily="34" charset="-128"/>
                <a:cs typeface="Times New Roman" panose="02020603050405020304" pitchFamily="18" charset="0"/>
              </a:rPr>
              <a:t>secundarios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1" name="Text Box 27">
            <a:extLst>
              <a:ext uri="{FF2B5EF4-FFF2-40B4-BE49-F238E27FC236}">
                <a16:creationId xmlns:a16="http://schemas.microsoft.com/office/drawing/2014/main" id="{45E5417E-BDF7-477E-A9C1-4ADE4F7D790D}"/>
              </a:ext>
            </a:extLst>
          </p:cNvPr>
          <p:cNvSpPr txBox="1">
            <a:spLocks noChangeArrowheads="1"/>
          </p:cNvSpPr>
          <p:nvPr/>
        </p:nvSpPr>
        <p:spPr bwMode="auto">
          <a:xfrm>
            <a:off x="7839138" y="2915014"/>
            <a:ext cx="155019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ct val="0"/>
              </a:spcAft>
            </a:pPr>
            <a:r>
              <a:rPr lang="en-US" altLang="en-US" sz="1200" dirty="0">
                <a:solidFill>
                  <a:srgbClr val="406F70"/>
                </a:solidFill>
                <a:latin typeface="Source Sans 3" charset="0"/>
                <a:ea typeface="Meiryo" panose="020B0604030504040204" pitchFamily="34" charset="-128"/>
                <a:cs typeface="Times New Roman" panose="02020603050405020304" pitchFamily="18" charset="0"/>
              </a:rPr>
              <a:t>Alimentos </a:t>
            </a:r>
            <a:r>
              <a:rPr lang="en-US" altLang="en-US" sz="1200" dirty="0" err="1">
                <a:solidFill>
                  <a:srgbClr val="406F70"/>
                </a:solidFill>
                <a:latin typeface="Source Sans 3" charset="0"/>
                <a:ea typeface="Meiryo" panose="020B0604030504040204" pitchFamily="34" charset="-128"/>
                <a:cs typeface="Times New Roman" panose="02020603050405020304" pitchFamily="18" charset="0"/>
              </a:rPr>
              <a:t>procesados</a:t>
            </a:r>
            <a:r>
              <a:rPr lang="en-US" altLang="en-US" sz="1200" dirty="0">
                <a:solidFill>
                  <a:srgbClr val="406F70"/>
                </a:solidFill>
                <a:latin typeface="Source Sans 3" charset="0"/>
                <a:ea typeface="Meiryo" panose="020B0604030504040204" pitchFamily="34" charset="-128"/>
                <a:cs typeface="Times New Roman" panose="02020603050405020304" pitchFamily="18" charset="0"/>
              </a:rPr>
              <a:t> ​​y </a:t>
            </a:r>
            <a:r>
              <a:rPr lang="en-US" altLang="en-US" sz="1200" dirty="0" err="1">
                <a:solidFill>
                  <a:srgbClr val="406F70"/>
                </a:solidFill>
                <a:latin typeface="Source Sans 3" charset="0"/>
                <a:ea typeface="Meiryo" panose="020B0604030504040204" pitchFamily="34" charset="-128"/>
                <a:cs typeface="Times New Roman" panose="02020603050405020304" pitchFamily="18" charset="0"/>
              </a:rPr>
              <a:t>ultraprocesados</a:t>
            </a:r>
            <a:endParaRPr lang="en-US" altLang="en-US" sz="1200" dirty="0">
              <a:solidFill>
                <a:srgbClr val="406F70"/>
              </a:solidFill>
              <a:latin typeface="Source Sans 3"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r>
              <a:rPr lang="en-US" altLang="en-US" sz="1200" dirty="0" err="1">
                <a:solidFill>
                  <a:srgbClr val="406F70"/>
                </a:solidFill>
                <a:latin typeface="Source Sans 3" charset="0"/>
                <a:ea typeface="Meiryo" panose="020B0604030504040204" pitchFamily="34" charset="-128"/>
                <a:cs typeface="Times New Roman" panose="02020603050405020304" pitchFamily="18" charset="0"/>
              </a:rPr>
              <a:t>fabricantes</a:t>
            </a:r>
            <a:endParaRPr kumimoji="0" lang="en-US" altLang="en-US" sz="1200" b="0" i="0" u="none" strike="noStrike" cap="none" normalizeH="0" baseline="0" dirty="0">
              <a:ln>
                <a:noFill/>
              </a:ln>
              <a:solidFill>
                <a:srgbClr val="406F70"/>
              </a:solidFill>
              <a:effectLst/>
              <a:latin typeface="Arial" panose="020B0604020202020204" pitchFamily="34" charset="0"/>
            </a:endParaRPr>
          </a:p>
        </p:txBody>
      </p:sp>
      <p:sp>
        <p:nvSpPr>
          <p:cNvPr id="12" name="Text Box 28">
            <a:extLst>
              <a:ext uri="{FF2B5EF4-FFF2-40B4-BE49-F238E27FC236}">
                <a16:creationId xmlns:a16="http://schemas.microsoft.com/office/drawing/2014/main" id="{A5E18B38-4011-47B4-9AB0-4AD1B18E3165}"/>
              </a:ext>
            </a:extLst>
          </p:cNvPr>
          <p:cNvSpPr txBox="1">
            <a:spLocks noChangeArrowheads="1"/>
          </p:cNvSpPr>
          <p:nvPr/>
        </p:nvSpPr>
        <p:spPr bwMode="auto">
          <a:xfrm>
            <a:off x="2820987" y="5663205"/>
            <a:ext cx="50831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endParaRPr lang="es-ES" altLang="en-US" sz="1100" b="1" dirty="0">
              <a:solidFill>
                <a:srgbClr val="02444A"/>
              </a:solidFill>
              <a:latin typeface="Source Sans 3 Semibold"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s-ES" altLang="en-US" sz="1100" b="1" dirty="0">
                <a:solidFill>
                  <a:srgbClr val="02444A"/>
                </a:solidFill>
                <a:latin typeface="Source Sans 3 Semibold" charset="0"/>
                <a:ea typeface="Meiryo" panose="020B0604030504040204" pitchFamily="34" charset="-128"/>
                <a:cs typeface="Times New Roman" panose="02020603050405020304" pitchFamily="18" charset="0"/>
              </a:rPr>
              <a:t>Nivel de procesamiento del producto final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033F6109-CCBD-4EEB-9BC1-488E90E41572}"/>
              </a:ext>
            </a:extLst>
          </p:cNvPr>
          <p:cNvSpPr txBox="1">
            <a:spLocks noChangeArrowheads="1"/>
          </p:cNvSpPr>
          <p:nvPr/>
        </p:nvSpPr>
        <p:spPr bwMode="auto">
          <a:xfrm>
            <a:off x="2486527" y="4675747"/>
            <a:ext cx="280669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endParaRPr lang="es-ES" altLang="en-US" sz="1600" b="1" dirty="0">
              <a:solidFill>
                <a:srgbClr val="02444A"/>
              </a:solidFill>
              <a:latin typeface="Source Sans 3 Semibold"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r>
              <a:rPr lang="es-ES" altLang="en-US" sz="1600" b="1" dirty="0">
                <a:solidFill>
                  <a:srgbClr val="02444A"/>
                </a:solidFill>
                <a:latin typeface="Source Sans 3 Semibold" charset="0"/>
                <a:ea typeface="Meiryo" panose="020B0604030504040204" pitchFamily="34" charset="-128"/>
                <a:cs typeface="Times New Roman" panose="02020603050405020304" pitchFamily="18" charset="0"/>
              </a:rPr>
              <a:t>Minoristas de alimentos</a:t>
            </a:r>
          </a:p>
          <a:p>
            <a:pPr lvl="0" eaLnBrk="0" fontAlgn="base" hangingPunct="0">
              <a:spcBef>
                <a:spcPct val="0"/>
              </a:spcBef>
              <a:spcAft>
                <a:spcPct val="0"/>
              </a:spcAft>
            </a:pPr>
            <a:r>
              <a:rPr lang="es-ES" altLang="en-US" sz="1600" b="1" dirty="0">
                <a:solidFill>
                  <a:srgbClr val="02444A"/>
                </a:solidFill>
                <a:latin typeface="Source Sans 3 Semibold" charset="0"/>
                <a:ea typeface="Meiryo" panose="020B0604030504040204" pitchFamily="34" charset="-128"/>
                <a:cs typeface="Times New Roman" panose="02020603050405020304" pitchFamily="18" charset="0"/>
              </a:rPr>
              <a:t>y puntos de servicio</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4" name="Text Box 30">
            <a:extLst>
              <a:ext uri="{FF2B5EF4-FFF2-40B4-BE49-F238E27FC236}">
                <a16:creationId xmlns:a16="http://schemas.microsoft.com/office/drawing/2014/main" id="{48038971-D892-4B0F-B5C0-C78D77258DB6}"/>
              </a:ext>
            </a:extLst>
          </p:cNvPr>
          <p:cNvSpPr txBox="1">
            <a:spLocks noChangeArrowheads="1"/>
          </p:cNvSpPr>
          <p:nvPr/>
        </p:nvSpPr>
        <p:spPr bwMode="auto">
          <a:xfrm>
            <a:off x="5842572" y="4819618"/>
            <a:ext cx="379173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rgbClr val="F2F2F2"/>
              </a:solidFill>
              <a:effectLst/>
              <a:latin typeface="Source Sans 3"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endParaRPr lang="en-US" altLang="en-US" sz="1200" dirty="0">
              <a:solidFill>
                <a:srgbClr val="F2F2F2"/>
              </a:solidFill>
              <a:latin typeface="Source Sans 3"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Supermercados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minoristas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independientes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mercados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húmedos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agrícolas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agrícolas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restaurantes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de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servicio</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rápido</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otros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a:t>
            </a:r>
            <a:r>
              <a:rPr lang="en-US" altLang="en-US" sz="1200" dirty="0" err="1">
                <a:solidFill>
                  <a:srgbClr val="F2F2F2"/>
                </a:solidFill>
                <a:latin typeface="Source Sans 3" charset="0"/>
                <a:ea typeface="Meiryo" panose="020B0604030504040204" pitchFamily="34" charset="-128"/>
                <a:cs typeface="Times New Roman" panose="02020603050405020304" pitchFamily="18" charset="0"/>
              </a:rPr>
              <a:t>restaurantes</a:t>
            </a:r>
            <a:r>
              <a:rPr lang="en-US" altLang="en-US" sz="1200" dirty="0">
                <a:solidFill>
                  <a:srgbClr val="F2F2F2"/>
                </a:solidFill>
                <a:latin typeface="Source Sans 3" charset="0"/>
                <a:ea typeface="Meiryo" panose="020B0604030504040204" pitchFamily="34" charset="-128"/>
                <a:cs typeface="Times New Roman" panose="02020603050405020304" pitchFamily="18" charset="0"/>
              </a:rPr>
              <a:t>, etc.</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5" name="Text Box 31">
            <a:extLst>
              <a:ext uri="{FF2B5EF4-FFF2-40B4-BE49-F238E27FC236}">
                <a16:creationId xmlns:a16="http://schemas.microsoft.com/office/drawing/2014/main" id="{6CB31C17-F6E2-4028-8B11-0283E1D04E02}"/>
              </a:ext>
            </a:extLst>
          </p:cNvPr>
          <p:cNvSpPr txBox="1">
            <a:spLocks noChangeArrowheads="1"/>
          </p:cNvSpPr>
          <p:nvPr/>
        </p:nvSpPr>
        <p:spPr bwMode="auto">
          <a:xfrm>
            <a:off x="2078822" y="3671865"/>
            <a:ext cx="1423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lvl="0" algn="ctr" eaLnBrk="0" fontAlgn="base" hangingPunct="0">
              <a:spcBef>
                <a:spcPct val="0"/>
              </a:spcBef>
              <a:spcAft>
                <a:spcPct val="0"/>
              </a:spcAft>
            </a:pPr>
            <a:endParaRPr lang="en-US" altLang="en-US" sz="1000" b="1" dirty="0">
              <a:solidFill>
                <a:srgbClr val="02444A"/>
              </a:solidFill>
              <a:latin typeface="Source Sans 3 Semibold"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n-US" altLang="en-US" sz="1000" b="1" dirty="0">
                <a:solidFill>
                  <a:srgbClr val="02444A"/>
                </a:solidFill>
                <a:latin typeface="Source Sans 3 Semibold" charset="0"/>
                <a:ea typeface="Meiryo" panose="020B0604030504040204" pitchFamily="34" charset="-128"/>
                <a:cs typeface="Times New Roman" panose="02020603050405020304" pitchFamily="18" charset="0"/>
              </a:rPr>
              <a:t>Nova </a:t>
            </a:r>
            <a:r>
              <a:rPr lang="en-US" altLang="en-US" sz="1000" b="1" dirty="0" err="1">
                <a:solidFill>
                  <a:srgbClr val="02444A"/>
                </a:solidFill>
                <a:latin typeface="Source Sans 3 Semibold" charset="0"/>
                <a:ea typeface="Meiryo" panose="020B0604030504040204" pitchFamily="34" charset="-128"/>
                <a:cs typeface="Times New Roman" panose="02020603050405020304" pitchFamily="18" charset="0"/>
              </a:rPr>
              <a:t>Grupo</a:t>
            </a:r>
            <a:r>
              <a:rPr lang="en-US" altLang="en-US" sz="1000" b="1" dirty="0">
                <a:solidFill>
                  <a:srgbClr val="02444A"/>
                </a:solidFill>
                <a:latin typeface="Source Sans 3 Semibold" charset="0"/>
                <a:ea typeface="Meiryo" panose="020B0604030504040204" pitchFamily="34" charset="-128"/>
                <a:cs typeface="Times New Roman" panose="02020603050405020304" pitchFamily="18" charset="0"/>
              </a:rPr>
              <a:t> 1</a:t>
            </a:r>
          </a:p>
          <a:p>
            <a:pPr lvl="0" algn="ctr" eaLnBrk="0" fontAlgn="base" hangingPunct="0">
              <a:spcBef>
                <a:spcPct val="0"/>
              </a:spcBef>
              <a:spcAft>
                <a:spcPct val="0"/>
              </a:spcAft>
            </a:pPr>
            <a:r>
              <a:rPr lang="en-US" altLang="en-US" sz="1000" dirty="0">
                <a:solidFill>
                  <a:srgbClr val="02444A"/>
                </a:solidFill>
                <a:latin typeface="Source Sans 3 Semibold" charset="0"/>
                <a:ea typeface="Meiryo" panose="020B0604030504040204" pitchFamily="34" charset="-128"/>
                <a:cs typeface="Times New Roman" panose="02020603050405020304" pitchFamily="18" charset="0"/>
              </a:rPr>
              <a:t>Sin </a:t>
            </a:r>
            <a:r>
              <a:rPr lang="en-US" altLang="en-US" sz="1000" dirty="0" err="1">
                <a:solidFill>
                  <a:srgbClr val="02444A"/>
                </a:solidFill>
                <a:latin typeface="Source Sans 3 Semibold" charset="0"/>
                <a:ea typeface="Meiryo" panose="020B0604030504040204" pitchFamily="34" charset="-128"/>
                <a:cs typeface="Times New Roman" panose="02020603050405020304" pitchFamily="18" charset="0"/>
              </a:rPr>
              <a:t>procesar</a:t>
            </a:r>
            <a:r>
              <a:rPr lang="en-US" altLang="en-US" sz="1000" dirty="0">
                <a:solidFill>
                  <a:srgbClr val="02444A"/>
                </a:solidFill>
                <a:latin typeface="Source Sans 3 Semibold" charset="0"/>
                <a:ea typeface="Meiryo" panose="020B0604030504040204" pitchFamily="34" charset="-128"/>
                <a:cs typeface="Times New Roman" panose="02020603050405020304" pitchFamily="18" charset="0"/>
              </a:rPr>
              <a:t> o</a:t>
            </a:r>
          </a:p>
          <a:p>
            <a:pPr lvl="0" algn="ctr" eaLnBrk="0" fontAlgn="base" hangingPunct="0">
              <a:spcBef>
                <a:spcPct val="0"/>
              </a:spcBef>
              <a:spcAft>
                <a:spcPct val="0"/>
              </a:spcAft>
            </a:pPr>
            <a:r>
              <a:rPr lang="en-US" altLang="en-US" sz="1000" dirty="0" err="1">
                <a:solidFill>
                  <a:srgbClr val="02444A"/>
                </a:solidFill>
                <a:latin typeface="Source Sans 3 Semibold" charset="0"/>
                <a:ea typeface="Meiryo" panose="020B0604030504040204" pitchFamily="34" charset="-128"/>
                <a:cs typeface="Times New Roman" panose="02020603050405020304" pitchFamily="18" charset="0"/>
              </a:rPr>
              <a:t>mínimamente</a:t>
            </a:r>
            <a:r>
              <a:rPr lang="en-US" altLang="en-US" sz="1000" dirty="0">
                <a:solidFill>
                  <a:srgbClr val="02444A"/>
                </a:solidFill>
                <a:latin typeface="Source Sans 3 Semibold" charset="0"/>
                <a:ea typeface="Meiryo" panose="020B0604030504040204" pitchFamily="34" charset="-128"/>
                <a:cs typeface="Times New Roman" panose="02020603050405020304" pitchFamily="18" charset="0"/>
              </a:rPr>
              <a:t> </a:t>
            </a:r>
            <a:r>
              <a:rPr lang="en-US" altLang="en-US" sz="1000" dirty="0" err="1">
                <a:solidFill>
                  <a:srgbClr val="02444A"/>
                </a:solidFill>
                <a:latin typeface="Source Sans 3 Semibold" charset="0"/>
                <a:ea typeface="Meiryo" panose="020B0604030504040204" pitchFamily="34" charset="-128"/>
                <a:cs typeface="Times New Roman" panose="02020603050405020304" pitchFamily="18" charset="0"/>
              </a:rPr>
              <a:t>procesado</a:t>
            </a:r>
            <a:endParaRPr lang="en-US" altLang="en-US" sz="1000" dirty="0">
              <a:solidFill>
                <a:srgbClr val="02444A"/>
              </a:solidFill>
              <a:latin typeface="Source Sans 3 Semibold"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n-US" altLang="en-US" sz="1000" dirty="0" err="1">
                <a:solidFill>
                  <a:srgbClr val="02444A"/>
                </a:solidFill>
                <a:latin typeface="Source Sans 3 Semibold" charset="0"/>
                <a:ea typeface="Meiryo" panose="020B0604030504040204" pitchFamily="34" charset="-128"/>
                <a:cs typeface="Times New Roman" panose="02020603050405020304" pitchFamily="18" charset="0"/>
              </a:rPr>
              <a:t>alimentos</a:t>
            </a:r>
            <a:endParaRPr kumimoji="0" lang="en-US" altLang="en-US" sz="1000" i="0" u="none" strike="noStrike" cap="none" normalizeH="0" baseline="0" dirty="0">
              <a:ln>
                <a:noFill/>
              </a:ln>
              <a:solidFill>
                <a:srgbClr val="02383C"/>
              </a:solidFill>
              <a:effectLst/>
              <a:latin typeface="Arial" panose="020B0604020202020204" pitchFamily="34" charset="0"/>
            </a:endParaRPr>
          </a:p>
        </p:txBody>
      </p:sp>
      <p:sp>
        <p:nvSpPr>
          <p:cNvPr id="16" name="Text Box 32">
            <a:extLst>
              <a:ext uri="{FF2B5EF4-FFF2-40B4-BE49-F238E27FC236}">
                <a16:creationId xmlns:a16="http://schemas.microsoft.com/office/drawing/2014/main" id="{37F70F64-7113-4BB1-86C9-7D4293DC756D}"/>
              </a:ext>
            </a:extLst>
          </p:cNvPr>
          <p:cNvSpPr txBox="1">
            <a:spLocks noChangeArrowheads="1"/>
          </p:cNvSpPr>
          <p:nvPr/>
        </p:nvSpPr>
        <p:spPr bwMode="auto">
          <a:xfrm>
            <a:off x="3900293" y="3769121"/>
            <a:ext cx="190584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lvl="0" algn="ctr" eaLnBrk="0" fontAlgn="base" hangingPunct="0">
              <a:spcBef>
                <a:spcPct val="0"/>
              </a:spcBef>
              <a:spcAft>
                <a:spcPct val="0"/>
              </a:spcAft>
            </a:pPr>
            <a:r>
              <a:rPr lang="pt-BR" altLang="en-US" sz="1000" b="1" dirty="0">
                <a:solidFill>
                  <a:srgbClr val="02444A"/>
                </a:solidFill>
                <a:latin typeface="Source Sans 3 Semibold" charset="0"/>
                <a:ea typeface="Meiryo" panose="020B0604030504040204" pitchFamily="34" charset="-128"/>
                <a:cs typeface="Times New Roman" panose="02020603050405020304" pitchFamily="18" charset="0"/>
              </a:rPr>
              <a:t>Nova Grupo 2</a:t>
            </a:r>
          </a:p>
          <a:p>
            <a:pPr lvl="0" algn="ctr" eaLnBrk="0" fontAlgn="base" hangingPunct="0">
              <a:spcBef>
                <a:spcPct val="0"/>
              </a:spcBef>
              <a:spcAft>
                <a:spcPct val="0"/>
              </a:spcAft>
            </a:pPr>
            <a:r>
              <a:rPr lang="pt-BR" altLang="en-US" sz="1000" dirty="0" err="1">
                <a:solidFill>
                  <a:srgbClr val="02444A"/>
                </a:solidFill>
                <a:latin typeface="Source Sans 3 Semibold" charset="0"/>
                <a:ea typeface="Meiryo" panose="020B0604030504040204" pitchFamily="34" charset="-128"/>
                <a:cs typeface="Times New Roman" panose="02020603050405020304" pitchFamily="18" charset="0"/>
              </a:rPr>
              <a:t>Culinaria</a:t>
            </a:r>
            <a:r>
              <a:rPr lang="pt-BR" altLang="en-US" sz="1000" dirty="0">
                <a:solidFill>
                  <a:srgbClr val="02444A"/>
                </a:solidFill>
                <a:latin typeface="Source Sans 3 Semibold" charset="0"/>
                <a:ea typeface="Meiryo" panose="020B0604030504040204" pitchFamily="34" charset="-128"/>
                <a:cs typeface="Times New Roman" panose="02020603050405020304" pitchFamily="18" charset="0"/>
              </a:rPr>
              <a:t> </a:t>
            </a:r>
            <a:r>
              <a:rPr lang="pt-BR" altLang="en-US" sz="1000" dirty="0" err="1">
                <a:solidFill>
                  <a:srgbClr val="02444A"/>
                </a:solidFill>
                <a:latin typeface="Source Sans 3 Semibold" charset="0"/>
                <a:ea typeface="Meiryo" panose="020B0604030504040204" pitchFamily="34" charset="-128"/>
                <a:cs typeface="Times New Roman" panose="02020603050405020304" pitchFamily="18" charset="0"/>
              </a:rPr>
              <a:t>procesada</a:t>
            </a:r>
            <a:endParaRPr lang="pt-BR" altLang="en-US" sz="1000" dirty="0">
              <a:solidFill>
                <a:srgbClr val="02444A"/>
              </a:solidFill>
              <a:latin typeface="Source Sans 3 Semibold"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pt-BR" altLang="en-US" sz="1000" dirty="0">
                <a:solidFill>
                  <a:srgbClr val="02444A"/>
                </a:solidFill>
                <a:latin typeface="Source Sans 3 Semibold" charset="0"/>
                <a:ea typeface="Meiryo" panose="020B0604030504040204" pitchFamily="34" charset="-128"/>
                <a:cs typeface="Times New Roman" panose="02020603050405020304" pitchFamily="18" charset="0"/>
              </a:rPr>
              <a:t>ingredientes</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17" name="Text Box 33">
            <a:extLst>
              <a:ext uri="{FF2B5EF4-FFF2-40B4-BE49-F238E27FC236}">
                <a16:creationId xmlns:a16="http://schemas.microsoft.com/office/drawing/2014/main" id="{F5F4D7C6-F0EA-4DAB-BF3C-D1102D2CC8C1}"/>
              </a:ext>
            </a:extLst>
          </p:cNvPr>
          <p:cNvSpPr txBox="1">
            <a:spLocks noChangeArrowheads="1"/>
          </p:cNvSpPr>
          <p:nvPr/>
        </p:nvSpPr>
        <p:spPr bwMode="auto">
          <a:xfrm>
            <a:off x="6314449" y="3762000"/>
            <a:ext cx="1423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Nova </a:t>
            </a:r>
            <a:r>
              <a:rPr kumimoji="0" lang="en-US" altLang="en-US" sz="1000" b="1" i="0" u="none" strike="noStrike" cap="none" normalizeH="0" baseline="0" dirty="0" err="1">
                <a:ln>
                  <a:noFill/>
                </a:ln>
                <a:solidFill>
                  <a:srgbClr val="02444A"/>
                </a:solidFill>
                <a:effectLst/>
                <a:latin typeface="Source Sans 3 Semibold" charset="0"/>
                <a:ea typeface="Meiryo" panose="020B0604030504040204" pitchFamily="34" charset="-128"/>
                <a:cs typeface="Times New Roman" panose="02020603050405020304" pitchFamily="18" charset="0"/>
              </a:rPr>
              <a:t>Grupo</a:t>
            </a: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3</a:t>
            </a:r>
            <a:endParaRPr kumimoji="0" lang="en-IE" altLang="en-US" sz="800" b="0" i="0" u="none" strike="noStrike" cap="none" normalizeH="0" baseline="0" dirty="0">
              <a:ln>
                <a:noFill/>
              </a:ln>
              <a:solidFill>
                <a:schemeClr val="tx1"/>
              </a:solidFill>
              <a:effectLst/>
            </a:endParaRPr>
          </a:p>
          <a:p>
            <a:pPr lvl="0" algn="ctr" eaLnBrk="0" fontAlgn="base" hangingPunct="0">
              <a:spcBef>
                <a:spcPct val="0"/>
              </a:spcBef>
              <a:spcAft>
                <a:spcPct val="0"/>
              </a:spcAft>
            </a:pPr>
            <a:r>
              <a:rPr lang="en-US" altLang="en-US" sz="1000" dirty="0" err="1">
                <a:solidFill>
                  <a:srgbClr val="02444A"/>
                </a:solidFill>
                <a:latin typeface="Source Sans 3" charset="0"/>
                <a:ea typeface="Meiryo" panose="020B0604030504040204" pitchFamily="34" charset="-128"/>
                <a:cs typeface="Times New Roman" panose="02020603050405020304" pitchFamily="18" charset="0"/>
              </a:rPr>
              <a:t>Procesado</a:t>
            </a:r>
            <a:endParaRPr lang="en-US" altLang="en-US" sz="1000" dirty="0">
              <a:solidFill>
                <a:srgbClr val="02444A"/>
              </a:solidFill>
              <a:latin typeface="Source Sans 3"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n-US" altLang="en-US" sz="1000" dirty="0" err="1">
                <a:solidFill>
                  <a:srgbClr val="02444A"/>
                </a:solidFill>
                <a:latin typeface="Source Sans 3" charset="0"/>
                <a:ea typeface="Meiryo" panose="020B0604030504040204" pitchFamily="34" charset="-128"/>
                <a:cs typeface="Times New Roman" panose="02020603050405020304" pitchFamily="18" charset="0"/>
              </a:rPr>
              <a:t>alimentos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34">
            <a:extLst>
              <a:ext uri="{FF2B5EF4-FFF2-40B4-BE49-F238E27FC236}">
                <a16:creationId xmlns:a16="http://schemas.microsoft.com/office/drawing/2014/main" id="{B1087997-89F3-4D23-BDFB-3BE6CFAD1FD2}"/>
              </a:ext>
            </a:extLst>
          </p:cNvPr>
          <p:cNvSpPr txBox="1">
            <a:spLocks noChangeArrowheads="1"/>
          </p:cNvSpPr>
          <p:nvPr/>
        </p:nvSpPr>
        <p:spPr bwMode="auto">
          <a:xfrm>
            <a:off x="8032157" y="3769121"/>
            <a:ext cx="2158433" cy="97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Nova </a:t>
            </a:r>
            <a:r>
              <a:rPr kumimoji="0" lang="en-US" altLang="en-US" sz="1000" b="1" i="0" u="none" strike="noStrike" cap="none" normalizeH="0" baseline="0" dirty="0" err="1">
                <a:ln>
                  <a:noFill/>
                </a:ln>
                <a:solidFill>
                  <a:srgbClr val="02444A"/>
                </a:solidFill>
                <a:effectLst/>
                <a:latin typeface="Source Sans 3 Semibold" charset="0"/>
                <a:ea typeface="Meiryo" panose="020B0604030504040204" pitchFamily="34" charset="-128"/>
                <a:cs typeface="Times New Roman" panose="02020603050405020304" pitchFamily="18" charset="0"/>
              </a:rPr>
              <a:t>Grupo</a:t>
            </a: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4</a:t>
            </a:r>
            <a:endParaRPr lang="en-US" altLang="en-US" sz="1000" dirty="0">
              <a:solidFill>
                <a:srgbClr val="02444A"/>
              </a:solidFill>
              <a:latin typeface="Source Sans 3"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n-US" altLang="en-US" sz="1000" dirty="0" err="1">
                <a:solidFill>
                  <a:srgbClr val="02444A"/>
                </a:solidFill>
                <a:latin typeface="Source Sans 3" charset="0"/>
                <a:ea typeface="Meiryo" panose="020B0604030504040204" pitchFamily="34" charset="-128"/>
                <a:cs typeface="Times New Roman" panose="02020603050405020304" pitchFamily="18" charset="0"/>
              </a:rPr>
              <a:t>Ultraprocesado</a:t>
            </a:r>
            <a:endParaRPr lang="en-US" altLang="en-US" sz="1000" dirty="0">
              <a:solidFill>
                <a:srgbClr val="02444A"/>
              </a:solidFill>
              <a:latin typeface="Source Sans 3"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lang="en-US" altLang="en-US" sz="1000" dirty="0" err="1">
                <a:solidFill>
                  <a:srgbClr val="02444A"/>
                </a:solidFill>
                <a:latin typeface="Source Sans 3" charset="0"/>
                <a:ea typeface="Meiryo" panose="020B0604030504040204" pitchFamily="34" charset="-128"/>
                <a:cs typeface="Times New Roman" panose="02020603050405020304" pitchFamily="18" charset="0"/>
              </a:rPr>
              <a:t>alimentos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8A9EA2B2-1165-478B-A49B-D53EC5A06B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0" name="Rectangle 20">
            <a:extLst>
              <a:ext uri="{FF2B5EF4-FFF2-40B4-BE49-F238E27FC236}">
                <a16:creationId xmlns:a16="http://schemas.microsoft.com/office/drawing/2014/main" id="{FB221F8A-52BC-4467-8ED2-7F18177261E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362734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D170B-2AC2-0440-9C7D-2FBFADE815C1}"/>
              </a:ext>
            </a:extLst>
          </p:cNvPr>
          <p:cNvSpPr>
            <a:spLocks noGrp="1"/>
          </p:cNvSpPr>
          <p:nvPr>
            <p:ph type="body" sz="quarter" idx="13"/>
          </p:nvPr>
        </p:nvSpPr>
        <p:spPr/>
        <p:txBody>
          <a:bodyPr>
            <a:noAutofit/>
          </a:bodyPr>
          <a:lstStyle/>
          <a:p>
            <a:r>
              <a:rPr lang="en-US" sz="4800" b="1" dirty="0" err="1">
                <a:solidFill>
                  <a:srgbClr val="085156"/>
                </a:solidFill>
              </a:rPr>
              <a:t>Conseguir</a:t>
            </a:r>
            <a:r>
              <a:rPr lang="en-US" sz="4800" b="1" dirty="0">
                <a:solidFill>
                  <a:srgbClr val="085156"/>
                </a:solidFill>
              </a:rPr>
              <a:t> el </a:t>
            </a:r>
            <a:r>
              <a:rPr lang="en-US" sz="4800" b="1" dirty="0" err="1">
                <a:solidFill>
                  <a:srgbClr val="085156"/>
                </a:solidFill>
              </a:rPr>
              <a:t>equilibrio</a:t>
            </a:r>
            <a:r>
              <a:rPr lang="en-US" sz="4800" b="1" dirty="0">
                <a:solidFill>
                  <a:srgbClr val="085156"/>
                </a:solidFill>
              </a:rPr>
              <a:t> </a:t>
            </a:r>
            <a:r>
              <a:rPr lang="en-US" sz="4800" b="1" dirty="0" err="1">
                <a:solidFill>
                  <a:srgbClr val="085156"/>
                </a:solidFill>
              </a:rPr>
              <a:t>correcto</a:t>
            </a:r>
            <a:r>
              <a:rPr lang="en-US" sz="4800" b="1" dirty="0">
                <a:solidFill>
                  <a:srgbClr val="085156"/>
                </a:solidFill>
              </a:rPr>
              <a:t> ...</a:t>
            </a:r>
          </a:p>
        </p:txBody>
      </p:sp>
      <p:sp>
        <p:nvSpPr>
          <p:cNvPr id="3" name="Text Placeholder 2">
            <a:extLst>
              <a:ext uri="{FF2B5EF4-FFF2-40B4-BE49-F238E27FC236}">
                <a16:creationId xmlns:a16="http://schemas.microsoft.com/office/drawing/2014/main" id="{699BABA6-0E23-A141-A385-380B33B2EF36}"/>
              </a:ext>
            </a:extLst>
          </p:cNvPr>
          <p:cNvSpPr>
            <a:spLocks noGrp="1"/>
          </p:cNvSpPr>
          <p:nvPr>
            <p:ph type="body" sz="quarter" idx="14"/>
          </p:nvPr>
        </p:nvSpPr>
        <p:spPr/>
        <p:txBody>
          <a:bodyPr/>
          <a:lstStyle/>
          <a:p>
            <a:r>
              <a:rPr lang="en-IE" dirty="0"/>
              <a:t>Alimentos </a:t>
            </a:r>
            <a:r>
              <a:rPr lang="en-IE" dirty="0" err="1"/>
              <a:t>ultraprocesados</a:t>
            </a:r>
            <a:r>
              <a:rPr lang="en-IE" dirty="0"/>
              <a:t> ​​(UPF)</a:t>
            </a:r>
            <a:endParaRPr lang="en-US" dirty="0"/>
          </a:p>
        </p:txBody>
      </p:sp>
      <p:sp>
        <p:nvSpPr>
          <p:cNvPr id="6" name="TextBox 5">
            <a:extLst>
              <a:ext uri="{FF2B5EF4-FFF2-40B4-BE49-F238E27FC236}">
                <a16:creationId xmlns:a16="http://schemas.microsoft.com/office/drawing/2014/main" id="{B143B54C-BB26-4E84-A073-EDE896F8E227}"/>
              </a:ext>
            </a:extLst>
          </p:cNvPr>
          <p:cNvSpPr txBox="1"/>
          <p:nvPr/>
        </p:nvSpPr>
        <p:spPr>
          <a:xfrm>
            <a:off x="3184071" y="2413337"/>
            <a:ext cx="5453137" cy="461665"/>
          </a:xfrm>
          <a:prstGeom prst="rect">
            <a:avLst/>
          </a:prstGeom>
          <a:noFill/>
        </p:spPr>
        <p:txBody>
          <a:bodyPr wrap="square">
            <a:spAutoFit/>
          </a:bodyPr>
          <a:lstStyle/>
          <a:p>
            <a:pPr algn="ctr"/>
            <a:r>
              <a:rPr lang="en-US" sz="2400" b="0" i="0" dirty="0">
                <a:solidFill>
                  <a:srgbClr val="202124"/>
                </a:solidFill>
                <a:effectLst/>
              </a:rPr>
              <a:t>.</a:t>
            </a:r>
            <a:endParaRPr lang="en-IE" sz="2400" dirty="0"/>
          </a:p>
        </p:txBody>
      </p:sp>
      <p:pic>
        <p:nvPicPr>
          <p:cNvPr id="4" name="Online Media 3" title="What Ultra-Processed Foods Do to Your Body | Brut">
            <a:hlinkClick r:id="" action="ppaction://media"/>
            <a:extLst>
              <a:ext uri="{FF2B5EF4-FFF2-40B4-BE49-F238E27FC236}">
                <a16:creationId xmlns:a16="http://schemas.microsoft.com/office/drawing/2014/main" id="{D827DD47-1B79-4204-8A2F-0B9D1E27B8B1}"/>
              </a:ext>
            </a:extLst>
          </p:cNvPr>
          <p:cNvPicPr>
            <a:picLocks noRot="1" noChangeAspect="1"/>
          </p:cNvPicPr>
          <p:nvPr>
            <a:videoFile r:link="rId1"/>
          </p:nvPr>
        </p:nvPicPr>
        <p:blipFill>
          <a:blip r:embed="rId3"/>
          <a:stretch>
            <a:fillRect/>
          </a:stretch>
        </p:blipFill>
        <p:spPr>
          <a:xfrm>
            <a:off x="3110649" y="1762734"/>
            <a:ext cx="5778909" cy="3668007"/>
          </a:xfrm>
          <a:prstGeom prst="rect">
            <a:avLst/>
          </a:prstGeom>
        </p:spPr>
      </p:pic>
      <p:sp>
        <p:nvSpPr>
          <p:cNvPr id="7" name="Oval 6">
            <a:extLst>
              <a:ext uri="{FF2B5EF4-FFF2-40B4-BE49-F238E27FC236}">
                <a16:creationId xmlns:a16="http://schemas.microsoft.com/office/drawing/2014/main" id="{7C74E068-716C-4E35-BB34-133A701A77C8}"/>
              </a:ext>
            </a:extLst>
          </p:cNvPr>
          <p:cNvSpPr/>
          <p:nvPr/>
        </p:nvSpPr>
        <p:spPr>
          <a:xfrm>
            <a:off x="1553302" y="805873"/>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5" name="TextBox 4">
            <a:extLst>
              <a:ext uri="{FF2B5EF4-FFF2-40B4-BE49-F238E27FC236}">
                <a16:creationId xmlns:a16="http://schemas.microsoft.com/office/drawing/2014/main" id="{44149A7F-5ED1-4ED5-B71E-B42693C443F7}"/>
              </a:ext>
            </a:extLst>
          </p:cNvPr>
          <p:cNvSpPr txBox="1"/>
          <p:nvPr/>
        </p:nvSpPr>
        <p:spPr>
          <a:xfrm>
            <a:off x="529389" y="5929162"/>
            <a:ext cx="4196615" cy="584775"/>
          </a:xfrm>
          <a:prstGeom prst="rect">
            <a:avLst/>
          </a:prstGeom>
          <a:noFill/>
        </p:spPr>
        <p:txBody>
          <a:bodyPr wrap="square" rtlCol="0">
            <a:spAutoFit/>
          </a:bodyPr>
          <a:lstStyle/>
          <a:p>
            <a:r>
              <a:rPr lang="en-IE" sz="1400" dirty="0">
                <a:hlinkClick r:id="rId4"/>
              </a:rPr>
              <a:t>https://www.youtube.com/watch?v=_3UUR6FWCPA</a:t>
            </a:r>
            <a:endParaRPr lang="en-IE" sz="1400" dirty="0"/>
          </a:p>
          <a:p>
            <a:endParaRPr lang="en-IE" dirty="0"/>
          </a:p>
        </p:txBody>
      </p:sp>
      <p:sp>
        <p:nvSpPr>
          <p:cNvPr id="8" name="TextBox 7">
            <a:extLst>
              <a:ext uri="{FF2B5EF4-FFF2-40B4-BE49-F238E27FC236}">
                <a16:creationId xmlns:a16="http://schemas.microsoft.com/office/drawing/2014/main" id="{487F1280-465C-45CA-BF8C-54C563F61E8A}"/>
              </a:ext>
            </a:extLst>
          </p:cNvPr>
          <p:cNvSpPr txBox="1"/>
          <p:nvPr/>
        </p:nvSpPr>
        <p:spPr>
          <a:xfrm>
            <a:off x="9326880" y="2442575"/>
            <a:ext cx="2464067" cy="2677656"/>
          </a:xfrm>
          <a:prstGeom prst="rect">
            <a:avLst/>
          </a:prstGeom>
          <a:noFill/>
        </p:spPr>
        <p:txBody>
          <a:bodyPr wrap="square" rtlCol="0">
            <a:spAutoFit/>
          </a:bodyPr>
          <a:lstStyle/>
          <a:p>
            <a:pPr algn="ctr"/>
            <a:r>
              <a:rPr lang="es-ES" sz="2400" dirty="0">
                <a:solidFill>
                  <a:srgbClr val="406F70"/>
                </a:solidFill>
              </a:rPr>
              <a:t>En este breve video, el Dr. Robert </a:t>
            </a:r>
            <a:r>
              <a:rPr lang="es-ES" sz="2400" dirty="0" err="1">
                <a:solidFill>
                  <a:srgbClr val="406F70"/>
                </a:solidFill>
              </a:rPr>
              <a:t>Lustig</a:t>
            </a:r>
            <a:r>
              <a:rPr lang="es-ES" sz="2400" dirty="0">
                <a:solidFill>
                  <a:srgbClr val="406F70"/>
                </a:solidFill>
              </a:rPr>
              <a:t> habla sobre las UPF y lo que le hacen a nuestro cuerpo.</a:t>
            </a:r>
            <a:endParaRPr lang="en-IE" sz="2400" dirty="0">
              <a:solidFill>
                <a:srgbClr val="406F70"/>
              </a:solidFill>
            </a:endParaRPr>
          </a:p>
        </p:txBody>
      </p:sp>
    </p:spTree>
    <p:extLst>
      <p:ext uri="{BB962C8B-B14F-4D97-AF65-F5344CB8AC3E}">
        <p14:creationId xmlns:p14="http://schemas.microsoft.com/office/powerpoint/2010/main" val="33869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BA111-72DE-4B30-AD35-F706ADAA7536}"/>
              </a:ext>
            </a:extLst>
          </p:cNvPr>
          <p:cNvSpPr>
            <a:spLocks noGrp="1"/>
          </p:cNvSpPr>
          <p:nvPr>
            <p:ph type="body" sz="quarter" idx="16"/>
          </p:nvPr>
        </p:nvSpPr>
        <p:spPr>
          <a:xfrm>
            <a:off x="619297" y="-348677"/>
            <a:ext cx="6663819" cy="697353"/>
          </a:xfrm>
        </p:spPr>
        <p:txBody>
          <a:bodyPr>
            <a:noAutofit/>
          </a:bodyPr>
          <a:lstStyle/>
          <a:p>
            <a:endParaRPr lang="es-ES" b="1" dirty="0">
              <a:solidFill>
                <a:srgbClr val="085156"/>
              </a:solidFill>
            </a:endParaRPr>
          </a:p>
          <a:p>
            <a:r>
              <a:rPr lang="es-ES" b="1" dirty="0">
                <a:solidFill>
                  <a:srgbClr val="085156"/>
                </a:solidFill>
              </a:rPr>
              <a:t>¿Cómo pueden ayudar las PYMES de </a:t>
            </a:r>
            <a:r>
              <a:rPr lang="es-ES" b="1" dirty="0" err="1">
                <a:solidFill>
                  <a:srgbClr val="085156"/>
                </a:solidFill>
              </a:rPr>
              <a:t>Food</a:t>
            </a:r>
            <a:r>
              <a:rPr lang="es-ES" b="1" dirty="0">
                <a:solidFill>
                  <a:srgbClr val="085156"/>
                </a:solidFill>
              </a:rPr>
              <a:t> </a:t>
            </a:r>
            <a:r>
              <a:rPr lang="es-ES" b="1" dirty="0" err="1">
                <a:solidFill>
                  <a:srgbClr val="085156"/>
                </a:solidFill>
              </a:rPr>
              <a:t>Service</a:t>
            </a:r>
            <a:r>
              <a:rPr lang="es-ES" b="1" dirty="0">
                <a:solidFill>
                  <a:srgbClr val="085156"/>
                </a:solidFill>
              </a:rPr>
              <a:t>?</a:t>
            </a:r>
            <a:endParaRPr lang="en-IE" b="1" dirty="0">
              <a:solidFill>
                <a:srgbClr val="085156"/>
              </a:solidFill>
            </a:endParaRPr>
          </a:p>
        </p:txBody>
      </p:sp>
      <p:sp>
        <p:nvSpPr>
          <p:cNvPr id="4" name="Text Placeholder 3">
            <a:extLst>
              <a:ext uri="{FF2B5EF4-FFF2-40B4-BE49-F238E27FC236}">
                <a16:creationId xmlns:a16="http://schemas.microsoft.com/office/drawing/2014/main" id="{F8D5BC71-5E1D-47F2-9121-0966EC1428C3}"/>
              </a:ext>
            </a:extLst>
          </p:cNvPr>
          <p:cNvSpPr>
            <a:spLocks noGrp="1"/>
          </p:cNvSpPr>
          <p:nvPr>
            <p:ph type="body" sz="quarter" idx="17"/>
          </p:nvPr>
        </p:nvSpPr>
        <p:spPr/>
        <p:txBody>
          <a:bodyPr/>
          <a:lstStyle/>
          <a:p>
            <a:pPr marL="514350" indent="-514350">
              <a:buFont typeface="+mj-lt"/>
              <a:buAutoNum type="arabicPeriod"/>
            </a:pPr>
            <a:endParaRPr lang="en-US" sz="2800" dirty="0">
              <a:solidFill>
                <a:srgbClr val="085156"/>
              </a:solidFill>
            </a:endParaRPr>
          </a:p>
          <a:p>
            <a:pPr marL="514350" indent="-514350">
              <a:buFont typeface="+mj-lt"/>
              <a:buAutoNum type="arabicPeriod"/>
            </a:pPr>
            <a:r>
              <a:rPr lang="en-US" sz="2800" dirty="0" err="1">
                <a:solidFill>
                  <a:srgbClr val="085156"/>
                </a:solidFill>
              </a:rPr>
              <a:t>Usando</a:t>
            </a:r>
            <a:r>
              <a:rPr lang="en-US" sz="2800" dirty="0">
                <a:solidFill>
                  <a:srgbClr val="085156"/>
                </a:solidFill>
              </a:rPr>
              <a:t> </a:t>
            </a:r>
            <a:r>
              <a:rPr lang="en-US" sz="2800" dirty="0" err="1">
                <a:solidFill>
                  <a:srgbClr val="085156"/>
                </a:solidFill>
              </a:rPr>
              <a:t>menos</a:t>
            </a:r>
            <a:r>
              <a:rPr lang="en-US" sz="2800" dirty="0">
                <a:solidFill>
                  <a:srgbClr val="085156"/>
                </a:solidFill>
              </a:rPr>
              <a:t> </a:t>
            </a:r>
            <a:r>
              <a:rPr lang="en-US" sz="2800" dirty="0" err="1">
                <a:solidFill>
                  <a:srgbClr val="085156"/>
                </a:solidFill>
              </a:rPr>
              <a:t>alimentos</a:t>
            </a:r>
            <a:r>
              <a:rPr lang="en-US" sz="2800" dirty="0">
                <a:solidFill>
                  <a:srgbClr val="085156"/>
                </a:solidFill>
              </a:rPr>
              <a:t> de los </a:t>
            </a:r>
            <a:r>
              <a:rPr lang="en-US" sz="2800" dirty="0" err="1">
                <a:solidFill>
                  <a:srgbClr val="085156"/>
                </a:solidFill>
              </a:rPr>
              <a:t>grupos</a:t>
            </a:r>
            <a:r>
              <a:rPr lang="en-US" sz="2800" dirty="0">
                <a:solidFill>
                  <a:srgbClr val="085156"/>
                </a:solidFill>
              </a:rPr>
              <a:t> Nova 3 y 4</a:t>
            </a:r>
          </a:p>
          <a:p>
            <a:pPr marL="514350" indent="-514350">
              <a:buFont typeface="+mj-lt"/>
              <a:buAutoNum type="arabicPeriod"/>
            </a:pPr>
            <a:r>
              <a:rPr lang="es-ES" sz="2800" dirty="0">
                <a:solidFill>
                  <a:srgbClr val="085156"/>
                </a:solidFill>
              </a:rPr>
              <a:t>Usar menos sal, azúcar y grasa al preparar alimentos</a:t>
            </a:r>
            <a:endParaRPr lang="en-US" sz="2800" dirty="0">
              <a:solidFill>
                <a:srgbClr val="085156"/>
              </a:solidFill>
            </a:endParaRPr>
          </a:p>
          <a:p>
            <a:pPr marL="514350" indent="-514350">
              <a:buFont typeface="+mj-lt"/>
              <a:buAutoNum type="arabicPeriod"/>
            </a:pPr>
            <a:r>
              <a:rPr lang="en-US" sz="2800" dirty="0" err="1">
                <a:solidFill>
                  <a:srgbClr val="085156"/>
                </a:solidFill>
              </a:rPr>
              <a:t>Manteniéndose</a:t>
            </a:r>
            <a:r>
              <a:rPr lang="en-US" sz="2800" dirty="0">
                <a:solidFill>
                  <a:srgbClr val="085156"/>
                </a:solidFill>
              </a:rPr>
              <a:t> </a:t>
            </a:r>
            <a:r>
              <a:rPr lang="en-US" sz="2800" dirty="0" err="1">
                <a:solidFill>
                  <a:srgbClr val="085156"/>
                </a:solidFill>
              </a:rPr>
              <a:t>informado</a:t>
            </a:r>
            <a:r>
              <a:rPr lang="en-US" sz="2800" dirty="0">
                <a:solidFill>
                  <a:srgbClr val="085156"/>
                </a:solidFill>
              </a:rPr>
              <a:t> e </a:t>
            </a:r>
            <a:r>
              <a:rPr lang="en-US" sz="2800" dirty="0" err="1">
                <a:solidFill>
                  <a:srgbClr val="085156"/>
                </a:solidFill>
              </a:rPr>
              <a:t>informando</a:t>
            </a:r>
            <a:r>
              <a:rPr lang="en-US" sz="2800" dirty="0">
                <a:solidFill>
                  <a:srgbClr val="085156"/>
                </a:solidFill>
              </a:rPr>
              <a:t> al </a:t>
            </a:r>
            <a:r>
              <a:rPr lang="en-US" sz="2800" dirty="0" err="1">
                <a:solidFill>
                  <a:srgbClr val="085156"/>
                </a:solidFill>
              </a:rPr>
              <a:t>cliente</a:t>
            </a:r>
            <a:endParaRPr lang="en-US" sz="2800" dirty="0">
              <a:solidFill>
                <a:srgbClr val="085156"/>
              </a:solidFill>
            </a:endParaRPr>
          </a:p>
          <a:p>
            <a:pPr marL="514350" indent="-514350">
              <a:buFont typeface="+mj-lt"/>
              <a:buAutoNum type="arabicPeriod"/>
            </a:pPr>
            <a:r>
              <a:rPr lang="es-ES" sz="2800" dirty="0">
                <a:solidFill>
                  <a:srgbClr val="085156"/>
                </a:solidFill>
              </a:rPr>
              <a:t>Obtención de ingredientes de buena calidad en su estado natural.</a:t>
            </a:r>
            <a:endParaRPr lang="en-IE" sz="2800" dirty="0">
              <a:solidFill>
                <a:srgbClr val="085156"/>
              </a:solidFill>
            </a:endParaRPr>
          </a:p>
        </p:txBody>
      </p:sp>
      <p:pic>
        <p:nvPicPr>
          <p:cNvPr id="24" name="Picture Placeholder 23" descr="Vegetables on display at a market">
            <a:extLst>
              <a:ext uri="{FF2B5EF4-FFF2-40B4-BE49-F238E27FC236}">
                <a16:creationId xmlns:a16="http://schemas.microsoft.com/office/drawing/2014/main" id="{A6D2BC13-63BB-4D3E-B901-7E0CDD23925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4483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74D43-889B-49F8-86B1-A19879DFA8E0}"/>
              </a:ext>
            </a:extLst>
          </p:cNvPr>
          <p:cNvSpPr>
            <a:spLocks noGrp="1"/>
          </p:cNvSpPr>
          <p:nvPr>
            <p:ph type="body" sz="quarter" idx="13"/>
          </p:nvPr>
        </p:nvSpPr>
        <p:spPr/>
        <p:txBody>
          <a:bodyPr>
            <a:normAutofit fontScale="40000" lnSpcReduction="20000"/>
          </a:bodyPr>
          <a:lstStyle/>
          <a:p>
            <a:endParaRPr lang="en-US" b="1" dirty="0">
              <a:solidFill>
                <a:srgbClr val="406F70"/>
              </a:solidFill>
            </a:endParaRPr>
          </a:p>
          <a:p>
            <a:r>
              <a:rPr lang="en-US" sz="5900" b="1" dirty="0">
                <a:solidFill>
                  <a:srgbClr val="406F70"/>
                </a:solidFill>
              </a:rPr>
              <a:t>Un </a:t>
            </a:r>
            <a:r>
              <a:rPr lang="en-US" sz="5900" b="1" dirty="0" err="1">
                <a:solidFill>
                  <a:srgbClr val="406F70"/>
                </a:solidFill>
              </a:rPr>
              <a:t>experimento</a:t>
            </a:r>
            <a:r>
              <a:rPr lang="en-US" sz="5900" b="1" dirty="0">
                <a:solidFill>
                  <a:srgbClr val="406F70"/>
                </a:solidFill>
              </a:rPr>
              <a:t> </a:t>
            </a:r>
            <a:r>
              <a:rPr lang="en-US" sz="5900" b="1" dirty="0" err="1">
                <a:solidFill>
                  <a:srgbClr val="406F70"/>
                </a:solidFill>
              </a:rPr>
              <a:t>humano</a:t>
            </a:r>
            <a:endParaRPr lang="en-IE" sz="5900" b="1" dirty="0">
              <a:solidFill>
                <a:srgbClr val="406F70"/>
              </a:solidFill>
            </a:endParaRPr>
          </a:p>
        </p:txBody>
      </p:sp>
      <p:sp>
        <p:nvSpPr>
          <p:cNvPr id="3" name="Text Placeholder 2">
            <a:extLst>
              <a:ext uri="{FF2B5EF4-FFF2-40B4-BE49-F238E27FC236}">
                <a16:creationId xmlns:a16="http://schemas.microsoft.com/office/drawing/2014/main" id="{45F12450-9906-4B23-AA19-5D365F164BC3}"/>
              </a:ext>
            </a:extLst>
          </p:cNvPr>
          <p:cNvSpPr>
            <a:spLocks noGrp="1"/>
          </p:cNvSpPr>
          <p:nvPr>
            <p:ph type="body" sz="quarter" idx="14"/>
          </p:nvPr>
        </p:nvSpPr>
        <p:spPr/>
        <p:txBody>
          <a:bodyPr/>
          <a:lstStyle/>
          <a:p>
            <a:r>
              <a:rPr lang="en-US" dirty="0" err="1">
                <a:solidFill>
                  <a:srgbClr val="085156"/>
                </a:solidFill>
              </a:rPr>
              <a:t>Una</a:t>
            </a:r>
            <a:r>
              <a:rPr lang="en-US" dirty="0">
                <a:solidFill>
                  <a:srgbClr val="085156"/>
                </a:solidFill>
              </a:rPr>
              <a:t> </a:t>
            </a:r>
            <a:r>
              <a:rPr lang="en-US" dirty="0" err="1">
                <a:solidFill>
                  <a:srgbClr val="085156"/>
                </a:solidFill>
              </a:rPr>
              <a:t>dieta</a:t>
            </a:r>
            <a:r>
              <a:rPr lang="en-US" dirty="0">
                <a:solidFill>
                  <a:srgbClr val="085156"/>
                </a:solidFill>
              </a:rPr>
              <a:t> del 80% de UPF</a:t>
            </a:r>
            <a:endParaRPr lang="en-IE" dirty="0">
              <a:solidFill>
                <a:srgbClr val="085156"/>
              </a:solidFill>
            </a:endParaRPr>
          </a:p>
        </p:txBody>
      </p:sp>
      <p:sp>
        <p:nvSpPr>
          <p:cNvPr id="4" name="Picture Placeholder 3">
            <a:extLst>
              <a:ext uri="{FF2B5EF4-FFF2-40B4-BE49-F238E27FC236}">
                <a16:creationId xmlns:a16="http://schemas.microsoft.com/office/drawing/2014/main" id="{8B6771F0-2A72-4E95-BCF9-E6DB99F1E42B}"/>
              </a:ext>
            </a:extLst>
          </p:cNvPr>
          <p:cNvSpPr>
            <a:spLocks noGrp="1"/>
          </p:cNvSpPr>
          <p:nvPr>
            <p:ph type="pic" sz="quarter" idx="15"/>
          </p:nvPr>
        </p:nvSpPr>
        <p:spPr/>
      </p:sp>
      <p:pic>
        <p:nvPicPr>
          <p:cNvPr id="5" name="Online Media 4" title="UK doctor switches to 80% ULTRA-processed food diet for 30 days 🍔🍕🍟 BBC">
            <a:hlinkClick r:id="" action="ppaction://media"/>
            <a:extLst>
              <a:ext uri="{FF2B5EF4-FFF2-40B4-BE49-F238E27FC236}">
                <a16:creationId xmlns:a16="http://schemas.microsoft.com/office/drawing/2014/main" id="{161A0D6E-30C0-4973-A6CA-5E4015160198}"/>
              </a:ext>
            </a:extLst>
          </p:cNvPr>
          <p:cNvPicPr>
            <a:picLocks noRot="1" noChangeAspect="1"/>
          </p:cNvPicPr>
          <p:nvPr>
            <a:videoFile r:link="rId1"/>
          </p:nvPr>
        </p:nvPicPr>
        <p:blipFill>
          <a:blip r:embed="rId3"/>
          <a:stretch>
            <a:fillRect/>
          </a:stretch>
        </p:blipFill>
        <p:spPr>
          <a:xfrm>
            <a:off x="3150251" y="1828800"/>
            <a:ext cx="5699608" cy="3633746"/>
          </a:xfrm>
          <a:prstGeom prst="rect">
            <a:avLst/>
          </a:prstGeom>
        </p:spPr>
      </p:pic>
      <p:sp>
        <p:nvSpPr>
          <p:cNvPr id="6" name="Oval 5">
            <a:extLst>
              <a:ext uri="{FF2B5EF4-FFF2-40B4-BE49-F238E27FC236}">
                <a16:creationId xmlns:a16="http://schemas.microsoft.com/office/drawing/2014/main" id="{6A4EF95C-810D-4DFF-B2BF-28E5A08FD335}"/>
              </a:ext>
            </a:extLst>
          </p:cNvPr>
          <p:cNvSpPr/>
          <p:nvPr/>
        </p:nvSpPr>
        <p:spPr>
          <a:xfrm>
            <a:off x="1553302" y="805873"/>
            <a:ext cx="1790700"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85156"/>
                </a:solidFill>
              </a:rPr>
              <a:t>WATCH</a:t>
            </a:r>
            <a:r>
              <a:rPr lang="en-US" dirty="0"/>
              <a:t> </a:t>
            </a:r>
            <a:endParaRPr lang="en-IE" dirty="0"/>
          </a:p>
        </p:txBody>
      </p:sp>
      <p:sp>
        <p:nvSpPr>
          <p:cNvPr id="7" name="TextBox 6">
            <a:extLst>
              <a:ext uri="{FF2B5EF4-FFF2-40B4-BE49-F238E27FC236}">
                <a16:creationId xmlns:a16="http://schemas.microsoft.com/office/drawing/2014/main" id="{DB28DF05-6B99-4D34-998D-CFB49B067001}"/>
              </a:ext>
            </a:extLst>
          </p:cNvPr>
          <p:cNvSpPr txBox="1"/>
          <p:nvPr/>
        </p:nvSpPr>
        <p:spPr>
          <a:xfrm>
            <a:off x="356135" y="5958675"/>
            <a:ext cx="4437246" cy="584775"/>
          </a:xfrm>
          <a:prstGeom prst="rect">
            <a:avLst/>
          </a:prstGeom>
          <a:noFill/>
        </p:spPr>
        <p:txBody>
          <a:bodyPr wrap="square" rtlCol="0">
            <a:spAutoFit/>
          </a:bodyPr>
          <a:lstStyle/>
          <a:p>
            <a:r>
              <a:rPr lang="en-IE" sz="1400" dirty="0">
                <a:hlinkClick r:id="rId4"/>
              </a:rPr>
              <a:t>https://www.youtube.com/watch?v=T4PFt4czJw0</a:t>
            </a:r>
            <a:endParaRPr lang="en-IE" sz="1400" dirty="0"/>
          </a:p>
          <a:p>
            <a:endParaRPr lang="en-IE" dirty="0"/>
          </a:p>
        </p:txBody>
      </p:sp>
      <p:sp>
        <p:nvSpPr>
          <p:cNvPr id="8" name="TextBox 7">
            <a:extLst>
              <a:ext uri="{FF2B5EF4-FFF2-40B4-BE49-F238E27FC236}">
                <a16:creationId xmlns:a16="http://schemas.microsoft.com/office/drawing/2014/main" id="{DD7DC5B3-7449-4058-95EA-B15405C7B343}"/>
              </a:ext>
            </a:extLst>
          </p:cNvPr>
          <p:cNvSpPr txBox="1"/>
          <p:nvPr/>
        </p:nvSpPr>
        <p:spPr>
          <a:xfrm>
            <a:off x="9182501" y="2046226"/>
            <a:ext cx="2627697" cy="3416320"/>
          </a:xfrm>
          <a:prstGeom prst="rect">
            <a:avLst/>
          </a:prstGeom>
          <a:noFill/>
        </p:spPr>
        <p:txBody>
          <a:bodyPr wrap="square" rtlCol="0">
            <a:spAutoFit/>
          </a:bodyPr>
          <a:lstStyle/>
          <a:p>
            <a:pPr algn="ctr"/>
            <a:r>
              <a:rPr lang="es-ES" sz="2400" dirty="0">
                <a:solidFill>
                  <a:srgbClr val="406F70"/>
                </a:solidFill>
              </a:rPr>
              <a:t>Un médico del Reino Unido se realiza un experimento humano en el que solo come alimentos procesados ​​durante 30 días.</a:t>
            </a:r>
            <a:endParaRPr lang="en-IE" sz="2400" dirty="0">
              <a:solidFill>
                <a:srgbClr val="406F70"/>
              </a:solidFill>
            </a:endParaRPr>
          </a:p>
        </p:txBody>
      </p:sp>
    </p:spTree>
    <p:extLst>
      <p:ext uri="{BB962C8B-B14F-4D97-AF65-F5344CB8AC3E}">
        <p14:creationId xmlns:p14="http://schemas.microsoft.com/office/powerpoint/2010/main" val="37154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8B5C7-958E-4594-B361-0473BB910698}"/>
              </a:ext>
            </a:extLst>
          </p:cNvPr>
          <p:cNvSpPr>
            <a:spLocks noGrp="1"/>
          </p:cNvSpPr>
          <p:nvPr>
            <p:ph type="body" sz="quarter" idx="16"/>
          </p:nvPr>
        </p:nvSpPr>
        <p:spPr>
          <a:xfrm>
            <a:off x="6318620" y="294199"/>
            <a:ext cx="5279028" cy="1222754"/>
          </a:xfrm>
        </p:spPr>
        <p:txBody>
          <a:bodyPr>
            <a:normAutofit fontScale="92500"/>
          </a:bodyPr>
          <a:lstStyle/>
          <a:p>
            <a:pPr algn="l"/>
            <a:r>
              <a:rPr lang="es-ES" b="1" dirty="0">
                <a:solidFill>
                  <a:srgbClr val="085156"/>
                </a:solidFill>
              </a:rPr>
              <a:t>En resumen..</a:t>
            </a:r>
          </a:p>
          <a:p>
            <a:pPr algn="l"/>
            <a:r>
              <a:rPr lang="es-ES" b="1" dirty="0">
                <a:solidFill>
                  <a:srgbClr val="085156"/>
                </a:solidFill>
              </a:rPr>
              <a:t>cocinar y servir comida real</a:t>
            </a:r>
            <a:endParaRPr lang="en-IE" b="1" dirty="0">
              <a:solidFill>
                <a:srgbClr val="085156"/>
              </a:solidFill>
            </a:endParaRPr>
          </a:p>
        </p:txBody>
      </p:sp>
      <p:sp>
        <p:nvSpPr>
          <p:cNvPr id="3" name="Text Placeholder 2">
            <a:extLst>
              <a:ext uri="{FF2B5EF4-FFF2-40B4-BE49-F238E27FC236}">
                <a16:creationId xmlns:a16="http://schemas.microsoft.com/office/drawing/2014/main" id="{2E1E3577-A251-4FA9-AFF3-D147F51C994B}"/>
              </a:ext>
            </a:extLst>
          </p:cNvPr>
          <p:cNvSpPr>
            <a:spLocks noGrp="1"/>
          </p:cNvSpPr>
          <p:nvPr>
            <p:ph type="body" sz="quarter" idx="17"/>
          </p:nvPr>
        </p:nvSpPr>
        <p:spPr>
          <a:xfrm>
            <a:off x="5651292" y="1785652"/>
            <a:ext cx="6235908" cy="3947440"/>
          </a:xfrm>
        </p:spPr>
        <p:txBody>
          <a:bodyPr/>
          <a:lstStyle/>
          <a:p>
            <a:r>
              <a:rPr lang="es-ES" b="1" dirty="0">
                <a:solidFill>
                  <a:srgbClr val="085156"/>
                </a:solidFill>
              </a:rPr>
              <a:t>Las pymes de servicios de alimentos pueden ayudar a ser más conscientes en un mundo </a:t>
            </a:r>
            <a:r>
              <a:rPr lang="es-ES" b="1" dirty="0" err="1">
                <a:solidFill>
                  <a:srgbClr val="085156"/>
                </a:solidFill>
              </a:rPr>
              <a:t>pospandémico</a:t>
            </a:r>
            <a:r>
              <a:rPr lang="es-ES" b="1" dirty="0">
                <a:solidFill>
                  <a:srgbClr val="085156"/>
                </a:solidFill>
              </a:rPr>
              <a:t> para promover hábitos alimenticios más saludables y ser más sostenibles al:</a:t>
            </a:r>
          </a:p>
          <a:p>
            <a:pPr marL="342900" indent="-342900">
              <a:buFont typeface="Arial" panose="020B0604020202020204" pitchFamily="34" charset="0"/>
              <a:buChar char="•"/>
            </a:pPr>
            <a:r>
              <a:rPr lang="es-ES" dirty="0">
                <a:solidFill>
                  <a:srgbClr val="085156"/>
                </a:solidFill>
              </a:rPr>
              <a:t>Apoyando las necesidades de sus clientes</a:t>
            </a:r>
          </a:p>
          <a:p>
            <a:pPr marL="342900" indent="-342900">
              <a:buFont typeface="Arial" panose="020B0604020202020204" pitchFamily="34" charset="0"/>
              <a:buChar char="•"/>
            </a:pPr>
            <a:r>
              <a:rPr lang="es-ES" dirty="0">
                <a:solidFill>
                  <a:srgbClr val="085156"/>
                </a:solidFill>
              </a:rPr>
              <a:t>Brindar alternativas más saludables</a:t>
            </a:r>
          </a:p>
          <a:p>
            <a:pPr marL="342900" indent="-342900">
              <a:buFont typeface="Arial" panose="020B0604020202020204" pitchFamily="34" charset="0"/>
              <a:buChar char="•"/>
            </a:pPr>
            <a:r>
              <a:rPr lang="es-ES" dirty="0">
                <a:solidFill>
                  <a:srgbClr val="085156"/>
                </a:solidFill>
              </a:rPr>
              <a:t>Usando menos aditivos</a:t>
            </a:r>
          </a:p>
          <a:p>
            <a:pPr marL="342900" indent="-342900">
              <a:buFont typeface="Arial" panose="020B0604020202020204" pitchFamily="34" charset="0"/>
              <a:buChar char="•"/>
            </a:pPr>
            <a:r>
              <a:rPr lang="es-ES" dirty="0">
                <a:solidFill>
                  <a:srgbClr val="085156"/>
                </a:solidFill>
              </a:rPr>
              <a:t>Evitar las UPF</a:t>
            </a:r>
          </a:p>
          <a:p>
            <a:pPr marL="342900" indent="-342900">
              <a:buFont typeface="Arial" panose="020B0604020202020204" pitchFamily="34" charset="0"/>
              <a:buChar char="•"/>
            </a:pPr>
            <a:r>
              <a:rPr lang="es-ES" dirty="0">
                <a:solidFill>
                  <a:srgbClr val="085156"/>
                </a:solidFill>
              </a:rPr>
              <a:t>Abastecimiento local</a:t>
            </a:r>
          </a:p>
          <a:p>
            <a:pPr marL="342900" indent="-342900">
              <a:buFont typeface="Arial" panose="020B0604020202020204" pitchFamily="34" charset="0"/>
              <a:buChar char="•"/>
            </a:pPr>
            <a:r>
              <a:rPr lang="es-ES" dirty="0">
                <a:solidFill>
                  <a:srgbClr val="085156"/>
                </a:solidFill>
              </a:rPr>
              <a:t>Abastecimiento fresco y de calidad</a:t>
            </a:r>
            <a:endParaRPr lang="en-IE" dirty="0"/>
          </a:p>
        </p:txBody>
      </p:sp>
      <p:pic>
        <p:nvPicPr>
          <p:cNvPr id="10" name="Picture Placeholder 9" descr="A group of people in a kitchen&#10;&#10;Description automatically generated with medium confidence">
            <a:extLst>
              <a:ext uri="{FF2B5EF4-FFF2-40B4-BE49-F238E27FC236}">
                <a16:creationId xmlns:a16="http://schemas.microsoft.com/office/drawing/2014/main" id="{5860466E-98DE-4E8C-BD38-4D802741F6ED}"/>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r="-3006"/>
          <a:stretch/>
        </p:blipFill>
        <p:spPr>
          <a:xfrm>
            <a:off x="0" y="77001"/>
            <a:ext cx="5651292" cy="6169971"/>
          </a:xfrm>
        </p:spPr>
      </p:pic>
    </p:spTree>
    <p:extLst>
      <p:ext uri="{BB962C8B-B14F-4D97-AF65-F5344CB8AC3E}">
        <p14:creationId xmlns:p14="http://schemas.microsoft.com/office/powerpoint/2010/main" val="225215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C99D12-AE90-8945-A440-4B8732AE7606}"/>
              </a:ext>
            </a:extLst>
          </p:cNvPr>
          <p:cNvSpPr>
            <a:spLocks noGrp="1"/>
          </p:cNvSpPr>
          <p:nvPr>
            <p:ph type="body" sz="quarter" idx="19"/>
          </p:nvPr>
        </p:nvSpPr>
        <p:spPr/>
        <p:txBody>
          <a:bodyPr/>
          <a:lstStyle/>
          <a:p>
            <a:r>
              <a:rPr lang="en-US" dirty="0"/>
              <a:t>¿</a:t>
            </a:r>
            <a:r>
              <a:rPr lang="en-US" dirty="0" err="1"/>
              <a:t>Preguntas</a:t>
            </a:r>
            <a:r>
              <a:rPr lang="en-US"/>
              <a:t>?</a:t>
            </a:r>
            <a:endParaRPr lang="en-US" dirty="0"/>
          </a:p>
        </p:txBody>
      </p:sp>
      <p:sp>
        <p:nvSpPr>
          <p:cNvPr id="6" name="Text Placeholder 5">
            <a:extLst>
              <a:ext uri="{FF2B5EF4-FFF2-40B4-BE49-F238E27FC236}">
                <a16:creationId xmlns:a16="http://schemas.microsoft.com/office/drawing/2014/main" id="{BF2607B3-3639-0248-950E-5ED1788F9D35}"/>
              </a:ext>
            </a:extLst>
          </p:cNvPr>
          <p:cNvSpPr>
            <a:spLocks noGrp="1"/>
          </p:cNvSpPr>
          <p:nvPr>
            <p:ph type="body" sz="quarter" idx="20"/>
          </p:nvPr>
        </p:nvSpPr>
        <p:spPr/>
        <p:txBody>
          <a:bodyPr/>
          <a:lstStyle/>
          <a:p>
            <a:r>
              <a:rPr lang="en-US" dirty="0"/>
              <a:t>Gracias!</a:t>
            </a:r>
          </a:p>
        </p:txBody>
      </p:sp>
    </p:spTree>
    <p:extLst>
      <p:ext uri="{BB962C8B-B14F-4D97-AF65-F5344CB8AC3E}">
        <p14:creationId xmlns:p14="http://schemas.microsoft.com/office/powerpoint/2010/main" val="168404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EAEFF-3BD8-462A-8E07-1CA947EBB52F}"/>
              </a:ext>
            </a:extLst>
          </p:cNvPr>
          <p:cNvSpPr>
            <a:spLocks noGrp="1"/>
          </p:cNvSpPr>
          <p:nvPr>
            <p:ph type="body" sz="quarter" idx="19"/>
          </p:nvPr>
        </p:nvSpPr>
        <p:spPr>
          <a:xfrm>
            <a:off x="2550146" y="328698"/>
            <a:ext cx="9201485" cy="1599125"/>
          </a:xfrm>
        </p:spPr>
        <p:txBody>
          <a:bodyPr>
            <a:normAutofit fontScale="47500" lnSpcReduction="20000"/>
          </a:bodyPr>
          <a:lstStyle/>
          <a:p>
            <a:pPr algn="ctr">
              <a:spcBef>
                <a:spcPct val="50000"/>
              </a:spcBef>
            </a:pPr>
            <a:endParaRPr lang="es-ES" altLang="en-US" sz="4400" b="1" dirty="0">
              <a:solidFill>
                <a:srgbClr val="085156"/>
              </a:solidFill>
              <a:cs typeface="Arial" panose="020B0604020202020204" pitchFamily="34" charset="0"/>
            </a:endParaRPr>
          </a:p>
          <a:p>
            <a:pPr algn="ctr">
              <a:spcBef>
                <a:spcPct val="50000"/>
              </a:spcBef>
            </a:pPr>
            <a:r>
              <a:rPr lang="es-ES" altLang="en-US" sz="4400" b="1" dirty="0">
                <a:solidFill>
                  <a:srgbClr val="085156"/>
                </a:solidFill>
                <a:cs typeface="Arial" panose="020B0604020202020204" pitchFamily="34" charset="0"/>
              </a:rPr>
              <a:t>EL DESAFÍO DE LA OBESIDAD</a:t>
            </a:r>
          </a:p>
          <a:p>
            <a:pPr algn="ctr">
              <a:spcBef>
                <a:spcPct val="50000"/>
              </a:spcBef>
            </a:pPr>
            <a:endParaRPr lang="en-US" altLang="en-US" sz="1200" b="1" dirty="0">
              <a:solidFill>
                <a:srgbClr val="085156"/>
              </a:solidFill>
              <a:cs typeface="Arial" panose="020B0604020202020204" pitchFamily="34" charset="0"/>
            </a:endParaRPr>
          </a:p>
          <a:p>
            <a:pPr algn="ctr">
              <a:lnSpc>
                <a:spcPct val="120000"/>
              </a:lnSpc>
            </a:pPr>
            <a:r>
              <a:rPr lang="es-ES" altLang="en-US" dirty="0">
                <a:solidFill>
                  <a:srgbClr val="085156"/>
                </a:solidFill>
                <a:cs typeface="Arial" panose="020B0604020202020204" pitchFamily="34" charset="0"/>
              </a:rPr>
              <a:t>La obesidad es un importante problema de salud pública en Europa y la Organización Mundial de la Salud la describe como una "epidemia".</a:t>
            </a:r>
            <a:endParaRPr lang="en-IE" dirty="0"/>
          </a:p>
        </p:txBody>
      </p:sp>
      <p:pic>
        <p:nvPicPr>
          <p:cNvPr id="4" name="Picture 3">
            <a:extLst>
              <a:ext uri="{FF2B5EF4-FFF2-40B4-BE49-F238E27FC236}">
                <a16:creationId xmlns:a16="http://schemas.microsoft.com/office/drawing/2014/main" id="{74E97775-0515-4FE8-BD76-591E59AAC9B4}"/>
              </a:ext>
            </a:extLst>
          </p:cNvPr>
          <p:cNvPicPr/>
          <p:nvPr/>
        </p:nvPicPr>
        <p:blipFill rotWithShape="1">
          <a:blip r:embed="rId2" cstate="screen">
            <a:extLst>
              <a:ext uri="{28A0092B-C50C-407E-A947-70E740481C1C}">
                <a14:useLocalDpi xmlns:a14="http://schemas.microsoft.com/office/drawing/2010/main"/>
              </a:ext>
            </a:extLst>
          </a:blip>
          <a:srcRect l="7339" t="7719" r="4477" b="22426"/>
          <a:stretch/>
        </p:blipFill>
        <p:spPr>
          <a:xfrm>
            <a:off x="1366632" y="2220650"/>
            <a:ext cx="9091748" cy="4051197"/>
          </a:xfrm>
          <a:prstGeom prst="rect">
            <a:avLst/>
          </a:prstGeom>
        </p:spPr>
      </p:pic>
      <p:sp>
        <p:nvSpPr>
          <p:cNvPr id="3" name="Text Box 6">
            <a:extLst>
              <a:ext uri="{FF2B5EF4-FFF2-40B4-BE49-F238E27FC236}">
                <a16:creationId xmlns:a16="http://schemas.microsoft.com/office/drawing/2014/main" id="{53695157-38F1-41E6-A2B2-40C2A50B4156}"/>
              </a:ext>
            </a:extLst>
          </p:cNvPr>
          <p:cNvSpPr txBox="1">
            <a:spLocks noChangeArrowheads="1"/>
          </p:cNvSpPr>
          <p:nvPr/>
        </p:nvSpPr>
        <p:spPr bwMode="auto">
          <a:xfrm>
            <a:off x="5875294" y="3757298"/>
            <a:ext cx="235122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b="1" dirty="0">
                <a:solidFill>
                  <a:srgbClr val="F4C05B"/>
                </a:solidFill>
                <a:latin typeface="Source Sans 3" charset="0"/>
                <a:ea typeface="Meiryo" panose="020B0604030504040204" pitchFamily="34" charset="-128"/>
                <a:cs typeface="Times New Roman" panose="02020603050405020304" pitchFamily="18" charset="0"/>
              </a:rPr>
              <a:t>De 11 </a:t>
            </a:r>
            <a:r>
              <a:rPr lang="en-US" altLang="en-US" b="1" dirty="0" err="1">
                <a:solidFill>
                  <a:srgbClr val="F4C05B"/>
                </a:solidFill>
                <a:latin typeface="Source Sans 3" charset="0"/>
                <a:ea typeface="Meiryo" panose="020B0604030504040204" pitchFamily="34" charset="-128"/>
                <a:cs typeface="Times New Roman" panose="02020603050405020304" pitchFamily="18" charset="0"/>
              </a:rPr>
              <a:t>años</a:t>
            </a:r>
            <a:r>
              <a:rPr lang="en-US" altLang="en-US" b="1" dirty="0">
                <a:solidFill>
                  <a:srgbClr val="F4C05B"/>
                </a:solidFill>
                <a:latin typeface="Source Sans 3" charset="0"/>
                <a:ea typeface="Meiryo" panose="020B0604030504040204" pitchFamily="34" charset="-128"/>
                <a:cs typeface="Times New Roman" panose="02020603050405020304" pitchFamily="18" charset="0"/>
              </a:rPr>
              <a:t> </a:t>
            </a:r>
            <a:r>
              <a:rPr lang="en-US" altLang="en-US" b="1" dirty="0" err="1">
                <a:solidFill>
                  <a:srgbClr val="F4C05B"/>
                </a:solidFill>
                <a:latin typeface="Source Sans 3" charset="0"/>
                <a:ea typeface="Meiryo" panose="020B0604030504040204" pitchFamily="34" charset="-128"/>
                <a:cs typeface="Times New Roman" panose="02020603050405020304" pitchFamily="18" charset="0"/>
              </a:rPr>
              <a:t>tiene</a:t>
            </a:r>
            <a:endParaRPr kumimoji="0" lang="en-US" altLang="en-US" b="1" i="0" u="none" strike="noStrike" cap="none" normalizeH="0" baseline="0" dirty="0">
              <a:ln>
                <a:noFill/>
              </a:ln>
              <a:solidFill>
                <a:schemeClr val="tx1"/>
              </a:solidFill>
              <a:effectLst/>
              <a:latin typeface="Arial" panose="020B0604020202020204" pitchFamily="34" charset="0"/>
            </a:endParaRPr>
          </a:p>
        </p:txBody>
      </p:sp>
      <p:sp>
        <p:nvSpPr>
          <p:cNvPr id="5" name="Text Box 9">
            <a:extLst>
              <a:ext uri="{FF2B5EF4-FFF2-40B4-BE49-F238E27FC236}">
                <a16:creationId xmlns:a16="http://schemas.microsoft.com/office/drawing/2014/main" id="{581971B9-6A1A-4973-8871-B1AC0AFE1EAB}"/>
              </a:ext>
            </a:extLst>
          </p:cNvPr>
          <p:cNvSpPr txBox="1">
            <a:spLocks noChangeArrowheads="1"/>
          </p:cNvSpPr>
          <p:nvPr/>
        </p:nvSpPr>
        <p:spPr bwMode="auto">
          <a:xfrm>
            <a:off x="5802314" y="2916600"/>
            <a:ext cx="22320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3F6E70"/>
                </a:solidFill>
                <a:effectLst/>
                <a:latin typeface="DIN Condensed" charset="0"/>
                <a:ea typeface="Meiryo" panose="020B0604030504040204" pitchFamily="34" charset="-128"/>
                <a:cs typeface="Times New Roman" panose="02020603050405020304" pitchFamily="18" charset="0"/>
              </a:rPr>
              <a:t>1</a:t>
            </a:r>
            <a:r>
              <a:rPr kumimoji="0" lang="en-US" altLang="en-US" sz="4800" b="0" i="0" u="none" strike="noStrike" cap="none" normalizeH="0" baseline="0" dirty="0">
                <a:ln>
                  <a:noFill/>
                </a:ln>
                <a:solidFill>
                  <a:srgbClr val="F4C05B"/>
                </a:solidFill>
                <a:effectLst/>
                <a:latin typeface="DIN Condensed" charset="0"/>
                <a:ea typeface="Meiryo" panose="020B0604030504040204" pitchFamily="34" charset="-128"/>
                <a:cs typeface="Times New Roman" panose="02020603050405020304" pitchFamily="18" charset="0"/>
              </a:rPr>
              <a:t> </a:t>
            </a:r>
            <a:r>
              <a:rPr lang="en-US" altLang="en-US" sz="4800" dirty="0">
                <a:solidFill>
                  <a:srgbClr val="F4C05B"/>
                </a:solidFill>
                <a:latin typeface="DIN Condensed" charset="0"/>
                <a:ea typeface="Meiryo" panose="020B0604030504040204" pitchFamily="34" charset="-128"/>
                <a:cs typeface="Times New Roman" panose="02020603050405020304" pitchFamily="18" charset="0"/>
              </a:rPr>
              <a:t>de</a:t>
            </a:r>
            <a:r>
              <a:rPr kumimoji="0" lang="en-US" altLang="en-US" sz="4800" b="0" i="0" u="none" strike="noStrike" cap="none" normalizeH="0" baseline="0" dirty="0">
                <a:ln>
                  <a:noFill/>
                </a:ln>
                <a:solidFill>
                  <a:srgbClr val="F4C05B"/>
                </a:solidFill>
                <a:effectLst/>
                <a:latin typeface="DIN Condensed" charset="0"/>
                <a:ea typeface="Meiryo" panose="020B0604030504040204" pitchFamily="34" charset="-128"/>
                <a:cs typeface="Times New Roman" panose="02020603050405020304" pitchFamily="18" charset="0"/>
              </a:rPr>
              <a:t> 3</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 name="Text Box 21">
            <a:extLst>
              <a:ext uri="{FF2B5EF4-FFF2-40B4-BE49-F238E27FC236}">
                <a16:creationId xmlns:a16="http://schemas.microsoft.com/office/drawing/2014/main" id="{6AD9B0C5-4FB8-43AE-A630-777E5E13FBB4}"/>
              </a:ext>
            </a:extLst>
          </p:cNvPr>
          <p:cNvSpPr txBox="1">
            <a:spLocks noChangeArrowheads="1"/>
          </p:cNvSpPr>
          <p:nvPr/>
        </p:nvSpPr>
        <p:spPr bwMode="auto">
          <a:xfrm>
            <a:off x="7521137" y="3548976"/>
            <a:ext cx="32670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rgbClr val="3F6E70"/>
              </a:solidFill>
              <a:effectLst/>
              <a:latin typeface="DIN Condensed" charset="0"/>
              <a:ea typeface="Meiryo" panose="020B0604030504040204" pitchFamily="34" charset="-128"/>
              <a:cs typeface="Times New Roman" panose="02020603050405020304" pitchFamily="18" charset="0"/>
            </a:endParaRPr>
          </a:p>
          <a:p>
            <a:pPr lvl="0" eaLnBrk="0" fontAlgn="base" hangingPunct="0">
              <a:spcBef>
                <a:spcPct val="0"/>
              </a:spcBef>
              <a:spcAft>
                <a:spcPct val="0"/>
              </a:spcAft>
            </a:pPr>
            <a:r>
              <a:rPr lang="en-US" altLang="en-US" sz="3600" dirty="0">
                <a:solidFill>
                  <a:srgbClr val="3F6E70"/>
                </a:solidFill>
                <a:latin typeface="DIN Condensed" charset="0"/>
                <a:ea typeface="Meiryo" panose="020B0604030504040204" pitchFamily="34" charset="-128"/>
                <a:cs typeface="Times New Roman" panose="02020603050405020304" pitchFamily="18" charset="0"/>
              </a:rPr>
              <a:t>SOBREPESO o</a:t>
            </a:r>
          </a:p>
          <a:p>
            <a:pPr lvl="0" eaLnBrk="0" fontAlgn="base" hangingPunct="0">
              <a:spcBef>
                <a:spcPct val="0"/>
              </a:spcBef>
              <a:spcAft>
                <a:spcPct val="0"/>
              </a:spcAft>
            </a:pPr>
            <a:r>
              <a:rPr lang="en-US" altLang="en-US" sz="3600" dirty="0">
                <a:solidFill>
                  <a:srgbClr val="3F6E70"/>
                </a:solidFill>
                <a:latin typeface="DIN Condensed" charset="0"/>
                <a:ea typeface="Meiryo" panose="020B0604030504040204" pitchFamily="34" charset="-128"/>
                <a:cs typeface="Times New Roman" panose="02020603050405020304" pitchFamily="18" charset="0"/>
              </a:rPr>
              <a:t>OBESIDAD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22">
            <a:extLst>
              <a:ext uri="{FF2B5EF4-FFF2-40B4-BE49-F238E27FC236}">
                <a16:creationId xmlns:a16="http://schemas.microsoft.com/office/drawing/2014/main" id="{9B041F01-1223-4EBA-B682-3F9D95384289}"/>
              </a:ext>
            </a:extLst>
          </p:cNvPr>
          <p:cNvSpPr txBox="1">
            <a:spLocks noChangeArrowheads="1"/>
          </p:cNvSpPr>
          <p:nvPr/>
        </p:nvSpPr>
        <p:spPr bwMode="auto">
          <a:xfrm>
            <a:off x="3652837" y="2492375"/>
            <a:ext cx="162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CC9030"/>
                </a:solidFill>
                <a:effectLst/>
                <a:latin typeface="DIN Condensed" charset="0"/>
                <a:ea typeface="Meiryo" panose="020B0604030504040204" pitchFamily="34" charset="-128"/>
                <a:cs typeface="Times New Roman" panose="02020603050405020304" pitchFamily="18" charset="0"/>
              </a:rPr>
              <a:t>MÁS DE </a:t>
            </a:r>
            <a:r>
              <a:rPr kumimoji="0" lang="en-US" altLang="en-US" sz="3600" b="0" i="0" u="none" strike="noStrike" cap="none" normalizeH="0" baseline="0" dirty="0">
                <a:ln>
                  <a:noFill/>
                </a:ln>
                <a:solidFill>
                  <a:srgbClr val="CC9030"/>
                </a:solidFill>
                <a:effectLst/>
                <a:latin typeface="DIN Condensed" charset="0"/>
                <a:ea typeface="Meiryo" panose="020B0604030504040204" pitchFamily="34" charset="-128"/>
                <a:cs typeface="Times New Roman" panose="02020603050405020304" pitchFamily="18" charset="0"/>
              </a:rPr>
              <a:t>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23">
            <a:extLst>
              <a:ext uri="{FF2B5EF4-FFF2-40B4-BE49-F238E27FC236}">
                <a16:creationId xmlns:a16="http://schemas.microsoft.com/office/drawing/2014/main" id="{8DE91D32-A3E5-4C24-8C25-F45AC6EE4D56}"/>
              </a:ext>
            </a:extLst>
          </p:cNvPr>
          <p:cNvSpPr txBox="1">
            <a:spLocks noChangeArrowheads="1"/>
          </p:cNvSpPr>
          <p:nvPr/>
        </p:nvSpPr>
        <p:spPr bwMode="auto">
          <a:xfrm>
            <a:off x="3620963" y="3548976"/>
            <a:ext cx="1989174"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s-ES" altLang="en-US" dirty="0">
                <a:solidFill>
                  <a:srgbClr val="F4C05B"/>
                </a:solidFill>
                <a:latin typeface="Source Sans 3" charset="0"/>
                <a:ea typeface="Meiryo" panose="020B0604030504040204" pitchFamily="34" charset="-128"/>
                <a:cs typeface="Times New Roman" panose="02020603050405020304" pitchFamily="18" charset="0"/>
              </a:rPr>
              <a:t>de las personas tienen sobrepeso u obesidad</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C6FEC07F-5042-42BA-B498-50B86CC966BA}"/>
              </a:ext>
            </a:extLst>
          </p:cNvPr>
          <p:cNvSpPr txBox="1">
            <a:spLocks noChangeArrowheads="1"/>
          </p:cNvSpPr>
          <p:nvPr/>
        </p:nvSpPr>
        <p:spPr bwMode="auto">
          <a:xfrm>
            <a:off x="3651250" y="4553903"/>
            <a:ext cx="1622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2444A"/>
                </a:solidFill>
                <a:latin typeface="DIN Condensed" charset="0"/>
                <a:ea typeface="Meiryo" panose="020B0604030504040204" pitchFamily="34" charset="-128"/>
                <a:cs typeface="Times New Roman" panose="02020603050405020304" pitchFamily="18" charset="0"/>
              </a:rPr>
              <a:t>MÁS DE</a:t>
            </a:r>
            <a:r>
              <a:rPr kumimoji="0" lang="en-US" altLang="en-US" sz="2800" b="0" i="0" u="none" strike="noStrike" cap="none" normalizeH="0" baseline="0" dirty="0">
                <a:ln>
                  <a:noFill/>
                </a:ln>
                <a:solidFill>
                  <a:srgbClr val="02444A"/>
                </a:solidFill>
                <a:effectLst/>
                <a:latin typeface="DIN Condensed" charset="0"/>
                <a:ea typeface="Meiryo" panose="020B0604030504040204" pitchFamily="34" charset="-128"/>
                <a:cs typeface="Times New Roman" panose="02020603050405020304" pitchFamily="18" charset="0"/>
              </a:rPr>
              <a:t> </a:t>
            </a:r>
            <a:r>
              <a:rPr kumimoji="0" lang="en-US" altLang="en-US" sz="3600" b="0" i="0" u="none" strike="noStrike" cap="none" normalizeH="0" baseline="0" dirty="0">
                <a:ln>
                  <a:noFill/>
                </a:ln>
                <a:solidFill>
                  <a:srgbClr val="02444A"/>
                </a:solidFill>
                <a:effectLst/>
                <a:latin typeface="DIN Condensed" charset="0"/>
                <a:ea typeface="Meiryo" panose="020B0604030504040204" pitchFamily="34" charset="-128"/>
                <a:cs typeface="Times New Roman" panose="02020603050405020304" pitchFamily="18" charset="0"/>
              </a:rPr>
              <a:t>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F69A315C-BDF0-450D-9AC4-169426F2A433}"/>
              </a:ext>
            </a:extLst>
          </p:cNvPr>
          <p:cNvSpPr txBox="1">
            <a:spLocks noChangeArrowheads="1"/>
          </p:cNvSpPr>
          <p:nvPr/>
        </p:nvSpPr>
        <p:spPr bwMode="auto">
          <a:xfrm>
            <a:off x="3652837" y="5631394"/>
            <a:ext cx="18938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s-ES" altLang="en-US" dirty="0">
                <a:solidFill>
                  <a:srgbClr val="F4C05B"/>
                </a:solidFill>
                <a:latin typeface="Source Sans 3" charset="0"/>
                <a:ea typeface="Meiryo" panose="020B0604030504040204" pitchFamily="34" charset="-128"/>
                <a:cs typeface="Times New Roman" panose="02020603050405020304" pitchFamily="18" charset="0"/>
              </a:rPr>
              <a:t>de las personas son obeso</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880DEA73-BF04-4030-AD1B-8E210EE547D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3" name="Rectangle 15">
            <a:extLst>
              <a:ext uri="{FF2B5EF4-FFF2-40B4-BE49-F238E27FC236}">
                <a16:creationId xmlns:a16="http://schemas.microsoft.com/office/drawing/2014/main" id="{15A14376-5424-4BFE-8292-C9B9A57F4EA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14" name="Picture 13">
            <a:extLst>
              <a:ext uri="{FF2B5EF4-FFF2-40B4-BE49-F238E27FC236}">
                <a16:creationId xmlns:a16="http://schemas.microsoft.com/office/drawing/2014/main" id="{BFB6116E-4F90-425E-B782-95D234A253CE}"/>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46725" y="6254161"/>
            <a:ext cx="1402080" cy="427990"/>
          </a:xfrm>
          <a:prstGeom prst="rect">
            <a:avLst/>
          </a:prstGeom>
        </p:spPr>
      </p:pic>
      <p:sp>
        <p:nvSpPr>
          <p:cNvPr id="15" name="TextBox 14">
            <a:extLst>
              <a:ext uri="{FF2B5EF4-FFF2-40B4-BE49-F238E27FC236}">
                <a16:creationId xmlns:a16="http://schemas.microsoft.com/office/drawing/2014/main" id="{7515FE18-9C53-43CB-91F8-66AD439BB6D8}"/>
              </a:ext>
            </a:extLst>
          </p:cNvPr>
          <p:cNvSpPr txBox="1"/>
          <p:nvPr/>
        </p:nvSpPr>
        <p:spPr>
          <a:xfrm>
            <a:off x="1733620" y="2005650"/>
            <a:ext cx="9908274" cy="369332"/>
          </a:xfrm>
          <a:prstGeom prst="rect">
            <a:avLst/>
          </a:prstGeom>
          <a:solidFill>
            <a:srgbClr val="085156"/>
          </a:solidFill>
        </p:spPr>
        <p:txBody>
          <a:bodyPr wrap="square" rtlCol="0">
            <a:spAutoFit/>
          </a:bodyPr>
          <a:lstStyle/>
          <a:p>
            <a:pPr algn="ctr"/>
            <a:r>
              <a:rPr lang="en-US" sz="1800" b="1">
                <a:solidFill>
                  <a:schemeClr val="bg1"/>
                </a:solidFill>
                <a:effectLst/>
                <a:latin typeface="DIN Condensed"/>
                <a:ea typeface="Calibri" panose="020F0502020204030204" pitchFamily="34" charset="0"/>
                <a:cs typeface="Times New Roman" panose="02020603050405020304" pitchFamily="18" charset="0"/>
              </a:rPr>
              <a:t>IN THE WHO/EUROPEAN REGION</a:t>
            </a:r>
            <a:endParaRPr lang="en-IE" b="1" dirty="0">
              <a:solidFill>
                <a:schemeClr val="bg1"/>
              </a:solidFill>
            </a:endParaRPr>
          </a:p>
        </p:txBody>
      </p:sp>
    </p:spTree>
    <p:extLst>
      <p:ext uri="{BB962C8B-B14F-4D97-AF65-F5344CB8AC3E}">
        <p14:creationId xmlns:p14="http://schemas.microsoft.com/office/powerpoint/2010/main" val="231440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68469E-892E-4830-ACBC-BBAAFBB9E7AD}"/>
              </a:ext>
            </a:extLst>
          </p:cNvPr>
          <p:cNvSpPr>
            <a:spLocks noGrp="1"/>
          </p:cNvSpPr>
          <p:nvPr>
            <p:ph type="body" sz="quarter" idx="16"/>
          </p:nvPr>
        </p:nvSpPr>
        <p:spPr/>
        <p:txBody>
          <a:bodyPr>
            <a:normAutofit fontScale="85000" lnSpcReduction="10000"/>
          </a:bodyPr>
          <a:lstStyle/>
          <a:p>
            <a:r>
              <a:rPr lang="es-ES" b="1" dirty="0">
                <a:solidFill>
                  <a:srgbClr val="085156"/>
                </a:solidFill>
              </a:rPr>
              <a:t>Por qué necesitamos un cambio ...</a:t>
            </a:r>
            <a:endParaRPr lang="en-IE" b="1" dirty="0">
              <a:solidFill>
                <a:srgbClr val="085156"/>
              </a:solidFill>
            </a:endParaRPr>
          </a:p>
        </p:txBody>
      </p:sp>
      <p:sp>
        <p:nvSpPr>
          <p:cNvPr id="4" name="Text Placeholder 3">
            <a:extLst>
              <a:ext uri="{FF2B5EF4-FFF2-40B4-BE49-F238E27FC236}">
                <a16:creationId xmlns:a16="http://schemas.microsoft.com/office/drawing/2014/main" id="{A5DB9FCF-9C45-4094-BBE3-D5A9699C0066}"/>
              </a:ext>
            </a:extLst>
          </p:cNvPr>
          <p:cNvSpPr>
            <a:spLocks noGrp="1"/>
          </p:cNvSpPr>
          <p:nvPr>
            <p:ph type="body" sz="quarter" idx="17"/>
          </p:nvPr>
        </p:nvSpPr>
        <p:spPr/>
        <p:txBody>
          <a:bodyPr/>
          <a:lstStyle/>
          <a:p>
            <a:pPr fontAlgn="base"/>
            <a:r>
              <a:rPr lang="es-ES" sz="2400" dirty="0">
                <a:solidFill>
                  <a:srgbClr val="085156"/>
                </a:solidFill>
              </a:rPr>
              <a:t>La obesidad ya es responsable de:</a:t>
            </a:r>
          </a:p>
          <a:p>
            <a:pPr marL="342900" indent="-342900" fontAlgn="base">
              <a:buFont typeface="Arial" panose="020B0604020202020204" pitchFamily="34" charset="0"/>
              <a:buChar char="•"/>
            </a:pPr>
            <a:r>
              <a:rPr lang="es-ES" sz="2400" dirty="0">
                <a:solidFill>
                  <a:srgbClr val="085156"/>
                </a:solidFill>
              </a:rPr>
              <a:t>2-8% de los costos de salud</a:t>
            </a:r>
          </a:p>
          <a:p>
            <a:pPr marL="342900" indent="-342900" fontAlgn="base">
              <a:buFont typeface="Arial" panose="020B0604020202020204" pitchFamily="34" charset="0"/>
              <a:buChar char="•"/>
            </a:pPr>
            <a:r>
              <a:rPr lang="es-ES" sz="2400" dirty="0">
                <a:solidFill>
                  <a:srgbClr val="085156"/>
                </a:solidFill>
              </a:rPr>
              <a:t>10-13% de las muertes en varias partes de la UE. (OMS - Europa)</a:t>
            </a:r>
            <a:r>
              <a:rPr lang="en-US" sz="2400" i="0" dirty="0">
                <a:solidFill>
                  <a:srgbClr val="333333"/>
                </a:solidFill>
                <a:effectLst/>
              </a:rPr>
              <a:t> </a:t>
            </a:r>
            <a:endParaRPr lang="en-US" sz="2400" i="0" dirty="0">
              <a:solidFill>
                <a:srgbClr val="000000"/>
              </a:solidFill>
              <a:effectLst/>
            </a:endParaRPr>
          </a:p>
          <a:p>
            <a:pPr fontAlgn="base"/>
            <a:r>
              <a:rPr lang="es-ES" sz="2400" dirty="0">
                <a:solidFill>
                  <a:srgbClr val="085156"/>
                </a:solidFill>
              </a:rPr>
              <a:t>Los problemas de peso y la obesidad están aumentando a un ritmo rápido en la mayoría de los estados miembros de la UE, con estimaciones de 51,6% de la población de la UE (18 años o más) con sobrepeso en 2014, y esto está aumentando (EUROSTAT)</a:t>
            </a:r>
            <a:endParaRPr lang="en-IE" dirty="0"/>
          </a:p>
        </p:txBody>
      </p:sp>
      <p:pic>
        <p:nvPicPr>
          <p:cNvPr id="8" name="Picture Placeholder 7" descr="A picture containing person, indoor, feet&#10;&#10;Description automatically generated">
            <a:extLst>
              <a:ext uri="{FF2B5EF4-FFF2-40B4-BE49-F238E27FC236}">
                <a16:creationId xmlns:a16="http://schemas.microsoft.com/office/drawing/2014/main" id="{E7240D1F-8456-4714-8ED1-DB612FDBFCE0}"/>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8802435" y="1223694"/>
            <a:ext cx="3389565" cy="4033653"/>
          </a:xfrm>
        </p:spPr>
      </p:pic>
    </p:spTree>
    <p:extLst>
      <p:ext uri="{BB962C8B-B14F-4D97-AF65-F5344CB8AC3E}">
        <p14:creationId xmlns:p14="http://schemas.microsoft.com/office/powerpoint/2010/main" val="418807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clothing, indoor&#10;&#10;Description automatically generated">
            <a:extLst>
              <a:ext uri="{FF2B5EF4-FFF2-40B4-BE49-F238E27FC236}">
                <a16:creationId xmlns:a16="http://schemas.microsoft.com/office/drawing/2014/main" id="{729B5226-1536-4499-BFCF-CC62E032C061}"/>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6" y="6385"/>
            <a:ext cx="5651294" cy="6261962"/>
          </a:xfrm>
        </p:spPr>
      </p:pic>
      <p:sp>
        <p:nvSpPr>
          <p:cNvPr id="3" name="Text Placeholder 2">
            <a:extLst>
              <a:ext uri="{FF2B5EF4-FFF2-40B4-BE49-F238E27FC236}">
                <a16:creationId xmlns:a16="http://schemas.microsoft.com/office/drawing/2014/main" id="{BFBB3DE9-9574-483B-A1D1-E6EE097EB6D9}"/>
              </a:ext>
            </a:extLst>
          </p:cNvPr>
          <p:cNvSpPr>
            <a:spLocks noGrp="1"/>
          </p:cNvSpPr>
          <p:nvPr>
            <p:ph type="body" sz="quarter" idx="19"/>
          </p:nvPr>
        </p:nvSpPr>
        <p:spPr>
          <a:xfrm>
            <a:off x="294805" y="143124"/>
            <a:ext cx="5651292" cy="1598212"/>
          </a:xfrm>
        </p:spPr>
        <p:txBody>
          <a:bodyPr>
            <a:normAutofit fontScale="92500"/>
          </a:bodyPr>
          <a:lstStyle/>
          <a:p>
            <a:pPr algn="ctr"/>
            <a:r>
              <a:rPr lang="en-IE" altLang="en-US" sz="3600" b="1" dirty="0">
                <a:solidFill>
                  <a:srgbClr val="085156"/>
                </a:solidFill>
                <a:cs typeface="Arial" panose="020B0604020202020204" pitchFamily="34" charset="0"/>
              </a:rPr>
              <a:t>Britain is spending </a:t>
            </a:r>
            <a:r>
              <a:rPr lang="en-IE" altLang="en-US" sz="3600" b="1" u="sng" dirty="0">
                <a:solidFill>
                  <a:srgbClr val="085156"/>
                </a:solidFill>
                <a:cs typeface="Arial" panose="020B0604020202020204" pitchFamily="34" charset="0"/>
              </a:rPr>
              <a:t>£47bn a year</a:t>
            </a:r>
            <a:r>
              <a:rPr lang="en-IE" altLang="en-US" sz="3600" b="1" dirty="0">
                <a:solidFill>
                  <a:srgbClr val="085156"/>
                </a:solidFill>
                <a:cs typeface="Arial" panose="020B0604020202020204" pitchFamily="34" charset="0"/>
              </a:rPr>
              <a:t> tackling the implications of an overweight population</a:t>
            </a:r>
            <a:endParaRPr lang="en-IE" dirty="0">
              <a:solidFill>
                <a:srgbClr val="085156"/>
              </a:solidFill>
            </a:endParaRPr>
          </a:p>
        </p:txBody>
      </p:sp>
      <p:sp>
        <p:nvSpPr>
          <p:cNvPr id="4" name="Text Placeholder 3">
            <a:extLst>
              <a:ext uri="{FF2B5EF4-FFF2-40B4-BE49-F238E27FC236}">
                <a16:creationId xmlns:a16="http://schemas.microsoft.com/office/drawing/2014/main" id="{A4543AED-A3EF-4E89-8B0C-2A12E071A67F}"/>
              </a:ext>
            </a:extLst>
          </p:cNvPr>
          <p:cNvSpPr>
            <a:spLocks noGrp="1"/>
          </p:cNvSpPr>
          <p:nvPr>
            <p:ph type="body" sz="quarter" idx="20"/>
          </p:nvPr>
        </p:nvSpPr>
        <p:spPr>
          <a:xfrm>
            <a:off x="586552" y="2104799"/>
            <a:ext cx="4424360" cy="3889037"/>
          </a:xfrm>
        </p:spPr>
        <p:txBody>
          <a:bodyPr/>
          <a:lstStyle/>
          <a:p>
            <a:pPr algn="just"/>
            <a:r>
              <a:rPr lang="en-IE" altLang="en-US" dirty="0">
                <a:solidFill>
                  <a:srgbClr val="085156"/>
                </a:solidFill>
                <a:cs typeface="Arial" panose="020B0604020202020204" pitchFamily="34" charset="0"/>
              </a:rPr>
              <a:t>Obesity is a </a:t>
            </a:r>
            <a:r>
              <a:rPr lang="en-IE" altLang="en-US" b="1" dirty="0">
                <a:solidFill>
                  <a:srgbClr val="085156"/>
                </a:solidFill>
                <a:cs typeface="Arial" panose="020B0604020202020204" pitchFamily="34" charset="0"/>
              </a:rPr>
              <a:t>bigger cost </a:t>
            </a:r>
            <a:r>
              <a:rPr lang="en-IE" altLang="en-US" dirty="0">
                <a:solidFill>
                  <a:srgbClr val="085156"/>
                </a:solidFill>
                <a:cs typeface="Arial" panose="020B0604020202020204" pitchFamily="34" charset="0"/>
              </a:rPr>
              <a:t>for Britain than war and terror.</a:t>
            </a:r>
          </a:p>
          <a:p>
            <a:pPr algn="just"/>
            <a:r>
              <a:rPr lang="en-IE" altLang="en-US" dirty="0">
                <a:solidFill>
                  <a:srgbClr val="085156"/>
                </a:solidFill>
                <a:cs typeface="Arial" panose="020B0604020202020204" pitchFamily="34" charset="0"/>
              </a:rPr>
              <a:t>Britain spends £47bn a year dealing with the healthcare and social costs of an increasingly overweight population.</a:t>
            </a:r>
          </a:p>
          <a:p>
            <a:pPr algn="just"/>
            <a:r>
              <a:rPr lang="en-IE" altLang="en-US" sz="2000" dirty="0">
                <a:solidFill>
                  <a:srgbClr val="085156"/>
                </a:solidFill>
                <a:cs typeface="Arial" panose="020B0604020202020204" pitchFamily="34" charset="0"/>
              </a:rPr>
              <a:t> (source McKinsey Global Institute)  </a:t>
            </a:r>
            <a:r>
              <a:rPr lang="en-IE" altLang="en-US" dirty="0">
                <a:solidFill>
                  <a:schemeClr val="bg2"/>
                </a:solidFill>
                <a:latin typeface="Arial" panose="020B0604020202020204" pitchFamily="34" charset="0"/>
                <a:cs typeface="Arial" panose="020B0604020202020204" pitchFamily="34" charset="0"/>
              </a:rPr>
              <a:t>...</a:t>
            </a:r>
          </a:p>
          <a:p>
            <a:endParaRPr lang="en-IE" dirty="0"/>
          </a:p>
        </p:txBody>
      </p:sp>
    </p:spTree>
    <p:extLst>
      <p:ext uri="{BB962C8B-B14F-4D97-AF65-F5344CB8AC3E}">
        <p14:creationId xmlns:p14="http://schemas.microsoft.com/office/powerpoint/2010/main" val="2078941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F7F29FAAF84E49985F5364605989CA" ma:contentTypeVersion="8" ma:contentTypeDescription="Create a new document." ma:contentTypeScope="" ma:versionID="422fd0eccd15940ec8205d25b9bb0228">
  <xsd:schema xmlns:xsd="http://www.w3.org/2001/XMLSchema" xmlns:xs="http://www.w3.org/2001/XMLSchema" xmlns:p="http://schemas.microsoft.com/office/2006/metadata/properties" xmlns:ns2="67dd3286-db87-444e-8dd1-4849b974caca" targetNamespace="http://schemas.microsoft.com/office/2006/metadata/properties" ma:root="true" ma:fieldsID="0aaa5d8ecb3d525cb0abd63b0ddb9e30" ns2:_="">
    <xsd:import namespace="67dd3286-db87-444e-8dd1-4849b974ca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3286-db87-444e-8dd1-4849b974c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2C0250-5881-4C82-B357-362A9096618E}">
  <ds:schemaRefs>
    <ds:schemaRef ds:uri="http://schemas.microsoft.com/sharepoint/v3/contenttype/forms"/>
  </ds:schemaRefs>
</ds:datastoreItem>
</file>

<file path=customXml/itemProps2.xml><?xml version="1.0" encoding="utf-8"?>
<ds:datastoreItem xmlns:ds="http://schemas.openxmlformats.org/officeDocument/2006/customXml" ds:itemID="{97D2A123-3A21-4C5E-81B6-909A85C63DBB}">
  <ds:schemaRefs>
    <ds:schemaRef ds:uri="http://schemas.microsoft.com/office/infopath/2007/PartnerControls"/>
    <ds:schemaRef ds:uri="http://schemas.microsoft.com/office/2006/metadata/properties"/>
    <ds:schemaRef ds:uri="http://purl.org/dc/elements/1.1/"/>
    <ds:schemaRef ds:uri="http://purl.org/dc/dcmitype/"/>
    <ds:schemaRef ds:uri="http://www.w3.org/XML/1998/namespace"/>
    <ds:schemaRef ds:uri="67dd3286-db87-444e-8dd1-4849b974caca"/>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7C151B5-AF22-4BC1-B5DA-6024EA572E3B}">
  <ds:schemaRefs>
    <ds:schemaRef ds:uri="67dd3286-db87-444e-8dd1-4849b974ca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12699</TotalTime>
  <Words>6029</Words>
  <Application>Microsoft Macintosh PowerPoint</Application>
  <PresentationFormat>Widescreen</PresentationFormat>
  <Paragraphs>465</Paragraphs>
  <Slides>68</Slides>
  <Notes>0</Notes>
  <HiddenSlides>0</HiddenSlides>
  <MMClips>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Arial</vt:lpstr>
      <vt:lpstr>Calibri</vt:lpstr>
      <vt:lpstr>Calibri Light</vt:lpstr>
      <vt:lpstr>century gothic</vt:lpstr>
      <vt:lpstr>DIN Condensed</vt:lpstr>
      <vt:lpstr>Lucida Grande</vt:lpstr>
      <vt:lpstr>Proxima Nova</vt:lpstr>
      <vt:lpstr>Quattrocento Sans</vt:lpstr>
      <vt:lpstr>Roboto</vt:lpstr>
      <vt:lpstr>Source Sans 3</vt:lpstr>
      <vt:lpstr>Source Sans 3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151</cp:revision>
  <dcterms:created xsi:type="dcterms:W3CDTF">2019-11-20T14:08:21Z</dcterms:created>
  <dcterms:modified xsi:type="dcterms:W3CDTF">2022-01-24T16:18:40Z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0x010100D0F7F29FAAF84E49985F5364605989CA</vt:lpwstr>
  </property>
</Properties>
</file>