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94" r:id="rId5"/>
    <p:sldId id="361" r:id="rId6"/>
    <p:sldId id="387" r:id="rId7"/>
    <p:sldId id="284" r:id="rId8"/>
    <p:sldId id="303" r:id="rId9"/>
    <p:sldId id="302" r:id="rId10"/>
    <p:sldId id="388" r:id="rId11"/>
    <p:sldId id="370" r:id="rId12"/>
    <p:sldId id="313" r:id="rId13"/>
    <p:sldId id="312" r:id="rId14"/>
    <p:sldId id="286" r:id="rId15"/>
    <p:sldId id="279" r:id="rId16"/>
    <p:sldId id="297" r:id="rId17"/>
    <p:sldId id="389" r:id="rId18"/>
    <p:sldId id="381" r:id="rId19"/>
    <p:sldId id="390" r:id="rId20"/>
    <p:sldId id="391" r:id="rId21"/>
    <p:sldId id="392" r:id="rId22"/>
    <p:sldId id="393" r:id="rId23"/>
    <p:sldId id="321" r:id="rId24"/>
    <p:sldId id="382" r:id="rId25"/>
    <p:sldId id="397" r:id="rId26"/>
    <p:sldId id="301" r:id="rId27"/>
    <p:sldId id="377" r:id="rId28"/>
    <p:sldId id="310" r:id="rId29"/>
    <p:sldId id="306" r:id="rId30"/>
    <p:sldId id="378" r:id="rId31"/>
    <p:sldId id="383" r:id="rId32"/>
    <p:sldId id="316" r:id="rId33"/>
    <p:sldId id="385" r:id="rId34"/>
    <p:sldId id="317" r:id="rId35"/>
    <p:sldId id="394" r:id="rId36"/>
    <p:sldId id="296" r:id="rId37"/>
    <p:sldId id="336" r:id="rId38"/>
    <p:sldId id="337" r:id="rId39"/>
    <p:sldId id="339" r:id="rId40"/>
    <p:sldId id="319" r:id="rId41"/>
    <p:sldId id="365" r:id="rId42"/>
    <p:sldId id="363" r:id="rId43"/>
    <p:sldId id="395" r:id="rId44"/>
    <p:sldId id="384" r:id="rId45"/>
    <p:sldId id="380" r:id="rId46"/>
    <p:sldId id="348" r:id="rId47"/>
    <p:sldId id="396" r:id="rId48"/>
    <p:sldId id="362" r:id="rId49"/>
    <p:sldId id="349" r:id="rId50"/>
    <p:sldId id="350" r:id="rId51"/>
    <p:sldId id="351" r:id="rId52"/>
    <p:sldId id="352" r:id="rId53"/>
    <p:sldId id="355" r:id="rId54"/>
    <p:sldId id="356" r:id="rId55"/>
    <p:sldId id="357" r:id="rId56"/>
    <p:sldId id="358" r:id="rId57"/>
    <p:sldId id="359" r:id="rId58"/>
    <p:sldId id="353" r:id="rId59"/>
    <p:sldId id="386" r:id="rId60"/>
    <p:sldId id="354" r:id="rId61"/>
    <p:sldId id="360" r:id="rId62"/>
    <p:sldId id="285" r:id="rId63"/>
    <p:sldId id="29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156"/>
    <a:srgbClr val="F5C05B"/>
    <a:srgbClr val="CC9131"/>
    <a:srgbClr val="406F70"/>
    <a:srgbClr val="1CC2D4"/>
    <a:srgbClr val="5E5E5E"/>
    <a:srgbClr val="044449"/>
    <a:srgbClr val="F26B27"/>
    <a:srgbClr val="C54A9A"/>
    <a:srgbClr val="1EB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3" autoAdjust="0"/>
    <p:restoredTop sz="94694"/>
  </p:normalViewPr>
  <p:slideViewPr>
    <p:cSldViewPr snapToGrid="0">
      <p:cViewPr varScale="1">
        <p:scale>
          <a:sx n="117" d="100"/>
          <a:sy n="117" d="100"/>
        </p:scale>
        <p:origin x="200"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319188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18" name="Straight Connector 17">
            <a:extLst>
              <a:ext uri="{FF2B5EF4-FFF2-40B4-BE49-F238E27FC236}">
                <a16:creationId xmlns:a16="http://schemas.microsoft.com/office/drawing/2014/main" id="{857E3B5E-E0ED-1F4F-A6CC-773952B492FD}"/>
              </a:ext>
            </a:extLst>
          </p:cNvPr>
          <p:cNvCxnSpPr/>
          <p:nvPr userDrawn="1"/>
        </p:nvCxnSpPr>
        <p:spPr>
          <a:xfrm flipH="1">
            <a:off x="555813" y="4342602"/>
            <a:ext cx="3591091"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2" name="Straight Connector 21">
            <a:extLst>
              <a:ext uri="{FF2B5EF4-FFF2-40B4-BE49-F238E27FC236}">
                <a16:creationId xmlns:a16="http://schemas.microsoft.com/office/drawing/2014/main" id="{C96F25D0-6E91-3B4F-B84C-5E1C405F734D}"/>
              </a:ext>
            </a:extLst>
          </p:cNvPr>
          <p:cNvCxnSpPr/>
          <p:nvPr userDrawn="1"/>
        </p:nvCxnSpPr>
        <p:spPr>
          <a:xfrm flipH="1">
            <a:off x="4383742" y="4342602"/>
            <a:ext cx="3591091" cy="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6" name="Straight Connector 25">
            <a:extLst>
              <a:ext uri="{FF2B5EF4-FFF2-40B4-BE49-F238E27FC236}">
                <a16:creationId xmlns:a16="http://schemas.microsoft.com/office/drawing/2014/main" id="{BA3A1136-C989-1E46-B9E2-F43E94AAD886}"/>
              </a:ext>
            </a:extLst>
          </p:cNvPr>
          <p:cNvCxnSpPr/>
          <p:nvPr userDrawn="1"/>
        </p:nvCxnSpPr>
        <p:spPr>
          <a:xfrm flipH="1">
            <a:off x="8099612" y="4342602"/>
            <a:ext cx="35910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98842" y="129931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20" name="Rectangle 19">
            <a:extLst>
              <a:ext uri="{FF2B5EF4-FFF2-40B4-BE49-F238E27FC236}">
                <a16:creationId xmlns:a16="http://schemas.microsoft.com/office/drawing/2014/main" id="{F563B7A8-4A24-4CF1-B9A1-68A562C5284F}"/>
              </a:ext>
            </a:extLst>
          </p:cNvPr>
          <p:cNvSpPr/>
          <p:nvPr userDrawn="1"/>
        </p:nvSpPr>
        <p:spPr>
          <a:xfrm>
            <a:off x="4968894" y="5570254"/>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06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SUSTAIN</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a:p>
          <a:p>
            <a:endParaRPr lang="en-US"/>
          </a:p>
          <a:p>
            <a:r>
              <a:rPr lang="en-US"/>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a:p>
          <a:p>
            <a:endParaRPr lang="en-US"/>
          </a:p>
          <a:p>
            <a:r>
              <a:rPr lang="en-US"/>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88" r:id="rId18"/>
    <p:sldLayoutId id="2147483672" r:id="rId19"/>
    <p:sldLayoutId id="2147483670" r:id="rId20"/>
    <p:sldLayoutId id="2147483664" r:id="rId21"/>
    <p:sldLayoutId id="2147483674" r:id="rId22"/>
    <p:sldLayoutId id="2147483675" r:id="rId23"/>
    <p:sldLayoutId id="2147483683" r:id="rId24"/>
    <p:sldLayoutId id="2147483656" r:id="rId25"/>
    <p:sldLayoutId id="2147483657" r:id="rId26"/>
    <p:sldLayoutId id="214748365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evocco.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hyperlink" Target="https://evocco.hubspotpagebuilder.com/food-busines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efsfarms.co.uk/" TargetMode="External"/><Relationship Id="rId2" Type="http://schemas.openxmlformats.org/officeDocument/2006/relationships/slideLayout" Target="../slideLayouts/slideLayout13.xml"/><Relationship Id="rId1" Type="http://schemas.openxmlformats.org/officeDocument/2006/relationships/video" Target="https://www.youtube.com/embed/Y1e1IorttRs?feature=oembed" TargetMode="External"/><Relationship Id="rId6" Type="http://schemas.openxmlformats.org/officeDocument/2006/relationships/hyperlink" Target="https://youtu.be/Y1e1IorttRs"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madyolkfarm.ie/our-story"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2.xml"/><Relationship Id="rId1" Type="http://schemas.openxmlformats.org/officeDocument/2006/relationships/video" Target="https://www.youtube.com/embed/znf8pBpb7Bo?feature=oembed" TargetMode="External"/><Relationship Id="rId4" Type="http://schemas.openxmlformats.org/officeDocument/2006/relationships/hyperlink" Target="https://www.youtube.com/watch?v=znf8pBpb7Bo&amp;t=2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tasteleitrim.com/leitrim-producers/"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russh.com/about/"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collectivfood.com/faq/restaurant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zadruga-dobrina.si/projekti" TargetMode="External"/><Relationship Id="rId1" Type="http://schemas.openxmlformats.org/officeDocument/2006/relationships/slideLayout" Target="../slideLayouts/slideLayout21.xml"/><Relationship Id="rId4" Type="http://schemas.openxmlformats.org/officeDocument/2006/relationships/hyperlink" Target="https://www.foodinnovation.how/wp-content/uploads/2021/08/71-Ecological-Box.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zadruga-dobrina.si/zabojckis"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https://www.youtube.com/embed/AgWgYeWm1Os?feature=oembed" TargetMode="External"/><Relationship Id="rId1" Type="http://schemas.openxmlformats.org/officeDocument/2006/relationships/video" Target="NULL" TargetMode="External"/><Relationship Id="rId6" Type="http://schemas.openxmlformats.org/officeDocument/2006/relationships/hyperlink" Target="https://openfoodnetwork.ie/north_tipperary_online_farmers_market/shop"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media" Target="https://www.youtube.com/embed/kOLiD3wnHg4?feature=oembed" TargetMode="External"/><Relationship Id="rId1" Type="http://schemas.openxmlformats.org/officeDocument/2006/relationships/video" Target="NULL" TargetMode="External"/><Relationship Id="rId6"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europa.eu/!gf93pw" TargetMode="External"/><Relationship Id="rId5" Type="http://schemas.openxmlformats.org/officeDocument/2006/relationships/hyperlink" Target="https://www.youtube.com/watch?v=kOLiD3wnHg4"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https://www.youtube.com/embed/x6_Izo-_TsQ?feature=oembed" TargetMode="External"/><Relationship Id="rId1" Type="http://schemas.openxmlformats.org/officeDocument/2006/relationships/video" Target="NULL" TargetMode="External"/><Relationship Id="rId5" Type="http://schemas.openxmlformats.org/officeDocument/2006/relationships/hyperlink" Target="https://www.youtube.com/watch?v=x6_Izo-_TsQ" TargetMode="Externa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5.xml"/><Relationship Id="rId5" Type="http://schemas.openxmlformats.org/officeDocument/2006/relationships/image" Target="../media/image44.sv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2.xml"/><Relationship Id="rId1" Type="http://schemas.openxmlformats.org/officeDocument/2006/relationships/video" Target="https://www.youtube.com/embed/xj9P2Gawk9I?feature=oembed" TargetMode="External"/><Relationship Id="rId6" Type="http://schemas.openxmlformats.org/officeDocument/2006/relationships/hyperlink" Target="https://www.youtube.com/watch?v=xj9P2Gawk9I" TargetMode="External"/><Relationship Id="rId5" Type="http://schemas.openxmlformats.org/officeDocument/2006/relationships/image" Target="../media/image54.jpe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hyperlink" Target="https://www.foodinnovation.how/wp-content/uploads/2021/08/102-Baked-In-Brick.pdf" TargetMode="External"/><Relationship Id="rId2" Type="http://schemas.openxmlformats.org/officeDocument/2006/relationships/hyperlink" Target="https://bakedinbrick.co.uk/"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soil-net.com/album/Plants/Garden/Compost/slides/Compost%20Bin%2002.html" TargetMode="External"/><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247318" y="3792772"/>
            <a:ext cx="4650685" cy="2751151"/>
          </a:xfrm>
        </p:spPr>
        <p:txBody>
          <a:bodyPr>
            <a:normAutofit fontScale="92500" lnSpcReduction="10000"/>
          </a:bodyPr>
          <a:lstStyle/>
          <a:p>
            <a:r>
              <a:rPr lang="es-ES" dirty="0"/>
              <a:t>Módulo 4</a:t>
            </a:r>
          </a:p>
          <a:p>
            <a:r>
              <a:rPr lang="es-ES" dirty="0"/>
              <a:t>Maximizar</a:t>
            </a:r>
          </a:p>
          <a:p>
            <a:r>
              <a:rPr lang="es-ES" dirty="0"/>
              <a:t>de los alimentos locales y cortos</a:t>
            </a:r>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166561"/>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F15DA-4B36-433A-AA04-C4AD3BC48863}"/>
              </a:ext>
            </a:extLst>
          </p:cNvPr>
          <p:cNvSpPr>
            <a:spLocks noGrp="1"/>
          </p:cNvSpPr>
          <p:nvPr>
            <p:ph type="body" sz="quarter" idx="16"/>
          </p:nvPr>
        </p:nvSpPr>
        <p:spPr>
          <a:xfrm>
            <a:off x="6210694" y="520355"/>
            <a:ext cx="5279028" cy="697353"/>
          </a:xfrm>
        </p:spPr>
        <p:txBody>
          <a:bodyPr>
            <a:normAutofit fontScale="77500" lnSpcReduction="20000"/>
          </a:bodyPr>
          <a:lstStyle/>
          <a:p>
            <a:r>
              <a:rPr lang="es-ES_tradnl" b="1" dirty="0">
                <a:solidFill>
                  <a:srgbClr val="406F70"/>
                </a:solidFill>
              </a:rPr>
              <a:t>El coste del carbono en los alimentos</a:t>
            </a:r>
          </a:p>
          <a:p>
            <a:endParaRPr lang="en-IE" b="1" dirty="0">
              <a:solidFill>
                <a:srgbClr val="406F70"/>
              </a:solidFill>
            </a:endParaRPr>
          </a:p>
        </p:txBody>
      </p:sp>
      <p:sp>
        <p:nvSpPr>
          <p:cNvPr id="3" name="Text Placeholder 2">
            <a:extLst>
              <a:ext uri="{FF2B5EF4-FFF2-40B4-BE49-F238E27FC236}">
                <a16:creationId xmlns:a16="http://schemas.microsoft.com/office/drawing/2014/main" id="{812CEB0D-322C-40A5-AA24-F2CEE719C1B9}"/>
              </a:ext>
            </a:extLst>
          </p:cNvPr>
          <p:cNvSpPr>
            <a:spLocks noGrp="1"/>
          </p:cNvSpPr>
          <p:nvPr>
            <p:ph type="body" sz="quarter" idx="17"/>
          </p:nvPr>
        </p:nvSpPr>
        <p:spPr>
          <a:xfrm>
            <a:off x="5181600" y="1753052"/>
            <a:ext cx="6867525" cy="5371648"/>
          </a:xfrm>
        </p:spPr>
        <p:txBody>
          <a:bodyPr vert="horz" lIns="91440" tIns="45720" rIns="91440" bIns="45720" rtlCol="0" anchor="t">
            <a:noAutofit/>
          </a:bodyPr>
          <a:lstStyle/>
          <a:p>
            <a:r>
              <a:rPr lang="es-ES_tradnl" sz="2100" b="1" dirty="0">
                <a:solidFill>
                  <a:srgbClr val="406F70"/>
                </a:solidFill>
              </a:rPr>
              <a:t>La huella de carbono de los alimentos</a:t>
            </a:r>
            <a:r>
              <a:rPr lang="es-ES_tradnl" sz="2100" dirty="0">
                <a:solidFill>
                  <a:srgbClr val="406F70"/>
                </a:solidFill>
              </a:rPr>
              <a:t> son las </a:t>
            </a:r>
            <a:r>
              <a:rPr lang="es-ES_tradnl" sz="2100" b="1" dirty="0">
                <a:solidFill>
                  <a:srgbClr val="406F70"/>
                </a:solidFill>
              </a:rPr>
              <a:t>emisiones</a:t>
            </a:r>
            <a:r>
              <a:rPr lang="es-ES_tradnl" sz="2100" dirty="0">
                <a:solidFill>
                  <a:srgbClr val="406F70"/>
                </a:solidFill>
              </a:rPr>
              <a:t> de gases de efecto invernadero producidas por el cultivo, la cría, la agricultura, la transformación, el transporte, el almacenamiento, la cocción y la eliminación de los </a:t>
            </a:r>
            <a:r>
              <a:rPr lang="es-ES_tradnl" sz="2100" b="1" dirty="0">
                <a:solidFill>
                  <a:srgbClr val="406F70"/>
                </a:solidFill>
              </a:rPr>
              <a:t>alimentos</a:t>
            </a:r>
            <a:r>
              <a:rPr lang="es-ES_tradnl" sz="2100" dirty="0">
                <a:solidFill>
                  <a:srgbClr val="406F70"/>
                </a:solidFill>
              </a:rPr>
              <a:t> para el consumo.</a:t>
            </a:r>
          </a:p>
          <a:p>
            <a:r>
              <a:rPr lang="es-ES_tradnl" sz="2100" dirty="0">
                <a:solidFill>
                  <a:srgbClr val="406F70"/>
                </a:solidFill>
              </a:rPr>
              <a:t>Para saber más sobre el impacto medioambiental del sistema alimentario, </a:t>
            </a:r>
            <a:r>
              <a:rPr lang="es-ES_tradnl" sz="2100" b="1" dirty="0">
                <a:solidFill>
                  <a:srgbClr val="406F70"/>
                </a:solidFill>
              </a:rPr>
              <a:t>consulte el módulo 2</a:t>
            </a:r>
            <a:r>
              <a:rPr lang="es-ES_tradnl" sz="2100" dirty="0">
                <a:solidFill>
                  <a:srgbClr val="406F70"/>
                </a:solidFill>
              </a:rPr>
              <a:t>. </a:t>
            </a:r>
          </a:p>
          <a:p>
            <a:r>
              <a:rPr lang="es-ES_tradnl" sz="2100" dirty="0">
                <a:solidFill>
                  <a:srgbClr val="406F70"/>
                </a:solidFill>
              </a:rPr>
              <a:t>Existen excelentes aplicaciones que ayudan a los consumidores a calcular su huella de carbono</a:t>
            </a:r>
            <a:r>
              <a:rPr lang="en-US" sz="2100" b="0" i="0" dirty="0">
                <a:solidFill>
                  <a:srgbClr val="406F70"/>
                </a:solidFill>
                <a:effectLst/>
              </a:rPr>
              <a:t>.</a:t>
            </a:r>
          </a:p>
          <a:p>
            <a:r>
              <a:rPr lang="en-IE" sz="2100" dirty="0">
                <a:solidFill>
                  <a:srgbClr val="406F70"/>
                </a:solidFill>
                <a:hlinkClick r:id="rId3"/>
              </a:rPr>
              <a:t>https://www.evocco.com/</a:t>
            </a:r>
            <a:endParaRPr lang="en-IE" sz="2100" dirty="0">
              <a:solidFill>
                <a:srgbClr val="406F70"/>
              </a:solidFill>
            </a:endParaRPr>
          </a:p>
          <a:p>
            <a:pPr algn="l"/>
            <a:r>
              <a:rPr lang="en-IE" sz="2100" dirty="0">
                <a:solidFill>
                  <a:srgbClr val="406F70"/>
                </a:solidFill>
              </a:rPr>
              <a:t>Evocco ha publicado una guía gratuita para las</a:t>
            </a:r>
            <a:r>
              <a:rPr lang="es-ES" sz="2100" dirty="0">
                <a:solidFill>
                  <a:srgbClr val="406F70"/>
                </a:solidFill>
                <a:hlinkClick r:id="rId4"/>
              </a:rPr>
              <a:t>s</a:t>
            </a:r>
            <a:r>
              <a:rPr lang="en-IE" sz="2100" dirty="0">
                <a:solidFill>
                  <a:srgbClr val="406F70"/>
                </a:solidFill>
              </a:rPr>
              <a:t> empresas de Servicios Alimentarios sobre cómo tomar decisiones más informadas.</a:t>
            </a:r>
            <a:r>
              <a:rPr lang="en-US" sz="2100" dirty="0">
                <a:solidFill>
                  <a:srgbClr val="406F70"/>
                </a:solidFill>
                <a:hlinkClick r:id="rId4"/>
              </a:rPr>
              <a:t>https://evocco.hubspotpagebuilder.com/food-businesses</a:t>
            </a:r>
            <a:endParaRPr lang="en-US" sz="2100" dirty="0">
              <a:solidFill>
                <a:srgbClr val="406F70"/>
              </a:solidFill>
            </a:endParaRPr>
          </a:p>
          <a:p>
            <a:endParaRPr lang="en-US" sz="2100" dirty="0">
              <a:solidFill>
                <a:srgbClr val="406F70"/>
              </a:solidFill>
            </a:endParaRPr>
          </a:p>
          <a:p>
            <a:endParaRPr lang="en-IE" sz="2100" dirty="0">
              <a:solidFill>
                <a:srgbClr val="406F70"/>
              </a:solidFill>
            </a:endParaRPr>
          </a:p>
        </p:txBody>
      </p:sp>
      <p:pic>
        <p:nvPicPr>
          <p:cNvPr id="6" name="Picture Placeholder 5">
            <a:extLst>
              <a:ext uri="{FF2B5EF4-FFF2-40B4-BE49-F238E27FC236}">
                <a16:creationId xmlns:a16="http://schemas.microsoft.com/office/drawing/2014/main" id="{2F3B583F-62E1-4C96-9DBB-AFC36F77397C}"/>
              </a:ext>
            </a:extLst>
          </p:cNvPr>
          <p:cNvPicPr>
            <a:picLocks noGrp="1" noChangeAspect="1"/>
          </p:cNvPicPr>
          <p:nvPr>
            <p:ph type="pic" sz="quarter" idx="18"/>
          </p:nvPr>
        </p:nvPicPr>
        <p:blipFill rotWithShape="1">
          <a:blip r:embed="rId5" cstate="screen">
            <a:extLst>
              <a:ext uri="{28A0092B-C50C-407E-A947-70E740481C1C}">
                <a14:useLocalDpi xmlns:a14="http://schemas.microsoft.com/office/drawing/2010/main"/>
              </a:ext>
            </a:extLst>
          </a:blip>
          <a:srcRect l="-49"/>
          <a:stretch/>
        </p:blipFill>
        <p:spPr>
          <a:xfrm>
            <a:off x="0" y="-14989"/>
            <a:ext cx="5651292" cy="6261962"/>
          </a:xfrm>
        </p:spPr>
      </p:pic>
    </p:spTree>
    <p:extLst>
      <p:ext uri="{BB962C8B-B14F-4D97-AF65-F5344CB8AC3E}">
        <p14:creationId xmlns:p14="http://schemas.microsoft.com/office/powerpoint/2010/main" val="417034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25692-C2E0-B349-A22A-50EDF946891E}"/>
              </a:ext>
            </a:extLst>
          </p:cNvPr>
          <p:cNvSpPr>
            <a:spLocks noGrp="1"/>
          </p:cNvSpPr>
          <p:nvPr>
            <p:ph type="body" sz="quarter" idx="13"/>
          </p:nvPr>
        </p:nvSpPr>
        <p:spPr>
          <a:xfrm>
            <a:off x="-94026" y="508000"/>
            <a:ext cx="12895625" cy="1096697"/>
          </a:xfrm>
        </p:spPr>
        <p:txBody>
          <a:bodyPr>
            <a:normAutofit fontScale="92500" lnSpcReduction="10000"/>
          </a:bodyPr>
          <a:lstStyle/>
          <a:p>
            <a:r>
              <a:rPr lang="es-ES_tradnl" b="1" dirty="0">
                <a:solidFill>
                  <a:srgbClr val="085156"/>
                </a:solidFill>
              </a:rPr>
              <a:t>Beneficios de las cadenas cortas de suministro de alimentos </a:t>
            </a:r>
          </a:p>
          <a:p>
            <a:r>
              <a:rPr lang="es-ES_tradnl" b="1" dirty="0">
                <a:solidFill>
                  <a:srgbClr val="085156"/>
                </a:solidFill>
              </a:rPr>
              <a:t>(SFSC):</a:t>
            </a:r>
            <a:endParaRPr lang="en-US" b="1" dirty="0">
              <a:solidFill>
                <a:srgbClr val="085156"/>
              </a:solidFill>
            </a:endParaRPr>
          </a:p>
        </p:txBody>
      </p:sp>
      <p:sp>
        <p:nvSpPr>
          <p:cNvPr id="3" name="Text Placeholder 2">
            <a:extLst>
              <a:ext uri="{FF2B5EF4-FFF2-40B4-BE49-F238E27FC236}">
                <a16:creationId xmlns:a16="http://schemas.microsoft.com/office/drawing/2014/main" id="{62F441F8-FDDB-2347-B9B6-726B26C493F8}"/>
              </a:ext>
            </a:extLst>
          </p:cNvPr>
          <p:cNvSpPr>
            <a:spLocks noGrp="1"/>
          </p:cNvSpPr>
          <p:nvPr>
            <p:ph type="body" sz="quarter" idx="14"/>
          </p:nvPr>
        </p:nvSpPr>
        <p:spPr>
          <a:xfrm>
            <a:off x="658886" y="3363316"/>
            <a:ext cx="3741663" cy="1045795"/>
          </a:xfrm>
        </p:spPr>
        <p:txBody>
          <a:bodyPr/>
          <a:lstStyle/>
          <a:p>
            <a:r>
              <a:rPr lang="es-ES_tradnl" b="1" dirty="0">
                <a:solidFill>
                  <a:srgbClr val="044449"/>
                </a:solidFill>
              </a:rPr>
              <a:t>Agricultor/Productor</a:t>
            </a:r>
          </a:p>
          <a:p>
            <a:endParaRPr lang="en-US" b="1" dirty="0">
              <a:solidFill>
                <a:srgbClr val="044449"/>
              </a:solidFill>
            </a:endParaRPr>
          </a:p>
        </p:txBody>
      </p:sp>
      <p:sp>
        <p:nvSpPr>
          <p:cNvPr id="4" name="Text Placeholder 3">
            <a:extLst>
              <a:ext uri="{FF2B5EF4-FFF2-40B4-BE49-F238E27FC236}">
                <a16:creationId xmlns:a16="http://schemas.microsoft.com/office/drawing/2014/main" id="{C2F5594C-7D8F-7F45-B681-4FDEE5F0A28C}"/>
              </a:ext>
            </a:extLst>
          </p:cNvPr>
          <p:cNvSpPr>
            <a:spLocks noGrp="1"/>
          </p:cNvSpPr>
          <p:nvPr>
            <p:ph type="body" sz="quarter" idx="15"/>
          </p:nvPr>
        </p:nvSpPr>
        <p:spPr/>
        <p:txBody>
          <a:bodyPr>
            <a:normAutofit fontScale="92500"/>
          </a:bodyPr>
          <a:lstStyle/>
          <a:p>
            <a:r>
              <a:rPr lang="es-ES_tradnl" dirty="0">
                <a:solidFill>
                  <a:srgbClr val="085156"/>
                </a:solidFill>
              </a:rPr>
              <a:t>Reciba precios más justos</a:t>
            </a:r>
          </a:p>
          <a:p>
            <a:r>
              <a:rPr lang="es-ES_tradnl" dirty="0">
                <a:solidFill>
                  <a:srgbClr val="085156"/>
                </a:solidFill>
              </a:rPr>
              <a:t>Menos costes de energía</a:t>
            </a:r>
          </a:p>
          <a:p>
            <a:r>
              <a:rPr lang="es-ES_tradnl" dirty="0">
                <a:solidFill>
                  <a:srgbClr val="085156"/>
                </a:solidFill>
              </a:rPr>
              <a:t>Menos costes de transporte</a:t>
            </a:r>
            <a:endParaRPr lang="en-US" dirty="0">
              <a:solidFill>
                <a:srgbClr val="085156"/>
              </a:solidFill>
            </a:endParaRPr>
          </a:p>
        </p:txBody>
      </p:sp>
      <p:sp>
        <p:nvSpPr>
          <p:cNvPr id="5" name="Text Placeholder 4">
            <a:extLst>
              <a:ext uri="{FF2B5EF4-FFF2-40B4-BE49-F238E27FC236}">
                <a16:creationId xmlns:a16="http://schemas.microsoft.com/office/drawing/2014/main" id="{5769A2EA-CF47-C84A-A473-91270780CB4A}"/>
              </a:ext>
            </a:extLst>
          </p:cNvPr>
          <p:cNvSpPr>
            <a:spLocks noGrp="1"/>
          </p:cNvSpPr>
          <p:nvPr>
            <p:ph type="body" sz="quarter" idx="16"/>
          </p:nvPr>
        </p:nvSpPr>
        <p:spPr/>
        <p:txBody>
          <a:bodyPr/>
          <a:lstStyle/>
          <a:p>
            <a:r>
              <a:rPr lang="en-US" b="1" dirty="0">
                <a:solidFill>
                  <a:srgbClr val="406F70"/>
                </a:solidFill>
              </a:rPr>
              <a:t>El </a:t>
            </a:r>
            <a:r>
              <a:rPr lang="en-US" b="1" dirty="0" err="1">
                <a:solidFill>
                  <a:srgbClr val="406F70"/>
                </a:solidFill>
              </a:rPr>
              <a:t>Consumidor</a:t>
            </a:r>
            <a:endParaRPr lang="en-US" b="1" dirty="0">
              <a:solidFill>
                <a:srgbClr val="406F70"/>
              </a:solidFill>
            </a:endParaRPr>
          </a:p>
        </p:txBody>
      </p:sp>
      <p:sp>
        <p:nvSpPr>
          <p:cNvPr id="6" name="Text Placeholder 5">
            <a:extLst>
              <a:ext uri="{FF2B5EF4-FFF2-40B4-BE49-F238E27FC236}">
                <a16:creationId xmlns:a16="http://schemas.microsoft.com/office/drawing/2014/main" id="{F448C174-1500-0E45-A4B9-9E80C20674B4}"/>
              </a:ext>
            </a:extLst>
          </p:cNvPr>
          <p:cNvSpPr>
            <a:spLocks noGrp="1"/>
          </p:cNvSpPr>
          <p:nvPr>
            <p:ph type="body" sz="quarter" idx="17"/>
          </p:nvPr>
        </p:nvSpPr>
        <p:spPr>
          <a:xfrm>
            <a:off x="4093117" y="4432246"/>
            <a:ext cx="4005767" cy="1525541"/>
          </a:xfrm>
        </p:spPr>
        <p:txBody>
          <a:bodyPr>
            <a:normAutofit lnSpcReduction="10000"/>
          </a:bodyPr>
          <a:lstStyle/>
          <a:p>
            <a:r>
              <a:rPr lang="es-ES_tradnl" dirty="0">
                <a:solidFill>
                  <a:srgbClr val="406F70"/>
                </a:solidFill>
              </a:rPr>
              <a:t>Recibir productos más frescos</a:t>
            </a:r>
          </a:p>
          <a:p>
            <a:r>
              <a:rPr lang="es-ES_tradnl" dirty="0">
                <a:solidFill>
                  <a:srgbClr val="406F70"/>
                </a:solidFill>
              </a:rPr>
              <a:t>Mayor transparencia</a:t>
            </a:r>
          </a:p>
          <a:p>
            <a:r>
              <a:rPr lang="es-ES_tradnl" dirty="0">
                <a:solidFill>
                  <a:srgbClr val="406F70"/>
                </a:solidFill>
              </a:rPr>
              <a:t>Comunicación con el productor</a:t>
            </a:r>
            <a:endParaRPr lang="en-US" dirty="0">
              <a:solidFill>
                <a:srgbClr val="406F70"/>
              </a:solidFill>
            </a:endParaRPr>
          </a:p>
        </p:txBody>
      </p:sp>
      <p:sp>
        <p:nvSpPr>
          <p:cNvPr id="7" name="Text Placeholder 6">
            <a:extLst>
              <a:ext uri="{FF2B5EF4-FFF2-40B4-BE49-F238E27FC236}">
                <a16:creationId xmlns:a16="http://schemas.microsoft.com/office/drawing/2014/main" id="{FDB97255-379A-4349-9AA7-36976C2D83ED}"/>
              </a:ext>
            </a:extLst>
          </p:cNvPr>
          <p:cNvSpPr>
            <a:spLocks noGrp="1"/>
          </p:cNvSpPr>
          <p:nvPr>
            <p:ph type="body" sz="quarter" idx="18"/>
          </p:nvPr>
        </p:nvSpPr>
        <p:spPr/>
        <p:txBody>
          <a:bodyPr/>
          <a:lstStyle/>
          <a:p>
            <a:r>
              <a:rPr lang="en-US" b="1" dirty="0">
                <a:solidFill>
                  <a:srgbClr val="F5C05B"/>
                </a:solidFill>
              </a:rPr>
              <a:t>La </a:t>
            </a:r>
            <a:r>
              <a:rPr lang="en-US" b="1" dirty="0" err="1">
                <a:solidFill>
                  <a:srgbClr val="F5C05B"/>
                </a:solidFill>
              </a:rPr>
              <a:t>Comunidad</a:t>
            </a:r>
            <a:endParaRPr lang="en-US" b="1" dirty="0">
              <a:solidFill>
                <a:srgbClr val="F5C05B"/>
              </a:solidFill>
            </a:endParaRPr>
          </a:p>
        </p:txBody>
      </p:sp>
      <p:sp>
        <p:nvSpPr>
          <p:cNvPr id="8" name="Text Placeholder 7">
            <a:extLst>
              <a:ext uri="{FF2B5EF4-FFF2-40B4-BE49-F238E27FC236}">
                <a16:creationId xmlns:a16="http://schemas.microsoft.com/office/drawing/2014/main" id="{8EA37E16-367F-BB4C-B67D-8F988E13EEAB}"/>
              </a:ext>
            </a:extLst>
          </p:cNvPr>
          <p:cNvSpPr>
            <a:spLocks noGrp="1"/>
          </p:cNvSpPr>
          <p:nvPr>
            <p:ph type="body" sz="quarter" idx="19"/>
          </p:nvPr>
        </p:nvSpPr>
        <p:spPr>
          <a:xfrm>
            <a:off x="8228086" y="4432246"/>
            <a:ext cx="3408830" cy="1993953"/>
          </a:xfrm>
        </p:spPr>
        <p:txBody>
          <a:bodyPr>
            <a:normAutofit/>
          </a:bodyPr>
          <a:lstStyle/>
          <a:p>
            <a:r>
              <a:rPr lang="es-ES_tradnl" b="1" dirty="0">
                <a:solidFill>
                  <a:srgbClr val="F5C05B"/>
                </a:solidFill>
              </a:rPr>
              <a:t>Crea sostenibilidad</a:t>
            </a:r>
          </a:p>
          <a:p>
            <a:r>
              <a:rPr lang="es-ES_tradnl" b="1" dirty="0">
                <a:solidFill>
                  <a:srgbClr val="F5C05B"/>
                </a:solidFill>
              </a:rPr>
              <a:t>Empleo/economía</a:t>
            </a:r>
          </a:p>
          <a:p>
            <a:r>
              <a:rPr lang="es-ES_tradnl" b="1" dirty="0">
                <a:solidFill>
                  <a:srgbClr val="F5C05B"/>
                </a:solidFill>
              </a:rPr>
              <a:t>Reduce las emisiones de CO2</a:t>
            </a:r>
            <a:endParaRPr lang="en-US" b="1" dirty="0">
              <a:solidFill>
                <a:srgbClr val="F5C05B"/>
              </a:solidFill>
            </a:endParaRPr>
          </a:p>
        </p:txBody>
      </p:sp>
    </p:spTree>
    <p:extLst>
      <p:ext uri="{BB962C8B-B14F-4D97-AF65-F5344CB8AC3E}">
        <p14:creationId xmlns:p14="http://schemas.microsoft.com/office/powerpoint/2010/main" val="12290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728D7-FBD6-0C4F-ADCD-53E213A80B2E}"/>
              </a:ext>
            </a:extLst>
          </p:cNvPr>
          <p:cNvSpPr>
            <a:spLocks noGrp="1"/>
          </p:cNvSpPr>
          <p:nvPr>
            <p:ph type="body" sz="quarter" idx="16"/>
          </p:nvPr>
        </p:nvSpPr>
        <p:spPr>
          <a:xfrm>
            <a:off x="5651292" y="611027"/>
            <a:ext cx="6170212" cy="793052"/>
          </a:xfrm>
        </p:spPr>
        <p:txBody>
          <a:bodyPr>
            <a:noAutofit/>
          </a:bodyPr>
          <a:lstStyle/>
          <a:p>
            <a:r>
              <a:rPr lang="es-ES_tradnl" sz="3000" b="1" dirty="0">
                <a:solidFill>
                  <a:srgbClr val="085156"/>
                </a:solidFill>
              </a:rPr>
              <a:t>Cadenas de Suministro Cortas y Sistemas Alimentarios Locales</a:t>
            </a:r>
            <a:endParaRPr lang="en-US" sz="3000" b="1" dirty="0">
              <a:solidFill>
                <a:srgbClr val="085156"/>
              </a:solidFill>
            </a:endParaRPr>
          </a:p>
        </p:txBody>
      </p:sp>
      <p:sp>
        <p:nvSpPr>
          <p:cNvPr id="3" name="Text Placeholder 2">
            <a:extLst>
              <a:ext uri="{FF2B5EF4-FFF2-40B4-BE49-F238E27FC236}">
                <a16:creationId xmlns:a16="http://schemas.microsoft.com/office/drawing/2014/main" id="{85364114-41F3-7F4C-9E9F-E5E2479074CC}"/>
              </a:ext>
            </a:extLst>
          </p:cNvPr>
          <p:cNvSpPr>
            <a:spLocks noGrp="1"/>
          </p:cNvSpPr>
          <p:nvPr>
            <p:ph type="body" sz="quarter" idx="17"/>
          </p:nvPr>
        </p:nvSpPr>
        <p:spPr>
          <a:xfrm>
            <a:off x="5490088" y="2004206"/>
            <a:ext cx="6312366" cy="5463394"/>
          </a:xfrm>
        </p:spPr>
        <p:txBody>
          <a:bodyPr/>
          <a:lstStyle/>
          <a:p>
            <a:r>
              <a:rPr lang="es-ES_tradnl" sz="2200" dirty="0">
                <a:solidFill>
                  <a:srgbClr val="406F70"/>
                </a:solidFill>
              </a:rPr>
              <a:t>Su empresa de servicios alimentarios puede acortar la cadena de suministro de alimentos mediante </a:t>
            </a:r>
          </a:p>
          <a:p>
            <a:pPr marL="342900" indent="-342900">
              <a:buFont typeface="Arial"/>
              <a:buChar char="•"/>
            </a:pPr>
            <a:r>
              <a:rPr lang="es-ES_tradnl" sz="2200" b="1" dirty="0">
                <a:solidFill>
                  <a:srgbClr val="406F70"/>
                </a:solidFill>
              </a:rPr>
              <a:t>Compras directas a cultivadores y productores locales </a:t>
            </a:r>
          </a:p>
          <a:p>
            <a:pPr marL="342900" indent="-342900">
              <a:buFont typeface="Arial"/>
              <a:buChar char="•"/>
            </a:pPr>
            <a:r>
              <a:rPr lang="es-ES_tradnl" sz="2200" b="1" dirty="0">
                <a:solidFill>
                  <a:srgbClr val="406F70"/>
                </a:solidFill>
              </a:rPr>
              <a:t>Ventas directas colectivas a través de un sistema alimentario local</a:t>
            </a:r>
            <a:r>
              <a:rPr lang="es-ES_tradnl" sz="2200" dirty="0">
                <a:solidFill>
                  <a:srgbClr val="406F70"/>
                </a:solidFill>
              </a:rPr>
              <a:t>, una red de colaboración que integra la producción, el procesamiento, la distribución, el consumo y la gestión de residuos de alimentos sostenibles con el fin de mejorar la salud ambiental, económica y social de una zona determinada.</a:t>
            </a:r>
          </a:p>
          <a:p>
            <a:pPr marL="342900" indent="-342900">
              <a:buFont typeface="Arial"/>
              <a:buChar char="•"/>
            </a:pPr>
            <a:r>
              <a:rPr lang="es-ES_tradnl" sz="2200" b="1" dirty="0">
                <a:solidFill>
                  <a:srgbClr val="406F70"/>
                </a:solidFill>
              </a:rPr>
              <a:t>Asociaciones</a:t>
            </a:r>
          </a:p>
        </p:txBody>
      </p:sp>
      <p:pic>
        <p:nvPicPr>
          <p:cNvPr id="6" name="Picture Placeholder 5" descr="Person holding a handful of tomatoes">
            <a:extLst>
              <a:ext uri="{FF2B5EF4-FFF2-40B4-BE49-F238E27FC236}">
                <a16:creationId xmlns:a16="http://schemas.microsoft.com/office/drawing/2014/main" id="{3121A1C3-E066-47C0-B839-110E48C3454A}"/>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4726"/>
          <a:stretch/>
        </p:blipFill>
        <p:spPr>
          <a:xfrm>
            <a:off x="0" y="-14989"/>
            <a:ext cx="5651292" cy="6261962"/>
          </a:xfrm>
        </p:spPr>
      </p:pic>
    </p:spTree>
    <p:extLst>
      <p:ext uri="{BB962C8B-B14F-4D97-AF65-F5344CB8AC3E}">
        <p14:creationId xmlns:p14="http://schemas.microsoft.com/office/powerpoint/2010/main" val="307890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 and stack of eggs on a tray">
            <a:extLst>
              <a:ext uri="{FF2B5EF4-FFF2-40B4-BE49-F238E27FC236}">
                <a16:creationId xmlns:a16="http://schemas.microsoft.com/office/drawing/2014/main" id="{F4305D14-7044-4262-82D7-E503183F79A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2C1CE6A-2304-49CE-B6D2-80C338020315}"/>
              </a:ext>
            </a:extLst>
          </p:cNvPr>
          <p:cNvSpPr>
            <a:spLocks noGrp="1"/>
          </p:cNvSpPr>
          <p:nvPr>
            <p:ph type="body" sz="quarter" idx="19"/>
          </p:nvPr>
        </p:nvSpPr>
        <p:spPr/>
        <p:txBody>
          <a:bodyPr/>
          <a:lstStyle/>
          <a:p>
            <a:r>
              <a:rPr lang="pt-BR" b="1" dirty="0">
                <a:solidFill>
                  <a:srgbClr val="085156"/>
                </a:solidFill>
              </a:rPr>
              <a:t>COMPRA DIRECTA</a:t>
            </a:r>
          </a:p>
        </p:txBody>
      </p:sp>
      <p:sp>
        <p:nvSpPr>
          <p:cNvPr id="4" name="Text Placeholder 3">
            <a:extLst>
              <a:ext uri="{FF2B5EF4-FFF2-40B4-BE49-F238E27FC236}">
                <a16:creationId xmlns:a16="http://schemas.microsoft.com/office/drawing/2014/main" id="{9EF328B7-BAAC-4460-9786-CB81DE6C4D9D}"/>
              </a:ext>
            </a:extLst>
          </p:cNvPr>
          <p:cNvSpPr>
            <a:spLocks noGrp="1"/>
          </p:cNvSpPr>
          <p:nvPr>
            <p:ph type="body" sz="quarter" idx="20"/>
          </p:nvPr>
        </p:nvSpPr>
        <p:spPr>
          <a:xfrm>
            <a:off x="383352" y="1684700"/>
            <a:ext cx="5954156" cy="5173300"/>
          </a:xfrm>
        </p:spPr>
        <p:txBody>
          <a:bodyPr/>
          <a:lstStyle/>
          <a:p>
            <a:pPr algn="just"/>
            <a:r>
              <a:rPr lang="es-ES_tradnl" altLang="en-US" sz="2200" dirty="0">
                <a:solidFill>
                  <a:srgbClr val="406F70"/>
                </a:solidFill>
              </a:rPr>
              <a:t>Las compras directas son la forma más sencilla de SFSC e implican una transacción directa entre el agricultor y su empresa de servicios alimentarios. </a:t>
            </a:r>
          </a:p>
          <a:p>
            <a:pPr algn="just"/>
            <a:r>
              <a:rPr lang="es-ES_tradnl" altLang="en-US" sz="2200" dirty="0">
                <a:solidFill>
                  <a:srgbClr val="406F70"/>
                </a:solidFill>
              </a:rPr>
              <a:t>Pueden tener lugar en la granja, a través de pedidos en línea, o incluso en un mercado de agricultores. </a:t>
            </a:r>
          </a:p>
          <a:p>
            <a:pPr algn="just"/>
            <a:r>
              <a:rPr lang="es-ES_tradnl" altLang="en-US" sz="2200" dirty="0">
                <a:solidFill>
                  <a:srgbClr val="406F70"/>
                </a:solidFill>
              </a:rPr>
              <a:t>Los productos alimentarios también pueden entregarse a las empresas de servicios alimentarios a través de un sistema de cestas o cajas. </a:t>
            </a:r>
          </a:p>
          <a:p>
            <a:pPr algn="just"/>
            <a:r>
              <a:rPr lang="es-ES_tradnl" altLang="en-US" sz="2200" dirty="0">
                <a:solidFill>
                  <a:srgbClr val="406F70"/>
                </a:solidFill>
              </a:rPr>
              <a:t>Las ventajas son múltiples: los productos son cultivados localmente, muy frescos, sin embalaje y vendidos directamente por el propio productor.</a:t>
            </a:r>
            <a:endParaRPr lang="en-IE" sz="2200" dirty="0">
              <a:solidFill>
                <a:srgbClr val="406F70"/>
              </a:solidFill>
            </a:endParaRPr>
          </a:p>
        </p:txBody>
      </p:sp>
    </p:spTree>
    <p:extLst>
      <p:ext uri="{BB962C8B-B14F-4D97-AF65-F5344CB8AC3E}">
        <p14:creationId xmlns:p14="http://schemas.microsoft.com/office/powerpoint/2010/main" val="271993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C1CE6A-2304-49CE-B6D2-80C338020315}"/>
              </a:ext>
            </a:extLst>
          </p:cNvPr>
          <p:cNvSpPr>
            <a:spLocks noGrp="1"/>
          </p:cNvSpPr>
          <p:nvPr>
            <p:ph type="body" sz="quarter" idx="19"/>
          </p:nvPr>
        </p:nvSpPr>
        <p:spPr>
          <a:xfrm>
            <a:off x="579604" y="652821"/>
            <a:ext cx="5821196" cy="914722"/>
          </a:xfrm>
        </p:spPr>
        <p:txBody>
          <a:bodyPr>
            <a:normAutofit/>
          </a:bodyPr>
          <a:lstStyle/>
          <a:p>
            <a:r>
              <a:rPr lang="en-GB" sz="3200" b="1" dirty="0">
                <a:solidFill>
                  <a:srgbClr val="CC9131"/>
                </a:solidFill>
                <a:hlinkClick r:id="rId3">
                  <a:extLst>
                    <a:ext uri="{A12FA001-AC4F-418D-AE19-62706E023703}">
                      <ahyp:hlinkClr xmlns:ahyp="http://schemas.microsoft.com/office/drawing/2018/hyperlinkcolor" val="tx"/>
                    </a:ext>
                  </a:extLst>
                </a:hlinkClick>
              </a:rPr>
              <a:t>Chef's Farms (chefsfarms.co.uk)</a:t>
            </a:r>
            <a:endParaRPr lang="en-IE" sz="3200" b="1" dirty="0">
              <a:solidFill>
                <a:srgbClr val="CC9131"/>
              </a:solidFill>
            </a:endParaRPr>
          </a:p>
        </p:txBody>
      </p:sp>
      <p:sp>
        <p:nvSpPr>
          <p:cNvPr id="4" name="Text Placeholder 3">
            <a:extLst>
              <a:ext uri="{FF2B5EF4-FFF2-40B4-BE49-F238E27FC236}">
                <a16:creationId xmlns:a16="http://schemas.microsoft.com/office/drawing/2014/main" id="{9EF328B7-BAAC-4460-9786-CB81DE6C4D9D}"/>
              </a:ext>
            </a:extLst>
          </p:cNvPr>
          <p:cNvSpPr>
            <a:spLocks noGrp="1"/>
          </p:cNvSpPr>
          <p:nvPr>
            <p:ph type="body" sz="quarter" idx="20"/>
          </p:nvPr>
        </p:nvSpPr>
        <p:spPr>
          <a:xfrm>
            <a:off x="429866" y="1695989"/>
            <a:ext cx="6142384" cy="4437312"/>
          </a:xfrm>
        </p:spPr>
        <p:txBody>
          <a:bodyPr/>
          <a:lstStyle/>
          <a:p>
            <a:pPr algn="just"/>
            <a:r>
              <a:rPr lang="es-ES" dirty="0">
                <a:solidFill>
                  <a:srgbClr val="406F70"/>
                </a:solidFill>
                <a:latin typeface="Abel"/>
              </a:rPr>
              <a:t>Chefs </a:t>
            </a:r>
            <a:r>
              <a:rPr lang="es-ES" dirty="0" err="1">
                <a:solidFill>
                  <a:srgbClr val="406F70"/>
                </a:solidFill>
                <a:latin typeface="Abel"/>
              </a:rPr>
              <a:t>Farm</a:t>
            </a:r>
            <a:r>
              <a:rPr lang="es-ES" dirty="0">
                <a:solidFill>
                  <a:srgbClr val="406F70"/>
                </a:solidFill>
                <a:latin typeface="Abel"/>
              </a:rPr>
              <a:t> UK ofrece un servicio de entrega de productos frescos a medida, con un enfoque comercial sobre cada aspecto de los alimentos que venden. Desde los factores de calidad hasta los métodos de cultivo y la historia que hay detrás. </a:t>
            </a:r>
          </a:p>
          <a:p>
            <a:pPr algn="just"/>
            <a:r>
              <a:rPr lang="es-ES" dirty="0">
                <a:solidFill>
                  <a:srgbClr val="406F70"/>
                </a:solidFill>
                <a:latin typeface="Abel"/>
              </a:rPr>
              <a:t>La transparencia de su cadena de suministro es la clave del éxito, ya que permite conocer "entre bastidores" de dónde proceden los productos, cómo se cultivan o crían y la responsabilidad que tienen los chefs en el futuro de la producción de alimentos.</a:t>
            </a:r>
            <a:endParaRPr lang="en-GB" dirty="0">
              <a:solidFill>
                <a:srgbClr val="406F70"/>
              </a:solidFill>
              <a:latin typeface="Abel"/>
            </a:endParaRPr>
          </a:p>
          <a:p>
            <a:pPr algn="just"/>
            <a:endParaRPr lang="en-GB" dirty="0">
              <a:solidFill>
                <a:srgbClr val="035914"/>
              </a:solidFill>
              <a:latin typeface="Abel"/>
            </a:endParaRPr>
          </a:p>
        </p:txBody>
      </p:sp>
      <p:pic>
        <p:nvPicPr>
          <p:cNvPr id="2" name="Online Media 1" title="Field to Fork">
            <a:hlinkClick r:id="" action="ppaction://media"/>
            <a:extLst>
              <a:ext uri="{FF2B5EF4-FFF2-40B4-BE49-F238E27FC236}">
                <a16:creationId xmlns:a16="http://schemas.microsoft.com/office/drawing/2014/main" id="{96DC20B3-DA1D-46C3-9ACD-543971CD493F}"/>
              </a:ext>
            </a:extLst>
          </p:cNvPr>
          <p:cNvPicPr>
            <a:picLocks noRot="1" noChangeAspect="1"/>
          </p:cNvPicPr>
          <p:nvPr>
            <a:videoFile r:link="rId1"/>
          </p:nvPr>
        </p:nvPicPr>
        <p:blipFill>
          <a:blip r:embed="rId4"/>
          <a:stretch>
            <a:fillRect/>
          </a:stretch>
        </p:blipFill>
        <p:spPr>
          <a:xfrm>
            <a:off x="6977839" y="3354092"/>
            <a:ext cx="4822275" cy="2724585"/>
          </a:xfrm>
          <a:prstGeom prst="rect">
            <a:avLst/>
          </a:prstGeom>
        </p:spPr>
      </p:pic>
      <p:pic>
        <p:nvPicPr>
          <p:cNvPr id="13" name="Picture 12" descr="Diagram&#10;&#10;Description automatically generated">
            <a:extLst>
              <a:ext uri="{FF2B5EF4-FFF2-40B4-BE49-F238E27FC236}">
                <a16:creationId xmlns:a16="http://schemas.microsoft.com/office/drawing/2014/main" id="{B17DA5AD-6560-4089-BC07-ACBE36E2FE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15822" y="75397"/>
            <a:ext cx="2984292" cy="2984292"/>
          </a:xfrm>
          <a:prstGeom prst="rect">
            <a:avLst/>
          </a:prstGeom>
        </p:spPr>
      </p:pic>
      <p:sp>
        <p:nvSpPr>
          <p:cNvPr id="17" name="TextBox 16">
            <a:extLst>
              <a:ext uri="{FF2B5EF4-FFF2-40B4-BE49-F238E27FC236}">
                <a16:creationId xmlns:a16="http://schemas.microsoft.com/office/drawing/2014/main" id="{4252157A-2A2E-4AE1-85B1-23C4C2387ED5}"/>
              </a:ext>
            </a:extLst>
          </p:cNvPr>
          <p:cNvSpPr txBox="1"/>
          <p:nvPr/>
        </p:nvSpPr>
        <p:spPr>
          <a:xfrm>
            <a:off x="6966858" y="6133301"/>
            <a:ext cx="6529038" cy="369332"/>
          </a:xfrm>
          <a:prstGeom prst="rect">
            <a:avLst/>
          </a:prstGeom>
          <a:noFill/>
        </p:spPr>
        <p:txBody>
          <a:bodyPr wrap="square">
            <a:spAutoFit/>
          </a:bodyPr>
          <a:lstStyle/>
          <a:p>
            <a:r>
              <a:rPr lang="en-IE" dirty="0">
                <a:hlinkClick r:id="rId6"/>
              </a:rPr>
              <a:t>https://youtu.be/Y1e1IorttRs</a:t>
            </a:r>
            <a:r>
              <a:rPr lang="en-IE" dirty="0"/>
              <a:t> </a:t>
            </a:r>
          </a:p>
        </p:txBody>
      </p:sp>
      <p:sp>
        <p:nvSpPr>
          <p:cNvPr id="5" name="Oval 4">
            <a:extLst>
              <a:ext uri="{FF2B5EF4-FFF2-40B4-BE49-F238E27FC236}">
                <a16:creationId xmlns:a16="http://schemas.microsoft.com/office/drawing/2014/main" id="{2357B71E-A68F-4F6E-A3DE-A22A419ED8FA}"/>
              </a:ext>
            </a:extLst>
          </p:cNvPr>
          <p:cNvSpPr/>
          <p:nvPr/>
        </p:nvSpPr>
        <p:spPr>
          <a:xfrm>
            <a:off x="6400800" y="2426208"/>
            <a:ext cx="1809750" cy="100279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2E36C8-2190-4BD3-820A-7395101FBC65}"/>
              </a:ext>
            </a:extLst>
          </p:cNvPr>
          <p:cNvSpPr txBox="1"/>
          <p:nvPr/>
        </p:nvSpPr>
        <p:spPr>
          <a:xfrm>
            <a:off x="6425102" y="2665994"/>
            <a:ext cx="1556848" cy="523220"/>
          </a:xfrm>
          <a:prstGeom prst="rect">
            <a:avLst/>
          </a:prstGeom>
          <a:noFill/>
        </p:spPr>
        <p:txBody>
          <a:bodyPr wrap="square">
            <a:spAutoFit/>
          </a:bodyPr>
          <a:lstStyle/>
          <a:p>
            <a:pPr algn="just"/>
            <a:r>
              <a:rPr lang="en-GB" sz="2800" b="1" i="0" dirty="0">
                <a:solidFill>
                  <a:srgbClr val="085156"/>
                </a:solidFill>
                <a:effectLst/>
                <a:latin typeface="Abel"/>
              </a:rPr>
              <a:t>WATCH</a:t>
            </a:r>
          </a:p>
        </p:txBody>
      </p:sp>
      <p:sp>
        <p:nvSpPr>
          <p:cNvPr id="10" name="TextBox 9">
            <a:extLst>
              <a:ext uri="{FF2B5EF4-FFF2-40B4-BE49-F238E27FC236}">
                <a16:creationId xmlns:a16="http://schemas.microsoft.com/office/drawing/2014/main" id="{68178F8F-8D2E-4873-AE81-AA0701B1AF49}"/>
              </a:ext>
            </a:extLst>
          </p:cNvPr>
          <p:cNvSpPr txBox="1"/>
          <p:nvPr/>
        </p:nvSpPr>
        <p:spPr>
          <a:xfrm>
            <a:off x="7044363" y="28923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19368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05553" y="413337"/>
            <a:ext cx="8857251" cy="1160989"/>
          </a:xfrm>
        </p:spPr>
        <p:txBody>
          <a:bodyPr/>
          <a:lstStyle/>
          <a:p>
            <a:r>
              <a:rPr lang="en-US" b="1" dirty="0">
                <a:solidFill>
                  <a:srgbClr val="CC9131"/>
                </a:solidFill>
              </a:rPr>
              <a:t>Mad Yolk Farm, Ireland</a:t>
            </a: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05553" y="1195309"/>
            <a:ext cx="7314448" cy="7902197"/>
          </a:xfrm>
        </p:spPr>
        <p:txBody>
          <a:bodyPr/>
          <a:lstStyle/>
          <a:p>
            <a:r>
              <a:rPr lang="es-ES" sz="1800" dirty="0">
                <a:solidFill>
                  <a:srgbClr val="085156"/>
                </a:solidFill>
              </a:rPr>
              <a:t>Una granja urbana local </a:t>
            </a:r>
            <a:r>
              <a:rPr lang="es-ES" sz="1800" dirty="0" err="1">
                <a:solidFill>
                  <a:srgbClr val="085156"/>
                </a:solidFill>
              </a:rPr>
              <a:t>Mad</a:t>
            </a:r>
            <a:r>
              <a:rPr lang="es-ES" sz="1800" dirty="0">
                <a:solidFill>
                  <a:srgbClr val="085156"/>
                </a:solidFill>
              </a:rPr>
              <a:t> </a:t>
            </a:r>
            <a:r>
              <a:rPr lang="es-ES" sz="1800" dirty="0" err="1">
                <a:solidFill>
                  <a:srgbClr val="085156"/>
                </a:solidFill>
              </a:rPr>
              <a:t>Yolk</a:t>
            </a:r>
            <a:r>
              <a:rPr lang="es-ES" sz="1800" dirty="0">
                <a:solidFill>
                  <a:srgbClr val="085156"/>
                </a:solidFill>
              </a:rPr>
              <a:t> </a:t>
            </a:r>
            <a:r>
              <a:rPr lang="es-ES" sz="1800" dirty="0" err="1">
                <a:solidFill>
                  <a:srgbClr val="085156"/>
                </a:solidFill>
              </a:rPr>
              <a:t>Farm</a:t>
            </a:r>
            <a:r>
              <a:rPr lang="es-ES" sz="1800" dirty="0">
                <a:solidFill>
                  <a:srgbClr val="085156"/>
                </a:solidFill>
              </a:rPr>
              <a:t> es un nuevo proyecto en Galway con una misión con dos simples objetivos:</a:t>
            </a:r>
          </a:p>
          <a:p>
            <a:r>
              <a:rPr lang="es-ES" sz="1800" dirty="0">
                <a:solidFill>
                  <a:srgbClr val="085156"/>
                </a:solidFill>
              </a:rPr>
              <a:t>1. Cultivar y exhibir los mejores productos locales de temporada.</a:t>
            </a:r>
          </a:p>
          <a:p>
            <a:r>
              <a:rPr lang="es-ES" sz="1800" dirty="0">
                <a:solidFill>
                  <a:srgbClr val="085156"/>
                </a:solidFill>
              </a:rPr>
              <a:t>2. 2. Pasar un buen rato haciéndolo.</a:t>
            </a:r>
          </a:p>
          <a:p>
            <a:r>
              <a:rPr lang="es-ES" sz="1800" dirty="0">
                <a:solidFill>
                  <a:srgbClr val="085156"/>
                </a:solidFill>
              </a:rPr>
              <a:t>Brian conoció a </a:t>
            </a:r>
            <a:r>
              <a:rPr lang="es-ES" sz="1800" dirty="0" err="1">
                <a:solidFill>
                  <a:srgbClr val="085156"/>
                </a:solidFill>
              </a:rPr>
              <a:t>Joe</a:t>
            </a:r>
            <a:r>
              <a:rPr lang="es-ES" sz="1800" dirty="0">
                <a:solidFill>
                  <a:srgbClr val="085156"/>
                </a:solidFill>
              </a:rPr>
              <a:t> en una remota granja sueca mientras realizaba una formación de Agricultura Regenerativa en el verano de 2019. Brian tenía una granja de tierra en su país, Irlanda, y buscaba un nuevo comienzo. </a:t>
            </a:r>
            <a:r>
              <a:rPr lang="es-ES" sz="1800" dirty="0" err="1">
                <a:solidFill>
                  <a:srgbClr val="085156"/>
                </a:solidFill>
              </a:rPr>
              <a:t>Joe</a:t>
            </a:r>
            <a:r>
              <a:rPr lang="es-ES" sz="1800" dirty="0">
                <a:solidFill>
                  <a:srgbClr val="085156"/>
                </a:solidFill>
              </a:rPr>
              <a:t> era hábil con la paleta.   En una </a:t>
            </a:r>
            <a:r>
              <a:rPr lang="es-ES" sz="1800" dirty="0" err="1">
                <a:solidFill>
                  <a:srgbClr val="085156"/>
                </a:solidFill>
              </a:rPr>
              <a:t>yurta</a:t>
            </a:r>
            <a:r>
              <a:rPr lang="es-ES" sz="1800" dirty="0">
                <a:solidFill>
                  <a:srgbClr val="085156"/>
                </a:solidFill>
              </a:rPr>
              <a:t> en Suecia, "tramaron" el plan para </a:t>
            </a:r>
            <a:r>
              <a:rPr lang="es-ES" sz="1800" dirty="0" err="1">
                <a:solidFill>
                  <a:srgbClr val="085156"/>
                </a:solidFill>
              </a:rPr>
              <a:t>Mad</a:t>
            </a:r>
            <a:r>
              <a:rPr lang="es-ES" sz="1800" dirty="0">
                <a:solidFill>
                  <a:srgbClr val="085156"/>
                </a:solidFill>
              </a:rPr>
              <a:t> </a:t>
            </a:r>
            <a:r>
              <a:rPr lang="es-ES" sz="1800" dirty="0" err="1">
                <a:solidFill>
                  <a:srgbClr val="085156"/>
                </a:solidFill>
              </a:rPr>
              <a:t>Yolk</a:t>
            </a:r>
            <a:r>
              <a:rPr lang="es-ES" sz="1800" dirty="0">
                <a:solidFill>
                  <a:srgbClr val="085156"/>
                </a:solidFill>
              </a:rPr>
              <a:t> Farm.  </a:t>
            </a:r>
          </a:p>
          <a:p>
            <a:r>
              <a:rPr lang="es-ES" sz="1800" dirty="0">
                <a:solidFill>
                  <a:srgbClr val="085156"/>
                </a:solidFill>
              </a:rPr>
              <a:t>Ahora, </a:t>
            </a:r>
            <a:r>
              <a:rPr lang="es-ES" sz="1800" dirty="0" err="1">
                <a:solidFill>
                  <a:srgbClr val="085156"/>
                </a:solidFill>
              </a:rPr>
              <a:t>Mad</a:t>
            </a:r>
            <a:r>
              <a:rPr lang="es-ES" sz="1800" dirty="0">
                <a:solidFill>
                  <a:srgbClr val="085156"/>
                </a:solidFill>
              </a:rPr>
              <a:t> </a:t>
            </a:r>
            <a:r>
              <a:rPr lang="es-ES" sz="1800" dirty="0" err="1">
                <a:solidFill>
                  <a:srgbClr val="085156"/>
                </a:solidFill>
              </a:rPr>
              <a:t>Yolk</a:t>
            </a:r>
            <a:r>
              <a:rPr lang="es-ES" sz="1800" dirty="0">
                <a:solidFill>
                  <a:srgbClr val="085156"/>
                </a:solidFill>
              </a:rPr>
              <a:t> </a:t>
            </a:r>
            <a:r>
              <a:rPr lang="es-ES" sz="1800" dirty="0" err="1">
                <a:solidFill>
                  <a:srgbClr val="085156"/>
                </a:solidFill>
              </a:rPr>
              <a:t>Farm</a:t>
            </a:r>
            <a:r>
              <a:rPr lang="es-ES" sz="1800" dirty="0">
                <a:solidFill>
                  <a:srgbClr val="085156"/>
                </a:solidFill>
              </a:rPr>
              <a:t> ofrece un servicio semanal de "</a:t>
            </a:r>
            <a:r>
              <a:rPr lang="es-ES" sz="1800" dirty="0" err="1">
                <a:solidFill>
                  <a:srgbClr val="085156"/>
                </a:solidFill>
              </a:rPr>
              <a:t>Click</a:t>
            </a:r>
            <a:r>
              <a:rPr lang="es-ES" sz="1800" dirty="0">
                <a:solidFill>
                  <a:srgbClr val="085156"/>
                </a:solidFill>
              </a:rPr>
              <a:t> and </a:t>
            </a:r>
            <a:r>
              <a:rPr lang="es-ES" sz="1800" dirty="0" err="1">
                <a:solidFill>
                  <a:srgbClr val="085156"/>
                </a:solidFill>
              </a:rPr>
              <a:t>Collect</a:t>
            </a:r>
            <a:r>
              <a:rPr lang="es-ES" sz="1800" dirty="0">
                <a:solidFill>
                  <a:srgbClr val="085156"/>
                </a:solidFill>
              </a:rPr>
              <a:t>" en su pequeña granja local. Los dos "</a:t>
            </a:r>
            <a:r>
              <a:rPr lang="es-ES" sz="1800" dirty="0" err="1">
                <a:solidFill>
                  <a:srgbClr val="085156"/>
                </a:solidFill>
              </a:rPr>
              <a:t>Mad</a:t>
            </a:r>
            <a:r>
              <a:rPr lang="es-ES" sz="1800" dirty="0">
                <a:solidFill>
                  <a:srgbClr val="085156"/>
                </a:solidFill>
              </a:rPr>
              <a:t> </a:t>
            </a:r>
            <a:r>
              <a:rPr lang="es-ES" sz="1800" dirty="0" err="1">
                <a:solidFill>
                  <a:srgbClr val="085156"/>
                </a:solidFill>
              </a:rPr>
              <a:t>Yolks</a:t>
            </a:r>
            <a:r>
              <a:rPr lang="es-ES" sz="1800" dirty="0">
                <a:solidFill>
                  <a:srgbClr val="085156"/>
                </a:solidFill>
              </a:rPr>
              <a:t>" (chicos) no creen que vayan a salvar el mundo cultivando zanahorias, pero sí creen que las granjas pueden ...</a:t>
            </a:r>
            <a:endParaRPr lang="en-GB" sz="1800" dirty="0">
              <a:solidFill>
                <a:srgbClr val="085156"/>
              </a:solidFill>
            </a:endParaRPr>
          </a:p>
          <a:p>
            <a:endParaRPr lang="en-US" sz="1800" dirty="0">
              <a:solidFill>
                <a:srgbClr val="085156"/>
              </a:solidFill>
            </a:endParaRPr>
          </a:p>
        </p:txBody>
      </p:sp>
      <p:pic>
        <p:nvPicPr>
          <p:cNvPr id="1026" name="Picture 2">
            <a:extLst>
              <a:ext uri="{FF2B5EF4-FFF2-40B4-BE49-F238E27FC236}">
                <a16:creationId xmlns:a16="http://schemas.microsoft.com/office/drawing/2014/main" id="{50D39DCE-892A-48B9-BE80-C200AB01AC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64277"/>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5B03C5-445E-4AA7-9760-75851A5B0131}"/>
              </a:ext>
            </a:extLst>
          </p:cNvPr>
          <p:cNvSpPr txBox="1"/>
          <p:nvPr/>
        </p:nvSpPr>
        <p:spPr>
          <a:xfrm>
            <a:off x="8490857" y="5682734"/>
            <a:ext cx="6096000" cy="369332"/>
          </a:xfrm>
          <a:prstGeom prst="rect">
            <a:avLst/>
          </a:prstGeom>
          <a:noFill/>
        </p:spPr>
        <p:txBody>
          <a:bodyPr wrap="square">
            <a:spAutoFit/>
          </a:bodyPr>
          <a:lstStyle/>
          <a:p>
            <a:r>
              <a:rPr lang="en-IE" dirty="0">
                <a:hlinkClick r:id="rId3"/>
              </a:rPr>
              <a:t>Our Story (madyolkfarm.ie)</a:t>
            </a:r>
            <a:endParaRPr lang="en-IE" dirty="0"/>
          </a:p>
        </p:txBody>
      </p:sp>
      <p:sp>
        <p:nvSpPr>
          <p:cNvPr id="6" name="TextBox 5">
            <a:extLst>
              <a:ext uri="{FF2B5EF4-FFF2-40B4-BE49-F238E27FC236}">
                <a16:creationId xmlns:a16="http://schemas.microsoft.com/office/drawing/2014/main" id="{7D043CA9-BDF0-4CFB-8044-1BC61DD16745}"/>
              </a:ext>
            </a:extLst>
          </p:cNvPr>
          <p:cNvSpPr txBox="1"/>
          <p:nvPr/>
        </p:nvSpPr>
        <p:spPr>
          <a:xfrm>
            <a:off x="8793874" y="60224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350752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647700" y="628650"/>
            <a:ext cx="5448300" cy="1129853"/>
          </a:xfrm>
        </p:spPr>
        <p:txBody>
          <a:bodyPr>
            <a:noAutofit/>
          </a:bodyPr>
          <a:lstStyle/>
          <a:p>
            <a:pPr algn="ctr"/>
            <a:r>
              <a:rPr lang="es-ES" sz="2800" b="1" dirty="0">
                <a:solidFill>
                  <a:srgbClr val="CC9131"/>
                </a:solidFill>
              </a:rPr>
              <a:t>La granja </a:t>
            </a:r>
            <a:r>
              <a:rPr lang="es-ES" sz="2800" b="1" dirty="0" err="1">
                <a:solidFill>
                  <a:srgbClr val="CC9131"/>
                </a:solidFill>
              </a:rPr>
              <a:t>Mad</a:t>
            </a:r>
            <a:r>
              <a:rPr lang="es-ES" sz="2800" b="1" dirty="0">
                <a:solidFill>
                  <a:srgbClr val="CC9131"/>
                </a:solidFill>
              </a:rPr>
              <a:t> </a:t>
            </a:r>
            <a:r>
              <a:rPr lang="es-ES" sz="2800" b="1" dirty="0" err="1">
                <a:solidFill>
                  <a:srgbClr val="CC9131"/>
                </a:solidFill>
              </a:rPr>
              <a:t>Yolk</a:t>
            </a:r>
            <a:r>
              <a:rPr lang="es-ES" sz="2800" b="1" dirty="0">
                <a:solidFill>
                  <a:srgbClr val="CC9131"/>
                </a:solidFill>
              </a:rPr>
              <a:t> está trabajando </a:t>
            </a:r>
          </a:p>
          <a:p>
            <a:pPr algn="ctr"/>
            <a:r>
              <a:rPr lang="es-ES" sz="2800" b="1" dirty="0">
                <a:solidFill>
                  <a:srgbClr val="CC9131"/>
                </a:solidFill>
              </a:rPr>
              <a:t>para: </a:t>
            </a:r>
            <a:endParaRPr lang="en-US" sz="2800"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83777" y="1714501"/>
            <a:ext cx="5812223" cy="4838700"/>
          </a:xfrm>
        </p:spPr>
        <p:txBody>
          <a:bodyPr/>
          <a:lstStyle/>
          <a:p>
            <a:pPr marL="342900" indent="-342900">
              <a:buFont typeface="Arial" panose="020B0604020202020204" pitchFamily="34" charset="0"/>
              <a:buChar char="•"/>
            </a:pPr>
            <a:r>
              <a:rPr lang="es-ES" dirty="0">
                <a:solidFill>
                  <a:srgbClr val="085156"/>
                </a:solidFill>
              </a:rPr>
              <a:t>Proporcionar alimentos sanos y ricos en nutrientes</a:t>
            </a:r>
          </a:p>
          <a:p>
            <a:pPr marL="342900" indent="-342900">
              <a:buFont typeface="Arial" panose="020B0604020202020204" pitchFamily="34" charset="0"/>
              <a:buChar char="•"/>
            </a:pPr>
            <a:r>
              <a:rPr lang="es-ES" dirty="0">
                <a:solidFill>
                  <a:srgbClr val="085156"/>
                </a:solidFill>
              </a:rPr>
              <a:t>Crear puestos de trabajo divertidos, duros y significativos</a:t>
            </a:r>
          </a:p>
          <a:p>
            <a:pPr marL="342900" indent="-342900">
              <a:buFont typeface="Arial" panose="020B0604020202020204" pitchFamily="34" charset="0"/>
              <a:buChar char="•"/>
            </a:pPr>
            <a:r>
              <a:rPr lang="es-ES" dirty="0">
                <a:solidFill>
                  <a:srgbClr val="085156"/>
                </a:solidFill>
              </a:rPr>
              <a:t>Restaurar los ecosistemas con los que trabajan y no quitárselos</a:t>
            </a:r>
          </a:p>
          <a:p>
            <a:pPr marL="342900" indent="-342900">
              <a:buFont typeface="Arial" panose="020B0604020202020204" pitchFamily="34" charset="0"/>
              <a:buChar char="•"/>
            </a:pPr>
            <a:r>
              <a:rPr lang="es-ES" dirty="0">
                <a:solidFill>
                  <a:srgbClr val="085156"/>
                </a:solidFill>
              </a:rPr>
              <a:t>Aumentar la biodiversidad y crear suelos ricos</a:t>
            </a:r>
          </a:p>
          <a:p>
            <a:pPr marL="342900" indent="-342900">
              <a:buFont typeface="Arial" panose="020B0604020202020204" pitchFamily="34" charset="0"/>
              <a:buChar char="•"/>
            </a:pPr>
            <a:r>
              <a:rPr lang="es-ES" dirty="0">
                <a:solidFill>
                  <a:srgbClr val="085156"/>
                </a:solidFill>
              </a:rPr>
              <a:t>Crear seguridad alimentaria local</a:t>
            </a:r>
          </a:p>
          <a:p>
            <a:pPr marL="342900" indent="-342900">
              <a:buFont typeface="Arial" panose="020B0604020202020204" pitchFamily="34" charset="0"/>
              <a:buChar char="•"/>
            </a:pPr>
            <a:r>
              <a:rPr lang="es-ES" dirty="0">
                <a:solidFill>
                  <a:srgbClr val="085156"/>
                </a:solidFill>
              </a:rPr>
              <a:t>Ser centros de la comunidad</a:t>
            </a:r>
          </a:p>
          <a:p>
            <a:pPr marL="342900" indent="-342900">
              <a:buFont typeface="Arial" panose="020B0604020202020204" pitchFamily="34" charset="0"/>
              <a:buChar char="•"/>
            </a:pPr>
            <a:r>
              <a:rPr lang="es-ES" dirty="0">
                <a:solidFill>
                  <a:srgbClr val="085156"/>
                </a:solidFill>
              </a:rPr>
              <a:t>Estar llenos de vida.</a:t>
            </a:r>
            <a:endParaRPr lang="en-GB" dirty="0">
              <a:solidFill>
                <a:srgbClr val="085156"/>
              </a:solidFill>
            </a:endParaRPr>
          </a:p>
          <a:p>
            <a:endParaRPr lang="en-US" dirty="0">
              <a:solidFill>
                <a:srgbClr val="085156"/>
              </a:solidFill>
            </a:endParaRPr>
          </a:p>
        </p:txBody>
      </p:sp>
      <p:cxnSp>
        <p:nvCxnSpPr>
          <p:cNvPr id="5" name="Straight Connector 4">
            <a:extLst>
              <a:ext uri="{FF2B5EF4-FFF2-40B4-BE49-F238E27FC236}">
                <a16:creationId xmlns:a16="http://schemas.microsoft.com/office/drawing/2014/main" id="{6161275C-BD00-4341-ACF1-18401CD30CEF}"/>
              </a:ext>
            </a:extLst>
          </p:cNvPr>
          <p:cNvCxnSpPr/>
          <p:nvPr/>
        </p:nvCxnSpPr>
        <p:spPr>
          <a:xfrm>
            <a:off x="6096000" y="1186543"/>
            <a:ext cx="0" cy="4724400"/>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925040-E937-4E49-9C14-EEC038DAD397}"/>
              </a:ext>
            </a:extLst>
          </p:cNvPr>
          <p:cNvSpPr txBox="1"/>
          <p:nvPr/>
        </p:nvSpPr>
        <p:spPr>
          <a:xfrm>
            <a:off x="6269426" y="1088430"/>
            <a:ext cx="5638797" cy="3231654"/>
          </a:xfrm>
          <a:prstGeom prst="rect">
            <a:avLst/>
          </a:prstGeom>
          <a:noFill/>
        </p:spPr>
        <p:txBody>
          <a:bodyPr wrap="square" rtlCol="0">
            <a:spAutoFit/>
          </a:bodyPr>
          <a:lstStyle/>
          <a:p>
            <a:r>
              <a:rPr lang="en-GB" sz="3600" b="1" dirty="0">
                <a:solidFill>
                  <a:srgbClr val="CC9131"/>
                </a:solidFill>
              </a:rPr>
              <a:t>¿</a:t>
            </a:r>
            <a:r>
              <a:rPr lang="en-GB" sz="3600" b="1" dirty="0" err="1">
                <a:solidFill>
                  <a:srgbClr val="CC9131"/>
                </a:solidFill>
              </a:rPr>
              <a:t>Cómo</a:t>
            </a:r>
            <a:r>
              <a:rPr lang="en-GB" sz="3600" b="1" dirty="0">
                <a:solidFill>
                  <a:srgbClr val="CC9131"/>
                </a:solidFill>
              </a:rPr>
              <a:t> </a:t>
            </a:r>
            <a:r>
              <a:rPr lang="en-GB" sz="3600" b="1" dirty="0" err="1">
                <a:solidFill>
                  <a:srgbClr val="CC9131"/>
                </a:solidFill>
              </a:rPr>
              <a:t>funciona</a:t>
            </a:r>
            <a:r>
              <a:rPr lang="en-GB" sz="3600" b="1" dirty="0">
                <a:solidFill>
                  <a:srgbClr val="CC9131"/>
                </a:solidFill>
              </a:rPr>
              <a:t>?</a:t>
            </a:r>
            <a:endParaRPr lang="en-GB" dirty="0"/>
          </a:p>
          <a:p>
            <a:r>
              <a:rPr lang="es-ES" sz="2400" dirty="0">
                <a:solidFill>
                  <a:srgbClr val="406F70"/>
                </a:solidFill>
              </a:rPr>
              <a:t>Un mercado agrícola en línea de </a:t>
            </a:r>
            <a:r>
              <a:rPr lang="es-ES" sz="2400" dirty="0" err="1">
                <a:solidFill>
                  <a:srgbClr val="406F70"/>
                </a:solidFill>
              </a:rPr>
              <a:t>Click</a:t>
            </a:r>
            <a:r>
              <a:rPr lang="es-ES" sz="2400" dirty="0">
                <a:solidFill>
                  <a:srgbClr val="406F70"/>
                </a:solidFill>
              </a:rPr>
              <a:t> and </a:t>
            </a:r>
            <a:r>
              <a:rPr lang="es-ES" sz="2400" dirty="0" err="1">
                <a:solidFill>
                  <a:srgbClr val="406F70"/>
                </a:solidFill>
              </a:rPr>
              <a:t>Collect</a:t>
            </a:r>
            <a:r>
              <a:rPr lang="es-ES" sz="2400" dirty="0">
                <a:solidFill>
                  <a:srgbClr val="406F70"/>
                </a:solidFill>
              </a:rPr>
              <a:t> para sus propios productos y otros alimentos locales íntegros.</a:t>
            </a:r>
          </a:p>
          <a:p>
            <a:endParaRPr lang="en-GB" sz="2400" dirty="0">
              <a:solidFill>
                <a:srgbClr val="406F70"/>
              </a:solidFill>
            </a:endParaRPr>
          </a:p>
          <a:p>
            <a:r>
              <a:rPr lang="en-GB" sz="2400" b="1" dirty="0">
                <a:solidFill>
                  <a:schemeClr val="bg1"/>
                </a:solidFill>
                <a:highlight>
                  <a:srgbClr val="CC9131"/>
                </a:highlight>
              </a:rPr>
              <a:t>READ</a:t>
            </a:r>
            <a:r>
              <a:rPr lang="en-GB" sz="2400" b="1" dirty="0">
                <a:solidFill>
                  <a:srgbClr val="406F70"/>
                </a:solidFill>
              </a:rPr>
              <a:t> </a:t>
            </a:r>
            <a:r>
              <a:rPr lang="en-GB" sz="2400" dirty="0">
                <a:solidFill>
                  <a:srgbClr val="406F70"/>
                </a:solidFill>
              </a:rPr>
              <a:t> </a:t>
            </a:r>
          </a:p>
          <a:p>
            <a:r>
              <a:rPr lang="en-IE" sz="2400" dirty="0">
                <a:hlinkClick r:id="" action="ppaction://noaction"/>
              </a:rPr>
              <a:t>FAQs </a:t>
            </a:r>
          </a:p>
          <a:p>
            <a:r>
              <a:rPr lang="en-IE" sz="2400" dirty="0">
                <a:hlinkClick r:id="" action="ppaction://noaction"/>
              </a:rPr>
              <a:t>(madyolkfarm.ie)</a:t>
            </a:r>
            <a:endParaRPr lang="en-IE" sz="2400" dirty="0">
              <a:solidFill>
                <a:srgbClr val="406F70"/>
              </a:solidFill>
            </a:endParaRPr>
          </a:p>
        </p:txBody>
      </p:sp>
      <p:pic>
        <p:nvPicPr>
          <p:cNvPr id="2050" name="Picture 2" descr="May be an image of 1 person and outdoors">
            <a:extLst>
              <a:ext uri="{FF2B5EF4-FFF2-40B4-BE49-F238E27FC236}">
                <a16:creationId xmlns:a16="http://schemas.microsoft.com/office/drawing/2014/main" id="{A0877378-BA0B-49D0-BD0A-F63664DDF6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64280" y="3119488"/>
            <a:ext cx="3243943" cy="324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4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82A7-4535-48FA-B20F-466470D694BF}"/>
              </a:ext>
            </a:extLst>
          </p:cNvPr>
          <p:cNvSpPr>
            <a:spLocks noGrp="1"/>
          </p:cNvSpPr>
          <p:nvPr>
            <p:ph type="body" sz="quarter" idx="13"/>
          </p:nvPr>
        </p:nvSpPr>
        <p:spPr/>
        <p:txBody>
          <a:bodyPr/>
          <a:lstStyle/>
          <a:p>
            <a:r>
              <a:rPr lang="en-US" b="1">
                <a:solidFill>
                  <a:srgbClr val="406F70"/>
                </a:solidFill>
              </a:rPr>
              <a:t>Farm to Fork</a:t>
            </a:r>
            <a:endParaRPr lang="en-IE" b="1">
              <a:solidFill>
                <a:srgbClr val="406F70"/>
              </a:solidFill>
            </a:endParaRPr>
          </a:p>
        </p:txBody>
      </p:sp>
      <p:sp>
        <p:nvSpPr>
          <p:cNvPr id="3" name="Text Placeholder 2">
            <a:extLst>
              <a:ext uri="{FF2B5EF4-FFF2-40B4-BE49-F238E27FC236}">
                <a16:creationId xmlns:a16="http://schemas.microsoft.com/office/drawing/2014/main" id="{D2C39A8E-B836-471B-98A6-B76F7B21D9C0}"/>
              </a:ext>
            </a:extLst>
          </p:cNvPr>
          <p:cNvSpPr>
            <a:spLocks noGrp="1"/>
          </p:cNvSpPr>
          <p:nvPr>
            <p:ph type="body" sz="quarter" idx="14"/>
          </p:nvPr>
        </p:nvSpPr>
        <p:spPr/>
        <p:txBody>
          <a:bodyPr/>
          <a:lstStyle/>
          <a:p>
            <a:r>
              <a:rPr lang="en-US" dirty="0">
                <a:solidFill>
                  <a:srgbClr val="406F70"/>
                </a:solidFill>
              </a:rPr>
              <a:t>Getting the produce to the chefs…</a:t>
            </a:r>
            <a:endParaRPr lang="en-IE" dirty="0">
              <a:solidFill>
                <a:srgbClr val="406F70"/>
              </a:solidFill>
            </a:endParaRPr>
          </a:p>
        </p:txBody>
      </p:sp>
      <p:sp>
        <p:nvSpPr>
          <p:cNvPr id="4" name="Picture Placeholder 3">
            <a:extLst>
              <a:ext uri="{FF2B5EF4-FFF2-40B4-BE49-F238E27FC236}">
                <a16:creationId xmlns:a16="http://schemas.microsoft.com/office/drawing/2014/main" id="{C7C0AA78-93E6-4AB6-A9D5-757BE4391621}"/>
              </a:ext>
            </a:extLst>
          </p:cNvPr>
          <p:cNvSpPr>
            <a:spLocks noGrp="1"/>
          </p:cNvSpPr>
          <p:nvPr>
            <p:ph type="pic" sz="quarter" idx="15"/>
          </p:nvPr>
        </p:nvSpPr>
        <p:spPr/>
      </p:sp>
      <p:pic>
        <p:nvPicPr>
          <p:cNvPr id="5" name="Online Media 4" title="Ireland and Irish Food Culture: Food On The Edge">
            <a:hlinkClick r:id="" action="ppaction://media"/>
            <a:extLst>
              <a:ext uri="{FF2B5EF4-FFF2-40B4-BE49-F238E27FC236}">
                <a16:creationId xmlns:a16="http://schemas.microsoft.com/office/drawing/2014/main" id="{F74033B0-82F7-4EA0-9FBF-011211907A3F}"/>
              </a:ext>
            </a:extLst>
          </p:cNvPr>
          <p:cNvPicPr>
            <a:picLocks noRot="1" noChangeAspect="1"/>
          </p:cNvPicPr>
          <p:nvPr>
            <a:videoFile r:link="rId1"/>
          </p:nvPr>
        </p:nvPicPr>
        <p:blipFill>
          <a:blip r:embed="rId3"/>
          <a:stretch>
            <a:fillRect/>
          </a:stretch>
        </p:blipFill>
        <p:spPr>
          <a:xfrm>
            <a:off x="3184071" y="1833595"/>
            <a:ext cx="5665788" cy="3538051"/>
          </a:xfrm>
          <a:prstGeom prst="rect">
            <a:avLst/>
          </a:prstGeom>
        </p:spPr>
      </p:pic>
      <p:sp>
        <p:nvSpPr>
          <p:cNvPr id="6" name="Oval 5">
            <a:extLst>
              <a:ext uri="{FF2B5EF4-FFF2-40B4-BE49-F238E27FC236}">
                <a16:creationId xmlns:a16="http://schemas.microsoft.com/office/drawing/2014/main" id="{6A5B38FC-AC47-42CF-8083-8FE67A58F276}"/>
              </a:ext>
            </a:extLst>
          </p:cNvPr>
          <p:cNvSpPr/>
          <p:nvPr/>
        </p:nvSpPr>
        <p:spPr>
          <a:xfrm>
            <a:off x="1553302" y="805873"/>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30E691CA-A9E4-42DA-92E8-669B1B4C93B9}"/>
              </a:ext>
            </a:extLst>
          </p:cNvPr>
          <p:cNvSpPr txBox="1"/>
          <p:nvPr/>
        </p:nvSpPr>
        <p:spPr>
          <a:xfrm>
            <a:off x="323850" y="6135588"/>
            <a:ext cx="4629149" cy="307777"/>
          </a:xfrm>
          <a:prstGeom prst="rect">
            <a:avLst/>
          </a:prstGeom>
          <a:noFill/>
        </p:spPr>
        <p:txBody>
          <a:bodyPr wrap="square" rtlCol="0">
            <a:spAutoFit/>
          </a:bodyPr>
          <a:lstStyle/>
          <a:p>
            <a:r>
              <a:rPr lang="en-US" sz="1400">
                <a:hlinkClick r:id="rId4"/>
              </a:rPr>
              <a:t>Ireland and Irish Food Culture: Food On The Edge - YouTube</a:t>
            </a:r>
            <a:endParaRPr lang="en-IE" sz="1400"/>
          </a:p>
        </p:txBody>
      </p:sp>
      <p:sp>
        <p:nvSpPr>
          <p:cNvPr id="8" name="TextBox 7">
            <a:extLst>
              <a:ext uri="{FF2B5EF4-FFF2-40B4-BE49-F238E27FC236}">
                <a16:creationId xmlns:a16="http://schemas.microsoft.com/office/drawing/2014/main" id="{F633D646-6C87-4EFB-B548-7F9A8138809B}"/>
              </a:ext>
            </a:extLst>
          </p:cNvPr>
          <p:cNvSpPr txBox="1"/>
          <p:nvPr/>
        </p:nvSpPr>
        <p:spPr>
          <a:xfrm>
            <a:off x="8992734" y="1657974"/>
            <a:ext cx="3199266" cy="4524315"/>
          </a:xfrm>
          <a:prstGeom prst="rect">
            <a:avLst/>
          </a:prstGeom>
          <a:noFill/>
        </p:spPr>
        <p:txBody>
          <a:bodyPr wrap="square" rtlCol="0">
            <a:spAutoFit/>
          </a:bodyPr>
          <a:lstStyle/>
          <a:p>
            <a:pPr algn="ctr"/>
            <a:r>
              <a:rPr lang="es-ES" sz="2400" dirty="0">
                <a:solidFill>
                  <a:srgbClr val="406F70"/>
                </a:solidFill>
              </a:rPr>
              <a:t>Este clip es de </a:t>
            </a:r>
            <a:r>
              <a:rPr lang="es-ES" sz="2400" b="1" i="1" u="sng" dirty="0" err="1">
                <a:solidFill>
                  <a:srgbClr val="0070C0"/>
                </a:solidFill>
              </a:rPr>
              <a:t>Food</a:t>
            </a:r>
            <a:r>
              <a:rPr lang="es-ES" sz="2400" b="1" i="1" u="sng" dirty="0">
                <a:solidFill>
                  <a:srgbClr val="0070C0"/>
                </a:solidFill>
              </a:rPr>
              <a:t> </a:t>
            </a:r>
            <a:r>
              <a:rPr lang="es-ES" sz="2400" b="1" i="1" u="sng" dirty="0" err="1">
                <a:solidFill>
                  <a:srgbClr val="0070C0"/>
                </a:solidFill>
              </a:rPr>
              <a:t>on</a:t>
            </a:r>
            <a:r>
              <a:rPr lang="es-ES" sz="2400" b="1" i="1" u="sng" dirty="0">
                <a:solidFill>
                  <a:srgbClr val="0070C0"/>
                </a:solidFill>
              </a:rPr>
              <a:t> </a:t>
            </a:r>
            <a:r>
              <a:rPr lang="es-ES" sz="2400" b="1" i="1" u="sng" dirty="0" err="1">
                <a:solidFill>
                  <a:srgbClr val="0070C0"/>
                </a:solidFill>
              </a:rPr>
              <a:t>the</a:t>
            </a:r>
            <a:r>
              <a:rPr lang="es-ES" sz="2400" b="1" i="1" u="sng" dirty="0">
                <a:solidFill>
                  <a:srgbClr val="0070C0"/>
                </a:solidFill>
              </a:rPr>
              <a:t> </a:t>
            </a:r>
            <a:r>
              <a:rPr lang="es-ES" sz="2400" b="1" i="1" u="sng" dirty="0" err="1">
                <a:solidFill>
                  <a:srgbClr val="0070C0"/>
                </a:solidFill>
              </a:rPr>
              <a:t>Edge</a:t>
            </a:r>
            <a:r>
              <a:rPr lang="es-ES" sz="2400" dirty="0">
                <a:solidFill>
                  <a:srgbClr val="406F70"/>
                </a:solidFill>
              </a:rPr>
              <a:t>, que muestra a famosos chefs mundiales traídos a Irlanda, siendo presentados a los productores de alimentos, en un esfuerzo por restablecer la importancia de esta conexión directa en el futuro de la comida.</a:t>
            </a:r>
            <a:endParaRPr lang="en-IE" sz="2400" dirty="0"/>
          </a:p>
        </p:txBody>
      </p:sp>
    </p:spTree>
    <p:extLst>
      <p:ext uri="{BB962C8B-B14F-4D97-AF65-F5344CB8AC3E}">
        <p14:creationId xmlns:p14="http://schemas.microsoft.com/office/powerpoint/2010/main" val="8066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4BA895-6564-4CC0-99F3-78E29FAC7257}"/>
              </a:ext>
            </a:extLst>
          </p:cNvPr>
          <p:cNvSpPr>
            <a:spLocks noGrp="1"/>
          </p:cNvSpPr>
          <p:nvPr>
            <p:ph type="body" sz="quarter" idx="16"/>
          </p:nvPr>
        </p:nvSpPr>
        <p:spPr/>
        <p:txBody>
          <a:bodyPr>
            <a:normAutofit fontScale="92500"/>
          </a:bodyPr>
          <a:lstStyle/>
          <a:p>
            <a:r>
              <a:rPr lang="en-US" b="1" dirty="0">
                <a:solidFill>
                  <a:srgbClr val="085156"/>
                </a:solidFill>
              </a:rPr>
              <a:t>VENTA COLECTIVA DIRECTA</a:t>
            </a:r>
            <a:endParaRPr lang="en-IE" b="1" dirty="0">
              <a:solidFill>
                <a:srgbClr val="085156"/>
              </a:solidFill>
            </a:endParaRPr>
          </a:p>
        </p:txBody>
      </p:sp>
      <p:sp>
        <p:nvSpPr>
          <p:cNvPr id="3" name="Text Placeholder 2">
            <a:extLst>
              <a:ext uri="{FF2B5EF4-FFF2-40B4-BE49-F238E27FC236}">
                <a16:creationId xmlns:a16="http://schemas.microsoft.com/office/drawing/2014/main" id="{B84F1D36-5235-485A-A7F8-9A0CA8781F53}"/>
              </a:ext>
            </a:extLst>
          </p:cNvPr>
          <p:cNvSpPr>
            <a:spLocks noGrp="1"/>
          </p:cNvSpPr>
          <p:nvPr>
            <p:ph type="body" sz="quarter" idx="17"/>
          </p:nvPr>
        </p:nvSpPr>
        <p:spPr>
          <a:xfrm>
            <a:off x="5388428" y="1695451"/>
            <a:ext cx="6524171" cy="4551522"/>
          </a:xfrm>
        </p:spPr>
        <p:txBody>
          <a:bodyPr/>
          <a:lstStyle/>
          <a:p>
            <a:r>
              <a:rPr lang="es-ES" dirty="0">
                <a:solidFill>
                  <a:srgbClr val="406F70"/>
                </a:solidFill>
              </a:rPr>
              <a:t>Una forma eficaz de abastecerse de productos puede ser cuando los productores cooperan para vender sus productos de forma colectiva.   Como ejemplo, conozca Taste Leitrim</a:t>
            </a:r>
            <a:endParaRPr lang="en-US" dirty="0">
              <a:solidFill>
                <a:srgbClr val="406F70"/>
              </a:solidFill>
              <a:highlight>
                <a:srgbClr val="FFFF00"/>
              </a:highlight>
            </a:endParaRPr>
          </a:p>
          <a:p>
            <a:endParaRPr lang="en-US" dirty="0">
              <a:solidFill>
                <a:srgbClr val="406F70"/>
              </a:solidFill>
              <a:highlight>
                <a:srgbClr val="FFFF00"/>
              </a:highlight>
            </a:endParaRPr>
          </a:p>
          <a:p>
            <a:endParaRPr lang="en-US" dirty="0">
              <a:solidFill>
                <a:srgbClr val="406F70"/>
              </a:solidFill>
              <a:highlight>
                <a:srgbClr val="FFFF00"/>
              </a:highlight>
            </a:endParaRPr>
          </a:p>
          <a:p>
            <a:endParaRPr lang="en-US" dirty="0">
              <a:solidFill>
                <a:srgbClr val="406F70"/>
              </a:solidFill>
            </a:endParaRPr>
          </a:p>
        </p:txBody>
      </p:sp>
      <p:pic>
        <p:nvPicPr>
          <p:cNvPr id="8" name="Picture Placeholder 7" descr="Fresh bread loaves on a container">
            <a:extLst>
              <a:ext uri="{FF2B5EF4-FFF2-40B4-BE49-F238E27FC236}">
                <a16:creationId xmlns:a16="http://schemas.microsoft.com/office/drawing/2014/main" id="{AEFCCAE8-34EB-405A-A4C9-0B8679B1BD3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4" name="AutoShape 2">
            <a:extLst>
              <a:ext uri="{FF2B5EF4-FFF2-40B4-BE49-F238E27FC236}">
                <a16:creationId xmlns:a16="http://schemas.microsoft.com/office/drawing/2014/main" id="{884B9D7C-F105-4979-BA6A-781278505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10F839CB-25B2-4051-8D55-90901F5E0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0477" y="3113987"/>
            <a:ext cx="4614007" cy="3036442"/>
          </a:xfrm>
          <a:prstGeom prst="rect">
            <a:avLst/>
          </a:prstGeom>
        </p:spPr>
      </p:pic>
    </p:spTree>
    <p:extLst>
      <p:ext uri="{BB962C8B-B14F-4D97-AF65-F5344CB8AC3E}">
        <p14:creationId xmlns:p14="http://schemas.microsoft.com/office/powerpoint/2010/main" val="9753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62007" y="762000"/>
            <a:ext cx="7281794" cy="5363642"/>
          </a:xfrm>
        </p:spPr>
        <p:txBody>
          <a:bodyPr/>
          <a:lstStyle/>
          <a:p>
            <a:pPr algn="just"/>
            <a:r>
              <a:rPr lang="es-ES" dirty="0">
                <a:solidFill>
                  <a:srgbClr val="085156"/>
                </a:solidFill>
              </a:rPr>
              <a:t>El Directorio de Productores de Taste Leitrim es una guía única para abastecerse de los alimentos más finos, frescos y sabrosos producidos localmente en Leitrim, Irlanda. Se anima a los compradores de servicios alimentarios a apoyar a los artesanos, agricultores, cerveceros, panaderos, carniceros, queseros y cultivadores locales.</a:t>
            </a:r>
          </a:p>
          <a:p>
            <a:pPr algn="just"/>
            <a:r>
              <a:rPr lang="es-ES" dirty="0">
                <a:solidFill>
                  <a:srgbClr val="085156"/>
                </a:solidFill>
              </a:rPr>
              <a:t>La Guía destaca que los restaurantes que comercializan sus alimentos como auténticos, naturales, sanos, no procesados y frescos les permite situarse por delante de la dura competencia. Los clientes se convierten en fieles para siempre, ya que respaldan a estos negocios tan apreciados, a los que consideran honestos y responsables con sus comunidades locales. Lo mejor puede ser. </a:t>
            </a:r>
            <a:endParaRPr lang="en-GB" dirty="0">
              <a:solidFill>
                <a:srgbClr val="085156"/>
              </a:solidFill>
            </a:endParaRPr>
          </a:p>
          <a:p>
            <a:endParaRPr lang="en-US" dirty="0">
              <a:solidFill>
                <a:srgbClr val="085156"/>
              </a:solidFill>
            </a:endParaRPr>
          </a:p>
        </p:txBody>
      </p:sp>
      <p:pic>
        <p:nvPicPr>
          <p:cNvPr id="9" name="Picture 8">
            <a:extLst>
              <a:ext uri="{FF2B5EF4-FFF2-40B4-BE49-F238E27FC236}">
                <a16:creationId xmlns:a16="http://schemas.microsoft.com/office/drawing/2014/main" id="{726CFC7B-F4A8-4529-9940-F908762E2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7149" y="1970313"/>
            <a:ext cx="3822683" cy="3488871"/>
          </a:xfrm>
          <a:prstGeom prst="rect">
            <a:avLst/>
          </a:prstGeom>
        </p:spPr>
      </p:pic>
      <p:sp>
        <p:nvSpPr>
          <p:cNvPr id="12" name="TextBox 11">
            <a:extLst>
              <a:ext uri="{FF2B5EF4-FFF2-40B4-BE49-F238E27FC236}">
                <a16:creationId xmlns:a16="http://schemas.microsoft.com/office/drawing/2014/main" id="{997EB9CF-BA6C-4B2E-8CE8-62BF46208DE2}"/>
              </a:ext>
            </a:extLst>
          </p:cNvPr>
          <p:cNvSpPr txBox="1"/>
          <p:nvPr/>
        </p:nvSpPr>
        <p:spPr>
          <a:xfrm>
            <a:off x="7815943" y="5802477"/>
            <a:ext cx="6096000" cy="646331"/>
          </a:xfrm>
          <a:prstGeom prst="rect">
            <a:avLst/>
          </a:prstGeom>
          <a:noFill/>
        </p:spPr>
        <p:txBody>
          <a:bodyPr wrap="square">
            <a:spAutoFit/>
          </a:bodyPr>
          <a:lstStyle/>
          <a:p>
            <a:r>
              <a:rPr lang="en-IE" b="1" dirty="0">
                <a:hlinkClick r:id="rId3"/>
              </a:rPr>
              <a:t>ONLINE VERSION</a:t>
            </a:r>
          </a:p>
          <a:p>
            <a:r>
              <a:rPr lang="en-IE" dirty="0">
                <a:hlinkClick r:id="rId3"/>
              </a:rPr>
              <a:t>Leitrim Producers - Taste Leitrim</a:t>
            </a:r>
            <a:endParaRPr lang="en-IE" dirty="0"/>
          </a:p>
        </p:txBody>
      </p:sp>
    </p:spTree>
    <p:extLst>
      <p:ext uri="{BB962C8B-B14F-4D97-AF65-F5344CB8AC3E}">
        <p14:creationId xmlns:p14="http://schemas.microsoft.com/office/powerpoint/2010/main" val="325734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94930-22F2-46D2-9F67-950CC7EEF12A}"/>
              </a:ext>
            </a:extLst>
          </p:cNvPr>
          <p:cNvSpPr>
            <a:spLocks noGrp="1"/>
          </p:cNvSpPr>
          <p:nvPr>
            <p:ph type="body" sz="quarter" idx="13"/>
          </p:nvPr>
        </p:nvSpPr>
        <p:spPr/>
        <p:txBody>
          <a:bodyPr/>
          <a:lstStyle/>
          <a:p>
            <a:r>
              <a:rPr lang="en-US" b="1" dirty="0" err="1">
                <a:solidFill>
                  <a:srgbClr val="406F70"/>
                </a:solidFill>
              </a:rPr>
              <a:t>Módulo</a:t>
            </a:r>
            <a:r>
              <a:rPr lang="en-US" b="1" dirty="0">
                <a:solidFill>
                  <a:srgbClr val="406F70"/>
                </a:solidFill>
              </a:rPr>
              <a:t> 4</a:t>
            </a:r>
            <a:endParaRPr lang="en-IE" b="1" dirty="0">
              <a:solidFill>
                <a:srgbClr val="406F70"/>
              </a:solidFill>
            </a:endParaRPr>
          </a:p>
        </p:txBody>
      </p:sp>
      <p:sp>
        <p:nvSpPr>
          <p:cNvPr id="3" name="Text Placeholder 2">
            <a:extLst>
              <a:ext uri="{FF2B5EF4-FFF2-40B4-BE49-F238E27FC236}">
                <a16:creationId xmlns:a16="http://schemas.microsoft.com/office/drawing/2014/main" id="{BB3D0363-5C57-4844-8425-7088B8DF5C94}"/>
              </a:ext>
            </a:extLst>
          </p:cNvPr>
          <p:cNvSpPr>
            <a:spLocks noGrp="1"/>
          </p:cNvSpPr>
          <p:nvPr>
            <p:ph type="body" sz="quarter" idx="14"/>
          </p:nvPr>
        </p:nvSpPr>
        <p:spPr>
          <a:xfrm>
            <a:off x="375781" y="2108718"/>
            <a:ext cx="3821205" cy="4161453"/>
          </a:xfrm>
        </p:spPr>
        <p:txBody>
          <a:bodyPr/>
          <a:lstStyle/>
          <a:p>
            <a:pPr algn="just"/>
            <a:r>
              <a:rPr lang="es-ES" sz="2200" dirty="0">
                <a:solidFill>
                  <a:srgbClr val="085156"/>
                </a:solidFill>
              </a:rPr>
              <a:t>En este módulo aprenderá los tipos clave de cadenas de suministro y por qué las cadenas de suministro cortas son tan importantes para crear y mantener una economía circular. </a:t>
            </a:r>
          </a:p>
          <a:p>
            <a:pPr algn="just"/>
            <a:r>
              <a:rPr lang="es-ES" sz="2200" dirty="0">
                <a:solidFill>
                  <a:srgbClr val="085156"/>
                </a:solidFill>
              </a:rPr>
              <a:t>También hablaremos del desperdicio de alimentos y de cómo el "justo a tiempo" ayuda a eliminar el desperdicio en el sector de la alimentación.</a:t>
            </a:r>
            <a:endParaRPr lang="en-IE" sz="2200" dirty="0">
              <a:solidFill>
                <a:srgbClr val="085156"/>
              </a:solidFill>
            </a:endParaRPr>
          </a:p>
        </p:txBody>
      </p:sp>
      <p:sp>
        <p:nvSpPr>
          <p:cNvPr id="4" name="Text Placeholder 3">
            <a:extLst>
              <a:ext uri="{FF2B5EF4-FFF2-40B4-BE49-F238E27FC236}">
                <a16:creationId xmlns:a16="http://schemas.microsoft.com/office/drawing/2014/main" id="{505C4A5E-DAE3-4C4F-B33F-B3426A1A4DC0}"/>
              </a:ext>
            </a:extLst>
          </p:cNvPr>
          <p:cNvSpPr>
            <a:spLocks noGrp="1"/>
          </p:cNvSpPr>
          <p:nvPr>
            <p:ph type="body" sz="quarter" idx="15"/>
          </p:nvPr>
        </p:nvSpPr>
        <p:spPr/>
        <p:txBody>
          <a:bodyPr/>
          <a:lstStyle/>
          <a:p>
            <a:r>
              <a:rPr lang="en-US" dirty="0"/>
              <a:t>01</a:t>
            </a:r>
            <a:endParaRPr lang="en-IE" dirty="0"/>
          </a:p>
        </p:txBody>
      </p:sp>
      <p:sp>
        <p:nvSpPr>
          <p:cNvPr id="5" name="Text Placeholder 4">
            <a:extLst>
              <a:ext uri="{FF2B5EF4-FFF2-40B4-BE49-F238E27FC236}">
                <a16:creationId xmlns:a16="http://schemas.microsoft.com/office/drawing/2014/main" id="{391B658E-FFE6-4654-8CF3-5AA645487C62}"/>
              </a:ext>
            </a:extLst>
          </p:cNvPr>
          <p:cNvSpPr>
            <a:spLocks noGrp="1"/>
          </p:cNvSpPr>
          <p:nvPr>
            <p:ph type="body" sz="quarter" idx="12"/>
          </p:nvPr>
        </p:nvSpPr>
        <p:spPr>
          <a:xfrm>
            <a:off x="6276208" y="1185334"/>
            <a:ext cx="5778074" cy="1292995"/>
          </a:xfrm>
        </p:spPr>
        <p:txBody>
          <a:bodyPr>
            <a:normAutofit/>
          </a:bodyPr>
          <a:lstStyle/>
          <a:p>
            <a:r>
              <a:rPr lang="en-US" b="1" dirty="0"/>
              <a:t>COMPRENDER LAS CADENAS DE SUMINISTRO DE ALIMENTOS</a:t>
            </a:r>
            <a:endParaRPr lang="en-IE" dirty="0"/>
          </a:p>
        </p:txBody>
      </p:sp>
      <p:sp>
        <p:nvSpPr>
          <p:cNvPr id="6" name="Text Placeholder 5">
            <a:extLst>
              <a:ext uri="{FF2B5EF4-FFF2-40B4-BE49-F238E27FC236}">
                <a16:creationId xmlns:a16="http://schemas.microsoft.com/office/drawing/2014/main" id="{5959A55C-F90D-4AC9-9436-612C2C73215E}"/>
              </a:ext>
            </a:extLst>
          </p:cNvPr>
          <p:cNvSpPr>
            <a:spLocks noGrp="1"/>
          </p:cNvSpPr>
          <p:nvPr>
            <p:ph type="body" sz="quarter" idx="16"/>
          </p:nvPr>
        </p:nvSpPr>
        <p:spPr/>
        <p:txBody>
          <a:bodyPr/>
          <a:lstStyle/>
          <a:p>
            <a:r>
              <a:rPr lang="en-US" dirty="0"/>
              <a:t>02</a:t>
            </a:r>
            <a:endParaRPr lang="en-IE" dirty="0"/>
          </a:p>
        </p:txBody>
      </p:sp>
      <p:sp>
        <p:nvSpPr>
          <p:cNvPr id="7" name="Text Placeholder 6">
            <a:extLst>
              <a:ext uri="{FF2B5EF4-FFF2-40B4-BE49-F238E27FC236}">
                <a16:creationId xmlns:a16="http://schemas.microsoft.com/office/drawing/2014/main" id="{00F04207-5F4C-4FDD-A85E-508C0F119D8E}"/>
              </a:ext>
            </a:extLst>
          </p:cNvPr>
          <p:cNvSpPr>
            <a:spLocks noGrp="1"/>
          </p:cNvSpPr>
          <p:nvPr>
            <p:ph type="body" sz="quarter" idx="17"/>
          </p:nvPr>
        </p:nvSpPr>
        <p:spPr>
          <a:xfrm>
            <a:off x="6294869" y="2802340"/>
            <a:ext cx="5353929" cy="1292995"/>
          </a:xfrm>
        </p:spPr>
        <p:txBody>
          <a:bodyPr/>
          <a:lstStyle/>
          <a:p>
            <a:r>
              <a:rPr lang="es-ES" b="1" dirty="0"/>
              <a:t>CREACIÓN DE UNA ECONOMÍA CIRCULAR PARA LOS RESIDUOS ALIMENTARIOS </a:t>
            </a:r>
            <a:endParaRPr lang="en-IE" dirty="0"/>
          </a:p>
        </p:txBody>
      </p:sp>
      <p:sp>
        <p:nvSpPr>
          <p:cNvPr id="8" name="Text Placeholder 7">
            <a:extLst>
              <a:ext uri="{FF2B5EF4-FFF2-40B4-BE49-F238E27FC236}">
                <a16:creationId xmlns:a16="http://schemas.microsoft.com/office/drawing/2014/main" id="{84555512-09A5-4CDA-BEA2-233F8ECD5170}"/>
              </a:ext>
            </a:extLst>
          </p:cNvPr>
          <p:cNvSpPr>
            <a:spLocks noGrp="1"/>
          </p:cNvSpPr>
          <p:nvPr>
            <p:ph type="body" sz="quarter" idx="18"/>
          </p:nvPr>
        </p:nvSpPr>
        <p:spPr/>
        <p:txBody>
          <a:bodyPr/>
          <a:lstStyle/>
          <a:p>
            <a:r>
              <a:rPr lang="en-US" dirty="0"/>
              <a:t>03</a:t>
            </a:r>
            <a:endParaRPr lang="en-IE" dirty="0"/>
          </a:p>
        </p:txBody>
      </p:sp>
      <p:sp>
        <p:nvSpPr>
          <p:cNvPr id="9" name="Text Placeholder 8">
            <a:extLst>
              <a:ext uri="{FF2B5EF4-FFF2-40B4-BE49-F238E27FC236}">
                <a16:creationId xmlns:a16="http://schemas.microsoft.com/office/drawing/2014/main" id="{8F67D579-4F39-4A61-83CD-2E57505F1978}"/>
              </a:ext>
            </a:extLst>
          </p:cNvPr>
          <p:cNvSpPr>
            <a:spLocks noGrp="1"/>
          </p:cNvSpPr>
          <p:nvPr>
            <p:ph type="body" sz="quarter" idx="19"/>
          </p:nvPr>
        </p:nvSpPr>
        <p:spPr>
          <a:xfrm>
            <a:off x="6320904" y="4400684"/>
            <a:ext cx="5353929" cy="1292995"/>
          </a:xfrm>
        </p:spPr>
        <p:txBody>
          <a:bodyPr/>
          <a:lstStyle/>
          <a:p>
            <a:r>
              <a:rPr lang="es-ES" b="1" dirty="0"/>
              <a:t>PRINCIPIOS LEAN Y PROCESAMIENTO Y LOGÍSTICA "JUSTO A TIEMPO</a:t>
            </a:r>
            <a:endParaRPr lang="en-IE" dirty="0"/>
          </a:p>
        </p:txBody>
      </p:sp>
    </p:spTree>
    <p:extLst>
      <p:ext uri="{BB962C8B-B14F-4D97-AF65-F5344CB8AC3E}">
        <p14:creationId xmlns:p14="http://schemas.microsoft.com/office/powerpoint/2010/main" val="230816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613C7-0F83-4320-B8A2-4BC97C62AC62}"/>
              </a:ext>
            </a:extLst>
          </p:cNvPr>
          <p:cNvSpPr>
            <a:spLocks noGrp="1"/>
          </p:cNvSpPr>
          <p:nvPr>
            <p:ph type="body" sz="quarter" idx="13"/>
          </p:nvPr>
        </p:nvSpPr>
        <p:spPr>
          <a:xfrm>
            <a:off x="643223" y="752476"/>
            <a:ext cx="3821205" cy="1024132"/>
          </a:xfrm>
        </p:spPr>
        <p:txBody>
          <a:bodyPr>
            <a:normAutofit fontScale="92500"/>
          </a:bodyPr>
          <a:lstStyle/>
          <a:p>
            <a:pPr algn="ctr"/>
            <a:r>
              <a:rPr lang="es-ES_tradnl" b="1" dirty="0">
                <a:solidFill>
                  <a:srgbClr val="085156"/>
                </a:solidFill>
              </a:rPr>
              <a:t>Ventajas de la Venta Directa Colectiva</a:t>
            </a:r>
            <a:endParaRPr lang="en-IE" b="1" dirty="0">
              <a:solidFill>
                <a:srgbClr val="085156"/>
              </a:solidFill>
            </a:endParaRPr>
          </a:p>
        </p:txBody>
      </p:sp>
      <p:sp>
        <p:nvSpPr>
          <p:cNvPr id="3" name="Text Placeholder 2">
            <a:extLst>
              <a:ext uri="{FF2B5EF4-FFF2-40B4-BE49-F238E27FC236}">
                <a16:creationId xmlns:a16="http://schemas.microsoft.com/office/drawing/2014/main" id="{B86909A7-D560-4CC3-AF8C-C0905CAD2584}"/>
              </a:ext>
            </a:extLst>
          </p:cNvPr>
          <p:cNvSpPr>
            <a:spLocks noGrp="1"/>
          </p:cNvSpPr>
          <p:nvPr>
            <p:ph type="body" sz="quarter" idx="14"/>
          </p:nvPr>
        </p:nvSpPr>
        <p:spPr>
          <a:xfrm>
            <a:off x="270168" y="2267232"/>
            <a:ext cx="4426010" cy="3642009"/>
          </a:xfrm>
        </p:spPr>
        <p:txBody>
          <a:bodyPr/>
          <a:lstStyle/>
          <a:p>
            <a:pPr algn="just"/>
            <a:r>
              <a:rPr lang="es-ES_tradnl" sz="2200" dirty="0">
                <a:solidFill>
                  <a:srgbClr val="085156"/>
                </a:solidFill>
              </a:rPr>
              <a:t>La Venta Directa en solitario como agricultor o productor puede ser aislante, lenta y difícil. La formación de grupos, redes o cooperativas permite un mayor potencial de acceso a los compradores, ya sean empresas domésticas o de servicios alimentarios. Las ventas colectivas también facilitan al comprador, ya que le ahorran tiempo, movimiento y esfuerzo para conseguir los productos de calidad que desea</a:t>
            </a:r>
            <a:r>
              <a:rPr lang="en-US" sz="2200" dirty="0">
                <a:solidFill>
                  <a:srgbClr val="085156"/>
                </a:solidFill>
              </a:rPr>
              <a:t>.</a:t>
            </a:r>
            <a:endParaRPr lang="en-IE" sz="2200" dirty="0">
              <a:solidFill>
                <a:srgbClr val="085156"/>
              </a:solidFill>
            </a:endParaRPr>
          </a:p>
        </p:txBody>
      </p:sp>
      <p:sp>
        <p:nvSpPr>
          <p:cNvPr id="4" name="Text Placeholder 3">
            <a:extLst>
              <a:ext uri="{FF2B5EF4-FFF2-40B4-BE49-F238E27FC236}">
                <a16:creationId xmlns:a16="http://schemas.microsoft.com/office/drawing/2014/main" id="{D9C95C27-D6B2-462A-ADF8-95FB311B4461}"/>
              </a:ext>
            </a:extLst>
          </p:cNvPr>
          <p:cNvSpPr>
            <a:spLocks noGrp="1"/>
          </p:cNvSpPr>
          <p:nvPr>
            <p:ph type="body" sz="quarter" idx="15"/>
          </p:nvPr>
        </p:nvSpPr>
        <p:spPr/>
        <p:txBody>
          <a:bodyPr/>
          <a:lstStyle/>
          <a:p>
            <a:r>
              <a:rPr lang="en-US" dirty="0"/>
              <a:t>01</a:t>
            </a:r>
            <a:endParaRPr lang="en-IE" dirty="0"/>
          </a:p>
        </p:txBody>
      </p:sp>
      <p:sp>
        <p:nvSpPr>
          <p:cNvPr id="5" name="Text Placeholder 4">
            <a:extLst>
              <a:ext uri="{FF2B5EF4-FFF2-40B4-BE49-F238E27FC236}">
                <a16:creationId xmlns:a16="http://schemas.microsoft.com/office/drawing/2014/main" id="{FADDE556-00FF-4B4C-9D42-150397108D69}"/>
              </a:ext>
            </a:extLst>
          </p:cNvPr>
          <p:cNvSpPr>
            <a:spLocks noGrp="1"/>
          </p:cNvSpPr>
          <p:nvPr>
            <p:ph type="body" sz="quarter" idx="12"/>
          </p:nvPr>
        </p:nvSpPr>
        <p:spPr>
          <a:xfrm>
            <a:off x="6245651" y="999433"/>
            <a:ext cx="5353929" cy="1292995"/>
          </a:xfrm>
        </p:spPr>
        <p:txBody>
          <a:bodyPr>
            <a:normAutofit fontScale="92500"/>
          </a:bodyPr>
          <a:lstStyle/>
          <a:p>
            <a:pPr algn="ctr"/>
            <a:endParaRPr lang="en-GB" altLang="en-US" b="1" dirty="0">
              <a:cs typeface="Arial" panose="020B0604020202020204" pitchFamily="34" charset="0"/>
            </a:endParaRPr>
          </a:p>
          <a:p>
            <a:r>
              <a:rPr lang="es-ES_tradnl" b="1" dirty="0"/>
              <a:t>La iniciativa crea una cooperativa y una red de productores de alimentos artesanales</a:t>
            </a:r>
            <a:endParaRPr lang="en-IE" b="1" dirty="0"/>
          </a:p>
        </p:txBody>
      </p:sp>
      <p:sp>
        <p:nvSpPr>
          <p:cNvPr id="6" name="Text Placeholder 5">
            <a:extLst>
              <a:ext uri="{FF2B5EF4-FFF2-40B4-BE49-F238E27FC236}">
                <a16:creationId xmlns:a16="http://schemas.microsoft.com/office/drawing/2014/main" id="{9124465B-F3BA-46E8-8610-8A767D50366D}"/>
              </a:ext>
            </a:extLst>
          </p:cNvPr>
          <p:cNvSpPr>
            <a:spLocks noGrp="1"/>
          </p:cNvSpPr>
          <p:nvPr>
            <p:ph type="body" sz="quarter" idx="16"/>
          </p:nvPr>
        </p:nvSpPr>
        <p:spPr/>
        <p:txBody>
          <a:bodyPr/>
          <a:lstStyle/>
          <a:p>
            <a:r>
              <a:rPr lang="en-US" dirty="0"/>
              <a:t>02</a:t>
            </a:r>
            <a:endParaRPr lang="en-IE" dirty="0"/>
          </a:p>
        </p:txBody>
      </p:sp>
      <p:sp>
        <p:nvSpPr>
          <p:cNvPr id="7" name="Text Placeholder 6">
            <a:extLst>
              <a:ext uri="{FF2B5EF4-FFF2-40B4-BE49-F238E27FC236}">
                <a16:creationId xmlns:a16="http://schemas.microsoft.com/office/drawing/2014/main" id="{198A99DD-9B16-43E9-B032-E21CD632A3EC}"/>
              </a:ext>
            </a:extLst>
          </p:cNvPr>
          <p:cNvSpPr>
            <a:spLocks noGrp="1"/>
          </p:cNvSpPr>
          <p:nvPr>
            <p:ph type="body" sz="quarter" idx="17"/>
          </p:nvPr>
        </p:nvSpPr>
        <p:spPr/>
        <p:txBody>
          <a:bodyPr/>
          <a:lstStyle/>
          <a:p>
            <a:pPr algn="ctr"/>
            <a:r>
              <a:rPr lang="es-ES_tradnl" b="1" dirty="0"/>
              <a:t>El productor obtiene un alcance nacional, una mayor exposición y un aumento de las ventas</a:t>
            </a:r>
            <a:endParaRPr lang="en-IE" b="1" dirty="0"/>
          </a:p>
        </p:txBody>
      </p:sp>
      <p:sp>
        <p:nvSpPr>
          <p:cNvPr id="8" name="Text Placeholder 7">
            <a:extLst>
              <a:ext uri="{FF2B5EF4-FFF2-40B4-BE49-F238E27FC236}">
                <a16:creationId xmlns:a16="http://schemas.microsoft.com/office/drawing/2014/main" id="{427C37B4-153B-4E08-8A59-47F05A6375BF}"/>
              </a:ext>
            </a:extLst>
          </p:cNvPr>
          <p:cNvSpPr>
            <a:spLocks noGrp="1"/>
          </p:cNvSpPr>
          <p:nvPr>
            <p:ph type="body" sz="quarter" idx="18"/>
          </p:nvPr>
        </p:nvSpPr>
        <p:spPr/>
        <p:txBody>
          <a:bodyPr/>
          <a:lstStyle/>
          <a:p>
            <a:r>
              <a:rPr lang="en-US" dirty="0"/>
              <a:t>03</a:t>
            </a:r>
            <a:endParaRPr lang="en-IE" dirty="0"/>
          </a:p>
        </p:txBody>
      </p:sp>
      <p:sp>
        <p:nvSpPr>
          <p:cNvPr id="9" name="Text Placeholder 8">
            <a:extLst>
              <a:ext uri="{FF2B5EF4-FFF2-40B4-BE49-F238E27FC236}">
                <a16:creationId xmlns:a16="http://schemas.microsoft.com/office/drawing/2014/main" id="{611C92BA-B1F2-4B84-948F-E7960CECE165}"/>
              </a:ext>
            </a:extLst>
          </p:cNvPr>
          <p:cNvSpPr>
            <a:spLocks noGrp="1"/>
          </p:cNvSpPr>
          <p:nvPr>
            <p:ph type="body" sz="quarter" idx="19"/>
          </p:nvPr>
        </p:nvSpPr>
        <p:spPr/>
        <p:txBody>
          <a:bodyPr/>
          <a:lstStyle/>
          <a:p>
            <a:pPr algn="ctr"/>
            <a:r>
              <a:rPr lang="es-ES_tradnl" b="1" dirty="0"/>
              <a:t>El comprador tiene acceso a productos artesanales de calidad, un único método no disruptivo, una factura/pago</a:t>
            </a:r>
            <a:endParaRPr lang="en-IE" b="1" dirty="0"/>
          </a:p>
        </p:txBody>
      </p:sp>
    </p:spTree>
    <p:extLst>
      <p:ext uri="{BB962C8B-B14F-4D97-AF65-F5344CB8AC3E}">
        <p14:creationId xmlns:p14="http://schemas.microsoft.com/office/powerpoint/2010/main" val="395110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38209" y="750793"/>
            <a:ext cx="10200639" cy="1160989"/>
          </a:xfrm>
        </p:spPr>
        <p:txBody>
          <a:bodyPr>
            <a:normAutofit/>
          </a:bodyPr>
          <a:lstStyle/>
          <a:p>
            <a:r>
              <a:rPr lang="en-GB" sz="3200" b="1" dirty="0" err="1">
                <a:solidFill>
                  <a:srgbClr val="CC9131"/>
                </a:solidFill>
              </a:rPr>
              <a:t>Acerca</a:t>
            </a:r>
            <a:r>
              <a:rPr lang="en-GB" sz="3200" b="1" dirty="0">
                <a:solidFill>
                  <a:srgbClr val="CC9131"/>
                </a:solidFill>
              </a:rPr>
              <a:t> de </a:t>
            </a:r>
            <a:r>
              <a:rPr lang="en-GB" sz="3200" b="1" dirty="0" err="1">
                <a:solidFill>
                  <a:srgbClr val="CC9131"/>
                </a:solidFill>
              </a:rPr>
              <a:t>Collectiv</a:t>
            </a:r>
            <a:r>
              <a:rPr lang="en-GB" sz="3200" b="1" dirty="0">
                <a:solidFill>
                  <a:srgbClr val="CC9131"/>
                </a:solidFill>
              </a:rPr>
              <a:t> </a:t>
            </a:r>
            <a:r>
              <a:rPr lang="en-GB" sz="3200" b="1" dirty="0" err="1">
                <a:solidFill>
                  <a:srgbClr val="CC9131"/>
                </a:solidFill>
              </a:rPr>
              <a:t>Food,Reino</a:t>
            </a:r>
            <a:r>
              <a:rPr lang="en-GB" sz="3200" b="1" dirty="0">
                <a:solidFill>
                  <a:srgbClr val="CC9131"/>
                </a:solidFill>
              </a:rPr>
              <a:t> </a:t>
            </a:r>
            <a:r>
              <a:rPr lang="en-GB" sz="3200" b="1" dirty="0" err="1">
                <a:solidFill>
                  <a:srgbClr val="CC9131"/>
                </a:solidFill>
              </a:rPr>
              <a:t>Unido</a:t>
            </a:r>
            <a:endParaRPr lang="en-GB" sz="3200" b="1" dirty="0">
              <a:solidFill>
                <a:srgbClr val="CC9131"/>
              </a:solidFill>
              <a:effectLst/>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38209" y="1401102"/>
            <a:ext cx="6704848" cy="4703593"/>
          </a:xfrm>
        </p:spPr>
        <p:txBody>
          <a:bodyPr/>
          <a:lstStyle/>
          <a:p>
            <a:pPr algn="just"/>
            <a:r>
              <a:rPr lang="es-ES" sz="1900" dirty="0">
                <a:solidFill>
                  <a:srgbClr val="406F70"/>
                </a:solidFill>
              </a:rPr>
              <a:t>Este equipo británico de profesionales e innovadores del sector de la alimentación tiene la misión de ofrecer el primer servicio de suministro de alimentos automatizado, sostenible y centrado en el cliente del mundo. Son una empresa de suministro de alimentos de nueva generación, con la misión de transformar el acceso a los alimentos y su distribución en las ciudades. Obtienen carne, marisco y productos vegetales de calidad directamente de los productores y los entregan a las cocinas profesionales. Con un modelo de entrega único, la automatización y el contacto directo con la fuente, son capaces de ofrecer precios competitivos y un servicio fiable, todo ello respaldado por un compromiso con la sostenibilidad.</a:t>
            </a:r>
            <a:endParaRPr lang="en-GB" sz="1900" dirty="0">
              <a:solidFill>
                <a:srgbClr val="406F70"/>
              </a:solidFill>
              <a:effectLst/>
            </a:endParaRPr>
          </a:p>
        </p:txBody>
      </p:sp>
      <p:cxnSp>
        <p:nvCxnSpPr>
          <p:cNvPr id="6" name="Straight Connector 5">
            <a:extLst>
              <a:ext uri="{FF2B5EF4-FFF2-40B4-BE49-F238E27FC236}">
                <a16:creationId xmlns:a16="http://schemas.microsoft.com/office/drawing/2014/main" id="{247B42D8-57C6-4F4D-A465-AE43CA77A173}"/>
              </a:ext>
            </a:extLst>
          </p:cNvPr>
          <p:cNvCxnSpPr>
            <a:cxnSpLocks/>
          </p:cNvCxnSpPr>
          <p:nvPr/>
        </p:nvCxnSpPr>
        <p:spPr>
          <a:xfrm>
            <a:off x="7043057" y="1426031"/>
            <a:ext cx="0" cy="450668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73F873-BE3F-421D-93B8-58A43FC4C96D}"/>
              </a:ext>
            </a:extLst>
          </p:cNvPr>
          <p:cNvSpPr txBox="1"/>
          <p:nvPr/>
        </p:nvSpPr>
        <p:spPr>
          <a:xfrm>
            <a:off x="7055054" y="1586896"/>
            <a:ext cx="4686033" cy="2631490"/>
          </a:xfrm>
          <a:prstGeom prst="rect">
            <a:avLst/>
          </a:prstGeom>
          <a:noFill/>
        </p:spPr>
        <p:txBody>
          <a:bodyPr wrap="square" rtlCol="0">
            <a:spAutoFit/>
          </a:bodyPr>
          <a:lstStyle/>
          <a:p>
            <a:r>
              <a:rPr lang="en-GB" sz="1500" b="1">
                <a:solidFill>
                  <a:srgbClr val="CC9131"/>
                </a:solidFill>
              </a:rPr>
              <a:t>EJEMPLO CLIENTE</a:t>
            </a:r>
          </a:p>
          <a:p>
            <a:r>
              <a:rPr lang="es-ES" sz="1500">
                <a:solidFill>
                  <a:srgbClr val="406F70"/>
                </a:solidFill>
              </a:rPr>
              <a:t>La </a:t>
            </a:r>
            <a:r>
              <a:rPr lang="es-ES" sz="1500" dirty="0">
                <a:solidFill>
                  <a:srgbClr val="406F70"/>
                </a:solidFill>
              </a:rPr>
              <a:t>misión de </a:t>
            </a:r>
            <a:r>
              <a:rPr lang="es-ES" sz="1500" dirty="0" err="1">
                <a:solidFill>
                  <a:srgbClr val="406F70"/>
                </a:solidFill>
              </a:rPr>
              <a:t>Crussh</a:t>
            </a:r>
            <a:r>
              <a:rPr lang="es-ES" sz="1500" dirty="0">
                <a:solidFill>
                  <a:srgbClr val="406F70"/>
                </a:solidFill>
              </a:rPr>
              <a:t> de ofrecer alimentos "más sanos y sabrosos" en la calle era un nicho de mercado y una visión de futuro en 1998, pero hoy en día se adapta a la tendencia generalizada de la alimentación limpia, manteniendo una ventaja sobre sus competidores gracias a su servicio y a sus ingredientes de alta calidad.</a:t>
            </a:r>
            <a:r>
              <a:rPr lang="en-GB" sz="1500" dirty="0">
                <a:solidFill>
                  <a:srgbClr val="406F70"/>
                </a:solidFill>
              </a:rPr>
              <a:t>.                                   </a:t>
            </a:r>
            <a:r>
              <a:rPr lang="en-GB" sz="1500" b="1" dirty="0">
                <a:solidFill>
                  <a:srgbClr val="085156"/>
                </a:solidFill>
                <a:highlight>
                  <a:srgbClr val="F5C05B"/>
                </a:highlight>
              </a:rPr>
              <a:t>READ </a:t>
            </a:r>
            <a:r>
              <a:rPr lang="en-GB" sz="1500" dirty="0">
                <a:solidFill>
                  <a:srgbClr val="406F70"/>
                </a:solidFill>
              </a:rPr>
              <a:t>  </a:t>
            </a:r>
            <a:r>
              <a:rPr lang="en-IE" sz="1500" dirty="0">
                <a:hlinkClick r:id="rId2"/>
              </a:rPr>
              <a:t>about us - </a:t>
            </a:r>
            <a:r>
              <a:rPr lang="en-IE" sz="1500" dirty="0" err="1">
                <a:hlinkClick r:id="rId2"/>
              </a:rPr>
              <a:t>Crussh</a:t>
            </a:r>
            <a:endParaRPr lang="en-GB" sz="1500" dirty="0">
              <a:solidFill>
                <a:srgbClr val="406F70"/>
              </a:solidFill>
            </a:endParaRPr>
          </a:p>
          <a:p>
            <a:endParaRPr lang="en-GB" sz="1500" dirty="0"/>
          </a:p>
          <a:p>
            <a:endParaRPr lang="en-GB" sz="1500" dirty="0"/>
          </a:p>
          <a:p>
            <a:endParaRPr lang="en-IE" sz="1500" dirty="0"/>
          </a:p>
        </p:txBody>
      </p:sp>
      <p:pic>
        <p:nvPicPr>
          <p:cNvPr id="12" name="Picture 11">
            <a:extLst>
              <a:ext uri="{FF2B5EF4-FFF2-40B4-BE49-F238E27FC236}">
                <a16:creationId xmlns:a16="http://schemas.microsoft.com/office/drawing/2014/main" id="{0276AC02-5DB7-4F12-ACE3-76B7B144FA6C}"/>
              </a:ext>
            </a:extLst>
          </p:cNvPr>
          <p:cNvPicPr>
            <a:picLocks noChangeAspect="1"/>
          </p:cNvPicPr>
          <p:nvPr/>
        </p:nvPicPr>
        <p:blipFill>
          <a:blip r:embed="rId3"/>
          <a:stretch>
            <a:fillRect/>
          </a:stretch>
        </p:blipFill>
        <p:spPr>
          <a:xfrm>
            <a:off x="7643066" y="3992370"/>
            <a:ext cx="3660365" cy="2694917"/>
          </a:xfrm>
          <a:prstGeom prst="rect">
            <a:avLst/>
          </a:prstGeom>
        </p:spPr>
      </p:pic>
      <p:sp>
        <p:nvSpPr>
          <p:cNvPr id="7" name="TextBox 6">
            <a:extLst>
              <a:ext uri="{FF2B5EF4-FFF2-40B4-BE49-F238E27FC236}">
                <a16:creationId xmlns:a16="http://schemas.microsoft.com/office/drawing/2014/main" id="{7676BF96-9D7D-4A52-8624-DE91DEE16395}"/>
              </a:ext>
            </a:extLst>
          </p:cNvPr>
          <p:cNvSpPr txBox="1"/>
          <p:nvPr/>
        </p:nvSpPr>
        <p:spPr>
          <a:xfrm>
            <a:off x="8793874" y="60224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405114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38209" y="750791"/>
            <a:ext cx="8857251" cy="1160989"/>
          </a:xfrm>
        </p:spPr>
        <p:txBody>
          <a:bodyPr/>
          <a:lstStyle/>
          <a:p>
            <a:pPr algn="l"/>
            <a:r>
              <a:rPr lang="en-GB" b="1" dirty="0">
                <a:solidFill>
                  <a:srgbClr val="CC9131"/>
                </a:solidFill>
                <a:effectLst/>
              </a:rPr>
              <a:t>About Collective Food, UK</a:t>
            </a: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38208" y="1516585"/>
            <a:ext cx="5681591" cy="3230383"/>
          </a:xfrm>
        </p:spPr>
        <p:txBody>
          <a:bodyPr/>
          <a:lstStyle/>
          <a:p>
            <a:pPr algn="just"/>
            <a:r>
              <a:rPr lang="es-ES" dirty="0">
                <a:solidFill>
                  <a:srgbClr val="406F70"/>
                </a:solidFill>
              </a:rPr>
              <a:t>Disponen de una amplia red de productores en todo el mundo, que abarca 42 países, con millones de productos disponibles seleccionados por su calidad y consistencia.</a:t>
            </a:r>
          </a:p>
          <a:p>
            <a:pPr algn="just"/>
            <a:r>
              <a:rPr lang="es-ES" dirty="0">
                <a:solidFill>
                  <a:srgbClr val="406F70"/>
                </a:solidFill>
              </a:rPr>
              <a:t>Prestan servicio a grupos de restaurantes establecidos y emergentes, cocinas oscuras, empresas de reparto de comidas, fabricantes de alimentos, cadenas de supermercados y más</a:t>
            </a:r>
            <a:r>
              <a:rPr lang="en-GB" dirty="0">
                <a:solidFill>
                  <a:srgbClr val="406F70"/>
                </a:solidFill>
                <a:effectLst/>
              </a:rPr>
              <a:t>. </a:t>
            </a:r>
          </a:p>
          <a:p>
            <a:r>
              <a:rPr lang="en-GB" b="1" dirty="0">
                <a:solidFill>
                  <a:srgbClr val="085156"/>
                </a:solidFill>
                <a:highlight>
                  <a:srgbClr val="F5C05B"/>
                </a:highlight>
              </a:rPr>
              <a:t>Lea</a:t>
            </a:r>
            <a:r>
              <a:rPr lang="en-GB" sz="2400" b="1" dirty="0">
                <a:solidFill>
                  <a:srgbClr val="085156"/>
                </a:solidFill>
                <a:highlight>
                  <a:srgbClr val="F5C05B"/>
                </a:highlight>
              </a:rPr>
              <a:t> </a:t>
            </a:r>
            <a:r>
              <a:rPr lang="en-GB" sz="2400" dirty="0">
                <a:solidFill>
                  <a:srgbClr val="406F70"/>
                </a:solidFill>
              </a:rPr>
              <a:t> </a:t>
            </a:r>
          </a:p>
          <a:p>
            <a:pPr algn="l"/>
            <a:r>
              <a:rPr lang="en-GB" dirty="0">
                <a:hlinkClick r:id="rId2"/>
              </a:rPr>
              <a:t>FAQs for restaurants and hospitality (collectivfood.com)</a:t>
            </a:r>
            <a:endParaRPr lang="en-GB" dirty="0">
              <a:solidFill>
                <a:srgbClr val="406F70"/>
              </a:solidFill>
              <a:effectLst/>
            </a:endParaRPr>
          </a:p>
        </p:txBody>
      </p:sp>
      <p:pic>
        <p:nvPicPr>
          <p:cNvPr id="3074" name="Picture 2">
            <a:extLst>
              <a:ext uri="{FF2B5EF4-FFF2-40B4-BE49-F238E27FC236}">
                <a16:creationId xmlns:a16="http://schemas.microsoft.com/office/drawing/2014/main" id="{54DF35AE-B2E8-4632-88BC-53F6C9731C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206" y="2123853"/>
            <a:ext cx="4685483" cy="350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7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 logo&#10;&#10;Description automatically generated">
            <a:hlinkClick r:id="rId2"/>
            <a:extLst>
              <a:ext uri="{FF2B5EF4-FFF2-40B4-BE49-F238E27FC236}">
                <a16:creationId xmlns:a16="http://schemas.microsoft.com/office/drawing/2014/main" id="{33FC5794-A0FD-4B43-96C7-D99D88B0B89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554" r="-1"/>
          <a:stretch/>
        </p:blipFill>
        <p:spPr>
          <a:xfrm>
            <a:off x="8818323" y="1223694"/>
            <a:ext cx="3373677" cy="4033653"/>
          </a:xfrm>
        </p:spPr>
      </p:pic>
      <p:sp>
        <p:nvSpPr>
          <p:cNvPr id="3" name="Text Placeholder 2">
            <a:extLst>
              <a:ext uri="{FF2B5EF4-FFF2-40B4-BE49-F238E27FC236}">
                <a16:creationId xmlns:a16="http://schemas.microsoft.com/office/drawing/2014/main" id="{0EDC6C01-9547-4179-B019-E2E36484484B}"/>
              </a:ext>
            </a:extLst>
          </p:cNvPr>
          <p:cNvSpPr>
            <a:spLocks noGrp="1"/>
          </p:cNvSpPr>
          <p:nvPr>
            <p:ph type="body" sz="quarter" idx="16"/>
          </p:nvPr>
        </p:nvSpPr>
        <p:spPr>
          <a:xfrm>
            <a:off x="256780" y="526341"/>
            <a:ext cx="5839220" cy="697353"/>
          </a:xfrm>
        </p:spPr>
        <p:txBody>
          <a:bodyPr/>
          <a:lstStyle/>
          <a:p>
            <a:r>
              <a:rPr lang="es-ES_tradnl" b="1" dirty="0">
                <a:solidFill>
                  <a:srgbClr val="CC9131"/>
                </a:solidFill>
              </a:rPr>
              <a:t>Estudio de caso de Eslovenia</a:t>
            </a:r>
            <a:endParaRPr lang="en-IE" b="1" dirty="0">
              <a:solidFill>
                <a:srgbClr val="CC9131"/>
              </a:solidFill>
            </a:endParaRPr>
          </a:p>
        </p:txBody>
      </p:sp>
      <p:sp>
        <p:nvSpPr>
          <p:cNvPr id="4" name="Text Placeholder 3">
            <a:extLst>
              <a:ext uri="{FF2B5EF4-FFF2-40B4-BE49-F238E27FC236}">
                <a16:creationId xmlns:a16="http://schemas.microsoft.com/office/drawing/2014/main" id="{0D894E49-348E-471B-916F-0A469EBE28E8}"/>
              </a:ext>
            </a:extLst>
          </p:cNvPr>
          <p:cNvSpPr>
            <a:spLocks noGrp="1"/>
          </p:cNvSpPr>
          <p:nvPr>
            <p:ph type="body" sz="quarter" idx="17"/>
          </p:nvPr>
        </p:nvSpPr>
        <p:spPr>
          <a:xfrm>
            <a:off x="180975" y="1607995"/>
            <a:ext cx="8153400" cy="4268930"/>
          </a:xfrm>
        </p:spPr>
        <p:txBody>
          <a:bodyPr/>
          <a:lstStyle/>
          <a:p>
            <a:pPr algn="just"/>
            <a:r>
              <a:rPr lang="es-ES_tradnl" sz="2400" b="1" dirty="0">
                <a:solidFill>
                  <a:srgbClr val="406F70"/>
                </a:solidFill>
              </a:rPr>
              <a:t>La Caja Ecológica </a:t>
            </a:r>
            <a:r>
              <a:rPr lang="es-ES_tradnl" sz="2400" b="1" dirty="0" err="1">
                <a:solidFill>
                  <a:srgbClr val="406F70"/>
                </a:solidFill>
              </a:rPr>
              <a:t>Dobrina</a:t>
            </a:r>
            <a:r>
              <a:rPr lang="es-ES_tradnl" sz="2400" b="1" dirty="0">
                <a:solidFill>
                  <a:srgbClr val="406F70"/>
                </a:solidFill>
              </a:rPr>
              <a:t> </a:t>
            </a:r>
            <a:r>
              <a:rPr lang="es-ES_tradnl" sz="2400" dirty="0">
                <a:solidFill>
                  <a:srgbClr val="406F70"/>
                </a:solidFill>
              </a:rPr>
              <a:t>es una cooperativa para el desarrollo del abastecimiento local sostenible. El objetivo principal de la cooperativa es desarrollar las pequeñas explotaciones agrícolas, el comercio justo de alimentos y ofrecer oportunidades de </a:t>
            </a:r>
            <a:r>
              <a:rPr lang="es-ES_tradnl" sz="2400" b="1" dirty="0">
                <a:solidFill>
                  <a:srgbClr val="406F70"/>
                </a:solidFill>
              </a:rPr>
              <a:t>pago justo a los cultivadores y productores</a:t>
            </a:r>
            <a:r>
              <a:rPr lang="es-ES_tradnl" sz="2400" dirty="0">
                <a:solidFill>
                  <a:srgbClr val="406F70"/>
                </a:solidFill>
              </a:rPr>
              <a:t>. </a:t>
            </a:r>
          </a:p>
          <a:p>
            <a:pPr algn="just"/>
            <a:r>
              <a:rPr lang="es-ES_tradnl" sz="2400" dirty="0">
                <a:solidFill>
                  <a:srgbClr val="406F70"/>
                </a:solidFill>
              </a:rPr>
              <a:t>Al mismo tiempo, la cooperativa conecta el campo con el centro urbano y</a:t>
            </a:r>
            <a:r>
              <a:rPr lang="es-ES_tradnl" sz="2400" b="1" dirty="0">
                <a:solidFill>
                  <a:srgbClr val="406F70"/>
                </a:solidFill>
              </a:rPr>
              <a:t>, en consecuencia, promueve y desarrolla la agricultura ecológica</a:t>
            </a:r>
            <a:r>
              <a:rPr lang="es-ES_tradnl" sz="2400" dirty="0">
                <a:solidFill>
                  <a:srgbClr val="406F70"/>
                </a:solidFill>
              </a:rPr>
              <a:t>. Fomenta </a:t>
            </a:r>
            <a:r>
              <a:rPr lang="es-ES_tradnl" sz="2400" b="1" dirty="0">
                <a:solidFill>
                  <a:srgbClr val="406F70"/>
                </a:solidFill>
              </a:rPr>
              <a:t>los principios del suministro local sostenible de alimentos </a:t>
            </a:r>
            <a:r>
              <a:rPr lang="es-ES_tradnl" sz="2400" dirty="0">
                <a:solidFill>
                  <a:srgbClr val="406F70"/>
                </a:solidFill>
              </a:rPr>
              <a:t>y las actividades socio-empresariales en la producción y el procesamiento de alimentos, así como la preservación del patrimonio cultural, técnico y natural en la agricultura. </a:t>
            </a:r>
          </a:p>
          <a:p>
            <a:pPr algn="just"/>
            <a:r>
              <a:rPr lang="es-ES_tradnl" sz="2400" b="1" dirty="0">
                <a:solidFill>
                  <a:srgbClr val="406F70"/>
                </a:solidFill>
              </a:rPr>
              <a:t>LEER LA HISTORIA COMPLETA </a:t>
            </a:r>
            <a:r>
              <a:rPr lang="en-IE" sz="1800" dirty="0">
                <a:hlinkClick r:id="rId4"/>
              </a:rPr>
              <a:t>71-Ecological-Box.pdf (foodinnovation.how)</a:t>
            </a:r>
            <a:endParaRPr lang="en-US" sz="1800" dirty="0">
              <a:solidFill>
                <a:srgbClr val="406F70"/>
              </a:solidFill>
            </a:endParaRPr>
          </a:p>
        </p:txBody>
      </p:sp>
      <p:sp>
        <p:nvSpPr>
          <p:cNvPr id="9" name="Oval 8">
            <a:extLst>
              <a:ext uri="{FF2B5EF4-FFF2-40B4-BE49-F238E27FC236}">
                <a16:creationId xmlns:a16="http://schemas.microsoft.com/office/drawing/2014/main" id="{F593D28A-FDA6-4439-B045-1FE41030EDCB}"/>
              </a:ext>
            </a:extLst>
          </p:cNvPr>
          <p:cNvSpPr/>
          <p:nvPr/>
        </p:nvSpPr>
        <p:spPr>
          <a:xfrm>
            <a:off x="10583058" y="671675"/>
            <a:ext cx="1427967" cy="15381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06F70"/>
                </a:solidFill>
              </a:rPr>
              <a:t>Click link here</a:t>
            </a:r>
            <a:r>
              <a:rPr lang="en-US"/>
              <a:t> </a:t>
            </a:r>
            <a:endParaRPr lang="en-IE"/>
          </a:p>
        </p:txBody>
      </p:sp>
      <p:sp>
        <p:nvSpPr>
          <p:cNvPr id="7" name="TextBox 6">
            <a:extLst>
              <a:ext uri="{FF2B5EF4-FFF2-40B4-BE49-F238E27FC236}">
                <a16:creationId xmlns:a16="http://schemas.microsoft.com/office/drawing/2014/main" id="{C31F6AF5-F81E-4C4B-A1AA-060B00111C60}"/>
              </a:ext>
            </a:extLst>
          </p:cNvPr>
          <p:cNvSpPr txBox="1"/>
          <p:nvPr/>
        </p:nvSpPr>
        <p:spPr>
          <a:xfrm>
            <a:off x="7179561" y="244750"/>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162855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DC6C01-9547-4179-B019-E2E36484484B}"/>
              </a:ext>
            </a:extLst>
          </p:cNvPr>
          <p:cNvSpPr>
            <a:spLocks noGrp="1"/>
          </p:cNvSpPr>
          <p:nvPr>
            <p:ph type="body" sz="quarter" idx="16"/>
          </p:nvPr>
        </p:nvSpPr>
        <p:spPr>
          <a:xfrm>
            <a:off x="358040" y="632398"/>
            <a:ext cx="5839220" cy="697353"/>
          </a:xfrm>
        </p:spPr>
        <p:txBody>
          <a:bodyPr/>
          <a:lstStyle/>
          <a:p>
            <a:r>
              <a:rPr lang="es-ES_tradnl" b="1" dirty="0">
                <a:solidFill>
                  <a:srgbClr val="CC9131"/>
                </a:solidFill>
              </a:rPr>
              <a:t> Estudio de caso de Eslovenia</a:t>
            </a:r>
          </a:p>
          <a:p>
            <a:endParaRPr lang="en-IE" b="1" dirty="0">
              <a:solidFill>
                <a:srgbClr val="CC9131"/>
              </a:solidFill>
            </a:endParaRPr>
          </a:p>
        </p:txBody>
      </p:sp>
      <p:sp>
        <p:nvSpPr>
          <p:cNvPr id="4" name="Text Placeholder 3">
            <a:extLst>
              <a:ext uri="{FF2B5EF4-FFF2-40B4-BE49-F238E27FC236}">
                <a16:creationId xmlns:a16="http://schemas.microsoft.com/office/drawing/2014/main" id="{0D894E49-348E-471B-916F-0A469EBE28E8}"/>
              </a:ext>
            </a:extLst>
          </p:cNvPr>
          <p:cNvSpPr>
            <a:spLocks noGrp="1"/>
          </p:cNvSpPr>
          <p:nvPr>
            <p:ph type="body" sz="quarter" idx="17"/>
          </p:nvPr>
        </p:nvSpPr>
        <p:spPr>
          <a:xfrm>
            <a:off x="180975" y="1607995"/>
            <a:ext cx="6569781" cy="4268930"/>
          </a:xfrm>
        </p:spPr>
        <p:txBody>
          <a:bodyPr/>
          <a:lstStyle/>
          <a:p>
            <a:pPr algn="just"/>
            <a:r>
              <a:rPr lang="es-ES_tradnl" sz="2400" dirty="0">
                <a:solidFill>
                  <a:srgbClr val="085156"/>
                </a:solidFill>
              </a:rPr>
              <a:t>Fue creado por cultivadores y transformadores de pequeñas explotaciones tradicionales de </a:t>
            </a:r>
            <a:r>
              <a:rPr lang="es-ES_tradnl" sz="2400" dirty="0" err="1">
                <a:solidFill>
                  <a:srgbClr val="085156"/>
                </a:solidFill>
              </a:rPr>
              <a:t>Slovenske</a:t>
            </a:r>
            <a:r>
              <a:rPr lang="es-ES_tradnl" sz="2400" dirty="0">
                <a:solidFill>
                  <a:srgbClr val="085156"/>
                </a:solidFill>
              </a:rPr>
              <a:t> </a:t>
            </a:r>
            <a:r>
              <a:rPr lang="es-ES_tradnl" sz="2400" dirty="0" err="1">
                <a:solidFill>
                  <a:srgbClr val="085156"/>
                </a:solidFill>
              </a:rPr>
              <a:t>gorice</a:t>
            </a:r>
            <a:r>
              <a:rPr lang="es-ES_tradnl" sz="2400" dirty="0">
                <a:solidFill>
                  <a:srgbClr val="085156"/>
                </a:solidFill>
              </a:rPr>
              <a:t>. Con el deseo de ofrecer a los residentes en un entorno urbano una </a:t>
            </a:r>
            <a:r>
              <a:rPr lang="es-ES_tradnl" sz="2400" b="1" dirty="0">
                <a:solidFill>
                  <a:srgbClr val="085156"/>
                </a:solidFill>
              </a:rPr>
              <a:t>cosecha fresca, de temporada, local y saludable</a:t>
            </a:r>
            <a:r>
              <a:rPr lang="es-ES_tradnl" sz="2400" dirty="0">
                <a:solidFill>
                  <a:srgbClr val="085156"/>
                </a:solidFill>
              </a:rPr>
              <a:t>, combinaron sus productos y establecieron su mercado cooperativo</a:t>
            </a:r>
            <a:r>
              <a:rPr lang="en-US" sz="2400" dirty="0">
                <a:solidFill>
                  <a:srgbClr val="085156"/>
                </a:solidFill>
              </a:rPr>
              <a:t>. </a:t>
            </a:r>
          </a:p>
          <a:p>
            <a:pPr algn="just"/>
            <a:r>
              <a:rPr lang="en-US" sz="2400" dirty="0">
                <a:solidFill>
                  <a:srgbClr val="085156"/>
                </a:solidFill>
              </a:rPr>
              <a:t>Hoy en </a:t>
            </a:r>
            <a:r>
              <a:rPr lang="en-US" sz="2400" dirty="0" err="1">
                <a:solidFill>
                  <a:srgbClr val="085156"/>
                </a:solidFill>
              </a:rPr>
              <a:t>día</a:t>
            </a:r>
            <a:r>
              <a:rPr lang="en-US" sz="2400" dirty="0">
                <a:solidFill>
                  <a:srgbClr val="085156"/>
                </a:solidFill>
              </a:rPr>
              <a:t>, </a:t>
            </a:r>
            <a:r>
              <a:rPr lang="en-US" sz="2400" dirty="0" err="1">
                <a:solidFill>
                  <a:srgbClr val="085156"/>
                </a:solidFill>
              </a:rPr>
              <a:t>suministran</a:t>
            </a:r>
            <a:r>
              <a:rPr lang="en-US" sz="2400" dirty="0">
                <a:solidFill>
                  <a:srgbClr val="085156"/>
                </a:solidFill>
              </a:rPr>
              <a:t> a </a:t>
            </a:r>
            <a:r>
              <a:rPr lang="en-US" sz="2400" dirty="0" err="1">
                <a:solidFill>
                  <a:srgbClr val="085156"/>
                </a:solidFill>
              </a:rPr>
              <a:t>muchos</a:t>
            </a:r>
            <a:r>
              <a:rPr lang="en-US" sz="2400" dirty="0">
                <a:solidFill>
                  <a:srgbClr val="085156"/>
                </a:solidFill>
              </a:rPr>
              <a:t> </a:t>
            </a:r>
            <a:r>
              <a:rPr lang="en-US" sz="2400" dirty="0" err="1">
                <a:solidFill>
                  <a:srgbClr val="085156"/>
                </a:solidFill>
              </a:rPr>
              <a:t>establecimientos</a:t>
            </a:r>
            <a:r>
              <a:rPr lang="en-US" sz="2400" dirty="0">
                <a:solidFill>
                  <a:srgbClr val="085156"/>
                </a:solidFill>
              </a:rPr>
              <a:t> de </a:t>
            </a:r>
            <a:r>
              <a:rPr lang="en-US" sz="2400" dirty="0" err="1">
                <a:solidFill>
                  <a:srgbClr val="085156"/>
                </a:solidFill>
              </a:rPr>
              <a:t>restauración</a:t>
            </a:r>
            <a:r>
              <a:rPr lang="en-US" sz="2400" dirty="0">
                <a:solidFill>
                  <a:srgbClr val="085156"/>
                </a:solidFill>
              </a:rPr>
              <a:t> </a:t>
            </a:r>
            <a:r>
              <a:rPr lang="en-US" sz="2400" dirty="0" err="1">
                <a:solidFill>
                  <a:srgbClr val="085156"/>
                </a:solidFill>
              </a:rPr>
              <a:t>pública</a:t>
            </a:r>
            <a:r>
              <a:rPr lang="en-US" sz="2400" dirty="0">
                <a:solidFill>
                  <a:srgbClr val="085156"/>
                </a:solidFill>
              </a:rPr>
              <a:t> </a:t>
            </a:r>
            <a:r>
              <a:rPr lang="en-US" sz="2000" dirty="0">
                <a:solidFill>
                  <a:srgbClr val="085156"/>
                </a:solidFill>
                <a:hlinkClick r:id="rId2"/>
              </a:rPr>
              <a:t>https://www.zadruga-dobrina.si/zabojckis</a:t>
            </a:r>
            <a:r>
              <a:rPr lang="en-US" sz="2000" dirty="0">
                <a:solidFill>
                  <a:srgbClr val="085156"/>
                </a:solidFill>
              </a:rPr>
              <a:t> </a:t>
            </a:r>
            <a:r>
              <a:rPr lang="en-US" sz="2400" dirty="0">
                <a:solidFill>
                  <a:srgbClr val="085156"/>
                </a:solidFill>
              </a:rPr>
              <a:t> </a:t>
            </a:r>
            <a:r>
              <a:rPr lang="es-ES_tradnl" sz="2400" dirty="0">
                <a:solidFill>
                  <a:srgbClr val="085156"/>
                </a:solidFill>
              </a:rPr>
              <a:t>con alimentos locales. Ofrecen sus productos mediante un sistema de cajas con verduras y frutas frescas a través de una tienda online</a:t>
            </a:r>
            <a:r>
              <a:rPr lang="en-US" sz="2400" dirty="0">
                <a:solidFill>
                  <a:srgbClr val="085156"/>
                </a:solidFill>
              </a:rPr>
              <a:t>.</a:t>
            </a:r>
            <a:endParaRPr lang="en-IE" sz="2400" dirty="0">
              <a:solidFill>
                <a:srgbClr val="085156"/>
              </a:solidFill>
            </a:endParaRPr>
          </a:p>
        </p:txBody>
      </p:sp>
      <p:pic>
        <p:nvPicPr>
          <p:cNvPr id="10" name="Picture 9" descr="A box of vegetables&#10;&#10;Description automatically generated with low confidence">
            <a:extLst>
              <a:ext uri="{FF2B5EF4-FFF2-40B4-BE49-F238E27FC236}">
                <a16:creationId xmlns:a16="http://schemas.microsoft.com/office/drawing/2014/main" id="{7B2D1781-2C01-42A9-A3EF-F34A825E64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
          <a:stretch/>
        </p:blipFill>
        <p:spPr>
          <a:xfrm>
            <a:off x="8723086" y="1256443"/>
            <a:ext cx="3456000" cy="4064000"/>
          </a:xfrm>
          <a:prstGeom prst="rect">
            <a:avLst/>
          </a:prstGeom>
        </p:spPr>
      </p:pic>
    </p:spTree>
    <p:extLst>
      <p:ext uri="{BB962C8B-B14F-4D97-AF65-F5344CB8AC3E}">
        <p14:creationId xmlns:p14="http://schemas.microsoft.com/office/powerpoint/2010/main" val="125694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2E5F97-3C64-4BB0-A267-D6BA9BCA8057}"/>
              </a:ext>
            </a:extLst>
          </p:cNvPr>
          <p:cNvSpPr>
            <a:spLocks noGrp="1"/>
          </p:cNvSpPr>
          <p:nvPr>
            <p:ph type="body" sz="quarter" idx="19"/>
          </p:nvPr>
        </p:nvSpPr>
        <p:spPr>
          <a:xfrm>
            <a:off x="279401" y="422198"/>
            <a:ext cx="7264399" cy="1461552"/>
          </a:xfrm>
        </p:spPr>
        <p:txBody>
          <a:bodyPr>
            <a:normAutofit/>
          </a:bodyPr>
          <a:lstStyle/>
          <a:p>
            <a:r>
              <a:rPr lang="es-ES_tradnl" dirty="0"/>
              <a:t>Impulsar un nuevo sistema alimentario</a:t>
            </a:r>
            <a:endParaRPr lang="en-IE" dirty="0"/>
          </a:p>
        </p:txBody>
      </p:sp>
      <p:sp>
        <p:nvSpPr>
          <p:cNvPr id="4" name="Text Placeholder 3">
            <a:extLst>
              <a:ext uri="{FF2B5EF4-FFF2-40B4-BE49-F238E27FC236}">
                <a16:creationId xmlns:a16="http://schemas.microsoft.com/office/drawing/2014/main" id="{8BEC02A4-00D4-46CF-AF9D-747397E1A8DA}"/>
              </a:ext>
            </a:extLst>
          </p:cNvPr>
          <p:cNvSpPr>
            <a:spLocks noGrp="1"/>
          </p:cNvSpPr>
          <p:nvPr>
            <p:ph type="body" sz="quarter" idx="20"/>
          </p:nvPr>
        </p:nvSpPr>
        <p:spPr>
          <a:xfrm>
            <a:off x="255927" y="1728172"/>
            <a:ext cx="6024929" cy="4996478"/>
          </a:xfrm>
        </p:spPr>
        <p:txBody>
          <a:bodyPr/>
          <a:lstStyle/>
          <a:p>
            <a:pPr algn="just"/>
            <a:r>
              <a:rPr lang="es-ES_tradnl" sz="2200" dirty="0">
                <a:solidFill>
                  <a:srgbClr val="085156"/>
                </a:solidFill>
              </a:rPr>
              <a:t>OPEN FOOD NETWORK es una plataforma de código abierto que permite crear nuevas cadenas de suministro éticas. Los productores de alimentos pueden vender en línea, los mayoristas pueden gestionar grupos de compra y suministrar productos a través de redes de centros y tiendas de alimentación. Las comunidades pueden reunir a los productores para crear un mercado agrícola virtual, construyendo una economía alimentaria local resistente.</a:t>
            </a:r>
          </a:p>
          <a:p>
            <a:pPr algn="just"/>
            <a:r>
              <a:rPr lang="es-ES_tradnl" sz="2200" dirty="0">
                <a:solidFill>
                  <a:srgbClr val="085156"/>
                </a:solidFill>
              </a:rPr>
              <a:t>OFN opera en 9 países, con 1000 productores locales que lo utilizan para llegar a los mercados a vender sus productos y apoyar sus economías alimentarias locales en estos tiempos difíciles</a:t>
            </a:r>
            <a:r>
              <a:rPr lang="en-GB" sz="2200" b="0" i="0" dirty="0">
                <a:solidFill>
                  <a:srgbClr val="085156"/>
                </a:solidFill>
                <a:effectLst/>
              </a:rPr>
              <a:t>.</a:t>
            </a:r>
          </a:p>
          <a:p>
            <a:pPr algn="just"/>
            <a:endParaRPr lang="en-IE" sz="2200" dirty="0">
              <a:solidFill>
                <a:srgbClr val="406F70"/>
              </a:solidFill>
            </a:endParaRPr>
          </a:p>
        </p:txBody>
      </p:sp>
      <p:sp>
        <p:nvSpPr>
          <p:cNvPr id="7" name="TextBox 6">
            <a:extLst>
              <a:ext uri="{FF2B5EF4-FFF2-40B4-BE49-F238E27FC236}">
                <a16:creationId xmlns:a16="http://schemas.microsoft.com/office/drawing/2014/main" id="{DD8AF71D-930E-4CFA-AA2F-EC94DBC0BD71}"/>
              </a:ext>
            </a:extLst>
          </p:cNvPr>
          <p:cNvSpPr txBox="1"/>
          <p:nvPr/>
        </p:nvSpPr>
        <p:spPr>
          <a:xfrm>
            <a:off x="7068456" y="4055781"/>
            <a:ext cx="4923971" cy="1200329"/>
          </a:xfrm>
          <a:prstGeom prst="rect">
            <a:avLst/>
          </a:prstGeom>
          <a:solidFill>
            <a:schemeClr val="bg1"/>
          </a:solidFill>
        </p:spPr>
        <p:txBody>
          <a:bodyPr wrap="square" rtlCol="0">
            <a:spAutoFit/>
          </a:bodyPr>
          <a:lstStyle/>
          <a:p>
            <a:r>
              <a:rPr lang="en-GB" b="1" i="0" dirty="0">
                <a:solidFill>
                  <a:schemeClr val="bg1"/>
                </a:solidFill>
                <a:effectLst/>
                <a:highlight>
                  <a:srgbClr val="CC9131"/>
                </a:highlight>
              </a:rPr>
              <a:t>VIEW</a:t>
            </a:r>
            <a:r>
              <a:rPr lang="en-GB" b="1" i="0" dirty="0">
                <a:solidFill>
                  <a:srgbClr val="085156"/>
                </a:solidFill>
                <a:effectLst/>
              </a:rPr>
              <a:t> Example of an OFN</a:t>
            </a:r>
          </a:p>
          <a:p>
            <a:endParaRPr lang="en-GB" dirty="0">
              <a:solidFill>
                <a:srgbClr val="085156"/>
              </a:solidFill>
            </a:endParaRPr>
          </a:p>
          <a:p>
            <a:endParaRPr lang="en-GB" b="0" i="0" dirty="0">
              <a:solidFill>
                <a:srgbClr val="085156"/>
              </a:solidFill>
              <a:effectLst/>
            </a:endParaRPr>
          </a:p>
          <a:p>
            <a:endParaRPr lang="en-IE" dirty="0"/>
          </a:p>
        </p:txBody>
      </p:sp>
      <p:pic>
        <p:nvPicPr>
          <p:cNvPr id="8" name="Online Media 7" title="OFN Ireland Launch!">
            <a:hlinkClick r:id="" action="ppaction://media"/>
            <a:extLst>
              <a:ext uri="{FF2B5EF4-FFF2-40B4-BE49-F238E27FC236}">
                <a16:creationId xmlns:a16="http://schemas.microsoft.com/office/drawing/2014/main" id="{51188587-7AC4-4F3B-9150-B4563867B742}"/>
              </a:ext>
            </a:extLst>
          </p:cNvPr>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7068456" y="1039611"/>
            <a:ext cx="4654923" cy="2630032"/>
          </a:xfrm>
          <a:prstGeom prst="rect">
            <a:avLst/>
          </a:prstGeom>
        </p:spPr>
      </p:pic>
      <p:pic>
        <p:nvPicPr>
          <p:cNvPr id="10" name="Picture 9">
            <a:extLst>
              <a:ext uri="{FF2B5EF4-FFF2-40B4-BE49-F238E27FC236}">
                <a16:creationId xmlns:a16="http://schemas.microsoft.com/office/drawing/2014/main" id="{4E089B2F-1269-410A-8F76-D6B7FBBAC0FF}"/>
              </a:ext>
            </a:extLst>
          </p:cNvPr>
          <p:cNvPicPr>
            <a:picLocks noChangeAspect="1"/>
          </p:cNvPicPr>
          <p:nvPr/>
        </p:nvPicPr>
        <p:blipFill>
          <a:blip r:embed="rId5"/>
          <a:stretch>
            <a:fillRect/>
          </a:stretch>
        </p:blipFill>
        <p:spPr>
          <a:xfrm>
            <a:off x="6854484" y="4478693"/>
            <a:ext cx="4729615" cy="1089004"/>
          </a:xfrm>
          <a:prstGeom prst="rect">
            <a:avLst/>
          </a:prstGeom>
        </p:spPr>
      </p:pic>
      <p:sp>
        <p:nvSpPr>
          <p:cNvPr id="14" name="TextBox 13">
            <a:extLst>
              <a:ext uri="{FF2B5EF4-FFF2-40B4-BE49-F238E27FC236}">
                <a16:creationId xmlns:a16="http://schemas.microsoft.com/office/drawing/2014/main" id="{9E9F05CA-1AE8-476D-82EF-49F362474E0C}"/>
              </a:ext>
            </a:extLst>
          </p:cNvPr>
          <p:cNvSpPr txBox="1"/>
          <p:nvPr/>
        </p:nvSpPr>
        <p:spPr>
          <a:xfrm>
            <a:off x="7665156" y="218765"/>
            <a:ext cx="4247444" cy="646331"/>
          </a:xfrm>
          <a:prstGeom prst="rect">
            <a:avLst/>
          </a:prstGeom>
          <a:solidFill>
            <a:schemeClr val="bg1"/>
          </a:solidFill>
        </p:spPr>
        <p:txBody>
          <a:bodyPr wrap="square" rtlCol="0">
            <a:spAutoFit/>
          </a:bodyPr>
          <a:lstStyle/>
          <a:p>
            <a:pPr algn="r"/>
            <a:r>
              <a:rPr lang="en-GB" b="1" dirty="0">
                <a:solidFill>
                  <a:srgbClr val="085156"/>
                </a:solidFill>
              </a:rPr>
              <a:t>T</a:t>
            </a:r>
            <a:r>
              <a:rPr lang="en-GB" b="1" i="0" dirty="0">
                <a:solidFill>
                  <a:srgbClr val="085156"/>
                </a:solidFill>
                <a:effectLst/>
              </a:rPr>
              <a:t>he Open Food Network Ireland webinar from  July, 2020.</a:t>
            </a:r>
          </a:p>
        </p:txBody>
      </p:sp>
      <p:sp>
        <p:nvSpPr>
          <p:cNvPr id="16" name="TextBox 15">
            <a:extLst>
              <a:ext uri="{FF2B5EF4-FFF2-40B4-BE49-F238E27FC236}">
                <a16:creationId xmlns:a16="http://schemas.microsoft.com/office/drawing/2014/main" id="{F4E22598-B68C-4E3F-A575-2F1ADBF8EACD}"/>
              </a:ext>
            </a:extLst>
          </p:cNvPr>
          <p:cNvSpPr txBox="1"/>
          <p:nvPr/>
        </p:nvSpPr>
        <p:spPr>
          <a:xfrm>
            <a:off x="6993764" y="5676607"/>
            <a:ext cx="4729615" cy="646331"/>
          </a:xfrm>
          <a:prstGeom prst="rect">
            <a:avLst/>
          </a:prstGeom>
          <a:noFill/>
        </p:spPr>
        <p:txBody>
          <a:bodyPr wrap="square">
            <a:spAutoFit/>
          </a:bodyPr>
          <a:lstStyle/>
          <a:p>
            <a:r>
              <a:rPr lang="en-GB" dirty="0">
                <a:hlinkClick r:id="rId6"/>
              </a:rPr>
              <a:t>North Tipperary Online Farmers Market - Open Food Network</a:t>
            </a:r>
            <a:endParaRPr lang="en-IE" dirty="0"/>
          </a:p>
        </p:txBody>
      </p:sp>
      <p:sp>
        <p:nvSpPr>
          <p:cNvPr id="9" name="Oval 8">
            <a:extLst>
              <a:ext uri="{FF2B5EF4-FFF2-40B4-BE49-F238E27FC236}">
                <a16:creationId xmlns:a16="http://schemas.microsoft.com/office/drawing/2014/main" id="{382CC637-6DA3-4E7E-8F24-4A1B8D21296E}"/>
              </a:ext>
            </a:extLst>
          </p:cNvPr>
          <p:cNvSpPr/>
          <p:nvPr/>
        </p:nvSpPr>
        <p:spPr>
          <a:xfrm>
            <a:off x="6096001" y="218766"/>
            <a:ext cx="1919110" cy="820846"/>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Tree>
    <p:extLst>
      <p:ext uri="{BB962C8B-B14F-4D97-AF65-F5344CB8AC3E}">
        <p14:creationId xmlns:p14="http://schemas.microsoft.com/office/powerpoint/2010/main" val="41230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9F315-C720-4CF1-B688-2E837C4748CD}"/>
              </a:ext>
            </a:extLst>
          </p:cNvPr>
          <p:cNvSpPr>
            <a:spLocks noGrp="1"/>
          </p:cNvSpPr>
          <p:nvPr>
            <p:ph type="body" sz="quarter" idx="13"/>
          </p:nvPr>
        </p:nvSpPr>
        <p:spPr/>
        <p:txBody>
          <a:bodyPr/>
          <a:lstStyle/>
          <a:p>
            <a:r>
              <a:rPr lang="en-US" b="1" dirty="0" err="1">
                <a:solidFill>
                  <a:srgbClr val="406F70"/>
                </a:solidFill>
              </a:rPr>
              <a:t>Asociaciones</a:t>
            </a:r>
            <a:endParaRPr lang="en-IE" b="1" dirty="0">
              <a:solidFill>
                <a:srgbClr val="406F70"/>
              </a:solidFill>
            </a:endParaRPr>
          </a:p>
        </p:txBody>
      </p:sp>
      <p:sp>
        <p:nvSpPr>
          <p:cNvPr id="3" name="Text Placeholder 2">
            <a:extLst>
              <a:ext uri="{FF2B5EF4-FFF2-40B4-BE49-F238E27FC236}">
                <a16:creationId xmlns:a16="http://schemas.microsoft.com/office/drawing/2014/main" id="{56E08C21-DF1F-4E77-9ED0-FAF4C44451CD}"/>
              </a:ext>
            </a:extLst>
          </p:cNvPr>
          <p:cNvSpPr>
            <a:spLocks noGrp="1"/>
          </p:cNvSpPr>
          <p:nvPr>
            <p:ph type="body" sz="quarter" idx="14"/>
          </p:nvPr>
        </p:nvSpPr>
        <p:spPr/>
        <p:txBody>
          <a:bodyPr/>
          <a:lstStyle/>
          <a:p>
            <a:r>
              <a:rPr lang="es-ES_tradnl" dirty="0"/>
              <a:t>Agricultura de Apoyo Comunitario (CSA)</a:t>
            </a:r>
          </a:p>
          <a:p>
            <a:endParaRPr lang="en-IE" dirty="0"/>
          </a:p>
        </p:txBody>
      </p:sp>
      <p:sp>
        <p:nvSpPr>
          <p:cNvPr id="4" name="Picture Placeholder 3">
            <a:extLst>
              <a:ext uri="{FF2B5EF4-FFF2-40B4-BE49-F238E27FC236}">
                <a16:creationId xmlns:a16="http://schemas.microsoft.com/office/drawing/2014/main" id="{7E9A05C9-5DF1-4441-81D7-14F3EB1FBC5A}"/>
              </a:ext>
            </a:extLst>
          </p:cNvPr>
          <p:cNvSpPr>
            <a:spLocks noGrp="1"/>
          </p:cNvSpPr>
          <p:nvPr>
            <p:ph type="pic" sz="quarter" idx="15"/>
          </p:nvPr>
        </p:nvSpPr>
        <p:spPr/>
      </p:sp>
      <p:pic>
        <p:nvPicPr>
          <p:cNvPr id="5" name="Online Media 4" title="EU Farm 2 Fork - Community supported agriculture">
            <a:hlinkClick r:id="" action="ppaction://media"/>
            <a:extLst>
              <a:ext uri="{FF2B5EF4-FFF2-40B4-BE49-F238E27FC236}">
                <a16:creationId xmlns:a16="http://schemas.microsoft.com/office/drawing/2014/main" id="{70217C29-0BE3-47E3-A36E-D323340906AB}"/>
              </a:ext>
            </a:extLst>
          </p:cNvPr>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3184071" y="1762734"/>
            <a:ext cx="5740854" cy="3676041"/>
          </a:xfrm>
          <a:prstGeom prst="rect">
            <a:avLst/>
          </a:prstGeom>
        </p:spPr>
      </p:pic>
      <p:sp>
        <p:nvSpPr>
          <p:cNvPr id="6" name="Oval 5">
            <a:extLst>
              <a:ext uri="{FF2B5EF4-FFF2-40B4-BE49-F238E27FC236}">
                <a16:creationId xmlns:a16="http://schemas.microsoft.com/office/drawing/2014/main" id="{8994FB3D-1362-4896-8ECD-B35821481675}"/>
              </a:ext>
            </a:extLst>
          </p:cNvPr>
          <p:cNvSpPr/>
          <p:nvPr/>
        </p:nvSpPr>
        <p:spPr>
          <a:xfrm>
            <a:off x="1086577" y="1077437"/>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70A7145D-0BB2-4FEB-840A-E856B1E4D4F9}"/>
              </a:ext>
            </a:extLst>
          </p:cNvPr>
          <p:cNvSpPr txBox="1"/>
          <p:nvPr/>
        </p:nvSpPr>
        <p:spPr>
          <a:xfrm>
            <a:off x="171450" y="6107013"/>
            <a:ext cx="4686300" cy="307777"/>
          </a:xfrm>
          <a:prstGeom prst="rect">
            <a:avLst/>
          </a:prstGeom>
          <a:noFill/>
        </p:spPr>
        <p:txBody>
          <a:bodyPr wrap="square" rtlCol="0">
            <a:spAutoFit/>
          </a:bodyPr>
          <a:lstStyle/>
          <a:p>
            <a:r>
              <a:rPr lang="en-US" sz="1400">
                <a:hlinkClick r:id="rId5"/>
              </a:rPr>
              <a:t>EU Farm 2 Fork - Community supported agriculture - YouTube</a:t>
            </a:r>
            <a:endParaRPr lang="en-IE" sz="1400"/>
          </a:p>
        </p:txBody>
      </p:sp>
      <p:sp>
        <p:nvSpPr>
          <p:cNvPr id="8" name="TextBox 7">
            <a:extLst>
              <a:ext uri="{FF2B5EF4-FFF2-40B4-BE49-F238E27FC236}">
                <a16:creationId xmlns:a16="http://schemas.microsoft.com/office/drawing/2014/main" id="{1126CD99-3219-4D5D-90C4-E9EB3FB521B1}"/>
              </a:ext>
            </a:extLst>
          </p:cNvPr>
          <p:cNvSpPr txBox="1"/>
          <p:nvPr/>
        </p:nvSpPr>
        <p:spPr>
          <a:xfrm>
            <a:off x="8924924" y="1623621"/>
            <a:ext cx="3267075" cy="4801314"/>
          </a:xfrm>
          <a:prstGeom prst="rect">
            <a:avLst/>
          </a:prstGeom>
          <a:noFill/>
        </p:spPr>
        <p:txBody>
          <a:bodyPr wrap="square" rtlCol="0">
            <a:spAutoFit/>
          </a:bodyPr>
          <a:lstStyle/>
          <a:p>
            <a:pPr algn="ctr"/>
            <a:r>
              <a:rPr lang="es-ES_tradnl" sz="2400" dirty="0">
                <a:solidFill>
                  <a:srgbClr val="406F70"/>
                </a:solidFill>
              </a:rPr>
              <a:t>La estrategia "</a:t>
            </a:r>
            <a:r>
              <a:rPr lang="es-ES_tradnl" sz="2400" dirty="0" err="1">
                <a:solidFill>
                  <a:srgbClr val="406F70"/>
                </a:solidFill>
              </a:rPr>
              <a:t>Farm</a:t>
            </a:r>
            <a:r>
              <a:rPr lang="es-ES_tradnl" sz="2400" dirty="0">
                <a:solidFill>
                  <a:srgbClr val="406F70"/>
                </a:solidFill>
              </a:rPr>
              <a:t> 2 </a:t>
            </a:r>
            <a:r>
              <a:rPr lang="es-ES_tradnl" sz="2400" dirty="0" err="1">
                <a:solidFill>
                  <a:srgbClr val="406F70"/>
                </a:solidFill>
              </a:rPr>
              <a:t>Fork</a:t>
            </a:r>
            <a:r>
              <a:rPr lang="es-ES_tradnl" sz="2400" dirty="0">
                <a:solidFill>
                  <a:srgbClr val="406F70"/>
                </a:solidFill>
              </a:rPr>
              <a:t>" de la UE es una hoja de ruta para hacer más sostenibles los sistemas alimentarios europeos, convirtiendo los retos climáticos y medioambientales en oportunidades para los agricultores y productores de alimentos</a:t>
            </a:r>
            <a:r>
              <a:rPr lang="en-US" sz="2400" b="0" i="0" dirty="0">
                <a:solidFill>
                  <a:srgbClr val="406F70"/>
                </a:solidFill>
                <a:effectLst/>
              </a:rPr>
              <a:t>: </a:t>
            </a:r>
            <a:r>
              <a:rPr lang="en-US" b="0" i="0" dirty="0">
                <a:effectLst/>
                <a:hlinkClick r:id="rId6"/>
              </a:rPr>
              <a:t>https://europa.eu/!gf93pw</a:t>
            </a:r>
            <a:endParaRPr lang="en-IE" dirty="0"/>
          </a:p>
        </p:txBody>
      </p:sp>
    </p:spTree>
    <p:extLst>
      <p:ext uri="{BB962C8B-B14F-4D97-AF65-F5344CB8AC3E}">
        <p14:creationId xmlns:p14="http://schemas.microsoft.com/office/powerpoint/2010/main" val="955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447066" y="384306"/>
            <a:ext cx="8857251" cy="1160989"/>
          </a:xfrm>
        </p:spPr>
        <p:txBody>
          <a:bodyPr/>
          <a:lstStyle/>
          <a:p>
            <a:r>
              <a:rPr lang="es-ES_tradnl" b="1" dirty="0">
                <a:solidFill>
                  <a:srgbClr val="CC9131"/>
                </a:solidFill>
              </a:rPr>
              <a:t>ASOCIACIONES DE LA CADENA DE SUMINISTRO</a:t>
            </a:r>
            <a:endParaRPr lang="en-IE"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70866" y="1385956"/>
            <a:ext cx="10968810" cy="3230383"/>
          </a:xfrm>
        </p:spPr>
        <p:txBody>
          <a:bodyPr/>
          <a:lstStyle/>
          <a:p>
            <a:r>
              <a:rPr lang="es-ES_tradnl" dirty="0">
                <a:solidFill>
                  <a:srgbClr val="085156"/>
                </a:solidFill>
              </a:rPr>
              <a:t>Una asociación de suministro es un compromiso más profundo: por definición</a:t>
            </a:r>
            <a:r>
              <a:rPr lang="es-ES_tradnl" b="1" dirty="0">
                <a:solidFill>
                  <a:srgbClr val="085156"/>
                </a:solidFill>
              </a:rPr>
              <a:t>, es un compromiso a largo plazo para trabajar juntos en beneficio mutuo de ambas partes, compartiendo información relevante y los riesgos y recompensas de la relación</a:t>
            </a:r>
            <a:r>
              <a:rPr lang="es-ES_tradnl" dirty="0">
                <a:solidFill>
                  <a:srgbClr val="085156"/>
                </a:solidFill>
              </a:rPr>
              <a:t>. </a:t>
            </a:r>
          </a:p>
          <a:p>
            <a:r>
              <a:rPr lang="es-ES_tradnl" dirty="0">
                <a:solidFill>
                  <a:srgbClr val="085156"/>
                </a:solidFill>
              </a:rPr>
              <a:t>La asociación con los proveedores para desarrollar relaciones profundas y mutuamente beneficiosas a largo plazo se cita con frecuencia como un medio para disminuir ese riesgo y desarrollar una verdadera excelencia en la cadena de suministro. La creación de asociaciones sólidas entre su empresa de servicios alimentarios y los productores puede aportar ventajas para ambos</a:t>
            </a:r>
            <a:r>
              <a:rPr lang="en-GB" dirty="0">
                <a:solidFill>
                  <a:srgbClr val="085156"/>
                </a:solidFill>
              </a:rPr>
              <a:t>h.</a:t>
            </a:r>
          </a:p>
          <a:p>
            <a:pPr marL="457200" indent="-457200">
              <a:buAutoNum type="arabicPeriod"/>
            </a:pPr>
            <a:r>
              <a:rPr lang="es-ES_tradnl" b="1" dirty="0">
                <a:solidFill>
                  <a:srgbClr val="085156"/>
                </a:solidFill>
              </a:rPr>
              <a:t>Oportunidades de contratos a largo plazo - </a:t>
            </a:r>
            <a:r>
              <a:rPr lang="es-ES_tradnl" dirty="0">
                <a:solidFill>
                  <a:srgbClr val="085156"/>
                </a:solidFill>
              </a:rPr>
              <a:t>La zanahoria para muchos pequeños proveedores es conseguir un contrato a largo plazo que garantice el volumen. Esto es algo bueno para muchos proveedores y les permite programar su producción</a:t>
            </a:r>
            <a:r>
              <a:rPr lang="en-GB" dirty="0">
                <a:solidFill>
                  <a:srgbClr val="085156"/>
                </a:solidFill>
              </a:rPr>
              <a:t>.</a:t>
            </a:r>
          </a:p>
          <a:p>
            <a:pPr marL="457200" indent="-457200">
              <a:buAutoNum type="arabicPeriod"/>
            </a:pPr>
            <a:r>
              <a:rPr lang="es-ES_tradnl" b="1" dirty="0">
                <a:solidFill>
                  <a:srgbClr val="085156"/>
                </a:solidFill>
              </a:rPr>
              <a:t>Consiga el producto/especificación que desea - </a:t>
            </a:r>
            <a:r>
              <a:rPr lang="es-ES_tradnl" dirty="0">
                <a:solidFill>
                  <a:srgbClr val="085156"/>
                </a:solidFill>
              </a:rPr>
              <a:t>Al colaborar, tiene la oportunidad de trabajar con el proveedor para mejorar la innovación y crear valor conjunto.</a:t>
            </a:r>
            <a:endParaRPr lang="en-US" dirty="0">
              <a:solidFill>
                <a:srgbClr val="085156"/>
              </a:solidFill>
            </a:endParaRPr>
          </a:p>
        </p:txBody>
      </p:sp>
    </p:spTree>
    <p:extLst>
      <p:ext uri="{BB962C8B-B14F-4D97-AF65-F5344CB8AC3E}">
        <p14:creationId xmlns:p14="http://schemas.microsoft.com/office/powerpoint/2010/main" val="165822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255156" y="483939"/>
            <a:ext cx="9562257" cy="794130"/>
          </a:xfrm>
        </p:spPr>
        <p:txBody>
          <a:bodyPr>
            <a:normAutofit fontScale="92500" lnSpcReduction="20000"/>
          </a:bodyPr>
          <a:lstStyle/>
          <a:p>
            <a:r>
              <a:rPr lang="es-ES" sz="3200" b="1" dirty="0">
                <a:solidFill>
                  <a:srgbClr val="CC9131"/>
                </a:solidFill>
              </a:rPr>
              <a:t>ESTUDIO DE CASO DE ASOCIACIÓN EN LA CADENA DE SUMINISTRO</a:t>
            </a:r>
            <a:endParaRPr lang="en-IE" sz="3200"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55155" y="1278069"/>
            <a:ext cx="7800623" cy="4529422"/>
          </a:xfrm>
        </p:spPr>
        <p:txBody>
          <a:bodyPr/>
          <a:lstStyle/>
          <a:p>
            <a:pPr algn="just"/>
            <a:r>
              <a:rPr lang="es-ES" sz="1800" dirty="0">
                <a:solidFill>
                  <a:srgbClr val="085156"/>
                </a:solidFill>
              </a:rPr>
              <a:t>Algunos chefs y empresas de servicios alimentarios ven a sus proveedores de alimentos como números o costes, y otros los ven como cuidadores de la tierra, compañeros productores y colaboradores...El chef </a:t>
            </a:r>
            <a:r>
              <a:rPr lang="es-ES" sz="1800" dirty="0" err="1">
                <a:solidFill>
                  <a:srgbClr val="085156"/>
                </a:solidFill>
              </a:rPr>
              <a:t>Enda</a:t>
            </a:r>
            <a:r>
              <a:rPr lang="es-ES" sz="1800" dirty="0">
                <a:solidFill>
                  <a:srgbClr val="085156"/>
                </a:solidFill>
              </a:rPr>
              <a:t> </a:t>
            </a:r>
            <a:r>
              <a:rPr lang="es-ES" sz="1800" dirty="0" err="1">
                <a:solidFill>
                  <a:srgbClr val="085156"/>
                </a:solidFill>
              </a:rPr>
              <a:t>McEvoy</a:t>
            </a:r>
            <a:r>
              <a:rPr lang="es-ES" sz="1800" dirty="0">
                <a:solidFill>
                  <a:srgbClr val="085156"/>
                </a:solidFill>
              </a:rPr>
              <a:t>, con una estrella Michelin, del restaurante </a:t>
            </a:r>
            <a:r>
              <a:rPr lang="es-ES" sz="1800" dirty="0" err="1">
                <a:solidFill>
                  <a:srgbClr val="085156"/>
                </a:solidFill>
              </a:rPr>
              <a:t>Loam</a:t>
            </a:r>
            <a:r>
              <a:rPr lang="es-ES" sz="1800" dirty="0">
                <a:solidFill>
                  <a:srgbClr val="085156"/>
                </a:solidFill>
              </a:rPr>
              <a:t>, en el oeste de Irlanda, es esto </a:t>
            </a:r>
            <a:r>
              <a:rPr lang="es-ES" sz="1800" dirty="0" err="1">
                <a:solidFill>
                  <a:srgbClr val="085156"/>
                </a:solidFill>
              </a:rPr>
              <a:t>último.La</a:t>
            </a:r>
            <a:r>
              <a:rPr lang="es-ES" sz="1800" dirty="0">
                <a:solidFill>
                  <a:srgbClr val="085156"/>
                </a:solidFill>
              </a:rPr>
              <a:t> filosofía de </a:t>
            </a:r>
            <a:r>
              <a:rPr lang="es-ES" sz="1800" dirty="0" err="1">
                <a:solidFill>
                  <a:srgbClr val="085156"/>
                </a:solidFill>
              </a:rPr>
              <a:t>Enda</a:t>
            </a:r>
            <a:r>
              <a:rPr lang="es-ES" sz="1800" dirty="0">
                <a:solidFill>
                  <a:srgbClr val="085156"/>
                </a:solidFill>
              </a:rPr>
              <a:t> es "utilizar únicamente ingredientes procedentes del oeste de Irlanda", por lo que ha desarrollado relaciones sólidas y de confianza con todos sus "colaboradores" o proveedores. Para garantizar el beneficio y el apoyo mutuos, </a:t>
            </a:r>
            <a:r>
              <a:rPr lang="es-ES" sz="1800" dirty="0" err="1">
                <a:solidFill>
                  <a:srgbClr val="085156"/>
                </a:solidFill>
              </a:rPr>
              <a:t>Enda</a:t>
            </a:r>
            <a:r>
              <a:rPr lang="es-ES" sz="1800" dirty="0">
                <a:solidFill>
                  <a:srgbClr val="085156"/>
                </a:solidFill>
              </a:rPr>
              <a:t> limita su número de asociaciones a 8 proveedores o colaboradores, y sin estas relaciones no podría hacer realidad su filosofía. </a:t>
            </a:r>
            <a:r>
              <a:rPr lang="es-ES" sz="1800" dirty="0" err="1">
                <a:solidFill>
                  <a:srgbClr val="085156"/>
                </a:solidFill>
              </a:rPr>
              <a:t>Enda</a:t>
            </a:r>
            <a:r>
              <a:rPr lang="es-ES" sz="1800" dirty="0">
                <a:solidFill>
                  <a:srgbClr val="085156"/>
                </a:solidFill>
              </a:rPr>
              <a:t> ha recibido premios no sólo por su cocina creativa sino por su enfoque sostenible. Una de estas asociaciones es con '</a:t>
            </a:r>
            <a:r>
              <a:rPr lang="es-ES" sz="1800" dirty="0" err="1">
                <a:solidFill>
                  <a:srgbClr val="085156"/>
                </a:solidFill>
              </a:rPr>
              <a:t>Leaf</a:t>
            </a:r>
            <a:r>
              <a:rPr lang="es-ES" sz="1800" dirty="0">
                <a:solidFill>
                  <a:srgbClr val="085156"/>
                </a:solidFill>
              </a:rPr>
              <a:t> &amp; </a:t>
            </a:r>
            <a:r>
              <a:rPr lang="es-ES" sz="1800" dirty="0" err="1">
                <a:solidFill>
                  <a:srgbClr val="085156"/>
                </a:solidFill>
              </a:rPr>
              <a:t>Root</a:t>
            </a:r>
            <a:r>
              <a:rPr lang="es-ES" sz="1800" dirty="0">
                <a:solidFill>
                  <a:srgbClr val="085156"/>
                </a:solidFill>
              </a:rPr>
              <a:t>'</a:t>
            </a:r>
            <a:endParaRPr lang="en-US" sz="1800" dirty="0">
              <a:solidFill>
                <a:srgbClr val="085156"/>
              </a:solidFill>
            </a:endParaRPr>
          </a:p>
        </p:txBody>
      </p:sp>
      <p:pic>
        <p:nvPicPr>
          <p:cNvPr id="4" name="Online Media 3" title="Leaf &amp; Root and Loam, Galway">
            <a:hlinkClick r:id="" action="ppaction://media"/>
            <a:extLst>
              <a:ext uri="{FF2B5EF4-FFF2-40B4-BE49-F238E27FC236}">
                <a16:creationId xmlns:a16="http://schemas.microsoft.com/office/drawing/2014/main" id="{99EDE77E-850A-495B-8E95-F1BCD3CE7DCE}"/>
              </a:ext>
            </a:extLst>
          </p:cNvPr>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8306891" y="3169358"/>
            <a:ext cx="3629955" cy="2050925"/>
          </a:xfrm>
          <a:prstGeom prst="rect">
            <a:avLst/>
          </a:prstGeom>
        </p:spPr>
      </p:pic>
      <p:sp>
        <p:nvSpPr>
          <p:cNvPr id="5" name="Oval 4">
            <a:extLst>
              <a:ext uri="{FF2B5EF4-FFF2-40B4-BE49-F238E27FC236}">
                <a16:creationId xmlns:a16="http://schemas.microsoft.com/office/drawing/2014/main" id="{81F7457B-EC06-4BE0-B623-66F800CF446F}"/>
              </a:ext>
            </a:extLst>
          </p:cNvPr>
          <p:cNvSpPr/>
          <p:nvPr/>
        </p:nvSpPr>
        <p:spPr>
          <a:xfrm>
            <a:off x="8455379" y="2154264"/>
            <a:ext cx="2724067" cy="101509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6" name="TextBox 5">
            <a:extLst>
              <a:ext uri="{FF2B5EF4-FFF2-40B4-BE49-F238E27FC236}">
                <a16:creationId xmlns:a16="http://schemas.microsoft.com/office/drawing/2014/main" id="{42C80EF0-FF54-415D-A336-AAF250026AC3}"/>
              </a:ext>
            </a:extLst>
          </p:cNvPr>
          <p:cNvSpPr txBox="1"/>
          <p:nvPr/>
        </p:nvSpPr>
        <p:spPr>
          <a:xfrm>
            <a:off x="8455379" y="5497689"/>
            <a:ext cx="3567288" cy="338554"/>
          </a:xfrm>
          <a:prstGeom prst="rect">
            <a:avLst/>
          </a:prstGeom>
          <a:noFill/>
        </p:spPr>
        <p:txBody>
          <a:bodyPr wrap="square" rtlCol="0">
            <a:spAutoFit/>
          </a:bodyPr>
          <a:lstStyle/>
          <a:p>
            <a:r>
              <a:rPr lang="en-US" sz="1600" dirty="0">
                <a:hlinkClick r:id="rId5"/>
              </a:rPr>
              <a:t>Leaf &amp; Root and Loam, Galway - YouTube</a:t>
            </a:r>
            <a:endParaRPr lang="en-IE" sz="1600" dirty="0"/>
          </a:p>
        </p:txBody>
      </p:sp>
    </p:spTree>
    <p:extLst>
      <p:ext uri="{BB962C8B-B14F-4D97-AF65-F5344CB8AC3E}">
        <p14:creationId xmlns:p14="http://schemas.microsoft.com/office/powerpoint/2010/main" val="7710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2CD351-E884-4724-BF7C-E12B32631826}"/>
              </a:ext>
            </a:extLst>
          </p:cNvPr>
          <p:cNvSpPr>
            <a:spLocks noGrp="1"/>
          </p:cNvSpPr>
          <p:nvPr>
            <p:ph type="body" sz="quarter" idx="19"/>
          </p:nvPr>
        </p:nvSpPr>
        <p:spPr>
          <a:xfrm>
            <a:off x="579603" y="652821"/>
            <a:ext cx="8857251" cy="566379"/>
          </a:xfrm>
        </p:spPr>
        <p:txBody>
          <a:bodyPr>
            <a:normAutofit lnSpcReduction="10000"/>
          </a:bodyPr>
          <a:lstStyle/>
          <a:p>
            <a:r>
              <a:rPr lang="es-ES_tradnl" b="1" dirty="0">
                <a:solidFill>
                  <a:srgbClr val="CC9131"/>
                </a:solidFill>
              </a:rPr>
              <a:t>MOTORES DEL CAMBIO...</a:t>
            </a:r>
          </a:p>
        </p:txBody>
      </p:sp>
      <p:sp>
        <p:nvSpPr>
          <p:cNvPr id="3" name="Text Placeholder 2">
            <a:extLst>
              <a:ext uri="{FF2B5EF4-FFF2-40B4-BE49-F238E27FC236}">
                <a16:creationId xmlns:a16="http://schemas.microsoft.com/office/drawing/2014/main" id="{64F05663-5AE5-430B-AF36-F2E635D6BA58}"/>
              </a:ext>
            </a:extLst>
          </p:cNvPr>
          <p:cNvSpPr>
            <a:spLocks noGrp="1"/>
          </p:cNvSpPr>
          <p:nvPr>
            <p:ph type="body" sz="quarter" idx="20"/>
          </p:nvPr>
        </p:nvSpPr>
        <p:spPr>
          <a:xfrm>
            <a:off x="579603" y="1219200"/>
            <a:ext cx="9161128" cy="4453642"/>
          </a:xfrm>
        </p:spPr>
        <p:txBody>
          <a:bodyPr/>
          <a:lstStyle/>
          <a:p>
            <a:pPr algn="just"/>
            <a:r>
              <a:rPr lang="es-ES_tradnl" b="1" dirty="0">
                <a:solidFill>
                  <a:srgbClr val="085156"/>
                </a:solidFill>
              </a:rPr>
              <a:t>En resumen</a:t>
            </a:r>
          </a:p>
          <a:p>
            <a:pPr algn="just"/>
            <a:r>
              <a:rPr lang="es-ES_tradnl" b="1" dirty="0">
                <a:solidFill>
                  <a:srgbClr val="085156"/>
                </a:solidFill>
              </a:rPr>
              <a:t>Las cadenas de suministro del futuro tienen que producir alimentos sanos y nutritivos cultivados de forma </a:t>
            </a:r>
            <a:r>
              <a:rPr lang="es-ES_tradnl" dirty="0">
                <a:solidFill>
                  <a:srgbClr val="085156"/>
                </a:solidFill>
              </a:rPr>
              <a:t>ética y respetuosa con el medio ambiente, al tiempo que se enfrentan a los importantes retos que suponen el crecimiento de la población, el cambio climático y la disminución de los recursos naturales.</a:t>
            </a:r>
          </a:p>
          <a:p>
            <a:pPr algn="just"/>
            <a:r>
              <a:rPr lang="es-ES_tradnl" b="1" dirty="0">
                <a:solidFill>
                  <a:srgbClr val="085156"/>
                </a:solidFill>
              </a:rPr>
              <a:t>Los consumidores se han vuelto más conscientes de la salud </a:t>
            </a:r>
            <a:r>
              <a:rPr lang="es-ES_tradnl" dirty="0">
                <a:solidFill>
                  <a:srgbClr val="085156"/>
                </a:solidFill>
              </a:rPr>
              <a:t>y el medio ambiente y exigen más alimentos producidos localmente, menos procesados y de origen conocido. </a:t>
            </a:r>
          </a:p>
          <a:p>
            <a:pPr algn="just"/>
            <a:r>
              <a:rPr lang="es-ES_tradnl" b="1" dirty="0">
                <a:solidFill>
                  <a:srgbClr val="085156"/>
                </a:solidFill>
              </a:rPr>
              <a:t>La prolongación de las cadenas de suministro </a:t>
            </a:r>
            <a:r>
              <a:rPr lang="es-ES_tradnl" dirty="0">
                <a:solidFill>
                  <a:srgbClr val="085156"/>
                </a:solidFill>
              </a:rPr>
              <a:t>está dando lugar a una menor comprensión de los procesos agrícolas, los retos a los que se enfrentan los agricultores y el impacto medioambiental</a:t>
            </a:r>
          </a:p>
          <a:p>
            <a:pPr algn="just"/>
            <a:r>
              <a:rPr lang="es-ES_tradnl" b="1" dirty="0">
                <a:solidFill>
                  <a:srgbClr val="CC9131"/>
                </a:solidFill>
              </a:rPr>
              <a:t>Las cadenas cortas de suministro de alimentos tienen el potencial para que la industria alimentaria actúe como motor de cambio</a:t>
            </a:r>
          </a:p>
        </p:txBody>
      </p:sp>
    </p:spTree>
    <p:extLst>
      <p:ext uri="{BB962C8B-B14F-4D97-AF65-F5344CB8AC3E}">
        <p14:creationId xmlns:p14="http://schemas.microsoft.com/office/powerpoint/2010/main" val="253886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A30589-ADBE-4821-8EA5-AD4D764D2380}"/>
              </a:ext>
            </a:extLst>
          </p:cNvPr>
          <p:cNvSpPr>
            <a:spLocks noGrp="1"/>
          </p:cNvSpPr>
          <p:nvPr>
            <p:ph type="body" sz="quarter" idx="17"/>
          </p:nvPr>
        </p:nvSpPr>
        <p:spPr>
          <a:xfrm>
            <a:off x="2682958" y="3427292"/>
            <a:ext cx="7876753" cy="3173773"/>
          </a:xfrm>
        </p:spPr>
        <p:txBody>
          <a:bodyPr vert="horz" lIns="91440" tIns="45720" rIns="91440" bIns="45720" rtlCol="0" anchor="t">
            <a:noAutofit/>
          </a:bodyPr>
          <a:lstStyle/>
          <a:p>
            <a:r>
              <a:rPr lang="en-US" sz="4800" b="1" dirty="0"/>
              <a:t>1. </a:t>
            </a:r>
            <a:r>
              <a:rPr lang="en-US" sz="4800" b="1" dirty="0" err="1"/>
              <a:t>Entender</a:t>
            </a:r>
            <a:r>
              <a:rPr lang="en-US" sz="4800" b="1" dirty="0"/>
              <a:t> las </a:t>
            </a:r>
            <a:r>
              <a:rPr lang="en-US" sz="4800" b="1" dirty="0" err="1"/>
              <a:t>cadenas</a:t>
            </a:r>
            <a:r>
              <a:rPr lang="en-US" sz="4800" b="1" dirty="0"/>
              <a:t> de </a:t>
            </a:r>
            <a:r>
              <a:rPr lang="en-US" sz="4800" b="1" dirty="0" err="1"/>
              <a:t>suministro</a:t>
            </a:r>
            <a:r>
              <a:rPr lang="en-US" sz="4800" b="1" dirty="0"/>
              <a:t> de </a:t>
            </a:r>
            <a:r>
              <a:rPr lang="en-US" sz="4800" b="1" dirty="0" err="1"/>
              <a:t>alimentos</a:t>
            </a:r>
            <a:r>
              <a:rPr lang="en-US" sz="4800" b="1" dirty="0"/>
              <a:t> </a:t>
            </a:r>
            <a:endParaRPr lang="en-IE" sz="4800" b="1" dirty="0"/>
          </a:p>
        </p:txBody>
      </p:sp>
      <p:sp>
        <p:nvSpPr>
          <p:cNvPr id="6"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MÓDULO 4</a:t>
            </a:r>
            <a:endParaRPr lang="en-US" dirty="0"/>
          </a:p>
        </p:txBody>
      </p:sp>
    </p:spTree>
    <p:extLst>
      <p:ext uri="{BB962C8B-B14F-4D97-AF65-F5344CB8AC3E}">
        <p14:creationId xmlns:p14="http://schemas.microsoft.com/office/powerpoint/2010/main" val="1232016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9A2C0-B26E-4D5C-AE16-371663326966}"/>
              </a:ext>
            </a:extLst>
          </p:cNvPr>
          <p:cNvSpPr>
            <a:spLocks noGrp="1"/>
          </p:cNvSpPr>
          <p:nvPr>
            <p:ph type="body" sz="quarter" idx="19"/>
          </p:nvPr>
        </p:nvSpPr>
        <p:spPr>
          <a:xfrm>
            <a:off x="2773181" y="652822"/>
            <a:ext cx="8775233" cy="938912"/>
          </a:xfrm>
        </p:spPr>
        <p:txBody>
          <a:bodyPr/>
          <a:lstStyle/>
          <a:p>
            <a:r>
              <a:rPr lang="en-US" dirty="0"/>
              <a:t>Un </a:t>
            </a:r>
            <a:r>
              <a:rPr lang="en-US" dirty="0" err="1"/>
              <a:t>ejercicio</a:t>
            </a:r>
            <a:r>
              <a:rPr lang="en-US" dirty="0"/>
              <a:t> </a:t>
            </a:r>
            <a:r>
              <a:rPr lang="en-US" dirty="0" err="1"/>
              <a:t>rápido</a:t>
            </a:r>
            <a:r>
              <a:rPr lang="en-US"/>
              <a:t>...</a:t>
            </a:r>
            <a:endParaRPr lang="en-IE" dirty="0"/>
          </a:p>
        </p:txBody>
      </p:sp>
      <p:sp>
        <p:nvSpPr>
          <p:cNvPr id="3" name="Text Placeholder 2">
            <a:extLst>
              <a:ext uri="{FF2B5EF4-FFF2-40B4-BE49-F238E27FC236}">
                <a16:creationId xmlns:a16="http://schemas.microsoft.com/office/drawing/2014/main" id="{CBF3EA4E-7D13-47AC-A27B-A9447559A094}"/>
              </a:ext>
            </a:extLst>
          </p:cNvPr>
          <p:cNvSpPr>
            <a:spLocks noGrp="1"/>
          </p:cNvSpPr>
          <p:nvPr>
            <p:ph type="body" sz="quarter" idx="20"/>
          </p:nvPr>
        </p:nvSpPr>
        <p:spPr>
          <a:xfrm>
            <a:off x="282102" y="3315561"/>
            <a:ext cx="11266311" cy="3230383"/>
          </a:xfrm>
        </p:spPr>
        <p:txBody>
          <a:bodyPr/>
          <a:lstStyle/>
          <a:p>
            <a:r>
              <a:rPr lang="es-ES" b="1" dirty="0">
                <a:solidFill>
                  <a:srgbClr val="085156"/>
                </a:solidFill>
                <a:highlight>
                  <a:srgbClr val="F5C05B"/>
                </a:highlight>
              </a:rPr>
              <a:t>En su cuaderno de trabajo</a:t>
            </a:r>
            <a:r>
              <a:rPr lang="en-US" b="1" dirty="0">
                <a:solidFill>
                  <a:srgbClr val="085156"/>
                </a:solidFill>
                <a:highlight>
                  <a:srgbClr val="F5C05B"/>
                </a:highlight>
              </a:rPr>
              <a:t>:</a:t>
            </a:r>
            <a:endParaRPr lang="en-US" dirty="0">
              <a:solidFill>
                <a:srgbClr val="085156"/>
              </a:solidFill>
            </a:endParaRPr>
          </a:p>
          <a:p>
            <a:pPr marL="457200" indent="-457200">
              <a:buFont typeface="+mj-lt"/>
              <a:buAutoNum type="arabicPeriod"/>
            </a:pPr>
            <a:r>
              <a:rPr lang="es-ES" dirty="0">
                <a:solidFill>
                  <a:srgbClr val="085156"/>
                </a:solidFill>
              </a:rPr>
              <a:t>¿Puede enumerar de dónde se abastece de los cinco principales ingredientes para su empresa de servicios alimentarios?</a:t>
            </a:r>
          </a:p>
          <a:p>
            <a:pPr marL="457200" indent="-457200">
              <a:buFont typeface="+mj-lt"/>
              <a:buAutoNum type="arabicPeriod"/>
            </a:pPr>
            <a:r>
              <a:rPr lang="es-ES" dirty="0">
                <a:solidFill>
                  <a:srgbClr val="085156"/>
                </a:solidFill>
              </a:rPr>
              <a:t>¿Utiliza cadenas de suministro cortas o largas?</a:t>
            </a:r>
          </a:p>
          <a:p>
            <a:pPr marL="457200" indent="-457200">
              <a:buFont typeface="+mj-lt"/>
              <a:buAutoNum type="arabicPeriod"/>
            </a:pPr>
            <a:r>
              <a:rPr lang="es-ES" dirty="0">
                <a:solidFill>
                  <a:srgbClr val="085156"/>
                </a:solidFill>
              </a:rPr>
              <a:t>¿Es posible que reduzca sus cadenas de suministro?</a:t>
            </a:r>
          </a:p>
          <a:p>
            <a:pPr marL="457200" indent="-457200">
              <a:buFont typeface="+mj-lt"/>
              <a:buAutoNum type="arabicPeriod"/>
            </a:pPr>
            <a:r>
              <a:rPr lang="es-ES" dirty="0">
                <a:solidFill>
                  <a:srgbClr val="085156"/>
                </a:solidFill>
              </a:rPr>
              <a:t>¿Qué nuevo proceso de abastecimiento tiene a su disposición o estaría dispuesto a utilizar?</a:t>
            </a:r>
            <a:endParaRPr lang="en-IE" dirty="0"/>
          </a:p>
        </p:txBody>
      </p:sp>
      <p:pic>
        <p:nvPicPr>
          <p:cNvPr id="5" name="Graphic 4" descr="Truck outline">
            <a:extLst>
              <a:ext uri="{FF2B5EF4-FFF2-40B4-BE49-F238E27FC236}">
                <a16:creationId xmlns:a16="http://schemas.microsoft.com/office/drawing/2014/main" id="{89B4CF04-9AC9-4F5F-8A03-F0CF5E4AB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3562" y="1203029"/>
            <a:ext cx="1313543" cy="1313542"/>
          </a:xfrm>
          <a:prstGeom prst="rect">
            <a:avLst/>
          </a:prstGeom>
        </p:spPr>
      </p:pic>
      <p:pic>
        <p:nvPicPr>
          <p:cNvPr id="7" name="Graphic 6" descr="Wheelbarrow outline">
            <a:extLst>
              <a:ext uri="{FF2B5EF4-FFF2-40B4-BE49-F238E27FC236}">
                <a16:creationId xmlns:a16="http://schemas.microsoft.com/office/drawing/2014/main" id="{EDFF8282-C62C-4BEB-A729-602ADA970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9834" y="1203029"/>
            <a:ext cx="1139372" cy="1139372"/>
          </a:xfrm>
          <a:prstGeom prst="rect">
            <a:avLst/>
          </a:prstGeom>
        </p:spPr>
      </p:pic>
      <p:sp>
        <p:nvSpPr>
          <p:cNvPr id="8" name="Arrow: Right 7">
            <a:extLst>
              <a:ext uri="{FF2B5EF4-FFF2-40B4-BE49-F238E27FC236}">
                <a16:creationId xmlns:a16="http://schemas.microsoft.com/office/drawing/2014/main" id="{A435067B-2F8D-4163-B24F-00B779BBF10F}"/>
              </a:ext>
            </a:extLst>
          </p:cNvPr>
          <p:cNvSpPr/>
          <p:nvPr/>
        </p:nvSpPr>
        <p:spPr>
          <a:xfrm>
            <a:off x="5475111" y="1772715"/>
            <a:ext cx="733779"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45AC87F7-FBCF-4FB2-86F7-D934ADFF2B0A}"/>
              </a:ext>
            </a:extLst>
          </p:cNvPr>
          <p:cNvSpPr txBox="1"/>
          <p:nvPr/>
        </p:nvSpPr>
        <p:spPr>
          <a:xfrm>
            <a:off x="3334427" y="2356399"/>
            <a:ext cx="2889956" cy="369332"/>
          </a:xfrm>
          <a:prstGeom prst="rect">
            <a:avLst/>
          </a:prstGeom>
          <a:noFill/>
        </p:spPr>
        <p:txBody>
          <a:bodyPr wrap="square" rtlCol="0">
            <a:spAutoFit/>
          </a:bodyPr>
          <a:lstStyle/>
          <a:p>
            <a:r>
              <a:rPr lang="en-US" b="1" dirty="0">
                <a:solidFill>
                  <a:srgbClr val="CC9131"/>
                </a:solidFill>
              </a:rPr>
              <a:t>Long Supply Chain </a:t>
            </a:r>
            <a:endParaRPr lang="en-IE" b="1" dirty="0">
              <a:solidFill>
                <a:srgbClr val="CC9131"/>
              </a:solidFill>
            </a:endParaRPr>
          </a:p>
        </p:txBody>
      </p:sp>
      <p:sp>
        <p:nvSpPr>
          <p:cNvPr id="10" name="Arrow: Right 9">
            <a:extLst>
              <a:ext uri="{FF2B5EF4-FFF2-40B4-BE49-F238E27FC236}">
                <a16:creationId xmlns:a16="http://schemas.microsoft.com/office/drawing/2014/main" id="{0B0B0CEB-B7E3-4809-97AA-A1A0F06C7877}"/>
              </a:ext>
            </a:extLst>
          </p:cNvPr>
          <p:cNvSpPr/>
          <p:nvPr/>
        </p:nvSpPr>
        <p:spPr>
          <a:xfrm>
            <a:off x="5475621" y="2469116"/>
            <a:ext cx="733779"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E0D6244C-445A-43D6-B3E9-2A276288294E}"/>
              </a:ext>
            </a:extLst>
          </p:cNvPr>
          <p:cNvSpPr txBox="1"/>
          <p:nvPr/>
        </p:nvSpPr>
        <p:spPr>
          <a:xfrm>
            <a:off x="6671734" y="2342401"/>
            <a:ext cx="2889956" cy="369332"/>
          </a:xfrm>
          <a:prstGeom prst="rect">
            <a:avLst/>
          </a:prstGeom>
          <a:noFill/>
        </p:spPr>
        <p:txBody>
          <a:bodyPr wrap="square" rtlCol="0">
            <a:spAutoFit/>
          </a:bodyPr>
          <a:lstStyle/>
          <a:p>
            <a:r>
              <a:rPr lang="en-US" b="1" dirty="0">
                <a:solidFill>
                  <a:srgbClr val="CC9131"/>
                </a:solidFill>
              </a:rPr>
              <a:t>Short Supply Chain</a:t>
            </a:r>
            <a:endParaRPr lang="en-IE" b="1" dirty="0">
              <a:solidFill>
                <a:srgbClr val="CC9131"/>
              </a:solidFill>
            </a:endParaRPr>
          </a:p>
        </p:txBody>
      </p:sp>
    </p:spTree>
    <p:extLst>
      <p:ext uri="{BB962C8B-B14F-4D97-AF65-F5344CB8AC3E}">
        <p14:creationId xmlns:p14="http://schemas.microsoft.com/office/powerpoint/2010/main" val="157500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839AF-E3D7-4A92-A713-285203E03CDF}"/>
              </a:ext>
            </a:extLst>
          </p:cNvPr>
          <p:cNvSpPr>
            <a:spLocks noGrp="1"/>
          </p:cNvSpPr>
          <p:nvPr>
            <p:ph type="body" sz="quarter" idx="19"/>
          </p:nvPr>
        </p:nvSpPr>
        <p:spPr/>
        <p:txBody>
          <a:bodyPr/>
          <a:lstStyle/>
          <a:p>
            <a:r>
              <a:rPr lang="es-ES_tradnl" b="1" dirty="0">
                <a:solidFill>
                  <a:srgbClr val="CC9131"/>
                </a:solidFill>
              </a:rPr>
              <a:t>IMPACTO del CAMBIO...</a:t>
            </a:r>
            <a:endParaRPr lang="en-IE" dirty="0">
              <a:solidFill>
                <a:srgbClr val="CC9131"/>
              </a:solidFill>
            </a:endParaRPr>
          </a:p>
        </p:txBody>
      </p:sp>
      <p:sp>
        <p:nvSpPr>
          <p:cNvPr id="3" name="Text Placeholder 2">
            <a:extLst>
              <a:ext uri="{FF2B5EF4-FFF2-40B4-BE49-F238E27FC236}">
                <a16:creationId xmlns:a16="http://schemas.microsoft.com/office/drawing/2014/main" id="{EDB9FC81-CD89-434A-90B4-ADE6635AA607}"/>
              </a:ext>
            </a:extLst>
          </p:cNvPr>
          <p:cNvSpPr>
            <a:spLocks noGrp="1"/>
          </p:cNvSpPr>
          <p:nvPr>
            <p:ph type="body" sz="quarter" idx="20"/>
          </p:nvPr>
        </p:nvSpPr>
        <p:spPr>
          <a:xfrm>
            <a:off x="579603" y="1642360"/>
            <a:ext cx="7078497" cy="4091690"/>
          </a:xfrm>
        </p:spPr>
        <p:txBody>
          <a:bodyPr/>
          <a:lstStyle/>
          <a:p>
            <a:pPr algn="just"/>
            <a:r>
              <a:rPr lang="es-ES_tradnl" dirty="0">
                <a:solidFill>
                  <a:srgbClr val="085156"/>
                </a:solidFill>
                <a:latin typeface="Calibri" panose="020F0502020204030204" pitchFamily="34" charset="0"/>
              </a:rPr>
              <a:t>Los cambios en los sistemas de la cadena de suministro están aportando más transparencia al proceso de producción de alimentos, mejorando los ingresos y la rentabilidad y minimizando el impacto medioambiental</a:t>
            </a:r>
          </a:p>
          <a:p>
            <a:pPr algn="just"/>
            <a:r>
              <a:rPr lang="es-ES_tradnl" dirty="0">
                <a:solidFill>
                  <a:srgbClr val="085156"/>
                </a:solidFill>
                <a:latin typeface="Calibri" panose="020F0502020204030204" pitchFamily="34" charset="0"/>
              </a:rPr>
              <a:t>Esto está conduciendo a una "</a:t>
            </a:r>
            <a:r>
              <a:rPr lang="es-ES_tradnl" b="1" dirty="0">
                <a:solidFill>
                  <a:srgbClr val="CC9131"/>
                </a:solidFill>
                <a:latin typeface="Calibri" panose="020F0502020204030204" pitchFamily="34" charset="0"/>
              </a:rPr>
              <a:t>economía circular</a:t>
            </a:r>
            <a:r>
              <a:rPr lang="es-ES_tradnl" dirty="0">
                <a:solidFill>
                  <a:srgbClr val="085156"/>
                </a:solidFill>
                <a:latin typeface="Calibri" panose="020F0502020204030204" pitchFamily="34" charset="0"/>
              </a:rPr>
              <a:t>" en la que la retroalimentación entre el proveedor y el consumidor es continua, el consumo de recursos y los residuos se reducen al mínimo, y la cadena de suministro ya no es unidireccional. </a:t>
            </a:r>
          </a:p>
          <a:p>
            <a:pPr algn="just"/>
            <a:r>
              <a:rPr lang="es-ES_tradnl" dirty="0">
                <a:solidFill>
                  <a:srgbClr val="085156"/>
                </a:solidFill>
                <a:latin typeface="Calibri" panose="020F0502020204030204" pitchFamily="34" charset="0"/>
              </a:rPr>
              <a:t>Más información en la siguiente sección</a:t>
            </a:r>
            <a:r>
              <a:rPr lang="en-US" dirty="0">
                <a:solidFill>
                  <a:srgbClr val="085156"/>
                </a:solidFill>
                <a:latin typeface="Calibri" panose="020F0502020204030204" pitchFamily="34" charset="0"/>
              </a:rPr>
              <a:t>. </a:t>
            </a:r>
            <a:endParaRPr lang="en-US" b="0" i="0" dirty="0">
              <a:solidFill>
                <a:srgbClr val="085156"/>
              </a:solidFill>
              <a:effectLst/>
              <a:latin typeface="Calibri" panose="020F0502020204030204" pitchFamily="34" charset="0"/>
            </a:endParaRPr>
          </a:p>
          <a:p>
            <a:pPr algn="just"/>
            <a:endParaRPr lang="en-US" sz="800" b="0" i="0" dirty="0">
              <a:solidFill>
                <a:srgbClr val="085156"/>
              </a:solidFill>
              <a:effectLst/>
              <a:latin typeface="Calibri" panose="020F0502020204030204" pitchFamily="34" charset="0"/>
            </a:endParaRPr>
          </a:p>
          <a:p>
            <a:endParaRPr lang="en-IE" dirty="0">
              <a:latin typeface="Calibri" panose="020F0502020204030204" pitchFamily="34" charset="0"/>
            </a:endParaRPr>
          </a:p>
        </p:txBody>
      </p:sp>
      <p:pic>
        <p:nvPicPr>
          <p:cNvPr id="5" name="Graphic 4" descr="Arrow circle with solid fill">
            <a:extLst>
              <a:ext uri="{FF2B5EF4-FFF2-40B4-BE49-F238E27FC236}">
                <a16:creationId xmlns:a16="http://schemas.microsoft.com/office/drawing/2014/main" id="{47EBABA2-EC15-4226-A679-B33345BD7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195" y="1642360"/>
            <a:ext cx="2954173" cy="2954173"/>
          </a:xfrm>
          <a:prstGeom prst="rect">
            <a:avLst/>
          </a:prstGeom>
        </p:spPr>
      </p:pic>
    </p:spTree>
    <p:extLst>
      <p:ext uri="{BB962C8B-B14F-4D97-AF65-F5344CB8AC3E}">
        <p14:creationId xmlns:p14="http://schemas.microsoft.com/office/powerpoint/2010/main" val="2747941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A30589-ADBE-4821-8EA5-AD4D764D2380}"/>
              </a:ext>
            </a:extLst>
          </p:cNvPr>
          <p:cNvSpPr>
            <a:spLocks noGrp="1"/>
          </p:cNvSpPr>
          <p:nvPr>
            <p:ph type="body" sz="quarter" idx="17"/>
          </p:nvPr>
        </p:nvSpPr>
        <p:spPr>
          <a:xfrm>
            <a:off x="2768990" y="3427292"/>
            <a:ext cx="7876753" cy="3173773"/>
          </a:xfrm>
        </p:spPr>
        <p:txBody>
          <a:bodyPr vert="horz" lIns="91440" tIns="45720" rIns="91440" bIns="45720" rtlCol="0" anchor="t">
            <a:noAutofit/>
          </a:bodyPr>
          <a:lstStyle/>
          <a:p>
            <a:r>
              <a:rPr lang="en-US" sz="4800" b="1" dirty="0"/>
              <a:t>2. </a:t>
            </a:r>
            <a:r>
              <a:rPr lang="es-ES" sz="4800" b="1" dirty="0"/>
              <a:t>Creación de una economía circular </a:t>
            </a:r>
          </a:p>
        </p:txBody>
      </p:sp>
      <p:sp>
        <p:nvSpPr>
          <p:cNvPr id="6"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MÓDULO 4</a:t>
            </a:r>
          </a:p>
        </p:txBody>
      </p:sp>
    </p:spTree>
    <p:extLst>
      <p:ext uri="{BB962C8B-B14F-4D97-AF65-F5344CB8AC3E}">
        <p14:creationId xmlns:p14="http://schemas.microsoft.com/office/powerpoint/2010/main" val="4254013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28943-0723-4D63-AF27-AE38564A1681}"/>
              </a:ext>
            </a:extLst>
          </p:cNvPr>
          <p:cNvSpPr>
            <a:spLocks noGrp="1"/>
          </p:cNvSpPr>
          <p:nvPr>
            <p:ph type="body" sz="quarter" idx="17"/>
          </p:nvPr>
        </p:nvSpPr>
        <p:spPr>
          <a:xfrm>
            <a:off x="389905" y="3657584"/>
            <a:ext cx="11462990" cy="2838466"/>
          </a:xfrm>
          <a:solidFill>
            <a:schemeClr val="bg1"/>
          </a:solidFill>
        </p:spPr>
        <p:txBody>
          <a:bodyPr/>
          <a:lstStyle/>
          <a:p>
            <a:r>
              <a:rPr lang="es-ES_tradnl" sz="2300" dirty="0">
                <a:solidFill>
                  <a:srgbClr val="085156"/>
                </a:solidFill>
                <a:latin typeface="Calibri" panose="020F0502020204030204" pitchFamily="34" charset="0"/>
              </a:rPr>
              <a:t>"</a:t>
            </a:r>
            <a:r>
              <a:rPr lang="es-ES_tradnl" sz="2300" b="1" dirty="0">
                <a:solidFill>
                  <a:srgbClr val="085156"/>
                </a:solidFill>
                <a:latin typeface="Calibri" panose="020F0502020204030204" pitchFamily="34" charset="0"/>
              </a:rPr>
              <a:t>A través de la economía circular, nuestros sistemas alimentarios pueden ofrecer mejor nutrición y combatir el cambio climático</a:t>
            </a:r>
            <a:r>
              <a:rPr lang="es-ES_tradnl" sz="2300" dirty="0">
                <a:solidFill>
                  <a:srgbClr val="085156"/>
                </a:solidFill>
                <a:latin typeface="Calibri" panose="020F0502020204030204" pitchFamily="34" charset="0"/>
              </a:rPr>
              <a:t>". Carlos </a:t>
            </a:r>
            <a:r>
              <a:rPr lang="es-ES_tradnl" sz="2300" dirty="0" err="1">
                <a:solidFill>
                  <a:srgbClr val="085156"/>
                </a:solidFill>
                <a:latin typeface="Calibri" panose="020F0502020204030204" pitchFamily="34" charset="0"/>
              </a:rPr>
              <a:t>Moedas</a:t>
            </a:r>
            <a:r>
              <a:rPr lang="es-ES_tradnl" sz="2300" dirty="0">
                <a:solidFill>
                  <a:srgbClr val="085156"/>
                </a:solidFill>
                <a:latin typeface="Calibri" panose="020F0502020204030204" pitchFamily="34" charset="0"/>
              </a:rPr>
              <a:t>, Comisario de Investigación, Ciencia e Innovación de la UE.</a:t>
            </a:r>
          </a:p>
          <a:p>
            <a:r>
              <a:rPr lang="es-ES_tradnl" sz="2300" dirty="0">
                <a:solidFill>
                  <a:srgbClr val="085156"/>
                </a:solidFill>
                <a:latin typeface="Calibri" panose="020F0502020204030204" pitchFamily="34" charset="0"/>
              </a:rPr>
              <a:t>Cambiar nuestro sistema alimentario es una de las cosas más impactantes que podemos hacer para abordar el cambio climático, crear comunidades saludables y reconstruir la biodiversidad. El sistema alimentario actual ha impulsado la urbanización y el desarrollo económico y ha apoyado el rápido crecimiento de la población. Esto ha supuesto un enorme coste para la sociedad y el medio ambiente</a:t>
            </a:r>
            <a:r>
              <a:rPr lang="en-GB" sz="2300" b="0" i="0" dirty="0">
                <a:solidFill>
                  <a:srgbClr val="085156"/>
                </a:solidFill>
                <a:effectLst/>
                <a:latin typeface="Calibri" panose="020F0502020204030204" pitchFamily="34" charset="0"/>
              </a:rPr>
              <a:t>. </a:t>
            </a:r>
          </a:p>
          <a:p>
            <a:endParaRPr lang="en-IE" sz="2300" i="1" dirty="0">
              <a:solidFill>
                <a:srgbClr val="085156"/>
              </a:solidFill>
              <a:latin typeface="Calibri" panose="020F0502020204030204" pitchFamily="34" charset="0"/>
            </a:endParaRPr>
          </a:p>
        </p:txBody>
      </p:sp>
      <p:pic>
        <p:nvPicPr>
          <p:cNvPr id="7" name="Picture Placeholder 6" descr="A pile of garlic">
            <a:extLst>
              <a:ext uri="{FF2B5EF4-FFF2-40B4-BE49-F238E27FC236}">
                <a16:creationId xmlns:a16="http://schemas.microsoft.com/office/drawing/2014/main" id="{C243FDD3-CEE9-4371-9A8F-2C19866A961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FF14E0BE-0157-4690-999F-96453718FD72}"/>
              </a:ext>
            </a:extLst>
          </p:cNvPr>
          <p:cNvSpPr>
            <a:spLocks noGrp="1"/>
          </p:cNvSpPr>
          <p:nvPr>
            <p:ph type="body" sz="quarter" idx="13"/>
          </p:nvPr>
        </p:nvSpPr>
        <p:spPr>
          <a:xfrm>
            <a:off x="364504" y="1305483"/>
            <a:ext cx="4975951" cy="1912390"/>
          </a:xfrm>
        </p:spPr>
        <p:txBody>
          <a:bodyPr>
            <a:normAutofit fontScale="92500" lnSpcReduction="10000"/>
          </a:bodyPr>
          <a:lstStyle/>
          <a:p>
            <a:r>
              <a:rPr lang="en-US" b="1" dirty="0">
                <a:solidFill>
                  <a:srgbClr val="085156"/>
                </a:solidFill>
              </a:rPr>
              <a:t>2. </a:t>
            </a:r>
            <a:r>
              <a:rPr lang="es-ES_tradnl" b="1" dirty="0">
                <a:solidFill>
                  <a:srgbClr val="085156"/>
                </a:solidFill>
              </a:rPr>
              <a:t>Creación de una economía circular</a:t>
            </a:r>
          </a:p>
          <a:p>
            <a:r>
              <a:rPr lang="es-ES_tradnl" b="1" dirty="0">
                <a:solidFill>
                  <a:srgbClr val="085156"/>
                </a:solidFill>
              </a:rPr>
              <a:t>El futuro de la industria alimentaria</a:t>
            </a:r>
          </a:p>
          <a:p>
            <a:endParaRPr lang="en-IE" b="1" dirty="0">
              <a:solidFill>
                <a:srgbClr val="085156"/>
              </a:solidFill>
            </a:endParaRPr>
          </a:p>
        </p:txBody>
      </p:sp>
    </p:spTree>
    <p:extLst>
      <p:ext uri="{BB962C8B-B14F-4D97-AF65-F5344CB8AC3E}">
        <p14:creationId xmlns:p14="http://schemas.microsoft.com/office/powerpoint/2010/main" val="410214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ular Economy - SmartUse.Global">
            <a:extLst>
              <a:ext uri="{FF2B5EF4-FFF2-40B4-BE49-F238E27FC236}">
                <a16:creationId xmlns:a16="http://schemas.microsoft.com/office/drawing/2014/main" id="{7E051887-6D20-4309-9DE7-EEB56157930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EE34819-6AAE-426B-A584-F241408AAD8B}"/>
              </a:ext>
            </a:extLst>
          </p:cNvPr>
          <p:cNvSpPr>
            <a:spLocks noGrp="1"/>
          </p:cNvSpPr>
          <p:nvPr>
            <p:ph type="body" sz="quarter" idx="13"/>
          </p:nvPr>
        </p:nvSpPr>
        <p:spPr>
          <a:xfrm>
            <a:off x="-882075" y="486765"/>
            <a:ext cx="8099304" cy="1912390"/>
          </a:xfrm>
        </p:spPr>
        <p:txBody>
          <a:bodyPr/>
          <a:lstStyle/>
          <a:p>
            <a:pPr algn="ctr"/>
            <a:r>
              <a:rPr lang="es-ES_tradnl" b="1" dirty="0">
                <a:solidFill>
                  <a:srgbClr val="CC9131"/>
                </a:solidFill>
              </a:rPr>
              <a:t>Un Modelo de Economía Lineal</a:t>
            </a:r>
          </a:p>
          <a:p>
            <a:pPr algn="ctr"/>
            <a:endParaRPr lang="en-IE" b="1" dirty="0">
              <a:solidFill>
                <a:srgbClr val="CC9131"/>
              </a:solidFill>
            </a:endParaRPr>
          </a:p>
        </p:txBody>
      </p:sp>
      <p:sp>
        <p:nvSpPr>
          <p:cNvPr id="4" name="Text Placeholder 3">
            <a:extLst>
              <a:ext uri="{FF2B5EF4-FFF2-40B4-BE49-F238E27FC236}">
                <a16:creationId xmlns:a16="http://schemas.microsoft.com/office/drawing/2014/main" id="{E37AC2CC-B51E-4C74-A86B-234C7ED2E86D}"/>
              </a:ext>
            </a:extLst>
          </p:cNvPr>
          <p:cNvSpPr>
            <a:spLocks noGrp="1"/>
          </p:cNvSpPr>
          <p:nvPr>
            <p:ph type="body" sz="quarter" idx="17"/>
          </p:nvPr>
        </p:nvSpPr>
        <p:spPr>
          <a:xfrm>
            <a:off x="5006714" y="3962385"/>
            <a:ext cx="6859047" cy="2242281"/>
          </a:xfrm>
        </p:spPr>
        <p:txBody>
          <a:bodyPr/>
          <a:lstStyle/>
          <a:p>
            <a:r>
              <a:rPr lang="es-ES_tradnl" dirty="0">
                <a:solidFill>
                  <a:srgbClr val="406F70"/>
                </a:solidFill>
              </a:rPr>
              <a:t>Una </a:t>
            </a:r>
            <a:r>
              <a:rPr lang="es-ES_tradnl" b="1" dirty="0">
                <a:solidFill>
                  <a:srgbClr val="406F70"/>
                </a:solidFill>
              </a:rPr>
              <a:t>economía lineal </a:t>
            </a:r>
            <a:r>
              <a:rPr lang="es-ES_tradnl" dirty="0">
                <a:solidFill>
                  <a:srgbClr val="406F70"/>
                </a:solidFill>
              </a:rPr>
              <a:t>sigue tradicionalmente el plan "</a:t>
            </a:r>
            <a:r>
              <a:rPr lang="es-ES_tradnl" b="1" dirty="0">
                <a:solidFill>
                  <a:srgbClr val="406F70"/>
                </a:solidFill>
              </a:rPr>
              <a:t>tomar-hacer-desechar</a:t>
            </a:r>
            <a:r>
              <a:rPr lang="es-ES_tradnl" dirty="0">
                <a:solidFill>
                  <a:srgbClr val="406F70"/>
                </a:solidFill>
              </a:rPr>
              <a:t>" paso a paso. Esto significa que las materias primas se recogen, luego se transforman en productos que se consumen y los subproductos/superávit se desechan como residuos. En este sistema económico se crea valor produciendo y vendiendo el mayor número posible de productos</a:t>
            </a:r>
            <a:r>
              <a:rPr lang="en-US" b="0" i="0" dirty="0">
                <a:solidFill>
                  <a:srgbClr val="406F70"/>
                </a:solidFill>
                <a:effectLst/>
              </a:rPr>
              <a:t>.</a:t>
            </a:r>
            <a:endParaRPr lang="en-IE" dirty="0">
              <a:solidFill>
                <a:srgbClr val="406F70"/>
              </a:solidFill>
            </a:endParaRPr>
          </a:p>
        </p:txBody>
      </p:sp>
      <p:sp>
        <p:nvSpPr>
          <p:cNvPr id="3" name="TextBox 2">
            <a:extLst>
              <a:ext uri="{FF2B5EF4-FFF2-40B4-BE49-F238E27FC236}">
                <a16:creationId xmlns:a16="http://schemas.microsoft.com/office/drawing/2014/main" id="{EED30B14-ED5C-4E26-A73F-9F1809CC0F74}"/>
              </a:ext>
            </a:extLst>
          </p:cNvPr>
          <p:cNvSpPr txBox="1"/>
          <p:nvPr/>
        </p:nvSpPr>
        <p:spPr>
          <a:xfrm>
            <a:off x="657922" y="4103649"/>
            <a:ext cx="3869473" cy="1200329"/>
          </a:xfrm>
          <a:prstGeom prst="rect">
            <a:avLst/>
          </a:prstGeom>
          <a:noFill/>
        </p:spPr>
        <p:txBody>
          <a:bodyPr wrap="square" rtlCol="0">
            <a:spAutoFit/>
          </a:bodyPr>
          <a:lstStyle/>
          <a:p>
            <a:r>
              <a:rPr lang="es-ES_tradnl" sz="3600" b="1" dirty="0">
                <a:solidFill>
                  <a:srgbClr val="085156"/>
                </a:solidFill>
              </a:rPr>
              <a:t>¿Reconoce esto?</a:t>
            </a:r>
          </a:p>
          <a:p>
            <a:endParaRPr lang="en-IE" sz="3600" b="1" dirty="0">
              <a:solidFill>
                <a:srgbClr val="085156"/>
              </a:solidFill>
            </a:endParaRPr>
          </a:p>
        </p:txBody>
      </p:sp>
    </p:spTree>
    <p:extLst>
      <p:ext uri="{BB962C8B-B14F-4D97-AF65-F5344CB8AC3E}">
        <p14:creationId xmlns:p14="http://schemas.microsoft.com/office/powerpoint/2010/main" val="1301833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B2483-C144-426D-BD37-83DCFCB93A26}"/>
              </a:ext>
            </a:extLst>
          </p:cNvPr>
          <p:cNvSpPr>
            <a:spLocks noGrp="1"/>
          </p:cNvSpPr>
          <p:nvPr>
            <p:ph type="body" sz="quarter" idx="13"/>
          </p:nvPr>
        </p:nvSpPr>
        <p:spPr>
          <a:xfrm>
            <a:off x="222636" y="3834376"/>
            <a:ext cx="4507477" cy="1912390"/>
          </a:xfrm>
        </p:spPr>
        <p:txBody>
          <a:bodyPr>
            <a:normAutofit fontScale="92500" lnSpcReduction="10000"/>
          </a:bodyPr>
          <a:lstStyle/>
          <a:p>
            <a:endParaRPr lang="en-US" b="1" dirty="0">
              <a:solidFill>
                <a:srgbClr val="F5C05B"/>
              </a:solidFill>
            </a:endParaRPr>
          </a:p>
          <a:p>
            <a:pPr algn="ctr"/>
            <a:r>
              <a:rPr lang="es-ES_tradnl" b="1" dirty="0">
                <a:solidFill>
                  <a:srgbClr val="F5C05B"/>
                </a:solidFill>
              </a:rPr>
              <a:t>¡Por qué un modelo de economía lineal es malo!</a:t>
            </a:r>
            <a:endParaRPr lang="en-IE" b="1" dirty="0">
              <a:solidFill>
                <a:srgbClr val="F5C05B"/>
              </a:solidFill>
            </a:endParaRPr>
          </a:p>
        </p:txBody>
      </p:sp>
      <p:sp>
        <p:nvSpPr>
          <p:cNvPr id="4" name="Text Placeholder 3">
            <a:extLst>
              <a:ext uri="{FF2B5EF4-FFF2-40B4-BE49-F238E27FC236}">
                <a16:creationId xmlns:a16="http://schemas.microsoft.com/office/drawing/2014/main" id="{81C5DFD7-838B-40DD-AB32-DCEE9863FAE5}"/>
              </a:ext>
            </a:extLst>
          </p:cNvPr>
          <p:cNvSpPr>
            <a:spLocks noGrp="1"/>
          </p:cNvSpPr>
          <p:nvPr>
            <p:ph type="body" sz="quarter" idx="17"/>
          </p:nvPr>
        </p:nvSpPr>
        <p:spPr>
          <a:xfrm>
            <a:off x="4929810" y="4095734"/>
            <a:ext cx="6935952" cy="2271612"/>
          </a:xfrm>
        </p:spPr>
        <p:txBody>
          <a:bodyPr/>
          <a:lstStyle/>
          <a:p>
            <a:r>
              <a:rPr lang="es-ES_tradnl" dirty="0">
                <a:solidFill>
                  <a:srgbClr val="406F70"/>
                </a:solidFill>
              </a:rPr>
              <a:t>En una </a:t>
            </a:r>
            <a:r>
              <a:rPr lang="es-ES_tradnl" b="1" dirty="0">
                <a:solidFill>
                  <a:srgbClr val="406F70"/>
                </a:solidFill>
              </a:rPr>
              <a:t>economía lineal</a:t>
            </a:r>
            <a:r>
              <a:rPr lang="es-ES_tradnl" dirty="0">
                <a:solidFill>
                  <a:srgbClr val="406F70"/>
                </a:solidFill>
              </a:rPr>
              <a:t>, los materiales fluyen en línea recta desde la extracción de recursos, pasando por la producción, hasta el vertido. Este modelo se caracteriza por dos procesos insostenibles, la escasez de </a:t>
            </a:r>
            <a:r>
              <a:rPr lang="es-ES_tradnl" b="1" dirty="0">
                <a:solidFill>
                  <a:srgbClr val="406F70"/>
                </a:solidFill>
              </a:rPr>
              <a:t>recursos y la excesiva carga de contaminación</a:t>
            </a:r>
            <a:r>
              <a:rPr lang="en-US" b="0" i="0" dirty="0">
                <a:solidFill>
                  <a:srgbClr val="406F70"/>
                </a:solidFill>
                <a:effectLst/>
              </a:rPr>
              <a:t>. </a:t>
            </a:r>
            <a:endParaRPr lang="en-IE" dirty="0">
              <a:solidFill>
                <a:srgbClr val="406F70"/>
              </a:solidFill>
            </a:endParaRPr>
          </a:p>
        </p:txBody>
      </p:sp>
      <p:pic>
        <p:nvPicPr>
          <p:cNvPr id="2050" name="Picture 2" descr="What is the circular economy?">
            <a:extLst>
              <a:ext uri="{FF2B5EF4-FFF2-40B4-BE49-F238E27FC236}">
                <a16:creationId xmlns:a16="http://schemas.microsoft.com/office/drawing/2014/main" id="{7EE5D9F5-7D73-46EC-AF24-550EEFD63E7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874" t="5836" r="1450" b="4509"/>
          <a:stretch/>
        </p:blipFill>
        <p:spPr bwMode="auto">
          <a:xfrm>
            <a:off x="222636" y="81541"/>
            <a:ext cx="7961876" cy="375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5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486B2-BF02-47C9-B137-ACBCAE83B748}"/>
              </a:ext>
            </a:extLst>
          </p:cNvPr>
          <p:cNvSpPr>
            <a:spLocks noGrp="1"/>
          </p:cNvSpPr>
          <p:nvPr>
            <p:ph type="body" sz="quarter" idx="19"/>
          </p:nvPr>
        </p:nvSpPr>
        <p:spPr>
          <a:xfrm>
            <a:off x="586551" y="374526"/>
            <a:ext cx="8857251" cy="749736"/>
          </a:xfrm>
        </p:spPr>
        <p:txBody>
          <a:bodyPr/>
          <a:lstStyle/>
          <a:p>
            <a:r>
              <a:rPr lang="es-ES_tradnl" b="1" dirty="0">
                <a:solidFill>
                  <a:srgbClr val="CC9131"/>
                </a:solidFill>
              </a:rPr>
              <a:t>Alimentación y Economía Circular</a:t>
            </a:r>
            <a:endParaRPr lang="en-IE" b="1" dirty="0">
              <a:solidFill>
                <a:srgbClr val="CC9131"/>
              </a:solidFill>
            </a:endParaRPr>
          </a:p>
        </p:txBody>
      </p:sp>
      <p:sp>
        <p:nvSpPr>
          <p:cNvPr id="7" name="TextBox 6">
            <a:extLst>
              <a:ext uri="{FF2B5EF4-FFF2-40B4-BE49-F238E27FC236}">
                <a16:creationId xmlns:a16="http://schemas.microsoft.com/office/drawing/2014/main" id="{99C83F40-2999-4AAF-99A2-EB5E120326DF}"/>
              </a:ext>
            </a:extLst>
          </p:cNvPr>
          <p:cNvSpPr txBox="1"/>
          <p:nvPr/>
        </p:nvSpPr>
        <p:spPr>
          <a:xfrm>
            <a:off x="490260" y="2008286"/>
            <a:ext cx="10014858" cy="3416320"/>
          </a:xfrm>
          <a:prstGeom prst="rect">
            <a:avLst/>
          </a:prstGeom>
          <a:noFill/>
        </p:spPr>
        <p:txBody>
          <a:bodyPr wrap="square">
            <a:spAutoFit/>
          </a:bodyPr>
          <a:lstStyle/>
          <a:p>
            <a:pPr algn="just"/>
            <a:r>
              <a:rPr lang="es-ES_tradnl" sz="2400" dirty="0">
                <a:solidFill>
                  <a:srgbClr val="085156"/>
                </a:solidFill>
              </a:rPr>
              <a:t>Al examinar el verdadero coste del enfoque actual (el modelo lineal) de la producción de alimentos, podemos explorar el papel catalizador del sector de servicios alimentarios y cómo podemos aprovechar la oportunidad de cambiar el ineficiente sistema alimentario a través de tres ambiciones:</a:t>
            </a:r>
          </a:p>
          <a:p>
            <a:pPr algn="just"/>
            <a:endParaRPr lang="es-ES_tradnl" sz="2400" dirty="0">
              <a:solidFill>
                <a:srgbClr val="085156"/>
              </a:solidFill>
            </a:endParaRPr>
          </a:p>
          <a:p>
            <a:pPr marL="457200" indent="-457200" algn="just">
              <a:buFont typeface="+mj-lt"/>
              <a:buAutoNum type="arabicPeriod"/>
            </a:pPr>
            <a:r>
              <a:rPr lang="es-ES_tradnl" sz="2400" b="1" dirty="0">
                <a:solidFill>
                  <a:srgbClr val="085156"/>
                </a:solidFill>
              </a:rPr>
              <a:t>Abastecerse de alimentos cultivados de forma regenerativa y, en su caso, local</a:t>
            </a:r>
          </a:p>
          <a:p>
            <a:pPr marL="457200" indent="-457200" algn="just">
              <a:buFont typeface="+mj-lt"/>
              <a:buAutoNum type="arabicPeriod"/>
            </a:pPr>
            <a:r>
              <a:rPr lang="es-ES_tradnl" sz="2400" b="1" dirty="0">
                <a:solidFill>
                  <a:srgbClr val="085156"/>
                </a:solidFill>
              </a:rPr>
              <a:t>Diseñar y comercializar productos alimentarios más saludables</a:t>
            </a:r>
          </a:p>
          <a:p>
            <a:pPr marL="457200" indent="-457200" algn="just">
              <a:buFont typeface="+mj-lt"/>
              <a:buAutoNum type="arabicPeriod"/>
            </a:pPr>
            <a:r>
              <a:rPr lang="es-ES_tradnl" sz="2400" b="1" dirty="0">
                <a:solidFill>
                  <a:srgbClr val="085156"/>
                </a:solidFill>
              </a:rPr>
              <a:t>Aprovechar al máximo los alimentos y minimizar los residuos</a:t>
            </a:r>
            <a:endParaRPr lang="en-US" sz="2400" b="1" i="0" dirty="0">
              <a:solidFill>
                <a:srgbClr val="406F70"/>
              </a:solidFill>
              <a:effectLst/>
            </a:endParaRPr>
          </a:p>
        </p:txBody>
      </p:sp>
    </p:spTree>
    <p:extLst>
      <p:ext uri="{BB962C8B-B14F-4D97-AF65-F5344CB8AC3E}">
        <p14:creationId xmlns:p14="http://schemas.microsoft.com/office/powerpoint/2010/main" val="283140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C388E-DFB1-4BFB-9011-2FEC529131DA}"/>
              </a:ext>
            </a:extLst>
          </p:cNvPr>
          <p:cNvSpPr>
            <a:spLocks noGrp="1"/>
          </p:cNvSpPr>
          <p:nvPr>
            <p:ph type="body" sz="quarter" idx="16"/>
          </p:nvPr>
        </p:nvSpPr>
        <p:spPr>
          <a:xfrm>
            <a:off x="5741678" y="807224"/>
            <a:ext cx="5279028" cy="697353"/>
          </a:xfrm>
        </p:spPr>
        <p:txBody>
          <a:bodyPr/>
          <a:lstStyle/>
          <a:p>
            <a:pPr algn="l"/>
            <a:r>
              <a:rPr lang="en-IE" b="1" dirty="0">
                <a:solidFill>
                  <a:srgbClr val="085156"/>
                </a:solidFill>
              </a:rPr>
              <a:t>Desperdicio de Alimentos:</a:t>
            </a:r>
          </a:p>
        </p:txBody>
      </p:sp>
      <p:sp>
        <p:nvSpPr>
          <p:cNvPr id="3" name="Text Placeholder 2">
            <a:extLst>
              <a:ext uri="{FF2B5EF4-FFF2-40B4-BE49-F238E27FC236}">
                <a16:creationId xmlns:a16="http://schemas.microsoft.com/office/drawing/2014/main" id="{EED55F86-5649-4A7B-AFDC-842C4E65D6DE}"/>
              </a:ext>
            </a:extLst>
          </p:cNvPr>
          <p:cNvSpPr>
            <a:spLocks noGrp="1"/>
          </p:cNvSpPr>
          <p:nvPr>
            <p:ph type="body" sz="quarter" idx="17"/>
          </p:nvPr>
        </p:nvSpPr>
        <p:spPr>
          <a:xfrm>
            <a:off x="5019323" y="1863748"/>
            <a:ext cx="6944077" cy="5146652"/>
          </a:xfrm>
        </p:spPr>
        <p:txBody>
          <a:bodyPr vert="horz" lIns="91440" tIns="45720" rIns="91440" bIns="45720" rtlCol="0" anchor="t">
            <a:noAutofit/>
          </a:bodyPr>
          <a:lstStyle/>
          <a:p>
            <a:pPr lvl="1" algn="just"/>
            <a:r>
              <a:rPr lang="es-ES_tradnl" altLang="en-US" sz="2200" dirty="0">
                <a:solidFill>
                  <a:srgbClr val="406F70"/>
                </a:solidFill>
                <a:cs typeface="Arial"/>
              </a:rPr>
              <a:t>En el módulo 2, analizamos las formas en que las empresas de servicios alimentarios pueden gestionar mejor, tanto sus envases como sus residuos alimentarios.  Recuerde que los residuos alimentarios pueden dividirse en residuos </a:t>
            </a:r>
            <a:r>
              <a:rPr lang="es-ES_tradnl" altLang="en-US" sz="2200" dirty="0" err="1">
                <a:solidFill>
                  <a:srgbClr val="406F70"/>
                </a:solidFill>
                <a:cs typeface="Arial"/>
              </a:rPr>
              <a:t>preconsumo</a:t>
            </a:r>
            <a:r>
              <a:rPr lang="es-ES_tradnl" altLang="en-US" sz="2200" dirty="0">
                <a:solidFill>
                  <a:srgbClr val="406F70"/>
                </a:solidFill>
                <a:cs typeface="Arial"/>
              </a:rPr>
              <a:t> y </a:t>
            </a:r>
            <a:r>
              <a:rPr lang="es-ES_tradnl" altLang="en-US" sz="2200" dirty="0" err="1">
                <a:solidFill>
                  <a:srgbClr val="406F70"/>
                </a:solidFill>
                <a:cs typeface="Arial"/>
              </a:rPr>
              <a:t>postconsumo</a:t>
            </a:r>
            <a:r>
              <a:rPr lang="es-ES_tradnl" altLang="en-US" sz="2200" dirty="0">
                <a:solidFill>
                  <a:srgbClr val="406F70"/>
                </a:solidFill>
                <a:cs typeface="Arial"/>
              </a:rPr>
              <a:t>. El desperdicio de alimentos </a:t>
            </a:r>
            <a:r>
              <a:rPr lang="es-ES_tradnl" altLang="en-US" sz="2200" dirty="0" err="1">
                <a:solidFill>
                  <a:srgbClr val="406F70"/>
                </a:solidFill>
                <a:cs typeface="Arial"/>
              </a:rPr>
              <a:t>preconsumo</a:t>
            </a:r>
            <a:r>
              <a:rPr lang="es-ES_tradnl" altLang="en-US" sz="2200" dirty="0">
                <a:solidFill>
                  <a:srgbClr val="406F70"/>
                </a:solidFill>
                <a:cs typeface="Arial"/>
              </a:rPr>
              <a:t> incluye todo lo que se tira antes de servir la comida a los clientes, como la comida podrida que no se utilizó, los subproductos del proceso de preparación o los envases en los que venían los ingredientes. Los residuos alimentarios </a:t>
            </a:r>
            <a:r>
              <a:rPr lang="es-ES_tradnl" altLang="en-US" sz="2200" dirty="0" err="1">
                <a:solidFill>
                  <a:srgbClr val="406F70"/>
                </a:solidFill>
                <a:cs typeface="Arial"/>
              </a:rPr>
              <a:t>postconsumo</a:t>
            </a:r>
            <a:r>
              <a:rPr lang="es-ES_tradnl" altLang="en-US" sz="2200" dirty="0">
                <a:solidFill>
                  <a:srgbClr val="406F70"/>
                </a:solidFill>
                <a:cs typeface="Arial"/>
              </a:rPr>
              <a:t> incluyen los restos de comida que dejan los clientes.</a:t>
            </a:r>
          </a:p>
          <a:p>
            <a:pPr lvl="1" algn="just"/>
            <a:r>
              <a:rPr lang="es-ES_tradnl" altLang="en-US" sz="2200" dirty="0">
                <a:solidFill>
                  <a:srgbClr val="406F70"/>
                </a:solidFill>
                <a:cs typeface="Arial"/>
              </a:rPr>
              <a:t>La acción más impactante para reducir el impacto en el planeta es abordar tanto los residuos de alimentos como los de envases.</a:t>
            </a:r>
            <a:endParaRPr lang="en-IE" altLang="en-US" sz="2200" dirty="0">
              <a:solidFill>
                <a:srgbClr val="406F70"/>
              </a:solidFill>
              <a:cs typeface="Arial"/>
            </a:endParaRPr>
          </a:p>
        </p:txBody>
      </p:sp>
      <p:pic>
        <p:nvPicPr>
          <p:cNvPr id="6" name="Picture Placeholder 5" descr="A picture containing food, plant, dish, meal&#10;&#10;Description automatically generated">
            <a:extLst>
              <a:ext uri="{FF2B5EF4-FFF2-40B4-BE49-F238E27FC236}">
                <a16:creationId xmlns:a16="http://schemas.microsoft.com/office/drawing/2014/main" id="{43F4C7B5-ECD4-41D4-B4EE-FAF70BD9016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30705" t="-16130" r="-33393" b="-10200"/>
          <a:stretch/>
        </p:blipFill>
        <p:spPr>
          <a:xfrm>
            <a:off x="-492572" y="581892"/>
            <a:ext cx="7136877" cy="5285508"/>
          </a:xfrm>
        </p:spPr>
      </p:pic>
    </p:spTree>
    <p:extLst>
      <p:ext uri="{BB962C8B-B14F-4D97-AF65-F5344CB8AC3E}">
        <p14:creationId xmlns:p14="http://schemas.microsoft.com/office/powerpoint/2010/main" val="6983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2">
            <a:extLst>
              <a:ext uri="{FF2B5EF4-FFF2-40B4-BE49-F238E27FC236}">
                <a16:creationId xmlns:a16="http://schemas.microsoft.com/office/drawing/2014/main" id="{07D6BB92-4183-4DF2-BA66-742020D4FE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3351" y="1855198"/>
            <a:ext cx="4776159" cy="477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560B743-EF01-464E-9750-1E97E171EB87}"/>
              </a:ext>
            </a:extLst>
          </p:cNvPr>
          <p:cNvSpPr txBox="1"/>
          <p:nvPr/>
        </p:nvSpPr>
        <p:spPr>
          <a:xfrm rot="21356760">
            <a:off x="6409522" y="2183251"/>
            <a:ext cx="2931856" cy="369332"/>
          </a:xfrm>
          <a:prstGeom prst="rect">
            <a:avLst/>
          </a:prstGeom>
          <a:noFill/>
        </p:spPr>
        <p:txBody>
          <a:bodyPr wrap="square" rtlCol="0">
            <a:spAutoFit/>
          </a:bodyPr>
          <a:lstStyle/>
          <a:p>
            <a:pPr algn="ctr"/>
            <a:r>
              <a:rPr lang="en-US" b="1" dirty="0">
                <a:solidFill>
                  <a:srgbClr val="F5C05B"/>
                </a:solidFill>
              </a:rPr>
              <a:t>At Source Reduction</a:t>
            </a:r>
            <a:endParaRPr lang="en-IE" b="1" dirty="0">
              <a:solidFill>
                <a:srgbClr val="F5C05B"/>
              </a:solidFill>
            </a:endParaRPr>
          </a:p>
        </p:txBody>
      </p:sp>
      <p:sp>
        <p:nvSpPr>
          <p:cNvPr id="7" name="TextBox 6">
            <a:extLst>
              <a:ext uri="{FF2B5EF4-FFF2-40B4-BE49-F238E27FC236}">
                <a16:creationId xmlns:a16="http://schemas.microsoft.com/office/drawing/2014/main" id="{3D76B68E-03C8-40E4-AF87-20D7A33AAE3A}"/>
              </a:ext>
            </a:extLst>
          </p:cNvPr>
          <p:cNvSpPr txBox="1"/>
          <p:nvPr/>
        </p:nvSpPr>
        <p:spPr>
          <a:xfrm rot="21366894">
            <a:off x="6968521" y="2789070"/>
            <a:ext cx="2100345" cy="369332"/>
          </a:xfrm>
          <a:prstGeom prst="rect">
            <a:avLst/>
          </a:prstGeom>
          <a:noFill/>
        </p:spPr>
        <p:txBody>
          <a:bodyPr wrap="square" rtlCol="0">
            <a:spAutoFit/>
          </a:bodyPr>
          <a:lstStyle/>
          <a:p>
            <a:r>
              <a:rPr lang="en-US" b="1" dirty="0">
                <a:solidFill>
                  <a:srgbClr val="F5C05B"/>
                </a:solidFill>
              </a:rPr>
              <a:t>Feed Hungry People</a:t>
            </a:r>
            <a:endParaRPr lang="en-IE" b="1" dirty="0">
              <a:solidFill>
                <a:srgbClr val="F5C05B"/>
              </a:solidFill>
            </a:endParaRPr>
          </a:p>
        </p:txBody>
      </p:sp>
      <p:sp>
        <p:nvSpPr>
          <p:cNvPr id="8" name="TextBox 7">
            <a:extLst>
              <a:ext uri="{FF2B5EF4-FFF2-40B4-BE49-F238E27FC236}">
                <a16:creationId xmlns:a16="http://schemas.microsoft.com/office/drawing/2014/main" id="{952B91BC-7CFA-4E77-A492-3D9B7F9B8A61}"/>
              </a:ext>
            </a:extLst>
          </p:cNvPr>
          <p:cNvSpPr txBox="1"/>
          <p:nvPr/>
        </p:nvSpPr>
        <p:spPr>
          <a:xfrm rot="21383441">
            <a:off x="7138085" y="3345123"/>
            <a:ext cx="1775467" cy="369332"/>
          </a:xfrm>
          <a:prstGeom prst="rect">
            <a:avLst/>
          </a:prstGeom>
          <a:noFill/>
        </p:spPr>
        <p:txBody>
          <a:bodyPr wrap="square" rtlCol="0">
            <a:spAutoFit/>
          </a:bodyPr>
          <a:lstStyle/>
          <a:p>
            <a:pPr algn="ctr"/>
            <a:r>
              <a:rPr lang="en-US" b="1" dirty="0">
                <a:solidFill>
                  <a:srgbClr val="F5C05B"/>
                </a:solidFill>
              </a:rPr>
              <a:t>Feed Animals</a:t>
            </a:r>
            <a:endParaRPr lang="en-IE" b="1" dirty="0">
              <a:solidFill>
                <a:srgbClr val="F5C05B"/>
              </a:solidFill>
            </a:endParaRPr>
          </a:p>
        </p:txBody>
      </p:sp>
      <p:sp>
        <p:nvSpPr>
          <p:cNvPr id="9" name="TextBox 8">
            <a:extLst>
              <a:ext uri="{FF2B5EF4-FFF2-40B4-BE49-F238E27FC236}">
                <a16:creationId xmlns:a16="http://schemas.microsoft.com/office/drawing/2014/main" id="{861567B9-BF08-4ABC-BDE2-7CE6F0567A0B}"/>
              </a:ext>
            </a:extLst>
          </p:cNvPr>
          <p:cNvSpPr txBox="1"/>
          <p:nvPr/>
        </p:nvSpPr>
        <p:spPr>
          <a:xfrm rot="21302874">
            <a:off x="7017228" y="4058612"/>
            <a:ext cx="1774123" cy="369332"/>
          </a:xfrm>
          <a:prstGeom prst="rect">
            <a:avLst/>
          </a:prstGeom>
          <a:noFill/>
        </p:spPr>
        <p:txBody>
          <a:bodyPr wrap="square" rtlCol="0">
            <a:spAutoFit/>
          </a:bodyPr>
          <a:lstStyle/>
          <a:p>
            <a:pPr algn="ctr"/>
            <a:r>
              <a:rPr lang="en-US" b="1" dirty="0">
                <a:solidFill>
                  <a:srgbClr val="F5C05B"/>
                </a:solidFill>
              </a:rPr>
              <a:t>Industrial Uses</a:t>
            </a:r>
            <a:endParaRPr lang="en-IE" b="1" dirty="0">
              <a:solidFill>
                <a:srgbClr val="F5C05B"/>
              </a:solidFill>
            </a:endParaRPr>
          </a:p>
        </p:txBody>
      </p:sp>
      <p:sp>
        <p:nvSpPr>
          <p:cNvPr id="10" name="TextBox 9">
            <a:extLst>
              <a:ext uri="{FF2B5EF4-FFF2-40B4-BE49-F238E27FC236}">
                <a16:creationId xmlns:a16="http://schemas.microsoft.com/office/drawing/2014/main" id="{13CCD10A-A258-4263-86E8-39A02CC5A395}"/>
              </a:ext>
            </a:extLst>
          </p:cNvPr>
          <p:cNvSpPr txBox="1"/>
          <p:nvPr/>
        </p:nvSpPr>
        <p:spPr>
          <a:xfrm rot="21403909">
            <a:off x="7306320" y="4726619"/>
            <a:ext cx="1453239" cy="369332"/>
          </a:xfrm>
          <a:prstGeom prst="rect">
            <a:avLst/>
          </a:prstGeom>
          <a:noFill/>
        </p:spPr>
        <p:txBody>
          <a:bodyPr wrap="square" rtlCol="0">
            <a:spAutoFit/>
          </a:bodyPr>
          <a:lstStyle/>
          <a:p>
            <a:r>
              <a:rPr lang="en-US" b="1" dirty="0">
                <a:solidFill>
                  <a:srgbClr val="F5C05B"/>
                </a:solidFill>
              </a:rPr>
              <a:t>Composting</a:t>
            </a:r>
            <a:endParaRPr lang="en-IE" b="1" dirty="0">
              <a:solidFill>
                <a:srgbClr val="F5C05B"/>
              </a:solidFill>
            </a:endParaRPr>
          </a:p>
        </p:txBody>
      </p:sp>
      <p:sp>
        <p:nvSpPr>
          <p:cNvPr id="13" name="TextBox 12">
            <a:extLst>
              <a:ext uri="{FF2B5EF4-FFF2-40B4-BE49-F238E27FC236}">
                <a16:creationId xmlns:a16="http://schemas.microsoft.com/office/drawing/2014/main" id="{6CB35FE8-2DE2-440A-8A5F-2E1575E82BA2}"/>
              </a:ext>
            </a:extLst>
          </p:cNvPr>
          <p:cNvSpPr txBox="1"/>
          <p:nvPr/>
        </p:nvSpPr>
        <p:spPr>
          <a:xfrm rot="21281646">
            <a:off x="7348947" y="5310763"/>
            <a:ext cx="1110683" cy="523220"/>
          </a:xfrm>
          <a:prstGeom prst="rect">
            <a:avLst/>
          </a:prstGeom>
          <a:noFill/>
        </p:spPr>
        <p:txBody>
          <a:bodyPr wrap="square" rtlCol="0">
            <a:spAutoFit/>
          </a:bodyPr>
          <a:lstStyle/>
          <a:p>
            <a:r>
              <a:rPr lang="en-US" sz="1400" b="1" dirty="0">
                <a:solidFill>
                  <a:srgbClr val="F5C05B"/>
                </a:solidFill>
              </a:rPr>
              <a:t>Landfill/</a:t>
            </a:r>
          </a:p>
          <a:p>
            <a:r>
              <a:rPr lang="en-US" sz="1400" b="1" dirty="0">
                <a:solidFill>
                  <a:srgbClr val="F5C05B"/>
                </a:solidFill>
              </a:rPr>
              <a:t>Incineration</a:t>
            </a:r>
            <a:endParaRPr lang="en-IE" sz="1400" b="1" dirty="0">
              <a:solidFill>
                <a:srgbClr val="F5C05B"/>
              </a:solidFill>
            </a:endParaRPr>
          </a:p>
        </p:txBody>
      </p:sp>
      <p:sp>
        <p:nvSpPr>
          <p:cNvPr id="3" name="TextBox 2">
            <a:extLst>
              <a:ext uri="{FF2B5EF4-FFF2-40B4-BE49-F238E27FC236}">
                <a16:creationId xmlns:a16="http://schemas.microsoft.com/office/drawing/2014/main" id="{1026A2AF-AE6E-4393-90F6-0EDEE2E4F6DF}"/>
              </a:ext>
            </a:extLst>
          </p:cNvPr>
          <p:cNvSpPr txBox="1"/>
          <p:nvPr/>
        </p:nvSpPr>
        <p:spPr>
          <a:xfrm>
            <a:off x="385326" y="991781"/>
            <a:ext cx="3917480" cy="5095754"/>
          </a:xfrm>
          <a:prstGeom prst="rect">
            <a:avLst/>
          </a:prstGeom>
          <a:noFill/>
        </p:spPr>
        <p:txBody>
          <a:bodyPr wrap="square" lIns="91440" tIns="45720" rIns="91440" bIns="45720" rtlCol="0" anchor="t">
            <a:spAutoFit/>
          </a:bodyPr>
          <a:lstStyle/>
          <a:p>
            <a:pPr marL="342900" indent="-342900" algn="just">
              <a:lnSpc>
                <a:spcPct val="90000"/>
              </a:lnSpc>
              <a:spcBef>
                <a:spcPts val="1000"/>
              </a:spcBef>
              <a:buFont typeface="Arial,Sans-Serif"/>
              <a:buChar char="•"/>
            </a:pPr>
            <a:r>
              <a:rPr lang="es-ES_tradnl" sz="2200" dirty="0">
                <a:solidFill>
                  <a:srgbClr val="406F70"/>
                </a:solidFill>
                <a:ea typeface="+mn-lt"/>
                <a:cs typeface="+mn-lt"/>
              </a:rPr>
              <a:t>Una vez que se haya comprometido a minimizar sus residuos mediante la revisión sistemática de sus procesos (véase el módulo 2), es el momento de mirar hacia la circularidad para </a:t>
            </a:r>
            <a:r>
              <a:rPr lang="es-ES_tradnl" sz="2200" b="1" dirty="0">
                <a:solidFill>
                  <a:srgbClr val="406F70"/>
                </a:solidFill>
                <a:ea typeface="+mn-lt"/>
                <a:cs typeface="+mn-lt"/>
              </a:rPr>
              <a:t>dirigir sus residuos inevitables hacia una nueva vida</a:t>
            </a:r>
            <a:r>
              <a:rPr lang="es-ES_tradnl" sz="2200" dirty="0">
                <a:solidFill>
                  <a:srgbClr val="406F70"/>
                </a:solidFill>
                <a:ea typeface="+mn-lt"/>
                <a:cs typeface="+mn-lt"/>
              </a:rPr>
              <a:t>. </a:t>
            </a:r>
          </a:p>
          <a:p>
            <a:pPr marL="342900" indent="-342900" algn="just">
              <a:lnSpc>
                <a:spcPct val="90000"/>
              </a:lnSpc>
              <a:spcBef>
                <a:spcPts val="1000"/>
              </a:spcBef>
              <a:buFont typeface="Arial,Sans-Serif"/>
              <a:buChar char="•"/>
            </a:pPr>
            <a:r>
              <a:rPr lang="es-ES_tradnl" sz="2200" dirty="0">
                <a:solidFill>
                  <a:srgbClr val="406F70"/>
                </a:solidFill>
                <a:ea typeface="+mn-lt"/>
                <a:cs typeface="+mn-lt"/>
              </a:rPr>
              <a:t>Esta pirámide muestra los pasos clave por los que los residuos alimentarios pueden dirigirse hacia resultados más beneficiosos, con el vertedero/la incineración en la parte inferior.</a:t>
            </a:r>
            <a:endParaRPr lang="en-US" sz="2200" dirty="0">
              <a:solidFill>
                <a:srgbClr val="406F70"/>
              </a:solidFill>
              <a:cs typeface="Calibri"/>
            </a:endParaRPr>
          </a:p>
        </p:txBody>
      </p:sp>
      <p:sp>
        <p:nvSpPr>
          <p:cNvPr id="11" name="Text Placeholder 10">
            <a:extLst>
              <a:ext uri="{FF2B5EF4-FFF2-40B4-BE49-F238E27FC236}">
                <a16:creationId xmlns:a16="http://schemas.microsoft.com/office/drawing/2014/main" id="{6203D272-4CB3-4272-A3DF-B318DF534A41}"/>
              </a:ext>
            </a:extLst>
          </p:cNvPr>
          <p:cNvSpPr>
            <a:spLocks noGrp="1"/>
          </p:cNvSpPr>
          <p:nvPr>
            <p:ph type="body" sz="quarter" idx="19"/>
          </p:nvPr>
        </p:nvSpPr>
        <p:spPr>
          <a:xfrm>
            <a:off x="493515" y="398606"/>
            <a:ext cx="8857251" cy="1160989"/>
          </a:xfrm>
        </p:spPr>
        <p:txBody>
          <a:bodyPr/>
          <a:lstStyle/>
          <a:p>
            <a:r>
              <a:rPr lang="es-ES_tradnl" b="1" dirty="0">
                <a:solidFill>
                  <a:srgbClr val="CC9131"/>
                </a:solidFill>
              </a:rPr>
              <a:t>Alimentación y Economía Circular</a:t>
            </a:r>
            <a:endParaRPr lang="en-IE" dirty="0"/>
          </a:p>
        </p:txBody>
      </p:sp>
    </p:spTree>
    <p:extLst>
      <p:ext uri="{BB962C8B-B14F-4D97-AF65-F5344CB8AC3E}">
        <p14:creationId xmlns:p14="http://schemas.microsoft.com/office/powerpoint/2010/main" val="1324289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44D47-F9EC-4D70-89CC-E73AB9485F9C}"/>
              </a:ext>
            </a:extLst>
          </p:cNvPr>
          <p:cNvSpPr>
            <a:spLocks noGrp="1"/>
          </p:cNvSpPr>
          <p:nvPr>
            <p:ph type="body" sz="quarter" idx="19"/>
          </p:nvPr>
        </p:nvSpPr>
        <p:spPr/>
        <p:txBody>
          <a:bodyPr vert="horz" lIns="91440" tIns="45720" rIns="91440" bIns="45720" rtlCol="0" anchor="t">
            <a:normAutofit/>
          </a:bodyPr>
          <a:lstStyle/>
          <a:p>
            <a:r>
              <a:rPr lang="es-ES_tradnl" b="1" dirty="0">
                <a:solidFill>
                  <a:srgbClr val="CC9131"/>
                </a:solidFill>
              </a:rPr>
              <a:t>De Residuo a Recurso</a:t>
            </a:r>
          </a:p>
          <a:p>
            <a:endParaRPr lang="en-US" dirty="0">
              <a:solidFill>
                <a:srgbClr val="CC9131"/>
              </a:solidFill>
            </a:endParaRPr>
          </a:p>
        </p:txBody>
      </p:sp>
      <p:sp>
        <p:nvSpPr>
          <p:cNvPr id="3" name="Text Placeholder 2">
            <a:extLst>
              <a:ext uri="{FF2B5EF4-FFF2-40B4-BE49-F238E27FC236}">
                <a16:creationId xmlns:a16="http://schemas.microsoft.com/office/drawing/2014/main" id="{B97662C9-6694-4A8A-9E5F-BEB5ED94A226}"/>
              </a:ext>
            </a:extLst>
          </p:cNvPr>
          <p:cNvSpPr>
            <a:spLocks noGrp="1"/>
          </p:cNvSpPr>
          <p:nvPr>
            <p:ph type="body" sz="quarter" idx="20"/>
          </p:nvPr>
        </p:nvSpPr>
        <p:spPr>
          <a:xfrm>
            <a:off x="232208" y="1475140"/>
            <a:ext cx="9781037" cy="5249509"/>
          </a:xfrm>
        </p:spPr>
        <p:txBody>
          <a:bodyPr vert="horz" lIns="91440" tIns="45720" rIns="91440" bIns="45720" rtlCol="0" anchor="t">
            <a:noAutofit/>
          </a:bodyPr>
          <a:lstStyle/>
          <a:p>
            <a:pPr marL="358775" lvl="1" indent="-358775" algn="just">
              <a:buFont typeface="Arial" panose="020B0604020202020204" pitchFamily="34" charset="0"/>
              <a:buChar char="•"/>
            </a:pPr>
            <a:r>
              <a:rPr lang="es-ES_tradnl" altLang="en-US" sz="2200" dirty="0">
                <a:solidFill>
                  <a:srgbClr val="406F70"/>
                </a:solidFill>
                <a:cs typeface="Arial"/>
              </a:rPr>
              <a:t>A pesar de hacer reducciones, algunos residuos son </a:t>
            </a:r>
            <a:r>
              <a:rPr lang="es-ES_tradnl" altLang="en-US" sz="2200" b="1" dirty="0">
                <a:solidFill>
                  <a:srgbClr val="406F70"/>
                </a:solidFill>
                <a:cs typeface="Arial"/>
              </a:rPr>
              <a:t>inevitables</a:t>
            </a:r>
            <a:r>
              <a:rPr lang="es-ES_tradnl" altLang="en-US" sz="2200" dirty="0">
                <a:solidFill>
                  <a:srgbClr val="406F70"/>
                </a:solidFill>
                <a:cs typeface="Arial"/>
              </a:rPr>
              <a:t>, por lo que a través de la economía circular, podemos encontrar una fuente para estos </a:t>
            </a:r>
            <a:r>
              <a:rPr lang="es-ES_tradnl" altLang="en-US" sz="2200" b="1" dirty="0">
                <a:solidFill>
                  <a:srgbClr val="406F70"/>
                </a:solidFill>
                <a:cs typeface="Arial"/>
              </a:rPr>
              <a:t>residuos para convertirlos en un recurso</a:t>
            </a:r>
            <a:r>
              <a:rPr lang="es-ES_tradnl" altLang="en-US" sz="2200" dirty="0">
                <a:solidFill>
                  <a:srgbClr val="406F70"/>
                </a:solidFill>
                <a:cs typeface="Arial"/>
              </a:rPr>
              <a:t>. </a:t>
            </a:r>
          </a:p>
          <a:p>
            <a:pPr marL="358775" lvl="1" indent="-358775" algn="just">
              <a:buFont typeface="Arial" panose="020B0604020202020204" pitchFamily="34" charset="0"/>
              <a:buChar char="•"/>
            </a:pPr>
            <a:r>
              <a:rPr lang="es-ES_tradnl" altLang="en-US" sz="2200" dirty="0">
                <a:solidFill>
                  <a:srgbClr val="406F70"/>
                </a:solidFill>
                <a:cs typeface="Arial"/>
              </a:rPr>
              <a:t>Aunque empresas como </a:t>
            </a:r>
            <a:r>
              <a:rPr lang="es-ES_tradnl" altLang="en-US" sz="2200" dirty="0" err="1">
                <a:solidFill>
                  <a:srgbClr val="406F70"/>
                </a:solidFill>
                <a:cs typeface="Arial"/>
              </a:rPr>
              <a:t>Food</a:t>
            </a:r>
            <a:r>
              <a:rPr lang="es-ES_tradnl" altLang="en-US" sz="2200" dirty="0">
                <a:solidFill>
                  <a:srgbClr val="406F70"/>
                </a:solidFill>
                <a:cs typeface="Arial"/>
              </a:rPr>
              <a:t> Cloud ofrecen un servicio que vincula los excedentes de alimentos con organizaciones benéficas que alimentan a personas necesitadas, suelen tratar principalmente con grandes minoristas y aceptan una cantidad limitada de alimentos.</a:t>
            </a:r>
          </a:p>
          <a:p>
            <a:pPr marL="358775" lvl="1" indent="-358775" algn="just">
              <a:buFont typeface="Arial" panose="020B0604020202020204" pitchFamily="34" charset="0"/>
              <a:buChar char="•"/>
            </a:pPr>
            <a:r>
              <a:rPr lang="es-ES_tradnl" altLang="en-US" sz="2200" dirty="0">
                <a:solidFill>
                  <a:srgbClr val="406F70"/>
                </a:solidFill>
                <a:cs typeface="Arial"/>
              </a:rPr>
              <a:t>Una mejor opción para las empresas de servicios alimentarios es buscar directamente en su comunidad para ver con quién podría reutilizar su exceso de alimentos servibles.  A lo largo del cierre, hemos visto que los negocios de servicios alimentarios han girado hacia la provisión de comidas para el personal sanitario y los miembros vulnerables de la comunidad.  Esta iniciativa es necesaria para encontrar fuentes para el exceso de alimentos</a:t>
            </a:r>
            <a:r>
              <a:rPr lang="en-US" sz="2200" dirty="0">
                <a:solidFill>
                  <a:srgbClr val="085156"/>
                </a:solidFill>
                <a:cs typeface="Calibri" panose="020F0502020204030204"/>
              </a:rPr>
              <a:t>.  </a:t>
            </a:r>
          </a:p>
          <a:p>
            <a:pPr algn="just"/>
            <a:r>
              <a:rPr lang="es-ES_tradnl" sz="2200" b="1" dirty="0">
                <a:solidFill>
                  <a:srgbClr val="406F70"/>
                </a:solidFill>
                <a:cs typeface="Calibri" panose="020F0502020204030204"/>
              </a:rPr>
              <a:t>¿Dónde puede redirigir los alimentos en su comunidad?</a:t>
            </a:r>
            <a:endParaRPr lang="en-US" sz="2200" b="1" dirty="0">
              <a:solidFill>
                <a:srgbClr val="406F70"/>
              </a:solidFill>
              <a:cs typeface="Calibri" panose="020F0502020204030204"/>
            </a:endParaRPr>
          </a:p>
        </p:txBody>
      </p:sp>
    </p:spTree>
    <p:extLst>
      <p:ext uri="{BB962C8B-B14F-4D97-AF65-F5344CB8AC3E}">
        <p14:creationId xmlns:p14="http://schemas.microsoft.com/office/powerpoint/2010/main" val="252351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E4147357-A6EE-4A78-A995-CE8E6317CF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139" y="2202511"/>
            <a:ext cx="7848795" cy="1892411"/>
          </a:xfrm>
          <a:prstGeom prst="rect">
            <a:avLst/>
          </a:prstGeom>
          <a:ln>
            <a:noFill/>
          </a:ln>
          <a:effectLst>
            <a:softEdge rad="112500"/>
          </a:effectLst>
        </p:spPr>
      </p:pic>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85857" y="572207"/>
            <a:ext cx="10080824" cy="1160989"/>
          </a:xfrm>
        </p:spPr>
        <p:txBody>
          <a:bodyPr/>
          <a:lstStyle/>
          <a:p>
            <a:r>
              <a:rPr lang="en-US" b="1" dirty="0" err="1">
                <a:solidFill>
                  <a:srgbClr val="CC9131"/>
                </a:solidFill>
              </a:rPr>
              <a:t>Comprender</a:t>
            </a:r>
            <a:r>
              <a:rPr lang="en-US" b="1" dirty="0">
                <a:solidFill>
                  <a:srgbClr val="CC9131"/>
                </a:solidFill>
              </a:rPr>
              <a:t> la </a:t>
            </a:r>
            <a:r>
              <a:rPr lang="en-US" b="1" dirty="0" err="1">
                <a:solidFill>
                  <a:srgbClr val="CC9131"/>
                </a:solidFill>
              </a:rPr>
              <a:t>Cadena</a:t>
            </a:r>
            <a:r>
              <a:rPr lang="en-US" b="1" dirty="0">
                <a:solidFill>
                  <a:srgbClr val="CC9131"/>
                </a:solidFill>
              </a:rPr>
              <a:t> de </a:t>
            </a:r>
            <a:r>
              <a:rPr lang="en-US" b="1" dirty="0" err="1">
                <a:solidFill>
                  <a:srgbClr val="CC9131"/>
                </a:solidFill>
              </a:rPr>
              <a:t>suministro</a:t>
            </a:r>
            <a:r>
              <a:rPr lang="en-US" b="1" dirty="0">
                <a:solidFill>
                  <a:srgbClr val="CC9131"/>
                </a:solidFill>
              </a:rPr>
              <a:t> de </a:t>
            </a:r>
            <a:r>
              <a:rPr lang="en-US" b="1" dirty="0" err="1">
                <a:solidFill>
                  <a:srgbClr val="CC9131"/>
                </a:solidFill>
              </a:rPr>
              <a:t>alimentos</a:t>
            </a:r>
            <a:endParaRPr lang="en-US"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70866" y="1226120"/>
            <a:ext cx="10968810" cy="2868802"/>
          </a:xfrm>
        </p:spPr>
        <p:txBody>
          <a:bodyPr/>
          <a:lstStyle/>
          <a:p>
            <a:r>
              <a:rPr lang="es-ES" dirty="0">
                <a:solidFill>
                  <a:srgbClr val="085156"/>
                </a:solidFill>
              </a:rPr>
              <a:t>La cadena de suministro de alimentos conecta tres sectores principales: </a:t>
            </a:r>
            <a:r>
              <a:rPr lang="es-ES" b="1" dirty="0">
                <a:solidFill>
                  <a:srgbClr val="085156"/>
                </a:solidFill>
              </a:rPr>
              <a:t>la agricultura, la industria de transformación de alimentos </a:t>
            </a:r>
            <a:r>
              <a:rPr lang="es-ES" dirty="0">
                <a:solidFill>
                  <a:srgbClr val="085156"/>
                </a:solidFill>
              </a:rPr>
              <a:t>(incluidos los servicios alimentarios) y el </a:t>
            </a:r>
            <a:r>
              <a:rPr lang="es-ES" b="1" dirty="0">
                <a:solidFill>
                  <a:srgbClr val="085156"/>
                </a:solidFill>
              </a:rPr>
              <a:t>sector de la distribución</a:t>
            </a:r>
            <a:r>
              <a:rPr lang="es-ES" dirty="0">
                <a:solidFill>
                  <a:srgbClr val="085156"/>
                </a:solidFill>
              </a:rPr>
              <a:t>, e implica a una gran diversidad de partes interesadas:</a:t>
            </a:r>
          </a:p>
          <a:p>
            <a:pPr marL="342900" indent="-342900">
              <a:buFont typeface="Arial" panose="020B0604020202020204" pitchFamily="34" charset="0"/>
              <a:buChar char="•"/>
            </a:pPr>
            <a:r>
              <a:rPr lang="en-US" dirty="0" err="1">
                <a:solidFill>
                  <a:srgbClr val="085156"/>
                </a:solidFill>
              </a:rPr>
              <a:t>Agricultores</a:t>
            </a:r>
            <a:r>
              <a:rPr lang="en-US" dirty="0">
                <a:solidFill>
                  <a:srgbClr val="085156"/>
                </a:solidFill>
              </a:rPr>
              <a:t> </a:t>
            </a:r>
          </a:p>
          <a:p>
            <a:pPr marL="342900" indent="-342900">
              <a:buFont typeface="Arial" panose="020B0604020202020204" pitchFamily="34" charset="0"/>
              <a:buChar char="•"/>
            </a:pPr>
            <a:r>
              <a:rPr lang="en-US" dirty="0" err="1">
                <a:solidFill>
                  <a:srgbClr val="085156"/>
                </a:solidFill>
              </a:rPr>
              <a:t>Procesadores</a:t>
            </a:r>
            <a:r>
              <a:rPr lang="en-US" dirty="0">
                <a:solidFill>
                  <a:srgbClr val="085156"/>
                </a:solidFill>
              </a:rPr>
              <a:t> de </a:t>
            </a:r>
            <a:r>
              <a:rPr lang="en-US" dirty="0" err="1">
                <a:solidFill>
                  <a:srgbClr val="085156"/>
                </a:solidFill>
              </a:rPr>
              <a:t>alimentos</a:t>
            </a:r>
            <a:r>
              <a:rPr lang="en-US" dirty="0">
                <a:solidFill>
                  <a:srgbClr val="085156"/>
                </a:solidFill>
              </a:rPr>
              <a:t> y </a:t>
            </a:r>
            <a:r>
              <a:rPr lang="en-US" dirty="0" err="1">
                <a:solidFill>
                  <a:srgbClr val="085156"/>
                </a:solidFill>
              </a:rPr>
              <a:t>servicios</a:t>
            </a:r>
            <a:r>
              <a:rPr lang="en-US" dirty="0">
                <a:solidFill>
                  <a:srgbClr val="085156"/>
                </a:solidFill>
              </a:rPr>
              <a:t> </a:t>
            </a:r>
            <a:r>
              <a:rPr lang="en-US" dirty="0" err="1">
                <a:solidFill>
                  <a:srgbClr val="085156"/>
                </a:solidFill>
              </a:rPr>
              <a:t>alimentarios</a:t>
            </a:r>
            <a:r>
              <a:rPr lang="en-US" dirty="0">
                <a:solidFill>
                  <a:srgbClr val="085156"/>
                </a:solidFill>
              </a:rPr>
              <a:t> </a:t>
            </a:r>
          </a:p>
          <a:p>
            <a:pPr marL="342900" indent="-342900">
              <a:buFont typeface="Arial" panose="020B0604020202020204" pitchFamily="34" charset="0"/>
              <a:buChar char="•"/>
            </a:pPr>
            <a:r>
              <a:rPr lang="en-US" dirty="0" err="1">
                <a:solidFill>
                  <a:srgbClr val="085156"/>
                </a:solidFill>
              </a:rPr>
              <a:t>Comerciantes</a:t>
            </a:r>
            <a:r>
              <a:rPr lang="en-US" dirty="0">
                <a:solidFill>
                  <a:srgbClr val="085156"/>
                </a:solidFill>
              </a:rPr>
              <a:t> y </a:t>
            </a:r>
            <a:r>
              <a:rPr lang="en-US" dirty="0" err="1">
                <a:solidFill>
                  <a:srgbClr val="085156"/>
                </a:solidFill>
              </a:rPr>
              <a:t>mayoristas</a:t>
            </a:r>
            <a:r>
              <a:rPr lang="en-US" dirty="0">
                <a:solidFill>
                  <a:srgbClr val="085156"/>
                </a:solidFill>
              </a:rPr>
              <a:t> </a:t>
            </a:r>
          </a:p>
          <a:p>
            <a:pPr marL="342900" indent="-342900">
              <a:buFont typeface="Arial" panose="020B0604020202020204" pitchFamily="34" charset="0"/>
              <a:buChar char="•"/>
            </a:pPr>
            <a:r>
              <a:rPr lang="en-US" dirty="0" err="1">
                <a:solidFill>
                  <a:srgbClr val="085156"/>
                </a:solidFill>
              </a:rPr>
              <a:t>Minoristas</a:t>
            </a:r>
            <a:r>
              <a:rPr lang="en-US" dirty="0">
                <a:solidFill>
                  <a:srgbClr val="085156"/>
                </a:solidFill>
              </a:rPr>
              <a:t>, </a:t>
            </a:r>
            <a:r>
              <a:rPr lang="en-US" dirty="0" err="1">
                <a:solidFill>
                  <a:srgbClr val="085156"/>
                </a:solidFill>
              </a:rPr>
              <a:t>tanto</a:t>
            </a:r>
            <a:r>
              <a:rPr lang="en-US" dirty="0">
                <a:solidFill>
                  <a:srgbClr val="085156"/>
                </a:solidFill>
              </a:rPr>
              <a:t> </a:t>
            </a:r>
            <a:r>
              <a:rPr lang="en-US" dirty="0" err="1">
                <a:solidFill>
                  <a:srgbClr val="085156"/>
                </a:solidFill>
              </a:rPr>
              <a:t>independientes</a:t>
            </a:r>
            <a:r>
              <a:rPr lang="en-US" dirty="0">
                <a:solidFill>
                  <a:srgbClr val="085156"/>
                </a:solidFill>
              </a:rPr>
              <a:t> </a:t>
            </a:r>
            <a:r>
              <a:rPr lang="en-US" dirty="0" err="1">
                <a:solidFill>
                  <a:srgbClr val="085156"/>
                </a:solidFill>
              </a:rPr>
              <a:t>como</a:t>
            </a:r>
            <a:r>
              <a:rPr lang="en-US" dirty="0">
                <a:solidFill>
                  <a:srgbClr val="085156"/>
                </a:solidFill>
              </a:rPr>
              <a:t> </a:t>
            </a:r>
            <a:r>
              <a:rPr lang="en-US" dirty="0" err="1">
                <a:solidFill>
                  <a:srgbClr val="085156"/>
                </a:solidFill>
              </a:rPr>
              <a:t>grandes</a:t>
            </a:r>
            <a:r>
              <a:rPr lang="en-US" dirty="0">
                <a:solidFill>
                  <a:srgbClr val="085156"/>
                </a:solidFill>
              </a:rPr>
              <a:t> </a:t>
            </a:r>
            <a:r>
              <a:rPr lang="en-US" dirty="0" err="1">
                <a:solidFill>
                  <a:srgbClr val="085156"/>
                </a:solidFill>
              </a:rPr>
              <a:t>empresas</a:t>
            </a:r>
            <a:r>
              <a:rPr lang="en-US" dirty="0">
                <a:solidFill>
                  <a:srgbClr val="085156"/>
                </a:solidFill>
              </a:rPr>
              <a:t>.</a:t>
            </a:r>
          </a:p>
          <a:p>
            <a:r>
              <a:rPr lang="es-ES" dirty="0">
                <a:solidFill>
                  <a:srgbClr val="085156"/>
                </a:solidFill>
              </a:rPr>
              <a:t>A menudo existen importantes desequilibrios en el poder de negociación dentro de la cadena de suministro de alimentos, lo que puede dar lugar a prácticas comerciales desleales. Los pequeños agricultores o cooperativas, así como las empresas de servicios alimentarios, suelen tratar con grandes compradores que representan su único acceso al mercado y pueden ejercer una fuerte presión sobre los precios y los márgenes.</a:t>
            </a:r>
            <a:endParaRPr lang="en-US" dirty="0">
              <a:solidFill>
                <a:srgbClr val="085156"/>
              </a:solidFill>
            </a:endParaRPr>
          </a:p>
        </p:txBody>
      </p:sp>
    </p:spTree>
    <p:extLst>
      <p:ext uri="{BB962C8B-B14F-4D97-AF65-F5344CB8AC3E}">
        <p14:creationId xmlns:p14="http://schemas.microsoft.com/office/powerpoint/2010/main" val="1646687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F34DF-11F5-47E4-A207-426C0A0DC967}"/>
              </a:ext>
            </a:extLst>
          </p:cNvPr>
          <p:cNvSpPr>
            <a:spLocks noGrp="1"/>
          </p:cNvSpPr>
          <p:nvPr>
            <p:ph type="body" sz="quarter" idx="13"/>
          </p:nvPr>
        </p:nvSpPr>
        <p:spPr/>
        <p:txBody>
          <a:bodyPr>
            <a:normAutofit fontScale="92500"/>
          </a:bodyPr>
          <a:lstStyle/>
          <a:p>
            <a:r>
              <a:rPr lang="es-ES" b="1" dirty="0">
                <a:solidFill>
                  <a:srgbClr val="406F70"/>
                </a:solidFill>
              </a:rPr>
              <a:t>Redirigir los residuos de alimentos a los que pueden utilizarlos...</a:t>
            </a:r>
            <a:endParaRPr lang="en-IE" b="1" dirty="0">
              <a:solidFill>
                <a:srgbClr val="406F70"/>
              </a:solidFill>
            </a:endParaRPr>
          </a:p>
        </p:txBody>
      </p:sp>
      <p:sp>
        <p:nvSpPr>
          <p:cNvPr id="3" name="Text Placeholder 2">
            <a:extLst>
              <a:ext uri="{FF2B5EF4-FFF2-40B4-BE49-F238E27FC236}">
                <a16:creationId xmlns:a16="http://schemas.microsoft.com/office/drawing/2014/main" id="{C06998E5-9BDD-4BFC-9892-6505A590AAA6}"/>
              </a:ext>
            </a:extLst>
          </p:cNvPr>
          <p:cNvSpPr>
            <a:spLocks noGrp="1"/>
          </p:cNvSpPr>
          <p:nvPr>
            <p:ph type="body" sz="quarter" idx="14"/>
          </p:nvPr>
        </p:nvSpPr>
        <p:spPr/>
        <p:txBody>
          <a:bodyPr/>
          <a:lstStyle/>
          <a:p>
            <a:r>
              <a:rPr lang="en-US" b="1">
                <a:solidFill>
                  <a:srgbClr val="1CC2D4"/>
                </a:solidFill>
              </a:rPr>
              <a:t>Food Cloud and Irish Initiative:</a:t>
            </a:r>
            <a:endParaRPr lang="en-IE" b="1">
              <a:solidFill>
                <a:srgbClr val="1CC2D4"/>
              </a:solidFill>
            </a:endParaRPr>
          </a:p>
        </p:txBody>
      </p:sp>
      <p:sp>
        <p:nvSpPr>
          <p:cNvPr id="4" name="Picture Placeholder 3">
            <a:extLst>
              <a:ext uri="{FF2B5EF4-FFF2-40B4-BE49-F238E27FC236}">
                <a16:creationId xmlns:a16="http://schemas.microsoft.com/office/drawing/2014/main" id="{31CA2526-5890-4210-B0F6-7F96B5D9C769}"/>
              </a:ext>
            </a:extLst>
          </p:cNvPr>
          <p:cNvSpPr>
            <a:spLocks noGrp="1"/>
          </p:cNvSpPr>
          <p:nvPr>
            <p:ph type="pic" sz="quarter" idx="15"/>
          </p:nvPr>
        </p:nvSpPr>
        <p:spPr/>
      </p:sp>
      <p:pic>
        <p:nvPicPr>
          <p:cNvPr id="5" name="Online Media 4" title="FoodCloud: Transforming Surplus into Opportunity">
            <a:hlinkClick r:id="" action="ppaction://media"/>
            <a:extLst>
              <a:ext uri="{FF2B5EF4-FFF2-40B4-BE49-F238E27FC236}">
                <a16:creationId xmlns:a16="http://schemas.microsoft.com/office/drawing/2014/main" id="{30FC4C49-F659-4FDB-A3A2-042F3C784650}"/>
              </a:ext>
            </a:extLst>
          </p:cNvPr>
          <p:cNvPicPr>
            <a:picLocks noRot="1" noChangeAspect="1"/>
          </p:cNvPicPr>
          <p:nvPr>
            <a:videoFile r:link="rId1"/>
          </p:nvPr>
        </p:nvPicPr>
        <p:blipFill>
          <a:blip r:embed="rId3"/>
          <a:stretch>
            <a:fillRect/>
          </a:stretch>
        </p:blipFill>
        <p:spPr>
          <a:xfrm>
            <a:off x="3184071" y="1762734"/>
            <a:ext cx="5665788" cy="3771792"/>
          </a:xfrm>
          <a:prstGeom prst="rect">
            <a:avLst/>
          </a:prstGeom>
        </p:spPr>
      </p:pic>
      <p:pic>
        <p:nvPicPr>
          <p:cNvPr id="3074" name="Picture 2" descr="FoodCloud">
            <a:extLst>
              <a:ext uri="{FF2B5EF4-FFF2-40B4-BE49-F238E27FC236}">
                <a16:creationId xmlns:a16="http://schemas.microsoft.com/office/drawing/2014/main" id="{EBBC29D1-CDEE-446B-98C9-9E98F436BE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194" y="2434738"/>
            <a:ext cx="1733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4873BA-EC71-491C-B925-A61B02421F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094" y="3947013"/>
            <a:ext cx="2470183" cy="97507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09E8CB2-A704-40D5-A25F-2D76F3C8A015}"/>
              </a:ext>
            </a:extLst>
          </p:cNvPr>
          <p:cNvSpPr/>
          <p:nvPr/>
        </p:nvSpPr>
        <p:spPr>
          <a:xfrm>
            <a:off x="1086577" y="1077437"/>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6" name="TextBox 5">
            <a:extLst>
              <a:ext uri="{FF2B5EF4-FFF2-40B4-BE49-F238E27FC236}">
                <a16:creationId xmlns:a16="http://schemas.microsoft.com/office/drawing/2014/main" id="{5A48AF8F-C96B-4DC9-B925-C3826225132A}"/>
              </a:ext>
            </a:extLst>
          </p:cNvPr>
          <p:cNvSpPr txBox="1"/>
          <p:nvPr/>
        </p:nvSpPr>
        <p:spPr>
          <a:xfrm>
            <a:off x="9305925" y="2047659"/>
            <a:ext cx="2647950" cy="2677656"/>
          </a:xfrm>
          <a:prstGeom prst="rect">
            <a:avLst/>
          </a:prstGeom>
          <a:noFill/>
        </p:spPr>
        <p:txBody>
          <a:bodyPr wrap="square" rtlCol="0">
            <a:spAutoFit/>
          </a:bodyPr>
          <a:lstStyle/>
          <a:p>
            <a:pPr algn="ctr"/>
            <a:r>
              <a:rPr lang="es-ES" sz="2400" dirty="0">
                <a:solidFill>
                  <a:srgbClr val="406F70"/>
                </a:solidFill>
              </a:rPr>
              <a:t>Aquí </a:t>
            </a:r>
            <a:r>
              <a:rPr lang="es-ES" sz="2400" dirty="0" err="1">
                <a:solidFill>
                  <a:srgbClr val="406F70"/>
                </a:solidFill>
              </a:rPr>
              <a:t>Iseult</a:t>
            </a:r>
            <a:r>
              <a:rPr lang="es-ES" sz="2400" dirty="0">
                <a:solidFill>
                  <a:srgbClr val="406F70"/>
                </a:solidFill>
              </a:rPr>
              <a:t> Ward habla de por qué y cómo crearon </a:t>
            </a:r>
            <a:r>
              <a:rPr lang="es-ES" sz="2400" dirty="0" err="1">
                <a:solidFill>
                  <a:srgbClr val="406F70"/>
                </a:solidFill>
              </a:rPr>
              <a:t>Food</a:t>
            </a:r>
            <a:r>
              <a:rPr lang="es-ES" sz="2400" dirty="0">
                <a:solidFill>
                  <a:srgbClr val="406F70"/>
                </a:solidFill>
              </a:rPr>
              <a:t> Cloud en Irlanda : "Transformar los excedentes en oportunidades"</a:t>
            </a:r>
            <a:endParaRPr lang="en-IE" dirty="0"/>
          </a:p>
        </p:txBody>
      </p:sp>
      <p:sp>
        <p:nvSpPr>
          <p:cNvPr id="7" name="TextBox 6">
            <a:extLst>
              <a:ext uri="{FF2B5EF4-FFF2-40B4-BE49-F238E27FC236}">
                <a16:creationId xmlns:a16="http://schemas.microsoft.com/office/drawing/2014/main" id="{A6D301C9-54B3-4D81-8F39-C662AB0014B4}"/>
              </a:ext>
            </a:extLst>
          </p:cNvPr>
          <p:cNvSpPr txBox="1"/>
          <p:nvPr/>
        </p:nvSpPr>
        <p:spPr>
          <a:xfrm>
            <a:off x="133350" y="6038850"/>
            <a:ext cx="4676775" cy="307777"/>
          </a:xfrm>
          <a:prstGeom prst="rect">
            <a:avLst/>
          </a:prstGeom>
          <a:noFill/>
        </p:spPr>
        <p:txBody>
          <a:bodyPr wrap="square" rtlCol="0">
            <a:spAutoFit/>
          </a:bodyPr>
          <a:lstStyle/>
          <a:p>
            <a:r>
              <a:rPr lang="en-US" sz="1400" err="1">
                <a:hlinkClick r:id="rId6"/>
              </a:rPr>
              <a:t>FoodCloud</a:t>
            </a:r>
            <a:r>
              <a:rPr lang="en-US" sz="1400">
                <a:hlinkClick r:id="rId6"/>
              </a:rPr>
              <a:t>: Transforming Surplus into Opportunity - YouTube</a:t>
            </a:r>
            <a:endParaRPr lang="en-IE" sz="1400"/>
          </a:p>
        </p:txBody>
      </p:sp>
    </p:spTree>
    <p:extLst>
      <p:ext uri="{BB962C8B-B14F-4D97-AF65-F5344CB8AC3E}">
        <p14:creationId xmlns:p14="http://schemas.microsoft.com/office/powerpoint/2010/main" val="27118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FC5EC4-B157-475B-A071-8F10EFFAD1F1}"/>
              </a:ext>
            </a:extLst>
          </p:cNvPr>
          <p:cNvSpPr>
            <a:spLocks noGrp="1"/>
          </p:cNvSpPr>
          <p:nvPr>
            <p:ph type="body" sz="quarter" idx="19"/>
          </p:nvPr>
        </p:nvSpPr>
        <p:spPr>
          <a:xfrm>
            <a:off x="361889" y="401085"/>
            <a:ext cx="8857251" cy="1160989"/>
          </a:xfrm>
        </p:spPr>
        <p:txBody>
          <a:bodyPr/>
          <a:lstStyle/>
          <a:p>
            <a:r>
              <a:rPr lang="en-GB" b="1" dirty="0">
                <a:solidFill>
                  <a:srgbClr val="CC9131"/>
                </a:solidFill>
              </a:rPr>
              <a:t>BAKED IN BRICK  </a:t>
            </a:r>
            <a:r>
              <a:rPr lang="en-GB" sz="2800" b="1" dirty="0">
                <a:solidFill>
                  <a:srgbClr val="CC9131"/>
                </a:solidFill>
                <a:hlinkClick r:id="rId2"/>
              </a:rPr>
              <a:t>https://bakedinbrick.co.uk/</a:t>
            </a:r>
            <a:r>
              <a:rPr lang="en-GB" sz="2800" b="1" dirty="0">
                <a:solidFill>
                  <a:srgbClr val="CC9131"/>
                </a:solidFill>
              </a:rPr>
              <a:t> </a:t>
            </a:r>
            <a:endParaRPr lang="en-IE" b="1" dirty="0">
              <a:solidFill>
                <a:srgbClr val="CC9131"/>
              </a:solidFill>
            </a:endParaRPr>
          </a:p>
        </p:txBody>
      </p:sp>
      <p:sp>
        <p:nvSpPr>
          <p:cNvPr id="6" name="Text Placeholder 5">
            <a:extLst>
              <a:ext uri="{FF2B5EF4-FFF2-40B4-BE49-F238E27FC236}">
                <a16:creationId xmlns:a16="http://schemas.microsoft.com/office/drawing/2014/main" id="{80CD7435-8807-4312-AD08-0585342F51BA}"/>
              </a:ext>
            </a:extLst>
          </p:cNvPr>
          <p:cNvSpPr>
            <a:spLocks noGrp="1"/>
          </p:cNvSpPr>
          <p:nvPr>
            <p:ph type="body" sz="quarter" idx="20"/>
          </p:nvPr>
        </p:nvSpPr>
        <p:spPr>
          <a:xfrm>
            <a:off x="147401" y="1494497"/>
            <a:ext cx="10622201" cy="6363144"/>
          </a:xfrm>
        </p:spPr>
        <p:txBody>
          <a:bodyPr/>
          <a:lstStyle/>
          <a:p>
            <a:pPr algn="just"/>
            <a:r>
              <a:rPr lang="es-ES" sz="2000" dirty="0">
                <a:solidFill>
                  <a:srgbClr val="085156"/>
                </a:solidFill>
              </a:rPr>
              <a:t>Cuando se produjo la pandemia, el equipo de BAKED IN BRICK tuvo que cambiar rápidamente su forma de comerciar y pasó a ofrecer entregas a domicilio y opciones de recogida. Además, Lee empezó a trabajar con </a:t>
            </a:r>
            <a:r>
              <a:rPr lang="es-ES" sz="2000" dirty="0" err="1">
                <a:solidFill>
                  <a:srgbClr val="085156"/>
                </a:solidFill>
              </a:rPr>
              <a:t>Meals</a:t>
            </a:r>
            <a:r>
              <a:rPr lang="es-ES" sz="2000" dirty="0">
                <a:solidFill>
                  <a:srgbClr val="085156"/>
                </a:solidFill>
              </a:rPr>
              <a:t> </a:t>
            </a:r>
            <a:r>
              <a:rPr lang="es-ES" sz="2000" dirty="0" err="1">
                <a:solidFill>
                  <a:srgbClr val="085156"/>
                </a:solidFill>
              </a:rPr>
              <a:t>for</a:t>
            </a:r>
            <a:r>
              <a:rPr lang="es-ES" sz="2000" dirty="0">
                <a:solidFill>
                  <a:srgbClr val="085156"/>
                </a:solidFill>
              </a:rPr>
              <a:t> </a:t>
            </a:r>
            <a:r>
              <a:rPr lang="es-ES" sz="2000" dirty="0" err="1">
                <a:solidFill>
                  <a:srgbClr val="085156"/>
                </a:solidFill>
              </a:rPr>
              <a:t>the</a:t>
            </a:r>
            <a:r>
              <a:rPr lang="es-ES" sz="2000" dirty="0">
                <a:solidFill>
                  <a:srgbClr val="085156"/>
                </a:solidFill>
              </a:rPr>
              <a:t> NHS y el Consejo de Warwickshire. Crearon una gama de ofertas para el consejo que se planificaban y cocinaban de acuerdo con sus necesidades. Cambiaron sus operaciones para garantizar que podían ofrecer comidas a los vulnerables y crear cajas de frutas y verduras. </a:t>
            </a:r>
          </a:p>
          <a:p>
            <a:pPr algn="just"/>
            <a:r>
              <a:rPr lang="es-ES" sz="2000" dirty="0">
                <a:solidFill>
                  <a:srgbClr val="085156"/>
                </a:solidFill>
              </a:rPr>
              <a:t>Resultado - Trabajar para alimentar a los grupos vulnerables durante la crisis de Covid-19 significaba que tenían que idear un menú que fuera asequible para el ayuntamiento, además de ser saludable en un momento en que la nutrición era clave para mantener y conservar la seguridad de Covid-19. Las cajas de fruta y verdura se han convertido en un proyecto continuo que ha permitido a las comunidades acceder a alimentos saludables. Sus cajas de comida también se reparten ahora por todo el país. </a:t>
            </a:r>
            <a:r>
              <a:rPr lang="en-IE" sz="2000" b="1" dirty="0">
                <a:solidFill>
                  <a:srgbClr val="085156"/>
                </a:solidFill>
                <a:highlight>
                  <a:srgbClr val="F5C05B"/>
                </a:highlight>
              </a:rPr>
              <a:t>READ</a:t>
            </a:r>
            <a:r>
              <a:rPr lang="en-IE" sz="2000" dirty="0">
                <a:solidFill>
                  <a:srgbClr val="085156"/>
                </a:solidFill>
              </a:rPr>
              <a:t>  </a:t>
            </a:r>
            <a:r>
              <a:rPr lang="en-IE" sz="2000" dirty="0">
                <a:hlinkClick r:id="rId3"/>
              </a:rPr>
              <a:t>102-Baked-In-Brick.pdf (</a:t>
            </a:r>
            <a:r>
              <a:rPr lang="en-IE" sz="2000" dirty="0" err="1">
                <a:hlinkClick r:id="rId3"/>
              </a:rPr>
              <a:t>foodinnovation.how</a:t>
            </a:r>
            <a:r>
              <a:rPr lang="en-IE" sz="2000" dirty="0">
                <a:hlinkClick r:id="rId3"/>
              </a:rPr>
              <a:t>)</a:t>
            </a:r>
            <a:endParaRPr lang="en-GB" sz="2000" dirty="0">
              <a:solidFill>
                <a:srgbClr val="085156"/>
              </a:solidFill>
            </a:endParaRPr>
          </a:p>
        </p:txBody>
      </p:sp>
    </p:spTree>
    <p:extLst>
      <p:ext uri="{BB962C8B-B14F-4D97-AF65-F5344CB8AC3E}">
        <p14:creationId xmlns:p14="http://schemas.microsoft.com/office/powerpoint/2010/main" val="349381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FC5EC4-B157-475B-A071-8F10EFFAD1F1}"/>
              </a:ext>
            </a:extLst>
          </p:cNvPr>
          <p:cNvSpPr>
            <a:spLocks noGrp="1"/>
          </p:cNvSpPr>
          <p:nvPr>
            <p:ph type="body" sz="quarter" idx="19"/>
          </p:nvPr>
        </p:nvSpPr>
        <p:spPr/>
        <p:txBody>
          <a:bodyPr/>
          <a:lstStyle/>
          <a:p>
            <a:r>
              <a:rPr lang="es-ES_tradnl" b="1" dirty="0"/>
              <a:t>De los residuos a los recursos: </a:t>
            </a:r>
          </a:p>
        </p:txBody>
      </p:sp>
      <p:sp>
        <p:nvSpPr>
          <p:cNvPr id="6" name="Text Placeholder 5">
            <a:extLst>
              <a:ext uri="{FF2B5EF4-FFF2-40B4-BE49-F238E27FC236}">
                <a16:creationId xmlns:a16="http://schemas.microsoft.com/office/drawing/2014/main" id="{80CD7435-8807-4312-AD08-0585342F51BA}"/>
              </a:ext>
            </a:extLst>
          </p:cNvPr>
          <p:cNvSpPr>
            <a:spLocks noGrp="1"/>
          </p:cNvSpPr>
          <p:nvPr>
            <p:ph type="body" sz="quarter" idx="20"/>
          </p:nvPr>
        </p:nvSpPr>
        <p:spPr>
          <a:xfrm>
            <a:off x="357201" y="1432808"/>
            <a:ext cx="6644881" cy="3230383"/>
          </a:xfrm>
        </p:spPr>
        <p:txBody>
          <a:bodyPr/>
          <a:lstStyle/>
          <a:p>
            <a:pPr marL="342900" indent="-342900" algn="just">
              <a:buFont typeface="Arial" panose="020B0604020202020204" pitchFamily="34" charset="0"/>
              <a:buChar char="•"/>
            </a:pPr>
            <a:r>
              <a:rPr lang="es-ES_tradnl" dirty="0">
                <a:solidFill>
                  <a:srgbClr val="085156"/>
                </a:solidFill>
              </a:rPr>
              <a:t>Después de haber estudiado cómo redistribuir el exceso de alimentos entre los miembros vulnerables de la comunidad, la siguiente vía para el exceso y el desperdicio de alimentos es volver al ciclo de producción. </a:t>
            </a:r>
          </a:p>
          <a:p>
            <a:pPr marL="342900" indent="-342900" algn="just">
              <a:buFont typeface="Arial" panose="020B0604020202020204" pitchFamily="34" charset="0"/>
              <a:buChar char="•"/>
            </a:pPr>
            <a:r>
              <a:rPr lang="es-ES_tradnl" dirty="0">
                <a:solidFill>
                  <a:srgbClr val="085156"/>
                </a:solidFill>
              </a:rPr>
              <a:t>En primer lugar, para asegurarse de que los residuos no son contaminantes ni patógenos, hay que ponerse en contacto con los proveedores para ver si se pueden diseñar los residuos. </a:t>
            </a:r>
          </a:p>
          <a:p>
            <a:pPr marL="342900" indent="-342900" algn="just">
              <a:buFont typeface="Arial" panose="020B0604020202020204" pitchFamily="34" charset="0"/>
              <a:buChar char="•"/>
            </a:pPr>
            <a:r>
              <a:rPr lang="es-ES_tradnl" dirty="0">
                <a:solidFill>
                  <a:srgbClr val="085156"/>
                </a:solidFill>
              </a:rPr>
              <a:t>El compostaje es una vía popular para el exceso de residuos orgánicos que está creciendo en popularidad a medida que las iniciativas de intercambio son cada vez más frecuentes en las comunidades y las ciudades más pequeñas</a:t>
            </a:r>
            <a:r>
              <a:rPr lang="en-US" dirty="0">
                <a:solidFill>
                  <a:srgbClr val="085156"/>
                </a:solidFill>
              </a:rPr>
              <a:t>.  </a:t>
            </a:r>
            <a:endParaRPr lang="en-IE" dirty="0">
              <a:solidFill>
                <a:srgbClr val="085156"/>
              </a:solidFill>
            </a:endParaRPr>
          </a:p>
        </p:txBody>
      </p:sp>
      <p:pic>
        <p:nvPicPr>
          <p:cNvPr id="3" name="Picture 2" descr="A picture containing food, bowl, outdoor, vegetable&#10;&#10;Description automatically generated">
            <a:extLst>
              <a:ext uri="{FF2B5EF4-FFF2-40B4-BE49-F238E27FC236}">
                <a16:creationId xmlns:a16="http://schemas.microsoft.com/office/drawing/2014/main" id="{21CDC3FC-C5AA-4B88-BED7-D7D6EB28B58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20000" y="2084359"/>
            <a:ext cx="3928533" cy="3652157"/>
          </a:xfrm>
          <a:prstGeom prst="rect">
            <a:avLst/>
          </a:prstGeom>
        </p:spPr>
      </p:pic>
    </p:spTree>
    <p:extLst>
      <p:ext uri="{BB962C8B-B14F-4D97-AF65-F5344CB8AC3E}">
        <p14:creationId xmlns:p14="http://schemas.microsoft.com/office/powerpoint/2010/main" val="48210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5FFAA-3310-41D0-B2AC-93F92676A481}"/>
              </a:ext>
            </a:extLst>
          </p:cNvPr>
          <p:cNvSpPr>
            <a:spLocks noGrp="1"/>
          </p:cNvSpPr>
          <p:nvPr>
            <p:ph type="body" sz="quarter" idx="19"/>
          </p:nvPr>
        </p:nvSpPr>
        <p:spPr>
          <a:xfrm>
            <a:off x="579603" y="360049"/>
            <a:ext cx="8857251" cy="690949"/>
          </a:xfrm>
        </p:spPr>
        <p:txBody>
          <a:bodyPr>
            <a:normAutofit fontScale="77500" lnSpcReduction="20000"/>
          </a:bodyPr>
          <a:lstStyle/>
          <a:p>
            <a:r>
              <a:rPr lang="es-ES_tradnl" b="1" dirty="0"/>
              <a:t>Enfoque en las Innovaciones de los Sistemas Alimentarios</a:t>
            </a:r>
            <a:endParaRPr lang="en-IE" b="1" dirty="0"/>
          </a:p>
        </p:txBody>
      </p:sp>
      <p:sp>
        <p:nvSpPr>
          <p:cNvPr id="3" name="Speech Bubble: Rectangle with Corners Rounded 2">
            <a:extLst>
              <a:ext uri="{FF2B5EF4-FFF2-40B4-BE49-F238E27FC236}">
                <a16:creationId xmlns:a16="http://schemas.microsoft.com/office/drawing/2014/main" id="{26C5A4EF-01A7-40A1-AC32-1BBE024D5D43}"/>
              </a:ext>
            </a:extLst>
          </p:cNvPr>
          <p:cNvSpPr/>
          <p:nvPr/>
        </p:nvSpPr>
        <p:spPr>
          <a:xfrm>
            <a:off x="6200826" y="2032741"/>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t>HAY ORO EN ESOS RESIDUOS</a:t>
            </a:r>
          </a:p>
          <a:p>
            <a:pPr algn="ctr"/>
            <a:r>
              <a:rPr lang="es-ES_tradnl" dirty="0"/>
              <a:t>El fabricante de pasta </a:t>
            </a:r>
            <a:r>
              <a:rPr lang="es-ES_tradnl" dirty="0" err="1">
                <a:solidFill>
                  <a:srgbClr val="3366FF"/>
                </a:solidFill>
              </a:rPr>
              <a:t>Barilla</a:t>
            </a:r>
            <a:r>
              <a:rPr lang="es-ES_tradnl" dirty="0"/>
              <a:t> se ha asociado con la empresa papelera </a:t>
            </a:r>
            <a:r>
              <a:rPr lang="es-ES_tradnl" dirty="0" err="1">
                <a:solidFill>
                  <a:srgbClr val="3366FF"/>
                </a:solidFill>
              </a:rPr>
              <a:t>Favini</a:t>
            </a:r>
            <a:r>
              <a:rPr lang="es-ES_tradnl" dirty="0">
                <a:solidFill>
                  <a:srgbClr val="3366FF"/>
                </a:solidFill>
              </a:rPr>
              <a:t> </a:t>
            </a:r>
            <a:r>
              <a:rPr lang="es-ES_tradnl" dirty="0"/>
              <a:t>para producir una línea de envases y productos de papel de calidad llamada "</a:t>
            </a:r>
            <a:r>
              <a:rPr lang="es-ES_tradnl" dirty="0" err="1">
                <a:solidFill>
                  <a:srgbClr val="3366FF"/>
                </a:solidFill>
              </a:rPr>
              <a:t>Cartacrusca</a:t>
            </a:r>
            <a:r>
              <a:rPr lang="es-ES_tradnl" dirty="0"/>
              <a:t>", utilizando los subproductos de la producción de pasta.</a:t>
            </a:r>
            <a:r>
              <a:rPr lang="en-US" dirty="0"/>
              <a:t>.</a:t>
            </a:r>
            <a:endParaRPr lang="en-IE" dirty="0"/>
          </a:p>
        </p:txBody>
      </p:sp>
      <p:sp>
        <p:nvSpPr>
          <p:cNvPr id="8" name="Speech Bubble: Rectangle with Corners Rounded 7">
            <a:extLst>
              <a:ext uri="{FF2B5EF4-FFF2-40B4-BE49-F238E27FC236}">
                <a16:creationId xmlns:a16="http://schemas.microsoft.com/office/drawing/2014/main" id="{E54DCD4F-224B-4790-AEEA-B849FE55FB60}"/>
              </a:ext>
            </a:extLst>
          </p:cNvPr>
          <p:cNvSpPr/>
          <p:nvPr/>
        </p:nvSpPr>
        <p:spPr>
          <a:xfrm>
            <a:off x="6200826" y="4371089"/>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DISEÑAR MEJORES OPCIONES DE ALIMENTACIÓN</a:t>
            </a:r>
          </a:p>
          <a:p>
            <a:pPr algn="ctr"/>
            <a:r>
              <a:rPr lang="es-ES_tradnl" sz="1700" b="1" dirty="0"/>
              <a:t>La mezcla de setas en las hamburguesas añade un delicioso "</a:t>
            </a:r>
            <a:r>
              <a:rPr lang="es-ES_tradnl" sz="1700" b="1" dirty="0" err="1"/>
              <a:t>umami</a:t>
            </a:r>
            <a:r>
              <a:rPr lang="es-ES_tradnl" sz="1700" b="1" dirty="0"/>
              <a:t>" y vitamina D y supone menos calorías. Las setas pueden cultivarse en los posos del café, por lo que combinadas con un menor contenido de carne pueden mejorar la salud y la del planeta.</a:t>
            </a:r>
            <a:endParaRPr lang="en-IE" sz="1700" dirty="0"/>
          </a:p>
        </p:txBody>
      </p:sp>
      <p:sp>
        <p:nvSpPr>
          <p:cNvPr id="10" name="Speech Bubble: Rectangle with Corners Rounded 9">
            <a:extLst>
              <a:ext uri="{FF2B5EF4-FFF2-40B4-BE49-F238E27FC236}">
                <a16:creationId xmlns:a16="http://schemas.microsoft.com/office/drawing/2014/main" id="{B1396CC4-61D7-4E9C-8231-8680B8CC80EE}"/>
              </a:ext>
            </a:extLst>
          </p:cNvPr>
          <p:cNvSpPr/>
          <p:nvPr/>
        </p:nvSpPr>
        <p:spPr>
          <a:xfrm>
            <a:off x="590501" y="4003767"/>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SALUDABLE PARA LAS PERSONAS Y EL PLANETA</a:t>
            </a:r>
          </a:p>
          <a:p>
            <a:pPr algn="ctr"/>
            <a:r>
              <a:rPr lang="es-ES_tradnl" sz="1700" dirty="0"/>
              <a:t>La </a:t>
            </a:r>
            <a:r>
              <a:rPr lang="es-ES_tradnl" sz="1700" dirty="0" err="1"/>
              <a:t>yuba</a:t>
            </a:r>
            <a:r>
              <a:rPr lang="es-ES_tradnl" sz="1700" dirty="0"/>
              <a:t> -también conocida como túnica de cuajada de judías- es la piel recogida en el proceso de elaboración del tofu. La </a:t>
            </a:r>
            <a:r>
              <a:rPr lang="es-ES_tradnl" sz="1700" dirty="0" err="1"/>
              <a:t>yuba</a:t>
            </a:r>
            <a:r>
              <a:rPr lang="es-ES_tradnl" sz="1700" dirty="0"/>
              <a:t> se puede convertir en una imitación de la pechuga de pollo, que incluso adquiere una piel crujiente similar a la del pollo cuando se fríe en la sartén. ¡Deliciosa!</a:t>
            </a:r>
            <a:endParaRPr lang="en-IE" sz="1700" dirty="0"/>
          </a:p>
        </p:txBody>
      </p:sp>
      <p:sp>
        <p:nvSpPr>
          <p:cNvPr id="12" name="Speech Bubble: Rectangle with Corners Rounded 11">
            <a:extLst>
              <a:ext uri="{FF2B5EF4-FFF2-40B4-BE49-F238E27FC236}">
                <a16:creationId xmlns:a16="http://schemas.microsoft.com/office/drawing/2014/main" id="{5BFD7B83-35EA-4337-9BBA-CC8225E9EBCD}"/>
              </a:ext>
            </a:extLst>
          </p:cNvPr>
          <p:cNvSpPr/>
          <p:nvPr/>
        </p:nvSpPr>
        <p:spPr>
          <a:xfrm>
            <a:off x="228502" y="1109259"/>
            <a:ext cx="5762674" cy="2319741"/>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SISTEMAS NATURALES REGENERADORES</a:t>
            </a:r>
          </a:p>
          <a:p>
            <a:pPr algn="ctr"/>
            <a:r>
              <a:rPr lang="es-ES_tradnl" dirty="0"/>
              <a:t>Los diseñadores deben crear productos con ingredientes que, independientemente de su origen (animal o vegetal), se produzcan de forma regenerativa. En la medida de lo posible, deben obtenerse de forma local y estacional, para ser utilizados de forma segura como insumos para nuevos usos. Son estos procesos los que contribuirán a una </a:t>
            </a:r>
            <a:r>
              <a:rPr lang="es-ES_tradnl" dirty="0" err="1"/>
              <a:t>bioeconomía</a:t>
            </a:r>
            <a:r>
              <a:rPr lang="es-ES_tradnl" dirty="0"/>
              <a:t> próspera</a:t>
            </a:r>
            <a:endParaRPr lang="en-IE" dirty="0"/>
          </a:p>
        </p:txBody>
      </p:sp>
    </p:spTree>
    <p:extLst>
      <p:ext uri="{BB962C8B-B14F-4D97-AF65-F5344CB8AC3E}">
        <p14:creationId xmlns:p14="http://schemas.microsoft.com/office/powerpoint/2010/main" val="269249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26B3D2-15EB-4574-B900-86184F1D1E9D}"/>
              </a:ext>
            </a:extLst>
          </p:cNvPr>
          <p:cNvSpPr>
            <a:spLocks noGrp="1"/>
          </p:cNvSpPr>
          <p:nvPr>
            <p:ph type="body" sz="quarter" idx="17"/>
          </p:nvPr>
        </p:nvSpPr>
        <p:spPr>
          <a:xfrm>
            <a:off x="2732119" y="3427292"/>
            <a:ext cx="7876753" cy="3173773"/>
          </a:xfrm>
        </p:spPr>
        <p:txBody>
          <a:bodyPr vert="horz" lIns="91440" tIns="45720" rIns="91440" bIns="45720" rtlCol="0" anchor="t">
            <a:noAutofit/>
          </a:bodyPr>
          <a:lstStyle/>
          <a:p>
            <a:pPr algn="l">
              <a:defRPr/>
            </a:pPr>
            <a:r>
              <a:rPr lang="en-US" sz="4800" b="1" dirty="0">
                <a:latin typeface="Calibri" panose="020F0502020204030204"/>
              </a:rPr>
              <a:t>3.</a:t>
            </a:r>
            <a:r>
              <a:rPr lang="es-ES" sz="4800" b="1" dirty="0"/>
              <a:t> Principios Lean </a:t>
            </a:r>
          </a:p>
          <a:p>
            <a:pPr algn="l">
              <a:defRPr/>
            </a:pPr>
            <a:r>
              <a:rPr lang="es-ES" sz="4800" b="1" dirty="0"/>
              <a:t>Producción y logística "justo a tiempo</a:t>
            </a:r>
            <a:endParaRPr lang="en-IE" dirty="0"/>
          </a:p>
        </p:txBody>
      </p:sp>
      <p:sp>
        <p:nvSpPr>
          <p:cNvPr id="5"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085156"/>
                </a:solidFill>
                <a:cs typeface="Calibri"/>
              </a:rPr>
              <a:t>MODULE 4</a:t>
            </a:r>
          </a:p>
        </p:txBody>
      </p:sp>
    </p:spTree>
    <p:extLst>
      <p:ext uri="{BB962C8B-B14F-4D97-AF65-F5344CB8AC3E}">
        <p14:creationId xmlns:p14="http://schemas.microsoft.com/office/powerpoint/2010/main" val="562462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op view of a hand holding a cup of coffee">
            <a:extLst>
              <a:ext uri="{FF2B5EF4-FFF2-40B4-BE49-F238E27FC236}">
                <a16:creationId xmlns:a16="http://schemas.microsoft.com/office/drawing/2014/main" id="{586AC512-26BA-4C3A-B769-E0169249B82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D373178-9AC9-4271-B81A-391191AD79BD}"/>
              </a:ext>
            </a:extLst>
          </p:cNvPr>
          <p:cNvSpPr>
            <a:spLocks noGrp="1"/>
          </p:cNvSpPr>
          <p:nvPr>
            <p:ph type="body" sz="quarter" idx="19"/>
          </p:nvPr>
        </p:nvSpPr>
        <p:spPr>
          <a:xfrm>
            <a:off x="553746" y="1109229"/>
            <a:ext cx="5279028" cy="697353"/>
          </a:xfrm>
        </p:spPr>
        <p:txBody>
          <a:bodyPr vert="horz" lIns="91440" tIns="45720" rIns="91440" bIns="45720" rtlCol="0" anchor="t">
            <a:normAutofit fontScale="85000" lnSpcReduction="10000"/>
          </a:bodyPr>
          <a:lstStyle/>
          <a:p>
            <a:r>
              <a:rPr lang="es-ES_tradnl" b="1" dirty="0">
                <a:solidFill>
                  <a:srgbClr val="CC9131"/>
                </a:solidFill>
                <a:cs typeface="Calibri"/>
              </a:rPr>
              <a:t>La Circularidad en la Empresa</a:t>
            </a:r>
          </a:p>
        </p:txBody>
      </p:sp>
      <p:sp>
        <p:nvSpPr>
          <p:cNvPr id="3" name="Text Placeholder 2">
            <a:extLst>
              <a:ext uri="{FF2B5EF4-FFF2-40B4-BE49-F238E27FC236}">
                <a16:creationId xmlns:a16="http://schemas.microsoft.com/office/drawing/2014/main" id="{9D076B6C-DED3-4A57-B671-A62A06A05EAD}"/>
              </a:ext>
            </a:extLst>
          </p:cNvPr>
          <p:cNvSpPr>
            <a:spLocks noGrp="1"/>
          </p:cNvSpPr>
          <p:nvPr>
            <p:ph type="body" sz="quarter" idx="20"/>
          </p:nvPr>
        </p:nvSpPr>
        <p:spPr/>
        <p:txBody>
          <a:bodyPr vert="horz" lIns="91440" tIns="45720" rIns="91440" bIns="45720" rtlCol="0" anchor="t">
            <a:noAutofit/>
          </a:bodyPr>
          <a:lstStyle/>
          <a:p>
            <a:pPr algn="just"/>
            <a:r>
              <a:rPr lang="es-ES_tradnl" dirty="0">
                <a:solidFill>
                  <a:srgbClr val="406F70"/>
                </a:solidFill>
                <a:ea typeface="+mn-lt"/>
                <a:cs typeface="+mn-lt"/>
              </a:rPr>
              <a:t>La </a:t>
            </a:r>
            <a:r>
              <a:rPr lang="es-ES_tradnl" b="1" dirty="0">
                <a:solidFill>
                  <a:srgbClr val="406F70"/>
                </a:solidFill>
                <a:ea typeface="+mn-lt"/>
                <a:cs typeface="+mn-lt"/>
              </a:rPr>
              <a:t>Economía Circular </a:t>
            </a:r>
            <a:r>
              <a:rPr lang="es-ES_tradnl" dirty="0">
                <a:solidFill>
                  <a:srgbClr val="406F70"/>
                </a:solidFill>
                <a:ea typeface="+mn-lt"/>
                <a:cs typeface="+mn-lt"/>
              </a:rPr>
              <a:t>consiste en diseñar la eliminación de los residuos y hacer el mejor uso de nuestros recursos. </a:t>
            </a:r>
          </a:p>
          <a:p>
            <a:pPr algn="just"/>
            <a:r>
              <a:rPr lang="es-ES_tradnl" dirty="0">
                <a:solidFill>
                  <a:srgbClr val="406F70"/>
                </a:solidFill>
                <a:ea typeface="+mn-lt"/>
                <a:cs typeface="+mn-lt"/>
              </a:rPr>
              <a:t>Dentro de los modelos circulares, los </a:t>
            </a:r>
            <a:r>
              <a:rPr lang="es-ES_tradnl" b="1" dirty="0">
                <a:solidFill>
                  <a:srgbClr val="406F70"/>
                </a:solidFill>
                <a:ea typeface="+mn-lt"/>
                <a:cs typeface="+mn-lt"/>
              </a:rPr>
              <a:t>principios empresariales LEAN </a:t>
            </a:r>
            <a:r>
              <a:rPr lang="es-ES_tradnl" dirty="0">
                <a:solidFill>
                  <a:srgbClr val="406F70"/>
                </a:solidFill>
                <a:ea typeface="+mn-lt"/>
                <a:cs typeface="+mn-lt"/>
              </a:rPr>
              <a:t>son un marco a través del cual puede analizar la eficiencia de su empresa de servicios alimentarios y diseñar la eliminación de residuos.</a:t>
            </a:r>
            <a:endParaRPr lang="en-US" dirty="0">
              <a:solidFill>
                <a:srgbClr val="406F70"/>
              </a:solidFill>
              <a:cs typeface="Calibri"/>
            </a:endParaRPr>
          </a:p>
          <a:p>
            <a:endParaRPr lang="en-US" dirty="0">
              <a:cs typeface="Calibri"/>
            </a:endParaRPr>
          </a:p>
        </p:txBody>
      </p:sp>
      <p:sp>
        <p:nvSpPr>
          <p:cNvPr id="4" name="Rectángulo 3"/>
          <p:cNvSpPr/>
          <p:nvPr/>
        </p:nvSpPr>
        <p:spPr>
          <a:xfrm>
            <a:off x="553746" y="146351"/>
            <a:ext cx="6301623" cy="810478"/>
          </a:xfrm>
          <a:prstGeom prst="rect">
            <a:avLst/>
          </a:prstGeom>
        </p:spPr>
        <p:txBody>
          <a:bodyPr wrap="square">
            <a:spAutoFit/>
          </a:bodyPr>
          <a:lstStyle/>
          <a:p>
            <a:pPr>
              <a:defRPr/>
            </a:pPr>
            <a:r>
              <a:rPr lang="en-US" sz="2000" b="1" dirty="0"/>
              <a:t>3. Lean Principles </a:t>
            </a:r>
          </a:p>
          <a:p>
            <a:pPr lvl="0">
              <a:lnSpc>
                <a:spcPct val="90000"/>
              </a:lnSpc>
              <a:spcBef>
                <a:spcPts val="1000"/>
              </a:spcBef>
              <a:defRPr/>
            </a:pPr>
            <a:r>
              <a:rPr lang="en-US" sz="2000" b="1" dirty="0"/>
              <a:t>‘</a:t>
            </a:r>
            <a:r>
              <a:rPr lang="en-US" sz="2000" b="1" i="1" dirty="0"/>
              <a:t>Just-in-Time</a:t>
            </a:r>
            <a:r>
              <a:rPr lang="en-US" sz="2000" b="1" dirty="0"/>
              <a:t>’ Producing &amp; Logistics</a:t>
            </a:r>
          </a:p>
        </p:txBody>
      </p:sp>
    </p:spTree>
    <p:extLst>
      <p:ext uri="{BB962C8B-B14F-4D97-AF65-F5344CB8AC3E}">
        <p14:creationId xmlns:p14="http://schemas.microsoft.com/office/powerpoint/2010/main" val="1790813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C79F0-68D6-4613-9BCB-3472F6503990}"/>
              </a:ext>
            </a:extLst>
          </p:cNvPr>
          <p:cNvSpPr>
            <a:spLocks noGrp="1"/>
          </p:cNvSpPr>
          <p:nvPr>
            <p:ph type="body" sz="quarter" idx="19"/>
          </p:nvPr>
        </p:nvSpPr>
        <p:spPr/>
        <p:txBody>
          <a:bodyPr/>
          <a:lstStyle/>
          <a:p>
            <a:r>
              <a:rPr lang="en-IE" b="1" dirty="0">
                <a:solidFill>
                  <a:srgbClr val="406F70"/>
                </a:solidFill>
              </a:rPr>
              <a:t>Principios Lean</a:t>
            </a:r>
          </a:p>
        </p:txBody>
      </p:sp>
      <p:sp>
        <p:nvSpPr>
          <p:cNvPr id="4" name="Text Placeholder 3">
            <a:extLst>
              <a:ext uri="{FF2B5EF4-FFF2-40B4-BE49-F238E27FC236}">
                <a16:creationId xmlns:a16="http://schemas.microsoft.com/office/drawing/2014/main" id="{74BAD4AD-7596-44A9-A17E-5B5F7CE00B6B}"/>
              </a:ext>
            </a:extLst>
          </p:cNvPr>
          <p:cNvSpPr>
            <a:spLocks noGrp="1"/>
          </p:cNvSpPr>
          <p:nvPr>
            <p:ph type="body" sz="quarter" idx="20"/>
          </p:nvPr>
        </p:nvSpPr>
        <p:spPr/>
        <p:txBody>
          <a:bodyPr/>
          <a:lstStyle/>
          <a:p>
            <a:pPr algn="just"/>
            <a:r>
              <a:rPr lang="es-ES_tradnl" dirty="0">
                <a:solidFill>
                  <a:srgbClr val="406F70"/>
                </a:solidFill>
              </a:rPr>
              <a:t>El término </a:t>
            </a:r>
            <a:r>
              <a:rPr lang="es-ES_tradnl" b="1" dirty="0">
                <a:solidFill>
                  <a:srgbClr val="406F70"/>
                </a:solidFill>
              </a:rPr>
              <a:t>Lean</a:t>
            </a:r>
            <a:r>
              <a:rPr lang="es-ES_tradnl" dirty="0">
                <a:solidFill>
                  <a:srgbClr val="406F70"/>
                </a:solidFill>
              </a:rPr>
              <a:t> se refiere a la aplicación de prácticas, principios y herramientas </a:t>
            </a:r>
            <a:r>
              <a:rPr lang="es-ES_tradnl" b="1" dirty="0">
                <a:solidFill>
                  <a:srgbClr val="406F70"/>
                </a:solidFill>
              </a:rPr>
              <a:t>Lean</a:t>
            </a:r>
            <a:r>
              <a:rPr lang="es-ES_tradnl" dirty="0">
                <a:solidFill>
                  <a:srgbClr val="406F70"/>
                </a:solidFill>
              </a:rPr>
              <a:t> al desarrollo y la producción de productos físicos. Los productores utilizan los principios Lean para</a:t>
            </a:r>
          </a:p>
          <a:p>
            <a:pPr marL="342900" indent="-342900" algn="just">
              <a:buFont typeface="Arial"/>
              <a:buChar char="•"/>
            </a:pPr>
            <a:r>
              <a:rPr lang="es-ES_tradnl" dirty="0">
                <a:solidFill>
                  <a:srgbClr val="406F70"/>
                </a:solidFill>
              </a:rPr>
              <a:t>eliminar los residuos</a:t>
            </a:r>
          </a:p>
          <a:p>
            <a:pPr marL="342900" indent="-342900" algn="just">
              <a:buFont typeface="Arial"/>
              <a:buChar char="•"/>
            </a:pPr>
            <a:r>
              <a:rPr lang="es-ES_tradnl" dirty="0">
                <a:solidFill>
                  <a:srgbClr val="406F70"/>
                </a:solidFill>
              </a:rPr>
              <a:t>optimizar los procesos</a:t>
            </a:r>
          </a:p>
          <a:p>
            <a:pPr marL="342900" indent="-342900" algn="just">
              <a:buFont typeface="Arial"/>
              <a:buChar char="•"/>
            </a:pPr>
            <a:r>
              <a:rPr lang="es-ES_tradnl" dirty="0">
                <a:solidFill>
                  <a:srgbClr val="406F70"/>
                </a:solidFill>
              </a:rPr>
              <a:t>reducir los costes</a:t>
            </a:r>
          </a:p>
          <a:p>
            <a:pPr marL="342900" indent="-342900" algn="just">
              <a:buFont typeface="Arial"/>
              <a:buChar char="•"/>
            </a:pPr>
            <a:r>
              <a:rPr lang="es-ES_tradnl" dirty="0">
                <a:solidFill>
                  <a:srgbClr val="406F70"/>
                </a:solidFill>
              </a:rPr>
              <a:t>impulsar la innovación</a:t>
            </a:r>
            <a:endParaRPr lang="en-IE" dirty="0">
              <a:solidFill>
                <a:srgbClr val="406F70"/>
              </a:solidFill>
            </a:endParaRPr>
          </a:p>
        </p:txBody>
      </p:sp>
      <p:pic>
        <p:nvPicPr>
          <p:cNvPr id="13" name="Picture Placeholder 12" descr="Person making dough">
            <a:extLst>
              <a:ext uri="{FF2B5EF4-FFF2-40B4-BE49-F238E27FC236}">
                <a16:creationId xmlns:a16="http://schemas.microsoft.com/office/drawing/2014/main" id="{7391E4DF-884B-49C7-AC00-3941293A2B3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7559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5A2B2-885B-47DD-8A7C-C8F1F7B94B19}"/>
              </a:ext>
            </a:extLst>
          </p:cNvPr>
          <p:cNvSpPr>
            <a:spLocks noGrp="1"/>
          </p:cNvSpPr>
          <p:nvPr>
            <p:ph type="body" sz="quarter" idx="13"/>
          </p:nvPr>
        </p:nvSpPr>
        <p:spPr/>
        <p:txBody>
          <a:bodyPr/>
          <a:lstStyle/>
          <a:p>
            <a:pPr algn="ctr"/>
            <a:r>
              <a:rPr lang="es-ES_tradnl" dirty="0">
                <a:solidFill>
                  <a:srgbClr val="406F70"/>
                </a:solidFill>
              </a:rPr>
              <a:t>Los 8 desperdicios (o mudas) del proceso Lean</a:t>
            </a:r>
            <a:endParaRPr lang="en-IE" dirty="0">
              <a:solidFill>
                <a:srgbClr val="406F70"/>
              </a:solidFill>
            </a:endParaRPr>
          </a:p>
        </p:txBody>
      </p:sp>
      <p:pic>
        <p:nvPicPr>
          <p:cNvPr id="6" name="Picture Placeholder 5" descr="Diagram&#10;&#10;Description automatically generated with low confidence">
            <a:extLst>
              <a:ext uri="{FF2B5EF4-FFF2-40B4-BE49-F238E27FC236}">
                <a16:creationId xmlns:a16="http://schemas.microsoft.com/office/drawing/2014/main" id="{5C6AD8F1-1C29-40FA-905F-D6BDA9914DC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1697" t="-42183" r="-52399" b="-5187"/>
          <a:stretch/>
        </p:blipFill>
        <p:spPr>
          <a:xfrm>
            <a:off x="-938722" y="-1125353"/>
            <a:ext cx="13643441" cy="4459103"/>
          </a:xfrm>
        </p:spPr>
      </p:pic>
      <p:sp>
        <p:nvSpPr>
          <p:cNvPr id="4" name="Text Placeholder 3">
            <a:extLst>
              <a:ext uri="{FF2B5EF4-FFF2-40B4-BE49-F238E27FC236}">
                <a16:creationId xmlns:a16="http://schemas.microsoft.com/office/drawing/2014/main" id="{BB80737B-F018-4C27-B274-3C5239A5D90D}"/>
              </a:ext>
            </a:extLst>
          </p:cNvPr>
          <p:cNvSpPr>
            <a:spLocks noGrp="1"/>
          </p:cNvSpPr>
          <p:nvPr>
            <p:ph type="body" sz="quarter" idx="17"/>
          </p:nvPr>
        </p:nvSpPr>
        <p:spPr>
          <a:xfrm>
            <a:off x="5006714" y="3882872"/>
            <a:ext cx="6859047" cy="2568728"/>
          </a:xfrm>
        </p:spPr>
        <p:txBody>
          <a:bodyPr/>
          <a:lstStyle/>
          <a:p>
            <a:r>
              <a:rPr lang="es-ES_tradnl" dirty="0">
                <a:solidFill>
                  <a:srgbClr val="406F70"/>
                </a:solidFill>
              </a:rPr>
              <a:t>Para crear un flujo de valor sin fisuras que llegue hasta el cliente sin interrupción, es necesario reducir los residuos. </a:t>
            </a:r>
            <a:r>
              <a:rPr lang="es-ES_tradnl" b="1" dirty="0">
                <a:solidFill>
                  <a:srgbClr val="406F70"/>
                </a:solidFill>
              </a:rPr>
              <a:t>Al reducir o eliminar los residuos en el sector alimentario se crea un proceso más eficaz</a:t>
            </a:r>
            <a:r>
              <a:rPr lang="es-ES_tradnl" dirty="0">
                <a:solidFill>
                  <a:srgbClr val="406F70"/>
                </a:solidFill>
              </a:rPr>
              <a:t>.</a:t>
            </a:r>
          </a:p>
          <a:p>
            <a:r>
              <a:rPr lang="es-ES_tradnl" dirty="0">
                <a:solidFill>
                  <a:srgbClr val="406F70"/>
                </a:solidFill>
              </a:rPr>
              <a:t>El acrónimo </a:t>
            </a:r>
            <a:r>
              <a:rPr lang="es-ES_tradnl" b="1" dirty="0">
                <a:solidFill>
                  <a:srgbClr val="406F70"/>
                </a:solidFill>
              </a:rPr>
              <a:t>TIMWOODS</a:t>
            </a:r>
            <a:r>
              <a:rPr lang="es-ES_tradnl" dirty="0">
                <a:solidFill>
                  <a:srgbClr val="406F70"/>
                </a:solidFill>
              </a:rPr>
              <a:t> ayuda a identificar cada tipo de residuo</a:t>
            </a:r>
            <a:endParaRPr lang="en-IE" dirty="0">
              <a:solidFill>
                <a:srgbClr val="406F70"/>
              </a:solidFill>
            </a:endParaRPr>
          </a:p>
        </p:txBody>
      </p:sp>
    </p:spTree>
    <p:extLst>
      <p:ext uri="{BB962C8B-B14F-4D97-AF65-F5344CB8AC3E}">
        <p14:creationId xmlns:p14="http://schemas.microsoft.com/office/powerpoint/2010/main" val="4246225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40C18-6F61-420F-92C8-D9D3DD5397F2}"/>
              </a:ext>
            </a:extLst>
          </p:cNvPr>
          <p:cNvSpPr>
            <a:spLocks noGrp="1"/>
          </p:cNvSpPr>
          <p:nvPr>
            <p:ph type="body" sz="quarter" idx="16"/>
          </p:nvPr>
        </p:nvSpPr>
        <p:spPr/>
        <p:txBody>
          <a:bodyPr/>
          <a:lstStyle/>
          <a:p>
            <a:r>
              <a:rPr lang="en-US" b="1" dirty="0">
                <a:solidFill>
                  <a:srgbClr val="406F70"/>
                </a:solidFill>
              </a:rPr>
              <a:t>1. </a:t>
            </a:r>
            <a:r>
              <a:rPr lang="en-US" b="1" dirty="0" err="1">
                <a:solidFill>
                  <a:srgbClr val="406F70"/>
                </a:solidFill>
              </a:rPr>
              <a:t>Transporte</a:t>
            </a:r>
            <a:endParaRPr lang="en-IE" b="1" dirty="0">
              <a:solidFill>
                <a:srgbClr val="406F70"/>
              </a:solidFill>
            </a:endParaRPr>
          </a:p>
        </p:txBody>
      </p:sp>
      <p:sp>
        <p:nvSpPr>
          <p:cNvPr id="3" name="Text Placeholder 2">
            <a:extLst>
              <a:ext uri="{FF2B5EF4-FFF2-40B4-BE49-F238E27FC236}">
                <a16:creationId xmlns:a16="http://schemas.microsoft.com/office/drawing/2014/main" id="{68FDBEF7-D5C0-4A8B-8DAC-3365688BF4F4}"/>
              </a:ext>
            </a:extLst>
          </p:cNvPr>
          <p:cNvSpPr>
            <a:spLocks noGrp="1"/>
          </p:cNvSpPr>
          <p:nvPr>
            <p:ph type="body" sz="quarter" idx="17"/>
          </p:nvPr>
        </p:nvSpPr>
        <p:spPr>
          <a:xfrm>
            <a:off x="5791200" y="1775277"/>
            <a:ext cx="5845572" cy="5082723"/>
          </a:xfrm>
        </p:spPr>
        <p:txBody>
          <a:bodyPr/>
          <a:lstStyle/>
          <a:p>
            <a:r>
              <a:rPr lang="es-ES_tradnl" sz="2200" dirty="0">
                <a:solidFill>
                  <a:srgbClr val="406F70"/>
                </a:solidFill>
              </a:rPr>
              <a:t>Como ya se ha mencionado, el transporte o las largas cadenas de suministro tienen muchas repercusiones negativas en el sector alimentario, incluido el servicio de comidas.</a:t>
            </a:r>
          </a:p>
          <a:p>
            <a:pPr marL="342900" indent="-342900">
              <a:buFont typeface="Arial"/>
              <a:buChar char="•"/>
            </a:pPr>
            <a:r>
              <a:rPr lang="es-ES_tradnl" sz="2200" dirty="0">
                <a:solidFill>
                  <a:srgbClr val="406F70"/>
                </a:solidFill>
              </a:rPr>
              <a:t>Cuando los materiales recorren distancias innecesarias, pueden producirse defectos y daños en los productos.</a:t>
            </a:r>
          </a:p>
          <a:p>
            <a:pPr marL="342900" indent="-342900">
              <a:buFont typeface="Arial"/>
              <a:buChar char="•"/>
            </a:pPr>
            <a:r>
              <a:rPr lang="es-ES_tradnl" sz="2200" dirty="0">
                <a:solidFill>
                  <a:srgbClr val="406F70"/>
                </a:solidFill>
              </a:rPr>
              <a:t>El transporte también requiere un embalaje para proteger los artículos y puede requerir combustible para transportarlos. </a:t>
            </a:r>
          </a:p>
          <a:p>
            <a:pPr marL="342900" indent="-342900">
              <a:buFont typeface="Arial"/>
              <a:buChar char="•"/>
            </a:pPr>
            <a:r>
              <a:rPr lang="es-ES_tradnl" sz="2200" dirty="0">
                <a:solidFill>
                  <a:srgbClr val="406F70"/>
                </a:solidFill>
              </a:rPr>
              <a:t>El tiempo de transporte no mejora el valor del artículo, por lo que se necesita tiempo, lo que supone un retraso para usted.</a:t>
            </a:r>
            <a:endParaRPr lang="en-IE" sz="2200" dirty="0">
              <a:solidFill>
                <a:srgbClr val="406F70"/>
              </a:solidFill>
            </a:endParaRPr>
          </a:p>
        </p:txBody>
      </p:sp>
      <p:pic>
        <p:nvPicPr>
          <p:cNvPr id="6" name="Picture Placeholder 5" descr="Two workers inside a warehouse">
            <a:extLst>
              <a:ext uri="{FF2B5EF4-FFF2-40B4-BE49-F238E27FC236}">
                <a16:creationId xmlns:a16="http://schemas.microsoft.com/office/drawing/2014/main" id="{7912053D-B4D1-4BCA-9EF0-80838A22FA8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7680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3BA0E-A37E-4289-B1A8-1B307A232AFE}"/>
              </a:ext>
            </a:extLst>
          </p:cNvPr>
          <p:cNvSpPr>
            <a:spLocks noGrp="1"/>
          </p:cNvSpPr>
          <p:nvPr>
            <p:ph type="body" sz="quarter" idx="16"/>
          </p:nvPr>
        </p:nvSpPr>
        <p:spPr/>
        <p:txBody>
          <a:bodyPr/>
          <a:lstStyle/>
          <a:p>
            <a:r>
              <a:rPr lang="en-US" b="1" dirty="0">
                <a:solidFill>
                  <a:srgbClr val="406F70"/>
                </a:solidFill>
              </a:rPr>
              <a:t>2. </a:t>
            </a:r>
            <a:r>
              <a:rPr lang="en-US" b="1" dirty="0" err="1">
                <a:solidFill>
                  <a:srgbClr val="406F70"/>
                </a:solidFill>
              </a:rPr>
              <a:t>Inventario</a:t>
            </a:r>
            <a:r>
              <a:rPr lang="en-US" b="1" dirty="0">
                <a:solidFill>
                  <a:srgbClr val="406F70"/>
                </a:solidFill>
              </a:rPr>
              <a:t>/stock</a:t>
            </a:r>
            <a:endParaRPr lang="en-IE" b="1" dirty="0">
              <a:solidFill>
                <a:srgbClr val="406F70"/>
              </a:solidFill>
            </a:endParaRPr>
          </a:p>
        </p:txBody>
      </p:sp>
      <p:sp>
        <p:nvSpPr>
          <p:cNvPr id="3" name="Text Placeholder 2">
            <a:extLst>
              <a:ext uri="{FF2B5EF4-FFF2-40B4-BE49-F238E27FC236}">
                <a16:creationId xmlns:a16="http://schemas.microsoft.com/office/drawing/2014/main" id="{DA3B3F8A-9FED-497E-BEA0-836BEA754DA1}"/>
              </a:ext>
            </a:extLst>
          </p:cNvPr>
          <p:cNvSpPr>
            <a:spLocks noGrp="1"/>
          </p:cNvSpPr>
          <p:nvPr>
            <p:ph type="body" sz="quarter" idx="17"/>
          </p:nvPr>
        </p:nvSpPr>
        <p:spPr>
          <a:xfrm>
            <a:off x="5651292" y="1953077"/>
            <a:ext cx="5947380" cy="4233037"/>
          </a:xfrm>
        </p:spPr>
        <p:txBody>
          <a:bodyPr/>
          <a:lstStyle/>
          <a:p>
            <a:r>
              <a:rPr lang="es-ES_tradnl" dirty="0">
                <a:solidFill>
                  <a:srgbClr val="085156"/>
                </a:solidFill>
              </a:rPr>
              <a:t>Dado que el valor se almacena (en un depósito/almacén/almacenamiento en frío), el desperdicio de inventario/existencias es común en la industria alimentaria. </a:t>
            </a:r>
          </a:p>
          <a:p>
            <a:r>
              <a:rPr lang="es-ES_tradnl" dirty="0">
                <a:solidFill>
                  <a:srgbClr val="085156"/>
                </a:solidFill>
              </a:rPr>
              <a:t>El inventario es cualquier valor, ya sean ingredientes o productos acabados, que debe convertirse en algo más valioso o venderse a los clientes. Se está pagando un recargo por el almacenamiento de los productos o materiales, &amp; por lo que su valor se reduce cuanto más tiempo permanecen allí, ya que su margen de beneficio disminuye con cada día que pasa</a:t>
            </a:r>
            <a:endParaRPr lang="en-IE" dirty="0">
              <a:solidFill>
                <a:srgbClr val="085156"/>
              </a:solidFill>
            </a:endParaRPr>
          </a:p>
        </p:txBody>
      </p:sp>
      <p:pic>
        <p:nvPicPr>
          <p:cNvPr id="15" name="Picture Placeholder 14" descr="Top view of different fruits and vegetables">
            <a:extLst>
              <a:ext uri="{FF2B5EF4-FFF2-40B4-BE49-F238E27FC236}">
                <a16:creationId xmlns:a16="http://schemas.microsoft.com/office/drawing/2014/main" id="{799AAF0F-E5CA-46D6-A12F-8AF58B69B4A2}"/>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1076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524F1-BD54-4EDD-A54D-568EE5B071A9}"/>
              </a:ext>
            </a:extLst>
          </p:cNvPr>
          <p:cNvSpPr>
            <a:spLocks noGrp="1"/>
          </p:cNvSpPr>
          <p:nvPr>
            <p:ph type="body" sz="quarter" idx="16"/>
          </p:nvPr>
        </p:nvSpPr>
        <p:spPr>
          <a:xfrm>
            <a:off x="5791200" y="458827"/>
            <a:ext cx="6191250" cy="1193102"/>
          </a:xfrm>
        </p:spPr>
        <p:txBody>
          <a:bodyPr>
            <a:normAutofit/>
          </a:bodyPr>
          <a:lstStyle/>
          <a:p>
            <a:pPr algn="ctr"/>
            <a:r>
              <a:rPr lang="en-US" b="1" dirty="0">
                <a:solidFill>
                  <a:srgbClr val="406F70"/>
                </a:solidFill>
              </a:rPr>
              <a:t>¿De </a:t>
            </a:r>
            <a:r>
              <a:rPr lang="en-US" b="1" dirty="0" err="1">
                <a:solidFill>
                  <a:srgbClr val="406F70"/>
                </a:solidFill>
              </a:rPr>
              <a:t>dónde</a:t>
            </a:r>
            <a:r>
              <a:rPr lang="en-US" b="1" dirty="0">
                <a:solidFill>
                  <a:srgbClr val="406F70"/>
                </a:solidFill>
              </a:rPr>
              <a:t> se </a:t>
            </a:r>
            <a:r>
              <a:rPr lang="en-US" b="1" dirty="0" err="1">
                <a:solidFill>
                  <a:srgbClr val="406F70"/>
                </a:solidFill>
              </a:rPr>
              <a:t>abastece</a:t>
            </a:r>
            <a:r>
              <a:rPr lang="en-US" b="1" dirty="0">
                <a:solidFill>
                  <a:srgbClr val="406F70"/>
                </a:solidFill>
              </a:rPr>
              <a:t> de </a:t>
            </a:r>
            <a:r>
              <a:rPr lang="en-US" b="1" dirty="0" err="1">
                <a:solidFill>
                  <a:srgbClr val="406F70"/>
                </a:solidFill>
              </a:rPr>
              <a:t>alimentos</a:t>
            </a:r>
            <a:r>
              <a:rPr lang="en-US" b="1" dirty="0">
                <a:solidFill>
                  <a:srgbClr val="406F70"/>
                </a:solidFill>
              </a:rPr>
              <a:t>?</a:t>
            </a:r>
            <a:endParaRPr lang="en-IE" b="1" dirty="0">
              <a:solidFill>
                <a:srgbClr val="406F70"/>
              </a:solidFill>
            </a:endParaRPr>
          </a:p>
        </p:txBody>
      </p:sp>
      <p:sp>
        <p:nvSpPr>
          <p:cNvPr id="3" name="Text Placeholder 2">
            <a:extLst>
              <a:ext uri="{FF2B5EF4-FFF2-40B4-BE49-F238E27FC236}">
                <a16:creationId xmlns:a16="http://schemas.microsoft.com/office/drawing/2014/main" id="{8C5222F7-A87B-4675-8E9D-9FD22E48C9F4}"/>
              </a:ext>
            </a:extLst>
          </p:cNvPr>
          <p:cNvSpPr>
            <a:spLocks noGrp="1"/>
          </p:cNvSpPr>
          <p:nvPr>
            <p:ph type="body" sz="quarter" idx="17"/>
          </p:nvPr>
        </p:nvSpPr>
        <p:spPr>
          <a:xfrm>
            <a:off x="5349126" y="1884976"/>
            <a:ext cx="6506777" cy="4361997"/>
          </a:xfrm>
        </p:spPr>
        <p:txBody>
          <a:bodyPr/>
          <a:lstStyle/>
          <a:p>
            <a:r>
              <a:rPr lang="es-ES" sz="2200" dirty="0">
                <a:solidFill>
                  <a:srgbClr val="406F70"/>
                </a:solidFill>
              </a:rPr>
              <a:t>Muchos chefs y empresas de servicios alimentarios tienen muy presente el abastecimiento de alimentos locales procedentes de agricultores, pescadores, ganaderos y otros proveedores locales.  Es parte de su punto de venta único. Otros tienen un presupuesto limitado y compran a grandes mayoristas que se abastecen de productos en masa de todo el mundo. Este módulo adopta una visión </a:t>
            </a:r>
            <a:r>
              <a:rPr lang="es-ES" sz="2200" dirty="0" err="1">
                <a:solidFill>
                  <a:srgbClr val="406F70"/>
                </a:solidFill>
              </a:rPr>
              <a:t>arial</a:t>
            </a:r>
            <a:r>
              <a:rPr lang="es-ES" sz="2200" dirty="0">
                <a:solidFill>
                  <a:srgbClr val="406F70"/>
                </a:solidFill>
              </a:rPr>
              <a:t> de las cadenas de suministro, tanto a corto como a largo plazo, y permite a los alumnos tomar decisiones más informadas sobre sus compras.   Aprovecha la influencia de las tendencias del módulo 1: los consumidores valoran los enfoques locales y sostenibles. </a:t>
            </a:r>
            <a:endParaRPr lang="en-IE" sz="2200" dirty="0">
              <a:solidFill>
                <a:srgbClr val="406F70"/>
              </a:solidFill>
            </a:endParaRPr>
          </a:p>
        </p:txBody>
      </p:sp>
      <p:pic>
        <p:nvPicPr>
          <p:cNvPr id="8" name="Picture Placeholder 7" descr="Close up of pushpins on roadmap route">
            <a:extLst>
              <a:ext uri="{FF2B5EF4-FFF2-40B4-BE49-F238E27FC236}">
                <a16:creationId xmlns:a16="http://schemas.microsoft.com/office/drawing/2014/main" id="{C2B4E138-5CC7-414C-AE77-8E9F4ACF25A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3454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0D3EF-2112-401A-9BBC-BC02688228C2}"/>
              </a:ext>
            </a:extLst>
          </p:cNvPr>
          <p:cNvSpPr>
            <a:spLocks noGrp="1"/>
          </p:cNvSpPr>
          <p:nvPr>
            <p:ph type="body" sz="quarter" idx="16"/>
          </p:nvPr>
        </p:nvSpPr>
        <p:spPr/>
        <p:txBody>
          <a:bodyPr/>
          <a:lstStyle/>
          <a:p>
            <a:r>
              <a:rPr lang="en-US" b="1" dirty="0">
                <a:solidFill>
                  <a:srgbClr val="085156"/>
                </a:solidFill>
              </a:rPr>
              <a:t>3. </a:t>
            </a:r>
            <a:r>
              <a:rPr lang="en-US" b="1" dirty="0" err="1">
                <a:solidFill>
                  <a:srgbClr val="085156"/>
                </a:solidFill>
              </a:rPr>
              <a:t>Movimiento</a:t>
            </a:r>
            <a:endParaRPr lang="en-IE" b="1" dirty="0">
              <a:solidFill>
                <a:srgbClr val="085156"/>
              </a:solidFill>
            </a:endParaRPr>
          </a:p>
        </p:txBody>
      </p:sp>
      <p:sp>
        <p:nvSpPr>
          <p:cNvPr id="3" name="Text Placeholder 2">
            <a:extLst>
              <a:ext uri="{FF2B5EF4-FFF2-40B4-BE49-F238E27FC236}">
                <a16:creationId xmlns:a16="http://schemas.microsoft.com/office/drawing/2014/main" id="{93F45340-20C1-4A36-A549-85DD9C3199A1}"/>
              </a:ext>
            </a:extLst>
          </p:cNvPr>
          <p:cNvSpPr>
            <a:spLocks noGrp="1"/>
          </p:cNvSpPr>
          <p:nvPr>
            <p:ph type="body" sz="quarter" idx="17"/>
          </p:nvPr>
        </p:nvSpPr>
        <p:spPr>
          <a:xfrm>
            <a:off x="5947380" y="1953078"/>
            <a:ext cx="5651292" cy="3947440"/>
          </a:xfrm>
        </p:spPr>
        <p:txBody>
          <a:bodyPr/>
          <a:lstStyle/>
          <a:p>
            <a:r>
              <a:rPr lang="es-ES_tradnl" dirty="0">
                <a:solidFill>
                  <a:srgbClr val="406F70"/>
                </a:solidFill>
              </a:rPr>
              <a:t>Cuando la maquinaria, los equipos y las personas se mueven innecesariamente, se produce un </a:t>
            </a:r>
            <a:r>
              <a:rPr lang="es-ES_tradnl" b="1" dirty="0">
                <a:solidFill>
                  <a:srgbClr val="406F70"/>
                </a:solidFill>
              </a:rPr>
              <a:t>Desperdicio de Movimiento</a:t>
            </a:r>
            <a:r>
              <a:rPr lang="es-ES_tradnl" dirty="0">
                <a:solidFill>
                  <a:srgbClr val="406F70"/>
                </a:solidFill>
              </a:rPr>
              <a:t>. </a:t>
            </a:r>
          </a:p>
          <a:p>
            <a:r>
              <a:rPr lang="es-ES_tradnl" dirty="0">
                <a:solidFill>
                  <a:srgbClr val="406F70"/>
                </a:solidFill>
              </a:rPr>
              <a:t>El movimiento puede ser cualquier cosa, como moverse, estirarse, agacharse, alcanzar, levantar y caminar, que no aporta ningún valor. </a:t>
            </a:r>
          </a:p>
          <a:p>
            <a:r>
              <a:rPr lang="es-ES_tradnl" dirty="0">
                <a:solidFill>
                  <a:srgbClr val="406F70"/>
                </a:solidFill>
              </a:rPr>
              <a:t>La creación de espacios de trabajo organizados puede reducir este desperdicio de movimiento al tener lo que se necesita al alcance de la mano.</a:t>
            </a:r>
            <a:endParaRPr lang="en-IE" dirty="0">
              <a:solidFill>
                <a:srgbClr val="406F70"/>
              </a:solidFill>
            </a:endParaRPr>
          </a:p>
        </p:txBody>
      </p:sp>
      <p:pic>
        <p:nvPicPr>
          <p:cNvPr id="8" name="Picture Placeholder 7" descr="Person putting icing on a cake">
            <a:extLst>
              <a:ext uri="{FF2B5EF4-FFF2-40B4-BE49-F238E27FC236}">
                <a16:creationId xmlns:a16="http://schemas.microsoft.com/office/drawing/2014/main" id="{D4934E1D-62F1-4A67-854A-446779118939}"/>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13841"/>
          <a:stretch/>
        </p:blipFill>
        <p:spPr>
          <a:xfrm>
            <a:off x="-211527" y="0"/>
            <a:ext cx="6084908" cy="6202837"/>
          </a:xfrm>
        </p:spPr>
      </p:pic>
    </p:spTree>
    <p:extLst>
      <p:ext uri="{BB962C8B-B14F-4D97-AF65-F5344CB8AC3E}">
        <p14:creationId xmlns:p14="http://schemas.microsoft.com/office/powerpoint/2010/main" val="638650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537D8-B396-43E7-92B9-2A2F02E7CB11}"/>
              </a:ext>
            </a:extLst>
          </p:cNvPr>
          <p:cNvSpPr>
            <a:spLocks noGrp="1"/>
          </p:cNvSpPr>
          <p:nvPr>
            <p:ph type="body" sz="quarter" idx="16"/>
          </p:nvPr>
        </p:nvSpPr>
        <p:spPr/>
        <p:txBody>
          <a:bodyPr/>
          <a:lstStyle/>
          <a:p>
            <a:r>
              <a:rPr lang="en-US" b="1" dirty="0">
                <a:solidFill>
                  <a:srgbClr val="085156"/>
                </a:solidFill>
              </a:rPr>
              <a:t>4. </a:t>
            </a:r>
            <a:r>
              <a:rPr lang="en-US" b="1" dirty="0" err="1">
                <a:solidFill>
                  <a:srgbClr val="085156"/>
                </a:solidFill>
              </a:rPr>
              <a:t>Espera</a:t>
            </a:r>
            <a:endParaRPr lang="en-IE" b="1" dirty="0">
              <a:solidFill>
                <a:srgbClr val="085156"/>
              </a:solidFill>
            </a:endParaRPr>
          </a:p>
        </p:txBody>
      </p:sp>
      <p:sp>
        <p:nvSpPr>
          <p:cNvPr id="3" name="Text Placeholder 2">
            <a:extLst>
              <a:ext uri="{FF2B5EF4-FFF2-40B4-BE49-F238E27FC236}">
                <a16:creationId xmlns:a16="http://schemas.microsoft.com/office/drawing/2014/main" id="{15E4B356-75E3-4195-8969-FA2853FD12EF}"/>
              </a:ext>
            </a:extLst>
          </p:cNvPr>
          <p:cNvSpPr>
            <a:spLocks noGrp="1"/>
          </p:cNvSpPr>
          <p:nvPr>
            <p:ph type="body" sz="quarter" idx="17"/>
          </p:nvPr>
        </p:nvSpPr>
        <p:spPr>
          <a:xfrm>
            <a:off x="5651292" y="1953078"/>
            <a:ext cx="5947380" cy="3947440"/>
          </a:xfrm>
        </p:spPr>
        <p:txBody>
          <a:bodyPr/>
          <a:lstStyle/>
          <a:p>
            <a:r>
              <a:rPr lang="es-ES_tradnl" dirty="0">
                <a:solidFill>
                  <a:srgbClr val="085156"/>
                </a:solidFill>
              </a:rPr>
              <a:t>Cuando se fabrica un producto para los consumidores, cualquier inacción que aumente los costes se conoce como </a:t>
            </a:r>
            <a:r>
              <a:rPr lang="es-ES_tradnl" b="1" dirty="0">
                <a:solidFill>
                  <a:srgbClr val="085156"/>
                </a:solidFill>
              </a:rPr>
              <a:t>Espera</a:t>
            </a:r>
            <a:r>
              <a:rPr lang="es-ES_tradnl" dirty="0">
                <a:solidFill>
                  <a:srgbClr val="085156"/>
                </a:solidFill>
              </a:rPr>
              <a:t>. </a:t>
            </a:r>
          </a:p>
          <a:p>
            <a:r>
              <a:rPr lang="es-ES_tradnl" dirty="0">
                <a:solidFill>
                  <a:srgbClr val="085156"/>
                </a:solidFill>
              </a:rPr>
              <a:t>Se trata de un despilfarro porque mientras el producto espera su transformación, la empresa está incurriendo en costes. </a:t>
            </a:r>
          </a:p>
          <a:p>
            <a:r>
              <a:rPr lang="es-ES_tradnl" dirty="0">
                <a:solidFill>
                  <a:srgbClr val="085156"/>
                </a:solidFill>
              </a:rPr>
              <a:t>La espera también se produce en los procesos de servicios, como la espera de aprobaciones, y la espera debida a la confusión o la indecisión sobre qué hacer a continuación en un proceso que no está bien definido</a:t>
            </a:r>
            <a:r>
              <a:rPr lang="en-US" b="0" i="0" dirty="0">
                <a:solidFill>
                  <a:srgbClr val="085156"/>
                </a:solidFill>
                <a:effectLst/>
              </a:rPr>
              <a:t>.</a:t>
            </a:r>
            <a:endParaRPr lang="en-IE" dirty="0">
              <a:solidFill>
                <a:srgbClr val="085156"/>
              </a:solidFill>
            </a:endParaRPr>
          </a:p>
        </p:txBody>
      </p:sp>
      <p:pic>
        <p:nvPicPr>
          <p:cNvPr id="8" name="Picture Placeholder 7" descr="Stopwatch">
            <a:extLst>
              <a:ext uri="{FF2B5EF4-FFF2-40B4-BE49-F238E27FC236}">
                <a16:creationId xmlns:a16="http://schemas.microsoft.com/office/drawing/2014/main" id="{50A76E7A-C0ED-444D-80A9-46EFBE910B8A}"/>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77665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C17AA-7480-4171-A2D2-F7CDAAE59A96}"/>
              </a:ext>
            </a:extLst>
          </p:cNvPr>
          <p:cNvSpPr>
            <a:spLocks noGrp="1"/>
          </p:cNvSpPr>
          <p:nvPr>
            <p:ph type="body" sz="quarter" idx="16"/>
          </p:nvPr>
        </p:nvSpPr>
        <p:spPr/>
        <p:txBody>
          <a:bodyPr>
            <a:normAutofit fontScale="92500"/>
          </a:bodyPr>
          <a:lstStyle/>
          <a:p>
            <a:r>
              <a:rPr lang="en-US" b="1" dirty="0">
                <a:solidFill>
                  <a:srgbClr val="085156"/>
                </a:solidFill>
              </a:rPr>
              <a:t>5. </a:t>
            </a:r>
            <a:r>
              <a:rPr lang="en-US" b="1" dirty="0" err="1">
                <a:solidFill>
                  <a:srgbClr val="085156"/>
                </a:solidFill>
              </a:rPr>
              <a:t>Exceso</a:t>
            </a:r>
            <a:r>
              <a:rPr lang="en-US" b="1" dirty="0">
                <a:solidFill>
                  <a:srgbClr val="085156"/>
                </a:solidFill>
              </a:rPr>
              <a:t> de </a:t>
            </a:r>
            <a:r>
              <a:rPr lang="en-US" b="1" dirty="0" err="1">
                <a:solidFill>
                  <a:srgbClr val="085156"/>
                </a:solidFill>
              </a:rPr>
              <a:t>Procesamiento</a:t>
            </a:r>
            <a:endParaRPr lang="en-IE" b="1" dirty="0">
              <a:solidFill>
                <a:srgbClr val="085156"/>
              </a:solidFill>
            </a:endParaRPr>
          </a:p>
        </p:txBody>
      </p:sp>
      <p:sp>
        <p:nvSpPr>
          <p:cNvPr id="3" name="Text Placeholder 2">
            <a:extLst>
              <a:ext uri="{FF2B5EF4-FFF2-40B4-BE49-F238E27FC236}">
                <a16:creationId xmlns:a16="http://schemas.microsoft.com/office/drawing/2014/main" id="{859E0B9E-96AA-490B-8B0E-FAFD0CFEE69C}"/>
              </a:ext>
            </a:extLst>
          </p:cNvPr>
          <p:cNvSpPr>
            <a:spLocks noGrp="1"/>
          </p:cNvSpPr>
          <p:nvPr>
            <p:ph type="body" sz="quarter" idx="17"/>
          </p:nvPr>
        </p:nvSpPr>
        <p:spPr/>
        <p:txBody>
          <a:bodyPr/>
          <a:lstStyle/>
          <a:p>
            <a:r>
              <a:rPr lang="es-ES_tradnl" dirty="0">
                <a:solidFill>
                  <a:srgbClr val="085156"/>
                </a:solidFill>
              </a:rPr>
              <a:t>Cuando hay más pasos, componentes o se pone trabajo en la producción de un producto que el cliente no necesita, se produce un </a:t>
            </a:r>
            <a:r>
              <a:rPr lang="es-ES_tradnl" b="1" dirty="0">
                <a:solidFill>
                  <a:srgbClr val="085156"/>
                </a:solidFill>
              </a:rPr>
              <a:t>exceso de procesamiento</a:t>
            </a:r>
            <a:r>
              <a:rPr lang="es-ES_tradnl" dirty="0">
                <a:solidFill>
                  <a:srgbClr val="085156"/>
                </a:solidFill>
              </a:rPr>
              <a:t>. </a:t>
            </a:r>
          </a:p>
          <a:p>
            <a:r>
              <a:rPr lang="es-ES_tradnl" dirty="0">
                <a:solidFill>
                  <a:srgbClr val="085156"/>
                </a:solidFill>
              </a:rPr>
              <a:t>En el caso de los servicios alimentarios, esto incluye añadir al producto más funcionalidad de la necesaria. Por ejemplo, el esfuerzo que supone el arte del café con leche, pero poniendo una tapa en la taza de café, ¡para que el cliente nunca la vea!</a:t>
            </a:r>
          </a:p>
        </p:txBody>
      </p:sp>
      <p:pic>
        <p:nvPicPr>
          <p:cNvPr id="16" name="Picture Placeholder 15" descr="Tray of takeaway coffees">
            <a:extLst>
              <a:ext uri="{FF2B5EF4-FFF2-40B4-BE49-F238E27FC236}">
                <a16:creationId xmlns:a16="http://schemas.microsoft.com/office/drawing/2014/main" id="{30BAD094-65E9-4C92-B01B-5CFF8D7B138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6254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9C5FD-6114-4FB8-9342-6F279FA433D9}"/>
              </a:ext>
            </a:extLst>
          </p:cNvPr>
          <p:cNvSpPr>
            <a:spLocks noGrp="1"/>
          </p:cNvSpPr>
          <p:nvPr>
            <p:ph type="body" sz="quarter" idx="16"/>
          </p:nvPr>
        </p:nvSpPr>
        <p:spPr/>
        <p:txBody>
          <a:bodyPr/>
          <a:lstStyle/>
          <a:p>
            <a:r>
              <a:rPr lang="en-US" b="1" dirty="0">
                <a:solidFill>
                  <a:srgbClr val="085156"/>
                </a:solidFill>
              </a:rPr>
              <a:t>6. </a:t>
            </a:r>
            <a:r>
              <a:rPr lang="en-US" b="1" dirty="0" err="1">
                <a:solidFill>
                  <a:srgbClr val="085156"/>
                </a:solidFill>
              </a:rPr>
              <a:t>Sobreproducción</a:t>
            </a:r>
            <a:endParaRPr lang="en-IE" b="1" dirty="0">
              <a:solidFill>
                <a:srgbClr val="085156"/>
              </a:solidFill>
            </a:endParaRPr>
          </a:p>
        </p:txBody>
      </p:sp>
      <p:sp>
        <p:nvSpPr>
          <p:cNvPr id="3" name="Text Placeholder 2">
            <a:extLst>
              <a:ext uri="{FF2B5EF4-FFF2-40B4-BE49-F238E27FC236}">
                <a16:creationId xmlns:a16="http://schemas.microsoft.com/office/drawing/2014/main" id="{42F327A9-A3E5-4C56-A62E-78D84EAE63D5}"/>
              </a:ext>
            </a:extLst>
          </p:cNvPr>
          <p:cNvSpPr>
            <a:spLocks noGrp="1"/>
          </p:cNvSpPr>
          <p:nvPr>
            <p:ph type="body" sz="quarter" idx="17"/>
          </p:nvPr>
        </p:nvSpPr>
        <p:spPr>
          <a:xfrm>
            <a:off x="5719156" y="1953078"/>
            <a:ext cx="5879516" cy="3947440"/>
          </a:xfrm>
        </p:spPr>
        <p:txBody>
          <a:bodyPr/>
          <a:lstStyle/>
          <a:p>
            <a:r>
              <a:rPr lang="es-ES_tradnl" dirty="0">
                <a:solidFill>
                  <a:srgbClr val="085156"/>
                </a:solidFill>
              </a:rPr>
              <a:t>Si hay un despilfarro que puede repercutir negativamente en el éxito de una empresa en su conjunto, es la </a:t>
            </a:r>
            <a:r>
              <a:rPr lang="es-ES_tradnl" b="1" dirty="0">
                <a:solidFill>
                  <a:srgbClr val="085156"/>
                </a:solidFill>
              </a:rPr>
              <a:t>Sobreproducción</a:t>
            </a:r>
            <a:r>
              <a:rPr lang="es-ES_tradnl" dirty="0">
                <a:solidFill>
                  <a:srgbClr val="085156"/>
                </a:solidFill>
              </a:rPr>
              <a:t>. </a:t>
            </a:r>
          </a:p>
          <a:p>
            <a:r>
              <a:rPr lang="es-ES_tradnl" dirty="0">
                <a:solidFill>
                  <a:srgbClr val="085156"/>
                </a:solidFill>
              </a:rPr>
              <a:t>Cuando se han producido más productos o materiales alimentarios de los que los clientes están dispuestos a comprar, es cuando se produce la sobreproducción. </a:t>
            </a:r>
          </a:p>
          <a:p>
            <a:r>
              <a:rPr lang="es-ES_tradnl" dirty="0">
                <a:solidFill>
                  <a:srgbClr val="085156"/>
                </a:solidFill>
              </a:rPr>
              <a:t>Si se </a:t>
            </a:r>
            <a:r>
              <a:rPr lang="es-ES_tradnl" dirty="0" err="1">
                <a:solidFill>
                  <a:srgbClr val="085156"/>
                </a:solidFill>
              </a:rPr>
              <a:t>sobreproduce</a:t>
            </a:r>
            <a:r>
              <a:rPr lang="es-ES_tradnl" dirty="0">
                <a:solidFill>
                  <a:srgbClr val="085156"/>
                </a:solidFill>
              </a:rPr>
              <a:t>, también pueden producirse otros desperdicios. Entre ellos están el Movimiento, la Espera y el Inventario. </a:t>
            </a:r>
          </a:p>
          <a:p>
            <a:r>
              <a:rPr lang="es-ES_tradnl" dirty="0">
                <a:solidFill>
                  <a:srgbClr val="085156"/>
                </a:solidFill>
              </a:rPr>
              <a:t>El objetivo es hacer el trabajo "justo a tiempo".</a:t>
            </a:r>
            <a:endParaRPr lang="en-IE" dirty="0">
              <a:solidFill>
                <a:srgbClr val="085156"/>
              </a:solidFill>
            </a:endParaRPr>
          </a:p>
        </p:txBody>
      </p:sp>
      <p:pic>
        <p:nvPicPr>
          <p:cNvPr id="6" name="Picture Placeholder 5" descr="Multiple corn">
            <a:extLst>
              <a:ext uri="{FF2B5EF4-FFF2-40B4-BE49-F238E27FC236}">
                <a16:creationId xmlns:a16="http://schemas.microsoft.com/office/drawing/2014/main" id="{F3A452CB-E19A-4193-A057-4DF8D8DC53F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623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DD10B-E235-4199-83EA-88D20F457EB2}"/>
              </a:ext>
            </a:extLst>
          </p:cNvPr>
          <p:cNvSpPr>
            <a:spLocks noGrp="1"/>
          </p:cNvSpPr>
          <p:nvPr>
            <p:ph type="body" sz="quarter" idx="16"/>
          </p:nvPr>
        </p:nvSpPr>
        <p:spPr/>
        <p:txBody>
          <a:bodyPr/>
          <a:lstStyle/>
          <a:p>
            <a:r>
              <a:rPr lang="en-US" b="1" dirty="0">
                <a:solidFill>
                  <a:srgbClr val="085156"/>
                </a:solidFill>
              </a:rPr>
              <a:t>7. </a:t>
            </a:r>
            <a:r>
              <a:rPr lang="en-US" b="1" dirty="0" err="1">
                <a:solidFill>
                  <a:srgbClr val="085156"/>
                </a:solidFill>
              </a:rPr>
              <a:t>Defectos</a:t>
            </a:r>
            <a:endParaRPr lang="en-IE" b="1" dirty="0">
              <a:solidFill>
                <a:srgbClr val="085156"/>
              </a:solidFill>
            </a:endParaRPr>
          </a:p>
        </p:txBody>
      </p:sp>
      <p:sp>
        <p:nvSpPr>
          <p:cNvPr id="3" name="Text Placeholder 2">
            <a:extLst>
              <a:ext uri="{FF2B5EF4-FFF2-40B4-BE49-F238E27FC236}">
                <a16:creationId xmlns:a16="http://schemas.microsoft.com/office/drawing/2014/main" id="{38A7327C-B0F1-42FC-B70C-34D2F31BEA9F}"/>
              </a:ext>
            </a:extLst>
          </p:cNvPr>
          <p:cNvSpPr>
            <a:spLocks noGrp="1"/>
          </p:cNvSpPr>
          <p:nvPr>
            <p:ph type="body" sz="quarter" idx="17"/>
          </p:nvPr>
        </p:nvSpPr>
        <p:spPr>
          <a:xfrm>
            <a:off x="5744094" y="1953078"/>
            <a:ext cx="6054083" cy="4904922"/>
          </a:xfrm>
        </p:spPr>
        <p:txBody>
          <a:bodyPr/>
          <a:lstStyle/>
          <a:p>
            <a:r>
              <a:rPr lang="es-ES_tradnl" sz="2200" b="1" dirty="0">
                <a:solidFill>
                  <a:srgbClr val="085156"/>
                </a:solidFill>
              </a:rPr>
              <a:t>Los defectos </a:t>
            </a:r>
            <a:r>
              <a:rPr lang="es-ES_tradnl" sz="2200" dirty="0">
                <a:solidFill>
                  <a:srgbClr val="085156"/>
                </a:solidFill>
              </a:rPr>
              <a:t>son las formas de despilfarro más reconocibles cuando se trata de Lean. </a:t>
            </a:r>
          </a:p>
          <a:p>
            <a:r>
              <a:rPr lang="es-ES_tradnl" sz="2200" dirty="0">
                <a:solidFill>
                  <a:srgbClr val="085156"/>
                </a:solidFill>
              </a:rPr>
              <a:t>En el sector de la restauración, los casos de defectos incluyen detalles que faltan en los pedidos de comida y que dan lugar a comidas que necesitan ser reelaboradas y/o a ingredientes y productos desechados.</a:t>
            </a:r>
          </a:p>
          <a:p>
            <a:r>
              <a:rPr lang="es-ES_tradnl" sz="2200" dirty="0">
                <a:solidFill>
                  <a:srgbClr val="085156"/>
                </a:solidFill>
              </a:rPr>
              <a:t>Este despilfarro es uno de los más importantes cuando se trata de servicios alimentarios, ya que también puede dar lugar a despilfarros por </a:t>
            </a:r>
            <a:r>
              <a:rPr lang="es-ES_tradnl" sz="2200" dirty="0" err="1">
                <a:solidFill>
                  <a:srgbClr val="085156"/>
                </a:solidFill>
              </a:rPr>
              <a:t>sobreprocesamiento</a:t>
            </a:r>
            <a:r>
              <a:rPr lang="es-ES_tradnl" sz="2200" dirty="0">
                <a:solidFill>
                  <a:srgbClr val="085156"/>
                </a:solidFill>
              </a:rPr>
              <a:t>, "transporte" y sobreproducción. </a:t>
            </a:r>
          </a:p>
          <a:p>
            <a:r>
              <a:rPr lang="es-ES_tradnl" sz="2200" dirty="0">
                <a:solidFill>
                  <a:srgbClr val="085156"/>
                </a:solidFill>
              </a:rPr>
              <a:t>Los defectos son otra forma de perder clientes.</a:t>
            </a:r>
            <a:endParaRPr lang="en-IE" sz="2200" dirty="0">
              <a:solidFill>
                <a:srgbClr val="085156"/>
              </a:solidFill>
            </a:endParaRPr>
          </a:p>
        </p:txBody>
      </p:sp>
      <p:pic>
        <p:nvPicPr>
          <p:cNvPr id="6" name="Picture Placeholder 5" descr="Chef cooking in kitchen">
            <a:extLst>
              <a:ext uri="{FF2B5EF4-FFF2-40B4-BE49-F238E27FC236}">
                <a16:creationId xmlns:a16="http://schemas.microsoft.com/office/drawing/2014/main" id="{67B9C65B-A251-4832-94F6-0D8C9E3D0E09}"/>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242" b="-1034"/>
          <a:stretch/>
        </p:blipFill>
        <p:spPr>
          <a:xfrm>
            <a:off x="0" y="-14989"/>
            <a:ext cx="5594465" cy="6261962"/>
          </a:xfrm>
        </p:spPr>
      </p:pic>
    </p:spTree>
    <p:extLst>
      <p:ext uri="{BB962C8B-B14F-4D97-AF65-F5344CB8AC3E}">
        <p14:creationId xmlns:p14="http://schemas.microsoft.com/office/powerpoint/2010/main" val="312490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69B50F-5F86-4796-857A-AFC700B1E1E8}"/>
              </a:ext>
            </a:extLst>
          </p:cNvPr>
          <p:cNvSpPr>
            <a:spLocks noGrp="1"/>
          </p:cNvSpPr>
          <p:nvPr>
            <p:ph type="body" sz="quarter" idx="16"/>
          </p:nvPr>
        </p:nvSpPr>
        <p:spPr/>
        <p:txBody>
          <a:bodyPr/>
          <a:lstStyle/>
          <a:p>
            <a:r>
              <a:rPr lang="en-US" b="1" dirty="0">
                <a:solidFill>
                  <a:srgbClr val="085156"/>
                </a:solidFill>
              </a:rPr>
              <a:t>8. </a:t>
            </a:r>
            <a:r>
              <a:rPr lang="en-US" b="1" dirty="0" err="1">
                <a:solidFill>
                  <a:srgbClr val="085156"/>
                </a:solidFill>
              </a:rPr>
              <a:t>Habilidades</a:t>
            </a:r>
            <a:endParaRPr lang="en-IE" b="1" dirty="0">
              <a:solidFill>
                <a:srgbClr val="085156"/>
              </a:solidFill>
            </a:endParaRPr>
          </a:p>
        </p:txBody>
      </p:sp>
      <p:sp>
        <p:nvSpPr>
          <p:cNvPr id="3" name="Text Placeholder 2">
            <a:extLst>
              <a:ext uri="{FF2B5EF4-FFF2-40B4-BE49-F238E27FC236}">
                <a16:creationId xmlns:a16="http://schemas.microsoft.com/office/drawing/2014/main" id="{9068EC8F-55B1-48D1-BE21-B49F8B9E8147}"/>
              </a:ext>
            </a:extLst>
          </p:cNvPr>
          <p:cNvSpPr>
            <a:spLocks noGrp="1"/>
          </p:cNvSpPr>
          <p:nvPr>
            <p:ph type="body" sz="quarter" idx="17"/>
          </p:nvPr>
        </p:nvSpPr>
        <p:spPr>
          <a:xfrm>
            <a:off x="5518205" y="1865614"/>
            <a:ext cx="6080467" cy="3947440"/>
          </a:xfrm>
        </p:spPr>
        <p:txBody>
          <a:bodyPr/>
          <a:lstStyle/>
          <a:p>
            <a:r>
              <a:rPr lang="es-ES_tradnl" dirty="0">
                <a:solidFill>
                  <a:srgbClr val="085156"/>
                </a:solidFill>
              </a:rPr>
              <a:t>Desperdicio de habilidades o Talento no Utilizado. Este despilfarro se produce cuando la dirección no utiliza a todo su personal en su máxima capacidad. (Por ejemplo, un chef cualificado lavando platos).</a:t>
            </a:r>
          </a:p>
          <a:p>
            <a:r>
              <a:rPr lang="es-ES_tradnl" dirty="0">
                <a:solidFill>
                  <a:srgbClr val="085156"/>
                </a:solidFill>
              </a:rPr>
              <a:t>O cuando la dirección decide mejorar sus procesos mientras ignora los comentarios de sus empleados. </a:t>
            </a:r>
          </a:p>
          <a:p>
            <a:r>
              <a:rPr lang="es-ES_tradnl" dirty="0">
                <a:solidFill>
                  <a:srgbClr val="085156"/>
                </a:solidFill>
              </a:rPr>
              <a:t>Si a los empleados que se ocupan directamente de los procesos no se les permite expresar su opinión a la hora de mejorarlos, esto se considera un desperdicio de talento no utilizado.</a:t>
            </a:r>
            <a:endParaRPr lang="en-IE" dirty="0"/>
          </a:p>
        </p:txBody>
      </p:sp>
      <p:pic>
        <p:nvPicPr>
          <p:cNvPr id="6" name="Picture Placeholder 5" descr="Chef in kitchen">
            <a:extLst>
              <a:ext uri="{FF2B5EF4-FFF2-40B4-BE49-F238E27FC236}">
                <a16:creationId xmlns:a16="http://schemas.microsoft.com/office/drawing/2014/main" id="{06C3C7CD-66B4-4867-9690-DC52460E240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8567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092C6-F6DB-4409-963E-08BE98A7BAD2}"/>
              </a:ext>
            </a:extLst>
          </p:cNvPr>
          <p:cNvSpPr>
            <a:spLocks noGrp="1"/>
          </p:cNvSpPr>
          <p:nvPr>
            <p:ph type="body" sz="quarter" idx="16"/>
          </p:nvPr>
        </p:nvSpPr>
        <p:spPr>
          <a:xfrm>
            <a:off x="7292621" y="819601"/>
            <a:ext cx="4305027" cy="697353"/>
          </a:xfrm>
          <a:solidFill>
            <a:srgbClr val="F5C05B"/>
          </a:solidFill>
        </p:spPr>
        <p:txBody>
          <a:bodyPr>
            <a:normAutofit fontScale="85000" lnSpcReduction="10000"/>
          </a:bodyPr>
          <a:lstStyle/>
          <a:p>
            <a:r>
              <a:rPr lang="es-ES" b="1" dirty="0"/>
              <a:t>Ejercicio de lápiz y papel:</a:t>
            </a:r>
            <a:endParaRPr lang="en-IE" dirty="0"/>
          </a:p>
        </p:txBody>
      </p:sp>
      <p:sp>
        <p:nvSpPr>
          <p:cNvPr id="3" name="Text Placeholder 2">
            <a:extLst>
              <a:ext uri="{FF2B5EF4-FFF2-40B4-BE49-F238E27FC236}">
                <a16:creationId xmlns:a16="http://schemas.microsoft.com/office/drawing/2014/main" id="{B624E71E-566A-4C41-B8E9-42F93680E21B}"/>
              </a:ext>
            </a:extLst>
          </p:cNvPr>
          <p:cNvSpPr>
            <a:spLocks noGrp="1"/>
          </p:cNvSpPr>
          <p:nvPr>
            <p:ph type="body" sz="quarter" idx="17"/>
          </p:nvPr>
        </p:nvSpPr>
        <p:spPr/>
        <p:txBody>
          <a:bodyPr/>
          <a:lstStyle/>
          <a:p>
            <a:pPr algn="l"/>
            <a:r>
              <a:rPr lang="es-ES" sz="2200" dirty="0"/>
              <a:t>Utilizar el acrónimo TIMWOODS para identificar cada tipo de residuo.</a:t>
            </a:r>
          </a:p>
          <a:p>
            <a:pPr algn="l"/>
            <a:r>
              <a:rPr lang="es-ES" sz="2200" dirty="0"/>
              <a:t>¿Puede reflexionar sobre su empresa y ver dónde puede reducir o eliminar los residuos de cada letra del acrónimo? </a:t>
            </a:r>
            <a:endParaRPr lang="en-IE" sz="2200" dirty="0"/>
          </a:p>
        </p:txBody>
      </p:sp>
      <p:pic>
        <p:nvPicPr>
          <p:cNvPr id="6" name="Picture Placeholder 5" descr="Spiral open diary laid on blue wooden floor">
            <a:extLst>
              <a:ext uri="{FF2B5EF4-FFF2-40B4-BE49-F238E27FC236}">
                <a16:creationId xmlns:a16="http://schemas.microsoft.com/office/drawing/2014/main" id="{8D17C4EF-371C-4DCB-8A68-789E53C19CA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7" descr="Diagram&#10;&#10;Description automatically generated with low confidence">
            <a:extLst>
              <a:ext uri="{FF2B5EF4-FFF2-40B4-BE49-F238E27FC236}">
                <a16:creationId xmlns:a16="http://schemas.microsoft.com/office/drawing/2014/main" id="{9192D092-69A6-4509-A2FC-A638BB8F71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596" y="4455420"/>
            <a:ext cx="5272080" cy="1981317"/>
          </a:xfrm>
          <a:prstGeom prst="rect">
            <a:avLst/>
          </a:prstGeom>
        </p:spPr>
      </p:pic>
    </p:spTree>
    <p:extLst>
      <p:ext uri="{BB962C8B-B14F-4D97-AF65-F5344CB8AC3E}">
        <p14:creationId xmlns:p14="http://schemas.microsoft.com/office/powerpoint/2010/main" val="3995554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0A73E-214D-4F37-9D84-67CD9EBFC307}"/>
              </a:ext>
            </a:extLst>
          </p:cNvPr>
          <p:cNvSpPr>
            <a:spLocks noGrp="1"/>
          </p:cNvSpPr>
          <p:nvPr>
            <p:ph type="body" sz="quarter" idx="16"/>
          </p:nvPr>
        </p:nvSpPr>
        <p:spPr>
          <a:xfrm>
            <a:off x="5804034" y="819599"/>
            <a:ext cx="5793614" cy="697353"/>
          </a:xfrm>
        </p:spPr>
        <p:txBody>
          <a:bodyPr>
            <a:normAutofit/>
          </a:bodyPr>
          <a:lstStyle/>
          <a:p>
            <a:r>
              <a:rPr lang="es-ES_tradnl" b="1" dirty="0">
                <a:solidFill>
                  <a:srgbClr val="406F70"/>
                </a:solidFill>
              </a:rPr>
              <a:t>Método Lean y </a:t>
            </a:r>
            <a:r>
              <a:rPr lang="es-ES_tradnl" b="1" dirty="0" err="1">
                <a:solidFill>
                  <a:srgbClr val="406F70"/>
                </a:solidFill>
              </a:rPr>
              <a:t>Just</a:t>
            </a:r>
            <a:r>
              <a:rPr lang="es-ES_tradnl" b="1" dirty="0">
                <a:solidFill>
                  <a:srgbClr val="406F70"/>
                </a:solidFill>
              </a:rPr>
              <a:t>-in-Time</a:t>
            </a:r>
          </a:p>
        </p:txBody>
      </p:sp>
      <p:sp>
        <p:nvSpPr>
          <p:cNvPr id="3" name="Text Placeholder 2">
            <a:extLst>
              <a:ext uri="{FF2B5EF4-FFF2-40B4-BE49-F238E27FC236}">
                <a16:creationId xmlns:a16="http://schemas.microsoft.com/office/drawing/2014/main" id="{544950D2-59D2-41A0-B024-AAD356712527}"/>
              </a:ext>
            </a:extLst>
          </p:cNvPr>
          <p:cNvSpPr>
            <a:spLocks noGrp="1"/>
          </p:cNvSpPr>
          <p:nvPr>
            <p:ph type="body" sz="quarter" idx="17"/>
          </p:nvPr>
        </p:nvSpPr>
        <p:spPr>
          <a:xfrm>
            <a:off x="5313145" y="1827949"/>
            <a:ext cx="6421313" cy="4293718"/>
          </a:xfrm>
        </p:spPr>
        <p:txBody>
          <a:bodyPr/>
          <a:lstStyle/>
          <a:p>
            <a:r>
              <a:rPr lang="es-ES_tradnl" dirty="0">
                <a:solidFill>
                  <a:srgbClr val="406F70"/>
                </a:solidFill>
              </a:rPr>
              <a:t>El </a:t>
            </a:r>
            <a:r>
              <a:rPr lang="es-ES_tradnl" b="1" u="sng" dirty="0">
                <a:solidFill>
                  <a:srgbClr val="406F70"/>
                </a:solidFill>
              </a:rPr>
              <a:t>concepto Lean </a:t>
            </a:r>
            <a:r>
              <a:rPr lang="es-ES_tradnl" dirty="0">
                <a:solidFill>
                  <a:srgbClr val="406F70"/>
                </a:solidFill>
              </a:rPr>
              <a:t>puede aplicarse a la industria alimentaria para </a:t>
            </a:r>
            <a:r>
              <a:rPr lang="es-ES_tradnl" b="1" dirty="0">
                <a:solidFill>
                  <a:srgbClr val="406F70"/>
                </a:solidFill>
              </a:rPr>
              <a:t>reducir los residuos </a:t>
            </a:r>
            <a:r>
              <a:rPr lang="es-ES_tradnl" dirty="0">
                <a:solidFill>
                  <a:srgbClr val="406F70"/>
                </a:solidFill>
              </a:rPr>
              <a:t>en todo el proceso de servicio de alimentos y </a:t>
            </a:r>
            <a:r>
              <a:rPr lang="es-ES_tradnl" b="1" dirty="0">
                <a:solidFill>
                  <a:srgbClr val="406F70"/>
                </a:solidFill>
              </a:rPr>
              <a:t>maximizar la eficiencia</a:t>
            </a:r>
            <a:r>
              <a:rPr lang="es-ES_tradnl" dirty="0">
                <a:solidFill>
                  <a:srgbClr val="406F70"/>
                </a:solidFill>
              </a:rPr>
              <a:t>. Esto puede generar </a:t>
            </a:r>
            <a:r>
              <a:rPr lang="es-ES_tradnl" b="1" dirty="0">
                <a:solidFill>
                  <a:srgbClr val="406F70"/>
                </a:solidFill>
              </a:rPr>
              <a:t>mayores beneficios</a:t>
            </a:r>
            <a:r>
              <a:rPr lang="es-ES_tradnl" dirty="0">
                <a:solidFill>
                  <a:srgbClr val="406F70"/>
                </a:solidFill>
              </a:rPr>
              <a:t> y un </a:t>
            </a:r>
            <a:r>
              <a:rPr lang="es-ES_tradnl" b="1" dirty="0">
                <a:solidFill>
                  <a:srgbClr val="406F70"/>
                </a:solidFill>
              </a:rPr>
              <a:t>mayor nivel de satisfacción </a:t>
            </a:r>
            <a:r>
              <a:rPr lang="es-ES_tradnl" dirty="0">
                <a:solidFill>
                  <a:srgbClr val="406F70"/>
                </a:solidFill>
              </a:rPr>
              <a:t>para el cliente. </a:t>
            </a:r>
          </a:p>
          <a:p>
            <a:r>
              <a:rPr lang="es-ES_tradnl" dirty="0">
                <a:solidFill>
                  <a:srgbClr val="406F70"/>
                </a:solidFill>
              </a:rPr>
              <a:t>El método </a:t>
            </a:r>
            <a:r>
              <a:rPr lang="es-ES_tradnl" b="1" u="sng" dirty="0" err="1">
                <a:solidFill>
                  <a:srgbClr val="406F70"/>
                </a:solidFill>
              </a:rPr>
              <a:t>Just</a:t>
            </a:r>
            <a:r>
              <a:rPr lang="es-ES_tradnl" b="1" u="sng" dirty="0">
                <a:solidFill>
                  <a:srgbClr val="406F70"/>
                </a:solidFill>
              </a:rPr>
              <a:t>-In-Time </a:t>
            </a:r>
            <a:r>
              <a:rPr lang="es-ES_tradnl" dirty="0">
                <a:solidFill>
                  <a:srgbClr val="406F70"/>
                </a:solidFill>
              </a:rPr>
              <a:t>(JIT) puede utilizarse en el sector de la alimentación para ayudar a mejorar los índices de producción y la eficiencia. Debido a las elevadas tasas de rotación asociadas a las materias primas y a la fecha límite de utilización de las mismas, éstas son algunos de los artículos más costosos y desperdiciados en el sector de la restauración.</a:t>
            </a:r>
            <a:endParaRPr lang="en-IE" dirty="0">
              <a:solidFill>
                <a:srgbClr val="406F70"/>
              </a:solidFill>
            </a:endParaRPr>
          </a:p>
        </p:txBody>
      </p:sp>
      <p:pic>
        <p:nvPicPr>
          <p:cNvPr id="6" name="Picture Placeholder 5" descr="Vegetables on display at a market">
            <a:extLst>
              <a:ext uri="{FF2B5EF4-FFF2-40B4-BE49-F238E27FC236}">
                <a16:creationId xmlns:a16="http://schemas.microsoft.com/office/drawing/2014/main" id="{850A6F14-CEE6-4A36-A0F2-9E86303448D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8849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lf face clock on a wall">
            <a:extLst>
              <a:ext uri="{FF2B5EF4-FFF2-40B4-BE49-F238E27FC236}">
                <a16:creationId xmlns:a16="http://schemas.microsoft.com/office/drawing/2014/main" id="{0517760B-86DD-4719-BA55-90E294C8DF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5656" y="0"/>
            <a:ext cx="3392120" cy="2441050"/>
          </a:xfrm>
          <a:prstGeom prst="rect">
            <a:avLst/>
          </a:prstGeom>
        </p:spPr>
      </p:pic>
      <p:sp>
        <p:nvSpPr>
          <p:cNvPr id="2" name="Text Placeholder 1">
            <a:extLst>
              <a:ext uri="{FF2B5EF4-FFF2-40B4-BE49-F238E27FC236}">
                <a16:creationId xmlns:a16="http://schemas.microsoft.com/office/drawing/2014/main" id="{3C8990FB-D396-4CC4-9613-119427EC6CB6}"/>
              </a:ext>
            </a:extLst>
          </p:cNvPr>
          <p:cNvSpPr>
            <a:spLocks noGrp="1"/>
          </p:cNvSpPr>
          <p:nvPr>
            <p:ph type="body" sz="quarter" idx="19"/>
          </p:nvPr>
        </p:nvSpPr>
        <p:spPr>
          <a:xfrm>
            <a:off x="6731000" y="525821"/>
            <a:ext cx="4944412" cy="1160989"/>
          </a:xfrm>
        </p:spPr>
        <p:txBody>
          <a:bodyPr>
            <a:normAutofit fontScale="92500"/>
          </a:bodyPr>
          <a:lstStyle/>
          <a:p>
            <a:r>
              <a:rPr lang="es-ES_tradnl" b="1" dirty="0">
                <a:solidFill>
                  <a:srgbClr val="085156"/>
                </a:solidFill>
                <a:latin typeface="sohne"/>
              </a:rPr>
              <a:t>Una cadena de suministro </a:t>
            </a:r>
            <a:r>
              <a:rPr lang="es-ES_tradnl" b="1" i="1" dirty="0">
                <a:solidFill>
                  <a:srgbClr val="085156"/>
                </a:solidFill>
                <a:latin typeface="sohne"/>
              </a:rPr>
              <a:t>Justo-a-tiempo</a:t>
            </a:r>
            <a:endParaRPr lang="en-IE" dirty="0"/>
          </a:p>
        </p:txBody>
      </p:sp>
      <p:sp>
        <p:nvSpPr>
          <p:cNvPr id="3" name="Text Placeholder 2">
            <a:extLst>
              <a:ext uri="{FF2B5EF4-FFF2-40B4-BE49-F238E27FC236}">
                <a16:creationId xmlns:a16="http://schemas.microsoft.com/office/drawing/2014/main" id="{EF099AA5-86E1-445E-9464-FCAD05DC8BF6}"/>
              </a:ext>
            </a:extLst>
          </p:cNvPr>
          <p:cNvSpPr>
            <a:spLocks noGrp="1"/>
          </p:cNvSpPr>
          <p:nvPr>
            <p:ph type="body" sz="quarter" idx="20"/>
          </p:nvPr>
        </p:nvSpPr>
        <p:spPr>
          <a:xfrm>
            <a:off x="579602" y="2147222"/>
            <a:ext cx="10968810" cy="4558378"/>
          </a:xfrm>
        </p:spPr>
        <p:txBody>
          <a:bodyPr/>
          <a:lstStyle/>
          <a:p>
            <a:pPr algn="just"/>
            <a:r>
              <a:rPr lang="es-ES_tradnl" sz="2200" dirty="0">
                <a:solidFill>
                  <a:srgbClr val="406F70"/>
                </a:solidFill>
                <a:latin typeface="Charter Roman"/>
                <a:cs typeface="Charter Roman"/>
              </a:rPr>
              <a:t>Una cadena de suministro </a:t>
            </a:r>
            <a:r>
              <a:rPr lang="es-ES_tradnl" sz="2200" b="1" dirty="0">
                <a:solidFill>
                  <a:srgbClr val="406F70"/>
                </a:solidFill>
                <a:latin typeface="Charter Roman"/>
                <a:cs typeface="Charter Roman"/>
              </a:rPr>
              <a:t>"justo a tiempo" </a:t>
            </a:r>
            <a:r>
              <a:rPr lang="es-ES_tradnl" sz="2200" dirty="0">
                <a:solidFill>
                  <a:srgbClr val="406F70"/>
                </a:solidFill>
                <a:latin typeface="Charter Roman"/>
                <a:cs typeface="Charter Roman"/>
              </a:rPr>
              <a:t>es un concepto sencillo: si se minimiza el número de mercancías almacenadas. Los productos perecederos (carne, fruta, productos lácteos) pasan a formar parte de una cadena de suministro fluida y nunca permanecen mucho tiempo almacenados. Esto reduce el tiempo entre la cosecha y el consumo, </a:t>
            </a:r>
            <a:r>
              <a:rPr lang="es-ES_tradnl" sz="2200" b="1" dirty="0">
                <a:solidFill>
                  <a:srgbClr val="406F70"/>
                </a:solidFill>
                <a:latin typeface="Charter Roman"/>
                <a:cs typeface="Charter Roman"/>
              </a:rPr>
              <a:t>minimizando el desperdicio</a:t>
            </a:r>
            <a:r>
              <a:rPr lang="es-ES_tradnl" sz="2200" dirty="0">
                <a:solidFill>
                  <a:srgbClr val="406F70"/>
                </a:solidFill>
                <a:latin typeface="Charter Roman"/>
                <a:cs typeface="Charter Roman"/>
              </a:rPr>
              <a:t> y </a:t>
            </a:r>
            <a:r>
              <a:rPr lang="es-ES_tradnl" sz="2200" b="1" dirty="0">
                <a:solidFill>
                  <a:srgbClr val="406F70"/>
                </a:solidFill>
                <a:latin typeface="Charter Roman"/>
                <a:cs typeface="Charter Roman"/>
              </a:rPr>
              <a:t>maximizando la frescura </a:t>
            </a:r>
            <a:r>
              <a:rPr lang="es-ES_tradnl" sz="2200" dirty="0">
                <a:solidFill>
                  <a:srgbClr val="406F70"/>
                </a:solidFill>
                <a:latin typeface="Charter Roman"/>
                <a:cs typeface="Charter Roman"/>
              </a:rPr>
              <a:t>de todas las comidas que piden sus clientes.</a:t>
            </a:r>
          </a:p>
          <a:p>
            <a:pPr algn="just"/>
            <a:r>
              <a:rPr lang="es-ES_tradnl" sz="2200" dirty="0">
                <a:solidFill>
                  <a:srgbClr val="406F70"/>
                </a:solidFill>
                <a:latin typeface="Charter Roman"/>
                <a:cs typeface="Charter Roman"/>
              </a:rPr>
              <a:t>Pero gestionar una cadena de suministro "justo a tiempo" no es tarea fácil. Requiere </a:t>
            </a:r>
            <a:r>
              <a:rPr lang="es-ES_tradnl" sz="2200" b="1" dirty="0">
                <a:solidFill>
                  <a:srgbClr val="406F70"/>
                </a:solidFill>
                <a:latin typeface="Charter Roman"/>
                <a:cs typeface="Charter Roman"/>
              </a:rPr>
              <a:t>una coordinación al minuto</a:t>
            </a:r>
            <a:r>
              <a:rPr lang="es-ES_tradnl" sz="2200" dirty="0">
                <a:solidFill>
                  <a:srgbClr val="406F70"/>
                </a:solidFill>
                <a:latin typeface="Charter Roman"/>
                <a:cs typeface="Charter Roman"/>
              </a:rPr>
              <a:t>. Cada paso debe estar sincronizado: desde el abastecimiento, la recepción de pedidos de los proveedores, la rotación de las existencias, el giro (cocinar y crear), hasta la entrega final... el servicio a su cliente.</a:t>
            </a:r>
          </a:p>
          <a:p>
            <a:pPr algn="just"/>
            <a:r>
              <a:rPr lang="es-ES_tradnl" sz="2200" dirty="0">
                <a:solidFill>
                  <a:srgbClr val="406F70"/>
                </a:solidFill>
                <a:latin typeface="Charter Roman"/>
                <a:cs typeface="Charter Roman"/>
              </a:rPr>
              <a:t>Este enfoque </a:t>
            </a:r>
            <a:r>
              <a:rPr lang="es-ES_tradnl" sz="2200" b="1" dirty="0">
                <a:solidFill>
                  <a:srgbClr val="406F70"/>
                </a:solidFill>
                <a:latin typeface="Charter Roman"/>
                <a:cs typeface="Charter Roman"/>
              </a:rPr>
              <a:t>garantiza la frescura </a:t>
            </a:r>
            <a:r>
              <a:rPr lang="es-ES_tradnl" sz="2200" dirty="0">
                <a:solidFill>
                  <a:srgbClr val="406F70"/>
                </a:solidFill>
                <a:latin typeface="Charter Roman"/>
                <a:cs typeface="Charter Roman"/>
              </a:rPr>
              <a:t>y reduce el desperdicio.</a:t>
            </a:r>
          </a:p>
          <a:p>
            <a:pPr algn="just"/>
            <a:r>
              <a:rPr lang="es-ES_tradnl" sz="2200" dirty="0">
                <a:solidFill>
                  <a:srgbClr val="406F70"/>
                </a:solidFill>
                <a:latin typeface="Charter Roman"/>
                <a:cs typeface="Charter Roman"/>
              </a:rPr>
              <a:t>El enfoque "justo a tiempo" funciona mejor con </a:t>
            </a:r>
            <a:r>
              <a:rPr lang="es-ES_tradnl" sz="2200" b="1" dirty="0">
                <a:solidFill>
                  <a:srgbClr val="406F70"/>
                </a:solidFill>
                <a:latin typeface="Charter Roman"/>
                <a:cs typeface="Charter Roman"/>
              </a:rPr>
              <a:t>una Cadena de Suministro de Alimentos Corta.</a:t>
            </a:r>
            <a:endParaRPr lang="en-US" sz="2200" b="1" i="0" dirty="0">
              <a:solidFill>
                <a:srgbClr val="292929"/>
              </a:solidFill>
              <a:effectLst/>
              <a:latin typeface="Charter Roman"/>
              <a:cs typeface="Charter Roman"/>
            </a:endParaRPr>
          </a:p>
          <a:p>
            <a:pPr algn="l"/>
            <a:endParaRPr lang="en-US" sz="2200" b="0" i="0" dirty="0">
              <a:solidFill>
                <a:srgbClr val="292929"/>
              </a:solidFill>
              <a:effectLst/>
              <a:latin typeface="charter"/>
            </a:endParaRPr>
          </a:p>
          <a:p>
            <a:pPr algn="l"/>
            <a:endParaRPr lang="en-US" sz="2200" b="0" i="0" dirty="0">
              <a:solidFill>
                <a:srgbClr val="292929"/>
              </a:solidFill>
              <a:effectLst/>
              <a:latin typeface="charter"/>
            </a:endParaRPr>
          </a:p>
          <a:p>
            <a:endParaRPr lang="en-IE" sz="2200" dirty="0"/>
          </a:p>
        </p:txBody>
      </p:sp>
    </p:spTree>
    <p:extLst>
      <p:ext uri="{BB962C8B-B14F-4D97-AF65-F5344CB8AC3E}">
        <p14:creationId xmlns:p14="http://schemas.microsoft.com/office/powerpoint/2010/main" val="3171581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a:xfrm>
            <a:off x="2424836" y="289487"/>
            <a:ext cx="9571221" cy="1524323"/>
          </a:xfrm>
        </p:spPr>
        <p:txBody>
          <a:bodyPr>
            <a:normAutofit fontScale="92500" lnSpcReduction="10000"/>
          </a:bodyPr>
          <a:lstStyle/>
          <a:p>
            <a:pPr algn="ctr"/>
            <a:endParaRPr lang="en-US" b="1" dirty="0"/>
          </a:p>
          <a:p>
            <a:pPr algn="ctr"/>
            <a:r>
              <a:rPr lang="es-ES_tradnl" b="1" dirty="0">
                <a:solidFill>
                  <a:srgbClr val="CC9131"/>
                </a:solidFill>
              </a:rPr>
              <a:t>Resumen de las ventajas de la Cadena Corta de Suministro de Alimentos (CCSA)</a:t>
            </a:r>
            <a:endParaRPr lang="en-US" b="1" dirty="0">
              <a:solidFill>
                <a:srgbClr val="CC9131"/>
              </a:solidFill>
            </a:endParaRPr>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813810"/>
            <a:ext cx="10968810" cy="4586990"/>
          </a:xfrm>
        </p:spPr>
        <p:txBody>
          <a:bodyPr/>
          <a:lstStyle/>
          <a:p>
            <a:pPr marL="342900" indent="-342900">
              <a:lnSpc>
                <a:spcPct val="140000"/>
              </a:lnSpc>
              <a:buFont typeface="Arial" panose="020B0604020202020204" pitchFamily="34" charset="0"/>
              <a:buChar char="•"/>
            </a:pPr>
            <a:r>
              <a:rPr lang="en-IE" altLang="en-US" sz="2200" dirty="0">
                <a:solidFill>
                  <a:srgbClr val="406F70"/>
                </a:solidFill>
              </a:rPr>
              <a:t>CCCCSSAA -  </a:t>
            </a:r>
            <a:r>
              <a:rPr lang="es-ES_tradnl" altLang="en-US" sz="2200" dirty="0">
                <a:solidFill>
                  <a:srgbClr val="406F70"/>
                </a:solidFill>
              </a:rPr>
              <a:t>La premisa de los alimentos locales es minimizar la distancia entre los productores agrícolas y los consumidores finales; el servicio de comidas es un intermediario clave.</a:t>
            </a:r>
          </a:p>
          <a:p>
            <a:pPr marL="342900" indent="-342900">
              <a:lnSpc>
                <a:spcPct val="140000"/>
              </a:lnSpc>
              <a:buFont typeface="Arial" panose="020B0604020202020204" pitchFamily="34" charset="0"/>
              <a:buChar char="•"/>
            </a:pPr>
            <a:r>
              <a:rPr lang="es-ES_tradnl" altLang="en-US" sz="2200" dirty="0">
                <a:solidFill>
                  <a:srgbClr val="406F70"/>
                </a:solidFill>
              </a:rPr>
              <a:t>Por regla general, los alimentos locales se procesan y envasan menos, lo que se traduce en un producto más fresco y saludable y en menos residuos.</a:t>
            </a:r>
          </a:p>
          <a:p>
            <a:pPr marL="342900" indent="-342900">
              <a:lnSpc>
                <a:spcPct val="140000"/>
              </a:lnSpc>
              <a:buFont typeface="Arial" panose="020B0604020202020204" pitchFamily="34" charset="0"/>
              <a:buChar char="•"/>
            </a:pPr>
            <a:r>
              <a:rPr lang="es-ES_tradnl" altLang="en-US" sz="2200" dirty="0">
                <a:solidFill>
                  <a:srgbClr val="406F70"/>
                </a:solidFill>
              </a:rPr>
              <a:t>Los alimentos locales dan vida a la comunidad y conservan las tradiciones locales, al tiempo que establecen una identidad local a través de un sentido único de comunidad.  </a:t>
            </a:r>
          </a:p>
          <a:p>
            <a:pPr marL="342900" indent="-342900">
              <a:lnSpc>
                <a:spcPct val="140000"/>
              </a:lnSpc>
              <a:buFont typeface="Arial" panose="020B0604020202020204" pitchFamily="34" charset="0"/>
              <a:buChar char="•"/>
            </a:pPr>
            <a:r>
              <a:rPr lang="es-ES_tradnl" altLang="en-US" sz="2200" dirty="0">
                <a:solidFill>
                  <a:srgbClr val="406F70"/>
                </a:solidFill>
              </a:rPr>
              <a:t>Un CCSA ayuda a establecer un sistema "justo a tiempo" en las PYMES alimentarias y puede contribuir a la lucha contra el desperdicio de alimentos.</a:t>
            </a:r>
            <a:endParaRPr lang="en-US" sz="2200" dirty="0"/>
          </a:p>
        </p:txBody>
      </p:sp>
    </p:spTree>
    <p:extLst>
      <p:ext uri="{BB962C8B-B14F-4D97-AF65-F5344CB8AC3E}">
        <p14:creationId xmlns:p14="http://schemas.microsoft.com/office/powerpoint/2010/main" val="162519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D425D4-0836-4BC7-B77B-68785C513D7B}"/>
              </a:ext>
            </a:extLst>
          </p:cNvPr>
          <p:cNvSpPr>
            <a:spLocks noGrp="1"/>
          </p:cNvSpPr>
          <p:nvPr>
            <p:ph type="body" sz="quarter" idx="19"/>
          </p:nvPr>
        </p:nvSpPr>
        <p:spPr>
          <a:xfrm>
            <a:off x="386527" y="400031"/>
            <a:ext cx="6257924" cy="969174"/>
          </a:xfrm>
        </p:spPr>
        <p:txBody>
          <a:bodyPr>
            <a:noAutofit/>
          </a:bodyPr>
          <a:lstStyle/>
          <a:p>
            <a:r>
              <a:rPr lang="es-ES" b="1" dirty="0">
                <a:solidFill>
                  <a:srgbClr val="F5C05B"/>
                </a:solidFill>
              </a:rPr>
              <a:t>¿Qué es una cadena corta de suministro de alimentos?</a:t>
            </a:r>
            <a:endParaRPr lang="en-IE" dirty="0"/>
          </a:p>
        </p:txBody>
      </p:sp>
      <p:sp>
        <p:nvSpPr>
          <p:cNvPr id="4" name="Text Placeholder 3">
            <a:extLst>
              <a:ext uri="{FF2B5EF4-FFF2-40B4-BE49-F238E27FC236}">
                <a16:creationId xmlns:a16="http://schemas.microsoft.com/office/drawing/2014/main" id="{66DAC9D2-E63E-455C-B4E6-DEDCFAC6A052}"/>
              </a:ext>
            </a:extLst>
          </p:cNvPr>
          <p:cNvSpPr>
            <a:spLocks noGrp="1"/>
          </p:cNvSpPr>
          <p:nvPr>
            <p:ph type="body" sz="quarter" idx="20"/>
          </p:nvPr>
        </p:nvSpPr>
        <p:spPr>
          <a:xfrm>
            <a:off x="250496" y="1937021"/>
            <a:ext cx="6728802" cy="3947440"/>
          </a:xfrm>
        </p:spPr>
        <p:txBody>
          <a:bodyPr/>
          <a:lstStyle/>
          <a:p>
            <a:pPr algn="just">
              <a:spcBef>
                <a:spcPct val="50000"/>
              </a:spcBef>
            </a:pPr>
            <a:r>
              <a:rPr lang="es-ES" altLang="en-US" sz="1800" dirty="0">
                <a:solidFill>
                  <a:srgbClr val="406F70"/>
                </a:solidFill>
              </a:rPr>
              <a:t>Las cadenas cortas de suministro de alimentos implican muy pocos intermediarios.  La definición de la Comisión Europea:</a:t>
            </a:r>
          </a:p>
          <a:p>
            <a:pPr algn="just">
              <a:spcBef>
                <a:spcPct val="50000"/>
              </a:spcBef>
            </a:pPr>
            <a:r>
              <a:rPr lang="es-ES" altLang="en-US" sz="1800" b="1" i="1" dirty="0">
                <a:solidFill>
                  <a:srgbClr val="406F70"/>
                </a:solidFill>
              </a:rPr>
              <a:t>"Por cadena de suministro corta se entiende una cadena de suministro en la que participa un número limitado de agentes económicos, comprometidos con la cooperación, el desarrollo económico local y las estrechas relaciones geográficas y sociales entre productores, transformadores y consumidores. En muchos casos, los productos sólo recorren una distancia corta".</a:t>
            </a:r>
          </a:p>
          <a:p>
            <a:pPr algn="just">
              <a:spcBef>
                <a:spcPct val="50000"/>
              </a:spcBef>
            </a:pPr>
            <a:r>
              <a:rPr lang="es-ES" altLang="en-US" sz="1800" dirty="0">
                <a:solidFill>
                  <a:srgbClr val="406F70"/>
                </a:solidFill>
              </a:rPr>
              <a:t>Estas cadenas de suministro suelen implicar a los productores locales que trabajan juntos para promover los alimentos locales. Estas asociaciones ayudan a impulsar la economía local, creando nuevas formas de vender productos locales y atrayendo a nuevos tipos de clientes. También fomentan la cooperación entre las explotaciones agrícolas locales, la hostelería y el sector alimentario.</a:t>
            </a:r>
            <a:endParaRPr lang="en-IE" sz="1800" dirty="0"/>
          </a:p>
        </p:txBody>
      </p:sp>
      <p:pic>
        <p:nvPicPr>
          <p:cNvPr id="8" name="Picture Placeholder 7" descr="Network with pins">
            <a:extLst>
              <a:ext uri="{FF2B5EF4-FFF2-40B4-BE49-F238E27FC236}">
                <a16:creationId xmlns:a16="http://schemas.microsoft.com/office/drawing/2014/main" id="{3C49385F-EC8B-4822-9030-46C54B8A1768}"/>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1" b="-592"/>
          <a:stretch/>
        </p:blipFill>
        <p:spPr>
          <a:xfrm flipH="1">
            <a:off x="6540708" y="6385"/>
            <a:ext cx="5651292" cy="6261962"/>
          </a:xfrm>
        </p:spPr>
      </p:pic>
    </p:spTree>
    <p:extLst>
      <p:ext uri="{BB962C8B-B14F-4D97-AF65-F5344CB8AC3E}">
        <p14:creationId xmlns:p14="http://schemas.microsoft.com/office/powerpoint/2010/main" val="3669075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2607B3-3639-0248-950E-5ED1788F9D35}"/>
              </a:ext>
            </a:extLst>
          </p:cNvPr>
          <p:cNvSpPr>
            <a:spLocks noGrp="1"/>
          </p:cNvSpPr>
          <p:nvPr>
            <p:ph type="body" sz="quarter" idx="20"/>
          </p:nvPr>
        </p:nvSpPr>
        <p:spPr/>
        <p:txBody>
          <a:bodyPr/>
          <a:lstStyle/>
          <a:p>
            <a:r>
              <a:rPr lang="en-US" dirty="0"/>
              <a:t>GRACIAS</a:t>
            </a:r>
          </a:p>
        </p:txBody>
      </p:sp>
    </p:spTree>
    <p:extLst>
      <p:ext uri="{BB962C8B-B14F-4D97-AF65-F5344CB8AC3E}">
        <p14:creationId xmlns:p14="http://schemas.microsoft.com/office/powerpoint/2010/main" val="16840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mmercial dock with container cargo ship container storage and crane unloading ship">
            <a:extLst>
              <a:ext uri="{FF2B5EF4-FFF2-40B4-BE49-F238E27FC236}">
                <a16:creationId xmlns:a16="http://schemas.microsoft.com/office/drawing/2014/main" id="{3E2824D6-3669-4530-AEF9-20D90F230C3F}"/>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FD425D4-0836-4BC7-B77B-68785C513D7B}"/>
              </a:ext>
            </a:extLst>
          </p:cNvPr>
          <p:cNvSpPr>
            <a:spLocks noGrp="1"/>
          </p:cNvSpPr>
          <p:nvPr>
            <p:ph type="body" sz="quarter" idx="19"/>
          </p:nvPr>
        </p:nvSpPr>
        <p:spPr>
          <a:xfrm>
            <a:off x="334656" y="793751"/>
            <a:ext cx="6257924" cy="969174"/>
          </a:xfrm>
        </p:spPr>
        <p:txBody>
          <a:bodyPr>
            <a:noAutofit/>
          </a:bodyPr>
          <a:lstStyle/>
          <a:p>
            <a:r>
              <a:rPr lang="en-US" b="1" dirty="0">
                <a:solidFill>
                  <a:srgbClr val="F5C05B"/>
                </a:solidFill>
              </a:rPr>
              <a:t>¿</a:t>
            </a:r>
            <a:r>
              <a:rPr lang="en-US" b="1" dirty="0" err="1">
                <a:solidFill>
                  <a:srgbClr val="F5C05B"/>
                </a:solidFill>
              </a:rPr>
              <a:t>Por</a:t>
            </a:r>
            <a:r>
              <a:rPr lang="en-US" b="1" dirty="0">
                <a:solidFill>
                  <a:srgbClr val="F5C05B"/>
                </a:solidFill>
              </a:rPr>
              <a:t> </a:t>
            </a:r>
            <a:r>
              <a:rPr lang="en-US" b="1" dirty="0" err="1">
                <a:solidFill>
                  <a:srgbClr val="F5C05B"/>
                </a:solidFill>
              </a:rPr>
              <a:t>qué</a:t>
            </a:r>
            <a:r>
              <a:rPr lang="en-US" b="1" dirty="0">
                <a:solidFill>
                  <a:srgbClr val="F5C05B"/>
                </a:solidFill>
              </a:rPr>
              <a:t> son </a:t>
            </a:r>
            <a:r>
              <a:rPr lang="en-US" b="1" dirty="0" err="1">
                <a:solidFill>
                  <a:srgbClr val="F5C05B"/>
                </a:solidFill>
              </a:rPr>
              <a:t>importantes</a:t>
            </a:r>
            <a:r>
              <a:rPr lang="en-US" b="1" dirty="0">
                <a:solidFill>
                  <a:srgbClr val="F5C05B"/>
                </a:solidFill>
              </a:rPr>
              <a:t>?</a:t>
            </a:r>
            <a:endParaRPr lang="en-IE" dirty="0"/>
          </a:p>
        </p:txBody>
      </p:sp>
      <p:sp>
        <p:nvSpPr>
          <p:cNvPr id="4" name="Text Placeholder 3">
            <a:extLst>
              <a:ext uri="{FF2B5EF4-FFF2-40B4-BE49-F238E27FC236}">
                <a16:creationId xmlns:a16="http://schemas.microsoft.com/office/drawing/2014/main" id="{66DAC9D2-E63E-455C-B4E6-DEDCFAC6A052}"/>
              </a:ext>
            </a:extLst>
          </p:cNvPr>
          <p:cNvSpPr>
            <a:spLocks noGrp="1"/>
          </p:cNvSpPr>
          <p:nvPr>
            <p:ph type="body" sz="quarter" idx="20"/>
          </p:nvPr>
        </p:nvSpPr>
        <p:spPr>
          <a:xfrm>
            <a:off x="242169" y="1632222"/>
            <a:ext cx="6718468" cy="3947440"/>
          </a:xfrm>
        </p:spPr>
        <p:txBody>
          <a:bodyPr/>
          <a:lstStyle/>
          <a:p>
            <a:pPr algn="just">
              <a:spcBef>
                <a:spcPct val="50000"/>
              </a:spcBef>
            </a:pPr>
            <a:r>
              <a:rPr lang="es-ES" altLang="en-US" sz="2200" dirty="0">
                <a:solidFill>
                  <a:srgbClr val="406F70"/>
                </a:solidFill>
              </a:rPr>
              <a:t>En el Reino Unido, el Gobierno cifra los costes sociales y medioambientales del transporte de alimentos en 9.000 millones de libras al año.  Los alimentos son responsables de una cuarta parte de la distancia que recorren los camiones en el Reino Unido, y los compradores recorren unos 12.000 millones de kilómetros al año para comprarlos. La compra de alimentos producidos localmente apoya el desarrollo sostenible </a:t>
            </a:r>
            <a:r>
              <a:rPr lang="es-ES" altLang="en-US" sz="2200" b="1" dirty="0">
                <a:solidFill>
                  <a:srgbClr val="FF0000"/>
                </a:solidFill>
              </a:rPr>
              <a:t>a los costes de transporte y las emisiones de CO2</a:t>
            </a:r>
          </a:p>
          <a:p>
            <a:pPr marL="342900" indent="-342900" algn="just">
              <a:spcBef>
                <a:spcPct val="50000"/>
              </a:spcBef>
              <a:buFont typeface="Arial" panose="020B0604020202020204" pitchFamily="34" charset="0"/>
              <a:buChar char="•"/>
            </a:pPr>
            <a:r>
              <a:rPr lang="es-ES" altLang="en-US" sz="2200" dirty="0">
                <a:solidFill>
                  <a:srgbClr val="406F70"/>
                </a:solidFill>
              </a:rPr>
              <a:t>el desgaste de las carreteras</a:t>
            </a:r>
          </a:p>
          <a:p>
            <a:pPr marL="342900" indent="-342900" algn="just">
              <a:spcBef>
                <a:spcPct val="50000"/>
              </a:spcBef>
              <a:buFont typeface="Arial" panose="020B0604020202020204" pitchFamily="34" charset="0"/>
              <a:buChar char="•"/>
            </a:pPr>
            <a:r>
              <a:rPr lang="es-ES" altLang="en-US" sz="2200" dirty="0">
                <a:solidFill>
                  <a:srgbClr val="406F70"/>
                </a:solidFill>
              </a:rPr>
              <a:t>la congestión del tráfico y los accidentes de tráfico</a:t>
            </a:r>
            <a:endParaRPr lang="en-IE" sz="2200" dirty="0"/>
          </a:p>
        </p:txBody>
      </p:sp>
    </p:spTree>
    <p:extLst>
      <p:ext uri="{BB962C8B-B14F-4D97-AF65-F5344CB8AC3E}">
        <p14:creationId xmlns:p14="http://schemas.microsoft.com/office/powerpoint/2010/main" val="56592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524F1-BD54-4EDD-A54D-568EE5B071A9}"/>
              </a:ext>
            </a:extLst>
          </p:cNvPr>
          <p:cNvSpPr>
            <a:spLocks noGrp="1"/>
          </p:cNvSpPr>
          <p:nvPr>
            <p:ph type="body" sz="quarter" idx="16"/>
          </p:nvPr>
        </p:nvSpPr>
        <p:spPr>
          <a:xfrm>
            <a:off x="5370897" y="278230"/>
            <a:ext cx="6331158" cy="1193102"/>
          </a:xfrm>
        </p:spPr>
        <p:txBody>
          <a:bodyPr>
            <a:normAutofit/>
          </a:bodyPr>
          <a:lstStyle/>
          <a:p>
            <a:pPr algn="ctr"/>
            <a:r>
              <a:rPr lang="es-ES_tradnl" b="1" dirty="0">
                <a:solidFill>
                  <a:srgbClr val="406F70"/>
                </a:solidFill>
              </a:rPr>
              <a:t>Largas cadenas de suministro... el impacto negativo </a:t>
            </a:r>
            <a:endParaRPr lang="en-IE" b="1" dirty="0">
              <a:solidFill>
                <a:srgbClr val="406F70"/>
              </a:solidFill>
            </a:endParaRPr>
          </a:p>
        </p:txBody>
      </p:sp>
      <p:sp>
        <p:nvSpPr>
          <p:cNvPr id="3" name="Text Placeholder 2">
            <a:extLst>
              <a:ext uri="{FF2B5EF4-FFF2-40B4-BE49-F238E27FC236}">
                <a16:creationId xmlns:a16="http://schemas.microsoft.com/office/drawing/2014/main" id="{8C5222F7-A87B-4675-8E9D-9FD22E48C9F4}"/>
              </a:ext>
            </a:extLst>
          </p:cNvPr>
          <p:cNvSpPr>
            <a:spLocks noGrp="1"/>
          </p:cNvSpPr>
          <p:nvPr>
            <p:ph type="body" sz="quarter" idx="17"/>
          </p:nvPr>
        </p:nvSpPr>
        <p:spPr>
          <a:xfrm>
            <a:off x="5370897" y="1678154"/>
            <a:ext cx="6506777" cy="5179846"/>
          </a:xfrm>
        </p:spPr>
        <p:txBody>
          <a:bodyPr/>
          <a:lstStyle/>
          <a:p>
            <a:pPr marL="342900" indent="-342900" algn="l">
              <a:lnSpc>
                <a:spcPct val="100000"/>
              </a:lnSpc>
              <a:spcBef>
                <a:spcPts val="600"/>
              </a:spcBef>
              <a:buFont typeface="Arial" panose="020B0604020202020204" pitchFamily="34" charset="0"/>
              <a:buChar char="•"/>
            </a:pPr>
            <a:r>
              <a:rPr lang="es-ES_tradnl" altLang="en-US" sz="2200" dirty="0">
                <a:solidFill>
                  <a:srgbClr val="406F70"/>
                </a:solidFill>
              </a:rPr>
              <a:t>Contribuir excesivamente al </a:t>
            </a:r>
            <a:r>
              <a:rPr lang="es-ES_tradnl" altLang="en-US" sz="2200" b="1" u="sng" dirty="0">
                <a:solidFill>
                  <a:srgbClr val="406F70"/>
                </a:solidFill>
              </a:rPr>
              <a:t>cambio climático</a:t>
            </a:r>
            <a:r>
              <a:rPr lang="es-ES_tradnl" altLang="en-US" sz="2200" dirty="0">
                <a:solidFill>
                  <a:srgbClr val="406F70"/>
                </a:solidFill>
              </a:rPr>
              <a:t>, especialmente cuando los alimentos viajan por aire</a:t>
            </a:r>
          </a:p>
          <a:p>
            <a:pPr marL="342900" indent="-342900" algn="l">
              <a:lnSpc>
                <a:spcPct val="100000"/>
              </a:lnSpc>
              <a:spcBef>
                <a:spcPts val="600"/>
              </a:spcBef>
              <a:buFont typeface="Arial" panose="020B0604020202020204" pitchFamily="34" charset="0"/>
              <a:buChar char="•"/>
            </a:pPr>
            <a:r>
              <a:rPr lang="es-ES_tradnl" altLang="en-US" sz="2200" dirty="0">
                <a:solidFill>
                  <a:srgbClr val="406F70"/>
                </a:solidFill>
              </a:rPr>
              <a:t>Amplía la brecha entre consumidores y productores. </a:t>
            </a:r>
          </a:p>
          <a:p>
            <a:pPr marL="342900" indent="-342900" algn="l">
              <a:lnSpc>
                <a:spcPct val="100000"/>
              </a:lnSpc>
              <a:spcBef>
                <a:spcPts val="600"/>
              </a:spcBef>
              <a:buFont typeface="Arial" panose="020B0604020202020204" pitchFamily="34" charset="0"/>
              <a:buChar char="•"/>
            </a:pPr>
            <a:r>
              <a:rPr lang="es-ES_tradnl" altLang="en-US" sz="2200" dirty="0">
                <a:solidFill>
                  <a:srgbClr val="406F70"/>
                </a:solidFill>
              </a:rPr>
              <a:t>Puede comprometer el bienestar de los animales al transportar el ganado a largas distancias. </a:t>
            </a:r>
          </a:p>
          <a:p>
            <a:pPr marL="342900" indent="-342900" algn="l">
              <a:lnSpc>
                <a:spcPct val="100000"/>
              </a:lnSpc>
              <a:spcBef>
                <a:spcPts val="600"/>
              </a:spcBef>
              <a:buFont typeface="Arial" panose="020B0604020202020204" pitchFamily="34" charset="0"/>
              <a:buChar char="•"/>
            </a:pPr>
            <a:r>
              <a:rPr lang="es-ES_tradnl" altLang="en-US" sz="2200" b="1" u="sng" dirty="0">
                <a:solidFill>
                  <a:srgbClr val="406F70"/>
                </a:solidFill>
              </a:rPr>
              <a:t>Perjudica injustamente a las economías locales </a:t>
            </a:r>
            <a:r>
              <a:rPr lang="es-ES_tradnl" altLang="en-US" sz="2200" dirty="0">
                <a:solidFill>
                  <a:srgbClr val="406F70"/>
                </a:solidFill>
              </a:rPr>
              <a:t>y a las comunidades que apoyan. </a:t>
            </a:r>
          </a:p>
          <a:p>
            <a:pPr marL="342900" indent="-342900" algn="l">
              <a:lnSpc>
                <a:spcPct val="100000"/>
              </a:lnSpc>
              <a:spcBef>
                <a:spcPts val="600"/>
              </a:spcBef>
              <a:buFont typeface="Arial" panose="020B0604020202020204" pitchFamily="34" charset="0"/>
              <a:buChar char="•"/>
            </a:pPr>
            <a:r>
              <a:rPr lang="es-ES_tradnl" altLang="en-US" sz="2200" dirty="0">
                <a:solidFill>
                  <a:srgbClr val="406F70"/>
                </a:solidFill>
              </a:rPr>
              <a:t>Los entornos naturales de los países más pobres se resienten</a:t>
            </a:r>
          </a:p>
          <a:p>
            <a:pPr marL="342900" indent="-342900" algn="l">
              <a:lnSpc>
                <a:spcPct val="100000"/>
              </a:lnSpc>
              <a:spcBef>
                <a:spcPts val="600"/>
              </a:spcBef>
              <a:buFont typeface="Arial" panose="020B0604020202020204" pitchFamily="34" charset="0"/>
              <a:buChar char="•"/>
            </a:pPr>
            <a:r>
              <a:rPr lang="es-ES_tradnl" altLang="en-US" sz="2200" dirty="0">
                <a:solidFill>
                  <a:srgbClr val="406F70"/>
                </a:solidFill>
              </a:rPr>
              <a:t>Dependen de la disminución de las reservas de petróleo y son vulnerables desde el punto de vista geopolítico, por ejemplo, con el </a:t>
            </a:r>
            <a:r>
              <a:rPr lang="es-ES_tradnl" altLang="en-US" sz="2200" dirty="0" err="1">
                <a:solidFill>
                  <a:srgbClr val="406F70"/>
                </a:solidFill>
              </a:rPr>
              <a:t>Brexit</a:t>
            </a:r>
            <a:r>
              <a:rPr lang="es-ES_tradnl" altLang="en-US" sz="2200" dirty="0">
                <a:solidFill>
                  <a:srgbClr val="406F70"/>
                </a:solidFill>
              </a:rPr>
              <a:t>.</a:t>
            </a:r>
          </a:p>
        </p:txBody>
      </p:sp>
      <p:pic>
        <p:nvPicPr>
          <p:cNvPr id="6" name="Picture Placeholder 5" descr="Smoke coming out of power plant">
            <a:extLst>
              <a:ext uri="{FF2B5EF4-FFF2-40B4-BE49-F238E27FC236}">
                <a16:creationId xmlns:a16="http://schemas.microsoft.com/office/drawing/2014/main" id="{83792755-40B9-47A7-9234-B1C00FF4B82D}"/>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r="-15226"/>
          <a:stretch/>
        </p:blipFill>
        <p:spPr>
          <a:xfrm>
            <a:off x="0" y="-14989"/>
            <a:ext cx="5651292" cy="6261962"/>
          </a:xfrm>
        </p:spPr>
      </p:pic>
    </p:spTree>
    <p:extLst>
      <p:ext uri="{BB962C8B-B14F-4D97-AF65-F5344CB8AC3E}">
        <p14:creationId xmlns:p14="http://schemas.microsoft.com/office/powerpoint/2010/main" val="425235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603F6-A77C-4682-BEDE-8A2D0A8A3B97}"/>
              </a:ext>
            </a:extLst>
          </p:cNvPr>
          <p:cNvSpPr>
            <a:spLocks noGrp="1"/>
          </p:cNvSpPr>
          <p:nvPr>
            <p:ph type="body" sz="quarter" idx="19"/>
          </p:nvPr>
        </p:nvSpPr>
        <p:spPr>
          <a:xfrm>
            <a:off x="276724" y="284911"/>
            <a:ext cx="9286376" cy="1160989"/>
          </a:xfrm>
        </p:spPr>
        <p:txBody>
          <a:bodyPr>
            <a:normAutofit fontScale="85000" lnSpcReduction="20000"/>
          </a:bodyPr>
          <a:lstStyle/>
          <a:p>
            <a:r>
              <a:rPr lang="es-ES_tradnl" b="1" dirty="0"/>
              <a:t>Las largas cadenas de suministro </a:t>
            </a:r>
            <a:r>
              <a:rPr lang="es-ES_tradnl" dirty="0"/>
              <a:t>pueden ser muy complejas y suelen tener una elevada huella de carbono...</a:t>
            </a:r>
            <a:endParaRPr lang="en-IE" dirty="0"/>
          </a:p>
        </p:txBody>
      </p:sp>
      <p:pic>
        <p:nvPicPr>
          <p:cNvPr id="4" name="Picture 17" descr="long chain">
            <a:extLst>
              <a:ext uri="{FF2B5EF4-FFF2-40B4-BE49-F238E27FC236}">
                <a16:creationId xmlns:a16="http://schemas.microsoft.com/office/drawing/2014/main" id="{5F6F5BE7-8C70-46D2-B306-DD1E6E2803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300" y="1520466"/>
            <a:ext cx="79248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1941A0F-5446-4004-BD38-36DFD6164F15}"/>
              </a:ext>
            </a:extLst>
          </p:cNvPr>
          <p:cNvSpPr txBox="1"/>
          <p:nvPr/>
        </p:nvSpPr>
        <p:spPr>
          <a:xfrm>
            <a:off x="1752690" y="3279694"/>
            <a:ext cx="2323571" cy="482183"/>
          </a:xfrm>
          <a:prstGeom prst="rect">
            <a:avLst/>
          </a:prstGeom>
          <a:noFill/>
        </p:spPr>
        <p:txBody>
          <a:bodyPr wrap="square" rtlCol="0">
            <a:spAutoFit/>
          </a:bodyPr>
          <a:lstStyle/>
          <a:p>
            <a:pPr algn="ctr">
              <a:lnSpc>
                <a:spcPct val="50000"/>
              </a:lnSpc>
              <a:spcBef>
                <a:spcPct val="50000"/>
              </a:spcBef>
            </a:pPr>
            <a:r>
              <a:rPr lang="es-ES_tradnl" altLang="en-US" sz="1600" dirty="0">
                <a:solidFill>
                  <a:schemeClr val="bg1"/>
                </a:solidFill>
                <a:latin typeface="Arial" panose="020B0604020202020204" pitchFamily="34" charset="0"/>
                <a:cs typeface="Arial" panose="020B0604020202020204" pitchFamily="34" charset="0"/>
              </a:rPr>
              <a:t>cultivadores y </a:t>
            </a:r>
          </a:p>
          <a:p>
            <a:pPr algn="ctr">
              <a:lnSpc>
                <a:spcPct val="50000"/>
              </a:lnSpc>
              <a:spcBef>
                <a:spcPct val="50000"/>
              </a:spcBef>
            </a:pPr>
            <a:r>
              <a:rPr lang="es-ES_tradnl" altLang="en-US" sz="1600" dirty="0">
                <a:solidFill>
                  <a:schemeClr val="bg1"/>
                </a:solidFill>
                <a:latin typeface="Arial" panose="020B0604020202020204" pitchFamily="34" charset="0"/>
                <a:cs typeface="Arial" panose="020B0604020202020204" pitchFamily="34" charset="0"/>
              </a:rPr>
              <a:t>compradores</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034F6BA-3379-4263-9295-9CE0E608EC19}"/>
              </a:ext>
            </a:extLst>
          </p:cNvPr>
          <p:cNvSpPr txBox="1"/>
          <p:nvPr/>
        </p:nvSpPr>
        <p:spPr>
          <a:xfrm>
            <a:off x="2187329" y="5761543"/>
            <a:ext cx="1975650" cy="646331"/>
          </a:xfrm>
          <a:prstGeom prst="rect">
            <a:avLst/>
          </a:prstGeom>
          <a:noFill/>
        </p:spPr>
        <p:txBody>
          <a:bodyPr wrap="square" rtlCol="0">
            <a:spAutoFit/>
          </a:bodyPr>
          <a:lstStyle/>
          <a:p>
            <a:r>
              <a:rPr lang="en-US" altLang="en-US" dirty="0" err="1">
                <a:solidFill>
                  <a:schemeClr val="bg1"/>
                </a:solidFill>
                <a:latin typeface="Arial" panose="020B0604020202020204" pitchFamily="34" charset="0"/>
              </a:rPr>
              <a:t>Importaciones</a:t>
            </a:r>
            <a:endParaRPr lang="en-US" altLang="en-US" dirty="0">
              <a:solidFill>
                <a:schemeClr val="bg1"/>
              </a:solidFill>
              <a:latin typeface="Arial" panose="020B0604020202020204" pitchFamily="34" charset="0"/>
            </a:endParaRPr>
          </a:p>
          <a:p>
            <a:endParaRPr lang="en-IE" dirty="0"/>
          </a:p>
        </p:txBody>
      </p:sp>
      <p:sp>
        <p:nvSpPr>
          <p:cNvPr id="7" name="TextBox 6">
            <a:extLst>
              <a:ext uri="{FF2B5EF4-FFF2-40B4-BE49-F238E27FC236}">
                <a16:creationId xmlns:a16="http://schemas.microsoft.com/office/drawing/2014/main" id="{CDF21686-18DC-4EDA-8BC3-73A40933E3A8}"/>
              </a:ext>
            </a:extLst>
          </p:cNvPr>
          <p:cNvSpPr txBox="1"/>
          <p:nvPr/>
        </p:nvSpPr>
        <p:spPr>
          <a:xfrm>
            <a:off x="2001252" y="2189155"/>
            <a:ext cx="1835344" cy="369332"/>
          </a:xfrm>
          <a:prstGeom prst="rect">
            <a:avLst/>
          </a:prstGeom>
          <a:noFill/>
        </p:spPr>
        <p:txBody>
          <a:bodyPr wrap="square" rtlCol="0">
            <a:spAutoFit/>
          </a:bodyPr>
          <a:lstStyle/>
          <a:p>
            <a:r>
              <a:rPr lang="en-US" altLang="en-US" sz="1800" dirty="0" err="1">
                <a:solidFill>
                  <a:schemeClr val="bg1"/>
                </a:solidFill>
                <a:latin typeface="Arial" panose="020B0604020202020204" pitchFamily="34" charset="0"/>
              </a:rPr>
              <a:t>Exportaciones</a:t>
            </a:r>
            <a:endParaRPr lang="en-IE" dirty="0"/>
          </a:p>
        </p:txBody>
      </p:sp>
      <p:sp>
        <p:nvSpPr>
          <p:cNvPr id="8" name="TextBox 7">
            <a:extLst>
              <a:ext uri="{FF2B5EF4-FFF2-40B4-BE49-F238E27FC236}">
                <a16:creationId xmlns:a16="http://schemas.microsoft.com/office/drawing/2014/main" id="{7C1314DA-5BAB-4898-85A7-12E235966E10}"/>
              </a:ext>
            </a:extLst>
          </p:cNvPr>
          <p:cNvSpPr txBox="1"/>
          <p:nvPr/>
        </p:nvSpPr>
        <p:spPr>
          <a:xfrm>
            <a:off x="4943475" y="2333625"/>
            <a:ext cx="1562100" cy="738664"/>
          </a:xfrm>
          <a:prstGeom prst="rect">
            <a:avLst/>
          </a:prstGeom>
          <a:noFill/>
        </p:spPr>
        <p:txBody>
          <a:bodyPr wrap="square" rtlCol="0">
            <a:spAutoFit/>
          </a:bodyPr>
          <a:lstStyle/>
          <a:p>
            <a:r>
              <a:rPr lang="es-ES_tradnl" sz="1400" dirty="0">
                <a:solidFill>
                  <a:srgbClr val="FFFFFF"/>
                </a:solidFill>
                <a:latin typeface="Arial"/>
                <a:cs typeface="Arial"/>
              </a:rPr>
              <a:t>Mayoristas de comestibles de línea general</a:t>
            </a:r>
            <a:endParaRPr lang="en-IE" sz="1400" dirty="0">
              <a:solidFill>
                <a:srgbClr val="FFFFFF"/>
              </a:solidFill>
              <a:latin typeface="Arial"/>
              <a:cs typeface="Arial"/>
            </a:endParaRPr>
          </a:p>
        </p:txBody>
      </p:sp>
      <p:sp>
        <p:nvSpPr>
          <p:cNvPr id="9" name="TextBox 8">
            <a:extLst>
              <a:ext uri="{FF2B5EF4-FFF2-40B4-BE49-F238E27FC236}">
                <a16:creationId xmlns:a16="http://schemas.microsoft.com/office/drawing/2014/main" id="{55EFBA49-3770-47F8-BE21-8E9C807CB51C}"/>
              </a:ext>
            </a:extLst>
          </p:cNvPr>
          <p:cNvSpPr txBox="1"/>
          <p:nvPr/>
        </p:nvSpPr>
        <p:spPr>
          <a:xfrm>
            <a:off x="7734300" y="1704324"/>
            <a:ext cx="1885238" cy="307777"/>
          </a:xfrm>
          <a:prstGeom prst="rect">
            <a:avLst/>
          </a:prstGeom>
          <a:noFill/>
        </p:spPr>
        <p:txBody>
          <a:bodyPr wrap="square" rtlCol="0">
            <a:spAutoFit/>
          </a:bodyPr>
          <a:lstStyle/>
          <a:p>
            <a:r>
              <a:rPr lang="en-IE" sz="1400" b="1" dirty="0">
                <a:solidFill>
                  <a:schemeClr val="bg1"/>
                </a:solidFill>
              </a:rPr>
              <a:t>Mercados Directos</a:t>
            </a:r>
          </a:p>
        </p:txBody>
      </p:sp>
      <p:sp>
        <p:nvSpPr>
          <p:cNvPr id="10" name="TextBox 9">
            <a:extLst>
              <a:ext uri="{FF2B5EF4-FFF2-40B4-BE49-F238E27FC236}">
                <a16:creationId xmlns:a16="http://schemas.microsoft.com/office/drawing/2014/main" id="{FDF3E94C-95B4-4C9B-B2CE-034C18FA5E4A}"/>
              </a:ext>
            </a:extLst>
          </p:cNvPr>
          <p:cNvSpPr txBox="1"/>
          <p:nvPr/>
        </p:nvSpPr>
        <p:spPr>
          <a:xfrm>
            <a:off x="7546143" y="3067050"/>
            <a:ext cx="1933575" cy="307777"/>
          </a:xfrm>
          <a:prstGeom prst="rect">
            <a:avLst/>
          </a:prstGeom>
          <a:noFill/>
        </p:spPr>
        <p:txBody>
          <a:bodyPr wrap="square" rtlCol="0">
            <a:spAutoFit/>
          </a:bodyPr>
          <a:lstStyle/>
          <a:p>
            <a:r>
              <a:rPr lang="es-ES_tradnl" sz="1400" b="1" dirty="0">
                <a:solidFill>
                  <a:schemeClr val="bg1"/>
                </a:solidFill>
                <a:latin typeface="Arial" panose="020B0604020202020204" pitchFamily="34" charset="0"/>
                <a:cs typeface="Arial" panose="020B0604020202020204" pitchFamily="34" charset="0"/>
              </a:rPr>
              <a:t>Venta al por menor</a:t>
            </a:r>
            <a:endParaRPr lang="en-IE" sz="1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E36B7D-9DF4-4F0B-BC03-B976E82560A0}"/>
              </a:ext>
            </a:extLst>
          </p:cNvPr>
          <p:cNvSpPr txBox="1"/>
          <p:nvPr/>
        </p:nvSpPr>
        <p:spPr>
          <a:xfrm>
            <a:off x="4914022" y="3452333"/>
            <a:ext cx="1981199" cy="738664"/>
          </a:xfrm>
          <a:prstGeom prst="rect">
            <a:avLst/>
          </a:prstGeom>
          <a:noFill/>
        </p:spPr>
        <p:txBody>
          <a:bodyPr wrap="square" rtlCol="0">
            <a:spAutoFit/>
          </a:bodyPr>
          <a:lstStyle/>
          <a:p>
            <a:r>
              <a:rPr lang="es-ES_tradnl" sz="1400" dirty="0">
                <a:solidFill>
                  <a:srgbClr val="FFFFFF"/>
                </a:solidFill>
                <a:latin typeface="Arial"/>
                <a:cs typeface="Arial"/>
              </a:rPr>
              <a:t>Mayoristas de productos especializados</a:t>
            </a:r>
            <a:endParaRPr lang="en-IE" sz="1400" dirty="0">
              <a:solidFill>
                <a:srgbClr val="FFFFFF"/>
              </a:solidFill>
              <a:latin typeface="Arial"/>
              <a:cs typeface="Arial"/>
            </a:endParaRPr>
          </a:p>
        </p:txBody>
      </p:sp>
      <p:sp>
        <p:nvSpPr>
          <p:cNvPr id="12" name="TextBox 11">
            <a:extLst>
              <a:ext uri="{FF2B5EF4-FFF2-40B4-BE49-F238E27FC236}">
                <a16:creationId xmlns:a16="http://schemas.microsoft.com/office/drawing/2014/main" id="{79946F4C-1CA0-4531-BD50-B7AD6FDF3119}"/>
              </a:ext>
            </a:extLst>
          </p:cNvPr>
          <p:cNvSpPr txBox="1"/>
          <p:nvPr/>
        </p:nvSpPr>
        <p:spPr>
          <a:xfrm>
            <a:off x="4943475" y="4581525"/>
            <a:ext cx="1562100" cy="738664"/>
          </a:xfrm>
          <a:prstGeom prst="rect">
            <a:avLst/>
          </a:prstGeom>
          <a:noFill/>
        </p:spPr>
        <p:txBody>
          <a:bodyPr wrap="square" rtlCol="0">
            <a:spAutoFit/>
          </a:bodyPr>
          <a:lstStyle/>
          <a:p>
            <a:r>
              <a:rPr lang="es-ES_tradnl" sz="1400" dirty="0">
                <a:solidFill>
                  <a:schemeClr val="bg1"/>
                </a:solidFill>
                <a:latin typeface="Arial"/>
                <a:cs typeface="Arial"/>
              </a:rPr>
              <a:t>Mayoristas de comestibles de línea general</a:t>
            </a:r>
            <a:endParaRPr lang="en-IE" sz="1400" dirty="0">
              <a:solidFill>
                <a:schemeClr val="bg1"/>
              </a:solidFill>
              <a:latin typeface="Arial"/>
              <a:cs typeface="Arial"/>
            </a:endParaRPr>
          </a:p>
        </p:txBody>
      </p:sp>
      <p:sp>
        <p:nvSpPr>
          <p:cNvPr id="13" name="TextBox 12">
            <a:extLst>
              <a:ext uri="{FF2B5EF4-FFF2-40B4-BE49-F238E27FC236}">
                <a16:creationId xmlns:a16="http://schemas.microsoft.com/office/drawing/2014/main" id="{A595FD0F-030C-49FA-BC00-C1BF3D506AF8}"/>
              </a:ext>
            </a:extLst>
          </p:cNvPr>
          <p:cNvSpPr txBox="1"/>
          <p:nvPr/>
        </p:nvSpPr>
        <p:spPr>
          <a:xfrm>
            <a:off x="7391399" y="4299585"/>
            <a:ext cx="1933574" cy="461665"/>
          </a:xfrm>
          <a:prstGeom prst="rect">
            <a:avLst/>
          </a:prstGeom>
          <a:noFill/>
        </p:spPr>
        <p:txBody>
          <a:bodyPr wrap="square" rtlCol="0">
            <a:spAutoFit/>
          </a:bodyPr>
          <a:lstStyle/>
          <a:p>
            <a:pPr algn="ctr"/>
            <a:r>
              <a:rPr lang="es-ES_tradnl" sz="1200" b="1" dirty="0">
                <a:solidFill>
                  <a:schemeClr val="bg1"/>
                </a:solidFill>
                <a:latin typeface="Arial" panose="020B0604020202020204" pitchFamily="34" charset="0"/>
                <a:cs typeface="Arial" panose="020B0604020202020204" pitchFamily="34" charset="0"/>
              </a:rPr>
              <a:t>Establecimientos de alimentación</a:t>
            </a:r>
            <a:endParaRPr lang="en-IE"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03E8DB-9B6E-4EBF-9D7D-A3755533459E}"/>
              </a:ext>
            </a:extLst>
          </p:cNvPr>
          <p:cNvSpPr txBox="1"/>
          <p:nvPr/>
        </p:nvSpPr>
        <p:spPr>
          <a:xfrm>
            <a:off x="6438899" y="5555962"/>
            <a:ext cx="1181099" cy="523220"/>
          </a:xfrm>
          <a:prstGeom prst="rect">
            <a:avLst/>
          </a:prstGeom>
          <a:noFill/>
        </p:spPr>
        <p:txBody>
          <a:bodyPr wrap="square" rtlCol="0">
            <a:spAutoFit/>
          </a:bodyPr>
          <a:lstStyle/>
          <a:p>
            <a:r>
              <a:rPr lang="pt-BR" sz="1400" dirty="0">
                <a:solidFill>
                  <a:schemeClr val="bg1"/>
                </a:solidFill>
                <a:latin typeface="Arial" panose="020B0604020202020204" pitchFamily="34" charset="0"/>
                <a:cs typeface="Arial" panose="020B0604020202020204" pitchFamily="34" charset="0"/>
              </a:rPr>
              <a:t>Agentes/ Corredores</a:t>
            </a:r>
            <a:endParaRPr lang="en-I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17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2C0250-5881-4C82-B357-362A9096618E}">
  <ds:schemaRefs>
    <ds:schemaRef ds:uri="http://schemas.microsoft.com/sharepoint/v3/contenttype/forms"/>
  </ds:schemaRefs>
</ds:datastoreItem>
</file>

<file path=customXml/itemProps2.xml><?xml version="1.0" encoding="utf-8"?>
<ds:datastoreItem xmlns:ds="http://schemas.openxmlformats.org/officeDocument/2006/customXml" ds:itemID="{8499C6FD-65F7-4AF8-B3BF-C96FA5398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d3286-db87-444e-8dd1-4849b974c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2A123-3A21-4C5E-81B6-909A85C63DBB}">
  <ds:schemaRef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67dd3286-db87-444e-8dd1-4849b974caca"/>
  </ds:schemaRefs>
</ds:datastoreItem>
</file>

<file path=docProps/app.xml><?xml version="1.0" encoding="utf-8"?>
<Properties xmlns="http://schemas.openxmlformats.org/officeDocument/2006/extended-properties" xmlns:vt="http://schemas.openxmlformats.org/officeDocument/2006/docPropsVTypes">
  <TotalTime>2744</TotalTime>
  <Words>5815</Words>
  <Application>Microsoft Macintosh PowerPoint</Application>
  <PresentationFormat>Widescreen</PresentationFormat>
  <Paragraphs>317</Paragraphs>
  <Slides>60</Slides>
  <Notes>1</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Abel</vt:lpstr>
      <vt:lpstr>Arial</vt:lpstr>
      <vt:lpstr>Arial,Sans-Serif</vt:lpstr>
      <vt:lpstr>Calibri</vt:lpstr>
      <vt:lpstr>Calibri Light</vt:lpstr>
      <vt:lpstr>charter</vt:lpstr>
      <vt:lpstr>Charter Roman</vt:lpstr>
      <vt:lpstr>Lucida Grande</vt:lpstr>
      <vt:lpstr>Quattrocento Sans</vt:lpstr>
      <vt:lpstr>sohne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117</cp:revision>
  <dcterms:created xsi:type="dcterms:W3CDTF">2019-11-20T14:08:21Z</dcterms:created>
  <dcterms:modified xsi:type="dcterms:W3CDTF">2022-01-24T16:18:27Z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