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99" r:id="rId7"/>
    <p:sldId id="30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301" r:id="rId20"/>
    <p:sldId id="272" r:id="rId21"/>
    <p:sldId id="273" r:id="rId22"/>
    <p:sldId id="274" r:id="rId23"/>
    <p:sldId id="275" r:id="rId24"/>
    <p:sldId id="302" r:id="rId25"/>
    <p:sldId id="276" r:id="rId26"/>
    <p:sldId id="277" r:id="rId27"/>
    <p:sldId id="278" r:id="rId28"/>
    <p:sldId id="303" r:id="rId29"/>
    <p:sldId id="279" r:id="rId30"/>
    <p:sldId id="280" r:id="rId31"/>
    <p:sldId id="281" r:id="rId32"/>
    <p:sldId id="282" r:id="rId33"/>
    <p:sldId id="283" r:id="rId34"/>
    <p:sldId id="284" r:id="rId35"/>
    <p:sldId id="304" r:id="rId36"/>
    <p:sldId id="305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306" r:id="rId45"/>
    <p:sldId id="307" r:id="rId46"/>
    <p:sldId id="292" r:id="rId47"/>
    <p:sldId id="313" r:id="rId48"/>
    <p:sldId id="293" r:id="rId49"/>
    <p:sldId id="294" r:id="rId50"/>
    <p:sldId id="309" r:id="rId51"/>
    <p:sldId id="295" r:id="rId52"/>
    <p:sldId id="296" r:id="rId53"/>
    <p:sldId id="310" r:id="rId54"/>
    <p:sldId id="297" r:id="rId55"/>
    <p:sldId id="311" r:id="rId56"/>
    <p:sldId id="312" r:id="rId57"/>
    <p:sldId id="298" r:id="rId58"/>
  </p:sldIdLst>
  <p:sldSz cx="12192000" cy="6858000"/>
  <p:notesSz cx="12192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55" autoAdjust="0"/>
    <p:restoredTop sz="94694"/>
  </p:normalViewPr>
  <p:slideViewPr>
    <p:cSldViewPr>
      <p:cViewPr varScale="1">
        <p:scale>
          <a:sx n="121" d="100"/>
          <a:sy n="121" d="100"/>
        </p:scale>
        <p:origin x="352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406F7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spc="-20" dirty="0"/>
              <a:t>INNOVATION</a:t>
            </a:r>
            <a:r>
              <a:rPr spc="-15" dirty="0"/>
              <a:t> </a:t>
            </a:r>
            <a:r>
              <a:rPr spc="-5" dirty="0"/>
              <a:t>FOR</a:t>
            </a:r>
            <a:r>
              <a:rPr spc="-10" dirty="0"/>
              <a:t> </a:t>
            </a:r>
            <a:r>
              <a:rPr spc="-5" dirty="0"/>
              <a:t>THE</a:t>
            </a:r>
            <a:r>
              <a:rPr spc="-10" dirty="0"/>
              <a:t> </a:t>
            </a:r>
            <a:r>
              <a:rPr spc="-5" dirty="0"/>
              <a:t>FOOD</a:t>
            </a:r>
            <a:r>
              <a:rPr spc="-15" dirty="0"/>
              <a:t> </a:t>
            </a:r>
            <a:r>
              <a:rPr spc="-10" dirty="0"/>
              <a:t>SERVICE SECTOR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ith 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DC31BFF-79FC-F241-B04B-5AD2A7DF5C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0657" y="550299"/>
            <a:ext cx="5479143" cy="6292294"/>
          </a:xfrm>
          <a:prstGeom prst="rect">
            <a:avLst/>
          </a:prstGeom>
        </p:spPr>
      </p:pic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C8DEF4C4-57D8-7742-9ABC-010C7DD3CA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54938" y="1192681"/>
            <a:ext cx="2187575" cy="388620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 Click here to add photo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5A1CC7B-A5D0-3449-BDE4-751FF55A92EF}"/>
              </a:ext>
            </a:extLst>
          </p:cNvPr>
          <p:cNvCxnSpPr/>
          <p:nvPr userDrawn="1"/>
        </p:nvCxnSpPr>
        <p:spPr>
          <a:xfrm flipH="1">
            <a:off x="354454" y="1429266"/>
            <a:ext cx="6348991" cy="0"/>
          </a:xfrm>
          <a:prstGeom prst="line">
            <a:avLst/>
          </a:prstGeom>
          <a:ln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654CA222-30C6-D44A-8747-5CB022E240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9297" y="599962"/>
            <a:ext cx="5839220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7A2E355A-8EB7-0B47-A4F4-CCB80CD269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9297" y="1607995"/>
            <a:ext cx="5839220" cy="3983333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Sub Title</a:t>
            </a:r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567392-2EED-5D48-8138-1EDB4FCEFF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3" y="6202300"/>
            <a:ext cx="203964" cy="26982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203C31A-0EAA-554F-9679-A9D480BED23A}"/>
              </a:ext>
            </a:extLst>
          </p:cNvPr>
          <p:cNvSpPr txBox="1"/>
          <p:nvPr userDrawn="1"/>
        </p:nvSpPr>
        <p:spPr>
          <a:xfrm>
            <a:off x="793577" y="6261968"/>
            <a:ext cx="105998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</p:spTree>
    <p:extLst>
      <p:ext uri="{BB962C8B-B14F-4D97-AF65-F5344CB8AC3E}">
        <p14:creationId xmlns:p14="http://schemas.microsoft.com/office/powerpoint/2010/main" val="1203293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CC913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rgbClr val="08515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406F7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spc="-20" dirty="0"/>
              <a:t>INNOVATION</a:t>
            </a:r>
            <a:r>
              <a:rPr spc="-15" dirty="0"/>
              <a:t> </a:t>
            </a:r>
            <a:r>
              <a:rPr spc="-5" dirty="0"/>
              <a:t>FOR</a:t>
            </a:r>
            <a:r>
              <a:rPr spc="-10" dirty="0"/>
              <a:t> </a:t>
            </a:r>
            <a:r>
              <a:rPr spc="-5" dirty="0"/>
              <a:t>THE</a:t>
            </a:r>
            <a:r>
              <a:rPr spc="-10" dirty="0"/>
              <a:t> </a:t>
            </a:r>
            <a:r>
              <a:rPr spc="-5" dirty="0"/>
              <a:t>FOOD</a:t>
            </a:r>
            <a:r>
              <a:rPr spc="-15" dirty="0"/>
              <a:t> </a:t>
            </a:r>
            <a:r>
              <a:rPr spc="-10" dirty="0"/>
              <a:t>SERVICE SECTOR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CC913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406F7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spc="-20" dirty="0"/>
              <a:t>INNOVATION</a:t>
            </a:r>
            <a:r>
              <a:rPr spc="-15" dirty="0"/>
              <a:t> </a:t>
            </a:r>
            <a:r>
              <a:rPr spc="-5" dirty="0"/>
              <a:t>FOR</a:t>
            </a:r>
            <a:r>
              <a:rPr spc="-10" dirty="0"/>
              <a:t> </a:t>
            </a:r>
            <a:r>
              <a:rPr spc="-5" dirty="0"/>
              <a:t>THE</a:t>
            </a:r>
            <a:r>
              <a:rPr spc="-10" dirty="0"/>
              <a:t> </a:t>
            </a:r>
            <a:r>
              <a:rPr spc="-5" dirty="0"/>
              <a:t>FOOD</a:t>
            </a:r>
            <a:r>
              <a:rPr spc="-15" dirty="0"/>
              <a:t> </a:t>
            </a:r>
            <a:r>
              <a:rPr spc="-10" dirty="0"/>
              <a:t>SERVICE SECTOR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CC913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406F7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spc="-20" dirty="0"/>
              <a:t>INNOVATION</a:t>
            </a:r>
            <a:r>
              <a:rPr spc="-15" dirty="0"/>
              <a:t> </a:t>
            </a:r>
            <a:r>
              <a:rPr spc="-5" dirty="0"/>
              <a:t>FOR</a:t>
            </a:r>
            <a:r>
              <a:rPr spc="-10" dirty="0"/>
              <a:t> </a:t>
            </a:r>
            <a:r>
              <a:rPr spc="-5" dirty="0"/>
              <a:t>THE</a:t>
            </a:r>
            <a:r>
              <a:rPr spc="-10" dirty="0"/>
              <a:t> </a:t>
            </a:r>
            <a:r>
              <a:rPr spc="-5" dirty="0"/>
              <a:t>FOOD</a:t>
            </a:r>
            <a:r>
              <a:rPr spc="-15" dirty="0"/>
              <a:t> </a:t>
            </a:r>
            <a:r>
              <a:rPr spc="-10" dirty="0"/>
              <a:t>SERVICE SECTOR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456245" y="1767826"/>
            <a:ext cx="2954020" cy="1305560"/>
          </a:xfrm>
          <a:custGeom>
            <a:avLst/>
            <a:gdLst/>
            <a:ahLst/>
            <a:cxnLst/>
            <a:rect l="l" t="t" r="r" b="b"/>
            <a:pathLst>
              <a:path w="2954020" h="1305560">
                <a:moveTo>
                  <a:pt x="1539236" y="1305473"/>
                </a:moveTo>
                <a:lnTo>
                  <a:pt x="1355174" y="1305473"/>
                </a:lnTo>
                <a:lnTo>
                  <a:pt x="0" y="1305473"/>
                </a:lnTo>
                <a:lnTo>
                  <a:pt x="6676" y="1244126"/>
                </a:lnTo>
                <a:lnTo>
                  <a:pt x="14670" y="1193106"/>
                </a:lnTo>
                <a:lnTo>
                  <a:pt x="24440" y="1142697"/>
                </a:lnTo>
                <a:lnTo>
                  <a:pt x="35954" y="1092933"/>
                </a:lnTo>
                <a:lnTo>
                  <a:pt x="49178" y="1043847"/>
                </a:lnTo>
                <a:lnTo>
                  <a:pt x="64078" y="995472"/>
                </a:lnTo>
                <a:lnTo>
                  <a:pt x="80622" y="947841"/>
                </a:lnTo>
                <a:lnTo>
                  <a:pt x="98776" y="900988"/>
                </a:lnTo>
                <a:lnTo>
                  <a:pt x="118507" y="854946"/>
                </a:lnTo>
                <a:lnTo>
                  <a:pt x="139781" y="809748"/>
                </a:lnTo>
                <a:lnTo>
                  <a:pt x="162566" y="765427"/>
                </a:lnTo>
                <a:lnTo>
                  <a:pt x="186828" y="722017"/>
                </a:lnTo>
                <a:lnTo>
                  <a:pt x="212534" y="679550"/>
                </a:lnTo>
                <a:lnTo>
                  <a:pt x="217332" y="672259"/>
                </a:lnTo>
                <a:lnTo>
                  <a:pt x="229244" y="653048"/>
                </a:lnTo>
                <a:lnTo>
                  <a:pt x="256527" y="612573"/>
                </a:lnTo>
                <a:lnTo>
                  <a:pt x="285134" y="573093"/>
                </a:lnTo>
                <a:lnTo>
                  <a:pt x="315033" y="534638"/>
                </a:lnTo>
                <a:lnTo>
                  <a:pt x="346192" y="497241"/>
                </a:lnTo>
                <a:lnTo>
                  <a:pt x="378581" y="460933"/>
                </a:lnTo>
                <a:lnTo>
                  <a:pt x="412167" y="425747"/>
                </a:lnTo>
                <a:lnTo>
                  <a:pt x="446918" y="391714"/>
                </a:lnTo>
                <a:lnTo>
                  <a:pt x="482802" y="358865"/>
                </a:lnTo>
                <a:lnTo>
                  <a:pt x="519788" y="327233"/>
                </a:lnTo>
                <a:lnTo>
                  <a:pt x="557843" y="296850"/>
                </a:lnTo>
                <a:lnTo>
                  <a:pt x="596937" y="267748"/>
                </a:lnTo>
                <a:lnTo>
                  <a:pt x="637036" y="239957"/>
                </a:lnTo>
                <a:lnTo>
                  <a:pt x="678110" y="213510"/>
                </a:lnTo>
                <a:lnTo>
                  <a:pt x="720127" y="188439"/>
                </a:lnTo>
                <a:lnTo>
                  <a:pt x="763054" y="164776"/>
                </a:lnTo>
                <a:lnTo>
                  <a:pt x="806861" y="142552"/>
                </a:lnTo>
                <a:lnTo>
                  <a:pt x="851514" y="121799"/>
                </a:lnTo>
                <a:lnTo>
                  <a:pt x="896982" y="102549"/>
                </a:lnTo>
                <a:lnTo>
                  <a:pt x="943234" y="84834"/>
                </a:lnTo>
                <a:lnTo>
                  <a:pt x="990238" y="68686"/>
                </a:lnTo>
                <a:lnTo>
                  <a:pt x="1037961" y="54136"/>
                </a:lnTo>
                <a:lnTo>
                  <a:pt x="1086373" y="41217"/>
                </a:lnTo>
                <a:lnTo>
                  <a:pt x="1135441" y="29959"/>
                </a:lnTo>
                <a:lnTo>
                  <a:pt x="1185133" y="20396"/>
                </a:lnTo>
                <a:lnTo>
                  <a:pt x="1235418" y="12558"/>
                </a:lnTo>
                <a:lnTo>
                  <a:pt x="1286263" y="6477"/>
                </a:lnTo>
                <a:lnTo>
                  <a:pt x="1414534" y="0"/>
                </a:lnTo>
                <a:lnTo>
                  <a:pt x="1598595" y="0"/>
                </a:lnTo>
                <a:lnTo>
                  <a:pt x="2953770" y="0"/>
                </a:lnTo>
                <a:lnTo>
                  <a:pt x="2946851" y="63097"/>
                </a:lnTo>
                <a:lnTo>
                  <a:pt x="2938490" y="115824"/>
                </a:lnTo>
                <a:lnTo>
                  <a:pt x="2928231" y="167896"/>
                </a:lnTo>
                <a:lnTo>
                  <a:pt x="2916112" y="219274"/>
                </a:lnTo>
                <a:lnTo>
                  <a:pt x="2902170" y="269923"/>
                </a:lnTo>
                <a:lnTo>
                  <a:pt x="2886440" y="319805"/>
                </a:lnTo>
                <a:lnTo>
                  <a:pt x="2868961" y="368884"/>
                </a:lnTo>
                <a:lnTo>
                  <a:pt x="2849768" y="417124"/>
                </a:lnTo>
                <a:lnTo>
                  <a:pt x="2828898" y="464486"/>
                </a:lnTo>
                <a:lnTo>
                  <a:pt x="2806389" y="510935"/>
                </a:lnTo>
                <a:lnTo>
                  <a:pt x="2782277" y="556433"/>
                </a:lnTo>
                <a:lnTo>
                  <a:pt x="2756598" y="600944"/>
                </a:lnTo>
                <a:lnTo>
                  <a:pt x="2719546" y="658520"/>
                </a:lnTo>
                <a:lnTo>
                  <a:pt x="2720380" y="658520"/>
                </a:lnTo>
                <a:lnTo>
                  <a:pt x="2690550" y="702391"/>
                </a:lnTo>
                <a:lnTo>
                  <a:pt x="2661915" y="741262"/>
                </a:lnTo>
                <a:lnTo>
                  <a:pt x="2632018" y="779118"/>
                </a:lnTo>
                <a:lnTo>
                  <a:pt x="2600892" y="815931"/>
                </a:lnTo>
                <a:lnTo>
                  <a:pt x="2568566" y="851668"/>
                </a:lnTo>
                <a:lnTo>
                  <a:pt x="2535073" y="886299"/>
                </a:lnTo>
                <a:lnTo>
                  <a:pt x="2500442" y="919792"/>
                </a:lnTo>
                <a:lnTo>
                  <a:pt x="2464705" y="952118"/>
                </a:lnTo>
                <a:lnTo>
                  <a:pt x="2427892" y="983244"/>
                </a:lnTo>
                <a:lnTo>
                  <a:pt x="2390036" y="1013141"/>
                </a:lnTo>
                <a:lnTo>
                  <a:pt x="2351165" y="1041777"/>
                </a:lnTo>
                <a:lnTo>
                  <a:pt x="2311312" y="1069121"/>
                </a:lnTo>
                <a:lnTo>
                  <a:pt x="2270508" y="1095142"/>
                </a:lnTo>
                <a:lnTo>
                  <a:pt x="2228782" y="1119810"/>
                </a:lnTo>
                <a:lnTo>
                  <a:pt x="2186167" y="1143093"/>
                </a:lnTo>
                <a:lnTo>
                  <a:pt x="2142693" y="1164961"/>
                </a:lnTo>
                <a:lnTo>
                  <a:pt x="2098390" y="1185383"/>
                </a:lnTo>
                <a:lnTo>
                  <a:pt x="2053291" y="1204328"/>
                </a:lnTo>
                <a:lnTo>
                  <a:pt x="2007425" y="1221764"/>
                </a:lnTo>
                <a:lnTo>
                  <a:pt x="1960824" y="1237662"/>
                </a:lnTo>
                <a:lnTo>
                  <a:pt x="1913519" y="1251989"/>
                </a:lnTo>
                <a:lnTo>
                  <a:pt x="1865540" y="1264716"/>
                </a:lnTo>
                <a:lnTo>
                  <a:pt x="1816918" y="1275811"/>
                </a:lnTo>
                <a:lnTo>
                  <a:pt x="1767685" y="1285243"/>
                </a:lnTo>
                <a:lnTo>
                  <a:pt x="1717871" y="1292982"/>
                </a:lnTo>
                <a:lnTo>
                  <a:pt x="1667507" y="1298996"/>
                </a:lnTo>
                <a:lnTo>
                  <a:pt x="1539236" y="1305473"/>
                </a:lnTo>
                <a:close/>
              </a:path>
            </a:pathLst>
          </a:custGeom>
          <a:solidFill>
            <a:srgbClr val="406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575436" y="2650671"/>
            <a:ext cx="1835150" cy="815340"/>
          </a:xfrm>
          <a:custGeom>
            <a:avLst/>
            <a:gdLst/>
            <a:ahLst/>
            <a:cxnLst/>
            <a:rect l="l" t="t" r="r" b="b"/>
            <a:pathLst>
              <a:path w="1835150" h="815339">
                <a:moveTo>
                  <a:pt x="878563" y="0"/>
                </a:moveTo>
                <a:lnTo>
                  <a:pt x="992883" y="0"/>
                </a:lnTo>
                <a:lnTo>
                  <a:pt x="1834578" y="0"/>
                </a:lnTo>
                <a:lnTo>
                  <a:pt x="1827833" y="55906"/>
                </a:lnTo>
                <a:lnTo>
                  <a:pt x="1818717" y="104829"/>
                </a:lnTo>
                <a:lnTo>
                  <a:pt x="1807000" y="152778"/>
                </a:lnTo>
                <a:lnTo>
                  <a:pt x="1792760" y="199677"/>
                </a:lnTo>
                <a:lnTo>
                  <a:pt x="1776075" y="245447"/>
                </a:lnTo>
                <a:lnTo>
                  <a:pt x="1757021" y="290011"/>
                </a:lnTo>
                <a:lnTo>
                  <a:pt x="1735675" y="333291"/>
                </a:lnTo>
                <a:lnTo>
                  <a:pt x="1712115" y="375211"/>
                </a:lnTo>
                <a:lnTo>
                  <a:pt x="1689102" y="411160"/>
                </a:lnTo>
                <a:lnTo>
                  <a:pt x="1689620" y="411160"/>
                </a:lnTo>
                <a:lnTo>
                  <a:pt x="1641015" y="478650"/>
                </a:lnTo>
                <a:lnTo>
                  <a:pt x="1608796" y="516955"/>
                </a:lnTo>
                <a:lnTo>
                  <a:pt x="1574527" y="553378"/>
                </a:lnTo>
                <a:lnTo>
                  <a:pt x="1538295" y="587828"/>
                </a:lnTo>
                <a:lnTo>
                  <a:pt x="1500191" y="620216"/>
                </a:lnTo>
                <a:lnTo>
                  <a:pt x="1460302" y="650453"/>
                </a:lnTo>
                <a:lnTo>
                  <a:pt x="1418718" y="678451"/>
                </a:lnTo>
                <a:lnTo>
                  <a:pt x="1375528" y="704118"/>
                </a:lnTo>
                <a:lnTo>
                  <a:pt x="1330820" y="727366"/>
                </a:lnTo>
                <a:lnTo>
                  <a:pt x="1284684" y="748106"/>
                </a:lnTo>
                <a:lnTo>
                  <a:pt x="1237208" y="766248"/>
                </a:lnTo>
                <a:lnTo>
                  <a:pt x="1188481" y="781704"/>
                </a:lnTo>
                <a:lnTo>
                  <a:pt x="1138592" y="794382"/>
                </a:lnTo>
                <a:lnTo>
                  <a:pt x="1087630" y="804195"/>
                </a:lnTo>
                <a:lnTo>
                  <a:pt x="1035683" y="811053"/>
                </a:lnTo>
                <a:lnTo>
                  <a:pt x="956015" y="815097"/>
                </a:lnTo>
                <a:lnTo>
                  <a:pt x="841695" y="815097"/>
                </a:lnTo>
                <a:lnTo>
                  <a:pt x="0" y="815097"/>
                </a:lnTo>
                <a:lnTo>
                  <a:pt x="7119" y="756841"/>
                </a:lnTo>
                <a:lnTo>
                  <a:pt x="16866" y="705659"/>
                </a:lnTo>
                <a:lnTo>
                  <a:pt x="29459" y="655553"/>
                </a:lnTo>
                <a:lnTo>
                  <a:pt x="44809" y="606613"/>
                </a:lnTo>
                <a:lnTo>
                  <a:pt x="62827" y="558928"/>
                </a:lnTo>
                <a:lnTo>
                  <a:pt x="83425" y="512586"/>
                </a:lnTo>
                <a:lnTo>
                  <a:pt x="106513" y="467677"/>
                </a:lnTo>
                <a:lnTo>
                  <a:pt x="132004" y="424290"/>
                </a:lnTo>
                <a:lnTo>
                  <a:pt x="134984" y="419738"/>
                </a:lnTo>
                <a:lnTo>
                  <a:pt x="142383" y="407743"/>
                </a:lnTo>
                <a:lnTo>
                  <a:pt x="170338" y="366991"/>
                </a:lnTo>
                <a:lnTo>
                  <a:pt x="200431" y="327911"/>
                </a:lnTo>
                <a:lnTo>
                  <a:pt x="232580" y="290588"/>
                </a:lnTo>
                <a:lnTo>
                  <a:pt x="266698" y="255107"/>
                </a:lnTo>
                <a:lnTo>
                  <a:pt x="302701" y="221554"/>
                </a:lnTo>
                <a:lnTo>
                  <a:pt x="340504" y="190013"/>
                </a:lnTo>
                <a:lnTo>
                  <a:pt x="380023" y="160569"/>
                </a:lnTo>
                <a:lnTo>
                  <a:pt x="421172" y="133309"/>
                </a:lnTo>
                <a:lnTo>
                  <a:pt x="463867" y="108317"/>
                </a:lnTo>
                <a:lnTo>
                  <a:pt x="508023" y="85679"/>
                </a:lnTo>
                <a:lnTo>
                  <a:pt x="553556" y="65479"/>
                </a:lnTo>
                <a:lnTo>
                  <a:pt x="600380" y="47803"/>
                </a:lnTo>
                <a:lnTo>
                  <a:pt x="648410" y="32737"/>
                </a:lnTo>
                <a:lnTo>
                  <a:pt x="697563" y="20364"/>
                </a:lnTo>
                <a:lnTo>
                  <a:pt x="747752" y="10772"/>
                </a:lnTo>
                <a:lnTo>
                  <a:pt x="798894" y="4044"/>
                </a:lnTo>
                <a:lnTo>
                  <a:pt x="878563" y="0"/>
                </a:lnTo>
                <a:close/>
              </a:path>
            </a:pathLst>
          </a:custGeom>
          <a:ln w="12699">
            <a:solidFill>
              <a:srgbClr val="F4C0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796852" y="3807502"/>
            <a:ext cx="0" cy="2353945"/>
          </a:xfrm>
          <a:custGeom>
            <a:avLst/>
            <a:gdLst/>
            <a:ahLst/>
            <a:cxnLst/>
            <a:rect l="l" t="t" r="r" b="b"/>
            <a:pathLst>
              <a:path h="2353945">
                <a:moveTo>
                  <a:pt x="0" y="0"/>
                </a:moveTo>
                <a:lnTo>
                  <a:pt x="0" y="2353454"/>
                </a:lnTo>
              </a:path>
            </a:pathLst>
          </a:custGeom>
          <a:ln w="9524">
            <a:solidFill>
              <a:srgbClr val="F4C0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3" y="6202300"/>
            <a:ext cx="203963" cy="26982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406F7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spc="-20" dirty="0"/>
              <a:t>INNOVATION</a:t>
            </a:r>
            <a:r>
              <a:rPr spc="-15" dirty="0"/>
              <a:t> </a:t>
            </a:r>
            <a:r>
              <a:rPr spc="-5" dirty="0"/>
              <a:t>FOR</a:t>
            </a:r>
            <a:r>
              <a:rPr spc="-10" dirty="0"/>
              <a:t> </a:t>
            </a:r>
            <a:r>
              <a:rPr spc="-5" dirty="0"/>
              <a:t>THE</a:t>
            </a:r>
            <a:r>
              <a:rPr spc="-10" dirty="0"/>
              <a:t> </a:t>
            </a:r>
            <a:r>
              <a:rPr spc="-5" dirty="0"/>
              <a:t>FOOD</a:t>
            </a:r>
            <a:r>
              <a:rPr spc="-15" dirty="0"/>
              <a:t> </a:t>
            </a:r>
            <a:r>
              <a:rPr spc="-10" dirty="0"/>
              <a:t>SERVICE SECTOR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Photo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1A129C-AE24-4647-93B2-5854962C0C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8432" y="6223371"/>
            <a:ext cx="203964" cy="26982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8867DF8-CD5D-A144-82EA-C1773F260396}"/>
              </a:ext>
            </a:extLst>
          </p:cNvPr>
          <p:cNvSpPr txBox="1"/>
          <p:nvPr userDrawn="1"/>
        </p:nvSpPr>
        <p:spPr>
          <a:xfrm>
            <a:off x="8659333" y="6246978"/>
            <a:ext cx="2749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7400C71-AB78-0A42-AB2E-8469E97585C9}"/>
              </a:ext>
            </a:extLst>
          </p:cNvPr>
          <p:cNvCxnSpPr/>
          <p:nvPr userDrawn="1"/>
        </p:nvCxnSpPr>
        <p:spPr>
          <a:xfrm flipH="1">
            <a:off x="6234807" y="1711826"/>
            <a:ext cx="5377589" cy="0"/>
          </a:xfrm>
          <a:prstGeom prst="line">
            <a:avLst/>
          </a:prstGeom>
          <a:ln w="19050"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23">
            <a:extLst>
              <a:ext uri="{FF2B5EF4-FFF2-40B4-BE49-F238E27FC236}">
                <a16:creationId xmlns:a16="http://schemas.microsoft.com/office/drawing/2014/main" id="{A85599C3-DEB6-F941-B964-10AF6B4D0C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8620" y="819599"/>
            <a:ext cx="5279028" cy="697353"/>
          </a:xfrm>
        </p:spPr>
        <p:txBody>
          <a:bodyPr>
            <a:normAutofit/>
          </a:bodyPr>
          <a:lstStyle>
            <a:lvl1pPr marL="0" indent="0" algn="r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6" name="Text Placeholder 25">
            <a:extLst>
              <a:ext uri="{FF2B5EF4-FFF2-40B4-BE49-F238E27FC236}">
                <a16:creationId xmlns:a16="http://schemas.microsoft.com/office/drawing/2014/main" id="{17724B10-6126-564F-A5D3-887B140EE4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25568" y="1953078"/>
            <a:ext cx="5273104" cy="3947440"/>
          </a:xfrm>
        </p:spPr>
        <p:txBody>
          <a:bodyPr>
            <a:noAutofit/>
          </a:bodyPr>
          <a:lstStyle>
            <a:lvl1pPr marL="0" indent="0" algn="just">
              <a:buNone/>
              <a:defRPr sz="2400" baseline="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sp>
        <p:nvSpPr>
          <p:cNvPr id="67" name="Picture Placeholder 66">
            <a:extLst>
              <a:ext uri="{FF2B5EF4-FFF2-40B4-BE49-F238E27FC236}">
                <a16:creationId xmlns:a16="http://schemas.microsoft.com/office/drawing/2014/main" id="{C1AEDE74-8885-6943-BC09-2D89D1600A2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-14989"/>
            <a:ext cx="5651292" cy="6261962"/>
          </a:xfrm>
          <a:custGeom>
            <a:avLst/>
            <a:gdLst>
              <a:gd name="connsiteX0" fmla="*/ 0 w 5651292"/>
              <a:gd name="connsiteY0" fmla="*/ 0 h 6261962"/>
              <a:gd name="connsiteX1" fmla="*/ 5651292 w 5651292"/>
              <a:gd name="connsiteY1" fmla="*/ 0 h 6261962"/>
              <a:gd name="connsiteX2" fmla="*/ 5611959 w 5651292"/>
              <a:gd name="connsiteY2" fmla="*/ 316053 h 6261962"/>
              <a:gd name="connsiteX3" fmla="*/ 4724771 w 5651292"/>
              <a:gd name="connsiteY3" fmla="*/ 2858766 h 6261962"/>
              <a:gd name="connsiteX4" fmla="*/ 4548337 w 5651292"/>
              <a:gd name="connsiteY4" fmla="*/ 3145034 h 6261962"/>
              <a:gd name="connsiteX5" fmla="*/ 4552310 w 5651292"/>
              <a:gd name="connsiteY5" fmla="*/ 3145034 h 6261962"/>
              <a:gd name="connsiteX6" fmla="*/ 4410265 w 5651292"/>
              <a:gd name="connsiteY6" fmla="*/ 3363160 h 6261962"/>
              <a:gd name="connsiteX7" fmla="*/ 4023257 w 5651292"/>
              <a:gd name="connsiteY7" fmla="*/ 3879578 h 6261962"/>
              <a:gd name="connsiteX8" fmla="*/ 3820123 w 5651292"/>
              <a:gd name="connsiteY8" fmla="*/ 4115358 h 6261962"/>
              <a:gd name="connsiteX9" fmla="*/ 3666531 w 5651292"/>
              <a:gd name="connsiteY9" fmla="*/ 4115358 h 6261962"/>
              <a:gd name="connsiteX10" fmla="*/ 3666531 w 5651292"/>
              <a:gd name="connsiteY10" fmla="*/ 4115357 h 6261962"/>
              <a:gd name="connsiteX11" fmla="*/ 3482470 w 5651292"/>
              <a:gd name="connsiteY11" fmla="*/ 4115357 h 6261962"/>
              <a:gd name="connsiteX12" fmla="*/ 3482470 w 5651292"/>
              <a:gd name="connsiteY12" fmla="*/ 4115358 h 6261962"/>
              <a:gd name="connsiteX13" fmla="*/ 3354200 w 5651292"/>
              <a:gd name="connsiteY13" fmla="*/ 4121835 h 6261962"/>
              <a:gd name="connsiteX14" fmla="*/ 2297181 w 5651292"/>
              <a:gd name="connsiteY14" fmla="*/ 4768406 h 6261962"/>
              <a:gd name="connsiteX15" fmla="*/ 2285269 w 5651292"/>
              <a:gd name="connsiteY15" fmla="*/ 4787617 h 6261962"/>
              <a:gd name="connsiteX16" fmla="*/ 2280471 w 5651292"/>
              <a:gd name="connsiteY16" fmla="*/ 4794908 h 6261962"/>
              <a:gd name="connsiteX17" fmla="*/ 2068428 w 5651292"/>
              <a:gd name="connsiteY17" fmla="*/ 5411081 h 6261962"/>
              <a:gd name="connsiteX18" fmla="*/ 2067936 w 5651292"/>
              <a:gd name="connsiteY18" fmla="*/ 5420830 h 6261962"/>
              <a:gd name="connsiteX19" fmla="*/ 2237560 w 5651292"/>
              <a:gd name="connsiteY19" fmla="*/ 5420830 h 6261962"/>
              <a:gd name="connsiteX20" fmla="*/ 2075512 w 5651292"/>
              <a:gd name="connsiteY20" fmla="*/ 5517122 h 6261962"/>
              <a:gd name="connsiteX21" fmla="*/ 279265 w 5651292"/>
              <a:gd name="connsiteY21" fmla="*/ 6207765 h 6261962"/>
              <a:gd name="connsiteX22" fmla="*/ 0 w 5651292"/>
              <a:gd name="connsiteY22" fmla="*/ 6261962 h 626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51292" h="6261962">
                <a:moveTo>
                  <a:pt x="0" y="0"/>
                </a:moveTo>
                <a:lnTo>
                  <a:pt x="5651292" y="0"/>
                </a:lnTo>
                <a:lnTo>
                  <a:pt x="5611959" y="316053"/>
                </a:lnTo>
                <a:cubicBezTo>
                  <a:pt x="5472582" y="1233649"/>
                  <a:pt x="5165591" y="2092978"/>
                  <a:pt x="4724771" y="2858766"/>
                </a:cubicBezTo>
                <a:lnTo>
                  <a:pt x="4548337" y="3145034"/>
                </a:lnTo>
                <a:lnTo>
                  <a:pt x="4552310" y="3145034"/>
                </a:lnTo>
                <a:lnTo>
                  <a:pt x="4410265" y="3363160"/>
                </a:lnTo>
                <a:cubicBezTo>
                  <a:pt x="4288760" y="3541562"/>
                  <a:pt x="4159590" y="3713876"/>
                  <a:pt x="4023257" y="3879578"/>
                </a:cubicBezTo>
                <a:lnTo>
                  <a:pt x="3820123" y="4115358"/>
                </a:lnTo>
                <a:lnTo>
                  <a:pt x="3666531" y="4115358"/>
                </a:lnTo>
                <a:lnTo>
                  <a:pt x="3666531" y="4115357"/>
                </a:lnTo>
                <a:lnTo>
                  <a:pt x="3482470" y="4115357"/>
                </a:lnTo>
                <a:lnTo>
                  <a:pt x="3482470" y="4115358"/>
                </a:lnTo>
                <a:lnTo>
                  <a:pt x="3354200" y="4121835"/>
                </a:lnTo>
                <a:cubicBezTo>
                  <a:pt x="2911200" y="4166824"/>
                  <a:pt x="2527798" y="4413410"/>
                  <a:pt x="2297181" y="4768406"/>
                </a:cubicBezTo>
                <a:lnTo>
                  <a:pt x="2285269" y="4787617"/>
                </a:lnTo>
                <a:lnTo>
                  <a:pt x="2280471" y="4794908"/>
                </a:lnTo>
                <a:cubicBezTo>
                  <a:pt x="2165997" y="4976836"/>
                  <a:pt x="2091257" y="5186286"/>
                  <a:pt x="2068428" y="5411081"/>
                </a:cubicBezTo>
                <a:lnTo>
                  <a:pt x="2067936" y="5420830"/>
                </a:lnTo>
                <a:lnTo>
                  <a:pt x="2237560" y="5420830"/>
                </a:lnTo>
                <a:lnTo>
                  <a:pt x="2075512" y="5517122"/>
                </a:lnTo>
                <a:cubicBezTo>
                  <a:pt x="1518664" y="5830408"/>
                  <a:pt x="915401" y="6065336"/>
                  <a:pt x="279265" y="6207765"/>
                </a:cubicBezTo>
                <a:lnTo>
                  <a:pt x="0" y="6261962"/>
                </a:lnTo>
                <a:close/>
              </a:path>
            </a:pathLst>
          </a:custGeom>
          <a:ln>
            <a:noFill/>
          </a:ln>
        </p:spPr>
        <p:txBody>
          <a:bodyPr wrap="square" anchor="t">
            <a:noAutofit/>
          </a:bodyPr>
          <a:lstStyle>
            <a:lvl1pPr marL="0" indent="0" algn="ctr">
              <a:buNone/>
              <a:defRPr>
                <a:solidFill>
                  <a:srgbClr val="5E5E5E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to add photo</a:t>
            </a:r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C0ED7FF7-F7D6-8C4B-8D46-DB29490CC4BA}"/>
              </a:ext>
            </a:extLst>
          </p:cNvPr>
          <p:cNvSpPr/>
          <p:nvPr userDrawn="1"/>
        </p:nvSpPr>
        <p:spPr>
          <a:xfrm>
            <a:off x="2085425" y="4109757"/>
            <a:ext cx="2953770" cy="1305474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2CFCBA6A-C5E2-0E4D-9DE3-A035457BCA97}"/>
              </a:ext>
            </a:extLst>
          </p:cNvPr>
          <p:cNvSpPr/>
          <p:nvPr userDrawn="1"/>
        </p:nvSpPr>
        <p:spPr>
          <a:xfrm>
            <a:off x="3204616" y="4992602"/>
            <a:ext cx="1834579" cy="815098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noFill/>
          <a:ln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3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767471" y="1014696"/>
            <a:ext cx="7886801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7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3777521" y="2542563"/>
            <a:ext cx="7876752" cy="324524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9B6365-5C1A-AB4B-BBCC-D464627B8A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0309" y="6221191"/>
            <a:ext cx="203964" cy="26982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C032534-BC87-5D4F-B26D-CF89E2F3C640}"/>
              </a:ext>
            </a:extLst>
          </p:cNvPr>
          <p:cNvSpPr txBox="1"/>
          <p:nvPr userDrawn="1"/>
        </p:nvSpPr>
        <p:spPr>
          <a:xfrm>
            <a:off x="8701210" y="6244798"/>
            <a:ext cx="2749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F97D81-6562-A840-B079-58506E6A2E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97CE00F-DEB2-AE46-9EA9-6615CC1CFA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237" y="365395"/>
            <a:ext cx="1826297" cy="1995953"/>
          </a:xfrm>
          <a:prstGeom prst="rect">
            <a:avLst/>
          </a:prstGeom>
        </p:spPr>
      </p:pic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8258470A-9031-F643-91F2-83EDE010FF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18151" y="2726744"/>
            <a:ext cx="7876753" cy="3173773"/>
          </a:xfrm>
        </p:spPr>
        <p:txBody>
          <a:bodyPr>
            <a:noAutofit/>
          </a:bodyPr>
          <a:lstStyle>
            <a:lvl1pPr marL="0" indent="0" algn="just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</p:spTree>
    <p:extLst>
      <p:ext uri="{BB962C8B-B14F-4D97-AF65-F5344CB8AC3E}">
        <p14:creationId xmlns:p14="http://schemas.microsoft.com/office/powerpoint/2010/main" val="325729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6DBF31C-659C-884D-9FA3-2AE11699EA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0190" y="1447737"/>
            <a:ext cx="7941283" cy="4839954"/>
          </a:xfrm>
          <a:prstGeom prst="rect">
            <a:avLst/>
          </a:prstGeom>
        </p:spPr>
      </p:pic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B1A085AB-3335-C14C-A1AB-2F1E08070A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13464"/>
            <a:ext cx="12192000" cy="704485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C7985ADB-EBD3-8D4F-8AA4-0CFC77281B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045042"/>
            <a:ext cx="12192000" cy="590599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Sub 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0BFF758-75DB-D745-8BA2-793966FF3988}"/>
              </a:ext>
            </a:extLst>
          </p:cNvPr>
          <p:cNvCxnSpPr/>
          <p:nvPr userDrawn="1"/>
        </p:nvCxnSpPr>
        <p:spPr>
          <a:xfrm flipH="1">
            <a:off x="280404" y="945173"/>
            <a:ext cx="11623126" cy="0"/>
          </a:xfrm>
          <a:prstGeom prst="line">
            <a:avLst/>
          </a:prstGeom>
          <a:ln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9D0EE3FE-603F-234A-9467-CD7E8EB8D30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84071" y="1893434"/>
            <a:ext cx="5665788" cy="3478212"/>
          </a:xfrm>
          <a:prstGeom prst="rect">
            <a:avLst/>
          </a:prstGeom>
        </p:spPr>
        <p:txBody>
          <a:bodyPr anchor="t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      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          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            Click here  to add photo</a:t>
            </a:r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0513B8-E3AB-3549-8AE8-90DD3C2411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975" y="6098205"/>
            <a:ext cx="203964" cy="26982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1BD872D-974D-8848-B07E-82A63089673F}"/>
              </a:ext>
            </a:extLst>
          </p:cNvPr>
          <p:cNvSpPr txBox="1"/>
          <p:nvPr userDrawn="1"/>
        </p:nvSpPr>
        <p:spPr>
          <a:xfrm>
            <a:off x="-1" y="6385778"/>
            <a:ext cx="12191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</p:spTree>
    <p:extLst>
      <p:ext uri="{BB962C8B-B14F-4D97-AF65-F5344CB8AC3E}">
        <p14:creationId xmlns:p14="http://schemas.microsoft.com/office/powerpoint/2010/main" val="5710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 slid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1A129C-AE24-4647-93B2-5854962C0C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3" y="6202300"/>
            <a:ext cx="203964" cy="26982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8867DF8-CD5D-A144-82EA-C1773F260396}"/>
              </a:ext>
            </a:extLst>
          </p:cNvPr>
          <p:cNvSpPr txBox="1"/>
          <p:nvPr userDrawn="1"/>
        </p:nvSpPr>
        <p:spPr>
          <a:xfrm>
            <a:off x="793577" y="6261968"/>
            <a:ext cx="105998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136CFA7E-FCEF-F84F-81A4-DA1C73867561}"/>
              </a:ext>
            </a:extLst>
          </p:cNvPr>
          <p:cNvSpPr/>
          <p:nvPr userDrawn="1"/>
        </p:nvSpPr>
        <p:spPr>
          <a:xfrm flipH="1">
            <a:off x="9861132" y="349811"/>
            <a:ext cx="2330868" cy="1305474"/>
          </a:xfrm>
          <a:custGeom>
            <a:avLst/>
            <a:gdLst>
              <a:gd name="connsiteX0" fmla="*/ 975693 w 2330868"/>
              <a:gd name="connsiteY0" fmla="*/ 0 h 1305474"/>
              <a:gd name="connsiteX1" fmla="*/ 791632 w 2330868"/>
              <a:gd name="connsiteY1" fmla="*/ 0 h 1305474"/>
              <a:gd name="connsiteX2" fmla="*/ 791632 w 2330868"/>
              <a:gd name="connsiteY2" fmla="*/ 1 h 1305474"/>
              <a:gd name="connsiteX3" fmla="*/ 663361 w 2330868"/>
              <a:gd name="connsiteY3" fmla="*/ 6478 h 1305474"/>
              <a:gd name="connsiteX4" fmla="*/ 55209 w 2330868"/>
              <a:gd name="connsiteY4" fmla="*/ 213511 h 1305474"/>
              <a:gd name="connsiteX5" fmla="*/ 0 w 2330868"/>
              <a:gd name="connsiteY5" fmla="*/ 252115 h 1305474"/>
              <a:gd name="connsiteX6" fmla="*/ 0 w 2330868"/>
              <a:gd name="connsiteY6" fmla="*/ 1305473 h 1305474"/>
              <a:gd name="connsiteX7" fmla="*/ 732273 w 2330868"/>
              <a:gd name="connsiteY7" fmla="*/ 1305473 h 1305474"/>
              <a:gd name="connsiteX8" fmla="*/ 732273 w 2330868"/>
              <a:gd name="connsiteY8" fmla="*/ 1305474 h 1305474"/>
              <a:gd name="connsiteX9" fmla="*/ 916334 w 2330868"/>
              <a:gd name="connsiteY9" fmla="*/ 1305474 h 1305474"/>
              <a:gd name="connsiteX10" fmla="*/ 916334 w 2330868"/>
              <a:gd name="connsiteY10" fmla="*/ 1305473 h 1305474"/>
              <a:gd name="connsiteX11" fmla="*/ 1044605 w 2330868"/>
              <a:gd name="connsiteY11" fmla="*/ 1298996 h 1305474"/>
              <a:gd name="connsiteX12" fmla="*/ 2067649 w 2330868"/>
              <a:gd name="connsiteY12" fmla="*/ 702392 h 1305474"/>
              <a:gd name="connsiteX13" fmla="*/ 2097479 w 2330868"/>
              <a:gd name="connsiteY13" fmla="*/ 658521 h 1305474"/>
              <a:gd name="connsiteX14" fmla="*/ 2096644 w 2330868"/>
              <a:gd name="connsiteY14" fmla="*/ 658521 h 1305474"/>
              <a:gd name="connsiteX15" fmla="*/ 2133696 w 2330868"/>
              <a:gd name="connsiteY15" fmla="*/ 600945 h 1305474"/>
              <a:gd name="connsiteX16" fmla="*/ 2330376 w 2330868"/>
              <a:gd name="connsiteY16" fmla="*/ 9750 h 1305474"/>
              <a:gd name="connsiteX17" fmla="*/ 2330868 w 2330868"/>
              <a:gd name="connsiteY17" fmla="*/ 1 h 1305474"/>
              <a:gd name="connsiteX18" fmla="*/ 975693 w 2330868"/>
              <a:gd name="connsiteY18" fmla="*/ 1 h 130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30868" h="1305474">
                <a:moveTo>
                  <a:pt x="975693" y="0"/>
                </a:moveTo>
                <a:lnTo>
                  <a:pt x="791632" y="0"/>
                </a:lnTo>
                <a:lnTo>
                  <a:pt x="791632" y="1"/>
                </a:lnTo>
                <a:lnTo>
                  <a:pt x="663361" y="6478"/>
                </a:lnTo>
                <a:cubicBezTo>
                  <a:pt x="441861" y="28973"/>
                  <a:pt x="235261" y="101866"/>
                  <a:pt x="55209" y="213511"/>
                </a:cubicBezTo>
                <a:lnTo>
                  <a:pt x="0" y="252115"/>
                </a:lnTo>
                <a:lnTo>
                  <a:pt x="0" y="1305473"/>
                </a:lnTo>
                <a:lnTo>
                  <a:pt x="732273" y="1305473"/>
                </a:lnTo>
                <a:lnTo>
                  <a:pt x="732273" y="1305474"/>
                </a:lnTo>
                <a:lnTo>
                  <a:pt x="916334" y="1305474"/>
                </a:lnTo>
                <a:lnTo>
                  <a:pt x="916334" y="1305473"/>
                </a:lnTo>
                <a:lnTo>
                  <a:pt x="1044605" y="1298996"/>
                </a:lnTo>
                <a:cubicBezTo>
                  <a:pt x="1466509" y="1256150"/>
                  <a:pt x="1834356" y="1030449"/>
                  <a:pt x="2067649" y="702392"/>
                </a:cubicBezTo>
                <a:lnTo>
                  <a:pt x="2097479" y="658521"/>
                </a:lnTo>
                <a:lnTo>
                  <a:pt x="2096644" y="658521"/>
                </a:lnTo>
                <a:lnTo>
                  <a:pt x="2133696" y="600945"/>
                </a:lnTo>
                <a:cubicBezTo>
                  <a:pt x="2239494" y="424923"/>
                  <a:pt x="2308584" y="224328"/>
                  <a:pt x="2330376" y="9750"/>
                </a:cubicBezTo>
                <a:lnTo>
                  <a:pt x="2330868" y="1"/>
                </a:lnTo>
                <a:lnTo>
                  <a:pt x="975693" y="1"/>
                </a:lnTo>
                <a:close/>
              </a:path>
            </a:pathLst>
          </a:cu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8B26062C-1C6A-AE4D-97F4-65D7AD57F6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9603" y="652821"/>
            <a:ext cx="8857251" cy="1160989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406F70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6639377E-C870-D244-AA5D-943F18E1BC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6551" y="2503356"/>
            <a:ext cx="10968810" cy="3230383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2D687B2-B75A-FA41-B2B6-DD2E4C7FBF31}"/>
              </a:ext>
            </a:extLst>
          </p:cNvPr>
          <p:cNvSpPr/>
          <p:nvPr userDrawn="1"/>
        </p:nvSpPr>
        <p:spPr>
          <a:xfrm flipH="1">
            <a:off x="9720782" y="1188535"/>
            <a:ext cx="1834579" cy="815098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noFill/>
          <a:ln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52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3" y="6202300"/>
            <a:ext cx="203963" cy="26982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7523" y="312334"/>
            <a:ext cx="11636952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CC913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24317" y="3042257"/>
            <a:ext cx="5784215" cy="3089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0" i="0">
                <a:solidFill>
                  <a:srgbClr val="08515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66602" y="6314037"/>
            <a:ext cx="237236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406F7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spc="-20" dirty="0"/>
              <a:t>INNOVATION</a:t>
            </a:r>
            <a:r>
              <a:rPr spc="-15" dirty="0"/>
              <a:t> </a:t>
            </a:r>
            <a:r>
              <a:rPr spc="-5" dirty="0"/>
              <a:t>FOR</a:t>
            </a:r>
            <a:r>
              <a:rPr spc="-10" dirty="0"/>
              <a:t> </a:t>
            </a:r>
            <a:r>
              <a:rPr spc="-5" dirty="0"/>
              <a:t>THE</a:t>
            </a:r>
            <a:r>
              <a:rPr spc="-10" dirty="0"/>
              <a:t> </a:t>
            </a:r>
            <a:r>
              <a:rPr spc="-5" dirty="0"/>
              <a:t>FOOD</a:t>
            </a:r>
            <a:r>
              <a:rPr spc="-15" dirty="0"/>
              <a:t> </a:t>
            </a:r>
            <a:r>
              <a:rPr spc="-10" dirty="0"/>
              <a:t>SERVICE SECTOR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qr-code-generato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StFvzCrEsJ4?feature=oembed" TargetMode="External"/><Relationship Id="rId4" Type="http://schemas.openxmlformats.org/officeDocument/2006/relationships/hyperlink" Target="https://www.youtube.com/watch?v=StFvzCrEsJ4&amp;t=1s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XvLsoix8Cxw?feature=oembed" TargetMode="External"/><Relationship Id="rId4" Type="http://schemas.openxmlformats.org/officeDocument/2006/relationships/hyperlink" Target="https://www.youtube.com/watch?v=XvLsoix8Cxw&amp;t=1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thespoon.tech/leanpath-fights-food-waste-with-behavior-change-in-kitchen-staff/?ct=t(RSS_EMAIL_CAMPAIGN)&amp;mc_cid=0f7e3f1026&amp;mc_eid=%5beab327c644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hespoon.tech/tenzo-raises-1-8m-to-curb-restaurant-food-waste-with-ai/?ct=t(RSS_EMAIL_CAMPAIGN)&amp;mc_cid=0f7e3f1026&amp;mc_eid=%5beab327c64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hyperlink" Target="https://averoinc.com/pos-integrations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maLt-FFet_I?start=28&amp;feature=oembed" TargetMode="External"/><Relationship Id="rId4" Type="http://schemas.openxmlformats.org/officeDocument/2006/relationships/hyperlink" Target="https://www.youtube.com/watch?v=maLt-FFet_I&amp;t=29s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tp.fooddrinkeurope.eu/component/attachments/attachments.html?id=61&amp;task=download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4AlDfiqC7rM?feature=oembed" TargetMode="External"/><Relationship Id="rId4" Type="http://schemas.openxmlformats.org/officeDocument/2006/relationships/hyperlink" Target="https://www.youtube.com/watch?v=4AlDfiqC7rM&amp;t=19s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hyperlink" Target="https://www.foodinnovation.how/wp-content/uploads/2021/07/37-Fit-Panther.pdf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thedoughbros.ie/" TargetMode="External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tp.fooddrinkeurope.eu/component/attachments/attachments.html?id=61&amp;task=downloads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innovation.how/wp-content/uploads/2021/07/5.-Camile-Thai.pdf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s://www.foodinnovation.how/wp-content/uploads/2021/07/35-Salateria-Soup-and-Salads.pdf" TargetMode="External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" y="0"/>
            <a:ext cx="10288270" cy="3774440"/>
            <a:chOff x="-1" y="0"/>
            <a:chExt cx="10288270" cy="3774440"/>
          </a:xfrm>
        </p:grpSpPr>
        <p:sp>
          <p:nvSpPr>
            <p:cNvPr id="3" name="object 3"/>
            <p:cNvSpPr/>
            <p:nvPr/>
          </p:nvSpPr>
          <p:spPr>
            <a:xfrm>
              <a:off x="-1" y="0"/>
              <a:ext cx="10281920" cy="3774440"/>
            </a:xfrm>
            <a:custGeom>
              <a:avLst/>
              <a:gdLst/>
              <a:ahLst/>
              <a:cxnLst/>
              <a:rect l="l" t="t" r="r" b="b"/>
              <a:pathLst>
                <a:path w="10281920" h="3774440">
                  <a:moveTo>
                    <a:pt x="4873898" y="3774331"/>
                  </a:moveTo>
                  <a:lnTo>
                    <a:pt x="4098126" y="3774331"/>
                  </a:lnTo>
                  <a:lnTo>
                    <a:pt x="0" y="3774328"/>
                  </a:lnTo>
                  <a:lnTo>
                    <a:pt x="0" y="0"/>
                  </a:lnTo>
                  <a:lnTo>
                    <a:pt x="10281662" y="0"/>
                  </a:lnTo>
                  <a:lnTo>
                    <a:pt x="10164659" y="255340"/>
                  </a:lnTo>
                  <a:lnTo>
                    <a:pt x="10142727" y="299700"/>
                  </a:lnTo>
                  <a:lnTo>
                    <a:pt x="10120491" y="343857"/>
                  </a:lnTo>
                  <a:lnTo>
                    <a:pt x="10097950" y="387807"/>
                  </a:lnTo>
                  <a:lnTo>
                    <a:pt x="10075107" y="431549"/>
                  </a:lnTo>
                  <a:lnTo>
                    <a:pt x="10051963" y="475082"/>
                  </a:lnTo>
                  <a:lnTo>
                    <a:pt x="10028521" y="518403"/>
                  </a:lnTo>
                  <a:lnTo>
                    <a:pt x="10004781" y="561512"/>
                  </a:lnTo>
                  <a:lnTo>
                    <a:pt x="9848617" y="824072"/>
                  </a:lnTo>
                  <a:lnTo>
                    <a:pt x="9852134" y="824072"/>
                  </a:lnTo>
                  <a:lnTo>
                    <a:pt x="9726407" y="1024132"/>
                  </a:lnTo>
                  <a:lnTo>
                    <a:pt x="9698691" y="1065954"/>
                  </a:lnTo>
                  <a:lnTo>
                    <a:pt x="9670679" y="1107530"/>
                  </a:lnTo>
                  <a:lnTo>
                    <a:pt x="9642373" y="1148857"/>
                  </a:lnTo>
                  <a:lnTo>
                    <a:pt x="9613774" y="1189934"/>
                  </a:lnTo>
                  <a:lnTo>
                    <a:pt x="9584885" y="1230759"/>
                  </a:lnTo>
                  <a:lnTo>
                    <a:pt x="9555708" y="1271331"/>
                  </a:lnTo>
                  <a:lnTo>
                    <a:pt x="9526243" y="1311648"/>
                  </a:lnTo>
                  <a:lnTo>
                    <a:pt x="9496492" y="1351707"/>
                  </a:lnTo>
                  <a:lnTo>
                    <a:pt x="9466458" y="1391507"/>
                  </a:lnTo>
                  <a:lnTo>
                    <a:pt x="9436141" y="1431046"/>
                  </a:lnTo>
                  <a:lnTo>
                    <a:pt x="9405544" y="1470323"/>
                  </a:lnTo>
                  <a:lnTo>
                    <a:pt x="9374667" y="1509335"/>
                  </a:lnTo>
                  <a:lnTo>
                    <a:pt x="9343514" y="1548082"/>
                  </a:lnTo>
                  <a:lnTo>
                    <a:pt x="9312085" y="1586560"/>
                  </a:lnTo>
                  <a:lnTo>
                    <a:pt x="9280382" y="1624768"/>
                  </a:lnTo>
                  <a:lnTo>
                    <a:pt x="9248406" y="1662705"/>
                  </a:lnTo>
                  <a:lnTo>
                    <a:pt x="9216161" y="1700368"/>
                  </a:lnTo>
                  <a:lnTo>
                    <a:pt x="9183646" y="1737757"/>
                  </a:lnTo>
                  <a:lnTo>
                    <a:pt x="9150863" y="1774868"/>
                  </a:lnTo>
                  <a:lnTo>
                    <a:pt x="9117816" y="1811701"/>
                  </a:lnTo>
                  <a:lnTo>
                    <a:pt x="9084504" y="1848252"/>
                  </a:lnTo>
                  <a:lnTo>
                    <a:pt x="9050930" y="1884522"/>
                  </a:lnTo>
                  <a:lnTo>
                    <a:pt x="9017095" y="1920507"/>
                  </a:lnTo>
                  <a:lnTo>
                    <a:pt x="8983001" y="1956207"/>
                  </a:lnTo>
                  <a:lnTo>
                    <a:pt x="8948650" y="1991618"/>
                  </a:lnTo>
                  <a:lnTo>
                    <a:pt x="8914044" y="2026741"/>
                  </a:lnTo>
                  <a:lnTo>
                    <a:pt x="8879183" y="2061571"/>
                  </a:lnTo>
                  <a:lnTo>
                    <a:pt x="8844070" y="2096109"/>
                  </a:lnTo>
                  <a:lnTo>
                    <a:pt x="8808706" y="2130351"/>
                  </a:lnTo>
                  <a:lnTo>
                    <a:pt x="8773093" y="2164297"/>
                  </a:lnTo>
                  <a:lnTo>
                    <a:pt x="8737233" y="2197945"/>
                  </a:lnTo>
                  <a:lnTo>
                    <a:pt x="8701128" y="2231292"/>
                  </a:lnTo>
                  <a:lnTo>
                    <a:pt x="8664778" y="2264336"/>
                  </a:lnTo>
                  <a:lnTo>
                    <a:pt x="8628186" y="2297077"/>
                  </a:lnTo>
                  <a:lnTo>
                    <a:pt x="8591353" y="2329512"/>
                  </a:lnTo>
                  <a:lnTo>
                    <a:pt x="8554281" y="2361640"/>
                  </a:lnTo>
                  <a:lnTo>
                    <a:pt x="8516971" y="2393458"/>
                  </a:lnTo>
                  <a:lnTo>
                    <a:pt x="8479426" y="2424965"/>
                  </a:lnTo>
                  <a:lnTo>
                    <a:pt x="8441647" y="2456159"/>
                  </a:lnTo>
                  <a:lnTo>
                    <a:pt x="8403636" y="2487039"/>
                  </a:lnTo>
                  <a:lnTo>
                    <a:pt x="8365394" y="2517602"/>
                  </a:lnTo>
                  <a:lnTo>
                    <a:pt x="8326922" y="2547846"/>
                  </a:lnTo>
                  <a:lnTo>
                    <a:pt x="8288224" y="2577771"/>
                  </a:lnTo>
                  <a:lnTo>
                    <a:pt x="8249299" y="2607373"/>
                  </a:lnTo>
                  <a:lnTo>
                    <a:pt x="8210151" y="2636652"/>
                  </a:lnTo>
                  <a:lnTo>
                    <a:pt x="8170780" y="2665605"/>
                  </a:lnTo>
                  <a:lnTo>
                    <a:pt x="8131188" y="2694231"/>
                  </a:lnTo>
                  <a:lnTo>
                    <a:pt x="8091377" y="2722528"/>
                  </a:lnTo>
                  <a:lnTo>
                    <a:pt x="8051349" y="2750494"/>
                  </a:lnTo>
                  <a:lnTo>
                    <a:pt x="8011105" y="2778127"/>
                  </a:lnTo>
                  <a:lnTo>
                    <a:pt x="7970646" y="2805425"/>
                  </a:lnTo>
                  <a:lnTo>
                    <a:pt x="7929976" y="2832388"/>
                  </a:lnTo>
                  <a:lnTo>
                    <a:pt x="7889094" y="2859012"/>
                  </a:lnTo>
                  <a:lnTo>
                    <a:pt x="7848004" y="2885296"/>
                  </a:lnTo>
                  <a:lnTo>
                    <a:pt x="7806706" y="2911239"/>
                  </a:lnTo>
                  <a:lnTo>
                    <a:pt x="7765202" y="2936838"/>
                  </a:lnTo>
                  <a:lnTo>
                    <a:pt x="7723494" y="2962092"/>
                  </a:lnTo>
                  <a:lnTo>
                    <a:pt x="7681583" y="2986999"/>
                  </a:lnTo>
                  <a:lnTo>
                    <a:pt x="7639472" y="3011556"/>
                  </a:lnTo>
                  <a:lnTo>
                    <a:pt x="7597162" y="3035764"/>
                  </a:lnTo>
                  <a:lnTo>
                    <a:pt x="7554654" y="3059618"/>
                  </a:lnTo>
                  <a:lnTo>
                    <a:pt x="7511950" y="3083119"/>
                  </a:lnTo>
                  <a:lnTo>
                    <a:pt x="7469052" y="3106263"/>
                  </a:lnTo>
                  <a:lnTo>
                    <a:pt x="7425961" y="3129049"/>
                  </a:lnTo>
                  <a:lnTo>
                    <a:pt x="7382680" y="3151476"/>
                  </a:lnTo>
                  <a:lnTo>
                    <a:pt x="7339209" y="3173541"/>
                  </a:lnTo>
                  <a:lnTo>
                    <a:pt x="7295551" y="3195243"/>
                  </a:lnTo>
                  <a:lnTo>
                    <a:pt x="7251707" y="3216580"/>
                  </a:lnTo>
                  <a:lnTo>
                    <a:pt x="7207679" y="3237550"/>
                  </a:lnTo>
                  <a:lnTo>
                    <a:pt x="7163468" y="3258151"/>
                  </a:lnTo>
                  <a:lnTo>
                    <a:pt x="7119077" y="3278382"/>
                  </a:lnTo>
                  <a:lnTo>
                    <a:pt x="7074506" y="3298241"/>
                  </a:lnTo>
                  <a:lnTo>
                    <a:pt x="7029757" y="3317725"/>
                  </a:lnTo>
                  <a:lnTo>
                    <a:pt x="6984833" y="3336834"/>
                  </a:lnTo>
                  <a:lnTo>
                    <a:pt x="6939735" y="3355565"/>
                  </a:lnTo>
                  <a:lnTo>
                    <a:pt x="6894464" y="3373916"/>
                  </a:lnTo>
                  <a:lnTo>
                    <a:pt x="6849022" y="3391887"/>
                  </a:lnTo>
                  <a:lnTo>
                    <a:pt x="6803410" y="3409474"/>
                  </a:lnTo>
                  <a:lnTo>
                    <a:pt x="6757631" y="3426676"/>
                  </a:lnTo>
                  <a:lnTo>
                    <a:pt x="6711687" y="3443492"/>
                  </a:lnTo>
                  <a:lnTo>
                    <a:pt x="6665578" y="3459919"/>
                  </a:lnTo>
                  <a:lnTo>
                    <a:pt x="6619306" y="3475956"/>
                  </a:lnTo>
                  <a:lnTo>
                    <a:pt x="6572873" y="3491601"/>
                  </a:lnTo>
                  <a:lnTo>
                    <a:pt x="6526281" y="3506852"/>
                  </a:lnTo>
                  <a:lnTo>
                    <a:pt x="6479532" y="3521708"/>
                  </a:lnTo>
                  <a:lnTo>
                    <a:pt x="6432626" y="3536166"/>
                  </a:lnTo>
                  <a:lnTo>
                    <a:pt x="6385567" y="3550225"/>
                  </a:lnTo>
                  <a:lnTo>
                    <a:pt x="6338354" y="3563882"/>
                  </a:lnTo>
                  <a:lnTo>
                    <a:pt x="6290991" y="3577137"/>
                  </a:lnTo>
                  <a:lnTo>
                    <a:pt x="6243478" y="3589988"/>
                  </a:lnTo>
                  <a:lnTo>
                    <a:pt x="6195818" y="3602431"/>
                  </a:lnTo>
                  <a:lnTo>
                    <a:pt x="6148012" y="3614467"/>
                  </a:lnTo>
                  <a:lnTo>
                    <a:pt x="6100061" y="3626093"/>
                  </a:lnTo>
                  <a:lnTo>
                    <a:pt x="6051968" y="3637307"/>
                  </a:lnTo>
                  <a:lnTo>
                    <a:pt x="6003733" y="3648107"/>
                  </a:lnTo>
                  <a:lnTo>
                    <a:pt x="5955360" y="3658491"/>
                  </a:lnTo>
                  <a:lnTo>
                    <a:pt x="5906848" y="3668459"/>
                  </a:lnTo>
                  <a:lnTo>
                    <a:pt x="5858201" y="3678008"/>
                  </a:lnTo>
                  <a:lnTo>
                    <a:pt x="5809419" y="3687135"/>
                  </a:lnTo>
                  <a:lnTo>
                    <a:pt x="5760505" y="3695840"/>
                  </a:lnTo>
                  <a:lnTo>
                    <a:pt x="5711459" y="3704121"/>
                  </a:lnTo>
                  <a:lnTo>
                    <a:pt x="5662284" y="3711976"/>
                  </a:lnTo>
                  <a:lnTo>
                    <a:pt x="5612982" y="3719402"/>
                  </a:lnTo>
                  <a:lnTo>
                    <a:pt x="5563553" y="3726399"/>
                  </a:lnTo>
                  <a:lnTo>
                    <a:pt x="5514000" y="3732964"/>
                  </a:lnTo>
                  <a:lnTo>
                    <a:pt x="5464325" y="3739095"/>
                  </a:lnTo>
                  <a:lnTo>
                    <a:pt x="5414528" y="3744792"/>
                  </a:lnTo>
                  <a:lnTo>
                    <a:pt x="4873898" y="3774328"/>
                  </a:lnTo>
                  <a:close/>
                </a:path>
              </a:pathLst>
            </a:custGeom>
            <a:solidFill>
              <a:srgbClr val="0851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27892" y="1731056"/>
              <a:ext cx="2954020" cy="1305560"/>
            </a:xfrm>
            <a:custGeom>
              <a:avLst/>
              <a:gdLst/>
              <a:ahLst/>
              <a:cxnLst/>
              <a:rect l="l" t="t" r="r" b="b"/>
              <a:pathLst>
                <a:path w="2954020" h="1305560">
                  <a:moveTo>
                    <a:pt x="1539235" y="1305473"/>
                  </a:moveTo>
                  <a:lnTo>
                    <a:pt x="1355174" y="1305473"/>
                  </a:lnTo>
                  <a:lnTo>
                    <a:pt x="0" y="1305473"/>
                  </a:lnTo>
                  <a:lnTo>
                    <a:pt x="6676" y="1244126"/>
                  </a:lnTo>
                  <a:lnTo>
                    <a:pt x="14669" y="1193106"/>
                  </a:lnTo>
                  <a:lnTo>
                    <a:pt x="24440" y="1142697"/>
                  </a:lnTo>
                  <a:lnTo>
                    <a:pt x="35953" y="1092933"/>
                  </a:lnTo>
                  <a:lnTo>
                    <a:pt x="49177" y="1043847"/>
                  </a:lnTo>
                  <a:lnTo>
                    <a:pt x="64077" y="995472"/>
                  </a:lnTo>
                  <a:lnTo>
                    <a:pt x="80621" y="947841"/>
                  </a:lnTo>
                  <a:lnTo>
                    <a:pt x="98775" y="900988"/>
                  </a:lnTo>
                  <a:lnTo>
                    <a:pt x="118506" y="854946"/>
                  </a:lnTo>
                  <a:lnTo>
                    <a:pt x="139780" y="809748"/>
                  </a:lnTo>
                  <a:lnTo>
                    <a:pt x="162565" y="765427"/>
                  </a:lnTo>
                  <a:lnTo>
                    <a:pt x="186827" y="722017"/>
                  </a:lnTo>
                  <a:lnTo>
                    <a:pt x="212533" y="679550"/>
                  </a:lnTo>
                  <a:lnTo>
                    <a:pt x="217332" y="672259"/>
                  </a:lnTo>
                  <a:lnTo>
                    <a:pt x="229244" y="653048"/>
                  </a:lnTo>
                  <a:lnTo>
                    <a:pt x="256526" y="612573"/>
                  </a:lnTo>
                  <a:lnTo>
                    <a:pt x="285133" y="573093"/>
                  </a:lnTo>
                  <a:lnTo>
                    <a:pt x="315032" y="534638"/>
                  </a:lnTo>
                  <a:lnTo>
                    <a:pt x="346192" y="497241"/>
                  </a:lnTo>
                  <a:lnTo>
                    <a:pt x="378580" y="460933"/>
                  </a:lnTo>
                  <a:lnTo>
                    <a:pt x="412166" y="425747"/>
                  </a:lnTo>
                  <a:lnTo>
                    <a:pt x="446917" y="391714"/>
                  </a:lnTo>
                  <a:lnTo>
                    <a:pt x="482801" y="358865"/>
                  </a:lnTo>
                  <a:lnTo>
                    <a:pt x="519787" y="327234"/>
                  </a:lnTo>
                  <a:lnTo>
                    <a:pt x="557843" y="296850"/>
                  </a:lnTo>
                  <a:lnTo>
                    <a:pt x="596936" y="267748"/>
                  </a:lnTo>
                  <a:lnTo>
                    <a:pt x="637036" y="239957"/>
                  </a:lnTo>
                  <a:lnTo>
                    <a:pt x="678110" y="213510"/>
                  </a:lnTo>
                  <a:lnTo>
                    <a:pt x="720126" y="188439"/>
                  </a:lnTo>
                  <a:lnTo>
                    <a:pt x="763054" y="164776"/>
                  </a:lnTo>
                  <a:lnTo>
                    <a:pt x="806860" y="142552"/>
                  </a:lnTo>
                  <a:lnTo>
                    <a:pt x="851513" y="121799"/>
                  </a:lnTo>
                  <a:lnTo>
                    <a:pt x="896982" y="102549"/>
                  </a:lnTo>
                  <a:lnTo>
                    <a:pt x="943234" y="84834"/>
                  </a:lnTo>
                  <a:lnTo>
                    <a:pt x="990237" y="68686"/>
                  </a:lnTo>
                  <a:lnTo>
                    <a:pt x="1037961" y="54136"/>
                  </a:lnTo>
                  <a:lnTo>
                    <a:pt x="1086372" y="41217"/>
                  </a:lnTo>
                  <a:lnTo>
                    <a:pt x="1135440" y="29959"/>
                  </a:lnTo>
                  <a:lnTo>
                    <a:pt x="1185132" y="20396"/>
                  </a:lnTo>
                  <a:lnTo>
                    <a:pt x="1235417" y="12558"/>
                  </a:lnTo>
                  <a:lnTo>
                    <a:pt x="1286262" y="6477"/>
                  </a:lnTo>
                  <a:lnTo>
                    <a:pt x="1414533" y="0"/>
                  </a:lnTo>
                  <a:lnTo>
                    <a:pt x="1598594" y="0"/>
                  </a:lnTo>
                  <a:lnTo>
                    <a:pt x="2953769" y="0"/>
                  </a:lnTo>
                  <a:lnTo>
                    <a:pt x="2946850" y="63097"/>
                  </a:lnTo>
                  <a:lnTo>
                    <a:pt x="2938489" y="115824"/>
                  </a:lnTo>
                  <a:lnTo>
                    <a:pt x="2928231" y="167896"/>
                  </a:lnTo>
                  <a:lnTo>
                    <a:pt x="2916112" y="219274"/>
                  </a:lnTo>
                  <a:lnTo>
                    <a:pt x="2902169" y="269923"/>
                  </a:lnTo>
                  <a:lnTo>
                    <a:pt x="2886440" y="319805"/>
                  </a:lnTo>
                  <a:lnTo>
                    <a:pt x="2868960" y="368885"/>
                  </a:lnTo>
                  <a:lnTo>
                    <a:pt x="2849767" y="417124"/>
                  </a:lnTo>
                  <a:lnTo>
                    <a:pt x="2828898" y="464486"/>
                  </a:lnTo>
                  <a:lnTo>
                    <a:pt x="2806388" y="510935"/>
                  </a:lnTo>
                  <a:lnTo>
                    <a:pt x="2782276" y="556433"/>
                  </a:lnTo>
                  <a:lnTo>
                    <a:pt x="2756597" y="600945"/>
                  </a:lnTo>
                  <a:lnTo>
                    <a:pt x="2719545" y="658521"/>
                  </a:lnTo>
                  <a:lnTo>
                    <a:pt x="2720379" y="658521"/>
                  </a:lnTo>
                  <a:lnTo>
                    <a:pt x="2690550" y="702391"/>
                  </a:lnTo>
                  <a:lnTo>
                    <a:pt x="2661914" y="741262"/>
                  </a:lnTo>
                  <a:lnTo>
                    <a:pt x="2632018" y="779118"/>
                  </a:lnTo>
                  <a:lnTo>
                    <a:pt x="2600891" y="815931"/>
                  </a:lnTo>
                  <a:lnTo>
                    <a:pt x="2568566" y="851668"/>
                  </a:lnTo>
                  <a:lnTo>
                    <a:pt x="2535072" y="886299"/>
                  </a:lnTo>
                  <a:lnTo>
                    <a:pt x="2500441" y="919792"/>
                  </a:lnTo>
                  <a:lnTo>
                    <a:pt x="2464704" y="952118"/>
                  </a:lnTo>
                  <a:lnTo>
                    <a:pt x="2427892" y="983244"/>
                  </a:lnTo>
                  <a:lnTo>
                    <a:pt x="2390035" y="1013141"/>
                  </a:lnTo>
                  <a:lnTo>
                    <a:pt x="2351165" y="1041777"/>
                  </a:lnTo>
                  <a:lnTo>
                    <a:pt x="2311312" y="1069121"/>
                  </a:lnTo>
                  <a:lnTo>
                    <a:pt x="2270507" y="1095142"/>
                  </a:lnTo>
                  <a:lnTo>
                    <a:pt x="2228782" y="1119810"/>
                  </a:lnTo>
                  <a:lnTo>
                    <a:pt x="2186166" y="1143093"/>
                  </a:lnTo>
                  <a:lnTo>
                    <a:pt x="2142692" y="1164962"/>
                  </a:lnTo>
                  <a:lnTo>
                    <a:pt x="2098390" y="1185383"/>
                  </a:lnTo>
                  <a:lnTo>
                    <a:pt x="2053290" y="1204328"/>
                  </a:lnTo>
                  <a:lnTo>
                    <a:pt x="2007424" y="1221764"/>
                  </a:lnTo>
                  <a:lnTo>
                    <a:pt x="1960823" y="1237662"/>
                  </a:lnTo>
                  <a:lnTo>
                    <a:pt x="1913518" y="1251989"/>
                  </a:lnTo>
                  <a:lnTo>
                    <a:pt x="1865539" y="1264716"/>
                  </a:lnTo>
                  <a:lnTo>
                    <a:pt x="1816917" y="1275811"/>
                  </a:lnTo>
                  <a:lnTo>
                    <a:pt x="1767684" y="1285243"/>
                  </a:lnTo>
                  <a:lnTo>
                    <a:pt x="1717870" y="1292982"/>
                  </a:lnTo>
                  <a:lnTo>
                    <a:pt x="1667506" y="1298996"/>
                  </a:lnTo>
                  <a:lnTo>
                    <a:pt x="1539235" y="1305473"/>
                  </a:lnTo>
                  <a:close/>
                </a:path>
              </a:pathLst>
            </a:custGeom>
            <a:solidFill>
              <a:srgbClr val="406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447082" y="2613902"/>
              <a:ext cx="1835150" cy="815340"/>
            </a:xfrm>
            <a:custGeom>
              <a:avLst/>
              <a:gdLst/>
              <a:ahLst/>
              <a:cxnLst/>
              <a:rect l="l" t="t" r="r" b="b"/>
              <a:pathLst>
                <a:path w="1835150" h="815339">
                  <a:moveTo>
                    <a:pt x="878563" y="0"/>
                  </a:moveTo>
                  <a:lnTo>
                    <a:pt x="992883" y="0"/>
                  </a:lnTo>
                  <a:lnTo>
                    <a:pt x="1834579" y="0"/>
                  </a:lnTo>
                  <a:lnTo>
                    <a:pt x="1827834" y="55906"/>
                  </a:lnTo>
                  <a:lnTo>
                    <a:pt x="1818717" y="104829"/>
                  </a:lnTo>
                  <a:lnTo>
                    <a:pt x="1807000" y="152778"/>
                  </a:lnTo>
                  <a:lnTo>
                    <a:pt x="1792761" y="199676"/>
                  </a:lnTo>
                  <a:lnTo>
                    <a:pt x="1776075" y="245447"/>
                  </a:lnTo>
                  <a:lnTo>
                    <a:pt x="1757021" y="290011"/>
                  </a:lnTo>
                  <a:lnTo>
                    <a:pt x="1735676" y="333291"/>
                  </a:lnTo>
                  <a:lnTo>
                    <a:pt x="1712115" y="375211"/>
                  </a:lnTo>
                  <a:lnTo>
                    <a:pt x="1689103" y="411160"/>
                  </a:lnTo>
                  <a:lnTo>
                    <a:pt x="1689621" y="411160"/>
                  </a:lnTo>
                  <a:lnTo>
                    <a:pt x="1641016" y="478650"/>
                  </a:lnTo>
                  <a:lnTo>
                    <a:pt x="1608797" y="516955"/>
                  </a:lnTo>
                  <a:lnTo>
                    <a:pt x="1574527" y="553378"/>
                  </a:lnTo>
                  <a:lnTo>
                    <a:pt x="1538296" y="587828"/>
                  </a:lnTo>
                  <a:lnTo>
                    <a:pt x="1500192" y="620216"/>
                  </a:lnTo>
                  <a:lnTo>
                    <a:pt x="1460303" y="650453"/>
                  </a:lnTo>
                  <a:lnTo>
                    <a:pt x="1418719" y="678450"/>
                  </a:lnTo>
                  <a:lnTo>
                    <a:pt x="1375529" y="704118"/>
                  </a:lnTo>
                  <a:lnTo>
                    <a:pt x="1330821" y="727366"/>
                  </a:lnTo>
                  <a:lnTo>
                    <a:pt x="1284685" y="748106"/>
                  </a:lnTo>
                  <a:lnTo>
                    <a:pt x="1237209" y="766248"/>
                  </a:lnTo>
                  <a:lnTo>
                    <a:pt x="1188482" y="781703"/>
                  </a:lnTo>
                  <a:lnTo>
                    <a:pt x="1138593" y="794382"/>
                  </a:lnTo>
                  <a:lnTo>
                    <a:pt x="1087631" y="804195"/>
                  </a:lnTo>
                  <a:lnTo>
                    <a:pt x="1035684" y="811053"/>
                  </a:lnTo>
                  <a:lnTo>
                    <a:pt x="956015" y="815097"/>
                  </a:lnTo>
                  <a:lnTo>
                    <a:pt x="841695" y="815097"/>
                  </a:lnTo>
                  <a:lnTo>
                    <a:pt x="0" y="815097"/>
                  </a:lnTo>
                  <a:lnTo>
                    <a:pt x="7119" y="756841"/>
                  </a:lnTo>
                  <a:lnTo>
                    <a:pt x="16867" y="705659"/>
                  </a:lnTo>
                  <a:lnTo>
                    <a:pt x="29460" y="655553"/>
                  </a:lnTo>
                  <a:lnTo>
                    <a:pt x="44810" y="606613"/>
                  </a:lnTo>
                  <a:lnTo>
                    <a:pt x="62828" y="558928"/>
                  </a:lnTo>
                  <a:lnTo>
                    <a:pt x="83425" y="512586"/>
                  </a:lnTo>
                  <a:lnTo>
                    <a:pt x="106514" y="467677"/>
                  </a:lnTo>
                  <a:lnTo>
                    <a:pt x="132004" y="424290"/>
                  </a:lnTo>
                  <a:lnTo>
                    <a:pt x="134985" y="419738"/>
                  </a:lnTo>
                  <a:lnTo>
                    <a:pt x="142383" y="407743"/>
                  </a:lnTo>
                  <a:lnTo>
                    <a:pt x="170338" y="366991"/>
                  </a:lnTo>
                  <a:lnTo>
                    <a:pt x="200432" y="327911"/>
                  </a:lnTo>
                  <a:lnTo>
                    <a:pt x="232580" y="290588"/>
                  </a:lnTo>
                  <a:lnTo>
                    <a:pt x="266698" y="255107"/>
                  </a:lnTo>
                  <a:lnTo>
                    <a:pt x="302701" y="221553"/>
                  </a:lnTo>
                  <a:lnTo>
                    <a:pt x="340505" y="190012"/>
                  </a:lnTo>
                  <a:lnTo>
                    <a:pt x="380023" y="160569"/>
                  </a:lnTo>
                  <a:lnTo>
                    <a:pt x="421173" y="133309"/>
                  </a:lnTo>
                  <a:lnTo>
                    <a:pt x="463868" y="108317"/>
                  </a:lnTo>
                  <a:lnTo>
                    <a:pt x="508024" y="85679"/>
                  </a:lnTo>
                  <a:lnTo>
                    <a:pt x="553556" y="65479"/>
                  </a:lnTo>
                  <a:lnTo>
                    <a:pt x="600380" y="47803"/>
                  </a:lnTo>
                  <a:lnTo>
                    <a:pt x="648411" y="32736"/>
                  </a:lnTo>
                  <a:lnTo>
                    <a:pt x="697563" y="20364"/>
                  </a:lnTo>
                  <a:lnTo>
                    <a:pt x="747753" y="10772"/>
                  </a:lnTo>
                  <a:lnTo>
                    <a:pt x="798894" y="4044"/>
                  </a:lnTo>
                  <a:lnTo>
                    <a:pt x="878563" y="0"/>
                  </a:lnTo>
                  <a:close/>
                </a:path>
              </a:pathLst>
            </a:custGeom>
            <a:ln w="12699">
              <a:solidFill>
                <a:srgbClr val="F4C0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3900" y="769566"/>
              <a:ext cx="5225800" cy="200816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368535" y="5907059"/>
            <a:ext cx="20878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575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Calibri"/>
                <a:cs typeface="Calibri"/>
              </a:rPr>
              <a:t>This </a:t>
            </a:r>
            <a:r>
              <a:rPr sz="1000" spc="-10" dirty="0">
                <a:latin typeface="Calibri"/>
                <a:cs typeface="Calibri"/>
              </a:rPr>
              <a:t>programme </a:t>
            </a:r>
            <a:r>
              <a:rPr sz="1000" spc="-5" dirty="0">
                <a:latin typeface="Calibri"/>
                <a:cs typeface="Calibri"/>
              </a:rPr>
              <a:t>has been funded with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support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European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Commission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1552" y="5913369"/>
            <a:ext cx="1537729" cy="32655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62652" y="4802688"/>
            <a:ext cx="3676015" cy="1342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670"/>
              </a:lnSpc>
              <a:spcBef>
                <a:spcPts val="100"/>
              </a:spcBef>
            </a:pPr>
            <a:r>
              <a:rPr sz="3600" spc="-40" dirty="0">
                <a:solidFill>
                  <a:srgbClr val="406F70"/>
                </a:solidFill>
                <a:latin typeface="Calibri"/>
                <a:cs typeface="Calibri"/>
              </a:rPr>
              <a:t>Tecnología</a:t>
            </a:r>
            <a:r>
              <a:rPr sz="3600" spc="-2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rgbClr val="406F70"/>
                </a:solidFill>
                <a:latin typeface="Calibri"/>
                <a:cs typeface="Calibri"/>
              </a:rPr>
              <a:t>para</a:t>
            </a:r>
            <a:r>
              <a:rPr sz="3600" spc="-2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406F70"/>
                </a:solidFill>
                <a:latin typeface="Calibri"/>
                <a:cs typeface="Calibri"/>
              </a:rPr>
              <a:t>el</a:t>
            </a:r>
            <a:endParaRPr sz="3600">
              <a:latin typeface="Calibri"/>
              <a:cs typeface="Calibri"/>
            </a:endParaRPr>
          </a:p>
          <a:p>
            <a:pPr marL="12700" marR="5080">
              <a:lnSpc>
                <a:spcPct val="70000"/>
              </a:lnSpc>
              <a:spcBef>
                <a:spcPts val="645"/>
              </a:spcBef>
            </a:pPr>
            <a:r>
              <a:rPr sz="3600" dirty="0">
                <a:solidFill>
                  <a:srgbClr val="406F70"/>
                </a:solidFill>
                <a:latin typeface="Calibri"/>
                <a:cs typeface="Calibri"/>
              </a:rPr>
              <a:t>servicio</a:t>
            </a:r>
            <a:r>
              <a:rPr sz="3600" spc="-8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06F70"/>
                </a:solidFill>
                <a:latin typeface="Calibri"/>
                <a:cs typeface="Calibri"/>
              </a:rPr>
              <a:t>alimentario </a:t>
            </a:r>
            <a:r>
              <a:rPr sz="3600" spc="-8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06F70"/>
                </a:solidFill>
                <a:latin typeface="Calibri"/>
                <a:cs typeface="Calibri"/>
              </a:rPr>
              <a:t>y</a:t>
            </a:r>
            <a:r>
              <a:rPr sz="36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406F70"/>
                </a:solidFill>
                <a:latin typeface="Calibri"/>
                <a:cs typeface="Calibri"/>
              </a:rPr>
              <a:t>el</a:t>
            </a:r>
            <a:r>
              <a:rPr sz="36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406F70"/>
                </a:solidFill>
                <a:latin typeface="Calibri"/>
                <a:cs typeface="Calibri"/>
              </a:rPr>
              <a:t>futuro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2652" y="3984741"/>
            <a:ext cx="250952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10" dirty="0">
                <a:solidFill>
                  <a:srgbClr val="406F70"/>
                </a:solidFill>
                <a:latin typeface="Calibri"/>
                <a:cs typeface="Calibri"/>
              </a:rPr>
              <a:t>Módulo</a:t>
            </a:r>
            <a:r>
              <a:rPr sz="5000" spc="-1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5000" dirty="0">
                <a:solidFill>
                  <a:srgbClr val="406F70"/>
                </a:solidFill>
                <a:latin typeface="Calibri"/>
                <a:cs typeface="Calibri"/>
              </a:rPr>
              <a:t>5</a:t>
            </a:r>
            <a:endParaRPr sz="50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5532" y="0"/>
            <a:ext cx="10246467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8432" y="6223371"/>
            <a:ext cx="203963" cy="26982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234807" y="1711825"/>
            <a:ext cx="5377815" cy="0"/>
          </a:xfrm>
          <a:custGeom>
            <a:avLst/>
            <a:gdLst/>
            <a:ahLst/>
            <a:cxnLst/>
            <a:rect l="l" t="t" r="r" b="b"/>
            <a:pathLst>
              <a:path w="5377815">
                <a:moveTo>
                  <a:pt x="5377588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F4C0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5651500" cy="6247130"/>
            <a:chOff x="0" y="0"/>
            <a:chExt cx="5651500" cy="6247130"/>
          </a:xfrm>
        </p:grpSpPr>
        <p:sp>
          <p:nvSpPr>
            <p:cNvPr id="5" name="object 5"/>
            <p:cNvSpPr/>
            <p:nvPr/>
          </p:nvSpPr>
          <p:spPr>
            <a:xfrm>
              <a:off x="2085425" y="4109756"/>
              <a:ext cx="2954020" cy="1305560"/>
            </a:xfrm>
            <a:custGeom>
              <a:avLst/>
              <a:gdLst/>
              <a:ahLst/>
              <a:cxnLst/>
              <a:rect l="l" t="t" r="r" b="b"/>
              <a:pathLst>
                <a:path w="2954020" h="1305560">
                  <a:moveTo>
                    <a:pt x="1539235" y="1305473"/>
                  </a:moveTo>
                  <a:lnTo>
                    <a:pt x="1355174" y="1305473"/>
                  </a:lnTo>
                  <a:lnTo>
                    <a:pt x="0" y="1305472"/>
                  </a:lnTo>
                  <a:lnTo>
                    <a:pt x="6675" y="1244126"/>
                  </a:lnTo>
                  <a:lnTo>
                    <a:pt x="14669" y="1193106"/>
                  </a:lnTo>
                  <a:lnTo>
                    <a:pt x="24440" y="1142697"/>
                  </a:lnTo>
                  <a:lnTo>
                    <a:pt x="35954" y="1092933"/>
                  </a:lnTo>
                  <a:lnTo>
                    <a:pt x="49177" y="1043847"/>
                  </a:lnTo>
                  <a:lnTo>
                    <a:pt x="64077" y="995472"/>
                  </a:lnTo>
                  <a:lnTo>
                    <a:pt x="80621" y="947841"/>
                  </a:lnTo>
                  <a:lnTo>
                    <a:pt x="98775" y="900988"/>
                  </a:lnTo>
                  <a:lnTo>
                    <a:pt x="118506" y="854946"/>
                  </a:lnTo>
                  <a:lnTo>
                    <a:pt x="139781" y="809748"/>
                  </a:lnTo>
                  <a:lnTo>
                    <a:pt x="162566" y="765427"/>
                  </a:lnTo>
                  <a:lnTo>
                    <a:pt x="186828" y="722017"/>
                  </a:lnTo>
                  <a:lnTo>
                    <a:pt x="212534" y="679551"/>
                  </a:lnTo>
                  <a:lnTo>
                    <a:pt x="217332" y="672259"/>
                  </a:lnTo>
                  <a:lnTo>
                    <a:pt x="229244" y="653048"/>
                  </a:lnTo>
                  <a:lnTo>
                    <a:pt x="256527" y="612573"/>
                  </a:lnTo>
                  <a:lnTo>
                    <a:pt x="285133" y="573093"/>
                  </a:lnTo>
                  <a:lnTo>
                    <a:pt x="315032" y="534638"/>
                  </a:lnTo>
                  <a:lnTo>
                    <a:pt x="346192" y="497241"/>
                  </a:lnTo>
                  <a:lnTo>
                    <a:pt x="378581" y="460933"/>
                  </a:lnTo>
                  <a:lnTo>
                    <a:pt x="412167" y="425747"/>
                  </a:lnTo>
                  <a:lnTo>
                    <a:pt x="446917" y="391714"/>
                  </a:lnTo>
                  <a:lnTo>
                    <a:pt x="482802" y="358865"/>
                  </a:lnTo>
                  <a:lnTo>
                    <a:pt x="519787" y="327233"/>
                  </a:lnTo>
                  <a:lnTo>
                    <a:pt x="557843" y="296850"/>
                  </a:lnTo>
                  <a:lnTo>
                    <a:pt x="596936" y="267747"/>
                  </a:lnTo>
                  <a:lnTo>
                    <a:pt x="637036" y="239957"/>
                  </a:lnTo>
                  <a:lnTo>
                    <a:pt x="678110" y="213510"/>
                  </a:lnTo>
                  <a:lnTo>
                    <a:pt x="720127" y="188439"/>
                  </a:lnTo>
                  <a:lnTo>
                    <a:pt x="763054" y="164776"/>
                  </a:lnTo>
                  <a:lnTo>
                    <a:pt x="806860" y="142552"/>
                  </a:lnTo>
                  <a:lnTo>
                    <a:pt x="851513" y="121799"/>
                  </a:lnTo>
                  <a:lnTo>
                    <a:pt x="896982" y="102549"/>
                  </a:lnTo>
                  <a:lnTo>
                    <a:pt x="943234" y="84834"/>
                  </a:lnTo>
                  <a:lnTo>
                    <a:pt x="990238" y="68686"/>
                  </a:lnTo>
                  <a:lnTo>
                    <a:pt x="1037961" y="54136"/>
                  </a:lnTo>
                  <a:lnTo>
                    <a:pt x="1086373" y="41217"/>
                  </a:lnTo>
                  <a:lnTo>
                    <a:pt x="1135440" y="29959"/>
                  </a:lnTo>
                  <a:lnTo>
                    <a:pt x="1185132" y="20396"/>
                  </a:lnTo>
                  <a:lnTo>
                    <a:pt x="1235417" y="12558"/>
                  </a:lnTo>
                  <a:lnTo>
                    <a:pt x="1286263" y="6477"/>
                  </a:lnTo>
                  <a:lnTo>
                    <a:pt x="1414534" y="0"/>
                  </a:lnTo>
                  <a:lnTo>
                    <a:pt x="1598594" y="0"/>
                  </a:lnTo>
                  <a:lnTo>
                    <a:pt x="2953769" y="0"/>
                  </a:lnTo>
                  <a:lnTo>
                    <a:pt x="2946850" y="63097"/>
                  </a:lnTo>
                  <a:lnTo>
                    <a:pt x="2938489" y="115824"/>
                  </a:lnTo>
                  <a:lnTo>
                    <a:pt x="2928231" y="167896"/>
                  </a:lnTo>
                  <a:lnTo>
                    <a:pt x="2916112" y="219274"/>
                  </a:lnTo>
                  <a:lnTo>
                    <a:pt x="2902170" y="269923"/>
                  </a:lnTo>
                  <a:lnTo>
                    <a:pt x="2886440" y="319805"/>
                  </a:lnTo>
                  <a:lnTo>
                    <a:pt x="2868961" y="368885"/>
                  </a:lnTo>
                  <a:lnTo>
                    <a:pt x="2849768" y="417124"/>
                  </a:lnTo>
                  <a:lnTo>
                    <a:pt x="2828898" y="464486"/>
                  </a:lnTo>
                  <a:lnTo>
                    <a:pt x="2806389" y="510935"/>
                  </a:lnTo>
                  <a:lnTo>
                    <a:pt x="2782276" y="556434"/>
                  </a:lnTo>
                  <a:lnTo>
                    <a:pt x="2756597" y="600945"/>
                  </a:lnTo>
                  <a:lnTo>
                    <a:pt x="2719546" y="658520"/>
                  </a:lnTo>
                  <a:lnTo>
                    <a:pt x="2720380" y="658520"/>
                  </a:lnTo>
                  <a:lnTo>
                    <a:pt x="2690550" y="702391"/>
                  </a:lnTo>
                  <a:lnTo>
                    <a:pt x="2661914" y="741262"/>
                  </a:lnTo>
                  <a:lnTo>
                    <a:pt x="2632018" y="779118"/>
                  </a:lnTo>
                  <a:lnTo>
                    <a:pt x="2600891" y="815931"/>
                  </a:lnTo>
                  <a:lnTo>
                    <a:pt x="2568566" y="851668"/>
                  </a:lnTo>
                  <a:lnTo>
                    <a:pt x="2535072" y="886299"/>
                  </a:lnTo>
                  <a:lnTo>
                    <a:pt x="2500441" y="919792"/>
                  </a:lnTo>
                  <a:lnTo>
                    <a:pt x="2464704" y="952118"/>
                  </a:lnTo>
                  <a:lnTo>
                    <a:pt x="2427892" y="983244"/>
                  </a:lnTo>
                  <a:lnTo>
                    <a:pt x="2390035" y="1013141"/>
                  </a:lnTo>
                  <a:lnTo>
                    <a:pt x="2351165" y="1041777"/>
                  </a:lnTo>
                  <a:lnTo>
                    <a:pt x="2311312" y="1069121"/>
                  </a:lnTo>
                  <a:lnTo>
                    <a:pt x="2270507" y="1095142"/>
                  </a:lnTo>
                  <a:lnTo>
                    <a:pt x="2228782" y="1119810"/>
                  </a:lnTo>
                  <a:lnTo>
                    <a:pt x="2186167" y="1143094"/>
                  </a:lnTo>
                  <a:lnTo>
                    <a:pt x="2142692" y="1164962"/>
                  </a:lnTo>
                  <a:lnTo>
                    <a:pt x="2098390" y="1185383"/>
                  </a:lnTo>
                  <a:lnTo>
                    <a:pt x="2053290" y="1204328"/>
                  </a:lnTo>
                  <a:lnTo>
                    <a:pt x="2007425" y="1221764"/>
                  </a:lnTo>
                  <a:lnTo>
                    <a:pt x="1960824" y="1237662"/>
                  </a:lnTo>
                  <a:lnTo>
                    <a:pt x="1913518" y="1251989"/>
                  </a:lnTo>
                  <a:lnTo>
                    <a:pt x="1865539" y="1264716"/>
                  </a:lnTo>
                  <a:lnTo>
                    <a:pt x="1816918" y="1275811"/>
                  </a:lnTo>
                  <a:lnTo>
                    <a:pt x="1767684" y="1285243"/>
                  </a:lnTo>
                  <a:lnTo>
                    <a:pt x="1717870" y="1292981"/>
                  </a:lnTo>
                  <a:lnTo>
                    <a:pt x="1667506" y="1298995"/>
                  </a:lnTo>
                  <a:lnTo>
                    <a:pt x="1539235" y="1305472"/>
                  </a:lnTo>
                  <a:close/>
                </a:path>
              </a:pathLst>
            </a:custGeom>
            <a:solidFill>
              <a:srgbClr val="406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04616" y="4992601"/>
              <a:ext cx="1835150" cy="815340"/>
            </a:xfrm>
            <a:custGeom>
              <a:avLst/>
              <a:gdLst/>
              <a:ahLst/>
              <a:cxnLst/>
              <a:rect l="l" t="t" r="r" b="b"/>
              <a:pathLst>
                <a:path w="1835150" h="815339">
                  <a:moveTo>
                    <a:pt x="878563" y="0"/>
                  </a:moveTo>
                  <a:lnTo>
                    <a:pt x="992883" y="0"/>
                  </a:lnTo>
                  <a:lnTo>
                    <a:pt x="1834578" y="0"/>
                  </a:lnTo>
                  <a:lnTo>
                    <a:pt x="1827833" y="55906"/>
                  </a:lnTo>
                  <a:lnTo>
                    <a:pt x="1818717" y="104829"/>
                  </a:lnTo>
                  <a:lnTo>
                    <a:pt x="1807000" y="152778"/>
                  </a:lnTo>
                  <a:lnTo>
                    <a:pt x="1792760" y="199676"/>
                  </a:lnTo>
                  <a:lnTo>
                    <a:pt x="1776075" y="245447"/>
                  </a:lnTo>
                  <a:lnTo>
                    <a:pt x="1757021" y="290011"/>
                  </a:lnTo>
                  <a:lnTo>
                    <a:pt x="1735676" y="333291"/>
                  </a:lnTo>
                  <a:lnTo>
                    <a:pt x="1712115" y="375211"/>
                  </a:lnTo>
                  <a:lnTo>
                    <a:pt x="1689103" y="411159"/>
                  </a:lnTo>
                  <a:lnTo>
                    <a:pt x="1689621" y="411159"/>
                  </a:lnTo>
                  <a:lnTo>
                    <a:pt x="1641015" y="478650"/>
                  </a:lnTo>
                  <a:lnTo>
                    <a:pt x="1608796" y="516955"/>
                  </a:lnTo>
                  <a:lnTo>
                    <a:pt x="1574527" y="553378"/>
                  </a:lnTo>
                  <a:lnTo>
                    <a:pt x="1538295" y="587828"/>
                  </a:lnTo>
                  <a:lnTo>
                    <a:pt x="1500191" y="620216"/>
                  </a:lnTo>
                  <a:lnTo>
                    <a:pt x="1460302" y="650453"/>
                  </a:lnTo>
                  <a:lnTo>
                    <a:pt x="1418718" y="678450"/>
                  </a:lnTo>
                  <a:lnTo>
                    <a:pt x="1375528" y="704118"/>
                  </a:lnTo>
                  <a:lnTo>
                    <a:pt x="1330820" y="727366"/>
                  </a:lnTo>
                  <a:lnTo>
                    <a:pt x="1284684" y="748106"/>
                  </a:lnTo>
                  <a:lnTo>
                    <a:pt x="1237208" y="766248"/>
                  </a:lnTo>
                  <a:lnTo>
                    <a:pt x="1188481" y="781703"/>
                  </a:lnTo>
                  <a:lnTo>
                    <a:pt x="1138592" y="794382"/>
                  </a:lnTo>
                  <a:lnTo>
                    <a:pt x="1087630" y="804195"/>
                  </a:lnTo>
                  <a:lnTo>
                    <a:pt x="1035684" y="811053"/>
                  </a:lnTo>
                  <a:lnTo>
                    <a:pt x="956015" y="815097"/>
                  </a:lnTo>
                  <a:lnTo>
                    <a:pt x="841695" y="815097"/>
                  </a:lnTo>
                  <a:lnTo>
                    <a:pt x="0" y="815097"/>
                  </a:lnTo>
                  <a:lnTo>
                    <a:pt x="7119" y="756841"/>
                  </a:lnTo>
                  <a:lnTo>
                    <a:pt x="16867" y="705659"/>
                  </a:lnTo>
                  <a:lnTo>
                    <a:pt x="29460" y="655553"/>
                  </a:lnTo>
                  <a:lnTo>
                    <a:pt x="44810" y="606613"/>
                  </a:lnTo>
                  <a:lnTo>
                    <a:pt x="62828" y="558928"/>
                  </a:lnTo>
                  <a:lnTo>
                    <a:pt x="83425" y="512586"/>
                  </a:lnTo>
                  <a:lnTo>
                    <a:pt x="106514" y="467677"/>
                  </a:lnTo>
                  <a:lnTo>
                    <a:pt x="132004" y="424290"/>
                  </a:lnTo>
                  <a:lnTo>
                    <a:pt x="134984" y="419738"/>
                  </a:lnTo>
                  <a:lnTo>
                    <a:pt x="142383" y="407743"/>
                  </a:lnTo>
                  <a:lnTo>
                    <a:pt x="170337" y="366991"/>
                  </a:lnTo>
                  <a:lnTo>
                    <a:pt x="200431" y="327911"/>
                  </a:lnTo>
                  <a:lnTo>
                    <a:pt x="232580" y="290588"/>
                  </a:lnTo>
                  <a:lnTo>
                    <a:pt x="266698" y="255107"/>
                  </a:lnTo>
                  <a:lnTo>
                    <a:pt x="302701" y="221553"/>
                  </a:lnTo>
                  <a:lnTo>
                    <a:pt x="340504" y="190012"/>
                  </a:lnTo>
                  <a:lnTo>
                    <a:pt x="380023" y="160569"/>
                  </a:lnTo>
                  <a:lnTo>
                    <a:pt x="421172" y="133309"/>
                  </a:lnTo>
                  <a:lnTo>
                    <a:pt x="463867" y="108317"/>
                  </a:lnTo>
                  <a:lnTo>
                    <a:pt x="508024" y="85679"/>
                  </a:lnTo>
                  <a:lnTo>
                    <a:pt x="553556" y="65479"/>
                  </a:lnTo>
                  <a:lnTo>
                    <a:pt x="600380" y="47803"/>
                  </a:lnTo>
                  <a:lnTo>
                    <a:pt x="648410" y="32736"/>
                  </a:lnTo>
                  <a:lnTo>
                    <a:pt x="697563" y="20364"/>
                  </a:lnTo>
                  <a:lnTo>
                    <a:pt x="747753" y="10772"/>
                  </a:lnTo>
                  <a:lnTo>
                    <a:pt x="798894" y="4044"/>
                  </a:lnTo>
                  <a:lnTo>
                    <a:pt x="878563" y="0"/>
                  </a:lnTo>
                  <a:close/>
                </a:path>
              </a:pathLst>
            </a:custGeom>
            <a:ln w="12699">
              <a:solidFill>
                <a:srgbClr val="F4C0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651291" cy="624697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38908" y="782819"/>
            <a:ext cx="2184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085155"/>
                </a:solidFill>
              </a:rPr>
              <a:t>Códigos</a:t>
            </a:r>
            <a:r>
              <a:rPr sz="3600" spc="-85" dirty="0">
                <a:solidFill>
                  <a:srgbClr val="085155"/>
                </a:solidFill>
              </a:rPr>
              <a:t> </a:t>
            </a:r>
            <a:r>
              <a:rPr sz="3600" spc="-5" dirty="0">
                <a:solidFill>
                  <a:srgbClr val="085155"/>
                </a:solidFill>
              </a:rPr>
              <a:t>QR</a:t>
            </a:r>
            <a:endParaRPr sz="3600"/>
          </a:p>
        </p:txBody>
      </p:sp>
      <p:sp>
        <p:nvSpPr>
          <p:cNvPr id="9" name="object 9"/>
          <p:cNvSpPr txBox="1"/>
          <p:nvPr/>
        </p:nvSpPr>
        <p:spPr>
          <a:xfrm>
            <a:off x="5946375" y="1752000"/>
            <a:ext cx="5561965" cy="13792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just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Los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códigos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QR (Quick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Response)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tienen más </a:t>
            </a:r>
            <a:r>
              <a:rPr sz="2400" spc="-53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de 25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años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de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antigüedad,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pero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sólo se han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generalizado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85155"/>
                </a:solidFill>
                <a:latin typeface="Calibri"/>
                <a:cs typeface="Calibri"/>
              </a:rPr>
              <a:t>durante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la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pandemia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de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COVID-19.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46375" y="3195735"/>
            <a:ext cx="3717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18820" algn="l"/>
                <a:tab pos="2368550" algn="l"/>
                <a:tab pos="3327400" algn="l"/>
              </a:tabLst>
            </a:pP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u	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apacidad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pa</a:t>
            </a:r>
            <a:r>
              <a:rPr sz="2400" spc="-50" dirty="0">
                <a:solidFill>
                  <a:srgbClr val="085155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ser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46375" y="3195735"/>
            <a:ext cx="556450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4098290">
              <a:lnSpc>
                <a:spcPts val="2590"/>
              </a:lnSpc>
              <a:spcBef>
                <a:spcPts val="425"/>
              </a:spcBef>
              <a:tabLst>
                <a:tab pos="1526540" algn="l"/>
                <a:tab pos="2162175" algn="l"/>
                <a:tab pos="2720340" algn="l"/>
                <a:tab pos="4085590" algn="l"/>
              </a:tabLst>
            </a:pP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es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aneados 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fácilmente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por	los	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teléfonos	inteligentes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46375" y="3854103"/>
            <a:ext cx="5553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7080" algn="l"/>
                <a:tab pos="1407795" algn="l"/>
                <a:tab pos="1856105" algn="l"/>
                <a:tab pos="3637279" algn="l"/>
                <a:tab pos="4223385" algn="l"/>
                <a:tab pos="4988560" algn="l"/>
              </a:tabLst>
            </a:pP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hac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e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qu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e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u	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o</a:t>
            </a:r>
            <a:r>
              <a:rPr sz="2400" spc="-40" dirty="0">
                <a:solidFill>
                  <a:srgbClr val="085155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v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enienci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se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idea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l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pa</a:t>
            </a:r>
            <a:r>
              <a:rPr sz="2400" spc="-50" dirty="0">
                <a:solidFill>
                  <a:srgbClr val="085155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46375" y="4183288"/>
            <a:ext cx="413829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  <a:tabLst>
                <a:tab pos="2463165" algn="l"/>
                <a:tab pos="2962275" algn="l"/>
                <a:tab pos="3813810" algn="l"/>
              </a:tabLst>
            </a:pP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complementar	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los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t</a:t>
            </a:r>
            <a:r>
              <a:rPr sz="2400" spc="-55" dirty="0">
                <a:solidFill>
                  <a:srgbClr val="085155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adicionalme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n</a:t>
            </a:r>
            <a:r>
              <a:rPr sz="2400" spc="-30" dirty="0">
                <a:solidFill>
                  <a:srgbClr val="085155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e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pesado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s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46375" y="4841656"/>
            <a:ext cx="4236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0605" algn="l"/>
                <a:tab pos="1597660" algn="l"/>
                <a:tab pos="2727325" algn="l"/>
              </a:tabLst>
            </a:pP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de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n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t</a:t>
            </a:r>
            <a:r>
              <a:rPr sz="2400" spc="-45" dirty="0">
                <a:solidFill>
                  <a:srgbClr val="085155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o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de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l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si</a:t>
            </a:r>
            <a:r>
              <a:rPr sz="2400" spc="-30" dirty="0">
                <a:solidFill>
                  <a:srgbClr val="085155"/>
                </a:solidFill>
                <a:latin typeface="Calibri"/>
                <a:cs typeface="Calibri"/>
              </a:rPr>
              <a:t>st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em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	alime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n</a:t>
            </a:r>
            <a:r>
              <a:rPr sz="2400" spc="-35" dirty="0">
                <a:solidFill>
                  <a:srgbClr val="085155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ario.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380989" y="4183288"/>
            <a:ext cx="1126490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5400" marR="5080" indent="-13335" algn="just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p</a:t>
            </a:r>
            <a:r>
              <a:rPr sz="2400" spc="-40" dirty="0">
                <a:solidFill>
                  <a:srgbClr val="085155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ocesos  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o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n</a:t>
            </a:r>
            <a:r>
              <a:rPr sz="2400" spc="-35" dirty="0">
                <a:solidFill>
                  <a:srgbClr val="085155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ac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o 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Se</a:t>
            </a:r>
            <a:r>
              <a:rPr sz="2400" spc="33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han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46375" y="5170839"/>
            <a:ext cx="5566410" cy="12744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just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adoptado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 en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 abundancia</a:t>
            </a:r>
            <a:r>
              <a:rPr sz="2400" spc="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en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todos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 los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sectores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y</a:t>
            </a:r>
            <a:r>
              <a:rPr sz="2400" spc="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procesos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</a:t>
            </a:r>
            <a:r>
              <a:rPr sz="2400" spc="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medida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que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se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ha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acelerado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 la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digitalización.</a:t>
            </a:r>
            <a:endParaRPr sz="2400">
              <a:latin typeface="Calibri"/>
              <a:cs typeface="Calibri"/>
            </a:endParaRPr>
          </a:p>
          <a:p>
            <a:pPr marL="3028315">
              <a:lnSpc>
                <a:spcPct val="100000"/>
              </a:lnSpc>
              <a:spcBef>
                <a:spcPts val="535"/>
              </a:spcBef>
            </a:pPr>
            <a:r>
              <a:rPr sz="1000" spc="-20" dirty="0">
                <a:solidFill>
                  <a:srgbClr val="406F70"/>
                </a:solidFill>
                <a:latin typeface="Calibri"/>
                <a:cs typeface="Calibri"/>
              </a:rPr>
              <a:t>INNOVATION</a:t>
            </a:r>
            <a:r>
              <a:rPr sz="10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6F70"/>
                </a:solidFill>
                <a:latin typeface="Calibri"/>
                <a:cs typeface="Calibri"/>
              </a:rPr>
              <a:t>FOR</a:t>
            </a:r>
            <a:r>
              <a:rPr sz="10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6F70"/>
                </a:solidFill>
                <a:latin typeface="Calibri"/>
                <a:cs typeface="Calibri"/>
              </a:rPr>
              <a:t>THE</a:t>
            </a:r>
            <a:r>
              <a:rPr sz="10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6F70"/>
                </a:solidFill>
                <a:latin typeface="Calibri"/>
                <a:cs typeface="Calibri"/>
              </a:rPr>
              <a:t>FOOD</a:t>
            </a:r>
            <a:r>
              <a:rPr sz="1000" spc="-10" dirty="0">
                <a:solidFill>
                  <a:srgbClr val="406F70"/>
                </a:solidFill>
                <a:latin typeface="Calibri"/>
                <a:cs typeface="Calibri"/>
              </a:rPr>
              <a:t> SERVICE</a:t>
            </a:r>
            <a:r>
              <a:rPr sz="10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6F70"/>
                </a:solidFill>
                <a:latin typeface="Calibri"/>
                <a:cs typeface="Calibri"/>
              </a:rPr>
              <a:t>SECTOR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6602" y="6282287"/>
            <a:ext cx="23723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406F70"/>
                </a:solidFill>
                <a:latin typeface="Calibri"/>
                <a:cs typeface="Calibri"/>
              </a:rPr>
              <a:t>INNOVATION</a:t>
            </a:r>
            <a:r>
              <a:rPr sz="10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6F70"/>
                </a:solidFill>
                <a:latin typeface="Calibri"/>
                <a:cs typeface="Calibri"/>
              </a:rPr>
              <a:t>FOR</a:t>
            </a:r>
            <a:r>
              <a:rPr sz="10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6F70"/>
                </a:solidFill>
                <a:latin typeface="Calibri"/>
                <a:cs typeface="Calibri"/>
              </a:rPr>
              <a:t>THE</a:t>
            </a:r>
            <a:r>
              <a:rPr sz="10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6F70"/>
                </a:solidFill>
                <a:latin typeface="Calibri"/>
                <a:cs typeface="Calibri"/>
              </a:rPr>
              <a:t>FOOD</a:t>
            </a:r>
            <a:r>
              <a:rPr sz="10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6F70"/>
                </a:solidFill>
                <a:latin typeface="Calibri"/>
                <a:cs typeface="Calibri"/>
              </a:rPr>
              <a:t>SERVICE SECTOR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2691" y="4545593"/>
            <a:ext cx="37185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406F70"/>
                </a:solidFill>
                <a:latin typeface="Calibri"/>
                <a:cs typeface="Calibri"/>
              </a:rPr>
              <a:t>Menús</a:t>
            </a:r>
            <a:r>
              <a:rPr sz="3600" b="1" spc="-3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406F70"/>
                </a:solidFill>
                <a:latin typeface="Calibri"/>
                <a:cs typeface="Calibri"/>
              </a:rPr>
              <a:t>sin</a:t>
            </a:r>
            <a:r>
              <a:rPr sz="3600" b="1" spc="-4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406F70"/>
                </a:solidFill>
                <a:latin typeface="Calibri"/>
                <a:cs typeface="Calibri"/>
              </a:rPr>
              <a:t>contacto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069769" cy="358509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026822" y="3848515"/>
            <a:ext cx="6694805" cy="17081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just">
              <a:lnSpc>
                <a:spcPts val="2590"/>
              </a:lnSpc>
              <a:spcBef>
                <a:spcPts val="425"/>
              </a:spcBef>
            </a:pPr>
            <a:r>
              <a:rPr sz="2400" spc="-20" dirty="0">
                <a:solidFill>
                  <a:srgbClr val="406F70"/>
                </a:solidFill>
                <a:latin typeface="Calibri"/>
                <a:cs typeface="Calibri"/>
              </a:rPr>
              <a:t>Este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aumento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de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la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demanda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</a:t>
            </a:r>
            <a:r>
              <a:rPr sz="2400" spc="53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servicios</a:t>
            </a:r>
            <a:r>
              <a:rPr sz="2400" spc="53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sin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contacto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ha dado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lugar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la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aparición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 menús sin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contacto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que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utilizan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códigos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QR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para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dirigir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a</a:t>
            </a:r>
            <a:r>
              <a:rPr sz="2400" spc="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los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clientes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sus sitios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web,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donde se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muestra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el menú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del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día.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26822" y="5621434"/>
            <a:ext cx="6682105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just">
              <a:lnSpc>
                <a:spcPts val="2590"/>
              </a:lnSpc>
              <a:spcBef>
                <a:spcPts val="425"/>
              </a:spcBef>
            </a:pPr>
            <a:r>
              <a:rPr sz="2400" spc="-20" dirty="0">
                <a:solidFill>
                  <a:srgbClr val="406F70"/>
                </a:solidFill>
                <a:latin typeface="Calibri"/>
                <a:cs typeface="Calibri"/>
              </a:rPr>
              <a:t>Este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uso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la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tecnología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ofrece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</a:t>
            </a:r>
            <a:r>
              <a:rPr sz="2400" spc="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los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clientes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la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tranquilidad de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comer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fuera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sin el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riesgo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contraer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el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virus.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9302" y="6326737"/>
            <a:ext cx="234696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spc="-20" dirty="0">
                <a:solidFill>
                  <a:srgbClr val="406F70"/>
                </a:solidFill>
                <a:latin typeface="Calibri"/>
                <a:cs typeface="Calibri"/>
              </a:rPr>
              <a:t>INNOVATION</a:t>
            </a:r>
            <a:r>
              <a:rPr sz="10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6F70"/>
                </a:solidFill>
                <a:latin typeface="Calibri"/>
                <a:cs typeface="Calibri"/>
              </a:rPr>
              <a:t>FOR</a:t>
            </a:r>
            <a:r>
              <a:rPr sz="10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6F70"/>
                </a:solidFill>
                <a:latin typeface="Calibri"/>
                <a:cs typeface="Calibri"/>
              </a:rPr>
              <a:t>THE</a:t>
            </a:r>
            <a:r>
              <a:rPr sz="10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6F70"/>
                </a:solidFill>
                <a:latin typeface="Calibri"/>
                <a:cs typeface="Calibri"/>
              </a:rPr>
              <a:t>FOOD</a:t>
            </a:r>
            <a:r>
              <a:rPr sz="1000" spc="-10" dirty="0">
                <a:solidFill>
                  <a:srgbClr val="406F70"/>
                </a:solidFill>
                <a:latin typeface="Calibri"/>
                <a:cs typeface="Calibri"/>
              </a:rPr>
              <a:t> SERVICE</a:t>
            </a:r>
            <a:r>
              <a:rPr sz="10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6F70"/>
                </a:solidFill>
                <a:latin typeface="Calibri"/>
                <a:cs typeface="Calibri"/>
              </a:rPr>
              <a:t>SECTOR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714431" y="349810"/>
            <a:ext cx="2477770" cy="1660525"/>
            <a:chOff x="9714431" y="349810"/>
            <a:chExt cx="2477770" cy="1660525"/>
          </a:xfrm>
        </p:grpSpPr>
        <p:sp>
          <p:nvSpPr>
            <p:cNvPr id="4" name="object 4"/>
            <p:cNvSpPr/>
            <p:nvPr/>
          </p:nvSpPr>
          <p:spPr>
            <a:xfrm>
              <a:off x="9861131" y="349810"/>
              <a:ext cx="2331085" cy="1305560"/>
            </a:xfrm>
            <a:custGeom>
              <a:avLst/>
              <a:gdLst/>
              <a:ahLst/>
              <a:cxnLst/>
              <a:rect l="l" t="t" r="r" b="b"/>
              <a:pathLst>
                <a:path w="2331084" h="1305560">
                  <a:moveTo>
                    <a:pt x="1598595" y="1305473"/>
                  </a:moveTo>
                  <a:lnTo>
                    <a:pt x="1414534" y="1305473"/>
                  </a:lnTo>
                  <a:lnTo>
                    <a:pt x="1286262" y="1298995"/>
                  </a:lnTo>
                  <a:lnTo>
                    <a:pt x="1235899" y="1292981"/>
                  </a:lnTo>
                  <a:lnTo>
                    <a:pt x="1186085" y="1285243"/>
                  </a:lnTo>
                  <a:lnTo>
                    <a:pt x="1136852" y="1275811"/>
                  </a:lnTo>
                  <a:lnTo>
                    <a:pt x="1088230" y="1264716"/>
                  </a:lnTo>
                  <a:lnTo>
                    <a:pt x="1040251" y="1251989"/>
                  </a:lnTo>
                  <a:lnTo>
                    <a:pt x="992946" y="1237662"/>
                  </a:lnTo>
                  <a:lnTo>
                    <a:pt x="946345" y="1221764"/>
                  </a:lnTo>
                  <a:lnTo>
                    <a:pt x="900479" y="1204328"/>
                  </a:lnTo>
                  <a:lnTo>
                    <a:pt x="855379" y="1185384"/>
                  </a:lnTo>
                  <a:lnTo>
                    <a:pt x="811077" y="1164962"/>
                  </a:lnTo>
                  <a:lnTo>
                    <a:pt x="767603" y="1143094"/>
                  </a:lnTo>
                  <a:lnTo>
                    <a:pt x="724987" y="1119810"/>
                  </a:lnTo>
                  <a:lnTo>
                    <a:pt x="683262" y="1095143"/>
                  </a:lnTo>
                  <a:lnTo>
                    <a:pt x="642457" y="1069121"/>
                  </a:lnTo>
                  <a:lnTo>
                    <a:pt x="602604" y="1041777"/>
                  </a:lnTo>
                  <a:lnTo>
                    <a:pt x="563734" y="1013141"/>
                  </a:lnTo>
                  <a:lnTo>
                    <a:pt x="525877" y="983245"/>
                  </a:lnTo>
                  <a:lnTo>
                    <a:pt x="489065" y="952118"/>
                  </a:lnTo>
                  <a:lnTo>
                    <a:pt x="453327" y="919793"/>
                  </a:lnTo>
                  <a:lnTo>
                    <a:pt x="418697" y="886299"/>
                  </a:lnTo>
                  <a:lnTo>
                    <a:pt x="385203" y="851668"/>
                  </a:lnTo>
                  <a:lnTo>
                    <a:pt x="352877" y="815931"/>
                  </a:lnTo>
                  <a:lnTo>
                    <a:pt x="321751" y="779119"/>
                  </a:lnTo>
                  <a:lnTo>
                    <a:pt x="291854" y="741262"/>
                  </a:lnTo>
                  <a:lnTo>
                    <a:pt x="263218" y="702391"/>
                  </a:lnTo>
                  <a:lnTo>
                    <a:pt x="233388" y="658520"/>
                  </a:lnTo>
                  <a:lnTo>
                    <a:pt x="234224" y="658520"/>
                  </a:lnTo>
                  <a:lnTo>
                    <a:pt x="197171" y="600944"/>
                  </a:lnTo>
                  <a:lnTo>
                    <a:pt x="171493" y="556433"/>
                  </a:lnTo>
                  <a:lnTo>
                    <a:pt x="147381" y="510935"/>
                  </a:lnTo>
                  <a:lnTo>
                    <a:pt x="124871" y="464486"/>
                  </a:lnTo>
                  <a:lnTo>
                    <a:pt x="104002" y="417124"/>
                  </a:lnTo>
                  <a:lnTo>
                    <a:pt x="84809" y="368885"/>
                  </a:lnTo>
                  <a:lnTo>
                    <a:pt x="67330" y="319805"/>
                  </a:lnTo>
                  <a:lnTo>
                    <a:pt x="51600" y="269923"/>
                  </a:lnTo>
                  <a:lnTo>
                    <a:pt x="37658" y="219274"/>
                  </a:lnTo>
                  <a:lnTo>
                    <a:pt x="25539" y="167896"/>
                  </a:lnTo>
                  <a:lnTo>
                    <a:pt x="15280" y="115824"/>
                  </a:lnTo>
                  <a:lnTo>
                    <a:pt x="6919" y="63097"/>
                  </a:lnTo>
                  <a:lnTo>
                    <a:pt x="492" y="9749"/>
                  </a:lnTo>
                  <a:lnTo>
                    <a:pt x="0" y="0"/>
                  </a:lnTo>
                  <a:lnTo>
                    <a:pt x="1355174" y="0"/>
                  </a:lnTo>
                  <a:lnTo>
                    <a:pt x="1539235" y="0"/>
                  </a:lnTo>
                  <a:lnTo>
                    <a:pt x="1667506" y="6478"/>
                  </a:lnTo>
                  <a:lnTo>
                    <a:pt x="1718352" y="12558"/>
                  </a:lnTo>
                  <a:lnTo>
                    <a:pt x="1768637" y="20396"/>
                  </a:lnTo>
                  <a:lnTo>
                    <a:pt x="1818329" y="29960"/>
                  </a:lnTo>
                  <a:lnTo>
                    <a:pt x="1867397" y="41217"/>
                  </a:lnTo>
                  <a:lnTo>
                    <a:pt x="1915808" y="54137"/>
                  </a:lnTo>
                  <a:lnTo>
                    <a:pt x="1963532" y="68686"/>
                  </a:lnTo>
                  <a:lnTo>
                    <a:pt x="2010535" y="84835"/>
                  </a:lnTo>
                  <a:lnTo>
                    <a:pt x="2056787" y="102550"/>
                  </a:lnTo>
                  <a:lnTo>
                    <a:pt x="2102256" y="121799"/>
                  </a:lnTo>
                  <a:lnTo>
                    <a:pt x="2146909" y="142552"/>
                  </a:lnTo>
                  <a:lnTo>
                    <a:pt x="2190715" y="164776"/>
                  </a:lnTo>
                  <a:lnTo>
                    <a:pt x="2233642" y="188439"/>
                  </a:lnTo>
                  <a:lnTo>
                    <a:pt x="2275658" y="213510"/>
                  </a:lnTo>
                  <a:lnTo>
                    <a:pt x="2330867" y="252115"/>
                  </a:lnTo>
                  <a:lnTo>
                    <a:pt x="2330867" y="1305472"/>
                  </a:lnTo>
                  <a:lnTo>
                    <a:pt x="1598595" y="1305472"/>
                  </a:lnTo>
                  <a:close/>
                </a:path>
              </a:pathLst>
            </a:custGeom>
            <a:solidFill>
              <a:srgbClr val="406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720781" y="1188534"/>
              <a:ext cx="1835150" cy="815340"/>
            </a:xfrm>
            <a:custGeom>
              <a:avLst/>
              <a:gdLst/>
              <a:ahLst/>
              <a:cxnLst/>
              <a:rect l="l" t="t" r="r" b="b"/>
              <a:pathLst>
                <a:path w="1835150" h="815339">
                  <a:moveTo>
                    <a:pt x="956015" y="0"/>
                  </a:moveTo>
                  <a:lnTo>
                    <a:pt x="841695" y="0"/>
                  </a:lnTo>
                  <a:lnTo>
                    <a:pt x="0" y="0"/>
                  </a:lnTo>
                  <a:lnTo>
                    <a:pt x="6745" y="55906"/>
                  </a:lnTo>
                  <a:lnTo>
                    <a:pt x="15861" y="104829"/>
                  </a:lnTo>
                  <a:lnTo>
                    <a:pt x="27578" y="152778"/>
                  </a:lnTo>
                  <a:lnTo>
                    <a:pt x="41817" y="199676"/>
                  </a:lnTo>
                  <a:lnTo>
                    <a:pt x="58503" y="245446"/>
                  </a:lnTo>
                  <a:lnTo>
                    <a:pt x="77557" y="290011"/>
                  </a:lnTo>
                  <a:lnTo>
                    <a:pt x="98902" y="333291"/>
                  </a:lnTo>
                  <a:lnTo>
                    <a:pt x="122462" y="375211"/>
                  </a:lnTo>
                  <a:lnTo>
                    <a:pt x="145475" y="411160"/>
                  </a:lnTo>
                  <a:lnTo>
                    <a:pt x="144957" y="411160"/>
                  </a:lnTo>
                  <a:lnTo>
                    <a:pt x="193563" y="478650"/>
                  </a:lnTo>
                  <a:lnTo>
                    <a:pt x="225782" y="516955"/>
                  </a:lnTo>
                  <a:lnTo>
                    <a:pt x="260051" y="553377"/>
                  </a:lnTo>
                  <a:lnTo>
                    <a:pt x="296282" y="587827"/>
                  </a:lnTo>
                  <a:lnTo>
                    <a:pt x="334387" y="620216"/>
                  </a:lnTo>
                  <a:lnTo>
                    <a:pt x="374275" y="650453"/>
                  </a:lnTo>
                  <a:lnTo>
                    <a:pt x="415859" y="678450"/>
                  </a:lnTo>
                  <a:lnTo>
                    <a:pt x="459049" y="704118"/>
                  </a:lnTo>
                  <a:lnTo>
                    <a:pt x="503757" y="727366"/>
                  </a:lnTo>
                  <a:lnTo>
                    <a:pt x="549894" y="748106"/>
                  </a:lnTo>
                  <a:lnTo>
                    <a:pt x="597370" y="766248"/>
                  </a:lnTo>
                  <a:lnTo>
                    <a:pt x="646097" y="781703"/>
                  </a:lnTo>
                  <a:lnTo>
                    <a:pt x="695986" y="794382"/>
                  </a:lnTo>
                  <a:lnTo>
                    <a:pt x="746948" y="804195"/>
                  </a:lnTo>
                  <a:lnTo>
                    <a:pt x="798894" y="811053"/>
                  </a:lnTo>
                  <a:lnTo>
                    <a:pt x="878562" y="815097"/>
                  </a:lnTo>
                  <a:lnTo>
                    <a:pt x="992883" y="815097"/>
                  </a:lnTo>
                  <a:lnTo>
                    <a:pt x="1834578" y="815097"/>
                  </a:lnTo>
                  <a:lnTo>
                    <a:pt x="1827459" y="756840"/>
                  </a:lnTo>
                  <a:lnTo>
                    <a:pt x="1817712" y="705658"/>
                  </a:lnTo>
                  <a:lnTo>
                    <a:pt x="1805118" y="655553"/>
                  </a:lnTo>
                  <a:lnTo>
                    <a:pt x="1789768" y="606613"/>
                  </a:lnTo>
                  <a:lnTo>
                    <a:pt x="1771750" y="558928"/>
                  </a:lnTo>
                  <a:lnTo>
                    <a:pt x="1751153" y="512586"/>
                  </a:lnTo>
                  <a:lnTo>
                    <a:pt x="1728064" y="467677"/>
                  </a:lnTo>
                  <a:lnTo>
                    <a:pt x="1702574" y="424290"/>
                  </a:lnTo>
                  <a:lnTo>
                    <a:pt x="1699593" y="419738"/>
                  </a:lnTo>
                  <a:lnTo>
                    <a:pt x="1692195" y="407743"/>
                  </a:lnTo>
                  <a:lnTo>
                    <a:pt x="1664241" y="366991"/>
                  </a:lnTo>
                  <a:lnTo>
                    <a:pt x="1634147" y="327911"/>
                  </a:lnTo>
                  <a:lnTo>
                    <a:pt x="1601998" y="290588"/>
                  </a:lnTo>
                  <a:lnTo>
                    <a:pt x="1567880" y="255107"/>
                  </a:lnTo>
                  <a:lnTo>
                    <a:pt x="1531877" y="221553"/>
                  </a:lnTo>
                  <a:lnTo>
                    <a:pt x="1494074" y="190012"/>
                  </a:lnTo>
                  <a:lnTo>
                    <a:pt x="1454555" y="160569"/>
                  </a:lnTo>
                  <a:lnTo>
                    <a:pt x="1413406" y="133309"/>
                  </a:lnTo>
                  <a:lnTo>
                    <a:pt x="1370711" y="108317"/>
                  </a:lnTo>
                  <a:lnTo>
                    <a:pt x="1326555" y="85679"/>
                  </a:lnTo>
                  <a:lnTo>
                    <a:pt x="1281022" y="65479"/>
                  </a:lnTo>
                  <a:lnTo>
                    <a:pt x="1234198" y="47803"/>
                  </a:lnTo>
                  <a:lnTo>
                    <a:pt x="1186168" y="32736"/>
                  </a:lnTo>
                  <a:lnTo>
                    <a:pt x="1137015" y="20364"/>
                  </a:lnTo>
                  <a:lnTo>
                    <a:pt x="1086826" y="10772"/>
                  </a:lnTo>
                  <a:lnTo>
                    <a:pt x="1035684" y="4044"/>
                  </a:lnTo>
                  <a:lnTo>
                    <a:pt x="956015" y="0"/>
                  </a:lnTo>
                  <a:close/>
                </a:path>
              </a:pathLst>
            </a:custGeom>
            <a:ln w="12699">
              <a:solidFill>
                <a:srgbClr val="F4C0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688575" y="592134"/>
            <a:ext cx="490347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5" dirty="0"/>
              <a:t>Ejemplos</a:t>
            </a:r>
            <a:r>
              <a:rPr sz="2700" spc="-20" dirty="0"/>
              <a:t> </a:t>
            </a:r>
            <a:r>
              <a:rPr sz="2700" spc="-5" dirty="0"/>
              <a:t>de</a:t>
            </a:r>
            <a:r>
              <a:rPr sz="2700" spc="-15" dirty="0"/>
              <a:t> </a:t>
            </a:r>
            <a:r>
              <a:rPr sz="2700" spc="-5" dirty="0"/>
              <a:t>uso</a:t>
            </a:r>
            <a:r>
              <a:rPr sz="2700" spc="-15" dirty="0"/>
              <a:t> </a:t>
            </a:r>
            <a:r>
              <a:rPr sz="2700" spc="-5" dirty="0"/>
              <a:t>de</a:t>
            </a:r>
            <a:r>
              <a:rPr sz="2700" spc="-15" dirty="0"/>
              <a:t> </a:t>
            </a:r>
            <a:r>
              <a:rPr sz="2700" spc="-5" dirty="0"/>
              <a:t>los</a:t>
            </a:r>
            <a:r>
              <a:rPr sz="2700" spc="-20" dirty="0"/>
              <a:t> </a:t>
            </a:r>
            <a:r>
              <a:rPr sz="2700" spc="-10" dirty="0"/>
              <a:t>códigos</a:t>
            </a:r>
            <a:r>
              <a:rPr sz="2700" spc="-15" dirty="0"/>
              <a:t> </a:t>
            </a:r>
            <a:r>
              <a:rPr sz="2700" spc="-5" dirty="0"/>
              <a:t>QR</a:t>
            </a:r>
            <a:endParaRPr sz="2700"/>
          </a:p>
        </p:txBody>
      </p:sp>
      <p:sp>
        <p:nvSpPr>
          <p:cNvPr id="7" name="object 7"/>
          <p:cNvSpPr txBox="1"/>
          <p:nvPr/>
        </p:nvSpPr>
        <p:spPr>
          <a:xfrm>
            <a:off x="4612908" y="1251767"/>
            <a:ext cx="6710680" cy="282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265" marR="496570">
              <a:lnSpc>
                <a:spcPct val="100000"/>
              </a:lnSpc>
              <a:spcBef>
                <a:spcPts val="100"/>
              </a:spcBef>
            </a:pPr>
            <a:r>
              <a:rPr sz="2300" spc="-20" dirty="0">
                <a:solidFill>
                  <a:srgbClr val="406F70"/>
                </a:solidFill>
                <a:latin typeface="Calibri"/>
                <a:cs typeface="Calibri"/>
              </a:rPr>
              <a:t>Hay</a:t>
            </a:r>
            <a:r>
              <a:rPr sz="23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406F70"/>
                </a:solidFill>
                <a:latin typeface="Calibri"/>
                <a:cs typeface="Calibri"/>
              </a:rPr>
              <a:t>cuatro</a:t>
            </a:r>
            <a:r>
              <a:rPr sz="23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406F70"/>
                </a:solidFill>
                <a:latin typeface="Calibri"/>
                <a:cs typeface="Calibri"/>
              </a:rPr>
              <a:t>formas</a:t>
            </a:r>
            <a:r>
              <a:rPr sz="23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406F70"/>
                </a:solidFill>
                <a:latin typeface="Calibri"/>
                <a:cs typeface="Calibri"/>
              </a:rPr>
              <a:t>principales de</a:t>
            </a:r>
            <a:r>
              <a:rPr sz="2300" spc="-10" dirty="0">
                <a:solidFill>
                  <a:srgbClr val="406F70"/>
                </a:solidFill>
                <a:latin typeface="Calibri"/>
                <a:cs typeface="Calibri"/>
              </a:rPr>
              <a:t> utilizar </a:t>
            </a:r>
            <a:r>
              <a:rPr sz="2300" spc="-5" dirty="0">
                <a:solidFill>
                  <a:srgbClr val="406F70"/>
                </a:solidFill>
                <a:latin typeface="Calibri"/>
                <a:cs typeface="Calibri"/>
              </a:rPr>
              <a:t>los </a:t>
            </a:r>
            <a:r>
              <a:rPr sz="2300" spc="-10" dirty="0">
                <a:solidFill>
                  <a:srgbClr val="406F70"/>
                </a:solidFill>
                <a:latin typeface="Calibri"/>
                <a:cs typeface="Calibri"/>
              </a:rPr>
              <a:t>códigos </a:t>
            </a:r>
            <a:r>
              <a:rPr sz="2300" spc="-50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406F70"/>
                </a:solidFill>
                <a:latin typeface="Calibri"/>
                <a:cs typeface="Calibri"/>
              </a:rPr>
              <a:t>en</a:t>
            </a:r>
            <a:r>
              <a:rPr sz="23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406F70"/>
                </a:solidFill>
                <a:latin typeface="Calibri"/>
                <a:cs typeface="Calibri"/>
              </a:rPr>
              <a:t>el </a:t>
            </a:r>
            <a:r>
              <a:rPr sz="2300" spc="-10" dirty="0">
                <a:solidFill>
                  <a:srgbClr val="406F70"/>
                </a:solidFill>
                <a:latin typeface="Calibri"/>
                <a:cs typeface="Calibri"/>
              </a:rPr>
              <a:t>sector</a:t>
            </a:r>
            <a:r>
              <a:rPr sz="2300" spc="-5" dirty="0">
                <a:solidFill>
                  <a:srgbClr val="406F70"/>
                </a:solidFill>
                <a:latin typeface="Calibri"/>
                <a:cs typeface="Calibri"/>
              </a:rPr>
              <a:t> de la </a:t>
            </a:r>
            <a:r>
              <a:rPr sz="2300" spc="-15" dirty="0">
                <a:solidFill>
                  <a:srgbClr val="406F70"/>
                </a:solidFill>
                <a:latin typeface="Calibri"/>
                <a:cs typeface="Calibri"/>
              </a:rPr>
              <a:t>restauración:-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Calibri"/>
              <a:cs typeface="Calibri"/>
            </a:endParaRPr>
          </a:p>
          <a:p>
            <a:pPr marL="545465" marR="5080" indent="-533400">
              <a:lnSpc>
                <a:spcPct val="100000"/>
              </a:lnSpc>
              <a:buAutoNum type="arabicPeriod"/>
              <a:tabLst>
                <a:tab pos="545465" algn="l"/>
                <a:tab pos="546100" algn="l"/>
              </a:tabLst>
            </a:pPr>
            <a:r>
              <a:rPr sz="2300" spc="-5" dirty="0">
                <a:solidFill>
                  <a:srgbClr val="406F70"/>
                </a:solidFill>
                <a:latin typeface="Calibri"/>
                <a:cs typeface="Calibri"/>
              </a:rPr>
              <a:t>Menús </a:t>
            </a:r>
            <a:r>
              <a:rPr sz="2300" spc="-10" dirty="0">
                <a:solidFill>
                  <a:srgbClr val="406F70"/>
                </a:solidFill>
                <a:latin typeface="Calibri"/>
                <a:cs typeface="Calibri"/>
              </a:rPr>
              <a:t>con código </a:t>
            </a:r>
            <a:r>
              <a:rPr sz="2300" spc="-5" dirty="0">
                <a:solidFill>
                  <a:srgbClr val="406F70"/>
                </a:solidFill>
                <a:latin typeface="Calibri"/>
                <a:cs typeface="Calibri"/>
              </a:rPr>
              <a:t>QR: </a:t>
            </a:r>
            <a:r>
              <a:rPr sz="2300" spc="-15" dirty="0">
                <a:solidFill>
                  <a:srgbClr val="406F70"/>
                </a:solidFill>
                <a:latin typeface="Calibri"/>
                <a:cs typeface="Calibri"/>
              </a:rPr>
              <a:t>crecimiento </a:t>
            </a:r>
            <a:r>
              <a:rPr sz="2300" spc="-5" dirty="0">
                <a:solidFill>
                  <a:srgbClr val="406F70"/>
                </a:solidFill>
                <a:latin typeface="Calibri"/>
                <a:cs typeface="Calibri"/>
              </a:rPr>
              <a:t>de los menús sin </a:t>
            </a:r>
            <a:r>
              <a:rPr sz="2300" spc="-50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406F70"/>
                </a:solidFill>
                <a:latin typeface="Calibri"/>
                <a:cs typeface="Calibri"/>
              </a:rPr>
              <a:t>contacto</a:t>
            </a:r>
            <a:r>
              <a:rPr sz="23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406F70"/>
                </a:solidFill>
                <a:latin typeface="Calibri"/>
                <a:cs typeface="Calibri"/>
              </a:rPr>
              <a:t>que </a:t>
            </a:r>
            <a:r>
              <a:rPr sz="2300" spc="-10" dirty="0">
                <a:solidFill>
                  <a:srgbClr val="406F70"/>
                </a:solidFill>
                <a:latin typeface="Calibri"/>
                <a:cs typeface="Calibri"/>
              </a:rPr>
              <a:t>utilizan</a:t>
            </a:r>
            <a:r>
              <a:rPr sz="23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406F70"/>
                </a:solidFill>
                <a:latin typeface="Calibri"/>
                <a:cs typeface="Calibri"/>
              </a:rPr>
              <a:t>códigos </a:t>
            </a:r>
            <a:r>
              <a:rPr sz="2300" dirty="0">
                <a:solidFill>
                  <a:srgbClr val="406F70"/>
                </a:solidFill>
                <a:latin typeface="Calibri"/>
                <a:cs typeface="Calibri"/>
              </a:rPr>
              <a:t>QR.</a:t>
            </a:r>
            <a:endParaRPr sz="2300">
              <a:latin typeface="Calibri"/>
              <a:cs typeface="Calibri"/>
            </a:endParaRPr>
          </a:p>
          <a:p>
            <a:pPr marL="545465" indent="-533400">
              <a:lnSpc>
                <a:spcPct val="100000"/>
              </a:lnSpc>
              <a:buAutoNum type="arabicPeriod"/>
              <a:tabLst>
                <a:tab pos="545465" algn="l"/>
                <a:tab pos="546100" algn="l"/>
              </a:tabLst>
            </a:pPr>
            <a:r>
              <a:rPr sz="2300" spc="-10" dirty="0">
                <a:solidFill>
                  <a:srgbClr val="406F70"/>
                </a:solidFill>
                <a:latin typeface="Calibri"/>
                <a:cs typeface="Calibri"/>
              </a:rPr>
              <a:t>Promociones</a:t>
            </a:r>
            <a:r>
              <a:rPr sz="2300" spc="-3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406F70"/>
                </a:solidFill>
                <a:latin typeface="Calibri"/>
                <a:cs typeface="Calibri"/>
              </a:rPr>
              <a:t>y</a:t>
            </a:r>
            <a:r>
              <a:rPr sz="2300" spc="-2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406F70"/>
                </a:solidFill>
                <a:latin typeface="Calibri"/>
                <a:cs typeface="Calibri"/>
              </a:rPr>
              <a:t>ofertas</a:t>
            </a:r>
            <a:endParaRPr sz="2300">
              <a:latin typeface="Calibri"/>
              <a:cs typeface="Calibri"/>
            </a:endParaRPr>
          </a:p>
          <a:p>
            <a:pPr marL="545465" indent="-533400">
              <a:lnSpc>
                <a:spcPct val="100000"/>
              </a:lnSpc>
              <a:buAutoNum type="arabicPeriod"/>
              <a:tabLst>
                <a:tab pos="545465" algn="l"/>
                <a:tab pos="546100" algn="l"/>
              </a:tabLst>
            </a:pPr>
            <a:r>
              <a:rPr sz="2300" spc="-10" dirty="0">
                <a:solidFill>
                  <a:srgbClr val="406F70"/>
                </a:solidFill>
                <a:latin typeface="Calibri"/>
                <a:cs typeface="Calibri"/>
              </a:rPr>
              <a:t>Información</a:t>
            </a:r>
            <a:r>
              <a:rPr sz="23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406F70"/>
                </a:solidFill>
                <a:latin typeface="Calibri"/>
                <a:cs typeface="Calibri"/>
              </a:rPr>
              <a:t>única,</a:t>
            </a:r>
            <a:r>
              <a:rPr sz="23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406F70"/>
                </a:solidFill>
                <a:latin typeface="Calibri"/>
                <a:cs typeface="Calibri"/>
              </a:rPr>
              <a:t>y</a:t>
            </a:r>
            <a:r>
              <a:rPr sz="23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406F70"/>
                </a:solidFill>
                <a:latin typeface="Calibri"/>
                <a:cs typeface="Calibri"/>
              </a:rPr>
              <a:t>personalización</a:t>
            </a:r>
            <a:endParaRPr sz="2300">
              <a:latin typeface="Calibri"/>
              <a:cs typeface="Calibri"/>
            </a:endParaRPr>
          </a:p>
          <a:p>
            <a:pPr marL="545465" indent="-533400">
              <a:lnSpc>
                <a:spcPct val="100000"/>
              </a:lnSpc>
              <a:buAutoNum type="arabicPeriod"/>
              <a:tabLst>
                <a:tab pos="545465" algn="l"/>
                <a:tab pos="546100" algn="l"/>
              </a:tabLst>
            </a:pPr>
            <a:r>
              <a:rPr sz="2300" spc="-15" dirty="0">
                <a:solidFill>
                  <a:srgbClr val="406F70"/>
                </a:solidFill>
                <a:latin typeface="Calibri"/>
                <a:cs typeface="Calibri"/>
              </a:rPr>
              <a:t>Marketing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15543" y="4604286"/>
            <a:ext cx="5492750" cy="1323975"/>
          </a:xfrm>
          <a:custGeom>
            <a:avLst/>
            <a:gdLst/>
            <a:ahLst/>
            <a:cxnLst/>
            <a:rect l="l" t="t" r="r" b="b"/>
            <a:pathLst>
              <a:path w="5492750" h="1323975">
                <a:moveTo>
                  <a:pt x="5492699" y="1323599"/>
                </a:moveTo>
                <a:lnTo>
                  <a:pt x="0" y="1323599"/>
                </a:lnTo>
                <a:lnTo>
                  <a:pt x="0" y="0"/>
                </a:lnTo>
                <a:lnTo>
                  <a:pt x="5492699" y="0"/>
                </a:lnTo>
                <a:lnTo>
                  <a:pt x="5492699" y="1323599"/>
                </a:lnTo>
                <a:close/>
              </a:path>
            </a:pathLst>
          </a:custGeom>
          <a:solidFill>
            <a:srgbClr val="406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88568" y="4619526"/>
            <a:ext cx="501713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Aunque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existen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varias aplicaciones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para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crear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un </a:t>
            </a:r>
            <a:r>
              <a:rPr sz="2000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código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QR,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hemos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comprobado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endParaRPr sz="2000">
              <a:latin typeface="Calibri"/>
              <a:cs typeface="Calibri"/>
            </a:endParaRPr>
          </a:p>
          <a:p>
            <a:pPr marL="12700" marR="591820">
              <a:lnSpc>
                <a:spcPct val="100000"/>
              </a:lnSpc>
            </a:pPr>
            <a:r>
              <a:rPr sz="2000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/>
              </a:rPr>
              <a:t>www.qr-code-generator.com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es muy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fácil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000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intuitivo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usar.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516" y="3219812"/>
            <a:ext cx="2833006" cy="348479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6543" y="153396"/>
            <a:ext cx="3918256" cy="2925180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9913988" y="4168780"/>
            <a:ext cx="1390650" cy="800100"/>
            <a:chOff x="9913988" y="4168780"/>
            <a:chExt cx="1390650" cy="800100"/>
          </a:xfrm>
        </p:grpSpPr>
        <p:sp>
          <p:nvSpPr>
            <p:cNvPr id="13" name="object 13"/>
            <p:cNvSpPr/>
            <p:nvPr/>
          </p:nvSpPr>
          <p:spPr>
            <a:xfrm>
              <a:off x="9920338" y="4175130"/>
              <a:ext cx="1377950" cy="787400"/>
            </a:xfrm>
            <a:custGeom>
              <a:avLst/>
              <a:gdLst/>
              <a:ahLst/>
              <a:cxnLst/>
              <a:rect l="l" t="t" r="r" b="b"/>
              <a:pathLst>
                <a:path w="1377950" h="787400">
                  <a:moveTo>
                    <a:pt x="688693" y="787078"/>
                  </a:moveTo>
                  <a:lnTo>
                    <a:pt x="629270" y="785633"/>
                  </a:lnTo>
                  <a:lnTo>
                    <a:pt x="571250" y="781378"/>
                  </a:lnTo>
                  <a:lnTo>
                    <a:pt x="514841" y="774431"/>
                  </a:lnTo>
                  <a:lnTo>
                    <a:pt x="460249" y="764910"/>
                  </a:lnTo>
                  <a:lnTo>
                    <a:pt x="407681" y="752933"/>
                  </a:lnTo>
                  <a:lnTo>
                    <a:pt x="357344" y="738619"/>
                  </a:lnTo>
                  <a:lnTo>
                    <a:pt x="309444" y="722084"/>
                  </a:lnTo>
                  <a:lnTo>
                    <a:pt x="264188" y="703448"/>
                  </a:lnTo>
                  <a:lnTo>
                    <a:pt x="221782" y="682829"/>
                  </a:lnTo>
                  <a:lnTo>
                    <a:pt x="182434" y="660345"/>
                  </a:lnTo>
                  <a:lnTo>
                    <a:pt x="146351" y="636113"/>
                  </a:lnTo>
                  <a:lnTo>
                    <a:pt x="113738" y="610252"/>
                  </a:lnTo>
                  <a:lnTo>
                    <a:pt x="84803" y="582881"/>
                  </a:lnTo>
                  <a:lnTo>
                    <a:pt x="59752" y="554117"/>
                  </a:lnTo>
                  <a:lnTo>
                    <a:pt x="22131" y="492882"/>
                  </a:lnTo>
                  <a:lnTo>
                    <a:pt x="2527" y="427495"/>
                  </a:lnTo>
                  <a:lnTo>
                    <a:pt x="0" y="393539"/>
                  </a:lnTo>
                  <a:lnTo>
                    <a:pt x="2527" y="359583"/>
                  </a:lnTo>
                  <a:lnTo>
                    <a:pt x="22131" y="294195"/>
                  </a:lnTo>
                  <a:lnTo>
                    <a:pt x="59752" y="232961"/>
                  </a:lnTo>
                  <a:lnTo>
                    <a:pt x="84803" y="204196"/>
                  </a:lnTo>
                  <a:lnTo>
                    <a:pt x="113738" y="176825"/>
                  </a:lnTo>
                  <a:lnTo>
                    <a:pt x="146351" y="150964"/>
                  </a:lnTo>
                  <a:lnTo>
                    <a:pt x="182434" y="126733"/>
                  </a:lnTo>
                  <a:lnTo>
                    <a:pt x="221782" y="104248"/>
                  </a:lnTo>
                  <a:lnTo>
                    <a:pt x="264188" y="83629"/>
                  </a:lnTo>
                  <a:lnTo>
                    <a:pt x="309444" y="64993"/>
                  </a:lnTo>
                  <a:lnTo>
                    <a:pt x="357344" y="48458"/>
                  </a:lnTo>
                  <a:lnTo>
                    <a:pt x="407681" y="34144"/>
                  </a:lnTo>
                  <a:lnTo>
                    <a:pt x="460249" y="22167"/>
                  </a:lnTo>
                  <a:lnTo>
                    <a:pt x="514841" y="12646"/>
                  </a:lnTo>
                  <a:lnTo>
                    <a:pt x="571250" y="5699"/>
                  </a:lnTo>
                  <a:lnTo>
                    <a:pt x="629270" y="1444"/>
                  </a:lnTo>
                  <a:lnTo>
                    <a:pt x="688693" y="0"/>
                  </a:lnTo>
                  <a:lnTo>
                    <a:pt x="748116" y="1444"/>
                  </a:lnTo>
                  <a:lnTo>
                    <a:pt x="806136" y="5699"/>
                  </a:lnTo>
                  <a:lnTo>
                    <a:pt x="862545" y="12646"/>
                  </a:lnTo>
                  <a:lnTo>
                    <a:pt x="917136" y="22167"/>
                  </a:lnTo>
                  <a:lnTo>
                    <a:pt x="969705" y="34144"/>
                  </a:lnTo>
                  <a:lnTo>
                    <a:pt x="1020042" y="48458"/>
                  </a:lnTo>
                  <a:lnTo>
                    <a:pt x="1067942" y="64993"/>
                  </a:lnTo>
                  <a:lnTo>
                    <a:pt x="1113198" y="83629"/>
                  </a:lnTo>
                  <a:lnTo>
                    <a:pt x="1155604" y="104248"/>
                  </a:lnTo>
                  <a:lnTo>
                    <a:pt x="1194952" y="126733"/>
                  </a:lnTo>
                  <a:lnTo>
                    <a:pt x="1231035" y="150964"/>
                  </a:lnTo>
                  <a:lnTo>
                    <a:pt x="1263648" y="176825"/>
                  </a:lnTo>
                  <a:lnTo>
                    <a:pt x="1292583" y="204196"/>
                  </a:lnTo>
                  <a:lnTo>
                    <a:pt x="1317634" y="232961"/>
                  </a:lnTo>
                  <a:lnTo>
                    <a:pt x="1355255" y="294195"/>
                  </a:lnTo>
                  <a:lnTo>
                    <a:pt x="1374858" y="359583"/>
                  </a:lnTo>
                  <a:lnTo>
                    <a:pt x="1377386" y="393539"/>
                  </a:lnTo>
                  <a:lnTo>
                    <a:pt x="1374858" y="427495"/>
                  </a:lnTo>
                  <a:lnTo>
                    <a:pt x="1355255" y="492882"/>
                  </a:lnTo>
                  <a:lnTo>
                    <a:pt x="1317634" y="554117"/>
                  </a:lnTo>
                  <a:lnTo>
                    <a:pt x="1292583" y="582881"/>
                  </a:lnTo>
                  <a:lnTo>
                    <a:pt x="1263648" y="610252"/>
                  </a:lnTo>
                  <a:lnTo>
                    <a:pt x="1231035" y="636113"/>
                  </a:lnTo>
                  <a:lnTo>
                    <a:pt x="1194952" y="660345"/>
                  </a:lnTo>
                  <a:lnTo>
                    <a:pt x="1155604" y="682829"/>
                  </a:lnTo>
                  <a:lnTo>
                    <a:pt x="1113198" y="703448"/>
                  </a:lnTo>
                  <a:lnTo>
                    <a:pt x="1067942" y="722084"/>
                  </a:lnTo>
                  <a:lnTo>
                    <a:pt x="1020042" y="738619"/>
                  </a:lnTo>
                  <a:lnTo>
                    <a:pt x="969705" y="752933"/>
                  </a:lnTo>
                  <a:lnTo>
                    <a:pt x="917136" y="764910"/>
                  </a:lnTo>
                  <a:lnTo>
                    <a:pt x="862545" y="774431"/>
                  </a:lnTo>
                  <a:lnTo>
                    <a:pt x="806136" y="781378"/>
                  </a:lnTo>
                  <a:lnTo>
                    <a:pt x="748116" y="785633"/>
                  </a:lnTo>
                  <a:lnTo>
                    <a:pt x="688693" y="787078"/>
                  </a:lnTo>
                  <a:close/>
                </a:path>
              </a:pathLst>
            </a:custGeom>
            <a:solidFill>
              <a:srgbClr val="F4C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920338" y="4175130"/>
              <a:ext cx="1377950" cy="787400"/>
            </a:xfrm>
            <a:custGeom>
              <a:avLst/>
              <a:gdLst/>
              <a:ahLst/>
              <a:cxnLst/>
              <a:rect l="l" t="t" r="r" b="b"/>
              <a:pathLst>
                <a:path w="1377950" h="787400">
                  <a:moveTo>
                    <a:pt x="0" y="393539"/>
                  </a:moveTo>
                  <a:lnTo>
                    <a:pt x="2527" y="359583"/>
                  </a:lnTo>
                  <a:lnTo>
                    <a:pt x="9973" y="326429"/>
                  </a:lnTo>
                  <a:lnTo>
                    <a:pt x="38792" y="263000"/>
                  </a:lnTo>
                  <a:lnTo>
                    <a:pt x="84803" y="204196"/>
                  </a:lnTo>
                  <a:lnTo>
                    <a:pt x="113738" y="176825"/>
                  </a:lnTo>
                  <a:lnTo>
                    <a:pt x="146351" y="150964"/>
                  </a:lnTo>
                  <a:lnTo>
                    <a:pt x="182434" y="126733"/>
                  </a:lnTo>
                  <a:lnTo>
                    <a:pt x="221782" y="104248"/>
                  </a:lnTo>
                  <a:lnTo>
                    <a:pt x="264188" y="83629"/>
                  </a:lnTo>
                  <a:lnTo>
                    <a:pt x="309444" y="64993"/>
                  </a:lnTo>
                  <a:lnTo>
                    <a:pt x="357344" y="48458"/>
                  </a:lnTo>
                  <a:lnTo>
                    <a:pt x="407681" y="34144"/>
                  </a:lnTo>
                  <a:lnTo>
                    <a:pt x="460249" y="22167"/>
                  </a:lnTo>
                  <a:lnTo>
                    <a:pt x="514841" y="12646"/>
                  </a:lnTo>
                  <a:lnTo>
                    <a:pt x="571250" y="5699"/>
                  </a:lnTo>
                  <a:lnTo>
                    <a:pt x="629270" y="1444"/>
                  </a:lnTo>
                  <a:lnTo>
                    <a:pt x="688693" y="0"/>
                  </a:lnTo>
                  <a:lnTo>
                    <a:pt x="748116" y="1444"/>
                  </a:lnTo>
                  <a:lnTo>
                    <a:pt x="806136" y="5699"/>
                  </a:lnTo>
                  <a:lnTo>
                    <a:pt x="862545" y="12646"/>
                  </a:lnTo>
                  <a:lnTo>
                    <a:pt x="917137" y="22167"/>
                  </a:lnTo>
                  <a:lnTo>
                    <a:pt x="969705" y="34144"/>
                  </a:lnTo>
                  <a:lnTo>
                    <a:pt x="1020042" y="48458"/>
                  </a:lnTo>
                  <a:lnTo>
                    <a:pt x="1067942" y="64993"/>
                  </a:lnTo>
                  <a:lnTo>
                    <a:pt x="1113198" y="83629"/>
                  </a:lnTo>
                  <a:lnTo>
                    <a:pt x="1155604" y="104248"/>
                  </a:lnTo>
                  <a:lnTo>
                    <a:pt x="1194952" y="126733"/>
                  </a:lnTo>
                  <a:lnTo>
                    <a:pt x="1231035" y="150964"/>
                  </a:lnTo>
                  <a:lnTo>
                    <a:pt x="1263648" y="176825"/>
                  </a:lnTo>
                  <a:lnTo>
                    <a:pt x="1292583" y="204196"/>
                  </a:lnTo>
                  <a:lnTo>
                    <a:pt x="1317634" y="232961"/>
                  </a:lnTo>
                  <a:lnTo>
                    <a:pt x="1355255" y="294195"/>
                  </a:lnTo>
                  <a:lnTo>
                    <a:pt x="1374858" y="359583"/>
                  </a:lnTo>
                  <a:lnTo>
                    <a:pt x="1377386" y="393539"/>
                  </a:lnTo>
                  <a:lnTo>
                    <a:pt x="1367412" y="460649"/>
                  </a:lnTo>
                  <a:lnTo>
                    <a:pt x="1338593" y="524078"/>
                  </a:lnTo>
                  <a:lnTo>
                    <a:pt x="1292583" y="582881"/>
                  </a:lnTo>
                  <a:lnTo>
                    <a:pt x="1263648" y="610252"/>
                  </a:lnTo>
                  <a:lnTo>
                    <a:pt x="1231035" y="636113"/>
                  </a:lnTo>
                  <a:lnTo>
                    <a:pt x="1194952" y="660345"/>
                  </a:lnTo>
                  <a:lnTo>
                    <a:pt x="1155604" y="682829"/>
                  </a:lnTo>
                  <a:lnTo>
                    <a:pt x="1113198" y="703448"/>
                  </a:lnTo>
                  <a:lnTo>
                    <a:pt x="1067942" y="722084"/>
                  </a:lnTo>
                  <a:lnTo>
                    <a:pt x="1020042" y="738619"/>
                  </a:lnTo>
                  <a:lnTo>
                    <a:pt x="969705" y="752933"/>
                  </a:lnTo>
                  <a:lnTo>
                    <a:pt x="917137" y="764910"/>
                  </a:lnTo>
                  <a:lnTo>
                    <a:pt x="862545" y="774431"/>
                  </a:lnTo>
                  <a:lnTo>
                    <a:pt x="806136" y="781378"/>
                  </a:lnTo>
                  <a:lnTo>
                    <a:pt x="748116" y="785633"/>
                  </a:lnTo>
                  <a:lnTo>
                    <a:pt x="688693" y="787078"/>
                  </a:lnTo>
                  <a:lnTo>
                    <a:pt x="629270" y="785633"/>
                  </a:lnTo>
                  <a:lnTo>
                    <a:pt x="571250" y="781378"/>
                  </a:lnTo>
                  <a:lnTo>
                    <a:pt x="514841" y="774431"/>
                  </a:lnTo>
                  <a:lnTo>
                    <a:pt x="460249" y="764910"/>
                  </a:lnTo>
                  <a:lnTo>
                    <a:pt x="407681" y="752933"/>
                  </a:lnTo>
                  <a:lnTo>
                    <a:pt x="357344" y="738619"/>
                  </a:lnTo>
                  <a:lnTo>
                    <a:pt x="309444" y="722084"/>
                  </a:lnTo>
                  <a:lnTo>
                    <a:pt x="264188" y="703448"/>
                  </a:lnTo>
                  <a:lnTo>
                    <a:pt x="221782" y="682829"/>
                  </a:lnTo>
                  <a:lnTo>
                    <a:pt x="182434" y="660345"/>
                  </a:lnTo>
                  <a:lnTo>
                    <a:pt x="146351" y="636113"/>
                  </a:lnTo>
                  <a:lnTo>
                    <a:pt x="113738" y="610252"/>
                  </a:lnTo>
                  <a:lnTo>
                    <a:pt x="84803" y="582881"/>
                  </a:lnTo>
                  <a:lnTo>
                    <a:pt x="59752" y="554117"/>
                  </a:lnTo>
                  <a:lnTo>
                    <a:pt x="22131" y="492882"/>
                  </a:lnTo>
                  <a:lnTo>
                    <a:pt x="2527" y="427495"/>
                  </a:lnTo>
                  <a:lnTo>
                    <a:pt x="0" y="393539"/>
                  </a:lnTo>
                  <a:close/>
                </a:path>
              </a:pathLst>
            </a:custGeom>
            <a:ln w="12699">
              <a:solidFill>
                <a:srgbClr val="3153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0327437" y="4272505"/>
            <a:ext cx="5626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60">
              <a:lnSpc>
                <a:spcPct val="100000"/>
              </a:lnSpc>
              <a:spcBef>
                <a:spcPts val="100"/>
              </a:spcBef>
            </a:pPr>
            <a:r>
              <a:rPr sz="1800" b="1" spc="-155" dirty="0">
                <a:solidFill>
                  <a:srgbClr val="406F70"/>
                </a:solidFill>
                <a:latin typeface="Calibri"/>
                <a:cs typeface="Calibri"/>
              </a:rPr>
              <a:t>T</a:t>
            </a:r>
            <a:r>
              <a:rPr sz="1800" b="1" spc="-5" dirty="0">
                <a:solidFill>
                  <a:srgbClr val="406F70"/>
                </a:solidFill>
                <a:latin typeface="Calibri"/>
                <a:cs typeface="Calibri"/>
              </a:rPr>
              <a:t>ome  No</a:t>
            </a:r>
            <a:r>
              <a:rPr sz="1800" b="1" spc="-20" dirty="0">
                <a:solidFill>
                  <a:srgbClr val="406F70"/>
                </a:solidFill>
                <a:latin typeface="Calibri"/>
                <a:cs typeface="Calibri"/>
              </a:rPr>
              <a:t>t</a:t>
            </a:r>
            <a:r>
              <a:rPr sz="1800" b="1" spc="-5" dirty="0">
                <a:solidFill>
                  <a:srgbClr val="406F70"/>
                </a:solidFill>
                <a:latin typeface="Calibri"/>
                <a:cs typeface="Calibri"/>
              </a:rPr>
              <a:t>a!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6602" y="6282287"/>
            <a:ext cx="23723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406F70"/>
                </a:solidFill>
                <a:latin typeface="Calibri"/>
                <a:cs typeface="Calibri"/>
              </a:rPr>
              <a:t>INNOVATION</a:t>
            </a:r>
            <a:r>
              <a:rPr sz="10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6F70"/>
                </a:solidFill>
                <a:latin typeface="Calibri"/>
                <a:cs typeface="Calibri"/>
              </a:rPr>
              <a:t>FOR</a:t>
            </a:r>
            <a:r>
              <a:rPr sz="10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6F70"/>
                </a:solidFill>
                <a:latin typeface="Calibri"/>
                <a:cs typeface="Calibri"/>
              </a:rPr>
              <a:t>THE</a:t>
            </a:r>
            <a:r>
              <a:rPr sz="10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6F70"/>
                </a:solidFill>
                <a:latin typeface="Calibri"/>
                <a:cs typeface="Calibri"/>
              </a:rPr>
              <a:t>FOOD</a:t>
            </a:r>
            <a:r>
              <a:rPr sz="10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6F70"/>
                </a:solidFill>
                <a:latin typeface="Calibri"/>
                <a:cs typeface="Calibri"/>
              </a:rPr>
              <a:t>SERVICE SECTOR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1866" y="4350384"/>
            <a:ext cx="216154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59079" marR="5080" indent="-247015">
              <a:lnSpc>
                <a:spcPts val="3890"/>
              </a:lnSpc>
              <a:spcBef>
                <a:spcPts val="585"/>
              </a:spcBef>
            </a:pPr>
            <a:r>
              <a:rPr sz="3600" b="1" spc="-15" dirty="0">
                <a:solidFill>
                  <a:srgbClr val="406F70"/>
                </a:solidFill>
                <a:latin typeface="Calibri"/>
                <a:cs typeface="Calibri"/>
              </a:rPr>
              <a:t>Pedidos</a:t>
            </a:r>
            <a:r>
              <a:rPr sz="3600" b="1" spc="-8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406F70"/>
                </a:solidFill>
                <a:latin typeface="Calibri"/>
                <a:cs typeface="Calibri"/>
              </a:rPr>
              <a:t>sin </a:t>
            </a:r>
            <a:r>
              <a:rPr sz="3600" b="1" spc="-79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406F70"/>
                </a:solidFill>
                <a:latin typeface="Calibri"/>
                <a:cs typeface="Calibri"/>
              </a:rPr>
              <a:t>contacto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069769" cy="358509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079739" y="4120992"/>
            <a:ext cx="66808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Empresas</a:t>
            </a:r>
            <a:r>
              <a:rPr sz="2400" spc="15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tecnológicas</a:t>
            </a:r>
            <a:r>
              <a:rPr sz="2400" spc="16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como</a:t>
            </a:r>
            <a:r>
              <a:rPr sz="2400" spc="15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"Flipdish"</a:t>
            </a:r>
            <a:r>
              <a:rPr sz="2400" spc="15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han</a:t>
            </a:r>
            <a:r>
              <a:rPr sz="2400" spc="15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facilitado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79739" y="4450176"/>
            <a:ext cx="668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95350" algn="l"/>
                <a:tab pos="2483485" algn="l"/>
                <a:tab pos="3862704" algn="l"/>
                <a:tab pos="5214620" algn="l"/>
                <a:tab pos="6358890" algn="l"/>
              </a:tabLst>
            </a:pP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406F70"/>
                </a:solidFill>
                <a:latin typeface="Calibri"/>
                <a:cs typeface="Calibri"/>
              </a:rPr>
              <a:t>s</a:t>
            </a:r>
            <a:r>
              <a:rPr sz="2400" spc="-35" dirty="0">
                <a:solidFill>
                  <a:srgbClr val="406F7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t</a:t>
            </a:r>
            <a:r>
              <a:rPr sz="2400" spc="-55" dirty="0">
                <a:solidFill>
                  <a:srgbClr val="406F7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ansición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c</a:t>
            </a:r>
            <a:r>
              <a:rPr sz="2400" spc="-35" dirty="0">
                <a:solidFill>
                  <a:srgbClr val="406F70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eand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o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pedido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s	</a:t>
            </a:r>
            <a:r>
              <a:rPr sz="2400" spc="-50" dirty="0">
                <a:solidFill>
                  <a:srgbClr val="406F70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áciles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79739" y="4779360"/>
            <a:ext cx="668972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  <a:tabLst>
                <a:tab pos="1753870" algn="l"/>
                <a:tab pos="3075940" algn="l"/>
                <a:tab pos="3441700" algn="l"/>
                <a:tab pos="4025900" algn="l"/>
                <a:tab pos="5282565" algn="l"/>
                <a:tab pos="5738495" algn="l"/>
              </a:tabLst>
            </a:pP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impleme</a:t>
            </a:r>
            <a:r>
              <a:rPr sz="2400" spc="-25" dirty="0">
                <a:solidFill>
                  <a:srgbClr val="406F70"/>
                </a:solidFill>
                <a:latin typeface="Calibri"/>
                <a:cs typeface="Calibri"/>
              </a:rPr>
              <a:t>n</a:t>
            </a:r>
            <a:r>
              <a:rPr sz="2400" spc="-35" dirty="0">
                <a:solidFill>
                  <a:srgbClr val="406F7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ar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media</a:t>
            </a:r>
            <a:r>
              <a:rPr sz="2400" spc="-25" dirty="0">
                <a:solidFill>
                  <a:srgbClr val="406F70"/>
                </a:solidFill>
                <a:latin typeface="Calibri"/>
                <a:cs typeface="Calibri"/>
              </a:rPr>
              <a:t>n</a:t>
            </a:r>
            <a:r>
              <a:rPr sz="2400" spc="-30" dirty="0">
                <a:solidFill>
                  <a:srgbClr val="406F7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e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l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us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o	adicional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e	</a:t>
            </a:r>
            <a:r>
              <a:rPr sz="2400" spc="-25" dirty="0">
                <a:solidFill>
                  <a:srgbClr val="406F70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ódi</a:t>
            </a:r>
            <a:r>
              <a:rPr sz="2400" spc="-20" dirty="0">
                <a:solidFill>
                  <a:srgbClr val="406F70"/>
                </a:solidFill>
                <a:latin typeface="Calibri"/>
                <a:cs typeface="Calibri"/>
              </a:rPr>
              <a:t>g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os  QR,</a:t>
            </a:r>
            <a:r>
              <a:rPr sz="2400" spc="27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mejorando</a:t>
            </a:r>
            <a:r>
              <a:rPr sz="2400" spc="28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la</a:t>
            </a:r>
            <a:r>
              <a:rPr sz="2400" spc="28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eficiencia</a:t>
            </a:r>
            <a:r>
              <a:rPr sz="2400" spc="28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y</a:t>
            </a:r>
            <a:r>
              <a:rPr sz="2400" spc="28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reduciendo</a:t>
            </a:r>
            <a:r>
              <a:rPr sz="2400" spc="28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los</a:t>
            </a:r>
            <a:r>
              <a:rPr sz="2400" spc="28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puntos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79739" y="5437728"/>
            <a:ext cx="667702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  <a:tabLst>
                <a:tab pos="562610" algn="l"/>
                <a:tab pos="1878964" algn="l"/>
                <a:tab pos="2670175" algn="l"/>
                <a:tab pos="3258820" algn="l"/>
                <a:tab pos="5048885" algn="l"/>
                <a:tab pos="5600065" algn="l"/>
              </a:tabLst>
            </a:pP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e	</a:t>
            </a:r>
            <a:r>
              <a:rPr sz="2400" spc="-25" dirty="0">
                <a:solidFill>
                  <a:srgbClr val="406F70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o</a:t>
            </a:r>
            <a:r>
              <a:rPr sz="2400" spc="-25" dirty="0">
                <a:solidFill>
                  <a:srgbClr val="406F70"/>
                </a:solidFill>
                <a:latin typeface="Calibri"/>
                <a:cs typeface="Calibri"/>
              </a:rPr>
              <a:t>n</a:t>
            </a:r>
            <a:r>
              <a:rPr sz="2400" spc="-35" dirty="0">
                <a:solidFill>
                  <a:srgbClr val="406F7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ac</a:t>
            </a:r>
            <a:r>
              <a:rPr sz="2400" spc="-25" dirty="0">
                <a:solidFill>
                  <a:srgbClr val="406F7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o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pa</a:t>
            </a:r>
            <a:r>
              <a:rPr sz="2400" spc="-50" dirty="0">
                <a:solidFill>
                  <a:srgbClr val="406F7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lo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s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p</a:t>
            </a:r>
            <a:r>
              <a:rPr sz="2400" spc="-40" dirty="0">
                <a:solidFill>
                  <a:srgbClr val="406F7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o</a:t>
            </a:r>
            <a:r>
              <a:rPr sz="2400" spc="-25" dirty="0">
                <a:solidFill>
                  <a:srgbClr val="406F70"/>
                </a:solidFill>
                <a:latin typeface="Calibri"/>
                <a:cs typeface="Calibri"/>
              </a:rPr>
              <a:t>v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eedo</a:t>
            </a:r>
            <a:r>
              <a:rPr sz="2400" spc="-35" dirty="0">
                <a:solidFill>
                  <a:srgbClr val="406F70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s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e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se</a:t>
            </a:r>
            <a:r>
              <a:rPr sz="2400" spc="20" dirty="0">
                <a:solidFill>
                  <a:srgbClr val="406F70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vicios  alimentarios.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8432" y="6223371"/>
            <a:ext cx="203963" cy="26982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234807" y="1711825"/>
            <a:ext cx="5377815" cy="0"/>
          </a:xfrm>
          <a:custGeom>
            <a:avLst/>
            <a:gdLst/>
            <a:ahLst/>
            <a:cxnLst/>
            <a:rect l="l" t="t" r="r" b="b"/>
            <a:pathLst>
              <a:path w="5377815">
                <a:moveTo>
                  <a:pt x="5377588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F4C0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5651500" cy="6247130"/>
            <a:chOff x="0" y="0"/>
            <a:chExt cx="5651500" cy="6247130"/>
          </a:xfrm>
        </p:grpSpPr>
        <p:sp>
          <p:nvSpPr>
            <p:cNvPr id="5" name="object 5"/>
            <p:cNvSpPr/>
            <p:nvPr/>
          </p:nvSpPr>
          <p:spPr>
            <a:xfrm>
              <a:off x="2085425" y="4109756"/>
              <a:ext cx="2954020" cy="1305560"/>
            </a:xfrm>
            <a:custGeom>
              <a:avLst/>
              <a:gdLst/>
              <a:ahLst/>
              <a:cxnLst/>
              <a:rect l="l" t="t" r="r" b="b"/>
              <a:pathLst>
                <a:path w="2954020" h="1305560">
                  <a:moveTo>
                    <a:pt x="1539235" y="1305473"/>
                  </a:moveTo>
                  <a:lnTo>
                    <a:pt x="1355174" y="1305473"/>
                  </a:lnTo>
                  <a:lnTo>
                    <a:pt x="0" y="1305472"/>
                  </a:lnTo>
                  <a:lnTo>
                    <a:pt x="6675" y="1244126"/>
                  </a:lnTo>
                  <a:lnTo>
                    <a:pt x="14669" y="1193106"/>
                  </a:lnTo>
                  <a:lnTo>
                    <a:pt x="24440" y="1142697"/>
                  </a:lnTo>
                  <a:lnTo>
                    <a:pt x="35954" y="1092933"/>
                  </a:lnTo>
                  <a:lnTo>
                    <a:pt x="49177" y="1043847"/>
                  </a:lnTo>
                  <a:lnTo>
                    <a:pt x="64077" y="995472"/>
                  </a:lnTo>
                  <a:lnTo>
                    <a:pt x="80621" y="947841"/>
                  </a:lnTo>
                  <a:lnTo>
                    <a:pt x="98775" y="900988"/>
                  </a:lnTo>
                  <a:lnTo>
                    <a:pt x="118506" y="854946"/>
                  </a:lnTo>
                  <a:lnTo>
                    <a:pt x="139781" y="809748"/>
                  </a:lnTo>
                  <a:lnTo>
                    <a:pt x="162566" y="765427"/>
                  </a:lnTo>
                  <a:lnTo>
                    <a:pt x="186828" y="722017"/>
                  </a:lnTo>
                  <a:lnTo>
                    <a:pt x="212534" y="679551"/>
                  </a:lnTo>
                  <a:lnTo>
                    <a:pt x="217332" y="672259"/>
                  </a:lnTo>
                  <a:lnTo>
                    <a:pt x="229244" y="653048"/>
                  </a:lnTo>
                  <a:lnTo>
                    <a:pt x="256527" y="612573"/>
                  </a:lnTo>
                  <a:lnTo>
                    <a:pt x="285133" y="573093"/>
                  </a:lnTo>
                  <a:lnTo>
                    <a:pt x="315032" y="534638"/>
                  </a:lnTo>
                  <a:lnTo>
                    <a:pt x="346192" y="497241"/>
                  </a:lnTo>
                  <a:lnTo>
                    <a:pt x="378581" y="460933"/>
                  </a:lnTo>
                  <a:lnTo>
                    <a:pt x="412167" y="425747"/>
                  </a:lnTo>
                  <a:lnTo>
                    <a:pt x="446917" y="391714"/>
                  </a:lnTo>
                  <a:lnTo>
                    <a:pt x="482802" y="358865"/>
                  </a:lnTo>
                  <a:lnTo>
                    <a:pt x="519787" y="327233"/>
                  </a:lnTo>
                  <a:lnTo>
                    <a:pt x="557843" y="296850"/>
                  </a:lnTo>
                  <a:lnTo>
                    <a:pt x="596936" y="267747"/>
                  </a:lnTo>
                  <a:lnTo>
                    <a:pt x="637036" y="239957"/>
                  </a:lnTo>
                  <a:lnTo>
                    <a:pt x="678110" y="213510"/>
                  </a:lnTo>
                  <a:lnTo>
                    <a:pt x="720127" y="188439"/>
                  </a:lnTo>
                  <a:lnTo>
                    <a:pt x="763054" y="164776"/>
                  </a:lnTo>
                  <a:lnTo>
                    <a:pt x="806860" y="142552"/>
                  </a:lnTo>
                  <a:lnTo>
                    <a:pt x="851513" y="121799"/>
                  </a:lnTo>
                  <a:lnTo>
                    <a:pt x="896982" y="102549"/>
                  </a:lnTo>
                  <a:lnTo>
                    <a:pt x="943234" y="84834"/>
                  </a:lnTo>
                  <a:lnTo>
                    <a:pt x="990238" y="68686"/>
                  </a:lnTo>
                  <a:lnTo>
                    <a:pt x="1037961" y="54136"/>
                  </a:lnTo>
                  <a:lnTo>
                    <a:pt x="1086373" y="41217"/>
                  </a:lnTo>
                  <a:lnTo>
                    <a:pt x="1135440" y="29959"/>
                  </a:lnTo>
                  <a:lnTo>
                    <a:pt x="1185132" y="20396"/>
                  </a:lnTo>
                  <a:lnTo>
                    <a:pt x="1235417" y="12558"/>
                  </a:lnTo>
                  <a:lnTo>
                    <a:pt x="1286263" y="6477"/>
                  </a:lnTo>
                  <a:lnTo>
                    <a:pt x="1414534" y="0"/>
                  </a:lnTo>
                  <a:lnTo>
                    <a:pt x="1598594" y="0"/>
                  </a:lnTo>
                  <a:lnTo>
                    <a:pt x="2953769" y="0"/>
                  </a:lnTo>
                  <a:lnTo>
                    <a:pt x="2946850" y="63097"/>
                  </a:lnTo>
                  <a:lnTo>
                    <a:pt x="2938489" y="115824"/>
                  </a:lnTo>
                  <a:lnTo>
                    <a:pt x="2928231" y="167896"/>
                  </a:lnTo>
                  <a:lnTo>
                    <a:pt x="2916112" y="219274"/>
                  </a:lnTo>
                  <a:lnTo>
                    <a:pt x="2902170" y="269923"/>
                  </a:lnTo>
                  <a:lnTo>
                    <a:pt x="2886440" y="319805"/>
                  </a:lnTo>
                  <a:lnTo>
                    <a:pt x="2868961" y="368885"/>
                  </a:lnTo>
                  <a:lnTo>
                    <a:pt x="2849768" y="417124"/>
                  </a:lnTo>
                  <a:lnTo>
                    <a:pt x="2828898" y="464486"/>
                  </a:lnTo>
                  <a:lnTo>
                    <a:pt x="2806389" y="510935"/>
                  </a:lnTo>
                  <a:lnTo>
                    <a:pt x="2782276" y="556434"/>
                  </a:lnTo>
                  <a:lnTo>
                    <a:pt x="2756597" y="600945"/>
                  </a:lnTo>
                  <a:lnTo>
                    <a:pt x="2719546" y="658520"/>
                  </a:lnTo>
                  <a:lnTo>
                    <a:pt x="2720380" y="658520"/>
                  </a:lnTo>
                  <a:lnTo>
                    <a:pt x="2690550" y="702391"/>
                  </a:lnTo>
                  <a:lnTo>
                    <a:pt x="2661914" y="741262"/>
                  </a:lnTo>
                  <a:lnTo>
                    <a:pt x="2632018" y="779118"/>
                  </a:lnTo>
                  <a:lnTo>
                    <a:pt x="2600891" y="815931"/>
                  </a:lnTo>
                  <a:lnTo>
                    <a:pt x="2568566" y="851668"/>
                  </a:lnTo>
                  <a:lnTo>
                    <a:pt x="2535072" y="886299"/>
                  </a:lnTo>
                  <a:lnTo>
                    <a:pt x="2500441" y="919792"/>
                  </a:lnTo>
                  <a:lnTo>
                    <a:pt x="2464704" y="952118"/>
                  </a:lnTo>
                  <a:lnTo>
                    <a:pt x="2427892" y="983244"/>
                  </a:lnTo>
                  <a:lnTo>
                    <a:pt x="2390035" y="1013141"/>
                  </a:lnTo>
                  <a:lnTo>
                    <a:pt x="2351165" y="1041777"/>
                  </a:lnTo>
                  <a:lnTo>
                    <a:pt x="2311312" y="1069121"/>
                  </a:lnTo>
                  <a:lnTo>
                    <a:pt x="2270507" y="1095142"/>
                  </a:lnTo>
                  <a:lnTo>
                    <a:pt x="2228782" y="1119810"/>
                  </a:lnTo>
                  <a:lnTo>
                    <a:pt x="2186167" y="1143094"/>
                  </a:lnTo>
                  <a:lnTo>
                    <a:pt x="2142692" y="1164962"/>
                  </a:lnTo>
                  <a:lnTo>
                    <a:pt x="2098390" y="1185383"/>
                  </a:lnTo>
                  <a:lnTo>
                    <a:pt x="2053290" y="1204328"/>
                  </a:lnTo>
                  <a:lnTo>
                    <a:pt x="2007425" y="1221764"/>
                  </a:lnTo>
                  <a:lnTo>
                    <a:pt x="1960824" y="1237662"/>
                  </a:lnTo>
                  <a:lnTo>
                    <a:pt x="1913518" y="1251989"/>
                  </a:lnTo>
                  <a:lnTo>
                    <a:pt x="1865539" y="1264716"/>
                  </a:lnTo>
                  <a:lnTo>
                    <a:pt x="1816918" y="1275811"/>
                  </a:lnTo>
                  <a:lnTo>
                    <a:pt x="1767684" y="1285243"/>
                  </a:lnTo>
                  <a:lnTo>
                    <a:pt x="1717870" y="1292981"/>
                  </a:lnTo>
                  <a:lnTo>
                    <a:pt x="1667506" y="1298995"/>
                  </a:lnTo>
                  <a:lnTo>
                    <a:pt x="1539235" y="1305472"/>
                  </a:lnTo>
                  <a:close/>
                </a:path>
              </a:pathLst>
            </a:custGeom>
            <a:solidFill>
              <a:srgbClr val="406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04616" y="4992601"/>
              <a:ext cx="1835150" cy="815340"/>
            </a:xfrm>
            <a:custGeom>
              <a:avLst/>
              <a:gdLst/>
              <a:ahLst/>
              <a:cxnLst/>
              <a:rect l="l" t="t" r="r" b="b"/>
              <a:pathLst>
                <a:path w="1835150" h="815339">
                  <a:moveTo>
                    <a:pt x="878563" y="0"/>
                  </a:moveTo>
                  <a:lnTo>
                    <a:pt x="992883" y="0"/>
                  </a:lnTo>
                  <a:lnTo>
                    <a:pt x="1834578" y="0"/>
                  </a:lnTo>
                  <a:lnTo>
                    <a:pt x="1827833" y="55906"/>
                  </a:lnTo>
                  <a:lnTo>
                    <a:pt x="1818717" y="104829"/>
                  </a:lnTo>
                  <a:lnTo>
                    <a:pt x="1807000" y="152778"/>
                  </a:lnTo>
                  <a:lnTo>
                    <a:pt x="1792760" y="199676"/>
                  </a:lnTo>
                  <a:lnTo>
                    <a:pt x="1776075" y="245447"/>
                  </a:lnTo>
                  <a:lnTo>
                    <a:pt x="1757021" y="290011"/>
                  </a:lnTo>
                  <a:lnTo>
                    <a:pt x="1735676" y="333291"/>
                  </a:lnTo>
                  <a:lnTo>
                    <a:pt x="1712115" y="375211"/>
                  </a:lnTo>
                  <a:lnTo>
                    <a:pt x="1689103" y="411159"/>
                  </a:lnTo>
                  <a:lnTo>
                    <a:pt x="1689621" y="411159"/>
                  </a:lnTo>
                  <a:lnTo>
                    <a:pt x="1641015" y="478650"/>
                  </a:lnTo>
                  <a:lnTo>
                    <a:pt x="1608796" y="516955"/>
                  </a:lnTo>
                  <a:lnTo>
                    <a:pt x="1574527" y="553378"/>
                  </a:lnTo>
                  <a:lnTo>
                    <a:pt x="1538295" y="587828"/>
                  </a:lnTo>
                  <a:lnTo>
                    <a:pt x="1500191" y="620216"/>
                  </a:lnTo>
                  <a:lnTo>
                    <a:pt x="1460302" y="650453"/>
                  </a:lnTo>
                  <a:lnTo>
                    <a:pt x="1418718" y="678450"/>
                  </a:lnTo>
                  <a:lnTo>
                    <a:pt x="1375528" y="704118"/>
                  </a:lnTo>
                  <a:lnTo>
                    <a:pt x="1330820" y="727366"/>
                  </a:lnTo>
                  <a:lnTo>
                    <a:pt x="1284684" y="748106"/>
                  </a:lnTo>
                  <a:lnTo>
                    <a:pt x="1237208" y="766248"/>
                  </a:lnTo>
                  <a:lnTo>
                    <a:pt x="1188481" y="781703"/>
                  </a:lnTo>
                  <a:lnTo>
                    <a:pt x="1138592" y="794382"/>
                  </a:lnTo>
                  <a:lnTo>
                    <a:pt x="1087630" y="804195"/>
                  </a:lnTo>
                  <a:lnTo>
                    <a:pt x="1035684" y="811053"/>
                  </a:lnTo>
                  <a:lnTo>
                    <a:pt x="956015" y="815097"/>
                  </a:lnTo>
                  <a:lnTo>
                    <a:pt x="841695" y="815097"/>
                  </a:lnTo>
                  <a:lnTo>
                    <a:pt x="0" y="815097"/>
                  </a:lnTo>
                  <a:lnTo>
                    <a:pt x="7119" y="756841"/>
                  </a:lnTo>
                  <a:lnTo>
                    <a:pt x="16867" y="705659"/>
                  </a:lnTo>
                  <a:lnTo>
                    <a:pt x="29460" y="655553"/>
                  </a:lnTo>
                  <a:lnTo>
                    <a:pt x="44810" y="606613"/>
                  </a:lnTo>
                  <a:lnTo>
                    <a:pt x="62828" y="558928"/>
                  </a:lnTo>
                  <a:lnTo>
                    <a:pt x="83425" y="512586"/>
                  </a:lnTo>
                  <a:lnTo>
                    <a:pt x="106514" y="467677"/>
                  </a:lnTo>
                  <a:lnTo>
                    <a:pt x="132004" y="424290"/>
                  </a:lnTo>
                  <a:lnTo>
                    <a:pt x="134984" y="419738"/>
                  </a:lnTo>
                  <a:lnTo>
                    <a:pt x="142383" y="407743"/>
                  </a:lnTo>
                  <a:lnTo>
                    <a:pt x="170337" y="366991"/>
                  </a:lnTo>
                  <a:lnTo>
                    <a:pt x="200431" y="327911"/>
                  </a:lnTo>
                  <a:lnTo>
                    <a:pt x="232580" y="290588"/>
                  </a:lnTo>
                  <a:lnTo>
                    <a:pt x="266698" y="255107"/>
                  </a:lnTo>
                  <a:lnTo>
                    <a:pt x="302701" y="221553"/>
                  </a:lnTo>
                  <a:lnTo>
                    <a:pt x="340504" y="190012"/>
                  </a:lnTo>
                  <a:lnTo>
                    <a:pt x="380023" y="160569"/>
                  </a:lnTo>
                  <a:lnTo>
                    <a:pt x="421172" y="133309"/>
                  </a:lnTo>
                  <a:lnTo>
                    <a:pt x="463867" y="108317"/>
                  </a:lnTo>
                  <a:lnTo>
                    <a:pt x="508024" y="85679"/>
                  </a:lnTo>
                  <a:lnTo>
                    <a:pt x="553556" y="65479"/>
                  </a:lnTo>
                  <a:lnTo>
                    <a:pt x="600380" y="47803"/>
                  </a:lnTo>
                  <a:lnTo>
                    <a:pt x="648410" y="32736"/>
                  </a:lnTo>
                  <a:lnTo>
                    <a:pt x="697563" y="20364"/>
                  </a:lnTo>
                  <a:lnTo>
                    <a:pt x="747753" y="10772"/>
                  </a:lnTo>
                  <a:lnTo>
                    <a:pt x="798894" y="4044"/>
                  </a:lnTo>
                  <a:lnTo>
                    <a:pt x="878563" y="0"/>
                  </a:lnTo>
                  <a:close/>
                </a:path>
              </a:pathLst>
            </a:custGeom>
            <a:ln w="12699">
              <a:solidFill>
                <a:srgbClr val="F4C0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651291" cy="624697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5509" rIns="0" bIns="0" rtlCol="0">
            <a:spAutoFit/>
          </a:bodyPr>
          <a:lstStyle/>
          <a:p>
            <a:pPr marL="8279130" marR="5080" indent="-2048510">
              <a:lnSpc>
                <a:spcPct val="71000"/>
              </a:lnSpc>
              <a:spcBef>
                <a:spcPts val="1095"/>
              </a:spcBef>
            </a:pPr>
            <a:r>
              <a:rPr sz="2750" spc="10" dirty="0"/>
              <a:t>Comunicación </a:t>
            </a:r>
            <a:r>
              <a:rPr sz="2750" spc="15" dirty="0"/>
              <a:t>de Campo </a:t>
            </a:r>
            <a:r>
              <a:rPr sz="2750" spc="5" dirty="0"/>
              <a:t>Cercano </a:t>
            </a:r>
            <a:r>
              <a:rPr sz="2750" spc="-610" dirty="0"/>
              <a:t> </a:t>
            </a:r>
            <a:r>
              <a:rPr sz="2750" spc="5" dirty="0"/>
              <a:t>(NFC)</a:t>
            </a:r>
            <a:endParaRPr sz="2750"/>
          </a:p>
        </p:txBody>
      </p:sp>
      <p:sp>
        <p:nvSpPr>
          <p:cNvPr id="13" name="object 13"/>
          <p:cNvSpPr txBox="1"/>
          <p:nvPr/>
        </p:nvSpPr>
        <p:spPr>
          <a:xfrm>
            <a:off x="8962488" y="6299048"/>
            <a:ext cx="237236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000" spc="-20" dirty="0">
                <a:solidFill>
                  <a:srgbClr val="406F70"/>
                </a:solidFill>
                <a:latin typeface="Calibri"/>
                <a:cs typeface="Calibri"/>
              </a:rPr>
              <a:t>INNOVATION</a:t>
            </a:r>
            <a:r>
              <a:rPr sz="10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6F70"/>
                </a:solidFill>
                <a:latin typeface="Calibri"/>
                <a:cs typeface="Calibri"/>
              </a:rPr>
              <a:t>FOR</a:t>
            </a:r>
            <a:r>
              <a:rPr sz="10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6F70"/>
                </a:solidFill>
                <a:latin typeface="Calibri"/>
                <a:cs typeface="Calibri"/>
              </a:rPr>
              <a:t>THE</a:t>
            </a:r>
            <a:r>
              <a:rPr sz="10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6F70"/>
                </a:solidFill>
                <a:latin typeface="Calibri"/>
                <a:cs typeface="Calibri"/>
              </a:rPr>
              <a:t>FOOD</a:t>
            </a:r>
            <a:r>
              <a:rPr sz="10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6F70"/>
                </a:solidFill>
                <a:latin typeface="Calibri"/>
                <a:cs typeface="Calibri"/>
              </a:rPr>
              <a:t>SERVICE SECTOR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23293" y="1784625"/>
            <a:ext cx="578294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La</a:t>
            </a:r>
            <a:r>
              <a:rPr sz="2400" spc="36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comunicación</a:t>
            </a:r>
            <a:r>
              <a:rPr sz="2400" spc="37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de</a:t>
            </a:r>
            <a:r>
              <a:rPr sz="2400" spc="37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campo</a:t>
            </a:r>
            <a:r>
              <a:rPr sz="2400" spc="36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cercano</a:t>
            </a:r>
            <a:r>
              <a:rPr sz="2400" spc="37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(NFC)</a:t>
            </a:r>
            <a:r>
              <a:rPr sz="2400" spc="37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es </a:t>
            </a:r>
            <a:r>
              <a:rPr sz="2400" spc="-53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una</a:t>
            </a:r>
            <a:r>
              <a:rPr sz="2400" spc="44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tecnología</a:t>
            </a:r>
            <a:r>
              <a:rPr sz="2400" spc="44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que</a:t>
            </a:r>
            <a:r>
              <a:rPr sz="2400" spc="44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permite</a:t>
            </a:r>
            <a:r>
              <a:rPr sz="2400" spc="44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la</a:t>
            </a:r>
            <a:r>
              <a:rPr sz="2400" spc="44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comunicación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23293" y="2442993"/>
            <a:ext cx="5775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7230" algn="l"/>
                <a:tab pos="2467610" algn="l"/>
                <a:tab pos="3505200" algn="l"/>
                <a:tab pos="4318000" algn="l"/>
              </a:tabLst>
            </a:pP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de	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proximidad	entre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dos	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dispositivos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23293" y="2681753"/>
            <a:ext cx="5775960" cy="271081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electrónicos.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ts val="2590"/>
              </a:lnSpc>
              <a:spcBef>
                <a:spcPts val="1040"/>
              </a:spcBef>
            </a:pP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Utilizado sobre todo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para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los servicios de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pago </a:t>
            </a:r>
            <a:r>
              <a:rPr sz="2400" spc="-53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sin </a:t>
            </a:r>
            <a:r>
              <a:rPr sz="2400" spc="-20" dirty="0">
                <a:solidFill>
                  <a:srgbClr val="085155"/>
                </a:solidFill>
                <a:latin typeface="Calibri"/>
                <a:cs typeface="Calibri"/>
              </a:rPr>
              <a:t>contacto,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es un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elemento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más de la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rápida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85155"/>
                </a:solidFill>
                <a:latin typeface="Calibri"/>
                <a:cs typeface="Calibri"/>
              </a:rPr>
              <a:t>transferencia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de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información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que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facilita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una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85155"/>
                </a:solidFill>
                <a:latin typeface="Calibri"/>
                <a:cs typeface="Calibri"/>
              </a:rPr>
              <a:t>mayor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información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85155"/>
                </a:solidFill>
                <a:latin typeface="Calibri"/>
                <a:cs typeface="Calibri"/>
              </a:rPr>
              <a:t>tanto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 para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las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empresas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como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para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 los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 consumidores.</a:t>
            </a:r>
            <a:endParaRPr sz="24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680"/>
              </a:spcBef>
            </a:pP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La</a:t>
            </a:r>
            <a:r>
              <a:rPr sz="2400" spc="15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tecnología</a:t>
            </a:r>
            <a:r>
              <a:rPr sz="2400" spc="15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NFC</a:t>
            </a:r>
            <a:r>
              <a:rPr sz="2400" spc="15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puede</a:t>
            </a:r>
            <a:r>
              <a:rPr sz="2400" spc="15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85155"/>
                </a:solidFill>
                <a:latin typeface="Calibri"/>
                <a:cs typeface="Calibri"/>
              </a:rPr>
              <a:t>encontrarse</a:t>
            </a:r>
            <a:r>
              <a:rPr sz="2400" spc="16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en</a:t>
            </a:r>
            <a:r>
              <a:rPr sz="2400" spc="15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todo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23293" y="5330464"/>
            <a:ext cx="578421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  <a:tabLst>
                <a:tab pos="483234" algn="l"/>
                <a:tab pos="1677035" algn="l"/>
                <a:tab pos="2238375" algn="l"/>
                <a:tab pos="3877310" algn="l"/>
                <a:tab pos="4264660" algn="l"/>
                <a:tab pos="5459730" algn="l"/>
              </a:tabLst>
            </a:pP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l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si</a:t>
            </a:r>
            <a:r>
              <a:rPr sz="2400" spc="-30" dirty="0">
                <a:solidFill>
                  <a:srgbClr val="085155"/>
                </a:solidFill>
                <a:latin typeface="Calibri"/>
                <a:cs typeface="Calibri"/>
              </a:rPr>
              <a:t>st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em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e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p</a:t>
            </a:r>
            <a:r>
              <a:rPr sz="2400" spc="-40" dirty="0">
                <a:solidFill>
                  <a:srgbClr val="085155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oducció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n	y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se</a:t>
            </a:r>
            <a:r>
              <a:rPr sz="2400" spc="20" dirty="0">
                <a:solidFill>
                  <a:srgbClr val="085155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vici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o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de 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alimentos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para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estas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 capacidades de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datos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8432" y="6223371"/>
            <a:ext cx="203963" cy="26982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234807" y="1711825"/>
            <a:ext cx="5377815" cy="0"/>
          </a:xfrm>
          <a:custGeom>
            <a:avLst/>
            <a:gdLst/>
            <a:ahLst/>
            <a:cxnLst/>
            <a:rect l="l" t="t" r="r" b="b"/>
            <a:pathLst>
              <a:path w="5377815">
                <a:moveTo>
                  <a:pt x="5377588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F4C0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5651500" cy="6247130"/>
            <a:chOff x="0" y="0"/>
            <a:chExt cx="5651500" cy="6247130"/>
          </a:xfrm>
        </p:grpSpPr>
        <p:sp>
          <p:nvSpPr>
            <p:cNvPr id="5" name="object 5"/>
            <p:cNvSpPr/>
            <p:nvPr/>
          </p:nvSpPr>
          <p:spPr>
            <a:xfrm>
              <a:off x="2085425" y="4109756"/>
              <a:ext cx="2954020" cy="1305560"/>
            </a:xfrm>
            <a:custGeom>
              <a:avLst/>
              <a:gdLst/>
              <a:ahLst/>
              <a:cxnLst/>
              <a:rect l="l" t="t" r="r" b="b"/>
              <a:pathLst>
                <a:path w="2954020" h="1305560">
                  <a:moveTo>
                    <a:pt x="1539235" y="1305473"/>
                  </a:moveTo>
                  <a:lnTo>
                    <a:pt x="1355174" y="1305473"/>
                  </a:lnTo>
                  <a:lnTo>
                    <a:pt x="0" y="1305472"/>
                  </a:lnTo>
                  <a:lnTo>
                    <a:pt x="6675" y="1244126"/>
                  </a:lnTo>
                  <a:lnTo>
                    <a:pt x="14669" y="1193106"/>
                  </a:lnTo>
                  <a:lnTo>
                    <a:pt x="24440" y="1142697"/>
                  </a:lnTo>
                  <a:lnTo>
                    <a:pt x="35954" y="1092933"/>
                  </a:lnTo>
                  <a:lnTo>
                    <a:pt x="49177" y="1043847"/>
                  </a:lnTo>
                  <a:lnTo>
                    <a:pt x="64077" y="995472"/>
                  </a:lnTo>
                  <a:lnTo>
                    <a:pt x="80621" y="947841"/>
                  </a:lnTo>
                  <a:lnTo>
                    <a:pt x="98775" y="900988"/>
                  </a:lnTo>
                  <a:lnTo>
                    <a:pt x="118506" y="854946"/>
                  </a:lnTo>
                  <a:lnTo>
                    <a:pt x="139781" y="809748"/>
                  </a:lnTo>
                  <a:lnTo>
                    <a:pt x="162566" y="765427"/>
                  </a:lnTo>
                  <a:lnTo>
                    <a:pt x="186828" y="722017"/>
                  </a:lnTo>
                  <a:lnTo>
                    <a:pt x="212534" y="679551"/>
                  </a:lnTo>
                  <a:lnTo>
                    <a:pt x="217332" y="672259"/>
                  </a:lnTo>
                  <a:lnTo>
                    <a:pt x="229244" y="653048"/>
                  </a:lnTo>
                  <a:lnTo>
                    <a:pt x="256527" y="612573"/>
                  </a:lnTo>
                  <a:lnTo>
                    <a:pt x="285133" y="573093"/>
                  </a:lnTo>
                  <a:lnTo>
                    <a:pt x="315032" y="534638"/>
                  </a:lnTo>
                  <a:lnTo>
                    <a:pt x="346192" y="497241"/>
                  </a:lnTo>
                  <a:lnTo>
                    <a:pt x="378581" y="460933"/>
                  </a:lnTo>
                  <a:lnTo>
                    <a:pt x="412167" y="425747"/>
                  </a:lnTo>
                  <a:lnTo>
                    <a:pt x="446917" y="391714"/>
                  </a:lnTo>
                  <a:lnTo>
                    <a:pt x="482802" y="358865"/>
                  </a:lnTo>
                  <a:lnTo>
                    <a:pt x="519787" y="327233"/>
                  </a:lnTo>
                  <a:lnTo>
                    <a:pt x="557843" y="296850"/>
                  </a:lnTo>
                  <a:lnTo>
                    <a:pt x="596936" y="267747"/>
                  </a:lnTo>
                  <a:lnTo>
                    <a:pt x="637036" y="239957"/>
                  </a:lnTo>
                  <a:lnTo>
                    <a:pt x="678110" y="213510"/>
                  </a:lnTo>
                  <a:lnTo>
                    <a:pt x="720127" y="188439"/>
                  </a:lnTo>
                  <a:lnTo>
                    <a:pt x="763054" y="164776"/>
                  </a:lnTo>
                  <a:lnTo>
                    <a:pt x="806860" y="142552"/>
                  </a:lnTo>
                  <a:lnTo>
                    <a:pt x="851513" y="121799"/>
                  </a:lnTo>
                  <a:lnTo>
                    <a:pt x="896982" y="102549"/>
                  </a:lnTo>
                  <a:lnTo>
                    <a:pt x="943234" y="84834"/>
                  </a:lnTo>
                  <a:lnTo>
                    <a:pt x="990238" y="68686"/>
                  </a:lnTo>
                  <a:lnTo>
                    <a:pt x="1037961" y="54136"/>
                  </a:lnTo>
                  <a:lnTo>
                    <a:pt x="1086373" y="41217"/>
                  </a:lnTo>
                  <a:lnTo>
                    <a:pt x="1135440" y="29959"/>
                  </a:lnTo>
                  <a:lnTo>
                    <a:pt x="1185132" y="20396"/>
                  </a:lnTo>
                  <a:lnTo>
                    <a:pt x="1235417" y="12558"/>
                  </a:lnTo>
                  <a:lnTo>
                    <a:pt x="1286263" y="6477"/>
                  </a:lnTo>
                  <a:lnTo>
                    <a:pt x="1414534" y="0"/>
                  </a:lnTo>
                  <a:lnTo>
                    <a:pt x="1598594" y="0"/>
                  </a:lnTo>
                  <a:lnTo>
                    <a:pt x="2953769" y="0"/>
                  </a:lnTo>
                  <a:lnTo>
                    <a:pt x="2946850" y="63097"/>
                  </a:lnTo>
                  <a:lnTo>
                    <a:pt x="2938489" y="115824"/>
                  </a:lnTo>
                  <a:lnTo>
                    <a:pt x="2928231" y="167896"/>
                  </a:lnTo>
                  <a:lnTo>
                    <a:pt x="2916112" y="219274"/>
                  </a:lnTo>
                  <a:lnTo>
                    <a:pt x="2902170" y="269923"/>
                  </a:lnTo>
                  <a:lnTo>
                    <a:pt x="2886440" y="319805"/>
                  </a:lnTo>
                  <a:lnTo>
                    <a:pt x="2868961" y="368885"/>
                  </a:lnTo>
                  <a:lnTo>
                    <a:pt x="2849768" y="417124"/>
                  </a:lnTo>
                  <a:lnTo>
                    <a:pt x="2828898" y="464486"/>
                  </a:lnTo>
                  <a:lnTo>
                    <a:pt x="2806389" y="510935"/>
                  </a:lnTo>
                  <a:lnTo>
                    <a:pt x="2782276" y="556434"/>
                  </a:lnTo>
                  <a:lnTo>
                    <a:pt x="2756597" y="600945"/>
                  </a:lnTo>
                  <a:lnTo>
                    <a:pt x="2719546" y="658520"/>
                  </a:lnTo>
                  <a:lnTo>
                    <a:pt x="2720380" y="658520"/>
                  </a:lnTo>
                  <a:lnTo>
                    <a:pt x="2690550" y="702391"/>
                  </a:lnTo>
                  <a:lnTo>
                    <a:pt x="2661914" y="741262"/>
                  </a:lnTo>
                  <a:lnTo>
                    <a:pt x="2632018" y="779118"/>
                  </a:lnTo>
                  <a:lnTo>
                    <a:pt x="2600891" y="815931"/>
                  </a:lnTo>
                  <a:lnTo>
                    <a:pt x="2568566" y="851668"/>
                  </a:lnTo>
                  <a:lnTo>
                    <a:pt x="2535072" y="886299"/>
                  </a:lnTo>
                  <a:lnTo>
                    <a:pt x="2500441" y="919792"/>
                  </a:lnTo>
                  <a:lnTo>
                    <a:pt x="2464704" y="952118"/>
                  </a:lnTo>
                  <a:lnTo>
                    <a:pt x="2427892" y="983244"/>
                  </a:lnTo>
                  <a:lnTo>
                    <a:pt x="2390035" y="1013141"/>
                  </a:lnTo>
                  <a:lnTo>
                    <a:pt x="2351165" y="1041777"/>
                  </a:lnTo>
                  <a:lnTo>
                    <a:pt x="2311312" y="1069121"/>
                  </a:lnTo>
                  <a:lnTo>
                    <a:pt x="2270507" y="1095142"/>
                  </a:lnTo>
                  <a:lnTo>
                    <a:pt x="2228782" y="1119810"/>
                  </a:lnTo>
                  <a:lnTo>
                    <a:pt x="2186167" y="1143094"/>
                  </a:lnTo>
                  <a:lnTo>
                    <a:pt x="2142692" y="1164962"/>
                  </a:lnTo>
                  <a:lnTo>
                    <a:pt x="2098390" y="1185383"/>
                  </a:lnTo>
                  <a:lnTo>
                    <a:pt x="2053290" y="1204328"/>
                  </a:lnTo>
                  <a:lnTo>
                    <a:pt x="2007425" y="1221764"/>
                  </a:lnTo>
                  <a:lnTo>
                    <a:pt x="1960824" y="1237662"/>
                  </a:lnTo>
                  <a:lnTo>
                    <a:pt x="1913518" y="1251989"/>
                  </a:lnTo>
                  <a:lnTo>
                    <a:pt x="1865539" y="1264716"/>
                  </a:lnTo>
                  <a:lnTo>
                    <a:pt x="1816918" y="1275811"/>
                  </a:lnTo>
                  <a:lnTo>
                    <a:pt x="1767684" y="1285243"/>
                  </a:lnTo>
                  <a:lnTo>
                    <a:pt x="1717870" y="1292981"/>
                  </a:lnTo>
                  <a:lnTo>
                    <a:pt x="1667506" y="1298995"/>
                  </a:lnTo>
                  <a:lnTo>
                    <a:pt x="1539235" y="1305472"/>
                  </a:lnTo>
                  <a:close/>
                </a:path>
              </a:pathLst>
            </a:custGeom>
            <a:solidFill>
              <a:srgbClr val="406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04616" y="4992601"/>
              <a:ext cx="1835150" cy="815340"/>
            </a:xfrm>
            <a:custGeom>
              <a:avLst/>
              <a:gdLst/>
              <a:ahLst/>
              <a:cxnLst/>
              <a:rect l="l" t="t" r="r" b="b"/>
              <a:pathLst>
                <a:path w="1835150" h="815339">
                  <a:moveTo>
                    <a:pt x="878563" y="0"/>
                  </a:moveTo>
                  <a:lnTo>
                    <a:pt x="992883" y="0"/>
                  </a:lnTo>
                  <a:lnTo>
                    <a:pt x="1834578" y="0"/>
                  </a:lnTo>
                  <a:lnTo>
                    <a:pt x="1827833" y="55906"/>
                  </a:lnTo>
                  <a:lnTo>
                    <a:pt x="1818717" y="104829"/>
                  </a:lnTo>
                  <a:lnTo>
                    <a:pt x="1807000" y="152778"/>
                  </a:lnTo>
                  <a:lnTo>
                    <a:pt x="1792760" y="199676"/>
                  </a:lnTo>
                  <a:lnTo>
                    <a:pt x="1776075" y="245447"/>
                  </a:lnTo>
                  <a:lnTo>
                    <a:pt x="1757021" y="290011"/>
                  </a:lnTo>
                  <a:lnTo>
                    <a:pt x="1735676" y="333291"/>
                  </a:lnTo>
                  <a:lnTo>
                    <a:pt x="1712115" y="375211"/>
                  </a:lnTo>
                  <a:lnTo>
                    <a:pt x="1689103" y="411159"/>
                  </a:lnTo>
                  <a:lnTo>
                    <a:pt x="1689621" y="411159"/>
                  </a:lnTo>
                  <a:lnTo>
                    <a:pt x="1641015" y="478650"/>
                  </a:lnTo>
                  <a:lnTo>
                    <a:pt x="1608796" y="516955"/>
                  </a:lnTo>
                  <a:lnTo>
                    <a:pt x="1574527" y="553378"/>
                  </a:lnTo>
                  <a:lnTo>
                    <a:pt x="1538295" y="587828"/>
                  </a:lnTo>
                  <a:lnTo>
                    <a:pt x="1500191" y="620216"/>
                  </a:lnTo>
                  <a:lnTo>
                    <a:pt x="1460302" y="650453"/>
                  </a:lnTo>
                  <a:lnTo>
                    <a:pt x="1418718" y="678450"/>
                  </a:lnTo>
                  <a:lnTo>
                    <a:pt x="1375528" y="704118"/>
                  </a:lnTo>
                  <a:lnTo>
                    <a:pt x="1330820" y="727366"/>
                  </a:lnTo>
                  <a:lnTo>
                    <a:pt x="1284684" y="748106"/>
                  </a:lnTo>
                  <a:lnTo>
                    <a:pt x="1237208" y="766248"/>
                  </a:lnTo>
                  <a:lnTo>
                    <a:pt x="1188481" y="781703"/>
                  </a:lnTo>
                  <a:lnTo>
                    <a:pt x="1138592" y="794382"/>
                  </a:lnTo>
                  <a:lnTo>
                    <a:pt x="1087630" y="804195"/>
                  </a:lnTo>
                  <a:lnTo>
                    <a:pt x="1035684" y="811053"/>
                  </a:lnTo>
                  <a:lnTo>
                    <a:pt x="956015" y="815097"/>
                  </a:lnTo>
                  <a:lnTo>
                    <a:pt x="841695" y="815097"/>
                  </a:lnTo>
                  <a:lnTo>
                    <a:pt x="0" y="815097"/>
                  </a:lnTo>
                  <a:lnTo>
                    <a:pt x="7119" y="756841"/>
                  </a:lnTo>
                  <a:lnTo>
                    <a:pt x="16867" y="705659"/>
                  </a:lnTo>
                  <a:lnTo>
                    <a:pt x="29460" y="655553"/>
                  </a:lnTo>
                  <a:lnTo>
                    <a:pt x="44810" y="606613"/>
                  </a:lnTo>
                  <a:lnTo>
                    <a:pt x="62828" y="558928"/>
                  </a:lnTo>
                  <a:lnTo>
                    <a:pt x="83425" y="512586"/>
                  </a:lnTo>
                  <a:lnTo>
                    <a:pt x="106514" y="467677"/>
                  </a:lnTo>
                  <a:lnTo>
                    <a:pt x="132004" y="424290"/>
                  </a:lnTo>
                  <a:lnTo>
                    <a:pt x="134984" y="419738"/>
                  </a:lnTo>
                  <a:lnTo>
                    <a:pt x="142383" y="407743"/>
                  </a:lnTo>
                  <a:lnTo>
                    <a:pt x="170337" y="366991"/>
                  </a:lnTo>
                  <a:lnTo>
                    <a:pt x="200431" y="327911"/>
                  </a:lnTo>
                  <a:lnTo>
                    <a:pt x="232580" y="290588"/>
                  </a:lnTo>
                  <a:lnTo>
                    <a:pt x="266698" y="255107"/>
                  </a:lnTo>
                  <a:lnTo>
                    <a:pt x="302701" y="221553"/>
                  </a:lnTo>
                  <a:lnTo>
                    <a:pt x="340504" y="190012"/>
                  </a:lnTo>
                  <a:lnTo>
                    <a:pt x="380023" y="160569"/>
                  </a:lnTo>
                  <a:lnTo>
                    <a:pt x="421172" y="133309"/>
                  </a:lnTo>
                  <a:lnTo>
                    <a:pt x="463867" y="108317"/>
                  </a:lnTo>
                  <a:lnTo>
                    <a:pt x="508024" y="85679"/>
                  </a:lnTo>
                  <a:lnTo>
                    <a:pt x="553556" y="65479"/>
                  </a:lnTo>
                  <a:lnTo>
                    <a:pt x="600380" y="47803"/>
                  </a:lnTo>
                  <a:lnTo>
                    <a:pt x="648410" y="32736"/>
                  </a:lnTo>
                  <a:lnTo>
                    <a:pt x="697563" y="20364"/>
                  </a:lnTo>
                  <a:lnTo>
                    <a:pt x="747753" y="10772"/>
                  </a:lnTo>
                  <a:lnTo>
                    <a:pt x="798894" y="4044"/>
                  </a:lnTo>
                  <a:lnTo>
                    <a:pt x="878563" y="0"/>
                  </a:lnTo>
                  <a:close/>
                </a:path>
              </a:pathLst>
            </a:custGeom>
            <a:ln w="12699">
              <a:solidFill>
                <a:srgbClr val="F4C0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651292" cy="624697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530180" y="536861"/>
            <a:ext cx="49872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/>
              <a:t>Identificación</a:t>
            </a:r>
            <a:r>
              <a:rPr sz="2800" spc="-5" dirty="0"/>
              <a:t> por </a:t>
            </a:r>
            <a:r>
              <a:rPr sz="2800" spc="-15" dirty="0"/>
              <a:t>radiofrecuencia</a:t>
            </a:r>
            <a:endParaRPr sz="2800"/>
          </a:p>
        </p:txBody>
      </p:sp>
      <p:sp>
        <p:nvSpPr>
          <p:cNvPr id="13" name="object 13"/>
          <p:cNvSpPr txBox="1"/>
          <p:nvPr/>
        </p:nvSpPr>
        <p:spPr>
          <a:xfrm>
            <a:off x="8962488" y="6299048"/>
            <a:ext cx="237236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000" spc="-20" dirty="0">
                <a:solidFill>
                  <a:srgbClr val="406F70"/>
                </a:solidFill>
                <a:latin typeface="Calibri"/>
                <a:cs typeface="Calibri"/>
              </a:rPr>
              <a:t>INNOVATION</a:t>
            </a:r>
            <a:r>
              <a:rPr sz="10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6F70"/>
                </a:solidFill>
                <a:latin typeface="Calibri"/>
                <a:cs typeface="Calibri"/>
              </a:rPr>
              <a:t>FOR</a:t>
            </a:r>
            <a:r>
              <a:rPr sz="10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6F70"/>
                </a:solidFill>
                <a:latin typeface="Calibri"/>
                <a:cs typeface="Calibri"/>
              </a:rPr>
              <a:t>THE</a:t>
            </a:r>
            <a:r>
              <a:rPr sz="10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6F70"/>
                </a:solidFill>
                <a:latin typeface="Calibri"/>
                <a:cs typeface="Calibri"/>
              </a:rPr>
              <a:t>FOOD</a:t>
            </a:r>
            <a:r>
              <a:rPr sz="10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6F70"/>
                </a:solidFill>
                <a:latin typeface="Calibri"/>
                <a:cs typeface="Calibri"/>
              </a:rPr>
              <a:t>SERVICE SECTOR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69025" y="1048925"/>
            <a:ext cx="5356225" cy="1138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CC9131"/>
                </a:solidFill>
                <a:latin typeface="Calibri"/>
                <a:cs typeface="Calibri"/>
              </a:rPr>
              <a:t>(RFID)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La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 identificación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 por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radiofrecuencia</a:t>
            </a:r>
            <a:r>
              <a:rPr sz="2400" spc="4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(RFID)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69025" y="2124984"/>
            <a:ext cx="53378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5950" algn="l"/>
                <a:tab pos="1473200" algn="l"/>
                <a:tab pos="2990850" algn="l"/>
                <a:tab pos="3795395" algn="l"/>
                <a:tab pos="5109210" algn="l"/>
              </a:tabLst>
            </a:pP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s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ot</a:t>
            </a:r>
            <a:r>
              <a:rPr sz="2400" spc="-40" dirty="0">
                <a:solidFill>
                  <a:srgbClr val="085155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o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eleme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nt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o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qu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e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permi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e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69025" y="2363743"/>
            <a:ext cx="5336540" cy="937894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2400" spc="-20" dirty="0">
                <a:solidFill>
                  <a:srgbClr val="085155"/>
                </a:solidFill>
                <a:latin typeface="Calibri"/>
                <a:cs typeface="Calibri"/>
              </a:rPr>
              <a:t>transferencia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de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datos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sin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contacto.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La</a:t>
            </a:r>
            <a:r>
              <a:rPr sz="2400" spc="1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RFID</a:t>
            </a:r>
            <a:r>
              <a:rPr sz="2400" spc="1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funciona</a:t>
            </a:r>
            <a:r>
              <a:rPr sz="2400" spc="2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mediante</a:t>
            </a:r>
            <a:r>
              <a:rPr sz="2400" spc="2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la</a:t>
            </a:r>
            <a:r>
              <a:rPr sz="2400" spc="2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utilización</a:t>
            </a:r>
            <a:r>
              <a:rPr sz="2400" spc="2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69025" y="3239536"/>
            <a:ext cx="5340350" cy="31521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19050" algn="just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campos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magnéticos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para</a:t>
            </a:r>
            <a:r>
              <a:rPr sz="2400" spc="51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85155"/>
                </a:solidFill>
                <a:latin typeface="Calibri"/>
                <a:cs typeface="Calibri"/>
              </a:rPr>
              <a:t>rastrear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pequeñas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etiquetas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adheridas a </a:t>
            </a:r>
            <a:r>
              <a:rPr sz="2400" spc="-20" dirty="0">
                <a:solidFill>
                  <a:srgbClr val="085155"/>
                </a:solidFill>
                <a:latin typeface="Calibri"/>
                <a:cs typeface="Calibri"/>
              </a:rPr>
              <a:t>diferentes </a:t>
            </a:r>
            <a:r>
              <a:rPr sz="2400" spc="-53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objetos.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ts val="2590"/>
              </a:lnSpc>
              <a:spcBef>
                <a:spcPts val="1010"/>
              </a:spcBef>
            </a:pP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Estas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 etiquetas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 pueden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enlazar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con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 una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 amplia</a:t>
            </a:r>
            <a:r>
              <a:rPr sz="2400" spc="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información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sobre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 los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 artículos </a:t>
            </a:r>
            <a:r>
              <a:rPr sz="2400" spc="-53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etiquetados,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lo que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convierte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la RFID en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un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importante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activo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para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crear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un medio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de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gestión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de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inventarios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y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de la cadena de </a:t>
            </a:r>
            <a:r>
              <a:rPr sz="2400" spc="-53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suministro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sin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contacto.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40707" y="6384"/>
            <a:ext cx="5651500" cy="6262370"/>
            <a:chOff x="6540707" y="6384"/>
            <a:chExt cx="5651500" cy="6262370"/>
          </a:xfrm>
        </p:grpSpPr>
        <p:sp>
          <p:nvSpPr>
            <p:cNvPr id="3" name="object 3"/>
            <p:cNvSpPr/>
            <p:nvPr/>
          </p:nvSpPr>
          <p:spPr>
            <a:xfrm>
              <a:off x="7197437" y="4146121"/>
              <a:ext cx="2954020" cy="1305560"/>
            </a:xfrm>
            <a:custGeom>
              <a:avLst/>
              <a:gdLst/>
              <a:ahLst/>
              <a:cxnLst/>
              <a:rect l="l" t="t" r="r" b="b"/>
              <a:pathLst>
                <a:path w="2954020" h="1305560">
                  <a:moveTo>
                    <a:pt x="1598594" y="1305473"/>
                  </a:moveTo>
                  <a:lnTo>
                    <a:pt x="1414534" y="1305473"/>
                  </a:lnTo>
                  <a:lnTo>
                    <a:pt x="1286263" y="1298996"/>
                  </a:lnTo>
                  <a:lnTo>
                    <a:pt x="1235899" y="1292982"/>
                  </a:lnTo>
                  <a:lnTo>
                    <a:pt x="1186085" y="1285243"/>
                  </a:lnTo>
                  <a:lnTo>
                    <a:pt x="1136852" y="1275811"/>
                  </a:lnTo>
                  <a:lnTo>
                    <a:pt x="1088230" y="1264716"/>
                  </a:lnTo>
                  <a:lnTo>
                    <a:pt x="1040251" y="1251989"/>
                  </a:lnTo>
                  <a:lnTo>
                    <a:pt x="992946" y="1237662"/>
                  </a:lnTo>
                  <a:lnTo>
                    <a:pt x="946345" y="1221764"/>
                  </a:lnTo>
                  <a:lnTo>
                    <a:pt x="900479" y="1204328"/>
                  </a:lnTo>
                  <a:lnTo>
                    <a:pt x="855379" y="1185383"/>
                  </a:lnTo>
                  <a:lnTo>
                    <a:pt x="811077" y="1164962"/>
                  </a:lnTo>
                  <a:lnTo>
                    <a:pt x="767603" y="1143094"/>
                  </a:lnTo>
                  <a:lnTo>
                    <a:pt x="724987" y="1119810"/>
                  </a:lnTo>
                  <a:lnTo>
                    <a:pt x="683262" y="1095142"/>
                  </a:lnTo>
                  <a:lnTo>
                    <a:pt x="642457" y="1069121"/>
                  </a:lnTo>
                  <a:lnTo>
                    <a:pt x="602604" y="1041777"/>
                  </a:lnTo>
                  <a:lnTo>
                    <a:pt x="563734" y="1013141"/>
                  </a:lnTo>
                  <a:lnTo>
                    <a:pt x="525877" y="983244"/>
                  </a:lnTo>
                  <a:lnTo>
                    <a:pt x="489065" y="952118"/>
                  </a:lnTo>
                  <a:lnTo>
                    <a:pt x="453328" y="919792"/>
                  </a:lnTo>
                  <a:lnTo>
                    <a:pt x="418697" y="886299"/>
                  </a:lnTo>
                  <a:lnTo>
                    <a:pt x="385203" y="851668"/>
                  </a:lnTo>
                  <a:lnTo>
                    <a:pt x="352878" y="815931"/>
                  </a:lnTo>
                  <a:lnTo>
                    <a:pt x="321751" y="779119"/>
                  </a:lnTo>
                  <a:lnTo>
                    <a:pt x="291855" y="741262"/>
                  </a:lnTo>
                  <a:lnTo>
                    <a:pt x="263219" y="702391"/>
                  </a:lnTo>
                  <a:lnTo>
                    <a:pt x="233389" y="658521"/>
                  </a:lnTo>
                  <a:lnTo>
                    <a:pt x="234224" y="658521"/>
                  </a:lnTo>
                  <a:lnTo>
                    <a:pt x="197171" y="600945"/>
                  </a:lnTo>
                  <a:lnTo>
                    <a:pt x="171493" y="556434"/>
                  </a:lnTo>
                  <a:lnTo>
                    <a:pt x="147381" y="510935"/>
                  </a:lnTo>
                  <a:lnTo>
                    <a:pt x="124871" y="464486"/>
                  </a:lnTo>
                  <a:lnTo>
                    <a:pt x="104002" y="417124"/>
                  </a:lnTo>
                  <a:lnTo>
                    <a:pt x="84809" y="368885"/>
                  </a:lnTo>
                  <a:lnTo>
                    <a:pt x="67329" y="319806"/>
                  </a:lnTo>
                  <a:lnTo>
                    <a:pt x="51600" y="269923"/>
                  </a:lnTo>
                  <a:lnTo>
                    <a:pt x="37657" y="219274"/>
                  </a:lnTo>
                  <a:lnTo>
                    <a:pt x="25538" y="167896"/>
                  </a:lnTo>
                  <a:lnTo>
                    <a:pt x="15280" y="115824"/>
                  </a:lnTo>
                  <a:lnTo>
                    <a:pt x="6919" y="63097"/>
                  </a:lnTo>
                  <a:lnTo>
                    <a:pt x="492" y="9749"/>
                  </a:lnTo>
                  <a:lnTo>
                    <a:pt x="0" y="0"/>
                  </a:lnTo>
                  <a:lnTo>
                    <a:pt x="1355174" y="0"/>
                  </a:lnTo>
                  <a:lnTo>
                    <a:pt x="1539235" y="0"/>
                  </a:lnTo>
                  <a:lnTo>
                    <a:pt x="1667506" y="6477"/>
                  </a:lnTo>
                  <a:lnTo>
                    <a:pt x="1718352" y="12558"/>
                  </a:lnTo>
                  <a:lnTo>
                    <a:pt x="1768637" y="20396"/>
                  </a:lnTo>
                  <a:lnTo>
                    <a:pt x="1818329" y="29959"/>
                  </a:lnTo>
                  <a:lnTo>
                    <a:pt x="1867397" y="41217"/>
                  </a:lnTo>
                  <a:lnTo>
                    <a:pt x="1915808" y="54136"/>
                  </a:lnTo>
                  <a:lnTo>
                    <a:pt x="1963532" y="68686"/>
                  </a:lnTo>
                  <a:lnTo>
                    <a:pt x="2010535" y="84834"/>
                  </a:lnTo>
                  <a:lnTo>
                    <a:pt x="2056787" y="102549"/>
                  </a:lnTo>
                  <a:lnTo>
                    <a:pt x="2102256" y="121799"/>
                  </a:lnTo>
                  <a:lnTo>
                    <a:pt x="2146909" y="142552"/>
                  </a:lnTo>
                  <a:lnTo>
                    <a:pt x="2190715" y="164776"/>
                  </a:lnTo>
                  <a:lnTo>
                    <a:pt x="2233643" y="188439"/>
                  </a:lnTo>
                  <a:lnTo>
                    <a:pt x="2275659" y="213510"/>
                  </a:lnTo>
                  <a:lnTo>
                    <a:pt x="2316733" y="239957"/>
                  </a:lnTo>
                  <a:lnTo>
                    <a:pt x="2356833" y="267748"/>
                  </a:lnTo>
                  <a:lnTo>
                    <a:pt x="2395926" y="296850"/>
                  </a:lnTo>
                  <a:lnTo>
                    <a:pt x="2433982" y="327234"/>
                  </a:lnTo>
                  <a:lnTo>
                    <a:pt x="2470968" y="358865"/>
                  </a:lnTo>
                  <a:lnTo>
                    <a:pt x="2506852" y="391714"/>
                  </a:lnTo>
                  <a:lnTo>
                    <a:pt x="2541603" y="425747"/>
                  </a:lnTo>
                  <a:lnTo>
                    <a:pt x="2575189" y="460933"/>
                  </a:lnTo>
                  <a:lnTo>
                    <a:pt x="2607577" y="497241"/>
                  </a:lnTo>
                  <a:lnTo>
                    <a:pt x="2638737" y="534638"/>
                  </a:lnTo>
                  <a:lnTo>
                    <a:pt x="2668636" y="573093"/>
                  </a:lnTo>
                  <a:lnTo>
                    <a:pt x="2697243" y="612573"/>
                  </a:lnTo>
                  <a:lnTo>
                    <a:pt x="2724525" y="653048"/>
                  </a:lnTo>
                  <a:lnTo>
                    <a:pt x="2736437" y="672259"/>
                  </a:lnTo>
                  <a:lnTo>
                    <a:pt x="2741235" y="679551"/>
                  </a:lnTo>
                  <a:lnTo>
                    <a:pt x="2766942" y="722017"/>
                  </a:lnTo>
                  <a:lnTo>
                    <a:pt x="2791204" y="765427"/>
                  </a:lnTo>
                  <a:lnTo>
                    <a:pt x="2813989" y="809748"/>
                  </a:lnTo>
                  <a:lnTo>
                    <a:pt x="2835263" y="854946"/>
                  </a:lnTo>
                  <a:lnTo>
                    <a:pt x="2854994" y="900988"/>
                  </a:lnTo>
                  <a:lnTo>
                    <a:pt x="2873148" y="947841"/>
                  </a:lnTo>
                  <a:lnTo>
                    <a:pt x="2889692" y="995472"/>
                  </a:lnTo>
                  <a:lnTo>
                    <a:pt x="2904592" y="1043847"/>
                  </a:lnTo>
                  <a:lnTo>
                    <a:pt x="2917816" y="1092933"/>
                  </a:lnTo>
                  <a:lnTo>
                    <a:pt x="2929329" y="1142697"/>
                  </a:lnTo>
                  <a:lnTo>
                    <a:pt x="2939099" y="1193106"/>
                  </a:lnTo>
                  <a:lnTo>
                    <a:pt x="2947093" y="1244126"/>
                  </a:lnTo>
                  <a:lnTo>
                    <a:pt x="2953277" y="1295724"/>
                  </a:lnTo>
                  <a:lnTo>
                    <a:pt x="2953769" y="1305473"/>
                  </a:lnTo>
                  <a:lnTo>
                    <a:pt x="1598594" y="1305473"/>
                  </a:lnTo>
                  <a:close/>
                </a:path>
              </a:pathLst>
            </a:custGeom>
            <a:solidFill>
              <a:srgbClr val="406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57088" y="4984845"/>
              <a:ext cx="1835150" cy="815340"/>
            </a:xfrm>
            <a:custGeom>
              <a:avLst/>
              <a:gdLst/>
              <a:ahLst/>
              <a:cxnLst/>
              <a:rect l="l" t="t" r="r" b="b"/>
              <a:pathLst>
                <a:path w="1835150" h="815339">
                  <a:moveTo>
                    <a:pt x="956015" y="0"/>
                  </a:moveTo>
                  <a:lnTo>
                    <a:pt x="841695" y="0"/>
                  </a:lnTo>
                  <a:lnTo>
                    <a:pt x="0" y="0"/>
                  </a:lnTo>
                  <a:lnTo>
                    <a:pt x="6745" y="55906"/>
                  </a:lnTo>
                  <a:lnTo>
                    <a:pt x="15861" y="104829"/>
                  </a:lnTo>
                  <a:lnTo>
                    <a:pt x="27578" y="152778"/>
                  </a:lnTo>
                  <a:lnTo>
                    <a:pt x="41817" y="199676"/>
                  </a:lnTo>
                  <a:lnTo>
                    <a:pt x="58503" y="245447"/>
                  </a:lnTo>
                  <a:lnTo>
                    <a:pt x="77557" y="290011"/>
                  </a:lnTo>
                  <a:lnTo>
                    <a:pt x="98903" y="333291"/>
                  </a:lnTo>
                  <a:lnTo>
                    <a:pt x="122463" y="375211"/>
                  </a:lnTo>
                  <a:lnTo>
                    <a:pt x="145475" y="411159"/>
                  </a:lnTo>
                  <a:lnTo>
                    <a:pt x="144957" y="411159"/>
                  </a:lnTo>
                  <a:lnTo>
                    <a:pt x="193563" y="478650"/>
                  </a:lnTo>
                  <a:lnTo>
                    <a:pt x="225781" y="516955"/>
                  </a:lnTo>
                  <a:lnTo>
                    <a:pt x="260051" y="553378"/>
                  </a:lnTo>
                  <a:lnTo>
                    <a:pt x="296282" y="587828"/>
                  </a:lnTo>
                  <a:lnTo>
                    <a:pt x="334387" y="620216"/>
                  </a:lnTo>
                  <a:lnTo>
                    <a:pt x="374275" y="650453"/>
                  </a:lnTo>
                  <a:lnTo>
                    <a:pt x="415859" y="678450"/>
                  </a:lnTo>
                  <a:lnTo>
                    <a:pt x="459049" y="704118"/>
                  </a:lnTo>
                  <a:lnTo>
                    <a:pt x="503757" y="727366"/>
                  </a:lnTo>
                  <a:lnTo>
                    <a:pt x="549893" y="748106"/>
                  </a:lnTo>
                  <a:lnTo>
                    <a:pt x="597370" y="766248"/>
                  </a:lnTo>
                  <a:lnTo>
                    <a:pt x="646097" y="781703"/>
                  </a:lnTo>
                  <a:lnTo>
                    <a:pt x="695985" y="794382"/>
                  </a:lnTo>
                  <a:lnTo>
                    <a:pt x="746948" y="804195"/>
                  </a:lnTo>
                  <a:lnTo>
                    <a:pt x="798894" y="811053"/>
                  </a:lnTo>
                  <a:lnTo>
                    <a:pt x="878563" y="815097"/>
                  </a:lnTo>
                  <a:lnTo>
                    <a:pt x="992883" y="815097"/>
                  </a:lnTo>
                  <a:lnTo>
                    <a:pt x="1834579" y="815097"/>
                  </a:lnTo>
                  <a:lnTo>
                    <a:pt x="1827459" y="756841"/>
                  </a:lnTo>
                  <a:lnTo>
                    <a:pt x="1817711" y="705659"/>
                  </a:lnTo>
                  <a:lnTo>
                    <a:pt x="1805118" y="655553"/>
                  </a:lnTo>
                  <a:lnTo>
                    <a:pt x="1789768" y="606613"/>
                  </a:lnTo>
                  <a:lnTo>
                    <a:pt x="1771750" y="558928"/>
                  </a:lnTo>
                  <a:lnTo>
                    <a:pt x="1751153" y="512586"/>
                  </a:lnTo>
                  <a:lnTo>
                    <a:pt x="1728064" y="467677"/>
                  </a:lnTo>
                  <a:lnTo>
                    <a:pt x="1702574" y="424290"/>
                  </a:lnTo>
                  <a:lnTo>
                    <a:pt x="1699593" y="419738"/>
                  </a:lnTo>
                  <a:lnTo>
                    <a:pt x="1692195" y="407743"/>
                  </a:lnTo>
                  <a:lnTo>
                    <a:pt x="1664240" y="366991"/>
                  </a:lnTo>
                  <a:lnTo>
                    <a:pt x="1634146" y="327911"/>
                  </a:lnTo>
                  <a:lnTo>
                    <a:pt x="1601998" y="290588"/>
                  </a:lnTo>
                  <a:lnTo>
                    <a:pt x="1567880" y="255107"/>
                  </a:lnTo>
                  <a:lnTo>
                    <a:pt x="1531877" y="221553"/>
                  </a:lnTo>
                  <a:lnTo>
                    <a:pt x="1494074" y="190012"/>
                  </a:lnTo>
                  <a:lnTo>
                    <a:pt x="1454555" y="160569"/>
                  </a:lnTo>
                  <a:lnTo>
                    <a:pt x="1413406" y="133309"/>
                  </a:lnTo>
                  <a:lnTo>
                    <a:pt x="1370711" y="108317"/>
                  </a:lnTo>
                  <a:lnTo>
                    <a:pt x="1326554" y="85679"/>
                  </a:lnTo>
                  <a:lnTo>
                    <a:pt x="1281022" y="65479"/>
                  </a:lnTo>
                  <a:lnTo>
                    <a:pt x="1234198" y="47803"/>
                  </a:lnTo>
                  <a:lnTo>
                    <a:pt x="1186168" y="32736"/>
                  </a:lnTo>
                  <a:lnTo>
                    <a:pt x="1137015" y="20364"/>
                  </a:lnTo>
                  <a:lnTo>
                    <a:pt x="1086826" y="10772"/>
                  </a:lnTo>
                  <a:lnTo>
                    <a:pt x="1035684" y="4044"/>
                  </a:lnTo>
                  <a:lnTo>
                    <a:pt x="956015" y="0"/>
                  </a:lnTo>
                  <a:close/>
                </a:path>
              </a:pathLst>
            </a:custGeom>
            <a:ln w="12699">
              <a:solidFill>
                <a:srgbClr val="F4C0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0707" y="6384"/>
              <a:ext cx="5651292" cy="6261961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495790" y="1545048"/>
            <a:ext cx="5377815" cy="0"/>
          </a:xfrm>
          <a:custGeom>
            <a:avLst/>
            <a:gdLst/>
            <a:ahLst/>
            <a:cxnLst/>
            <a:rect l="l" t="t" r="r" b="b"/>
            <a:pathLst>
              <a:path w="5377815">
                <a:moveTo>
                  <a:pt x="5377589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F4C0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5290" y="738803"/>
            <a:ext cx="3333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0" dirty="0"/>
              <a:t>Pago</a:t>
            </a:r>
            <a:r>
              <a:rPr sz="3600" spc="-35" dirty="0"/>
              <a:t> </a:t>
            </a:r>
            <a:r>
              <a:rPr sz="3600" spc="-10" dirty="0"/>
              <a:t>sin</a:t>
            </a:r>
            <a:r>
              <a:rPr sz="3600" spc="-40" dirty="0"/>
              <a:t> </a:t>
            </a:r>
            <a:r>
              <a:rPr sz="3600" spc="-20" dirty="0"/>
              <a:t>contacto</a:t>
            </a:r>
            <a:endParaRPr sz="360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pc="-20" dirty="0"/>
              <a:t>INNOVATION</a:t>
            </a:r>
            <a:r>
              <a:rPr spc="-15" dirty="0"/>
              <a:t> </a:t>
            </a:r>
            <a:r>
              <a:rPr spc="-5" dirty="0"/>
              <a:t>FOR</a:t>
            </a:r>
            <a:r>
              <a:rPr spc="-10" dirty="0"/>
              <a:t> </a:t>
            </a:r>
            <a:r>
              <a:rPr spc="-5" dirty="0"/>
              <a:t>THE</a:t>
            </a:r>
            <a:r>
              <a:rPr spc="-10" dirty="0"/>
              <a:t> </a:t>
            </a:r>
            <a:r>
              <a:rPr spc="-5" dirty="0"/>
              <a:t>FOOD</a:t>
            </a:r>
            <a:r>
              <a:rPr spc="-15" dirty="0"/>
              <a:t> </a:t>
            </a:r>
            <a:r>
              <a:rPr spc="-10" dirty="0"/>
              <a:t>SERVICE SECTOR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91523" y="1770247"/>
            <a:ext cx="547560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  <a:tabLst>
                <a:tab pos="550545" algn="l"/>
                <a:tab pos="1743710" algn="l"/>
                <a:tab pos="2185670" algn="l"/>
                <a:tab pos="2924810" algn="l"/>
                <a:tab pos="3404235" algn="l"/>
                <a:tab pos="4612005" algn="l"/>
                <a:tab pos="5182870" algn="l"/>
              </a:tabLst>
            </a:pP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Lo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s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si</a:t>
            </a:r>
            <a:r>
              <a:rPr sz="2400" spc="-30" dirty="0">
                <a:solidFill>
                  <a:srgbClr val="406F70"/>
                </a:solidFill>
                <a:latin typeface="Calibri"/>
                <a:cs typeface="Calibri"/>
              </a:rPr>
              <a:t>st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ema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s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e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pa</a:t>
            </a:r>
            <a:r>
              <a:rPr sz="2400" spc="-20" dirty="0">
                <a:solidFill>
                  <a:srgbClr val="406F70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o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si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n	</a:t>
            </a:r>
            <a:r>
              <a:rPr sz="2400" spc="-25" dirty="0">
                <a:solidFill>
                  <a:srgbClr val="406F70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o</a:t>
            </a:r>
            <a:r>
              <a:rPr sz="2400" spc="-25" dirty="0">
                <a:solidFill>
                  <a:srgbClr val="406F70"/>
                </a:solidFill>
                <a:latin typeface="Calibri"/>
                <a:cs typeface="Calibri"/>
              </a:rPr>
              <a:t>n</a:t>
            </a:r>
            <a:r>
              <a:rPr sz="2400" spc="-35" dirty="0">
                <a:solidFill>
                  <a:srgbClr val="406F7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ac</a:t>
            </a:r>
            <a:r>
              <a:rPr sz="2400" spc="-25" dirty="0">
                <a:solidFill>
                  <a:srgbClr val="406F7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o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so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n	</a:t>
            </a:r>
            <a:r>
              <a:rPr sz="2400" spc="-40" dirty="0">
                <a:solidFill>
                  <a:srgbClr val="406F70"/>
                </a:solidFill>
                <a:latin typeface="Calibri"/>
                <a:cs typeface="Calibri"/>
              </a:rPr>
              <a:t>y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 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universalmente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aceptados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en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toda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Europa.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1523" y="2555615"/>
            <a:ext cx="129857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  <a:tabLst>
                <a:tab pos="1139190" algn="l"/>
              </a:tabLst>
            </a:pP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G</a:t>
            </a:r>
            <a:r>
              <a:rPr sz="2400" spc="-55" dirty="0">
                <a:solidFill>
                  <a:srgbClr val="406F7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acias	a 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posible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24560" y="2884799"/>
            <a:ext cx="3798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15745" algn="l"/>
                <a:tab pos="2092960" algn="l"/>
              </a:tabLst>
            </a:pPr>
            <a:r>
              <a:rPr sz="2400" spc="-25" dirty="0">
                <a:solidFill>
                  <a:srgbClr val="406F70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ompl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e</a:t>
            </a:r>
            <a:r>
              <a:rPr sz="2400" spc="-35" dirty="0">
                <a:solidFill>
                  <a:srgbClr val="406F7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ar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la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s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t</a:t>
            </a:r>
            <a:r>
              <a:rPr sz="2400" spc="-55" dirty="0">
                <a:solidFill>
                  <a:srgbClr val="406F7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ansacciones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89370" y="2555615"/>
            <a:ext cx="3988435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0795" algn="r">
              <a:lnSpc>
                <a:spcPts val="2735"/>
              </a:lnSpc>
              <a:spcBef>
                <a:spcPts val="100"/>
              </a:spcBef>
              <a:tabLst>
                <a:tab pos="440055" algn="l"/>
                <a:tab pos="1951989" algn="l"/>
                <a:tab pos="2748280" algn="l"/>
                <a:tab pos="3686175" algn="l"/>
              </a:tabLst>
            </a:pP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	</a:t>
            </a:r>
            <a:r>
              <a:rPr sz="2400" spc="-30" dirty="0">
                <a:solidFill>
                  <a:srgbClr val="406F70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ecnologí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406F70"/>
                </a:solidFill>
                <a:latin typeface="Calibri"/>
                <a:cs typeface="Calibri"/>
              </a:rPr>
              <a:t>F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,	aho</a:t>
            </a:r>
            <a:r>
              <a:rPr sz="2400" spc="-50" dirty="0">
                <a:solidFill>
                  <a:srgbClr val="406F7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es</a:t>
            </a:r>
            <a:endParaRPr sz="2400">
              <a:latin typeface="Calibri"/>
              <a:cs typeface="Calibri"/>
            </a:endParaRPr>
          </a:p>
          <a:p>
            <a:pPr marR="5080" algn="r">
              <a:lnSpc>
                <a:spcPts val="2735"/>
              </a:lnSpc>
            </a:pP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1523" y="3213983"/>
            <a:ext cx="5475605" cy="24936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just">
              <a:lnSpc>
                <a:spcPts val="2590"/>
              </a:lnSpc>
              <a:spcBef>
                <a:spcPts val="425"/>
              </a:spcBef>
            </a:pP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forma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segura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y</a:t>
            </a:r>
            <a:r>
              <a:rPr sz="2400" spc="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más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eficiente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que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antes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utilizando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una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tarjeta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o</a:t>
            </a:r>
            <a:r>
              <a:rPr sz="2400" spc="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un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6F70"/>
                </a:solidFill>
                <a:latin typeface="Calibri"/>
                <a:cs typeface="Calibri"/>
              </a:rPr>
              <a:t>teléfono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 inteligente.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ts val="2590"/>
              </a:lnSpc>
              <a:spcBef>
                <a:spcPts val="1010"/>
              </a:spcBef>
            </a:pPr>
            <a:r>
              <a:rPr sz="2400" spc="-20" dirty="0">
                <a:solidFill>
                  <a:srgbClr val="406F70"/>
                </a:solidFill>
                <a:latin typeface="Calibri"/>
                <a:cs typeface="Calibri"/>
              </a:rPr>
              <a:t>Esta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transición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hacia un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futuro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sin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contacto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ha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visto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surgir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empresas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sistemas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punto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 </a:t>
            </a:r>
            <a:r>
              <a:rPr sz="2400" spc="-20" dirty="0">
                <a:solidFill>
                  <a:srgbClr val="406F70"/>
                </a:solidFill>
                <a:latin typeface="Calibri"/>
                <a:cs typeface="Calibri"/>
              </a:rPr>
              <a:t>venta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como </a:t>
            </a:r>
            <a:r>
              <a:rPr sz="2400" u="heavy" spc="-10" dirty="0">
                <a:solidFill>
                  <a:srgbClr val="406F70"/>
                </a:solidFill>
                <a:uFill>
                  <a:solidFill>
                    <a:srgbClr val="406F70"/>
                  </a:solidFill>
                </a:uFill>
                <a:latin typeface="Calibri"/>
                <a:cs typeface="Calibri"/>
              </a:rPr>
              <a:t>"Square"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y a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bancos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totalmente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online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como</a:t>
            </a:r>
            <a:r>
              <a:rPr sz="2400" spc="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u="heavy" spc="-5" dirty="0">
                <a:solidFill>
                  <a:srgbClr val="406F70"/>
                </a:solidFill>
                <a:uFill>
                  <a:solidFill>
                    <a:srgbClr val="406F70"/>
                  </a:solidFill>
                </a:uFill>
                <a:latin typeface="Calibri"/>
                <a:cs typeface="Calibri"/>
              </a:rPr>
              <a:t>"Revolut”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40708" y="6384"/>
            <a:ext cx="5651500" cy="6253480"/>
            <a:chOff x="6540708" y="6384"/>
            <a:chExt cx="5651500" cy="6253480"/>
          </a:xfrm>
        </p:grpSpPr>
        <p:sp>
          <p:nvSpPr>
            <p:cNvPr id="3" name="object 3"/>
            <p:cNvSpPr/>
            <p:nvPr/>
          </p:nvSpPr>
          <p:spPr>
            <a:xfrm>
              <a:off x="7197437" y="4146121"/>
              <a:ext cx="2954020" cy="1305560"/>
            </a:xfrm>
            <a:custGeom>
              <a:avLst/>
              <a:gdLst/>
              <a:ahLst/>
              <a:cxnLst/>
              <a:rect l="l" t="t" r="r" b="b"/>
              <a:pathLst>
                <a:path w="2954020" h="1305560">
                  <a:moveTo>
                    <a:pt x="1598594" y="1305473"/>
                  </a:moveTo>
                  <a:lnTo>
                    <a:pt x="1414534" y="1305473"/>
                  </a:lnTo>
                  <a:lnTo>
                    <a:pt x="1286263" y="1298996"/>
                  </a:lnTo>
                  <a:lnTo>
                    <a:pt x="1235899" y="1292982"/>
                  </a:lnTo>
                  <a:lnTo>
                    <a:pt x="1186085" y="1285243"/>
                  </a:lnTo>
                  <a:lnTo>
                    <a:pt x="1136852" y="1275811"/>
                  </a:lnTo>
                  <a:lnTo>
                    <a:pt x="1088230" y="1264716"/>
                  </a:lnTo>
                  <a:lnTo>
                    <a:pt x="1040251" y="1251989"/>
                  </a:lnTo>
                  <a:lnTo>
                    <a:pt x="992946" y="1237662"/>
                  </a:lnTo>
                  <a:lnTo>
                    <a:pt x="946345" y="1221764"/>
                  </a:lnTo>
                  <a:lnTo>
                    <a:pt x="900479" y="1204328"/>
                  </a:lnTo>
                  <a:lnTo>
                    <a:pt x="855379" y="1185383"/>
                  </a:lnTo>
                  <a:lnTo>
                    <a:pt x="811077" y="1164962"/>
                  </a:lnTo>
                  <a:lnTo>
                    <a:pt x="767603" y="1143094"/>
                  </a:lnTo>
                  <a:lnTo>
                    <a:pt x="724987" y="1119810"/>
                  </a:lnTo>
                  <a:lnTo>
                    <a:pt x="683262" y="1095142"/>
                  </a:lnTo>
                  <a:lnTo>
                    <a:pt x="642457" y="1069121"/>
                  </a:lnTo>
                  <a:lnTo>
                    <a:pt x="602604" y="1041777"/>
                  </a:lnTo>
                  <a:lnTo>
                    <a:pt x="563734" y="1013141"/>
                  </a:lnTo>
                  <a:lnTo>
                    <a:pt x="525877" y="983244"/>
                  </a:lnTo>
                  <a:lnTo>
                    <a:pt x="489065" y="952118"/>
                  </a:lnTo>
                  <a:lnTo>
                    <a:pt x="453328" y="919792"/>
                  </a:lnTo>
                  <a:lnTo>
                    <a:pt x="418697" y="886299"/>
                  </a:lnTo>
                  <a:lnTo>
                    <a:pt x="385203" y="851668"/>
                  </a:lnTo>
                  <a:lnTo>
                    <a:pt x="352878" y="815931"/>
                  </a:lnTo>
                  <a:lnTo>
                    <a:pt x="321751" y="779119"/>
                  </a:lnTo>
                  <a:lnTo>
                    <a:pt x="291855" y="741262"/>
                  </a:lnTo>
                  <a:lnTo>
                    <a:pt x="263219" y="702391"/>
                  </a:lnTo>
                  <a:lnTo>
                    <a:pt x="233389" y="658521"/>
                  </a:lnTo>
                  <a:lnTo>
                    <a:pt x="234224" y="658521"/>
                  </a:lnTo>
                  <a:lnTo>
                    <a:pt x="197171" y="600945"/>
                  </a:lnTo>
                  <a:lnTo>
                    <a:pt x="171493" y="556434"/>
                  </a:lnTo>
                  <a:lnTo>
                    <a:pt x="147381" y="510935"/>
                  </a:lnTo>
                  <a:lnTo>
                    <a:pt x="124871" y="464486"/>
                  </a:lnTo>
                  <a:lnTo>
                    <a:pt x="104002" y="417124"/>
                  </a:lnTo>
                  <a:lnTo>
                    <a:pt x="84809" y="368885"/>
                  </a:lnTo>
                  <a:lnTo>
                    <a:pt x="67329" y="319806"/>
                  </a:lnTo>
                  <a:lnTo>
                    <a:pt x="51600" y="269923"/>
                  </a:lnTo>
                  <a:lnTo>
                    <a:pt x="37657" y="219274"/>
                  </a:lnTo>
                  <a:lnTo>
                    <a:pt x="25538" y="167896"/>
                  </a:lnTo>
                  <a:lnTo>
                    <a:pt x="15280" y="115824"/>
                  </a:lnTo>
                  <a:lnTo>
                    <a:pt x="6919" y="63097"/>
                  </a:lnTo>
                  <a:lnTo>
                    <a:pt x="492" y="9749"/>
                  </a:lnTo>
                  <a:lnTo>
                    <a:pt x="0" y="0"/>
                  </a:lnTo>
                  <a:lnTo>
                    <a:pt x="1355174" y="0"/>
                  </a:lnTo>
                  <a:lnTo>
                    <a:pt x="1539235" y="0"/>
                  </a:lnTo>
                  <a:lnTo>
                    <a:pt x="1667506" y="6477"/>
                  </a:lnTo>
                  <a:lnTo>
                    <a:pt x="1718352" y="12558"/>
                  </a:lnTo>
                  <a:lnTo>
                    <a:pt x="1768637" y="20396"/>
                  </a:lnTo>
                  <a:lnTo>
                    <a:pt x="1818329" y="29959"/>
                  </a:lnTo>
                  <a:lnTo>
                    <a:pt x="1867397" y="41217"/>
                  </a:lnTo>
                  <a:lnTo>
                    <a:pt x="1915808" y="54136"/>
                  </a:lnTo>
                  <a:lnTo>
                    <a:pt x="1963532" y="68686"/>
                  </a:lnTo>
                  <a:lnTo>
                    <a:pt x="2010535" y="84834"/>
                  </a:lnTo>
                  <a:lnTo>
                    <a:pt x="2056787" y="102549"/>
                  </a:lnTo>
                  <a:lnTo>
                    <a:pt x="2102256" y="121799"/>
                  </a:lnTo>
                  <a:lnTo>
                    <a:pt x="2146909" y="142552"/>
                  </a:lnTo>
                  <a:lnTo>
                    <a:pt x="2190715" y="164776"/>
                  </a:lnTo>
                  <a:lnTo>
                    <a:pt x="2233643" y="188439"/>
                  </a:lnTo>
                  <a:lnTo>
                    <a:pt x="2275659" y="213510"/>
                  </a:lnTo>
                  <a:lnTo>
                    <a:pt x="2316733" y="239957"/>
                  </a:lnTo>
                  <a:lnTo>
                    <a:pt x="2356833" y="267748"/>
                  </a:lnTo>
                  <a:lnTo>
                    <a:pt x="2395926" y="296850"/>
                  </a:lnTo>
                  <a:lnTo>
                    <a:pt x="2433982" y="327234"/>
                  </a:lnTo>
                  <a:lnTo>
                    <a:pt x="2470968" y="358865"/>
                  </a:lnTo>
                  <a:lnTo>
                    <a:pt x="2506852" y="391714"/>
                  </a:lnTo>
                  <a:lnTo>
                    <a:pt x="2541603" y="425747"/>
                  </a:lnTo>
                  <a:lnTo>
                    <a:pt x="2575189" y="460933"/>
                  </a:lnTo>
                  <a:lnTo>
                    <a:pt x="2607577" y="497241"/>
                  </a:lnTo>
                  <a:lnTo>
                    <a:pt x="2638737" y="534638"/>
                  </a:lnTo>
                  <a:lnTo>
                    <a:pt x="2668636" y="573093"/>
                  </a:lnTo>
                  <a:lnTo>
                    <a:pt x="2697243" y="612573"/>
                  </a:lnTo>
                  <a:lnTo>
                    <a:pt x="2724525" y="653048"/>
                  </a:lnTo>
                  <a:lnTo>
                    <a:pt x="2736437" y="672259"/>
                  </a:lnTo>
                  <a:lnTo>
                    <a:pt x="2741235" y="679551"/>
                  </a:lnTo>
                  <a:lnTo>
                    <a:pt x="2766942" y="722017"/>
                  </a:lnTo>
                  <a:lnTo>
                    <a:pt x="2791204" y="765427"/>
                  </a:lnTo>
                  <a:lnTo>
                    <a:pt x="2813989" y="809748"/>
                  </a:lnTo>
                  <a:lnTo>
                    <a:pt x="2835263" y="854946"/>
                  </a:lnTo>
                  <a:lnTo>
                    <a:pt x="2854994" y="900988"/>
                  </a:lnTo>
                  <a:lnTo>
                    <a:pt x="2873148" y="947841"/>
                  </a:lnTo>
                  <a:lnTo>
                    <a:pt x="2889692" y="995472"/>
                  </a:lnTo>
                  <a:lnTo>
                    <a:pt x="2904592" y="1043847"/>
                  </a:lnTo>
                  <a:lnTo>
                    <a:pt x="2917816" y="1092933"/>
                  </a:lnTo>
                  <a:lnTo>
                    <a:pt x="2929329" y="1142697"/>
                  </a:lnTo>
                  <a:lnTo>
                    <a:pt x="2939099" y="1193106"/>
                  </a:lnTo>
                  <a:lnTo>
                    <a:pt x="2947093" y="1244126"/>
                  </a:lnTo>
                  <a:lnTo>
                    <a:pt x="2953277" y="1295724"/>
                  </a:lnTo>
                  <a:lnTo>
                    <a:pt x="2953769" y="1305473"/>
                  </a:lnTo>
                  <a:lnTo>
                    <a:pt x="1598594" y="1305473"/>
                  </a:lnTo>
                  <a:close/>
                </a:path>
              </a:pathLst>
            </a:custGeom>
            <a:solidFill>
              <a:srgbClr val="406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57088" y="4984845"/>
              <a:ext cx="1835150" cy="815340"/>
            </a:xfrm>
            <a:custGeom>
              <a:avLst/>
              <a:gdLst/>
              <a:ahLst/>
              <a:cxnLst/>
              <a:rect l="l" t="t" r="r" b="b"/>
              <a:pathLst>
                <a:path w="1835150" h="815339">
                  <a:moveTo>
                    <a:pt x="956015" y="0"/>
                  </a:moveTo>
                  <a:lnTo>
                    <a:pt x="841695" y="0"/>
                  </a:lnTo>
                  <a:lnTo>
                    <a:pt x="0" y="0"/>
                  </a:lnTo>
                  <a:lnTo>
                    <a:pt x="6745" y="55906"/>
                  </a:lnTo>
                  <a:lnTo>
                    <a:pt x="15861" y="104829"/>
                  </a:lnTo>
                  <a:lnTo>
                    <a:pt x="27578" y="152778"/>
                  </a:lnTo>
                  <a:lnTo>
                    <a:pt x="41817" y="199676"/>
                  </a:lnTo>
                  <a:lnTo>
                    <a:pt x="58503" y="245447"/>
                  </a:lnTo>
                  <a:lnTo>
                    <a:pt x="77557" y="290011"/>
                  </a:lnTo>
                  <a:lnTo>
                    <a:pt x="98903" y="333291"/>
                  </a:lnTo>
                  <a:lnTo>
                    <a:pt x="122463" y="375211"/>
                  </a:lnTo>
                  <a:lnTo>
                    <a:pt x="145475" y="411159"/>
                  </a:lnTo>
                  <a:lnTo>
                    <a:pt x="144957" y="411159"/>
                  </a:lnTo>
                  <a:lnTo>
                    <a:pt x="193563" y="478650"/>
                  </a:lnTo>
                  <a:lnTo>
                    <a:pt x="225781" y="516955"/>
                  </a:lnTo>
                  <a:lnTo>
                    <a:pt x="260051" y="553378"/>
                  </a:lnTo>
                  <a:lnTo>
                    <a:pt x="296282" y="587828"/>
                  </a:lnTo>
                  <a:lnTo>
                    <a:pt x="334387" y="620216"/>
                  </a:lnTo>
                  <a:lnTo>
                    <a:pt x="374275" y="650453"/>
                  </a:lnTo>
                  <a:lnTo>
                    <a:pt x="415859" y="678450"/>
                  </a:lnTo>
                  <a:lnTo>
                    <a:pt x="459049" y="704118"/>
                  </a:lnTo>
                  <a:lnTo>
                    <a:pt x="503757" y="727366"/>
                  </a:lnTo>
                  <a:lnTo>
                    <a:pt x="549893" y="748106"/>
                  </a:lnTo>
                  <a:lnTo>
                    <a:pt x="597370" y="766248"/>
                  </a:lnTo>
                  <a:lnTo>
                    <a:pt x="646097" y="781703"/>
                  </a:lnTo>
                  <a:lnTo>
                    <a:pt x="695985" y="794382"/>
                  </a:lnTo>
                  <a:lnTo>
                    <a:pt x="746948" y="804195"/>
                  </a:lnTo>
                  <a:lnTo>
                    <a:pt x="798894" y="811053"/>
                  </a:lnTo>
                  <a:lnTo>
                    <a:pt x="878563" y="815097"/>
                  </a:lnTo>
                  <a:lnTo>
                    <a:pt x="992883" y="815097"/>
                  </a:lnTo>
                  <a:lnTo>
                    <a:pt x="1834579" y="815097"/>
                  </a:lnTo>
                  <a:lnTo>
                    <a:pt x="1827459" y="756841"/>
                  </a:lnTo>
                  <a:lnTo>
                    <a:pt x="1817711" y="705659"/>
                  </a:lnTo>
                  <a:lnTo>
                    <a:pt x="1805118" y="655553"/>
                  </a:lnTo>
                  <a:lnTo>
                    <a:pt x="1789768" y="606613"/>
                  </a:lnTo>
                  <a:lnTo>
                    <a:pt x="1771750" y="558928"/>
                  </a:lnTo>
                  <a:lnTo>
                    <a:pt x="1751153" y="512586"/>
                  </a:lnTo>
                  <a:lnTo>
                    <a:pt x="1728064" y="467677"/>
                  </a:lnTo>
                  <a:lnTo>
                    <a:pt x="1702574" y="424290"/>
                  </a:lnTo>
                  <a:lnTo>
                    <a:pt x="1699593" y="419738"/>
                  </a:lnTo>
                  <a:lnTo>
                    <a:pt x="1692195" y="407743"/>
                  </a:lnTo>
                  <a:lnTo>
                    <a:pt x="1664240" y="366991"/>
                  </a:lnTo>
                  <a:lnTo>
                    <a:pt x="1634146" y="327911"/>
                  </a:lnTo>
                  <a:lnTo>
                    <a:pt x="1601998" y="290588"/>
                  </a:lnTo>
                  <a:lnTo>
                    <a:pt x="1567880" y="255107"/>
                  </a:lnTo>
                  <a:lnTo>
                    <a:pt x="1531877" y="221553"/>
                  </a:lnTo>
                  <a:lnTo>
                    <a:pt x="1494074" y="190012"/>
                  </a:lnTo>
                  <a:lnTo>
                    <a:pt x="1454555" y="160569"/>
                  </a:lnTo>
                  <a:lnTo>
                    <a:pt x="1413406" y="133309"/>
                  </a:lnTo>
                  <a:lnTo>
                    <a:pt x="1370711" y="108317"/>
                  </a:lnTo>
                  <a:lnTo>
                    <a:pt x="1326554" y="85679"/>
                  </a:lnTo>
                  <a:lnTo>
                    <a:pt x="1281022" y="65479"/>
                  </a:lnTo>
                  <a:lnTo>
                    <a:pt x="1234198" y="47803"/>
                  </a:lnTo>
                  <a:lnTo>
                    <a:pt x="1186168" y="32736"/>
                  </a:lnTo>
                  <a:lnTo>
                    <a:pt x="1137015" y="20364"/>
                  </a:lnTo>
                  <a:lnTo>
                    <a:pt x="1086826" y="10772"/>
                  </a:lnTo>
                  <a:lnTo>
                    <a:pt x="1035684" y="4044"/>
                  </a:lnTo>
                  <a:lnTo>
                    <a:pt x="956015" y="0"/>
                  </a:lnTo>
                  <a:close/>
                </a:path>
              </a:pathLst>
            </a:custGeom>
            <a:ln w="12699">
              <a:solidFill>
                <a:srgbClr val="F4C0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40708" y="6384"/>
              <a:ext cx="5651291" cy="6253195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495790" y="1545048"/>
            <a:ext cx="5377815" cy="0"/>
          </a:xfrm>
          <a:custGeom>
            <a:avLst/>
            <a:gdLst/>
            <a:ahLst/>
            <a:cxnLst/>
            <a:rect l="l" t="t" r="r" b="b"/>
            <a:pathLst>
              <a:path w="5377815">
                <a:moveTo>
                  <a:pt x="5377589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F4C0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2629" y="616041"/>
            <a:ext cx="3048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406F70"/>
                </a:solidFill>
              </a:rPr>
              <a:t>Los</a:t>
            </a:r>
            <a:r>
              <a:rPr sz="3600" spc="-55" dirty="0">
                <a:solidFill>
                  <a:srgbClr val="406F70"/>
                </a:solidFill>
              </a:rPr>
              <a:t> </a:t>
            </a:r>
            <a:r>
              <a:rPr sz="3600" spc="-10" dirty="0">
                <a:solidFill>
                  <a:srgbClr val="406F70"/>
                </a:solidFill>
              </a:rPr>
              <a:t>beneficios...</a:t>
            </a:r>
            <a:endParaRPr sz="360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pc="-20" dirty="0"/>
              <a:t>INNOVATION</a:t>
            </a:r>
            <a:r>
              <a:rPr spc="-15" dirty="0"/>
              <a:t> </a:t>
            </a:r>
            <a:r>
              <a:rPr spc="-5" dirty="0"/>
              <a:t>FOR</a:t>
            </a:r>
            <a:r>
              <a:rPr spc="-10" dirty="0"/>
              <a:t> </a:t>
            </a:r>
            <a:r>
              <a:rPr spc="-5" dirty="0"/>
              <a:t>THE</a:t>
            </a:r>
            <a:r>
              <a:rPr spc="-10" dirty="0"/>
              <a:t> </a:t>
            </a:r>
            <a:r>
              <a:rPr spc="-5" dirty="0"/>
              <a:t>FOOD</a:t>
            </a:r>
            <a:r>
              <a:rPr spc="-15" dirty="0"/>
              <a:t> </a:t>
            </a:r>
            <a:r>
              <a:rPr spc="-10" dirty="0"/>
              <a:t>SERVICE SECTOR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9576" y="2099431"/>
            <a:ext cx="37166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13889" algn="l"/>
                <a:tab pos="2626360" algn="l"/>
              </a:tabLst>
            </a:pP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alime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n</a:t>
            </a:r>
            <a:r>
              <a:rPr sz="2400" spc="-35" dirty="0">
                <a:solidFill>
                  <a:srgbClr val="085155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arios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si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n	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o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n</a:t>
            </a:r>
            <a:r>
              <a:rPr sz="2400" spc="-35" dirty="0">
                <a:solidFill>
                  <a:srgbClr val="085155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ac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9576" y="1770247"/>
            <a:ext cx="5119370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2735"/>
              </a:lnSpc>
              <a:spcBef>
                <a:spcPts val="100"/>
              </a:spcBef>
              <a:tabLst>
                <a:tab pos="613410" algn="l"/>
                <a:tab pos="2689860" algn="l"/>
                <a:tab pos="3340735" algn="l"/>
                <a:tab pos="4029710" algn="l"/>
              </a:tabLst>
            </a:pP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La	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normalización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de	los	servicios</a:t>
            </a:r>
            <a:endParaRPr sz="2400">
              <a:latin typeface="Calibri"/>
              <a:cs typeface="Calibri"/>
            </a:endParaRPr>
          </a:p>
          <a:p>
            <a:pPr marR="22860" algn="r">
              <a:lnSpc>
                <a:spcPts val="2735"/>
              </a:lnSpc>
            </a:pP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produce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9576" y="2428615"/>
            <a:ext cx="5122545" cy="38100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just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resultados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para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las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empresas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de servicios </a:t>
            </a:r>
            <a:r>
              <a:rPr sz="2400" spc="-53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alimentarios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fuera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del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riesgo </a:t>
            </a:r>
            <a:r>
              <a:rPr sz="2400" b="1" spc="-10" dirty="0">
                <a:solidFill>
                  <a:srgbClr val="085155"/>
                </a:solidFill>
                <a:latin typeface="Calibri"/>
                <a:cs typeface="Calibri"/>
              </a:rPr>
              <a:t>reducido </a:t>
            </a:r>
            <a:r>
              <a:rPr sz="2400" b="1" spc="-5" dirty="0">
                <a:solidFill>
                  <a:srgbClr val="085155"/>
                </a:solidFill>
                <a:latin typeface="Calibri"/>
                <a:cs typeface="Calibri"/>
              </a:rPr>
              <a:t>de </a:t>
            </a:r>
            <a:r>
              <a:rPr sz="2400" b="1" spc="-53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85155"/>
                </a:solidFill>
                <a:latin typeface="Calibri"/>
                <a:cs typeface="Calibri"/>
              </a:rPr>
              <a:t>transmisión </a:t>
            </a:r>
            <a:r>
              <a:rPr sz="2400" b="1" spc="-5" dirty="0">
                <a:solidFill>
                  <a:srgbClr val="085155"/>
                </a:solidFill>
                <a:latin typeface="Calibri"/>
                <a:cs typeface="Calibri"/>
              </a:rPr>
              <a:t>de </a:t>
            </a:r>
            <a:r>
              <a:rPr sz="2400" b="1" spc="-25" dirty="0">
                <a:solidFill>
                  <a:srgbClr val="085155"/>
                </a:solidFill>
                <a:latin typeface="Calibri"/>
                <a:cs typeface="Calibri"/>
              </a:rPr>
              <a:t>COVID.</a:t>
            </a:r>
            <a:endParaRPr sz="2400">
              <a:latin typeface="Calibri"/>
              <a:cs typeface="Calibri"/>
            </a:endParaRPr>
          </a:p>
          <a:p>
            <a:pPr marL="12700" marR="20955" algn="just">
              <a:lnSpc>
                <a:spcPts val="2590"/>
              </a:lnSpc>
              <a:spcBef>
                <a:spcPts val="1005"/>
              </a:spcBef>
            </a:pP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La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utilización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de la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tecnología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da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lugar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 </a:t>
            </a:r>
            <a:r>
              <a:rPr sz="2400" spc="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una </a:t>
            </a:r>
            <a:r>
              <a:rPr sz="2400" b="1" spc="-10" dirty="0">
                <a:solidFill>
                  <a:srgbClr val="085155"/>
                </a:solidFill>
                <a:latin typeface="Calibri"/>
                <a:cs typeface="Calibri"/>
              </a:rPr>
              <a:t>rotación </a:t>
            </a:r>
            <a:r>
              <a:rPr sz="2400" b="1" spc="-5" dirty="0">
                <a:solidFill>
                  <a:srgbClr val="085155"/>
                </a:solidFill>
                <a:latin typeface="Calibri"/>
                <a:cs typeface="Calibri"/>
              </a:rPr>
              <a:t>más </a:t>
            </a:r>
            <a:r>
              <a:rPr sz="2400" b="1" spc="-15" dirty="0">
                <a:solidFill>
                  <a:srgbClr val="085155"/>
                </a:solidFill>
                <a:latin typeface="Calibri"/>
                <a:cs typeface="Calibri"/>
              </a:rPr>
              <a:t>rápida </a:t>
            </a:r>
            <a:r>
              <a:rPr sz="2400" b="1" spc="-5" dirty="0">
                <a:solidFill>
                  <a:srgbClr val="085155"/>
                </a:solidFill>
                <a:latin typeface="Calibri"/>
                <a:cs typeface="Calibri"/>
              </a:rPr>
              <a:t>de las mesas, </a:t>
            </a:r>
            <a:r>
              <a:rPr sz="2400" b="1" dirty="0">
                <a:solidFill>
                  <a:srgbClr val="085155"/>
                </a:solidFill>
                <a:latin typeface="Calibri"/>
                <a:cs typeface="Calibri"/>
              </a:rPr>
              <a:t>a </a:t>
            </a:r>
            <a:r>
              <a:rPr sz="2400" b="1" spc="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85155"/>
                </a:solidFill>
                <a:latin typeface="Calibri"/>
                <a:cs typeface="Calibri"/>
              </a:rPr>
              <a:t>una</a:t>
            </a:r>
            <a:r>
              <a:rPr sz="2400" b="1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85155"/>
                </a:solidFill>
                <a:latin typeface="Calibri"/>
                <a:cs typeface="Calibri"/>
              </a:rPr>
              <a:t>reducción</a:t>
            </a:r>
            <a:r>
              <a:rPr sz="2400" b="1" spc="-5" dirty="0">
                <a:solidFill>
                  <a:srgbClr val="085155"/>
                </a:solidFill>
                <a:latin typeface="Calibri"/>
                <a:cs typeface="Calibri"/>
              </a:rPr>
              <a:t> de</a:t>
            </a:r>
            <a:r>
              <a:rPr sz="2400" b="1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85155"/>
                </a:solidFill>
                <a:latin typeface="Calibri"/>
                <a:cs typeface="Calibri"/>
              </a:rPr>
              <a:t>los</a:t>
            </a:r>
            <a:r>
              <a:rPr sz="2400" b="1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85155"/>
                </a:solidFill>
                <a:latin typeface="Calibri"/>
                <a:cs typeface="Calibri"/>
              </a:rPr>
              <a:t>costes</a:t>
            </a:r>
            <a:r>
              <a:rPr sz="2400" b="1" spc="-1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5155"/>
                </a:solidFill>
                <a:latin typeface="Calibri"/>
                <a:cs typeface="Calibri"/>
              </a:rPr>
              <a:t>y</a:t>
            </a:r>
            <a:r>
              <a:rPr sz="2400" b="1" spc="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5155"/>
                </a:solidFill>
                <a:latin typeface="Calibri"/>
                <a:cs typeface="Calibri"/>
              </a:rPr>
              <a:t>a</a:t>
            </a:r>
            <a:r>
              <a:rPr sz="2400" b="1" spc="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85155"/>
                </a:solidFill>
                <a:latin typeface="Calibri"/>
                <a:cs typeface="Calibri"/>
              </a:rPr>
              <a:t>una </a:t>
            </a:r>
            <a:r>
              <a:rPr sz="2400" b="1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85155"/>
                </a:solidFill>
                <a:latin typeface="Calibri"/>
                <a:cs typeface="Calibri"/>
              </a:rPr>
              <a:t>mayor</a:t>
            </a:r>
            <a:r>
              <a:rPr sz="2400" b="1" spc="-1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85155"/>
                </a:solidFill>
                <a:latin typeface="Calibri"/>
                <a:cs typeface="Calibri"/>
              </a:rPr>
              <a:t>adaptabilidad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,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 además</a:t>
            </a:r>
            <a:r>
              <a:rPr sz="2400" spc="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de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alimentar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los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sistemas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de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software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de los </a:t>
            </a:r>
            <a:r>
              <a:rPr sz="2400" spc="-53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85155"/>
                </a:solidFill>
                <a:latin typeface="Calibri"/>
                <a:cs typeface="Calibri"/>
              </a:rPr>
              <a:t>restaurantes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85155"/>
                </a:solidFill>
                <a:latin typeface="Calibri"/>
                <a:cs typeface="Calibri"/>
              </a:rPr>
              <a:t>ya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85155"/>
                </a:solidFill>
                <a:latin typeface="Calibri"/>
                <a:cs typeface="Calibri"/>
              </a:rPr>
              <a:t>existentes,</a:t>
            </a:r>
            <a:r>
              <a:rPr sz="2400" spc="5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lo que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su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85155"/>
                </a:solidFill>
                <a:latin typeface="Calibri"/>
                <a:cs typeface="Calibri"/>
              </a:rPr>
              <a:t>vez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proporciona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beneficios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 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través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de la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utilización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de</a:t>
            </a:r>
            <a:r>
              <a:rPr sz="2400" spc="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85155"/>
                </a:solidFill>
                <a:latin typeface="Calibri"/>
                <a:cs typeface="Calibri"/>
              </a:rPr>
              <a:t>Big </a:t>
            </a:r>
            <a:r>
              <a:rPr sz="2400" b="1" spc="-15" dirty="0">
                <a:solidFill>
                  <a:srgbClr val="085155"/>
                </a:solidFill>
                <a:latin typeface="Calibri"/>
                <a:cs typeface="Calibri"/>
              </a:rPr>
              <a:t>Data.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0656" y="550299"/>
            <a:ext cx="5301342" cy="629229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54454" y="1429265"/>
            <a:ext cx="6349365" cy="0"/>
          </a:xfrm>
          <a:custGeom>
            <a:avLst/>
            <a:gdLst/>
            <a:ahLst/>
            <a:cxnLst/>
            <a:rect l="l" t="t" r="r" b="b"/>
            <a:pathLst>
              <a:path w="6349365">
                <a:moveTo>
                  <a:pt x="6348990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F4C0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3" y="6202300"/>
            <a:ext cx="203963" cy="26982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9296" y="569318"/>
            <a:ext cx="5839460" cy="697865"/>
          </a:xfrm>
          <a:prstGeom prst="rect">
            <a:avLst/>
          </a:prstGeom>
          <a:solidFill>
            <a:srgbClr val="F4C05B"/>
          </a:solidFill>
        </p:spPr>
        <p:txBody>
          <a:bodyPr vert="horz" wrap="square" lIns="0" tIns="0" rIns="0" bIns="0" rtlCol="0">
            <a:spAutoFit/>
          </a:bodyPr>
          <a:lstStyle/>
          <a:p>
            <a:pPr marL="85725">
              <a:lnSpc>
                <a:spcPts val="4130"/>
              </a:lnSpc>
            </a:pPr>
            <a:r>
              <a:rPr sz="3600" spc="-20" dirty="0">
                <a:solidFill>
                  <a:srgbClr val="FFFFFF"/>
                </a:solidFill>
              </a:rPr>
              <a:t>Reflexión: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692322" y="1581579"/>
            <a:ext cx="5451475" cy="361696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>
              <a:lnSpc>
                <a:spcPts val="3240"/>
              </a:lnSpc>
              <a:spcBef>
                <a:spcPts val="505"/>
              </a:spcBef>
            </a:pPr>
            <a:r>
              <a:rPr sz="3000" spc="-65" dirty="0">
                <a:solidFill>
                  <a:srgbClr val="406F70"/>
                </a:solidFill>
                <a:latin typeface="Calibri"/>
                <a:cs typeface="Calibri"/>
              </a:rPr>
              <a:t>Tras</a:t>
            </a:r>
            <a:r>
              <a:rPr sz="3000" spc="-10" dirty="0">
                <a:solidFill>
                  <a:srgbClr val="406F70"/>
                </a:solidFill>
                <a:latin typeface="Calibri"/>
                <a:cs typeface="Calibri"/>
              </a:rPr>
              <a:t> conocer </a:t>
            </a:r>
            <a:r>
              <a:rPr sz="3000" dirty="0">
                <a:solidFill>
                  <a:srgbClr val="406F70"/>
                </a:solidFill>
                <a:latin typeface="Calibri"/>
                <a:cs typeface="Calibri"/>
              </a:rPr>
              <a:t>algunas</a:t>
            </a:r>
            <a:r>
              <a:rPr sz="30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406F70"/>
                </a:solidFill>
                <a:latin typeface="Calibri"/>
                <a:cs typeface="Calibri"/>
              </a:rPr>
              <a:t>de</a:t>
            </a:r>
            <a:r>
              <a:rPr sz="30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406F70"/>
                </a:solidFill>
                <a:latin typeface="Calibri"/>
                <a:cs typeface="Calibri"/>
              </a:rPr>
              <a:t>las </a:t>
            </a:r>
            <a:r>
              <a:rPr sz="30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406F70"/>
                </a:solidFill>
                <a:latin typeface="Calibri"/>
                <a:cs typeface="Calibri"/>
              </a:rPr>
              <a:t>opciones </a:t>
            </a:r>
            <a:r>
              <a:rPr sz="3000" dirty="0">
                <a:solidFill>
                  <a:srgbClr val="406F70"/>
                </a:solidFill>
                <a:latin typeface="Calibri"/>
                <a:cs typeface="Calibri"/>
              </a:rPr>
              <a:t>y </a:t>
            </a:r>
            <a:r>
              <a:rPr sz="3000" spc="-15" dirty="0">
                <a:solidFill>
                  <a:srgbClr val="406F70"/>
                </a:solidFill>
                <a:latin typeface="Calibri"/>
                <a:cs typeface="Calibri"/>
              </a:rPr>
              <a:t>ventajas </a:t>
            </a:r>
            <a:r>
              <a:rPr sz="3000" spc="-5" dirty="0">
                <a:solidFill>
                  <a:srgbClr val="406F70"/>
                </a:solidFill>
                <a:latin typeface="Calibri"/>
                <a:cs typeface="Calibri"/>
              </a:rPr>
              <a:t>de los </a:t>
            </a:r>
            <a:r>
              <a:rPr sz="3000" spc="-15" dirty="0">
                <a:solidFill>
                  <a:srgbClr val="406F70"/>
                </a:solidFill>
                <a:latin typeface="Calibri"/>
                <a:cs typeface="Calibri"/>
              </a:rPr>
              <a:t>sistemas </a:t>
            </a:r>
            <a:r>
              <a:rPr sz="3000" spc="-66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406F70"/>
                </a:solidFill>
                <a:latin typeface="Calibri"/>
                <a:cs typeface="Calibri"/>
              </a:rPr>
              <a:t>sin</a:t>
            </a:r>
            <a:r>
              <a:rPr sz="30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406F70"/>
                </a:solidFill>
                <a:latin typeface="Calibri"/>
                <a:cs typeface="Calibri"/>
              </a:rPr>
              <a:t>contacto</a:t>
            </a:r>
            <a:r>
              <a:rPr sz="3000" spc="-15" dirty="0">
                <a:solidFill>
                  <a:srgbClr val="406F70"/>
                </a:solidFill>
                <a:latin typeface="Arial MT"/>
                <a:cs typeface="Arial MT"/>
              </a:rPr>
              <a:t>…</a:t>
            </a:r>
            <a:endParaRPr sz="3000">
              <a:latin typeface="Arial MT"/>
              <a:cs typeface="Arial MT"/>
            </a:endParaRPr>
          </a:p>
          <a:p>
            <a:pPr marL="12700" marR="827405">
              <a:lnSpc>
                <a:spcPts val="3240"/>
              </a:lnSpc>
              <a:spcBef>
                <a:spcPts val="1000"/>
              </a:spcBef>
            </a:pPr>
            <a:r>
              <a:rPr sz="3000" u="heavy" spc="-5" dirty="0">
                <a:solidFill>
                  <a:srgbClr val="406F70"/>
                </a:solidFill>
                <a:uFill>
                  <a:solidFill>
                    <a:srgbClr val="406F70"/>
                  </a:solidFill>
                </a:uFill>
                <a:latin typeface="Calibri"/>
                <a:cs typeface="Calibri"/>
              </a:rPr>
              <a:t>En su </a:t>
            </a:r>
            <a:r>
              <a:rPr sz="3000" u="heavy" spc="-10" dirty="0">
                <a:solidFill>
                  <a:srgbClr val="406F70"/>
                </a:solidFill>
                <a:uFill>
                  <a:solidFill>
                    <a:srgbClr val="406F70"/>
                  </a:solidFill>
                </a:uFill>
                <a:latin typeface="Calibri"/>
                <a:cs typeface="Calibri"/>
              </a:rPr>
              <a:t>cuaderno </a:t>
            </a:r>
            <a:r>
              <a:rPr sz="3000" u="heavy" spc="-5" dirty="0">
                <a:solidFill>
                  <a:srgbClr val="406F70"/>
                </a:solidFill>
                <a:uFill>
                  <a:solidFill>
                    <a:srgbClr val="406F70"/>
                  </a:solidFill>
                </a:uFill>
                <a:latin typeface="Calibri"/>
                <a:cs typeface="Calibri"/>
              </a:rPr>
              <a:t>de </a:t>
            </a:r>
            <a:r>
              <a:rPr sz="3000" u="heavy" spc="-10" dirty="0">
                <a:solidFill>
                  <a:srgbClr val="406F70"/>
                </a:solidFill>
                <a:uFill>
                  <a:solidFill>
                    <a:srgbClr val="406F70"/>
                  </a:solidFill>
                </a:uFill>
                <a:latin typeface="Calibri"/>
                <a:cs typeface="Calibri"/>
              </a:rPr>
              <a:t>trabajo </a:t>
            </a:r>
            <a:r>
              <a:rPr sz="3000" u="heavy" spc="-5" dirty="0">
                <a:solidFill>
                  <a:srgbClr val="406F70"/>
                </a:solidFill>
                <a:uFill>
                  <a:solidFill>
                    <a:srgbClr val="406F70"/>
                  </a:solidFill>
                </a:uFill>
                <a:latin typeface="Calibri"/>
                <a:cs typeface="Calibri"/>
              </a:rPr>
              <a:t>del </a:t>
            </a:r>
            <a:r>
              <a:rPr sz="3000" spc="-66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3000" u="heavy" dirty="0">
                <a:solidFill>
                  <a:srgbClr val="406F70"/>
                </a:solidFill>
                <a:uFill>
                  <a:solidFill>
                    <a:srgbClr val="406F70"/>
                  </a:solidFill>
                </a:uFill>
                <a:latin typeface="Calibri"/>
                <a:cs typeface="Calibri"/>
              </a:rPr>
              <a:t>alumno:</a:t>
            </a:r>
            <a:endParaRPr sz="3000">
              <a:latin typeface="Calibri"/>
              <a:cs typeface="Calibri"/>
            </a:endParaRPr>
          </a:p>
          <a:p>
            <a:pPr marL="12700" marR="49530">
              <a:lnSpc>
                <a:spcPts val="3240"/>
              </a:lnSpc>
              <a:spcBef>
                <a:spcPts val="1000"/>
              </a:spcBef>
            </a:pPr>
            <a:r>
              <a:rPr sz="3000" spc="-10" dirty="0">
                <a:solidFill>
                  <a:srgbClr val="406F70"/>
                </a:solidFill>
                <a:latin typeface="Calibri"/>
                <a:cs typeface="Calibri"/>
              </a:rPr>
              <a:t>Enumere </a:t>
            </a:r>
            <a:r>
              <a:rPr sz="3000" dirty="0">
                <a:solidFill>
                  <a:srgbClr val="406F70"/>
                </a:solidFill>
                <a:latin typeface="Calibri"/>
                <a:cs typeface="Calibri"/>
              </a:rPr>
              <a:t>3 </a:t>
            </a:r>
            <a:r>
              <a:rPr sz="3000" spc="-15" dirty="0">
                <a:solidFill>
                  <a:srgbClr val="406F70"/>
                </a:solidFill>
                <a:latin typeface="Calibri"/>
                <a:cs typeface="Calibri"/>
              </a:rPr>
              <a:t>ventajas </a:t>
            </a:r>
            <a:r>
              <a:rPr sz="3000" b="1" spc="-5" dirty="0">
                <a:solidFill>
                  <a:srgbClr val="406F70"/>
                </a:solidFill>
                <a:latin typeface="Calibri"/>
                <a:cs typeface="Calibri"/>
              </a:rPr>
              <a:t>adicionales </a:t>
            </a:r>
            <a:r>
              <a:rPr sz="3000" spc="-5" dirty="0">
                <a:solidFill>
                  <a:srgbClr val="406F70"/>
                </a:solidFill>
                <a:latin typeface="Calibri"/>
                <a:cs typeface="Calibri"/>
              </a:rPr>
              <a:t>de </a:t>
            </a:r>
            <a:r>
              <a:rPr sz="3000" spc="-66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406F70"/>
                </a:solidFill>
                <a:latin typeface="Calibri"/>
                <a:cs typeface="Calibri"/>
              </a:rPr>
              <a:t>los</a:t>
            </a:r>
            <a:r>
              <a:rPr sz="30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406F70"/>
                </a:solidFill>
                <a:latin typeface="Calibri"/>
                <a:cs typeface="Calibri"/>
              </a:rPr>
              <a:t>sistemas</a:t>
            </a:r>
            <a:r>
              <a:rPr sz="30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406F70"/>
                </a:solidFill>
                <a:latin typeface="Calibri"/>
                <a:cs typeface="Calibri"/>
              </a:rPr>
              <a:t>sin</a:t>
            </a:r>
            <a:r>
              <a:rPr sz="30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406F70"/>
                </a:solidFill>
                <a:latin typeface="Calibri"/>
                <a:cs typeface="Calibri"/>
              </a:rPr>
              <a:t>contacto</a:t>
            </a:r>
            <a:r>
              <a:rPr sz="30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406F70"/>
                </a:solidFill>
                <a:latin typeface="Calibri"/>
                <a:cs typeface="Calibri"/>
              </a:rPr>
              <a:t>para</a:t>
            </a:r>
            <a:r>
              <a:rPr sz="30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406F70"/>
                </a:solidFill>
                <a:latin typeface="Calibri"/>
                <a:cs typeface="Calibri"/>
              </a:rPr>
              <a:t>el </a:t>
            </a:r>
            <a:r>
              <a:rPr sz="30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406F70"/>
                </a:solidFill>
                <a:latin typeface="Calibri"/>
                <a:cs typeface="Calibri"/>
              </a:rPr>
              <a:t>sector </a:t>
            </a:r>
            <a:r>
              <a:rPr sz="3000" spc="-5" dirty="0">
                <a:solidFill>
                  <a:srgbClr val="406F70"/>
                </a:solidFill>
                <a:latin typeface="Calibri"/>
                <a:cs typeface="Calibri"/>
              </a:rPr>
              <a:t>de la </a:t>
            </a:r>
            <a:r>
              <a:rPr sz="3000" spc="-10" dirty="0">
                <a:solidFill>
                  <a:srgbClr val="406F70"/>
                </a:solidFill>
                <a:latin typeface="Calibri"/>
                <a:cs typeface="Calibri"/>
              </a:rPr>
              <a:t>alimentación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78088" y="1204709"/>
            <a:ext cx="2187574" cy="369179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pc="-20" dirty="0"/>
              <a:t>INNOVATION</a:t>
            </a:r>
            <a:r>
              <a:rPr spc="-15" dirty="0"/>
              <a:t> </a:t>
            </a:r>
            <a:r>
              <a:rPr spc="-5" dirty="0"/>
              <a:t>FOR</a:t>
            </a:r>
            <a:r>
              <a:rPr spc="-10" dirty="0"/>
              <a:t> </a:t>
            </a:r>
            <a:r>
              <a:rPr spc="-5" dirty="0"/>
              <a:t>THE</a:t>
            </a:r>
            <a:r>
              <a:rPr spc="-10" dirty="0"/>
              <a:t> </a:t>
            </a:r>
            <a:r>
              <a:rPr spc="-5" dirty="0"/>
              <a:t>FOOD</a:t>
            </a:r>
            <a:r>
              <a:rPr spc="-15" dirty="0"/>
              <a:t> </a:t>
            </a:r>
            <a:r>
              <a:rPr spc="-10" dirty="0"/>
              <a:t>SERVICE SECTOR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51A9F1-7C04-4DC9-93DB-D7D634E9F7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0513" y="2817038"/>
            <a:ext cx="7886801" cy="169992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defRPr/>
            </a:pPr>
            <a:r>
              <a:rPr lang="en-US" sz="4400" b="1" dirty="0">
                <a:solidFill>
                  <a:srgbClr val="F5C05B"/>
                </a:solidFill>
                <a:cs typeface="Calibri"/>
              </a:rPr>
              <a:t>2. Big Data</a:t>
            </a:r>
            <a:endParaRPr lang="en-US" sz="4400" dirty="0">
              <a:cs typeface="Calibri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&amp; </a:t>
            </a:r>
            <a:r>
              <a:rPr lang="es-ES" dirty="0">
                <a:solidFill>
                  <a:schemeClr val="bg1"/>
                </a:solidFill>
                <a:ea typeface="+mn-lt"/>
                <a:cs typeface="+mn-lt"/>
              </a:rPr>
              <a:t> su aplicación en la industria alimentaria 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</a:p>
          <a:p>
            <a:pPr>
              <a:defRPr/>
            </a:pPr>
            <a:endParaRPr lang="en-US" sz="4200" dirty="0">
              <a:cs typeface="Calibri"/>
            </a:endParaRPr>
          </a:p>
          <a:p>
            <a:endParaRPr lang="en-US" sz="4800" b="1" dirty="0">
              <a:solidFill>
                <a:srgbClr val="F5C05B"/>
              </a:solidFill>
              <a:cs typeface="Calibri"/>
            </a:endParaRPr>
          </a:p>
          <a:p>
            <a:endParaRPr lang="en-US" sz="4800" b="1" dirty="0">
              <a:solidFill>
                <a:srgbClr val="F5C05B"/>
              </a:solidFill>
              <a:cs typeface="Calibri"/>
            </a:endParaRPr>
          </a:p>
          <a:p>
            <a:endParaRPr lang="en-US" sz="4800" b="1" dirty="0">
              <a:solidFill>
                <a:srgbClr val="F5C05B"/>
              </a:solidFill>
            </a:endParaRPr>
          </a:p>
          <a:p>
            <a:endParaRPr lang="en-IE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785D764C-74EE-4409-9175-C7BC5B1F5257}"/>
              </a:ext>
            </a:extLst>
          </p:cNvPr>
          <p:cNvSpPr txBox="1"/>
          <p:nvPr/>
        </p:nvSpPr>
        <p:spPr>
          <a:xfrm>
            <a:off x="8681884" y="410496"/>
            <a:ext cx="2743200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085156"/>
                </a:solidFill>
                <a:cs typeface="Calibri"/>
              </a:rPr>
              <a:t>MÓDULO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648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03303" y="439489"/>
            <a:ext cx="7289165" cy="1098550"/>
          </a:xfrm>
          <a:custGeom>
            <a:avLst/>
            <a:gdLst/>
            <a:ahLst/>
            <a:cxnLst/>
            <a:rect l="l" t="t" r="r" b="b"/>
            <a:pathLst>
              <a:path w="7289165" h="1098550">
                <a:moveTo>
                  <a:pt x="7288695" y="1097999"/>
                </a:moveTo>
                <a:lnTo>
                  <a:pt x="0" y="1097999"/>
                </a:lnTo>
                <a:lnTo>
                  <a:pt x="0" y="0"/>
                </a:lnTo>
                <a:lnTo>
                  <a:pt x="7288695" y="0"/>
                </a:lnTo>
                <a:lnTo>
                  <a:pt x="7288695" y="1097999"/>
                </a:lnTo>
                <a:close/>
              </a:path>
            </a:pathLst>
          </a:custGeom>
          <a:solidFill>
            <a:srgbClr val="0237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03303" y="1613751"/>
            <a:ext cx="7289165" cy="1098550"/>
          </a:xfrm>
          <a:custGeom>
            <a:avLst/>
            <a:gdLst/>
            <a:ahLst/>
            <a:cxnLst/>
            <a:rect l="l" t="t" r="r" b="b"/>
            <a:pathLst>
              <a:path w="7289165" h="1098550">
                <a:moveTo>
                  <a:pt x="7288695" y="1098000"/>
                </a:moveTo>
                <a:lnTo>
                  <a:pt x="0" y="1098000"/>
                </a:lnTo>
                <a:lnTo>
                  <a:pt x="0" y="0"/>
                </a:lnTo>
                <a:lnTo>
                  <a:pt x="7288695" y="0"/>
                </a:lnTo>
                <a:lnTo>
                  <a:pt x="7288695" y="1098000"/>
                </a:lnTo>
                <a:close/>
              </a:path>
            </a:pathLst>
          </a:custGeom>
          <a:solidFill>
            <a:srgbClr val="0851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03303" y="2797973"/>
            <a:ext cx="7289165" cy="1098550"/>
          </a:xfrm>
          <a:custGeom>
            <a:avLst/>
            <a:gdLst/>
            <a:ahLst/>
            <a:cxnLst/>
            <a:rect l="l" t="t" r="r" b="b"/>
            <a:pathLst>
              <a:path w="7289165" h="1098550">
                <a:moveTo>
                  <a:pt x="7288695" y="1098000"/>
                </a:moveTo>
                <a:lnTo>
                  <a:pt x="0" y="1098000"/>
                </a:lnTo>
                <a:lnTo>
                  <a:pt x="0" y="0"/>
                </a:lnTo>
                <a:lnTo>
                  <a:pt x="7288695" y="0"/>
                </a:lnTo>
                <a:lnTo>
                  <a:pt x="7288695" y="1098000"/>
                </a:lnTo>
                <a:close/>
              </a:path>
            </a:pathLst>
          </a:custGeom>
          <a:solidFill>
            <a:srgbClr val="406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75511" y="536598"/>
            <a:ext cx="0" cy="879475"/>
          </a:xfrm>
          <a:custGeom>
            <a:avLst/>
            <a:gdLst/>
            <a:ahLst/>
            <a:cxnLst/>
            <a:rect l="l" t="t" r="r" b="b"/>
            <a:pathLst>
              <a:path h="879475">
                <a:moveTo>
                  <a:pt x="0" y="0"/>
                </a:moveTo>
                <a:lnTo>
                  <a:pt x="0" y="879026"/>
                </a:lnTo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75511" y="1715986"/>
            <a:ext cx="0" cy="879475"/>
          </a:xfrm>
          <a:custGeom>
            <a:avLst/>
            <a:gdLst/>
            <a:ahLst/>
            <a:cxnLst/>
            <a:rect l="l" t="t" r="r" b="b"/>
            <a:pathLst>
              <a:path h="879475">
                <a:moveTo>
                  <a:pt x="0" y="0"/>
                </a:moveTo>
                <a:lnTo>
                  <a:pt x="0" y="879026"/>
                </a:lnTo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75511" y="2921147"/>
            <a:ext cx="0" cy="879475"/>
          </a:xfrm>
          <a:custGeom>
            <a:avLst/>
            <a:gdLst/>
            <a:ahLst/>
            <a:cxnLst/>
            <a:rect l="l" t="t" r="r" b="b"/>
            <a:pathLst>
              <a:path h="879475">
                <a:moveTo>
                  <a:pt x="0" y="0"/>
                </a:moveTo>
                <a:lnTo>
                  <a:pt x="0" y="879027"/>
                </a:lnTo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3" y="6202300"/>
            <a:ext cx="203963" cy="269827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417208" y="349810"/>
            <a:ext cx="11774805" cy="6158865"/>
            <a:chOff x="417208" y="349810"/>
            <a:chExt cx="11774805" cy="6158865"/>
          </a:xfrm>
        </p:grpSpPr>
        <p:sp>
          <p:nvSpPr>
            <p:cNvPr id="10" name="object 10"/>
            <p:cNvSpPr/>
            <p:nvPr/>
          </p:nvSpPr>
          <p:spPr>
            <a:xfrm>
              <a:off x="4903304" y="3986547"/>
              <a:ext cx="7289165" cy="1098550"/>
            </a:xfrm>
            <a:custGeom>
              <a:avLst/>
              <a:gdLst/>
              <a:ahLst/>
              <a:cxnLst/>
              <a:rect l="l" t="t" r="r" b="b"/>
              <a:pathLst>
                <a:path w="7289165" h="1098550">
                  <a:moveTo>
                    <a:pt x="7288695" y="1098000"/>
                  </a:moveTo>
                  <a:lnTo>
                    <a:pt x="0" y="1098000"/>
                  </a:lnTo>
                  <a:lnTo>
                    <a:pt x="0" y="0"/>
                  </a:lnTo>
                  <a:lnTo>
                    <a:pt x="7288695" y="0"/>
                  </a:lnTo>
                  <a:lnTo>
                    <a:pt x="7288695" y="1098000"/>
                  </a:lnTo>
                  <a:close/>
                </a:path>
              </a:pathLst>
            </a:custGeom>
            <a:solidFill>
              <a:srgbClr val="F4C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75512" y="4109721"/>
              <a:ext cx="0" cy="879475"/>
            </a:xfrm>
            <a:custGeom>
              <a:avLst/>
              <a:gdLst/>
              <a:ahLst/>
              <a:cxnLst/>
              <a:rect l="l" t="t" r="r" b="b"/>
              <a:pathLst>
                <a:path h="879475">
                  <a:moveTo>
                    <a:pt x="0" y="0"/>
                  </a:moveTo>
                  <a:lnTo>
                    <a:pt x="0" y="879026"/>
                  </a:lnTo>
                </a:path>
              </a:pathLst>
            </a:custGeom>
            <a:ln w="285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03304" y="5172096"/>
              <a:ext cx="7289165" cy="1098550"/>
            </a:xfrm>
            <a:custGeom>
              <a:avLst/>
              <a:gdLst/>
              <a:ahLst/>
              <a:cxnLst/>
              <a:rect l="l" t="t" r="r" b="b"/>
              <a:pathLst>
                <a:path w="7289165" h="1098550">
                  <a:moveTo>
                    <a:pt x="7288695" y="1098000"/>
                  </a:moveTo>
                  <a:lnTo>
                    <a:pt x="0" y="1098000"/>
                  </a:lnTo>
                  <a:lnTo>
                    <a:pt x="0" y="0"/>
                  </a:lnTo>
                  <a:lnTo>
                    <a:pt x="7288695" y="0"/>
                  </a:lnTo>
                  <a:lnTo>
                    <a:pt x="7288695" y="1098000"/>
                  </a:lnTo>
                  <a:close/>
                </a:path>
              </a:pathLst>
            </a:custGeom>
            <a:solidFill>
              <a:srgbClr val="CC9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75512" y="5295269"/>
              <a:ext cx="0" cy="879475"/>
            </a:xfrm>
            <a:custGeom>
              <a:avLst/>
              <a:gdLst/>
              <a:ahLst/>
              <a:cxnLst/>
              <a:rect l="l" t="t" r="r" b="b"/>
              <a:pathLst>
                <a:path h="879475">
                  <a:moveTo>
                    <a:pt x="0" y="0"/>
                  </a:moveTo>
                  <a:lnTo>
                    <a:pt x="0" y="879026"/>
                  </a:lnTo>
                </a:path>
              </a:pathLst>
            </a:custGeom>
            <a:ln w="285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4455" y="349810"/>
              <a:ext cx="1176669" cy="615837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17208" y="1920385"/>
              <a:ext cx="4287520" cy="0"/>
            </a:xfrm>
            <a:custGeom>
              <a:avLst/>
              <a:gdLst/>
              <a:ahLst/>
              <a:cxnLst/>
              <a:rect l="l" t="t" r="r" b="b"/>
              <a:pathLst>
                <a:path w="4287520">
                  <a:moveTo>
                    <a:pt x="0" y="0"/>
                  </a:moveTo>
                  <a:lnTo>
                    <a:pt x="4287525" y="0"/>
                  </a:lnTo>
                </a:path>
              </a:pathLst>
            </a:custGeom>
            <a:ln w="9524">
              <a:solidFill>
                <a:srgbClr val="F4C0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5241691" y="559779"/>
            <a:ext cx="6426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5" dirty="0">
                <a:solidFill>
                  <a:srgbClr val="FFFFFF"/>
                </a:solidFill>
                <a:latin typeface="Calibri"/>
                <a:cs typeface="Calibri"/>
              </a:rPr>
              <a:t>01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pc="-20" dirty="0"/>
              <a:t>INNOVATION</a:t>
            </a:r>
            <a:r>
              <a:rPr spc="-15" dirty="0"/>
              <a:t> </a:t>
            </a:r>
            <a:r>
              <a:rPr spc="-5" dirty="0"/>
              <a:t>FOR</a:t>
            </a:r>
            <a:r>
              <a:rPr spc="-10" dirty="0"/>
              <a:t> </a:t>
            </a:r>
            <a:r>
              <a:rPr spc="-5" dirty="0"/>
              <a:t>THE</a:t>
            </a:r>
            <a:r>
              <a:rPr spc="-10" dirty="0"/>
              <a:t> </a:t>
            </a:r>
            <a:r>
              <a:rPr spc="-5" dirty="0"/>
              <a:t>FOOD</a:t>
            </a:r>
            <a:r>
              <a:rPr spc="-15" dirty="0"/>
              <a:t> </a:t>
            </a:r>
            <a:r>
              <a:rPr spc="-10" dirty="0"/>
              <a:t>SERVICE SECTOR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344075" y="731483"/>
            <a:ext cx="31153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Servicios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sin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 contacto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65509" y="1724743"/>
            <a:ext cx="6426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FFFFFF"/>
                </a:solidFill>
                <a:latin typeface="Calibri"/>
                <a:cs typeface="Calibri"/>
              </a:rPr>
              <a:t>02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67894" y="1896447"/>
            <a:ext cx="20770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Datos</a:t>
            </a:r>
            <a:r>
              <a:rPr sz="2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grandes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35562" y="2932695"/>
            <a:ext cx="6426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FFFFFF"/>
                </a:solidFill>
                <a:latin typeface="Calibri"/>
                <a:cs typeface="Calibri"/>
              </a:rPr>
              <a:t>03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37946" y="3104399"/>
            <a:ext cx="383730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Entrega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según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demanda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35562" y="4121270"/>
            <a:ext cx="6426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044449"/>
                </a:solidFill>
                <a:latin typeface="Calibri"/>
                <a:cs typeface="Calibri"/>
              </a:rPr>
              <a:t>04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37946" y="4292974"/>
            <a:ext cx="34283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" dirty="0">
                <a:solidFill>
                  <a:srgbClr val="044449"/>
                </a:solidFill>
                <a:latin typeface="Calibri"/>
                <a:cs typeface="Calibri"/>
              </a:rPr>
              <a:t>Productos</a:t>
            </a:r>
            <a:r>
              <a:rPr sz="2800" spc="-30" dirty="0">
                <a:solidFill>
                  <a:srgbClr val="04444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44449"/>
                </a:solidFill>
                <a:latin typeface="Calibri"/>
                <a:cs typeface="Calibri"/>
              </a:rPr>
              <a:t>al</a:t>
            </a:r>
            <a:r>
              <a:rPr sz="2800" spc="-25" dirty="0">
                <a:solidFill>
                  <a:srgbClr val="044449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44449"/>
                </a:solidFill>
                <a:latin typeface="Calibri"/>
                <a:cs typeface="Calibri"/>
              </a:rPr>
              <a:t>por</a:t>
            </a:r>
            <a:r>
              <a:rPr sz="2800" spc="-25" dirty="0">
                <a:solidFill>
                  <a:srgbClr val="044449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44449"/>
                </a:solidFill>
                <a:latin typeface="Calibri"/>
                <a:cs typeface="Calibri"/>
              </a:rPr>
              <a:t>menor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235562" y="5306818"/>
            <a:ext cx="6426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FFFFFF"/>
                </a:solidFill>
                <a:latin typeface="Calibri"/>
                <a:cs typeface="Calibri"/>
              </a:rPr>
              <a:t>05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337946" y="5478522"/>
            <a:ext cx="15011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Marketing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2590" y="870320"/>
            <a:ext cx="1854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406F70"/>
                </a:solidFill>
                <a:latin typeface="Calibri"/>
                <a:cs typeface="Calibri"/>
              </a:rPr>
              <a:t>Módulo</a:t>
            </a:r>
            <a:r>
              <a:rPr sz="3600" b="1" spc="-9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06F70"/>
                </a:solidFill>
                <a:latin typeface="Calibri"/>
                <a:cs typeface="Calibri"/>
              </a:rPr>
              <a:t>5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3400" y="2021606"/>
            <a:ext cx="4443095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06F70"/>
                </a:solidFill>
                <a:latin typeface="Calibri"/>
                <a:cs typeface="Calibri"/>
              </a:rPr>
              <a:t>Los</a:t>
            </a:r>
            <a:r>
              <a:rPr sz="18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6F70"/>
                </a:solidFill>
                <a:latin typeface="Calibri"/>
                <a:cs typeface="Calibri"/>
              </a:rPr>
              <a:t>avances</a:t>
            </a:r>
            <a:r>
              <a:rPr sz="1800" spc="-5" dirty="0">
                <a:solidFill>
                  <a:srgbClr val="406F70"/>
                </a:solidFill>
                <a:latin typeface="Calibri"/>
                <a:cs typeface="Calibri"/>
              </a:rPr>
              <a:t> en</a:t>
            </a:r>
            <a:r>
              <a:rPr sz="18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6F70"/>
                </a:solidFill>
                <a:latin typeface="Calibri"/>
                <a:cs typeface="Calibri"/>
              </a:rPr>
              <a:t>tecnología</a:t>
            </a:r>
            <a:r>
              <a:rPr sz="18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6F70"/>
                </a:solidFill>
                <a:latin typeface="Calibri"/>
                <a:cs typeface="Calibri"/>
              </a:rPr>
              <a:t>y</a:t>
            </a:r>
            <a:r>
              <a:rPr sz="1800" spc="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6F70"/>
                </a:solidFill>
                <a:latin typeface="Calibri"/>
                <a:cs typeface="Calibri"/>
              </a:rPr>
              <a:t>comunicaciones </a:t>
            </a:r>
            <a:r>
              <a:rPr sz="18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406F70"/>
                </a:solidFill>
                <a:latin typeface="Calibri"/>
                <a:cs typeface="Calibri"/>
              </a:rPr>
              <a:t>están</a:t>
            </a:r>
            <a:r>
              <a:rPr sz="18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6F70"/>
                </a:solidFill>
                <a:latin typeface="Calibri"/>
                <a:cs typeface="Calibri"/>
              </a:rPr>
              <a:t>cambiando</a:t>
            </a:r>
            <a:r>
              <a:rPr sz="18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6F70"/>
                </a:solidFill>
                <a:latin typeface="Calibri"/>
                <a:cs typeface="Calibri"/>
              </a:rPr>
              <a:t>la</a:t>
            </a:r>
            <a:r>
              <a:rPr sz="18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406F70"/>
                </a:solidFill>
                <a:latin typeface="Calibri"/>
                <a:cs typeface="Calibri"/>
              </a:rPr>
              <a:t>forma</a:t>
            </a:r>
            <a:r>
              <a:rPr sz="1800" spc="38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6F70"/>
                </a:solidFill>
                <a:latin typeface="Calibri"/>
                <a:cs typeface="Calibri"/>
              </a:rPr>
              <a:t>en</a:t>
            </a:r>
            <a:r>
              <a:rPr sz="1800" spc="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6F70"/>
                </a:solidFill>
                <a:latin typeface="Calibri"/>
                <a:cs typeface="Calibri"/>
              </a:rPr>
              <a:t>que </a:t>
            </a:r>
            <a:r>
              <a:rPr sz="18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6F70"/>
                </a:solidFill>
                <a:latin typeface="Calibri"/>
                <a:cs typeface="Calibri"/>
              </a:rPr>
              <a:t>encontramos, comemos </a:t>
            </a:r>
            <a:r>
              <a:rPr sz="1800" dirty="0">
                <a:solidFill>
                  <a:srgbClr val="406F70"/>
                </a:solidFill>
                <a:latin typeface="Calibri"/>
                <a:cs typeface="Calibri"/>
              </a:rPr>
              <a:t>y </a:t>
            </a:r>
            <a:r>
              <a:rPr sz="1800" spc="-5" dirty="0">
                <a:solidFill>
                  <a:srgbClr val="406F70"/>
                </a:solidFill>
                <a:latin typeface="Calibri"/>
                <a:cs typeface="Calibri"/>
              </a:rPr>
              <a:t>eliminamos </a:t>
            </a:r>
            <a:r>
              <a:rPr sz="1800" spc="-15" dirty="0">
                <a:solidFill>
                  <a:srgbClr val="406F70"/>
                </a:solidFill>
                <a:latin typeface="Calibri"/>
                <a:cs typeface="Calibri"/>
              </a:rPr>
              <a:t>nuestros </a:t>
            </a:r>
            <a:r>
              <a:rPr sz="18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6F70"/>
                </a:solidFill>
                <a:latin typeface="Calibri"/>
                <a:cs typeface="Calibri"/>
              </a:rPr>
              <a:t>alimentos.</a:t>
            </a:r>
            <a:r>
              <a:rPr sz="18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6F70"/>
                </a:solidFill>
                <a:latin typeface="Calibri"/>
                <a:cs typeface="Calibri"/>
              </a:rPr>
              <a:t>Desde el inicio de la pandemia del </a:t>
            </a:r>
            <a:r>
              <a:rPr sz="18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6F70"/>
                </a:solidFill>
                <a:latin typeface="Calibri"/>
                <a:cs typeface="Calibri"/>
              </a:rPr>
              <a:t>COVID-19,</a:t>
            </a:r>
            <a:r>
              <a:rPr sz="1800" spc="-5" dirty="0">
                <a:solidFill>
                  <a:srgbClr val="406F70"/>
                </a:solidFill>
                <a:latin typeface="Calibri"/>
                <a:cs typeface="Calibri"/>
              </a:rPr>
              <a:t> la </a:t>
            </a:r>
            <a:r>
              <a:rPr sz="1800" dirty="0">
                <a:solidFill>
                  <a:srgbClr val="406F70"/>
                </a:solidFill>
                <a:latin typeface="Calibri"/>
                <a:cs typeface="Calibri"/>
              </a:rPr>
              <a:t>adopción </a:t>
            </a:r>
            <a:r>
              <a:rPr sz="1800" spc="-5" dirty="0">
                <a:solidFill>
                  <a:srgbClr val="406F70"/>
                </a:solidFill>
                <a:latin typeface="Calibri"/>
                <a:cs typeface="Calibri"/>
              </a:rPr>
              <a:t>de </a:t>
            </a:r>
            <a:r>
              <a:rPr sz="1800" spc="-10" dirty="0">
                <a:solidFill>
                  <a:srgbClr val="406F70"/>
                </a:solidFill>
                <a:latin typeface="Calibri"/>
                <a:cs typeface="Calibri"/>
              </a:rPr>
              <a:t>nuevas</a:t>
            </a:r>
            <a:r>
              <a:rPr sz="1800" spc="38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6F70"/>
                </a:solidFill>
                <a:latin typeface="Calibri"/>
                <a:cs typeface="Calibri"/>
              </a:rPr>
              <a:t>tecnologías </a:t>
            </a:r>
            <a:r>
              <a:rPr sz="1800" spc="-5" dirty="0">
                <a:solidFill>
                  <a:srgbClr val="406F70"/>
                </a:solidFill>
                <a:latin typeface="Calibri"/>
                <a:cs typeface="Calibri"/>
              </a:rPr>
              <a:t> ha</a:t>
            </a:r>
            <a:r>
              <a:rPr sz="18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6F70"/>
                </a:solidFill>
                <a:latin typeface="Calibri"/>
                <a:cs typeface="Calibri"/>
              </a:rPr>
              <a:t>sido</a:t>
            </a:r>
            <a:r>
              <a:rPr sz="18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406F70"/>
                </a:solidFill>
                <a:latin typeface="Calibri"/>
                <a:cs typeface="Calibri"/>
              </a:rPr>
              <a:t>clave</a:t>
            </a:r>
            <a:r>
              <a:rPr sz="18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406F70"/>
                </a:solidFill>
                <a:latin typeface="Calibri"/>
                <a:cs typeface="Calibri"/>
              </a:rPr>
              <a:t>para</a:t>
            </a:r>
            <a:r>
              <a:rPr sz="18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6F70"/>
                </a:solidFill>
                <a:latin typeface="Calibri"/>
                <a:cs typeface="Calibri"/>
              </a:rPr>
              <a:t>la</a:t>
            </a:r>
            <a:r>
              <a:rPr sz="18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6F70"/>
                </a:solidFill>
                <a:latin typeface="Calibri"/>
                <a:cs typeface="Calibri"/>
              </a:rPr>
              <a:t>supervivencia</a:t>
            </a:r>
            <a:r>
              <a:rPr sz="18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6F70"/>
                </a:solidFill>
                <a:latin typeface="Calibri"/>
                <a:cs typeface="Calibri"/>
              </a:rPr>
              <a:t>de</a:t>
            </a:r>
            <a:r>
              <a:rPr sz="18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6F70"/>
                </a:solidFill>
                <a:latin typeface="Calibri"/>
                <a:cs typeface="Calibri"/>
              </a:rPr>
              <a:t>las </a:t>
            </a:r>
            <a:r>
              <a:rPr sz="18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6F70"/>
                </a:solidFill>
                <a:latin typeface="Calibri"/>
                <a:cs typeface="Calibri"/>
              </a:rPr>
              <a:t>empresas </a:t>
            </a:r>
            <a:r>
              <a:rPr sz="1800" spc="-5" dirty="0">
                <a:solidFill>
                  <a:srgbClr val="406F70"/>
                </a:solidFill>
                <a:latin typeface="Calibri"/>
                <a:cs typeface="Calibri"/>
              </a:rPr>
              <a:t>del </a:t>
            </a:r>
            <a:r>
              <a:rPr sz="1800" spc="-10" dirty="0">
                <a:solidFill>
                  <a:srgbClr val="406F70"/>
                </a:solidFill>
                <a:latin typeface="Calibri"/>
                <a:cs typeface="Calibri"/>
              </a:rPr>
              <a:t>sector</a:t>
            </a:r>
            <a:r>
              <a:rPr sz="1800" spc="-5" dirty="0">
                <a:solidFill>
                  <a:srgbClr val="406F70"/>
                </a:solidFill>
                <a:latin typeface="Calibri"/>
                <a:cs typeface="Calibri"/>
              </a:rPr>
              <a:t> alimentario.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23400" y="4068845"/>
            <a:ext cx="4444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2909" algn="l"/>
                <a:tab pos="1243330" algn="l"/>
                <a:tab pos="1724025" algn="l"/>
                <a:tab pos="2232025" algn="l"/>
                <a:tab pos="3276600" algn="l"/>
              </a:tabLst>
            </a:pPr>
            <a:r>
              <a:rPr sz="1800" spc="-5" dirty="0">
                <a:solidFill>
                  <a:srgbClr val="406F70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406F70"/>
                </a:solidFill>
                <a:latin typeface="Calibri"/>
                <a:cs typeface="Calibri"/>
              </a:rPr>
              <a:t>l	</a:t>
            </a:r>
            <a:r>
              <a:rPr sz="1800" spc="-5" dirty="0">
                <a:solidFill>
                  <a:srgbClr val="406F70"/>
                </a:solidFill>
                <a:latin typeface="Calibri"/>
                <a:cs typeface="Calibri"/>
              </a:rPr>
              <a:t>sec</a:t>
            </a:r>
            <a:r>
              <a:rPr sz="1800" spc="-20" dirty="0">
                <a:solidFill>
                  <a:srgbClr val="406F70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406F70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406F70"/>
                </a:solidFill>
                <a:latin typeface="Calibri"/>
                <a:cs typeface="Calibri"/>
              </a:rPr>
              <a:t>r	</a:t>
            </a:r>
            <a:r>
              <a:rPr sz="1800" spc="-5" dirty="0">
                <a:solidFill>
                  <a:srgbClr val="406F70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406F70"/>
                </a:solidFill>
                <a:latin typeface="Calibri"/>
                <a:cs typeface="Calibri"/>
              </a:rPr>
              <a:t>e	</a:t>
            </a:r>
            <a:r>
              <a:rPr sz="1800" spc="-5" dirty="0">
                <a:solidFill>
                  <a:srgbClr val="406F70"/>
                </a:solidFill>
                <a:latin typeface="Calibri"/>
                <a:cs typeface="Calibri"/>
              </a:rPr>
              <a:t>lo</a:t>
            </a:r>
            <a:r>
              <a:rPr sz="1800" dirty="0">
                <a:solidFill>
                  <a:srgbClr val="406F70"/>
                </a:solidFill>
                <a:latin typeface="Calibri"/>
                <a:cs typeface="Calibri"/>
              </a:rPr>
              <a:t>s	</a:t>
            </a:r>
            <a:r>
              <a:rPr sz="1800" spc="-5" dirty="0">
                <a:solidFill>
                  <a:srgbClr val="406F70"/>
                </a:solidFill>
                <a:latin typeface="Calibri"/>
                <a:cs typeface="Calibri"/>
              </a:rPr>
              <a:t>se</a:t>
            </a:r>
            <a:r>
              <a:rPr sz="1800" spc="15" dirty="0">
                <a:solidFill>
                  <a:srgbClr val="406F70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406F70"/>
                </a:solidFill>
                <a:latin typeface="Calibri"/>
                <a:cs typeface="Calibri"/>
              </a:rPr>
              <a:t>vicio</a:t>
            </a:r>
            <a:r>
              <a:rPr sz="1800" dirty="0">
                <a:solidFill>
                  <a:srgbClr val="406F70"/>
                </a:solidFill>
                <a:latin typeface="Calibri"/>
                <a:cs typeface="Calibri"/>
              </a:rPr>
              <a:t>s	alime</a:t>
            </a:r>
            <a:r>
              <a:rPr sz="1800" spc="-20" dirty="0">
                <a:solidFill>
                  <a:srgbClr val="406F70"/>
                </a:solidFill>
                <a:latin typeface="Calibri"/>
                <a:cs typeface="Calibri"/>
              </a:rPr>
              <a:t>n</a:t>
            </a:r>
            <a:r>
              <a:rPr sz="1800" spc="-25" dirty="0">
                <a:solidFill>
                  <a:srgbClr val="406F70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406F70"/>
                </a:solidFill>
                <a:latin typeface="Calibri"/>
                <a:cs typeface="Calibri"/>
              </a:rPr>
              <a:t>arios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32995" y="4343165"/>
            <a:ext cx="3131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0059" algn="l"/>
                <a:tab pos="1223645" algn="l"/>
                <a:tab pos="2495550" algn="l"/>
                <a:tab pos="2956560" algn="l"/>
              </a:tabLst>
            </a:pPr>
            <a:r>
              <a:rPr sz="1800" spc="-5" dirty="0">
                <a:solidFill>
                  <a:srgbClr val="406F70"/>
                </a:solidFill>
                <a:latin typeface="Calibri"/>
                <a:cs typeface="Calibri"/>
              </a:rPr>
              <a:t>u</a:t>
            </a:r>
            <a:r>
              <a:rPr sz="1800" dirty="0">
                <a:solidFill>
                  <a:srgbClr val="406F70"/>
                </a:solidFill>
                <a:latin typeface="Calibri"/>
                <a:cs typeface="Calibri"/>
              </a:rPr>
              <a:t>n	</a:t>
            </a:r>
            <a:r>
              <a:rPr sz="1800" spc="-5" dirty="0">
                <a:solidFill>
                  <a:srgbClr val="406F70"/>
                </a:solidFill>
                <a:latin typeface="Calibri"/>
                <a:cs typeface="Calibri"/>
              </a:rPr>
              <a:t>pape</a:t>
            </a:r>
            <a:r>
              <a:rPr sz="1800" dirty="0">
                <a:solidFill>
                  <a:srgbClr val="406F70"/>
                </a:solidFill>
                <a:latin typeface="Calibri"/>
                <a:cs typeface="Calibri"/>
              </a:rPr>
              <a:t>l	</a:t>
            </a:r>
            <a:r>
              <a:rPr sz="1800" spc="-5" dirty="0">
                <a:solidFill>
                  <a:srgbClr val="406F70"/>
                </a:solidFill>
                <a:latin typeface="Calibri"/>
                <a:cs typeface="Calibri"/>
              </a:rPr>
              <a:t>impor</a:t>
            </a:r>
            <a:r>
              <a:rPr sz="1800" spc="-25" dirty="0">
                <a:solidFill>
                  <a:srgbClr val="406F70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406F70"/>
                </a:solidFill>
                <a:latin typeface="Calibri"/>
                <a:cs typeface="Calibri"/>
              </a:rPr>
              <a:t>a</a:t>
            </a:r>
            <a:r>
              <a:rPr sz="1800" spc="-20" dirty="0">
                <a:solidFill>
                  <a:srgbClr val="406F70"/>
                </a:solidFill>
                <a:latin typeface="Calibri"/>
                <a:cs typeface="Calibri"/>
              </a:rPr>
              <a:t>nt</a:t>
            </a:r>
            <a:r>
              <a:rPr sz="1800" dirty="0">
                <a:solidFill>
                  <a:srgbClr val="406F70"/>
                </a:solidFill>
                <a:latin typeface="Calibri"/>
                <a:cs typeface="Calibri"/>
              </a:rPr>
              <a:t>e	</a:t>
            </a:r>
            <a:r>
              <a:rPr sz="1800" spc="-5" dirty="0">
                <a:solidFill>
                  <a:srgbClr val="406F70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406F70"/>
                </a:solidFill>
                <a:latin typeface="Calibri"/>
                <a:cs typeface="Calibri"/>
              </a:rPr>
              <a:t>n	</a:t>
            </a:r>
            <a:r>
              <a:rPr sz="1800" spc="-5" dirty="0">
                <a:solidFill>
                  <a:srgbClr val="406F70"/>
                </a:solidFill>
                <a:latin typeface="Calibri"/>
                <a:cs typeface="Calibri"/>
              </a:rPr>
              <a:t>la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545769" y="4617485"/>
            <a:ext cx="1478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9830" algn="l"/>
              </a:tabLst>
            </a:pPr>
            <a:r>
              <a:rPr sz="1800" spc="-20" dirty="0">
                <a:solidFill>
                  <a:srgbClr val="406F70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406F70"/>
                </a:solidFill>
                <a:latin typeface="Calibri"/>
                <a:cs typeface="Calibri"/>
              </a:rPr>
              <a:t>endencia</a:t>
            </a:r>
            <a:r>
              <a:rPr sz="1800" dirty="0">
                <a:solidFill>
                  <a:srgbClr val="406F70"/>
                </a:solidFill>
                <a:latin typeface="Calibri"/>
                <a:cs typeface="Calibri"/>
              </a:rPr>
              <a:t>s	</a:t>
            </a:r>
            <a:r>
              <a:rPr sz="1800" spc="-5" dirty="0">
                <a:solidFill>
                  <a:srgbClr val="406F70"/>
                </a:solidFill>
                <a:latin typeface="Calibri"/>
                <a:cs typeface="Calibri"/>
              </a:rPr>
              <a:t>del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23400" y="4343165"/>
            <a:ext cx="12839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06F70"/>
                </a:solidFill>
                <a:latin typeface="Calibri"/>
                <a:cs typeface="Calibri"/>
              </a:rPr>
              <a:t>desempeña </a:t>
            </a:r>
            <a:r>
              <a:rPr sz="18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406F70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406F70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406F70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406F70"/>
                </a:solidFill>
                <a:latin typeface="Calibri"/>
                <a:cs typeface="Calibri"/>
              </a:rPr>
              <a:t>figu</a:t>
            </a:r>
            <a:r>
              <a:rPr sz="1800" spc="-40" dirty="0">
                <a:solidFill>
                  <a:srgbClr val="406F70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406F70"/>
                </a:solidFill>
                <a:latin typeface="Calibri"/>
                <a:cs typeface="Calibri"/>
              </a:rPr>
              <a:t>ación  </a:t>
            </a:r>
            <a:r>
              <a:rPr sz="1800" spc="-10" dirty="0">
                <a:solidFill>
                  <a:srgbClr val="406F70"/>
                </a:solidFill>
                <a:latin typeface="Calibri"/>
                <a:cs typeface="Calibri"/>
              </a:rPr>
              <a:t>alimentario,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741544" y="4617485"/>
            <a:ext cx="10782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765" algn="l"/>
              </a:tabLst>
            </a:pPr>
            <a:r>
              <a:rPr sz="1800" spc="-5" dirty="0">
                <a:solidFill>
                  <a:srgbClr val="406F70"/>
                </a:solidFill>
                <a:latin typeface="Calibri"/>
                <a:cs typeface="Calibri"/>
              </a:rPr>
              <a:t>de	las</a:t>
            </a:r>
            <a:endParaRPr sz="1800">
              <a:latin typeface="Calibri"/>
              <a:cs typeface="Calibri"/>
            </a:endParaRPr>
          </a:p>
          <a:p>
            <a:pPr marL="108585" marR="5080" indent="-1905">
              <a:lnSpc>
                <a:spcPct val="100000"/>
              </a:lnSpc>
              <a:tabLst>
                <a:tab pos="711200" algn="l"/>
                <a:tab pos="765175" algn="l"/>
              </a:tabLst>
            </a:pPr>
            <a:r>
              <a:rPr sz="1800" spc="-30" dirty="0">
                <a:solidFill>
                  <a:srgbClr val="406F70"/>
                </a:solidFill>
                <a:latin typeface="Calibri"/>
                <a:cs typeface="Calibri"/>
              </a:rPr>
              <a:t>y</a:t>
            </a:r>
            <a:r>
              <a:rPr sz="1800" dirty="0">
                <a:solidFill>
                  <a:srgbClr val="406F70"/>
                </a:solidFill>
                <a:latin typeface="Calibri"/>
                <a:cs typeface="Calibri"/>
              </a:rPr>
              <a:t>a	</a:t>
            </a:r>
            <a:r>
              <a:rPr sz="1800" spc="-5" dirty="0">
                <a:solidFill>
                  <a:srgbClr val="406F70"/>
                </a:solidFill>
                <a:latin typeface="Calibri"/>
                <a:cs typeface="Calibri"/>
              </a:rPr>
              <a:t>que  </a:t>
            </a:r>
            <a:r>
              <a:rPr sz="1800" spc="-15" dirty="0">
                <a:solidFill>
                  <a:srgbClr val="406F70"/>
                </a:solidFill>
                <a:latin typeface="Calibri"/>
                <a:cs typeface="Calibri"/>
              </a:rPr>
              <a:t>entre		</a:t>
            </a:r>
            <a:r>
              <a:rPr sz="1800" spc="-5" dirty="0">
                <a:solidFill>
                  <a:srgbClr val="406F70"/>
                </a:solidFill>
                <a:latin typeface="Calibri"/>
                <a:cs typeface="Calibri"/>
              </a:rPr>
              <a:t>los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915174" y="4891806"/>
            <a:ext cx="11531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368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6F70"/>
                </a:solidFill>
                <a:latin typeface="Calibri"/>
                <a:cs typeface="Calibri"/>
              </a:rPr>
              <a:t>actúan </a:t>
            </a:r>
            <a:r>
              <a:rPr sz="1800" spc="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6F70"/>
                </a:solidFill>
                <a:latin typeface="Calibri"/>
                <a:cs typeface="Calibri"/>
              </a:rPr>
              <a:t>p</a:t>
            </a:r>
            <a:r>
              <a:rPr sz="1800" spc="-30" dirty="0">
                <a:solidFill>
                  <a:srgbClr val="406F70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406F70"/>
                </a:solidFill>
                <a:latin typeface="Calibri"/>
                <a:cs typeface="Calibri"/>
              </a:rPr>
              <a:t>oduc</a:t>
            </a:r>
            <a:r>
              <a:rPr sz="1800" spc="-20" dirty="0">
                <a:solidFill>
                  <a:srgbClr val="406F70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406F70"/>
                </a:solidFill>
                <a:latin typeface="Calibri"/>
                <a:cs typeface="Calibri"/>
              </a:rPr>
              <a:t>o</a:t>
            </a:r>
            <a:r>
              <a:rPr sz="1800" spc="-25" dirty="0">
                <a:solidFill>
                  <a:srgbClr val="406F70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406F70"/>
                </a:solidFill>
                <a:latin typeface="Calibri"/>
                <a:cs typeface="Calibri"/>
              </a:rPr>
              <a:t>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59180" y="4617485"/>
            <a:ext cx="6013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10" marR="5080" indent="-42545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06F70"/>
                </a:solidFill>
                <a:latin typeface="Calibri"/>
                <a:cs typeface="Calibri"/>
              </a:rPr>
              <a:t>sec</a:t>
            </a:r>
            <a:r>
              <a:rPr sz="1800" spc="-20" dirty="0">
                <a:solidFill>
                  <a:srgbClr val="406F70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406F70"/>
                </a:solidFill>
                <a:latin typeface="Calibri"/>
                <a:cs typeface="Calibri"/>
              </a:rPr>
              <a:t>or  </a:t>
            </a:r>
            <a:r>
              <a:rPr sz="1800" spc="-10" dirty="0">
                <a:solidFill>
                  <a:srgbClr val="406F70"/>
                </a:solidFill>
                <a:latin typeface="Calibri"/>
                <a:cs typeface="Calibri"/>
              </a:rPr>
              <a:t>como </a:t>
            </a:r>
            <a:r>
              <a:rPr sz="1800" spc="-39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6F70"/>
                </a:solidFill>
                <a:latin typeface="Calibri"/>
                <a:cs typeface="Calibri"/>
              </a:rPr>
              <a:t>y</a:t>
            </a:r>
            <a:r>
              <a:rPr sz="1800" spc="34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6F70"/>
                </a:solidFill>
                <a:latin typeface="Calibri"/>
                <a:cs typeface="Calibri"/>
              </a:rPr>
              <a:t>los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23400" y="5166126"/>
            <a:ext cx="13830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06F70"/>
                </a:solidFill>
                <a:latin typeface="Calibri"/>
                <a:cs typeface="Calibri"/>
              </a:rPr>
              <a:t>i</a:t>
            </a:r>
            <a:r>
              <a:rPr sz="1800" spc="-20" dirty="0">
                <a:solidFill>
                  <a:srgbClr val="406F70"/>
                </a:solidFill>
                <a:latin typeface="Calibri"/>
                <a:cs typeface="Calibri"/>
              </a:rPr>
              <a:t>nt</a:t>
            </a:r>
            <a:r>
              <a:rPr sz="1800" spc="-5" dirty="0">
                <a:solidFill>
                  <a:srgbClr val="406F70"/>
                </a:solidFill>
                <a:latin typeface="Calibri"/>
                <a:cs typeface="Calibri"/>
              </a:rPr>
              <a:t>ermediarios  </a:t>
            </a:r>
            <a:r>
              <a:rPr sz="1800" spc="-20" dirty="0">
                <a:solidFill>
                  <a:srgbClr val="406F70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406F70"/>
                </a:solidFill>
                <a:latin typeface="Calibri"/>
                <a:cs typeface="Calibri"/>
              </a:rPr>
              <a:t>onsumido</a:t>
            </a:r>
            <a:r>
              <a:rPr sz="1800" spc="-25" dirty="0">
                <a:solidFill>
                  <a:srgbClr val="406F70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406F70"/>
                </a:solidFill>
                <a:latin typeface="Calibri"/>
                <a:cs typeface="Calibri"/>
              </a:rPr>
              <a:t>es.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40707" y="6385"/>
            <a:ext cx="5651500" cy="6262370"/>
            <a:chOff x="6540707" y="6385"/>
            <a:chExt cx="5651500" cy="6262370"/>
          </a:xfrm>
        </p:grpSpPr>
        <p:sp>
          <p:nvSpPr>
            <p:cNvPr id="3" name="object 3"/>
            <p:cNvSpPr/>
            <p:nvPr/>
          </p:nvSpPr>
          <p:spPr>
            <a:xfrm>
              <a:off x="7197437" y="4146121"/>
              <a:ext cx="2954020" cy="1305560"/>
            </a:xfrm>
            <a:custGeom>
              <a:avLst/>
              <a:gdLst/>
              <a:ahLst/>
              <a:cxnLst/>
              <a:rect l="l" t="t" r="r" b="b"/>
              <a:pathLst>
                <a:path w="2954020" h="1305560">
                  <a:moveTo>
                    <a:pt x="1598594" y="1305473"/>
                  </a:moveTo>
                  <a:lnTo>
                    <a:pt x="1414534" y="1305473"/>
                  </a:lnTo>
                  <a:lnTo>
                    <a:pt x="1286263" y="1298996"/>
                  </a:lnTo>
                  <a:lnTo>
                    <a:pt x="1235899" y="1292982"/>
                  </a:lnTo>
                  <a:lnTo>
                    <a:pt x="1186085" y="1285243"/>
                  </a:lnTo>
                  <a:lnTo>
                    <a:pt x="1136852" y="1275811"/>
                  </a:lnTo>
                  <a:lnTo>
                    <a:pt x="1088230" y="1264716"/>
                  </a:lnTo>
                  <a:lnTo>
                    <a:pt x="1040251" y="1251989"/>
                  </a:lnTo>
                  <a:lnTo>
                    <a:pt x="992946" y="1237662"/>
                  </a:lnTo>
                  <a:lnTo>
                    <a:pt x="946345" y="1221764"/>
                  </a:lnTo>
                  <a:lnTo>
                    <a:pt x="900479" y="1204328"/>
                  </a:lnTo>
                  <a:lnTo>
                    <a:pt x="855379" y="1185383"/>
                  </a:lnTo>
                  <a:lnTo>
                    <a:pt x="811077" y="1164962"/>
                  </a:lnTo>
                  <a:lnTo>
                    <a:pt x="767603" y="1143094"/>
                  </a:lnTo>
                  <a:lnTo>
                    <a:pt x="724987" y="1119810"/>
                  </a:lnTo>
                  <a:lnTo>
                    <a:pt x="683262" y="1095142"/>
                  </a:lnTo>
                  <a:lnTo>
                    <a:pt x="642457" y="1069121"/>
                  </a:lnTo>
                  <a:lnTo>
                    <a:pt x="602604" y="1041777"/>
                  </a:lnTo>
                  <a:lnTo>
                    <a:pt x="563734" y="1013141"/>
                  </a:lnTo>
                  <a:lnTo>
                    <a:pt x="525877" y="983244"/>
                  </a:lnTo>
                  <a:lnTo>
                    <a:pt x="489065" y="952118"/>
                  </a:lnTo>
                  <a:lnTo>
                    <a:pt x="453328" y="919792"/>
                  </a:lnTo>
                  <a:lnTo>
                    <a:pt x="418697" y="886299"/>
                  </a:lnTo>
                  <a:lnTo>
                    <a:pt x="385203" y="851668"/>
                  </a:lnTo>
                  <a:lnTo>
                    <a:pt x="352878" y="815931"/>
                  </a:lnTo>
                  <a:lnTo>
                    <a:pt x="321751" y="779119"/>
                  </a:lnTo>
                  <a:lnTo>
                    <a:pt x="291855" y="741262"/>
                  </a:lnTo>
                  <a:lnTo>
                    <a:pt x="263219" y="702391"/>
                  </a:lnTo>
                  <a:lnTo>
                    <a:pt x="233389" y="658521"/>
                  </a:lnTo>
                  <a:lnTo>
                    <a:pt x="234224" y="658521"/>
                  </a:lnTo>
                  <a:lnTo>
                    <a:pt x="197171" y="600945"/>
                  </a:lnTo>
                  <a:lnTo>
                    <a:pt x="171493" y="556434"/>
                  </a:lnTo>
                  <a:lnTo>
                    <a:pt x="147381" y="510935"/>
                  </a:lnTo>
                  <a:lnTo>
                    <a:pt x="124871" y="464486"/>
                  </a:lnTo>
                  <a:lnTo>
                    <a:pt x="104002" y="417124"/>
                  </a:lnTo>
                  <a:lnTo>
                    <a:pt x="84809" y="368885"/>
                  </a:lnTo>
                  <a:lnTo>
                    <a:pt x="67329" y="319806"/>
                  </a:lnTo>
                  <a:lnTo>
                    <a:pt x="51600" y="269923"/>
                  </a:lnTo>
                  <a:lnTo>
                    <a:pt x="37657" y="219274"/>
                  </a:lnTo>
                  <a:lnTo>
                    <a:pt x="25538" y="167896"/>
                  </a:lnTo>
                  <a:lnTo>
                    <a:pt x="15280" y="115824"/>
                  </a:lnTo>
                  <a:lnTo>
                    <a:pt x="6919" y="63097"/>
                  </a:lnTo>
                  <a:lnTo>
                    <a:pt x="492" y="9749"/>
                  </a:lnTo>
                  <a:lnTo>
                    <a:pt x="0" y="0"/>
                  </a:lnTo>
                  <a:lnTo>
                    <a:pt x="1355174" y="0"/>
                  </a:lnTo>
                  <a:lnTo>
                    <a:pt x="1539235" y="0"/>
                  </a:lnTo>
                  <a:lnTo>
                    <a:pt x="1667506" y="6477"/>
                  </a:lnTo>
                  <a:lnTo>
                    <a:pt x="1718352" y="12558"/>
                  </a:lnTo>
                  <a:lnTo>
                    <a:pt x="1768637" y="20396"/>
                  </a:lnTo>
                  <a:lnTo>
                    <a:pt x="1818329" y="29959"/>
                  </a:lnTo>
                  <a:lnTo>
                    <a:pt x="1867397" y="41217"/>
                  </a:lnTo>
                  <a:lnTo>
                    <a:pt x="1915808" y="54136"/>
                  </a:lnTo>
                  <a:lnTo>
                    <a:pt x="1963532" y="68686"/>
                  </a:lnTo>
                  <a:lnTo>
                    <a:pt x="2010535" y="84834"/>
                  </a:lnTo>
                  <a:lnTo>
                    <a:pt x="2056787" y="102549"/>
                  </a:lnTo>
                  <a:lnTo>
                    <a:pt x="2102256" y="121799"/>
                  </a:lnTo>
                  <a:lnTo>
                    <a:pt x="2146909" y="142552"/>
                  </a:lnTo>
                  <a:lnTo>
                    <a:pt x="2190715" y="164776"/>
                  </a:lnTo>
                  <a:lnTo>
                    <a:pt x="2233643" y="188439"/>
                  </a:lnTo>
                  <a:lnTo>
                    <a:pt x="2275659" y="213510"/>
                  </a:lnTo>
                  <a:lnTo>
                    <a:pt x="2316733" y="239957"/>
                  </a:lnTo>
                  <a:lnTo>
                    <a:pt x="2356833" y="267748"/>
                  </a:lnTo>
                  <a:lnTo>
                    <a:pt x="2395926" y="296850"/>
                  </a:lnTo>
                  <a:lnTo>
                    <a:pt x="2433982" y="327234"/>
                  </a:lnTo>
                  <a:lnTo>
                    <a:pt x="2470968" y="358865"/>
                  </a:lnTo>
                  <a:lnTo>
                    <a:pt x="2506852" y="391714"/>
                  </a:lnTo>
                  <a:lnTo>
                    <a:pt x="2541603" y="425747"/>
                  </a:lnTo>
                  <a:lnTo>
                    <a:pt x="2575189" y="460933"/>
                  </a:lnTo>
                  <a:lnTo>
                    <a:pt x="2607577" y="497241"/>
                  </a:lnTo>
                  <a:lnTo>
                    <a:pt x="2638737" y="534638"/>
                  </a:lnTo>
                  <a:lnTo>
                    <a:pt x="2668636" y="573093"/>
                  </a:lnTo>
                  <a:lnTo>
                    <a:pt x="2697243" y="612573"/>
                  </a:lnTo>
                  <a:lnTo>
                    <a:pt x="2724525" y="653048"/>
                  </a:lnTo>
                  <a:lnTo>
                    <a:pt x="2736437" y="672259"/>
                  </a:lnTo>
                  <a:lnTo>
                    <a:pt x="2741235" y="679551"/>
                  </a:lnTo>
                  <a:lnTo>
                    <a:pt x="2766942" y="722017"/>
                  </a:lnTo>
                  <a:lnTo>
                    <a:pt x="2791204" y="765427"/>
                  </a:lnTo>
                  <a:lnTo>
                    <a:pt x="2813989" y="809748"/>
                  </a:lnTo>
                  <a:lnTo>
                    <a:pt x="2835263" y="854946"/>
                  </a:lnTo>
                  <a:lnTo>
                    <a:pt x="2854994" y="900988"/>
                  </a:lnTo>
                  <a:lnTo>
                    <a:pt x="2873148" y="947841"/>
                  </a:lnTo>
                  <a:lnTo>
                    <a:pt x="2889692" y="995472"/>
                  </a:lnTo>
                  <a:lnTo>
                    <a:pt x="2904592" y="1043847"/>
                  </a:lnTo>
                  <a:lnTo>
                    <a:pt x="2917816" y="1092933"/>
                  </a:lnTo>
                  <a:lnTo>
                    <a:pt x="2929329" y="1142697"/>
                  </a:lnTo>
                  <a:lnTo>
                    <a:pt x="2939099" y="1193106"/>
                  </a:lnTo>
                  <a:lnTo>
                    <a:pt x="2947093" y="1244126"/>
                  </a:lnTo>
                  <a:lnTo>
                    <a:pt x="2953277" y="1295724"/>
                  </a:lnTo>
                  <a:lnTo>
                    <a:pt x="2953769" y="1305473"/>
                  </a:lnTo>
                  <a:lnTo>
                    <a:pt x="1598594" y="1305473"/>
                  </a:lnTo>
                  <a:close/>
                </a:path>
              </a:pathLst>
            </a:custGeom>
            <a:solidFill>
              <a:srgbClr val="406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57088" y="4984845"/>
              <a:ext cx="1835150" cy="815340"/>
            </a:xfrm>
            <a:custGeom>
              <a:avLst/>
              <a:gdLst/>
              <a:ahLst/>
              <a:cxnLst/>
              <a:rect l="l" t="t" r="r" b="b"/>
              <a:pathLst>
                <a:path w="1835150" h="815339">
                  <a:moveTo>
                    <a:pt x="956015" y="0"/>
                  </a:moveTo>
                  <a:lnTo>
                    <a:pt x="841695" y="0"/>
                  </a:lnTo>
                  <a:lnTo>
                    <a:pt x="0" y="0"/>
                  </a:lnTo>
                  <a:lnTo>
                    <a:pt x="6745" y="55906"/>
                  </a:lnTo>
                  <a:lnTo>
                    <a:pt x="15861" y="104829"/>
                  </a:lnTo>
                  <a:lnTo>
                    <a:pt x="27578" y="152778"/>
                  </a:lnTo>
                  <a:lnTo>
                    <a:pt x="41817" y="199676"/>
                  </a:lnTo>
                  <a:lnTo>
                    <a:pt x="58503" y="245447"/>
                  </a:lnTo>
                  <a:lnTo>
                    <a:pt x="77557" y="290011"/>
                  </a:lnTo>
                  <a:lnTo>
                    <a:pt x="98903" y="333291"/>
                  </a:lnTo>
                  <a:lnTo>
                    <a:pt x="122463" y="375211"/>
                  </a:lnTo>
                  <a:lnTo>
                    <a:pt x="145475" y="411159"/>
                  </a:lnTo>
                  <a:lnTo>
                    <a:pt x="144957" y="411159"/>
                  </a:lnTo>
                  <a:lnTo>
                    <a:pt x="193563" y="478650"/>
                  </a:lnTo>
                  <a:lnTo>
                    <a:pt x="225781" y="516955"/>
                  </a:lnTo>
                  <a:lnTo>
                    <a:pt x="260051" y="553378"/>
                  </a:lnTo>
                  <a:lnTo>
                    <a:pt x="296282" y="587828"/>
                  </a:lnTo>
                  <a:lnTo>
                    <a:pt x="334387" y="620216"/>
                  </a:lnTo>
                  <a:lnTo>
                    <a:pt x="374275" y="650453"/>
                  </a:lnTo>
                  <a:lnTo>
                    <a:pt x="415859" y="678450"/>
                  </a:lnTo>
                  <a:lnTo>
                    <a:pt x="459049" y="704118"/>
                  </a:lnTo>
                  <a:lnTo>
                    <a:pt x="503757" y="727366"/>
                  </a:lnTo>
                  <a:lnTo>
                    <a:pt x="549893" y="748106"/>
                  </a:lnTo>
                  <a:lnTo>
                    <a:pt x="597370" y="766248"/>
                  </a:lnTo>
                  <a:lnTo>
                    <a:pt x="646097" y="781703"/>
                  </a:lnTo>
                  <a:lnTo>
                    <a:pt x="695985" y="794382"/>
                  </a:lnTo>
                  <a:lnTo>
                    <a:pt x="746948" y="804195"/>
                  </a:lnTo>
                  <a:lnTo>
                    <a:pt x="798894" y="811053"/>
                  </a:lnTo>
                  <a:lnTo>
                    <a:pt x="878563" y="815097"/>
                  </a:lnTo>
                  <a:lnTo>
                    <a:pt x="992883" y="815097"/>
                  </a:lnTo>
                  <a:lnTo>
                    <a:pt x="1834579" y="815097"/>
                  </a:lnTo>
                  <a:lnTo>
                    <a:pt x="1827459" y="756841"/>
                  </a:lnTo>
                  <a:lnTo>
                    <a:pt x="1817711" y="705659"/>
                  </a:lnTo>
                  <a:lnTo>
                    <a:pt x="1805118" y="655553"/>
                  </a:lnTo>
                  <a:lnTo>
                    <a:pt x="1789768" y="606613"/>
                  </a:lnTo>
                  <a:lnTo>
                    <a:pt x="1771750" y="558928"/>
                  </a:lnTo>
                  <a:lnTo>
                    <a:pt x="1751153" y="512586"/>
                  </a:lnTo>
                  <a:lnTo>
                    <a:pt x="1728064" y="467677"/>
                  </a:lnTo>
                  <a:lnTo>
                    <a:pt x="1702574" y="424290"/>
                  </a:lnTo>
                  <a:lnTo>
                    <a:pt x="1699593" y="419738"/>
                  </a:lnTo>
                  <a:lnTo>
                    <a:pt x="1692195" y="407743"/>
                  </a:lnTo>
                  <a:lnTo>
                    <a:pt x="1664240" y="366991"/>
                  </a:lnTo>
                  <a:lnTo>
                    <a:pt x="1634146" y="327911"/>
                  </a:lnTo>
                  <a:lnTo>
                    <a:pt x="1601998" y="290588"/>
                  </a:lnTo>
                  <a:lnTo>
                    <a:pt x="1567880" y="255107"/>
                  </a:lnTo>
                  <a:lnTo>
                    <a:pt x="1531877" y="221553"/>
                  </a:lnTo>
                  <a:lnTo>
                    <a:pt x="1494074" y="190012"/>
                  </a:lnTo>
                  <a:lnTo>
                    <a:pt x="1454555" y="160569"/>
                  </a:lnTo>
                  <a:lnTo>
                    <a:pt x="1413406" y="133309"/>
                  </a:lnTo>
                  <a:lnTo>
                    <a:pt x="1370711" y="108317"/>
                  </a:lnTo>
                  <a:lnTo>
                    <a:pt x="1326554" y="85679"/>
                  </a:lnTo>
                  <a:lnTo>
                    <a:pt x="1281022" y="65479"/>
                  </a:lnTo>
                  <a:lnTo>
                    <a:pt x="1234198" y="47803"/>
                  </a:lnTo>
                  <a:lnTo>
                    <a:pt x="1186168" y="32736"/>
                  </a:lnTo>
                  <a:lnTo>
                    <a:pt x="1137015" y="20364"/>
                  </a:lnTo>
                  <a:lnTo>
                    <a:pt x="1086826" y="10772"/>
                  </a:lnTo>
                  <a:lnTo>
                    <a:pt x="1035684" y="4044"/>
                  </a:lnTo>
                  <a:lnTo>
                    <a:pt x="956015" y="0"/>
                  </a:lnTo>
                  <a:close/>
                </a:path>
              </a:pathLst>
            </a:custGeom>
            <a:ln w="12699">
              <a:solidFill>
                <a:srgbClr val="F4C0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0707" y="6385"/>
              <a:ext cx="5651292" cy="626196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88650" y="81488"/>
            <a:ext cx="5076190" cy="109537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225"/>
              </a:spcBef>
              <a:tabLst>
                <a:tab pos="2400935" algn="l"/>
              </a:tabLst>
            </a:pPr>
            <a:r>
              <a:rPr sz="3900" spc="-5" dirty="0"/>
              <a:t>2. Big</a:t>
            </a:r>
            <a:r>
              <a:rPr sz="3900" dirty="0"/>
              <a:t> </a:t>
            </a:r>
            <a:r>
              <a:rPr sz="3900" spc="-25" dirty="0"/>
              <a:t>Data	</a:t>
            </a:r>
            <a:r>
              <a:rPr sz="2600" b="0" dirty="0">
                <a:latin typeface="Calibri"/>
                <a:cs typeface="Calibri"/>
              </a:rPr>
              <a:t>y</a:t>
            </a:r>
            <a:r>
              <a:rPr sz="2600" b="0" spc="-25" dirty="0">
                <a:latin typeface="Calibri"/>
                <a:cs typeface="Calibri"/>
              </a:rPr>
              <a:t> </a:t>
            </a:r>
            <a:r>
              <a:rPr sz="2600" b="0" spc="-5" dirty="0">
                <a:latin typeface="Calibri"/>
                <a:cs typeface="Calibri"/>
              </a:rPr>
              <a:t>su</a:t>
            </a:r>
            <a:r>
              <a:rPr sz="2600" b="0" spc="-20" dirty="0">
                <a:latin typeface="Calibri"/>
                <a:cs typeface="Calibri"/>
              </a:rPr>
              <a:t> </a:t>
            </a:r>
            <a:r>
              <a:rPr sz="2600" b="0" spc="-5" dirty="0">
                <a:latin typeface="Calibri"/>
                <a:cs typeface="Calibri"/>
              </a:rPr>
              <a:t>aplicación</a:t>
            </a:r>
            <a:r>
              <a:rPr sz="2600" b="0" spc="-20" dirty="0">
                <a:latin typeface="Calibri"/>
                <a:cs typeface="Calibri"/>
              </a:rPr>
              <a:t> </a:t>
            </a:r>
            <a:r>
              <a:rPr sz="2600" b="0" spc="-5" dirty="0">
                <a:latin typeface="Calibri"/>
                <a:cs typeface="Calibri"/>
              </a:rPr>
              <a:t>en</a:t>
            </a:r>
            <a:r>
              <a:rPr sz="2600" b="0" spc="-20" dirty="0">
                <a:latin typeface="Calibri"/>
                <a:cs typeface="Calibri"/>
              </a:rPr>
              <a:t> </a:t>
            </a:r>
            <a:r>
              <a:rPr sz="2600" b="0" spc="-5" dirty="0">
                <a:latin typeface="Calibri"/>
                <a:cs typeface="Calibri"/>
              </a:rPr>
              <a:t>la </a:t>
            </a:r>
            <a:r>
              <a:rPr sz="2600" b="0" spc="-575" dirty="0">
                <a:latin typeface="Calibri"/>
                <a:cs typeface="Calibri"/>
              </a:rPr>
              <a:t> </a:t>
            </a:r>
            <a:r>
              <a:rPr sz="2600" b="0" spc="-10" dirty="0">
                <a:latin typeface="Calibri"/>
                <a:cs typeface="Calibri"/>
              </a:rPr>
              <a:t>industria</a:t>
            </a:r>
            <a:r>
              <a:rPr sz="2600" b="0" spc="-15" dirty="0">
                <a:latin typeface="Calibri"/>
                <a:cs typeface="Calibri"/>
              </a:rPr>
              <a:t> </a:t>
            </a:r>
            <a:r>
              <a:rPr sz="2600" b="0" spc="-10" dirty="0">
                <a:latin typeface="Calibri"/>
                <a:cs typeface="Calibri"/>
              </a:rPr>
              <a:t>alimentaria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pc="-20" dirty="0"/>
              <a:t>INNOVATION</a:t>
            </a:r>
            <a:r>
              <a:rPr spc="-15" dirty="0"/>
              <a:t> </a:t>
            </a:r>
            <a:r>
              <a:rPr spc="-5" dirty="0"/>
              <a:t>FOR</a:t>
            </a:r>
            <a:r>
              <a:rPr spc="-10" dirty="0"/>
              <a:t> </a:t>
            </a:r>
            <a:r>
              <a:rPr spc="-5" dirty="0"/>
              <a:t>THE</a:t>
            </a:r>
            <a:r>
              <a:rPr spc="-10" dirty="0"/>
              <a:t> </a:t>
            </a:r>
            <a:r>
              <a:rPr spc="-5" dirty="0"/>
              <a:t>FOOD</a:t>
            </a:r>
            <a:r>
              <a:rPr spc="-15" dirty="0"/>
              <a:t> </a:t>
            </a:r>
            <a:r>
              <a:rPr spc="-10" dirty="0"/>
              <a:t>SERVICE SECTOR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6624" y="940764"/>
            <a:ext cx="6207760" cy="4801235"/>
          </a:xfrm>
          <a:prstGeom prst="rect">
            <a:avLst/>
          </a:prstGeom>
        </p:spPr>
        <p:txBody>
          <a:bodyPr vert="horz" wrap="square" lIns="0" tIns="181610" rIns="0" bIns="0" rtlCol="0">
            <a:spAutoFit/>
          </a:bodyPr>
          <a:lstStyle/>
          <a:p>
            <a:pPr marL="264160">
              <a:lnSpc>
                <a:spcPct val="100000"/>
              </a:lnSpc>
              <a:spcBef>
                <a:spcPts val="1430"/>
              </a:spcBef>
              <a:tabLst>
                <a:tab pos="5636260" algn="l"/>
              </a:tabLst>
            </a:pPr>
            <a:r>
              <a:rPr sz="2700" b="1" u="heavy" spc="-5" dirty="0">
                <a:solidFill>
                  <a:srgbClr val="CC9131"/>
                </a:solidFill>
                <a:uFill>
                  <a:solidFill>
                    <a:srgbClr val="F4C05B"/>
                  </a:solidFill>
                </a:uFill>
                <a:latin typeface="Calibri"/>
                <a:cs typeface="Calibri"/>
              </a:rPr>
              <a:t>¿Qué</a:t>
            </a:r>
            <a:r>
              <a:rPr sz="2700" b="1" u="heavy" spc="-25" dirty="0">
                <a:solidFill>
                  <a:srgbClr val="CC9131"/>
                </a:solidFill>
                <a:uFill>
                  <a:solidFill>
                    <a:srgbClr val="F4C05B"/>
                  </a:solidFill>
                </a:uFill>
                <a:latin typeface="Calibri"/>
                <a:cs typeface="Calibri"/>
              </a:rPr>
              <a:t> </a:t>
            </a:r>
            <a:r>
              <a:rPr sz="2700" b="1" u="heavy" spc="-5" dirty="0">
                <a:solidFill>
                  <a:srgbClr val="CC9131"/>
                </a:solidFill>
                <a:uFill>
                  <a:solidFill>
                    <a:srgbClr val="F4C05B"/>
                  </a:solidFill>
                </a:uFill>
                <a:latin typeface="Calibri"/>
                <a:cs typeface="Calibri"/>
              </a:rPr>
              <a:t>es</a:t>
            </a:r>
            <a:r>
              <a:rPr sz="2700" b="1" u="heavy" spc="-25" dirty="0">
                <a:solidFill>
                  <a:srgbClr val="CC9131"/>
                </a:solidFill>
                <a:uFill>
                  <a:solidFill>
                    <a:srgbClr val="F4C05B"/>
                  </a:solidFill>
                </a:uFill>
                <a:latin typeface="Calibri"/>
                <a:cs typeface="Calibri"/>
              </a:rPr>
              <a:t> </a:t>
            </a:r>
            <a:r>
              <a:rPr sz="2700" b="1" u="heavy" spc="-5" dirty="0">
                <a:solidFill>
                  <a:srgbClr val="CC9131"/>
                </a:solidFill>
                <a:uFill>
                  <a:solidFill>
                    <a:srgbClr val="F4C05B"/>
                  </a:solidFill>
                </a:uFill>
                <a:latin typeface="Calibri"/>
                <a:cs typeface="Calibri"/>
              </a:rPr>
              <a:t>Big</a:t>
            </a:r>
            <a:r>
              <a:rPr sz="2700" b="1" u="heavy" spc="-20" dirty="0">
                <a:solidFill>
                  <a:srgbClr val="CC9131"/>
                </a:solidFill>
                <a:uFill>
                  <a:solidFill>
                    <a:srgbClr val="F4C05B"/>
                  </a:solidFill>
                </a:uFill>
                <a:latin typeface="Calibri"/>
                <a:cs typeface="Calibri"/>
              </a:rPr>
              <a:t> </a:t>
            </a:r>
            <a:r>
              <a:rPr sz="2700" b="1" u="heavy" spc="-15" dirty="0">
                <a:solidFill>
                  <a:srgbClr val="CC9131"/>
                </a:solidFill>
                <a:uFill>
                  <a:solidFill>
                    <a:srgbClr val="F4C05B"/>
                  </a:solidFill>
                </a:uFill>
                <a:latin typeface="Calibri"/>
                <a:cs typeface="Calibri"/>
              </a:rPr>
              <a:t>Data?	</a:t>
            </a:r>
            <a:endParaRPr sz="2700">
              <a:latin typeface="Calibri"/>
              <a:cs typeface="Calibri"/>
            </a:endParaRPr>
          </a:p>
          <a:p>
            <a:pPr marL="12700" marR="5080" algn="just">
              <a:lnSpc>
                <a:spcPts val="2270"/>
              </a:lnSpc>
              <a:spcBef>
                <a:spcPts val="1320"/>
              </a:spcBef>
            </a:pPr>
            <a:r>
              <a:rPr sz="2100" spc="-5" dirty="0">
                <a:solidFill>
                  <a:srgbClr val="085155"/>
                </a:solidFill>
                <a:latin typeface="Calibri"/>
                <a:cs typeface="Calibri"/>
              </a:rPr>
              <a:t>En</a:t>
            </a:r>
            <a:r>
              <a:rPr sz="21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85155"/>
                </a:solidFill>
                <a:latin typeface="Calibri"/>
                <a:cs typeface="Calibri"/>
              </a:rPr>
              <a:t>términos</a:t>
            </a:r>
            <a:r>
              <a:rPr sz="2100" spc="-5" dirty="0">
                <a:solidFill>
                  <a:srgbClr val="085155"/>
                </a:solidFill>
                <a:latin typeface="Calibri"/>
                <a:cs typeface="Calibri"/>
              </a:rPr>
              <a:t> sencillos,</a:t>
            </a:r>
            <a:r>
              <a:rPr sz="21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85155"/>
                </a:solidFill>
                <a:latin typeface="Calibri"/>
                <a:cs typeface="Calibri"/>
              </a:rPr>
              <a:t>el</a:t>
            </a:r>
            <a:r>
              <a:rPr sz="21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85155"/>
                </a:solidFill>
                <a:latin typeface="Calibri"/>
                <a:cs typeface="Calibri"/>
              </a:rPr>
              <a:t>Big</a:t>
            </a:r>
            <a:r>
              <a:rPr sz="21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085155"/>
                </a:solidFill>
                <a:latin typeface="Calibri"/>
                <a:cs typeface="Calibri"/>
              </a:rPr>
              <a:t>Data</a:t>
            </a:r>
            <a:r>
              <a:rPr sz="2100" spc="-1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85155"/>
                </a:solidFill>
                <a:latin typeface="Calibri"/>
                <a:cs typeface="Calibri"/>
              </a:rPr>
              <a:t>es</a:t>
            </a:r>
            <a:r>
              <a:rPr sz="21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85155"/>
                </a:solidFill>
                <a:latin typeface="Calibri"/>
                <a:cs typeface="Calibri"/>
              </a:rPr>
              <a:t>básicamente</a:t>
            </a:r>
            <a:r>
              <a:rPr sz="2100" spc="-5" dirty="0">
                <a:solidFill>
                  <a:srgbClr val="085155"/>
                </a:solidFill>
                <a:latin typeface="Calibri"/>
                <a:cs typeface="Calibri"/>
              </a:rPr>
              <a:t> la </a:t>
            </a:r>
            <a:r>
              <a:rPr sz="21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85155"/>
                </a:solidFill>
                <a:latin typeface="Calibri"/>
                <a:cs typeface="Calibri"/>
              </a:rPr>
              <a:t>ciencia de la </a:t>
            </a:r>
            <a:r>
              <a:rPr sz="2100" spc="-10" dirty="0">
                <a:solidFill>
                  <a:srgbClr val="085155"/>
                </a:solidFill>
                <a:latin typeface="Calibri"/>
                <a:cs typeface="Calibri"/>
              </a:rPr>
              <a:t>recopilación </a:t>
            </a:r>
            <a:r>
              <a:rPr sz="2100" spc="-5" dirty="0">
                <a:solidFill>
                  <a:srgbClr val="085155"/>
                </a:solidFill>
                <a:latin typeface="Calibri"/>
                <a:cs typeface="Calibri"/>
              </a:rPr>
              <a:t>de </a:t>
            </a:r>
            <a:r>
              <a:rPr sz="2100" spc="-10" dirty="0">
                <a:solidFill>
                  <a:srgbClr val="085155"/>
                </a:solidFill>
                <a:latin typeface="Calibri"/>
                <a:cs typeface="Calibri"/>
              </a:rPr>
              <a:t>cantidades masivas </a:t>
            </a:r>
            <a:r>
              <a:rPr sz="2100" spc="-5" dirty="0">
                <a:solidFill>
                  <a:srgbClr val="085155"/>
                </a:solidFill>
                <a:latin typeface="Calibri"/>
                <a:cs typeface="Calibri"/>
              </a:rPr>
              <a:t>de </a:t>
            </a:r>
            <a:r>
              <a:rPr sz="2100" spc="-15" dirty="0">
                <a:solidFill>
                  <a:srgbClr val="085155"/>
                </a:solidFill>
                <a:latin typeface="Calibri"/>
                <a:cs typeface="Calibri"/>
              </a:rPr>
              <a:t>datos </a:t>
            </a:r>
            <a:r>
              <a:rPr sz="2100" spc="-459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85155"/>
                </a:solidFill>
                <a:latin typeface="Calibri"/>
                <a:cs typeface="Calibri"/>
              </a:rPr>
              <a:t>y </a:t>
            </a:r>
            <a:r>
              <a:rPr sz="2100" spc="-5" dirty="0">
                <a:solidFill>
                  <a:srgbClr val="085155"/>
                </a:solidFill>
                <a:latin typeface="Calibri"/>
                <a:cs typeface="Calibri"/>
              </a:rPr>
              <a:t>su </a:t>
            </a:r>
            <a:r>
              <a:rPr sz="2100" spc="-15" dirty="0">
                <a:solidFill>
                  <a:srgbClr val="085155"/>
                </a:solidFill>
                <a:latin typeface="Calibri"/>
                <a:cs typeface="Calibri"/>
              </a:rPr>
              <a:t>conversión </a:t>
            </a:r>
            <a:r>
              <a:rPr sz="2100" spc="-5" dirty="0">
                <a:solidFill>
                  <a:srgbClr val="085155"/>
                </a:solidFill>
                <a:latin typeface="Calibri"/>
                <a:cs typeface="Calibri"/>
              </a:rPr>
              <a:t>en </a:t>
            </a:r>
            <a:r>
              <a:rPr sz="2100" spc="-25" dirty="0">
                <a:solidFill>
                  <a:srgbClr val="085155"/>
                </a:solidFill>
                <a:latin typeface="Calibri"/>
                <a:cs typeface="Calibri"/>
              </a:rPr>
              <a:t>trozos </a:t>
            </a:r>
            <a:r>
              <a:rPr sz="2100" spc="-5" dirty="0">
                <a:solidFill>
                  <a:srgbClr val="085155"/>
                </a:solidFill>
                <a:latin typeface="Calibri"/>
                <a:cs typeface="Calibri"/>
              </a:rPr>
              <a:t>más pequeños de </a:t>
            </a:r>
            <a:r>
              <a:rPr sz="2100" spc="-10" dirty="0">
                <a:solidFill>
                  <a:srgbClr val="085155"/>
                </a:solidFill>
                <a:latin typeface="Calibri"/>
                <a:cs typeface="Calibri"/>
              </a:rPr>
              <a:t>información </a:t>
            </a:r>
            <a:r>
              <a:rPr sz="2100" spc="-5" dirty="0">
                <a:solidFill>
                  <a:srgbClr val="085155"/>
                </a:solidFill>
                <a:latin typeface="Calibri"/>
                <a:cs typeface="Calibri"/>
              </a:rPr>
              <a:t> manejable</a:t>
            </a:r>
            <a:r>
              <a:rPr sz="21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85155"/>
                </a:solidFill>
                <a:latin typeface="Calibri"/>
                <a:cs typeface="Calibri"/>
              </a:rPr>
              <a:t>que</a:t>
            </a:r>
            <a:r>
              <a:rPr sz="21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85155"/>
                </a:solidFill>
                <a:latin typeface="Calibri"/>
                <a:cs typeface="Calibri"/>
              </a:rPr>
              <a:t>puede</a:t>
            </a:r>
            <a:r>
              <a:rPr sz="21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085155"/>
                </a:solidFill>
                <a:latin typeface="Calibri"/>
                <a:cs typeface="Calibri"/>
              </a:rPr>
              <a:t>utilizarse</a:t>
            </a:r>
            <a:r>
              <a:rPr sz="2100" spc="-1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085155"/>
                </a:solidFill>
                <a:latin typeface="Calibri"/>
                <a:cs typeface="Calibri"/>
              </a:rPr>
              <a:t>para</a:t>
            </a:r>
            <a:r>
              <a:rPr sz="2100" spc="-10" dirty="0">
                <a:solidFill>
                  <a:srgbClr val="085155"/>
                </a:solidFill>
                <a:latin typeface="Calibri"/>
                <a:cs typeface="Calibri"/>
              </a:rPr>
              <a:t> obtener </a:t>
            </a:r>
            <a:r>
              <a:rPr sz="2100" spc="-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85155"/>
                </a:solidFill>
                <a:latin typeface="Calibri"/>
                <a:cs typeface="Calibri"/>
              </a:rPr>
              <a:t>conocimientos </a:t>
            </a:r>
            <a:r>
              <a:rPr sz="2100" dirty="0">
                <a:solidFill>
                  <a:srgbClr val="085155"/>
                </a:solidFill>
                <a:latin typeface="Calibri"/>
                <a:cs typeface="Calibri"/>
              </a:rPr>
              <a:t>amplios</a:t>
            </a:r>
            <a:r>
              <a:rPr sz="2100" spc="-1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85155"/>
                </a:solidFill>
                <a:latin typeface="Calibri"/>
                <a:cs typeface="Calibri"/>
              </a:rPr>
              <a:t>y</a:t>
            </a:r>
            <a:r>
              <a:rPr sz="2100" spc="-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085155"/>
                </a:solidFill>
                <a:latin typeface="Calibri"/>
                <a:cs typeface="Calibri"/>
              </a:rPr>
              <a:t>relevantes</a:t>
            </a:r>
            <a:r>
              <a:rPr sz="2100" spc="-10" dirty="0">
                <a:solidFill>
                  <a:srgbClr val="085155"/>
                </a:solidFill>
                <a:latin typeface="Calibri"/>
                <a:cs typeface="Calibri"/>
              </a:rPr>
              <a:t> sobre</a:t>
            </a:r>
            <a:r>
              <a:rPr sz="2100" spc="-5" dirty="0">
                <a:solidFill>
                  <a:srgbClr val="085155"/>
                </a:solidFill>
                <a:latin typeface="Calibri"/>
                <a:cs typeface="Calibri"/>
              </a:rPr>
              <a:t> un</a:t>
            </a:r>
            <a:r>
              <a:rPr sz="2100" spc="-10" dirty="0">
                <a:solidFill>
                  <a:srgbClr val="085155"/>
                </a:solidFill>
                <a:latin typeface="Calibri"/>
                <a:cs typeface="Calibri"/>
              </a:rPr>
              <a:t> tema.</a:t>
            </a:r>
            <a:endParaRPr sz="2100">
              <a:latin typeface="Calibri"/>
              <a:cs typeface="Calibri"/>
            </a:endParaRPr>
          </a:p>
          <a:p>
            <a:pPr marL="12700" marR="5080" algn="just">
              <a:lnSpc>
                <a:spcPts val="2270"/>
              </a:lnSpc>
              <a:spcBef>
                <a:spcPts val="990"/>
              </a:spcBef>
            </a:pPr>
            <a:r>
              <a:rPr sz="2100" spc="-5" dirty="0">
                <a:solidFill>
                  <a:srgbClr val="085155"/>
                </a:solidFill>
                <a:latin typeface="Calibri"/>
                <a:cs typeface="Calibri"/>
              </a:rPr>
              <a:t>En</a:t>
            </a:r>
            <a:r>
              <a:rPr sz="21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85155"/>
                </a:solidFill>
                <a:latin typeface="Calibri"/>
                <a:cs typeface="Calibri"/>
              </a:rPr>
              <a:t>muchos</a:t>
            </a:r>
            <a:r>
              <a:rPr sz="21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85155"/>
                </a:solidFill>
                <a:latin typeface="Calibri"/>
                <a:cs typeface="Calibri"/>
              </a:rPr>
              <a:t>casos,</a:t>
            </a:r>
            <a:r>
              <a:rPr sz="21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85155"/>
                </a:solidFill>
                <a:latin typeface="Calibri"/>
                <a:cs typeface="Calibri"/>
              </a:rPr>
              <a:t>los</a:t>
            </a:r>
            <a:r>
              <a:rPr sz="21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85155"/>
                </a:solidFill>
                <a:latin typeface="Calibri"/>
                <a:cs typeface="Calibri"/>
              </a:rPr>
              <a:t>propietarios</a:t>
            </a:r>
            <a:r>
              <a:rPr sz="2100" spc="-5" dirty="0">
                <a:solidFill>
                  <a:srgbClr val="085155"/>
                </a:solidFill>
                <a:latin typeface="Calibri"/>
                <a:cs typeface="Calibri"/>
              </a:rPr>
              <a:t> de</a:t>
            </a:r>
            <a:r>
              <a:rPr sz="21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85155"/>
                </a:solidFill>
                <a:latin typeface="Calibri"/>
                <a:cs typeface="Calibri"/>
              </a:rPr>
              <a:t>empresas</a:t>
            </a:r>
            <a:r>
              <a:rPr sz="2100" spc="-5" dirty="0">
                <a:solidFill>
                  <a:srgbClr val="085155"/>
                </a:solidFill>
                <a:latin typeface="Calibri"/>
                <a:cs typeface="Calibri"/>
              </a:rPr>
              <a:t> de </a:t>
            </a:r>
            <a:r>
              <a:rPr sz="21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85155"/>
                </a:solidFill>
                <a:latin typeface="Calibri"/>
                <a:cs typeface="Calibri"/>
              </a:rPr>
              <a:t>servicios</a:t>
            </a:r>
            <a:r>
              <a:rPr sz="21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85155"/>
                </a:solidFill>
                <a:latin typeface="Calibri"/>
                <a:cs typeface="Calibri"/>
              </a:rPr>
              <a:t>alimentarios</a:t>
            </a:r>
            <a:r>
              <a:rPr sz="21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85155"/>
                </a:solidFill>
                <a:latin typeface="Calibri"/>
                <a:cs typeface="Calibri"/>
              </a:rPr>
              <a:t>no</a:t>
            </a:r>
            <a:r>
              <a:rPr sz="21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085155"/>
                </a:solidFill>
                <a:latin typeface="Calibri"/>
                <a:cs typeface="Calibri"/>
              </a:rPr>
              <a:t>prestan</a:t>
            </a:r>
            <a:r>
              <a:rPr sz="2100" spc="-10" dirty="0">
                <a:solidFill>
                  <a:srgbClr val="085155"/>
                </a:solidFill>
                <a:latin typeface="Calibri"/>
                <a:cs typeface="Calibri"/>
              </a:rPr>
              <a:t> atención</a:t>
            </a:r>
            <a:r>
              <a:rPr sz="2100" spc="-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85155"/>
                </a:solidFill>
                <a:latin typeface="Calibri"/>
                <a:cs typeface="Calibri"/>
              </a:rPr>
              <a:t>a</a:t>
            </a:r>
            <a:r>
              <a:rPr sz="2100" spc="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85155"/>
                </a:solidFill>
                <a:latin typeface="Calibri"/>
                <a:cs typeface="Calibri"/>
              </a:rPr>
              <a:t>la</a:t>
            </a:r>
            <a:r>
              <a:rPr sz="21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085155"/>
                </a:solidFill>
                <a:latin typeface="Calibri"/>
                <a:cs typeface="Calibri"/>
              </a:rPr>
              <a:t>gran </a:t>
            </a:r>
            <a:r>
              <a:rPr sz="2100" spc="-10" dirty="0">
                <a:solidFill>
                  <a:srgbClr val="085155"/>
                </a:solidFill>
                <a:latin typeface="Calibri"/>
                <a:cs typeface="Calibri"/>
              </a:rPr>
              <a:t> cantidad </a:t>
            </a:r>
            <a:r>
              <a:rPr sz="2100" spc="-5" dirty="0">
                <a:solidFill>
                  <a:srgbClr val="085155"/>
                </a:solidFill>
                <a:latin typeface="Calibri"/>
                <a:cs typeface="Calibri"/>
              </a:rPr>
              <a:t>de </a:t>
            </a:r>
            <a:r>
              <a:rPr sz="2100" spc="-10" dirty="0">
                <a:solidFill>
                  <a:srgbClr val="085155"/>
                </a:solidFill>
                <a:latin typeface="Calibri"/>
                <a:cs typeface="Calibri"/>
              </a:rPr>
              <a:t>información </a:t>
            </a:r>
            <a:r>
              <a:rPr sz="2100" spc="-5" dirty="0">
                <a:solidFill>
                  <a:srgbClr val="085155"/>
                </a:solidFill>
                <a:latin typeface="Calibri"/>
                <a:cs typeface="Calibri"/>
              </a:rPr>
              <a:t>que tienen </a:t>
            </a:r>
            <a:r>
              <a:rPr sz="2100" spc="-10" dirty="0">
                <a:solidFill>
                  <a:srgbClr val="085155"/>
                </a:solidFill>
                <a:latin typeface="Calibri"/>
                <a:cs typeface="Calibri"/>
              </a:rPr>
              <a:t>sobre </a:t>
            </a:r>
            <a:r>
              <a:rPr sz="2100" spc="-5" dirty="0">
                <a:solidFill>
                  <a:srgbClr val="085155"/>
                </a:solidFill>
                <a:latin typeface="Calibri"/>
                <a:cs typeface="Calibri"/>
              </a:rPr>
              <a:t>los </a:t>
            </a:r>
            <a:r>
              <a:rPr sz="2100" spc="-10" dirty="0">
                <a:solidFill>
                  <a:srgbClr val="085155"/>
                </a:solidFill>
                <a:latin typeface="Calibri"/>
                <a:cs typeface="Calibri"/>
              </a:rPr>
              <a:t>procesos </a:t>
            </a:r>
            <a:r>
              <a:rPr sz="2100" dirty="0">
                <a:solidFill>
                  <a:srgbClr val="085155"/>
                </a:solidFill>
                <a:latin typeface="Calibri"/>
                <a:cs typeface="Calibri"/>
              </a:rPr>
              <a:t>y </a:t>
            </a:r>
            <a:r>
              <a:rPr sz="2100" spc="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85155"/>
                </a:solidFill>
                <a:latin typeface="Calibri"/>
                <a:cs typeface="Calibri"/>
              </a:rPr>
              <a:t>los</a:t>
            </a:r>
            <a:r>
              <a:rPr sz="2100" spc="-10" dirty="0">
                <a:solidFill>
                  <a:srgbClr val="085155"/>
                </a:solidFill>
                <a:latin typeface="Calibri"/>
                <a:cs typeface="Calibri"/>
              </a:rPr>
              <a:t> consumidores.</a:t>
            </a:r>
            <a:endParaRPr sz="2100">
              <a:latin typeface="Calibri"/>
              <a:cs typeface="Calibri"/>
            </a:endParaRPr>
          </a:p>
          <a:p>
            <a:pPr marL="12700" marR="5715" algn="just">
              <a:lnSpc>
                <a:spcPct val="93400"/>
              </a:lnSpc>
              <a:spcBef>
                <a:spcPts val="869"/>
              </a:spcBef>
            </a:pPr>
            <a:r>
              <a:rPr sz="2100" spc="-25" dirty="0">
                <a:solidFill>
                  <a:srgbClr val="085155"/>
                </a:solidFill>
                <a:latin typeface="Calibri"/>
                <a:cs typeface="Calibri"/>
              </a:rPr>
              <a:t>Vamos </a:t>
            </a:r>
            <a:r>
              <a:rPr sz="2100" dirty="0">
                <a:solidFill>
                  <a:srgbClr val="085155"/>
                </a:solidFill>
                <a:latin typeface="Calibri"/>
                <a:cs typeface="Calibri"/>
              </a:rPr>
              <a:t>a </a:t>
            </a:r>
            <a:r>
              <a:rPr sz="2100" spc="-10" dirty="0">
                <a:solidFill>
                  <a:srgbClr val="085155"/>
                </a:solidFill>
                <a:latin typeface="Calibri"/>
                <a:cs typeface="Calibri"/>
              </a:rPr>
              <a:t>estudiar cómo </a:t>
            </a:r>
            <a:r>
              <a:rPr sz="2100" spc="-5" dirty="0">
                <a:solidFill>
                  <a:srgbClr val="085155"/>
                </a:solidFill>
                <a:latin typeface="Calibri"/>
                <a:cs typeface="Calibri"/>
              </a:rPr>
              <a:t>puede </a:t>
            </a:r>
            <a:r>
              <a:rPr sz="2100" spc="-10" dirty="0">
                <a:solidFill>
                  <a:srgbClr val="085155"/>
                </a:solidFill>
                <a:latin typeface="Calibri"/>
                <a:cs typeface="Calibri"/>
              </a:rPr>
              <a:t>utilizar </a:t>
            </a:r>
            <a:r>
              <a:rPr sz="2100" spc="-15" dirty="0">
                <a:solidFill>
                  <a:srgbClr val="085155"/>
                </a:solidFill>
                <a:latin typeface="Calibri"/>
                <a:cs typeface="Calibri"/>
              </a:rPr>
              <a:t>esta </a:t>
            </a:r>
            <a:r>
              <a:rPr sz="2100" spc="-10" dirty="0">
                <a:solidFill>
                  <a:srgbClr val="085155"/>
                </a:solidFill>
                <a:latin typeface="Calibri"/>
                <a:cs typeface="Calibri"/>
              </a:rPr>
              <a:t>información </a:t>
            </a:r>
            <a:r>
              <a:rPr sz="2100" spc="-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085155"/>
                </a:solidFill>
                <a:latin typeface="Calibri"/>
                <a:cs typeface="Calibri"/>
              </a:rPr>
              <a:t>para</a:t>
            </a:r>
            <a:r>
              <a:rPr sz="2100" spc="-10" dirty="0">
                <a:solidFill>
                  <a:srgbClr val="085155"/>
                </a:solidFill>
                <a:latin typeface="Calibri"/>
                <a:cs typeface="Calibri"/>
              </a:rPr>
              <a:t> ofrecer</a:t>
            </a:r>
            <a:r>
              <a:rPr sz="2100" spc="-5" dirty="0">
                <a:solidFill>
                  <a:srgbClr val="085155"/>
                </a:solidFill>
                <a:latin typeface="Calibri"/>
                <a:cs typeface="Calibri"/>
              </a:rPr>
              <a:t> un</a:t>
            </a:r>
            <a:r>
              <a:rPr sz="21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85155"/>
                </a:solidFill>
                <a:latin typeface="Calibri"/>
                <a:cs typeface="Calibri"/>
              </a:rPr>
              <a:t>mejor</a:t>
            </a:r>
            <a:r>
              <a:rPr sz="21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85155"/>
                </a:solidFill>
                <a:latin typeface="Calibri"/>
                <a:cs typeface="Calibri"/>
              </a:rPr>
              <a:t>servicio,</a:t>
            </a:r>
            <a:r>
              <a:rPr sz="2100" spc="-5" dirty="0">
                <a:solidFill>
                  <a:srgbClr val="085155"/>
                </a:solidFill>
                <a:latin typeface="Calibri"/>
                <a:cs typeface="Calibri"/>
              </a:rPr>
              <a:t> agilizar</a:t>
            </a:r>
            <a:r>
              <a:rPr sz="21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85155"/>
                </a:solidFill>
                <a:latin typeface="Calibri"/>
                <a:cs typeface="Calibri"/>
              </a:rPr>
              <a:t>sus</a:t>
            </a:r>
            <a:r>
              <a:rPr sz="21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85155"/>
                </a:solidFill>
                <a:latin typeface="Calibri"/>
                <a:cs typeface="Calibri"/>
              </a:rPr>
              <a:t>procesos </a:t>
            </a:r>
            <a:r>
              <a:rPr sz="2100" spc="-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85155"/>
                </a:solidFill>
                <a:latin typeface="Calibri"/>
                <a:cs typeface="Calibri"/>
              </a:rPr>
              <a:t>empresariales</a:t>
            </a:r>
            <a:r>
              <a:rPr sz="2100" spc="-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85155"/>
                </a:solidFill>
                <a:latin typeface="Calibri"/>
                <a:cs typeface="Calibri"/>
              </a:rPr>
              <a:t>y</a:t>
            </a:r>
            <a:r>
              <a:rPr sz="2100" spc="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085155"/>
                </a:solidFill>
                <a:latin typeface="Calibri"/>
                <a:cs typeface="Calibri"/>
              </a:rPr>
              <a:t>satisfacer</a:t>
            </a:r>
            <a:r>
              <a:rPr sz="2100" spc="-1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85155"/>
                </a:solidFill>
                <a:latin typeface="Calibri"/>
                <a:cs typeface="Calibri"/>
              </a:rPr>
              <a:t>mejor</a:t>
            </a:r>
            <a:r>
              <a:rPr sz="21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85155"/>
                </a:solidFill>
                <a:latin typeface="Calibri"/>
                <a:cs typeface="Calibri"/>
              </a:rPr>
              <a:t>las</a:t>
            </a:r>
            <a:r>
              <a:rPr sz="21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85155"/>
                </a:solidFill>
                <a:latin typeface="Calibri"/>
                <a:cs typeface="Calibri"/>
              </a:rPr>
              <a:t>necesidades</a:t>
            </a:r>
            <a:r>
              <a:rPr sz="21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85155"/>
                </a:solidFill>
                <a:latin typeface="Calibri"/>
                <a:cs typeface="Calibri"/>
              </a:rPr>
              <a:t>del </a:t>
            </a:r>
            <a:r>
              <a:rPr sz="21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85155"/>
                </a:solidFill>
                <a:latin typeface="Calibri"/>
                <a:cs typeface="Calibri"/>
              </a:rPr>
              <a:t>mercado.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9448" y="4189845"/>
            <a:ext cx="3891915" cy="958215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851535" marR="5080" indent="-839469">
              <a:lnSpc>
                <a:spcPct val="70000"/>
              </a:lnSpc>
              <a:spcBef>
                <a:spcPts val="1395"/>
              </a:spcBef>
            </a:pPr>
            <a:r>
              <a:rPr sz="3600" b="1" spc="-5" dirty="0">
                <a:solidFill>
                  <a:srgbClr val="085155"/>
                </a:solidFill>
                <a:latin typeface="Calibri"/>
                <a:cs typeface="Calibri"/>
              </a:rPr>
              <a:t>Big</a:t>
            </a:r>
            <a:r>
              <a:rPr sz="3600" b="1" spc="-20" dirty="0">
                <a:solidFill>
                  <a:srgbClr val="085155"/>
                </a:solidFill>
                <a:latin typeface="Calibri"/>
                <a:cs typeface="Calibri"/>
              </a:rPr>
              <a:t> Data </a:t>
            </a:r>
            <a:r>
              <a:rPr sz="3600" b="1" spc="-5" dirty="0">
                <a:solidFill>
                  <a:srgbClr val="085155"/>
                </a:solidFill>
                <a:latin typeface="Calibri"/>
                <a:cs typeface="Calibri"/>
              </a:rPr>
              <a:t>en</a:t>
            </a:r>
            <a:r>
              <a:rPr sz="3600" b="1" spc="-2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085155"/>
                </a:solidFill>
                <a:latin typeface="Calibri"/>
                <a:cs typeface="Calibri"/>
              </a:rPr>
              <a:t>el</a:t>
            </a:r>
            <a:r>
              <a:rPr sz="3600" b="1" spc="-15" dirty="0">
                <a:solidFill>
                  <a:srgbClr val="085155"/>
                </a:solidFill>
                <a:latin typeface="Calibri"/>
                <a:cs typeface="Calibri"/>
              </a:rPr>
              <a:t> sector </a:t>
            </a:r>
            <a:r>
              <a:rPr sz="3600" b="1" spc="-8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3600" b="1" spc="-15" dirty="0">
                <a:solidFill>
                  <a:srgbClr val="085155"/>
                </a:solidFill>
                <a:latin typeface="Calibri"/>
                <a:cs typeface="Calibri"/>
              </a:rPr>
              <a:t>alimentario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79739" y="3901606"/>
            <a:ext cx="6590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Los</a:t>
            </a:r>
            <a:r>
              <a:rPr sz="2400" spc="3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datos</a:t>
            </a:r>
            <a:r>
              <a:rPr sz="2400" spc="4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son</a:t>
            </a:r>
            <a:r>
              <a:rPr sz="2400" spc="4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un</a:t>
            </a:r>
            <a:r>
              <a:rPr sz="2400" spc="3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recurso</a:t>
            </a:r>
            <a:r>
              <a:rPr sz="2400" spc="4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en</a:t>
            </a:r>
            <a:r>
              <a:rPr sz="2400" spc="4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el</a:t>
            </a:r>
            <a:r>
              <a:rPr sz="2400" spc="3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mundo</a:t>
            </a:r>
            <a:r>
              <a:rPr sz="2400" spc="3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digital.</a:t>
            </a:r>
            <a:r>
              <a:rPr sz="2400" spc="4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Se</a:t>
            </a:r>
            <a:r>
              <a:rPr sz="2400" spc="4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dice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79739" y="4230790"/>
            <a:ext cx="6586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24680" algn="l"/>
              </a:tabLst>
            </a:pP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que</a:t>
            </a:r>
            <a:r>
              <a:rPr sz="2400" spc="42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los</a:t>
            </a:r>
            <a:r>
              <a:rPr sz="2400" spc="43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datos</a:t>
            </a:r>
            <a:r>
              <a:rPr sz="2400" spc="43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son</a:t>
            </a:r>
            <a:r>
              <a:rPr sz="2400" spc="42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el</a:t>
            </a:r>
            <a:r>
              <a:rPr sz="2400" spc="43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nuevo</a:t>
            </a:r>
            <a:r>
              <a:rPr sz="2400" spc="43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oro.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El</a:t>
            </a:r>
            <a:r>
              <a:rPr sz="2400" spc="40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Big</a:t>
            </a:r>
            <a:r>
              <a:rPr sz="2400" spc="4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85155"/>
                </a:solidFill>
                <a:latin typeface="Calibri"/>
                <a:cs typeface="Calibri"/>
              </a:rPr>
              <a:t>Data</a:t>
            </a:r>
            <a:r>
              <a:rPr sz="2400" spc="40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es</a:t>
            </a:r>
            <a:r>
              <a:rPr sz="2400" spc="40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79739" y="4559974"/>
            <a:ext cx="6604634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just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información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 que se </a:t>
            </a:r>
            <a:r>
              <a:rPr sz="2400" spc="-20" dirty="0">
                <a:solidFill>
                  <a:srgbClr val="085155"/>
                </a:solidFill>
                <a:latin typeface="Calibri"/>
                <a:cs typeface="Calibri"/>
              </a:rPr>
              <a:t>extrae</a:t>
            </a:r>
            <a:r>
              <a:rPr sz="2400" spc="5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de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todos</a:t>
            </a:r>
            <a:r>
              <a:rPr sz="2400" spc="52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los aspectos de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la</a:t>
            </a:r>
            <a:r>
              <a:rPr sz="2400" spc="7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vida</a:t>
            </a:r>
            <a:r>
              <a:rPr sz="2400" spc="7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y</a:t>
            </a:r>
            <a:r>
              <a:rPr sz="2400" spc="7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que</a:t>
            </a:r>
            <a:r>
              <a:rPr sz="2400" spc="7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se</a:t>
            </a:r>
            <a:r>
              <a:rPr sz="2400" spc="7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utiliza</a:t>
            </a:r>
            <a:r>
              <a:rPr sz="2400" spc="7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para</a:t>
            </a:r>
            <a:r>
              <a:rPr sz="2400" spc="7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ofrecer</a:t>
            </a:r>
            <a:r>
              <a:rPr sz="2400" spc="7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mejores</a:t>
            </a:r>
            <a:r>
              <a:rPr sz="2400" spc="7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sistemas </a:t>
            </a:r>
            <a:r>
              <a:rPr sz="2400" spc="-53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y</a:t>
            </a:r>
            <a:r>
              <a:rPr sz="2400" spc="21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servicios</a:t>
            </a:r>
            <a:r>
              <a:rPr sz="2400" spc="204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y</a:t>
            </a:r>
            <a:r>
              <a:rPr sz="2400" spc="21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comunicaciones</a:t>
            </a:r>
            <a:r>
              <a:rPr sz="2400" spc="21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aún</a:t>
            </a:r>
            <a:r>
              <a:rPr sz="2400" spc="21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más</a:t>
            </a:r>
            <a:r>
              <a:rPr sz="2400" spc="204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adaptadas.</a:t>
            </a:r>
            <a:r>
              <a:rPr sz="2400" spc="21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79739" y="5547526"/>
            <a:ext cx="659701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  <a:tabLst>
                <a:tab pos="1151890" algn="l"/>
                <a:tab pos="1830070" algn="l"/>
                <a:tab pos="2781300" algn="l"/>
                <a:tab pos="3416300" algn="l"/>
                <a:tab pos="4908550" algn="l"/>
                <a:tab pos="5520055" algn="l"/>
              </a:tabLst>
            </a:pP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utili</a:t>
            </a:r>
            <a:r>
              <a:rPr sz="2400" spc="-40" dirty="0">
                <a:solidFill>
                  <a:srgbClr val="085155"/>
                </a:solidFill>
                <a:latin typeface="Calibri"/>
                <a:cs typeface="Calibri"/>
              </a:rPr>
              <a:t>z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ar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Bi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g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085155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a,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la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s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emp</a:t>
            </a:r>
            <a:r>
              <a:rPr sz="2400" spc="-35" dirty="0">
                <a:solidFill>
                  <a:srgbClr val="085155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esa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s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e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se</a:t>
            </a:r>
            <a:r>
              <a:rPr sz="2400" spc="20" dirty="0">
                <a:solidFill>
                  <a:srgbClr val="085155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vicios  alimentarios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pueden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 ganar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en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algunas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áreas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clave.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069763" cy="358457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pc="-20" dirty="0"/>
              <a:t>INNOVATION</a:t>
            </a:r>
            <a:r>
              <a:rPr spc="-15" dirty="0"/>
              <a:t> </a:t>
            </a:r>
            <a:r>
              <a:rPr spc="-5" dirty="0"/>
              <a:t>FOR</a:t>
            </a:r>
            <a:r>
              <a:rPr spc="-10" dirty="0"/>
              <a:t> </a:t>
            </a:r>
            <a:r>
              <a:rPr spc="-5" dirty="0"/>
              <a:t>THE</a:t>
            </a:r>
            <a:r>
              <a:rPr spc="-10" dirty="0"/>
              <a:t> </a:t>
            </a:r>
            <a:r>
              <a:rPr spc="-5" dirty="0"/>
              <a:t>FOOD</a:t>
            </a:r>
            <a:r>
              <a:rPr spc="-15" dirty="0"/>
              <a:t> </a:t>
            </a:r>
            <a:r>
              <a:rPr spc="-10" dirty="0"/>
              <a:t>SERVICE SECTOR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031863"/>
            <a:ext cx="12192000" cy="1050290"/>
            <a:chOff x="0" y="2031863"/>
            <a:chExt cx="12192000" cy="1050290"/>
          </a:xfrm>
        </p:grpSpPr>
        <p:sp>
          <p:nvSpPr>
            <p:cNvPr id="3" name="object 3"/>
            <p:cNvSpPr/>
            <p:nvPr/>
          </p:nvSpPr>
          <p:spPr>
            <a:xfrm>
              <a:off x="0" y="251733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1999" y="0"/>
                  </a:lnTo>
                </a:path>
              </a:pathLst>
            </a:custGeom>
            <a:ln w="9524">
              <a:solidFill>
                <a:srgbClr val="0444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63746" y="2031863"/>
              <a:ext cx="1050290" cy="1050290"/>
            </a:xfrm>
            <a:custGeom>
              <a:avLst/>
              <a:gdLst/>
              <a:ahLst/>
              <a:cxnLst/>
              <a:rect l="l" t="t" r="r" b="b"/>
              <a:pathLst>
                <a:path w="1050289" h="1050289">
                  <a:moveTo>
                    <a:pt x="524955" y="1049909"/>
                  </a:moveTo>
                  <a:lnTo>
                    <a:pt x="477173" y="1047764"/>
                  </a:lnTo>
                  <a:lnTo>
                    <a:pt x="430593" y="1041452"/>
                  </a:lnTo>
                  <a:lnTo>
                    <a:pt x="385401" y="1031158"/>
                  </a:lnTo>
                  <a:lnTo>
                    <a:pt x="341781" y="1017067"/>
                  </a:lnTo>
                  <a:lnTo>
                    <a:pt x="299919" y="999365"/>
                  </a:lnTo>
                  <a:lnTo>
                    <a:pt x="260000" y="978238"/>
                  </a:lnTo>
                  <a:lnTo>
                    <a:pt x="222209" y="953870"/>
                  </a:lnTo>
                  <a:lnTo>
                    <a:pt x="186733" y="926447"/>
                  </a:lnTo>
                  <a:lnTo>
                    <a:pt x="153755" y="896154"/>
                  </a:lnTo>
                  <a:lnTo>
                    <a:pt x="123462" y="863176"/>
                  </a:lnTo>
                  <a:lnTo>
                    <a:pt x="96039" y="827700"/>
                  </a:lnTo>
                  <a:lnTo>
                    <a:pt x="71671" y="789909"/>
                  </a:lnTo>
                  <a:lnTo>
                    <a:pt x="50544" y="749991"/>
                  </a:lnTo>
                  <a:lnTo>
                    <a:pt x="32842" y="708128"/>
                  </a:lnTo>
                  <a:lnTo>
                    <a:pt x="18751" y="664508"/>
                  </a:lnTo>
                  <a:lnTo>
                    <a:pt x="8457" y="619316"/>
                  </a:lnTo>
                  <a:lnTo>
                    <a:pt x="2145" y="572736"/>
                  </a:lnTo>
                  <a:lnTo>
                    <a:pt x="0" y="524955"/>
                  </a:lnTo>
                  <a:lnTo>
                    <a:pt x="2145" y="477173"/>
                  </a:lnTo>
                  <a:lnTo>
                    <a:pt x="8457" y="430593"/>
                  </a:lnTo>
                  <a:lnTo>
                    <a:pt x="18751" y="385401"/>
                  </a:lnTo>
                  <a:lnTo>
                    <a:pt x="32842" y="341781"/>
                  </a:lnTo>
                  <a:lnTo>
                    <a:pt x="50544" y="299919"/>
                  </a:lnTo>
                  <a:lnTo>
                    <a:pt x="71671" y="260000"/>
                  </a:lnTo>
                  <a:lnTo>
                    <a:pt x="96039" y="222209"/>
                  </a:lnTo>
                  <a:lnTo>
                    <a:pt x="123462" y="186733"/>
                  </a:lnTo>
                  <a:lnTo>
                    <a:pt x="153755" y="153755"/>
                  </a:lnTo>
                  <a:lnTo>
                    <a:pt x="186733" y="123462"/>
                  </a:lnTo>
                  <a:lnTo>
                    <a:pt x="222209" y="96039"/>
                  </a:lnTo>
                  <a:lnTo>
                    <a:pt x="260000" y="71671"/>
                  </a:lnTo>
                  <a:lnTo>
                    <a:pt x="299919" y="50544"/>
                  </a:lnTo>
                  <a:lnTo>
                    <a:pt x="341781" y="32842"/>
                  </a:lnTo>
                  <a:lnTo>
                    <a:pt x="385401" y="18751"/>
                  </a:lnTo>
                  <a:lnTo>
                    <a:pt x="430593" y="8457"/>
                  </a:lnTo>
                  <a:lnTo>
                    <a:pt x="477173" y="2145"/>
                  </a:lnTo>
                  <a:lnTo>
                    <a:pt x="524955" y="0"/>
                  </a:lnTo>
                  <a:lnTo>
                    <a:pt x="576840" y="2568"/>
                  </a:lnTo>
                  <a:lnTo>
                    <a:pt x="627847" y="10180"/>
                  </a:lnTo>
                  <a:lnTo>
                    <a:pt x="677630" y="22691"/>
                  </a:lnTo>
                  <a:lnTo>
                    <a:pt x="725846" y="39959"/>
                  </a:lnTo>
                  <a:lnTo>
                    <a:pt x="772151" y="61843"/>
                  </a:lnTo>
                  <a:lnTo>
                    <a:pt x="816200" y="88198"/>
                  </a:lnTo>
                  <a:lnTo>
                    <a:pt x="857649" y="118883"/>
                  </a:lnTo>
                  <a:lnTo>
                    <a:pt x="896154" y="153755"/>
                  </a:lnTo>
                  <a:lnTo>
                    <a:pt x="931026" y="192260"/>
                  </a:lnTo>
                  <a:lnTo>
                    <a:pt x="961711" y="233709"/>
                  </a:lnTo>
                  <a:lnTo>
                    <a:pt x="988066" y="277758"/>
                  </a:lnTo>
                  <a:lnTo>
                    <a:pt x="1009950" y="324063"/>
                  </a:lnTo>
                  <a:lnTo>
                    <a:pt x="1027218" y="372279"/>
                  </a:lnTo>
                  <a:lnTo>
                    <a:pt x="1039729" y="422063"/>
                  </a:lnTo>
                  <a:lnTo>
                    <a:pt x="1047341" y="473069"/>
                  </a:lnTo>
                  <a:lnTo>
                    <a:pt x="1049909" y="524955"/>
                  </a:lnTo>
                  <a:lnTo>
                    <a:pt x="1047764" y="572736"/>
                  </a:lnTo>
                  <a:lnTo>
                    <a:pt x="1041452" y="619316"/>
                  </a:lnTo>
                  <a:lnTo>
                    <a:pt x="1031158" y="664508"/>
                  </a:lnTo>
                  <a:lnTo>
                    <a:pt x="1017067" y="708128"/>
                  </a:lnTo>
                  <a:lnTo>
                    <a:pt x="999365" y="749991"/>
                  </a:lnTo>
                  <a:lnTo>
                    <a:pt x="978238" y="789909"/>
                  </a:lnTo>
                  <a:lnTo>
                    <a:pt x="953870" y="827700"/>
                  </a:lnTo>
                  <a:lnTo>
                    <a:pt x="926447" y="863176"/>
                  </a:lnTo>
                  <a:lnTo>
                    <a:pt x="896154" y="896154"/>
                  </a:lnTo>
                  <a:lnTo>
                    <a:pt x="863176" y="926447"/>
                  </a:lnTo>
                  <a:lnTo>
                    <a:pt x="827700" y="953870"/>
                  </a:lnTo>
                  <a:lnTo>
                    <a:pt x="789909" y="978238"/>
                  </a:lnTo>
                  <a:lnTo>
                    <a:pt x="749991" y="999365"/>
                  </a:lnTo>
                  <a:lnTo>
                    <a:pt x="708128" y="1017067"/>
                  </a:lnTo>
                  <a:lnTo>
                    <a:pt x="664508" y="1031158"/>
                  </a:lnTo>
                  <a:lnTo>
                    <a:pt x="619316" y="1041452"/>
                  </a:lnTo>
                  <a:lnTo>
                    <a:pt x="572736" y="1047764"/>
                  </a:lnTo>
                  <a:lnTo>
                    <a:pt x="524955" y="1049909"/>
                  </a:lnTo>
                  <a:close/>
                </a:path>
              </a:pathLst>
            </a:custGeom>
            <a:solidFill>
              <a:srgbClr val="0444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555813" y="4342601"/>
            <a:ext cx="3591560" cy="0"/>
          </a:xfrm>
          <a:custGeom>
            <a:avLst/>
            <a:gdLst/>
            <a:ahLst/>
            <a:cxnLst/>
            <a:rect l="l" t="t" r="r" b="b"/>
            <a:pathLst>
              <a:path w="3591560">
                <a:moveTo>
                  <a:pt x="3591090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444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91676" y="2031863"/>
            <a:ext cx="1050290" cy="1050290"/>
          </a:xfrm>
          <a:custGeom>
            <a:avLst/>
            <a:gdLst/>
            <a:ahLst/>
            <a:cxnLst/>
            <a:rect l="l" t="t" r="r" b="b"/>
            <a:pathLst>
              <a:path w="1050290" h="1050289">
                <a:moveTo>
                  <a:pt x="524954" y="1049909"/>
                </a:moveTo>
                <a:lnTo>
                  <a:pt x="477173" y="1047764"/>
                </a:lnTo>
                <a:lnTo>
                  <a:pt x="430593" y="1041452"/>
                </a:lnTo>
                <a:lnTo>
                  <a:pt x="385401" y="1031158"/>
                </a:lnTo>
                <a:lnTo>
                  <a:pt x="341781" y="1017067"/>
                </a:lnTo>
                <a:lnTo>
                  <a:pt x="299919" y="999365"/>
                </a:lnTo>
                <a:lnTo>
                  <a:pt x="260000" y="978238"/>
                </a:lnTo>
                <a:lnTo>
                  <a:pt x="222209" y="953870"/>
                </a:lnTo>
                <a:lnTo>
                  <a:pt x="186733" y="926447"/>
                </a:lnTo>
                <a:lnTo>
                  <a:pt x="153755" y="896154"/>
                </a:lnTo>
                <a:lnTo>
                  <a:pt x="123462" y="863176"/>
                </a:lnTo>
                <a:lnTo>
                  <a:pt x="96039" y="827700"/>
                </a:lnTo>
                <a:lnTo>
                  <a:pt x="71671" y="789909"/>
                </a:lnTo>
                <a:lnTo>
                  <a:pt x="50544" y="749991"/>
                </a:lnTo>
                <a:lnTo>
                  <a:pt x="32842" y="708128"/>
                </a:lnTo>
                <a:lnTo>
                  <a:pt x="18751" y="664508"/>
                </a:lnTo>
                <a:lnTo>
                  <a:pt x="8457" y="619316"/>
                </a:lnTo>
                <a:lnTo>
                  <a:pt x="2145" y="572736"/>
                </a:lnTo>
                <a:lnTo>
                  <a:pt x="0" y="524955"/>
                </a:lnTo>
                <a:lnTo>
                  <a:pt x="2145" y="477173"/>
                </a:lnTo>
                <a:lnTo>
                  <a:pt x="8457" y="430593"/>
                </a:lnTo>
                <a:lnTo>
                  <a:pt x="18751" y="385401"/>
                </a:lnTo>
                <a:lnTo>
                  <a:pt x="32842" y="341781"/>
                </a:lnTo>
                <a:lnTo>
                  <a:pt x="50544" y="299919"/>
                </a:lnTo>
                <a:lnTo>
                  <a:pt x="71671" y="260000"/>
                </a:lnTo>
                <a:lnTo>
                  <a:pt x="96039" y="222209"/>
                </a:lnTo>
                <a:lnTo>
                  <a:pt x="123462" y="186733"/>
                </a:lnTo>
                <a:lnTo>
                  <a:pt x="153755" y="153755"/>
                </a:lnTo>
                <a:lnTo>
                  <a:pt x="186733" y="123462"/>
                </a:lnTo>
                <a:lnTo>
                  <a:pt x="222209" y="96039"/>
                </a:lnTo>
                <a:lnTo>
                  <a:pt x="260000" y="71671"/>
                </a:lnTo>
                <a:lnTo>
                  <a:pt x="299919" y="50544"/>
                </a:lnTo>
                <a:lnTo>
                  <a:pt x="341781" y="32842"/>
                </a:lnTo>
                <a:lnTo>
                  <a:pt x="385401" y="18751"/>
                </a:lnTo>
                <a:lnTo>
                  <a:pt x="430593" y="8457"/>
                </a:lnTo>
                <a:lnTo>
                  <a:pt x="477173" y="2145"/>
                </a:lnTo>
                <a:lnTo>
                  <a:pt x="524954" y="0"/>
                </a:lnTo>
                <a:lnTo>
                  <a:pt x="576840" y="2568"/>
                </a:lnTo>
                <a:lnTo>
                  <a:pt x="627846" y="10180"/>
                </a:lnTo>
                <a:lnTo>
                  <a:pt x="677630" y="22691"/>
                </a:lnTo>
                <a:lnTo>
                  <a:pt x="725846" y="39959"/>
                </a:lnTo>
                <a:lnTo>
                  <a:pt x="772151" y="61843"/>
                </a:lnTo>
                <a:lnTo>
                  <a:pt x="816200" y="88198"/>
                </a:lnTo>
                <a:lnTo>
                  <a:pt x="857649" y="118883"/>
                </a:lnTo>
                <a:lnTo>
                  <a:pt x="896154" y="153755"/>
                </a:lnTo>
                <a:lnTo>
                  <a:pt x="931026" y="192260"/>
                </a:lnTo>
                <a:lnTo>
                  <a:pt x="961711" y="233709"/>
                </a:lnTo>
                <a:lnTo>
                  <a:pt x="988066" y="277758"/>
                </a:lnTo>
                <a:lnTo>
                  <a:pt x="1009950" y="324063"/>
                </a:lnTo>
                <a:lnTo>
                  <a:pt x="1027218" y="372279"/>
                </a:lnTo>
                <a:lnTo>
                  <a:pt x="1039729" y="422063"/>
                </a:lnTo>
                <a:lnTo>
                  <a:pt x="1047340" y="473069"/>
                </a:lnTo>
                <a:lnTo>
                  <a:pt x="1049909" y="524955"/>
                </a:lnTo>
                <a:lnTo>
                  <a:pt x="1047764" y="572736"/>
                </a:lnTo>
                <a:lnTo>
                  <a:pt x="1041452" y="619316"/>
                </a:lnTo>
                <a:lnTo>
                  <a:pt x="1031157" y="664508"/>
                </a:lnTo>
                <a:lnTo>
                  <a:pt x="1017067" y="708128"/>
                </a:lnTo>
                <a:lnTo>
                  <a:pt x="999365" y="749991"/>
                </a:lnTo>
                <a:lnTo>
                  <a:pt x="978238" y="789909"/>
                </a:lnTo>
                <a:lnTo>
                  <a:pt x="953870" y="827700"/>
                </a:lnTo>
                <a:lnTo>
                  <a:pt x="926446" y="863176"/>
                </a:lnTo>
                <a:lnTo>
                  <a:pt x="896154" y="896154"/>
                </a:lnTo>
                <a:lnTo>
                  <a:pt x="863176" y="926447"/>
                </a:lnTo>
                <a:lnTo>
                  <a:pt x="827700" y="953870"/>
                </a:lnTo>
                <a:lnTo>
                  <a:pt x="789909" y="978238"/>
                </a:lnTo>
                <a:lnTo>
                  <a:pt x="749990" y="999365"/>
                </a:lnTo>
                <a:lnTo>
                  <a:pt x="708128" y="1017067"/>
                </a:lnTo>
                <a:lnTo>
                  <a:pt x="664508" y="1031158"/>
                </a:lnTo>
                <a:lnTo>
                  <a:pt x="619316" y="1041452"/>
                </a:lnTo>
                <a:lnTo>
                  <a:pt x="572736" y="1047764"/>
                </a:lnTo>
                <a:lnTo>
                  <a:pt x="524954" y="1049909"/>
                </a:lnTo>
                <a:close/>
              </a:path>
            </a:pathLst>
          </a:custGeom>
          <a:solidFill>
            <a:srgbClr val="406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83741" y="4342601"/>
            <a:ext cx="3591560" cy="0"/>
          </a:xfrm>
          <a:custGeom>
            <a:avLst/>
            <a:gdLst/>
            <a:ahLst/>
            <a:cxnLst/>
            <a:rect l="l" t="t" r="r" b="b"/>
            <a:pathLst>
              <a:path w="3591559">
                <a:moveTo>
                  <a:pt x="3591090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406F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07545" y="2031863"/>
            <a:ext cx="1050290" cy="1050290"/>
          </a:xfrm>
          <a:custGeom>
            <a:avLst/>
            <a:gdLst/>
            <a:ahLst/>
            <a:cxnLst/>
            <a:rect l="l" t="t" r="r" b="b"/>
            <a:pathLst>
              <a:path w="1050290" h="1050289">
                <a:moveTo>
                  <a:pt x="524954" y="1049909"/>
                </a:moveTo>
                <a:lnTo>
                  <a:pt x="477173" y="1047764"/>
                </a:lnTo>
                <a:lnTo>
                  <a:pt x="430593" y="1041452"/>
                </a:lnTo>
                <a:lnTo>
                  <a:pt x="385401" y="1031158"/>
                </a:lnTo>
                <a:lnTo>
                  <a:pt x="341781" y="1017067"/>
                </a:lnTo>
                <a:lnTo>
                  <a:pt x="299919" y="999365"/>
                </a:lnTo>
                <a:lnTo>
                  <a:pt x="260000" y="978238"/>
                </a:lnTo>
                <a:lnTo>
                  <a:pt x="222209" y="953870"/>
                </a:lnTo>
                <a:lnTo>
                  <a:pt x="186733" y="926447"/>
                </a:lnTo>
                <a:lnTo>
                  <a:pt x="153755" y="896154"/>
                </a:lnTo>
                <a:lnTo>
                  <a:pt x="123462" y="863176"/>
                </a:lnTo>
                <a:lnTo>
                  <a:pt x="96039" y="827700"/>
                </a:lnTo>
                <a:lnTo>
                  <a:pt x="71671" y="789909"/>
                </a:lnTo>
                <a:lnTo>
                  <a:pt x="50544" y="749991"/>
                </a:lnTo>
                <a:lnTo>
                  <a:pt x="32842" y="708128"/>
                </a:lnTo>
                <a:lnTo>
                  <a:pt x="18751" y="664508"/>
                </a:lnTo>
                <a:lnTo>
                  <a:pt x="8457" y="619316"/>
                </a:lnTo>
                <a:lnTo>
                  <a:pt x="2145" y="572736"/>
                </a:lnTo>
                <a:lnTo>
                  <a:pt x="0" y="524955"/>
                </a:lnTo>
                <a:lnTo>
                  <a:pt x="2145" y="477173"/>
                </a:lnTo>
                <a:lnTo>
                  <a:pt x="8457" y="430593"/>
                </a:lnTo>
                <a:lnTo>
                  <a:pt x="18751" y="385401"/>
                </a:lnTo>
                <a:lnTo>
                  <a:pt x="32842" y="341781"/>
                </a:lnTo>
                <a:lnTo>
                  <a:pt x="50544" y="299919"/>
                </a:lnTo>
                <a:lnTo>
                  <a:pt x="71671" y="260000"/>
                </a:lnTo>
                <a:lnTo>
                  <a:pt x="96039" y="222209"/>
                </a:lnTo>
                <a:lnTo>
                  <a:pt x="123462" y="186733"/>
                </a:lnTo>
                <a:lnTo>
                  <a:pt x="153755" y="153755"/>
                </a:lnTo>
                <a:lnTo>
                  <a:pt x="186733" y="123462"/>
                </a:lnTo>
                <a:lnTo>
                  <a:pt x="222209" y="96039"/>
                </a:lnTo>
                <a:lnTo>
                  <a:pt x="260000" y="71671"/>
                </a:lnTo>
                <a:lnTo>
                  <a:pt x="299919" y="50544"/>
                </a:lnTo>
                <a:lnTo>
                  <a:pt x="341781" y="32842"/>
                </a:lnTo>
                <a:lnTo>
                  <a:pt x="385401" y="18751"/>
                </a:lnTo>
                <a:lnTo>
                  <a:pt x="430593" y="8457"/>
                </a:lnTo>
                <a:lnTo>
                  <a:pt x="477173" y="2145"/>
                </a:lnTo>
                <a:lnTo>
                  <a:pt x="524954" y="0"/>
                </a:lnTo>
                <a:lnTo>
                  <a:pt x="576840" y="2568"/>
                </a:lnTo>
                <a:lnTo>
                  <a:pt x="627846" y="10180"/>
                </a:lnTo>
                <a:lnTo>
                  <a:pt x="677630" y="22691"/>
                </a:lnTo>
                <a:lnTo>
                  <a:pt x="725846" y="39959"/>
                </a:lnTo>
                <a:lnTo>
                  <a:pt x="772151" y="61843"/>
                </a:lnTo>
                <a:lnTo>
                  <a:pt x="816200" y="88198"/>
                </a:lnTo>
                <a:lnTo>
                  <a:pt x="857649" y="118883"/>
                </a:lnTo>
                <a:lnTo>
                  <a:pt x="896153" y="153755"/>
                </a:lnTo>
                <a:lnTo>
                  <a:pt x="931026" y="192260"/>
                </a:lnTo>
                <a:lnTo>
                  <a:pt x="961711" y="233709"/>
                </a:lnTo>
                <a:lnTo>
                  <a:pt x="988066" y="277758"/>
                </a:lnTo>
                <a:lnTo>
                  <a:pt x="1009950" y="324063"/>
                </a:lnTo>
                <a:lnTo>
                  <a:pt x="1027218" y="372279"/>
                </a:lnTo>
                <a:lnTo>
                  <a:pt x="1039730" y="422063"/>
                </a:lnTo>
                <a:lnTo>
                  <a:pt x="1047341" y="473069"/>
                </a:lnTo>
                <a:lnTo>
                  <a:pt x="1049910" y="524955"/>
                </a:lnTo>
                <a:lnTo>
                  <a:pt x="1047764" y="572736"/>
                </a:lnTo>
                <a:lnTo>
                  <a:pt x="1041452" y="619316"/>
                </a:lnTo>
                <a:lnTo>
                  <a:pt x="1031158" y="664508"/>
                </a:lnTo>
                <a:lnTo>
                  <a:pt x="1017067" y="708128"/>
                </a:lnTo>
                <a:lnTo>
                  <a:pt x="999365" y="749991"/>
                </a:lnTo>
                <a:lnTo>
                  <a:pt x="978238" y="789909"/>
                </a:lnTo>
                <a:lnTo>
                  <a:pt x="953870" y="827700"/>
                </a:lnTo>
                <a:lnTo>
                  <a:pt x="926447" y="863176"/>
                </a:lnTo>
                <a:lnTo>
                  <a:pt x="896154" y="896154"/>
                </a:lnTo>
                <a:lnTo>
                  <a:pt x="863176" y="926447"/>
                </a:lnTo>
                <a:lnTo>
                  <a:pt x="827700" y="953870"/>
                </a:lnTo>
                <a:lnTo>
                  <a:pt x="789909" y="978238"/>
                </a:lnTo>
                <a:lnTo>
                  <a:pt x="749990" y="999365"/>
                </a:lnTo>
                <a:lnTo>
                  <a:pt x="708128" y="1017067"/>
                </a:lnTo>
                <a:lnTo>
                  <a:pt x="664508" y="1031158"/>
                </a:lnTo>
                <a:lnTo>
                  <a:pt x="619316" y="1041452"/>
                </a:lnTo>
                <a:lnTo>
                  <a:pt x="572736" y="1047764"/>
                </a:lnTo>
                <a:lnTo>
                  <a:pt x="524954" y="1049909"/>
                </a:lnTo>
                <a:close/>
              </a:path>
            </a:pathLst>
          </a:custGeom>
          <a:solidFill>
            <a:srgbClr val="F4C0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99612" y="4342601"/>
            <a:ext cx="3591560" cy="0"/>
          </a:xfrm>
          <a:custGeom>
            <a:avLst/>
            <a:gdLst/>
            <a:ahLst/>
            <a:cxnLst/>
            <a:rect l="l" t="t" r="r" b="b"/>
            <a:pathLst>
              <a:path w="3591559">
                <a:moveTo>
                  <a:pt x="3591090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F4C0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975" y="6098205"/>
            <a:ext cx="203963" cy="26982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909540" y="20319"/>
            <a:ext cx="23723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406F70"/>
                </a:solidFill>
                <a:latin typeface="Calibri"/>
                <a:cs typeface="Calibri"/>
              </a:rPr>
              <a:t>INNOVATION</a:t>
            </a:r>
            <a:r>
              <a:rPr sz="10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6F70"/>
                </a:solidFill>
                <a:latin typeface="Calibri"/>
                <a:cs typeface="Calibri"/>
              </a:rPr>
              <a:t>FOR</a:t>
            </a:r>
            <a:r>
              <a:rPr sz="10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6F70"/>
                </a:solidFill>
                <a:latin typeface="Calibri"/>
                <a:cs typeface="Calibri"/>
              </a:rPr>
              <a:t>THE</a:t>
            </a:r>
            <a:r>
              <a:rPr sz="10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6F70"/>
                </a:solidFill>
                <a:latin typeface="Calibri"/>
                <a:cs typeface="Calibri"/>
              </a:rPr>
              <a:t>FOOD</a:t>
            </a:r>
            <a:r>
              <a:rPr sz="10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6F70"/>
                </a:solidFill>
                <a:latin typeface="Calibri"/>
                <a:cs typeface="Calibri"/>
              </a:rPr>
              <a:t>SERVICE SECTOR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59971" y="3283217"/>
            <a:ext cx="2054225" cy="89408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441325" marR="5080" indent="-429259">
              <a:lnSpc>
                <a:spcPts val="3240"/>
              </a:lnSpc>
              <a:spcBef>
                <a:spcPts val="505"/>
              </a:spcBef>
            </a:pPr>
            <a:r>
              <a:rPr sz="3000" b="1" spc="-5" dirty="0">
                <a:solidFill>
                  <a:srgbClr val="085155"/>
                </a:solidFill>
                <a:latin typeface="Calibri"/>
                <a:cs typeface="Calibri"/>
              </a:rPr>
              <a:t>1.</a:t>
            </a:r>
            <a:r>
              <a:rPr sz="3000" b="1" spc="-5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3000" b="1" spc="-15" dirty="0">
                <a:solidFill>
                  <a:srgbClr val="085155"/>
                </a:solidFill>
                <a:latin typeface="Calibri"/>
                <a:cs typeface="Calibri"/>
              </a:rPr>
              <a:t>Control</a:t>
            </a:r>
            <a:r>
              <a:rPr sz="3000" b="1" spc="-4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085155"/>
                </a:solidFill>
                <a:latin typeface="Calibri"/>
                <a:cs typeface="Calibri"/>
              </a:rPr>
              <a:t>de </a:t>
            </a:r>
            <a:r>
              <a:rPr sz="3000" b="1" spc="-66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085155"/>
                </a:solidFill>
                <a:latin typeface="Calibri"/>
                <a:cs typeface="Calibri"/>
              </a:rPr>
              <a:t>Calidad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9866" y="4357672"/>
            <a:ext cx="3195320" cy="128651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756920" marR="5080" indent="-744855">
              <a:lnSpc>
                <a:spcPct val="70000"/>
              </a:lnSpc>
              <a:spcBef>
                <a:spcPts val="965"/>
              </a:spcBef>
            </a:pPr>
            <a:r>
              <a:rPr sz="2400" spc="-10" dirty="0">
                <a:solidFill>
                  <a:srgbClr val="044449"/>
                </a:solidFill>
                <a:latin typeface="Calibri"/>
                <a:cs typeface="Calibri"/>
              </a:rPr>
              <a:t>Seguimiento </a:t>
            </a:r>
            <a:r>
              <a:rPr sz="2400" spc="-5" dirty="0">
                <a:solidFill>
                  <a:srgbClr val="044449"/>
                </a:solidFill>
                <a:latin typeface="Calibri"/>
                <a:cs typeface="Calibri"/>
              </a:rPr>
              <a:t>de la cadena </a:t>
            </a:r>
            <a:r>
              <a:rPr sz="2400" spc="-535" dirty="0">
                <a:solidFill>
                  <a:srgbClr val="044449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44449"/>
                </a:solidFill>
                <a:latin typeface="Calibri"/>
                <a:cs typeface="Calibri"/>
              </a:rPr>
              <a:t>de</a:t>
            </a:r>
            <a:r>
              <a:rPr sz="2400" spc="-10" dirty="0">
                <a:solidFill>
                  <a:srgbClr val="044449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44449"/>
                </a:solidFill>
                <a:latin typeface="Calibri"/>
                <a:cs typeface="Calibri"/>
              </a:rPr>
              <a:t>suministro</a:t>
            </a:r>
            <a:endParaRPr sz="2400">
              <a:latin typeface="Calibri"/>
              <a:cs typeface="Calibri"/>
            </a:endParaRPr>
          </a:p>
          <a:p>
            <a:pPr marL="773430" marR="133985" indent="-635000">
              <a:lnSpc>
                <a:spcPct val="70000"/>
              </a:lnSpc>
              <a:spcBef>
                <a:spcPts val="1000"/>
              </a:spcBef>
            </a:pPr>
            <a:r>
              <a:rPr sz="2400" spc="-15" dirty="0">
                <a:solidFill>
                  <a:srgbClr val="044449"/>
                </a:solidFill>
                <a:latin typeface="Calibri"/>
                <a:cs typeface="Calibri"/>
              </a:rPr>
              <a:t>Mejora </a:t>
            </a:r>
            <a:r>
              <a:rPr sz="2400" spc="-5" dirty="0">
                <a:solidFill>
                  <a:srgbClr val="044449"/>
                </a:solidFill>
                <a:latin typeface="Calibri"/>
                <a:cs typeface="Calibri"/>
              </a:rPr>
              <a:t>de la </a:t>
            </a:r>
            <a:r>
              <a:rPr sz="2400" spc="-10" dirty="0">
                <a:solidFill>
                  <a:srgbClr val="044449"/>
                </a:solidFill>
                <a:latin typeface="Calibri"/>
                <a:cs typeface="Calibri"/>
              </a:rPr>
              <a:t>predicción </a:t>
            </a:r>
            <a:r>
              <a:rPr sz="2400" spc="-530" dirty="0">
                <a:solidFill>
                  <a:srgbClr val="044449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44449"/>
                </a:solidFill>
                <a:latin typeface="Calibri"/>
                <a:cs typeface="Calibri"/>
              </a:rPr>
              <a:t>de</a:t>
            </a:r>
            <a:r>
              <a:rPr sz="2400" spc="-15" dirty="0">
                <a:solidFill>
                  <a:srgbClr val="044449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44449"/>
                </a:solidFill>
                <a:latin typeface="Calibri"/>
                <a:cs typeface="Calibri"/>
              </a:rPr>
              <a:t>la</a:t>
            </a:r>
            <a:r>
              <a:rPr sz="2400" spc="-10" dirty="0">
                <a:solidFill>
                  <a:srgbClr val="044449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44449"/>
                </a:solidFill>
                <a:latin typeface="Calibri"/>
                <a:cs typeface="Calibri"/>
              </a:rPr>
              <a:t>vida</a:t>
            </a:r>
            <a:r>
              <a:rPr sz="2400" spc="-15" dirty="0">
                <a:solidFill>
                  <a:srgbClr val="044449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44449"/>
                </a:solidFill>
                <a:latin typeface="Calibri"/>
                <a:cs typeface="Calibri"/>
              </a:rPr>
              <a:t>útil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27075" y="3283217"/>
            <a:ext cx="1882775" cy="89408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75895" marR="5080" indent="-163830">
              <a:lnSpc>
                <a:spcPts val="3240"/>
              </a:lnSpc>
              <a:spcBef>
                <a:spcPts val="505"/>
              </a:spcBef>
            </a:pPr>
            <a:r>
              <a:rPr sz="3000" b="1" spc="-5" dirty="0">
                <a:solidFill>
                  <a:srgbClr val="406F70"/>
                </a:solidFill>
                <a:latin typeface="Calibri"/>
                <a:cs typeface="Calibri"/>
              </a:rPr>
              <a:t>2.</a:t>
            </a:r>
            <a:r>
              <a:rPr sz="3000" b="1" spc="-8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3000" b="1" spc="-15" dirty="0">
                <a:solidFill>
                  <a:srgbClr val="406F70"/>
                </a:solidFill>
                <a:latin typeface="Calibri"/>
                <a:cs typeface="Calibri"/>
              </a:rPr>
              <a:t>Eficiencia </a:t>
            </a:r>
            <a:r>
              <a:rPr sz="3000" b="1" spc="-66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3000" b="1" spc="-15" dirty="0">
                <a:solidFill>
                  <a:srgbClr val="406F70"/>
                </a:solidFill>
                <a:latin typeface="Calibri"/>
                <a:cs typeface="Calibri"/>
              </a:rPr>
              <a:t>Mejorada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14323" y="4416194"/>
            <a:ext cx="2801620" cy="17081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-1270" algn="ctr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El Big </a:t>
            </a:r>
            <a:r>
              <a:rPr sz="2400" spc="-20" dirty="0">
                <a:solidFill>
                  <a:srgbClr val="406F70"/>
                </a:solidFill>
                <a:latin typeface="Calibri"/>
                <a:cs typeface="Calibri"/>
              </a:rPr>
              <a:t>Data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ayuda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la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industria alimentaria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 </a:t>
            </a:r>
            <a:r>
              <a:rPr sz="2400" spc="-53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mejorar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los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procesos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mediante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una mejor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predicción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y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6F70"/>
                </a:solidFill>
                <a:latin typeface="Calibri"/>
                <a:cs typeface="Calibri"/>
              </a:rPr>
              <a:t>control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57180" y="3283217"/>
            <a:ext cx="2547620" cy="89408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15595" marR="5080" indent="-303530">
              <a:lnSpc>
                <a:spcPts val="3240"/>
              </a:lnSpc>
              <a:spcBef>
                <a:spcPts val="505"/>
              </a:spcBef>
            </a:pPr>
            <a:r>
              <a:rPr sz="3000" b="1" spc="-5" dirty="0">
                <a:solidFill>
                  <a:srgbClr val="F4C05B"/>
                </a:solidFill>
                <a:latin typeface="Calibri"/>
                <a:cs typeface="Calibri"/>
              </a:rPr>
              <a:t>3.</a:t>
            </a:r>
            <a:r>
              <a:rPr sz="3000" b="1" spc="-35" dirty="0">
                <a:solidFill>
                  <a:srgbClr val="F4C05B"/>
                </a:solidFill>
                <a:latin typeface="Calibri"/>
                <a:cs typeface="Calibri"/>
              </a:rPr>
              <a:t> </a:t>
            </a:r>
            <a:r>
              <a:rPr sz="3000" b="1" spc="-15" dirty="0">
                <a:solidFill>
                  <a:srgbClr val="F4C05B"/>
                </a:solidFill>
                <a:latin typeface="Calibri"/>
                <a:cs typeface="Calibri"/>
              </a:rPr>
              <a:t>Mejoras</a:t>
            </a:r>
            <a:r>
              <a:rPr sz="3000" b="1" spc="-30" dirty="0">
                <a:solidFill>
                  <a:srgbClr val="F4C05B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F4C05B"/>
                </a:solidFill>
                <a:latin typeface="Calibri"/>
                <a:cs typeface="Calibri"/>
              </a:rPr>
              <a:t>en</a:t>
            </a:r>
            <a:r>
              <a:rPr sz="3000" b="1" spc="-30" dirty="0">
                <a:solidFill>
                  <a:srgbClr val="F4C05B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F4C05B"/>
                </a:solidFill>
                <a:latin typeface="Calibri"/>
                <a:cs typeface="Calibri"/>
              </a:rPr>
              <a:t>la </a:t>
            </a:r>
            <a:r>
              <a:rPr sz="3000" b="1" spc="-665" dirty="0">
                <a:solidFill>
                  <a:srgbClr val="F4C05B"/>
                </a:solidFill>
                <a:latin typeface="Calibri"/>
                <a:cs typeface="Calibri"/>
              </a:rPr>
              <a:t> </a:t>
            </a:r>
            <a:r>
              <a:rPr sz="3000" b="1" spc="-15" dirty="0">
                <a:solidFill>
                  <a:srgbClr val="F4C05B"/>
                </a:solidFill>
                <a:latin typeface="Calibri"/>
                <a:cs typeface="Calibri"/>
              </a:rPr>
              <a:t>Información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83523" y="4357672"/>
            <a:ext cx="3094355" cy="90360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 marR="5080" algn="ctr">
              <a:lnSpc>
                <a:spcPct val="70000"/>
              </a:lnSpc>
              <a:spcBef>
                <a:spcPts val="965"/>
              </a:spcBef>
            </a:pPr>
            <a:r>
              <a:rPr sz="2400" b="1" spc="-15" dirty="0">
                <a:solidFill>
                  <a:srgbClr val="F4C05B"/>
                </a:solidFill>
                <a:latin typeface="Calibri"/>
                <a:cs typeface="Calibri"/>
              </a:rPr>
              <a:t>Mejora </a:t>
            </a:r>
            <a:r>
              <a:rPr sz="2400" b="1" spc="-5" dirty="0">
                <a:solidFill>
                  <a:srgbClr val="F4C05B"/>
                </a:solidFill>
                <a:latin typeface="Calibri"/>
                <a:cs typeface="Calibri"/>
              </a:rPr>
              <a:t>de la </a:t>
            </a:r>
            <a:r>
              <a:rPr sz="2400" b="1" spc="-10" dirty="0">
                <a:solidFill>
                  <a:srgbClr val="F4C05B"/>
                </a:solidFill>
                <a:latin typeface="Calibri"/>
                <a:cs typeface="Calibri"/>
              </a:rPr>
              <a:t>adaptación </a:t>
            </a:r>
            <a:r>
              <a:rPr sz="2400" b="1" spc="-530" dirty="0">
                <a:solidFill>
                  <a:srgbClr val="F4C05B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4C05B"/>
                </a:solidFill>
                <a:latin typeface="Calibri"/>
                <a:cs typeface="Calibri"/>
              </a:rPr>
              <a:t>al </a:t>
            </a:r>
            <a:r>
              <a:rPr sz="2400" b="1" spc="-10" dirty="0">
                <a:solidFill>
                  <a:srgbClr val="F4C05B"/>
                </a:solidFill>
                <a:latin typeface="Calibri"/>
                <a:cs typeface="Calibri"/>
              </a:rPr>
              <a:t>mercado </a:t>
            </a:r>
            <a:r>
              <a:rPr sz="2400" b="1" spc="-15" dirty="0">
                <a:solidFill>
                  <a:srgbClr val="F4C05B"/>
                </a:solidFill>
                <a:latin typeface="Calibri"/>
                <a:cs typeface="Calibri"/>
              </a:rPr>
              <a:t>mediante </a:t>
            </a:r>
            <a:r>
              <a:rPr sz="2400" b="1" spc="-5" dirty="0">
                <a:solidFill>
                  <a:srgbClr val="F4C05B"/>
                </a:solidFill>
                <a:latin typeface="Calibri"/>
                <a:cs typeface="Calibri"/>
              </a:rPr>
              <a:t>el </a:t>
            </a:r>
            <a:r>
              <a:rPr sz="2400" b="1" dirty="0">
                <a:solidFill>
                  <a:srgbClr val="F4C05B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4C05B"/>
                </a:solidFill>
                <a:latin typeface="Calibri"/>
                <a:cs typeface="Calibri"/>
              </a:rPr>
              <a:t>análisis</a:t>
            </a:r>
            <a:r>
              <a:rPr sz="2400" b="1" spc="-15" dirty="0">
                <a:solidFill>
                  <a:srgbClr val="F4C05B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4C05B"/>
                </a:solidFill>
                <a:latin typeface="Calibri"/>
                <a:cs typeface="Calibri"/>
              </a:rPr>
              <a:t>predictivo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15937" y="863432"/>
            <a:ext cx="117411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>
                <a:solidFill>
                  <a:srgbClr val="085155"/>
                </a:solidFill>
              </a:rPr>
              <a:t>Ventajas</a:t>
            </a:r>
            <a:r>
              <a:rPr sz="3600" spc="-10" dirty="0">
                <a:solidFill>
                  <a:srgbClr val="085155"/>
                </a:solidFill>
              </a:rPr>
              <a:t> </a:t>
            </a:r>
            <a:r>
              <a:rPr sz="3600" spc="-5" dirty="0">
                <a:solidFill>
                  <a:srgbClr val="085155"/>
                </a:solidFill>
              </a:rPr>
              <a:t>del Big</a:t>
            </a:r>
            <a:r>
              <a:rPr sz="3600" spc="-10" dirty="0">
                <a:solidFill>
                  <a:srgbClr val="085155"/>
                </a:solidFill>
              </a:rPr>
              <a:t> </a:t>
            </a:r>
            <a:r>
              <a:rPr sz="3600" spc="-20" dirty="0">
                <a:solidFill>
                  <a:srgbClr val="085155"/>
                </a:solidFill>
              </a:rPr>
              <a:t>Data</a:t>
            </a:r>
            <a:r>
              <a:rPr sz="3600" spc="-5" dirty="0">
                <a:solidFill>
                  <a:srgbClr val="085155"/>
                </a:solidFill>
              </a:rPr>
              <a:t> en</a:t>
            </a:r>
            <a:r>
              <a:rPr sz="3600" spc="-10" dirty="0">
                <a:solidFill>
                  <a:srgbClr val="085155"/>
                </a:solidFill>
              </a:rPr>
              <a:t> </a:t>
            </a:r>
            <a:r>
              <a:rPr sz="3600" spc="-5" dirty="0">
                <a:solidFill>
                  <a:srgbClr val="085155"/>
                </a:solidFill>
              </a:rPr>
              <a:t>el </a:t>
            </a:r>
            <a:r>
              <a:rPr sz="3600" spc="-10" dirty="0">
                <a:solidFill>
                  <a:srgbClr val="085155"/>
                </a:solidFill>
              </a:rPr>
              <a:t>sector </a:t>
            </a:r>
            <a:r>
              <a:rPr sz="3600" spc="-5" dirty="0">
                <a:solidFill>
                  <a:srgbClr val="085155"/>
                </a:solidFill>
              </a:rPr>
              <a:t>de los</a:t>
            </a:r>
            <a:r>
              <a:rPr sz="3600" spc="-10" dirty="0">
                <a:solidFill>
                  <a:srgbClr val="085155"/>
                </a:solidFill>
              </a:rPr>
              <a:t> </a:t>
            </a:r>
            <a:r>
              <a:rPr sz="3600" spc="-5" dirty="0">
                <a:solidFill>
                  <a:srgbClr val="085155"/>
                </a:solidFill>
              </a:rPr>
              <a:t>servicios </a:t>
            </a:r>
            <a:r>
              <a:rPr sz="3600" spc="-10" dirty="0">
                <a:solidFill>
                  <a:srgbClr val="085155"/>
                </a:solidFill>
              </a:rPr>
              <a:t>alimentarios</a:t>
            </a:r>
            <a:endParaRPr sz="3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40708" y="6385"/>
            <a:ext cx="5651500" cy="6262370"/>
            <a:chOff x="6540708" y="6385"/>
            <a:chExt cx="5651500" cy="6262370"/>
          </a:xfrm>
        </p:grpSpPr>
        <p:sp>
          <p:nvSpPr>
            <p:cNvPr id="3" name="object 3"/>
            <p:cNvSpPr/>
            <p:nvPr/>
          </p:nvSpPr>
          <p:spPr>
            <a:xfrm>
              <a:off x="7197437" y="4146120"/>
              <a:ext cx="2954020" cy="1305560"/>
            </a:xfrm>
            <a:custGeom>
              <a:avLst/>
              <a:gdLst/>
              <a:ahLst/>
              <a:cxnLst/>
              <a:rect l="l" t="t" r="r" b="b"/>
              <a:pathLst>
                <a:path w="2954020" h="1305560">
                  <a:moveTo>
                    <a:pt x="1598594" y="1305473"/>
                  </a:moveTo>
                  <a:lnTo>
                    <a:pt x="1414534" y="1305473"/>
                  </a:lnTo>
                  <a:lnTo>
                    <a:pt x="1286263" y="1298996"/>
                  </a:lnTo>
                  <a:lnTo>
                    <a:pt x="1235899" y="1292982"/>
                  </a:lnTo>
                  <a:lnTo>
                    <a:pt x="1186085" y="1285243"/>
                  </a:lnTo>
                  <a:lnTo>
                    <a:pt x="1136852" y="1275811"/>
                  </a:lnTo>
                  <a:lnTo>
                    <a:pt x="1088230" y="1264716"/>
                  </a:lnTo>
                  <a:lnTo>
                    <a:pt x="1040251" y="1251989"/>
                  </a:lnTo>
                  <a:lnTo>
                    <a:pt x="992946" y="1237662"/>
                  </a:lnTo>
                  <a:lnTo>
                    <a:pt x="946345" y="1221764"/>
                  </a:lnTo>
                  <a:lnTo>
                    <a:pt x="900479" y="1204328"/>
                  </a:lnTo>
                  <a:lnTo>
                    <a:pt x="855379" y="1185383"/>
                  </a:lnTo>
                  <a:lnTo>
                    <a:pt x="811077" y="1164962"/>
                  </a:lnTo>
                  <a:lnTo>
                    <a:pt x="767603" y="1143094"/>
                  </a:lnTo>
                  <a:lnTo>
                    <a:pt x="724987" y="1119810"/>
                  </a:lnTo>
                  <a:lnTo>
                    <a:pt x="683262" y="1095142"/>
                  </a:lnTo>
                  <a:lnTo>
                    <a:pt x="642457" y="1069121"/>
                  </a:lnTo>
                  <a:lnTo>
                    <a:pt x="602604" y="1041777"/>
                  </a:lnTo>
                  <a:lnTo>
                    <a:pt x="563734" y="1013141"/>
                  </a:lnTo>
                  <a:lnTo>
                    <a:pt x="525877" y="983244"/>
                  </a:lnTo>
                  <a:lnTo>
                    <a:pt x="489065" y="952118"/>
                  </a:lnTo>
                  <a:lnTo>
                    <a:pt x="453328" y="919792"/>
                  </a:lnTo>
                  <a:lnTo>
                    <a:pt x="418697" y="886299"/>
                  </a:lnTo>
                  <a:lnTo>
                    <a:pt x="385203" y="851668"/>
                  </a:lnTo>
                  <a:lnTo>
                    <a:pt x="352878" y="815931"/>
                  </a:lnTo>
                  <a:lnTo>
                    <a:pt x="321751" y="779119"/>
                  </a:lnTo>
                  <a:lnTo>
                    <a:pt x="291855" y="741262"/>
                  </a:lnTo>
                  <a:lnTo>
                    <a:pt x="263219" y="702391"/>
                  </a:lnTo>
                  <a:lnTo>
                    <a:pt x="233389" y="658521"/>
                  </a:lnTo>
                  <a:lnTo>
                    <a:pt x="234224" y="658521"/>
                  </a:lnTo>
                  <a:lnTo>
                    <a:pt x="197171" y="600945"/>
                  </a:lnTo>
                  <a:lnTo>
                    <a:pt x="171493" y="556434"/>
                  </a:lnTo>
                  <a:lnTo>
                    <a:pt x="147381" y="510935"/>
                  </a:lnTo>
                  <a:lnTo>
                    <a:pt x="124871" y="464486"/>
                  </a:lnTo>
                  <a:lnTo>
                    <a:pt x="104002" y="417124"/>
                  </a:lnTo>
                  <a:lnTo>
                    <a:pt x="84809" y="368885"/>
                  </a:lnTo>
                  <a:lnTo>
                    <a:pt x="67329" y="319806"/>
                  </a:lnTo>
                  <a:lnTo>
                    <a:pt x="51600" y="269923"/>
                  </a:lnTo>
                  <a:lnTo>
                    <a:pt x="37657" y="219274"/>
                  </a:lnTo>
                  <a:lnTo>
                    <a:pt x="25538" y="167896"/>
                  </a:lnTo>
                  <a:lnTo>
                    <a:pt x="15280" y="115824"/>
                  </a:lnTo>
                  <a:lnTo>
                    <a:pt x="6919" y="63097"/>
                  </a:lnTo>
                  <a:lnTo>
                    <a:pt x="492" y="9749"/>
                  </a:lnTo>
                  <a:lnTo>
                    <a:pt x="0" y="0"/>
                  </a:lnTo>
                  <a:lnTo>
                    <a:pt x="1355174" y="0"/>
                  </a:lnTo>
                  <a:lnTo>
                    <a:pt x="1539235" y="0"/>
                  </a:lnTo>
                  <a:lnTo>
                    <a:pt x="1667506" y="6477"/>
                  </a:lnTo>
                  <a:lnTo>
                    <a:pt x="1718352" y="12558"/>
                  </a:lnTo>
                  <a:lnTo>
                    <a:pt x="1768637" y="20396"/>
                  </a:lnTo>
                  <a:lnTo>
                    <a:pt x="1818329" y="29959"/>
                  </a:lnTo>
                  <a:lnTo>
                    <a:pt x="1867397" y="41217"/>
                  </a:lnTo>
                  <a:lnTo>
                    <a:pt x="1915808" y="54136"/>
                  </a:lnTo>
                  <a:lnTo>
                    <a:pt x="1963532" y="68686"/>
                  </a:lnTo>
                  <a:lnTo>
                    <a:pt x="2010535" y="84834"/>
                  </a:lnTo>
                  <a:lnTo>
                    <a:pt x="2056787" y="102549"/>
                  </a:lnTo>
                  <a:lnTo>
                    <a:pt x="2102256" y="121799"/>
                  </a:lnTo>
                  <a:lnTo>
                    <a:pt x="2146909" y="142552"/>
                  </a:lnTo>
                  <a:lnTo>
                    <a:pt x="2190715" y="164776"/>
                  </a:lnTo>
                  <a:lnTo>
                    <a:pt x="2233643" y="188439"/>
                  </a:lnTo>
                  <a:lnTo>
                    <a:pt x="2275659" y="213510"/>
                  </a:lnTo>
                  <a:lnTo>
                    <a:pt x="2316733" y="239957"/>
                  </a:lnTo>
                  <a:lnTo>
                    <a:pt x="2356833" y="267748"/>
                  </a:lnTo>
                  <a:lnTo>
                    <a:pt x="2395926" y="296850"/>
                  </a:lnTo>
                  <a:lnTo>
                    <a:pt x="2433982" y="327234"/>
                  </a:lnTo>
                  <a:lnTo>
                    <a:pt x="2470968" y="358865"/>
                  </a:lnTo>
                  <a:lnTo>
                    <a:pt x="2506852" y="391714"/>
                  </a:lnTo>
                  <a:lnTo>
                    <a:pt x="2541603" y="425747"/>
                  </a:lnTo>
                  <a:lnTo>
                    <a:pt x="2575189" y="460933"/>
                  </a:lnTo>
                  <a:lnTo>
                    <a:pt x="2607577" y="497241"/>
                  </a:lnTo>
                  <a:lnTo>
                    <a:pt x="2638737" y="534638"/>
                  </a:lnTo>
                  <a:lnTo>
                    <a:pt x="2668636" y="573093"/>
                  </a:lnTo>
                  <a:lnTo>
                    <a:pt x="2697243" y="612573"/>
                  </a:lnTo>
                  <a:lnTo>
                    <a:pt x="2724525" y="653048"/>
                  </a:lnTo>
                  <a:lnTo>
                    <a:pt x="2736437" y="672259"/>
                  </a:lnTo>
                  <a:lnTo>
                    <a:pt x="2741235" y="679551"/>
                  </a:lnTo>
                  <a:lnTo>
                    <a:pt x="2766942" y="722017"/>
                  </a:lnTo>
                  <a:lnTo>
                    <a:pt x="2791204" y="765427"/>
                  </a:lnTo>
                  <a:lnTo>
                    <a:pt x="2813989" y="809748"/>
                  </a:lnTo>
                  <a:lnTo>
                    <a:pt x="2835263" y="854946"/>
                  </a:lnTo>
                  <a:lnTo>
                    <a:pt x="2854994" y="900988"/>
                  </a:lnTo>
                  <a:lnTo>
                    <a:pt x="2873148" y="947841"/>
                  </a:lnTo>
                  <a:lnTo>
                    <a:pt x="2889692" y="995472"/>
                  </a:lnTo>
                  <a:lnTo>
                    <a:pt x="2904592" y="1043847"/>
                  </a:lnTo>
                  <a:lnTo>
                    <a:pt x="2917816" y="1092933"/>
                  </a:lnTo>
                  <a:lnTo>
                    <a:pt x="2929329" y="1142697"/>
                  </a:lnTo>
                  <a:lnTo>
                    <a:pt x="2939099" y="1193106"/>
                  </a:lnTo>
                  <a:lnTo>
                    <a:pt x="2947093" y="1244126"/>
                  </a:lnTo>
                  <a:lnTo>
                    <a:pt x="2953277" y="1295724"/>
                  </a:lnTo>
                  <a:lnTo>
                    <a:pt x="2953769" y="1305473"/>
                  </a:lnTo>
                  <a:lnTo>
                    <a:pt x="1598594" y="1305473"/>
                  </a:lnTo>
                  <a:close/>
                </a:path>
              </a:pathLst>
            </a:custGeom>
            <a:solidFill>
              <a:srgbClr val="406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57088" y="4984844"/>
              <a:ext cx="1835150" cy="815340"/>
            </a:xfrm>
            <a:custGeom>
              <a:avLst/>
              <a:gdLst/>
              <a:ahLst/>
              <a:cxnLst/>
              <a:rect l="l" t="t" r="r" b="b"/>
              <a:pathLst>
                <a:path w="1835150" h="815339">
                  <a:moveTo>
                    <a:pt x="956015" y="0"/>
                  </a:moveTo>
                  <a:lnTo>
                    <a:pt x="841695" y="0"/>
                  </a:lnTo>
                  <a:lnTo>
                    <a:pt x="0" y="0"/>
                  </a:lnTo>
                  <a:lnTo>
                    <a:pt x="6745" y="55906"/>
                  </a:lnTo>
                  <a:lnTo>
                    <a:pt x="15861" y="104829"/>
                  </a:lnTo>
                  <a:lnTo>
                    <a:pt x="27578" y="152778"/>
                  </a:lnTo>
                  <a:lnTo>
                    <a:pt x="41817" y="199676"/>
                  </a:lnTo>
                  <a:lnTo>
                    <a:pt x="58503" y="245447"/>
                  </a:lnTo>
                  <a:lnTo>
                    <a:pt x="77557" y="290011"/>
                  </a:lnTo>
                  <a:lnTo>
                    <a:pt x="98903" y="333291"/>
                  </a:lnTo>
                  <a:lnTo>
                    <a:pt x="122463" y="375211"/>
                  </a:lnTo>
                  <a:lnTo>
                    <a:pt x="145475" y="411159"/>
                  </a:lnTo>
                  <a:lnTo>
                    <a:pt x="144957" y="411159"/>
                  </a:lnTo>
                  <a:lnTo>
                    <a:pt x="193563" y="478650"/>
                  </a:lnTo>
                  <a:lnTo>
                    <a:pt x="225781" y="516955"/>
                  </a:lnTo>
                  <a:lnTo>
                    <a:pt x="260051" y="553378"/>
                  </a:lnTo>
                  <a:lnTo>
                    <a:pt x="296282" y="587828"/>
                  </a:lnTo>
                  <a:lnTo>
                    <a:pt x="334387" y="620216"/>
                  </a:lnTo>
                  <a:lnTo>
                    <a:pt x="374275" y="650453"/>
                  </a:lnTo>
                  <a:lnTo>
                    <a:pt x="415859" y="678450"/>
                  </a:lnTo>
                  <a:lnTo>
                    <a:pt x="459049" y="704118"/>
                  </a:lnTo>
                  <a:lnTo>
                    <a:pt x="503757" y="727366"/>
                  </a:lnTo>
                  <a:lnTo>
                    <a:pt x="549893" y="748106"/>
                  </a:lnTo>
                  <a:lnTo>
                    <a:pt x="597370" y="766248"/>
                  </a:lnTo>
                  <a:lnTo>
                    <a:pt x="646097" y="781703"/>
                  </a:lnTo>
                  <a:lnTo>
                    <a:pt x="695985" y="794382"/>
                  </a:lnTo>
                  <a:lnTo>
                    <a:pt x="746948" y="804195"/>
                  </a:lnTo>
                  <a:lnTo>
                    <a:pt x="798894" y="811053"/>
                  </a:lnTo>
                  <a:lnTo>
                    <a:pt x="878563" y="815097"/>
                  </a:lnTo>
                  <a:lnTo>
                    <a:pt x="992883" y="815097"/>
                  </a:lnTo>
                  <a:lnTo>
                    <a:pt x="1834579" y="815097"/>
                  </a:lnTo>
                  <a:lnTo>
                    <a:pt x="1827459" y="756841"/>
                  </a:lnTo>
                  <a:lnTo>
                    <a:pt x="1817711" y="705659"/>
                  </a:lnTo>
                  <a:lnTo>
                    <a:pt x="1805118" y="655553"/>
                  </a:lnTo>
                  <a:lnTo>
                    <a:pt x="1789768" y="606613"/>
                  </a:lnTo>
                  <a:lnTo>
                    <a:pt x="1771750" y="558928"/>
                  </a:lnTo>
                  <a:lnTo>
                    <a:pt x="1751153" y="512586"/>
                  </a:lnTo>
                  <a:lnTo>
                    <a:pt x="1728064" y="467677"/>
                  </a:lnTo>
                  <a:lnTo>
                    <a:pt x="1702574" y="424290"/>
                  </a:lnTo>
                  <a:lnTo>
                    <a:pt x="1699593" y="419738"/>
                  </a:lnTo>
                  <a:lnTo>
                    <a:pt x="1692195" y="407743"/>
                  </a:lnTo>
                  <a:lnTo>
                    <a:pt x="1664240" y="366991"/>
                  </a:lnTo>
                  <a:lnTo>
                    <a:pt x="1634146" y="327911"/>
                  </a:lnTo>
                  <a:lnTo>
                    <a:pt x="1601998" y="290588"/>
                  </a:lnTo>
                  <a:lnTo>
                    <a:pt x="1567880" y="255107"/>
                  </a:lnTo>
                  <a:lnTo>
                    <a:pt x="1531877" y="221553"/>
                  </a:lnTo>
                  <a:lnTo>
                    <a:pt x="1494074" y="190012"/>
                  </a:lnTo>
                  <a:lnTo>
                    <a:pt x="1454555" y="160569"/>
                  </a:lnTo>
                  <a:lnTo>
                    <a:pt x="1413406" y="133309"/>
                  </a:lnTo>
                  <a:lnTo>
                    <a:pt x="1370711" y="108317"/>
                  </a:lnTo>
                  <a:lnTo>
                    <a:pt x="1326554" y="85679"/>
                  </a:lnTo>
                  <a:lnTo>
                    <a:pt x="1281022" y="65479"/>
                  </a:lnTo>
                  <a:lnTo>
                    <a:pt x="1234198" y="47803"/>
                  </a:lnTo>
                  <a:lnTo>
                    <a:pt x="1186168" y="32736"/>
                  </a:lnTo>
                  <a:lnTo>
                    <a:pt x="1137015" y="20364"/>
                  </a:lnTo>
                  <a:lnTo>
                    <a:pt x="1086826" y="10772"/>
                  </a:lnTo>
                  <a:lnTo>
                    <a:pt x="1035684" y="4044"/>
                  </a:lnTo>
                  <a:lnTo>
                    <a:pt x="956015" y="0"/>
                  </a:lnTo>
                  <a:close/>
                </a:path>
              </a:pathLst>
            </a:custGeom>
            <a:ln w="12699">
              <a:solidFill>
                <a:srgbClr val="F4C0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40708" y="6385"/>
              <a:ext cx="5651291" cy="6261961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495790" y="1545048"/>
            <a:ext cx="5377815" cy="0"/>
          </a:xfrm>
          <a:custGeom>
            <a:avLst/>
            <a:gdLst/>
            <a:ahLst/>
            <a:cxnLst/>
            <a:rect l="l" t="t" r="r" b="b"/>
            <a:pathLst>
              <a:path w="5377815">
                <a:moveTo>
                  <a:pt x="5377589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F4C0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2629" y="616041"/>
            <a:ext cx="39897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406F70"/>
                </a:solidFill>
              </a:rPr>
              <a:t>1)</a:t>
            </a:r>
            <a:r>
              <a:rPr sz="3600" spc="-40" dirty="0">
                <a:solidFill>
                  <a:srgbClr val="406F70"/>
                </a:solidFill>
              </a:rPr>
              <a:t> </a:t>
            </a:r>
            <a:r>
              <a:rPr sz="3600" spc="-15" dirty="0">
                <a:solidFill>
                  <a:srgbClr val="406F70"/>
                </a:solidFill>
              </a:rPr>
              <a:t>Control</a:t>
            </a:r>
            <a:r>
              <a:rPr sz="3600" spc="-35" dirty="0">
                <a:solidFill>
                  <a:srgbClr val="406F70"/>
                </a:solidFill>
              </a:rPr>
              <a:t> </a:t>
            </a:r>
            <a:r>
              <a:rPr sz="3600" spc="-5" dirty="0">
                <a:solidFill>
                  <a:srgbClr val="406F70"/>
                </a:solidFill>
              </a:rPr>
              <a:t>de</a:t>
            </a:r>
            <a:r>
              <a:rPr sz="3600" spc="-35" dirty="0">
                <a:solidFill>
                  <a:srgbClr val="406F70"/>
                </a:solidFill>
              </a:rPr>
              <a:t> </a:t>
            </a:r>
            <a:r>
              <a:rPr sz="3600" spc="-5" dirty="0">
                <a:solidFill>
                  <a:srgbClr val="406F70"/>
                </a:solidFill>
              </a:rPr>
              <a:t>Calidad</a:t>
            </a:r>
            <a:endParaRPr sz="360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pc="-20" dirty="0"/>
              <a:t>INNOVATION</a:t>
            </a:r>
            <a:r>
              <a:rPr spc="-15" dirty="0"/>
              <a:t> </a:t>
            </a:r>
            <a:r>
              <a:rPr spc="-5" dirty="0"/>
              <a:t>FOR</a:t>
            </a:r>
            <a:r>
              <a:rPr spc="-10" dirty="0"/>
              <a:t> </a:t>
            </a:r>
            <a:r>
              <a:rPr spc="-5" dirty="0"/>
              <a:t>THE</a:t>
            </a:r>
            <a:r>
              <a:rPr spc="-10" dirty="0"/>
              <a:t> </a:t>
            </a:r>
            <a:r>
              <a:rPr spc="-5" dirty="0"/>
              <a:t>FOOD</a:t>
            </a:r>
            <a:r>
              <a:rPr spc="-15" dirty="0"/>
              <a:t> </a:t>
            </a:r>
            <a:r>
              <a:rPr spc="-10" dirty="0"/>
              <a:t>SERVICE SECTOR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2626" y="1695251"/>
            <a:ext cx="5344795" cy="260032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algn="just">
              <a:lnSpc>
                <a:spcPts val="2380"/>
              </a:lnSpc>
              <a:spcBef>
                <a:spcPts val="395"/>
              </a:spcBef>
            </a:pP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El</a:t>
            </a:r>
            <a:r>
              <a:rPr sz="2200" spc="47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uso</a:t>
            </a:r>
            <a:r>
              <a:rPr sz="2200" spc="47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de</a:t>
            </a:r>
            <a:r>
              <a:rPr sz="2200" spc="47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Big</a:t>
            </a:r>
            <a:r>
              <a:rPr sz="2200" spc="47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406F70"/>
                </a:solidFill>
                <a:latin typeface="Calibri"/>
                <a:cs typeface="Calibri"/>
              </a:rPr>
              <a:t>Data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y</a:t>
            </a:r>
            <a:r>
              <a:rPr sz="2200" spc="47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el</a:t>
            </a:r>
            <a:r>
              <a:rPr sz="2200" spc="47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análisis</a:t>
            </a:r>
            <a:r>
              <a:rPr sz="2200" spc="47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de</a:t>
            </a:r>
            <a:r>
              <a:rPr sz="2200" spc="47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406F70"/>
                </a:solidFill>
                <a:latin typeface="Calibri"/>
                <a:cs typeface="Calibri"/>
              </a:rPr>
              <a:t>datos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es </a:t>
            </a:r>
            <a:r>
              <a:rPr sz="2200" spc="-49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enormemente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importante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406F70"/>
                </a:solidFill>
                <a:latin typeface="Calibri"/>
                <a:cs typeface="Calibri"/>
              </a:rPr>
              <a:t>para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406F70"/>
                </a:solidFill>
                <a:latin typeface="Calibri"/>
                <a:cs typeface="Calibri"/>
              </a:rPr>
              <a:t>garantizar</a:t>
            </a:r>
            <a:r>
              <a:rPr sz="22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la 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calidad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de los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alimentos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que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se sirven.</a:t>
            </a:r>
            <a:endParaRPr sz="2200">
              <a:latin typeface="Calibri"/>
              <a:cs typeface="Calibri"/>
            </a:endParaRPr>
          </a:p>
          <a:p>
            <a:pPr marL="12700" marR="9525" algn="just">
              <a:lnSpc>
                <a:spcPts val="2380"/>
              </a:lnSpc>
              <a:spcBef>
                <a:spcPts val="985"/>
              </a:spcBef>
            </a:pP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Las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tecnologías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406F70"/>
                </a:solidFill>
                <a:latin typeface="Calibri"/>
                <a:cs typeface="Calibri"/>
              </a:rPr>
              <a:t>inteligentes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que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hemos 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mencionado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antes (NFC, </a:t>
            </a:r>
            <a:r>
              <a:rPr sz="2200" spc="-15" dirty="0">
                <a:solidFill>
                  <a:srgbClr val="406F70"/>
                </a:solidFill>
                <a:latin typeface="Calibri"/>
                <a:cs typeface="Calibri"/>
              </a:rPr>
              <a:t>RFID,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código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QR), la 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inteligencia 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artificial y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la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tecnología blockchain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pueden </a:t>
            </a:r>
            <a:r>
              <a:rPr sz="2200" spc="-15" dirty="0">
                <a:solidFill>
                  <a:srgbClr val="406F70"/>
                </a:solidFill>
                <a:latin typeface="Calibri"/>
                <a:cs typeface="Calibri"/>
              </a:rPr>
              <a:t>utilizarse para </a:t>
            </a:r>
            <a:r>
              <a:rPr sz="2200" b="1" spc="-20" dirty="0">
                <a:solidFill>
                  <a:srgbClr val="406F70"/>
                </a:solidFill>
                <a:latin typeface="Calibri"/>
                <a:cs typeface="Calibri"/>
              </a:rPr>
              <a:t>rastrear </a:t>
            </a:r>
            <a:r>
              <a:rPr sz="2200" b="1" spc="-5" dirty="0">
                <a:solidFill>
                  <a:srgbClr val="406F70"/>
                </a:solidFill>
                <a:latin typeface="Calibri"/>
                <a:cs typeface="Calibri"/>
              </a:rPr>
              <a:t>los </a:t>
            </a:r>
            <a:r>
              <a:rPr sz="2200" b="1" spc="-10" dirty="0">
                <a:solidFill>
                  <a:srgbClr val="406F70"/>
                </a:solidFill>
                <a:latin typeface="Calibri"/>
                <a:cs typeface="Calibri"/>
              </a:rPr>
              <a:t>productos 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a </a:t>
            </a:r>
            <a:r>
              <a:rPr sz="2200" spc="-484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lo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406F70"/>
                </a:solidFill>
                <a:latin typeface="Calibri"/>
                <a:cs typeface="Calibri"/>
              </a:rPr>
              <a:t>largo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de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la cadena de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 suministro.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2626" y="4363267"/>
            <a:ext cx="2056764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7530" algn="l"/>
                <a:tab pos="1016635" algn="l"/>
              </a:tabLst>
            </a:pP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As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í	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s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e	</a:t>
            </a:r>
            <a:r>
              <a:rPr sz="2200" spc="-45" dirty="0">
                <a:solidFill>
                  <a:srgbClr val="406F70"/>
                </a:solidFill>
                <a:latin typeface="Calibri"/>
                <a:cs typeface="Calibri"/>
              </a:rPr>
              <a:t>g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a</a:t>
            </a:r>
            <a:r>
              <a:rPr sz="2200" spc="-45" dirty="0">
                <a:solidFill>
                  <a:srgbClr val="406F70"/>
                </a:solidFill>
                <a:latin typeface="Calibri"/>
                <a:cs typeface="Calibri"/>
              </a:rPr>
              <a:t>r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a</a:t>
            </a:r>
            <a:r>
              <a:rPr sz="2200" spc="-20" dirty="0">
                <a:solidFill>
                  <a:srgbClr val="406F70"/>
                </a:solidFill>
                <a:latin typeface="Calibri"/>
                <a:cs typeface="Calibri"/>
              </a:rPr>
              <a:t>n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ti</a:t>
            </a:r>
            <a:r>
              <a:rPr sz="2200" spc="-40" dirty="0">
                <a:solidFill>
                  <a:srgbClr val="406F70"/>
                </a:solidFill>
                <a:latin typeface="Calibri"/>
                <a:cs typeface="Calibri"/>
              </a:rPr>
              <a:t>z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94352" y="4363267"/>
            <a:ext cx="3096260" cy="66294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99060" marR="5080" indent="-86995">
              <a:lnSpc>
                <a:spcPts val="2380"/>
              </a:lnSpc>
              <a:spcBef>
                <a:spcPts val="395"/>
              </a:spcBef>
              <a:tabLst>
                <a:tab pos="420370" algn="l"/>
                <a:tab pos="1447800" algn="l"/>
                <a:tab pos="1943735" algn="l"/>
                <a:tab pos="2548255" algn="l"/>
                <a:tab pos="2885440" algn="l"/>
              </a:tabLst>
            </a:pP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l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a	</a:t>
            </a:r>
            <a:r>
              <a:rPr sz="2200" spc="-20" dirty="0">
                <a:solidFill>
                  <a:srgbClr val="406F70"/>
                </a:solidFill>
                <a:latin typeface="Calibri"/>
                <a:cs typeface="Calibri"/>
              </a:rPr>
              <a:t>c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adena	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d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e	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frí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o	y	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la  los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2626" y="4665019"/>
            <a:ext cx="1532255" cy="66294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5"/>
              </a:spcBef>
            </a:pP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autenticidad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406F70"/>
                </a:solidFill>
                <a:latin typeface="Calibri"/>
                <a:cs typeface="Calibri"/>
              </a:rPr>
              <a:t>c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onsiguie</a:t>
            </a:r>
            <a:r>
              <a:rPr sz="2200" spc="-25" dirty="0">
                <a:solidFill>
                  <a:srgbClr val="406F70"/>
                </a:solidFill>
                <a:latin typeface="Calibri"/>
                <a:cs typeface="Calibri"/>
              </a:rPr>
              <a:t>nt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e,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83314" y="4665019"/>
            <a:ext cx="1050290" cy="662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100"/>
              </a:spcBef>
            </a:pP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de</a:t>
            </a:r>
            <a:endParaRPr sz="2200">
              <a:latin typeface="Calibri"/>
              <a:cs typeface="Calibri"/>
            </a:endParaRPr>
          </a:p>
          <a:p>
            <a:pPr marL="36830">
              <a:lnSpc>
                <a:spcPts val="2510"/>
              </a:lnSpc>
              <a:tabLst>
                <a:tab pos="716915" algn="l"/>
              </a:tabLst>
            </a:pP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qu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e	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los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13899" y="4665019"/>
            <a:ext cx="2378710" cy="66294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54610" marR="5080" indent="-42545">
              <a:lnSpc>
                <a:spcPts val="2380"/>
              </a:lnSpc>
              <a:spcBef>
                <a:spcPts val="395"/>
              </a:spcBef>
              <a:tabLst>
                <a:tab pos="1219835" algn="l"/>
                <a:tab pos="1470660" algn="l"/>
                <a:tab pos="1958975" algn="l"/>
              </a:tabLst>
            </a:pP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p</a:t>
            </a:r>
            <a:r>
              <a:rPr sz="2200" spc="-40" dirty="0">
                <a:solidFill>
                  <a:srgbClr val="406F70"/>
                </a:solidFill>
                <a:latin typeface="Calibri"/>
                <a:cs typeface="Calibri"/>
              </a:rPr>
              <a:t>r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oduc</a:t>
            </a:r>
            <a:r>
              <a:rPr sz="2200" spc="-25" dirty="0">
                <a:solidFill>
                  <a:srgbClr val="406F70"/>
                </a:solidFill>
                <a:latin typeface="Calibri"/>
                <a:cs typeface="Calibri"/>
              </a:rPr>
              <a:t>t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o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s		</a:t>
            </a:r>
            <a:r>
              <a:rPr sz="2200" spc="-160" dirty="0">
                <a:solidFill>
                  <a:srgbClr val="406F70"/>
                </a:solidFill>
                <a:latin typeface="Calibri"/>
                <a:cs typeface="Calibri"/>
              </a:rPr>
              <a:t>y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,	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por  mejo</a:t>
            </a:r>
            <a:r>
              <a:rPr sz="2200" spc="-35" dirty="0">
                <a:solidFill>
                  <a:srgbClr val="406F70"/>
                </a:solidFill>
                <a:latin typeface="Calibri"/>
                <a:cs typeface="Calibri"/>
              </a:rPr>
              <a:t>r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e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s	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p</a:t>
            </a:r>
            <a:r>
              <a:rPr sz="2200" spc="-40" dirty="0">
                <a:solidFill>
                  <a:srgbClr val="406F70"/>
                </a:solidFill>
                <a:latin typeface="Calibri"/>
                <a:cs typeface="Calibri"/>
              </a:rPr>
              <a:t>r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oduc</a:t>
            </a:r>
            <a:r>
              <a:rPr sz="2200" spc="-25" dirty="0">
                <a:solidFill>
                  <a:srgbClr val="406F70"/>
                </a:solidFill>
                <a:latin typeface="Calibri"/>
                <a:cs typeface="Calibri"/>
              </a:rPr>
              <a:t>t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os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2626" y="5290468"/>
            <a:ext cx="52171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lleguen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al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406F70"/>
                </a:solidFill>
                <a:latin typeface="Calibri"/>
                <a:cs typeface="Calibri"/>
              </a:rPr>
              <a:t>proveedor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de servicios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alimentarios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656AFE-A3FF-49AE-A30D-22F0DCFC5F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b="1" dirty="0" err="1">
                <a:solidFill>
                  <a:srgbClr val="406F70"/>
                </a:solidFill>
              </a:rPr>
              <a:t>Blockchain</a:t>
            </a:r>
            <a:r>
              <a:rPr lang="es-ES" b="1" dirty="0">
                <a:solidFill>
                  <a:srgbClr val="406F70"/>
                </a:solidFill>
              </a:rPr>
              <a:t> en la cadena de suministro del sector alimentario </a:t>
            </a:r>
            <a:endParaRPr lang="en-US" b="1" dirty="0">
              <a:solidFill>
                <a:srgbClr val="406F7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341488-6FF9-481D-8418-61F3B23D16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>
                <a:solidFill>
                  <a:srgbClr val="CC9131"/>
                </a:solidFill>
              </a:rPr>
              <a:t>Los </a:t>
            </a:r>
            <a:r>
              <a:rPr lang="en-US" b="1" dirty="0" err="1">
                <a:solidFill>
                  <a:srgbClr val="CC9131"/>
                </a:solidFill>
              </a:rPr>
              <a:t>beneficios</a:t>
            </a:r>
            <a:r>
              <a:rPr lang="en-US" b="1" dirty="0">
                <a:solidFill>
                  <a:srgbClr val="CC9131"/>
                </a:solidFill>
              </a:rPr>
              <a:t>...</a:t>
            </a:r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72A5FC75-5EFC-4855-B98A-7D20DE8E4676}"/>
              </a:ext>
            </a:extLst>
          </p:cNvPr>
          <p:cNvPicPr>
            <a:picLocks noGrp="1" noRot="1" noChangeAspect="1"/>
          </p:cNvPicPr>
          <p:nvPr>
            <p:ph type="pic" sz="quarter" idx="15"/>
            <a:videoFile r:link="rId1"/>
          </p:nvPr>
        </p:nvPicPr>
        <p:blipFill rotWithShape="1">
          <a:blip r:embed="rId3"/>
          <a:srcRect t="9074" b="9074"/>
          <a:stretch/>
        </p:blipFill>
        <p:spPr>
          <a:xfrm>
            <a:off x="3184071" y="1762734"/>
            <a:ext cx="5665788" cy="3714141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625131-DF39-4D07-8E4D-93C3FA2E8A65}"/>
              </a:ext>
            </a:extLst>
          </p:cNvPr>
          <p:cNvSpPr txBox="1"/>
          <p:nvPr/>
        </p:nvSpPr>
        <p:spPr>
          <a:xfrm>
            <a:off x="554566" y="5962650"/>
            <a:ext cx="36957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hlinkClick r:id="rId4"/>
              </a:rPr>
              <a:t>Blockchain</a:t>
            </a:r>
            <a:r>
              <a:rPr lang="en-US" sz="1400" dirty="0">
                <a:ea typeface="+mn-lt"/>
                <a:cs typeface="+mn-lt"/>
                <a:hlinkClick r:id="rId4"/>
              </a:rPr>
              <a:t> in the Food Service Industry - Blockchain for Business Video Series - YouTube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4C0F84-4B86-4536-BE4B-15EC8A463AD1}"/>
              </a:ext>
            </a:extLst>
          </p:cNvPr>
          <p:cNvSpPr txBox="1"/>
          <p:nvPr/>
        </p:nvSpPr>
        <p:spPr>
          <a:xfrm>
            <a:off x="9220200" y="1005347"/>
            <a:ext cx="2700866" cy="54014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300" dirty="0">
                <a:solidFill>
                  <a:srgbClr val="406F70"/>
                </a:solidFill>
                <a:ea typeface="+mn-lt"/>
                <a:cs typeface="+mn-lt"/>
              </a:rPr>
              <a:t>En este vídeo, el director de </a:t>
            </a:r>
            <a:r>
              <a:rPr lang="es-ES" sz="2300" dirty="0" err="1">
                <a:solidFill>
                  <a:srgbClr val="406F70"/>
                </a:solidFill>
                <a:ea typeface="+mn-lt"/>
                <a:cs typeface="+mn-lt"/>
              </a:rPr>
              <a:t>Smartbridge</a:t>
            </a:r>
            <a:r>
              <a:rPr lang="es-ES" sz="2300" dirty="0">
                <a:solidFill>
                  <a:srgbClr val="406F70"/>
                </a:solidFill>
                <a:ea typeface="+mn-lt"/>
                <a:cs typeface="+mn-lt"/>
              </a:rPr>
              <a:t>, Matthew </a:t>
            </a:r>
            <a:r>
              <a:rPr lang="es-ES" sz="2300" dirty="0" err="1">
                <a:solidFill>
                  <a:srgbClr val="406F70"/>
                </a:solidFill>
                <a:ea typeface="+mn-lt"/>
                <a:cs typeface="+mn-lt"/>
              </a:rPr>
              <a:t>DiBona</a:t>
            </a:r>
            <a:r>
              <a:rPr lang="es-ES" sz="2300" dirty="0">
                <a:solidFill>
                  <a:srgbClr val="406F70"/>
                </a:solidFill>
                <a:ea typeface="+mn-lt"/>
                <a:cs typeface="+mn-lt"/>
              </a:rPr>
              <a:t>, explica el desglose de la cadena de suministro de alimentos y cómo la integración de </a:t>
            </a:r>
            <a:r>
              <a:rPr lang="es-ES" sz="2300" dirty="0" err="1">
                <a:solidFill>
                  <a:srgbClr val="406F70"/>
                </a:solidFill>
                <a:ea typeface="+mn-lt"/>
                <a:cs typeface="+mn-lt"/>
              </a:rPr>
              <a:t>blockchain</a:t>
            </a:r>
            <a:r>
              <a:rPr lang="es-ES" sz="2300" dirty="0">
                <a:solidFill>
                  <a:srgbClr val="406F70"/>
                </a:solidFill>
                <a:ea typeface="+mn-lt"/>
                <a:cs typeface="+mn-lt"/>
              </a:rPr>
              <a:t> en la industria de servicios alimentarios puede transformar la forma en que los seres humanos consumen.</a:t>
            </a:r>
            <a:endParaRPr lang="en-US" sz="2300" dirty="0">
              <a:solidFill>
                <a:srgbClr val="406F70"/>
              </a:solidFill>
              <a:cs typeface="Calibri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DB4AB29-7F4C-4426-BBE4-CCCAF5A8BF8E}"/>
              </a:ext>
            </a:extLst>
          </p:cNvPr>
          <p:cNvSpPr/>
          <p:nvPr/>
        </p:nvSpPr>
        <p:spPr>
          <a:xfrm>
            <a:off x="1226573" y="1005347"/>
            <a:ext cx="1954160" cy="1265902"/>
          </a:xfrm>
          <a:prstGeom prst="ellipse">
            <a:avLst/>
          </a:prstGeom>
          <a:solidFill>
            <a:srgbClr val="F5C0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406F70"/>
                </a:solidFill>
                <a:cs typeface="Calibri"/>
              </a:rPr>
              <a:t>WATCH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5633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40708" y="6385"/>
            <a:ext cx="5651500" cy="6262370"/>
            <a:chOff x="6540708" y="6385"/>
            <a:chExt cx="5651500" cy="6262370"/>
          </a:xfrm>
        </p:grpSpPr>
        <p:sp>
          <p:nvSpPr>
            <p:cNvPr id="3" name="object 3"/>
            <p:cNvSpPr/>
            <p:nvPr/>
          </p:nvSpPr>
          <p:spPr>
            <a:xfrm>
              <a:off x="7197437" y="4146120"/>
              <a:ext cx="2954020" cy="1305560"/>
            </a:xfrm>
            <a:custGeom>
              <a:avLst/>
              <a:gdLst/>
              <a:ahLst/>
              <a:cxnLst/>
              <a:rect l="l" t="t" r="r" b="b"/>
              <a:pathLst>
                <a:path w="2954020" h="1305560">
                  <a:moveTo>
                    <a:pt x="1598594" y="1305473"/>
                  </a:moveTo>
                  <a:lnTo>
                    <a:pt x="1414534" y="1305473"/>
                  </a:lnTo>
                  <a:lnTo>
                    <a:pt x="1286263" y="1298996"/>
                  </a:lnTo>
                  <a:lnTo>
                    <a:pt x="1235899" y="1292982"/>
                  </a:lnTo>
                  <a:lnTo>
                    <a:pt x="1186085" y="1285243"/>
                  </a:lnTo>
                  <a:lnTo>
                    <a:pt x="1136852" y="1275811"/>
                  </a:lnTo>
                  <a:lnTo>
                    <a:pt x="1088230" y="1264716"/>
                  </a:lnTo>
                  <a:lnTo>
                    <a:pt x="1040251" y="1251989"/>
                  </a:lnTo>
                  <a:lnTo>
                    <a:pt x="992946" y="1237662"/>
                  </a:lnTo>
                  <a:lnTo>
                    <a:pt x="946345" y="1221764"/>
                  </a:lnTo>
                  <a:lnTo>
                    <a:pt x="900479" y="1204328"/>
                  </a:lnTo>
                  <a:lnTo>
                    <a:pt x="855379" y="1185383"/>
                  </a:lnTo>
                  <a:lnTo>
                    <a:pt x="811077" y="1164962"/>
                  </a:lnTo>
                  <a:lnTo>
                    <a:pt x="767603" y="1143094"/>
                  </a:lnTo>
                  <a:lnTo>
                    <a:pt x="724987" y="1119810"/>
                  </a:lnTo>
                  <a:lnTo>
                    <a:pt x="683262" y="1095142"/>
                  </a:lnTo>
                  <a:lnTo>
                    <a:pt x="642457" y="1069121"/>
                  </a:lnTo>
                  <a:lnTo>
                    <a:pt x="602604" y="1041777"/>
                  </a:lnTo>
                  <a:lnTo>
                    <a:pt x="563734" y="1013141"/>
                  </a:lnTo>
                  <a:lnTo>
                    <a:pt x="525877" y="983244"/>
                  </a:lnTo>
                  <a:lnTo>
                    <a:pt x="489065" y="952118"/>
                  </a:lnTo>
                  <a:lnTo>
                    <a:pt x="453328" y="919792"/>
                  </a:lnTo>
                  <a:lnTo>
                    <a:pt x="418697" y="886299"/>
                  </a:lnTo>
                  <a:lnTo>
                    <a:pt x="385203" y="851668"/>
                  </a:lnTo>
                  <a:lnTo>
                    <a:pt x="352878" y="815931"/>
                  </a:lnTo>
                  <a:lnTo>
                    <a:pt x="321751" y="779119"/>
                  </a:lnTo>
                  <a:lnTo>
                    <a:pt x="291855" y="741262"/>
                  </a:lnTo>
                  <a:lnTo>
                    <a:pt x="263219" y="702391"/>
                  </a:lnTo>
                  <a:lnTo>
                    <a:pt x="233389" y="658521"/>
                  </a:lnTo>
                  <a:lnTo>
                    <a:pt x="234224" y="658521"/>
                  </a:lnTo>
                  <a:lnTo>
                    <a:pt x="197171" y="600945"/>
                  </a:lnTo>
                  <a:lnTo>
                    <a:pt x="171493" y="556434"/>
                  </a:lnTo>
                  <a:lnTo>
                    <a:pt x="147381" y="510935"/>
                  </a:lnTo>
                  <a:lnTo>
                    <a:pt x="124871" y="464486"/>
                  </a:lnTo>
                  <a:lnTo>
                    <a:pt x="104002" y="417124"/>
                  </a:lnTo>
                  <a:lnTo>
                    <a:pt x="84809" y="368885"/>
                  </a:lnTo>
                  <a:lnTo>
                    <a:pt x="67329" y="319806"/>
                  </a:lnTo>
                  <a:lnTo>
                    <a:pt x="51600" y="269923"/>
                  </a:lnTo>
                  <a:lnTo>
                    <a:pt x="37657" y="219274"/>
                  </a:lnTo>
                  <a:lnTo>
                    <a:pt x="25538" y="167896"/>
                  </a:lnTo>
                  <a:lnTo>
                    <a:pt x="15280" y="115824"/>
                  </a:lnTo>
                  <a:lnTo>
                    <a:pt x="6919" y="63097"/>
                  </a:lnTo>
                  <a:lnTo>
                    <a:pt x="492" y="9749"/>
                  </a:lnTo>
                  <a:lnTo>
                    <a:pt x="0" y="0"/>
                  </a:lnTo>
                  <a:lnTo>
                    <a:pt x="1355174" y="0"/>
                  </a:lnTo>
                  <a:lnTo>
                    <a:pt x="1539235" y="0"/>
                  </a:lnTo>
                  <a:lnTo>
                    <a:pt x="1667506" y="6477"/>
                  </a:lnTo>
                  <a:lnTo>
                    <a:pt x="1718352" y="12558"/>
                  </a:lnTo>
                  <a:lnTo>
                    <a:pt x="1768637" y="20396"/>
                  </a:lnTo>
                  <a:lnTo>
                    <a:pt x="1818329" y="29959"/>
                  </a:lnTo>
                  <a:lnTo>
                    <a:pt x="1867397" y="41217"/>
                  </a:lnTo>
                  <a:lnTo>
                    <a:pt x="1915808" y="54136"/>
                  </a:lnTo>
                  <a:lnTo>
                    <a:pt x="1963532" y="68686"/>
                  </a:lnTo>
                  <a:lnTo>
                    <a:pt x="2010535" y="84834"/>
                  </a:lnTo>
                  <a:lnTo>
                    <a:pt x="2056787" y="102549"/>
                  </a:lnTo>
                  <a:lnTo>
                    <a:pt x="2102256" y="121799"/>
                  </a:lnTo>
                  <a:lnTo>
                    <a:pt x="2146909" y="142552"/>
                  </a:lnTo>
                  <a:lnTo>
                    <a:pt x="2190715" y="164776"/>
                  </a:lnTo>
                  <a:lnTo>
                    <a:pt x="2233643" y="188439"/>
                  </a:lnTo>
                  <a:lnTo>
                    <a:pt x="2275659" y="213510"/>
                  </a:lnTo>
                  <a:lnTo>
                    <a:pt x="2316733" y="239957"/>
                  </a:lnTo>
                  <a:lnTo>
                    <a:pt x="2356833" y="267748"/>
                  </a:lnTo>
                  <a:lnTo>
                    <a:pt x="2395926" y="296850"/>
                  </a:lnTo>
                  <a:lnTo>
                    <a:pt x="2433982" y="327234"/>
                  </a:lnTo>
                  <a:lnTo>
                    <a:pt x="2470968" y="358865"/>
                  </a:lnTo>
                  <a:lnTo>
                    <a:pt x="2506852" y="391714"/>
                  </a:lnTo>
                  <a:lnTo>
                    <a:pt x="2541603" y="425747"/>
                  </a:lnTo>
                  <a:lnTo>
                    <a:pt x="2575189" y="460933"/>
                  </a:lnTo>
                  <a:lnTo>
                    <a:pt x="2607577" y="497241"/>
                  </a:lnTo>
                  <a:lnTo>
                    <a:pt x="2638737" y="534638"/>
                  </a:lnTo>
                  <a:lnTo>
                    <a:pt x="2668636" y="573093"/>
                  </a:lnTo>
                  <a:lnTo>
                    <a:pt x="2697243" y="612573"/>
                  </a:lnTo>
                  <a:lnTo>
                    <a:pt x="2724525" y="653048"/>
                  </a:lnTo>
                  <a:lnTo>
                    <a:pt x="2736437" y="672259"/>
                  </a:lnTo>
                  <a:lnTo>
                    <a:pt x="2741235" y="679551"/>
                  </a:lnTo>
                  <a:lnTo>
                    <a:pt x="2766942" y="722017"/>
                  </a:lnTo>
                  <a:lnTo>
                    <a:pt x="2791204" y="765427"/>
                  </a:lnTo>
                  <a:lnTo>
                    <a:pt x="2813989" y="809748"/>
                  </a:lnTo>
                  <a:lnTo>
                    <a:pt x="2835263" y="854946"/>
                  </a:lnTo>
                  <a:lnTo>
                    <a:pt x="2854994" y="900988"/>
                  </a:lnTo>
                  <a:lnTo>
                    <a:pt x="2873148" y="947841"/>
                  </a:lnTo>
                  <a:lnTo>
                    <a:pt x="2889692" y="995472"/>
                  </a:lnTo>
                  <a:lnTo>
                    <a:pt x="2904592" y="1043847"/>
                  </a:lnTo>
                  <a:lnTo>
                    <a:pt x="2917816" y="1092933"/>
                  </a:lnTo>
                  <a:lnTo>
                    <a:pt x="2929329" y="1142697"/>
                  </a:lnTo>
                  <a:lnTo>
                    <a:pt x="2939099" y="1193106"/>
                  </a:lnTo>
                  <a:lnTo>
                    <a:pt x="2947093" y="1244126"/>
                  </a:lnTo>
                  <a:lnTo>
                    <a:pt x="2953277" y="1295724"/>
                  </a:lnTo>
                  <a:lnTo>
                    <a:pt x="2953769" y="1305473"/>
                  </a:lnTo>
                  <a:lnTo>
                    <a:pt x="1598594" y="1305473"/>
                  </a:lnTo>
                  <a:close/>
                </a:path>
              </a:pathLst>
            </a:custGeom>
            <a:solidFill>
              <a:srgbClr val="406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57088" y="4984844"/>
              <a:ext cx="1835150" cy="815340"/>
            </a:xfrm>
            <a:custGeom>
              <a:avLst/>
              <a:gdLst/>
              <a:ahLst/>
              <a:cxnLst/>
              <a:rect l="l" t="t" r="r" b="b"/>
              <a:pathLst>
                <a:path w="1835150" h="815339">
                  <a:moveTo>
                    <a:pt x="956015" y="0"/>
                  </a:moveTo>
                  <a:lnTo>
                    <a:pt x="841695" y="0"/>
                  </a:lnTo>
                  <a:lnTo>
                    <a:pt x="0" y="0"/>
                  </a:lnTo>
                  <a:lnTo>
                    <a:pt x="6745" y="55906"/>
                  </a:lnTo>
                  <a:lnTo>
                    <a:pt x="15861" y="104829"/>
                  </a:lnTo>
                  <a:lnTo>
                    <a:pt x="27578" y="152778"/>
                  </a:lnTo>
                  <a:lnTo>
                    <a:pt x="41817" y="199676"/>
                  </a:lnTo>
                  <a:lnTo>
                    <a:pt x="58503" y="245447"/>
                  </a:lnTo>
                  <a:lnTo>
                    <a:pt x="77557" y="290011"/>
                  </a:lnTo>
                  <a:lnTo>
                    <a:pt x="98903" y="333291"/>
                  </a:lnTo>
                  <a:lnTo>
                    <a:pt x="122463" y="375211"/>
                  </a:lnTo>
                  <a:lnTo>
                    <a:pt x="145475" y="411159"/>
                  </a:lnTo>
                  <a:lnTo>
                    <a:pt x="144957" y="411159"/>
                  </a:lnTo>
                  <a:lnTo>
                    <a:pt x="193563" y="478650"/>
                  </a:lnTo>
                  <a:lnTo>
                    <a:pt x="225781" y="516955"/>
                  </a:lnTo>
                  <a:lnTo>
                    <a:pt x="260051" y="553378"/>
                  </a:lnTo>
                  <a:lnTo>
                    <a:pt x="296282" y="587828"/>
                  </a:lnTo>
                  <a:lnTo>
                    <a:pt x="334387" y="620216"/>
                  </a:lnTo>
                  <a:lnTo>
                    <a:pt x="374275" y="650453"/>
                  </a:lnTo>
                  <a:lnTo>
                    <a:pt x="415859" y="678450"/>
                  </a:lnTo>
                  <a:lnTo>
                    <a:pt x="459049" y="704118"/>
                  </a:lnTo>
                  <a:lnTo>
                    <a:pt x="503757" y="727366"/>
                  </a:lnTo>
                  <a:lnTo>
                    <a:pt x="549893" y="748106"/>
                  </a:lnTo>
                  <a:lnTo>
                    <a:pt x="597370" y="766248"/>
                  </a:lnTo>
                  <a:lnTo>
                    <a:pt x="646097" y="781703"/>
                  </a:lnTo>
                  <a:lnTo>
                    <a:pt x="695985" y="794382"/>
                  </a:lnTo>
                  <a:lnTo>
                    <a:pt x="746948" y="804195"/>
                  </a:lnTo>
                  <a:lnTo>
                    <a:pt x="798894" y="811053"/>
                  </a:lnTo>
                  <a:lnTo>
                    <a:pt x="878563" y="815097"/>
                  </a:lnTo>
                  <a:lnTo>
                    <a:pt x="992883" y="815097"/>
                  </a:lnTo>
                  <a:lnTo>
                    <a:pt x="1834579" y="815097"/>
                  </a:lnTo>
                  <a:lnTo>
                    <a:pt x="1827459" y="756841"/>
                  </a:lnTo>
                  <a:lnTo>
                    <a:pt x="1817711" y="705659"/>
                  </a:lnTo>
                  <a:lnTo>
                    <a:pt x="1805118" y="655553"/>
                  </a:lnTo>
                  <a:lnTo>
                    <a:pt x="1789768" y="606613"/>
                  </a:lnTo>
                  <a:lnTo>
                    <a:pt x="1771750" y="558928"/>
                  </a:lnTo>
                  <a:lnTo>
                    <a:pt x="1751153" y="512586"/>
                  </a:lnTo>
                  <a:lnTo>
                    <a:pt x="1728064" y="467677"/>
                  </a:lnTo>
                  <a:lnTo>
                    <a:pt x="1702574" y="424290"/>
                  </a:lnTo>
                  <a:lnTo>
                    <a:pt x="1699593" y="419738"/>
                  </a:lnTo>
                  <a:lnTo>
                    <a:pt x="1692195" y="407743"/>
                  </a:lnTo>
                  <a:lnTo>
                    <a:pt x="1664240" y="366991"/>
                  </a:lnTo>
                  <a:lnTo>
                    <a:pt x="1634146" y="327911"/>
                  </a:lnTo>
                  <a:lnTo>
                    <a:pt x="1601998" y="290588"/>
                  </a:lnTo>
                  <a:lnTo>
                    <a:pt x="1567880" y="255107"/>
                  </a:lnTo>
                  <a:lnTo>
                    <a:pt x="1531877" y="221553"/>
                  </a:lnTo>
                  <a:lnTo>
                    <a:pt x="1494074" y="190012"/>
                  </a:lnTo>
                  <a:lnTo>
                    <a:pt x="1454555" y="160569"/>
                  </a:lnTo>
                  <a:lnTo>
                    <a:pt x="1413406" y="133309"/>
                  </a:lnTo>
                  <a:lnTo>
                    <a:pt x="1370711" y="108317"/>
                  </a:lnTo>
                  <a:lnTo>
                    <a:pt x="1326554" y="85679"/>
                  </a:lnTo>
                  <a:lnTo>
                    <a:pt x="1281022" y="65479"/>
                  </a:lnTo>
                  <a:lnTo>
                    <a:pt x="1234198" y="47803"/>
                  </a:lnTo>
                  <a:lnTo>
                    <a:pt x="1186168" y="32736"/>
                  </a:lnTo>
                  <a:lnTo>
                    <a:pt x="1137015" y="20364"/>
                  </a:lnTo>
                  <a:lnTo>
                    <a:pt x="1086826" y="10772"/>
                  </a:lnTo>
                  <a:lnTo>
                    <a:pt x="1035684" y="4044"/>
                  </a:lnTo>
                  <a:lnTo>
                    <a:pt x="956015" y="0"/>
                  </a:lnTo>
                  <a:close/>
                </a:path>
              </a:pathLst>
            </a:custGeom>
            <a:ln w="12699">
              <a:solidFill>
                <a:srgbClr val="F4C0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40708" y="6385"/>
              <a:ext cx="5651291" cy="6261961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495790" y="1545048"/>
            <a:ext cx="5377815" cy="0"/>
          </a:xfrm>
          <a:custGeom>
            <a:avLst/>
            <a:gdLst/>
            <a:ahLst/>
            <a:cxnLst/>
            <a:rect l="l" t="t" r="r" b="b"/>
            <a:pathLst>
              <a:path w="5377815">
                <a:moveTo>
                  <a:pt x="5377589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F4C0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2629" y="616041"/>
            <a:ext cx="35147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solidFill>
                  <a:srgbClr val="406F70"/>
                </a:solidFill>
              </a:rPr>
              <a:t>Control</a:t>
            </a:r>
            <a:r>
              <a:rPr sz="3600" spc="-50" dirty="0">
                <a:solidFill>
                  <a:srgbClr val="406F70"/>
                </a:solidFill>
              </a:rPr>
              <a:t> </a:t>
            </a:r>
            <a:r>
              <a:rPr sz="3600" spc="-5" dirty="0">
                <a:solidFill>
                  <a:srgbClr val="406F70"/>
                </a:solidFill>
              </a:rPr>
              <a:t>de</a:t>
            </a:r>
            <a:r>
              <a:rPr sz="3600" spc="-50" dirty="0">
                <a:solidFill>
                  <a:srgbClr val="406F70"/>
                </a:solidFill>
              </a:rPr>
              <a:t> </a:t>
            </a:r>
            <a:r>
              <a:rPr sz="3600" spc="-5" dirty="0">
                <a:solidFill>
                  <a:srgbClr val="406F70"/>
                </a:solidFill>
              </a:rPr>
              <a:t>Calidad</a:t>
            </a:r>
            <a:endParaRPr sz="360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pc="-20" dirty="0"/>
              <a:t>INNOVATION</a:t>
            </a:r>
            <a:r>
              <a:rPr spc="-15" dirty="0"/>
              <a:t> </a:t>
            </a:r>
            <a:r>
              <a:rPr spc="-5" dirty="0"/>
              <a:t>FOR</a:t>
            </a:r>
            <a:r>
              <a:rPr spc="-10" dirty="0"/>
              <a:t> </a:t>
            </a:r>
            <a:r>
              <a:rPr spc="-5" dirty="0"/>
              <a:t>THE</a:t>
            </a:r>
            <a:r>
              <a:rPr spc="-10" dirty="0"/>
              <a:t> </a:t>
            </a:r>
            <a:r>
              <a:rPr spc="-5" dirty="0"/>
              <a:t>FOOD</a:t>
            </a:r>
            <a:r>
              <a:rPr spc="-15" dirty="0"/>
              <a:t> </a:t>
            </a:r>
            <a:r>
              <a:rPr spc="-10" dirty="0"/>
              <a:t>SERVICE SECTOR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59199" y="1681775"/>
            <a:ext cx="61791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90905" algn="l"/>
                <a:tab pos="1790064" algn="l"/>
                <a:tab pos="2379980" algn="l"/>
                <a:tab pos="3252470" algn="l"/>
                <a:tab pos="4596130" algn="l"/>
                <a:tab pos="5219065" algn="l"/>
              </a:tabLst>
            </a:pP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Com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o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sab</a:t>
            </a:r>
            <a:r>
              <a:rPr sz="2400" spc="-50" dirty="0">
                <a:solidFill>
                  <a:srgbClr val="406F7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á,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h</a:t>
            </a:r>
            <a:r>
              <a:rPr sz="2400" spc="-45" dirty="0">
                <a:solidFill>
                  <a:srgbClr val="406F7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y	</a:t>
            </a:r>
            <a:r>
              <a:rPr sz="2400" spc="-40" dirty="0">
                <a:solidFill>
                  <a:srgbClr val="406F7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arias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emp</a:t>
            </a:r>
            <a:r>
              <a:rPr sz="2400" spc="-35" dirty="0">
                <a:solidFill>
                  <a:srgbClr val="406F70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esa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s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qu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e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of</a:t>
            </a:r>
            <a:r>
              <a:rPr sz="2400" spc="-35" dirty="0">
                <a:solidFill>
                  <a:srgbClr val="406F70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ecen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9199" y="2010959"/>
            <a:ext cx="6172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70000" algn="l"/>
                <a:tab pos="1591945" algn="l"/>
                <a:tab pos="2837815" algn="l"/>
                <a:tab pos="3333115" algn="l"/>
                <a:tab pos="4307840" algn="l"/>
                <a:tab pos="5687695" algn="l"/>
              </a:tabLst>
            </a:pP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apa</a:t>
            </a:r>
            <a:r>
              <a:rPr sz="2400" spc="-50" dirty="0">
                <a:solidFill>
                  <a:srgbClr val="406F70"/>
                </a:solidFill>
                <a:latin typeface="Calibri"/>
                <a:cs typeface="Calibri"/>
              </a:rPr>
              <a:t>r</a:t>
            </a:r>
            <a:r>
              <a:rPr sz="2400" spc="-25" dirty="0">
                <a:solidFill>
                  <a:srgbClr val="406F70"/>
                </a:solidFill>
                <a:latin typeface="Calibri"/>
                <a:cs typeface="Calibri"/>
              </a:rPr>
              <a:t>at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s	y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si</a:t>
            </a:r>
            <a:r>
              <a:rPr sz="2400" spc="-30" dirty="0">
                <a:solidFill>
                  <a:srgbClr val="406F70"/>
                </a:solidFill>
                <a:latin typeface="Calibri"/>
                <a:cs typeface="Calibri"/>
              </a:rPr>
              <a:t>st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ema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s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e	</a:t>
            </a:r>
            <a:r>
              <a:rPr sz="2400" spc="-25" dirty="0">
                <a:solidFill>
                  <a:srgbClr val="406F70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ocin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	</a:t>
            </a:r>
            <a:r>
              <a:rPr sz="2400" spc="-25" dirty="0">
                <a:solidFill>
                  <a:srgbClr val="406F70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ome</a:t>
            </a:r>
            <a:r>
              <a:rPr sz="2400" spc="-35" dirty="0">
                <a:solidFill>
                  <a:srgbClr val="406F70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cia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l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que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9199" y="2249719"/>
            <a:ext cx="6179185" cy="937894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realizan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un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inventario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automático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y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digital.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  <a:tabLst>
                <a:tab pos="801370" algn="l"/>
                <a:tab pos="1629410" algn="l"/>
                <a:tab pos="2967990" algn="l"/>
                <a:tab pos="3384550" algn="l"/>
                <a:tab pos="4805680" algn="l"/>
                <a:tab pos="5097780" algn="l"/>
                <a:tab pos="5459095" algn="l"/>
              </a:tabLst>
            </a:pP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406F70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406F70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s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</a:t>
            </a:r>
            <a:r>
              <a:rPr sz="2400" spc="-25" dirty="0">
                <a:solidFill>
                  <a:srgbClr val="406F70"/>
                </a:solidFill>
                <a:latin typeface="Calibri"/>
                <a:cs typeface="Calibri"/>
              </a:rPr>
              <a:t>at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s	</a:t>
            </a:r>
            <a:r>
              <a:rPr sz="2400" spc="-35" dirty="0">
                <a:solidFill>
                  <a:srgbClr val="406F70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406F70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ogido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s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e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vuel</a:t>
            </a:r>
            <a:r>
              <a:rPr sz="2400" spc="-25" dirty="0">
                <a:solidFill>
                  <a:srgbClr val="406F70"/>
                </a:solidFill>
                <a:latin typeface="Calibri"/>
                <a:cs typeface="Calibri"/>
              </a:rPr>
              <a:t>v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n	a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nube,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9199" y="3125511"/>
            <a:ext cx="617728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  <a:tabLst>
                <a:tab pos="991869" algn="l"/>
                <a:tab pos="1514475" algn="l"/>
                <a:tab pos="2893695" algn="l"/>
                <a:tab pos="3975100" algn="l"/>
                <a:tab pos="4674235" algn="l"/>
              </a:tabLst>
            </a:pP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dond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e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la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s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emp</a:t>
            </a:r>
            <a:r>
              <a:rPr sz="2400" spc="-35" dirty="0">
                <a:solidFill>
                  <a:srgbClr val="406F70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esa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s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utili</a:t>
            </a:r>
            <a:r>
              <a:rPr sz="2400" spc="-40" dirty="0">
                <a:solidFill>
                  <a:srgbClr val="406F70"/>
                </a:solidFill>
                <a:latin typeface="Calibri"/>
                <a:cs typeface="Calibri"/>
              </a:rPr>
              <a:t>z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an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406F70"/>
                </a:solidFill>
                <a:latin typeface="Calibri"/>
                <a:cs typeface="Calibri"/>
              </a:rPr>
              <a:t>s</a:t>
            </a:r>
            <a:r>
              <a:rPr sz="2400" spc="-35" dirty="0">
                <a:solidFill>
                  <a:srgbClr val="406F7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i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n</a:t>
            </a:r>
            <a:r>
              <a:rPr sz="2400" spc="-50" dirty="0">
                <a:solidFill>
                  <a:srgbClr val="406F70"/>
                </a:solidFill>
                <a:latin typeface="Calibri"/>
                <a:cs typeface="Calibri"/>
              </a:rPr>
              <a:t>f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ormación 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para</a:t>
            </a:r>
            <a:r>
              <a:rPr sz="2400" spc="38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proporcionar</a:t>
            </a:r>
            <a:r>
              <a:rPr sz="2400" spc="37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una</a:t>
            </a:r>
            <a:r>
              <a:rPr sz="2400" spc="38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mejor</a:t>
            </a:r>
            <a:r>
              <a:rPr sz="2400" spc="37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información</a:t>
            </a:r>
            <a:r>
              <a:rPr sz="2400" spc="38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sobre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9199" y="3783879"/>
            <a:ext cx="61918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5300" algn="l"/>
                <a:tab pos="1275715" algn="l"/>
                <a:tab pos="1945005" algn="l"/>
                <a:tab pos="2524125" algn="l"/>
                <a:tab pos="3126105" algn="l"/>
                <a:tab pos="4304030" algn="l"/>
                <a:tab pos="4709160" algn="l"/>
                <a:tab pos="5957570" algn="l"/>
              </a:tabLst>
            </a:pP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vid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úti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l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e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la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s	</a:t>
            </a:r>
            <a:r>
              <a:rPr sz="2400" spc="-25" dirty="0">
                <a:solidFill>
                  <a:srgbClr val="406F70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ocina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s	y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mejo</a:t>
            </a:r>
            <a:r>
              <a:rPr sz="2400" spc="-50" dirty="0">
                <a:solidFill>
                  <a:srgbClr val="406F7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ar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9199" y="4022638"/>
            <a:ext cx="6173470" cy="937894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aprovisionamiento.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  <a:tabLst>
                <a:tab pos="672465" algn="l"/>
                <a:tab pos="1128395" algn="l"/>
                <a:tab pos="1918970" algn="l"/>
                <a:tab pos="3277235" algn="l"/>
                <a:tab pos="3692525" algn="l"/>
                <a:tab pos="4057650" algn="l"/>
                <a:tab pos="4514215" algn="l"/>
                <a:tab pos="5226685" algn="l"/>
                <a:tab pos="5848985" algn="l"/>
              </a:tabLst>
            </a:pP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Un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o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e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406F70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406F70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s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p</a:t>
            </a:r>
            <a:r>
              <a:rPr sz="2400" spc="-40" dirty="0">
                <a:solidFill>
                  <a:srgbClr val="406F7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o</a:t>
            </a:r>
            <a:r>
              <a:rPr sz="2400" spc="-35" dirty="0">
                <a:solidFill>
                  <a:srgbClr val="406F70"/>
                </a:solidFill>
                <a:latin typeface="Calibri"/>
                <a:cs typeface="Calibri"/>
              </a:rPr>
              <a:t>y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ec</a:t>
            </a:r>
            <a:r>
              <a:rPr sz="2400" spc="-25" dirty="0">
                <a:solidFill>
                  <a:srgbClr val="406F70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s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s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l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e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Eli</a:t>
            </a:r>
            <a:r>
              <a:rPr sz="2400" spc="-45" dirty="0">
                <a:solidFill>
                  <a:srgbClr val="406F70"/>
                </a:solidFill>
                <a:latin typeface="Calibri"/>
                <a:cs typeface="Calibri"/>
              </a:rPr>
              <a:t>k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Jan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,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9199" y="4898431"/>
            <a:ext cx="6188075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just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España,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donde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se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utiliza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la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tecnología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para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mejorar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el almacenamiento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y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la vida útil de los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productos.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40707" y="6385"/>
            <a:ext cx="5651500" cy="6262370"/>
            <a:chOff x="6540707" y="6385"/>
            <a:chExt cx="5651500" cy="6262370"/>
          </a:xfrm>
        </p:grpSpPr>
        <p:sp>
          <p:nvSpPr>
            <p:cNvPr id="3" name="object 3"/>
            <p:cNvSpPr/>
            <p:nvPr/>
          </p:nvSpPr>
          <p:spPr>
            <a:xfrm>
              <a:off x="7197437" y="4146121"/>
              <a:ext cx="2954020" cy="1305560"/>
            </a:xfrm>
            <a:custGeom>
              <a:avLst/>
              <a:gdLst/>
              <a:ahLst/>
              <a:cxnLst/>
              <a:rect l="l" t="t" r="r" b="b"/>
              <a:pathLst>
                <a:path w="2954020" h="1305560">
                  <a:moveTo>
                    <a:pt x="1598594" y="1305473"/>
                  </a:moveTo>
                  <a:lnTo>
                    <a:pt x="1414534" y="1305473"/>
                  </a:lnTo>
                  <a:lnTo>
                    <a:pt x="1286263" y="1298996"/>
                  </a:lnTo>
                  <a:lnTo>
                    <a:pt x="1235899" y="1292982"/>
                  </a:lnTo>
                  <a:lnTo>
                    <a:pt x="1186085" y="1285243"/>
                  </a:lnTo>
                  <a:lnTo>
                    <a:pt x="1136852" y="1275811"/>
                  </a:lnTo>
                  <a:lnTo>
                    <a:pt x="1088230" y="1264716"/>
                  </a:lnTo>
                  <a:lnTo>
                    <a:pt x="1040251" y="1251989"/>
                  </a:lnTo>
                  <a:lnTo>
                    <a:pt x="992946" y="1237662"/>
                  </a:lnTo>
                  <a:lnTo>
                    <a:pt x="946345" y="1221764"/>
                  </a:lnTo>
                  <a:lnTo>
                    <a:pt x="900479" y="1204328"/>
                  </a:lnTo>
                  <a:lnTo>
                    <a:pt x="855379" y="1185383"/>
                  </a:lnTo>
                  <a:lnTo>
                    <a:pt x="811077" y="1164962"/>
                  </a:lnTo>
                  <a:lnTo>
                    <a:pt x="767603" y="1143094"/>
                  </a:lnTo>
                  <a:lnTo>
                    <a:pt x="724987" y="1119810"/>
                  </a:lnTo>
                  <a:lnTo>
                    <a:pt x="683262" y="1095142"/>
                  </a:lnTo>
                  <a:lnTo>
                    <a:pt x="642457" y="1069121"/>
                  </a:lnTo>
                  <a:lnTo>
                    <a:pt x="602604" y="1041777"/>
                  </a:lnTo>
                  <a:lnTo>
                    <a:pt x="563734" y="1013141"/>
                  </a:lnTo>
                  <a:lnTo>
                    <a:pt x="525877" y="983244"/>
                  </a:lnTo>
                  <a:lnTo>
                    <a:pt x="489065" y="952118"/>
                  </a:lnTo>
                  <a:lnTo>
                    <a:pt x="453328" y="919792"/>
                  </a:lnTo>
                  <a:lnTo>
                    <a:pt x="418697" y="886299"/>
                  </a:lnTo>
                  <a:lnTo>
                    <a:pt x="385203" y="851668"/>
                  </a:lnTo>
                  <a:lnTo>
                    <a:pt x="352878" y="815931"/>
                  </a:lnTo>
                  <a:lnTo>
                    <a:pt x="321751" y="779119"/>
                  </a:lnTo>
                  <a:lnTo>
                    <a:pt x="291855" y="741262"/>
                  </a:lnTo>
                  <a:lnTo>
                    <a:pt x="263219" y="702391"/>
                  </a:lnTo>
                  <a:lnTo>
                    <a:pt x="233389" y="658521"/>
                  </a:lnTo>
                  <a:lnTo>
                    <a:pt x="234224" y="658521"/>
                  </a:lnTo>
                  <a:lnTo>
                    <a:pt x="197171" y="600945"/>
                  </a:lnTo>
                  <a:lnTo>
                    <a:pt x="171493" y="556434"/>
                  </a:lnTo>
                  <a:lnTo>
                    <a:pt x="147381" y="510935"/>
                  </a:lnTo>
                  <a:lnTo>
                    <a:pt x="124871" y="464486"/>
                  </a:lnTo>
                  <a:lnTo>
                    <a:pt x="104002" y="417124"/>
                  </a:lnTo>
                  <a:lnTo>
                    <a:pt x="84809" y="368885"/>
                  </a:lnTo>
                  <a:lnTo>
                    <a:pt x="67329" y="319806"/>
                  </a:lnTo>
                  <a:lnTo>
                    <a:pt x="51600" y="269923"/>
                  </a:lnTo>
                  <a:lnTo>
                    <a:pt x="37657" y="219274"/>
                  </a:lnTo>
                  <a:lnTo>
                    <a:pt x="25538" y="167896"/>
                  </a:lnTo>
                  <a:lnTo>
                    <a:pt x="15280" y="115824"/>
                  </a:lnTo>
                  <a:lnTo>
                    <a:pt x="6919" y="63097"/>
                  </a:lnTo>
                  <a:lnTo>
                    <a:pt x="492" y="9749"/>
                  </a:lnTo>
                  <a:lnTo>
                    <a:pt x="0" y="0"/>
                  </a:lnTo>
                  <a:lnTo>
                    <a:pt x="1355174" y="0"/>
                  </a:lnTo>
                  <a:lnTo>
                    <a:pt x="1539235" y="0"/>
                  </a:lnTo>
                  <a:lnTo>
                    <a:pt x="1667506" y="6477"/>
                  </a:lnTo>
                  <a:lnTo>
                    <a:pt x="1718352" y="12558"/>
                  </a:lnTo>
                  <a:lnTo>
                    <a:pt x="1768637" y="20396"/>
                  </a:lnTo>
                  <a:lnTo>
                    <a:pt x="1818329" y="29959"/>
                  </a:lnTo>
                  <a:lnTo>
                    <a:pt x="1867397" y="41217"/>
                  </a:lnTo>
                  <a:lnTo>
                    <a:pt x="1915808" y="54136"/>
                  </a:lnTo>
                  <a:lnTo>
                    <a:pt x="1963532" y="68686"/>
                  </a:lnTo>
                  <a:lnTo>
                    <a:pt x="2010535" y="84834"/>
                  </a:lnTo>
                  <a:lnTo>
                    <a:pt x="2056787" y="102549"/>
                  </a:lnTo>
                  <a:lnTo>
                    <a:pt x="2102256" y="121799"/>
                  </a:lnTo>
                  <a:lnTo>
                    <a:pt x="2146909" y="142552"/>
                  </a:lnTo>
                  <a:lnTo>
                    <a:pt x="2190715" y="164776"/>
                  </a:lnTo>
                  <a:lnTo>
                    <a:pt x="2233643" y="188439"/>
                  </a:lnTo>
                  <a:lnTo>
                    <a:pt x="2275659" y="213510"/>
                  </a:lnTo>
                  <a:lnTo>
                    <a:pt x="2316733" y="239957"/>
                  </a:lnTo>
                  <a:lnTo>
                    <a:pt x="2356833" y="267748"/>
                  </a:lnTo>
                  <a:lnTo>
                    <a:pt x="2395926" y="296850"/>
                  </a:lnTo>
                  <a:lnTo>
                    <a:pt x="2433982" y="327234"/>
                  </a:lnTo>
                  <a:lnTo>
                    <a:pt x="2470968" y="358865"/>
                  </a:lnTo>
                  <a:lnTo>
                    <a:pt x="2506852" y="391714"/>
                  </a:lnTo>
                  <a:lnTo>
                    <a:pt x="2541603" y="425747"/>
                  </a:lnTo>
                  <a:lnTo>
                    <a:pt x="2575189" y="460933"/>
                  </a:lnTo>
                  <a:lnTo>
                    <a:pt x="2607577" y="497241"/>
                  </a:lnTo>
                  <a:lnTo>
                    <a:pt x="2638737" y="534638"/>
                  </a:lnTo>
                  <a:lnTo>
                    <a:pt x="2668636" y="573093"/>
                  </a:lnTo>
                  <a:lnTo>
                    <a:pt x="2697243" y="612573"/>
                  </a:lnTo>
                  <a:lnTo>
                    <a:pt x="2724525" y="653048"/>
                  </a:lnTo>
                  <a:lnTo>
                    <a:pt x="2736437" y="672259"/>
                  </a:lnTo>
                  <a:lnTo>
                    <a:pt x="2741235" y="679551"/>
                  </a:lnTo>
                  <a:lnTo>
                    <a:pt x="2766942" y="722017"/>
                  </a:lnTo>
                  <a:lnTo>
                    <a:pt x="2791204" y="765427"/>
                  </a:lnTo>
                  <a:lnTo>
                    <a:pt x="2813989" y="809748"/>
                  </a:lnTo>
                  <a:lnTo>
                    <a:pt x="2835263" y="854946"/>
                  </a:lnTo>
                  <a:lnTo>
                    <a:pt x="2854994" y="900988"/>
                  </a:lnTo>
                  <a:lnTo>
                    <a:pt x="2873148" y="947841"/>
                  </a:lnTo>
                  <a:lnTo>
                    <a:pt x="2889692" y="995472"/>
                  </a:lnTo>
                  <a:lnTo>
                    <a:pt x="2904592" y="1043847"/>
                  </a:lnTo>
                  <a:lnTo>
                    <a:pt x="2917816" y="1092933"/>
                  </a:lnTo>
                  <a:lnTo>
                    <a:pt x="2929329" y="1142697"/>
                  </a:lnTo>
                  <a:lnTo>
                    <a:pt x="2939099" y="1193106"/>
                  </a:lnTo>
                  <a:lnTo>
                    <a:pt x="2947093" y="1244126"/>
                  </a:lnTo>
                  <a:lnTo>
                    <a:pt x="2953277" y="1295724"/>
                  </a:lnTo>
                  <a:lnTo>
                    <a:pt x="2953769" y="1305473"/>
                  </a:lnTo>
                  <a:lnTo>
                    <a:pt x="1598594" y="1305473"/>
                  </a:lnTo>
                  <a:close/>
                </a:path>
              </a:pathLst>
            </a:custGeom>
            <a:solidFill>
              <a:srgbClr val="406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57088" y="4984845"/>
              <a:ext cx="1835150" cy="815340"/>
            </a:xfrm>
            <a:custGeom>
              <a:avLst/>
              <a:gdLst/>
              <a:ahLst/>
              <a:cxnLst/>
              <a:rect l="l" t="t" r="r" b="b"/>
              <a:pathLst>
                <a:path w="1835150" h="815339">
                  <a:moveTo>
                    <a:pt x="956015" y="0"/>
                  </a:moveTo>
                  <a:lnTo>
                    <a:pt x="841695" y="0"/>
                  </a:lnTo>
                  <a:lnTo>
                    <a:pt x="0" y="0"/>
                  </a:lnTo>
                  <a:lnTo>
                    <a:pt x="6745" y="55906"/>
                  </a:lnTo>
                  <a:lnTo>
                    <a:pt x="15861" y="104829"/>
                  </a:lnTo>
                  <a:lnTo>
                    <a:pt x="27578" y="152778"/>
                  </a:lnTo>
                  <a:lnTo>
                    <a:pt x="41817" y="199676"/>
                  </a:lnTo>
                  <a:lnTo>
                    <a:pt x="58503" y="245447"/>
                  </a:lnTo>
                  <a:lnTo>
                    <a:pt x="77557" y="290011"/>
                  </a:lnTo>
                  <a:lnTo>
                    <a:pt x="98903" y="333291"/>
                  </a:lnTo>
                  <a:lnTo>
                    <a:pt x="122463" y="375211"/>
                  </a:lnTo>
                  <a:lnTo>
                    <a:pt x="145475" y="411159"/>
                  </a:lnTo>
                  <a:lnTo>
                    <a:pt x="144957" y="411159"/>
                  </a:lnTo>
                  <a:lnTo>
                    <a:pt x="193563" y="478650"/>
                  </a:lnTo>
                  <a:lnTo>
                    <a:pt x="225781" y="516955"/>
                  </a:lnTo>
                  <a:lnTo>
                    <a:pt x="260051" y="553378"/>
                  </a:lnTo>
                  <a:lnTo>
                    <a:pt x="296282" y="587828"/>
                  </a:lnTo>
                  <a:lnTo>
                    <a:pt x="334387" y="620216"/>
                  </a:lnTo>
                  <a:lnTo>
                    <a:pt x="374275" y="650453"/>
                  </a:lnTo>
                  <a:lnTo>
                    <a:pt x="415859" y="678450"/>
                  </a:lnTo>
                  <a:lnTo>
                    <a:pt x="459049" y="704118"/>
                  </a:lnTo>
                  <a:lnTo>
                    <a:pt x="503757" y="727366"/>
                  </a:lnTo>
                  <a:lnTo>
                    <a:pt x="549893" y="748106"/>
                  </a:lnTo>
                  <a:lnTo>
                    <a:pt x="597370" y="766248"/>
                  </a:lnTo>
                  <a:lnTo>
                    <a:pt x="646097" y="781703"/>
                  </a:lnTo>
                  <a:lnTo>
                    <a:pt x="695985" y="794382"/>
                  </a:lnTo>
                  <a:lnTo>
                    <a:pt x="746948" y="804195"/>
                  </a:lnTo>
                  <a:lnTo>
                    <a:pt x="798894" y="811053"/>
                  </a:lnTo>
                  <a:lnTo>
                    <a:pt x="878563" y="815097"/>
                  </a:lnTo>
                  <a:lnTo>
                    <a:pt x="992883" y="815097"/>
                  </a:lnTo>
                  <a:lnTo>
                    <a:pt x="1834579" y="815097"/>
                  </a:lnTo>
                  <a:lnTo>
                    <a:pt x="1827459" y="756841"/>
                  </a:lnTo>
                  <a:lnTo>
                    <a:pt x="1817711" y="705659"/>
                  </a:lnTo>
                  <a:lnTo>
                    <a:pt x="1805118" y="655553"/>
                  </a:lnTo>
                  <a:lnTo>
                    <a:pt x="1789768" y="606613"/>
                  </a:lnTo>
                  <a:lnTo>
                    <a:pt x="1771750" y="558928"/>
                  </a:lnTo>
                  <a:lnTo>
                    <a:pt x="1751153" y="512586"/>
                  </a:lnTo>
                  <a:lnTo>
                    <a:pt x="1728064" y="467677"/>
                  </a:lnTo>
                  <a:lnTo>
                    <a:pt x="1702574" y="424290"/>
                  </a:lnTo>
                  <a:lnTo>
                    <a:pt x="1699593" y="419738"/>
                  </a:lnTo>
                  <a:lnTo>
                    <a:pt x="1692195" y="407743"/>
                  </a:lnTo>
                  <a:lnTo>
                    <a:pt x="1664240" y="366991"/>
                  </a:lnTo>
                  <a:lnTo>
                    <a:pt x="1634146" y="327911"/>
                  </a:lnTo>
                  <a:lnTo>
                    <a:pt x="1601998" y="290588"/>
                  </a:lnTo>
                  <a:lnTo>
                    <a:pt x="1567880" y="255107"/>
                  </a:lnTo>
                  <a:lnTo>
                    <a:pt x="1531877" y="221553"/>
                  </a:lnTo>
                  <a:lnTo>
                    <a:pt x="1494074" y="190012"/>
                  </a:lnTo>
                  <a:lnTo>
                    <a:pt x="1454555" y="160569"/>
                  </a:lnTo>
                  <a:lnTo>
                    <a:pt x="1413406" y="133309"/>
                  </a:lnTo>
                  <a:lnTo>
                    <a:pt x="1370711" y="108317"/>
                  </a:lnTo>
                  <a:lnTo>
                    <a:pt x="1326554" y="85679"/>
                  </a:lnTo>
                  <a:lnTo>
                    <a:pt x="1281022" y="65479"/>
                  </a:lnTo>
                  <a:lnTo>
                    <a:pt x="1234198" y="47803"/>
                  </a:lnTo>
                  <a:lnTo>
                    <a:pt x="1186168" y="32736"/>
                  </a:lnTo>
                  <a:lnTo>
                    <a:pt x="1137015" y="20364"/>
                  </a:lnTo>
                  <a:lnTo>
                    <a:pt x="1086826" y="10772"/>
                  </a:lnTo>
                  <a:lnTo>
                    <a:pt x="1035684" y="4044"/>
                  </a:lnTo>
                  <a:lnTo>
                    <a:pt x="956015" y="0"/>
                  </a:lnTo>
                  <a:close/>
                </a:path>
              </a:pathLst>
            </a:custGeom>
            <a:ln w="12699">
              <a:solidFill>
                <a:srgbClr val="F4C0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40707" y="6385"/>
              <a:ext cx="5651292" cy="6261961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495790" y="1545048"/>
            <a:ext cx="5377815" cy="0"/>
          </a:xfrm>
          <a:custGeom>
            <a:avLst/>
            <a:gdLst/>
            <a:ahLst/>
            <a:cxnLst/>
            <a:rect l="l" t="t" r="r" b="b"/>
            <a:pathLst>
              <a:path w="5377815">
                <a:moveTo>
                  <a:pt x="5377589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F4C0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2629" y="616041"/>
            <a:ext cx="47656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406F70"/>
                </a:solidFill>
              </a:rPr>
              <a:t>2)</a:t>
            </a:r>
            <a:r>
              <a:rPr sz="3600" spc="-30" dirty="0">
                <a:solidFill>
                  <a:srgbClr val="406F70"/>
                </a:solidFill>
              </a:rPr>
              <a:t> </a:t>
            </a:r>
            <a:r>
              <a:rPr sz="3600" spc="-20" dirty="0">
                <a:solidFill>
                  <a:srgbClr val="406F70"/>
                </a:solidFill>
              </a:rPr>
              <a:t>Mejora </a:t>
            </a:r>
            <a:r>
              <a:rPr sz="3600" spc="-5" dirty="0">
                <a:solidFill>
                  <a:srgbClr val="406F70"/>
                </a:solidFill>
              </a:rPr>
              <a:t>de</a:t>
            </a:r>
            <a:r>
              <a:rPr sz="3600" spc="-20" dirty="0">
                <a:solidFill>
                  <a:srgbClr val="406F70"/>
                </a:solidFill>
              </a:rPr>
              <a:t> </a:t>
            </a:r>
            <a:r>
              <a:rPr sz="3600" spc="-5" dirty="0">
                <a:solidFill>
                  <a:srgbClr val="406F70"/>
                </a:solidFill>
              </a:rPr>
              <a:t>la</a:t>
            </a:r>
            <a:r>
              <a:rPr sz="3600" spc="-20" dirty="0">
                <a:solidFill>
                  <a:srgbClr val="406F70"/>
                </a:solidFill>
              </a:rPr>
              <a:t> </a:t>
            </a:r>
            <a:r>
              <a:rPr sz="3600" spc="-15" dirty="0">
                <a:solidFill>
                  <a:srgbClr val="406F70"/>
                </a:solidFill>
              </a:rPr>
              <a:t>Eficiencia</a:t>
            </a:r>
            <a:endParaRPr sz="360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pc="-20" dirty="0"/>
              <a:t>INNOVATION</a:t>
            </a:r>
            <a:r>
              <a:rPr spc="-15" dirty="0"/>
              <a:t> </a:t>
            </a:r>
            <a:r>
              <a:rPr spc="-5" dirty="0"/>
              <a:t>FOR</a:t>
            </a:r>
            <a:r>
              <a:rPr spc="-10" dirty="0"/>
              <a:t> </a:t>
            </a:r>
            <a:r>
              <a:rPr spc="-5" dirty="0"/>
              <a:t>THE</a:t>
            </a:r>
            <a:r>
              <a:rPr spc="-10" dirty="0"/>
              <a:t> </a:t>
            </a:r>
            <a:r>
              <a:rPr spc="-5" dirty="0"/>
              <a:t>FOOD</a:t>
            </a:r>
            <a:r>
              <a:rPr spc="-15" dirty="0"/>
              <a:t> </a:t>
            </a:r>
            <a:r>
              <a:rPr spc="-10" dirty="0"/>
              <a:t>SERVICE SECTOR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0501" y="1647203"/>
            <a:ext cx="5566410" cy="4344035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12700" marR="11430" algn="just">
              <a:lnSpc>
                <a:spcPts val="2270"/>
              </a:lnSpc>
              <a:spcBef>
                <a:spcPts val="384"/>
              </a:spcBef>
            </a:pPr>
            <a:r>
              <a:rPr sz="2100" spc="-5" dirty="0">
                <a:solidFill>
                  <a:srgbClr val="406F70"/>
                </a:solidFill>
                <a:latin typeface="Calibri"/>
                <a:cs typeface="Calibri"/>
              </a:rPr>
              <a:t>Las </a:t>
            </a:r>
            <a:r>
              <a:rPr sz="2100" spc="-10" dirty="0">
                <a:solidFill>
                  <a:srgbClr val="406F70"/>
                </a:solidFill>
                <a:latin typeface="Calibri"/>
                <a:cs typeface="Calibri"/>
              </a:rPr>
              <a:t>PYMES</a:t>
            </a:r>
            <a:r>
              <a:rPr sz="2100" spc="-5" dirty="0">
                <a:solidFill>
                  <a:srgbClr val="406F70"/>
                </a:solidFill>
                <a:latin typeface="Calibri"/>
                <a:cs typeface="Calibri"/>
              </a:rPr>
              <a:t> del </a:t>
            </a:r>
            <a:r>
              <a:rPr sz="2100" spc="-10" dirty="0">
                <a:solidFill>
                  <a:srgbClr val="406F70"/>
                </a:solidFill>
                <a:latin typeface="Calibri"/>
                <a:cs typeface="Calibri"/>
              </a:rPr>
              <a:t>sector</a:t>
            </a:r>
            <a:r>
              <a:rPr sz="2100" spc="-5" dirty="0">
                <a:solidFill>
                  <a:srgbClr val="406F70"/>
                </a:solidFill>
                <a:latin typeface="Calibri"/>
                <a:cs typeface="Calibri"/>
              </a:rPr>
              <a:t> de la alimentación </a:t>
            </a:r>
            <a:r>
              <a:rPr sz="2100" spc="-10" dirty="0">
                <a:solidFill>
                  <a:srgbClr val="406F70"/>
                </a:solidFill>
                <a:latin typeface="Calibri"/>
                <a:cs typeface="Calibri"/>
              </a:rPr>
              <a:t>operan </a:t>
            </a:r>
            <a:r>
              <a:rPr sz="21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406F70"/>
                </a:solidFill>
                <a:latin typeface="Calibri"/>
                <a:cs typeface="Calibri"/>
              </a:rPr>
              <a:t>tradicionalmente</a:t>
            </a:r>
            <a:r>
              <a:rPr sz="21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406F70"/>
                </a:solidFill>
                <a:latin typeface="Calibri"/>
                <a:cs typeface="Calibri"/>
              </a:rPr>
              <a:t>con</a:t>
            </a:r>
            <a:r>
              <a:rPr sz="2100" spc="-5" dirty="0">
                <a:solidFill>
                  <a:srgbClr val="406F70"/>
                </a:solidFill>
                <a:latin typeface="Calibri"/>
                <a:cs typeface="Calibri"/>
              </a:rPr>
              <a:t> una</a:t>
            </a:r>
            <a:r>
              <a:rPr sz="21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406F70"/>
                </a:solidFill>
                <a:latin typeface="Calibri"/>
                <a:cs typeface="Calibri"/>
              </a:rPr>
              <a:t>cuenta</a:t>
            </a:r>
            <a:r>
              <a:rPr sz="21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406F70"/>
                </a:solidFill>
                <a:latin typeface="Calibri"/>
                <a:cs typeface="Calibri"/>
              </a:rPr>
              <a:t>de</a:t>
            </a:r>
            <a:r>
              <a:rPr sz="21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406F70"/>
                </a:solidFill>
                <a:latin typeface="Calibri"/>
                <a:cs typeface="Calibri"/>
              </a:rPr>
              <a:t>resultados </a:t>
            </a:r>
            <a:r>
              <a:rPr sz="21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406F70"/>
                </a:solidFill>
                <a:latin typeface="Calibri"/>
                <a:cs typeface="Calibri"/>
              </a:rPr>
              <a:t>ajustada, </a:t>
            </a:r>
            <a:r>
              <a:rPr sz="2100" spc="-5" dirty="0">
                <a:solidFill>
                  <a:srgbClr val="406F70"/>
                </a:solidFill>
                <a:latin typeface="Calibri"/>
                <a:cs typeface="Calibri"/>
              </a:rPr>
              <a:t>por lo que los pequeños </a:t>
            </a:r>
            <a:r>
              <a:rPr sz="2100" spc="-10" dirty="0">
                <a:solidFill>
                  <a:srgbClr val="406F70"/>
                </a:solidFill>
                <a:latin typeface="Calibri"/>
                <a:cs typeface="Calibri"/>
              </a:rPr>
              <a:t>avances </a:t>
            </a:r>
            <a:r>
              <a:rPr sz="2100" spc="-5" dirty="0">
                <a:solidFill>
                  <a:srgbClr val="406F70"/>
                </a:solidFill>
                <a:latin typeface="Calibri"/>
                <a:cs typeface="Calibri"/>
              </a:rPr>
              <a:t>en las </a:t>
            </a:r>
            <a:r>
              <a:rPr sz="21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406F70"/>
                </a:solidFill>
                <a:latin typeface="Calibri"/>
                <a:cs typeface="Calibri"/>
              </a:rPr>
              <a:t>operaciones</a:t>
            </a:r>
            <a:r>
              <a:rPr sz="21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406F70"/>
                </a:solidFill>
                <a:latin typeface="Calibri"/>
                <a:cs typeface="Calibri"/>
              </a:rPr>
              <a:t>comerciales</a:t>
            </a:r>
            <a:r>
              <a:rPr sz="2100" spc="-5" dirty="0">
                <a:solidFill>
                  <a:srgbClr val="406F70"/>
                </a:solidFill>
                <a:latin typeface="Calibri"/>
                <a:cs typeface="Calibri"/>
              </a:rPr>
              <a:t> son</a:t>
            </a:r>
            <a:r>
              <a:rPr sz="21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406F70"/>
                </a:solidFill>
                <a:latin typeface="Calibri"/>
                <a:cs typeface="Calibri"/>
              </a:rPr>
              <a:t>enormemente </a:t>
            </a:r>
            <a:r>
              <a:rPr sz="21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406F70"/>
                </a:solidFill>
                <a:latin typeface="Calibri"/>
                <a:cs typeface="Calibri"/>
              </a:rPr>
              <a:t>importantes.</a:t>
            </a:r>
            <a:endParaRPr sz="2100">
              <a:latin typeface="Calibri"/>
              <a:cs typeface="Calibri"/>
            </a:endParaRPr>
          </a:p>
          <a:p>
            <a:pPr marL="12700" marR="11430" algn="just">
              <a:lnSpc>
                <a:spcPts val="2270"/>
              </a:lnSpc>
              <a:spcBef>
                <a:spcPts val="985"/>
              </a:spcBef>
            </a:pPr>
            <a:r>
              <a:rPr sz="2100" spc="-5" dirty="0">
                <a:solidFill>
                  <a:srgbClr val="406F70"/>
                </a:solidFill>
                <a:latin typeface="Calibri"/>
                <a:cs typeface="Calibri"/>
              </a:rPr>
              <a:t>Al </a:t>
            </a:r>
            <a:r>
              <a:rPr sz="2100" spc="-10" dirty="0">
                <a:solidFill>
                  <a:srgbClr val="406F70"/>
                </a:solidFill>
                <a:latin typeface="Calibri"/>
                <a:cs typeface="Calibri"/>
              </a:rPr>
              <a:t>utilizar </a:t>
            </a:r>
            <a:r>
              <a:rPr sz="2100" spc="-5" dirty="0">
                <a:solidFill>
                  <a:srgbClr val="406F70"/>
                </a:solidFill>
                <a:latin typeface="Calibri"/>
                <a:cs typeface="Calibri"/>
              </a:rPr>
              <a:t>las </a:t>
            </a:r>
            <a:r>
              <a:rPr sz="2100" spc="-10" dirty="0">
                <a:solidFill>
                  <a:srgbClr val="406F70"/>
                </a:solidFill>
                <a:latin typeface="Calibri"/>
                <a:cs typeface="Calibri"/>
              </a:rPr>
              <a:t>tecnologías </a:t>
            </a:r>
            <a:r>
              <a:rPr sz="2100" spc="-15" dirty="0">
                <a:solidFill>
                  <a:srgbClr val="406F70"/>
                </a:solidFill>
                <a:latin typeface="Calibri"/>
                <a:cs typeface="Calibri"/>
              </a:rPr>
              <a:t>inteligentes, </a:t>
            </a:r>
            <a:r>
              <a:rPr sz="2100" spc="-5" dirty="0">
                <a:solidFill>
                  <a:srgbClr val="406F70"/>
                </a:solidFill>
                <a:latin typeface="Calibri"/>
                <a:cs typeface="Calibri"/>
              </a:rPr>
              <a:t>las </a:t>
            </a:r>
            <a:r>
              <a:rPr sz="2100" spc="-10" dirty="0">
                <a:solidFill>
                  <a:srgbClr val="406F70"/>
                </a:solidFill>
                <a:latin typeface="Calibri"/>
                <a:cs typeface="Calibri"/>
              </a:rPr>
              <a:t>empresas </a:t>
            </a:r>
            <a:r>
              <a:rPr sz="2100" spc="-5" dirty="0">
                <a:solidFill>
                  <a:srgbClr val="406F70"/>
                </a:solidFill>
                <a:latin typeface="Calibri"/>
                <a:cs typeface="Calibri"/>
              </a:rPr>
              <a:t> de servicios alimentarios </a:t>
            </a:r>
            <a:r>
              <a:rPr sz="2100" spc="-10" dirty="0">
                <a:solidFill>
                  <a:srgbClr val="406F70"/>
                </a:solidFill>
                <a:latin typeface="Calibri"/>
                <a:cs typeface="Calibri"/>
              </a:rPr>
              <a:t>recopilan información </a:t>
            </a:r>
            <a:r>
              <a:rPr sz="2100" spc="-5" dirty="0">
                <a:solidFill>
                  <a:srgbClr val="406F70"/>
                </a:solidFill>
                <a:latin typeface="Calibri"/>
                <a:cs typeface="Calibri"/>
              </a:rPr>
              <a:t>de </a:t>
            </a:r>
            <a:r>
              <a:rPr sz="21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406F70"/>
                </a:solidFill>
                <a:latin typeface="Calibri"/>
                <a:cs typeface="Calibri"/>
              </a:rPr>
              <a:t>sus </a:t>
            </a:r>
            <a:r>
              <a:rPr sz="2100" spc="-10" dirty="0">
                <a:solidFill>
                  <a:srgbClr val="406F70"/>
                </a:solidFill>
                <a:latin typeface="Calibri"/>
                <a:cs typeface="Calibri"/>
              </a:rPr>
              <a:t>operaciones </a:t>
            </a:r>
            <a:r>
              <a:rPr sz="2100" dirty="0">
                <a:solidFill>
                  <a:srgbClr val="406F70"/>
                </a:solidFill>
                <a:latin typeface="Calibri"/>
                <a:cs typeface="Calibri"/>
              </a:rPr>
              <a:t>y </a:t>
            </a:r>
            <a:r>
              <a:rPr sz="2100" spc="-5" dirty="0">
                <a:solidFill>
                  <a:srgbClr val="406F70"/>
                </a:solidFill>
                <a:latin typeface="Calibri"/>
                <a:cs typeface="Calibri"/>
              </a:rPr>
              <a:t>las </a:t>
            </a:r>
            <a:r>
              <a:rPr sz="2100" spc="-15" dirty="0">
                <a:solidFill>
                  <a:srgbClr val="406F70"/>
                </a:solidFill>
                <a:latin typeface="Calibri"/>
                <a:cs typeface="Calibri"/>
              </a:rPr>
              <a:t>retroalimentan </a:t>
            </a:r>
            <a:r>
              <a:rPr sz="2100" spc="-10" dirty="0">
                <a:solidFill>
                  <a:srgbClr val="406F70"/>
                </a:solidFill>
                <a:latin typeface="Calibri"/>
                <a:cs typeface="Calibri"/>
              </a:rPr>
              <a:t>con </a:t>
            </a:r>
            <a:r>
              <a:rPr sz="2100" spc="-5" dirty="0">
                <a:solidFill>
                  <a:srgbClr val="406F70"/>
                </a:solidFill>
                <a:latin typeface="Calibri"/>
                <a:cs typeface="Calibri"/>
              </a:rPr>
              <a:t>los </a:t>
            </a:r>
            <a:r>
              <a:rPr sz="2100" spc="-15" dirty="0">
                <a:solidFill>
                  <a:srgbClr val="406F70"/>
                </a:solidFill>
                <a:latin typeface="Calibri"/>
                <a:cs typeface="Calibri"/>
              </a:rPr>
              <a:t>datos </a:t>
            </a:r>
            <a:r>
              <a:rPr sz="21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406F70"/>
                </a:solidFill>
                <a:latin typeface="Calibri"/>
                <a:cs typeface="Calibri"/>
              </a:rPr>
              <a:t>existentes.</a:t>
            </a:r>
            <a:endParaRPr sz="2100">
              <a:latin typeface="Calibri"/>
              <a:cs typeface="Calibri"/>
            </a:endParaRPr>
          </a:p>
          <a:p>
            <a:pPr marL="12700" marR="5080" algn="just">
              <a:lnSpc>
                <a:spcPts val="2270"/>
              </a:lnSpc>
              <a:spcBef>
                <a:spcPts val="994"/>
              </a:spcBef>
            </a:pPr>
            <a:r>
              <a:rPr sz="2100" spc="-5" dirty="0">
                <a:solidFill>
                  <a:srgbClr val="406F70"/>
                </a:solidFill>
                <a:latin typeface="Calibri"/>
                <a:cs typeface="Calibri"/>
              </a:rPr>
              <a:t>El </a:t>
            </a:r>
            <a:r>
              <a:rPr sz="2100" spc="-10" dirty="0">
                <a:solidFill>
                  <a:srgbClr val="406F70"/>
                </a:solidFill>
                <a:latin typeface="Calibri"/>
                <a:cs typeface="Calibri"/>
              </a:rPr>
              <a:t>proceso </a:t>
            </a:r>
            <a:r>
              <a:rPr sz="2100" spc="-5" dirty="0">
                <a:solidFill>
                  <a:srgbClr val="406F70"/>
                </a:solidFill>
                <a:latin typeface="Calibri"/>
                <a:cs typeface="Calibri"/>
              </a:rPr>
              <a:t>de </a:t>
            </a:r>
            <a:r>
              <a:rPr sz="2100" spc="-10" dirty="0">
                <a:solidFill>
                  <a:srgbClr val="406F70"/>
                </a:solidFill>
                <a:latin typeface="Calibri"/>
                <a:cs typeface="Calibri"/>
              </a:rPr>
              <a:t>recopilación </a:t>
            </a:r>
            <a:r>
              <a:rPr sz="2100" dirty="0">
                <a:solidFill>
                  <a:srgbClr val="406F70"/>
                </a:solidFill>
                <a:latin typeface="Calibri"/>
                <a:cs typeface="Calibri"/>
              </a:rPr>
              <a:t>y análisis </a:t>
            </a:r>
            <a:r>
              <a:rPr sz="2100" spc="-5" dirty="0">
                <a:solidFill>
                  <a:srgbClr val="406F70"/>
                </a:solidFill>
                <a:latin typeface="Calibri"/>
                <a:cs typeface="Calibri"/>
              </a:rPr>
              <a:t>de </a:t>
            </a:r>
            <a:r>
              <a:rPr sz="2100" spc="-15" dirty="0">
                <a:solidFill>
                  <a:srgbClr val="406F70"/>
                </a:solidFill>
                <a:latin typeface="Calibri"/>
                <a:cs typeface="Calibri"/>
              </a:rPr>
              <a:t>estos datos </a:t>
            </a:r>
            <a:r>
              <a:rPr sz="21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406F70"/>
                </a:solidFill>
                <a:latin typeface="Calibri"/>
                <a:cs typeface="Calibri"/>
              </a:rPr>
              <a:t>es muy </a:t>
            </a:r>
            <a:r>
              <a:rPr sz="2100" spc="-10" dirty="0">
                <a:solidFill>
                  <a:srgbClr val="406F70"/>
                </a:solidFill>
                <a:latin typeface="Calibri"/>
                <a:cs typeface="Calibri"/>
              </a:rPr>
              <a:t>complejo, </a:t>
            </a:r>
            <a:r>
              <a:rPr sz="2100" spc="-5" dirty="0">
                <a:solidFill>
                  <a:srgbClr val="406F70"/>
                </a:solidFill>
                <a:latin typeface="Calibri"/>
                <a:cs typeface="Calibri"/>
              </a:rPr>
              <a:t>por lo que los </a:t>
            </a:r>
            <a:r>
              <a:rPr sz="2100" spc="-15" dirty="0">
                <a:solidFill>
                  <a:srgbClr val="406F70"/>
                </a:solidFill>
                <a:latin typeface="Calibri"/>
                <a:cs typeface="Calibri"/>
              </a:rPr>
              <a:t>proveedores </a:t>
            </a:r>
            <a:r>
              <a:rPr sz="2100" spc="-5" dirty="0">
                <a:solidFill>
                  <a:srgbClr val="406F70"/>
                </a:solidFill>
                <a:latin typeface="Calibri"/>
                <a:cs typeface="Calibri"/>
              </a:rPr>
              <a:t>de </a:t>
            </a:r>
            <a:r>
              <a:rPr sz="21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406F70"/>
                </a:solidFill>
                <a:latin typeface="Calibri"/>
                <a:cs typeface="Calibri"/>
              </a:rPr>
              <a:t>servicios</a:t>
            </a:r>
            <a:r>
              <a:rPr sz="21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406F70"/>
                </a:solidFill>
                <a:latin typeface="Calibri"/>
                <a:cs typeface="Calibri"/>
              </a:rPr>
              <a:t>tecnológicos</a:t>
            </a:r>
            <a:r>
              <a:rPr sz="2100" spc="-5" dirty="0">
                <a:solidFill>
                  <a:srgbClr val="406F70"/>
                </a:solidFill>
                <a:latin typeface="Calibri"/>
                <a:cs typeface="Calibri"/>
              </a:rPr>
              <a:t> lo</a:t>
            </a:r>
            <a:r>
              <a:rPr sz="21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406F70"/>
                </a:solidFill>
                <a:latin typeface="Calibri"/>
                <a:cs typeface="Calibri"/>
              </a:rPr>
              <a:t>llevan</a:t>
            </a:r>
            <a:r>
              <a:rPr sz="21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406F70"/>
                </a:solidFill>
                <a:latin typeface="Calibri"/>
                <a:cs typeface="Calibri"/>
              </a:rPr>
              <a:t>a</a:t>
            </a:r>
            <a:r>
              <a:rPr sz="2100" spc="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406F70"/>
                </a:solidFill>
                <a:latin typeface="Calibri"/>
                <a:cs typeface="Calibri"/>
              </a:rPr>
              <a:t>cabo</a:t>
            </a:r>
            <a:r>
              <a:rPr sz="2100" dirty="0">
                <a:solidFill>
                  <a:srgbClr val="406F70"/>
                </a:solidFill>
                <a:latin typeface="Calibri"/>
                <a:cs typeface="Calibri"/>
              </a:rPr>
              <a:t> y </a:t>
            </a:r>
            <a:r>
              <a:rPr sz="2100" spc="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406F70"/>
                </a:solidFill>
                <a:latin typeface="Calibri"/>
                <a:cs typeface="Calibri"/>
              </a:rPr>
              <a:t>proporcionan</a:t>
            </a:r>
            <a:r>
              <a:rPr sz="21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406F70"/>
                </a:solidFill>
                <a:latin typeface="Calibri"/>
                <a:cs typeface="Calibri"/>
              </a:rPr>
              <a:t>a</a:t>
            </a:r>
            <a:r>
              <a:rPr sz="2100" spc="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406F70"/>
                </a:solidFill>
                <a:latin typeface="Calibri"/>
                <a:cs typeface="Calibri"/>
              </a:rPr>
              <a:t>las</a:t>
            </a:r>
            <a:r>
              <a:rPr sz="21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406F70"/>
                </a:solidFill>
                <a:latin typeface="Calibri"/>
                <a:cs typeface="Calibri"/>
              </a:rPr>
              <a:t>PYME</a:t>
            </a:r>
            <a:r>
              <a:rPr sz="2100" spc="45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406F70"/>
                </a:solidFill>
                <a:latin typeface="Calibri"/>
                <a:cs typeface="Calibri"/>
              </a:rPr>
              <a:t>recomendaciones </a:t>
            </a:r>
            <a:r>
              <a:rPr sz="21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406F70"/>
                </a:solidFill>
                <a:latin typeface="Calibri"/>
                <a:cs typeface="Calibri"/>
              </a:rPr>
              <a:t>concisas sobre</a:t>
            </a:r>
            <a:r>
              <a:rPr sz="21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406F70"/>
                </a:solidFill>
                <a:latin typeface="Calibri"/>
                <a:cs typeface="Calibri"/>
              </a:rPr>
              <a:t>cómo</a:t>
            </a:r>
            <a:r>
              <a:rPr sz="2100" spc="-5" dirty="0">
                <a:solidFill>
                  <a:srgbClr val="406F70"/>
                </a:solidFill>
                <a:latin typeface="Calibri"/>
                <a:cs typeface="Calibri"/>
              </a:rPr>
              <a:t> pueden</a:t>
            </a:r>
            <a:r>
              <a:rPr sz="21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100" spc="-35" dirty="0">
                <a:solidFill>
                  <a:srgbClr val="406F70"/>
                </a:solidFill>
                <a:latin typeface="Calibri"/>
                <a:cs typeface="Calibri"/>
              </a:rPr>
              <a:t>mejorar.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40707" y="6385"/>
            <a:ext cx="5651500" cy="6262370"/>
            <a:chOff x="6540707" y="6385"/>
            <a:chExt cx="5651500" cy="6262370"/>
          </a:xfrm>
        </p:grpSpPr>
        <p:sp>
          <p:nvSpPr>
            <p:cNvPr id="3" name="object 3"/>
            <p:cNvSpPr/>
            <p:nvPr/>
          </p:nvSpPr>
          <p:spPr>
            <a:xfrm>
              <a:off x="7197437" y="4146121"/>
              <a:ext cx="2954020" cy="1305560"/>
            </a:xfrm>
            <a:custGeom>
              <a:avLst/>
              <a:gdLst/>
              <a:ahLst/>
              <a:cxnLst/>
              <a:rect l="l" t="t" r="r" b="b"/>
              <a:pathLst>
                <a:path w="2954020" h="1305560">
                  <a:moveTo>
                    <a:pt x="1598594" y="1305473"/>
                  </a:moveTo>
                  <a:lnTo>
                    <a:pt x="1414534" y="1305473"/>
                  </a:lnTo>
                  <a:lnTo>
                    <a:pt x="1286263" y="1298996"/>
                  </a:lnTo>
                  <a:lnTo>
                    <a:pt x="1235899" y="1292982"/>
                  </a:lnTo>
                  <a:lnTo>
                    <a:pt x="1186085" y="1285243"/>
                  </a:lnTo>
                  <a:lnTo>
                    <a:pt x="1136852" y="1275811"/>
                  </a:lnTo>
                  <a:lnTo>
                    <a:pt x="1088230" y="1264716"/>
                  </a:lnTo>
                  <a:lnTo>
                    <a:pt x="1040251" y="1251989"/>
                  </a:lnTo>
                  <a:lnTo>
                    <a:pt x="992946" y="1237662"/>
                  </a:lnTo>
                  <a:lnTo>
                    <a:pt x="946345" y="1221764"/>
                  </a:lnTo>
                  <a:lnTo>
                    <a:pt x="900479" y="1204328"/>
                  </a:lnTo>
                  <a:lnTo>
                    <a:pt x="855379" y="1185383"/>
                  </a:lnTo>
                  <a:lnTo>
                    <a:pt x="811077" y="1164962"/>
                  </a:lnTo>
                  <a:lnTo>
                    <a:pt x="767603" y="1143094"/>
                  </a:lnTo>
                  <a:lnTo>
                    <a:pt x="724987" y="1119810"/>
                  </a:lnTo>
                  <a:lnTo>
                    <a:pt x="683262" y="1095142"/>
                  </a:lnTo>
                  <a:lnTo>
                    <a:pt x="642457" y="1069121"/>
                  </a:lnTo>
                  <a:lnTo>
                    <a:pt x="602604" y="1041777"/>
                  </a:lnTo>
                  <a:lnTo>
                    <a:pt x="563734" y="1013141"/>
                  </a:lnTo>
                  <a:lnTo>
                    <a:pt x="525877" y="983244"/>
                  </a:lnTo>
                  <a:lnTo>
                    <a:pt x="489065" y="952118"/>
                  </a:lnTo>
                  <a:lnTo>
                    <a:pt x="453328" y="919792"/>
                  </a:lnTo>
                  <a:lnTo>
                    <a:pt x="418697" y="886299"/>
                  </a:lnTo>
                  <a:lnTo>
                    <a:pt x="385203" y="851668"/>
                  </a:lnTo>
                  <a:lnTo>
                    <a:pt x="352878" y="815931"/>
                  </a:lnTo>
                  <a:lnTo>
                    <a:pt x="321751" y="779119"/>
                  </a:lnTo>
                  <a:lnTo>
                    <a:pt x="291855" y="741262"/>
                  </a:lnTo>
                  <a:lnTo>
                    <a:pt x="263219" y="702391"/>
                  </a:lnTo>
                  <a:lnTo>
                    <a:pt x="233389" y="658521"/>
                  </a:lnTo>
                  <a:lnTo>
                    <a:pt x="234224" y="658521"/>
                  </a:lnTo>
                  <a:lnTo>
                    <a:pt x="197171" y="600945"/>
                  </a:lnTo>
                  <a:lnTo>
                    <a:pt x="171493" y="556434"/>
                  </a:lnTo>
                  <a:lnTo>
                    <a:pt x="147381" y="510935"/>
                  </a:lnTo>
                  <a:lnTo>
                    <a:pt x="124871" y="464486"/>
                  </a:lnTo>
                  <a:lnTo>
                    <a:pt x="104002" y="417124"/>
                  </a:lnTo>
                  <a:lnTo>
                    <a:pt x="84809" y="368885"/>
                  </a:lnTo>
                  <a:lnTo>
                    <a:pt x="67329" y="319806"/>
                  </a:lnTo>
                  <a:lnTo>
                    <a:pt x="51600" y="269923"/>
                  </a:lnTo>
                  <a:lnTo>
                    <a:pt x="37657" y="219274"/>
                  </a:lnTo>
                  <a:lnTo>
                    <a:pt x="25538" y="167896"/>
                  </a:lnTo>
                  <a:lnTo>
                    <a:pt x="15280" y="115824"/>
                  </a:lnTo>
                  <a:lnTo>
                    <a:pt x="6919" y="63097"/>
                  </a:lnTo>
                  <a:lnTo>
                    <a:pt x="492" y="9749"/>
                  </a:lnTo>
                  <a:lnTo>
                    <a:pt x="0" y="0"/>
                  </a:lnTo>
                  <a:lnTo>
                    <a:pt x="1355174" y="0"/>
                  </a:lnTo>
                  <a:lnTo>
                    <a:pt x="1539235" y="0"/>
                  </a:lnTo>
                  <a:lnTo>
                    <a:pt x="1667506" y="6477"/>
                  </a:lnTo>
                  <a:lnTo>
                    <a:pt x="1718352" y="12558"/>
                  </a:lnTo>
                  <a:lnTo>
                    <a:pt x="1768637" y="20396"/>
                  </a:lnTo>
                  <a:lnTo>
                    <a:pt x="1818329" y="29959"/>
                  </a:lnTo>
                  <a:lnTo>
                    <a:pt x="1867397" y="41217"/>
                  </a:lnTo>
                  <a:lnTo>
                    <a:pt x="1915808" y="54136"/>
                  </a:lnTo>
                  <a:lnTo>
                    <a:pt x="1963532" y="68686"/>
                  </a:lnTo>
                  <a:lnTo>
                    <a:pt x="2010535" y="84834"/>
                  </a:lnTo>
                  <a:lnTo>
                    <a:pt x="2056787" y="102549"/>
                  </a:lnTo>
                  <a:lnTo>
                    <a:pt x="2102256" y="121799"/>
                  </a:lnTo>
                  <a:lnTo>
                    <a:pt x="2146909" y="142552"/>
                  </a:lnTo>
                  <a:lnTo>
                    <a:pt x="2190715" y="164776"/>
                  </a:lnTo>
                  <a:lnTo>
                    <a:pt x="2233643" y="188439"/>
                  </a:lnTo>
                  <a:lnTo>
                    <a:pt x="2275659" y="213510"/>
                  </a:lnTo>
                  <a:lnTo>
                    <a:pt x="2316733" y="239957"/>
                  </a:lnTo>
                  <a:lnTo>
                    <a:pt x="2356833" y="267748"/>
                  </a:lnTo>
                  <a:lnTo>
                    <a:pt x="2395926" y="296850"/>
                  </a:lnTo>
                  <a:lnTo>
                    <a:pt x="2433982" y="327234"/>
                  </a:lnTo>
                  <a:lnTo>
                    <a:pt x="2470968" y="358865"/>
                  </a:lnTo>
                  <a:lnTo>
                    <a:pt x="2506852" y="391714"/>
                  </a:lnTo>
                  <a:lnTo>
                    <a:pt x="2541603" y="425747"/>
                  </a:lnTo>
                  <a:lnTo>
                    <a:pt x="2575189" y="460933"/>
                  </a:lnTo>
                  <a:lnTo>
                    <a:pt x="2607577" y="497241"/>
                  </a:lnTo>
                  <a:lnTo>
                    <a:pt x="2638737" y="534638"/>
                  </a:lnTo>
                  <a:lnTo>
                    <a:pt x="2668636" y="573093"/>
                  </a:lnTo>
                  <a:lnTo>
                    <a:pt x="2697243" y="612573"/>
                  </a:lnTo>
                  <a:lnTo>
                    <a:pt x="2724525" y="653048"/>
                  </a:lnTo>
                  <a:lnTo>
                    <a:pt x="2736437" y="672259"/>
                  </a:lnTo>
                  <a:lnTo>
                    <a:pt x="2741235" y="679551"/>
                  </a:lnTo>
                  <a:lnTo>
                    <a:pt x="2766942" y="722017"/>
                  </a:lnTo>
                  <a:lnTo>
                    <a:pt x="2791204" y="765427"/>
                  </a:lnTo>
                  <a:lnTo>
                    <a:pt x="2813989" y="809748"/>
                  </a:lnTo>
                  <a:lnTo>
                    <a:pt x="2835263" y="854946"/>
                  </a:lnTo>
                  <a:lnTo>
                    <a:pt x="2854994" y="900988"/>
                  </a:lnTo>
                  <a:lnTo>
                    <a:pt x="2873148" y="947841"/>
                  </a:lnTo>
                  <a:lnTo>
                    <a:pt x="2889692" y="995472"/>
                  </a:lnTo>
                  <a:lnTo>
                    <a:pt x="2904592" y="1043847"/>
                  </a:lnTo>
                  <a:lnTo>
                    <a:pt x="2917816" y="1092933"/>
                  </a:lnTo>
                  <a:lnTo>
                    <a:pt x="2929329" y="1142697"/>
                  </a:lnTo>
                  <a:lnTo>
                    <a:pt x="2939099" y="1193106"/>
                  </a:lnTo>
                  <a:lnTo>
                    <a:pt x="2947093" y="1244126"/>
                  </a:lnTo>
                  <a:lnTo>
                    <a:pt x="2953277" y="1295724"/>
                  </a:lnTo>
                  <a:lnTo>
                    <a:pt x="2953769" y="1305473"/>
                  </a:lnTo>
                  <a:lnTo>
                    <a:pt x="1598594" y="1305473"/>
                  </a:lnTo>
                  <a:close/>
                </a:path>
              </a:pathLst>
            </a:custGeom>
            <a:solidFill>
              <a:srgbClr val="406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57088" y="4984845"/>
              <a:ext cx="1835150" cy="815340"/>
            </a:xfrm>
            <a:custGeom>
              <a:avLst/>
              <a:gdLst/>
              <a:ahLst/>
              <a:cxnLst/>
              <a:rect l="l" t="t" r="r" b="b"/>
              <a:pathLst>
                <a:path w="1835150" h="815339">
                  <a:moveTo>
                    <a:pt x="956015" y="0"/>
                  </a:moveTo>
                  <a:lnTo>
                    <a:pt x="841695" y="0"/>
                  </a:lnTo>
                  <a:lnTo>
                    <a:pt x="0" y="0"/>
                  </a:lnTo>
                  <a:lnTo>
                    <a:pt x="6745" y="55906"/>
                  </a:lnTo>
                  <a:lnTo>
                    <a:pt x="15861" y="104829"/>
                  </a:lnTo>
                  <a:lnTo>
                    <a:pt x="27578" y="152778"/>
                  </a:lnTo>
                  <a:lnTo>
                    <a:pt x="41817" y="199676"/>
                  </a:lnTo>
                  <a:lnTo>
                    <a:pt x="58503" y="245447"/>
                  </a:lnTo>
                  <a:lnTo>
                    <a:pt x="77557" y="290011"/>
                  </a:lnTo>
                  <a:lnTo>
                    <a:pt x="98903" y="333291"/>
                  </a:lnTo>
                  <a:lnTo>
                    <a:pt x="122463" y="375211"/>
                  </a:lnTo>
                  <a:lnTo>
                    <a:pt x="145475" y="411159"/>
                  </a:lnTo>
                  <a:lnTo>
                    <a:pt x="144957" y="411159"/>
                  </a:lnTo>
                  <a:lnTo>
                    <a:pt x="193563" y="478650"/>
                  </a:lnTo>
                  <a:lnTo>
                    <a:pt x="225781" y="516955"/>
                  </a:lnTo>
                  <a:lnTo>
                    <a:pt x="260051" y="553378"/>
                  </a:lnTo>
                  <a:lnTo>
                    <a:pt x="296282" y="587828"/>
                  </a:lnTo>
                  <a:lnTo>
                    <a:pt x="334387" y="620216"/>
                  </a:lnTo>
                  <a:lnTo>
                    <a:pt x="374275" y="650453"/>
                  </a:lnTo>
                  <a:lnTo>
                    <a:pt x="415859" y="678450"/>
                  </a:lnTo>
                  <a:lnTo>
                    <a:pt x="459049" y="704118"/>
                  </a:lnTo>
                  <a:lnTo>
                    <a:pt x="503757" y="727366"/>
                  </a:lnTo>
                  <a:lnTo>
                    <a:pt x="549893" y="748106"/>
                  </a:lnTo>
                  <a:lnTo>
                    <a:pt x="597370" y="766248"/>
                  </a:lnTo>
                  <a:lnTo>
                    <a:pt x="646097" y="781703"/>
                  </a:lnTo>
                  <a:lnTo>
                    <a:pt x="695985" y="794382"/>
                  </a:lnTo>
                  <a:lnTo>
                    <a:pt x="746948" y="804195"/>
                  </a:lnTo>
                  <a:lnTo>
                    <a:pt x="798894" y="811053"/>
                  </a:lnTo>
                  <a:lnTo>
                    <a:pt x="878563" y="815097"/>
                  </a:lnTo>
                  <a:lnTo>
                    <a:pt x="992883" y="815097"/>
                  </a:lnTo>
                  <a:lnTo>
                    <a:pt x="1834579" y="815097"/>
                  </a:lnTo>
                  <a:lnTo>
                    <a:pt x="1827459" y="756841"/>
                  </a:lnTo>
                  <a:lnTo>
                    <a:pt x="1817711" y="705659"/>
                  </a:lnTo>
                  <a:lnTo>
                    <a:pt x="1805118" y="655553"/>
                  </a:lnTo>
                  <a:lnTo>
                    <a:pt x="1789768" y="606613"/>
                  </a:lnTo>
                  <a:lnTo>
                    <a:pt x="1771750" y="558928"/>
                  </a:lnTo>
                  <a:lnTo>
                    <a:pt x="1751153" y="512586"/>
                  </a:lnTo>
                  <a:lnTo>
                    <a:pt x="1728064" y="467677"/>
                  </a:lnTo>
                  <a:lnTo>
                    <a:pt x="1702574" y="424290"/>
                  </a:lnTo>
                  <a:lnTo>
                    <a:pt x="1699593" y="419738"/>
                  </a:lnTo>
                  <a:lnTo>
                    <a:pt x="1692195" y="407743"/>
                  </a:lnTo>
                  <a:lnTo>
                    <a:pt x="1664240" y="366991"/>
                  </a:lnTo>
                  <a:lnTo>
                    <a:pt x="1634146" y="327911"/>
                  </a:lnTo>
                  <a:lnTo>
                    <a:pt x="1601998" y="290588"/>
                  </a:lnTo>
                  <a:lnTo>
                    <a:pt x="1567880" y="255107"/>
                  </a:lnTo>
                  <a:lnTo>
                    <a:pt x="1531877" y="221553"/>
                  </a:lnTo>
                  <a:lnTo>
                    <a:pt x="1494074" y="190012"/>
                  </a:lnTo>
                  <a:lnTo>
                    <a:pt x="1454555" y="160569"/>
                  </a:lnTo>
                  <a:lnTo>
                    <a:pt x="1413406" y="133309"/>
                  </a:lnTo>
                  <a:lnTo>
                    <a:pt x="1370711" y="108317"/>
                  </a:lnTo>
                  <a:lnTo>
                    <a:pt x="1326554" y="85679"/>
                  </a:lnTo>
                  <a:lnTo>
                    <a:pt x="1281022" y="65479"/>
                  </a:lnTo>
                  <a:lnTo>
                    <a:pt x="1234198" y="47803"/>
                  </a:lnTo>
                  <a:lnTo>
                    <a:pt x="1186168" y="32736"/>
                  </a:lnTo>
                  <a:lnTo>
                    <a:pt x="1137015" y="20364"/>
                  </a:lnTo>
                  <a:lnTo>
                    <a:pt x="1086826" y="10772"/>
                  </a:lnTo>
                  <a:lnTo>
                    <a:pt x="1035684" y="4044"/>
                  </a:lnTo>
                  <a:lnTo>
                    <a:pt x="956015" y="0"/>
                  </a:lnTo>
                  <a:close/>
                </a:path>
              </a:pathLst>
            </a:custGeom>
            <a:ln w="12699">
              <a:solidFill>
                <a:srgbClr val="F4C0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40707" y="6385"/>
              <a:ext cx="5651292" cy="6261961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495790" y="1545048"/>
            <a:ext cx="5377815" cy="0"/>
          </a:xfrm>
          <a:custGeom>
            <a:avLst/>
            <a:gdLst/>
            <a:ahLst/>
            <a:cxnLst/>
            <a:rect l="l" t="t" r="r" b="b"/>
            <a:pathLst>
              <a:path w="5377815">
                <a:moveTo>
                  <a:pt x="5377589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F4C0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2629" y="616041"/>
            <a:ext cx="3397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406F70"/>
                </a:solidFill>
              </a:rPr>
              <a:t>Ejemplo:</a:t>
            </a:r>
            <a:r>
              <a:rPr sz="3600" spc="-85" dirty="0">
                <a:solidFill>
                  <a:srgbClr val="406F70"/>
                </a:solidFill>
              </a:rPr>
              <a:t> </a:t>
            </a:r>
            <a:r>
              <a:rPr sz="3600" spc="-5" dirty="0">
                <a:solidFill>
                  <a:srgbClr val="406F70"/>
                </a:solidFill>
              </a:rPr>
              <a:t>Winnow</a:t>
            </a:r>
            <a:endParaRPr sz="360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pc="-20" dirty="0"/>
              <a:t>INNOVATION</a:t>
            </a:r>
            <a:r>
              <a:rPr spc="-15" dirty="0"/>
              <a:t> </a:t>
            </a:r>
            <a:r>
              <a:rPr spc="-5" dirty="0"/>
              <a:t>FOR</a:t>
            </a:r>
            <a:r>
              <a:rPr spc="-10" dirty="0"/>
              <a:t> </a:t>
            </a:r>
            <a:r>
              <a:rPr spc="-5" dirty="0"/>
              <a:t>THE</a:t>
            </a:r>
            <a:r>
              <a:rPr spc="-10" dirty="0"/>
              <a:t> </a:t>
            </a:r>
            <a:r>
              <a:rPr spc="-5" dirty="0"/>
              <a:t>FOOD</a:t>
            </a:r>
            <a:r>
              <a:rPr spc="-15" dirty="0"/>
              <a:t> </a:t>
            </a:r>
            <a:r>
              <a:rPr spc="-10" dirty="0"/>
              <a:t>SERVICE SECTOR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66427" y="1566222"/>
            <a:ext cx="5487670" cy="41581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8890" algn="just">
              <a:lnSpc>
                <a:spcPts val="2590"/>
              </a:lnSpc>
              <a:spcBef>
                <a:spcPts val="425"/>
              </a:spcBef>
            </a:pPr>
            <a:r>
              <a:rPr lang="es-ES" sz="2400" spc="-5" dirty="0">
                <a:solidFill>
                  <a:srgbClr val="406F70"/>
                </a:solidFill>
                <a:cs typeface="Calibri"/>
              </a:rPr>
              <a:t>Una empresa que utiliza la tecnología y el </a:t>
            </a:r>
            <a:r>
              <a:rPr lang="es-ES" sz="2400" spc="-5" dirty="0" err="1">
                <a:solidFill>
                  <a:srgbClr val="406F70"/>
                </a:solidFill>
                <a:cs typeface="Calibri"/>
              </a:rPr>
              <a:t>big</a:t>
            </a:r>
            <a:r>
              <a:rPr lang="es-ES" sz="2400" spc="-5" dirty="0">
                <a:solidFill>
                  <a:srgbClr val="406F70"/>
                </a:solidFill>
                <a:cs typeface="Calibri"/>
              </a:rPr>
              <a:t> data para mejorar los conocimientos es </a:t>
            </a:r>
            <a:r>
              <a:rPr lang="es-ES" sz="2400" spc="-5" dirty="0" err="1">
                <a:solidFill>
                  <a:srgbClr val="406F70"/>
                </a:solidFill>
                <a:cs typeface="Calibri"/>
              </a:rPr>
              <a:t>Winnow</a:t>
            </a:r>
            <a:r>
              <a:rPr lang="es-ES" sz="2400" spc="-5" dirty="0">
                <a:solidFill>
                  <a:srgbClr val="406F70"/>
                </a:solidFill>
                <a:cs typeface="Calibri"/>
              </a:rPr>
              <a:t>.</a:t>
            </a:r>
          </a:p>
          <a:p>
            <a:pPr marL="12700" marR="8890" algn="just">
              <a:lnSpc>
                <a:spcPts val="2590"/>
              </a:lnSpc>
              <a:spcBef>
                <a:spcPts val="425"/>
              </a:spcBef>
            </a:pPr>
            <a:r>
              <a:rPr lang="es-ES" sz="2400" spc="-5" dirty="0" err="1">
                <a:solidFill>
                  <a:srgbClr val="406F70"/>
                </a:solidFill>
                <a:cs typeface="Calibri"/>
              </a:rPr>
              <a:t>Winnow</a:t>
            </a:r>
            <a:r>
              <a:rPr lang="es-ES" sz="2400" spc="-5" dirty="0">
                <a:solidFill>
                  <a:srgbClr val="406F70"/>
                </a:solidFill>
                <a:cs typeface="Calibri"/>
              </a:rPr>
              <a:t> utiliza un cubo de basura inteligente que pesa los residuos mientras se eliminan y utiliza la inteligencia artificial (IA) para identificar la fuente de los mismos.</a:t>
            </a:r>
          </a:p>
          <a:p>
            <a:pPr marL="12700" marR="8890" algn="just">
              <a:lnSpc>
                <a:spcPts val="2590"/>
              </a:lnSpc>
              <a:spcBef>
                <a:spcPts val="425"/>
              </a:spcBef>
            </a:pPr>
            <a:r>
              <a:rPr lang="es-ES" sz="2400" spc="-5" dirty="0">
                <a:solidFill>
                  <a:srgbClr val="406F70"/>
                </a:solidFill>
                <a:cs typeface="Calibri"/>
              </a:rPr>
              <a:t>A través de la analítica, </a:t>
            </a:r>
            <a:r>
              <a:rPr lang="es-ES" sz="2400" spc="-5" dirty="0" err="1">
                <a:solidFill>
                  <a:srgbClr val="406F70"/>
                </a:solidFill>
                <a:cs typeface="Calibri"/>
              </a:rPr>
              <a:t>Winnow</a:t>
            </a:r>
            <a:r>
              <a:rPr lang="es-ES" sz="2400" spc="-5" dirty="0">
                <a:solidFill>
                  <a:srgbClr val="406F70"/>
                </a:solidFill>
                <a:cs typeface="Calibri"/>
              </a:rPr>
              <a:t> proporciona información a las PYME sobre cómo pueden reducir sus residuos, creando un modelo más sostenible y reduciendo la ineficacia de la empresa.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DC2CF-06FC-448B-B190-A7CA08FA5F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rgbClr val="CC9131"/>
                </a:solidFill>
                <a:cs typeface="Calibri"/>
              </a:rPr>
              <a:t>IKEA – Winnow </a:t>
            </a:r>
            <a:endParaRPr lang="en-US" dirty="0">
              <a:solidFill>
                <a:srgbClr val="CC9131"/>
              </a:solidFill>
              <a:cs typeface="Calibri"/>
            </a:endParaRPr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2A67CC5E-A22C-447F-A76B-E39707E0B47B}"/>
              </a:ext>
            </a:extLst>
          </p:cNvPr>
          <p:cNvPicPr>
            <a:picLocks noGrp="1" noRot="1" noChangeAspect="1"/>
          </p:cNvPicPr>
          <p:nvPr>
            <p:ph type="pic" sz="quarter" idx="15"/>
            <a:videoFile r:link="rId1"/>
          </p:nvPr>
        </p:nvPicPr>
        <p:blipFill rotWithShape="1">
          <a:blip r:embed="rId3"/>
          <a:srcRect t="9074" b="9074"/>
          <a:stretch/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FDFB94-E001-486D-813C-5F562B9C320F}"/>
              </a:ext>
            </a:extLst>
          </p:cNvPr>
          <p:cNvSpPr txBox="1"/>
          <p:nvPr/>
        </p:nvSpPr>
        <p:spPr>
          <a:xfrm>
            <a:off x="619433" y="5928851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+mn-lt"/>
                <a:cs typeface="+mn-lt"/>
                <a:hlinkClick r:id="rId4"/>
              </a:rPr>
              <a:t>IKEA and Winnow building the kitchen of the future - YouTube</a:t>
            </a:r>
            <a:endParaRPr lang="en-US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352166-29CE-4DAB-874F-58C64E206CAA}"/>
              </a:ext>
            </a:extLst>
          </p:cNvPr>
          <p:cNvSpPr txBox="1"/>
          <p:nvPr/>
        </p:nvSpPr>
        <p:spPr>
          <a:xfrm>
            <a:off x="9167132" y="1050592"/>
            <a:ext cx="2850696" cy="54014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300" dirty="0">
                <a:solidFill>
                  <a:srgbClr val="406F70"/>
                </a:solidFill>
                <a:ea typeface="+mn-lt"/>
                <a:cs typeface="+mn-lt"/>
              </a:rPr>
              <a:t>El desperdicio de alimentos es un tema complejo, pero IKEA y </a:t>
            </a:r>
            <a:r>
              <a:rPr lang="es-ES" sz="2300" dirty="0" err="1">
                <a:solidFill>
                  <a:srgbClr val="406F70"/>
                </a:solidFill>
                <a:ea typeface="+mn-lt"/>
                <a:cs typeface="+mn-lt"/>
              </a:rPr>
              <a:t>Winnow</a:t>
            </a:r>
            <a:r>
              <a:rPr lang="es-ES" sz="2300" dirty="0">
                <a:solidFill>
                  <a:srgbClr val="406F70"/>
                </a:solidFill>
                <a:ea typeface="+mn-lt"/>
                <a:cs typeface="+mn-lt"/>
              </a:rPr>
              <a:t> están demostrando que las soluciones al problema son posibles. IKEA UK&amp;I ha sido la primera empresa del mundo en introducir la IA en sus cocinas para luchar contra el desperdicio de alimentos. </a:t>
            </a:r>
            <a:endParaRPr lang="en-US" sz="2300" dirty="0">
              <a:solidFill>
                <a:srgbClr val="406F7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FD34F88-82EA-4F3B-8942-9C21E11A8197}"/>
              </a:ext>
            </a:extLst>
          </p:cNvPr>
          <p:cNvSpPr/>
          <p:nvPr/>
        </p:nvSpPr>
        <p:spPr>
          <a:xfrm>
            <a:off x="1226573" y="1005347"/>
            <a:ext cx="1954160" cy="1265902"/>
          </a:xfrm>
          <a:prstGeom prst="ellipse">
            <a:avLst/>
          </a:prstGeom>
          <a:solidFill>
            <a:srgbClr val="F5C0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406F70"/>
                </a:solidFill>
                <a:cs typeface="Calibri"/>
              </a:rPr>
              <a:t>WATCH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73891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40707" y="6385"/>
            <a:ext cx="5651500" cy="6262370"/>
            <a:chOff x="6540707" y="6385"/>
            <a:chExt cx="5651500" cy="6262370"/>
          </a:xfrm>
        </p:grpSpPr>
        <p:sp>
          <p:nvSpPr>
            <p:cNvPr id="3" name="object 3"/>
            <p:cNvSpPr/>
            <p:nvPr/>
          </p:nvSpPr>
          <p:spPr>
            <a:xfrm>
              <a:off x="7197437" y="4146121"/>
              <a:ext cx="2954020" cy="1305560"/>
            </a:xfrm>
            <a:custGeom>
              <a:avLst/>
              <a:gdLst/>
              <a:ahLst/>
              <a:cxnLst/>
              <a:rect l="l" t="t" r="r" b="b"/>
              <a:pathLst>
                <a:path w="2954020" h="1305560">
                  <a:moveTo>
                    <a:pt x="1598594" y="1305473"/>
                  </a:moveTo>
                  <a:lnTo>
                    <a:pt x="1414534" y="1305473"/>
                  </a:lnTo>
                  <a:lnTo>
                    <a:pt x="1286263" y="1298996"/>
                  </a:lnTo>
                  <a:lnTo>
                    <a:pt x="1235899" y="1292982"/>
                  </a:lnTo>
                  <a:lnTo>
                    <a:pt x="1186085" y="1285243"/>
                  </a:lnTo>
                  <a:lnTo>
                    <a:pt x="1136852" y="1275811"/>
                  </a:lnTo>
                  <a:lnTo>
                    <a:pt x="1088230" y="1264716"/>
                  </a:lnTo>
                  <a:lnTo>
                    <a:pt x="1040251" y="1251989"/>
                  </a:lnTo>
                  <a:lnTo>
                    <a:pt x="992946" y="1237662"/>
                  </a:lnTo>
                  <a:lnTo>
                    <a:pt x="946345" y="1221764"/>
                  </a:lnTo>
                  <a:lnTo>
                    <a:pt x="900479" y="1204328"/>
                  </a:lnTo>
                  <a:lnTo>
                    <a:pt x="855379" y="1185383"/>
                  </a:lnTo>
                  <a:lnTo>
                    <a:pt x="811077" y="1164962"/>
                  </a:lnTo>
                  <a:lnTo>
                    <a:pt x="767603" y="1143094"/>
                  </a:lnTo>
                  <a:lnTo>
                    <a:pt x="724987" y="1119810"/>
                  </a:lnTo>
                  <a:lnTo>
                    <a:pt x="683262" y="1095142"/>
                  </a:lnTo>
                  <a:lnTo>
                    <a:pt x="642457" y="1069121"/>
                  </a:lnTo>
                  <a:lnTo>
                    <a:pt x="602604" y="1041777"/>
                  </a:lnTo>
                  <a:lnTo>
                    <a:pt x="563734" y="1013141"/>
                  </a:lnTo>
                  <a:lnTo>
                    <a:pt x="525877" y="983244"/>
                  </a:lnTo>
                  <a:lnTo>
                    <a:pt x="489065" y="952118"/>
                  </a:lnTo>
                  <a:lnTo>
                    <a:pt x="453328" y="919792"/>
                  </a:lnTo>
                  <a:lnTo>
                    <a:pt x="418697" y="886299"/>
                  </a:lnTo>
                  <a:lnTo>
                    <a:pt x="385203" y="851668"/>
                  </a:lnTo>
                  <a:lnTo>
                    <a:pt x="352878" y="815931"/>
                  </a:lnTo>
                  <a:lnTo>
                    <a:pt x="321751" y="779119"/>
                  </a:lnTo>
                  <a:lnTo>
                    <a:pt x="291855" y="741262"/>
                  </a:lnTo>
                  <a:lnTo>
                    <a:pt x="263219" y="702391"/>
                  </a:lnTo>
                  <a:lnTo>
                    <a:pt x="233389" y="658521"/>
                  </a:lnTo>
                  <a:lnTo>
                    <a:pt x="234224" y="658521"/>
                  </a:lnTo>
                  <a:lnTo>
                    <a:pt x="197171" y="600945"/>
                  </a:lnTo>
                  <a:lnTo>
                    <a:pt x="171493" y="556434"/>
                  </a:lnTo>
                  <a:lnTo>
                    <a:pt x="147381" y="510935"/>
                  </a:lnTo>
                  <a:lnTo>
                    <a:pt x="124871" y="464486"/>
                  </a:lnTo>
                  <a:lnTo>
                    <a:pt x="104002" y="417124"/>
                  </a:lnTo>
                  <a:lnTo>
                    <a:pt x="84809" y="368885"/>
                  </a:lnTo>
                  <a:lnTo>
                    <a:pt x="67329" y="319806"/>
                  </a:lnTo>
                  <a:lnTo>
                    <a:pt x="51600" y="269923"/>
                  </a:lnTo>
                  <a:lnTo>
                    <a:pt x="37657" y="219274"/>
                  </a:lnTo>
                  <a:lnTo>
                    <a:pt x="25538" y="167896"/>
                  </a:lnTo>
                  <a:lnTo>
                    <a:pt x="15280" y="115824"/>
                  </a:lnTo>
                  <a:lnTo>
                    <a:pt x="6919" y="63097"/>
                  </a:lnTo>
                  <a:lnTo>
                    <a:pt x="492" y="9749"/>
                  </a:lnTo>
                  <a:lnTo>
                    <a:pt x="0" y="0"/>
                  </a:lnTo>
                  <a:lnTo>
                    <a:pt x="1355174" y="0"/>
                  </a:lnTo>
                  <a:lnTo>
                    <a:pt x="1539235" y="0"/>
                  </a:lnTo>
                  <a:lnTo>
                    <a:pt x="1667506" y="6477"/>
                  </a:lnTo>
                  <a:lnTo>
                    <a:pt x="1718352" y="12558"/>
                  </a:lnTo>
                  <a:lnTo>
                    <a:pt x="1768637" y="20396"/>
                  </a:lnTo>
                  <a:lnTo>
                    <a:pt x="1818329" y="29959"/>
                  </a:lnTo>
                  <a:lnTo>
                    <a:pt x="1867397" y="41217"/>
                  </a:lnTo>
                  <a:lnTo>
                    <a:pt x="1915808" y="54136"/>
                  </a:lnTo>
                  <a:lnTo>
                    <a:pt x="1963532" y="68686"/>
                  </a:lnTo>
                  <a:lnTo>
                    <a:pt x="2010535" y="84834"/>
                  </a:lnTo>
                  <a:lnTo>
                    <a:pt x="2056787" y="102549"/>
                  </a:lnTo>
                  <a:lnTo>
                    <a:pt x="2102256" y="121799"/>
                  </a:lnTo>
                  <a:lnTo>
                    <a:pt x="2146909" y="142552"/>
                  </a:lnTo>
                  <a:lnTo>
                    <a:pt x="2190715" y="164776"/>
                  </a:lnTo>
                  <a:lnTo>
                    <a:pt x="2233643" y="188439"/>
                  </a:lnTo>
                  <a:lnTo>
                    <a:pt x="2275659" y="213510"/>
                  </a:lnTo>
                  <a:lnTo>
                    <a:pt x="2316733" y="239957"/>
                  </a:lnTo>
                  <a:lnTo>
                    <a:pt x="2356833" y="267748"/>
                  </a:lnTo>
                  <a:lnTo>
                    <a:pt x="2395926" y="296850"/>
                  </a:lnTo>
                  <a:lnTo>
                    <a:pt x="2433982" y="327234"/>
                  </a:lnTo>
                  <a:lnTo>
                    <a:pt x="2470968" y="358865"/>
                  </a:lnTo>
                  <a:lnTo>
                    <a:pt x="2506852" y="391714"/>
                  </a:lnTo>
                  <a:lnTo>
                    <a:pt x="2541603" y="425747"/>
                  </a:lnTo>
                  <a:lnTo>
                    <a:pt x="2575189" y="460933"/>
                  </a:lnTo>
                  <a:lnTo>
                    <a:pt x="2607577" y="497241"/>
                  </a:lnTo>
                  <a:lnTo>
                    <a:pt x="2638737" y="534638"/>
                  </a:lnTo>
                  <a:lnTo>
                    <a:pt x="2668636" y="573093"/>
                  </a:lnTo>
                  <a:lnTo>
                    <a:pt x="2697243" y="612573"/>
                  </a:lnTo>
                  <a:lnTo>
                    <a:pt x="2724525" y="653048"/>
                  </a:lnTo>
                  <a:lnTo>
                    <a:pt x="2736437" y="672259"/>
                  </a:lnTo>
                  <a:lnTo>
                    <a:pt x="2741235" y="679551"/>
                  </a:lnTo>
                  <a:lnTo>
                    <a:pt x="2766942" y="722017"/>
                  </a:lnTo>
                  <a:lnTo>
                    <a:pt x="2791204" y="765427"/>
                  </a:lnTo>
                  <a:lnTo>
                    <a:pt x="2813989" y="809748"/>
                  </a:lnTo>
                  <a:lnTo>
                    <a:pt x="2835263" y="854946"/>
                  </a:lnTo>
                  <a:lnTo>
                    <a:pt x="2854994" y="900988"/>
                  </a:lnTo>
                  <a:lnTo>
                    <a:pt x="2873148" y="947841"/>
                  </a:lnTo>
                  <a:lnTo>
                    <a:pt x="2889692" y="995472"/>
                  </a:lnTo>
                  <a:lnTo>
                    <a:pt x="2904592" y="1043847"/>
                  </a:lnTo>
                  <a:lnTo>
                    <a:pt x="2917816" y="1092933"/>
                  </a:lnTo>
                  <a:lnTo>
                    <a:pt x="2929329" y="1142697"/>
                  </a:lnTo>
                  <a:lnTo>
                    <a:pt x="2939099" y="1193106"/>
                  </a:lnTo>
                  <a:lnTo>
                    <a:pt x="2947093" y="1244126"/>
                  </a:lnTo>
                  <a:lnTo>
                    <a:pt x="2953277" y="1295724"/>
                  </a:lnTo>
                  <a:lnTo>
                    <a:pt x="2953769" y="1305473"/>
                  </a:lnTo>
                  <a:lnTo>
                    <a:pt x="1598594" y="1305473"/>
                  </a:lnTo>
                  <a:close/>
                </a:path>
              </a:pathLst>
            </a:custGeom>
            <a:solidFill>
              <a:srgbClr val="406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57088" y="4984845"/>
              <a:ext cx="1835150" cy="815340"/>
            </a:xfrm>
            <a:custGeom>
              <a:avLst/>
              <a:gdLst/>
              <a:ahLst/>
              <a:cxnLst/>
              <a:rect l="l" t="t" r="r" b="b"/>
              <a:pathLst>
                <a:path w="1835150" h="815339">
                  <a:moveTo>
                    <a:pt x="956015" y="0"/>
                  </a:moveTo>
                  <a:lnTo>
                    <a:pt x="841695" y="0"/>
                  </a:lnTo>
                  <a:lnTo>
                    <a:pt x="0" y="0"/>
                  </a:lnTo>
                  <a:lnTo>
                    <a:pt x="6745" y="55906"/>
                  </a:lnTo>
                  <a:lnTo>
                    <a:pt x="15861" y="104829"/>
                  </a:lnTo>
                  <a:lnTo>
                    <a:pt x="27578" y="152778"/>
                  </a:lnTo>
                  <a:lnTo>
                    <a:pt x="41817" y="199676"/>
                  </a:lnTo>
                  <a:lnTo>
                    <a:pt x="58503" y="245447"/>
                  </a:lnTo>
                  <a:lnTo>
                    <a:pt x="77557" y="290011"/>
                  </a:lnTo>
                  <a:lnTo>
                    <a:pt x="98903" y="333291"/>
                  </a:lnTo>
                  <a:lnTo>
                    <a:pt x="122463" y="375211"/>
                  </a:lnTo>
                  <a:lnTo>
                    <a:pt x="145475" y="411159"/>
                  </a:lnTo>
                  <a:lnTo>
                    <a:pt x="144957" y="411159"/>
                  </a:lnTo>
                  <a:lnTo>
                    <a:pt x="193563" y="478650"/>
                  </a:lnTo>
                  <a:lnTo>
                    <a:pt x="225781" y="516955"/>
                  </a:lnTo>
                  <a:lnTo>
                    <a:pt x="260051" y="553378"/>
                  </a:lnTo>
                  <a:lnTo>
                    <a:pt x="296282" y="587828"/>
                  </a:lnTo>
                  <a:lnTo>
                    <a:pt x="334387" y="620216"/>
                  </a:lnTo>
                  <a:lnTo>
                    <a:pt x="374275" y="650453"/>
                  </a:lnTo>
                  <a:lnTo>
                    <a:pt x="415859" y="678450"/>
                  </a:lnTo>
                  <a:lnTo>
                    <a:pt x="459049" y="704118"/>
                  </a:lnTo>
                  <a:lnTo>
                    <a:pt x="503757" y="727366"/>
                  </a:lnTo>
                  <a:lnTo>
                    <a:pt x="549893" y="748106"/>
                  </a:lnTo>
                  <a:lnTo>
                    <a:pt x="597370" y="766248"/>
                  </a:lnTo>
                  <a:lnTo>
                    <a:pt x="646097" y="781703"/>
                  </a:lnTo>
                  <a:lnTo>
                    <a:pt x="695985" y="794382"/>
                  </a:lnTo>
                  <a:lnTo>
                    <a:pt x="746948" y="804195"/>
                  </a:lnTo>
                  <a:lnTo>
                    <a:pt x="798894" y="811053"/>
                  </a:lnTo>
                  <a:lnTo>
                    <a:pt x="878563" y="815097"/>
                  </a:lnTo>
                  <a:lnTo>
                    <a:pt x="992883" y="815097"/>
                  </a:lnTo>
                  <a:lnTo>
                    <a:pt x="1834579" y="815097"/>
                  </a:lnTo>
                  <a:lnTo>
                    <a:pt x="1827459" y="756841"/>
                  </a:lnTo>
                  <a:lnTo>
                    <a:pt x="1817711" y="705659"/>
                  </a:lnTo>
                  <a:lnTo>
                    <a:pt x="1805118" y="655553"/>
                  </a:lnTo>
                  <a:lnTo>
                    <a:pt x="1789768" y="606613"/>
                  </a:lnTo>
                  <a:lnTo>
                    <a:pt x="1771750" y="558928"/>
                  </a:lnTo>
                  <a:lnTo>
                    <a:pt x="1751153" y="512586"/>
                  </a:lnTo>
                  <a:lnTo>
                    <a:pt x="1728064" y="467677"/>
                  </a:lnTo>
                  <a:lnTo>
                    <a:pt x="1702574" y="424290"/>
                  </a:lnTo>
                  <a:lnTo>
                    <a:pt x="1699593" y="419738"/>
                  </a:lnTo>
                  <a:lnTo>
                    <a:pt x="1692195" y="407743"/>
                  </a:lnTo>
                  <a:lnTo>
                    <a:pt x="1664240" y="366991"/>
                  </a:lnTo>
                  <a:lnTo>
                    <a:pt x="1634146" y="327911"/>
                  </a:lnTo>
                  <a:lnTo>
                    <a:pt x="1601998" y="290588"/>
                  </a:lnTo>
                  <a:lnTo>
                    <a:pt x="1567880" y="255107"/>
                  </a:lnTo>
                  <a:lnTo>
                    <a:pt x="1531877" y="221553"/>
                  </a:lnTo>
                  <a:lnTo>
                    <a:pt x="1494074" y="190012"/>
                  </a:lnTo>
                  <a:lnTo>
                    <a:pt x="1454555" y="160569"/>
                  </a:lnTo>
                  <a:lnTo>
                    <a:pt x="1413406" y="133309"/>
                  </a:lnTo>
                  <a:lnTo>
                    <a:pt x="1370711" y="108317"/>
                  </a:lnTo>
                  <a:lnTo>
                    <a:pt x="1326554" y="85679"/>
                  </a:lnTo>
                  <a:lnTo>
                    <a:pt x="1281022" y="65479"/>
                  </a:lnTo>
                  <a:lnTo>
                    <a:pt x="1234198" y="47803"/>
                  </a:lnTo>
                  <a:lnTo>
                    <a:pt x="1186168" y="32736"/>
                  </a:lnTo>
                  <a:lnTo>
                    <a:pt x="1137015" y="20364"/>
                  </a:lnTo>
                  <a:lnTo>
                    <a:pt x="1086826" y="10772"/>
                  </a:lnTo>
                  <a:lnTo>
                    <a:pt x="1035684" y="4044"/>
                  </a:lnTo>
                  <a:lnTo>
                    <a:pt x="956015" y="0"/>
                  </a:lnTo>
                  <a:close/>
                </a:path>
              </a:pathLst>
            </a:custGeom>
            <a:ln w="12699">
              <a:solidFill>
                <a:srgbClr val="F4C0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40707" y="6385"/>
              <a:ext cx="5651292" cy="6261961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495790" y="1545048"/>
            <a:ext cx="5377815" cy="0"/>
          </a:xfrm>
          <a:custGeom>
            <a:avLst/>
            <a:gdLst/>
            <a:ahLst/>
            <a:cxnLst/>
            <a:rect l="l" t="t" r="r" b="b"/>
            <a:pathLst>
              <a:path w="5377815">
                <a:moveTo>
                  <a:pt x="5377589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F4C0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2629" y="625368"/>
            <a:ext cx="4729480" cy="4921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050" dirty="0">
                <a:solidFill>
                  <a:srgbClr val="406F70"/>
                </a:solidFill>
              </a:rPr>
              <a:t>Ejemplo:</a:t>
            </a:r>
            <a:r>
              <a:rPr sz="3050" spc="-25" dirty="0">
                <a:solidFill>
                  <a:srgbClr val="406F70"/>
                </a:solidFill>
              </a:rPr>
              <a:t> </a:t>
            </a:r>
            <a:r>
              <a:rPr sz="3050" spc="-5" dirty="0">
                <a:solidFill>
                  <a:srgbClr val="406F70"/>
                </a:solidFill>
              </a:rPr>
              <a:t>Leanpath</a:t>
            </a:r>
            <a:r>
              <a:rPr sz="3050" spc="-25" dirty="0">
                <a:solidFill>
                  <a:srgbClr val="406F70"/>
                </a:solidFill>
              </a:rPr>
              <a:t> </a:t>
            </a:r>
            <a:r>
              <a:rPr sz="3050" dirty="0">
                <a:solidFill>
                  <a:srgbClr val="406F70"/>
                </a:solidFill>
              </a:rPr>
              <a:t>and</a:t>
            </a:r>
            <a:r>
              <a:rPr sz="3050" spc="-25" dirty="0">
                <a:solidFill>
                  <a:srgbClr val="406F70"/>
                </a:solidFill>
              </a:rPr>
              <a:t> </a:t>
            </a:r>
            <a:r>
              <a:rPr sz="3050" spc="-65" dirty="0">
                <a:solidFill>
                  <a:srgbClr val="406F70"/>
                </a:solidFill>
              </a:rPr>
              <a:t>Tenzo</a:t>
            </a:r>
            <a:endParaRPr sz="305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pc="-20" dirty="0"/>
              <a:t>INNOVATION</a:t>
            </a:r>
            <a:r>
              <a:rPr spc="-15" dirty="0"/>
              <a:t> </a:t>
            </a:r>
            <a:r>
              <a:rPr spc="-5" dirty="0"/>
              <a:t>FOR</a:t>
            </a:r>
            <a:r>
              <a:rPr spc="-10" dirty="0"/>
              <a:t> </a:t>
            </a:r>
            <a:r>
              <a:rPr spc="-5" dirty="0"/>
              <a:t>THE</a:t>
            </a:r>
            <a:r>
              <a:rPr spc="-10" dirty="0"/>
              <a:t> </a:t>
            </a:r>
            <a:r>
              <a:rPr spc="-5" dirty="0"/>
              <a:t>FOOD</a:t>
            </a:r>
            <a:r>
              <a:rPr spc="-15" dirty="0"/>
              <a:t> </a:t>
            </a:r>
            <a:r>
              <a:rPr spc="-10" dirty="0"/>
              <a:t>SERVICE SECTOR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9576" y="1770247"/>
            <a:ext cx="5490210" cy="34810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105410" algn="just">
              <a:lnSpc>
                <a:spcPts val="2590"/>
              </a:lnSpc>
              <a:spcBef>
                <a:spcPts val="425"/>
              </a:spcBef>
            </a:pP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Otras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empresas, especialmente </a:t>
            </a:r>
            <a:r>
              <a:rPr sz="2400" u="heavy" spc="-1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3"/>
              </a:rPr>
              <a:t>LeanPath</a:t>
            </a:r>
            <a:r>
              <a:rPr sz="2400" spc="-10" dirty="0">
                <a:solidFill>
                  <a:srgbClr val="0563C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y </a:t>
            </a:r>
            <a:r>
              <a:rPr sz="2400" spc="-53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u="heavy" spc="-6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4"/>
              </a:rPr>
              <a:t>Tenzo</a:t>
            </a:r>
            <a:r>
              <a:rPr sz="2400" spc="-5" dirty="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,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ofrecen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soluciones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similares.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ts val="2590"/>
              </a:lnSpc>
              <a:spcBef>
                <a:spcPts val="1005"/>
              </a:spcBef>
            </a:pPr>
            <a:r>
              <a:rPr sz="2400" spc="-25" dirty="0">
                <a:solidFill>
                  <a:srgbClr val="406F70"/>
                </a:solidFill>
                <a:latin typeface="Calibri"/>
                <a:cs typeface="Calibri"/>
              </a:rPr>
              <a:t>Pero</a:t>
            </a:r>
            <a:r>
              <a:rPr sz="2400" spc="-2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aunque </a:t>
            </a:r>
            <a:r>
              <a:rPr sz="2400" spc="-20" dirty="0">
                <a:solidFill>
                  <a:srgbClr val="406F70"/>
                </a:solidFill>
                <a:latin typeface="Calibri"/>
                <a:cs typeface="Calibri"/>
              </a:rPr>
              <a:t>este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tipo de </a:t>
            </a:r>
            <a:r>
              <a:rPr sz="2400" spc="-20" dirty="0">
                <a:solidFill>
                  <a:srgbClr val="406F70"/>
                </a:solidFill>
                <a:latin typeface="Calibri"/>
                <a:cs typeface="Calibri"/>
              </a:rPr>
              <a:t>ofertas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podrían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ayudar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</a:t>
            </a:r>
            <a:r>
              <a:rPr sz="2400" spc="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los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6F70"/>
                </a:solidFill>
                <a:latin typeface="Calibri"/>
                <a:cs typeface="Calibri"/>
              </a:rPr>
              <a:t>restaurantes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</a:t>
            </a:r>
            <a:r>
              <a:rPr sz="2400" spc="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reducir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el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desperdicio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alimentos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en la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parte </a:t>
            </a:r>
            <a:r>
              <a:rPr sz="2400" spc="-20" dirty="0">
                <a:solidFill>
                  <a:srgbClr val="406F70"/>
                </a:solidFill>
                <a:latin typeface="Calibri"/>
                <a:cs typeface="Calibri"/>
              </a:rPr>
              <a:t>trasera </a:t>
            </a:r>
            <a:r>
              <a:rPr sz="2400" spc="-53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 la casa,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todavía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no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abordan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qué hacer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con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todos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los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residuos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de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alimentos </a:t>
            </a:r>
            <a:r>
              <a:rPr sz="2400" spc="-53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postconsumo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que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se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acumulan</a:t>
            </a:r>
            <a:r>
              <a:rPr sz="2400" spc="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en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los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6F70"/>
                </a:solidFill>
                <a:latin typeface="Calibri"/>
                <a:cs typeface="Calibri"/>
              </a:rPr>
              <a:t>restaurantes,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es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406F70"/>
                </a:solidFill>
                <a:latin typeface="Calibri"/>
                <a:cs typeface="Calibri"/>
              </a:rPr>
              <a:t>decir,</a:t>
            </a:r>
            <a:r>
              <a:rPr sz="2400" spc="-3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las</a:t>
            </a:r>
            <a:r>
              <a:rPr sz="2400" spc="53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sobras</a:t>
            </a:r>
            <a:r>
              <a:rPr sz="2400" spc="5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en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nuestros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platos.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714431" y="349810"/>
            <a:ext cx="2477770" cy="1660525"/>
            <a:chOff x="9714431" y="349810"/>
            <a:chExt cx="2477770" cy="1660525"/>
          </a:xfrm>
        </p:grpSpPr>
        <p:sp>
          <p:nvSpPr>
            <p:cNvPr id="3" name="object 3"/>
            <p:cNvSpPr/>
            <p:nvPr/>
          </p:nvSpPr>
          <p:spPr>
            <a:xfrm>
              <a:off x="9861131" y="349810"/>
              <a:ext cx="2331085" cy="1305560"/>
            </a:xfrm>
            <a:custGeom>
              <a:avLst/>
              <a:gdLst/>
              <a:ahLst/>
              <a:cxnLst/>
              <a:rect l="l" t="t" r="r" b="b"/>
              <a:pathLst>
                <a:path w="2331084" h="1305560">
                  <a:moveTo>
                    <a:pt x="1598595" y="1305473"/>
                  </a:moveTo>
                  <a:lnTo>
                    <a:pt x="1414534" y="1305473"/>
                  </a:lnTo>
                  <a:lnTo>
                    <a:pt x="1286262" y="1298995"/>
                  </a:lnTo>
                  <a:lnTo>
                    <a:pt x="1235899" y="1292981"/>
                  </a:lnTo>
                  <a:lnTo>
                    <a:pt x="1186085" y="1285243"/>
                  </a:lnTo>
                  <a:lnTo>
                    <a:pt x="1136852" y="1275811"/>
                  </a:lnTo>
                  <a:lnTo>
                    <a:pt x="1088230" y="1264716"/>
                  </a:lnTo>
                  <a:lnTo>
                    <a:pt x="1040251" y="1251989"/>
                  </a:lnTo>
                  <a:lnTo>
                    <a:pt x="992946" y="1237662"/>
                  </a:lnTo>
                  <a:lnTo>
                    <a:pt x="946345" y="1221764"/>
                  </a:lnTo>
                  <a:lnTo>
                    <a:pt x="900479" y="1204328"/>
                  </a:lnTo>
                  <a:lnTo>
                    <a:pt x="855379" y="1185384"/>
                  </a:lnTo>
                  <a:lnTo>
                    <a:pt x="811077" y="1164962"/>
                  </a:lnTo>
                  <a:lnTo>
                    <a:pt x="767603" y="1143094"/>
                  </a:lnTo>
                  <a:lnTo>
                    <a:pt x="724987" y="1119810"/>
                  </a:lnTo>
                  <a:lnTo>
                    <a:pt x="683262" y="1095143"/>
                  </a:lnTo>
                  <a:lnTo>
                    <a:pt x="642457" y="1069121"/>
                  </a:lnTo>
                  <a:lnTo>
                    <a:pt x="602604" y="1041777"/>
                  </a:lnTo>
                  <a:lnTo>
                    <a:pt x="563734" y="1013141"/>
                  </a:lnTo>
                  <a:lnTo>
                    <a:pt x="525877" y="983245"/>
                  </a:lnTo>
                  <a:lnTo>
                    <a:pt x="489065" y="952118"/>
                  </a:lnTo>
                  <a:lnTo>
                    <a:pt x="453327" y="919793"/>
                  </a:lnTo>
                  <a:lnTo>
                    <a:pt x="418697" y="886299"/>
                  </a:lnTo>
                  <a:lnTo>
                    <a:pt x="385203" y="851668"/>
                  </a:lnTo>
                  <a:lnTo>
                    <a:pt x="352877" y="815931"/>
                  </a:lnTo>
                  <a:lnTo>
                    <a:pt x="321751" y="779119"/>
                  </a:lnTo>
                  <a:lnTo>
                    <a:pt x="291854" y="741262"/>
                  </a:lnTo>
                  <a:lnTo>
                    <a:pt x="263218" y="702391"/>
                  </a:lnTo>
                  <a:lnTo>
                    <a:pt x="233388" y="658520"/>
                  </a:lnTo>
                  <a:lnTo>
                    <a:pt x="234224" y="658520"/>
                  </a:lnTo>
                  <a:lnTo>
                    <a:pt x="197171" y="600944"/>
                  </a:lnTo>
                  <a:lnTo>
                    <a:pt x="171493" y="556433"/>
                  </a:lnTo>
                  <a:lnTo>
                    <a:pt x="147381" y="510935"/>
                  </a:lnTo>
                  <a:lnTo>
                    <a:pt x="124871" y="464486"/>
                  </a:lnTo>
                  <a:lnTo>
                    <a:pt x="104002" y="417124"/>
                  </a:lnTo>
                  <a:lnTo>
                    <a:pt x="84809" y="368885"/>
                  </a:lnTo>
                  <a:lnTo>
                    <a:pt x="67330" y="319805"/>
                  </a:lnTo>
                  <a:lnTo>
                    <a:pt x="51600" y="269923"/>
                  </a:lnTo>
                  <a:lnTo>
                    <a:pt x="37658" y="219274"/>
                  </a:lnTo>
                  <a:lnTo>
                    <a:pt x="25539" y="167896"/>
                  </a:lnTo>
                  <a:lnTo>
                    <a:pt x="15280" y="115824"/>
                  </a:lnTo>
                  <a:lnTo>
                    <a:pt x="6919" y="63097"/>
                  </a:lnTo>
                  <a:lnTo>
                    <a:pt x="492" y="9749"/>
                  </a:lnTo>
                  <a:lnTo>
                    <a:pt x="0" y="0"/>
                  </a:lnTo>
                  <a:lnTo>
                    <a:pt x="1355174" y="0"/>
                  </a:lnTo>
                  <a:lnTo>
                    <a:pt x="1539235" y="0"/>
                  </a:lnTo>
                  <a:lnTo>
                    <a:pt x="1667506" y="6478"/>
                  </a:lnTo>
                  <a:lnTo>
                    <a:pt x="1718352" y="12558"/>
                  </a:lnTo>
                  <a:lnTo>
                    <a:pt x="1768637" y="20396"/>
                  </a:lnTo>
                  <a:lnTo>
                    <a:pt x="1818329" y="29960"/>
                  </a:lnTo>
                  <a:lnTo>
                    <a:pt x="1867397" y="41217"/>
                  </a:lnTo>
                  <a:lnTo>
                    <a:pt x="1915808" y="54137"/>
                  </a:lnTo>
                  <a:lnTo>
                    <a:pt x="1963532" y="68686"/>
                  </a:lnTo>
                  <a:lnTo>
                    <a:pt x="2010535" y="84835"/>
                  </a:lnTo>
                  <a:lnTo>
                    <a:pt x="2056787" y="102550"/>
                  </a:lnTo>
                  <a:lnTo>
                    <a:pt x="2102256" y="121799"/>
                  </a:lnTo>
                  <a:lnTo>
                    <a:pt x="2146909" y="142552"/>
                  </a:lnTo>
                  <a:lnTo>
                    <a:pt x="2190715" y="164776"/>
                  </a:lnTo>
                  <a:lnTo>
                    <a:pt x="2233642" y="188439"/>
                  </a:lnTo>
                  <a:lnTo>
                    <a:pt x="2275658" y="213510"/>
                  </a:lnTo>
                  <a:lnTo>
                    <a:pt x="2330867" y="252115"/>
                  </a:lnTo>
                  <a:lnTo>
                    <a:pt x="2330867" y="1305472"/>
                  </a:lnTo>
                  <a:lnTo>
                    <a:pt x="1598595" y="1305472"/>
                  </a:lnTo>
                  <a:close/>
                </a:path>
              </a:pathLst>
            </a:custGeom>
            <a:solidFill>
              <a:srgbClr val="406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720781" y="1188534"/>
              <a:ext cx="1835150" cy="815340"/>
            </a:xfrm>
            <a:custGeom>
              <a:avLst/>
              <a:gdLst/>
              <a:ahLst/>
              <a:cxnLst/>
              <a:rect l="l" t="t" r="r" b="b"/>
              <a:pathLst>
                <a:path w="1835150" h="815339">
                  <a:moveTo>
                    <a:pt x="956015" y="0"/>
                  </a:moveTo>
                  <a:lnTo>
                    <a:pt x="841695" y="0"/>
                  </a:lnTo>
                  <a:lnTo>
                    <a:pt x="0" y="0"/>
                  </a:lnTo>
                  <a:lnTo>
                    <a:pt x="6745" y="55906"/>
                  </a:lnTo>
                  <a:lnTo>
                    <a:pt x="15861" y="104829"/>
                  </a:lnTo>
                  <a:lnTo>
                    <a:pt x="27578" y="152778"/>
                  </a:lnTo>
                  <a:lnTo>
                    <a:pt x="41817" y="199676"/>
                  </a:lnTo>
                  <a:lnTo>
                    <a:pt x="58503" y="245446"/>
                  </a:lnTo>
                  <a:lnTo>
                    <a:pt x="77557" y="290011"/>
                  </a:lnTo>
                  <a:lnTo>
                    <a:pt x="98902" y="333291"/>
                  </a:lnTo>
                  <a:lnTo>
                    <a:pt x="122462" y="375211"/>
                  </a:lnTo>
                  <a:lnTo>
                    <a:pt x="145475" y="411160"/>
                  </a:lnTo>
                  <a:lnTo>
                    <a:pt x="144957" y="411160"/>
                  </a:lnTo>
                  <a:lnTo>
                    <a:pt x="193563" y="478650"/>
                  </a:lnTo>
                  <a:lnTo>
                    <a:pt x="225782" y="516955"/>
                  </a:lnTo>
                  <a:lnTo>
                    <a:pt x="260051" y="553377"/>
                  </a:lnTo>
                  <a:lnTo>
                    <a:pt x="296282" y="587827"/>
                  </a:lnTo>
                  <a:lnTo>
                    <a:pt x="334387" y="620216"/>
                  </a:lnTo>
                  <a:lnTo>
                    <a:pt x="374275" y="650453"/>
                  </a:lnTo>
                  <a:lnTo>
                    <a:pt x="415859" y="678450"/>
                  </a:lnTo>
                  <a:lnTo>
                    <a:pt x="459049" y="704118"/>
                  </a:lnTo>
                  <a:lnTo>
                    <a:pt x="503757" y="727366"/>
                  </a:lnTo>
                  <a:lnTo>
                    <a:pt x="549894" y="748106"/>
                  </a:lnTo>
                  <a:lnTo>
                    <a:pt x="597370" y="766248"/>
                  </a:lnTo>
                  <a:lnTo>
                    <a:pt x="646097" y="781703"/>
                  </a:lnTo>
                  <a:lnTo>
                    <a:pt x="695986" y="794382"/>
                  </a:lnTo>
                  <a:lnTo>
                    <a:pt x="746948" y="804195"/>
                  </a:lnTo>
                  <a:lnTo>
                    <a:pt x="798894" y="811053"/>
                  </a:lnTo>
                  <a:lnTo>
                    <a:pt x="878562" y="815097"/>
                  </a:lnTo>
                  <a:lnTo>
                    <a:pt x="992883" y="815097"/>
                  </a:lnTo>
                  <a:lnTo>
                    <a:pt x="1834578" y="815097"/>
                  </a:lnTo>
                  <a:lnTo>
                    <a:pt x="1827459" y="756840"/>
                  </a:lnTo>
                  <a:lnTo>
                    <a:pt x="1817712" y="705658"/>
                  </a:lnTo>
                  <a:lnTo>
                    <a:pt x="1805118" y="655553"/>
                  </a:lnTo>
                  <a:lnTo>
                    <a:pt x="1789768" y="606613"/>
                  </a:lnTo>
                  <a:lnTo>
                    <a:pt x="1771750" y="558928"/>
                  </a:lnTo>
                  <a:lnTo>
                    <a:pt x="1751153" y="512586"/>
                  </a:lnTo>
                  <a:lnTo>
                    <a:pt x="1728064" y="467677"/>
                  </a:lnTo>
                  <a:lnTo>
                    <a:pt x="1702574" y="424290"/>
                  </a:lnTo>
                  <a:lnTo>
                    <a:pt x="1699593" y="419738"/>
                  </a:lnTo>
                  <a:lnTo>
                    <a:pt x="1692195" y="407743"/>
                  </a:lnTo>
                  <a:lnTo>
                    <a:pt x="1664241" y="366991"/>
                  </a:lnTo>
                  <a:lnTo>
                    <a:pt x="1634147" y="327911"/>
                  </a:lnTo>
                  <a:lnTo>
                    <a:pt x="1601998" y="290588"/>
                  </a:lnTo>
                  <a:lnTo>
                    <a:pt x="1567880" y="255107"/>
                  </a:lnTo>
                  <a:lnTo>
                    <a:pt x="1531877" y="221553"/>
                  </a:lnTo>
                  <a:lnTo>
                    <a:pt x="1494074" y="190012"/>
                  </a:lnTo>
                  <a:lnTo>
                    <a:pt x="1454555" y="160569"/>
                  </a:lnTo>
                  <a:lnTo>
                    <a:pt x="1413406" y="133309"/>
                  </a:lnTo>
                  <a:lnTo>
                    <a:pt x="1370711" y="108317"/>
                  </a:lnTo>
                  <a:lnTo>
                    <a:pt x="1326555" y="85679"/>
                  </a:lnTo>
                  <a:lnTo>
                    <a:pt x="1281022" y="65479"/>
                  </a:lnTo>
                  <a:lnTo>
                    <a:pt x="1234198" y="47803"/>
                  </a:lnTo>
                  <a:lnTo>
                    <a:pt x="1186168" y="32736"/>
                  </a:lnTo>
                  <a:lnTo>
                    <a:pt x="1137015" y="20364"/>
                  </a:lnTo>
                  <a:lnTo>
                    <a:pt x="1086826" y="10772"/>
                  </a:lnTo>
                  <a:lnTo>
                    <a:pt x="1035684" y="4044"/>
                  </a:lnTo>
                  <a:lnTo>
                    <a:pt x="956015" y="0"/>
                  </a:lnTo>
                  <a:close/>
                </a:path>
              </a:pathLst>
            </a:custGeom>
            <a:ln w="12699">
              <a:solidFill>
                <a:srgbClr val="F4C0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6737" y="407442"/>
            <a:ext cx="8555355" cy="1159510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1215"/>
              </a:spcBef>
            </a:pPr>
            <a:r>
              <a:rPr sz="3100" spc="-5" dirty="0"/>
              <a:t>La</a:t>
            </a:r>
            <a:r>
              <a:rPr sz="3100" spc="-10" dirty="0"/>
              <a:t> tecnología</a:t>
            </a:r>
            <a:r>
              <a:rPr sz="3100" dirty="0"/>
              <a:t> y </a:t>
            </a:r>
            <a:r>
              <a:rPr sz="3100" spc="-5" dirty="0"/>
              <a:t>las</a:t>
            </a:r>
            <a:r>
              <a:rPr sz="3100" dirty="0"/>
              <a:t> </a:t>
            </a:r>
            <a:r>
              <a:rPr sz="3100" spc="-10" dirty="0"/>
              <a:t>comunicaciones</a:t>
            </a:r>
            <a:r>
              <a:rPr sz="3100" dirty="0"/>
              <a:t> </a:t>
            </a:r>
            <a:r>
              <a:rPr sz="3100" spc="-20" dirty="0"/>
              <a:t>están</a:t>
            </a:r>
            <a:r>
              <a:rPr sz="3100" spc="-5" dirty="0"/>
              <a:t> </a:t>
            </a:r>
            <a:r>
              <a:rPr sz="3100" spc="-10" dirty="0"/>
              <a:t>cambiando </a:t>
            </a:r>
            <a:r>
              <a:rPr sz="3100" spc="-685" dirty="0"/>
              <a:t> </a:t>
            </a:r>
            <a:r>
              <a:rPr sz="3100" spc="-5" dirty="0"/>
              <a:t>la</a:t>
            </a:r>
            <a:r>
              <a:rPr sz="3100" spc="-10" dirty="0"/>
              <a:t> </a:t>
            </a:r>
            <a:r>
              <a:rPr sz="3100" spc="-15" dirty="0"/>
              <a:t>forma</a:t>
            </a:r>
            <a:r>
              <a:rPr sz="3100" spc="-5" dirty="0"/>
              <a:t> en que </a:t>
            </a:r>
            <a:r>
              <a:rPr sz="3100" spc="-15" dirty="0"/>
              <a:t>encontramos,</a:t>
            </a:r>
            <a:r>
              <a:rPr sz="3100" spc="-5" dirty="0"/>
              <a:t> </a:t>
            </a:r>
            <a:r>
              <a:rPr sz="3100" spc="-10" dirty="0"/>
              <a:t>comemos</a:t>
            </a:r>
            <a:r>
              <a:rPr sz="3100" spc="-5" dirty="0"/>
              <a:t> </a:t>
            </a:r>
            <a:r>
              <a:rPr sz="3100" dirty="0"/>
              <a:t>y </a:t>
            </a:r>
            <a:r>
              <a:rPr sz="3100" spc="5" dirty="0"/>
              <a:t> </a:t>
            </a:r>
            <a:r>
              <a:rPr sz="3100" spc="-5" dirty="0"/>
              <a:t>eliminamos</a:t>
            </a:r>
            <a:r>
              <a:rPr sz="3100" spc="-10" dirty="0"/>
              <a:t> </a:t>
            </a:r>
            <a:r>
              <a:rPr sz="3100" spc="-15" dirty="0"/>
              <a:t>nuestros</a:t>
            </a:r>
            <a:r>
              <a:rPr sz="3100" spc="-5" dirty="0"/>
              <a:t> </a:t>
            </a:r>
            <a:r>
              <a:rPr sz="3100" spc="-15" dirty="0"/>
              <a:t>alimentos</a:t>
            </a:r>
            <a:endParaRPr sz="31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pc="-20" dirty="0"/>
              <a:t>INNOVATION</a:t>
            </a:r>
            <a:r>
              <a:rPr spc="-15" dirty="0"/>
              <a:t> </a:t>
            </a:r>
            <a:r>
              <a:rPr spc="-5" dirty="0"/>
              <a:t>FOR</a:t>
            </a:r>
            <a:r>
              <a:rPr spc="-10" dirty="0"/>
              <a:t> </a:t>
            </a:r>
            <a:r>
              <a:rPr spc="-5" dirty="0"/>
              <a:t>THE</a:t>
            </a:r>
            <a:r>
              <a:rPr spc="-10" dirty="0"/>
              <a:t> </a:t>
            </a:r>
            <a:r>
              <a:rPr spc="-5" dirty="0"/>
              <a:t>FOOD</a:t>
            </a:r>
            <a:r>
              <a:rPr spc="-15" dirty="0"/>
              <a:t> </a:t>
            </a:r>
            <a:r>
              <a:rPr spc="-10" dirty="0"/>
              <a:t>SERVICE SECTOR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33443" y="1659566"/>
            <a:ext cx="10001885" cy="436308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302895" marR="403860" indent="-288925">
              <a:lnSpc>
                <a:spcPts val="2380"/>
              </a:lnSpc>
              <a:spcBef>
                <a:spcPts val="395"/>
              </a:spcBef>
              <a:buFont typeface="Arial MT"/>
              <a:buChar char="•"/>
              <a:tabLst>
                <a:tab pos="302895" algn="l"/>
                <a:tab pos="303530" algn="l"/>
              </a:tabLst>
            </a:pP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El hecho de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que los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406F70"/>
                </a:solidFill>
                <a:latin typeface="Calibri"/>
                <a:cs typeface="Calibri"/>
              </a:rPr>
              <a:t>restaurantes,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406F70"/>
                </a:solidFill>
                <a:latin typeface="Calibri"/>
                <a:cs typeface="Calibri"/>
              </a:rPr>
              <a:t>cafés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 y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empresas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de </a:t>
            </a:r>
            <a:r>
              <a:rPr sz="2200" spc="-15" dirty="0">
                <a:solidFill>
                  <a:srgbClr val="406F70"/>
                </a:solidFill>
                <a:latin typeface="Calibri"/>
                <a:cs typeface="Calibri"/>
              </a:rPr>
              <a:t>catering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adopten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las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nuevas </a:t>
            </a:r>
            <a:r>
              <a:rPr sz="2200" spc="-48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tendencias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alimentarias no sólo supone una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oportunidad </a:t>
            </a:r>
            <a:r>
              <a:rPr sz="2200" spc="-15" dirty="0">
                <a:solidFill>
                  <a:srgbClr val="406F70"/>
                </a:solidFill>
                <a:latin typeface="Calibri"/>
                <a:cs typeface="Calibri"/>
              </a:rPr>
              <a:t>para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que sus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clientes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consuman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su </a:t>
            </a:r>
            <a:r>
              <a:rPr sz="2200" spc="-15" dirty="0">
                <a:solidFill>
                  <a:srgbClr val="406F70"/>
                </a:solidFill>
                <a:latin typeface="Calibri"/>
                <a:cs typeface="Calibri"/>
              </a:rPr>
              <a:t>producto,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sino también </a:t>
            </a:r>
            <a:r>
              <a:rPr sz="2200" spc="-15" dirty="0">
                <a:solidFill>
                  <a:srgbClr val="406F70"/>
                </a:solidFill>
                <a:latin typeface="Calibri"/>
                <a:cs typeface="Calibri"/>
              </a:rPr>
              <a:t>para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que los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consumidores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participen 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y </a:t>
            </a:r>
            <a:r>
              <a:rPr sz="2200" spc="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406F70"/>
                </a:solidFill>
                <a:latin typeface="Calibri"/>
                <a:cs typeface="Calibri"/>
              </a:rPr>
              <a:t>conozcan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las últimas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tendencias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del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sector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alimentario.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(Food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406F70"/>
                </a:solidFill>
                <a:latin typeface="Calibri"/>
                <a:cs typeface="Calibri"/>
              </a:rPr>
              <a:t>for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406F70"/>
                </a:solidFill>
                <a:latin typeface="Calibri"/>
                <a:cs typeface="Calibri"/>
              </a:rPr>
              <a:t>Life)</a:t>
            </a:r>
            <a:endParaRPr sz="2200">
              <a:latin typeface="Calibri"/>
              <a:cs typeface="Calibri"/>
            </a:endParaRPr>
          </a:p>
          <a:p>
            <a:pPr marL="302895" marR="5080" indent="-288925">
              <a:lnSpc>
                <a:spcPts val="2380"/>
              </a:lnSpc>
              <a:spcBef>
                <a:spcPts val="985"/>
              </a:spcBef>
              <a:buFont typeface="Arial MT"/>
              <a:buChar char="•"/>
              <a:tabLst>
                <a:tab pos="302895" algn="l"/>
                <a:tab pos="303530" algn="l"/>
              </a:tabLst>
            </a:pP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A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pesar de ser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uno de los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406F70"/>
                </a:solidFill>
                <a:latin typeface="Calibri"/>
                <a:cs typeface="Calibri"/>
              </a:rPr>
              <a:t>mayores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empleadores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de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Europa,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el 70%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de los servicios 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alimentarios 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y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las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PYMES afirmaron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que no participaban en ningún tipo de 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406F70"/>
                </a:solidFill>
                <a:latin typeface="Calibri"/>
                <a:cs typeface="Calibri"/>
              </a:rPr>
              <a:t>investigación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 e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innovación,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 y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sólo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alrededor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del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20%</a:t>
            </a:r>
            <a:r>
              <a:rPr sz="2200" spc="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dijeron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que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estarían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dispuestos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 a </a:t>
            </a:r>
            <a:r>
              <a:rPr sz="2200" spc="-48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probar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tecnologías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nuevas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o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406F70"/>
                </a:solidFill>
                <a:latin typeface="Calibri"/>
                <a:cs typeface="Calibri"/>
              </a:rPr>
              <a:t>existentes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a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su disposición.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(Food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406F70"/>
                </a:solidFill>
                <a:latin typeface="Calibri"/>
                <a:cs typeface="Calibri"/>
              </a:rPr>
              <a:t>for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406F70"/>
                </a:solidFill>
                <a:latin typeface="Calibri"/>
                <a:cs typeface="Calibri"/>
              </a:rPr>
              <a:t>Life)</a:t>
            </a:r>
            <a:endParaRPr sz="2200">
              <a:latin typeface="Calibri"/>
              <a:cs typeface="Calibri"/>
            </a:endParaRPr>
          </a:p>
          <a:p>
            <a:pPr marL="302895" marR="626110" indent="-288925">
              <a:lnSpc>
                <a:spcPts val="2380"/>
              </a:lnSpc>
              <a:spcBef>
                <a:spcPts val="980"/>
              </a:spcBef>
              <a:buFont typeface="Arial MT"/>
              <a:buChar char="•"/>
              <a:tabLst>
                <a:tab pos="302895" algn="l"/>
                <a:tab pos="303530" algn="l"/>
              </a:tabLst>
            </a:pP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Como </a:t>
            </a:r>
            <a:r>
              <a:rPr sz="2200" spc="-15" dirty="0">
                <a:solidFill>
                  <a:srgbClr val="406F70"/>
                </a:solidFill>
                <a:latin typeface="Calibri"/>
                <a:cs typeface="Calibri"/>
              </a:rPr>
              <a:t>motores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406F70"/>
                </a:solidFill>
                <a:latin typeface="Calibri"/>
                <a:cs typeface="Calibri"/>
              </a:rPr>
              <a:t>clave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del cambio en el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35" dirty="0">
                <a:solidFill>
                  <a:srgbClr val="406F70"/>
                </a:solidFill>
                <a:latin typeface="Calibri"/>
                <a:cs typeface="Calibri"/>
              </a:rPr>
              <a:t>sector,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es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importante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que las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empresas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de </a:t>
            </a:r>
            <a:r>
              <a:rPr sz="2200" spc="-48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servicios alimentarios busquen </a:t>
            </a:r>
            <a:r>
              <a:rPr sz="2200" spc="-15" dirty="0">
                <a:solidFill>
                  <a:srgbClr val="406F70"/>
                </a:solidFill>
                <a:latin typeface="Calibri"/>
                <a:cs typeface="Calibri"/>
              </a:rPr>
              <a:t>constantemente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la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innovación.</a:t>
            </a:r>
            <a:endParaRPr sz="2200">
              <a:latin typeface="Calibri"/>
              <a:cs typeface="Calibri"/>
            </a:endParaRPr>
          </a:p>
          <a:p>
            <a:pPr marL="12700" marR="16510" algn="ctr">
              <a:lnSpc>
                <a:spcPts val="2380"/>
              </a:lnSpc>
              <a:spcBef>
                <a:spcPts val="994"/>
              </a:spcBef>
            </a:pPr>
            <a:r>
              <a:rPr sz="2200" i="1" spc="-5" dirty="0">
                <a:solidFill>
                  <a:srgbClr val="406F70"/>
                </a:solidFill>
                <a:latin typeface="Calibri"/>
                <a:cs typeface="Calibri"/>
              </a:rPr>
              <a:t>"La </a:t>
            </a:r>
            <a:r>
              <a:rPr sz="2200" i="1" spc="-10" dirty="0">
                <a:solidFill>
                  <a:srgbClr val="406F70"/>
                </a:solidFill>
                <a:latin typeface="Calibri"/>
                <a:cs typeface="Calibri"/>
              </a:rPr>
              <a:t>investigación</a:t>
            </a:r>
            <a:r>
              <a:rPr sz="2200" i="1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i="1" dirty="0">
                <a:solidFill>
                  <a:srgbClr val="406F70"/>
                </a:solidFill>
                <a:latin typeface="Calibri"/>
                <a:cs typeface="Calibri"/>
              </a:rPr>
              <a:t>y</a:t>
            </a:r>
            <a:r>
              <a:rPr sz="2200" i="1" spc="-5" dirty="0">
                <a:solidFill>
                  <a:srgbClr val="406F70"/>
                </a:solidFill>
                <a:latin typeface="Calibri"/>
                <a:cs typeface="Calibri"/>
              </a:rPr>
              <a:t> la innovación (I+I) son</a:t>
            </a:r>
            <a:r>
              <a:rPr sz="2200" i="1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i="1" spc="-10" dirty="0">
                <a:solidFill>
                  <a:srgbClr val="406F70"/>
                </a:solidFill>
                <a:latin typeface="Calibri"/>
                <a:cs typeface="Calibri"/>
              </a:rPr>
              <a:t>motores</a:t>
            </a:r>
            <a:r>
              <a:rPr sz="2200" i="1" spc="-5" dirty="0">
                <a:solidFill>
                  <a:srgbClr val="406F70"/>
                </a:solidFill>
                <a:latin typeface="Calibri"/>
                <a:cs typeface="Calibri"/>
              </a:rPr>
              <a:t> clave para </a:t>
            </a:r>
            <a:r>
              <a:rPr sz="2200" i="1" spc="-10" dirty="0">
                <a:solidFill>
                  <a:srgbClr val="406F70"/>
                </a:solidFill>
                <a:latin typeface="Calibri"/>
                <a:cs typeface="Calibri"/>
              </a:rPr>
              <a:t>acelerar</a:t>
            </a:r>
            <a:r>
              <a:rPr sz="2200" i="1" spc="-5" dirty="0">
                <a:solidFill>
                  <a:srgbClr val="406F70"/>
                </a:solidFill>
                <a:latin typeface="Calibri"/>
                <a:cs typeface="Calibri"/>
              </a:rPr>
              <a:t> la transición hacia </a:t>
            </a:r>
            <a:r>
              <a:rPr sz="2200" i="1" spc="-48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i="1" spc="-10" dirty="0">
                <a:solidFill>
                  <a:srgbClr val="406F70"/>
                </a:solidFill>
                <a:latin typeface="Calibri"/>
                <a:cs typeface="Calibri"/>
              </a:rPr>
              <a:t>sistemas alimentarios</a:t>
            </a:r>
            <a:r>
              <a:rPr sz="2200" i="1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i="1" spc="-10" dirty="0">
                <a:solidFill>
                  <a:srgbClr val="406F70"/>
                </a:solidFill>
                <a:latin typeface="Calibri"/>
                <a:cs typeface="Calibri"/>
              </a:rPr>
              <a:t>sostenibles,</a:t>
            </a:r>
            <a:r>
              <a:rPr sz="2200" i="1" spc="-5" dirty="0">
                <a:solidFill>
                  <a:srgbClr val="406F70"/>
                </a:solidFill>
                <a:latin typeface="Calibri"/>
                <a:cs typeface="Calibri"/>
              </a:rPr>
              <a:t> saludables </a:t>
            </a:r>
            <a:r>
              <a:rPr sz="2200" i="1" dirty="0">
                <a:solidFill>
                  <a:srgbClr val="406F70"/>
                </a:solidFill>
                <a:latin typeface="Calibri"/>
                <a:cs typeface="Calibri"/>
              </a:rPr>
              <a:t>e</a:t>
            </a:r>
            <a:r>
              <a:rPr sz="2200" i="1" spc="-5" dirty="0">
                <a:solidFill>
                  <a:srgbClr val="406F70"/>
                </a:solidFill>
                <a:latin typeface="Calibri"/>
                <a:cs typeface="Calibri"/>
              </a:rPr>
              <a:t> inclusivos"</a:t>
            </a:r>
            <a:r>
              <a:rPr sz="2200" i="1" spc="-10" dirty="0">
                <a:solidFill>
                  <a:srgbClr val="406F70"/>
                </a:solidFill>
                <a:latin typeface="Calibri"/>
                <a:cs typeface="Calibri"/>
              </a:rPr>
              <a:t> (Estrategia</a:t>
            </a:r>
            <a:r>
              <a:rPr sz="2200" i="1" spc="-5" dirty="0">
                <a:solidFill>
                  <a:srgbClr val="406F70"/>
                </a:solidFill>
                <a:latin typeface="Calibri"/>
                <a:cs typeface="Calibri"/>
              </a:rPr>
              <a:t> "De la granja al </a:t>
            </a:r>
            <a:r>
              <a:rPr sz="2200" i="1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i="1" spc="-10" dirty="0">
                <a:solidFill>
                  <a:srgbClr val="406F70"/>
                </a:solidFill>
                <a:latin typeface="Calibri"/>
                <a:cs typeface="Calibri"/>
              </a:rPr>
              <a:t>tenedor")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40708" y="6385"/>
            <a:ext cx="5651500" cy="6262370"/>
            <a:chOff x="6540708" y="6385"/>
            <a:chExt cx="5651500" cy="6262370"/>
          </a:xfrm>
        </p:grpSpPr>
        <p:sp>
          <p:nvSpPr>
            <p:cNvPr id="3" name="object 3"/>
            <p:cNvSpPr/>
            <p:nvPr/>
          </p:nvSpPr>
          <p:spPr>
            <a:xfrm>
              <a:off x="7197437" y="4146121"/>
              <a:ext cx="2954020" cy="1305560"/>
            </a:xfrm>
            <a:custGeom>
              <a:avLst/>
              <a:gdLst/>
              <a:ahLst/>
              <a:cxnLst/>
              <a:rect l="l" t="t" r="r" b="b"/>
              <a:pathLst>
                <a:path w="2954020" h="1305560">
                  <a:moveTo>
                    <a:pt x="1598594" y="1305473"/>
                  </a:moveTo>
                  <a:lnTo>
                    <a:pt x="1414534" y="1305473"/>
                  </a:lnTo>
                  <a:lnTo>
                    <a:pt x="1286263" y="1298996"/>
                  </a:lnTo>
                  <a:lnTo>
                    <a:pt x="1235899" y="1292982"/>
                  </a:lnTo>
                  <a:lnTo>
                    <a:pt x="1186085" y="1285243"/>
                  </a:lnTo>
                  <a:lnTo>
                    <a:pt x="1136852" y="1275811"/>
                  </a:lnTo>
                  <a:lnTo>
                    <a:pt x="1088230" y="1264716"/>
                  </a:lnTo>
                  <a:lnTo>
                    <a:pt x="1040251" y="1251989"/>
                  </a:lnTo>
                  <a:lnTo>
                    <a:pt x="992946" y="1237662"/>
                  </a:lnTo>
                  <a:lnTo>
                    <a:pt x="946345" y="1221764"/>
                  </a:lnTo>
                  <a:lnTo>
                    <a:pt x="900479" y="1204328"/>
                  </a:lnTo>
                  <a:lnTo>
                    <a:pt x="855379" y="1185383"/>
                  </a:lnTo>
                  <a:lnTo>
                    <a:pt x="811077" y="1164962"/>
                  </a:lnTo>
                  <a:lnTo>
                    <a:pt x="767603" y="1143094"/>
                  </a:lnTo>
                  <a:lnTo>
                    <a:pt x="724987" y="1119810"/>
                  </a:lnTo>
                  <a:lnTo>
                    <a:pt x="683262" y="1095142"/>
                  </a:lnTo>
                  <a:lnTo>
                    <a:pt x="642457" y="1069121"/>
                  </a:lnTo>
                  <a:lnTo>
                    <a:pt x="602604" y="1041777"/>
                  </a:lnTo>
                  <a:lnTo>
                    <a:pt x="563734" y="1013141"/>
                  </a:lnTo>
                  <a:lnTo>
                    <a:pt x="525877" y="983244"/>
                  </a:lnTo>
                  <a:lnTo>
                    <a:pt x="489065" y="952118"/>
                  </a:lnTo>
                  <a:lnTo>
                    <a:pt x="453328" y="919792"/>
                  </a:lnTo>
                  <a:lnTo>
                    <a:pt x="418697" y="886299"/>
                  </a:lnTo>
                  <a:lnTo>
                    <a:pt x="385203" y="851668"/>
                  </a:lnTo>
                  <a:lnTo>
                    <a:pt x="352878" y="815931"/>
                  </a:lnTo>
                  <a:lnTo>
                    <a:pt x="321751" y="779119"/>
                  </a:lnTo>
                  <a:lnTo>
                    <a:pt x="291855" y="741262"/>
                  </a:lnTo>
                  <a:lnTo>
                    <a:pt x="263219" y="702391"/>
                  </a:lnTo>
                  <a:lnTo>
                    <a:pt x="233389" y="658521"/>
                  </a:lnTo>
                  <a:lnTo>
                    <a:pt x="234224" y="658521"/>
                  </a:lnTo>
                  <a:lnTo>
                    <a:pt x="197171" y="600945"/>
                  </a:lnTo>
                  <a:lnTo>
                    <a:pt x="171493" y="556434"/>
                  </a:lnTo>
                  <a:lnTo>
                    <a:pt x="147381" y="510935"/>
                  </a:lnTo>
                  <a:lnTo>
                    <a:pt x="124871" y="464486"/>
                  </a:lnTo>
                  <a:lnTo>
                    <a:pt x="104002" y="417124"/>
                  </a:lnTo>
                  <a:lnTo>
                    <a:pt x="84809" y="368885"/>
                  </a:lnTo>
                  <a:lnTo>
                    <a:pt x="67329" y="319806"/>
                  </a:lnTo>
                  <a:lnTo>
                    <a:pt x="51600" y="269923"/>
                  </a:lnTo>
                  <a:lnTo>
                    <a:pt x="37657" y="219274"/>
                  </a:lnTo>
                  <a:lnTo>
                    <a:pt x="25538" y="167896"/>
                  </a:lnTo>
                  <a:lnTo>
                    <a:pt x="15280" y="115824"/>
                  </a:lnTo>
                  <a:lnTo>
                    <a:pt x="6919" y="63097"/>
                  </a:lnTo>
                  <a:lnTo>
                    <a:pt x="492" y="9749"/>
                  </a:lnTo>
                  <a:lnTo>
                    <a:pt x="0" y="0"/>
                  </a:lnTo>
                  <a:lnTo>
                    <a:pt x="1355174" y="0"/>
                  </a:lnTo>
                  <a:lnTo>
                    <a:pt x="1539235" y="0"/>
                  </a:lnTo>
                  <a:lnTo>
                    <a:pt x="1667506" y="6477"/>
                  </a:lnTo>
                  <a:lnTo>
                    <a:pt x="1718352" y="12558"/>
                  </a:lnTo>
                  <a:lnTo>
                    <a:pt x="1768637" y="20396"/>
                  </a:lnTo>
                  <a:lnTo>
                    <a:pt x="1818329" y="29959"/>
                  </a:lnTo>
                  <a:lnTo>
                    <a:pt x="1867397" y="41217"/>
                  </a:lnTo>
                  <a:lnTo>
                    <a:pt x="1915808" y="54136"/>
                  </a:lnTo>
                  <a:lnTo>
                    <a:pt x="1963532" y="68686"/>
                  </a:lnTo>
                  <a:lnTo>
                    <a:pt x="2010535" y="84834"/>
                  </a:lnTo>
                  <a:lnTo>
                    <a:pt x="2056787" y="102549"/>
                  </a:lnTo>
                  <a:lnTo>
                    <a:pt x="2102256" y="121799"/>
                  </a:lnTo>
                  <a:lnTo>
                    <a:pt x="2146909" y="142552"/>
                  </a:lnTo>
                  <a:lnTo>
                    <a:pt x="2190715" y="164776"/>
                  </a:lnTo>
                  <a:lnTo>
                    <a:pt x="2233643" y="188439"/>
                  </a:lnTo>
                  <a:lnTo>
                    <a:pt x="2275659" y="213510"/>
                  </a:lnTo>
                  <a:lnTo>
                    <a:pt x="2316733" y="239957"/>
                  </a:lnTo>
                  <a:lnTo>
                    <a:pt x="2356833" y="267748"/>
                  </a:lnTo>
                  <a:lnTo>
                    <a:pt x="2395926" y="296850"/>
                  </a:lnTo>
                  <a:lnTo>
                    <a:pt x="2433982" y="327234"/>
                  </a:lnTo>
                  <a:lnTo>
                    <a:pt x="2470968" y="358865"/>
                  </a:lnTo>
                  <a:lnTo>
                    <a:pt x="2506852" y="391714"/>
                  </a:lnTo>
                  <a:lnTo>
                    <a:pt x="2541603" y="425747"/>
                  </a:lnTo>
                  <a:lnTo>
                    <a:pt x="2575189" y="460933"/>
                  </a:lnTo>
                  <a:lnTo>
                    <a:pt x="2607577" y="497241"/>
                  </a:lnTo>
                  <a:lnTo>
                    <a:pt x="2638737" y="534638"/>
                  </a:lnTo>
                  <a:lnTo>
                    <a:pt x="2668636" y="573093"/>
                  </a:lnTo>
                  <a:lnTo>
                    <a:pt x="2697243" y="612573"/>
                  </a:lnTo>
                  <a:lnTo>
                    <a:pt x="2724525" y="653048"/>
                  </a:lnTo>
                  <a:lnTo>
                    <a:pt x="2736437" y="672259"/>
                  </a:lnTo>
                  <a:lnTo>
                    <a:pt x="2741235" y="679551"/>
                  </a:lnTo>
                  <a:lnTo>
                    <a:pt x="2766942" y="722017"/>
                  </a:lnTo>
                  <a:lnTo>
                    <a:pt x="2791204" y="765427"/>
                  </a:lnTo>
                  <a:lnTo>
                    <a:pt x="2813989" y="809748"/>
                  </a:lnTo>
                  <a:lnTo>
                    <a:pt x="2835263" y="854946"/>
                  </a:lnTo>
                  <a:lnTo>
                    <a:pt x="2854994" y="900988"/>
                  </a:lnTo>
                  <a:lnTo>
                    <a:pt x="2873148" y="947841"/>
                  </a:lnTo>
                  <a:lnTo>
                    <a:pt x="2889692" y="995472"/>
                  </a:lnTo>
                  <a:lnTo>
                    <a:pt x="2904592" y="1043847"/>
                  </a:lnTo>
                  <a:lnTo>
                    <a:pt x="2917816" y="1092933"/>
                  </a:lnTo>
                  <a:lnTo>
                    <a:pt x="2929329" y="1142697"/>
                  </a:lnTo>
                  <a:lnTo>
                    <a:pt x="2939099" y="1193106"/>
                  </a:lnTo>
                  <a:lnTo>
                    <a:pt x="2947093" y="1244126"/>
                  </a:lnTo>
                  <a:lnTo>
                    <a:pt x="2953277" y="1295724"/>
                  </a:lnTo>
                  <a:lnTo>
                    <a:pt x="2953769" y="1305473"/>
                  </a:lnTo>
                  <a:lnTo>
                    <a:pt x="1598594" y="1305473"/>
                  </a:lnTo>
                  <a:close/>
                </a:path>
              </a:pathLst>
            </a:custGeom>
            <a:solidFill>
              <a:srgbClr val="406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57088" y="4984845"/>
              <a:ext cx="1835150" cy="815340"/>
            </a:xfrm>
            <a:custGeom>
              <a:avLst/>
              <a:gdLst/>
              <a:ahLst/>
              <a:cxnLst/>
              <a:rect l="l" t="t" r="r" b="b"/>
              <a:pathLst>
                <a:path w="1835150" h="815339">
                  <a:moveTo>
                    <a:pt x="956015" y="0"/>
                  </a:moveTo>
                  <a:lnTo>
                    <a:pt x="841695" y="0"/>
                  </a:lnTo>
                  <a:lnTo>
                    <a:pt x="0" y="0"/>
                  </a:lnTo>
                  <a:lnTo>
                    <a:pt x="6745" y="55906"/>
                  </a:lnTo>
                  <a:lnTo>
                    <a:pt x="15861" y="104829"/>
                  </a:lnTo>
                  <a:lnTo>
                    <a:pt x="27578" y="152778"/>
                  </a:lnTo>
                  <a:lnTo>
                    <a:pt x="41817" y="199676"/>
                  </a:lnTo>
                  <a:lnTo>
                    <a:pt x="58503" y="245447"/>
                  </a:lnTo>
                  <a:lnTo>
                    <a:pt x="77557" y="290011"/>
                  </a:lnTo>
                  <a:lnTo>
                    <a:pt x="98903" y="333291"/>
                  </a:lnTo>
                  <a:lnTo>
                    <a:pt x="122463" y="375211"/>
                  </a:lnTo>
                  <a:lnTo>
                    <a:pt x="145475" y="411159"/>
                  </a:lnTo>
                  <a:lnTo>
                    <a:pt x="144957" y="411159"/>
                  </a:lnTo>
                  <a:lnTo>
                    <a:pt x="193563" y="478650"/>
                  </a:lnTo>
                  <a:lnTo>
                    <a:pt x="225781" y="516955"/>
                  </a:lnTo>
                  <a:lnTo>
                    <a:pt x="260051" y="553378"/>
                  </a:lnTo>
                  <a:lnTo>
                    <a:pt x="296282" y="587828"/>
                  </a:lnTo>
                  <a:lnTo>
                    <a:pt x="334387" y="620216"/>
                  </a:lnTo>
                  <a:lnTo>
                    <a:pt x="374275" y="650453"/>
                  </a:lnTo>
                  <a:lnTo>
                    <a:pt x="415859" y="678450"/>
                  </a:lnTo>
                  <a:lnTo>
                    <a:pt x="459049" y="704118"/>
                  </a:lnTo>
                  <a:lnTo>
                    <a:pt x="503757" y="727366"/>
                  </a:lnTo>
                  <a:lnTo>
                    <a:pt x="549893" y="748106"/>
                  </a:lnTo>
                  <a:lnTo>
                    <a:pt x="597370" y="766248"/>
                  </a:lnTo>
                  <a:lnTo>
                    <a:pt x="646097" y="781703"/>
                  </a:lnTo>
                  <a:lnTo>
                    <a:pt x="695985" y="794382"/>
                  </a:lnTo>
                  <a:lnTo>
                    <a:pt x="746948" y="804195"/>
                  </a:lnTo>
                  <a:lnTo>
                    <a:pt x="798894" y="811053"/>
                  </a:lnTo>
                  <a:lnTo>
                    <a:pt x="878563" y="815097"/>
                  </a:lnTo>
                  <a:lnTo>
                    <a:pt x="992883" y="815097"/>
                  </a:lnTo>
                  <a:lnTo>
                    <a:pt x="1834579" y="815097"/>
                  </a:lnTo>
                  <a:lnTo>
                    <a:pt x="1827459" y="756841"/>
                  </a:lnTo>
                  <a:lnTo>
                    <a:pt x="1817711" y="705659"/>
                  </a:lnTo>
                  <a:lnTo>
                    <a:pt x="1805118" y="655553"/>
                  </a:lnTo>
                  <a:lnTo>
                    <a:pt x="1789768" y="606613"/>
                  </a:lnTo>
                  <a:lnTo>
                    <a:pt x="1771750" y="558928"/>
                  </a:lnTo>
                  <a:lnTo>
                    <a:pt x="1751153" y="512586"/>
                  </a:lnTo>
                  <a:lnTo>
                    <a:pt x="1728064" y="467677"/>
                  </a:lnTo>
                  <a:lnTo>
                    <a:pt x="1702574" y="424290"/>
                  </a:lnTo>
                  <a:lnTo>
                    <a:pt x="1699593" y="419738"/>
                  </a:lnTo>
                  <a:lnTo>
                    <a:pt x="1692195" y="407743"/>
                  </a:lnTo>
                  <a:lnTo>
                    <a:pt x="1664240" y="366991"/>
                  </a:lnTo>
                  <a:lnTo>
                    <a:pt x="1634146" y="327911"/>
                  </a:lnTo>
                  <a:lnTo>
                    <a:pt x="1601998" y="290588"/>
                  </a:lnTo>
                  <a:lnTo>
                    <a:pt x="1567880" y="255107"/>
                  </a:lnTo>
                  <a:lnTo>
                    <a:pt x="1531877" y="221553"/>
                  </a:lnTo>
                  <a:lnTo>
                    <a:pt x="1494074" y="190012"/>
                  </a:lnTo>
                  <a:lnTo>
                    <a:pt x="1454555" y="160569"/>
                  </a:lnTo>
                  <a:lnTo>
                    <a:pt x="1413406" y="133309"/>
                  </a:lnTo>
                  <a:lnTo>
                    <a:pt x="1370711" y="108317"/>
                  </a:lnTo>
                  <a:lnTo>
                    <a:pt x="1326554" y="85679"/>
                  </a:lnTo>
                  <a:lnTo>
                    <a:pt x="1281022" y="65479"/>
                  </a:lnTo>
                  <a:lnTo>
                    <a:pt x="1234198" y="47803"/>
                  </a:lnTo>
                  <a:lnTo>
                    <a:pt x="1186168" y="32736"/>
                  </a:lnTo>
                  <a:lnTo>
                    <a:pt x="1137015" y="20364"/>
                  </a:lnTo>
                  <a:lnTo>
                    <a:pt x="1086826" y="10772"/>
                  </a:lnTo>
                  <a:lnTo>
                    <a:pt x="1035684" y="4044"/>
                  </a:lnTo>
                  <a:lnTo>
                    <a:pt x="956015" y="0"/>
                  </a:lnTo>
                  <a:close/>
                </a:path>
              </a:pathLst>
            </a:custGeom>
            <a:ln w="12699">
              <a:solidFill>
                <a:srgbClr val="F4C0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40708" y="6385"/>
              <a:ext cx="5651291" cy="6261961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495790" y="1545048"/>
            <a:ext cx="5377815" cy="0"/>
          </a:xfrm>
          <a:custGeom>
            <a:avLst/>
            <a:gdLst/>
            <a:ahLst/>
            <a:cxnLst/>
            <a:rect l="l" t="t" r="r" b="b"/>
            <a:pathLst>
              <a:path w="5377815">
                <a:moveTo>
                  <a:pt x="5377589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F4C0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2629" y="625368"/>
            <a:ext cx="4656455" cy="4921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050" spc="-5" dirty="0">
                <a:solidFill>
                  <a:srgbClr val="406F70"/>
                </a:solidFill>
              </a:rPr>
              <a:t>3)</a:t>
            </a:r>
            <a:r>
              <a:rPr sz="3050" spc="-15" dirty="0">
                <a:solidFill>
                  <a:srgbClr val="406F70"/>
                </a:solidFill>
              </a:rPr>
              <a:t> </a:t>
            </a:r>
            <a:r>
              <a:rPr sz="3050" spc="-10" dirty="0">
                <a:solidFill>
                  <a:srgbClr val="406F70"/>
                </a:solidFill>
              </a:rPr>
              <a:t>Mejoras </a:t>
            </a:r>
            <a:r>
              <a:rPr sz="3050" dirty="0">
                <a:solidFill>
                  <a:srgbClr val="406F70"/>
                </a:solidFill>
              </a:rPr>
              <a:t>en</a:t>
            </a:r>
            <a:r>
              <a:rPr sz="3050" spc="-10" dirty="0">
                <a:solidFill>
                  <a:srgbClr val="406F70"/>
                </a:solidFill>
              </a:rPr>
              <a:t> </a:t>
            </a:r>
            <a:r>
              <a:rPr sz="3050" dirty="0">
                <a:solidFill>
                  <a:srgbClr val="406F70"/>
                </a:solidFill>
              </a:rPr>
              <a:t>la</a:t>
            </a:r>
            <a:r>
              <a:rPr sz="3050" spc="-10" dirty="0">
                <a:solidFill>
                  <a:srgbClr val="406F70"/>
                </a:solidFill>
              </a:rPr>
              <a:t> Información</a:t>
            </a:r>
            <a:endParaRPr sz="305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pc="-20" dirty="0"/>
              <a:t>INNOVATION</a:t>
            </a:r>
            <a:r>
              <a:rPr spc="-15" dirty="0"/>
              <a:t> </a:t>
            </a:r>
            <a:r>
              <a:rPr spc="-5" dirty="0"/>
              <a:t>FOR</a:t>
            </a:r>
            <a:r>
              <a:rPr spc="-10" dirty="0"/>
              <a:t> </a:t>
            </a:r>
            <a:r>
              <a:rPr spc="-5" dirty="0"/>
              <a:t>THE</a:t>
            </a:r>
            <a:r>
              <a:rPr spc="-10" dirty="0"/>
              <a:t> </a:t>
            </a:r>
            <a:r>
              <a:rPr spc="-5" dirty="0"/>
              <a:t>FOOD</a:t>
            </a:r>
            <a:r>
              <a:rPr spc="-15" dirty="0"/>
              <a:t> </a:t>
            </a:r>
            <a:r>
              <a:rPr spc="-10" dirty="0"/>
              <a:t>SERVICE SECTOR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6039" y="1660372"/>
            <a:ext cx="5118100" cy="13792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just">
              <a:lnSpc>
                <a:spcPts val="2590"/>
              </a:lnSpc>
              <a:spcBef>
                <a:spcPts val="425"/>
              </a:spcBef>
            </a:pPr>
            <a:r>
              <a:rPr sz="2400" b="1" spc="-5" dirty="0">
                <a:solidFill>
                  <a:srgbClr val="406F70"/>
                </a:solidFill>
                <a:latin typeface="Calibri"/>
                <a:cs typeface="Calibri"/>
              </a:rPr>
              <a:t>Los servicios de </a:t>
            </a:r>
            <a:r>
              <a:rPr sz="2400" b="1" spc="-15" dirty="0">
                <a:solidFill>
                  <a:srgbClr val="406F70"/>
                </a:solidFill>
                <a:latin typeface="Calibri"/>
                <a:cs typeface="Calibri"/>
              </a:rPr>
              <a:t>punto</a:t>
            </a:r>
            <a:r>
              <a:rPr sz="2400" b="1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406F70"/>
                </a:solidFill>
                <a:latin typeface="Calibri"/>
                <a:cs typeface="Calibri"/>
              </a:rPr>
              <a:t>de </a:t>
            </a:r>
            <a:r>
              <a:rPr sz="2400" b="1" spc="-20" dirty="0">
                <a:solidFill>
                  <a:srgbClr val="406F70"/>
                </a:solidFill>
                <a:latin typeface="Calibri"/>
                <a:cs typeface="Calibri"/>
              </a:rPr>
              <a:t>venta</a:t>
            </a:r>
            <a:r>
              <a:rPr sz="2400" b="1" spc="5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(TPV)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son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un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área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en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crecimiento</a:t>
            </a:r>
            <a:r>
              <a:rPr sz="2400" spc="509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</a:t>
            </a:r>
            <a:r>
              <a:rPr sz="2400" spc="54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medida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que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las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empresas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de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servicios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alimentarios</a:t>
            </a:r>
            <a:r>
              <a:rPr sz="2400" spc="15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6F70"/>
                </a:solidFill>
                <a:latin typeface="Calibri"/>
                <a:cs typeface="Calibri"/>
              </a:rPr>
              <a:t>tratan</a:t>
            </a:r>
            <a:r>
              <a:rPr sz="2400" spc="15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</a:t>
            </a:r>
            <a:r>
              <a:rPr sz="2400" spc="16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incorporar</a:t>
            </a:r>
            <a:r>
              <a:rPr sz="2400" spc="15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las</a:t>
            </a:r>
            <a:r>
              <a:rPr sz="2400" spc="15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TIC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6039" y="2977108"/>
            <a:ext cx="51098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21690" algn="l"/>
                <a:tab pos="2390775" algn="l"/>
                <a:tab pos="3004185" algn="l"/>
                <a:tab pos="3704590" algn="l"/>
              </a:tabLst>
            </a:pP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má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s	</a:t>
            </a:r>
            <a:r>
              <a:rPr sz="2400" spc="-40" dirty="0">
                <a:solidFill>
                  <a:srgbClr val="406F70"/>
                </a:solidFill>
                <a:latin typeface="Calibri"/>
                <a:cs typeface="Calibri"/>
              </a:rPr>
              <a:t>av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an</a:t>
            </a:r>
            <a:r>
              <a:rPr sz="2400" spc="-40" dirty="0">
                <a:solidFill>
                  <a:srgbClr val="406F70"/>
                </a:solidFill>
                <a:latin typeface="Calibri"/>
                <a:cs typeface="Calibri"/>
              </a:rPr>
              <a:t>z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adas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n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su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s	actividades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6039" y="3215867"/>
            <a:ext cx="5095875" cy="937894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cotidianas.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Algunas</a:t>
            </a:r>
            <a:r>
              <a:rPr sz="2400" spc="13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empresas</a:t>
            </a:r>
            <a:r>
              <a:rPr sz="2400" spc="14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están</a:t>
            </a:r>
            <a:r>
              <a:rPr sz="2400" spc="14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llevando</a:t>
            </a:r>
            <a:r>
              <a:rPr sz="2400" spc="13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esto</a:t>
            </a:r>
            <a:r>
              <a:rPr sz="2400" spc="14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6039" y="4091659"/>
            <a:ext cx="5105400" cy="20370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just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siguiente nivel.</a:t>
            </a:r>
            <a:r>
              <a:rPr sz="2400" spc="520" dirty="0">
                <a:solidFill>
                  <a:srgbClr val="406F70"/>
                </a:solidFill>
                <a:latin typeface="Calibri"/>
                <a:cs typeface="Calibri"/>
              </a:rPr>
              <a:t> 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Empresas como</a:t>
            </a:r>
            <a:r>
              <a:rPr sz="2400" spc="52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u="heavy" spc="-15" dirty="0">
                <a:solidFill>
                  <a:srgbClr val="406F70"/>
                </a:solidFill>
                <a:uFill>
                  <a:solidFill>
                    <a:srgbClr val="406F70"/>
                  </a:solidFill>
                </a:uFill>
                <a:latin typeface="Calibri"/>
                <a:cs typeface="Calibri"/>
              </a:rPr>
              <a:t>‘Toast’ </a:t>
            </a:r>
            <a:r>
              <a:rPr sz="2400" spc="-53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y </a:t>
            </a:r>
            <a:r>
              <a:rPr sz="2400" u="heavy" spc="-50" dirty="0">
                <a:solidFill>
                  <a:srgbClr val="406F70"/>
                </a:solidFill>
                <a:uFill>
                  <a:solidFill>
                    <a:srgbClr val="406F70"/>
                  </a:solidFill>
                </a:uFill>
                <a:latin typeface="Calibri"/>
                <a:cs typeface="Calibri"/>
              </a:rPr>
              <a:t>‘Avero’</a:t>
            </a:r>
            <a:r>
              <a:rPr sz="2400" spc="-4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ofrecen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sistemas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software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integrados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que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recopilan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datos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todas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las</a:t>
            </a:r>
            <a:r>
              <a:rPr sz="2400" spc="53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operaciones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y</a:t>
            </a:r>
            <a:r>
              <a:rPr sz="2400" spc="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proporcionan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información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los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propietarios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para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que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puedan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optimizar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sus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negocios.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714431" y="349810"/>
            <a:ext cx="2477770" cy="1660525"/>
            <a:chOff x="9714431" y="349810"/>
            <a:chExt cx="2477770" cy="1660525"/>
          </a:xfrm>
        </p:grpSpPr>
        <p:sp>
          <p:nvSpPr>
            <p:cNvPr id="3" name="object 3"/>
            <p:cNvSpPr/>
            <p:nvPr/>
          </p:nvSpPr>
          <p:spPr>
            <a:xfrm>
              <a:off x="9861131" y="349810"/>
              <a:ext cx="2331085" cy="1305560"/>
            </a:xfrm>
            <a:custGeom>
              <a:avLst/>
              <a:gdLst/>
              <a:ahLst/>
              <a:cxnLst/>
              <a:rect l="l" t="t" r="r" b="b"/>
              <a:pathLst>
                <a:path w="2331084" h="1305560">
                  <a:moveTo>
                    <a:pt x="1598595" y="1305473"/>
                  </a:moveTo>
                  <a:lnTo>
                    <a:pt x="1414534" y="1305473"/>
                  </a:lnTo>
                  <a:lnTo>
                    <a:pt x="1286262" y="1298995"/>
                  </a:lnTo>
                  <a:lnTo>
                    <a:pt x="1235899" y="1292981"/>
                  </a:lnTo>
                  <a:lnTo>
                    <a:pt x="1186085" y="1285243"/>
                  </a:lnTo>
                  <a:lnTo>
                    <a:pt x="1136852" y="1275811"/>
                  </a:lnTo>
                  <a:lnTo>
                    <a:pt x="1088230" y="1264716"/>
                  </a:lnTo>
                  <a:lnTo>
                    <a:pt x="1040251" y="1251989"/>
                  </a:lnTo>
                  <a:lnTo>
                    <a:pt x="992946" y="1237662"/>
                  </a:lnTo>
                  <a:lnTo>
                    <a:pt x="946345" y="1221764"/>
                  </a:lnTo>
                  <a:lnTo>
                    <a:pt x="900479" y="1204328"/>
                  </a:lnTo>
                  <a:lnTo>
                    <a:pt x="855379" y="1185384"/>
                  </a:lnTo>
                  <a:lnTo>
                    <a:pt x="811077" y="1164962"/>
                  </a:lnTo>
                  <a:lnTo>
                    <a:pt x="767603" y="1143094"/>
                  </a:lnTo>
                  <a:lnTo>
                    <a:pt x="724987" y="1119810"/>
                  </a:lnTo>
                  <a:lnTo>
                    <a:pt x="683262" y="1095143"/>
                  </a:lnTo>
                  <a:lnTo>
                    <a:pt x="642457" y="1069121"/>
                  </a:lnTo>
                  <a:lnTo>
                    <a:pt x="602604" y="1041777"/>
                  </a:lnTo>
                  <a:lnTo>
                    <a:pt x="563734" y="1013141"/>
                  </a:lnTo>
                  <a:lnTo>
                    <a:pt x="525877" y="983245"/>
                  </a:lnTo>
                  <a:lnTo>
                    <a:pt x="489065" y="952118"/>
                  </a:lnTo>
                  <a:lnTo>
                    <a:pt x="453327" y="919793"/>
                  </a:lnTo>
                  <a:lnTo>
                    <a:pt x="418697" y="886299"/>
                  </a:lnTo>
                  <a:lnTo>
                    <a:pt x="385203" y="851668"/>
                  </a:lnTo>
                  <a:lnTo>
                    <a:pt x="352877" y="815931"/>
                  </a:lnTo>
                  <a:lnTo>
                    <a:pt x="321751" y="779119"/>
                  </a:lnTo>
                  <a:lnTo>
                    <a:pt x="291854" y="741262"/>
                  </a:lnTo>
                  <a:lnTo>
                    <a:pt x="263218" y="702391"/>
                  </a:lnTo>
                  <a:lnTo>
                    <a:pt x="233388" y="658520"/>
                  </a:lnTo>
                  <a:lnTo>
                    <a:pt x="234224" y="658520"/>
                  </a:lnTo>
                  <a:lnTo>
                    <a:pt x="197171" y="600944"/>
                  </a:lnTo>
                  <a:lnTo>
                    <a:pt x="171493" y="556433"/>
                  </a:lnTo>
                  <a:lnTo>
                    <a:pt x="147381" y="510935"/>
                  </a:lnTo>
                  <a:lnTo>
                    <a:pt x="124871" y="464486"/>
                  </a:lnTo>
                  <a:lnTo>
                    <a:pt x="104002" y="417124"/>
                  </a:lnTo>
                  <a:lnTo>
                    <a:pt x="84809" y="368885"/>
                  </a:lnTo>
                  <a:lnTo>
                    <a:pt x="67330" y="319805"/>
                  </a:lnTo>
                  <a:lnTo>
                    <a:pt x="51600" y="269923"/>
                  </a:lnTo>
                  <a:lnTo>
                    <a:pt x="37658" y="219274"/>
                  </a:lnTo>
                  <a:lnTo>
                    <a:pt x="25539" y="167896"/>
                  </a:lnTo>
                  <a:lnTo>
                    <a:pt x="15280" y="115824"/>
                  </a:lnTo>
                  <a:lnTo>
                    <a:pt x="6919" y="63097"/>
                  </a:lnTo>
                  <a:lnTo>
                    <a:pt x="492" y="9749"/>
                  </a:lnTo>
                  <a:lnTo>
                    <a:pt x="0" y="0"/>
                  </a:lnTo>
                  <a:lnTo>
                    <a:pt x="1355174" y="0"/>
                  </a:lnTo>
                  <a:lnTo>
                    <a:pt x="1539235" y="0"/>
                  </a:lnTo>
                  <a:lnTo>
                    <a:pt x="1667506" y="6478"/>
                  </a:lnTo>
                  <a:lnTo>
                    <a:pt x="1718352" y="12558"/>
                  </a:lnTo>
                  <a:lnTo>
                    <a:pt x="1768637" y="20396"/>
                  </a:lnTo>
                  <a:lnTo>
                    <a:pt x="1818329" y="29960"/>
                  </a:lnTo>
                  <a:lnTo>
                    <a:pt x="1867397" y="41217"/>
                  </a:lnTo>
                  <a:lnTo>
                    <a:pt x="1915808" y="54137"/>
                  </a:lnTo>
                  <a:lnTo>
                    <a:pt x="1963532" y="68686"/>
                  </a:lnTo>
                  <a:lnTo>
                    <a:pt x="2010535" y="84835"/>
                  </a:lnTo>
                  <a:lnTo>
                    <a:pt x="2056787" y="102550"/>
                  </a:lnTo>
                  <a:lnTo>
                    <a:pt x="2102256" y="121799"/>
                  </a:lnTo>
                  <a:lnTo>
                    <a:pt x="2146909" y="142552"/>
                  </a:lnTo>
                  <a:lnTo>
                    <a:pt x="2190715" y="164776"/>
                  </a:lnTo>
                  <a:lnTo>
                    <a:pt x="2233642" y="188439"/>
                  </a:lnTo>
                  <a:lnTo>
                    <a:pt x="2275658" y="213510"/>
                  </a:lnTo>
                  <a:lnTo>
                    <a:pt x="2330867" y="252115"/>
                  </a:lnTo>
                  <a:lnTo>
                    <a:pt x="2330867" y="1305472"/>
                  </a:lnTo>
                  <a:lnTo>
                    <a:pt x="1598595" y="1305472"/>
                  </a:lnTo>
                  <a:close/>
                </a:path>
              </a:pathLst>
            </a:custGeom>
            <a:solidFill>
              <a:srgbClr val="406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720781" y="1188534"/>
              <a:ext cx="1835150" cy="815340"/>
            </a:xfrm>
            <a:custGeom>
              <a:avLst/>
              <a:gdLst/>
              <a:ahLst/>
              <a:cxnLst/>
              <a:rect l="l" t="t" r="r" b="b"/>
              <a:pathLst>
                <a:path w="1835150" h="815339">
                  <a:moveTo>
                    <a:pt x="956015" y="0"/>
                  </a:moveTo>
                  <a:lnTo>
                    <a:pt x="841695" y="0"/>
                  </a:lnTo>
                  <a:lnTo>
                    <a:pt x="0" y="0"/>
                  </a:lnTo>
                  <a:lnTo>
                    <a:pt x="6745" y="55906"/>
                  </a:lnTo>
                  <a:lnTo>
                    <a:pt x="15861" y="104829"/>
                  </a:lnTo>
                  <a:lnTo>
                    <a:pt x="27578" y="152778"/>
                  </a:lnTo>
                  <a:lnTo>
                    <a:pt x="41817" y="199676"/>
                  </a:lnTo>
                  <a:lnTo>
                    <a:pt x="58503" y="245446"/>
                  </a:lnTo>
                  <a:lnTo>
                    <a:pt x="77557" y="290011"/>
                  </a:lnTo>
                  <a:lnTo>
                    <a:pt x="98902" y="333291"/>
                  </a:lnTo>
                  <a:lnTo>
                    <a:pt x="122462" y="375211"/>
                  </a:lnTo>
                  <a:lnTo>
                    <a:pt x="145475" y="411160"/>
                  </a:lnTo>
                  <a:lnTo>
                    <a:pt x="144957" y="411160"/>
                  </a:lnTo>
                  <a:lnTo>
                    <a:pt x="193563" y="478650"/>
                  </a:lnTo>
                  <a:lnTo>
                    <a:pt x="225782" y="516955"/>
                  </a:lnTo>
                  <a:lnTo>
                    <a:pt x="260051" y="553377"/>
                  </a:lnTo>
                  <a:lnTo>
                    <a:pt x="296282" y="587827"/>
                  </a:lnTo>
                  <a:lnTo>
                    <a:pt x="334387" y="620216"/>
                  </a:lnTo>
                  <a:lnTo>
                    <a:pt x="374275" y="650453"/>
                  </a:lnTo>
                  <a:lnTo>
                    <a:pt x="415859" y="678450"/>
                  </a:lnTo>
                  <a:lnTo>
                    <a:pt x="459049" y="704118"/>
                  </a:lnTo>
                  <a:lnTo>
                    <a:pt x="503757" y="727366"/>
                  </a:lnTo>
                  <a:lnTo>
                    <a:pt x="549894" y="748106"/>
                  </a:lnTo>
                  <a:lnTo>
                    <a:pt x="597370" y="766248"/>
                  </a:lnTo>
                  <a:lnTo>
                    <a:pt x="646097" y="781703"/>
                  </a:lnTo>
                  <a:lnTo>
                    <a:pt x="695986" y="794382"/>
                  </a:lnTo>
                  <a:lnTo>
                    <a:pt x="746948" y="804195"/>
                  </a:lnTo>
                  <a:lnTo>
                    <a:pt x="798894" y="811053"/>
                  </a:lnTo>
                  <a:lnTo>
                    <a:pt x="878562" y="815097"/>
                  </a:lnTo>
                  <a:lnTo>
                    <a:pt x="992883" y="815097"/>
                  </a:lnTo>
                  <a:lnTo>
                    <a:pt x="1834578" y="815097"/>
                  </a:lnTo>
                  <a:lnTo>
                    <a:pt x="1827459" y="756840"/>
                  </a:lnTo>
                  <a:lnTo>
                    <a:pt x="1817712" y="705658"/>
                  </a:lnTo>
                  <a:lnTo>
                    <a:pt x="1805118" y="655553"/>
                  </a:lnTo>
                  <a:lnTo>
                    <a:pt x="1789768" y="606613"/>
                  </a:lnTo>
                  <a:lnTo>
                    <a:pt x="1771750" y="558928"/>
                  </a:lnTo>
                  <a:lnTo>
                    <a:pt x="1751153" y="512586"/>
                  </a:lnTo>
                  <a:lnTo>
                    <a:pt x="1728064" y="467677"/>
                  </a:lnTo>
                  <a:lnTo>
                    <a:pt x="1702574" y="424290"/>
                  </a:lnTo>
                  <a:lnTo>
                    <a:pt x="1699593" y="419738"/>
                  </a:lnTo>
                  <a:lnTo>
                    <a:pt x="1692195" y="407743"/>
                  </a:lnTo>
                  <a:lnTo>
                    <a:pt x="1664241" y="366991"/>
                  </a:lnTo>
                  <a:lnTo>
                    <a:pt x="1634147" y="327911"/>
                  </a:lnTo>
                  <a:lnTo>
                    <a:pt x="1601998" y="290588"/>
                  </a:lnTo>
                  <a:lnTo>
                    <a:pt x="1567880" y="255107"/>
                  </a:lnTo>
                  <a:lnTo>
                    <a:pt x="1531877" y="221553"/>
                  </a:lnTo>
                  <a:lnTo>
                    <a:pt x="1494074" y="190012"/>
                  </a:lnTo>
                  <a:lnTo>
                    <a:pt x="1454555" y="160569"/>
                  </a:lnTo>
                  <a:lnTo>
                    <a:pt x="1413406" y="133309"/>
                  </a:lnTo>
                  <a:lnTo>
                    <a:pt x="1370711" y="108317"/>
                  </a:lnTo>
                  <a:lnTo>
                    <a:pt x="1326555" y="85679"/>
                  </a:lnTo>
                  <a:lnTo>
                    <a:pt x="1281022" y="65479"/>
                  </a:lnTo>
                  <a:lnTo>
                    <a:pt x="1234198" y="47803"/>
                  </a:lnTo>
                  <a:lnTo>
                    <a:pt x="1186168" y="32736"/>
                  </a:lnTo>
                  <a:lnTo>
                    <a:pt x="1137015" y="20364"/>
                  </a:lnTo>
                  <a:lnTo>
                    <a:pt x="1086826" y="10772"/>
                  </a:lnTo>
                  <a:lnTo>
                    <a:pt x="1035684" y="4044"/>
                  </a:lnTo>
                  <a:lnTo>
                    <a:pt x="956015" y="0"/>
                  </a:lnTo>
                  <a:close/>
                </a:path>
              </a:pathLst>
            </a:custGeom>
            <a:ln w="12699">
              <a:solidFill>
                <a:srgbClr val="F4C0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32220" y="2079145"/>
            <a:ext cx="10774045" cy="37179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just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El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Internet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 las Cosas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o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IoT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y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el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Internet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del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Comportamiento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IoB son aspectos </a:t>
            </a:r>
            <a:r>
              <a:rPr sz="2400" spc="-20" dirty="0">
                <a:solidFill>
                  <a:srgbClr val="406F70"/>
                </a:solidFill>
                <a:latin typeface="Calibri"/>
                <a:cs typeface="Calibri"/>
              </a:rPr>
              <a:t>clave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en el papel del Big </a:t>
            </a:r>
            <a:r>
              <a:rPr sz="2400" spc="-20" dirty="0">
                <a:solidFill>
                  <a:srgbClr val="406F70"/>
                </a:solidFill>
                <a:latin typeface="Calibri"/>
                <a:cs typeface="Calibri"/>
              </a:rPr>
              <a:t>Data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en el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sector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alimentario.</a:t>
            </a:r>
            <a:r>
              <a:rPr sz="2400" spc="107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El IoT se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utiliza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para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explicar cómo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una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red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objetos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físicos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"inteligentes"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interconectados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recoge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intercambia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información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y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datos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 </a:t>
            </a:r>
            <a:r>
              <a:rPr sz="2400" spc="-25" dirty="0">
                <a:solidFill>
                  <a:srgbClr val="406F70"/>
                </a:solidFill>
                <a:latin typeface="Calibri"/>
                <a:cs typeface="Calibri"/>
              </a:rPr>
              <a:t>través</a:t>
            </a:r>
            <a:r>
              <a:rPr sz="2400" spc="-2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Internet.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Los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dispositivos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inteligentes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están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ahora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presentes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en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todas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las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cocinas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y </a:t>
            </a:r>
            <a:r>
              <a:rPr sz="2400" spc="-20" dirty="0">
                <a:solidFill>
                  <a:srgbClr val="406F70"/>
                </a:solidFill>
                <a:latin typeface="Calibri"/>
                <a:cs typeface="Calibri"/>
              </a:rPr>
              <a:t>restaurantes, ya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sean unidades de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punto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venta,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frigoríficos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inteligentes,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IA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en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las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cocinas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o</a:t>
            </a:r>
            <a:r>
              <a:rPr sz="2400" spc="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aplicaciones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para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los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consumidores,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la </a:t>
            </a:r>
            <a:r>
              <a:rPr sz="2400" spc="-53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oportunidad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recopilar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datos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6F70"/>
                </a:solidFill>
                <a:latin typeface="Calibri"/>
                <a:cs typeface="Calibri"/>
              </a:rPr>
              <a:t>está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en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todas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partes.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12700" marR="7620" algn="just">
              <a:lnSpc>
                <a:spcPts val="2590"/>
              </a:lnSpc>
            </a:pP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IoB se </a:t>
            </a:r>
            <a:r>
              <a:rPr sz="2400" spc="-20" dirty="0">
                <a:solidFill>
                  <a:srgbClr val="406F70"/>
                </a:solidFill>
                <a:latin typeface="Calibri"/>
                <a:cs typeface="Calibri"/>
              </a:rPr>
              <a:t>refiere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la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forma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en que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estos datos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se analizan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 </a:t>
            </a:r>
            <a:r>
              <a:rPr sz="2400" spc="-25" dirty="0">
                <a:solidFill>
                  <a:srgbClr val="406F70"/>
                </a:solidFill>
                <a:latin typeface="Calibri"/>
                <a:cs typeface="Calibri"/>
              </a:rPr>
              <a:t>través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 una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lente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psicología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del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comportamiento con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el fin de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obtener información valiosa sobre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los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comportamientos</a:t>
            </a:r>
            <a:r>
              <a:rPr sz="2400" spc="14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</a:t>
            </a:r>
            <a:r>
              <a:rPr sz="2400" spc="14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los</a:t>
            </a:r>
            <a:r>
              <a:rPr sz="2400" spc="14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consumidores,</a:t>
            </a:r>
            <a:r>
              <a:rPr sz="2400" spc="14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que</a:t>
            </a:r>
            <a:r>
              <a:rPr sz="2400" spc="14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</a:t>
            </a:r>
            <a:r>
              <a:rPr sz="2400" spc="14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su</a:t>
            </a:r>
            <a:r>
              <a:rPr sz="2400" spc="14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6F70"/>
                </a:solidFill>
                <a:latin typeface="Calibri"/>
                <a:cs typeface="Calibri"/>
              </a:rPr>
              <a:t>vez</a:t>
            </a:r>
            <a:r>
              <a:rPr sz="2400" spc="15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ayudan</a:t>
            </a:r>
            <a:r>
              <a:rPr sz="2400" spc="14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</a:t>
            </a:r>
            <a:r>
              <a:rPr sz="2400" spc="14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las</a:t>
            </a:r>
            <a:r>
              <a:rPr sz="2400" spc="14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empresas</a:t>
            </a:r>
            <a:r>
              <a:rPr sz="2400" spc="14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</a:t>
            </a:r>
            <a:r>
              <a:rPr sz="2400" spc="14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llegar</a:t>
            </a:r>
            <a:r>
              <a:rPr sz="2400" spc="14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2220" y="5810913"/>
            <a:ext cx="7033259" cy="655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los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consumidores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y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ofrecer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un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mejor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ajuste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del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mercado.</a:t>
            </a:r>
            <a:endParaRPr sz="2400">
              <a:latin typeface="Calibri"/>
              <a:cs typeface="Calibri"/>
            </a:endParaRPr>
          </a:p>
          <a:p>
            <a:pPr marL="346710">
              <a:lnSpc>
                <a:spcPct val="100000"/>
              </a:lnSpc>
              <a:spcBef>
                <a:spcPts val="1430"/>
              </a:spcBef>
            </a:pPr>
            <a:r>
              <a:rPr sz="1000" spc="-20" dirty="0">
                <a:solidFill>
                  <a:srgbClr val="406F70"/>
                </a:solidFill>
                <a:latin typeface="Calibri"/>
                <a:cs typeface="Calibri"/>
              </a:rPr>
              <a:t>INNOVATION</a:t>
            </a:r>
            <a:r>
              <a:rPr sz="10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6F70"/>
                </a:solidFill>
                <a:latin typeface="Calibri"/>
                <a:cs typeface="Calibri"/>
              </a:rPr>
              <a:t>FOR</a:t>
            </a:r>
            <a:r>
              <a:rPr sz="10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6F70"/>
                </a:solidFill>
                <a:latin typeface="Calibri"/>
                <a:cs typeface="Calibri"/>
              </a:rPr>
              <a:t>THE</a:t>
            </a:r>
            <a:r>
              <a:rPr sz="10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6F70"/>
                </a:solidFill>
                <a:latin typeface="Calibri"/>
                <a:cs typeface="Calibri"/>
              </a:rPr>
              <a:t>FOOD</a:t>
            </a:r>
            <a:r>
              <a:rPr sz="1000" spc="-10" dirty="0">
                <a:solidFill>
                  <a:srgbClr val="406F70"/>
                </a:solidFill>
                <a:latin typeface="Calibri"/>
                <a:cs typeface="Calibri"/>
              </a:rPr>
              <a:t> SERVICE</a:t>
            </a:r>
            <a:r>
              <a:rPr sz="10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6F70"/>
                </a:solidFill>
                <a:latin typeface="Calibri"/>
                <a:cs typeface="Calibri"/>
              </a:rPr>
              <a:t>SECTOR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2220" y="959656"/>
            <a:ext cx="44278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¿Has</a:t>
            </a:r>
            <a:r>
              <a:rPr sz="3600" spc="-25" dirty="0"/>
              <a:t> </a:t>
            </a:r>
            <a:r>
              <a:rPr sz="3600" spc="-5" dirty="0"/>
              <a:t>oído</a:t>
            </a:r>
            <a:r>
              <a:rPr sz="3600" spc="-20" dirty="0"/>
              <a:t> </a:t>
            </a:r>
            <a:r>
              <a:rPr sz="3600" spc="-5" dirty="0"/>
              <a:t>de</a:t>
            </a:r>
            <a:r>
              <a:rPr sz="3600" spc="-20" dirty="0"/>
              <a:t> </a:t>
            </a:r>
            <a:r>
              <a:rPr sz="3600" spc="-5" dirty="0"/>
              <a:t>IoT</a:t>
            </a:r>
            <a:r>
              <a:rPr sz="3600" spc="-20" dirty="0"/>
              <a:t> </a:t>
            </a:r>
            <a:r>
              <a:rPr sz="3600" dirty="0"/>
              <a:t>e</a:t>
            </a:r>
            <a:r>
              <a:rPr sz="3600" spc="-20" dirty="0"/>
              <a:t> </a:t>
            </a:r>
            <a:r>
              <a:rPr sz="3600" spc="-5" dirty="0"/>
              <a:t>IoB?</a:t>
            </a:r>
            <a:endParaRPr sz="36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6602" y="6282287"/>
            <a:ext cx="23723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406F70"/>
                </a:solidFill>
                <a:latin typeface="Calibri"/>
                <a:cs typeface="Calibri"/>
              </a:rPr>
              <a:t>INNOVATION</a:t>
            </a:r>
            <a:r>
              <a:rPr sz="10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6F70"/>
                </a:solidFill>
                <a:latin typeface="Calibri"/>
                <a:cs typeface="Calibri"/>
              </a:rPr>
              <a:t>FOR</a:t>
            </a:r>
            <a:r>
              <a:rPr sz="10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6F70"/>
                </a:solidFill>
                <a:latin typeface="Calibri"/>
                <a:cs typeface="Calibri"/>
              </a:rPr>
              <a:t>THE</a:t>
            </a:r>
            <a:r>
              <a:rPr sz="10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6F70"/>
                </a:solidFill>
                <a:latin typeface="Calibri"/>
                <a:cs typeface="Calibri"/>
              </a:rPr>
              <a:t>FOOD</a:t>
            </a:r>
            <a:r>
              <a:rPr sz="10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6F70"/>
                </a:solidFill>
                <a:latin typeface="Calibri"/>
                <a:cs typeface="Calibri"/>
              </a:rPr>
              <a:t>SERVICE SECTOR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2691" y="4545593"/>
            <a:ext cx="278320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b="1" spc="-20" dirty="0">
                <a:solidFill>
                  <a:srgbClr val="406F70"/>
                </a:solidFill>
                <a:latin typeface="Calibri"/>
                <a:cs typeface="Calibri"/>
              </a:rPr>
              <a:t>Internet</a:t>
            </a:r>
            <a:r>
              <a:rPr sz="3600" b="1" spc="-4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406F70"/>
                </a:solidFill>
                <a:latin typeface="Calibri"/>
                <a:cs typeface="Calibri"/>
              </a:rPr>
              <a:t>de</a:t>
            </a:r>
            <a:r>
              <a:rPr sz="3600" b="1" spc="-3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406F70"/>
                </a:solidFill>
                <a:latin typeface="Calibri"/>
                <a:cs typeface="Calibri"/>
              </a:rPr>
              <a:t>los </a:t>
            </a:r>
            <a:r>
              <a:rPr sz="3600" b="1" spc="-8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3600" b="1" spc="-15" dirty="0">
                <a:solidFill>
                  <a:srgbClr val="406F70"/>
                </a:solidFill>
                <a:latin typeface="Calibri"/>
                <a:cs typeface="Calibri"/>
              </a:rPr>
              <a:t>Objetos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069769" cy="358509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976996" y="3646528"/>
            <a:ext cx="6680834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  <a:tabLst>
                <a:tab pos="948055" algn="l"/>
                <a:tab pos="1831339" algn="l"/>
                <a:tab pos="2612390" algn="l"/>
                <a:tab pos="4004310" algn="l"/>
                <a:tab pos="5232400" algn="l"/>
              </a:tabLst>
            </a:pP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La</a:t>
            </a:r>
            <a:r>
              <a:rPr sz="2400" spc="37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"Internet</a:t>
            </a:r>
            <a:r>
              <a:rPr sz="2400" spc="37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de</a:t>
            </a:r>
            <a:r>
              <a:rPr sz="2400" spc="38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los</a:t>
            </a:r>
            <a:r>
              <a:rPr sz="2400" spc="37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objetos"</a:t>
            </a:r>
            <a:r>
              <a:rPr sz="2400" spc="38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(IoT)</a:t>
            </a:r>
            <a:r>
              <a:rPr sz="2400" spc="38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se</a:t>
            </a:r>
            <a:r>
              <a:rPr sz="2400" spc="38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85155"/>
                </a:solidFill>
                <a:latin typeface="Calibri"/>
                <a:cs typeface="Calibri"/>
              </a:rPr>
              <a:t>refiere</a:t>
            </a:r>
            <a:r>
              <a:rPr sz="2400" spc="37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</a:t>
            </a:r>
            <a:r>
              <a:rPr sz="2400" spc="38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cómo </a:t>
            </a:r>
            <a:r>
              <a:rPr sz="2400" spc="-52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un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	</a:t>
            </a:r>
            <a:r>
              <a:rPr sz="2400" spc="-35" dirty="0">
                <a:solidFill>
                  <a:srgbClr val="085155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d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e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obj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s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físi</a:t>
            </a:r>
            <a:r>
              <a:rPr sz="2400" spc="-20" dirty="0">
                <a:solidFill>
                  <a:srgbClr val="085155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s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i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n</a:t>
            </a:r>
            <a:r>
              <a:rPr sz="2400" spc="-30" dirty="0">
                <a:solidFill>
                  <a:srgbClr val="085155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eli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g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n</a:t>
            </a:r>
            <a:r>
              <a:rPr sz="2400" spc="-30" dirty="0">
                <a:solidFill>
                  <a:srgbClr val="085155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76996" y="4304896"/>
            <a:ext cx="6673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66950" algn="l"/>
                <a:tab pos="3313429" algn="l"/>
                <a:tab pos="5141595" algn="l"/>
                <a:tab pos="6069330" algn="l"/>
                <a:tab pos="6522720" algn="l"/>
              </a:tabLst>
            </a:pP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i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n</a:t>
            </a:r>
            <a:r>
              <a:rPr sz="2400" spc="-30" dirty="0">
                <a:solidFill>
                  <a:srgbClr val="085155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</a:t>
            </a:r>
            <a:r>
              <a:rPr sz="2400" spc="-35" dirty="0">
                <a:solidFill>
                  <a:srgbClr val="085155"/>
                </a:solidFill>
                <a:latin typeface="Calibri"/>
                <a:cs typeface="Calibri"/>
              </a:rPr>
              <a:t>r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onec</a:t>
            </a:r>
            <a:r>
              <a:rPr sz="2400" spc="-30" dirty="0">
                <a:solidFill>
                  <a:srgbClr val="085155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ados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pued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e	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omuni</a:t>
            </a:r>
            <a:r>
              <a:rPr sz="2400" spc="-20" dirty="0">
                <a:solidFill>
                  <a:srgbClr val="085155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085155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e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n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t</a:t>
            </a:r>
            <a:r>
              <a:rPr sz="2400" spc="-35" dirty="0">
                <a:solidFill>
                  <a:srgbClr val="085155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e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í	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76996" y="4634080"/>
            <a:ext cx="6675755" cy="21640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25400" algn="just">
              <a:lnSpc>
                <a:spcPts val="2590"/>
              </a:lnSpc>
              <a:spcBef>
                <a:spcPts val="425"/>
              </a:spcBef>
            </a:pP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recoger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e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intercambiar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información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y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datos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 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través </a:t>
            </a:r>
            <a:r>
              <a:rPr sz="2400" spc="-2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de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Internet.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ts val="2590"/>
              </a:lnSpc>
              <a:spcBef>
                <a:spcPts val="1005"/>
              </a:spcBef>
            </a:pP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En el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sector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de la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restauración, estos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objetos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pueden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incluir los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teléfonos inteligentes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de los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clientes,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los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sistemas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de </a:t>
            </a:r>
            <a:r>
              <a:rPr sz="2400" spc="-55" dirty="0">
                <a:solidFill>
                  <a:srgbClr val="085155"/>
                </a:solidFill>
                <a:latin typeface="Calibri"/>
                <a:cs typeface="Calibri"/>
              </a:rPr>
              <a:t>TPV,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los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sistemas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de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gestión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de mesas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y </a:t>
            </a:r>
            <a:r>
              <a:rPr sz="2400" spc="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los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aparatos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 de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cocina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inteligentes.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6602" y="6282287"/>
            <a:ext cx="23723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406F70"/>
                </a:solidFill>
                <a:latin typeface="Calibri"/>
                <a:cs typeface="Calibri"/>
              </a:rPr>
              <a:t>INNOVATION</a:t>
            </a:r>
            <a:r>
              <a:rPr sz="10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6F70"/>
                </a:solidFill>
                <a:latin typeface="Calibri"/>
                <a:cs typeface="Calibri"/>
              </a:rPr>
              <a:t>FOR</a:t>
            </a:r>
            <a:r>
              <a:rPr sz="10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6F70"/>
                </a:solidFill>
                <a:latin typeface="Calibri"/>
                <a:cs typeface="Calibri"/>
              </a:rPr>
              <a:t>THE</a:t>
            </a:r>
            <a:r>
              <a:rPr sz="10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6F70"/>
                </a:solidFill>
                <a:latin typeface="Calibri"/>
                <a:cs typeface="Calibri"/>
              </a:rPr>
              <a:t>FOOD</a:t>
            </a:r>
            <a:r>
              <a:rPr sz="10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6F70"/>
                </a:solidFill>
                <a:latin typeface="Calibri"/>
                <a:cs typeface="Calibri"/>
              </a:rPr>
              <a:t>SERVICE SECTOR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3358" y="4545593"/>
            <a:ext cx="321881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b="1" spc="-20" dirty="0">
                <a:solidFill>
                  <a:srgbClr val="085155"/>
                </a:solidFill>
                <a:latin typeface="Calibri"/>
                <a:cs typeface="Calibri"/>
              </a:rPr>
              <a:t>Internet </a:t>
            </a:r>
            <a:r>
              <a:rPr sz="3600" b="1" spc="-5" dirty="0">
                <a:solidFill>
                  <a:srgbClr val="085155"/>
                </a:solidFill>
                <a:latin typeface="Calibri"/>
                <a:cs typeface="Calibri"/>
              </a:rPr>
              <a:t>del </a:t>
            </a:r>
            <a:r>
              <a:rPr sz="3600" b="1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085155"/>
                </a:solidFill>
                <a:latin typeface="Calibri"/>
                <a:cs typeface="Calibri"/>
              </a:rPr>
              <a:t>c</a:t>
            </a:r>
            <a:r>
              <a:rPr sz="3600" b="1" spc="-5" dirty="0">
                <a:solidFill>
                  <a:srgbClr val="085155"/>
                </a:solidFill>
                <a:latin typeface="Calibri"/>
                <a:cs typeface="Calibri"/>
              </a:rPr>
              <a:t>ompor</a:t>
            </a:r>
            <a:r>
              <a:rPr sz="3600" b="1" spc="-35" dirty="0">
                <a:solidFill>
                  <a:srgbClr val="085155"/>
                </a:solidFill>
                <a:latin typeface="Calibri"/>
                <a:cs typeface="Calibri"/>
              </a:rPr>
              <a:t>t</a:t>
            </a:r>
            <a:r>
              <a:rPr sz="3600" b="1" spc="-5" dirty="0">
                <a:solidFill>
                  <a:srgbClr val="085155"/>
                </a:solidFill>
                <a:latin typeface="Calibri"/>
                <a:cs typeface="Calibri"/>
              </a:rPr>
              <a:t>amie</a:t>
            </a:r>
            <a:r>
              <a:rPr sz="3600" b="1" spc="-35" dirty="0">
                <a:solidFill>
                  <a:srgbClr val="085155"/>
                </a:solidFill>
                <a:latin typeface="Calibri"/>
                <a:cs typeface="Calibri"/>
              </a:rPr>
              <a:t>nt</a:t>
            </a:r>
            <a:r>
              <a:rPr sz="3600" b="1" dirty="0">
                <a:solidFill>
                  <a:srgbClr val="085155"/>
                </a:solidFill>
                <a:latin typeface="Calibri"/>
                <a:cs typeface="Calibri"/>
              </a:rPr>
              <a:t>o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069769" cy="358509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079739" y="3946332"/>
            <a:ext cx="6680834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Estos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datos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 recogidos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sobre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 los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consumidores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y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los </a:t>
            </a:r>
            <a:r>
              <a:rPr sz="2400" spc="-53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procesos</a:t>
            </a:r>
            <a:r>
              <a:rPr sz="2400" spc="26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de</a:t>
            </a:r>
            <a:r>
              <a:rPr sz="2400" spc="27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los</a:t>
            </a:r>
            <a:r>
              <a:rPr sz="2400" spc="26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dispositivos</a:t>
            </a:r>
            <a:r>
              <a:rPr sz="2400" spc="27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interconectados</a:t>
            </a:r>
            <a:r>
              <a:rPr sz="2400" spc="27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pueden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79739" y="4604700"/>
            <a:ext cx="66840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65375" algn="l"/>
              </a:tabLst>
            </a:pP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ser</a:t>
            </a:r>
            <a:r>
              <a:rPr sz="2400" spc="204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muy</a:t>
            </a:r>
            <a:r>
              <a:rPr sz="2400" spc="204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valiosos.	La</a:t>
            </a:r>
            <a:r>
              <a:rPr sz="2400" spc="19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"Internet</a:t>
            </a:r>
            <a:r>
              <a:rPr sz="2400" spc="19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del</a:t>
            </a:r>
            <a:r>
              <a:rPr sz="2400" spc="19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Comportamiento"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79739" y="4933884"/>
            <a:ext cx="6677659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  <a:tabLst>
                <a:tab pos="753110" algn="l"/>
                <a:tab pos="1177290" algn="l"/>
                <a:tab pos="2149475" algn="l"/>
                <a:tab pos="2449195" algn="l"/>
                <a:tab pos="3293110" algn="l"/>
                <a:tab pos="3716654" algn="l"/>
                <a:tab pos="4883785" algn="l"/>
                <a:tab pos="5682615" algn="l"/>
                <a:tab pos="6518275" algn="l"/>
              </a:tabLst>
            </a:pP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(IoB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)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e	</a:t>
            </a:r>
            <a:r>
              <a:rPr sz="2400" spc="-35" dirty="0">
                <a:solidFill>
                  <a:srgbClr val="085155"/>
                </a:solidFill>
                <a:latin typeface="Calibri"/>
                <a:cs typeface="Calibri"/>
              </a:rPr>
              <a:t>r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fie</a:t>
            </a:r>
            <a:r>
              <a:rPr sz="2400" spc="-35" dirty="0">
                <a:solidFill>
                  <a:srgbClr val="085155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e	a	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óm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o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e	anali</a:t>
            </a:r>
            <a:r>
              <a:rPr sz="2400" spc="-40" dirty="0">
                <a:solidFill>
                  <a:srgbClr val="085155"/>
                </a:solidFill>
                <a:latin typeface="Calibri"/>
                <a:cs typeface="Calibri"/>
              </a:rPr>
              <a:t>z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an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085155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s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at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s	a  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través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de</a:t>
            </a:r>
            <a:r>
              <a:rPr sz="2400" spc="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una</a:t>
            </a:r>
            <a:r>
              <a:rPr sz="2400" spc="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lente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de</a:t>
            </a:r>
            <a:r>
              <a:rPr sz="2400" spc="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psicología</a:t>
            </a:r>
            <a:r>
              <a:rPr sz="2400" spc="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del</a:t>
            </a:r>
            <a:r>
              <a:rPr sz="2400" spc="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comportamiento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79739" y="5592252"/>
            <a:ext cx="6665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0570" algn="l"/>
                <a:tab pos="1929764" algn="l"/>
                <a:tab pos="2465070" algn="l"/>
                <a:tab pos="3771265" algn="l"/>
                <a:tab pos="4095115" algn="l"/>
                <a:tab pos="5805805" algn="l"/>
                <a:tab pos="6303010" algn="l"/>
              </a:tabLst>
            </a:pP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pa</a:t>
            </a:r>
            <a:r>
              <a:rPr sz="2400" spc="-50" dirty="0">
                <a:solidFill>
                  <a:srgbClr val="085155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	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onoce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r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lo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s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i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n</a:t>
            </a:r>
            <a:r>
              <a:rPr sz="2400" spc="-30" dirty="0">
                <a:solidFill>
                  <a:srgbClr val="085155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</a:t>
            </a:r>
            <a:r>
              <a:rPr sz="2400" spc="-35" dirty="0">
                <a:solidFill>
                  <a:srgbClr val="085155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ese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s	y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p</a:t>
            </a:r>
            <a:r>
              <a:rPr sz="2400" spc="-35" dirty="0">
                <a:solidFill>
                  <a:srgbClr val="085155"/>
                </a:solidFill>
                <a:latin typeface="Calibri"/>
                <a:cs typeface="Calibri"/>
              </a:rPr>
              <a:t>r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085155"/>
                </a:solidFill>
                <a:latin typeface="Calibri"/>
                <a:cs typeface="Calibri"/>
              </a:rPr>
              <a:t>f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</a:t>
            </a:r>
            <a:r>
              <a:rPr sz="2400" spc="-35" dirty="0">
                <a:solidFill>
                  <a:srgbClr val="085155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encia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s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e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los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79739" y="5921436"/>
            <a:ext cx="665988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  <a:tabLst>
                <a:tab pos="1885314" algn="l"/>
                <a:tab pos="2218055" algn="l"/>
                <a:tab pos="2505075" algn="l"/>
                <a:tab pos="2924810" algn="l"/>
                <a:tab pos="3545840" algn="l"/>
                <a:tab pos="4857750" algn="l"/>
                <a:tab pos="5396865" algn="l"/>
              </a:tabLst>
            </a:pP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onsumido</a:t>
            </a:r>
            <a:r>
              <a:rPr sz="2400" spc="-35" dirty="0">
                <a:solidFill>
                  <a:srgbClr val="085155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s	</a:t>
            </a:r>
            <a:r>
              <a:rPr sz="2400" spc="-175" dirty="0">
                <a:solidFill>
                  <a:srgbClr val="085155"/>
                </a:solidFill>
                <a:latin typeface="Calibri"/>
                <a:cs typeface="Calibri"/>
              </a:rPr>
              <a:t>y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,	a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u	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ve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z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,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o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p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timi</a:t>
            </a:r>
            <a:r>
              <a:rPr sz="2400" spc="-45" dirty="0">
                <a:solidFill>
                  <a:srgbClr val="085155"/>
                </a:solidFill>
                <a:latin typeface="Calibri"/>
                <a:cs typeface="Calibri"/>
              </a:rPr>
              <a:t>z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ar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su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s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p</a:t>
            </a:r>
            <a:r>
              <a:rPr sz="2400" spc="-40" dirty="0">
                <a:solidFill>
                  <a:srgbClr val="085155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oduc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os 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para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la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experiencia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 del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usuario.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774" y="945883"/>
            <a:ext cx="4409225" cy="515666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3" y="6202300"/>
            <a:ext cx="203963" cy="26982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54454" y="1429265"/>
            <a:ext cx="6349365" cy="0"/>
          </a:xfrm>
          <a:custGeom>
            <a:avLst/>
            <a:gdLst/>
            <a:ahLst/>
            <a:cxnLst/>
            <a:rect l="l" t="t" r="r" b="b"/>
            <a:pathLst>
              <a:path w="6349365">
                <a:moveTo>
                  <a:pt x="6348990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F4C0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2322" y="563182"/>
            <a:ext cx="1019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10" dirty="0">
                <a:solidFill>
                  <a:srgbClr val="406F70"/>
                </a:solidFill>
              </a:rPr>
              <a:t>T</a:t>
            </a:r>
            <a:r>
              <a:rPr sz="3600" spc="-5" dirty="0">
                <a:solidFill>
                  <a:srgbClr val="406F70"/>
                </a:solidFill>
              </a:rPr>
              <a:t>oa</a:t>
            </a:r>
            <a:r>
              <a:rPr sz="3600" spc="-45" dirty="0">
                <a:solidFill>
                  <a:srgbClr val="406F70"/>
                </a:solidFill>
              </a:rPr>
              <a:t>s</a:t>
            </a:r>
            <a:r>
              <a:rPr sz="3600" dirty="0">
                <a:solidFill>
                  <a:srgbClr val="406F70"/>
                </a:solidFill>
              </a:rPr>
              <a:t>t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692322" y="1421280"/>
            <a:ext cx="6664325" cy="42665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just">
              <a:lnSpc>
                <a:spcPts val="2590"/>
              </a:lnSpc>
              <a:spcBef>
                <a:spcPts val="425"/>
              </a:spcBef>
            </a:pPr>
            <a:r>
              <a:rPr sz="2400" i="1" u="heavy" spc="-45" dirty="0">
                <a:solidFill>
                  <a:srgbClr val="5E5E5E"/>
                </a:solidFill>
                <a:uFill>
                  <a:solidFill>
                    <a:srgbClr val="5E5E5E"/>
                  </a:solidFill>
                </a:uFill>
                <a:latin typeface="Calibri"/>
                <a:cs typeface="Calibri"/>
              </a:rPr>
              <a:t>Toast</a:t>
            </a:r>
            <a:r>
              <a:rPr sz="2400" i="1" spc="-45" dirty="0">
                <a:solidFill>
                  <a:srgbClr val="5E5E5E"/>
                </a:solidFill>
                <a:latin typeface="Calibri"/>
                <a:cs typeface="Calibri"/>
              </a:rPr>
              <a:t>,</a:t>
            </a:r>
            <a:r>
              <a:rPr sz="2400" i="1" spc="-40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5E5E5E"/>
                </a:solidFill>
                <a:latin typeface="Calibri"/>
                <a:cs typeface="Calibri"/>
              </a:rPr>
              <a:t>junto</a:t>
            </a:r>
            <a:r>
              <a:rPr sz="2400" spc="-10" dirty="0">
                <a:solidFill>
                  <a:srgbClr val="5E5E5E"/>
                </a:solidFill>
                <a:latin typeface="Calibri"/>
                <a:cs typeface="Calibri"/>
              </a:rPr>
              <a:t> con</a:t>
            </a:r>
            <a:r>
              <a:rPr sz="2400" spc="-5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E5E5E"/>
                </a:solidFill>
                <a:latin typeface="Calibri"/>
                <a:cs typeface="Calibri"/>
              </a:rPr>
              <a:t>empresas</a:t>
            </a:r>
            <a:r>
              <a:rPr sz="2400" spc="-5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E5E5E"/>
                </a:solidFill>
                <a:latin typeface="Calibri"/>
                <a:cs typeface="Calibri"/>
              </a:rPr>
              <a:t>como</a:t>
            </a:r>
            <a:r>
              <a:rPr sz="2400" spc="-5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2400" i="1" spc="-20" dirty="0">
                <a:solidFill>
                  <a:srgbClr val="5E5E5E"/>
                </a:solidFill>
                <a:latin typeface="Calibri"/>
                <a:cs typeface="Calibri"/>
              </a:rPr>
              <a:t>Avero</a:t>
            </a:r>
            <a:r>
              <a:rPr sz="2400" i="1" spc="-15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2400" u="heavy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4"/>
              </a:rPr>
              <a:t>POS </a:t>
            </a:r>
            <a:r>
              <a:rPr sz="2400" dirty="0">
                <a:solidFill>
                  <a:srgbClr val="0563C1"/>
                </a:solidFill>
                <a:latin typeface="Calibri"/>
                <a:cs typeface="Calibri"/>
              </a:rPr>
              <a:t> </a:t>
            </a:r>
            <a:r>
              <a:rPr sz="2400" u="heavy" spc="-1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4"/>
              </a:rPr>
              <a:t>Integrations</a:t>
            </a:r>
            <a:r>
              <a:rPr sz="2400" u="heavy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2400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4"/>
              </a:rPr>
              <a:t>- </a:t>
            </a:r>
            <a:r>
              <a:rPr sz="2400" u="heavy" spc="-2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4"/>
              </a:rPr>
              <a:t>Avero</a:t>
            </a:r>
            <a:r>
              <a:rPr sz="2400" u="heavy" spc="-2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2400" u="heavy" spc="-1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4"/>
              </a:rPr>
              <a:t>(averoinc.com)</a:t>
            </a:r>
            <a:r>
              <a:rPr sz="2400" spc="-10" dirty="0">
                <a:solidFill>
                  <a:srgbClr val="0563C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E5E5E"/>
                </a:solidFill>
                <a:latin typeface="Calibri"/>
                <a:cs typeface="Calibri"/>
              </a:rPr>
              <a:t>han </a:t>
            </a:r>
            <a:r>
              <a:rPr sz="2400" spc="-10" dirty="0">
                <a:solidFill>
                  <a:srgbClr val="5E5E5E"/>
                </a:solidFill>
                <a:latin typeface="Calibri"/>
                <a:cs typeface="Calibri"/>
              </a:rPr>
              <a:t>tomado</a:t>
            </a:r>
            <a:r>
              <a:rPr sz="2400" spc="-5" dirty="0">
                <a:solidFill>
                  <a:srgbClr val="5E5E5E"/>
                </a:solidFill>
                <a:latin typeface="Calibri"/>
                <a:cs typeface="Calibri"/>
              </a:rPr>
              <a:t> el </a:t>
            </a:r>
            <a:r>
              <a:rPr sz="2400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E5E5E"/>
                </a:solidFill>
                <a:latin typeface="Calibri"/>
                <a:cs typeface="Calibri"/>
              </a:rPr>
              <a:t>modelo de </a:t>
            </a:r>
            <a:r>
              <a:rPr sz="2400" spc="-10" dirty="0">
                <a:solidFill>
                  <a:srgbClr val="5E5E5E"/>
                </a:solidFill>
                <a:latin typeface="Calibri"/>
                <a:cs typeface="Calibri"/>
              </a:rPr>
              <a:t>negocio </a:t>
            </a:r>
            <a:r>
              <a:rPr sz="2400" spc="-5" dirty="0">
                <a:solidFill>
                  <a:srgbClr val="5E5E5E"/>
                </a:solidFill>
                <a:latin typeface="Calibri"/>
                <a:cs typeface="Calibri"/>
              </a:rPr>
              <a:t>de los </a:t>
            </a:r>
            <a:r>
              <a:rPr sz="2400" spc="-15" dirty="0">
                <a:solidFill>
                  <a:srgbClr val="5E5E5E"/>
                </a:solidFill>
                <a:latin typeface="Calibri"/>
                <a:cs typeface="Calibri"/>
              </a:rPr>
              <a:t>sistemas </a:t>
            </a:r>
            <a:r>
              <a:rPr sz="2400" spc="-5" dirty="0">
                <a:solidFill>
                  <a:srgbClr val="5E5E5E"/>
                </a:solidFill>
                <a:latin typeface="Calibri"/>
                <a:cs typeface="Calibri"/>
              </a:rPr>
              <a:t>de </a:t>
            </a:r>
            <a:r>
              <a:rPr sz="2400" spc="-15" dirty="0">
                <a:solidFill>
                  <a:srgbClr val="5E5E5E"/>
                </a:solidFill>
                <a:latin typeface="Calibri"/>
                <a:cs typeface="Calibri"/>
              </a:rPr>
              <a:t>punto </a:t>
            </a:r>
            <a:r>
              <a:rPr sz="2400" spc="-5" dirty="0">
                <a:solidFill>
                  <a:srgbClr val="5E5E5E"/>
                </a:solidFill>
                <a:latin typeface="Calibri"/>
                <a:cs typeface="Calibri"/>
              </a:rPr>
              <a:t>de </a:t>
            </a:r>
            <a:r>
              <a:rPr sz="2400" spc="-20" dirty="0">
                <a:solidFill>
                  <a:srgbClr val="5E5E5E"/>
                </a:solidFill>
                <a:latin typeface="Calibri"/>
                <a:cs typeface="Calibri"/>
              </a:rPr>
              <a:t>venta </a:t>
            </a:r>
            <a:r>
              <a:rPr sz="2400" spc="-530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E5E5E"/>
                </a:solidFill>
                <a:latin typeface="Calibri"/>
                <a:cs typeface="Calibri"/>
              </a:rPr>
              <a:t>y </a:t>
            </a:r>
            <a:r>
              <a:rPr sz="2400" spc="-5" dirty="0">
                <a:solidFill>
                  <a:srgbClr val="5E5E5E"/>
                </a:solidFill>
                <a:latin typeface="Calibri"/>
                <a:cs typeface="Calibri"/>
              </a:rPr>
              <a:t>han </a:t>
            </a:r>
            <a:r>
              <a:rPr sz="2400" spc="-15" dirty="0">
                <a:solidFill>
                  <a:srgbClr val="5E5E5E"/>
                </a:solidFill>
                <a:latin typeface="Calibri"/>
                <a:cs typeface="Calibri"/>
              </a:rPr>
              <a:t>visto</a:t>
            </a:r>
            <a:r>
              <a:rPr sz="2400" spc="-10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E5E5E"/>
                </a:solidFill>
                <a:latin typeface="Calibri"/>
                <a:cs typeface="Calibri"/>
              </a:rPr>
              <a:t>las capacidades de </a:t>
            </a:r>
            <a:r>
              <a:rPr sz="2400" spc="-10" dirty="0">
                <a:solidFill>
                  <a:srgbClr val="5E5E5E"/>
                </a:solidFill>
                <a:latin typeface="Calibri"/>
                <a:cs typeface="Calibri"/>
              </a:rPr>
              <a:t>tecnologías</a:t>
            </a:r>
            <a:r>
              <a:rPr sz="2400" spc="-5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E5E5E"/>
                </a:solidFill>
                <a:latin typeface="Calibri"/>
                <a:cs typeface="Calibri"/>
              </a:rPr>
              <a:t>como</a:t>
            </a:r>
            <a:r>
              <a:rPr sz="2400" spc="520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E5E5E"/>
                </a:solidFill>
                <a:latin typeface="Calibri"/>
                <a:cs typeface="Calibri"/>
              </a:rPr>
              <a:t>el </a:t>
            </a:r>
            <a:r>
              <a:rPr sz="2400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E5E5E"/>
                </a:solidFill>
                <a:latin typeface="Calibri"/>
                <a:cs typeface="Calibri"/>
              </a:rPr>
              <a:t>Big</a:t>
            </a:r>
            <a:r>
              <a:rPr sz="2400" b="1" spc="-10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5E5E5E"/>
                </a:solidFill>
                <a:latin typeface="Calibri"/>
                <a:cs typeface="Calibri"/>
              </a:rPr>
              <a:t>Data</a:t>
            </a:r>
            <a:r>
              <a:rPr sz="2400" b="1" spc="5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E5E5E"/>
                </a:solidFill>
                <a:latin typeface="Calibri"/>
                <a:cs typeface="Calibri"/>
              </a:rPr>
              <a:t>y</a:t>
            </a:r>
            <a:r>
              <a:rPr sz="2400" spc="-5" dirty="0">
                <a:solidFill>
                  <a:srgbClr val="5E5E5E"/>
                </a:solidFill>
                <a:latin typeface="Calibri"/>
                <a:cs typeface="Calibri"/>
              </a:rPr>
              <a:t> el</a:t>
            </a:r>
            <a:r>
              <a:rPr sz="2400" spc="5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E5E5E"/>
                </a:solidFill>
                <a:latin typeface="Calibri"/>
                <a:cs typeface="Calibri"/>
              </a:rPr>
              <a:t>IoT</a:t>
            </a:r>
            <a:r>
              <a:rPr sz="2400" b="1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E5E5E"/>
                </a:solidFill>
                <a:latin typeface="Calibri"/>
                <a:cs typeface="Calibri"/>
              </a:rPr>
              <a:t>en</a:t>
            </a:r>
            <a:r>
              <a:rPr sz="2400" spc="-10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E5E5E"/>
                </a:solidFill>
                <a:latin typeface="Calibri"/>
                <a:cs typeface="Calibri"/>
              </a:rPr>
              <a:t>la </a:t>
            </a:r>
            <a:r>
              <a:rPr sz="2400" spc="-10" dirty="0">
                <a:solidFill>
                  <a:srgbClr val="5E5E5E"/>
                </a:solidFill>
                <a:latin typeface="Calibri"/>
                <a:cs typeface="Calibri"/>
              </a:rPr>
              <a:t>industria</a:t>
            </a:r>
            <a:r>
              <a:rPr sz="2400" spc="-5" dirty="0">
                <a:solidFill>
                  <a:srgbClr val="5E5E5E"/>
                </a:solidFill>
                <a:latin typeface="Calibri"/>
                <a:cs typeface="Calibri"/>
              </a:rPr>
              <a:t> de la </a:t>
            </a:r>
            <a:r>
              <a:rPr sz="2400" spc="-10" dirty="0">
                <a:solidFill>
                  <a:srgbClr val="5E5E5E"/>
                </a:solidFill>
                <a:latin typeface="Calibri"/>
                <a:cs typeface="Calibri"/>
              </a:rPr>
              <a:t>restauración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2700" marR="8255" algn="just">
              <a:lnSpc>
                <a:spcPts val="2590"/>
              </a:lnSpc>
              <a:spcBef>
                <a:spcPts val="1010"/>
              </a:spcBef>
            </a:pP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Han diseñado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sistemas integrados para </a:t>
            </a:r>
            <a:r>
              <a:rPr sz="2400" spc="-20" dirty="0">
                <a:solidFill>
                  <a:srgbClr val="406F70"/>
                </a:solidFill>
                <a:latin typeface="Calibri"/>
                <a:cs typeface="Calibri"/>
              </a:rPr>
              <a:t>restaurantes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que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recopilan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datos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todos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los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procesos</a:t>
            </a:r>
            <a:r>
              <a:rPr sz="2400" spc="52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del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negocio,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desde las nóminas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y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la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programación,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hasta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el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inventario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y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los pedidos, pasando por la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reserva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mesas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y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el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pago.</a:t>
            </a:r>
            <a:endParaRPr sz="2400">
              <a:latin typeface="Calibri"/>
              <a:cs typeface="Calibri"/>
            </a:endParaRPr>
          </a:p>
          <a:p>
            <a:pPr marL="12700" marR="10795" algn="just">
              <a:lnSpc>
                <a:spcPts val="2590"/>
              </a:lnSpc>
              <a:spcBef>
                <a:spcPts val="1010"/>
              </a:spcBef>
            </a:pP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 </a:t>
            </a:r>
            <a:r>
              <a:rPr sz="2400" spc="-20" dirty="0">
                <a:solidFill>
                  <a:srgbClr val="406F70"/>
                </a:solidFill>
                <a:latin typeface="Calibri"/>
                <a:cs typeface="Calibri"/>
              </a:rPr>
              <a:t>este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modo,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pueden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ofrecer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los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empresarios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una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visión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única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que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antes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no </a:t>
            </a:r>
            <a:r>
              <a:rPr sz="2400" spc="-20" dirty="0">
                <a:solidFill>
                  <a:srgbClr val="406F70"/>
                </a:solidFill>
                <a:latin typeface="Calibri"/>
                <a:cs typeface="Calibri"/>
              </a:rPr>
              <a:t>era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posible.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45749" y="1244861"/>
            <a:ext cx="3146250" cy="4030681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pc="-20" dirty="0"/>
              <a:t>INNOVATION</a:t>
            </a:r>
            <a:r>
              <a:rPr spc="-15" dirty="0"/>
              <a:t> </a:t>
            </a:r>
            <a:r>
              <a:rPr spc="-5" dirty="0"/>
              <a:t>FOR</a:t>
            </a:r>
            <a:r>
              <a:rPr spc="-10" dirty="0"/>
              <a:t> </a:t>
            </a:r>
            <a:r>
              <a:rPr spc="-5" dirty="0"/>
              <a:t>THE</a:t>
            </a:r>
            <a:r>
              <a:rPr spc="-10" dirty="0"/>
              <a:t> </a:t>
            </a:r>
            <a:r>
              <a:rPr spc="-5" dirty="0"/>
              <a:t>FOOD</a:t>
            </a:r>
            <a:r>
              <a:rPr spc="-15" dirty="0"/>
              <a:t> </a:t>
            </a:r>
            <a:r>
              <a:rPr spc="-10" dirty="0"/>
              <a:t>SERVICE SECTOR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5E8A13-7544-40E9-9E44-A7824B9C39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 err="1">
                <a:solidFill>
                  <a:srgbClr val="085156"/>
                </a:solidFill>
                <a:cs typeface="Calibri"/>
              </a:rPr>
              <a:t>Avero</a:t>
            </a:r>
            <a:r>
              <a:rPr lang="en-US" dirty="0">
                <a:cs typeface="Calibri"/>
              </a:rPr>
              <a:t>  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78CB7-BD41-410B-8EE7-36098FD78D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s-ES" sz="2400" b="1" dirty="0">
                <a:solidFill>
                  <a:srgbClr val="085156"/>
                </a:solidFill>
              </a:rPr>
              <a:t>Utilizar el Big Data y la tecnología para proporcionar mejores conocimientos a las PYME</a:t>
            </a:r>
            <a:endParaRPr lang="en-US" sz="2400" b="1" dirty="0">
              <a:solidFill>
                <a:srgbClr val="085156"/>
              </a:solidFill>
            </a:endParaRPr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0788E8D9-A843-43EA-BC63-A3BAE9858BA4}"/>
              </a:ext>
            </a:extLst>
          </p:cNvPr>
          <p:cNvPicPr>
            <a:picLocks noGrp="1" noRot="1" noChangeAspect="1"/>
          </p:cNvPicPr>
          <p:nvPr>
            <p:ph type="pic" sz="quarter" idx="15"/>
            <a:videoFile r:link="rId1"/>
          </p:nvPr>
        </p:nvPicPr>
        <p:blipFill rotWithShape="1">
          <a:blip r:embed="rId3"/>
          <a:srcRect t="9074" b="9074"/>
          <a:stretch/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5442BE-9FE7-4FE2-8BE6-038383B425D1}"/>
              </a:ext>
            </a:extLst>
          </p:cNvPr>
          <p:cNvSpPr txBox="1"/>
          <p:nvPr/>
        </p:nvSpPr>
        <p:spPr>
          <a:xfrm>
            <a:off x="299884" y="6076335"/>
            <a:ext cx="448842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+mn-lt"/>
                <a:cs typeface="+mn-lt"/>
                <a:hlinkClick r:id="rId4"/>
              </a:rPr>
              <a:t>Impact of analytics on restaurant industry - YouTube</a:t>
            </a:r>
            <a:endParaRPr lang="en-US" sz="1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977A42-084A-4931-ADC1-BCA2F3641025}"/>
              </a:ext>
            </a:extLst>
          </p:cNvPr>
          <p:cNvSpPr txBox="1"/>
          <p:nvPr/>
        </p:nvSpPr>
        <p:spPr>
          <a:xfrm>
            <a:off x="9205581" y="1893434"/>
            <a:ext cx="2759747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000" dirty="0">
                <a:solidFill>
                  <a:srgbClr val="406F70"/>
                </a:solidFill>
                <a:ea typeface="+mn-lt"/>
                <a:cs typeface="+mn-lt"/>
              </a:rPr>
              <a:t>Los restaurantes le están cogiendo el gusto al análisis de datos. La tecnología puede señalar tendencias y oportunidades ocultas. Alex Wagner habla con los fundadores de </a:t>
            </a:r>
            <a:r>
              <a:rPr lang="es-ES" sz="2000" dirty="0" err="1">
                <a:solidFill>
                  <a:srgbClr val="406F70"/>
                </a:solidFill>
                <a:ea typeface="+mn-lt"/>
                <a:cs typeface="+mn-lt"/>
              </a:rPr>
              <a:t>Avero</a:t>
            </a:r>
            <a:r>
              <a:rPr lang="es-ES" sz="2000" dirty="0">
                <a:solidFill>
                  <a:srgbClr val="406F70"/>
                </a:solidFill>
                <a:ea typeface="+mn-lt"/>
                <a:cs typeface="+mn-lt"/>
              </a:rPr>
              <a:t>, cuya empresa de datos tiene ahora miles de restaurantes como clientes.</a:t>
            </a:r>
            <a:endParaRPr lang="en-US" sz="2000" dirty="0">
              <a:solidFill>
                <a:srgbClr val="406F70"/>
              </a:solidFill>
              <a:cs typeface="Calibri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078CE92-D473-4868-8B24-CA6AF31DE291}"/>
              </a:ext>
            </a:extLst>
          </p:cNvPr>
          <p:cNvSpPr/>
          <p:nvPr/>
        </p:nvSpPr>
        <p:spPr>
          <a:xfrm>
            <a:off x="1226573" y="1496960"/>
            <a:ext cx="1954160" cy="1265902"/>
          </a:xfrm>
          <a:prstGeom prst="ellipse">
            <a:avLst/>
          </a:prstGeom>
          <a:solidFill>
            <a:srgbClr val="F5C0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406F70"/>
                </a:solidFill>
                <a:cs typeface="Calibri"/>
              </a:rPr>
              <a:t>WATCH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09052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51A9F1-7C04-4DC9-93DB-D7D634E9F7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86330" y="3428823"/>
            <a:ext cx="7886801" cy="169992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US" sz="5200" b="1" dirty="0">
                <a:solidFill>
                  <a:srgbClr val="F5C05B"/>
                </a:solidFill>
                <a:cs typeface="Calibri"/>
              </a:rPr>
              <a:t>3. </a:t>
            </a:r>
            <a:r>
              <a:rPr lang="en-US" sz="5200" b="1" dirty="0" err="1">
                <a:solidFill>
                  <a:srgbClr val="F5C05B"/>
                </a:solidFill>
              </a:rPr>
              <a:t>Entrega</a:t>
            </a:r>
            <a:r>
              <a:rPr lang="en-US" sz="5200" b="1" dirty="0">
                <a:solidFill>
                  <a:srgbClr val="F5C05B"/>
                </a:solidFill>
              </a:rPr>
              <a:t> de </a:t>
            </a:r>
            <a:r>
              <a:rPr lang="en-US" sz="5200" b="1" dirty="0" err="1">
                <a:solidFill>
                  <a:srgbClr val="F5C05B"/>
                </a:solidFill>
              </a:rPr>
              <a:t>alimentos</a:t>
            </a:r>
            <a:endParaRPr lang="en-US" sz="5200" b="1" dirty="0">
              <a:solidFill>
                <a:srgbClr val="F5C05B"/>
              </a:solidFill>
            </a:endParaRPr>
          </a:p>
          <a:p>
            <a:pPr>
              <a:defRPr/>
            </a:pPr>
            <a:r>
              <a:rPr lang="es-ES" sz="4200" kern="1200" dirty="0">
                <a:solidFill>
                  <a:schemeClr val="bg1">
                    <a:lumMod val="95000"/>
                  </a:schemeClr>
                </a:solidFill>
              </a:rPr>
              <a:t>Entrega en función de la demanda </a:t>
            </a:r>
            <a:endParaRPr lang="en-US" sz="4800" b="1" dirty="0">
              <a:solidFill>
                <a:srgbClr val="F5C05B"/>
              </a:solidFill>
              <a:cs typeface="Calibri"/>
            </a:endParaRPr>
          </a:p>
          <a:p>
            <a:endParaRPr lang="en-US" sz="4800" b="1" dirty="0">
              <a:solidFill>
                <a:srgbClr val="F5C05B"/>
              </a:solidFill>
              <a:cs typeface="Calibri"/>
            </a:endParaRPr>
          </a:p>
          <a:p>
            <a:endParaRPr lang="en-US" sz="4800" b="1" dirty="0">
              <a:solidFill>
                <a:srgbClr val="F5C05B"/>
              </a:solidFill>
            </a:endParaRPr>
          </a:p>
          <a:p>
            <a:endParaRPr lang="en-IE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86ACC71-446C-45C1-9B45-781FCA2EE71E}"/>
              </a:ext>
            </a:extLst>
          </p:cNvPr>
          <p:cNvSpPr txBox="1"/>
          <p:nvPr/>
        </p:nvSpPr>
        <p:spPr>
          <a:xfrm>
            <a:off x="8681884" y="410496"/>
            <a:ext cx="2743200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085156"/>
                </a:solidFill>
                <a:cs typeface="Calibri"/>
              </a:rPr>
              <a:t>MÓDULO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0133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40708" y="6384"/>
            <a:ext cx="5651500" cy="6269355"/>
            <a:chOff x="6540708" y="6384"/>
            <a:chExt cx="5651500" cy="6269355"/>
          </a:xfrm>
        </p:grpSpPr>
        <p:sp>
          <p:nvSpPr>
            <p:cNvPr id="3" name="object 3"/>
            <p:cNvSpPr/>
            <p:nvPr/>
          </p:nvSpPr>
          <p:spPr>
            <a:xfrm>
              <a:off x="7197437" y="4146121"/>
              <a:ext cx="2954020" cy="1305560"/>
            </a:xfrm>
            <a:custGeom>
              <a:avLst/>
              <a:gdLst/>
              <a:ahLst/>
              <a:cxnLst/>
              <a:rect l="l" t="t" r="r" b="b"/>
              <a:pathLst>
                <a:path w="2954020" h="1305560">
                  <a:moveTo>
                    <a:pt x="1598594" y="1305473"/>
                  </a:moveTo>
                  <a:lnTo>
                    <a:pt x="1414534" y="1305473"/>
                  </a:lnTo>
                  <a:lnTo>
                    <a:pt x="1286263" y="1298996"/>
                  </a:lnTo>
                  <a:lnTo>
                    <a:pt x="1235899" y="1292982"/>
                  </a:lnTo>
                  <a:lnTo>
                    <a:pt x="1186085" y="1285243"/>
                  </a:lnTo>
                  <a:lnTo>
                    <a:pt x="1136852" y="1275811"/>
                  </a:lnTo>
                  <a:lnTo>
                    <a:pt x="1088230" y="1264716"/>
                  </a:lnTo>
                  <a:lnTo>
                    <a:pt x="1040251" y="1251989"/>
                  </a:lnTo>
                  <a:lnTo>
                    <a:pt x="992946" y="1237662"/>
                  </a:lnTo>
                  <a:lnTo>
                    <a:pt x="946345" y="1221764"/>
                  </a:lnTo>
                  <a:lnTo>
                    <a:pt x="900479" y="1204328"/>
                  </a:lnTo>
                  <a:lnTo>
                    <a:pt x="855379" y="1185383"/>
                  </a:lnTo>
                  <a:lnTo>
                    <a:pt x="811077" y="1164962"/>
                  </a:lnTo>
                  <a:lnTo>
                    <a:pt x="767603" y="1143094"/>
                  </a:lnTo>
                  <a:lnTo>
                    <a:pt x="724987" y="1119810"/>
                  </a:lnTo>
                  <a:lnTo>
                    <a:pt x="683262" y="1095142"/>
                  </a:lnTo>
                  <a:lnTo>
                    <a:pt x="642457" y="1069121"/>
                  </a:lnTo>
                  <a:lnTo>
                    <a:pt x="602604" y="1041777"/>
                  </a:lnTo>
                  <a:lnTo>
                    <a:pt x="563734" y="1013141"/>
                  </a:lnTo>
                  <a:lnTo>
                    <a:pt x="525877" y="983244"/>
                  </a:lnTo>
                  <a:lnTo>
                    <a:pt x="489065" y="952118"/>
                  </a:lnTo>
                  <a:lnTo>
                    <a:pt x="453328" y="919792"/>
                  </a:lnTo>
                  <a:lnTo>
                    <a:pt x="418697" y="886299"/>
                  </a:lnTo>
                  <a:lnTo>
                    <a:pt x="385203" y="851668"/>
                  </a:lnTo>
                  <a:lnTo>
                    <a:pt x="352878" y="815931"/>
                  </a:lnTo>
                  <a:lnTo>
                    <a:pt x="321751" y="779119"/>
                  </a:lnTo>
                  <a:lnTo>
                    <a:pt x="291855" y="741262"/>
                  </a:lnTo>
                  <a:lnTo>
                    <a:pt x="263219" y="702391"/>
                  </a:lnTo>
                  <a:lnTo>
                    <a:pt x="233389" y="658521"/>
                  </a:lnTo>
                  <a:lnTo>
                    <a:pt x="234224" y="658521"/>
                  </a:lnTo>
                  <a:lnTo>
                    <a:pt x="197171" y="600945"/>
                  </a:lnTo>
                  <a:lnTo>
                    <a:pt x="171493" y="556434"/>
                  </a:lnTo>
                  <a:lnTo>
                    <a:pt x="147381" y="510935"/>
                  </a:lnTo>
                  <a:lnTo>
                    <a:pt x="124871" y="464486"/>
                  </a:lnTo>
                  <a:lnTo>
                    <a:pt x="104002" y="417124"/>
                  </a:lnTo>
                  <a:lnTo>
                    <a:pt x="84809" y="368885"/>
                  </a:lnTo>
                  <a:lnTo>
                    <a:pt x="67329" y="319806"/>
                  </a:lnTo>
                  <a:lnTo>
                    <a:pt x="51600" y="269923"/>
                  </a:lnTo>
                  <a:lnTo>
                    <a:pt x="37657" y="219274"/>
                  </a:lnTo>
                  <a:lnTo>
                    <a:pt x="25538" y="167896"/>
                  </a:lnTo>
                  <a:lnTo>
                    <a:pt x="15280" y="115824"/>
                  </a:lnTo>
                  <a:lnTo>
                    <a:pt x="6919" y="63097"/>
                  </a:lnTo>
                  <a:lnTo>
                    <a:pt x="492" y="9749"/>
                  </a:lnTo>
                  <a:lnTo>
                    <a:pt x="0" y="0"/>
                  </a:lnTo>
                  <a:lnTo>
                    <a:pt x="1355174" y="0"/>
                  </a:lnTo>
                  <a:lnTo>
                    <a:pt x="1539235" y="0"/>
                  </a:lnTo>
                  <a:lnTo>
                    <a:pt x="1667506" y="6477"/>
                  </a:lnTo>
                  <a:lnTo>
                    <a:pt x="1718352" y="12558"/>
                  </a:lnTo>
                  <a:lnTo>
                    <a:pt x="1768637" y="20396"/>
                  </a:lnTo>
                  <a:lnTo>
                    <a:pt x="1818329" y="29959"/>
                  </a:lnTo>
                  <a:lnTo>
                    <a:pt x="1867397" y="41217"/>
                  </a:lnTo>
                  <a:lnTo>
                    <a:pt x="1915808" y="54136"/>
                  </a:lnTo>
                  <a:lnTo>
                    <a:pt x="1963532" y="68686"/>
                  </a:lnTo>
                  <a:lnTo>
                    <a:pt x="2010535" y="84834"/>
                  </a:lnTo>
                  <a:lnTo>
                    <a:pt x="2056787" y="102549"/>
                  </a:lnTo>
                  <a:lnTo>
                    <a:pt x="2102256" y="121799"/>
                  </a:lnTo>
                  <a:lnTo>
                    <a:pt x="2146909" y="142552"/>
                  </a:lnTo>
                  <a:lnTo>
                    <a:pt x="2190715" y="164776"/>
                  </a:lnTo>
                  <a:lnTo>
                    <a:pt x="2233643" y="188439"/>
                  </a:lnTo>
                  <a:lnTo>
                    <a:pt x="2275659" y="213510"/>
                  </a:lnTo>
                  <a:lnTo>
                    <a:pt x="2316733" y="239957"/>
                  </a:lnTo>
                  <a:lnTo>
                    <a:pt x="2356833" y="267748"/>
                  </a:lnTo>
                  <a:lnTo>
                    <a:pt x="2395926" y="296850"/>
                  </a:lnTo>
                  <a:lnTo>
                    <a:pt x="2433982" y="327234"/>
                  </a:lnTo>
                  <a:lnTo>
                    <a:pt x="2470968" y="358865"/>
                  </a:lnTo>
                  <a:lnTo>
                    <a:pt x="2506852" y="391714"/>
                  </a:lnTo>
                  <a:lnTo>
                    <a:pt x="2541603" y="425747"/>
                  </a:lnTo>
                  <a:lnTo>
                    <a:pt x="2575189" y="460933"/>
                  </a:lnTo>
                  <a:lnTo>
                    <a:pt x="2607577" y="497241"/>
                  </a:lnTo>
                  <a:lnTo>
                    <a:pt x="2638737" y="534638"/>
                  </a:lnTo>
                  <a:lnTo>
                    <a:pt x="2668636" y="573093"/>
                  </a:lnTo>
                  <a:lnTo>
                    <a:pt x="2697243" y="612573"/>
                  </a:lnTo>
                  <a:lnTo>
                    <a:pt x="2724525" y="653048"/>
                  </a:lnTo>
                  <a:lnTo>
                    <a:pt x="2736437" y="672259"/>
                  </a:lnTo>
                  <a:lnTo>
                    <a:pt x="2741235" y="679551"/>
                  </a:lnTo>
                  <a:lnTo>
                    <a:pt x="2766942" y="722017"/>
                  </a:lnTo>
                  <a:lnTo>
                    <a:pt x="2791204" y="765427"/>
                  </a:lnTo>
                  <a:lnTo>
                    <a:pt x="2813989" y="809748"/>
                  </a:lnTo>
                  <a:lnTo>
                    <a:pt x="2835263" y="854946"/>
                  </a:lnTo>
                  <a:lnTo>
                    <a:pt x="2854994" y="900988"/>
                  </a:lnTo>
                  <a:lnTo>
                    <a:pt x="2873148" y="947841"/>
                  </a:lnTo>
                  <a:lnTo>
                    <a:pt x="2889692" y="995472"/>
                  </a:lnTo>
                  <a:lnTo>
                    <a:pt x="2904592" y="1043847"/>
                  </a:lnTo>
                  <a:lnTo>
                    <a:pt x="2917816" y="1092933"/>
                  </a:lnTo>
                  <a:lnTo>
                    <a:pt x="2929329" y="1142697"/>
                  </a:lnTo>
                  <a:lnTo>
                    <a:pt x="2939099" y="1193106"/>
                  </a:lnTo>
                  <a:lnTo>
                    <a:pt x="2947093" y="1244126"/>
                  </a:lnTo>
                  <a:lnTo>
                    <a:pt x="2953277" y="1295724"/>
                  </a:lnTo>
                  <a:lnTo>
                    <a:pt x="2953769" y="1305473"/>
                  </a:lnTo>
                  <a:lnTo>
                    <a:pt x="1598594" y="1305473"/>
                  </a:lnTo>
                  <a:close/>
                </a:path>
              </a:pathLst>
            </a:custGeom>
            <a:solidFill>
              <a:srgbClr val="406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57088" y="4984845"/>
              <a:ext cx="1835150" cy="815340"/>
            </a:xfrm>
            <a:custGeom>
              <a:avLst/>
              <a:gdLst/>
              <a:ahLst/>
              <a:cxnLst/>
              <a:rect l="l" t="t" r="r" b="b"/>
              <a:pathLst>
                <a:path w="1835150" h="815339">
                  <a:moveTo>
                    <a:pt x="956015" y="0"/>
                  </a:moveTo>
                  <a:lnTo>
                    <a:pt x="841695" y="0"/>
                  </a:lnTo>
                  <a:lnTo>
                    <a:pt x="0" y="0"/>
                  </a:lnTo>
                  <a:lnTo>
                    <a:pt x="6745" y="55906"/>
                  </a:lnTo>
                  <a:lnTo>
                    <a:pt x="15861" y="104829"/>
                  </a:lnTo>
                  <a:lnTo>
                    <a:pt x="27578" y="152778"/>
                  </a:lnTo>
                  <a:lnTo>
                    <a:pt x="41817" y="199676"/>
                  </a:lnTo>
                  <a:lnTo>
                    <a:pt x="58503" y="245447"/>
                  </a:lnTo>
                  <a:lnTo>
                    <a:pt x="77557" y="290011"/>
                  </a:lnTo>
                  <a:lnTo>
                    <a:pt x="98903" y="333291"/>
                  </a:lnTo>
                  <a:lnTo>
                    <a:pt x="122463" y="375211"/>
                  </a:lnTo>
                  <a:lnTo>
                    <a:pt x="145475" y="411159"/>
                  </a:lnTo>
                  <a:lnTo>
                    <a:pt x="144957" y="411159"/>
                  </a:lnTo>
                  <a:lnTo>
                    <a:pt x="193563" y="478650"/>
                  </a:lnTo>
                  <a:lnTo>
                    <a:pt x="225781" y="516955"/>
                  </a:lnTo>
                  <a:lnTo>
                    <a:pt x="260051" y="553378"/>
                  </a:lnTo>
                  <a:lnTo>
                    <a:pt x="296282" y="587828"/>
                  </a:lnTo>
                  <a:lnTo>
                    <a:pt x="334387" y="620216"/>
                  </a:lnTo>
                  <a:lnTo>
                    <a:pt x="374275" y="650453"/>
                  </a:lnTo>
                  <a:lnTo>
                    <a:pt x="415859" y="678450"/>
                  </a:lnTo>
                  <a:lnTo>
                    <a:pt x="459049" y="704118"/>
                  </a:lnTo>
                  <a:lnTo>
                    <a:pt x="503757" y="727366"/>
                  </a:lnTo>
                  <a:lnTo>
                    <a:pt x="549893" y="748106"/>
                  </a:lnTo>
                  <a:lnTo>
                    <a:pt x="597370" y="766248"/>
                  </a:lnTo>
                  <a:lnTo>
                    <a:pt x="646097" y="781703"/>
                  </a:lnTo>
                  <a:lnTo>
                    <a:pt x="695985" y="794382"/>
                  </a:lnTo>
                  <a:lnTo>
                    <a:pt x="746948" y="804195"/>
                  </a:lnTo>
                  <a:lnTo>
                    <a:pt x="798894" y="811053"/>
                  </a:lnTo>
                  <a:lnTo>
                    <a:pt x="878563" y="815097"/>
                  </a:lnTo>
                  <a:lnTo>
                    <a:pt x="992883" y="815097"/>
                  </a:lnTo>
                  <a:lnTo>
                    <a:pt x="1834579" y="815097"/>
                  </a:lnTo>
                  <a:lnTo>
                    <a:pt x="1827459" y="756841"/>
                  </a:lnTo>
                  <a:lnTo>
                    <a:pt x="1817711" y="705659"/>
                  </a:lnTo>
                  <a:lnTo>
                    <a:pt x="1805118" y="655553"/>
                  </a:lnTo>
                  <a:lnTo>
                    <a:pt x="1789768" y="606613"/>
                  </a:lnTo>
                  <a:lnTo>
                    <a:pt x="1771750" y="558928"/>
                  </a:lnTo>
                  <a:lnTo>
                    <a:pt x="1751153" y="512586"/>
                  </a:lnTo>
                  <a:lnTo>
                    <a:pt x="1728064" y="467677"/>
                  </a:lnTo>
                  <a:lnTo>
                    <a:pt x="1702574" y="424290"/>
                  </a:lnTo>
                  <a:lnTo>
                    <a:pt x="1699593" y="419738"/>
                  </a:lnTo>
                  <a:lnTo>
                    <a:pt x="1692195" y="407743"/>
                  </a:lnTo>
                  <a:lnTo>
                    <a:pt x="1664240" y="366991"/>
                  </a:lnTo>
                  <a:lnTo>
                    <a:pt x="1634146" y="327911"/>
                  </a:lnTo>
                  <a:lnTo>
                    <a:pt x="1601998" y="290588"/>
                  </a:lnTo>
                  <a:lnTo>
                    <a:pt x="1567880" y="255107"/>
                  </a:lnTo>
                  <a:lnTo>
                    <a:pt x="1531877" y="221553"/>
                  </a:lnTo>
                  <a:lnTo>
                    <a:pt x="1494074" y="190012"/>
                  </a:lnTo>
                  <a:lnTo>
                    <a:pt x="1454555" y="160569"/>
                  </a:lnTo>
                  <a:lnTo>
                    <a:pt x="1413406" y="133309"/>
                  </a:lnTo>
                  <a:lnTo>
                    <a:pt x="1370711" y="108317"/>
                  </a:lnTo>
                  <a:lnTo>
                    <a:pt x="1326554" y="85679"/>
                  </a:lnTo>
                  <a:lnTo>
                    <a:pt x="1281022" y="65479"/>
                  </a:lnTo>
                  <a:lnTo>
                    <a:pt x="1234198" y="47803"/>
                  </a:lnTo>
                  <a:lnTo>
                    <a:pt x="1186168" y="32736"/>
                  </a:lnTo>
                  <a:lnTo>
                    <a:pt x="1137015" y="20364"/>
                  </a:lnTo>
                  <a:lnTo>
                    <a:pt x="1086826" y="10772"/>
                  </a:lnTo>
                  <a:lnTo>
                    <a:pt x="1035684" y="4044"/>
                  </a:lnTo>
                  <a:lnTo>
                    <a:pt x="956015" y="0"/>
                  </a:lnTo>
                  <a:close/>
                </a:path>
              </a:pathLst>
            </a:custGeom>
            <a:ln w="12699">
              <a:solidFill>
                <a:srgbClr val="F4C0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0708" y="6384"/>
              <a:ext cx="5651291" cy="6268869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495790" y="1545048"/>
            <a:ext cx="5377815" cy="0"/>
          </a:xfrm>
          <a:custGeom>
            <a:avLst/>
            <a:gdLst/>
            <a:ahLst/>
            <a:cxnLst/>
            <a:rect l="l" t="t" r="r" b="b"/>
            <a:pathLst>
              <a:path w="5377815">
                <a:moveTo>
                  <a:pt x="5377589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F4C0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43160" y="200992"/>
            <a:ext cx="5116830" cy="6457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50" dirty="0"/>
              <a:t>3.</a:t>
            </a:r>
            <a:r>
              <a:rPr sz="4050" spc="-25" dirty="0"/>
              <a:t> </a:t>
            </a:r>
            <a:r>
              <a:rPr sz="4050" spc="-20" dirty="0"/>
              <a:t>Entrega</a:t>
            </a:r>
            <a:r>
              <a:rPr sz="4050" spc="-25" dirty="0"/>
              <a:t> </a:t>
            </a:r>
            <a:r>
              <a:rPr sz="4050" spc="5" dirty="0"/>
              <a:t>de</a:t>
            </a:r>
            <a:r>
              <a:rPr sz="4050" spc="-25" dirty="0"/>
              <a:t> </a:t>
            </a:r>
            <a:r>
              <a:rPr sz="4050" spc="-5" dirty="0"/>
              <a:t>Alimentos</a:t>
            </a:r>
            <a:endParaRPr sz="405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pc="-20" dirty="0"/>
              <a:t>INNOVATION</a:t>
            </a:r>
            <a:r>
              <a:rPr spc="-15" dirty="0"/>
              <a:t> </a:t>
            </a:r>
            <a:r>
              <a:rPr spc="-5" dirty="0"/>
              <a:t>FOR</a:t>
            </a:r>
            <a:r>
              <a:rPr spc="-10" dirty="0"/>
              <a:t> </a:t>
            </a:r>
            <a:r>
              <a:rPr spc="-5" dirty="0"/>
              <a:t>THE</a:t>
            </a:r>
            <a:r>
              <a:rPr spc="-10" dirty="0"/>
              <a:t> </a:t>
            </a:r>
            <a:r>
              <a:rPr spc="-5" dirty="0"/>
              <a:t>FOOD</a:t>
            </a:r>
            <a:r>
              <a:rPr spc="-15" dirty="0"/>
              <a:t> </a:t>
            </a:r>
            <a:r>
              <a:rPr spc="-10" dirty="0"/>
              <a:t>SERVICE SECTOR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160" y="658917"/>
            <a:ext cx="6040755" cy="5137150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2020"/>
              </a:spcBef>
            </a:pPr>
            <a:r>
              <a:rPr sz="3300" spc="-15" dirty="0">
                <a:solidFill>
                  <a:srgbClr val="CC9131"/>
                </a:solidFill>
                <a:latin typeface="Calibri"/>
                <a:cs typeface="Calibri"/>
              </a:rPr>
              <a:t>Entrega</a:t>
            </a:r>
            <a:r>
              <a:rPr sz="3300" spc="-5" dirty="0">
                <a:solidFill>
                  <a:srgbClr val="CC9131"/>
                </a:solidFill>
                <a:latin typeface="Calibri"/>
                <a:cs typeface="Calibri"/>
              </a:rPr>
              <a:t> </a:t>
            </a:r>
            <a:r>
              <a:rPr sz="3300" spc="10" dirty="0">
                <a:solidFill>
                  <a:srgbClr val="CC9131"/>
                </a:solidFill>
                <a:latin typeface="Calibri"/>
                <a:cs typeface="Calibri"/>
              </a:rPr>
              <a:t>Según</a:t>
            </a:r>
            <a:r>
              <a:rPr sz="3300" spc="-10" dirty="0">
                <a:solidFill>
                  <a:srgbClr val="CC9131"/>
                </a:solidFill>
                <a:latin typeface="Calibri"/>
                <a:cs typeface="Calibri"/>
              </a:rPr>
              <a:t> </a:t>
            </a:r>
            <a:r>
              <a:rPr sz="3300" spc="5" dirty="0">
                <a:solidFill>
                  <a:srgbClr val="CC9131"/>
                </a:solidFill>
                <a:latin typeface="Calibri"/>
                <a:cs typeface="Calibri"/>
              </a:rPr>
              <a:t>la</a:t>
            </a:r>
            <a:r>
              <a:rPr sz="3300" spc="-10" dirty="0">
                <a:solidFill>
                  <a:srgbClr val="CC9131"/>
                </a:solidFill>
                <a:latin typeface="Calibri"/>
                <a:cs typeface="Calibri"/>
              </a:rPr>
              <a:t> </a:t>
            </a:r>
            <a:r>
              <a:rPr sz="3300" spc="10" dirty="0">
                <a:solidFill>
                  <a:srgbClr val="CC9131"/>
                </a:solidFill>
                <a:latin typeface="Calibri"/>
                <a:cs typeface="Calibri"/>
              </a:rPr>
              <a:t>Demanda</a:t>
            </a:r>
            <a:endParaRPr sz="3300">
              <a:latin typeface="Calibri"/>
              <a:cs typeface="Calibri"/>
            </a:endParaRPr>
          </a:p>
          <a:p>
            <a:pPr marL="12700" marR="6350" algn="just">
              <a:lnSpc>
                <a:spcPts val="2480"/>
              </a:lnSpc>
              <a:spcBef>
                <a:spcPts val="1625"/>
              </a:spcBef>
            </a:pPr>
            <a:r>
              <a:rPr sz="2300" spc="-5" dirty="0">
                <a:solidFill>
                  <a:srgbClr val="406F70"/>
                </a:solidFill>
                <a:latin typeface="Calibri"/>
                <a:cs typeface="Calibri"/>
              </a:rPr>
              <a:t>La </a:t>
            </a:r>
            <a:r>
              <a:rPr sz="2300" spc="-10" dirty="0">
                <a:solidFill>
                  <a:srgbClr val="406F70"/>
                </a:solidFill>
                <a:latin typeface="Calibri"/>
                <a:cs typeface="Calibri"/>
              </a:rPr>
              <a:t>comida </a:t>
            </a:r>
            <a:r>
              <a:rPr sz="2300" spc="-15" dirty="0">
                <a:solidFill>
                  <a:srgbClr val="406F70"/>
                </a:solidFill>
                <a:latin typeface="Calibri"/>
                <a:cs typeface="Calibri"/>
              </a:rPr>
              <a:t>para </a:t>
            </a:r>
            <a:r>
              <a:rPr sz="2300" spc="-10" dirty="0">
                <a:solidFill>
                  <a:srgbClr val="406F70"/>
                </a:solidFill>
                <a:latin typeface="Calibri"/>
                <a:cs typeface="Calibri"/>
              </a:rPr>
              <a:t>llevar </a:t>
            </a:r>
            <a:r>
              <a:rPr sz="2300" dirty="0">
                <a:solidFill>
                  <a:srgbClr val="406F70"/>
                </a:solidFill>
                <a:latin typeface="Calibri"/>
                <a:cs typeface="Calibri"/>
              </a:rPr>
              <a:t>y </a:t>
            </a:r>
            <a:r>
              <a:rPr sz="2300" spc="-5" dirty="0">
                <a:solidFill>
                  <a:srgbClr val="406F70"/>
                </a:solidFill>
                <a:latin typeface="Calibri"/>
                <a:cs typeface="Calibri"/>
              </a:rPr>
              <a:t>la </a:t>
            </a:r>
            <a:r>
              <a:rPr sz="2300" spc="-10" dirty="0">
                <a:solidFill>
                  <a:srgbClr val="406F70"/>
                </a:solidFill>
                <a:latin typeface="Calibri"/>
                <a:cs typeface="Calibri"/>
              </a:rPr>
              <a:t>comida </a:t>
            </a:r>
            <a:r>
              <a:rPr sz="2300" dirty="0">
                <a:solidFill>
                  <a:srgbClr val="406F70"/>
                </a:solidFill>
                <a:latin typeface="Calibri"/>
                <a:cs typeface="Calibri"/>
              </a:rPr>
              <a:t>a </a:t>
            </a:r>
            <a:r>
              <a:rPr sz="2300" spc="-5" dirty="0">
                <a:solidFill>
                  <a:srgbClr val="406F70"/>
                </a:solidFill>
                <a:latin typeface="Calibri"/>
                <a:cs typeface="Calibri"/>
              </a:rPr>
              <a:t>domicilio se ha </a:t>
            </a:r>
            <a:r>
              <a:rPr sz="23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406F70"/>
                </a:solidFill>
                <a:latin typeface="Calibri"/>
                <a:cs typeface="Calibri"/>
              </a:rPr>
              <a:t>reservado tradicionalmente </a:t>
            </a:r>
            <a:r>
              <a:rPr sz="2300" dirty="0">
                <a:solidFill>
                  <a:srgbClr val="406F70"/>
                </a:solidFill>
                <a:latin typeface="Calibri"/>
                <a:cs typeface="Calibri"/>
              </a:rPr>
              <a:t>a </a:t>
            </a:r>
            <a:r>
              <a:rPr sz="2300" spc="-5" dirty="0">
                <a:solidFill>
                  <a:srgbClr val="406F70"/>
                </a:solidFill>
                <a:latin typeface="Calibri"/>
                <a:cs typeface="Calibri"/>
              </a:rPr>
              <a:t>los </a:t>
            </a:r>
            <a:r>
              <a:rPr sz="2300" spc="-20" dirty="0">
                <a:solidFill>
                  <a:srgbClr val="406F70"/>
                </a:solidFill>
                <a:latin typeface="Calibri"/>
                <a:cs typeface="Calibri"/>
              </a:rPr>
              <a:t>restaurantes </a:t>
            </a:r>
            <a:r>
              <a:rPr sz="2300" spc="-5" dirty="0">
                <a:solidFill>
                  <a:srgbClr val="406F70"/>
                </a:solidFill>
                <a:latin typeface="Calibri"/>
                <a:cs typeface="Calibri"/>
              </a:rPr>
              <a:t>de </a:t>
            </a:r>
            <a:r>
              <a:rPr sz="23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406F70"/>
                </a:solidFill>
                <a:latin typeface="Calibri"/>
                <a:cs typeface="Calibri"/>
              </a:rPr>
              <a:t>comida</a:t>
            </a:r>
            <a:r>
              <a:rPr sz="23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406F70"/>
                </a:solidFill>
                <a:latin typeface="Calibri"/>
                <a:cs typeface="Calibri"/>
              </a:rPr>
              <a:t>rápida</a:t>
            </a:r>
            <a:r>
              <a:rPr sz="2300" spc="-5" dirty="0">
                <a:solidFill>
                  <a:srgbClr val="406F70"/>
                </a:solidFill>
                <a:latin typeface="Calibri"/>
                <a:cs typeface="Calibri"/>
              </a:rPr>
              <a:t> que</a:t>
            </a:r>
            <a:r>
              <a:rPr sz="23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406F70"/>
                </a:solidFill>
                <a:latin typeface="Calibri"/>
                <a:cs typeface="Calibri"/>
              </a:rPr>
              <a:t>sirven</a:t>
            </a:r>
            <a:r>
              <a:rPr sz="23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406F70"/>
                </a:solidFill>
                <a:latin typeface="Calibri"/>
                <a:cs typeface="Calibri"/>
              </a:rPr>
              <a:t>alimentos</a:t>
            </a:r>
            <a:r>
              <a:rPr sz="2300" spc="-5" dirty="0">
                <a:solidFill>
                  <a:srgbClr val="406F70"/>
                </a:solidFill>
                <a:latin typeface="Calibri"/>
                <a:cs typeface="Calibri"/>
              </a:rPr>
              <a:t> de</a:t>
            </a:r>
            <a:r>
              <a:rPr sz="2300" spc="509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406F70"/>
                </a:solidFill>
                <a:latin typeface="Calibri"/>
                <a:cs typeface="Calibri"/>
              </a:rPr>
              <a:t>escaso </a:t>
            </a:r>
            <a:r>
              <a:rPr sz="23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406F70"/>
                </a:solidFill>
                <a:latin typeface="Calibri"/>
                <a:cs typeface="Calibri"/>
              </a:rPr>
              <a:t>valor</a:t>
            </a:r>
            <a:r>
              <a:rPr sz="23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406F70"/>
                </a:solidFill>
                <a:latin typeface="Calibri"/>
                <a:cs typeface="Calibri"/>
              </a:rPr>
              <a:t>nutritivo</a:t>
            </a:r>
            <a:r>
              <a:rPr sz="23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406F70"/>
                </a:solidFill>
                <a:latin typeface="Calibri"/>
                <a:cs typeface="Calibri"/>
              </a:rPr>
              <a:t>a</a:t>
            </a:r>
            <a:r>
              <a:rPr sz="2300" spc="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406F70"/>
                </a:solidFill>
                <a:latin typeface="Calibri"/>
                <a:cs typeface="Calibri"/>
              </a:rPr>
              <a:t>un</a:t>
            </a:r>
            <a:r>
              <a:rPr sz="23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406F70"/>
                </a:solidFill>
                <a:latin typeface="Calibri"/>
                <a:cs typeface="Calibri"/>
              </a:rPr>
              <a:t>precio</a:t>
            </a:r>
            <a:r>
              <a:rPr sz="2300" spc="-5" dirty="0">
                <a:solidFill>
                  <a:srgbClr val="406F70"/>
                </a:solidFill>
                <a:latin typeface="Calibri"/>
                <a:cs typeface="Calibri"/>
              </a:rPr>
              <a:t> más</a:t>
            </a:r>
            <a:r>
              <a:rPr sz="23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406F70"/>
                </a:solidFill>
                <a:latin typeface="Calibri"/>
                <a:cs typeface="Calibri"/>
              </a:rPr>
              <a:t>bajo.</a:t>
            </a:r>
            <a:r>
              <a:rPr sz="23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406F70"/>
                </a:solidFill>
                <a:latin typeface="Calibri"/>
                <a:cs typeface="Calibri"/>
              </a:rPr>
              <a:t>Sí,</a:t>
            </a:r>
            <a:r>
              <a:rPr sz="23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406F70"/>
                </a:solidFill>
                <a:latin typeface="Calibri"/>
                <a:cs typeface="Calibri"/>
              </a:rPr>
              <a:t>una </a:t>
            </a:r>
            <a:r>
              <a:rPr sz="23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406F70"/>
                </a:solidFill>
                <a:latin typeface="Calibri"/>
                <a:cs typeface="Calibri"/>
              </a:rPr>
              <a:t>generalización, </a:t>
            </a:r>
            <a:r>
              <a:rPr sz="2300" spc="-15" dirty="0">
                <a:solidFill>
                  <a:srgbClr val="406F70"/>
                </a:solidFill>
                <a:latin typeface="Calibri"/>
                <a:cs typeface="Calibri"/>
              </a:rPr>
              <a:t>pero</a:t>
            </a:r>
            <a:r>
              <a:rPr sz="23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406F70"/>
                </a:solidFill>
                <a:latin typeface="Calibri"/>
                <a:cs typeface="Calibri"/>
              </a:rPr>
              <a:t>cierta</a:t>
            </a:r>
            <a:r>
              <a:rPr sz="23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406F70"/>
                </a:solidFill>
                <a:latin typeface="Calibri"/>
                <a:cs typeface="Calibri"/>
              </a:rPr>
              <a:t>!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>
              <a:latin typeface="Calibri"/>
              <a:cs typeface="Calibri"/>
            </a:endParaRPr>
          </a:p>
          <a:p>
            <a:pPr marL="12700" marR="5080" algn="just">
              <a:lnSpc>
                <a:spcPct val="90000"/>
              </a:lnSpc>
              <a:spcBef>
                <a:spcPts val="5"/>
              </a:spcBef>
            </a:pPr>
            <a:r>
              <a:rPr sz="2300" spc="-5" dirty="0">
                <a:solidFill>
                  <a:srgbClr val="406F70"/>
                </a:solidFill>
                <a:latin typeface="Calibri"/>
                <a:cs typeface="Calibri"/>
              </a:rPr>
              <a:t>Las</a:t>
            </a:r>
            <a:r>
              <a:rPr sz="23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406F70"/>
                </a:solidFill>
                <a:latin typeface="Calibri"/>
                <a:cs typeface="Calibri"/>
              </a:rPr>
              <a:t>empresas</a:t>
            </a:r>
            <a:r>
              <a:rPr sz="2300" spc="-5" dirty="0">
                <a:solidFill>
                  <a:srgbClr val="406F70"/>
                </a:solidFill>
                <a:latin typeface="Calibri"/>
                <a:cs typeface="Calibri"/>
              </a:rPr>
              <a:t> que</a:t>
            </a:r>
            <a:r>
              <a:rPr sz="23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406F70"/>
                </a:solidFill>
                <a:latin typeface="Calibri"/>
                <a:cs typeface="Calibri"/>
              </a:rPr>
              <a:t>producen</a:t>
            </a:r>
            <a:r>
              <a:rPr sz="2300" spc="5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406F70"/>
                </a:solidFill>
                <a:latin typeface="Calibri"/>
                <a:cs typeface="Calibri"/>
              </a:rPr>
              <a:t>grandes</a:t>
            </a:r>
            <a:r>
              <a:rPr sz="2300" spc="49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406F70"/>
                </a:solidFill>
                <a:latin typeface="Calibri"/>
                <a:cs typeface="Calibri"/>
              </a:rPr>
              <a:t>volúmenes </a:t>
            </a:r>
            <a:r>
              <a:rPr sz="2300" spc="-50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406F70"/>
                </a:solidFill>
                <a:latin typeface="Calibri"/>
                <a:cs typeface="Calibri"/>
              </a:rPr>
              <a:t>de </a:t>
            </a:r>
            <a:r>
              <a:rPr sz="2300" spc="-10" dirty="0">
                <a:solidFill>
                  <a:srgbClr val="406F70"/>
                </a:solidFill>
                <a:latin typeface="Calibri"/>
                <a:cs typeface="Calibri"/>
              </a:rPr>
              <a:t>alimentos </a:t>
            </a:r>
            <a:r>
              <a:rPr sz="2300" dirty="0">
                <a:solidFill>
                  <a:srgbClr val="406F70"/>
                </a:solidFill>
                <a:latin typeface="Calibri"/>
                <a:cs typeface="Calibri"/>
              </a:rPr>
              <a:t>a </a:t>
            </a:r>
            <a:r>
              <a:rPr sz="2300" spc="-5" dirty="0">
                <a:solidFill>
                  <a:srgbClr val="406F70"/>
                </a:solidFill>
                <a:latin typeface="Calibri"/>
                <a:cs typeface="Calibri"/>
              </a:rPr>
              <a:t>un </a:t>
            </a:r>
            <a:r>
              <a:rPr sz="2300" spc="-10" dirty="0">
                <a:solidFill>
                  <a:srgbClr val="406F70"/>
                </a:solidFill>
                <a:latin typeface="Calibri"/>
                <a:cs typeface="Calibri"/>
              </a:rPr>
              <a:t>precio </a:t>
            </a:r>
            <a:r>
              <a:rPr sz="2300" dirty="0">
                <a:solidFill>
                  <a:srgbClr val="406F70"/>
                </a:solidFill>
                <a:latin typeface="Calibri"/>
                <a:cs typeface="Calibri"/>
              </a:rPr>
              <a:t>asequible, así </a:t>
            </a:r>
            <a:r>
              <a:rPr sz="2300" spc="-10" dirty="0">
                <a:solidFill>
                  <a:srgbClr val="406F70"/>
                </a:solidFill>
                <a:latin typeface="Calibri"/>
                <a:cs typeface="Calibri"/>
              </a:rPr>
              <a:t>como </a:t>
            </a:r>
            <a:r>
              <a:rPr sz="2300" spc="-5" dirty="0">
                <a:solidFill>
                  <a:srgbClr val="406F70"/>
                </a:solidFill>
                <a:latin typeface="Calibri"/>
                <a:cs typeface="Calibri"/>
              </a:rPr>
              <a:t>las </a:t>
            </a:r>
            <a:r>
              <a:rPr sz="23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406F70"/>
                </a:solidFill>
                <a:latin typeface="Calibri"/>
                <a:cs typeface="Calibri"/>
              </a:rPr>
              <a:t>grandes</a:t>
            </a:r>
            <a:r>
              <a:rPr sz="2300" spc="-5" dirty="0">
                <a:solidFill>
                  <a:srgbClr val="406F70"/>
                </a:solidFill>
                <a:latin typeface="Calibri"/>
                <a:cs typeface="Calibri"/>
              </a:rPr>
              <a:t> franquicias,</a:t>
            </a:r>
            <a:r>
              <a:rPr sz="23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406F70"/>
                </a:solidFill>
                <a:latin typeface="Calibri"/>
                <a:cs typeface="Calibri"/>
              </a:rPr>
              <a:t>suelen</a:t>
            </a:r>
            <a:r>
              <a:rPr sz="23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406F70"/>
                </a:solidFill>
                <a:latin typeface="Calibri"/>
                <a:cs typeface="Calibri"/>
              </a:rPr>
              <a:t>ser</a:t>
            </a:r>
            <a:r>
              <a:rPr sz="23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406F70"/>
                </a:solidFill>
                <a:latin typeface="Calibri"/>
                <a:cs typeface="Calibri"/>
              </a:rPr>
              <a:t>las</a:t>
            </a:r>
            <a:r>
              <a:rPr sz="2300" spc="5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406F70"/>
                </a:solidFill>
                <a:latin typeface="Calibri"/>
                <a:cs typeface="Calibri"/>
              </a:rPr>
              <a:t>únicas </a:t>
            </a:r>
            <a:r>
              <a:rPr sz="23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406F70"/>
                </a:solidFill>
                <a:latin typeface="Calibri"/>
                <a:cs typeface="Calibri"/>
              </a:rPr>
              <a:t>empresas </a:t>
            </a:r>
            <a:r>
              <a:rPr sz="2300" spc="-5" dirty="0">
                <a:solidFill>
                  <a:srgbClr val="406F70"/>
                </a:solidFill>
                <a:latin typeface="Calibri"/>
                <a:cs typeface="Calibri"/>
              </a:rPr>
              <a:t>de servicios alimentarios que </a:t>
            </a:r>
            <a:r>
              <a:rPr sz="2300" spc="-10" dirty="0">
                <a:solidFill>
                  <a:srgbClr val="406F70"/>
                </a:solidFill>
                <a:latin typeface="Calibri"/>
                <a:cs typeface="Calibri"/>
              </a:rPr>
              <a:t>ofrecen </a:t>
            </a:r>
            <a:r>
              <a:rPr sz="2300" spc="-5" dirty="0">
                <a:solidFill>
                  <a:srgbClr val="406F70"/>
                </a:solidFill>
                <a:latin typeface="Calibri"/>
                <a:cs typeface="Calibri"/>
              </a:rPr>
              <a:t>un </a:t>
            </a:r>
            <a:r>
              <a:rPr sz="2300" spc="-50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406F70"/>
                </a:solidFill>
                <a:latin typeface="Calibri"/>
                <a:cs typeface="Calibri"/>
              </a:rPr>
              <a:t>servicio</a:t>
            </a:r>
            <a:r>
              <a:rPr sz="23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406F70"/>
                </a:solidFill>
                <a:latin typeface="Calibri"/>
                <a:cs typeface="Calibri"/>
              </a:rPr>
              <a:t>de</a:t>
            </a:r>
            <a:r>
              <a:rPr sz="23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406F70"/>
                </a:solidFill>
                <a:latin typeface="Calibri"/>
                <a:cs typeface="Calibri"/>
              </a:rPr>
              <a:t>entrega,</a:t>
            </a:r>
            <a:r>
              <a:rPr sz="23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406F70"/>
                </a:solidFill>
                <a:latin typeface="Calibri"/>
                <a:cs typeface="Calibri"/>
              </a:rPr>
              <a:t>debido</a:t>
            </a:r>
            <a:r>
              <a:rPr sz="2300" dirty="0">
                <a:solidFill>
                  <a:srgbClr val="406F70"/>
                </a:solidFill>
                <a:latin typeface="Calibri"/>
                <a:cs typeface="Calibri"/>
              </a:rPr>
              <a:t> a</a:t>
            </a:r>
            <a:r>
              <a:rPr sz="2300" spc="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406F70"/>
                </a:solidFill>
                <a:latin typeface="Calibri"/>
                <a:cs typeface="Calibri"/>
              </a:rPr>
              <a:t>algunas</a:t>
            </a:r>
            <a:r>
              <a:rPr sz="2300" spc="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406F70"/>
                </a:solidFill>
                <a:latin typeface="Calibri"/>
                <a:cs typeface="Calibri"/>
              </a:rPr>
              <a:t>barreras </a:t>
            </a:r>
            <a:r>
              <a:rPr sz="23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406F70"/>
                </a:solidFill>
                <a:latin typeface="Calibri"/>
                <a:cs typeface="Calibri"/>
              </a:rPr>
              <a:t>clave</a:t>
            </a:r>
            <a:r>
              <a:rPr sz="23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406F70"/>
                </a:solidFill>
                <a:latin typeface="Calibri"/>
                <a:cs typeface="Calibri"/>
              </a:rPr>
              <a:t>para</a:t>
            </a:r>
            <a:r>
              <a:rPr sz="23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406F70"/>
                </a:solidFill>
                <a:latin typeface="Calibri"/>
                <a:cs typeface="Calibri"/>
              </a:rPr>
              <a:t>la</a:t>
            </a:r>
            <a:r>
              <a:rPr sz="23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406F70"/>
                </a:solidFill>
                <a:latin typeface="Calibri"/>
                <a:cs typeface="Calibri"/>
              </a:rPr>
              <a:t>entrada</a:t>
            </a:r>
            <a:r>
              <a:rPr sz="23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406F70"/>
                </a:solidFill>
                <a:latin typeface="Calibri"/>
                <a:cs typeface="Calibri"/>
              </a:rPr>
              <a:t>de</a:t>
            </a:r>
            <a:r>
              <a:rPr sz="23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406F70"/>
                </a:solidFill>
                <a:latin typeface="Calibri"/>
                <a:cs typeface="Calibri"/>
              </a:rPr>
              <a:t>los</a:t>
            </a:r>
            <a:r>
              <a:rPr sz="23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406F70"/>
                </a:solidFill>
                <a:latin typeface="Calibri"/>
                <a:cs typeface="Calibri"/>
              </a:rPr>
              <a:t>proveedores</a:t>
            </a:r>
            <a:r>
              <a:rPr sz="23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406F70"/>
                </a:solidFill>
                <a:latin typeface="Calibri"/>
                <a:cs typeface="Calibri"/>
              </a:rPr>
              <a:t>de </a:t>
            </a:r>
            <a:r>
              <a:rPr sz="23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406F70"/>
                </a:solidFill>
                <a:latin typeface="Calibri"/>
                <a:cs typeface="Calibri"/>
              </a:rPr>
              <a:t>alimentos </a:t>
            </a:r>
            <a:r>
              <a:rPr sz="2300" spc="-5" dirty="0">
                <a:solidFill>
                  <a:srgbClr val="406F70"/>
                </a:solidFill>
                <a:latin typeface="Calibri"/>
                <a:cs typeface="Calibri"/>
              </a:rPr>
              <a:t>más saludables </a:t>
            </a:r>
            <a:r>
              <a:rPr sz="2300" dirty="0">
                <a:solidFill>
                  <a:srgbClr val="406F70"/>
                </a:solidFill>
                <a:latin typeface="Calibri"/>
                <a:cs typeface="Calibri"/>
              </a:rPr>
              <a:t>y</a:t>
            </a:r>
            <a:r>
              <a:rPr sz="23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406F70"/>
                </a:solidFill>
                <a:latin typeface="Calibri"/>
                <a:cs typeface="Calibri"/>
              </a:rPr>
              <a:t>de </a:t>
            </a:r>
            <a:r>
              <a:rPr sz="2300" spc="-15" dirty="0">
                <a:solidFill>
                  <a:srgbClr val="406F70"/>
                </a:solidFill>
                <a:latin typeface="Calibri"/>
                <a:cs typeface="Calibri"/>
              </a:rPr>
              <a:t>gama</a:t>
            </a:r>
            <a:r>
              <a:rPr sz="2300" spc="-5" dirty="0">
                <a:solidFill>
                  <a:srgbClr val="406F70"/>
                </a:solidFill>
                <a:latin typeface="Calibri"/>
                <a:cs typeface="Calibri"/>
              </a:rPr>
              <a:t> alta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714431" y="349810"/>
            <a:ext cx="2477770" cy="1660525"/>
            <a:chOff x="9714431" y="349810"/>
            <a:chExt cx="2477770" cy="1660525"/>
          </a:xfrm>
        </p:grpSpPr>
        <p:sp>
          <p:nvSpPr>
            <p:cNvPr id="3" name="object 3"/>
            <p:cNvSpPr/>
            <p:nvPr/>
          </p:nvSpPr>
          <p:spPr>
            <a:xfrm>
              <a:off x="9861131" y="349810"/>
              <a:ext cx="2331085" cy="1305560"/>
            </a:xfrm>
            <a:custGeom>
              <a:avLst/>
              <a:gdLst/>
              <a:ahLst/>
              <a:cxnLst/>
              <a:rect l="l" t="t" r="r" b="b"/>
              <a:pathLst>
                <a:path w="2331084" h="1305560">
                  <a:moveTo>
                    <a:pt x="1598595" y="1305473"/>
                  </a:moveTo>
                  <a:lnTo>
                    <a:pt x="1414534" y="1305473"/>
                  </a:lnTo>
                  <a:lnTo>
                    <a:pt x="1286262" y="1298995"/>
                  </a:lnTo>
                  <a:lnTo>
                    <a:pt x="1235899" y="1292981"/>
                  </a:lnTo>
                  <a:lnTo>
                    <a:pt x="1186085" y="1285243"/>
                  </a:lnTo>
                  <a:lnTo>
                    <a:pt x="1136852" y="1275811"/>
                  </a:lnTo>
                  <a:lnTo>
                    <a:pt x="1088230" y="1264716"/>
                  </a:lnTo>
                  <a:lnTo>
                    <a:pt x="1040251" y="1251989"/>
                  </a:lnTo>
                  <a:lnTo>
                    <a:pt x="992946" y="1237662"/>
                  </a:lnTo>
                  <a:lnTo>
                    <a:pt x="946345" y="1221764"/>
                  </a:lnTo>
                  <a:lnTo>
                    <a:pt x="900479" y="1204328"/>
                  </a:lnTo>
                  <a:lnTo>
                    <a:pt x="855379" y="1185384"/>
                  </a:lnTo>
                  <a:lnTo>
                    <a:pt x="811077" y="1164962"/>
                  </a:lnTo>
                  <a:lnTo>
                    <a:pt x="767603" y="1143094"/>
                  </a:lnTo>
                  <a:lnTo>
                    <a:pt x="724987" y="1119810"/>
                  </a:lnTo>
                  <a:lnTo>
                    <a:pt x="683262" y="1095143"/>
                  </a:lnTo>
                  <a:lnTo>
                    <a:pt x="642457" y="1069121"/>
                  </a:lnTo>
                  <a:lnTo>
                    <a:pt x="602604" y="1041777"/>
                  </a:lnTo>
                  <a:lnTo>
                    <a:pt x="563734" y="1013141"/>
                  </a:lnTo>
                  <a:lnTo>
                    <a:pt x="525877" y="983245"/>
                  </a:lnTo>
                  <a:lnTo>
                    <a:pt x="489065" y="952118"/>
                  </a:lnTo>
                  <a:lnTo>
                    <a:pt x="453327" y="919793"/>
                  </a:lnTo>
                  <a:lnTo>
                    <a:pt x="418697" y="886299"/>
                  </a:lnTo>
                  <a:lnTo>
                    <a:pt x="385203" y="851668"/>
                  </a:lnTo>
                  <a:lnTo>
                    <a:pt x="352877" y="815931"/>
                  </a:lnTo>
                  <a:lnTo>
                    <a:pt x="321751" y="779119"/>
                  </a:lnTo>
                  <a:lnTo>
                    <a:pt x="291854" y="741262"/>
                  </a:lnTo>
                  <a:lnTo>
                    <a:pt x="263218" y="702391"/>
                  </a:lnTo>
                  <a:lnTo>
                    <a:pt x="233388" y="658520"/>
                  </a:lnTo>
                  <a:lnTo>
                    <a:pt x="234224" y="658520"/>
                  </a:lnTo>
                  <a:lnTo>
                    <a:pt x="197171" y="600944"/>
                  </a:lnTo>
                  <a:lnTo>
                    <a:pt x="171493" y="556433"/>
                  </a:lnTo>
                  <a:lnTo>
                    <a:pt x="147381" y="510935"/>
                  </a:lnTo>
                  <a:lnTo>
                    <a:pt x="124871" y="464486"/>
                  </a:lnTo>
                  <a:lnTo>
                    <a:pt x="104002" y="417124"/>
                  </a:lnTo>
                  <a:lnTo>
                    <a:pt x="84809" y="368885"/>
                  </a:lnTo>
                  <a:lnTo>
                    <a:pt x="67330" y="319805"/>
                  </a:lnTo>
                  <a:lnTo>
                    <a:pt x="51600" y="269923"/>
                  </a:lnTo>
                  <a:lnTo>
                    <a:pt x="37658" y="219274"/>
                  </a:lnTo>
                  <a:lnTo>
                    <a:pt x="25539" y="167896"/>
                  </a:lnTo>
                  <a:lnTo>
                    <a:pt x="15280" y="115824"/>
                  </a:lnTo>
                  <a:lnTo>
                    <a:pt x="6919" y="63097"/>
                  </a:lnTo>
                  <a:lnTo>
                    <a:pt x="492" y="9749"/>
                  </a:lnTo>
                  <a:lnTo>
                    <a:pt x="0" y="0"/>
                  </a:lnTo>
                  <a:lnTo>
                    <a:pt x="1355174" y="0"/>
                  </a:lnTo>
                  <a:lnTo>
                    <a:pt x="1539235" y="0"/>
                  </a:lnTo>
                  <a:lnTo>
                    <a:pt x="1667506" y="6478"/>
                  </a:lnTo>
                  <a:lnTo>
                    <a:pt x="1718352" y="12558"/>
                  </a:lnTo>
                  <a:lnTo>
                    <a:pt x="1768637" y="20396"/>
                  </a:lnTo>
                  <a:lnTo>
                    <a:pt x="1818329" y="29960"/>
                  </a:lnTo>
                  <a:lnTo>
                    <a:pt x="1867397" y="41217"/>
                  </a:lnTo>
                  <a:lnTo>
                    <a:pt x="1915808" y="54137"/>
                  </a:lnTo>
                  <a:lnTo>
                    <a:pt x="1963532" y="68686"/>
                  </a:lnTo>
                  <a:lnTo>
                    <a:pt x="2010535" y="84835"/>
                  </a:lnTo>
                  <a:lnTo>
                    <a:pt x="2056787" y="102550"/>
                  </a:lnTo>
                  <a:lnTo>
                    <a:pt x="2102256" y="121799"/>
                  </a:lnTo>
                  <a:lnTo>
                    <a:pt x="2146909" y="142552"/>
                  </a:lnTo>
                  <a:lnTo>
                    <a:pt x="2190715" y="164776"/>
                  </a:lnTo>
                  <a:lnTo>
                    <a:pt x="2233642" y="188439"/>
                  </a:lnTo>
                  <a:lnTo>
                    <a:pt x="2275658" y="213510"/>
                  </a:lnTo>
                  <a:lnTo>
                    <a:pt x="2330867" y="252115"/>
                  </a:lnTo>
                  <a:lnTo>
                    <a:pt x="2330867" y="1305472"/>
                  </a:lnTo>
                  <a:lnTo>
                    <a:pt x="1598595" y="1305472"/>
                  </a:lnTo>
                  <a:close/>
                </a:path>
              </a:pathLst>
            </a:custGeom>
            <a:solidFill>
              <a:srgbClr val="406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720781" y="1188534"/>
              <a:ext cx="1835150" cy="815340"/>
            </a:xfrm>
            <a:custGeom>
              <a:avLst/>
              <a:gdLst/>
              <a:ahLst/>
              <a:cxnLst/>
              <a:rect l="l" t="t" r="r" b="b"/>
              <a:pathLst>
                <a:path w="1835150" h="815339">
                  <a:moveTo>
                    <a:pt x="956015" y="0"/>
                  </a:moveTo>
                  <a:lnTo>
                    <a:pt x="841695" y="0"/>
                  </a:lnTo>
                  <a:lnTo>
                    <a:pt x="0" y="0"/>
                  </a:lnTo>
                  <a:lnTo>
                    <a:pt x="6745" y="55906"/>
                  </a:lnTo>
                  <a:lnTo>
                    <a:pt x="15861" y="104829"/>
                  </a:lnTo>
                  <a:lnTo>
                    <a:pt x="27578" y="152778"/>
                  </a:lnTo>
                  <a:lnTo>
                    <a:pt x="41817" y="199676"/>
                  </a:lnTo>
                  <a:lnTo>
                    <a:pt x="58503" y="245446"/>
                  </a:lnTo>
                  <a:lnTo>
                    <a:pt x="77557" y="290011"/>
                  </a:lnTo>
                  <a:lnTo>
                    <a:pt x="98902" y="333291"/>
                  </a:lnTo>
                  <a:lnTo>
                    <a:pt x="122462" y="375211"/>
                  </a:lnTo>
                  <a:lnTo>
                    <a:pt x="145475" y="411160"/>
                  </a:lnTo>
                  <a:lnTo>
                    <a:pt x="144957" y="411160"/>
                  </a:lnTo>
                  <a:lnTo>
                    <a:pt x="193563" y="478650"/>
                  </a:lnTo>
                  <a:lnTo>
                    <a:pt x="225782" y="516955"/>
                  </a:lnTo>
                  <a:lnTo>
                    <a:pt x="260051" y="553377"/>
                  </a:lnTo>
                  <a:lnTo>
                    <a:pt x="296282" y="587827"/>
                  </a:lnTo>
                  <a:lnTo>
                    <a:pt x="334387" y="620216"/>
                  </a:lnTo>
                  <a:lnTo>
                    <a:pt x="374275" y="650453"/>
                  </a:lnTo>
                  <a:lnTo>
                    <a:pt x="415859" y="678450"/>
                  </a:lnTo>
                  <a:lnTo>
                    <a:pt x="459049" y="704118"/>
                  </a:lnTo>
                  <a:lnTo>
                    <a:pt x="503757" y="727366"/>
                  </a:lnTo>
                  <a:lnTo>
                    <a:pt x="549894" y="748106"/>
                  </a:lnTo>
                  <a:lnTo>
                    <a:pt x="597370" y="766248"/>
                  </a:lnTo>
                  <a:lnTo>
                    <a:pt x="646097" y="781703"/>
                  </a:lnTo>
                  <a:lnTo>
                    <a:pt x="695986" y="794382"/>
                  </a:lnTo>
                  <a:lnTo>
                    <a:pt x="746948" y="804195"/>
                  </a:lnTo>
                  <a:lnTo>
                    <a:pt x="798894" y="811053"/>
                  </a:lnTo>
                  <a:lnTo>
                    <a:pt x="878562" y="815097"/>
                  </a:lnTo>
                  <a:lnTo>
                    <a:pt x="992883" y="815097"/>
                  </a:lnTo>
                  <a:lnTo>
                    <a:pt x="1834578" y="815097"/>
                  </a:lnTo>
                  <a:lnTo>
                    <a:pt x="1827459" y="756840"/>
                  </a:lnTo>
                  <a:lnTo>
                    <a:pt x="1817712" y="705658"/>
                  </a:lnTo>
                  <a:lnTo>
                    <a:pt x="1805118" y="655553"/>
                  </a:lnTo>
                  <a:lnTo>
                    <a:pt x="1789768" y="606613"/>
                  </a:lnTo>
                  <a:lnTo>
                    <a:pt x="1771750" y="558928"/>
                  </a:lnTo>
                  <a:lnTo>
                    <a:pt x="1751153" y="512586"/>
                  </a:lnTo>
                  <a:lnTo>
                    <a:pt x="1728064" y="467677"/>
                  </a:lnTo>
                  <a:lnTo>
                    <a:pt x="1702574" y="424290"/>
                  </a:lnTo>
                  <a:lnTo>
                    <a:pt x="1699593" y="419738"/>
                  </a:lnTo>
                  <a:lnTo>
                    <a:pt x="1692195" y="407743"/>
                  </a:lnTo>
                  <a:lnTo>
                    <a:pt x="1664241" y="366991"/>
                  </a:lnTo>
                  <a:lnTo>
                    <a:pt x="1634147" y="327911"/>
                  </a:lnTo>
                  <a:lnTo>
                    <a:pt x="1601998" y="290588"/>
                  </a:lnTo>
                  <a:lnTo>
                    <a:pt x="1567880" y="255107"/>
                  </a:lnTo>
                  <a:lnTo>
                    <a:pt x="1531877" y="221553"/>
                  </a:lnTo>
                  <a:lnTo>
                    <a:pt x="1494074" y="190012"/>
                  </a:lnTo>
                  <a:lnTo>
                    <a:pt x="1454555" y="160569"/>
                  </a:lnTo>
                  <a:lnTo>
                    <a:pt x="1413406" y="133309"/>
                  </a:lnTo>
                  <a:lnTo>
                    <a:pt x="1370711" y="108317"/>
                  </a:lnTo>
                  <a:lnTo>
                    <a:pt x="1326555" y="85679"/>
                  </a:lnTo>
                  <a:lnTo>
                    <a:pt x="1281022" y="65479"/>
                  </a:lnTo>
                  <a:lnTo>
                    <a:pt x="1234198" y="47803"/>
                  </a:lnTo>
                  <a:lnTo>
                    <a:pt x="1186168" y="32736"/>
                  </a:lnTo>
                  <a:lnTo>
                    <a:pt x="1137015" y="20364"/>
                  </a:lnTo>
                  <a:lnTo>
                    <a:pt x="1086826" y="10772"/>
                  </a:lnTo>
                  <a:lnTo>
                    <a:pt x="1035684" y="4044"/>
                  </a:lnTo>
                  <a:lnTo>
                    <a:pt x="956015" y="0"/>
                  </a:lnTo>
                  <a:close/>
                </a:path>
              </a:pathLst>
            </a:custGeom>
            <a:ln w="12699">
              <a:solidFill>
                <a:srgbClr val="F4C0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0799" y="665195"/>
            <a:ext cx="652653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spc="-15" dirty="0">
                <a:solidFill>
                  <a:srgbClr val="406F70"/>
                </a:solidFill>
              </a:rPr>
              <a:t>Obstáculos </a:t>
            </a:r>
            <a:r>
              <a:rPr sz="3600" spc="-25" dirty="0">
                <a:solidFill>
                  <a:srgbClr val="406F70"/>
                </a:solidFill>
              </a:rPr>
              <a:t>para </a:t>
            </a:r>
            <a:r>
              <a:rPr sz="3600" spc="-5" dirty="0">
                <a:solidFill>
                  <a:srgbClr val="406F70"/>
                </a:solidFill>
              </a:rPr>
              <a:t>la adopción de un </a:t>
            </a:r>
            <a:r>
              <a:rPr sz="3600" spc="-800" dirty="0">
                <a:solidFill>
                  <a:srgbClr val="406F70"/>
                </a:solidFill>
              </a:rPr>
              <a:t> </a:t>
            </a:r>
            <a:r>
              <a:rPr sz="3600" spc="-5" dirty="0">
                <a:solidFill>
                  <a:srgbClr val="406F70"/>
                </a:solidFill>
              </a:rPr>
              <a:t>modelo</a:t>
            </a:r>
            <a:r>
              <a:rPr sz="3600" spc="-10" dirty="0">
                <a:solidFill>
                  <a:srgbClr val="406F70"/>
                </a:solidFill>
              </a:rPr>
              <a:t> </a:t>
            </a:r>
            <a:r>
              <a:rPr sz="3600" spc="-5" dirty="0">
                <a:solidFill>
                  <a:srgbClr val="406F70"/>
                </a:solidFill>
              </a:rPr>
              <a:t>de </a:t>
            </a:r>
            <a:r>
              <a:rPr sz="3600" spc="-25" dirty="0">
                <a:solidFill>
                  <a:srgbClr val="406F70"/>
                </a:solidFill>
              </a:rPr>
              <a:t>entrega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240214" y="1892736"/>
            <a:ext cx="11523345" cy="272732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549910" marR="5080" indent="-537845" algn="just">
              <a:lnSpc>
                <a:spcPts val="2380"/>
              </a:lnSpc>
              <a:spcBef>
                <a:spcPts val="395"/>
              </a:spcBef>
              <a:buFont typeface="Arial"/>
              <a:buAutoNum type="arabicPeriod"/>
              <a:tabLst>
                <a:tab pos="550545" algn="l"/>
              </a:tabLst>
            </a:pPr>
            <a:r>
              <a:rPr sz="2200" b="1" spc="-5" dirty="0">
                <a:solidFill>
                  <a:srgbClr val="406F70"/>
                </a:solidFill>
                <a:latin typeface="Calibri"/>
                <a:cs typeface="Calibri"/>
              </a:rPr>
              <a:t>Modelo de </a:t>
            </a:r>
            <a:r>
              <a:rPr sz="2200" b="1" spc="-10" dirty="0">
                <a:solidFill>
                  <a:srgbClr val="406F70"/>
                </a:solidFill>
                <a:latin typeface="Calibri"/>
                <a:cs typeface="Calibri"/>
              </a:rPr>
              <a:t>Precios Imprevisible 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-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Como las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empresas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de servicios alimentarios no tienen la 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capacidad de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predecir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la demanda, las fluctuaciones en el </a:t>
            </a:r>
            <a:r>
              <a:rPr sz="2200" spc="-15" dirty="0">
                <a:solidFill>
                  <a:srgbClr val="406F70"/>
                </a:solidFill>
                <a:latin typeface="Calibri"/>
                <a:cs typeface="Calibri"/>
              </a:rPr>
              <a:t>coste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de las </a:t>
            </a:r>
            <a:r>
              <a:rPr sz="2200" spc="-15" dirty="0">
                <a:solidFill>
                  <a:srgbClr val="406F70"/>
                </a:solidFill>
                <a:latin typeface="Calibri"/>
                <a:cs typeface="Calibri"/>
              </a:rPr>
              <a:t>entregas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pueden ser 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elevadas,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por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lo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que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los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406F70"/>
                </a:solidFill>
                <a:latin typeface="Calibri"/>
                <a:cs typeface="Calibri"/>
              </a:rPr>
              <a:t>restaurantes</a:t>
            </a:r>
            <a:r>
              <a:rPr sz="22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deben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tener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en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406F70"/>
                </a:solidFill>
                <a:latin typeface="Calibri"/>
                <a:cs typeface="Calibri"/>
              </a:rPr>
              <a:t>cuenta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406F70"/>
                </a:solidFill>
                <a:latin typeface="Calibri"/>
                <a:cs typeface="Calibri"/>
              </a:rPr>
              <a:t>esta</a:t>
            </a:r>
            <a:r>
              <a:rPr sz="22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circunstancia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utilizando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márgenes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más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elevados,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lo que no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siempre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es posible.</a:t>
            </a:r>
            <a:endParaRPr sz="2200">
              <a:latin typeface="Calibri"/>
              <a:cs typeface="Calibri"/>
            </a:endParaRPr>
          </a:p>
          <a:p>
            <a:pPr marL="549910" marR="33655" indent="-537845" algn="just">
              <a:lnSpc>
                <a:spcPts val="2380"/>
              </a:lnSpc>
              <a:spcBef>
                <a:spcPts val="985"/>
              </a:spcBef>
              <a:buFont typeface="Arial"/>
              <a:buAutoNum type="arabicPeriod"/>
              <a:tabLst>
                <a:tab pos="550545" algn="l"/>
              </a:tabLst>
            </a:pPr>
            <a:r>
              <a:rPr sz="2200" b="1" spc="-5" dirty="0">
                <a:solidFill>
                  <a:srgbClr val="406F70"/>
                </a:solidFill>
                <a:latin typeface="Calibri"/>
                <a:cs typeface="Calibri"/>
              </a:rPr>
              <a:t>Dilema</a:t>
            </a:r>
            <a:r>
              <a:rPr sz="2200" b="1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406F70"/>
                </a:solidFill>
                <a:latin typeface="Calibri"/>
                <a:cs typeface="Calibri"/>
              </a:rPr>
              <a:t>Logístico</a:t>
            </a:r>
            <a:r>
              <a:rPr sz="2200" b="1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406F70"/>
                </a:solidFill>
                <a:latin typeface="Calibri"/>
                <a:cs typeface="Calibri"/>
              </a:rPr>
              <a:t>–</a:t>
            </a:r>
            <a:r>
              <a:rPr sz="2200" b="1" spc="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Una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extensión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de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la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cuestión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de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la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imprevisibilidad,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la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logística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de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un 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406F70"/>
                </a:solidFill>
                <a:latin typeface="Calibri"/>
                <a:cs typeface="Calibri"/>
              </a:rPr>
              <a:t>restaurante</a:t>
            </a:r>
            <a:r>
              <a:rPr sz="22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que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406F70"/>
                </a:solidFill>
                <a:latin typeface="Calibri"/>
                <a:cs typeface="Calibri"/>
              </a:rPr>
              <a:t>proporciona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su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propio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servicio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de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406F70"/>
                </a:solidFill>
                <a:latin typeface="Calibri"/>
                <a:cs typeface="Calibri"/>
              </a:rPr>
              <a:t>entrega</a:t>
            </a:r>
            <a:r>
              <a:rPr sz="2200" spc="-15" dirty="0">
                <a:solidFill>
                  <a:srgbClr val="406F70"/>
                </a:solidFill>
                <a:latin typeface="Calibri"/>
                <a:cs typeface="Calibri"/>
              </a:rPr>
              <a:t> presenta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 problemas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desde</a:t>
            </a:r>
            <a:r>
              <a:rPr sz="2200" spc="484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el 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personal,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a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las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áreas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servidas, 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a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la incapacidad </a:t>
            </a:r>
            <a:r>
              <a:rPr sz="2200" spc="-15" dirty="0">
                <a:solidFill>
                  <a:srgbClr val="406F70"/>
                </a:solidFill>
                <a:latin typeface="Calibri"/>
                <a:cs typeface="Calibri"/>
              </a:rPr>
              <a:t>para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hacer </a:t>
            </a:r>
            <a:r>
              <a:rPr sz="2200" spc="-15" dirty="0">
                <a:solidFill>
                  <a:srgbClr val="406F70"/>
                </a:solidFill>
                <a:latin typeface="Calibri"/>
                <a:cs typeface="Calibri"/>
              </a:rPr>
              <a:t>frente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al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volumen.</a:t>
            </a:r>
            <a:endParaRPr sz="2200">
              <a:latin typeface="Calibri"/>
              <a:cs typeface="Calibri"/>
            </a:endParaRPr>
          </a:p>
          <a:p>
            <a:pPr marL="549910" indent="-537845" algn="just">
              <a:lnSpc>
                <a:spcPct val="100000"/>
              </a:lnSpc>
              <a:spcBef>
                <a:spcPts val="690"/>
              </a:spcBef>
              <a:buFont typeface="Arial"/>
              <a:buAutoNum type="arabicPeriod"/>
              <a:tabLst>
                <a:tab pos="550545" algn="l"/>
              </a:tabLst>
            </a:pPr>
            <a:r>
              <a:rPr sz="2200" b="1" spc="-10" dirty="0">
                <a:solidFill>
                  <a:srgbClr val="406F70"/>
                </a:solidFill>
                <a:latin typeface="Calibri"/>
                <a:cs typeface="Calibri"/>
              </a:rPr>
              <a:t>Inconsistencia</a:t>
            </a:r>
            <a:r>
              <a:rPr sz="2200" b="1" spc="8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06F70"/>
                </a:solidFill>
                <a:latin typeface="Calibri"/>
                <a:cs typeface="Calibri"/>
              </a:rPr>
              <a:t>en</a:t>
            </a:r>
            <a:r>
              <a:rPr sz="2200" b="1" spc="8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06F70"/>
                </a:solidFill>
                <a:latin typeface="Calibri"/>
                <a:cs typeface="Calibri"/>
              </a:rPr>
              <a:t>la</a:t>
            </a:r>
            <a:r>
              <a:rPr sz="2200" b="1" spc="8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06F70"/>
                </a:solidFill>
                <a:latin typeface="Calibri"/>
                <a:cs typeface="Calibri"/>
              </a:rPr>
              <a:t>Calidad</a:t>
            </a:r>
            <a:r>
              <a:rPr sz="2200" b="1" spc="9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06F70"/>
                </a:solidFill>
                <a:latin typeface="Calibri"/>
                <a:cs typeface="Calibri"/>
              </a:rPr>
              <a:t>de</a:t>
            </a:r>
            <a:r>
              <a:rPr sz="2200" b="1" spc="8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06F70"/>
                </a:solidFill>
                <a:latin typeface="Calibri"/>
                <a:cs typeface="Calibri"/>
              </a:rPr>
              <a:t>los</a:t>
            </a:r>
            <a:r>
              <a:rPr sz="2200" b="1" spc="8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406F70"/>
                </a:solidFill>
                <a:latin typeface="Calibri"/>
                <a:cs typeface="Calibri"/>
              </a:rPr>
              <a:t>alimentos</a:t>
            </a:r>
            <a:r>
              <a:rPr sz="2200" b="1" spc="8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406F70"/>
                </a:solidFill>
                <a:latin typeface="Calibri"/>
                <a:cs typeface="Calibri"/>
              </a:rPr>
              <a:t>–</a:t>
            </a:r>
            <a:r>
              <a:rPr sz="2200" b="1" spc="15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Al</a:t>
            </a:r>
            <a:r>
              <a:rPr sz="2200" spc="8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ampliar</a:t>
            </a:r>
            <a:r>
              <a:rPr sz="2200" spc="8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la</a:t>
            </a:r>
            <a:r>
              <a:rPr sz="2200" spc="9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distancia</a:t>
            </a:r>
            <a:r>
              <a:rPr sz="2200" spc="8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406F70"/>
                </a:solidFill>
                <a:latin typeface="Calibri"/>
                <a:cs typeface="Calibri"/>
              </a:rPr>
              <a:t>entre</a:t>
            </a:r>
            <a:r>
              <a:rPr sz="2200" spc="8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la</a:t>
            </a:r>
            <a:r>
              <a:rPr sz="2200" spc="8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sartén</a:t>
            </a:r>
            <a:r>
              <a:rPr sz="2200" spc="9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y</a:t>
            </a:r>
            <a:r>
              <a:rPr sz="2200" spc="8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el</a:t>
            </a:r>
            <a:r>
              <a:rPr sz="2200" spc="8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406F70"/>
                </a:solidFill>
                <a:latin typeface="Calibri"/>
                <a:cs typeface="Calibri"/>
              </a:rPr>
              <a:t>plato,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7988" y="4560752"/>
            <a:ext cx="1096391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94080" algn="l"/>
                <a:tab pos="1403985" algn="l"/>
                <a:tab pos="2172970" algn="l"/>
                <a:tab pos="2843530" algn="l"/>
                <a:tab pos="3327400" algn="l"/>
                <a:tab pos="4909185" algn="l"/>
                <a:tab pos="5892165" algn="l"/>
                <a:tab pos="6253480" algn="l"/>
                <a:tab pos="7169150" algn="l"/>
                <a:tab pos="8637905" algn="l"/>
                <a:tab pos="10332085" algn="l"/>
                <a:tab pos="10630535" algn="l"/>
              </a:tabLst>
            </a:pP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pued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e	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se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r	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difíci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l	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pa</a:t>
            </a:r>
            <a:r>
              <a:rPr sz="2200" spc="-45" dirty="0">
                <a:solidFill>
                  <a:srgbClr val="406F70"/>
                </a:solidFill>
                <a:latin typeface="Calibri"/>
                <a:cs typeface="Calibri"/>
              </a:rPr>
              <a:t>r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a	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lo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s	</a:t>
            </a:r>
            <a:r>
              <a:rPr sz="2200" spc="-30" dirty="0">
                <a:solidFill>
                  <a:srgbClr val="406F70"/>
                </a:solidFill>
                <a:latin typeface="Calibri"/>
                <a:cs typeface="Calibri"/>
              </a:rPr>
              <a:t>r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e</a:t>
            </a:r>
            <a:r>
              <a:rPr sz="2200" spc="-30" dirty="0">
                <a:solidFill>
                  <a:srgbClr val="406F70"/>
                </a:solidFill>
                <a:latin typeface="Calibri"/>
                <a:cs typeface="Calibri"/>
              </a:rPr>
              <a:t>st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au</a:t>
            </a:r>
            <a:r>
              <a:rPr sz="2200" spc="-45" dirty="0">
                <a:solidFill>
                  <a:srgbClr val="406F70"/>
                </a:solidFill>
                <a:latin typeface="Calibri"/>
                <a:cs typeface="Calibri"/>
              </a:rPr>
              <a:t>r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a</a:t>
            </a:r>
            <a:r>
              <a:rPr sz="2200" spc="-20" dirty="0">
                <a:solidFill>
                  <a:srgbClr val="406F70"/>
                </a:solidFill>
                <a:latin typeface="Calibri"/>
                <a:cs typeface="Calibri"/>
              </a:rPr>
              <a:t>n</a:t>
            </a:r>
            <a:r>
              <a:rPr sz="2200" spc="-25" dirty="0">
                <a:solidFill>
                  <a:srgbClr val="406F70"/>
                </a:solidFill>
                <a:latin typeface="Calibri"/>
                <a:cs typeface="Calibri"/>
              </a:rPr>
              <a:t>t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e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s	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of</a:t>
            </a:r>
            <a:r>
              <a:rPr sz="2200" spc="-30" dirty="0">
                <a:solidFill>
                  <a:srgbClr val="406F70"/>
                </a:solidFill>
                <a:latin typeface="Calibri"/>
                <a:cs typeface="Calibri"/>
              </a:rPr>
              <a:t>r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ece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r	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l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a	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mism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a	</a:t>
            </a:r>
            <a:r>
              <a:rPr sz="2200" spc="-35" dirty="0">
                <a:solidFill>
                  <a:srgbClr val="406F70"/>
                </a:solidFill>
                <a:latin typeface="Calibri"/>
                <a:cs typeface="Calibri"/>
              </a:rPr>
              <a:t>e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xperienci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a	</a:t>
            </a:r>
            <a:r>
              <a:rPr sz="2200" spc="-45" dirty="0">
                <a:solidFill>
                  <a:srgbClr val="406F70"/>
                </a:solidFill>
                <a:latin typeface="Calibri"/>
                <a:cs typeface="Calibri"/>
              </a:rPr>
              <a:t>g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a</a:t>
            </a:r>
            <a:r>
              <a:rPr sz="2200" spc="-25" dirty="0">
                <a:solidFill>
                  <a:srgbClr val="406F70"/>
                </a:solidFill>
                <a:latin typeface="Calibri"/>
                <a:cs typeface="Calibri"/>
              </a:rPr>
              <a:t>s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t</a:t>
            </a:r>
            <a:r>
              <a:rPr sz="2200" spc="-40" dirty="0">
                <a:solidFill>
                  <a:srgbClr val="406F70"/>
                </a:solidFill>
                <a:latin typeface="Calibri"/>
                <a:cs typeface="Calibri"/>
              </a:rPr>
              <a:t>r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onómi</a:t>
            </a:r>
            <a:r>
              <a:rPr sz="2200" spc="-20" dirty="0">
                <a:solidFill>
                  <a:srgbClr val="406F70"/>
                </a:solidFill>
                <a:latin typeface="Calibri"/>
                <a:cs typeface="Calibri"/>
              </a:rPr>
              <a:t>c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a	a	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los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0214" y="4769032"/>
            <a:ext cx="11520170" cy="118491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549910">
              <a:lnSpc>
                <a:spcPct val="100000"/>
              </a:lnSpc>
              <a:spcBef>
                <a:spcPts val="835"/>
              </a:spcBef>
            </a:pP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comensales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de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comida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406F70"/>
                </a:solidFill>
                <a:latin typeface="Calibri"/>
                <a:cs typeface="Calibri"/>
              </a:rPr>
              <a:t>para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llevar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y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a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los que se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sientan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en casa.</a:t>
            </a:r>
            <a:endParaRPr sz="2200">
              <a:latin typeface="Calibri"/>
              <a:cs typeface="Calibri"/>
            </a:endParaRPr>
          </a:p>
          <a:p>
            <a:pPr marL="549910" marR="5080" indent="-537845">
              <a:lnSpc>
                <a:spcPts val="2380"/>
              </a:lnSpc>
              <a:spcBef>
                <a:spcPts val="1030"/>
              </a:spcBef>
              <a:tabLst>
                <a:tab pos="549910" algn="l"/>
              </a:tabLst>
            </a:pPr>
            <a:r>
              <a:rPr sz="2200" b="1" spc="-5" dirty="0">
                <a:solidFill>
                  <a:srgbClr val="406F70"/>
                </a:solidFill>
                <a:latin typeface="Arial"/>
                <a:cs typeface="Arial"/>
              </a:rPr>
              <a:t>4.	</a:t>
            </a:r>
            <a:r>
              <a:rPr sz="2200" b="1" spc="-5" dirty="0">
                <a:solidFill>
                  <a:srgbClr val="406F70"/>
                </a:solidFill>
                <a:latin typeface="Calibri"/>
                <a:cs typeface="Calibri"/>
              </a:rPr>
              <a:t>El</a:t>
            </a:r>
            <a:r>
              <a:rPr sz="2200" b="1" spc="1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06F70"/>
                </a:solidFill>
                <a:latin typeface="Calibri"/>
                <a:cs typeface="Calibri"/>
              </a:rPr>
              <a:t>Miedo</a:t>
            </a:r>
            <a:r>
              <a:rPr sz="2200" b="1" spc="114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06F70"/>
                </a:solidFill>
                <a:latin typeface="Calibri"/>
                <a:cs typeface="Calibri"/>
              </a:rPr>
              <a:t>al</a:t>
            </a:r>
            <a:r>
              <a:rPr sz="2200" b="1" spc="114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06F70"/>
                </a:solidFill>
                <a:latin typeface="Calibri"/>
                <a:cs typeface="Calibri"/>
              </a:rPr>
              <a:t>Daño</a:t>
            </a:r>
            <a:r>
              <a:rPr sz="2200" b="1" spc="1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406F70"/>
                </a:solidFill>
                <a:latin typeface="Calibri"/>
                <a:cs typeface="Calibri"/>
              </a:rPr>
              <a:t>a</a:t>
            </a:r>
            <a:r>
              <a:rPr sz="2200" b="1" spc="1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06F70"/>
                </a:solidFill>
                <a:latin typeface="Calibri"/>
                <a:cs typeface="Calibri"/>
              </a:rPr>
              <a:t>la</a:t>
            </a:r>
            <a:r>
              <a:rPr sz="2200" b="1" spc="114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406F70"/>
                </a:solidFill>
                <a:latin typeface="Calibri"/>
                <a:cs typeface="Calibri"/>
              </a:rPr>
              <a:t>Reputación</a:t>
            </a:r>
            <a:r>
              <a:rPr sz="2200" b="1" spc="15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es</a:t>
            </a:r>
            <a:r>
              <a:rPr sz="2200" spc="114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un</a:t>
            </a:r>
            <a:r>
              <a:rPr sz="2200" spc="1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406F70"/>
                </a:solidFill>
                <a:latin typeface="Calibri"/>
                <a:cs typeface="Calibri"/>
              </a:rPr>
              <a:t>factor</a:t>
            </a:r>
            <a:r>
              <a:rPr sz="2200" spc="1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406F70"/>
                </a:solidFill>
                <a:latin typeface="Calibri"/>
                <a:cs typeface="Calibri"/>
              </a:rPr>
              <a:t>para</a:t>
            </a:r>
            <a:r>
              <a:rPr sz="2200" spc="12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muchas</a:t>
            </a:r>
            <a:r>
              <a:rPr sz="2200" spc="1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empresas</a:t>
            </a:r>
            <a:r>
              <a:rPr sz="2200" spc="114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de</a:t>
            </a:r>
            <a:r>
              <a:rPr sz="2200" spc="1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servicios</a:t>
            </a:r>
            <a:r>
              <a:rPr sz="2200" spc="1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alimentarios </a:t>
            </a:r>
            <a:r>
              <a:rPr sz="2200" spc="-48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que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dependen de la fidelidad de los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 clientes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debido 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a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los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riesgos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mencionados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 anteriormente.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2150" y="238912"/>
            <a:ext cx="1697565" cy="1697565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pc="-20" dirty="0"/>
              <a:t>INNOVATION</a:t>
            </a:r>
            <a:r>
              <a:rPr spc="-15" dirty="0"/>
              <a:t> </a:t>
            </a:r>
            <a:r>
              <a:rPr spc="-5" dirty="0"/>
              <a:t>FOR</a:t>
            </a:r>
            <a:r>
              <a:rPr spc="-10" dirty="0"/>
              <a:t> </a:t>
            </a:r>
            <a:r>
              <a:rPr spc="-5" dirty="0"/>
              <a:t>THE</a:t>
            </a:r>
            <a:r>
              <a:rPr spc="-10" dirty="0"/>
              <a:t> </a:t>
            </a:r>
            <a:r>
              <a:rPr spc="-5" dirty="0"/>
              <a:t>FOOD</a:t>
            </a:r>
            <a:r>
              <a:rPr spc="-15" dirty="0"/>
              <a:t> </a:t>
            </a:r>
            <a:r>
              <a:rPr spc="-10" dirty="0"/>
              <a:t>SERVICE SECTOR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714431" y="349810"/>
            <a:ext cx="2477770" cy="1660525"/>
            <a:chOff x="9714431" y="349810"/>
            <a:chExt cx="2477770" cy="1660525"/>
          </a:xfrm>
        </p:grpSpPr>
        <p:sp>
          <p:nvSpPr>
            <p:cNvPr id="3" name="object 3"/>
            <p:cNvSpPr/>
            <p:nvPr/>
          </p:nvSpPr>
          <p:spPr>
            <a:xfrm>
              <a:off x="9861131" y="349810"/>
              <a:ext cx="2331085" cy="1305560"/>
            </a:xfrm>
            <a:custGeom>
              <a:avLst/>
              <a:gdLst/>
              <a:ahLst/>
              <a:cxnLst/>
              <a:rect l="l" t="t" r="r" b="b"/>
              <a:pathLst>
                <a:path w="2331084" h="1305560">
                  <a:moveTo>
                    <a:pt x="1598595" y="1305473"/>
                  </a:moveTo>
                  <a:lnTo>
                    <a:pt x="1414534" y="1305473"/>
                  </a:lnTo>
                  <a:lnTo>
                    <a:pt x="1286262" y="1298995"/>
                  </a:lnTo>
                  <a:lnTo>
                    <a:pt x="1235899" y="1292981"/>
                  </a:lnTo>
                  <a:lnTo>
                    <a:pt x="1186085" y="1285243"/>
                  </a:lnTo>
                  <a:lnTo>
                    <a:pt x="1136852" y="1275811"/>
                  </a:lnTo>
                  <a:lnTo>
                    <a:pt x="1088230" y="1264716"/>
                  </a:lnTo>
                  <a:lnTo>
                    <a:pt x="1040251" y="1251989"/>
                  </a:lnTo>
                  <a:lnTo>
                    <a:pt x="992946" y="1237662"/>
                  </a:lnTo>
                  <a:lnTo>
                    <a:pt x="946345" y="1221764"/>
                  </a:lnTo>
                  <a:lnTo>
                    <a:pt x="900479" y="1204328"/>
                  </a:lnTo>
                  <a:lnTo>
                    <a:pt x="855379" y="1185384"/>
                  </a:lnTo>
                  <a:lnTo>
                    <a:pt x="811077" y="1164962"/>
                  </a:lnTo>
                  <a:lnTo>
                    <a:pt x="767603" y="1143094"/>
                  </a:lnTo>
                  <a:lnTo>
                    <a:pt x="724987" y="1119810"/>
                  </a:lnTo>
                  <a:lnTo>
                    <a:pt x="683262" y="1095143"/>
                  </a:lnTo>
                  <a:lnTo>
                    <a:pt x="642457" y="1069121"/>
                  </a:lnTo>
                  <a:lnTo>
                    <a:pt x="602604" y="1041777"/>
                  </a:lnTo>
                  <a:lnTo>
                    <a:pt x="563734" y="1013141"/>
                  </a:lnTo>
                  <a:lnTo>
                    <a:pt x="525877" y="983245"/>
                  </a:lnTo>
                  <a:lnTo>
                    <a:pt x="489065" y="952118"/>
                  </a:lnTo>
                  <a:lnTo>
                    <a:pt x="453327" y="919793"/>
                  </a:lnTo>
                  <a:lnTo>
                    <a:pt x="418697" y="886299"/>
                  </a:lnTo>
                  <a:lnTo>
                    <a:pt x="385203" y="851668"/>
                  </a:lnTo>
                  <a:lnTo>
                    <a:pt x="352877" y="815931"/>
                  </a:lnTo>
                  <a:lnTo>
                    <a:pt x="321751" y="779119"/>
                  </a:lnTo>
                  <a:lnTo>
                    <a:pt x="291854" y="741262"/>
                  </a:lnTo>
                  <a:lnTo>
                    <a:pt x="263218" y="702391"/>
                  </a:lnTo>
                  <a:lnTo>
                    <a:pt x="233388" y="658520"/>
                  </a:lnTo>
                  <a:lnTo>
                    <a:pt x="234224" y="658520"/>
                  </a:lnTo>
                  <a:lnTo>
                    <a:pt x="197171" y="600944"/>
                  </a:lnTo>
                  <a:lnTo>
                    <a:pt x="171493" y="556433"/>
                  </a:lnTo>
                  <a:lnTo>
                    <a:pt x="147381" y="510935"/>
                  </a:lnTo>
                  <a:lnTo>
                    <a:pt x="124871" y="464486"/>
                  </a:lnTo>
                  <a:lnTo>
                    <a:pt x="104002" y="417124"/>
                  </a:lnTo>
                  <a:lnTo>
                    <a:pt x="84809" y="368885"/>
                  </a:lnTo>
                  <a:lnTo>
                    <a:pt x="67330" y="319805"/>
                  </a:lnTo>
                  <a:lnTo>
                    <a:pt x="51600" y="269923"/>
                  </a:lnTo>
                  <a:lnTo>
                    <a:pt x="37658" y="219274"/>
                  </a:lnTo>
                  <a:lnTo>
                    <a:pt x="25539" y="167896"/>
                  </a:lnTo>
                  <a:lnTo>
                    <a:pt x="15280" y="115824"/>
                  </a:lnTo>
                  <a:lnTo>
                    <a:pt x="6919" y="63097"/>
                  </a:lnTo>
                  <a:lnTo>
                    <a:pt x="492" y="9749"/>
                  </a:lnTo>
                  <a:lnTo>
                    <a:pt x="0" y="0"/>
                  </a:lnTo>
                  <a:lnTo>
                    <a:pt x="1355174" y="0"/>
                  </a:lnTo>
                  <a:lnTo>
                    <a:pt x="1539235" y="0"/>
                  </a:lnTo>
                  <a:lnTo>
                    <a:pt x="1667506" y="6478"/>
                  </a:lnTo>
                  <a:lnTo>
                    <a:pt x="1718352" y="12558"/>
                  </a:lnTo>
                  <a:lnTo>
                    <a:pt x="1768637" y="20396"/>
                  </a:lnTo>
                  <a:lnTo>
                    <a:pt x="1818329" y="29960"/>
                  </a:lnTo>
                  <a:lnTo>
                    <a:pt x="1867397" y="41217"/>
                  </a:lnTo>
                  <a:lnTo>
                    <a:pt x="1915808" y="54137"/>
                  </a:lnTo>
                  <a:lnTo>
                    <a:pt x="1963532" y="68686"/>
                  </a:lnTo>
                  <a:lnTo>
                    <a:pt x="2010535" y="84835"/>
                  </a:lnTo>
                  <a:lnTo>
                    <a:pt x="2056787" y="102550"/>
                  </a:lnTo>
                  <a:lnTo>
                    <a:pt x="2102256" y="121799"/>
                  </a:lnTo>
                  <a:lnTo>
                    <a:pt x="2146909" y="142552"/>
                  </a:lnTo>
                  <a:lnTo>
                    <a:pt x="2190715" y="164776"/>
                  </a:lnTo>
                  <a:lnTo>
                    <a:pt x="2233642" y="188439"/>
                  </a:lnTo>
                  <a:lnTo>
                    <a:pt x="2275658" y="213510"/>
                  </a:lnTo>
                  <a:lnTo>
                    <a:pt x="2330867" y="252115"/>
                  </a:lnTo>
                  <a:lnTo>
                    <a:pt x="2330867" y="1305472"/>
                  </a:lnTo>
                  <a:lnTo>
                    <a:pt x="1598595" y="1305472"/>
                  </a:lnTo>
                  <a:close/>
                </a:path>
              </a:pathLst>
            </a:custGeom>
            <a:solidFill>
              <a:srgbClr val="406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720781" y="1188534"/>
              <a:ext cx="1835150" cy="815340"/>
            </a:xfrm>
            <a:custGeom>
              <a:avLst/>
              <a:gdLst/>
              <a:ahLst/>
              <a:cxnLst/>
              <a:rect l="l" t="t" r="r" b="b"/>
              <a:pathLst>
                <a:path w="1835150" h="815339">
                  <a:moveTo>
                    <a:pt x="956015" y="0"/>
                  </a:moveTo>
                  <a:lnTo>
                    <a:pt x="841695" y="0"/>
                  </a:lnTo>
                  <a:lnTo>
                    <a:pt x="0" y="0"/>
                  </a:lnTo>
                  <a:lnTo>
                    <a:pt x="6745" y="55906"/>
                  </a:lnTo>
                  <a:lnTo>
                    <a:pt x="15861" y="104829"/>
                  </a:lnTo>
                  <a:lnTo>
                    <a:pt x="27578" y="152778"/>
                  </a:lnTo>
                  <a:lnTo>
                    <a:pt x="41817" y="199676"/>
                  </a:lnTo>
                  <a:lnTo>
                    <a:pt x="58503" y="245446"/>
                  </a:lnTo>
                  <a:lnTo>
                    <a:pt x="77557" y="290011"/>
                  </a:lnTo>
                  <a:lnTo>
                    <a:pt x="98902" y="333291"/>
                  </a:lnTo>
                  <a:lnTo>
                    <a:pt x="122462" y="375211"/>
                  </a:lnTo>
                  <a:lnTo>
                    <a:pt x="145475" y="411160"/>
                  </a:lnTo>
                  <a:lnTo>
                    <a:pt x="144957" y="411160"/>
                  </a:lnTo>
                  <a:lnTo>
                    <a:pt x="193563" y="478650"/>
                  </a:lnTo>
                  <a:lnTo>
                    <a:pt x="225782" y="516955"/>
                  </a:lnTo>
                  <a:lnTo>
                    <a:pt x="260051" y="553377"/>
                  </a:lnTo>
                  <a:lnTo>
                    <a:pt x="296282" y="587827"/>
                  </a:lnTo>
                  <a:lnTo>
                    <a:pt x="334387" y="620216"/>
                  </a:lnTo>
                  <a:lnTo>
                    <a:pt x="374275" y="650453"/>
                  </a:lnTo>
                  <a:lnTo>
                    <a:pt x="415859" y="678450"/>
                  </a:lnTo>
                  <a:lnTo>
                    <a:pt x="459049" y="704118"/>
                  </a:lnTo>
                  <a:lnTo>
                    <a:pt x="503757" y="727366"/>
                  </a:lnTo>
                  <a:lnTo>
                    <a:pt x="549894" y="748106"/>
                  </a:lnTo>
                  <a:lnTo>
                    <a:pt x="597370" y="766248"/>
                  </a:lnTo>
                  <a:lnTo>
                    <a:pt x="646097" y="781703"/>
                  </a:lnTo>
                  <a:lnTo>
                    <a:pt x="695986" y="794382"/>
                  </a:lnTo>
                  <a:lnTo>
                    <a:pt x="746948" y="804195"/>
                  </a:lnTo>
                  <a:lnTo>
                    <a:pt x="798894" y="811053"/>
                  </a:lnTo>
                  <a:lnTo>
                    <a:pt x="878562" y="815097"/>
                  </a:lnTo>
                  <a:lnTo>
                    <a:pt x="992883" y="815097"/>
                  </a:lnTo>
                  <a:lnTo>
                    <a:pt x="1834578" y="815097"/>
                  </a:lnTo>
                  <a:lnTo>
                    <a:pt x="1827459" y="756840"/>
                  </a:lnTo>
                  <a:lnTo>
                    <a:pt x="1817712" y="705658"/>
                  </a:lnTo>
                  <a:lnTo>
                    <a:pt x="1805118" y="655553"/>
                  </a:lnTo>
                  <a:lnTo>
                    <a:pt x="1789768" y="606613"/>
                  </a:lnTo>
                  <a:lnTo>
                    <a:pt x="1771750" y="558928"/>
                  </a:lnTo>
                  <a:lnTo>
                    <a:pt x="1751153" y="512586"/>
                  </a:lnTo>
                  <a:lnTo>
                    <a:pt x="1728064" y="467677"/>
                  </a:lnTo>
                  <a:lnTo>
                    <a:pt x="1702574" y="424290"/>
                  </a:lnTo>
                  <a:lnTo>
                    <a:pt x="1699593" y="419738"/>
                  </a:lnTo>
                  <a:lnTo>
                    <a:pt x="1692195" y="407743"/>
                  </a:lnTo>
                  <a:lnTo>
                    <a:pt x="1664241" y="366991"/>
                  </a:lnTo>
                  <a:lnTo>
                    <a:pt x="1634147" y="327911"/>
                  </a:lnTo>
                  <a:lnTo>
                    <a:pt x="1601998" y="290588"/>
                  </a:lnTo>
                  <a:lnTo>
                    <a:pt x="1567880" y="255107"/>
                  </a:lnTo>
                  <a:lnTo>
                    <a:pt x="1531877" y="221553"/>
                  </a:lnTo>
                  <a:lnTo>
                    <a:pt x="1494074" y="190012"/>
                  </a:lnTo>
                  <a:lnTo>
                    <a:pt x="1454555" y="160569"/>
                  </a:lnTo>
                  <a:lnTo>
                    <a:pt x="1413406" y="133309"/>
                  </a:lnTo>
                  <a:lnTo>
                    <a:pt x="1370711" y="108317"/>
                  </a:lnTo>
                  <a:lnTo>
                    <a:pt x="1326555" y="85679"/>
                  </a:lnTo>
                  <a:lnTo>
                    <a:pt x="1281022" y="65479"/>
                  </a:lnTo>
                  <a:lnTo>
                    <a:pt x="1234198" y="47803"/>
                  </a:lnTo>
                  <a:lnTo>
                    <a:pt x="1186168" y="32736"/>
                  </a:lnTo>
                  <a:lnTo>
                    <a:pt x="1137015" y="20364"/>
                  </a:lnTo>
                  <a:lnTo>
                    <a:pt x="1086826" y="10772"/>
                  </a:lnTo>
                  <a:lnTo>
                    <a:pt x="1035684" y="4044"/>
                  </a:lnTo>
                  <a:lnTo>
                    <a:pt x="956015" y="0"/>
                  </a:lnTo>
                  <a:close/>
                </a:path>
              </a:pathLst>
            </a:custGeom>
            <a:ln w="12699">
              <a:solidFill>
                <a:srgbClr val="F4C0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4075" y="458373"/>
            <a:ext cx="690245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spc="-15" dirty="0">
                <a:solidFill>
                  <a:srgbClr val="406F70"/>
                </a:solidFill>
              </a:rPr>
              <a:t>Crecimiento </a:t>
            </a:r>
            <a:r>
              <a:rPr sz="3600" spc="-20" dirty="0">
                <a:solidFill>
                  <a:srgbClr val="406F70"/>
                </a:solidFill>
              </a:rPr>
              <a:t>interanual </a:t>
            </a:r>
            <a:r>
              <a:rPr sz="3600" spc="-5" dirty="0">
                <a:solidFill>
                  <a:srgbClr val="406F70"/>
                </a:solidFill>
              </a:rPr>
              <a:t>de las </a:t>
            </a:r>
            <a:r>
              <a:rPr sz="3600" spc="-20" dirty="0">
                <a:solidFill>
                  <a:srgbClr val="406F70"/>
                </a:solidFill>
              </a:rPr>
              <a:t>ventas </a:t>
            </a:r>
            <a:r>
              <a:rPr sz="3600" spc="-800" dirty="0">
                <a:solidFill>
                  <a:srgbClr val="406F70"/>
                </a:solidFill>
              </a:rPr>
              <a:t> </a:t>
            </a:r>
            <a:r>
              <a:rPr sz="3600" spc="-15" dirty="0">
                <a:solidFill>
                  <a:srgbClr val="406F70"/>
                </a:solidFill>
              </a:rPr>
              <a:t>minoristas</a:t>
            </a:r>
            <a:r>
              <a:rPr sz="3600" spc="-10" dirty="0">
                <a:solidFill>
                  <a:srgbClr val="406F70"/>
                </a:solidFill>
              </a:rPr>
              <a:t> </a:t>
            </a:r>
            <a:r>
              <a:rPr sz="3600" spc="-5" dirty="0">
                <a:solidFill>
                  <a:srgbClr val="406F70"/>
                </a:solidFill>
              </a:rPr>
              <a:t>en</a:t>
            </a:r>
            <a:r>
              <a:rPr sz="3600" spc="-10" dirty="0">
                <a:solidFill>
                  <a:srgbClr val="406F70"/>
                </a:solidFill>
              </a:rPr>
              <a:t> </a:t>
            </a:r>
            <a:r>
              <a:rPr sz="3600" spc="-5" dirty="0">
                <a:solidFill>
                  <a:srgbClr val="406F70"/>
                </a:solidFill>
              </a:rPr>
              <a:t>línea</a:t>
            </a:r>
            <a:r>
              <a:rPr sz="3600" spc="-10" dirty="0">
                <a:solidFill>
                  <a:srgbClr val="406F70"/>
                </a:solidFill>
              </a:rPr>
              <a:t> </a:t>
            </a:r>
            <a:r>
              <a:rPr sz="3600" spc="-5" dirty="0">
                <a:solidFill>
                  <a:srgbClr val="406F70"/>
                </a:solidFill>
              </a:rPr>
              <a:t>en</a:t>
            </a:r>
            <a:r>
              <a:rPr sz="3600" spc="-10" dirty="0">
                <a:solidFill>
                  <a:srgbClr val="406F70"/>
                </a:solidFill>
              </a:rPr>
              <a:t> 2020</a:t>
            </a:r>
            <a:r>
              <a:rPr sz="3600" spc="-15" dirty="0">
                <a:solidFill>
                  <a:srgbClr val="406F70"/>
                </a:solidFill>
              </a:rPr>
              <a:t> </a:t>
            </a:r>
            <a:r>
              <a:rPr sz="3600" dirty="0">
                <a:solidFill>
                  <a:srgbClr val="406F70"/>
                </a:solidFill>
              </a:rPr>
              <a:t>y</a:t>
            </a:r>
            <a:r>
              <a:rPr sz="3600" spc="-10" dirty="0">
                <a:solidFill>
                  <a:srgbClr val="406F70"/>
                </a:solidFill>
              </a:rPr>
              <a:t> 2021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265515" y="1978516"/>
            <a:ext cx="4486275" cy="41395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95580" marR="5080" indent="-183515" algn="just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196215" algn="l"/>
              </a:tabLst>
            </a:pP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La pandemia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experimentada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lo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largo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2020/21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ha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llevado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 </a:t>
            </a:r>
            <a:r>
              <a:rPr sz="2400" spc="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varios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experimentos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forzados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en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todas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las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industrias, incluyendo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el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servicio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alimentos</a:t>
            </a:r>
            <a:endParaRPr sz="2400">
              <a:latin typeface="Calibri"/>
              <a:cs typeface="Calibri"/>
            </a:endParaRPr>
          </a:p>
          <a:p>
            <a:pPr marL="195580" marR="9525" indent="-183515" algn="just">
              <a:lnSpc>
                <a:spcPts val="2590"/>
              </a:lnSpc>
              <a:spcBef>
                <a:spcPts val="1010"/>
              </a:spcBef>
              <a:buFont typeface="Arial MT"/>
              <a:buChar char="•"/>
              <a:tabLst>
                <a:tab pos="196215" algn="l"/>
              </a:tabLst>
            </a:pP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Mientras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que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ciertos</a:t>
            </a:r>
            <a:r>
              <a:rPr sz="2400" spc="52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segmentos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de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clientes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se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habrían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mostrado </a:t>
            </a:r>
            <a:r>
              <a:rPr sz="2400" spc="-53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antes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reacios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</a:t>
            </a:r>
            <a:r>
              <a:rPr sz="2400" spc="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adoptar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las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compras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en línea, las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empresas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se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vieron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obligadas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</a:t>
            </a:r>
            <a:r>
              <a:rPr sz="2400" spc="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pivotar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y</a:t>
            </a:r>
            <a:r>
              <a:rPr sz="2400" spc="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los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clientes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fueron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forzados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 </a:t>
            </a:r>
            <a:r>
              <a:rPr sz="2400" spc="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conectarse.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1632" y="1451240"/>
            <a:ext cx="6334123" cy="517101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pc="-20" dirty="0"/>
              <a:t>INNOVATION</a:t>
            </a:r>
            <a:r>
              <a:rPr spc="-15" dirty="0"/>
              <a:t> </a:t>
            </a:r>
            <a:r>
              <a:rPr spc="-5" dirty="0"/>
              <a:t>FOR</a:t>
            </a:r>
            <a:r>
              <a:rPr spc="-10" dirty="0"/>
              <a:t> </a:t>
            </a:r>
            <a:r>
              <a:rPr spc="-5" dirty="0"/>
              <a:t>THE</a:t>
            </a:r>
            <a:r>
              <a:rPr spc="-10" dirty="0"/>
              <a:t> </a:t>
            </a:r>
            <a:r>
              <a:rPr spc="-5" dirty="0"/>
              <a:t>FOOD</a:t>
            </a:r>
            <a:r>
              <a:rPr spc="-15" dirty="0"/>
              <a:t> </a:t>
            </a:r>
            <a:r>
              <a:rPr spc="-10" dirty="0"/>
              <a:t>SERVICE SECTOR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714431" y="349810"/>
            <a:ext cx="2477770" cy="1660525"/>
            <a:chOff x="9714431" y="349810"/>
            <a:chExt cx="2477770" cy="1660525"/>
          </a:xfrm>
        </p:grpSpPr>
        <p:sp>
          <p:nvSpPr>
            <p:cNvPr id="3" name="object 3"/>
            <p:cNvSpPr/>
            <p:nvPr/>
          </p:nvSpPr>
          <p:spPr>
            <a:xfrm>
              <a:off x="9861131" y="349810"/>
              <a:ext cx="2331085" cy="1305560"/>
            </a:xfrm>
            <a:custGeom>
              <a:avLst/>
              <a:gdLst/>
              <a:ahLst/>
              <a:cxnLst/>
              <a:rect l="l" t="t" r="r" b="b"/>
              <a:pathLst>
                <a:path w="2331084" h="1305560">
                  <a:moveTo>
                    <a:pt x="1598595" y="1305473"/>
                  </a:moveTo>
                  <a:lnTo>
                    <a:pt x="1414534" y="1305473"/>
                  </a:lnTo>
                  <a:lnTo>
                    <a:pt x="1286262" y="1298995"/>
                  </a:lnTo>
                  <a:lnTo>
                    <a:pt x="1235899" y="1292981"/>
                  </a:lnTo>
                  <a:lnTo>
                    <a:pt x="1186085" y="1285243"/>
                  </a:lnTo>
                  <a:lnTo>
                    <a:pt x="1136852" y="1275811"/>
                  </a:lnTo>
                  <a:lnTo>
                    <a:pt x="1088230" y="1264716"/>
                  </a:lnTo>
                  <a:lnTo>
                    <a:pt x="1040251" y="1251989"/>
                  </a:lnTo>
                  <a:lnTo>
                    <a:pt x="992946" y="1237662"/>
                  </a:lnTo>
                  <a:lnTo>
                    <a:pt x="946345" y="1221764"/>
                  </a:lnTo>
                  <a:lnTo>
                    <a:pt x="900479" y="1204328"/>
                  </a:lnTo>
                  <a:lnTo>
                    <a:pt x="855379" y="1185384"/>
                  </a:lnTo>
                  <a:lnTo>
                    <a:pt x="811077" y="1164962"/>
                  </a:lnTo>
                  <a:lnTo>
                    <a:pt x="767603" y="1143094"/>
                  </a:lnTo>
                  <a:lnTo>
                    <a:pt x="724987" y="1119810"/>
                  </a:lnTo>
                  <a:lnTo>
                    <a:pt x="683262" y="1095143"/>
                  </a:lnTo>
                  <a:lnTo>
                    <a:pt x="642457" y="1069121"/>
                  </a:lnTo>
                  <a:lnTo>
                    <a:pt x="602604" y="1041777"/>
                  </a:lnTo>
                  <a:lnTo>
                    <a:pt x="563734" y="1013141"/>
                  </a:lnTo>
                  <a:lnTo>
                    <a:pt x="525877" y="983245"/>
                  </a:lnTo>
                  <a:lnTo>
                    <a:pt x="489065" y="952118"/>
                  </a:lnTo>
                  <a:lnTo>
                    <a:pt x="453327" y="919793"/>
                  </a:lnTo>
                  <a:lnTo>
                    <a:pt x="418697" y="886299"/>
                  </a:lnTo>
                  <a:lnTo>
                    <a:pt x="385203" y="851668"/>
                  </a:lnTo>
                  <a:lnTo>
                    <a:pt x="352877" y="815931"/>
                  </a:lnTo>
                  <a:lnTo>
                    <a:pt x="321751" y="779119"/>
                  </a:lnTo>
                  <a:lnTo>
                    <a:pt x="291854" y="741262"/>
                  </a:lnTo>
                  <a:lnTo>
                    <a:pt x="263218" y="702391"/>
                  </a:lnTo>
                  <a:lnTo>
                    <a:pt x="233388" y="658520"/>
                  </a:lnTo>
                  <a:lnTo>
                    <a:pt x="234224" y="658520"/>
                  </a:lnTo>
                  <a:lnTo>
                    <a:pt x="197171" y="600944"/>
                  </a:lnTo>
                  <a:lnTo>
                    <a:pt x="171493" y="556433"/>
                  </a:lnTo>
                  <a:lnTo>
                    <a:pt x="147381" y="510935"/>
                  </a:lnTo>
                  <a:lnTo>
                    <a:pt x="124871" y="464486"/>
                  </a:lnTo>
                  <a:lnTo>
                    <a:pt x="104002" y="417124"/>
                  </a:lnTo>
                  <a:lnTo>
                    <a:pt x="84809" y="368885"/>
                  </a:lnTo>
                  <a:lnTo>
                    <a:pt x="67330" y="319805"/>
                  </a:lnTo>
                  <a:lnTo>
                    <a:pt x="51600" y="269923"/>
                  </a:lnTo>
                  <a:lnTo>
                    <a:pt x="37658" y="219274"/>
                  </a:lnTo>
                  <a:lnTo>
                    <a:pt x="25539" y="167896"/>
                  </a:lnTo>
                  <a:lnTo>
                    <a:pt x="15280" y="115824"/>
                  </a:lnTo>
                  <a:lnTo>
                    <a:pt x="6919" y="63097"/>
                  </a:lnTo>
                  <a:lnTo>
                    <a:pt x="492" y="9749"/>
                  </a:lnTo>
                  <a:lnTo>
                    <a:pt x="0" y="0"/>
                  </a:lnTo>
                  <a:lnTo>
                    <a:pt x="1355174" y="0"/>
                  </a:lnTo>
                  <a:lnTo>
                    <a:pt x="1539235" y="0"/>
                  </a:lnTo>
                  <a:lnTo>
                    <a:pt x="1667506" y="6478"/>
                  </a:lnTo>
                  <a:lnTo>
                    <a:pt x="1718352" y="12558"/>
                  </a:lnTo>
                  <a:lnTo>
                    <a:pt x="1768637" y="20396"/>
                  </a:lnTo>
                  <a:lnTo>
                    <a:pt x="1818329" y="29960"/>
                  </a:lnTo>
                  <a:lnTo>
                    <a:pt x="1867397" y="41217"/>
                  </a:lnTo>
                  <a:lnTo>
                    <a:pt x="1915808" y="54137"/>
                  </a:lnTo>
                  <a:lnTo>
                    <a:pt x="1963532" y="68686"/>
                  </a:lnTo>
                  <a:lnTo>
                    <a:pt x="2010535" y="84835"/>
                  </a:lnTo>
                  <a:lnTo>
                    <a:pt x="2056787" y="102550"/>
                  </a:lnTo>
                  <a:lnTo>
                    <a:pt x="2102256" y="121799"/>
                  </a:lnTo>
                  <a:lnTo>
                    <a:pt x="2146909" y="142552"/>
                  </a:lnTo>
                  <a:lnTo>
                    <a:pt x="2190715" y="164776"/>
                  </a:lnTo>
                  <a:lnTo>
                    <a:pt x="2233642" y="188439"/>
                  </a:lnTo>
                  <a:lnTo>
                    <a:pt x="2275658" y="213510"/>
                  </a:lnTo>
                  <a:lnTo>
                    <a:pt x="2330867" y="252115"/>
                  </a:lnTo>
                  <a:lnTo>
                    <a:pt x="2330867" y="1305472"/>
                  </a:lnTo>
                  <a:lnTo>
                    <a:pt x="1598595" y="1305472"/>
                  </a:lnTo>
                  <a:close/>
                </a:path>
              </a:pathLst>
            </a:custGeom>
            <a:solidFill>
              <a:srgbClr val="406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720781" y="1188534"/>
              <a:ext cx="1835150" cy="815340"/>
            </a:xfrm>
            <a:custGeom>
              <a:avLst/>
              <a:gdLst/>
              <a:ahLst/>
              <a:cxnLst/>
              <a:rect l="l" t="t" r="r" b="b"/>
              <a:pathLst>
                <a:path w="1835150" h="815339">
                  <a:moveTo>
                    <a:pt x="956015" y="0"/>
                  </a:moveTo>
                  <a:lnTo>
                    <a:pt x="841695" y="0"/>
                  </a:lnTo>
                  <a:lnTo>
                    <a:pt x="0" y="0"/>
                  </a:lnTo>
                  <a:lnTo>
                    <a:pt x="6745" y="55906"/>
                  </a:lnTo>
                  <a:lnTo>
                    <a:pt x="15861" y="104829"/>
                  </a:lnTo>
                  <a:lnTo>
                    <a:pt x="27578" y="152778"/>
                  </a:lnTo>
                  <a:lnTo>
                    <a:pt x="41817" y="199676"/>
                  </a:lnTo>
                  <a:lnTo>
                    <a:pt x="58503" y="245446"/>
                  </a:lnTo>
                  <a:lnTo>
                    <a:pt x="77557" y="290011"/>
                  </a:lnTo>
                  <a:lnTo>
                    <a:pt x="98902" y="333291"/>
                  </a:lnTo>
                  <a:lnTo>
                    <a:pt x="122462" y="375211"/>
                  </a:lnTo>
                  <a:lnTo>
                    <a:pt x="145475" y="411160"/>
                  </a:lnTo>
                  <a:lnTo>
                    <a:pt x="144957" y="411160"/>
                  </a:lnTo>
                  <a:lnTo>
                    <a:pt x="193563" y="478650"/>
                  </a:lnTo>
                  <a:lnTo>
                    <a:pt x="225782" y="516955"/>
                  </a:lnTo>
                  <a:lnTo>
                    <a:pt x="260051" y="553377"/>
                  </a:lnTo>
                  <a:lnTo>
                    <a:pt x="296282" y="587827"/>
                  </a:lnTo>
                  <a:lnTo>
                    <a:pt x="334387" y="620216"/>
                  </a:lnTo>
                  <a:lnTo>
                    <a:pt x="374275" y="650453"/>
                  </a:lnTo>
                  <a:lnTo>
                    <a:pt x="415859" y="678450"/>
                  </a:lnTo>
                  <a:lnTo>
                    <a:pt x="459049" y="704118"/>
                  </a:lnTo>
                  <a:lnTo>
                    <a:pt x="503757" y="727366"/>
                  </a:lnTo>
                  <a:lnTo>
                    <a:pt x="549894" y="748106"/>
                  </a:lnTo>
                  <a:lnTo>
                    <a:pt x="597370" y="766248"/>
                  </a:lnTo>
                  <a:lnTo>
                    <a:pt x="646097" y="781703"/>
                  </a:lnTo>
                  <a:lnTo>
                    <a:pt x="695986" y="794382"/>
                  </a:lnTo>
                  <a:lnTo>
                    <a:pt x="746948" y="804195"/>
                  </a:lnTo>
                  <a:lnTo>
                    <a:pt x="798894" y="811053"/>
                  </a:lnTo>
                  <a:lnTo>
                    <a:pt x="878562" y="815097"/>
                  </a:lnTo>
                  <a:lnTo>
                    <a:pt x="992883" y="815097"/>
                  </a:lnTo>
                  <a:lnTo>
                    <a:pt x="1834578" y="815097"/>
                  </a:lnTo>
                  <a:lnTo>
                    <a:pt x="1827459" y="756840"/>
                  </a:lnTo>
                  <a:lnTo>
                    <a:pt x="1817712" y="705658"/>
                  </a:lnTo>
                  <a:lnTo>
                    <a:pt x="1805118" y="655553"/>
                  </a:lnTo>
                  <a:lnTo>
                    <a:pt x="1789768" y="606613"/>
                  </a:lnTo>
                  <a:lnTo>
                    <a:pt x="1771750" y="558928"/>
                  </a:lnTo>
                  <a:lnTo>
                    <a:pt x="1751153" y="512586"/>
                  </a:lnTo>
                  <a:lnTo>
                    <a:pt x="1728064" y="467677"/>
                  </a:lnTo>
                  <a:lnTo>
                    <a:pt x="1702574" y="424290"/>
                  </a:lnTo>
                  <a:lnTo>
                    <a:pt x="1699593" y="419738"/>
                  </a:lnTo>
                  <a:lnTo>
                    <a:pt x="1692195" y="407743"/>
                  </a:lnTo>
                  <a:lnTo>
                    <a:pt x="1664241" y="366991"/>
                  </a:lnTo>
                  <a:lnTo>
                    <a:pt x="1634147" y="327911"/>
                  </a:lnTo>
                  <a:lnTo>
                    <a:pt x="1601998" y="290588"/>
                  </a:lnTo>
                  <a:lnTo>
                    <a:pt x="1567880" y="255107"/>
                  </a:lnTo>
                  <a:lnTo>
                    <a:pt x="1531877" y="221553"/>
                  </a:lnTo>
                  <a:lnTo>
                    <a:pt x="1494074" y="190012"/>
                  </a:lnTo>
                  <a:lnTo>
                    <a:pt x="1454555" y="160569"/>
                  </a:lnTo>
                  <a:lnTo>
                    <a:pt x="1413406" y="133309"/>
                  </a:lnTo>
                  <a:lnTo>
                    <a:pt x="1370711" y="108317"/>
                  </a:lnTo>
                  <a:lnTo>
                    <a:pt x="1326555" y="85679"/>
                  </a:lnTo>
                  <a:lnTo>
                    <a:pt x="1281022" y="65479"/>
                  </a:lnTo>
                  <a:lnTo>
                    <a:pt x="1234198" y="47803"/>
                  </a:lnTo>
                  <a:lnTo>
                    <a:pt x="1186168" y="32736"/>
                  </a:lnTo>
                  <a:lnTo>
                    <a:pt x="1137015" y="20364"/>
                  </a:lnTo>
                  <a:lnTo>
                    <a:pt x="1086826" y="10772"/>
                  </a:lnTo>
                  <a:lnTo>
                    <a:pt x="1035684" y="4044"/>
                  </a:lnTo>
                  <a:lnTo>
                    <a:pt x="956015" y="0"/>
                  </a:lnTo>
                  <a:close/>
                </a:path>
              </a:pathLst>
            </a:custGeom>
            <a:ln w="12699">
              <a:solidFill>
                <a:srgbClr val="F4C0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215" y="484718"/>
            <a:ext cx="1697565" cy="169756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32220" y="2075807"/>
            <a:ext cx="10240645" cy="387731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2400" b="1" spc="-15" dirty="0">
                <a:solidFill>
                  <a:srgbClr val="406F70"/>
                </a:solidFill>
                <a:latin typeface="Calibri"/>
                <a:cs typeface="Calibri"/>
              </a:rPr>
              <a:t>Esto</a:t>
            </a:r>
            <a:r>
              <a:rPr sz="2400" b="1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406F70"/>
                </a:solidFill>
                <a:latin typeface="Calibri"/>
                <a:cs typeface="Calibri"/>
              </a:rPr>
              <a:t>se </a:t>
            </a:r>
            <a:r>
              <a:rPr sz="2400" b="1" spc="-10" dirty="0">
                <a:solidFill>
                  <a:srgbClr val="406F70"/>
                </a:solidFill>
                <a:latin typeface="Calibri"/>
                <a:cs typeface="Calibri"/>
              </a:rPr>
              <a:t>canaliza </a:t>
            </a:r>
            <a:r>
              <a:rPr sz="2400" b="1" spc="-5" dirty="0">
                <a:solidFill>
                  <a:srgbClr val="406F70"/>
                </a:solidFill>
                <a:latin typeface="Calibri"/>
                <a:cs typeface="Calibri"/>
              </a:rPr>
              <a:t>en una</a:t>
            </a:r>
            <a:r>
              <a:rPr sz="2400" b="1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406F70"/>
                </a:solidFill>
                <a:latin typeface="Calibri"/>
                <a:cs typeface="Calibri"/>
              </a:rPr>
              <a:t>serie de</a:t>
            </a:r>
            <a:r>
              <a:rPr sz="2400" b="1" spc="-10" dirty="0">
                <a:solidFill>
                  <a:srgbClr val="406F70"/>
                </a:solidFill>
                <a:latin typeface="Calibri"/>
                <a:cs typeface="Calibri"/>
              </a:rPr>
              <a:t> preocupaciones:</a:t>
            </a:r>
            <a:endParaRPr sz="2400">
              <a:latin typeface="Calibri"/>
              <a:cs typeface="Calibri"/>
            </a:endParaRPr>
          </a:p>
          <a:p>
            <a:pPr marL="355600" indent="-297815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406F70"/>
                </a:solidFill>
                <a:latin typeface="Calibri"/>
                <a:cs typeface="Calibri"/>
              </a:rPr>
              <a:t>Falta</a:t>
            </a:r>
            <a:r>
              <a:rPr sz="2400" spc="-2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</a:t>
            </a:r>
            <a:r>
              <a:rPr sz="2400" spc="-2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tiempo</a:t>
            </a:r>
            <a:r>
              <a:rPr sz="2400" spc="-2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y</a:t>
            </a:r>
            <a:r>
              <a:rPr sz="2400" spc="-2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dinero</a:t>
            </a:r>
            <a:endParaRPr sz="2400">
              <a:latin typeface="Calibri"/>
              <a:cs typeface="Calibri"/>
            </a:endParaRPr>
          </a:p>
          <a:p>
            <a:pPr marL="355600" marR="300990" indent="-297815">
              <a:lnSpc>
                <a:spcPts val="2590"/>
              </a:lnSpc>
              <a:spcBef>
                <a:spcPts val="104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Una baja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conciencia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 la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innovación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debido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la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6F70"/>
                </a:solidFill>
                <a:latin typeface="Calibri"/>
                <a:cs typeface="Calibri"/>
              </a:rPr>
              <a:t>falta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de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información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sobre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la </a:t>
            </a:r>
            <a:r>
              <a:rPr sz="2400" spc="-52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tecnología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emergente</a:t>
            </a:r>
            <a:endParaRPr sz="2400">
              <a:latin typeface="Calibri"/>
              <a:cs typeface="Calibri"/>
            </a:endParaRPr>
          </a:p>
          <a:p>
            <a:pPr marL="355600" marR="12700" indent="-297815">
              <a:lnSpc>
                <a:spcPts val="2590"/>
              </a:lnSpc>
              <a:spcBef>
                <a:spcPts val="10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La </a:t>
            </a:r>
            <a:r>
              <a:rPr sz="2400" spc="-20" dirty="0">
                <a:solidFill>
                  <a:srgbClr val="406F70"/>
                </a:solidFill>
                <a:latin typeface="Calibri"/>
                <a:cs typeface="Calibri"/>
              </a:rPr>
              <a:t>falta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capacidad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gestión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necesaria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para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llevar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a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cabo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la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investigación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y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la </a:t>
            </a:r>
            <a:r>
              <a:rPr sz="2400" spc="-52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innovación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además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de las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operaciones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cotidianas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de la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empresa.</a:t>
            </a:r>
            <a:endParaRPr sz="2400">
              <a:latin typeface="Calibri"/>
              <a:cs typeface="Calibri"/>
            </a:endParaRPr>
          </a:p>
          <a:p>
            <a:pPr marL="355600" indent="-29781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Escepticismo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e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inquietud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ante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los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modelos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negocio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nuevos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y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no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tradicionales</a:t>
            </a:r>
            <a:endParaRPr sz="2400">
              <a:latin typeface="Calibri"/>
              <a:cs typeface="Calibri"/>
            </a:endParaRPr>
          </a:p>
          <a:p>
            <a:pPr marL="12700" marR="5312410" indent="45085">
              <a:lnSpc>
                <a:spcPct val="1247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  <a:tab pos="1184910" algn="l"/>
              </a:tabLst>
            </a:pP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Miedo</a:t>
            </a:r>
            <a:r>
              <a:rPr sz="2400" spc="-2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</a:t>
            </a:r>
            <a:r>
              <a:rPr sz="2400" spc="-2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perder</a:t>
            </a:r>
            <a:r>
              <a:rPr sz="2400" spc="-2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clientes</a:t>
            </a:r>
            <a:r>
              <a:rPr sz="2400" spc="-2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y</a:t>
            </a:r>
            <a:r>
              <a:rPr sz="2400" spc="-2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empleados </a:t>
            </a:r>
            <a:r>
              <a:rPr sz="2400" spc="-52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[Fuente:	</a:t>
            </a:r>
            <a:r>
              <a:rPr sz="2400" u="heavy" spc="-15" dirty="0">
                <a:solidFill>
                  <a:srgbClr val="406F70"/>
                </a:solidFill>
                <a:uFill>
                  <a:solidFill>
                    <a:srgbClr val="406F70"/>
                  </a:solidFill>
                </a:uFill>
                <a:latin typeface="Calibri"/>
                <a:cs typeface="Calibri"/>
                <a:hlinkClick r:id="rId3"/>
              </a:rPr>
              <a:t>Food</a:t>
            </a:r>
            <a:r>
              <a:rPr sz="2400" u="heavy" spc="-10" dirty="0">
                <a:solidFill>
                  <a:srgbClr val="406F70"/>
                </a:solidFill>
                <a:uFill>
                  <a:solidFill>
                    <a:srgbClr val="406F70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2400" u="heavy" spc="-20" dirty="0">
                <a:solidFill>
                  <a:srgbClr val="406F70"/>
                </a:solidFill>
                <a:uFill>
                  <a:solidFill>
                    <a:srgbClr val="406F70"/>
                  </a:solidFill>
                </a:uFill>
                <a:latin typeface="Calibri"/>
                <a:cs typeface="Calibri"/>
                <a:hlinkClick r:id="rId3"/>
              </a:rPr>
              <a:t>for</a:t>
            </a:r>
            <a:r>
              <a:rPr sz="2400" u="heavy" spc="-5" dirty="0">
                <a:solidFill>
                  <a:srgbClr val="406F70"/>
                </a:solidFill>
                <a:uFill>
                  <a:solidFill>
                    <a:srgbClr val="406F70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2400" u="heavy" spc="-15" dirty="0">
                <a:solidFill>
                  <a:srgbClr val="406F70"/>
                </a:solidFill>
                <a:uFill>
                  <a:solidFill>
                    <a:srgbClr val="406F70"/>
                  </a:solidFill>
                </a:uFill>
                <a:latin typeface="Calibri"/>
                <a:cs typeface="Calibri"/>
                <a:hlinkClick r:id="rId3"/>
              </a:rPr>
              <a:t>Life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]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pc="-20" dirty="0"/>
              <a:t>INNOVATION</a:t>
            </a:r>
            <a:r>
              <a:rPr spc="-15" dirty="0"/>
              <a:t> </a:t>
            </a:r>
            <a:r>
              <a:rPr spc="-5" dirty="0"/>
              <a:t>FOR</a:t>
            </a:r>
            <a:r>
              <a:rPr spc="-10" dirty="0"/>
              <a:t> </a:t>
            </a:r>
            <a:r>
              <a:rPr spc="-5" dirty="0"/>
              <a:t>THE</a:t>
            </a:r>
            <a:r>
              <a:rPr spc="-10" dirty="0"/>
              <a:t> </a:t>
            </a:r>
            <a:r>
              <a:rPr spc="-5" dirty="0"/>
              <a:t>FOOD</a:t>
            </a:r>
            <a:r>
              <a:rPr spc="-15" dirty="0"/>
              <a:t> </a:t>
            </a:r>
            <a:r>
              <a:rPr spc="-10" dirty="0"/>
              <a:t>SERVICE SECTOR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08821" y="1024969"/>
            <a:ext cx="43249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La</a:t>
            </a:r>
            <a:r>
              <a:rPr sz="3600" spc="-25" dirty="0"/>
              <a:t> </a:t>
            </a:r>
            <a:r>
              <a:rPr sz="3600" spc="-15" dirty="0"/>
              <a:t>reticencia</a:t>
            </a:r>
            <a:r>
              <a:rPr sz="3600" spc="-20" dirty="0"/>
              <a:t> </a:t>
            </a:r>
            <a:r>
              <a:rPr sz="3600" spc="-5" dirty="0"/>
              <a:t>al</a:t>
            </a:r>
            <a:r>
              <a:rPr sz="3600" spc="-15" dirty="0"/>
              <a:t> </a:t>
            </a:r>
            <a:r>
              <a:rPr sz="3600" spc="-10" dirty="0"/>
              <a:t>cambio</a:t>
            </a:r>
            <a:endParaRPr sz="36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7734" y="4349136"/>
            <a:ext cx="392493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014094" marR="5080" indent="-1002030">
              <a:lnSpc>
                <a:spcPts val="3890"/>
              </a:lnSpc>
              <a:spcBef>
                <a:spcPts val="585"/>
              </a:spcBef>
            </a:pPr>
            <a:r>
              <a:rPr sz="3600" b="1" spc="-25" dirty="0">
                <a:solidFill>
                  <a:srgbClr val="406F70"/>
                </a:solidFill>
                <a:latin typeface="Calibri"/>
                <a:cs typeface="Calibri"/>
              </a:rPr>
              <a:t>Entrega </a:t>
            </a:r>
            <a:r>
              <a:rPr sz="3600" b="1" spc="-5" dirty="0">
                <a:solidFill>
                  <a:srgbClr val="406F70"/>
                </a:solidFill>
                <a:latin typeface="Calibri"/>
                <a:cs typeface="Calibri"/>
              </a:rPr>
              <a:t>de Comida </a:t>
            </a:r>
            <a:r>
              <a:rPr sz="3600" b="1" dirty="0">
                <a:solidFill>
                  <a:srgbClr val="406F70"/>
                </a:solidFill>
                <a:latin typeface="Calibri"/>
                <a:cs typeface="Calibri"/>
              </a:rPr>
              <a:t>a </a:t>
            </a:r>
            <a:r>
              <a:rPr sz="3600" b="1" spc="-8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406F70"/>
                </a:solidFill>
                <a:latin typeface="Calibri"/>
                <a:cs typeface="Calibri"/>
              </a:rPr>
              <a:t>Domicilio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6" y="0"/>
            <a:ext cx="12016808" cy="36035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079739" y="3881222"/>
            <a:ext cx="6694170" cy="17081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just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lo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largo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 la pandemia, los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proveedores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comida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domicilio de segunda mano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ganaron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popularidad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 </a:t>
            </a:r>
            <a:r>
              <a:rPr sz="2400" spc="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medida que la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percepción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 los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consumidores sobre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las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compras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en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línea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cambiaba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y</a:t>
            </a:r>
            <a:r>
              <a:rPr sz="2400" spc="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los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consumidores </a:t>
            </a:r>
            <a:r>
              <a:rPr sz="2400" spc="-53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estaban</a:t>
            </a:r>
            <a:r>
              <a:rPr sz="2400" spc="48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dispuestos</a:t>
            </a:r>
            <a:r>
              <a:rPr sz="2400" spc="484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</a:t>
            </a:r>
            <a:r>
              <a:rPr sz="2400" spc="484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asumir</a:t>
            </a:r>
            <a:r>
              <a:rPr sz="2400" spc="484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una</a:t>
            </a:r>
            <a:r>
              <a:rPr sz="2400" spc="48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prima</a:t>
            </a:r>
            <a:r>
              <a:rPr sz="2400" spc="48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</a:t>
            </a:r>
            <a:r>
              <a:rPr sz="2400" spc="48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6F70"/>
                </a:solidFill>
                <a:latin typeface="Calibri"/>
                <a:cs typeface="Calibri"/>
              </a:rPr>
              <a:t>entrega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pc="-20" dirty="0"/>
              <a:t>INNOVATION</a:t>
            </a:r>
            <a:r>
              <a:rPr spc="-15" dirty="0"/>
              <a:t> </a:t>
            </a:r>
            <a:r>
              <a:rPr spc="-5" dirty="0"/>
              <a:t>FOR</a:t>
            </a:r>
            <a:r>
              <a:rPr spc="-10" dirty="0"/>
              <a:t> </a:t>
            </a:r>
            <a:r>
              <a:rPr spc="-5" dirty="0"/>
              <a:t>THE</a:t>
            </a:r>
            <a:r>
              <a:rPr spc="-10" dirty="0"/>
              <a:t> </a:t>
            </a:r>
            <a:r>
              <a:rPr spc="-5" dirty="0"/>
              <a:t>FOOD</a:t>
            </a:r>
            <a:r>
              <a:rPr spc="-15" dirty="0"/>
              <a:t> </a:t>
            </a:r>
            <a:r>
              <a:rPr spc="-10" dirty="0"/>
              <a:t>SERVICE SECTOR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79739" y="5527142"/>
            <a:ext cx="667702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  <a:tabLst>
                <a:tab pos="1002665" algn="l"/>
                <a:tab pos="2228215" algn="l"/>
                <a:tab pos="3132455" algn="l"/>
                <a:tab pos="4994275" algn="l"/>
              </a:tabLst>
            </a:pP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pa</a:t>
            </a:r>
            <a:r>
              <a:rPr sz="2400" spc="-50" dirty="0">
                <a:solidFill>
                  <a:srgbClr val="406F7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	</a:t>
            </a:r>
            <a:r>
              <a:rPr sz="2400" spc="-35" dirty="0">
                <a:solidFill>
                  <a:srgbClr val="406F70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ecibi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r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un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	</a:t>
            </a:r>
            <a:r>
              <a:rPr sz="2400" spc="-40" dirty="0">
                <a:solidFill>
                  <a:srgbClr val="406F70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xperienci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	</a:t>
            </a:r>
            <a:r>
              <a:rPr sz="2400" spc="-45" dirty="0">
                <a:solidFill>
                  <a:srgbClr val="406F70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</a:t>
            </a:r>
            <a:r>
              <a:rPr sz="2400" spc="-30" dirty="0">
                <a:solidFill>
                  <a:srgbClr val="406F70"/>
                </a:solidFill>
                <a:latin typeface="Calibri"/>
                <a:cs typeface="Calibri"/>
              </a:rPr>
              <a:t>s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t</a:t>
            </a:r>
            <a:r>
              <a:rPr sz="2400" spc="-45" dirty="0">
                <a:solidFill>
                  <a:srgbClr val="406F70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onómi</a:t>
            </a:r>
            <a:r>
              <a:rPr sz="2400" spc="-20" dirty="0">
                <a:solidFill>
                  <a:srgbClr val="406F7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 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socialmente distanciada.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40708" y="6384"/>
            <a:ext cx="5641340" cy="6272530"/>
            <a:chOff x="6540708" y="6384"/>
            <a:chExt cx="5641340" cy="6272530"/>
          </a:xfrm>
        </p:grpSpPr>
        <p:sp>
          <p:nvSpPr>
            <p:cNvPr id="3" name="object 3"/>
            <p:cNvSpPr/>
            <p:nvPr/>
          </p:nvSpPr>
          <p:spPr>
            <a:xfrm>
              <a:off x="7197437" y="4146121"/>
              <a:ext cx="2954020" cy="1305560"/>
            </a:xfrm>
            <a:custGeom>
              <a:avLst/>
              <a:gdLst/>
              <a:ahLst/>
              <a:cxnLst/>
              <a:rect l="l" t="t" r="r" b="b"/>
              <a:pathLst>
                <a:path w="2954020" h="1305560">
                  <a:moveTo>
                    <a:pt x="1598594" y="1305473"/>
                  </a:moveTo>
                  <a:lnTo>
                    <a:pt x="1414534" y="1305473"/>
                  </a:lnTo>
                  <a:lnTo>
                    <a:pt x="1286263" y="1298996"/>
                  </a:lnTo>
                  <a:lnTo>
                    <a:pt x="1235899" y="1292982"/>
                  </a:lnTo>
                  <a:lnTo>
                    <a:pt x="1186085" y="1285243"/>
                  </a:lnTo>
                  <a:lnTo>
                    <a:pt x="1136852" y="1275811"/>
                  </a:lnTo>
                  <a:lnTo>
                    <a:pt x="1088230" y="1264716"/>
                  </a:lnTo>
                  <a:lnTo>
                    <a:pt x="1040251" y="1251989"/>
                  </a:lnTo>
                  <a:lnTo>
                    <a:pt x="992946" y="1237662"/>
                  </a:lnTo>
                  <a:lnTo>
                    <a:pt x="946345" y="1221764"/>
                  </a:lnTo>
                  <a:lnTo>
                    <a:pt x="900479" y="1204328"/>
                  </a:lnTo>
                  <a:lnTo>
                    <a:pt x="855379" y="1185383"/>
                  </a:lnTo>
                  <a:lnTo>
                    <a:pt x="811077" y="1164962"/>
                  </a:lnTo>
                  <a:lnTo>
                    <a:pt x="767603" y="1143094"/>
                  </a:lnTo>
                  <a:lnTo>
                    <a:pt x="724987" y="1119810"/>
                  </a:lnTo>
                  <a:lnTo>
                    <a:pt x="683262" y="1095142"/>
                  </a:lnTo>
                  <a:lnTo>
                    <a:pt x="642457" y="1069121"/>
                  </a:lnTo>
                  <a:lnTo>
                    <a:pt x="602604" y="1041777"/>
                  </a:lnTo>
                  <a:lnTo>
                    <a:pt x="563734" y="1013141"/>
                  </a:lnTo>
                  <a:lnTo>
                    <a:pt x="525877" y="983244"/>
                  </a:lnTo>
                  <a:lnTo>
                    <a:pt x="489065" y="952118"/>
                  </a:lnTo>
                  <a:lnTo>
                    <a:pt x="453328" y="919792"/>
                  </a:lnTo>
                  <a:lnTo>
                    <a:pt x="418697" y="886299"/>
                  </a:lnTo>
                  <a:lnTo>
                    <a:pt x="385203" y="851668"/>
                  </a:lnTo>
                  <a:lnTo>
                    <a:pt x="352878" y="815931"/>
                  </a:lnTo>
                  <a:lnTo>
                    <a:pt x="321751" y="779119"/>
                  </a:lnTo>
                  <a:lnTo>
                    <a:pt x="291855" y="741262"/>
                  </a:lnTo>
                  <a:lnTo>
                    <a:pt x="263219" y="702391"/>
                  </a:lnTo>
                  <a:lnTo>
                    <a:pt x="233389" y="658521"/>
                  </a:lnTo>
                  <a:lnTo>
                    <a:pt x="234224" y="658521"/>
                  </a:lnTo>
                  <a:lnTo>
                    <a:pt x="197171" y="600945"/>
                  </a:lnTo>
                  <a:lnTo>
                    <a:pt x="171493" y="556434"/>
                  </a:lnTo>
                  <a:lnTo>
                    <a:pt x="147381" y="510935"/>
                  </a:lnTo>
                  <a:lnTo>
                    <a:pt x="124871" y="464486"/>
                  </a:lnTo>
                  <a:lnTo>
                    <a:pt x="104002" y="417124"/>
                  </a:lnTo>
                  <a:lnTo>
                    <a:pt x="84809" y="368885"/>
                  </a:lnTo>
                  <a:lnTo>
                    <a:pt x="67329" y="319806"/>
                  </a:lnTo>
                  <a:lnTo>
                    <a:pt x="51600" y="269923"/>
                  </a:lnTo>
                  <a:lnTo>
                    <a:pt x="37657" y="219274"/>
                  </a:lnTo>
                  <a:lnTo>
                    <a:pt x="25538" y="167896"/>
                  </a:lnTo>
                  <a:lnTo>
                    <a:pt x="15280" y="115824"/>
                  </a:lnTo>
                  <a:lnTo>
                    <a:pt x="6919" y="63097"/>
                  </a:lnTo>
                  <a:lnTo>
                    <a:pt x="492" y="9749"/>
                  </a:lnTo>
                  <a:lnTo>
                    <a:pt x="0" y="0"/>
                  </a:lnTo>
                  <a:lnTo>
                    <a:pt x="1355174" y="0"/>
                  </a:lnTo>
                  <a:lnTo>
                    <a:pt x="1539235" y="0"/>
                  </a:lnTo>
                  <a:lnTo>
                    <a:pt x="1667506" y="6477"/>
                  </a:lnTo>
                  <a:lnTo>
                    <a:pt x="1718352" y="12558"/>
                  </a:lnTo>
                  <a:lnTo>
                    <a:pt x="1768637" y="20396"/>
                  </a:lnTo>
                  <a:lnTo>
                    <a:pt x="1818329" y="29959"/>
                  </a:lnTo>
                  <a:lnTo>
                    <a:pt x="1867397" y="41217"/>
                  </a:lnTo>
                  <a:lnTo>
                    <a:pt x="1915808" y="54136"/>
                  </a:lnTo>
                  <a:lnTo>
                    <a:pt x="1963532" y="68686"/>
                  </a:lnTo>
                  <a:lnTo>
                    <a:pt x="2010535" y="84834"/>
                  </a:lnTo>
                  <a:lnTo>
                    <a:pt x="2056787" y="102549"/>
                  </a:lnTo>
                  <a:lnTo>
                    <a:pt x="2102256" y="121799"/>
                  </a:lnTo>
                  <a:lnTo>
                    <a:pt x="2146909" y="142552"/>
                  </a:lnTo>
                  <a:lnTo>
                    <a:pt x="2190715" y="164776"/>
                  </a:lnTo>
                  <a:lnTo>
                    <a:pt x="2233643" y="188439"/>
                  </a:lnTo>
                  <a:lnTo>
                    <a:pt x="2275659" y="213510"/>
                  </a:lnTo>
                  <a:lnTo>
                    <a:pt x="2316733" y="239957"/>
                  </a:lnTo>
                  <a:lnTo>
                    <a:pt x="2356833" y="267748"/>
                  </a:lnTo>
                  <a:lnTo>
                    <a:pt x="2395926" y="296850"/>
                  </a:lnTo>
                  <a:lnTo>
                    <a:pt x="2433982" y="327234"/>
                  </a:lnTo>
                  <a:lnTo>
                    <a:pt x="2470968" y="358865"/>
                  </a:lnTo>
                  <a:lnTo>
                    <a:pt x="2506852" y="391714"/>
                  </a:lnTo>
                  <a:lnTo>
                    <a:pt x="2541603" y="425747"/>
                  </a:lnTo>
                  <a:lnTo>
                    <a:pt x="2575189" y="460933"/>
                  </a:lnTo>
                  <a:lnTo>
                    <a:pt x="2607577" y="497241"/>
                  </a:lnTo>
                  <a:lnTo>
                    <a:pt x="2638737" y="534638"/>
                  </a:lnTo>
                  <a:lnTo>
                    <a:pt x="2668636" y="573093"/>
                  </a:lnTo>
                  <a:lnTo>
                    <a:pt x="2697243" y="612573"/>
                  </a:lnTo>
                  <a:lnTo>
                    <a:pt x="2724525" y="653048"/>
                  </a:lnTo>
                  <a:lnTo>
                    <a:pt x="2736437" y="672259"/>
                  </a:lnTo>
                  <a:lnTo>
                    <a:pt x="2741235" y="679551"/>
                  </a:lnTo>
                  <a:lnTo>
                    <a:pt x="2766942" y="722017"/>
                  </a:lnTo>
                  <a:lnTo>
                    <a:pt x="2791204" y="765427"/>
                  </a:lnTo>
                  <a:lnTo>
                    <a:pt x="2813989" y="809748"/>
                  </a:lnTo>
                  <a:lnTo>
                    <a:pt x="2835263" y="854946"/>
                  </a:lnTo>
                  <a:lnTo>
                    <a:pt x="2854994" y="900988"/>
                  </a:lnTo>
                  <a:lnTo>
                    <a:pt x="2873148" y="947841"/>
                  </a:lnTo>
                  <a:lnTo>
                    <a:pt x="2889692" y="995472"/>
                  </a:lnTo>
                  <a:lnTo>
                    <a:pt x="2904592" y="1043847"/>
                  </a:lnTo>
                  <a:lnTo>
                    <a:pt x="2917816" y="1092933"/>
                  </a:lnTo>
                  <a:lnTo>
                    <a:pt x="2929329" y="1142697"/>
                  </a:lnTo>
                  <a:lnTo>
                    <a:pt x="2939099" y="1193106"/>
                  </a:lnTo>
                  <a:lnTo>
                    <a:pt x="2947093" y="1244126"/>
                  </a:lnTo>
                  <a:lnTo>
                    <a:pt x="2953277" y="1295724"/>
                  </a:lnTo>
                  <a:lnTo>
                    <a:pt x="2953769" y="1305473"/>
                  </a:lnTo>
                  <a:lnTo>
                    <a:pt x="1598594" y="1305473"/>
                  </a:lnTo>
                  <a:close/>
                </a:path>
              </a:pathLst>
            </a:custGeom>
            <a:solidFill>
              <a:srgbClr val="406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57088" y="4984845"/>
              <a:ext cx="1835150" cy="815340"/>
            </a:xfrm>
            <a:custGeom>
              <a:avLst/>
              <a:gdLst/>
              <a:ahLst/>
              <a:cxnLst/>
              <a:rect l="l" t="t" r="r" b="b"/>
              <a:pathLst>
                <a:path w="1835150" h="815339">
                  <a:moveTo>
                    <a:pt x="956015" y="0"/>
                  </a:moveTo>
                  <a:lnTo>
                    <a:pt x="841695" y="0"/>
                  </a:lnTo>
                  <a:lnTo>
                    <a:pt x="0" y="0"/>
                  </a:lnTo>
                  <a:lnTo>
                    <a:pt x="6745" y="55906"/>
                  </a:lnTo>
                  <a:lnTo>
                    <a:pt x="15861" y="104829"/>
                  </a:lnTo>
                  <a:lnTo>
                    <a:pt x="27578" y="152778"/>
                  </a:lnTo>
                  <a:lnTo>
                    <a:pt x="41817" y="199676"/>
                  </a:lnTo>
                  <a:lnTo>
                    <a:pt x="58503" y="245447"/>
                  </a:lnTo>
                  <a:lnTo>
                    <a:pt x="77557" y="290011"/>
                  </a:lnTo>
                  <a:lnTo>
                    <a:pt x="98903" y="333291"/>
                  </a:lnTo>
                  <a:lnTo>
                    <a:pt x="122463" y="375211"/>
                  </a:lnTo>
                  <a:lnTo>
                    <a:pt x="145475" y="411159"/>
                  </a:lnTo>
                  <a:lnTo>
                    <a:pt x="144957" y="411159"/>
                  </a:lnTo>
                  <a:lnTo>
                    <a:pt x="193563" y="478650"/>
                  </a:lnTo>
                  <a:lnTo>
                    <a:pt x="225781" y="516955"/>
                  </a:lnTo>
                  <a:lnTo>
                    <a:pt x="260051" y="553378"/>
                  </a:lnTo>
                  <a:lnTo>
                    <a:pt x="296282" y="587828"/>
                  </a:lnTo>
                  <a:lnTo>
                    <a:pt x="334387" y="620216"/>
                  </a:lnTo>
                  <a:lnTo>
                    <a:pt x="374275" y="650453"/>
                  </a:lnTo>
                  <a:lnTo>
                    <a:pt x="415859" y="678450"/>
                  </a:lnTo>
                  <a:lnTo>
                    <a:pt x="459049" y="704118"/>
                  </a:lnTo>
                  <a:lnTo>
                    <a:pt x="503757" y="727366"/>
                  </a:lnTo>
                  <a:lnTo>
                    <a:pt x="549893" y="748106"/>
                  </a:lnTo>
                  <a:lnTo>
                    <a:pt x="597370" y="766248"/>
                  </a:lnTo>
                  <a:lnTo>
                    <a:pt x="646097" y="781703"/>
                  </a:lnTo>
                  <a:lnTo>
                    <a:pt x="695985" y="794382"/>
                  </a:lnTo>
                  <a:lnTo>
                    <a:pt x="746948" y="804195"/>
                  </a:lnTo>
                  <a:lnTo>
                    <a:pt x="798894" y="811053"/>
                  </a:lnTo>
                  <a:lnTo>
                    <a:pt x="878563" y="815097"/>
                  </a:lnTo>
                  <a:lnTo>
                    <a:pt x="992883" y="815097"/>
                  </a:lnTo>
                  <a:lnTo>
                    <a:pt x="1834579" y="815097"/>
                  </a:lnTo>
                  <a:lnTo>
                    <a:pt x="1827459" y="756841"/>
                  </a:lnTo>
                  <a:lnTo>
                    <a:pt x="1817711" y="705659"/>
                  </a:lnTo>
                  <a:lnTo>
                    <a:pt x="1805118" y="655553"/>
                  </a:lnTo>
                  <a:lnTo>
                    <a:pt x="1789768" y="606613"/>
                  </a:lnTo>
                  <a:lnTo>
                    <a:pt x="1771750" y="558928"/>
                  </a:lnTo>
                  <a:lnTo>
                    <a:pt x="1751153" y="512586"/>
                  </a:lnTo>
                  <a:lnTo>
                    <a:pt x="1728064" y="467677"/>
                  </a:lnTo>
                  <a:lnTo>
                    <a:pt x="1702574" y="424290"/>
                  </a:lnTo>
                  <a:lnTo>
                    <a:pt x="1699593" y="419738"/>
                  </a:lnTo>
                  <a:lnTo>
                    <a:pt x="1692195" y="407743"/>
                  </a:lnTo>
                  <a:lnTo>
                    <a:pt x="1664240" y="366991"/>
                  </a:lnTo>
                  <a:lnTo>
                    <a:pt x="1634146" y="327911"/>
                  </a:lnTo>
                  <a:lnTo>
                    <a:pt x="1601998" y="290588"/>
                  </a:lnTo>
                  <a:lnTo>
                    <a:pt x="1567880" y="255107"/>
                  </a:lnTo>
                  <a:lnTo>
                    <a:pt x="1531877" y="221553"/>
                  </a:lnTo>
                  <a:lnTo>
                    <a:pt x="1494074" y="190012"/>
                  </a:lnTo>
                  <a:lnTo>
                    <a:pt x="1454555" y="160569"/>
                  </a:lnTo>
                  <a:lnTo>
                    <a:pt x="1413406" y="133309"/>
                  </a:lnTo>
                  <a:lnTo>
                    <a:pt x="1370711" y="108317"/>
                  </a:lnTo>
                  <a:lnTo>
                    <a:pt x="1326554" y="85679"/>
                  </a:lnTo>
                  <a:lnTo>
                    <a:pt x="1281022" y="65479"/>
                  </a:lnTo>
                  <a:lnTo>
                    <a:pt x="1234198" y="47803"/>
                  </a:lnTo>
                  <a:lnTo>
                    <a:pt x="1186168" y="32736"/>
                  </a:lnTo>
                  <a:lnTo>
                    <a:pt x="1137015" y="20364"/>
                  </a:lnTo>
                  <a:lnTo>
                    <a:pt x="1086826" y="10772"/>
                  </a:lnTo>
                  <a:lnTo>
                    <a:pt x="1035684" y="4044"/>
                  </a:lnTo>
                  <a:lnTo>
                    <a:pt x="956015" y="0"/>
                  </a:lnTo>
                  <a:close/>
                </a:path>
              </a:pathLst>
            </a:custGeom>
            <a:ln w="12699">
              <a:solidFill>
                <a:srgbClr val="F4C0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0708" y="6384"/>
              <a:ext cx="5640712" cy="6272174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495790" y="1545048"/>
            <a:ext cx="5377815" cy="0"/>
          </a:xfrm>
          <a:custGeom>
            <a:avLst/>
            <a:gdLst/>
            <a:ahLst/>
            <a:cxnLst/>
            <a:rect l="l" t="t" r="r" b="b"/>
            <a:pathLst>
              <a:path w="5377815">
                <a:moveTo>
                  <a:pt x="5377589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F4C0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2629" y="620705"/>
            <a:ext cx="4715510" cy="533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300" spc="-10" dirty="0">
                <a:solidFill>
                  <a:srgbClr val="406F70"/>
                </a:solidFill>
              </a:rPr>
              <a:t>Entrega</a:t>
            </a:r>
            <a:r>
              <a:rPr sz="3300" spc="-20" dirty="0">
                <a:solidFill>
                  <a:srgbClr val="406F70"/>
                </a:solidFill>
              </a:rPr>
              <a:t> </a:t>
            </a:r>
            <a:r>
              <a:rPr sz="3300" spc="10" dirty="0">
                <a:solidFill>
                  <a:srgbClr val="406F70"/>
                </a:solidFill>
              </a:rPr>
              <a:t>Según</a:t>
            </a:r>
            <a:r>
              <a:rPr sz="3300" spc="-20" dirty="0">
                <a:solidFill>
                  <a:srgbClr val="406F70"/>
                </a:solidFill>
              </a:rPr>
              <a:t> </a:t>
            </a:r>
            <a:r>
              <a:rPr sz="3300" spc="5" dirty="0">
                <a:solidFill>
                  <a:srgbClr val="406F70"/>
                </a:solidFill>
              </a:rPr>
              <a:t>la</a:t>
            </a:r>
            <a:r>
              <a:rPr sz="3300" spc="-15" dirty="0">
                <a:solidFill>
                  <a:srgbClr val="406F70"/>
                </a:solidFill>
              </a:rPr>
              <a:t> </a:t>
            </a:r>
            <a:r>
              <a:rPr sz="3300" spc="10" dirty="0">
                <a:solidFill>
                  <a:srgbClr val="406F70"/>
                </a:solidFill>
              </a:rPr>
              <a:t>Demanda</a:t>
            </a:r>
            <a:endParaRPr sz="330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pc="-20" dirty="0"/>
              <a:t>INNOVATION</a:t>
            </a:r>
            <a:r>
              <a:rPr spc="-15" dirty="0"/>
              <a:t> </a:t>
            </a:r>
            <a:r>
              <a:rPr spc="-5" dirty="0"/>
              <a:t>FOR</a:t>
            </a:r>
            <a:r>
              <a:rPr spc="-10" dirty="0"/>
              <a:t> </a:t>
            </a:r>
            <a:r>
              <a:rPr spc="-5" dirty="0"/>
              <a:t>THE</a:t>
            </a:r>
            <a:r>
              <a:rPr spc="-10" dirty="0"/>
              <a:t> </a:t>
            </a:r>
            <a:r>
              <a:rPr spc="-5" dirty="0"/>
              <a:t>FOOD</a:t>
            </a:r>
            <a:r>
              <a:rPr spc="-15" dirty="0"/>
              <a:t> </a:t>
            </a:r>
            <a:r>
              <a:rPr spc="-10" dirty="0"/>
              <a:t>SERVICE SECTOR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9114" y="1705067"/>
            <a:ext cx="5905500" cy="43764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just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Las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grandes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empresas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de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6F70"/>
                </a:solidFill>
                <a:latin typeface="Calibri"/>
                <a:cs typeface="Calibri"/>
              </a:rPr>
              <a:t>reparto,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como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Just </a:t>
            </a:r>
            <a:r>
              <a:rPr sz="2400" spc="-53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eat,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Deliveroo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y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Uber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Eats,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ofrecen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el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reparto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 </a:t>
            </a:r>
            <a:r>
              <a:rPr sz="2400" spc="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6F70"/>
                </a:solidFill>
                <a:latin typeface="Calibri"/>
                <a:cs typeface="Calibri"/>
              </a:rPr>
              <a:t>costa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del </a:t>
            </a:r>
            <a:r>
              <a:rPr sz="2400" spc="-30" dirty="0">
                <a:solidFill>
                  <a:srgbClr val="406F70"/>
                </a:solidFill>
                <a:latin typeface="Calibri"/>
                <a:cs typeface="Calibri"/>
              </a:rPr>
              <a:t>consumidor.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 </a:t>
            </a:r>
            <a:r>
              <a:rPr sz="2400" spc="-20" dirty="0">
                <a:solidFill>
                  <a:srgbClr val="406F70"/>
                </a:solidFill>
                <a:latin typeface="Calibri"/>
                <a:cs typeface="Calibri"/>
              </a:rPr>
              <a:t>este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modo, ayudan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 </a:t>
            </a:r>
            <a:r>
              <a:rPr sz="2400" spc="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superar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las</a:t>
            </a:r>
            <a:r>
              <a:rPr sz="2400" spc="53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barreras</a:t>
            </a:r>
            <a:r>
              <a:rPr sz="2400" spc="5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anteriormente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comentadas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haciendo uso de las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economías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escala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y</a:t>
            </a:r>
            <a:r>
              <a:rPr sz="2400" spc="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una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serie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tecnologías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emergentes.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12700" marR="24765" algn="just">
              <a:lnSpc>
                <a:spcPts val="2590"/>
              </a:lnSpc>
            </a:pP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El </a:t>
            </a:r>
            <a:r>
              <a:rPr sz="2400" b="1" spc="-5" dirty="0">
                <a:solidFill>
                  <a:srgbClr val="406F70"/>
                </a:solidFill>
                <a:latin typeface="Calibri"/>
                <a:cs typeface="Calibri"/>
              </a:rPr>
              <a:t>Big </a:t>
            </a:r>
            <a:r>
              <a:rPr sz="2400" b="1" spc="-15" dirty="0">
                <a:solidFill>
                  <a:srgbClr val="406F70"/>
                </a:solidFill>
                <a:latin typeface="Calibri"/>
                <a:cs typeface="Calibri"/>
              </a:rPr>
              <a:t>Data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y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la </a:t>
            </a:r>
            <a:r>
              <a:rPr sz="2400" b="1" spc="-15" dirty="0">
                <a:solidFill>
                  <a:srgbClr val="406F70"/>
                </a:solidFill>
                <a:latin typeface="Calibri"/>
                <a:cs typeface="Calibri"/>
              </a:rPr>
              <a:t>Inteligencia </a:t>
            </a:r>
            <a:r>
              <a:rPr sz="2400" b="1" spc="-5" dirty="0">
                <a:solidFill>
                  <a:srgbClr val="406F70"/>
                </a:solidFill>
                <a:latin typeface="Calibri"/>
                <a:cs typeface="Calibri"/>
              </a:rPr>
              <a:t>Artificial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pueden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utilizarse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para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supervisar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elementos</a:t>
            </a:r>
            <a:r>
              <a:rPr sz="2400" spc="52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6F70"/>
                </a:solidFill>
                <a:latin typeface="Calibri"/>
                <a:cs typeface="Calibri"/>
              </a:rPr>
              <a:t>clave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como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el </a:t>
            </a:r>
            <a:r>
              <a:rPr sz="2400" spc="-20" dirty="0">
                <a:solidFill>
                  <a:srgbClr val="406F70"/>
                </a:solidFill>
                <a:latin typeface="Calibri"/>
                <a:cs typeface="Calibri"/>
              </a:rPr>
              <a:t>tráfico,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el clima, el cambio de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rutas,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la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distancia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y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la demanda </a:t>
            </a:r>
            <a:r>
              <a:rPr sz="2400" spc="-20" dirty="0">
                <a:solidFill>
                  <a:srgbClr val="406F70"/>
                </a:solidFill>
                <a:latin typeface="Calibri"/>
                <a:cs typeface="Calibri"/>
              </a:rPr>
              <a:t>prevista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para </a:t>
            </a:r>
            <a:r>
              <a:rPr sz="2400" spc="-20" dirty="0">
                <a:solidFill>
                  <a:srgbClr val="406F70"/>
                </a:solidFill>
                <a:latin typeface="Calibri"/>
                <a:cs typeface="Calibri"/>
              </a:rPr>
              <a:t>garantizar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que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las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entregas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se cumplan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con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prontitud.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40708" y="6385"/>
            <a:ext cx="5651500" cy="6262370"/>
            <a:chOff x="6540708" y="6385"/>
            <a:chExt cx="5651500" cy="6262370"/>
          </a:xfrm>
        </p:grpSpPr>
        <p:sp>
          <p:nvSpPr>
            <p:cNvPr id="3" name="object 3"/>
            <p:cNvSpPr/>
            <p:nvPr/>
          </p:nvSpPr>
          <p:spPr>
            <a:xfrm>
              <a:off x="7197437" y="4146120"/>
              <a:ext cx="2954020" cy="1305560"/>
            </a:xfrm>
            <a:custGeom>
              <a:avLst/>
              <a:gdLst/>
              <a:ahLst/>
              <a:cxnLst/>
              <a:rect l="l" t="t" r="r" b="b"/>
              <a:pathLst>
                <a:path w="2954020" h="1305560">
                  <a:moveTo>
                    <a:pt x="1598594" y="1305473"/>
                  </a:moveTo>
                  <a:lnTo>
                    <a:pt x="1414534" y="1305473"/>
                  </a:lnTo>
                  <a:lnTo>
                    <a:pt x="1286263" y="1298996"/>
                  </a:lnTo>
                  <a:lnTo>
                    <a:pt x="1235899" y="1292982"/>
                  </a:lnTo>
                  <a:lnTo>
                    <a:pt x="1186085" y="1285243"/>
                  </a:lnTo>
                  <a:lnTo>
                    <a:pt x="1136852" y="1275811"/>
                  </a:lnTo>
                  <a:lnTo>
                    <a:pt x="1088230" y="1264716"/>
                  </a:lnTo>
                  <a:lnTo>
                    <a:pt x="1040251" y="1251989"/>
                  </a:lnTo>
                  <a:lnTo>
                    <a:pt x="992946" y="1237662"/>
                  </a:lnTo>
                  <a:lnTo>
                    <a:pt x="946345" y="1221764"/>
                  </a:lnTo>
                  <a:lnTo>
                    <a:pt x="900479" y="1204328"/>
                  </a:lnTo>
                  <a:lnTo>
                    <a:pt x="855379" y="1185383"/>
                  </a:lnTo>
                  <a:lnTo>
                    <a:pt x="811077" y="1164962"/>
                  </a:lnTo>
                  <a:lnTo>
                    <a:pt x="767603" y="1143094"/>
                  </a:lnTo>
                  <a:lnTo>
                    <a:pt x="724987" y="1119810"/>
                  </a:lnTo>
                  <a:lnTo>
                    <a:pt x="683262" y="1095142"/>
                  </a:lnTo>
                  <a:lnTo>
                    <a:pt x="642457" y="1069121"/>
                  </a:lnTo>
                  <a:lnTo>
                    <a:pt x="602604" y="1041777"/>
                  </a:lnTo>
                  <a:lnTo>
                    <a:pt x="563734" y="1013141"/>
                  </a:lnTo>
                  <a:lnTo>
                    <a:pt x="525877" y="983244"/>
                  </a:lnTo>
                  <a:lnTo>
                    <a:pt x="489065" y="952118"/>
                  </a:lnTo>
                  <a:lnTo>
                    <a:pt x="453328" y="919792"/>
                  </a:lnTo>
                  <a:lnTo>
                    <a:pt x="418697" y="886299"/>
                  </a:lnTo>
                  <a:lnTo>
                    <a:pt x="385203" y="851668"/>
                  </a:lnTo>
                  <a:lnTo>
                    <a:pt x="352878" y="815931"/>
                  </a:lnTo>
                  <a:lnTo>
                    <a:pt x="321751" y="779119"/>
                  </a:lnTo>
                  <a:lnTo>
                    <a:pt x="291855" y="741262"/>
                  </a:lnTo>
                  <a:lnTo>
                    <a:pt x="263219" y="702391"/>
                  </a:lnTo>
                  <a:lnTo>
                    <a:pt x="233389" y="658521"/>
                  </a:lnTo>
                  <a:lnTo>
                    <a:pt x="234224" y="658521"/>
                  </a:lnTo>
                  <a:lnTo>
                    <a:pt x="197171" y="600945"/>
                  </a:lnTo>
                  <a:lnTo>
                    <a:pt x="171493" y="556434"/>
                  </a:lnTo>
                  <a:lnTo>
                    <a:pt x="147381" y="510935"/>
                  </a:lnTo>
                  <a:lnTo>
                    <a:pt x="124871" y="464486"/>
                  </a:lnTo>
                  <a:lnTo>
                    <a:pt x="104002" y="417124"/>
                  </a:lnTo>
                  <a:lnTo>
                    <a:pt x="84809" y="368885"/>
                  </a:lnTo>
                  <a:lnTo>
                    <a:pt x="67329" y="319806"/>
                  </a:lnTo>
                  <a:lnTo>
                    <a:pt x="51600" y="269923"/>
                  </a:lnTo>
                  <a:lnTo>
                    <a:pt x="37657" y="219274"/>
                  </a:lnTo>
                  <a:lnTo>
                    <a:pt x="25538" y="167896"/>
                  </a:lnTo>
                  <a:lnTo>
                    <a:pt x="15280" y="115824"/>
                  </a:lnTo>
                  <a:lnTo>
                    <a:pt x="6919" y="63097"/>
                  </a:lnTo>
                  <a:lnTo>
                    <a:pt x="492" y="9749"/>
                  </a:lnTo>
                  <a:lnTo>
                    <a:pt x="0" y="0"/>
                  </a:lnTo>
                  <a:lnTo>
                    <a:pt x="1355174" y="0"/>
                  </a:lnTo>
                  <a:lnTo>
                    <a:pt x="1539235" y="0"/>
                  </a:lnTo>
                  <a:lnTo>
                    <a:pt x="1667506" y="6477"/>
                  </a:lnTo>
                  <a:lnTo>
                    <a:pt x="1718352" y="12558"/>
                  </a:lnTo>
                  <a:lnTo>
                    <a:pt x="1768637" y="20396"/>
                  </a:lnTo>
                  <a:lnTo>
                    <a:pt x="1818329" y="29959"/>
                  </a:lnTo>
                  <a:lnTo>
                    <a:pt x="1867397" y="41217"/>
                  </a:lnTo>
                  <a:lnTo>
                    <a:pt x="1915808" y="54136"/>
                  </a:lnTo>
                  <a:lnTo>
                    <a:pt x="1963532" y="68686"/>
                  </a:lnTo>
                  <a:lnTo>
                    <a:pt x="2010535" y="84834"/>
                  </a:lnTo>
                  <a:lnTo>
                    <a:pt x="2056787" y="102549"/>
                  </a:lnTo>
                  <a:lnTo>
                    <a:pt x="2102256" y="121799"/>
                  </a:lnTo>
                  <a:lnTo>
                    <a:pt x="2146909" y="142552"/>
                  </a:lnTo>
                  <a:lnTo>
                    <a:pt x="2190715" y="164776"/>
                  </a:lnTo>
                  <a:lnTo>
                    <a:pt x="2233643" y="188439"/>
                  </a:lnTo>
                  <a:lnTo>
                    <a:pt x="2275659" y="213510"/>
                  </a:lnTo>
                  <a:lnTo>
                    <a:pt x="2316733" y="239957"/>
                  </a:lnTo>
                  <a:lnTo>
                    <a:pt x="2356833" y="267748"/>
                  </a:lnTo>
                  <a:lnTo>
                    <a:pt x="2395926" y="296850"/>
                  </a:lnTo>
                  <a:lnTo>
                    <a:pt x="2433982" y="327234"/>
                  </a:lnTo>
                  <a:lnTo>
                    <a:pt x="2470968" y="358865"/>
                  </a:lnTo>
                  <a:lnTo>
                    <a:pt x="2506852" y="391714"/>
                  </a:lnTo>
                  <a:lnTo>
                    <a:pt x="2541603" y="425747"/>
                  </a:lnTo>
                  <a:lnTo>
                    <a:pt x="2575189" y="460933"/>
                  </a:lnTo>
                  <a:lnTo>
                    <a:pt x="2607577" y="497241"/>
                  </a:lnTo>
                  <a:lnTo>
                    <a:pt x="2638737" y="534638"/>
                  </a:lnTo>
                  <a:lnTo>
                    <a:pt x="2668636" y="573093"/>
                  </a:lnTo>
                  <a:lnTo>
                    <a:pt x="2697243" y="612573"/>
                  </a:lnTo>
                  <a:lnTo>
                    <a:pt x="2724525" y="653048"/>
                  </a:lnTo>
                  <a:lnTo>
                    <a:pt x="2736437" y="672259"/>
                  </a:lnTo>
                  <a:lnTo>
                    <a:pt x="2741235" y="679551"/>
                  </a:lnTo>
                  <a:lnTo>
                    <a:pt x="2766942" y="722017"/>
                  </a:lnTo>
                  <a:lnTo>
                    <a:pt x="2791204" y="765427"/>
                  </a:lnTo>
                  <a:lnTo>
                    <a:pt x="2813989" y="809748"/>
                  </a:lnTo>
                  <a:lnTo>
                    <a:pt x="2835263" y="854946"/>
                  </a:lnTo>
                  <a:lnTo>
                    <a:pt x="2854994" y="900988"/>
                  </a:lnTo>
                  <a:lnTo>
                    <a:pt x="2873148" y="947841"/>
                  </a:lnTo>
                  <a:lnTo>
                    <a:pt x="2889692" y="995472"/>
                  </a:lnTo>
                  <a:lnTo>
                    <a:pt x="2904592" y="1043847"/>
                  </a:lnTo>
                  <a:lnTo>
                    <a:pt x="2917816" y="1092933"/>
                  </a:lnTo>
                  <a:lnTo>
                    <a:pt x="2929329" y="1142697"/>
                  </a:lnTo>
                  <a:lnTo>
                    <a:pt x="2939099" y="1193106"/>
                  </a:lnTo>
                  <a:lnTo>
                    <a:pt x="2947093" y="1244126"/>
                  </a:lnTo>
                  <a:lnTo>
                    <a:pt x="2953277" y="1295724"/>
                  </a:lnTo>
                  <a:lnTo>
                    <a:pt x="2953769" y="1305473"/>
                  </a:lnTo>
                  <a:lnTo>
                    <a:pt x="1598594" y="1305473"/>
                  </a:lnTo>
                  <a:close/>
                </a:path>
              </a:pathLst>
            </a:custGeom>
            <a:solidFill>
              <a:srgbClr val="406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57088" y="4984844"/>
              <a:ext cx="1835150" cy="815340"/>
            </a:xfrm>
            <a:custGeom>
              <a:avLst/>
              <a:gdLst/>
              <a:ahLst/>
              <a:cxnLst/>
              <a:rect l="l" t="t" r="r" b="b"/>
              <a:pathLst>
                <a:path w="1835150" h="815339">
                  <a:moveTo>
                    <a:pt x="956015" y="0"/>
                  </a:moveTo>
                  <a:lnTo>
                    <a:pt x="841695" y="0"/>
                  </a:lnTo>
                  <a:lnTo>
                    <a:pt x="0" y="0"/>
                  </a:lnTo>
                  <a:lnTo>
                    <a:pt x="6745" y="55906"/>
                  </a:lnTo>
                  <a:lnTo>
                    <a:pt x="15861" y="104829"/>
                  </a:lnTo>
                  <a:lnTo>
                    <a:pt x="27578" y="152778"/>
                  </a:lnTo>
                  <a:lnTo>
                    <a:pt x="41817" y="199676"/>
                  </a:lnTo>
                  <a:lnTo>
                    <a:pt x="58503" y="245447"/>
                  </a:lnTo>
                  <a:lnTo>
                    <a:pt x="77557" y="290011"/>
                  </a:lnTo>
                  <a:lnTo>
                    <a:pt x="98903" y="333291"/>
                  </a:lnTo>
                  <a:lnTo>
                    <a:pt x="122463" y="375211"/>
                  </a:lnTo>
                  <a:lnTo>
                    <a:pt x="145475" y="411159"/>
                  </a:lnTo>
                  <a:lnTo>
                    <a:pt x="144957" y="411159"/>
                  </a:lnTo>
                  <a:lnTo>
                    <a:pt x="193563" y="478650"/>
                  </a:lnTo>
                  <a:lnTo>
                    <a:pt x="225781" y="516955"/>
                  </a:lnTo>
                  <a:lnTo>
                    <a:pt x="260051" y="553378"/>
                  </a:lnTo>
                  <a:lnTo>
                    <a:pt x="296282" y="587828"/>
                  </a:lnTo>
                  <a:lnTo>
                    <a:pt x="334387" y="620216"/>
                  </a:lnTo>
                  <a:lnTo>
                    <a:pt x="374275" y="650453"/>
                  </a:lnTo>
                  <a:lnTo>
                    <a:pt x="415859" y="678450"/>
                  </a:lnTo>
                  <a:lnTo>
                    <a:pt x="459049" y="704118"/>
                  </a:lnTo>
                  <a:lnTo>
                    <a:pt x="503757" y="727366"/>
                  </a:lnTo>
                  <a:lnTo>
                    <a:pt x="549893" y="748106"/>
                  </a:lnTo>
                  <a:lnTo>
                    <a:pt x="597370" y="766248"/>
                  </a:lnTo>
                  <a:lnTo>
                    <a:pt x="646097" y="781703"/>
                  </a:lnTo>
                  <a:lnTo>
                    <a:pt x="695985" y="794382"/>
                  </a:lnTo>
                  <a:lnTo>
                    <a:pt x="746948" y="804195"/>
                  </a:lnTo>
                  <a:lnTo>
                    <a:pt x="798894" y="811053"/>
                  </a:lnTo>
                  <a:lnTo>
                    <a:pt x="878563" y="815097"/>
                  </a:lnTo>
                  <a:lnTo>
                    <a:pt x="992883" y="815097"/>
                  </a:lnTo>
                  <a:lnTo>
                    <a:pt x="1834579" y="815097"/>
                  </a:lnTo>
                  <a:lnTo>
                    <a:pt x="1827459" y="756841"/>
                  </a:lnTo>
                  <a:lnTo>
                    <a:pt x="1817711" y="705659"/>
                  </a:lnTo>
                  <a:lnTo>
                    <a:pt x="1805118" y="655553"/>
                  </a:lnTo>
                  <a:lnTo>
                    <a:pt x="1789768" y="606613"/>
                  </a:lnTo>
                  <a:lnTo>
                    <a:pt x="1771750" y="558928"/>
                  </a:lnTo>
                  <a:lnTo>
                    <a:pt x="1751153" y="512586"/>
                  </a:lnTo>
                  <a:lnTo>
                    <a:pt x="1728064" y="467677"/>
                  </a:lnTo>
                  <a:lnTo>
                    <a:pt x="1702574" y="424290"/>
                  </a:lnTo>
                  <a:lnTo>
                    <a:pt x="1699593" y="419738"/>
                  </a:lnTo>
                  <a:lnTo>
                    <a:pt x="1692195" y="407743"/>
                  </a:lnTo>
                  <a:lnTo>
                    <a:pt x="1664240" y="366991"/>
                  </a:lnTo>
                  <a:lnTo>
                    <a:pt x="1634146" y="327911"/>
                  </a:lnTo>
                  <a:lnTo>
                    <a:pt x="1601998" y="290588"/>
                  </a:lnTo>
                  <a:lnTo>
                    <a:pt x="1567880" y="255107"/>
                  </a:lnTo>
                  <a:lnTo>
                    <a:pt x="1531877" y="221553"/>
                  </a:lnTo>
                  <a:lnTo>
                    <a:pt x="1494074" y="190012"/>
                  </a:lnTo>
                  <a:lnTo>
                    <a:pt x="1454555" y="160569"/>
                  </a:lnTo>
                  <a:lnTo>
                    <a:pt x="1413406" y="133309"/>
                  </a:lnTo>
                  <a:lnTo>
                    <a:pt x="1370711" y="108317"/>
                  </a:lnTo>
                  <a:lnTo>
                    <a:pt x="1326554" y="85679"/>
                  </a:lnTo>
                  <a:lnTo>
                    <a:pt x="1281022" y="65479"/>
                  </a:lnTo>
                  <a:lnTo>
                    <a:pt x="1234198" y="47803"/>
                  </a:lnTo>
                  <a:lnTo>
                    <a:pt x="1186168" y="32736"/>
                  </a:lnTo>
                  <a:lnTo>
                    <a:pt x="1137015" y="20364"/>
                  </a:lnTo>
                  <a:lnTo>
                    <a:pt x="1086826" y="10772"/>
                  </a:lnTo>
                  <a:lnTo>
                    <a:pt x="1035684" y="4044"/>
                  </a:lnTo>
                  <a:lnTo>
                    <a:pt x="956015" y="0"/>
                  </a:lnTo>
                  <a:close/>
                </a:path>
              </a:pathLst>
            </a:custGeom>
            <a:ln w="12699">
              <a:solidFill>
                <a:srgbClr val="F4C0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0708" y="6385"/>
              <a:ext cx="5651291" cy="6261961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495790" y="1545048"/>
            <a:ext cx="5377815" cy="0"/>
          </a:xfrm>
          <a:custGeom>
            <a:avLst/>
            <a:gdLst/>
            <a:ahLst/>
            <a:cxnLst/>
            <a:rect l="l" t="t" r="r" b="b"/>
            <a:pathLst>
              <a:path w="5377815">
                <a:moveTo>
                  <a:pt x="5377589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F4C0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2629" y="620705"/>
            <a:ext cx="5062220" cy="533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300" spc="5" dirty="0">
                <a:solidFill>
                  <a:srgbClr val="406F70"/>
                </a:solidFill>
              </a:rPr>
              <a:t>Cocinas</a:t>
            </a:r>
            <a:r>
              <a:rPr sz="3300" spc="-50" dirty="0">
                <a:solidFill>
                  <a:srgbClr val="406F70"/>
                </a:solidFill>
              </a:rPr>
              <a:t> </a:t>
            </a:r>
            <a:r>
              <a:rPr sz="3300" dirty="0">
                <a:solidFill>
                  <a:srgbClr val="406F70"/>
                </a:solidFill>
              </a:rPr>
              <a:t>Virtuales/Fantasmas</a:t>
            </a:r>
            <a:endParaRPr sz="330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pc="-20" dirty="0"/>
              <a:t>INNOVATION</a:t>
            </a:r>
            <a:r>
              <a:rPr spc="-15" dirty="0"/>
              <a:t> </a:t>
            </a:r>
            <a:r>
              <a:rPr spc="-5" dirty="0"/>
              <a:t>FOR</a:t>
            </a:r>
            <a:r>
              <a:rPr spc="-10" dirty="0"/>
              <a:t> </a:t>
            </a:r>
            <a:r>
              <a:rPr spc="-5" dirty="0"/>
              <a:t>THE</a:t>
            </a:r>
            <a:r>
              <a:rPr spc="-10" dirty="0"/>
              <a:t> </a:t>
            </a:r>
            <a:r>
              <a:rPr spc="-5" dirty="0"/>
              <a:t>FOOD</a:t>
            </a:r>
            <a:r>
              <a:rPr spc="-15" dirty="0"/>
              <a:t> </a:t>
            </a:r>
            <a:r>
              <a:rPr spc="-10" dirty="0"/>
              <a:t>SERVICE SECTOR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18029" y="1564494"/>
            <a:ext cx="5934710" cy="234696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 algn="just">
              <a:lnSpc>
                <a:spcPts val="2430"/>
              </a:lnSpc>
              <a:spcBef>
                <a:spcPts val="405"/>
              </a:spcBef>
            </a:pPr>
            <a:r>
              <a:rPr sz="2250" spc="-5" dirty="0">
                <a:solidFill>
                  <a:srgbClr val="406F70"/>
                </a:solidFill>
                <a:latin typeface="Calibri"/>
                <a:cs typeface="Calibri"/>
              </a:rPr>
              <a:t>La </a:t>
            </a:r>
            <a:r>
              <a:rPr sz="2250" dirty="0">
                <a:solidFill>
                  <a:srgbClr val="406F70"/>
                </a:solidFill>
                <a:latin typeface="Calibri"/>
                <a:cs typeface="Calibri"/>
              </a:rPr>
              <a:t>aparición </a:t>
            </a:r>
            <a:r>
              <a:rPr sz="2250" spc="-5" dirty="0">
                <a:solidFill>
                  <a:srgbClr val="406F70"/>
                </a:solidFill>
                <a:latin typeface="Calibri"/>
                <a:cs typeface="Calibri"/>
              </a:rPr>
              <a:t>de </a:t>
            </a:r>
            <a:r>
              <a:rPr sz="2250" spc="-10" dirty="0">
                <a:solidFill>
                  <a:srgbClr val="406F70"/>
                </a:solidFill>
                <a:latin typeface="Calibri"/>
                <a:cs typeface="Calibri"/>
              </a:rPr>
              <a:t>cocinas </a:t>
            </a:r>
            <a:r>
              <a:rPr sz="2250" spc="-5" dirty="0">
                <a:solidFill>
                  <a:srgbClr val="406F70"/>
                </a:solidFill>
                <a:latin typeface="Calibri"/>
                <a:cs typeface="Calibri"/>
              </a:rPr>
              <a:t>virtuales </a:t>
            </a:r>
            <a:r>
              <a:rPr sz="2250" dirty="0">
                <a:solidFill>
                  <a:srgbClr val="406F70"/>
                </a:solidFill>
                <a:latin typeface="Calibri"/>
                <a:cs typeface="Calibri"/>
              </a:rPr>
              <a:t>o </a:t>
            </a:r>
            <a:r>
              <a:rPr sz="2250" spc="-15" dirty="0">
                <a:solidFill>
                  <a:srgbClr val="406F70"/>
                </a:solidFill>
                <a:latin typeface="Calibri"/>
                <a:cs typeface="Calibri"/>
              </a:rPr>
              <a:t>fantasma </a:t>
            </a:r>
            <a:r>
              <a:rPr sz="2250" spc="-10" dirty="0">
                <a:solidFill>
                  <a:srgbClr val="406F70"/>
                </a:solidFill>
                <a:latin typeface="Calibri"/>
                <a:cs typeface="Calibri"/>
              </a:rPr>
              <a:t>con </a:t>
            </a:r>
            <a:r>
              <a:rPr sz="225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50" spc="-10" dirty="0">
                <a:solidFill>
                  <a:srgbClr val="406F70"/>
                </a:solidFill>
                <a:latin typeface="Calibri"/>
                <a:cs typeface="Calibri"/>
              </a:rPr>
              <a:t>mercado digital </a:t>
            </a:r>
            <a:r>
              <a:rPr sz="2250" dirty="0">
                <a:solidFill>
                  <a:srgbClr val="406F70"/>
                </a:solidFill>
                <a:latin typeface="Calibri"/>
                <a:cs typeface="Calibri"/>
              </a:rPr>
              <a:t>a </a:t>
            </a:r>
            <a:r>
              <a:rPr sz="2250" spc="-25" dirty="0">
                <a:solidFill>
                  <a:srgbClr val="406F70"/>
                </a:solidFill>
                <a:latin typeface="Calibri"/>
                <a:cs typeface="Calibri"/>
              </a:rPr>
              <a:t>través </a:t>
            </a:r>
            <a:r>
              <a:rPr sz="2250" spc="-5" dirty="0">
                <a:solidFill>
                  <a:srgbClr val="406F70"/>
                </a:solidFill>
                <a:latin typeface="Calibri"/>
                <a:cs typeface="Calibri"/>
              </a:rPr>
              <a:t>de soluciones </a:t>
            </a:r>
            <a:r>
              <a:rPr sz="2250" spc="-10" dirty="0">
                <a:solidFill>
                  <a:srgbClr val="406F70"/>
                </a:solidFill>
                <a:latin typeface="Calibri"/>
                <a:cs typeface="Calibri"/>
              </a:rPr>
              <a:t>tecnológicas </a:t>
            </a:r>
            <a:r>
              <a:rPr sz="2250" spc="-49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50" spc="-5" dirty="0">
                <a:solidFill>
                  <a:srgbClr val="406F70"/>
                </a:solidFill>
                <a:latin typeface="Calibri"/>
                <a:cs typeface="Calibri"/>
              </a:rPr>
              <a:t>ha</a:t>
            </a:r>
            <a:r>
              <a:rPr sz="225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50" spc="-5" dirty="0">
                <a:solidFill>
                  <a:srgbClr val="406F70"/>
                </a:solidFill>
                <a:latin typeface="Calibri"/>
                <a:cs typeface="Calibri"/>
              </a:rPr>
              <a:t>hecho</a:t>
            </a:r>
            <a:r>
              <a:rPr sz="225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50" spc="-5" dirty="0">
                <a:solidFill>
                  <a:srgbClr val="406F70"/>
                </a:solidFill>
                <a:latin typeface="Calibri"/>
                <a:cs typeface="Calibri"/>
              </a:rPr>
              <a:t>más</a:t>
            </a:r>
            <a:r>
              <a:rPr sz="2250" dirty="0">
                <a:solidFill>
                  <a:srgbClr val="406F70"/>
                </a:solidFill>
                <a:latin typeface="Calibri"/>
                <a:cs typeface="Calibri"/>
              </a:rPr>
              <a:t> accesible</a:t>
            </a:r>
            <a:r>
              <a:rPr sz="2250" spc="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50" spc="-5" dirty="0">
                <a:solidFill>
                  <a:srgbClr val="406F70"/>
                </a:solidFill>
                <a:latin typeface="Calibri"/>
                <a:cs typeface="Calibri"/>
              </a:rPr>
              <a:t>el</a:t>
            </a:r>
            <a:r>
              <a:rPr sz="225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50" spc="-10" dirty="0">
                <a:solidFill>
                  <a:srgbClr val="406F70"/>
                </a:solidFill>
                <a:latin typeface="Calibri"/>
                <a:cs typeface="Calibri"/>
              </a:rPr>
              <a:t>establecimiento</a:t>
            </a:r>
            <a:r>
              <a:rPr sz="2250" spc="-5" dirty="0">
                <a:solidFill>
                  <a:srgbClr val="406F70"/>
                </a:solidFill>
                <a:latin typeface="Calibri"/>
                <a:cs typeface="Calibri"/>
              </a:rPr>
              <a:t> de </a:t>
            </a:r>
            <a:r>
              <a:rPr sz="225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50" spc="-5" dirty="0">
                <a:solidFill>
                  <a:srgbClr val="406F70"/>
                </a:solidFill>
                <a:latin typeface="Calibri"/>
                <a:cs typeface="Calibri"/>
              </a:rPr>
              <a:t>servicios de </a:t>
            </a:r>
            <a:r>
              <a:rPr sz="2250" spc="-20" dirty="0">
                <a:solidFill>
                  <a:srgbClr val="406F70"/>
                </a:solidFill>
                <a:latin typeface="Calibri"/>
                <a:cs typeface="Calibri"/>
              </a:rPr>
              <a:t>entrega </a:t>
            </a:r>
            <a:r>
              <a:rPr sz="2250" spc="-15" dirty="0">
                <a:solidFill>
                  <a:srgbClr val="406F70"/>
                </a:solidFill>
                <a:latin typeface="Calibri"/>
                <a:cs typeface="Calibri"/>
              </a:rPr>
              <a:t>para </a:t>
            </a:r>
            <a:r>
              <a:rPr sz="2250" spc="-5" dirty="0">
                <a:solidFill>
                  <a:srgbClr val="406F70"/>
                </a:solidFill>
                <a:latin typeface="Calibri"/>
                <a:cs typeface="Calibri"/>
              </a:rPr>
              <a:t>pequeñas </a:t>
            </a:r>
            <a:r>
              <a:rPr sz="2250" spc="-10" dirty="0">
                <a:solidFill>
                  <a:srgbClr val="406F70"/>
                </a:solidFill>
                <a:latin typeface="Calibri"/>
                <a:cs typeface="Calibri"/>
              </a:rPr>
              <a:t>empresas </a:t>
            </a:r>
            <a:r>
              <a:rPr sz="2250" dirty="0">
                <a:solidFill>
                  <a:srgbClr val="406F70"/>
                </a:solidFill>
                <a:latin typeface="Calibri"/>
                <a:cs typeface="Calibri"/>
              </a:rPr>
              <a:t>y </a:t>
            </a:r>
            <a:r>
              <a:rPr sz="2250" spc="-5" dirty="0">
                <a:solidFill>
                  <a:srgbClr val="406F70"/>
                </a:solidFill>
                <a:latin typeface="Calibri"/>
                <a:cs typeface="Calibri"/>
              </a:rPr>
              <a:t>ha </a:t>
            </a:r>
            <a:r>
              <a:rPr sz="225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50" spc="-5" dirty="0">
                <a:solidFill>
                  <a:srgbClr val="406F70"/>
                </a:solidFill>
                <a:latin typeface="Calibri"/>
                <a:cs typeface="Calibri"/>
              </a:rPr>
              <a:t>abierto</a:t>
            </a:r>
            <a:r>
              <a:rPr sz="225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50" spc="-5" dirty="0">
                <a:solidFill>
                  <a:srgbClr val="406F70"/>
                </a:solidFill>
                <a:latin typeface="Calibri"/>
                <a:cs typeface="Calibri"/>
              </a:rPr>
              <a:t>una </a:t>
            </a:r>
            <a:r>
              <a:rPr sz="2250" spc="-15" dirty="0">
                <a:solidFill>
                  <a:srgbClr val="406F70"/>
                </a:solidFill>
                <a:latin typeface="Calibri"/>
                <a:cs typeface="Calibri"/>
              </a:rPr>
              <a:t>nueva</a:t>
            </a:r>
            <a:r>
              <a:rPr sz="2250" spc="-5" dirty="0">
                <a:solidFill>
                  <a:srgbClr val="406F70"/>
                </a:solidFill>
                <a:latin typeface="Calibri"/>
                <a:cs typeface="Calibri"/>
              </a:rPr>
              <a:t> vía de</a:t>
            </a:r>
            <a:r>
              <a:rPr sz="2250" spc="-10" dirty="0">
                <a:solidFill>
                  <a:srgbClr val="406F70"/>
                </a:solidFill>
                <a:latin typeface="Calibri"/>
                <a:cs typeface="Calibri"/>
              </a:rPr>
              <a:t> ingresos.</a:t>
            </a:r>
            <a:endParaRPr sz="2250">
              <a:latin typeface="Calibri"/>
              <a:cs typeface="Calibri"/>
            </a:endParaRPr>
          </a:p>
          <a:p>
            <a:pPr marL="12700" marR="8890" algn="just">
              <a:lnSpc>
                <a:spcPts val="2430"/>
              </a:lnSpc>
              <a:spcBef>
                <a:spcPts val="1000"/>
              </a:spcBef>
            </a:pPr>
            <a:r>
              <a:rPr sz="2250" spc="-5" dirty="0">
                <a:solidFill>
                  <a:srgbClr val="406F70"/>
                </a:solidFill>
                <a:latin typeface="Calibri"/>
                <a:cs typeface="Calibri"/>
              </a:rPr>
              <a:t>Algunas</a:t>
            </a:r>
            <a:r>
              <a:rPr sz="225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50" spc="-10" dirty="0">
                <a:solidFill>
                  <a:srgbClr val="406F70"/>
                </a:solidFill>
                <a:latin typeface="Calibri"/>
                <a:cs typeface="Calibri"/>
              </a:rPr>
              <a:t>empresas</a:t>
            </a:r>
            <a:r>
              <a:rPr sz="225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50" spc="-15" dirty="0">
                <a:solidFill>
                  <a:srgbClr val="406F70"/>
                </a:solidFill>
                <a:latin typeface="Calibri"/>
                <a:cs typeface="Calibri"/>
              </a:rPr>
              <a:t>están</a:t>
            </a:r>
            <a:r>
              <a:rPr sz="225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50" dirty="0">
                <a:solidFill>
                  <a:srgbClr val="406F70"/>
                </a:solidFill>
                <a:latin typeface="Calibri"/>
                <a:cs typeface="Calibri"/>
              </a:rPr>
              <a:t>abriendo</a:t>
            </a:r>
            <a:r>
              <a:rPr sz="2250" spc="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50" spc="-10" dirty="0">
                <a:solidFill>
                  <a:srgbClr val="406F70"/>
                </a:solidFill>
                <a:latin typeface="Calibri"/>
                <a:cs typeface="Calibri"/>
              </a:rPr>
              <a:t>cocinas</a:t>
            </a:r>
            <a:r>
              <a:rPr sz="2250" spc="-5" dirty="0">
                <a:solidFill>
                  <a:srgbClr val="406F70"/>
                </a:solidFill>
                <a:latin typeface="Calibri"/>
                <a:cs typeface="Calibri"/>
              </a:rPr>
              <a:t> de </a:t>
            </a:r>
            <a:r>
              <a:rPr sz="225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50" spc="-10" dirty="0">
                <a:solidFill>
                  <a:srgbClr val="406F70"/>
                </a:solidFill>
                <a:latin typeface="Calibri"/>
                <a:cs typeface="Calibri"/>
              </a:rPr>
              <a:t>sobremesa</a:t>
            </a:r>
            <a:r>
              <a:rPr sz="2250" spc="6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50" dirty="0">
                <a:solidFill>
                  <a:srgbClr val="406F70"/>
                </a:solidFill>
                <a:latin typeface="Calibri"/>
                <a:cs typeface="Calibri"/>
              </a:rPr>
              <a:t>y</a:t>
            </a:r>
            <a:r>
              <a:rPr sz="2250" spc="6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50" dirty="0">
                <a:solidFill>
                  <a:srgbClr val="406F70"/>
                </a:solidFill>
                <a:latin typeface="Calibri"/>
                <a:cs typeface="Calibri"/>
              </a:rPr>
              <a:t>algunas</a:t>
            </a:r>
            <a:r>
              <a:rPr sz="2250" spc="6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50" spc="-10" dirty="0">
                <a:solidFill>
                  <a:srgbClr val="406F70"/>
                </a:solidFill>
                <a:latin typeface="Calibri"/>
                <a:cs typeface="Calibri"/>
              </a:rPr>
              <a:t>nuevas</a:t>
            </a:r>
            <a:r>
              <a:rPr sz="2250" spc="6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50" spc="-10" dirty="0">
                <a:solidFill>
                  <a:srgbClr val="406F70"/>
                </a:solidFill>
                <a:latin typeface="Calibri"/>
                <a:cs typeface="Calibri"/>
              </a:rPr>
              <a:t>empresas</a:t>
            </a:r>
            <a:r>
              <a:rPr sz="2250" spc="6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50" spc="-15" dirty="0">
                <a:solidFill>
                  <a:srgbClr val="406F70"/>
                </a:solidFill>
                <a:latin typeface="Calibri"/>
                <a:cs typeface="Calibri"/>
              </a:rPr>
              <a:t>operan</a:t>
            </a:r>
            <a:r>
              <a:rPr sz="2250" spc="6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50" spc="-10" dirty="0">
                <a:solidFill>
                  <a:srgbClr val="406F70"/>
                </a:solidFill>
                <a:latin typeface="Calibri"/>
                <a:cs typeface="Calibri"/>
              </a:rPr>
              <a:t>con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8029" y="3851763"/>
            <a:ext cx="5916295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3234" algn="l"/>
                <a:tab pos="1539240" algn="l"/>
                <a:tab pos="2002155" algn="l"/>
                <a:tab pos="3061970" algn="l"/>
                <a:tab pos="3674745" algn="l"/>
                <a:tab pos="4410075" algn="l"/>
                <a:tab pos="4908550" algn="l"/>
              </a:tabLst>
            </a:pPr>
            <a:r>
              <a:rPr sz="2250" spc="-5" dirty="0">
                <a:solidFill>
                  <a:srgbClr val="406F70"/>
                </a:solidFill>
                <a:latin typeface="Calibri"/>
                <a:cs typeface="Calibri"/>
              </a:rPr>
              <a:t>un	modelo	de	</a:t>
            </a:r>
            <a:r>
              <a:rPr sz="2250" spc="-20" dirty="0">
                <a:solidFill>
                  <a:srgbClr val="406F70"/>
                </a:solidFill>
                <a:latin typeface="Calibri"/>
                <a:cs typeface="Calibri"/>
              </a:rPr>
              <a:t>entrega	</a:t>
            </a:r>
            <a:r>
              <a:rPr sz="2250" spc="-5" dirty="0">
                <a:solidFill>
                  <a:srgbClr val="406F70"/>
                </a:solidFill>
                <a:latin typeface="Calibri"/>
                <a:cs typeface="Calibri"/>
              </a:rPr>
              <a:t>que	</a:t>
            </a:r>
            <a:r>
              <a:rPr sz="2250" spc="-15" dirty="0">
                <a:solidFill>
                  <a:srgbClr val="406F70"/>
                </a:solidFill>
                <a:latin typeface="Calibri"/>
                <a:cs typeface="Calibri"/>
              </a:rPr>
              <a:t>evita	</a:t>
            </a:r>
            <a:r>
              <a:rPr sz="2250" spc="-5" dirty="0">
                <a:solidFill>
                  <a:srgbClr val="406F70"/>
                </a:solidFill>
                <a:latin typeface="Calibri"/>
                <a:cs typeface="Calibri"/>
              </a:rPr>
              <a:t>los	</a:t>
            </a:r>
            <a:r>
              <a:rPr sz="2250" spc="-15" dirty="0">
                <a:solidFill>
                  <a:srgbClr val="406F70"/>
                </a:solidFill>
                <a:latin typeface="Calibri"/>
                <a:cs typeface="Calibri"/>
              </a:rPr>
              <a:t>costosos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8029" y="4067663"/>
            <a:ext cx="5927725" cy="151384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30"/>
              </a:spcBef>
            </a:pPr>
            <a:r>
              <a:rPr sz="2250" spc="-20" dirty="0">
                <a:solidFill>
                  <a:srgbClr val="406F70"/>
                </a:solidFill>
                <a:latin typeface="Calibri"/>
                <a:cs typeface="Calibri"/>
              </a:rPr>
              <a:t>gastos</a:t>
            </a:r>
            <a:r>
              <a:rPr sz="2250" spc="-10" dirty="0">
                <a:solidFill>
                  <a:srgbClr val="406F70"/>
                </a:solidFill>
                <a:latin typeface="Calibri"/>
                <a:cs typeface="Calibri"/>
              </a:rPr>
              <a:t> generales</a:t>
            </a:r>
            <a:r>
              <a:rPr sz="2250" spc="-5" dirty="0">
                <a:solidFill>
                  <a:srgbClr val="406F70"/>
                </a:solidFill>
                <a:latin typeface="Calibri"/>
                <a:cs typeface="Calibri"/>
              </a:rPr>
              <a:t> de los</a:t>
            </a:r>
            <a:r>
              <a:rPr sz="225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50" spc="-20" dirty="0">
                <a:solidFill>
                  <a:srgbClr val="406F70"/>
                </a:solidFill>
                <a:latin typeface="Calibri"/>
                <a:cs typeface="Calibri"/>
              </a:rPr>
              <a:t>restaurantes</a:t>
            </a:r>
            <a:r>
              <a:rPr sz="2250" spc="-5" dirty="0">
                <a:solidFill>
                  <a:srgbClr val="406F70"/>
                </a:solidFill>
                <a:latin typeface="Calibri"/>
                <a:cs typeface="Calibri"/>
              </a:rPr>
              <a:t> tradicionales.</a:t>
            </a:r>
            <a:endParaRPr sz="2250">
              <a:latin typeface="Calibri"/>
              <a:cs typeface="Calibri"/>
            </a:endParaRPr>
          </a:p>
          <a:p>
            <a:pPr marL="12700" marR="5080" algn="just">
              <a:lnSpc>
                <a:spcPts val="2430"/>
              </a:lnSpc>
              <a:spcBef>
                <a:spcPts val="1035"/>
              </a:spcBef>
            </a:pPr>
            <a:r>
              <a:rPr sz="2250" spc="-15" dirty="0">
                <a:solidFill>
                  <a:srgbClr val="406F70"/>
                </a:solidFill>
                <a:latin typeface="Calibri"/>
                <a:cs typeface="Calibri"/>
              </a:rPr>
              <a:t>Esto</a:t>
            </a:r>
            <a:r>
              <a:rPr sz="2250" spc="-10" dirty="0">
                <a:solidFill>
                  <a:srgbClr val="406F70"/>
                </a:solidFill>
                <a:latin typeface="Calibri"/>
                <a:cs typeface="Calibri"/>
              </a:rPr>
              <a:t> ofrece</a:t>
            </a:r>
            <a:r>
              <a:rPr sz="2250" spc="-5" dirty="0">
                <a:solidFill>
                  <a:srgbClr val="406F70"/>
                </a:solidFill>
                <a:latin typeface="Calibri"/>
                <a:cs typeface="Calibri"/>
              </a:rPr>
              <a:t> una</a:t>
            </a:r>
            <a:r>
              <a:rPr sz="225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50" spc="-5" dirty="0">
                <a:solidFill>
                  <a:srgbClr val="406F70"/>
                </a:solidFill>
                <a:latin typeface="Calibri"/>
                <a:cs typeface="Calibri"/>
              </a:rPr>
              <a:t>vía</a:t>
            </a:r>
            <a:r>
              <a:rPr sz="225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50" spc="-5" dirty="0">
                <a:solidFill>
                  <a:srgbClr val="406F70"/>
                </a:solidFill>
                <a:latin typeface="Calibri"/>
                <a:cs typeface="Calibri"/>
              </a:rPr>
              <a:t>de</a:t>
            </a:r>
            <a:r>
              <a:rPr sz="2250" dirty="0">
                <a:solidFill>
                  <a:srgbClr val="406F70"/>
                </a:solidFill>
                <a:latin typeface="Calibri"/>
                <a:cs typeface="Calibri"/>
              </a:rPr>
              <a:t> acceso</a:t>
            </a:r>
            <a:r>
              <a:rPr sz="2250" spc="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50" dirty="0">
                <a:solidFill>
                  <a:srgbClr val="406F70"/>
                </a:solidFill>
                <a:latin typeface="Calibri"/>
                <a:cs typeface="Calibri"/>
              </a:rPr>
              <a:t>al</a:t>
            </a:r>
            <a:r>
              <a:rPr sz="2250" spc="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50" spc="-10" dirty="0">
                <a:solidFill>
                  <a:srgbClr val="406F70"/>
                </a:solidFill>
                <a:latin typeface="Calibri"/>
                <a:cs typeface="Calibri"/>
              </a:rPr>
              <a:t>mercado</a:t>
            </a:r>
            <a:r>
              <a:rPr sz="2250" spc="-5" dirty="0">
                <a:solidFill>
                  <a:srgbClr val="406F70"/>
                </a:solidFill>
                <a:latin typeface="Calibri"/>
                <a:cs typeface="Calibri"/>
              </a:rPr>
              <a:t> más </a:t>
            </a:r>
            <a:r>
              <a:rPr sz="225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50" spc="-15" dirty="0">
                <a:solidFill>
                  <a:srgbClr val="406F70"/>
                </a:solidFill>
                <a:latin typeface="Calibri"/>
                <a:cs typeface="Calibri"/>
              </a:rPr>
              <a:t>rentable</a:t>
            </a:r>
            <a:r>
              <a:rPr sz="225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50" dirty="0">
                <a:solidFill>
                  <a:srgbClr val="406F70"/>
                </a:solidFill>
                <a:latin typeface="Calibri"/>
                <a:cs typeface="Calibri"/>
              </a:rPr>
              <a:t>y </a:t>
            </a:r>
            <a:r>
              <a:rPr sz="2250" spc="-5" dirty="0">
                <a:solidFill>
                  <a:srgbClr val="406F70"/>
                </a:solidFill>
                <a:latin typeface="Calibri"/>
                <a:cs typeface="Calibri"/>
              </a:rPr>
              <a:t>de menor </a:t>
            </a:r>
            <a:r>
              <a:rPr sz="2250" spc="-10" dirty="0">
                <a:solidFill>
                  <a:srgbClr val="406F70"/>
                </a:solidFill>
                <a:latin typeface="Calibri"/>
                <a:cs typeface="Calibri"/>
              </a:rPr>
              <a:t>riesgo</a:t>
            </a:r>
            <a:r>
              <a:rPr sz="2250" spc="484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50" spc="-15" dirty="0">
                <a:solidFill>
                  <a:srgbClr val="406F70"/>
                </a:solidFill>
                <a:latin typeface="Calibri"/>
                <a:cs typeface="Calibri"/>
              </a:rPr>
              <a:t>para</a:t>
            </a:r>
            <a:r>
              <a:rPr sz="2250" spc="48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50" spc="-5" dirty="0">
                <a:solidFill>
                  <a:srgbClr val="406F70"/>
                </a:solidFill>
                <a:latin typeface="Calibri"/>
                <a:cs typeface="Calibri"/>
              </a:rPr>
              <a:t>los </a:t>
            </a:r>
            <a:r>
              <a:rPr sz="2250" spc="-10" dirty="0">
                <a:solidFill>
                  <a:srgbClr val="406F70"/>
                </a:solidFill>
                <a:latin typeface="Calibri"/>
                <a:cs typeface="Calibri"/>
              </a:rPr>
              <a:t>propietarios </a:t>
            </a:r>
            <a:r>
              <a:rPr sz="2250" spc="-5" dirty="0">
                <a:solidFill>
                  <a:srgbClr val="406F70"/>
                </a:solidFill>
                <a:latin typeface="Calibri"/>
                <a:cs typeface="Calibri"/>
              </a:rPr>
              <a:t> de</a:t>
            </a:r>
            <a:r>
              <a:rPr sz="225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50" spc="-5" dirty="0">
                <a:solidFill>
                  <a:srgbClr val="406F70"/>
                </a:solidFill>
                <a:latin typeface="Calibri"/>
                <a:cs typeface="Calibri"/>
              </a:rPr>
              <a:t>pequeñas </a:t>
            </a:r>
            <a:r>
              <a:rPr sz="2250" spc="-10" dirty="0">
                <a:solidFill>
                  <a:srgbClr val="406F70"/>
                </a:solidFill>
                <a:latin typeface="Calibri"/>
                <a:cs typeface="Calibri"/>
              </a:rPr>
              <a:t>empresas.</a:t>
            </a:r>
            <a:endParaRPr sz="2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8432" y="6223371"/>
            <a:ext cx="203963" cy="26982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234807" y="1711825"/>
            <a:ext cx="5377815" cy="0"/>
          </a:xfrm>
          <a:custGeom>
            <a:avLst/>
            <a:gdLst/>
            <a:ahLst/>
            <a:cxnLst/>
            <a:rect l="l" t="t" r="r" b="b"/>
            <a:pathLst>
              <a:path w="5377815">
                <a:moveTo>
                  <a:pt x="5377588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F4C0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5651500" cy="6247130"/>
            <a:chOff x="0" y="0"/>
            <a:chExt cx="5651500" cy="6247130"/>
          </a:xfrm>
        </p:grpSpPr>
        <p:sp>
          <p:nvSpPr>
            <p:cNvPr id="5" name="object 5"/>
            <p:cNvSpPr/>
            <p:nvPr/>
          </p:nvSpPr>
          <p:spPr>
            <a:xfrm>
              <a:off x="2085425" y="4109756"/>
              <a:ext cx="2954020" cy="1305560"/>
            </a:xfrm>
            <a:custGeom>
              <a:avLst/>
              <a:gdLst/>
              <a:ahLst/>
              <a:cxnLst/>
              <a:rect l="l" t="t" r="r" b="b"/>
              <a:pathLst>
                <a:path w="2954020" h="1305560">
                  <a:moveTo>
                    <a:pt x="1539235" y="1305473"/>
                  </a:moveTo>
                  <a:lnTo>
                    <a:pt x="1355174" y="1305473"/>
                  </a:lnTo>
                  <a:lnTo>
                    <a:pt x="0" y="1305472"/>
                  </a:lnTo>
                  <a:lnTo>
                    <a:pt x="6675" y="1244126"/>
                  </a:lnTo>
                  <a:lnTo>
                    <a:pt x="14669" y="1193106"/>
                  </a:lnTo>
                  <a:lnTo>
                    <a:pt x="24440" y="1142697"/>
                  </a:lnTo>
                  <a:lnTo>
                    <a:pt x="35954" y="1092933"/>
                  </a:lnTo>
                  <a:lnTo>
                    <a:pt x="49177" y="1043847"/>
                  </a:lnTo>
                  <a:lnTo>
                    <a:pt x="64077" y="995472"/>
                  </a:lnTo>
                  <a:lnTo>
                    <a:pt x="80621" y="947841"/>
                  </a:lnTo>
                  <a:lnTo>
                    <a:pt x="98775" y="900988"/>
                  </a:lnTo>
                  <a:lnTo>
                    <a:pt x="118506" y="854946"/>
                  </a:lnTo>
                  <a:lnTo>
                    <a:pt x="139781" y="809748"/>
                  </a:lnTo>
                  <a:lnTo>
                    <a:pt x="162566" y="765427"/>
                  </a:lnTo>
                  <a:lnTo>
                    <a:pt x="186828" y="722017"/>
                  </a:lnTo>
                  <a:lnTo>
                    <a:pt x="212534" y="679551"/>
                  </a:lnTo>
                  <a:lnTo>
                    <a:pt x="217332" y="672259"/>
                  </a:lnTo>
                  <a:lnTo>
                    <a:pt x="229244" y="653048"/>
                  </a:lnTo>
                  <a:lnTo>
                    <a:pt x="256527" y="612573"/>
                  </a:lnTo>
                  <a:lnTo>
                    <a:pt x="285133" y="573093"/>
                  </a:lnTo>
                  <a:lnTo>
                    <a:pt x="315032" y="534638"/>
                  </a:lnTo>
                  <a:lnTo>
                    <a:pt x="346192" y="497241"/>
                  </a:lnTo>
                  <a:lnTo>
                    <a:pt x="378581" y="460933"/>
                  </a:lnTo>
                  <a:lnTo>
                    <a:pt x="412167" y="425747"/>
                  </a:lnTo>
                  <a:lnTo>
                    <a:pt x="446917" y="391714"/>
                  </a:lnTo>
                  <a:lnTo>
                    <a:pt x="482802" y="358865"/>
                  </a:lnTo>
                  <a:lnTo>
                    <a:pt x="519787" y="327233"/>
                  </a:lnTo>
                  <a:lnTo>
                    <a:pt x="557843" y="296850"/>
                  </a:lnTo>
                  <a:lnTo>
                    <a:pt x="596936" y="267747"/>
                  </a:lnTo>
                  <a:lnTo>
                    <a:pt x="637036" y="239957"/>
                  </a:lnTo>
                  <a:lnTo>
                    <a:pt x="678110" y="213510"/>
                  </a:lnTo>
                  <a:lnTo>
                    <a:pt x="720127" y="188439"/>
                  </a:lnTo>
                  <a:lnTo>
                    <a:pt x="763054" y="164776"/>
                  </a:lnTo>
                  <a:lnTo>
                    <a:pt x="806860" y="142552"/>
                  </a:lnTo>
                  <a:lnTo>
                    <a:pt x="851513" y="121799"/>
                  </a:lnTo>
                  <a:lnTo>
                    <a:pt x="896982" y="102549"/>
                  </a:lnTo>
                  <a:lnTo>
                    <a:pt x="943234" y="84834"/>
                  </a:lnTo>
                  <a:lnTo>
                    <a:pt x="990238" y="68686"/>
                  </a:lnTo>
                  <a:lnTo>
                    <a:pt x="1037961" y="54136"/>
                  </a:lnTo>
                  <a:lnTo>
                    <a:pt x="1086373" y="41217"/>
                  </a:lnTo>
                  <a:lnTo>
                    <a:pt x="1135440" y="29959"/>
                  </a:lnTo>
                  <a:lnTo>
                    <a:pt x="1185132" y="20396"/>
                  </a:lnTo>
                  <a:lnTo>
                    <a:pt x="1235417" y="12558"/>
                  </a:lnTo>
                  <a:lnTo>
                    <a:pt x="1286263" y="6477"/>
                  </a:lnTo>
                  <a:lnTo>
                    <a:pt x="1414534" y="0"/>
                  </a:lnTo>
                  <a:lnTo>
                    <a:pt x="1598594" y="0"/>
                  </a:lnTo>
                  <a:lnTo>
                    <a:pt x="2953769" y="0"/>
                  </a:lnTo>
                  <a:lnTo>
                    <a:pt x="2946850" y="63097"/>
                  </a:lnTo>
                  <a:lnTo>
                    <a:pt x="2938489" y="115824"/>
                  </a:lnTo>
                  <a:lnTo>
                    <a:pt x="2928231" y="167896"/>
                  </a:lnTo>
                  <a:lnTo>
                    <a:pt x="2916112" y="219274"/>
                  </a:lnTo>
                  <a:lnTo>
                    <a:pt x="2902170" y="269923"/>
                  </a:lnTo>
                  <a:lnTo>
                    <a:pt x="2886440" y="319805"/>
                  </a:lnTo>
                  <a:lnTo>
                    <a:pt x="2868961" y="368885"/>
                  </a:lnTo>
                  <a:lnTo>
                    <a:pt x="2849768" y="417124"/>
                  </a:lnTo>
                  <a:lnTo>
                    <a:pt x="2828898" y="464486"/>
                  </a:lnTo>
                  <a:lnTo>
                    <a:pt x="2806389" y="510935"/>
                  </a:lnTo>
                  <a:lnTo>
                    <a:pt x="2782276" y="556434"/>
                  </a:lnTo>
                  <a:lnTo>
                    <a:pt x="2756597" y="600945"/>
                  </a:lnTo>
                  <a:lnTo>
                    <a:pt x="2719546" y="658520"/>
                  </a:lnTo>
                  <a:lnTo>
                    <a:pt x="2720380" y="658520"/>
                  </a:lnTo>
                  <a:lnTo>
                    <a:pt x="2690550" y="702391"/>
                  </a:lnTo>
                  <a:lnTo>
                    <a:pt x="2661914" y="741262"/>
                  </a:lnTo>
                  <a:lnTo>
                    <a:pt x="2632018" y="779118"/>
                  </a:lnTo>
                  <a:lnTo>
                    <a:pt x="2600891" y="815931"/>
                  </a:lnTo>
                  <a:lnTo>
                    <a:pt x="2568566" y="851668"/>
                  </a:lnTo>
                  <a:lnTo>
                    <a:pt x="2535072" y="886299"/>
                  </a:lnTo>
                  <a:lnTo>
                    <a:pt x="2500441" y="919792"/>
                  </a:lnTo>
                  <a:lnTo>
                    <a:pt x="2464704" y="952118"/>
                  </a:lnTo>
                  <a:lnTo>
                    <a:pt x="2427892" y="983244"/>
                  </a:lnTo>
                  <a:lnTo>
                    <a:pt x="2390035" y="1013141"/>
                  </a:lnTo>
                  <a:lnTo>
                    <a:pt x="2351165" y="1041777"/>
                  </a:lnTo>
                  <a:lnTo>
                    <a:pt x="2311312" y="1069121"/>
                  </a:lnTo>
                  <a:lnTo>
                    <a:pt x="2270507" y="1095142"/>
                  </a:lnTo>
                  <a:lnTo>
                    <a:pt x="2228782" y="1119810"/>
                  </a:lnTo>
                  <a:lnTo>
                    <a:pt x="2186167" y="1143094"/>
                  </a:lnTo>
                  <a:lnTo>
                    <a:pt x="2142692" y="1164962"/>
                  </a:lnTo>
                  <a:lnTo>
                    <a:pt x="2098390" y="1185383"/>
                  </a:lnTo>
                  <a:lnTo>
                    <a:pt x="2053290" y="1204328"/>
                  </a:lnTo>
                  <a:lnTo>
                    <a:pt x="2007425" y="1221764"/>
                  </a:lnTo>
                  <a:lnTo>
                    <a:pt x="1960824" y="1237662"/>
                  </a:lnTo>
                  <a:lnTo>
                    <a:pt x="1913518" y="1251989"/>
                  </a:lnTo>
                  <a:lnTo>
                    <a:pt x="1865539" y="1264716"/>
                  </a:lnTo>
                  <a:lnTo>
                    <a:pt x="1816918" y="1275811"/>
                  </a:lnTo>
                  <a:lnTo>
                    <a:pt x="1767684" y="1285243"/>
                  </a:lnTo>
                  <a:lnTo>
                    <a:pt x="1717870" y="1292981"/>
                  </a:lnTo>
                  <a:lnTo>
                    <a:pt x="1667506" y="1298995"/>
                  </a:lnTo>
                  <a:lnTo>
                    <a:pt x="1539235" y="1305472"/>
                  </a:lnTo>
                  <a:close/>
                </a:path>
              </a:pathLst>
            </a:custGeom>
            <a:solidFill>
              <a:srgbClr val="406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04616" y="4992601"/>
              <a:ext cx="1835150" cy="815340"/>
            </a:xfrm>
            <a:custGeom>
              <a:avLst/>
              <a:gdLst/>
              <a:ahLst/>
              <a:cxnLst/>
              <a:rect l="l" t="t" r="r" b="b"/>
              <a:pathLst>
                <a:path w="1835150" h="815339">
                  <a:moveTo>
                    <a:pt x="878563" y="0"/>
                  </a:moveTo>
                  <a:lnTo>
                    <a:pt x="992883" y="0"/>
                  </a:lnTo>
                  <a:lnTo>
                    <a:pt x="1834578" y="0"/>
                  </a:lnTo>
                  <a:lnTo>
                    <a:pt x="1827833" y="55906"/>
                  </a:lnTo>
                  <a:lnTo>
                    <a:pt x="1818717" y="104829"/>
                  </a:lnTo>
                  <a:lnTo>
                    <a:pt x="1807000" y="152778"/>
                  </a:lnTo>
                  <a:lnTo>
                    <a:pt x="1792760" y="199676"/>
                  </a:lnTo>
                  <a:lnTo>
                    <a:pt x="1776075" y="245447"/>
                  </a:lnTo>
                  <a:lnTo>
                    <a:pt x="1757021" y="290011"/>
                  </a:lnTo>
                  <a:lnTo>
                    <a:pt x="1735676" y="333291"/>
                  </a:lnTo>
                  <a:lnTo>
                    <a:pt x="1712115" y="375211"/>
                  </a:lnTo>
                  <a:lnTo>
                    <a:pt x="1689103" y="411159"/>
                  </a:lnTo>
                  <a:lnTo>
                    <a:pt x="1689621" y="411159"/>
                  </a:lnTo>
                  <a:lnTo>
                    <a:pt x="1641015" y="478650"/>
                  </a:lnTo>
                  <a:lnTo>
                    <a:pt x="1608796" y="516955"/>
                  </a:lnTo>
                  <a:lnTo>
                    <a:pt x="1574527" y="553378"/>
                  </a:lnTo>
                  <a:lnTo>
                    <a:pt x="1538295" y="587828"/>
                  </a:lnTo>
                  <a:lnTo>
                    <a:pt x="1500191" y="620216"/>
                  </a:lnTo>
                  <a:lnTo>
                    <a:pt x="1460302" y="650453"/>
                  </a:lnTo>
                  <a:lnTo>
                    <a:pt x="1418718" y="678450"/>
                  </a:lnTo>
                  <a:lnTo>
                    <a:pt x="1375528" y="704118"/>
                  </a:lnTo>
                  <a:lnTo>
                    <a:pt x="1330820" y="727366"/>
                  </a:lnTo>
                  <a:lnTo>
                    <a:pt x="1284684" y="748106"/>
                  </a:lnTo>
                  <a:lnTo>
                    <a:pt x="1237208" y="766248"/>
                  </a:lnTo>
                  <a:lnTo>
                    <a:pt x="1188481" y="781703"/>
                  </a:lnTo>
                  <a:lnTo>
                    <a:pt x="1138592" y="794382"/>
                  </a:lnTo>
                  <a:lnTo>
                    <a:pt x="1087630" y="804195"/>
                  </a:lnTo>
                  <a:lnTo>
                    <a:pt x="1035684" y="811053"/>
                  </a:lnTo>
                  <a:lnTo>
                    <a:pt x="956015" y="815097"/>
                  </a:lnTo>
                  <a:lnTo>
                    <a:pt x="841695" y="815097"/>
                  </a:lnTo>
                  <a:lnTo>
                    <a:pt x="0" y="815097"/>
                  </a:lnTo>
                  <a:lnTo>
                    <a:pt x="7119" y="756841"/>
                  </a:lnTo>
                  <a:lnTo>
                    <a:pt x="16867" y="705659"/>
                  </a:lnTo>
                  <a:lnTo>
                    <a:pt x="29460" y="655553"/>
                  </a:lnTo>
                  <a:lnTo>
                    <a:pt x="44810" y="606613"/>
                  </a:lnTo>
                  <a:lnTo>
                    <a:pt x="62828" y="558928"/>
                  </a:lnTo>
                  <a:lnTo>
                    <a:pt x="83425" y="512586"/>
                  </a:lnTo>
                  <a:lnTo>
                    <a:pt x="106514" y="467677"/>
                  </a:lnTo>
                  <a:lnTo>
                    <a:pt x="132004" y="424290"/>
                  </a:lnTo>
                  <a:lnTo>
                    <a:pt x="134984" y="419738"/>
                  </a:lnTo>
                  <a:lnTo>
                    <a:pt x="142383" y="407743"/>
                  </a:lnTo>
                  <a:lnTo>
                    <a:pt x="170337" y="366991"/>
                  </a:lnTo>
                  <a:lnTo>
                    <a:pt x="200431" y="327911"/>
                  </a:lnTo>
                  <a:lnTo>
                    <a:pt x="232580" y="290588"/>
                  </a:lnTo>
                  <a:lnTo>
                    <a:pt x="266698" y="255107"/>
                  </a:lnTo>
                  <a:lnTo>
                    <a:pt x="302701" y="221553"/>
                  </a:lnTo>
                  <a:lnTo>
                    <a:pt x="340504" y="190012"/>
                  </a:lnTo>
                  <a:lnTo>
                    <a:pt x="380023" y="160569"/>
                  </a:lnTo>
                  <a:lnTo>
                    <a:pt x="421172" y="133309"/>
                  </a:lnTo>
                  <a:lnTo>
                    <a:pt x="463867" y="108317"/>
                  </a:lnTo>
                  <a:lnTo>
                    <a:pt x="508024" y="85679"/>
                  </a:lnTo>
                  <a:lnTo>
                    <a:pt x="553556" y="65479"/>
                  </a:lnTo>
                  <a:lnTo>
                    <a:pt x="600380" y="47803"/>
                  </a:lnTo>
                  <a:lnTo>
                    <a:pt x="648410" y="32736"/>
                  </a:lnTo>
                  <a:lnTo>
                    <a:pt x="697563" y="20364"/>
                  </a:lnTo>
                  <a:lnTo>
                    <a:pt x="747753" y="10772"/>
                  </a:lnTo>
                  <a:lnTo>
                    <a:pt x="798894" y="4044"/>
                  </a:lnTo>
                  <a:lnTo>
                    <a:pt x="878563" y="0"/>
                  </a:lnTo>
                  <a:close/>
                </a:path>
              </a:pathLst>
            </a:custGeom>
            <a:ln w="12699">
              <a:solidFill>
                <a:srgbClr val="F4C0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651292" cy="624697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421802" y="782819"/>
            <a:ext cx="50965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solidFill>
                  <a:srgbClr val="085155"/>
                </a:solidFill>
              </a:rPr>
              <a:t>Robótica</a:t>
            </a:r>
            <a:r>
              <a:rPr sz="3600" spc="-35" dirty="0">
                <a:solidFill>
                  <a:srgbClr val="085155"/>
                </a:solidFill>
              </a:rPr>
              <a:t> </a:t>
            </a:r>
            <a:r>
              <a:rPr sz="3600" dirty="0">
                <a:solidFill>
                  <a:srgbClr val="085155"/>
                </a:solidFill>
              </a:rPr>
              <a:t>y</a:t>
            </a:r>
            <a:r>
              <a:rPr sz="3600" spc="-35" dirty="0">
                <a:solidFill>
                  <a:srgbClr val="085155"/>
                </a:solidFill>
              </a:rPr>
              <a:t> </a:t>
            </a:r>
            <a:r>
              <a:rPr sz="3600" spc="-15" dirty="0">
                <a:solidFill>
                  <a:srgbClr val="085155"/>
                </a:solidFill>
              </a:rPr>
              <a:t>Automatización</a:t>
            </a:r>
            <a:endParaRPr sz="3600"/>
          </a:p>
        </p:txBody>
      </p:sp>
      <p:sp>
        <p:nvSpPr>
          <p:cNvPr id="15" name="object 15"/>
          <p:cNvSpPr txBox="1"/>
          <p:nvPr/>
        </p:nvSpPr>
        <p:spPr>
          <a:xfrm>
            <a:off x="8962488" y="6299048"/>
            <a:ext cx="237236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000" spc="-20" dirty="0">
                <a:solidFill>
                  <a:srgbClr val="406F70"/>
                </a:solidFill>
                <a:latin typeface="Calibri"/>
                <a:cs typeface="Calibri"/>
              </a:rPr>
              <a:t>INNOVATION</a:t>
            </a:r>
            <a:r>
              <a:rPr sz="10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6F70"/>
                </a:solidFill>
                <a:latin typeface="Calibri"/>
                <a:cs typeface="Calibri"/>
              </a:rPr>
              <a:t>FOR</a:t>
            </a:r>
            <a:r>
              <a:rPr sz="10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6F70"/>
                </a:solidFill>
                <a:latin typeface="Calibri"/>
                <a:cs typeface="Calibri"/>
              </a:rPr>
              <a:t>THE</a:t>
            </a:r>
            <a:r>
              <a:rPr sz="10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6F70"/>
                </a:solidFill>
                <a:latin typeface="Calibri"/>
                <a:cs typeface="Calibri"/>
              </a:rPr>
              <a:t>FOOD</a:t>
            </a:r>
            <a:r>
              <a:rPr sz="10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6F70"/>
                </a:solidFill>
                <a:latin typeface="Calibri"/>
                <a:cs typeface="Calibri"/>
              </a:rPr>
              <a:t>SERVICE SECTOR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91643" y="1793185"/>
            <a:ext cx="5120005" cy="17081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just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La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automatización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 se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85155"/>
                </a:solidFill>
                <a:latin typeface="Calibri"/>
                <a:cs typeface="Calibri"/>
              </a:rPr>
              <a:t>refiere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al</a:t>
            </a:r>
            <a:r>
              <a:rPr sz="2400" spc="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uso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de </a:t>
            </a:r>
            <a:r>
              <a:rPr sz="2400" spc="-53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máquinas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y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programas informáticos para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realizar tareas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que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antes realizaba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un ser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humano.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Hace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tiempo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que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se</a:t>
            </a:r>
            <a:r>
              <a:rPr sz="2400" spc="53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predice </a:t>
            </a:r>
            <a:r>
              <a:rPr sz="2400" spc="-53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que</a:t>
            </a:r>
            <a:r>
              <a:rPr sz="2400" spc="27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la</a:t>
            </a:r>
            <a:r>
              <a:rPr sz="2400" spc="27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automatización</a:t>
            </a:r>
            <a:r>
              <a:rPr sz="2400" spc="28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sustituirá</a:t>
            </a:r>
            <a:r>
              <a:rPr sz="2400" spc="29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</a:t>
            </a:r>
            <a:r>
              <a:rPr sz="2400" spc="27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las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91643" y="3439105"/>
            <a:ext cx="5116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2505" algn="l"/>
                <a:tab pos="2244090" algn="l"/>
                <a:tab pos="2599690" algn="l"/>
                <a:tab pos="4225290" algn="l"/>
                <a:tab pos="4754245" algn="l"/>
              </a:tabLst>
            </a:pPr>
            <a:r>
              <a:rPr sz="2400" spc="-35" dirty="0">
                <a:solidFill>
                  <a:srgbClr val="085155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085155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ea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s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sencilla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s	y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monó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ona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s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e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los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91643" y="3677864"/>
            <a:ext cx="5112385" cy="126746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trabajadores.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040"/>
              </a:spcBef>
              <a:tabLst>
                <a:tab pos="628015" algn="l"/>
                <a:tab pos="981710" algn="l"/>
                <a:tab pos="2235200" algn="l"/>
                <a:tab pos="2576195" algn="l"/>
                <a:tab pos="2622550" algn="l"/>
                <a:tab pos="3020060" algn="l"/>
                <a:tab pos="3368040" algn="l"/>
                <a:tab pos="3714750" algn="l"/>
                <a:tab pos="4720590" algn="l"/>
                <a:tab pos="4787900" algn="l"/>
              </a:tabLst>
            </a:pP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Co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n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l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c</a:t>
            </a:r>
            <a:r>
              <a:rPr sz="2400" spc="-35" dirty="0">
                <a:solidFill>
                  <a:srgbClr val="085155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ecimie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nt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o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e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	</a:t>
            </a:r>
            <a:r>
              <a:rPr sz="2400" spc="-30" dirty="0">
                <a:solidFill>
                  <a:srgbClr val="085155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ecnologí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	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de 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au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085155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onducción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,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l		</a:t>
            </a:r>
            <a:r>
              <a:rPr sz="2400" spc="-35" dirty="0">
                <a:solidFill>
                  <a:srgbClr val="085155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epar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o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pa</a:t>
            </a:r>
            <a:r>
              <a:rPr sz="2400" spc="-35" dirty="0">
                <a:solidFill>
                  <a:srgbClr val="085155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ec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e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ser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91643" y="5212025"/>
            <a:ext cx="4608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58670" algn="l"/>
                <a:tab pos="2719070" algn="l"/>
                <a:tab pos="4123690" algn="l"/>
              </a:tabLst>
            </a:pP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au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om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ti</a:t>
            </a:r>
            <a:r>
              <a:rPr sz="2400" spc="-45" dirty="0">
                <a:solidFill>
                  <a:srgbClr val="085155"/>
                </a:solidFill>
                <a:latin typeface="Calibri"/>
                <a:cs typeface="Calibri"/>
              </a:rPr>
              <a:t>z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085155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se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,	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n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emp</a:t>
            </a:r>
            <a:r>
              <a:rPr sz="2400" spc="-35" dirty="0">
                <a:solidFill>
                  <a:srgbClr val="085155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esa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s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que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91643" y="4882841"/>
            <a:ext cx="5123180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2735"/>
              </a:lnSpc>
              <a:spcBef>
                <a:spcPts val="100"/>
              </a:spcBef>
              <a:tabLst>
                <a:tab pos="702945" algn="l"/>
                <a:tab pos="1251585" algn="l"/>
                <a:tab pos="1823085" algn="l"/>
                <a:tab pos="3156585" algn="l"/>
                <a:tab pos="4785995" algn="l"/>
              </a:tabLst>
            </a:pP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un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e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la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s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prime</a:t>
            </a:r>
            <a:r>
              <a:rPr sz="2400" spc="-50" dirty="0">
                <a:solidFill>
                  <a:srgbClr val="085155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as	actividades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  <a:p>
            <a:pPr marR="26670" algn="r">
              <a:lnSpc>
                <a:spcPts val="2735"/>
              </a:lnSpc>
            </a:pPr>
            <a:r>
              <a:rPr sz="2400" spc="-20" dirty="0">
                <a:solidFill>
                  <a:srgbClr val="085155"/>
                </a:solidFill>
                <a:latin typeface="Calibri"/>
                <a:cs typeface="Calibri"/>
              </a:rPr>
              <a:t>ya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91643" y="5541209"/>
            <a:ext cx="510032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  <a:tabLst>
                <a:tab pos="858519" algn="l"/>
                <a:tab pos="3077845" algn="l"/>
                <a:tab pos="3699510" algn="l"/>
                <a:tab pos="4396740" algn="l"/>
              </a:tabLst>
            </a:pP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085155"/>
                </a:solidFill>
                <a:latin typeface="Calibri"/>
                <a:cs typeface="Calibri"/>
              </a:rPr>
              <a:t>s</a:t>
            </a:r>
            <a:r>
              <a:rPr sz="2400" spc="-35" dirty="0">
                <a:solidFill>
                  <a:srgbClr val="085155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án	</a:t>
            </a:r>
            <a:r>
              <a:rPr sz="2400" spc="-40" dirty="0">
                <a:solidFill>
                  <a:srgbClr val="085155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xperime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n</a:t>
            </a:r>
            <a:r>
              <a:rPr sz="2400" spc="-35" dirty="0">
                <a:solidFill>
                  <a:srgbClr val="085155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ando	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n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ell</a:t>
            </a:r>
            <a:r>
              <a:rPr sz="2400" spc="-45" dirty="0">
                <a:solidFill>
                  <a:srgbClr val="085155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,	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omo  </a:t>
            </a:r>
            <a:r>
              <a:rPr sz="2400" u="heavy" spc="-5" dirty="0">
                <a:solidFill>
                  <a:srgbClr val="085155"/>
                </a:solidFill>
                <a:uFill>
                  <a:solidFill>
                    <a:srgbClr val="085155"/>
                  </a:solidFill>
                </a:uFill>
                <a:latin typeface="Calibri"/>
                <a:cs typeface="Calibri"/>
              </a:rPr>
              <a:t>Uber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 y </a:t>
            </a:r>
            <a:r>
              <a:rPr sz="2400" u="heavy" spc="-5" dirty="0">
                <a:solidFill>
                  <a:srgbClr val="085155"/>
                </a:solidFill>
                <a:uFill>
                  <a:solidFill>
                    <a:srgbClr val="085155"/>
                  </a:solidFill>
                </a:uFill>
                <a:latin typeface="Calibri"/>
                <a:cs typeface="Calibri"/>
              </a:rPr>
              <a:t>Manna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31BEBB-337B-4C3D-BD13-5ADD41C192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085156"/>
                </a:solidFill>
              </a:rPr>
              <a:t>Utilización</a:t>
            </a:r>
            <a:r>
              <a:rPr lang="en-US" sz="4800" b="1" dirty="0">
                <a:solidFill>
                  <a:srgbClr val="085156"/>
                </a:solidFill>
              </a:rPr>
              <a:t> de la </a:t>
            </a:r>
            <a:r>
              <a:rPr lang="en-US" sz="4800" b="1" dirty="0" err="1">
                <a:solidFill>
                  <a:srgbClr val="085156"/>
                </a:solidFill>
              </a:rPr>
              <a:t>robótica</a:t>
            </a:r>
            <a:endParaRPr lang="en-US" sz="4800" b="1" dirty="0">
              <a:solidFill>
                <a:srgbClr val="085156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DE95D-72EA-41B5-84CF-6EA28A116D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>
                <a:solidFill>
                  <a:srgbClr val="406F70"/>
                </a:solidFill>
              </a:rPr>
              <a:t>Entrega</a:t>
            </a:r>
            <a:r>
              <a:rPr lang="en-US" dirty="0">
                <a:solidFill>
                  <a:srgbClr val="406F70"/>
                </a:solidFill>
              </a:rPr>
              <a:t> con drones </a:t>
            </a:r>
            <a:r>
              <a:rPr lang="en-US" dirty="0" err="1">
                <a:solidFill>
                  <a:srgbClr val="406F70"/>
                </a:solidFill>
              </a:rPr>
              <a:t>en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 err="1">
                <a:solidFill>
                  <a:srgbClr val="406F70"/>
                </a:solidFill>
              </a:rPr>
              <a:t>Irlanda</a:t>
            </a:r>
            <a:endParaRPr lang="en-US" dirty="0">
              <a:solidFill>
                <a:srgbClr val="406F70"/>
              </a:solidFill>
            </a:endParaRPr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84C670E0-D32B-4ABD-8CDA-A969110A9082}"/>
              </a:ext>
            </a:extLst>
          </p:cNvPr>
          <p:cNvPicPr>
            <a:picLocks noGrp="1" noRot="1" noChangeAspect="1"/>
          </p:cNvPicPr>
          <p:nvPr>
            <p:ph type="pic" sz="quarter" idx="15"/>
            <a:videoFile r:link="rId1"/>
          </p:nvPr>
        </p:nvPicPr>
        <p:blipFill rotWithShape="1">
          <a:blip r:embed="rId3"/>
          <a:srcRect t="9074" b="9074"/>
          <a:stretch/>
        </p:blipFill>
        <p:spPr>
          <a:xfrm>
            <a:off x="3184071" y="1635641"/>
            <a:ext cx="5665788" cy="373600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73A735-D246-4788-B084-2DD5FD8935E1}"/>
              </a:ext>
            </a:extLst>
          </p:cNvPr>
          <p:cNvSpPr txBox="1"/>
          <p:nvPr/>
        </p:nvSpPr>
        <p:spPr>
          <a:xfrm>
            <a:off x="938981" y="6100915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+mn-lt"/>
                <a:cs typeface="+mn-lt"/>
                <a:hlinkClick r:id="rId4"/>
              </a:rPr>
              <a:t>Manna-more - YouTube</a:t>
            </a:r>
            <a:endParaRPr lang="en-US"/>
          </a:p>
          <a:p>
            <a:endParaRPr lang="en-US" sz="1400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E4B73C-2916-4668-8241-9EFC9711964A}"/>
              </a:ext>
            </a:extLst>
          </p:cNvPr>
          <p:cNvSpPr txBox="1"/>
          <p:nvPr/>
        </p:nvSpPr>
        <p:spPr>
          <a:xfrm>
            <a:off x="9095146" y="2249435"/>
            <a:ext cx="2743200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err="1">
                <a:solidFill>
                  <a:srgbClr val="406F70"/>
                </a:solidFill>
                <a:ea typeface="+mn-lt"/>
                <a:cs typeface="+mn-lt"/>
              </a:rPr>
              <a:t>Cobertura</a:t>
            </a:r>
            <a:r>
              <a:rPr lang="en-US" sz="24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406F70"/>
                </a:solidFill>
                <a:ea typeface="+mn-lt"/>
                <a:cs typeface="+mn-lt"/>
              </a:rPr>
              <a:t>nacional</a:t>
            </a:r>
            <a:r>
              <a:rPr lang="en-US" sz="2400" dirty="0">
                <a:solidFill>
                  <a:srgbClr val="406F70"/>
                </a:solidFill>
                <a:ea typeface="+mn-lt"/>
                <a:cs typeface="+mn-lt"/>
              </a:rPr>
              <a:t> de RTE </a:t>
            </a:r>
            <a:r>
              <a:rPr lang="en-US" sz="2400" dirty="0" err="1">
                <a:solidFill>
                  <a:srgbClr val="406F70"/>
                </a:solidFill>
                <a:ea typeface="+mn-lt"/>
                <a:cs typeface="+mn-lt"/>
              </a:rPr>
              <a:t>sobre</a:t>
            </a:r>
            <a:r>
              <a:rPr lang="en-US" sz="2400" dirty="0">
                <a:solidFill>
                  <a:srgbClr val="406F70"/>
                </a:solidFill>
                <a:ea typeface="+mn-lt"/>
                <a:cs typeface="+mn-lt"/>
              </a:rPr>
              <a:t> Manna Drone, que </a:t>
            </a:r>
            <a:r>
              <a:rPr lang="en-US" sz="2400" dirty="0" err="1">
                <a:solidFill>
                  <a:srgbClr val="406F70"/>
                </a:solidFill>
                <a:ea typeface="+mn-lt"/>
                <a:cs typeface="+mn-lt"/>
              </a:rPr>
              <a:t>está</a:t>
            </a:r>
            <a:r>
              <a:rPr lang="en-US" sz="24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406F70"/>
                </a:solidFill>
                <a:ea typeface="+mn-lt"/>
                <a:cs typeface="+mn-lt"/>
              </a:rPr>
              <a:t>probando</a:t>
            </a:r>
            <a:r>
              <a:rPr lang="en-US" sz="2400" dirty="0">
                <a:solidFill>
                  <a:srgbClr val="406F70"/>
                </a:solidFill>
                <a:ea typeface="+mn-lt"/>
                <a:cs typeface="+mn-lt"/>
              </a:rPr>
              <a:t> la </a:t>
            </a:r>
            <a:r>
              <a:rPr lang="en-US" sz="2400" dirty="0" err="1">
                <a:solidFill>
                  <a:srgbClr val="406F70"/>
                </a:solidFill>
                <a:ea typeface="+mn-lt"/>
                <a:cs typeface="+mn-lt"/>
              </a:rPr>
              <a:t>entrega</a:t>
            </a:r>
            <a:r>
              <a:rPr lang="en-US" sz="2400" dirty="0">
                <a:solidFill>
                  <a:srgbClr val="406F70"/>
                </a:solidFill>
                <a:ea typeface="+mn-lt"/>
                <a:cs typeface="+mn-lt"/>
              </a:rPr>
              <a:t> de </a:t>
            </a:r>
            <a:r>
              <a:rPr lang="en-US" sz="2400" dirty="0" err="1">
                <a:solidFill>
                  <a:srgbClr val="406F70"/>
                </a:solidFill>
                <a:ea typeface="+mn-lt"/>
                <a:cs typeface="+mn-lt"/>
              </a:rPr>
              <a:t>alimentos</a:t>
            </a:r>
            <a:r>
              <a:rPr lang="en-US" sz="2400" dirty="0">
                <a:solidFill>
                  <a:srgbClr val="406F70"/>
                </a:solidFill>
                <a:ea typeface="+mn-lt"/>
                <a:cs typeface="+mn-lt"/>
              </a:rPr>
              <a:t> y </a:t>
            </a:r>
            <a:r>
              <a:rPr lang="en-US" sz="2400" dirty="0" err="1">
                <a:solidFill>
                  <a:srgbClr val="406F70"/>
                </a:solidFill>
                <a:ea typeface="+mn-lt"/>
                <a:cs typeface="+mn-lt"/>
              </a:rPr>
              <a:t>bebidas</a:t>
            </a:r>
            <a:r>
              <a:rPr lang="en-US" sz="24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406F70"/>
                </a:solidFill>
                <a:ea typeface="+mn-lt"/>
                <a:cs typeface="+mn-lt"/>
              </a:rPr>
              <a:t>en</a:t>
            </a:r>
            <a:r>
              <a:rPr lang="en-US" sz="24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406F70"/>
                </a:solidFill>
                <a:ea typeface="+mn-lt"/>
                <a:cs typeface="+mn-lt"/>
              </a:rPr>
              <a:t>Oranmore</a:t>
            </a:r>
            <a:r>
              <a:rPr lang="en-US" sz="2400" dirty="0">
                <a:solidFill>
                  <a:srgbClr val="406F70"/>
                </a:solidFill>
                <a:ea typeface="+mn-lt"/>
                <a:cs typeface="+mn-lt"/>
              </a:rPr>
              <a:t>, Galway, </a:t>
            </a:r>
            <a:r>
              <a:rPr lang="en-US" sz="2400" dirty="0" err="1">
                <a:solidFill>
                  <a:srgbClr val="406F70"/>
                </a:solidFill>
                <a:ea typeface="+mn-lt"/>
                <a:cs typeface="+mn-lt"/>
              </a:rPr>
              <a:t>Irlanda</a:t>
            </a:r>
            <a:endParaRPr lang="en-US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925B831-CA83-4139-BC96-F449EB0ACA14}"/>
              </a:ext>
            </a:extLst>
          </p:cNvPr>
          <p:cNvSpPr/>
          <p:nvPr/>
        </p:nvSpPr>
        <p:spPr>
          <a:xfrm>
            <a:off x="1226573" y="1042218"/>
            <a:ext cx="1954160" cy="1265902"/>
          </a:xfrm>
          <a:prstGeom prst="ellipse">
            <a:avLst/>
          </a:prstGeom>
          <a:solidFill>
            <a:srgbClr val="F5C0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406F70"/>
                </a:solidFill>
                <a:cs typeface="Calibri"/>
              </a:rPr>
              <a:t>WATCH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67646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51A9F1-7C04-4DC9-93DB-D7D634E9F7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4600" y="3505200"/>
            <a:ext cx="8521315" cy="169992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defRPr/>
            </a:pPr>
            <a:r>
              <a:rPr lang="en-US" sz="5200" b="1" dirty="0">
                <a:solidFill>
                  <a:srgbClr val="F5C05B"/>
                </a:solidFill>
                <a:cs typeface="Calibri"/>
              </a:rPr>
              <a:t>4. </a:t>
            </a:r>
            <a:r>
              <a:rPr lang="es-ES" sz="5200" b="1" dirty="0">
                <a:solidFill>
                  <a:srgbClr val="F5C05B"/>
                </a:solidFill>
              </a:rPr>
              <a:t>Productos de venta al público</a:t>
            </a:r>
            <a:r>
              <a:rPr lang="en-US" sz="5200" b="1" dirty="0">
                <a:solidFill>
                  <a:srgbClr val="F5C05B"/>
                </a:solidFill>
                <a:cs typeface="Calibri"/>
              </a:rPr>
              <a:t> </a:t>
            </a:r>
            <a:endParaRPr lang="en-US" dirty="0"/>
          </a:p>
          <a:p>
            <a:pPr>
              <a:defRPr/>
            </a:pPr>
            <a:r>
              <a:rPr lang="en-US" dirty="0" err="1">
                <a:solidFill>
                  <a:schemeClr val="bg1"/>
                </a:solidFill>
              </a:rPr>
              <a:t>Abrir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vías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ingresos</a:t>
            </a:r>
            <a:endParaRPr lang="en-US" sz="4800" b="1" dirty="0">
              <a:solidFill>
                <a:srgbClr val="F5C05B"/>
              </a:solidFill>
              <a:cs typeface="Calibri"/>
            </a:endParaRPr>
          </a:p>
          <a:p>
            <a:endParaRPr lang="en-US" sz="4800" b="1" dirty="0">
              <a:solidFill>
                <a:srgbClr val="F5C05B"/>
              </a:solidFill>
              <a:cs typeface="Calibri"/>
            </a:endParaRPr>
          </a:p>
          <a:p>
            <a:endParaRPr lang="en-US" sz="4800" b="1" dirty="0">
              <a:solidFill>
                <a:srgbClr val="F5C05B"/>
              </a:solidFill>
            </a:endParaRPr>
          </a:p>
          <a:p>
            <a:endParaRPr lang="en-IE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E0C0C6B-E754-4F79-B39D-9F22099DCF54}"/>
              </a:ext>
            </a:extLst>
          </p:cNvPr>
          <p:cNvSpPr txBox="1"/>
          <p:nvPr/>
        </p:nvSpPr>
        <p:spPr>
          <a:xfrm>
            <a:off x="8681884" y="410496"/>
            <a:ext cx="2743200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085156"/>
                </a:solidFill>
                <a:cs typeface="Calibri"/>
              </a:rPr>
              <a:t>MÓDULO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0931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8432" y="6223371"/>
            <a:ext cx="203963" cy="26982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234807" y="1711825"/>
            <a:ext cx="5377815" cy="0"/>
          </a:xfrm>
          <a:custGeom>
            <a:avLst/>
            <a:gdLst/>
            <a:ahLst/>
            <a:cxnLst/>
            <a:rect l="l" t="t" r="r" b="b"/>
            <a:pathLst>
              <a:path w="5377815">
                <a:moveTo>
                  <a:pt x="5377588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F4C0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5651500" cy="6247130"/>
            <a:chOff x="0" y="0"/>
            <a:chExt cx="5651500" cy="6247130"/>
          </a:xfrm>
        </p:grpSpPr>
        <p:sp>
          <p:nvSpPr>
            <p:cNvPr id="5" name="object 5"/>
            <p:cNvSpPr/>
            <p:nvPr/>
          </p:nvSpPr>
          <p:spPr>
            <a:xfrm>
              <a:off x="2085425" y="4109756"/>
              <a:ext cx="2954020" cy="1305560"/>
            </a:xfrm>
            <a:custGeom>
              <a:avLst/>
              <a:gdLst/>
              <a:ahLst/>
              <a:cxnLst/>
              <a:rect l="l" t="t" r="r" b="b"/>
              <a:pathLst>
                <a:path w="2954020" h="1305560">
                  <a:moveTo>
                    <a:pt x="1539235" y="1305473"/>
                  </a:moveTo>
                  <a:lnTo>
                    <a:pt x="1355174" y="1305473"/>
                  </a:lnTo>
                  <a:lnTo>
                    <a:pt x="0" y="1305472"/>
                  </a:lnTo>
                  <a:lnTo>
                    <a:pt x="6675" y="1244126"/>
                  </a:lnTo>
                  <a:lnTo>
                    <a:pt x="14669" y="1193106"/>
                  </a:lnTo>
                  <a:lnTo>
                    <a:pt x="24440" y="1142697"/>
                  </a:lnTo>
                  <a:lnTo>
                    <a:pt x="35954" y="1092933"/>
                  </a:lnTo>
                  <a:lnTo>
                    <a:pt x="49177" y="1043847"/>
                  </a:lnTo>
                  <a:lnTo>
                    <a:pt x="64077" y="995472"/>
                  </a:lnTo>
                  <a:lnTo>
                    <a:pt x="80621" y="947841"/>
                  </a:lnTo>
                  <a:lnTo>
                    <a:pt x="98775" y="900988"/>
                  </a:lnTo>
                  <a:lnTo>
                    <a:pt x="118506" y="854946"/>
                  </a:lnTo>
                  <a:lnTo>
                    <a:pt x="139781" y="809748"/>
                  </a:lnTo>
                  <a:lnTo>
                    <a:pt x="162566" y="765427"/>
                  </a:lnTo>
                  <a:lnTo>
                    <a:pt x="186828" y="722017"/>
                  </a:lnTo>
                  <a:lnTo>
                    <a:pt x="212534" y="679551"/>
                  </a:lnTo>
                  <a:lnTo>
                    <a:pt x="217332" y="672259"/>
                  </a:lnTo>
                  <a:lnTo>
                    <a:pt x="229244" y="653048"/>
                  </a:lnTo>
                  <a:lnTo>
                    <a:pt x="256527" y="612573"/>
                  </a:lnTo>
                  <a:lnTo>
                    <a:pt x="285133" y="573093"/>
                  </a:lnTo>
                  <a:lnTo>
                    <a:pt x="315032" y="534638"/>
                  </a:lnTo>
                  <a:lnTo>
                    <a:pt x="346192" y="497241"/>
                  </a:lnTo>
                  <a:lnTo>
                    <a:pt x="378581" y="460933"/>
                  </a:lnTo>
                  <a:lnTo>
                    <a:pt x="412167" y="425747"/>
                  </a:lnTo>
                  <a:lnTo>
                    <a:pt x="446917" y="391714"/>
                  </a:lnTo>
                  <a:lnTo>
                    <a:pt x="482802" y="358865"/>
                  </a:lnTo>
                  <a:lnTo>
                    <a:pt x="519787" y="327233"/>
                  </a:lnTo>
                  <a:lnTo>
                    <a:pt x="557843" y="296850"/>
                  </a:lnTo>
                  <a:lnTo>
                    <a:pt x="596936" y="267747"/>
                  </a:lnTo>
                  <a:lnTo>
                    <a:pt x="637036" y="239957"/>
                  </a:lnTo>
                  <a:lnTo>
                    <a:pt x="678110" y="213510"/>
                  </a:lnTo>
                  <a:lnTo>
                    <a:pt x="720127" y="188439"/>
                  </a:lnTo>
                  <a:lnTo>
                    <a:pt x="763054" y="164776"/>
                  </a:lnTo>
                  <a:lnTo>
                    <a:pt x="806860" y="142552"/>
                  </a:lnTo>
                  <a:lnTo>
                    <a:pt x="851513" y="121799"/>
                  </a:lnTo>
                  <a:lnTo>
                    <a:pt x="896982" y="102549"/>
                  </a:lnTo>
                  <a:lnTo>
                    <a:pt x="943234" y="84834"/>
                  </a:lnTo>
                  <a:lnTo>
                    <a:pt x="990238" y="68686"/>
                  </a:lnTo>
                  <a:lnTo>
                    <a:pt x="1037961" y="54136"/>
                  </a:lnTo>
                  <a:lnTo>
                    <a:pt x="1086373" y="41217"/>
                  </a:lnTo>
                  <a:lnTo>
                    <a:pt x="1135440" y="29959"/>
                  </a:lnTo>
                  <a:lnTo>
                    <a:pt x="1185132" y="20396"/>
                  </a:lnTo>
                  <a:lnTo>
                    <a:pt x="1235417" y="12558"/>
                  </a:lnTo>
                  <a:lnTo>
                    <a:pt x="1286263" y="6477"/>
                  </a:lnTo>
                  <a:lnTo>
                    <a:pt x="1414534" y="0"/>
                  </a:lnTo>
                  <a:lnTo>
                    <a:pt x="1598594" y="0"/>
                  </a:lnTo>
                  <a:lnTo>
                    <a:pt x="2953769" y="0"/>
                  </a:lnTo>
                  <a:lnTo>
                    <a:pt x="2946850" y="63097"/>
                  </a:lnTo>
                  <a:lnTo>
                    <a:pt x="2938489" y="115824"/>
                  </a:lnTo>
                  <a:lnTo>
                    <a:pt x="2928231" y="167896"/>
                  </a:lnTo>
                  <a:lnTo>
                    <a:pt x="2916112" y="219274"/>
                  </a:lnTo>
                  <a:lnTo>
                    <a:pt x="2902170" y="269923"/>
                  </a:lnTo>
                  <a:lnTo>
                    <a:pt x="2886440" y="319805"/>
                  </a:lnTo>
                  <a:lnTo>
                    <a:pt x="2868961" y="368885"/>
                  </a:lnTo>
                  <a:lnTo>
                    <a:pt x="2849768" y="417124"/>
                  </a:lnTo>
                  <a:lnTo>
                    <a:pt x="2828898" y="464486"/>
                  </a:lnTo>
                  <a:lnTo>
                    <a:pt x="2806389" y="510935"/>
                  </a:lnTo>
                  <a:lnTo>
                    <a:pt x="2782276" y="556434"/>
                  </a:lnTo>
                  <a:lnTo>
                    <a:pt x="2756597" y="600945"/>
                  </a:lnTo>
                  <a:lnTo>
                    <a:pt x="2719546" y="658520"/>
                  </a:lnTo>
                  <a:lnTo>
                    <a:pt x="2720380" y="658520"/>
                  </a:lnTo>
                  <a:lnTo>
                    <a:pt x="2690550" y="702391"/>
                  </a:lnTo>
                  <a:lnTo>
                    <a:pt x="2661914" y="741262"/>
                  </a:lnTo>
                  <a:lnTo>
                    <a:pt x="2632018" y="779118"/>
                  </a:lnTo>
                  <a:lnTo>
                    <a:pt x="2600891" y="815931"/>
                  </a:lnTo>
                  <a:lnTo>
                    <a:pt x="2568566" y="851668"/>
                  </a:lnTo>
                  <a:lnTo>
                    <a:pt x="2535072" y="886299"/>
                  </a:lnTo>
                  <a:lnTo>
                    <a:pt x="2500441" y="919792"/>
                  </a:lnTo>
                  <a:lnTo>
                    <a:pt x="2464704" y="952118"/>
                  </a:lnTo>
                  <a:lnTo>
                    <a:pt x="2427892" y="983244"/>
                  </a:lnTo>
                  <a:lnTo>
                    <a:pt x="2390035" y="1013141"/>
                  </a:lnTo>
                  <a:lnTo>
                    <a:pt x="2351165" y="1041777"/>
                  </a:lnTo>
                  <a:lnTo>
                    <a:pt x="2311312" y="1069121"/>
                  </a:lnTo>
                  <a:lnTo>
                    <a:pt x="2270507" y="1095142"/>
                  </a:lnTo>
                  <a:lnTo>
                    <a:pt x="2228782" y="1119810"/>
                  </a:lnTo>
                  <a:lnTo>
                    <a:pt x="2186167" y="1143094"/>
                  </a:lnTo>
                  <a:lnTo>
                    <a:pt x="2142692" y="1164962"/>
                  </a:lnTo>
                  <a:lnTo>
                    <a:pt x="2098390" y="1185383"/>
                  </a:lnTo>
                  <a:lnTo>
                    <a:pt x="2053290" y="1204328"/>
                  </a:lnTo>
                  <a:lnTo>
                    <a:pt x="2007425" y="1221764"/>
                  </a:lnTo>
                  <a:lnTo>
                    <a:pt x="1960824" y="1237662"/>
                  </a:lnTo>
                  <a:lnTo>
                    <a:pt x="1913518" y="1251989"/>
                  </a:lnTo>
                  <a:lnTo>
                    <a:pt x="1865539" y="1264716"/>
                  </a:lnTo>
                  <a:lnTo>
                    <a:pt x="1816918" y="1275811"/>
                  </a:lnTo>
                  <a:lnTo>
                    <a:pt x="1767684" y="1285243"/>
                  </a:lnTo>
                  <a:lnTo>
                    <a:pt x="1717870" y="1292981"/>
                  </a:lnTo>
                  <a:lnTo>
                    <a:pt x="1667506" y="1298995"/>
                  </a:lnTo>
                  <a:lnTo>
                    <a:pt x="1539235" y="1305472"/>
                  </a:lnTo>
                  <a:close/>
                </a:path>
              </a:pathLst>
            </a:custGeom>
            <a:solidFill>
              <a:srgbClr val="406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04616" y="4992601"/>
              <a:ext cx="1835150" cy="815340"/>
            </a:xfrm>
            <a:custGeom>
              <a:avLst/>
              <a:gdLst/>
              <a:ahLst/>
              <a:cxnLst/>
              <a:rect l="l" t="t" r="r" b="b"/>
              <a:pathLst>
                <a:path w="1835150" h="815339">
                  <a:moveTo>
                    <a:pt x="878563" y="0"/>
                  </a:moveTo>
                  <a:lnTo>
                    <a:pt x="992883" y="0"/>
                  </a:lnTo>
                  <a:lnTo>
                    <a:pt x="1834578" y="0"/>
                  </a:lnTo>
                  <a:lnTo>
                    <a:pt x="1827833" y="55906"/>
                  </a:lnTo>
                  <a:lnTo>
                    <a:pt x="1818717" y="104829"/>
                  </a:lnTo>
                  <a:lnTo>
                    <a:pt x="1807000" y="152778"/>
                  </a:lnTo>
                  <a:lnTo>
                    <a:pt x="1792760" y="199676"/>
                  </a:lnTo>
                  <a:lnTo>
                    <a:pt x="1776075" y="245447"/>
                  </a:lnTo>
                  <a:lnTo>
                    <a:pt x="1757021" y="290011"/>
                  </a:lnTo>
                  <a:lnTo>
                    <a:pt x="1735676" y="333291"/>
                  </a:lnTo>
                  <a:lnTo>
                    <a:pt x="1712115" y="375211"/>
                  </a:lnTo>
                  <a:lnTo>
                    <a:pt x="1689103" y="411159"/>
                  </a:lnTo>
                  <a:lnTo>
                    <a:pt x="1689621" y="411159"/>
                  </a:lnTo>
                  <a:lnTo>
                    <a:pt x="1641015" y="478650"/>
                  </a:lnTo>
                  <a:lnTo>
                    <a:pt x="1608796" y="516955"/>
                  </a:lnTo>
                  <a:lnTo>
                    <a:pt x="1574527" y="553378"/>
                  </a:lnTo>
                  <a:lnTo>
                    <a:pt x="1538295" y="587828"/>
                  </a:lnTo>
                  <a:lnTo>
                    <a:pt x="1500191" y="620216"/>
                  </a:lnTo>
                  <a:lnTo>
                    <a:pt x="1460302" y="650453"/>
                  </a:lnTo>
                  <a:lnTo>
                    <a:pt x="1418718" y="678450"/>
                  </a:lnTo>
                  <a:lnTo>
                    <a:pt x="1375528" y="704118"/>
                  </a:lnTo>
                  <a:lnTo>
                    <a:pt x="1330820" y="727366"/>
                  </a:lnTo>
                  <a:lnTo>
                    <a:pt x="1284684" y="748106"/>
                  </a:lnTo>
                  <a:lnTo>
                    <a:pt x="1237208" y="766248"/>
                  </a:lnTo>
                  <a:lnTo>
                    <a:pt x="1188481" y="781703"/>
                  </a:lnTo>
                  <a:lnTo>
                    <a:pt x="1138592" y="794382"/>
                  </a:lnTo>
                  <a:lnTo>
                    <a:pt x="1087630" y="804195"/>
                  </a:lnTo>
                  <a:lnTo>
                    <a:pt x="1035684" y="811053"/>
                  </a:lnTo>
                  <a:lnTo>
                    <a:pt x="956015" y="815097"/>
                  </a:lnTo>
                  <a:lnTo>
                    <a:pt x="841695" y="815097"/>
                  </a:lnTo>
                  <a:lnTo>
                    <a:pt x="0" y="815097"/>
                  </a:lnTo>
                  <a:lnTo>
                    <a:pt x="7119" y="756841"/>
                  </a:lnTo>
                  <a:lnTo>
                    <a:pt x="16867" y="705659"/>
                  </a:lnTo>
                  <a:lnTo>
                    <a:pt x="29460" y="655553"/>
                  </a:lnTo>
                  <a:lnTo>
                    <a:pt x="44810" y="606613"/>
                  </a:lnTo>
                  <a:lnTo>
                    <a:pt x="62828" y="558928"/>
                  </a:lnTo>
                  <a:lnTo>
                    <a:pt x="83425" y="512586"/>
                  </a:lnTo>
                  <a:lnTo>
                    <a:pt x="106514" y="467677"/>
                  </a:lnTo>
                  <a:lnTo>
                    <a:pt x="132004" y="424290"/>
                  </a:lnTo>
                  <a:lnTo>
                    <a:pt x="134984" y="419738"/>
                  </a:lnTo>
                  <a:lnTo>
                    <a:pt x="142383" y="407743"/>
                  </a:lnTo>
                  <a:lnTo>
                    <a:pt x="170337" y="366991"/>
                  </a:lnTo>
                  <a:lnTo>
                    <a:pt x="200431" y="327911"/>
                  </a:lnTo>
                  <a:lnTo>
                    <a:pt x="232580" y="290588"/>
                  </a:lnTo>
                  <a:lnTo>
                    <a:pt x="266698" y="255107"/>
                  </a:lnTo>
                  <a:lnTo>
                    <a:pt x="302701" y="221553"/>
                  </a:lnTo>
                  <a:lnTo>
                    <a:pt x="340504" y="190012"/>
                  </a:lnTo>
                  <a:lnTo>
                    <a:pt x="380023" y="160569"/>
                  </a:lnTo>
                  <a:lnTo>
                    <a:pt x="421172" y="133309"/>
                  </a:lnTo>
                  <a:lnTo>
                    <a:pt x="463867" y="108317"/>
                  </a:lnTo>
                  <a:lnTo>
                    <a:pt x="508024" y="85679"/>
                  </a:lnTo>
                  <a:lnTo>
                    <a:pt x="553556" y="65479"/>
                  </a:lnTo>
                  <a:lnTo>
                    <a:pt x="600380" y="47803"/>
                  </a:lnTo>
                  <a:lnTo>
                    <a:pt x="648410" y="32736"/>
                  </a:lnTo>
                  <a:lnTo>
                    <a:pt x="697563" y="20364"/>
                  </a:lnTo>
                  <a:lnTo>
                    <a:pt x="747753" y="10772"/>
                  </a:lnTo>
                  <a:lnTo>
                    <a:pt x="798894" y="4044"/>
                  </a:lnTo>
                  <a:lnTo>
                    <a:pt x="878563" y="0"/>
                  </a:lnTo>
                  <a:close/>
                </a:path>
              </a:pathLst>
            </a:custGeom>
            <a:ln w="12699">
              <a:solidFill>
                <a:srgbClr val="F4C0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5651291" cy="624697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005701" y="0"/>
            <a:ext cx="5565140" cy="1277620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4000" spc="5" dirty="0"/>
              <a:t>4.</a:t>
            </a:r>
            <a:r>
              <a:rPr sz="4000" spc="-25" dirty="0"/>
              <a:t> </a:t>
            </a:r>
            <a:r>
              <a:rPr sz="4000" dirty="0"/>
              <a:t>Productos</a:t>
            </a:r>
            <a:r>
              <a:rPr sz="4000" spc="-20" dirty="0"/>
              <a:t> </a:t>
            </a:r>
            <a:r>
              <a:rPr sz="4000" spc="5" dirty="0"/>
              <a:t>al</a:t>
            </a:r>
            <a:r>
              <a:rPr sz="4000" spc="-20" dirty="0"/>
              <a:t> </a:t>
            </a:r>
            <a:r>
              <a:rPr sz="4000" spc="10" dirty="0"/>
              <a:t>por</a:t>
            </a:r>
            <a:r>
              <a:rPr sz="4000" spc="-20" dirty="0"/>
              <a:t> </a:t>
            </a:r>
            <a:r>
              <a:rPr sz="4000" spc="10" dirty="0"/>
              <a:t>Menor</a:t>
            </a:r>
            <a:endParaRPr sz="4000"/>
          </a:p>
          <a:p>
            <a:pPr marL="952500">
              <a:lnSpc>
                <a:spcPct val="100000"/>
              </a:lnSpc>
              <a:spcBef>
                <a:spcPts val="730"/>
              </a:spcBef>
            </a:pPr>
            <a:r>
              <a:rPr sz="2750" b="0" spc="5" dirty="0">
                <a:latin typeface="Calibri"/>
                <a:cs typeface="Calibri"/>
              </a:rPr>
              <a:t>Apertura</a:t>
            </a:r>
            <a:r>
              <a:rPr sz="2750" b="0" spc="-10" dirty="0">
                <a:latin typeface="Calibri"/>
                <a:cs typeface="Calibri"/>
              </a:rPr>
              <a:t> </a:t>
            </a:r>
            <a:r>
              <a:rPr sz="2750" b="0" spc="15" dirty="0">
                <a:latin typeface="Calibri"/>
                <a:cs typeface="Calibri"/>
              </a:rPr>
              <a:t>de</a:t>
            </a:r>
            <a:r>
              <a:rPr sz="2750" b="0" spc="-5" dirty="0">
                <a:latin typeface="Calibri"/>
                <a:cs typeface="Calibri"/>
              </a:rPr>
              <a:t> </a:t>
            </a:r>
            <a:r>
              <a:rPr sz="2750" b="0" spc="5" dirty="0">
                <a:latin typeface="Calibri"/>
                <a:cs typeface="Calibri"/>
              </a:rPr>
              <a:t>fuentes</a:t>
            </a:r>
            <a:r>
              <a:rPr sz="2750" b="0" spc="-10" dirty="0">
                <a:latin typeface="Calibri"/>
                <a:cs typeface="Calibri"/>
              </a:rPr>
              <a:t> </a:t>
            </a:r>
            <a:r>
              <a:rPr sz="2750" b="0" spc="15" dirty="0">
                <a:latin typeface="Calibri"/>
                <a:cs typeface="Calibri"/>
              </a:rPr>
              <a:t>de</a:t>
            </a:r>
            <a:r>
              <a:rPr sz="2750" b="0" spc="-5" dirty="0">
                <a:latin typeface="Calibri"/>
                <a:cs typeface="Calibri"/>
              </a:rPr>
              <a:t> </a:t>
            </a:r>
            <a:r>
              <a:rPr sz="2750" b="0" spc="5" dirty="0">
                <a:latin typeface="Calibri"/>
                <a:cs typeface="Calibri"/>
              </a:rPr>
              <a:t>ingresos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62488" y="6299048"/>
            <a:ext cx="237236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000" spc="-20" dirty="0">
                <a:solidFill>
                  <a:srgbClr val="406F70"/>
                </a:solidFill>
                <a:latin typeface="Calibri"/>
                <a:cs typeface="Calibri"/>
              </a:rPr>
              <a:t>INNOVATION</a:t>
            </a:r>
            <a:r>
              <a:rPr sz="10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6F70"/>
                </a:solidFill>
                <a:latin typeface="Calibri"/>
                <a:cs typeface="Calibri"/>
              </a:rPr>
              <a:t>FOR</a:t>
            </a:r>
            <a:r>
              <a:rPr sz="10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6F70"/>
                </a:solidFill>
                <a:latin typeface="Calibri"/>
                <a:cs typeface="Calibri"/>
              </a:rPr>
              <a:t>THE</a:t>
            </a:r>
            <a:r>
              <a:rPr sz="10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6F70"/>
                </a:solidFill>
                <a:latin typeface="Calibri"/>
                <a:cs typeface="Calibri"/>
              </a:rPr>
              <a:t>FOOD</a:t>
            </a:r>
            <a:r>
              <a:rPr sz="10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6F70"/>
                </a:solidFill>
                <a:latin typeface="Calibri"/>
                <a:cs typeface="Calibri"/>
              </a:rPr>
              <a:t>SERVICE SECTOR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72442" y="1937025"/>
            <a:ext cx="5778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75640" algn="l"/>
                <a:tab pos="1246505" algn="l"/>
                <a:tab pos="1697355" algn="l"/>
                <a:tab pos="2171065" algn="l"/>
                <a:tab pos="3220085" algn="l"/>
                <a:tab pos="3670935" algn="l"/>
                <a:tab pos="4805680" algn="l"/>
              </a:tabLst>
            </a:pP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Má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s	allá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e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la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s	</a:t>
            </a:r>
            <a:r>
              <a:rPr sz="2400" spc="-25" dirty="0">
                <a:solidFill>
                  <a:srgbClr val="406F70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ocina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s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e	</a:t>
            </a:r>
            <a:r>
              <a:rPr sz="2400" spc="-35" dirty="0">
                <a:solidFill>
                  <a:srgbClr val="406F70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epar</a:t>
            </a:r>
            <a:r>
              <a:rPr sz="2400" spc="-25" dirty="0">
                <a:solidFill>
                  <a:srgbClr val="406F70"/>
                </a:solidFill>
                <a:latin typeface="Calibri"/>
                <a:cs typeface="Calibri"/>
              </a:rPr>
              <a:t>t</a:t>
            </a:r>
            <a:r>
              <a:rPr sz="2400" spc="-45" dirty="0">
                <a:solidFill>
                  <a:srgbClr val="406F7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,	algunos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72442" y="2266208"/>
            <a:ext cx="577659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  <a:tabLst>
                <a:tab pos="1612265" algn="l"/>
                <a:tab pos="1660525" algn="l"/>
                <a:tab pos="2111375" algn="l"/>
                <a:tab pos="2793365" algn="l"/>
                <a:tab pos="3362960" algn="l"/>
                <a:tab pos="4104004" algn="l"/>
                <a:tab pos="4826635" algn="l"/>
                <a:tab pos="5090160" algn="l"/>
              </a:tabLst>
            </a:pP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ope</a:t>
            </a:r>
            <a:r>
              <a:rPr sz="2400" spc="-50" dirty="0">
                <a:solidFill>
                  <a:srgbClr val="406F7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ado</a:t>
            </a:r>
            <a:r>
              <a:rPr sz="2400" spc="-35" dirty="0">
                <a:solidFill>
                  <a:srgbClr val="406F70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s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e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se</a:t>
            </a:r>
            <a:r>
              <a:rPr sz="2400" spc="20" dirty="0">
                <a:solidFill>
                  <a:srgbClr val="406F70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vicio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s	alime</a:t>
            </a:r>
            <a:r>
              <a:rPr sz="2400" spc="-25" dirty="0">
                <a:solidFill>
                  <a:srgbClr val="406F70"/>
                </a:solidFill>
                <a:latin typeface="Calibri"/>
                <a:cs typeface="Calibri"/>
              </a:rPr>
              <a:t>n</a:t>
            </a:r>
            <a:r>
              <a:rPr sz="2400" spc="-35" dirty="0">
                <a:solidFill>
                  <a:srgbClr val="406F7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arios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406F70"/>
                </a:solidFill>
                <a:latin typeface="Calibri"/>
                <a:cs typeface="Calibri"/>
              </a:rPr>
              <a:t>s</a:t>
            </a:r>
            <a:r>
              <a:rPr sz="2400" spc="-35" dirty="0">
                <a:solidFill>
                  <a:srgbClr val="406F7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án  </a:t>
            </a:r>
            <a:r>
              <a:rPr sz="2400" spc="-40" dirty="0">
                <a:solidFill>
                  <a:srgbClr val="406F70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xplo</a:t>
            </a:r>
            <a:r>
              <a:rPr sz="2400" spc="-50" dirty="0">
                <a:solidFill>
                  <a:srgbClr val="406F7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ando	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ma</a:t>
            </a:r>
            <a:r>
              <a:rPr sz="2400" spc="-40" dirty="0">
                <a:solidFill>
                  <a:srgbClr val="406F70"/>
                </a:solidFill>
                <a:latin typeface="Calibri"/>
                <a:cs typeface="Calibri"/>
              </a:rPr>
              <a:t>r</a:t>
            </a:r>
            <a:r>
              <a:rPr sz="2400" spc="-25" dirty="0">
                <a:solidFill>
                  <a:srgbClr val="406F7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as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virtuale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s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qu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e	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puedan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72442" y="2834153"/>
            <a:ext cx="5782310" cy="271081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10"/>
              </a:spcBef>
            </a:pP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funcionar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desde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la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cocina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su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6F70"/>
                </a:solidFill>
                <a:latin typeface="Calibri"/>
                <a:cs typeface="Calibri"/>
              </a:rPr>
              <a:t>restaurante.</a:t>
            </a:r>
            <a:endParaRPr sz="2400">
              <a:latin typeface="Calibri"/>
              <a:cs typeface="Calibri"/>
            </a:endParaRPr>
          </a:p>
          <a:p>
            <a:pPr marL="12700" marR="5715" algn="just">
              <a:lnSpc>
                <a:spcPts val="2590"/>
              </a:lnSpc>
              <a:spcBef>
                <a:spcPts val="1040"/>
              </a:spcBef>
            </a:pP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Suelen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ser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marcas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que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sólo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"residen"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en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el </a:t>
            </a:r>
            <a:r>
              <a:rPr sz="2400" spc="-53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ciberespacio,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pero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que se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elaboran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y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entregan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desde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el espacio </a:t>
            </a:r>
            <a:r>
              <a:rPr sz="2400" spc="-20" dirty="0">
                <a:solidFill>
                  <a:srgbClr val="406F70"/>
                </a:solidFill>
                <a:latin typeface="Calibri"/>
                <a:cs typeface="Calibri"/>
              </a:rPr>
              <a:t>existente.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ts val="2590"/>
              </a:lnSpc>
              <a:spcBef>
                <a:spcPts val="1005"/>
              </a:spcBef>
            </a:pP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Esto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proporciona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</a:t>
            </a:r>
            <a:r>
              <a:rPr sz="2400" spc="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los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6F70"/>
                </a:solidFill>
                <a:latin typeface="Calibri"/>
                <a:cs typeface="Calibri"/>
              </a:rPr>
              <a:t>restaurantes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 fuentes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adicionales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ingresos, sobre todo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en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épocas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de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baja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actividad.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9559" y="2760090"/>
            <a:ext cx="108254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pc="-5" dirty="0"/>
              <a:t>Mostrar soluciones de entrega y digitalización</a:t>
            </a:r>
            <a:endParaRPr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689559" y="3530345"/>
            <a:ext cx="10825480" cy="236728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385"/>
              </a:spcBef>
            </a:pPr>
            <a:r>
              <a:rPr sz="2400" spc="-5" dirty="0">
                <a:solidFill>
                  <a:srgbClr val="406D6E"/>
                </a:solidFill>
                <a:latin typeface="Calibri"/>
                <a:cs typeface="Calibri"/>
              </a:rPr>
              <a:t>La misión </a:t>
            </a:r>
            <a:r>
              <a:rPr sz="2400" spc="-10" dirty="0">
                <a:solidFill>
                  <a:srgbClr val="406D6E"/>
                </a:solidFill>
                <a:latin typeface="Calibri"/>
                <a:cs typeface="Calibri"/>
              </a:rPr>
              <a:t>de </a:t>
            </a:r>
            <a:r>
              <a:rPr sz="2400" u="heavy" spc="-10" dirty="0">
                <a:solidFill>
                  <a:srgbClr val="406D6E"/>
                </a:solidFill>
                <a:uFill>
                  <a:solidFill>
                    <a:srgbClr val="406D6E"/>
                  </a:solidFill>
                </a:uFill>
                <a:latin typeface="Calibri"/>
                <a:cs typeface="Calibri"/>
              </a:rPr>
              <a:t>Fit </a:t>
            </a:r>
            <a:r>
              <a:rPr sz="2400" u="heavy" spc="-40" dirty="0">
                <a:solidFill>
                  <a:srgbClr val="406D6E"/>
                </a:solidFill>
                <a:uFill>
                  <a:solidFill>
                    <a:srgbClr val="406D6E"/>
                  </a:solidFill>
                </a:uFill>
                <a:latin typeface="Calibri"/>
                <a:cs typeface="Calibri"/>
              </a:rPr>
              <a:t>Panther, </a:t>
            </a:r>
            <a:r>
              <a:rPr sz="2400" spc="-15" dirty="0">
                <a:solidFill>
                  <a:srgbClr val="406D6E"/>
                </a:solidFill>
                <a:latin typeface="Calibri"/>
                <a:cs typeface="Calibri"/>
              </a:rPr>
              <a:t>Bulgaria, </a:t>
            </a:r>
            <a:r>
              <a:rPr sz="2400" spc="-5" dirty="0">
                <a:solidFill>
                  <a:srgbClr val="406D6E"/>
                </a:solidFill>
                <a:latin typeface="Calibri"/>
                <a:cs typeface="Calibri"/>
              </a:rPr>
              <a:t>es </a:t>
            </a:r>
            <a:r>
              <a:rPr sz="2400" spc="-15" dirty="0">
                <a:solidFill>
                  <a:srgbClr val="406D6E"/>
                </a:solidFill>
                <a:latin typeface="Calibri"/>
                <a:cs typeface="Calibri"/>
              </a:rPr>
              <a:t>mejorar </a:t>
            </a:r>
            <a:r>
              <a:rPr sz="2400" dirty="0">
                <a:solidFill>
                  <a:srgbClr val="406D6E"/>
                </a:solidFill>
                <a:latin typeface="Calibri"/>
                <a:cs typeface="Calibri"/>
              </a:rPr>
              <a:t>la </a:t>
            </a:r>
            <a:r>
              <a:rPr sz="2400" spc="-10" dirty="0">
                <a:solidFill>
                  <a:srgbClr val="406D6E"/>
                </a:solidFill>
                <a:latin typeface="Calibri"/>
                <a:cs typeface="Calibri"/>
              </a:rPr>
              <a:t>calidad </a:t>
            </a:r>
            <a:r>
              <a:rPr sz="2400" spc="-5" dirty="0">
                <a:solidFill>
                  <a:srgbClr val="406D6E"/>
                </a:solidFill>
                <a:latin typeface="Calibri"/>
                <a:cs typeface="Calibri"/>
              </a:rPr>
              <a:t>de vida. </a:t>
            </a:r>
            <a:r>
              <a:rPr sz="2400" spc="-15" dirty="0">
                <a:solidFill>
                  <a:srgbClr val="406D6E"/>
                </a:solidFill>
                <a:latin typeface="Calibri"/>
                <a:cs typeface="Calibri"/>
              </a:rPr>
              <a:t>Ofrecen alimentos </a:t>
            </a:r>
            <a:r>
              <a:rPr sz="2400" spc="-5" dirty="0">
                <a:solidFill>
                  <a:srgbClr val="406D6E"/>
                </a:solidFill>
                <a:latin typeface="Calibri"/>
                <a:cs typeface="Calibri"/>
              </a:rPr>
              <a:t>de </a:t>
            </a:r>
            <a:r>
              <a:rPr sz="2400" dirty="0">
                <a:solidFill>
                  <a:srgbClr val="406D6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D6E"/>
                </a:solidFill>
                <a:latin typeface="Calibri"/>
                <a:cs typeface="Calibri"/>
              </a:rPr>
              <a:t>alta </a:t>
            </a:r>
            <a:r>
              <a:rPr sz="2400" spc="-10" dirty="0">
                <a:solidFill>
                  <a:srgbClr val="406D6E"/>
                </a:solidFill>
                <a:latin typeface="Calibri"/>
                <a:cs typeface="Calibri"/>
              </a:rPr>
              <a:t>calidad elaborados con </a:t>
            </a:r>
            <a:r>
              <a:rPr sz="2400" spc="-20" dirty="0">
                <a:solidFill>
                  <a:srgbClr val="406D6E"/>
                </a:solidFill>
                <a:latin typeface="Calibri"/>
                <a:cs typeface="Calibri"/>
              </a:rPr>
              <a:t>productos </a:t>
            </a:r>
            <a:r>
              <a:rPr sz="2400" spc="-10" dirty="0">
                <a:solidFill>
                  <a:srgbClr val="406D6E"/>
                </a:solidFill>
                <a:latin typeface="Calibri"/>
                <a:cs typeface="Calibri"/>
              </a:rPr>
              <a:t>seleccionados </a:t>
            </a:r>
            <a:r>
              <a:rPr sz="2400" dirty="0">
                <a:solidFill>
                  <a:srgbClr val="406D6E"/>
                </a:solidFill>
                <a:latin typeface="Calibri"/>
                <a:cs typeface="Calibri"/>
              </a:rPr>
              <a:t>y </a:t>
            </a:r>
            <a:r>
              <a:rPr sz="2400" spc="-15" dirty="0">
                <a:solidFill>
                  <a:srgbClr val="406D6E"/>
                </a:solidFill>
                <a:latin typeface="Calibri"/>
                <a:cs typeface="Calibri"/>
              </a:rPr>
              <a:t>ecológicos </a:t>
            </a:r>
            <a:r>
              <a:rPr sz="2400" dirty="0">
                <a:solidFill>
                  <a:srgbClr val="406D6E"/>
                </a:solidFill>
                <a:latin typeface="Calibri"/>
                <a:cs typeface="Calibri"/>
              </a:rPr>
              <a:t>y los </a:t>
            </a:r>
            <a:r>
              <a:rPr sz="2400" spc="-20" dirty="0">
                <a:solidFill>
                  <a:srgbClr val="406D6E"/>
                </a:solidFill>
                <a:latin typeface="Calibri"/>
                <a:cs typeface="Calibri"/>
              </a:rPr>
              <a:t>entregan listos </a:t>
            </a:r>
            <a:r>
              <a:rPr sz="2400" spc="-15" dirty="0">
                <a:solidFill>
                  <a:srgbClr val="406D6E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6D6E"/>
                </a:solidFill>
                <a:latin typeface="Calibri"/>
                <a:cs typeface="Calibri"/>
              </a:rPr>
              <a:t>para </a:t>
            </a:r>
            <a:r>
              <a:rPr sz="2400" spc="-5" dirty="0">
                <a:solidFill>
                  <a:srgbClr val="406D6E"/>
                </a:solidFill>
                <a:latin typeface="Calibri"/>
                <a:cs typeface="Calibri"/>
              </a:rPr>
              <a:t>su </a:t>
            </a:r>
            <a:r>
              <a:rPr sz="2400" spc="-10" dirty="0">
                <a:solidFill>
                  <a:srgbClr val="406D6E"/>
                </a:solidFill>
                <a:latin typeface="Calibri"/>
                <a:cs typeface="Calibri"/>
              </a:rPr>
              <a:t>consumo </a:t>
            </a:r>
            <a:r>
              <a:rPr sz="2400" dirty="0">
                <a:solidFill>
                  <a:srgbClr val="406D6E"/>
                </a:solidFill>
                <a:latin typeface="Calibri"/>
                <a:cs typeface="Calibri"/>
              </a:rPr>
              <a:t>en </a:t>
            </a:r>
            <a:r>
              <a:rPr sz="2400" spc="-5" dirty="0">
                <a:solidFill>
                  <a:srgbClr val="406D6E"/>
                </a:solidFill>
                <a:latin typeface="Calibri"/>
                <a:cs typeface="Calibri"/>
              </a:rPr>
              <a:t>el </a:t>
            </a:r>
            <a:r>
              <a:rPr sz="2400" spc="-50" dirty="0">
                <a:solidFill>
                  <a:srgbClr val="406D6E"/>
                </a:solidFill>
                <a:latin typeface="Calibri"/>
                <a:cs typeface="Calibri"/>
              </a:rPr>
              <a:t>hogar, </a:t>
            </a:r>
            <a:r>
              <a:rPr sz="2400" dirty="0">
                <a:solidFill>
                  <a:srgbClr val="406D6E"/>
                </a:solidFill>
                <a:latin typeface="Calibri"/>
                <a:cs typeface="Calibri"/>
              </a:rPr>
              <a:t>la </a:t>
            </a:r>
            <a:r>
              <a:rPr sz="2400" spc="-10" dirty="0">
                <a:solidFill>
                  <a:srgbClr val="406D6E"/>
                </a:solidFill>
                <a:latin typeface="Calibri"/>
                <a:cs typeface="Calibri"/>
              </a:rPr>
              <a:t>oficina </a:t>
            </a:r>
            <a:r>
              <a:rPr sz="2400" dirty="0">
                <a:solidFill>
                  <a:srgbClr val="406D6E"/>
                </a:solidFill>
                <a:latin typeface="Calibri"/>
                <a:cs typeface="Calibri"/>
              </a:rPr>
              <a:t>o </a:t>
            </a:r>
            <a:r>
              <a:rPr sz="2400" spc="-10" dirty="0">
                <a:solidFill>
                  <a:srgbClr val="406D6E"/>
                </a:solidFill>
                <a:latin typeface="Calibri"/>
                <a:cs typeface="Calibri"/>
              </a:rPr>
              <a:t>donde </a:t>
            </a:r>
            <a:r>
              <a:rPr sz="2400" dirty="0">
                <a:solidFill>
                  <a:srgbClr val="406D6E"/>
                </a:solidFill>
                <a:latin typeface="Calibri"/>
                <a:cs typeface="Calibri"/>
              </a:rPr>
              <a:t>el </a:t>
            </a:r>
            <a:r>
              <a:rPr sz="2400" spc="-15" dirty="0">
                <a:solidFill>
                  <a:srgbClr val="406D6E"/>
                </a:solidFill>
                <a:latin typeface="Calibri"/>
                <a:cs typeface="Calibri"/>
              </a:rPr>
              <a:t>cliente </a:t>
            </a:r>
            <a:r>
              <a:rPr sz="2400" spc="-5" dirty="0">
                <a:solidFill>
                  <a:srgbClr val="406D6E"/>
                </a:solidFill>
                <a:latin typeface="Calibri"/>
                <a:cs typeface="Calibri"/>
              </a:rPr>
              <a:t>desee, </a:t>
            </a:r>
            <a:r>
              <a:rPr sz="2400" spc="-20" dirty="0">
                <a:solidFill>
                  <a:srgbClr val="406D6E"/>
                </a:solidFill>
                <a:latin typeface="Calibri"/>
                <a:cs typeface="Calibri"/>
              </a:rPr>
              <a:t>dentro </a:t>
            </a:r>
            <a:r>
              <a:rPr sz="2400" spc="-5" dirty="0">
                <a:solidFill>
                  <a:srgbClr val="406D6E"/>
                </a:solidFill>
                <a:latin typeface="Calibri"/>
                <a:cs typeface="Calibri"/>
              </a:rPr>
              <a:t>de </a:t>
            </a:r>
            <a:r>
              <a:rPr sz="2400" spc="-10" dirty="0">
                <a:solidFill>
                  <a:srgbClr val="406D6E"/>
                </a:solidFill>
                <a:latin typeface="Calibri"/>
                <a:cs typeface="Calibri"/>
              </a:rPr>
              <a:t>la ciudad </a:t>
            </a:r>
            <a:r>
              <a:rPr sz="2400" spc="-5" dirty="0">
                <a:solidFill>
                  <a:srgbClr val="406D6E"/>
                </a:solidFill>
                <a:latin typeface="Calibri"/>
                <a:cs typeface="Calibri"/>
              </a:rPr>
              <a:t>de </a:t>
            </a:r>
            <a:r>
              <a:rPr sz="2400" dirty="0">
                <a:solidFill>
                  <a:srgbClr val="406D6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D6E"/>
                </a:solidFill>
                <a:latin typeface="Calibri"/>
                <a:cs typeface="Calibri"/>
              </a:rPr>
              <a:t>Sofía cinco </a:t>
            </a:r>
            <a:r>
              <a:rPr sz="2400" spc="-5" dirty="0">
                <a:solidFill>
                  <a:srgbClr val="406D6E"/>
                </a:solidFill>
                <a:latin typeface="Calibri"/>
                <a:cs typeface="Calibri"/>
              </a:rPr>
              <a:t>días </a:t>
            </a:r>
            <a:r>
              <a:rPr sz="2400" dirty="0">
                <a:solidFill>
                  <a:srgbClr val="406D6E"/>
                </a:solidFill>
                <a:latin typeface="Calibri"/>
                <a:cs typeface="Calibri"/>
              </a:rPr>
              <a:t>a la </a:t>
            </a:r>
            <a:r>
              <a:rPr sz="2400" spc="-5" dirty="0">
                <a:solidFill>
                  <a:srgbClr val="406D6E"/>
                </a:solidFill>
                <a:latin typeface="Calibri"/>
                <a:cs typeface="Calibri"/>
              </a:rPr>
              <a:t>semana. </a:t>
            </a:r>
            <a:r>
              <a:rPr sz="2400" spc="-10" dirty="0">
                <a:solidFill>
                  <a:srgbClr val="406D6E"/>
                </a:solidFill>
                <a:latin typeface="Calibri"/>
                <a:cs typeface="Calibri"/>
              </a:rPr>
              <a:t>Fit </a:t>
            </a:r>
            <a:r>
              <a:rPr sz="2400" spc="-20" dirty="0">
                <a:solidFill>
                  <a:srgbClr val="406D6E"/>
                </a:solidFill>
                <a:latin typeface="Calibri"/>
                <a:cs typeface="Calibri"/>
              </a:rPr>
              <a:t>Panther </a:t>
            </a:r>
            <a:r>
              <a:rPr sz="2400" dirty="0">
                <a:solidFill>
                  <a:srgbClr val="406D6E"/>
                </a:solidFill>
                <a:latin typeface="Calibri"/>
                <a:cs typeface="Calibri"/>
              </a:rPr>
              <a:t>es </a:t>
            </a:r>
            <a:r>
              <a:rPr sz="2400" spc="-10" dirty="0">
                <a:solidFill>
                  <a:srgbClr val="406D6E"/>
                </a:solidFill>
                <a:latin typeface="Calibri"/>
                <a:cs typeface="Calibri"/>
              </a:rPr>
              <a:t>una cocina saludable </a:t>
            </a:r>
            <a:r>
              <a:rPr sz="2400" spc="-5" dirty="0">
                <a:solidFill>
                  <a:srgbClr val="406D6E"/>
                </a:solidFill>
                <a:latin typeface="Calibri"/>
                <a:cs typeface="Calibri"/>
              </a:rPr>
              <a:t>que </a:t>
            </a:r>
            <a:r>
              <a:rPr sz="2400" spc="-15" dirty="0">
                <a:solidFill>
                  <a:srgbClr val="406D6E"/>
                </a:solidFill>
                <a:latin typeface="Calibri"/>
                <a:cs typeface="Calibri"/>
              </a:rPr>
              <a:t>ofrece almuerzos </a:t>
            </a:r>
            <a:r>
              <a:rPr sz="2400" dirty="0">
                <a:solidFill>
                  <a:srgbClr val="406D6E"/>
                </a:solidFill>
                <a:latin typeface="Calibri"/>
                <a:cs typeface="Calibri"/>
              </a:rPr>
              <a:t>y </a:t>
            </a:r>
            <a:r>
              <a:rPr sz="2400" spc="-530" dirty="0">
                <a:solidFill>
                  <a:srgbClr val="406D6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6D6E"/>
                </a:solidFill>
                <a:latin typeface="Calibri"/>
                <a:cs typeface="Calibri"/>
              </a:rPr>
              <a:t>menús</a:t>
            </a:r>
            <a:r>
              <a:rPr sz="2400" spc="5" dirty="0">
                <a:solidFill>
                  <a:srgbClr val="406D6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D6E"/>
                </a:solidFill>
                <a:latin typeface="Calibri"/>
                <a:cs typeface="Calibri"/>
              </a:rPr>
              <a:t>de</a:t>
            </a:r>
            <a:r>
              <a:rPr sz="2400" dirty="0">
                <a:solidFill>
                  <a:srgbClr val="406D6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D6E"/>
                </a:solidFill>
                <a:latin typeface="Calibri"/>
                <a:cs typeface="Calibri"/>
              </a:rPr>
              <a:t>todo</a:t>
            </a:r>
            <a:r>
              <a:rPr sz="2400" spc="-10" dirty="0">
                <a:solidFill>
                  <a:srgbClr val="406D6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6D6E"/>
                </a:solidFill>
                <a:latin typeface="Calibri"/>
                <a:cs typeface="Calibri"/>
              </a:rPr>
              <a:t>el</a:t>
            </a:r>
            <a:r>
              <a:rPr sz="2400" spc="5" dirty="0">
                <a:solidFill>
                  <a:srgbClr val="406D6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D6E"/>
                </a:solidFill>
                <a:latin typeface="Calibri"/>
                <a:cs typeface="Calibri"/>
              </a:rPr>
              <a:t>día,</a:t>
            </a:r>
            <a:r>
              <a:rPr sz="2400" spc="-5" dirty="0">
                <a:solidFill>
                  <a:srgbClr val="406D6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D6E"/>
                </a:solidFill>
                <a:latin typeface="Calibri"/>
                <a:cs typeface="Calibri"/>
              </a:rPr>
              <a:t>adaptados</a:t>
            </a:r>
            <a:r>
              <a:rPr sz="2400" spc="-5" dirty="0">
                <a:solidFill>
                  <a:srgbClr val="406D6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6D6E"/>
                </a:solidFill>
                <a:latin typeface="Calibri"/>
                <a:cs typeface="Calibri"/>
              </a:rPr>
              <a:t>a</a:t>
            </a:r>
            <a:r>
              <a:rPr sz="2400" spc="5" dirty="0">
                <a:solidFill>
                  <a:srgbClr val="406D6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D6E"/>
                </a:solidFill>
                <a:latin typeface="Calibri"/>
                <a:cs typeface="Calibri"/>
              </a:rPr>
              <a:t>las</a:t>
            </a:r>
            <a:r>
              <a:rPr sz="2400" dirty="0">
                <a:solidFill>
                  <a:srgbClr val="406D6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D6E"/>
                </a:solidFill>
                <a:latin typeface="Calibri"/>
                <a:cs typeface="Calibri"/>
              </a:rPr>
              <a:t>necesidades</a:t>
            </a:r>
            <a:r>
              <a:rPr sz="2400" dirty="0">
                <a:solidFill>
                  <a:srgbClr val="406D6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D6E"/>
                </a:solidFill>
                <a:latin typeface="Calibri"/>
                <a:cs typeface="Calibri"/>
              </a:rPr>
              <a:t>personales</a:t>
            </a:r>
            <a:r>
              <a:rPr sz="2400" spc="-10" dirty="0">
                <a:solidFill>
                  <a:srgbClr val="406D6E"/>
                </a:solidFill>
                <a:latin typeface="Calibri"/>
                <a:cs typeface="Calibri"/>
              </a:rPr>
              <a:t> de</a:t>
            </a:r>
            <a:r>
              <a:rPr sz="2400" spc="520" dirty="0">
                <a:solidFill>
                  <a:srgbClr val="406D6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D6E"/>
                </a:solidFill>
                <a:latin typeface="Calibri"/>
                <a:cs typeface="Calibri"/>
              </a:rPr>
              <a:t>sus</a:t>
            </a:r>
            <a:r>
              <a:rPr sz="2400" spc="535" dirty="0">
                <a:solidFill>
                  <a:srgbClr val="406D6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D6E"/>
                </a:solidFill>
                <a:latin typeface="Calibri"/>
                <a:cs typeface="Calibri"/>
              </a:rPr>
              <a:t>ocupados </a:t>
            </a:r>
            <a:r>
              <a:rPr sz="2400" spc="-5" dirty="0">
                <a:solidFill>
                  <a:srgbClr val="406D6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D6E"/>
                </a:solidFill>
                <a:latin typeface="Calibri"/>
                <a:cs typeface="Calibri"/>
              </a:rPr>
              <a:t>clientes, </a:t>
            </a:r>
            <a:r>
              <a:rPr sz="2400" dirty="0">
                <a:solidFill>
                  <a:srgbClr val="406D6E"/>
                </a:solidFill>
                <a:latin typeface="Calibri"/>
                <a:cs typeface="Calibri"/>
              </a:rPr>
              <a:t>y </a:t>
            </a:r>
            <a:r>
              <a:rPr sz="2400" spc="-15" dirty="0">
                <a:solidFill>
                  <a:srgbClr val="406D6E"/>
                </a:solidFill>
                <a:latin typeface="Calibri"/>
                <a:cs typeface="Calibri"/>
              </a:rPr>
              <a:t>con </a:t>
            </a:r>
            <a:r>
              <a:rPr sz="2400" spc="-5" dirty="0">
                <a:solidFill>
                  <a:srgbClr val="406D6E"/>
                </a:solidFill>
                <a:latin typeface="Calibri"/>
                <a:cs typeface="Calibri"/>
              </a:rPr>
              <a:t>ello </a:t>
            </a:r>
            <a:r>
              <a:rPr sz="2400" spc="-15" dirty="0">
                <a:solidFill>
                  <a:srgbClr val="406D6E"/>
                </a:solidFill>
                <a:latin typeface="Calibri"/>
                <a:cs typeface="Calibri"/>
              </a:rPr>
              <a:t>promueven </a:t>
            </a:r>
            <a:r>
              <a:rPr sz="2400" spc="-10" dirty="0">
                <a:solidFill>
                  <a:srgbClr val="406D6E"/>
                </a:solidFill>
                <a:latin typeface="Calibri"/>
                <a:cs typeface="Calibri"/>
              </a:rPr>
              <a:t>la </a:t>
            </a:r>
            <a:r>
              <a:rPr sz="2400" spc="-5" dirty="0">
                <a:solidFill>
                  <a:srgbClr val="406D6E"/>
                </a:solidFill>
                <a:latin typeface="Calibri"/>
                <a:cs typeface="Calibri"/>
              </a:rPr>
              <a:t>salud </a:t>
            </a:r>
            <a:r>
              <a:rPr sz="2400" spc="-10" dirty="0">
                <a:solidFill>
                  <a:srgbClr val="406D6E"/>
                </a:solidFill>
                <a:latin typeface="Calibri"/>
                <a:cs typeface="Calibri"/>
              </a:rPr>
              <a:t>de </a:t>
            </a:r>
            <a:r>
              <a:rPr sz="2400" spc="-20" dirty="0">
                <a:solidFill>
                  <a:srgbClr val="406D6E"/>
                </a:solidFill>
                <a:latin typeface="Calibri"/>
                <a:cs typeface="Calibri"/>
              </a:rPr>
              <a:t>forma innovadora </a:t>
            </a:r>
            <a:r>
              <a:rPr sz="2400" dirty="0">
                <a:solidFill>
                  <a:srgbClr val="406D6E"/>
                </a:solidFill>
                <a:latin typeface="Calibri"/>
                <a:cs typeface="Calibri"/>
              </a:rPr>
              <a:t>y a </a:t>
            </a:r>
            <a:r>
              <a:rPr sz="2400" spc="-25" dirty="0">
                <a:solidFill>
                  <a:srgbClr val="406D6E"/>
                </a:solidFill>
                <a:latin typeface="Calibri"/>
                <a:cs typeface="Calibri"/>
              </a:rPr>
              <a:t>través </a:t>
            </a:r>
            <a:r>
              <a:rPr sz="2400" spc="-10" dirty="0">
                <a:solidFill>
                  <a:srgbClr val="406D6E"/>
                </a:solidFill>
                <a:latin typeface="Calibri"/>
                <a:cs typeface="Calibri"/>
              </a:rPr>
              <a:t>de </a:t>
            </a:r>
            <a:r>
              <a:rPr sz="2400" spc="-20" dirty="0">
                <a:solidFill>
                  <a:srgbClr val="406D6E"/>
                </a:solidFill>
                <a:latin typeface="Calibri"/>
                <a:cs typeface="Calibri"/>
              </a:rPr>
              <a:t>plataformas </a:t>
            </a:r>
            <a:r>
              <a:rPr sz="2400" spc="-15" dirty="0">
                <a:solidFill>
                  <a:srgbClr val="406D6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6D6E"/>
                </a:solidFill>
                <a:latin typeface="Calibri"/>
                <a:cs typeface="Calibri"/>
              </a:rPr>
              <a:t>en</a:t>
            </a:r>
            <a:r>
              <a:rPr sz="2400" spc="430" dirty="0">
                <a:solidFill>
                  <a:srgbClr val="406D6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D6E"/>
                </a:solidFill>
                <a:latin typeface="Calibri"/>
                <a:cs typeface="Calibri"/>
              </a:rPr>
              <a:t>línea,</a:t>
            </a:r>
            <a:r>
              <a:rPr sz="2400" spc="420" dirty="0">
                <a:solidFill>
                  <a:srgbClr val="406D6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D6E"/>
                </a:solidFill>
                <a:latin typeface="Calibri"/>
                <a:cs typeface="Calibri"/>
              </a:rPr>
              <a:t>demostrando</a:t>
            </a:r>
            <a:r>
              <a:rPr sz="2400" spc="415" dirty="0">
                <a:solidFill>
                  <a:srgbClr val="406D6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D6E"/>
                </a:solidFill>
                <a:latin typeface="Calibri"/>
                <a:cs typeface="Calibri"/>
              </a:rPr>
              <a:t>cómo</a:t>
            </a:r>
            <a:r>
              <a:rPr sz="2400" spc="415" dirty="0">
                <a:solidFill>
                  <a:srgbClr val="406D6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6D6E"/>
                </a:solidFill>
                <a:latin typeface="Calibri"/>
                <a:cs typeface="Calibri"/>
              </a:rPr>
              <a:t>la</a:t>
            </a:r>
            <a:r>
              <a:rPr sz="2400" spc="425" dirty="0">
                <a:solidFill>
                  <a:srgbClr val="406D6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D6E"/>
                </a:solidFill>
                <a:latin typeface="Calibri"/>
                <a:cs typeface="Calibri"/>
              </a:rPr>
              <a:t>digitalización</a:t>
            </a:r>
            <a:r>
              <a:rPr sz="2400" spc="425" dirty="0">
                <a:solidFill>
                  <a:srgbClr val="406D6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D6E"/>
                </a:solidFill>
                <a:latin typeface="Calibri"/>
                <a:cs typeface="Calibri"/>
              </a:rPr>
              <a:t>puede</a:t>
            </a:r>
            <a:r>
              <a:rPr sz="2400" spc="434" dirty="0">
                <a:solidFill>
                  <a:srgbClr val="406D6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D6E"/>
                </a:solidFill>
                <a:latin typeface="Calibri"/>
                <a:cs typeface="Calibri"/>
              </a:rPr>
              <a:t>ayudar</a:t>
            </a:r>
            <a:r>
              <a:rPr sz="2400" spc="440" dirty="0">
                <a:solidFill>
                  <a:srgbClr val="406D6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6D6E"/>
                </a:solidFill>
                <a:latin typeface="Calibri"/>
                <a:cs typeface="Calibri"/>
              </a:rPr>
              <a:t>a</a:t>
            </a:r>
            <a:r>
              <a:rPr sz="2400" spc="425" dirty="0">
                <a:solidFill>
                  <a:srgbClr val="406D6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6D6E"/>
                </a:solidFill>
                <a:latin typeface="Calibri"/>
                <a:cs typeface="Calibri"/>
              </a:rPr>
              <a:t>la</a:t>
            </a:r>
            <a:r>
              <a:rPr sz="2400" spc="425" dirty="0">
                <a:solidFill>
                  <a:srgbClr val="406D6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D6E"/>
                </a:solidFill>
                <a:latin typeface="Calibri"/>
                <a:cs typeface="Calibri"/>
              </a:rPr>
              <a:t>sostenibilidad</a:t>
            </a:r>
            <a:r>
              <a:rPr sz="2400" spc="420" dirty="0">
                <a:solidFill>
                  <a:srgbClr val="406D6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6D6E"/>
                </a:solidFill>
                <a:latin typeface="Calibri"/>
                <a:cs typeface="Calibri"/>
              </a:rPr>
              <a:t>y</a:t>
            </a:r>
            <a:r>
              <a:rPr sz="2400" spc="440" dirty="0">
                <a:solidFill>
                  <a:srgbClr val="406D6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D6E"/>
                </a:solidFill>
                <a:latin typeface="Calibri"/>
                <a:cs typeface="Calibri"/>
              </a:rPr>
              <a:t>los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9559" y="5639092"/>
            <a:ext cx="3282315" cy="821055"/>
          </a:xfrm>
          <a:prstGeom prst="rect">
            <a:avLst/>
          </a:prstGeom>
        </p:spPr>
        <p:txBody>
          <a:bodyPr vert="horz" wrap="square" lIns="0" tIns="208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45"/>
              </a:spcBef>
            </a:pPr>
            <a:r>
              <a:rPr sz="2400" spc="-10" dirty="0">
                <a:solidFill>
                  <a:srgbClr val="406D6E"/>
                </a:solidFill>
                <a:latin typeface="Calibri"/>
                <a:cs typeface="Calibri"/>
              </a:rPr>
              <a:t>objetivos</a:t>
            </a:r>
            <a:r>
              <a:rPr sz="2400" spc="-65" dirty="0">
                <a:solidFill>
                  <a:srgbClr val="406D6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D6E"/>
                </a:solidFill>
                <a:latin typeface="Calibri"/>
                <a:cs typeface="Calibri"/>
              </a:rPr>
              <a:t>de</a:t>
            </a:r>
            <a:r>
              <a:rPr sz="2400" spc="-20" dirty="0">
                <a:solidFill>
                  <a:srgbClr val="406D6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D6E"/>
                </a:solidFill>
                <a:latin typeface="Calibri"/>
                <a:cs typeface="Calibri"/>
              </a:rPr>
              <a:t>una</a:t>
            </a:r>
            <a:r>
              <a:rPr sz="2400" spc="-25" dirty="0">
                <a:solidFill>
                  <a:srgbClr val="406D6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D6E"/>
                </a:solidFill>
                <a:latin typeface="Calibri"/>
                <a:cs typeface="Calibri"/>
              </a:rPr>
              <a:t>empresa.</a:t>
            </a:r>
            <a:endParaRPr sz="2400">
              <a:latin typeface="Calibri"/>
              <a:cs typeface="Calibri"/>
            </a:endParaRPr>
          </a:p>
          <a:p>
            <a:pPr marL="194945">
              <a:lnSpc>
                <a:spcPct val="100000"/>
              </a:lnSpc>
              <a:spcBef>
                <a:spcPts val="635"/>
              </a:spcBef>
            </a:pPr>
            <a:r>
              <a:rPr sz="1000" spc="-5" dirty="0">
                <a:solidFill>
                  <a:srgbClr val="406D6E"/>
                </a:solidFill>
                <a:latin typeface="Calibri"/>
                <a:cs typeface="Calibri"/>
              </a:rPr>
              <a:t>INNOVATION</a:t>
            </a:r>
            <a:r>
              <a:rPr sz="1000" spc="-35" dirty="0">
                <a:solidFill>
                  <a:srgbClr val="406D6E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406D6E"/>
                </a:solidFill>
                <a:latin typeface="Calibri"/>
                <a:cs typeface="Calibri"/>
              </a:rPr>
              <a:t>FOR </a:t>
            </a:r>
            <a:r>
              <a:rPr sz="1000" spc="-10" dirty="0">
                <a:solidFill>
                  <a:srgbClr val="406D6E"/>
                </a:solidFill>
                <a:latin typeface="Calibri"/>
                <a:cs typeface="Calibri"/>
              </a:rPr>
              <a:t>THE</a:t>
            </a:r>
            <a:r>
              <a:rPr sz="1000" spc="-25" dirty="0">
                <a:solidFill>
                  <a:srgbClr val="406D6E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6D6E"/>
                </a:solidFill>
                <a:latin typeface="Calibri"/>
                <a:cs typeface="Calibri"/>
              </a:rPr>
              <a:t>FOOD </a:t>
            </a:r>
            <a:r>
              <a:rPr sz="1000" spc="-5" dirty="0">
                <a:solidFill>
                  <a:srgbClr val="406D6E"/>
                </a:solidFill>
                <a:latin typeface="Calibri"/>
                <a:cs typeface="Calibri"/>
              </a:rPr>
              <a:t>SERVICE</a:t>
            </a:r>
            <a:r>
              <a:rPr sz="1000" spc="-35" dirty="0">
                <a:solidFill>
                  <a:srgbClr val="406D6E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406D6E"/>
                </a:solidFill>
                <a:latin typeface="Calibri"/>
                <a:cs typeface="Calibri"/>
              </a:rPr>
              <a:t>SECTOR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60164" y="6007252"/>
            <a:ext cx="708025" cy="372110"/>
          </a:xfrm>
          <a:prstGeom prst="rect">
            <a:avLst/>
          </a:prstGeom>
          <a:solidFill>
            <a:srgbClr val="F5C05B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2665"/>
              </a:lnSpc>
            </a:pPr>
            <a:r>
              <a:rPr sz="2400" b="1" spc="-5" dirty="0">
                <a:solidFill>
                  <a:srgbClr val="044447"/>
                </a:solidFill>
                <a:latin typeface="Calibri"/>
                <a:cs typeface="Calibri"/>
              </a:rPr>
              <a:t>LEA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10353" y="5964123"/>
            <a:ext cx="4937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45" dirty="0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Calibri"/>
                <a:cs typeface="Calibri"/>
                <a:hlinkClick r:id="rId2"/>
              </a:rPr>
              <a:t>37-Fit-Panther.pdf</a:t>
            </a:r>
            <a:r>
              <a:rPr sz="2400" u="heavy" spc="10" dirty="0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400" u="heavy" spc="-25" dirty="0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Calibri"/>
                <a:cs typeface="Calibri"/>
                <a:hlinkClick r:id="rId2"/>
              </a:rPr>
              <a:t>(foodinnovation.how)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38" y="202691"/>
            <a:ext cx="7548371" cy="229057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793480" y="601980"/>
            <a:ext cx="3093720" cy="401320"/>
          </a:xfrm>
          <a:prstGeom prst="rect">
            <a:avLst/>
          </a:prstGeom>
          <a:solidFill>
            <a:srgbClr val="F5C05B"/>
          </a:solidFill>
        </p:spPr>
        <p:txBody>
          <a:bodyPr vert="horz" wrap="square" lIns="0" tIns="1397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110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CASE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STUDY</a:t>
            </a:r>
            <a:r>
              <a:rPr sz="20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INSPIRED</a:t>
            </a:r>
            <a:endParaRPr sz="2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58930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6602" y="6282287"/>
            <a:ext cx="23723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406F70"/>
                </a:solidFill>
                <a:latin typeface="Calibri"/>
                <a:cs typeface="Calibri"/>
              </a:rPr>
              <a:t>INNOVATION</a:t>
            </a:r>
            <a:r>
              <a:rPr sz="10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6F70"/>
                </a:solidFill>
                <a:latin typeface="Calibri"/>
                <a:cs typeface="Calibri"/>
              </a:rPr>
              <a:t>FOR</a:t>
            </a:r>
            <a:r>
              <a:rPr sz="10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6F70"/>
                </a:solidFill>
                <a:latin typeface="Calibri"/>
                <a:cs typeface="Calibri"/>
              </a:rPr>
              <a:t>THE</a:t>
            </a:r>
            <a:r>
              <a:rPr sz="10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6F70"/>
                </a:solidFill>
                <a:latin typeface="Calibri"/>
                <a:cs typeface="Calibri"/>
              </a:rPr>
              <a:t>FOOD</a:t>
            </a:r>
            <a:r>
              <a:rPr sz="10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6F70"/>
                </a:solidFill>
                <a:latin typeface="Calibri"/>
                <a:cs typeface="Calibri"/>
              </a:rPr>
              <a:t>SERVICE SECTOR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6151" y="4322254"/>
            <a:ext cx="3779520" cy="156210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algn="ctr">
              <a:lnSpc>
                <a:spcPts val="3890"/>
              </a:lnSpc>
              <a:spcBef>
                <a:spcPts val="585"/>
              </a:spcBef>
            </a:pPr>
            <a:r>
              <a:rPr sz="3600" b="1" spc="-10" dirty="0">
                <a:solidFill>
                  <a:srgbClr val="085155"/>
                </a:solidFill>
                <a:latin typeface="Calibri"/>
                <a:cs typeface="Calibri"/>
              </a:rPr>
              <a:t>Creación</a:t>
            </a:r>
            <a:r>
              <a:rPr sz="3600" b="1" spc="-3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085155"/>
                </a:solidFill>
                <a:latin typeface="Calibri"/>
                <a:cs typeface="Calibri"/>
              </a:rPr>
              <a:t>de</a:t>
            </a:r>
            <a:r>
              <a:rPr sz="3600" b="1" spc="-3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085155"/>
                </a:solidFill>
                <a:latin typeface="Calibri"/>
                <a:cs typeface="Calibri"/>
              </a:rPr>
              <a:t>fuentes </a:t>
            </a:r>
            <a:r>
              <a:rPr sz="3600" b="1" spc="-8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085155"/>
                </a:solidFill>
                <a:latin typeface="Calibri"/>
                <a:cs typeface="Calibri"/>
              </a:rPr>
              <a:t>de </a:t>
            </a:r>
            <a:r>
              <a:rPr sz="3600" b="1" spc="-10" dirty="0">
                <a:solidFill>
                  <a:srgbClr val="085155"/>
                </a:solidFill>
                <a:latin typeface="Calibri"/>
                <a:cs typeface="Calibri"/>
              </a:rPr>
              <a:t>ingresos </a:t>
            </a:r>
            <a:r>
              <a:rPr sz="3600" b="1" spc="-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085155"/>
                </a:solidFill>
                <a:latin typeface="Calibri"/>
                <a:cs typeface="Calibri"/>
              </a:rPr>
              <a:t>alternativas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069769" cy="358509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021865" y="3766908"/>
            <a:ext cx="12820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22680" algn="l"/>
              </a:tabLst>
            </a:pP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Debid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o	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99717" y="3766908"/>
            <a:ext cx="5208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7690" algn="l"/>
                <a:tab pos="2350135" algn="l"/>
                <a:tab pos="2717800" algn="l"/>
                <a:tab pos="3288029" algn="l"/>
                <a:tab pos="4883785" algn="l"/>
              </a:tabLst>
            </a:pP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la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s	</a:t>
            </a:r>
            <a:r>
              <a:rPr sz="2400" spc="-35" dirty="0">
                <a:solidFill>
                  <a:srgbClr val="085155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085155"/>
                </a:solidFill>
                <a:latin typeface="Calibri"/>
                <a:cs typeface="Calibri"/>
              </a:rPr>
              <a:t>s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triccione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s	a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lo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s	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omedo</a:t>
            </a:r>
            <a:r>
              <a:rPr sz="2400" spc="-35" dirty="0">
                <a:solidFill>
                  <a:srgbClr val="085155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s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21865" y="4096092"/>
            <a:ext cx="66948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2020/21,</a:t>
            </a:r>
            <a:r>
              <a:rPr sz="2400" spc="254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como</a:t>
            </a:r>
            <a:r>
              <a:rPr sz="2400" spc="26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se</a:t>
            </a:r>
            <a:r>
              <a:rPr sz="2400" spc="26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menciona</a:t>
            </a:r>
            <a:r>
              <a:rPr sz="2400" spc="26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en</a:t>
            </a:r>
            <a:r>
              <a:rPr sz="2400" spc="254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el</a:t>
            </a:r>
            <a:r>
              <a:rPr sz="2400" spc="26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módulo</a:t>
            </a:r>
            <a:r>
              <a:rPr sz="2400" spc="254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1,</a:t>
            </a:r>
            <a:r>
              <a:rPr sz="2400" spc="26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hemos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21865" y="4425276"/>
            <a:ext cx="66871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2644" algn="l"/>
                <a:tab pos="1561465" algn="l"/>
                <a:tab pos="2470785" algn="l"/>
                <a:tab pos="3052445" algn="l"/>
                <a:tab pos="4491990" algn="l"/>
                <a:tab pos="5051425" algn="l"/>
                <a:tab pos="6362700" algn="l"/>
              </a:tabLst>
            </a:pP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vi</a:t>
            </a:r>
            <a:r>
              <a:rPr sz="2400" spc="-30" dirty="0">
                <a:solidFill>
                  <a:srgbClr val="085155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o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qu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e	</a:t>
            </a:r>
            <a:r>
              <a:rPr sz="2400" spc="-35" dirty="0">
                <a:solidFill>
                  <a:srgbClr val="085155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nt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o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la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s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emp</a:t>
            </a:r>
            <a:r>
              <a:rPr sz="2400" spc="-35" dirty="0">
                <a:solidFill>
                  <a:srgbClr val="085155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esa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s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e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se</a:t>
            </a:r>
            <a:r>
              <a:rPr sz="2400" spc="20" dirty="0">
                <a:solidFill>
                  <a:srgbClr val="085155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vicio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s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21865" y="4754460"/>
            <a:ext cx="6692265" cy="17081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just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alimentación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como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las de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reparto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de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comida facilitan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 la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comida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para </a:t>
            </a:r>
            <a:r>
              <a:rPr sz="2400" spc="-40" dirty="0">
                <a:solidFill>
                  <a:srgbClr val="085155"/>
                </a:solidFill>
                <a:latin typeface="Calibri"/>
                <a:cs typeface="Calibri"/>
              </a:rPr>
              <a:t>llevar,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lo que ha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llevado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las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PYMES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 </a:t>
            </a:r>
            <a:r>
              <a:rPr sz="2400" spc="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ofrecer toda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una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gama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de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productos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minoristas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de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primera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calidad que se ponen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disposición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para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su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recogida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y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 que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antes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no habrían sido posibles.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6602" y="6282287"/>
            <a:ext cx="23723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406F70"/>
                </a:solidFill>
                <a:latin typeface="Calibri"/>
                <a:cs typeface="Calibri"/>
              </a:rPr>
              <a:t>INNOVATION</a:t>
            </a:r>
            <a:r>
              <a:rPr sz="10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6F70"/>
                </a:solidFill>
                <a:latin typeface="Calibri"/>
                <a:cs typeface="Calibri"/>
              </a:rPr>
              <a:t>FOR</a:t>
            </a:r>
            <a:r>
              <a:rPr sz="10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6F70"/>
                </a:solidFill>
                <a:latin typeface="Calibri"/>
                <a:cs typeface="Calibri"/>
              </a:rPr>
              <a:t>THE</a:t>
            </a:r>
            <a:r>
              <a:rPr sz="10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6F70"/>
                </a:solidFill>
                <a:latin typeface="Calibri"/>
                <a:cs typeface="Calibri"/>
              </a:rPr>
              <a:t>FOOD</a:t>
            </a:r>
            <a:r>
              <a:rPr sz="10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6F70"/>
                </a:solidFill>
                <a:latin typeface="Calibri"/>
                <a:cs typeface="Calibri"/>
              </a:rPr>
              <a:t>SERVICE SECTOR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6727" y="4596024"/>
            <a:ext cx="31394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85155"/>
                </a:solidFill>
                <a:latin typeface="Calibri"/>
                <a:cs typeface="Calibri"/>
              </a:rPr>
              <a:t>Cajas</a:t>
            </a:r>
            <a:r>
              <a:rPr sz="3600" b="1" spc="-5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085155"/>
                </a:solidFill>
                <a:latin typeface="Calibri"/>
                <a:cs typeface="Calibri"/>
              </a:rPr>
              <a:t>de</a:t>
            </a:r>
            <a:r>
              <a:rPr sz="3600" b="1" spc="-4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085155"/>
                </a:solidFill>
                <a:latin typeface="Calibri"/>
                <a:cs typeface="Calibri"/>
              </a:rPr>
              <a:t>Comida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603603" cy="333908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079739" y="3532840"/>
            <a:ext cx="6692265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just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Las</a:t>
            </a:r>
            <a:r>
              <a:rPr sz="2400" spc="509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cajas</a:t>
            </a:r>
            <a:r>
              <a:rPr sz="2400" spc="509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de</a:t>
            </a:r>
            <a:r>
              <a:rPr sz="2400" spc="509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comida</a:t>
            </a:r>
            <a:r>
              <a:rPr sz="2400" spc="51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son</a:t>
            </a:r>
            <a:r>
              <a:rPr sz="2400" spc="509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uno</a:t>
            </a:r>
            <a:r>
              <a:rPr sz="2400" spc="509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de</a:t>
            </a:r>
            <a:r>
              <a:rPr sz="2400" spc="509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los</a:t>
            </a:r>
            <a:r>
              <a:rPr sz="2400" spc="509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productos </a:t>
            </a:r>
            <a:r>
              <a:rPr sz="2400" spc="-53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minoristas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 más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populares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 que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los</a:t>
            </a:r>
            <a:r>
              <a:rPr sz="2400" spc="53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85155"/>
                </a:solidFill>
                <a:latin typeface="Calibri"/>
                <a:cs typeface="Calibri"/>
              </a:rPr>
              <a:t>restaurantes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ofrecen</a:t>
            </a:r>
            <a:r>
              <a:rPr sz="2400" spc="8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ahora</a:t>
            </a:r>
            <a:r>
              <a:rPr sz="2400" spc="8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como</a:t>
            </a:r>
            <a:r>
              <a:rPr sz="2400" spc="8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alternativa</a:t>
            </a:r>
            <a:r>
              <a:rPr sz="2400" spc="8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al</a:t>
            </a:r>
            <a:r>
              <a:rPr sz="2400" spc="8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reparto.</a:t>
            </a:r>
            <a:r>
              <a:rPr sz="2400" spc="19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La</a:t>
            </a:r>
            <a:r>
              <a:rPr sz="2400" spc="8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opción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79739" y="4520393"/>
            <a:ext cx="6689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2610" algn="l"/>
                <a:tab pos="1699260" algn="l"/>
                <a:tab pos="2249170" algn="l"/>
                <a:tab pos="3026410" algn="l"/>
                <a:tab pos="4052570" algn="l"/>
                <a:tab pos="4437380" algn="l"/>
                <a:tab pos="5026025" algn="l"/>
                <a:tab pos="6210300" algn="l"/>
              </a:tabLst>
            </a:pP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e	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ocina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r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n	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asa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of</a:t>
            </a:r>
            <a:r>
              <a:rPr sz="2400" spc="-35" dirty="0">
                <a:solidFill>
                  <a:srgbClr val="085155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ec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e	a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lo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s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clie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n</a:t>
            </a:r>
            <a:r>
              <a:rPr sz="2400" spc="-30" dirty="0">
                <a:solidFill>
                  <a:srgbClr val="085155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s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una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79739" y="4849576"/>
            <a:ext cx="6678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10080" algn="l"/>
                <a:tab pos="4053840" algn="l"/>
                <a:tab pos="5266055" algn="l"/>
                <a:tab pos="6052185" algn="l"/>
              </a:tabLst>
            </a:pPr>
            <a:r>
              <a:rPr sz="2400" spc="-40" dirty="0">
                <a:solidFill>
                  <a:srgbClr val="085155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xperienci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	</a:t>
            </a:r>
            <a:r>
              <a:rPr sz="2400" spc="-45" dirty="0">
                <a:solidFill>
                  <a:srgbClr val="085155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</a:t>
            </a:r>
            <a:r>
              <a:rPr sz="2400" spc="-30" dirty="0">
                <a:solidFill>
                  <a:srgbClr val="085155"/>
                </a:solidFill>
                <a:latin typeface="Calibri"/>
                <a:cs typeface="Calibri"/>
              </a:rPr>
              <a:t>s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t</a:t>
            </a:r>
            <a:r>
              <a:rPr sz="2400" spc="-45" dirty="0">
                <a:solidFill>
                  <a:srgbClr val="085155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onómi</a:t>
            </a:r>
            <a:r>
              <a:rPr sz="2400" spc="-20" dirty="0">
                <a:solidFill>
                  <a:srgbClr val="085155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f</a:t>
            </a:r>
            <a:r>
              <a:rPr sz="2400" spc="-35" dirty="0">
                <a:solidFill>
                  <a:srgbClr val="085155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es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n	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asa,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79739" y="5178761"/>
            <a:ext cx="666559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  <a:tabLst>
                <a:tab pos="2132965" algn="l"/>
                <a:tab pos="3894454" algn="l"/>
                <a:tab pos="4174490" algn="l"/>
                <a:tab pos="5055870" algn="l"/>
                <a:tab pos="5501005" algn="l"/>
                <a:tab pos="5969000" algn="l"/>
              </a:tabLst>
            </a:pP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p</a:t>
            </a:r>
            <a:r>
              <a:rPr sz="2400" spc="-40" dirty="0">
                <a:solidFill>
                  <a:srgbClr val="085155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opo</a:t>
            </a:r>
            <a:r>
              <a:rPr sz="2400" spc="-35" dirty="0">
                <a:solidFill>
                  <a:srgbClr val="085155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cionand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o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in</a:t>
            </a:r>
            <a:r>
              <a:rPr sz="2400" spc="-30" dirty="0">
                <a:solidFill>
                  <a:srgbClr val="085155"/>
                </a:solidFill>
                <a:latin typeface="Calibri"/>
                <a:cs typeface="Calibri"/>
              </a:rPr>
              <a:t>s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truccione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s	a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t</a:t>
            </a:r>
            <a:r>
              <a:rPr sz="2400" spc="-55" dirty="0">
                <a:solidFill>
                  <a:srgbClr val="085155"/>
                </a:solidFill>
                <a:latin typeface="Calibri"/>
                <a:cs typeface="Calibri"/>
              </a:rPr>
              <a:t>r</a:t>
            </a:r>
            <a:r>
              <a:rPr sz="2400" spc="-40" dirty="0">
                <a:solidFill>
                  <a:srgbClr val="085155"/>
                </a:solidFill>
                <a:latin typeface="Calibri"/>
                <a:cs typeface="Calibri"/>
              </a:rPr>
              <a:t>a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v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é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s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e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la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s	</a:t>
            </a:r>
            <a:r>
              <a:rPr sz="2400" spc="-35" dirty="0">
                <a:solidFill>
                  <a:srgbClr val="085155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edes  sociales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ingredientes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frescos.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92439" y="6255009"/>
            <a:ext cx="1287145" cy="329565"/>
          </a:xfrm>
          <a:prstGeom prst="rect">
            <a:avLst/>
          </a:prstGeom>
          <a:solidFill>
            <a:srgbClr val="CC913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55"/>
              </a:lnSpc>
            </a:pP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EJEMPLO: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66358" y="6200857"/>
            <a:ext cx="30619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3"/>
              </a:rPr>
              <a:t>Home</a:t>
            </a:r>
            <a:r>
              <a:rPr sz="2400" u="heavy" spc="-4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2400" u="heavy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3"/>
              </a:rPr>
              <a:t>(thedoughbros.ie)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47124" y="251100"/>
            <a:ext cx="5345430" cy="6017260"/>
            <a:chOff x="6847124" y="251100"/>
            <a:chExt cx="5345430" cy="6017260"/>
          </a:xfrm>
        </p:grpSpPr>
        <p:sp>
          <p:nvSpPr>
            <p:cNvPr id="3" name="object 3"/>
            <p:cNvSpPr/>
            <p:nvPr/>
          </p:nvSpPr>
          <p:spPr>
            <a:xfrm>
              <a:off x="7197437" y="4146121"/>
              <a:ext cx="2954020" cy="1305560"/>
            </a:xfrm>
            <a:custGeom>
              <a:avLst/>
              <a:gdLst/>
              <a:ahLst/>
              <a:cxnLst/>
              <a:rect l="l" t="t" r="r" b="b"/>
              <a:pathLst>
                <a:path w="2954020" h="1305560">
                  <a:moveTo>
                    <a:pt x="1598594" y="1305473"/>
                  </a:moveTo>
                  <a:lnTo>
                    <a:pt x="1414534" y="1305473"/>
                  </a:lnTo>
                  <a:lnTo>
                    <a:pt x="1286263" y="1298996"/>
                  </a:lnTo>
                  <a:lnTo>
                    <a:pt x="1235899" y="1292982"/>
                  </a:lnTo>
                  <a:lnTo>
                    <a:pt x="1186085" y="1285243"/>
                  </a:lnTo>
                  <a:lnTo>
                    <a:pt x="1136852" y="1275811"/>
                  </a:lnTo>
                  <a:lnTo>
                    <a:pt x="1088230" y="1264716"/>
                  </a:lnTo>
                  <a:lnTo>
                    <a:pt x="1040251" y="1251989"/>
                  </a:lnTo>
                  <a:lnTo>
                    <a:pt x="992946" y="1237662"/>
                  </a:lnTo>
                  <a:lnTo>
                    <a:pt x="946345" y="1221764"/>
                  </a:lnTo>
                  <a:lnTo>
                    <a:pt x="900479" y="1204328"/>
                  </a:lnTo>
                  <a:lnTo>
                    <a:pt x="855379" y="1185383"/>
                  </a:lnTo>
                  <a:lnTo>
                    <a:pt x="811077" y="1164962"/>
                  </a:lnTo>
                  <a:lnTo>
                    <a:pt x="767603" y="1143094"/>
                  </a:lnTo>
                  <a:lnTo>
                    <a:pt x="724987" y="1119810"/>
                  </a:lnTo>
                  <a:lnTo>
                    <a:pt x="683262" y="1095142"/>
                  </a:lnTo>
                  <a:lnTo>
                    <a:pt x="642457" y="1069121"/>
                  </a:lnTo>
                  <a:lnTo>
                    <a:pt x="602604" y="1041777"/>
                  </a:lnTo>
                  <a:lnTo>
                    <a:pt x="563734" y="1013141"/>
                  </a:lnTo>
                  <a:lnTo>
                    <a:pt x="525877" y="983244"/>
                  </a:lnTo>
                  <a:lnTo>
                    <a:pt x="489065" y="952118"/>
                  </a:lnTo>
                  <a:lnTo>
                    <a:pt x="453328" y="919792"/>
                  </a:lnTo>
                  <a:lnTo>
                    <a:pt x="418697" y="886299"/>
                  </a:lnTo>
                  <a:lnTo>
                    <a:pt x="385203" y="851668"/>
                  </a:lnTo>
                  <a:lnTo>
                    <a:pt x="352878" y="815931"/>
                  </a:lnTo>
                  <a:lnTo>
                    <a:pt x="321751" y="779119"/>
                  </a:lnTo>
                  <a:lnTo>
                    <a:pt x="291855" y="741262"/>
                  </a:lnTo>
                  <a:lnTo>
                    <a:pt x="263219" y="702391"/>
                  </a:lnTo>
                  <a:lnTo>
                    <a:pt x="233389" y="658521"/>
                  </a:lnTo>
                  <a:lnTo>
                    <a:pt x="234224" y="658521"/>
                  </a:lnTo>
                  <a:lnTo>
                    <a:pt x="197171" y="600945"/>
                  </a:lnTo>
                  <a:lnTo>
                    <a:pt x="171493" y="556434"/>
                  </a:lnTo>
                  <a:lnTo>
                    <a:pt x="147381" y="510935"/>
                  </a:lnTo>
                  <a:lnTo>
                    <a:pt x="124871" y="464486"/>
                  </a:lnTo>
                  <a:lnTo>
                    <a:pt x="104002" y="417124"/>
                  </a:lnTo>
                  <a:lnTo>
                    <a:pt x="84809" y="368885"/>
                  </a:lnTo>
                  <a:lnTo>
                    <a:pt x="67329" y="319806"/>
                  </a:lnTo>
                  <a:lnTo>
                    <a:pt x="51600" y="269923"/>
                  </a:lnTo>
                  <a:lnTo>
                    <a:pt x="37657" y="219274"/>
                  </a:lnTo>
                  <a:lnTo>
                    <a:pt x="25538" y="167896"/>
                  </a:lnTo>
                  <a:lnTo>
                    <a:pt x="15280" y="115824"/>
                  </a:lnTo>
                  <a:lnTo>
                    <a:pt x="6919" y="63097"/>
                  </a:lnTo>
                  <a:lnTo>
                    <a:pt x="492" y="9749"/>
                  </a:lnTo>
                  <a:lnTo>
                    <a:pt x="0" y="0"/>
                  </a:lnTo>
                  <a:lnTo>
                    <a:pt x="1355174" y="0"/>
                  </a:lnTo>
                  <a:lnTo>
                    <a:pt x="1539235" y="0"/>
                  </a:lnTo>
                  <a:lnTo>
                    <a:pt x="1667506" y="6477"/>
                  </a:lnTo>
                  <a:lnTo>
                    <a:pt x="1718352" y="12558"/>
                  </a:lnTo>
                  <a:lnTo>
                    <a:pt x="1768637" y="20396"/>
                  </a:lnTo>
                  <a:lnTo>
                    <a:pt x="1818329" y="29959"/>
                  </a:lnTo>
                  <a:lnTo>
                    <a:pt x="1867397" y="41217"/>
                  </a:lnTo>
                  <a:lnTo>
                    <a:pt x="1915808" y="54136"/>
                  </a:lnTo>
                  <a:lnTo>
                    <a:pt x="1963532" y="68686"/>
                  </a:lnTo>
                  <a:lnTo>
                    <a:pt x="2010535" y="84834"/>
                  </a:lnTo>
                  <a:lnTo>
                    <a:pt x="2056787" y="102549"/>
                  </a:lnTo>
                  <a:lnTo>
                    <a:pt x="2102256" y="121799"/>
                  </a:lnTo>
                  <a:lnTo>
                    <a:pt x="2146909" y="142552"/>
                  </a:lnTo>
                  <a:lnTo>
                    <a:pt x="2190715" y="164776"/>
                  </a:lnTo>
                  <a:lnTo>
                    <a:pt x="2233643" y="188439"/>
                  </a:lnTo>
                  <a:lnTo>
                    <a:pt x="2275659" y="213510"/>
                  </a:lnTo>
                  <a:lnTo>
                    <a:pt x="2316733" y="239957"/>
                  </a:lnTo>
                  <a:lnTo>
                    <a:pt x="2356833" y="267748"/>
                  </a:lnTo>
                  <a:lnTo>
                    <a:pt x="2395926" y="296850"/>
                  </a:lnTo>
                  <a:lnTo>
                    <a:pt x="2433982" y="327234"/>
                  </a:lnTo>
                  <a:lnTo>
                    <a:pt x="2470968" y="358865"/>
                  </a:lnTo>
                  <a:lnTo>
                    <a:pt x="2506852" y="391714"/>
                  </a:lnTo>
                  <a:lnTo>
                    <a:pt x="2541603" y="425747"/>
                  </a:lnTo>
                  <a:lnTo>
                    <a:pt x="2575189" y="460933"/>
                  </a:lnTo>
                  <a:lnTo>
                    <a:pt x="2607577" y="497241"/>
                  </a:lnTo>
                  <a:lnTo>
                    <a:pt x="2638737" y="534638"/>
                  </a:lnTo>
                  <a:lnTo>
                    <a:pt x="2668636" y="573093"/>
                  </a:lnTo>
                  <a:lnTo>
                    <a:pt x="2697243" y="612573"/>
                  </a:lnTo>
                  <a:lnTo>
                    <a:pt x="2724525" y="653048"/>
                  </a:lnTo>
                  <a:lnTo>
                    <a:pt x="2736437" y="672259"/>
                  </a:lnTo>
                  <a:lnTo>
                    <a:pt x="2741235" y="679551"/>
                  </a:lnTo>
                  <a:lnTo>
                    <a:pt x="2766942" y="722017"/>
                  </a:lnTo>
                  <a:lnTo>
                    <a:pt x="2791204" y="765427"/>
                  </a:lnTo>
                  <a:lnTo>
                    <a:pt x="2813989" y="809748"/>
                  </a:lnTo>
                  <a:lnTo>
                    <a:pt x="2835263" y="854946"/>
                  </a:lnTo>
                  <a:lnTo>
                    <a:pt x="2854994" y="900988"/>
                  </a:lnTo>
                  <a:lnTo>
                    <a:pt x="2873148" y="947841"/>
                  </a:lnTo>
                  <a:lnTo>
                    <a:pt x="2889692" y="995472"/>
                  </a:lnTo>
                  <a:lnTo>
                    <a:pt x="2904592" y="1043847"/>
                  </a:lnTo>
                  <a:lnTo>
                    <a:pt x="2917816" y="1092933"/>
                  </a:lnTo>
                  <a:lnTo>
                    <a:pt x="2929329" y="1142697"/>
                  </a:lnTo>
                  <a:lnTo>
                    <a:pt x="2939099" y="1193106"/>
                  </a:lnTo>
                  <a:lnTo>
                    <a:pt x="2947093" y="1244126"/>
                  </a:lnTo>
                  <a:lnTo>
                    <a:pt x="2953277" y="1295724"/>
                  </a:lnTo>
                  <a:lnTo>
                    <a:pt x="2953769" y="1305473"/>
                  </a:lnTo>
                  <a:lnTo>
                    <a:pt x="1598594" y="1305473"/>
                  </a:lnTo>
                  <a:close/>
                </a:path>
              </a:pathLst>
            </a:custGeom>
            <a:solidFill>
              <a:srgbClr val="406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57087" y="4984845"/>
              <a:ext cx="1835150" cy="815340"/>
            </a:xfrm>
            <a:custGeom>
              <a:avLst/>
              <a:gdLst/>
              <a:ahLst/>
              <a:cxnLst/>
              <a:rect l="l" t="t" r="r" b="b"/>
              <a:pathLst>
                <a:path w="1835150" h="815339">
                  <a:moveTo>
                    <a:pt x="956015" y="0"/>
                  </a:moveTo>
                  <a:lnTo>
                    <a:pt x="841695" y="0"/>
                  </a:lnTo>
                  <a:lnTo>
                    <a:pt x="0" y="0"/>
                  </a:lnTo>
                  <a:lnTo>
                    <a:pt x="6745" y="55906"/>
                  </a:lnTo>
                  <a:lnTo>
                    <a:pt x="15861" y="104829"/>
                  </a:lnTo>
                  <a:lnTo>
                    <a:pt x="27578" y="152778"/>
                  </a:lnTo>
                  <a:lnTo>
                    <a:pt x="41817" y="199676"/>
                  </a:lnTo>
                  <a:lnTo>
                    <a:pt x="58503" y="245447"/>
                  </a:lnTo>
                  <a:lnTo>
                    <a:pt x="77557" y="290011"/>
                  </a:lnTo>
                  <a:lnTo>
                    <a:pt x="98903" y="333291"/>
                  </a:lnTo>
                  <a:lnTo>
                    <a:pt x="122463" y="375211"/>
                  </a:lnTo>
                  <a:lnTo>
                    <a:pt x="145475" y="411159"/>
                  </a:lnTo>
                  <a:lnTo>
                    <a:pt x="144957" y="411159"/>
                  </a:lnTo>
                  <a:lnTo>
                    <a:pt x="193563" y="478650"/>
                  </a:lnTo>
                  <a:lnTo>
                    <a:pt x="225781" y="516955"/>
                  </a:lnTo>
                  <a:lnTo>
                    <a:pt x="260051" y="553378"/>
                  </a:lnTo>
                  <a:lnTo>
                    <a:pt x="296282" y="587828"/>
                  </a:lnTo>
                  <a:lnTo>
                    <a:pt x="334387" y="620216"/>
                  </a:lnTo>
                  <a:lnTo>
                    <a:pt x="374275" y="650453"/>
                  </a:lnTo>
                  <a:lnTo>
                    <a:pt x="415859" y="678450"/>
                  </a:lnTo>
                  <a:lnTo>
                    <a:pt x="459049" y="704118"/>
                  </a:lnTo>
                  <a:lnTo>
                    <a:pt x="503757" y="727366"/>
                  </a:lnTo>
                  <a:lnTo>
                    <a:pt x="549893" y="748106"/>
                  </a:lnTo>
                  <a:lnTo>
                    <a:pt x="597370" y="766248"/>
                  </a:lnTo>
                  <a:lnTo>
                    <a:pt x="646097" y="781703"/>
                  </a:lnTo>
                  <a:lnTo>
                    <a:pt x="695985" y="794382"/>
                  </a:lnTo>
                  <a:lnTo>
                    <a:pt x="746948" y="804195"/>
                  </a:lnTo>
                  <a:lnTo>
                    <a:pt x="798894" y="811053"/>
                  </a:lnTo>
                  <a:lnTo>
                    <a:pt x="878563" y="815097"/>
                  </a:lnTo>
                  <a:lnTo>
                    <a:pt x="992883" y="815097"/>
                  </a:lnTo>
                  <a:lnTo>
                    <a:pt x="1834579" y="815097"/>
                  </a:lnTo>
                  <a:lnTo>
                    <a:pt x="1827459" y="756841"/>
                  </a:lnTo>
                  <a:lnTo>
                    <a:pt x="1817711" y="705659"/>
                  </a:lnTo>
                  <a:lnTo>
                    <a:pt x="1805118" y="655553"/>
                  </a:lnTo>
                  <a:lnTo>
                    <a:pt x="1789768" y="606613"/>
                  </a:lnTo>
                  <a:lnTo>
                    <a:pt x="1771750" y="558928"/>
                  </a:lnTo>
                  <a:lnTo>
                    <a:pt x="1751153" y="512586"/>
                  </a:lnTo>
                  <a:lnTo>
                    <a:pt x="1728064" y="467677"/>
                  </a:lnTo>
                  <a:lnTo>
                    <a:pt x="1702574" y="424290"/>
                  </a:lnTo>
                  <a:lnTo>
                    <a:pt x="1699593" y="419738"/>
                  </a:lnTo>
                  <a:lnTo>
                    <a:pt x="1692195" y="407743"/>
                  </a:lnTo>
                  <a:lnTo>
                    <a:pt x="1664240" y="366991"/>
                  </a:lnTo>
                  <a:lnTo>
                    <a:pt x="1634146" y="327911"/>
                  </a:lnTo>
                  <a:lnTo>
                    <a:pt x="1601998" y="290588"/>
                  </a:lnTo>
                  <a:lnTo>
                    <a:pt x="1567880" y="255107"/>
                  </a:lnTo>
                  <a:lnTo>
                    <a:pt x="1531877" y="221553"/>
                  </a:lnTo>
                  <a:lnTo>
                    <a:pt x="1494074" y="190012"/>
                  </a:lnTo>
                  <a:lnTo>
                    <a:pt x="1454555" y="160569"/>
                  </a:lnTo>
                  <a:lnTo>
                    <a:pt x="1413406" y="133309"/>
                  </a:lnTo>
                  <a:lnTo>
                    <a:pt x="1370711" y="108317"/>
                  </a:lnTo>
                  <a:lnTo>
                    <a:pt x="1326554" y="85679"/>
                  </a:lnTo>
                  <a:lnTo>
                    <a:pt x="1281022" y="65479"/>
                  </a:lnTo>
                  <a:lnTo>
                    <a:pt x="1234198" y="47803"/>
                  </a:lnTo>
                  <a:lnTo>
                    <a:pt x="1186168" y="32736"/>
                  </a:lnTo>
                  <a:lnTo>
                    <a:pt x="1137015" y="20364"/>
                  </a:lnTo>
                  <a:lnTo>
                    <a:pt x="1086826" y="10772"/>
                  </a:lnTo>
                  <a:lnTo>
                    <a:pt x="1035684" y="4044"/>
                  </a:lnTo>
                  <a:lnTo>
                    <a:pt x="956015" y="0"/>
                  </a:lnTo>
                  <a:close/>
                </a:path>
              </a:pathLst>
            </a:custGeom>
            <a:ln w="12699">
              <a:solidFill>
                <a:srgbClr val="F4C0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47124" y="251100"/>
              <a:ext cx="5344874" cy="6017249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495790" y="1545048"/>
            <a:ext cx="5377815" cy="0"/>
          </a:xfrm>
          <a:custGeom>
            <a:avLst/>
            <a:gdLst/>
            <a:ahLst/>
            <a:cxnLst/>
            <a:rect l="l" t="t" r="r" b="b"/>
            <a:pathLst>
              <a:path w="5377815">
                <a:moveTo>
                  <a:pt x="5377589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F4C0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2624" y="628309"/>
            <a:ext cx="5633720" cy="4660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850" spc="-10" dirty="0"/>
              <a:t>Tecnologías</a:t>
            </a:r>
            <a:r>
              <a:rPr sz="2850" dirty="0"/>
              <a:t> </a:t>
            </a:r>
            <a:r>
              <a:rPr sz="2850" spc="15" dirty="0"/>
              <a:t>de</a:t>
            </a:r>
            <a:r>
              <a:rPr sz="2850" spc="5" dirty="0"/>
              <a:t> </a:t>
            </a:r>
            <a:r>
              <a:rPr sz="2850" spc="10" dirty="0"/>
              <a:t>servicios</a:t>
            </a:r>
            <a:r>
              <a:rPr sz="2850" dirty="0"/>
              <a:t> </a:t>
            </a:r>
            <a:r>
              <a:rPr sz="2850" spc="5" dirty="0"/>
              <a:t>alimentarios</a:t>
            </a:r>
            <a:endParaRPr sz="285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pc="-20" dirty="0"/>
              <a:t>INNOVATION</a:t>
            </a:r>
            <a:r>
              <a:rPr spc="-15" dirty="0"/>
              <a:t> </a:t>
            </a:r>
            <a:r>
              <a:rPr spc="-5" dirty="0"/>
              <a:t>FOR</a:t>
            </a:r>
            <a:r>
              <a:rPr spc="-10" dirty="0"/>
              <a:t> </a:t>
            </a:r>
            <a:r>
              <a:rPr spc="-5" dirty="0"/>
              <a:t>THE</a:t>
            </a:r>
            <a:r>
              <a:rPr spc="-10" dirty="0"/>
              <a:t> </a:t>
            </a:r>
            <a:r>
              <a:rPr spc="-5" dirty="0"/>
              <a:t>FOOD</a:t>
            </a:r>
            <a:r>
              <a:rPr spc="-15" dirty="0"/>
              <a:t> </a:t>
            </a:r>
            <a:r>
              <a:rPr spc="-10" dirty="0"/>
              <a:t>SERVICE SECTOR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67863" y="1632186"/>
            <a:ext cx="6487160" cy="350520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300990" marR="5080" indent="-288925" algn="just">
              <a:lnSpc>
                <a:spcPts val="2380"/>
              </a:lnSpc>
              <a:spcBef>
                <a:spcPts val="395"/>
              </a:spcBef>
              <a:buFont typeface="Arial MT"/>
              <a:buChar char="•"/>
              <a:tabLst>
                <a:tab pos="301625" algn="l"/>
              </a:tabLst>
            </a:pP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Debido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 a</a:t>
            </a:r>
            <a:r>
              <a:rPr sz="2200" spc="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406F70"/>
                </a:solidFill>
                <a:latin typeface="Calibri"/>
                <a:cs typeface="Calibri"/>
              </a:rPr>
              <a:t>estas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limitaciones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 a</a:t>
            </a:r>
            <a:r>
              <a:rPr sz="2200" spc="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la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innovación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en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las 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PYMES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de servicios alimentarios, es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importante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que se </a:t>
            </a:r>
            <a:r>
              <a:rPr sz="2200" spc="-484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desarrollen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oportunidades de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colaboración </a:t>
            </a:r>
            <a:r>
              <a:rPr sz="2200" spc="-15" dirty="0">
                <a:solidFill>
                  <a:srgbClr val="406F70"/>
                </a:solidFill>
                <a:latin typeface="Calibri"/>
                <a:cs typeface="Calibri"/>
              </a:rPr>
              <a:t>entre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las 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empresas tecnológicas 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y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las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PYMES. [Fuente: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u="heavy" spc="-10" dirty="0">
                <a:solidFill>
                  <a:srgbClr val="406F70"/>
                </a:solidFill>
                <a:uFill>
                  <a:solidFill>
                    <a:srgbClr val="406F70"/>
                  </a:solidFill>
                </a:uFill>
                <a:latin typeface="Calibri"/>
                <a:cs typeface="Calibri"/>
                <a:hlinkClick r:id="rId3"/>
              </a:rPr>
              <a:t>Food </a:t>
            </a:r>
            <a:r>
              <a:rPr sz="2200" u="heavy" spc="-20" dirty="0">
                <a:solidFill>
                  <a:srgbClr val="406F70"/>
                </a:solidFill>
                <a:uFill>
                  <a:solidFill>
                    <a:srgbClr val="406F70"/>
                  </a:solidFill>
                </a:uFill>
                <a:latin typeface="Calibri"/>
                <a:cs typeface="Calibri"/>
                <a:hlinkClick r:id="rId3"/>
              </a:rPr>
              <a:t>for </a:t>
            </a:r>
            <a:r>
              <a:rPr sz="22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u="heavy" spc="-15" dirty="0">
                <a:solidFill>
                  <a:srgbClr val="406F70"/>
                </a:solidFill>
                <a:uFill>
                  <a:solidFill>
                    <a:srgbClr val="406F70"/>
                  </a:solidFill>
                </a:uFill>
                <a:latin typeface="Calibri"/>
                <a:cs typeface="Calibri"/>
                <a:hlinkClick r:id="rId3"/>
              </a:rPr>
              <a:t>Life</a:t>
            </a:r>
            <a:r>
              <a:rPr sz="2200" spc="-15" dirty="0">
                <a:solidFill>
                  <a:srgbClr val="406F70"/>
                </a:solidFill>
                <a:latin typeface="Calibri"/>
                <a:cs typeface="Calibri"/>
              </a:rPr>
              <a:t>]</a:t>
            </a:r>
            <a:endParaRPr sz="2200">
              <a:latin typeface="Calibri"/>
              <a:cs typeface="Calibri"/>
            </a:endParaRPr>
          </a:p>
          <a:p>
            <a:pPr marL="300990" marR="11430" indent="-288925" algn="just">
              <a:lnSpc>
                <a:spcPts val="2380"/>
              </a:lnSpc>
              <a:spcBef>
                <a:spcPts val="980"/>
              </a:spcBef>
              <a:buFont typeface="Arial MT"/>
              <a:buChar char="•"/>
              <a:tabLst>
                <a:tab pos="301625" algn="l"/>
              </a:tabLst>
            </a:pP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En </a:t>
            </a:r>
            <a:r>
              <a:rPr sz="2200" spc="-15" dirty="0">
                <a:solidFill>
                  <a:srgbClr val="406F70"/>
                </a:solidFill>
                <a:latin typeface="Calibri"/>
                <a:cs typeface="Calibri"/>
              </a:rPr>
              <a:t>este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módulo,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se le </a:t>
            </a:r>
            <a:r>
              <a:rPr sz="2200" spc="-15" dirty="0">
                <a:solidFill>
                  <a:srgbClr val="406F70"/>
                </a:solidFill>
                <a:latin typeface="Calibri"/>
                <a:cs typeface="Calibri"/>
              </a:rPr>
              <a:t>presentará 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algunas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de las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áreas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406F70"/>
                </a:solidFill>
                <a:latin typeface="Calibri"/>
                <a:cs typeface="Calibri"/>
              </a:rPr>
              <a:t>clave</a:t>
            </a:r>
            <a:r>
              <a:rPr sz="2200" spc="15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en</a:t>
            </a:r>
            <a:r>
              <a:rPr sz="2200" spc="15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las</a:t>
            </a:r>
            <a:r>
              <a:rPr sz="2200" spc="15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que</a:t>
            </a:r>
            <a:r>
              <a:rPr sz="2200" spc="15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se</a:t>
            </a:r>
            <a:r>
              <a:rPr sz="2200" spc="16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406F70"/>
                </a:solidFill>
                <a:latin typeface="Calibri"/>
                <a:cs typeface="Calibri"/>
              </a:rPr>
              <a:t>está</a:t>
            </a:r>
            <a:r>
              <a:rPr sz="2200" spc="15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implementando</a:t>
            </a:r>
            <a:r>
              <a:rPr sz="2200" spc="15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la</a:t>
            </a:r>
            <a:r>
              <a:rPr sz="2200" spc="15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tecnología </a:t>
            </a:r>
            <a:r>
              <a:rPr sz="2200" spc="-484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y</a:t>
            </a:r>
            <a:r>
              <a:rPr sz="2200" spc="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cómo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ciertas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tecnologías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406F70"/>
                </a:solidFill>
                <a:latin typeface="Calibri"/>
                <a:cs typeface="Calibri"/>
              </a:rPr>
              <a:t>están</a:t>
            </a:r>
            <a:r>
              <a:rPr sz="2200" spc="47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ofreciendo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soluciones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tecnológicas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fácilmente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implementables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406F70"/>
                </a:solidFill>
                <a:latin typeface="Calibri"/>
                <a:cs typeface="Calibri"/>
              </a:rPr>
              <a:t>para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las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PYMES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del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sector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alimentario.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Su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aprendizaje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406F70"/>
                </a:solidFill>
                <a:latin typeface="Calibri"/>
                <a:cs typeface="Calibri"/>
              </a:rPr>
              <a:t>aumentará</a:t>
            </a:r>
            <a:r>
              <a:rPr sz="2200" spc="32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a</a:t>
            </a:r>
            <a:r>
              <a:rPr sz="2200" spc="32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406F70"/>
                </a:solidFill>
                <a:latin typeface="Calibri"/>
                <a:cs typeface="Calibri"/>
              </a:rPr>
              <a:t>través</a:t>
            </a:r>
            <a:r>
              <a:rPr sz="2200" spc="3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de</a:t>
            </a:r>
            <a:r>
              <a:rPr sz="2200" spc="32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estudios</a:t>
            </a:r>
            <a:r>
              <a:rPr sz="2200" spc="3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de</a:t>
            </a:r>
            <a:r>
              <a:rPr sz="2200" spc="32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casos</a:t>
            </a:r>
            <a:r>
              <a:rPr sz="2200" spc="32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específicos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6163" y="5380209"/>
            <a:ext cx="547878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07490" algn="l"/>
                <a:tab pos="2503170" algn="l"/>
                <a:tab pos="3985260" algn="l"/>
              </a:tabLst>
            </a:pP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adoptado	</a:t>
            </a:r>
            <a:r>
              <a:rPr sz="2200" spc="-15" dirty="0">
                <a:solidFill>
                  <a:srgbClr val="406F70"/>
                </a:solidFill>
                <a:latin typeface="Calibri"/>
                <a:cs typeface="Calibri"/>
              </a:rPr>
              <a:t>estos	</a:t>
            </a:r>
            <a:r>
              <a:rPr sz="2200" spc="-10" dirty="0">
                <a:solidFill>
                  <a:srgbClr val="406F70"/>
                </a:solidFill>
                <a:latin typeface="Calibri"/>
                <a:cs typeface="Calibri"/>
              </a:rPr>
              <a:t>procesos,	satisfaciendo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6163" y="5078457"/>
            <a:ext cx="6203950" cy="662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2510"/>
              </a:lnSpc>
              <a:spcBef>
                <a:spcPts val="100"/>
              </a:spcBef>
              <a:tabLst>
                <a:tab pos="496570" algn="l"/>
                <a:tab pos="1800860" algn="l"/>
                <a:tab pos="2298065" algn="l"/>
                <a:tab pos="3484879" algn="l"/>
                <a:tab pos="5107305" algn="l"/>
                <a:tab pos="5751195" algn="l"/>
              </a:tabLst>
            </a:pP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d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e	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emp</a:t>
            </a:r>
            <a:r>
              <a:rPr sz="2200" spc="-30" dirty="0">
                <a:solidFill>
                  <a:srgbClr val="406F70"/>
                </a:solidFill>
                <a:latin typeface="Calibri"/>
                <a:cs typeface="Calibri"/>
              </a:rPr>
              <a:t>r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esa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s	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d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e	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se</a:t>
            </a:r>
            <a:r>
              <a:rPr sz="2200" spc="15" dirty="0">
                <a:solidFill>
                  <a:srgbClr val="406F70"/>
                </a:solidFill>
                <a:latin typeface="Calibri"/>
                <a:cs typeface="Calibri"/>
              </a:rPr>
              <a:t>r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vicio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s	alime</a:t>
            </a:r>
            <a:r>
              <a:rPr sz="2200" spc="-20" dirty="0">
                <a:solidFill>
                  <a:srgbClr val="406F70"/>
                </a:solidFill>
                <a:latin typeface="Calibri"/>
                <a:cs typeface="Calibri"/>
              </a:rPr>
              <a:t>n</a:t>
            </a:r>
            <a:r>
              <a:rPr sz="2200" spc="-30" dirty="0">
                <a:solidFill>
                  <a:srgbClr val="406F70"/>
                </a:solidFill>
                <a:latin typeface="Calibri"/>
                <a:cs typeface="Calibri"/>
              </a:rPr>
              <a:t>t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arios	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qu</a:t>
            </a:r>
            <a:r>
              <a:rPr sz="2200" dirty="0">
                <a:solidFill>
                  <a:srgbClr val="406F70"/>
                </a:solidFill>
                <a:latin typeface="Calibri"/>
                <a:cs typeface="Calibri"/>
              </a:rPr>
              <a:t>e	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han</a:t>
            </a:r>
            <a:endParaRPr sz="2200">
              <a:latin typeface="Calibri"/>
              <a:cs typeface="Calibri"/>
            </a:endParaRPr>
          </a:p>
          <a:p>
            <a:pPr marR="19685" algn="r">
              <a:lnSpc>
                <a:spcPts val="2510"/>
              </a:lnSpc>
            </a:pP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las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6163" y="5681961"/>
            <a:ext cx="32772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necesidades</a:t>
            </a:r>
            <a:r>
              <a:rPr sz="2200" spc="-2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406F70"/>
                </a:solidFill>
                <a:latin typeface="Calibri"/>
                <a:cs typeface="Calibri"/>
              </a:rPr>
              <a:t>del</a:t>
            </a:r>
            <a:r>
              <a:rPr sz="2200" spc="-2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200" spc="-30" dirty="0">
                <a:solidFill>
                  <a:srgbClr val="406F70"/>
                </a:solidFill>
                <a:latin typeface="Calibri"/>
                <a:cs typeface="Calibri"/>
              </a:rPr>
              <a:t>consumidor.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51A9F1-7C04-4DC9-93DB-D7D634E9F7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88319" y="3428823"/>
            <a:ext cx="7886801" cy="169992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US" sz="5200" b="1" dirty="0">
                <a:solidFill>
                  <a:srgbClr val="F5C05B"/>
                </a:solidFill>
                <a:cs typeface="Calibri"/>
              </a:rPr>
              <a:t>5. Marketing </a:t>
            </a:r>
            <a:endParaRPr lang="en-US" dirty="0"/>
          </a:p>
          <a:p>
            <a:pPr>
              <a:defRPr/>
            </a:pPr>
            <a:r>
              <a:rPr lang="es-ES" dirty="0">
                <a:solidFill>
                  <a:schemeClr val="bg1"/>
                </a:solidFill>
              </a:rPr>
              <a:t>Tecnología para la captación de clientes</a:t>
            </a:r>
            <a:r>
              <a:rPr lang="en-US" dirty="0">
                <a:solidFill>
                  <a:schemeClr val="bg1"/>
                </a:solidFill>
                <a:latin typeface="Calibri" panose="020F0502020204030204"/>
                <a:cs typeface="Calibri"/>
              </a:rPr>
              <a:t> </a:t>
            </a:r>
            <a:endParaRPr lang="en-US" dirty="0">
              <a:solidFill>
                <a:schemeClr val="bg1"/>
              </a:solidFill>
            </a:endParaRPr>
          </a:p>
          <a:p>
            <a:endParaRPr lang="en-US" sz="4800" b="1" dirty="0">
              <a:solidFill>
                <a:srgbClr val="F5C05B"/>
              </a:solidFill>
              <a:cs typeface="Calibri"/>
            </a:endParaRPr>
          </a:p>
          <a:p>
            <a:endParaRPr lang="en-US" sz="4800" b="1" dirty="0">
              <a:solidFill>
                <a:srgbClr val="F5C05B"/>
              </a:solidFill>
              <a:cs typeface="Calibri"/>
            </a:endParaRPr>
          </a:p>
          <a:p>
            <a:endParaRPr lang="en-US" sz="4800" b="1" dirty="0">
              <a:solidFill>
                <a:srgbClr val="F5C05B"/>
              </a:solidFill>
            </a:endParaRPr>
          </a:p>
          <a:p>
            <a:endParaRPr lang="en-IE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B9F6DCA7-743C-43A9-A85A-A72AD6358537}"/>
              </a:ext>
            </a:extLst>
          </p:cNvPr>
          <p:cNvSpPr txBox="1"/>
          <p:nvPr/>
        </p:nvSpPr>
        <p:spPr>
          <a:xfrm>
            <a:off x="8681884" y="410496"/>
            <a:ext cx="2743200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085156"/>
                </a:solidFill>
                <a:cs typeface="Calibri"/>
              </a:rPr>
              <a:t>MÓDULO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4399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8432" y="6223371"/>
            <a:ext cx="203963" cy="26982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234807" y="1711825"/>
            <a:ext cx="5377815" cy="0"/>
          </a:xfrm>
          <a:custGeom>
            <a:avLst/>
            <a:gdLst/>
            <a:ahLst/>
            <a:cxnLst/>
            <a:rect l="l" t="t" r="r" b="b"/>
            <a:pathLst>
              <a:path w="5377815">
                <a:moveTo>
                  <a:pt x="5377588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F4C0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5651500" cy="6247130"/>
            <a:chOff x="0" y="0"/>
            <a:chExt cx="5651500" cy="6247130"/>
          </a:xfrm>
        </p:grpSpPr>
        <p:sp>
          <p:nvSpPr>
            <p:cNvPr id="5" name="object 5"/>
            <p:cNvSpPr/>
            <p:nvPr/>
          </p:nvSpPr>
          <p:spPr>
            <a:xfrm>
              <a:off x="2085425" y="4109756"/>
              <a:ext cx="2954020" cy="1305560"/>
            </a:xfrm>
            <a:custGeom>
              <a:avLst/>
              <a:gdLst/>
              <a:ahLst/>
              <a:cxnLst/>
              <a:rect l="l" t="t" r="r" b="b"/>
              <a:pathLst>
                <a:path w="2954020" h="1305560">
                  <a:moveTo>
                    <a:pt x="1539235" y="1305473"/>
                  </a:moveTo>
                  <a:lnTo>
                    <a:pt x="1355174" y="1305473"/>
                  </a:lnTo>
                  <a:lnTo>
                    <a:pt x="0" y="1305472"/>
                  </a:lnTo>
                  <a:lnTo>
                    <a:pt x="6675" y="1244126"/>
                  </a:lnTo>
                  <a:lnTo>
                    <a:pt x="14669" y="1193106"/>
                  </a:lnTo>
                  <a:lnTo>
                    <a:pt x="24440" y="1142697"/>
                  </a:lnTo>
                  <a:lnTo>
                    <a:pt x="35954" y="1092933"/>
                  </a:lnTo>
                  <a:lnTo>
                    <a:pt x="49177" y="1043847"/>
                  </a:lnTo>
                  <a:lnTo>
                    <a:pt x="64077" y="995472"/>
                  </a:lnTo>
                  <a:lnTo>
                    <a:pt x="80621" y="947841"/>
                  </a:lnTo>
                  <a:lnTo>
                    <a:pt x="98775" y="900988"/>
                  </a:lnTo>
                  <a:lnTo>
                    <a:pt x="118506" y="854946"/>
                  </a:lnTo>
                  <a:lnTo>
                    <a:pt x="139781" y="809748"/>
                  </a:lnTo>
                  <a:lnTo>
                    <a:pt x="162566" y="765427"/>
                  </a:lnTo>
                  <a:lnTo>
                    <a:pt x="186828" y="722017"/>
                  </a:lnTo>
                  <a:lnTo>
                    <a:pt x="212534" y="679551"/>
                  </a:lnTo>
                  <a:lnTo>
                    <a:pt x="217332" y="672259"/>
                  </a:lnTo>
                  <a:lnTo>
                    <a:pt x="229244" y="653048"/>
                  </a:lnTo>
                  <a:lnTo>
                    <a:pt x="256527" y="612573"/>
                  </a:lnTo>
                  <a:lnTo>
                    <a:pt x="285133" y="573093"/>
                  </a:lnTo>
                  <a:lnTo>
                    <a:pt x="315032" y="534638"/>
                  </a:lnTo>
                  <a:lnTo>
                    <a:pt x="346192" y="497241"/>
                  </a:lnTo>
                  <a:lnTo>
                    <a:pt x="378581" y="460933"/>
                  </a:lnTo>
                  <a:lnTo>
                    <a:pt x="412167" y="425747"/>
                  </a:lnTo>
                  <a:lnTo>
                    <a:pt x="446917" y="391714"/>
                  </a:lnTo>
                  <a:lnTo>
                    <a:pt x="482802" y="358865"/>
                  </a:lnTo>
                  <a:lnTo>
                    <a:pt x="519787" y="327233"/>
                  </a:lnTo>
                  <a:lnTo>
                    <a:pt x="557843" y="296850"/>
                  </a:lnTo>
                  <a:lnTo>
                    <a:pt x="596936" y="267747"/>
                  </a:lnTo>
                  <a:lnTo>
                    <a:pt x="637036" y="239957"/>
                  </a:lnTo>
                  <a:lnTo>
                    <a:pt x="678110" y="213510"/>
                  </a:lnTo>
                  <a:lnTo>
                    <a:pt x="720127" y="188439"/>
                  </a:lnTo>
                  <a:lnTo>
                    <a:pt x="763054" y="164776"/>
                  </a:lnTo>
                  <a:lnTo>
                    <a:pt x="806860" y="142552"/>
                  </a:lnTo>
                  <a:lnTo>
                    <a:pt x="851513" y="121799"/>
                  </a:lnTo>
                  <a:lnTo>
                    <a:pt x="896982" y="102549"/>
                  </a:lnTo>
                  <a:lnTo>
                    <a:pt x="943234" y="84834"/>
                  </a:lnTo>
                  <a:lnTo>
                    <a:pt x="990238" y="68686"/>
                  </a:lnTo>
                  <a:lnTo>
                    <a:pt x="1037961" y="54136"/>
                  </a:lnTo>
                  <a:lnTo>
                    <a:pt x="1086373" y="41217"/>
                  </a:lnTo>
                  <a:lnTo>
                    <a:pt x="1135440" y="29959"/>
                  </a:lnTo>
                  <a:lnTo>
                    <a:pt x="1185132" y="20396"/>
                  </a:lnTo>
                  <a:lnTo>
                    <a:pt x="1235417" y="12558"/>
                  </a:lnTo>
                  <a:lnTo>
                    <a:pt x="1286263" y="6477"/>
                  </a:lnTo>
                  <a:lnTo>
                    <a:pt x="1414534" y="0"/>
                  </a:lnTo>
                  <a:lnTo>
                    <a:pt x="1598594" y="0"/>
                  </a:lnTo>
                  <a:lnTo>
                    <a:pt x="2953769" y="0"/>
                  </a:lnTo>
                  <a:lnTo>
                    <a:pt x="2946850" y="63097"/>
                  </a:lnTo>
                  <a:lnTo>
                    <a:pt x="2938489" y="115824"/>
                  </a:lnTo>
                  <a:lnTo>
                    <a:pt x="2928231" y="167896"/>
                  </a:lnTo>
                  <a:lnTo>
                    <a:pt x="2916112" y="219274"/>
                  </a:lnTo>
                  <a:lnTo>
                    <a:pt x="2902170" y="269923"/>
                  </a:lnTo>
                  <a:lnTo>
                    <a:pt x="2886440" y="319805"/>
                  </a:lnTo>
                  <a:lnTo>
                    <a:pt x="2868961" y="368885"/>
                  </a:lnTo>
                  <a:lnTo>
                    <a:pt x="2849768" y="417124"/>
                  </a:lnTo>
                  <a:lnTo>
                    <a:pt x="2828898" y="464486"/>
                  </a:lnTo>
                  <a:lnTo>
                    <a:pt x="2806389" y="510935"/>
                  </a:lnTo>
                  <a:lnTo>
                    <a:pt x="2782276" y="556434"/>
                  </a:lnTo>
                  <a:lnTo>
                    <a:pt x="2756597" y="600945"/>
                  </a:lnTo>
                  <a:lnTo>
                    <a:pt x="2719546" y="658520"/>
                  </a:lnTo>
                  <a:lnTo>
                    <a:pt x="2720380" y="658520"/>
                  </a:lnTo>
                  <a:lnTo>
                    <a:pt x="2690550" y="702391"/>
                  </a:lnTo>
                  <a:lnTo>
                    <a:pt x="2661914" y="741262"/>
                  </a:lnTo>
                  <a:lnTo>
                    <a:pt x="2632018" y="779118"/>
                  </a:lnTo>
                  <a:lnTo>
                    <a:pt x="2600891" y="815931"/>
                  </a:lnTo>
                  <a:lnTo>
                    <a:pt x="2568566" y="851668"/>
                  </a:lnTo>
                  <a:lnTo>
                    <a:pt x="2535072" y="886299"/>
                  </a:lnTo>
                  <a:lnTo>
                    <a:pt x="2500441" y="919792"/>
                  </a:lnTo>
                  <a:lnTo>
                    <a:pt x="2464704" y="952118"/>
                  </a:lnTo>
                  <a:lnTo>
                    <a:pt x="2427892" y="983244"/>
                  </a:lnTo>
                  <a:lnTo>
                    <a:pt x="2390035" y="1013141"/>
                  </a:lnTo>
                  <a:lnTo>
                    <a:pt x="2351165" y="1041777"/>
                  </a:lnTo>
                  <a:lnTo>
                    <a:pt x="2311312" y="1069121"/>
                  </a:lnTo>
                  <a:lnTo>
                    <a:pt x="2270507" y="1095142"/>
                  </a:lnTo>
                  <a:lnTo>
                    <a:pt x="2228782" y="1119810"/>
                  </a:lnTo>
                  <a:lnTo>
                    <a:pt x="2186167" y="1143094"/>
                  </a:lnTo>
                  <a:lnTo>
                    <a:pt x="2142692" y="1164962"/>
                  </a:lnTo>
                  <a:lnTo>
                    <a:pt x="2098390" y="1185383"/>
                  </a:lnTo>
                  <a:lnTo>
                    <a:pt x="2053290" y="1204328"/>
                  </a:lnTo>
                  <a:lnTo>
                    <a:pt x="2007425" y="1221764"/>
                  </a:lnTo>
                  <a:lnTo>
                    <a:pt x="1960824" y="1237662"/>
                  </a:lnTo>
                  <a:lnTo>
                    <a:pt x="1913518" y="1251989"/>
                  </a:lnTo>
                  <a:lnTo>
                    <a:pt x="1865539" y="1264716"/>
                  </a:lnTo>
                  <a:lnTo>
                    <a:pt x="1816918" y="1275811"/>
                  </a:lnTo>
                  <a:lnTo>
                    <a:pt x="1767684" y="1285243"/>
                  </a:lnTo>
                  <a:lnTo>
                    <a:pt x="1717870" y="1292981"/>
                  </a:lnTo>
                  <a:lnTo>
                    <a:pt x="1667506" y="1298995"/>
                  </a:lnTo>
                  <a:lnTo>
                    <a:pt x="1539235" y="1305472"/>
                  </a:lnTo>
                  <a:close/>
                </a:path>
              </a:pathLst>
            </a:custGeom>
            <a:solidFill>
              <a:srgbClr val="406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04616" y="4992601"/>
              <a:ext cx="1835150" cy="815340"/>
            </a:xfrm>
            <a:custGeom>
              <a:avLst/>
              <a:gdLst/>
              <a:ahLst/>
              <a:cxnLst/>
              <a:rect l="l" t="t" r="r" b="b"/>
              <a:pathLst>
                <a:path w="1835150" h="815339">
                  <a:moveTo>
                    <a:pt x="878563" y="0"/>
                  </a:moveTo>
                  <a:lnTo>
                    <a:pt x="992883" y="0"/>
                  </a:lnTo>
                  <a:lnTo>
                    <a:pt x="1834578" y="0"/>
                  </a:lnTo>
                  <a:lnTo>
                    <a:pt x="1827833" y="55906"/>
                  </a:lnTo>
                  <a:lnTo>
                    <a:pt x="1818717" y="104829"/>
                  </a:lnTo>
                  <a:lnTo>
                    <a:pt x="1807000" y="152778"/>
                  </a:lnTo>
                  <a:lnTo>
                    <a:pt x="1792760" y="199676"/>
                  </a:lnTo>
                  <a:lnTo>
                    <a:pt x="1776075" y="245447"/>
                  </a:lnTo>
                  <a:lnTo>
                    <a:pt x="1757021" y="290011"/>
                  </a:lnTo>
                  <a:lnTo>
                    <a:pt x="1735676" y="333291"/>
                  </a:lnTo>
                  <a:lnTo>
                    <a:pt x="1712115" y="375211"/>
                  </a:lnTo>
                  <a:lnTo>
                    <a:pt x="1689103" y="411159"/>
                  </a:lnTo>
                  <a:lnTo>
                    <a:pt x="1689621" y="411159"/>
                  </a:lnTo>
                  <a:lnTo>
                    <a:pt x="1641015" y="478650"/>
                  </a:lnTo>
                  <a:lnTo>
                    <a:pt x="1608796" y="516955"/>
                  </a:lnTo>
                  <a:lnTo>
                    <a:pt x="1574527" y="553378"/>
                  </a:lnTo>
                  <a:lnTo>
                    <a:pt x="1538295" y="587828"/>
                  </a:lnTo>
                  <a:lnTo>
                    <a:pt x="1500191" y="620216"/>
                  </a:lnTo>
                  <a:lnTo>
                    <a:pt x="1460302" y="650453"/>
                  </a:lnTo>
                  <a:lnTo>
                    <a:pt x="1418718" y="678450"/>
                  </a:lnTo>
                  <a:lnTo>
                    <a:pt x="1375528" y="704118"/>
                  </a:lnTo>
                  <a:lnTo>
                    <a:pt x="1330820" y="727366"/>
                  </a:lnTo>
                  <a:lnTo>
                    <a:pt x="1284684" y="748106"/>
                  </a:lnTo>
                  <a:lnTo>
                    <a:pt x="1237208" y="766248"/>
                  </a:lnTo>
                  <a:lnTo>
                    <a:pt x="1188481" y="781703"/>
                  </a:lnTo>
                  <a:lnTo>
                    <a:pt x="1138592" y="794382"/>
                  </a:lnTo>
                  <a:lnTo>
                    <a:pt x="1087630" y="804195"/>
                  </a:lnTo>
                  <a:lnTo>
                    <a:pt x="1035684" y="811053"/>
                  </a:lnTo>
                  <a:lnTo>
                    <a:pt x="956015" y="815097"/>
                  </a:lnTo>
                  <a:lnTo>
                    <a:pt x="841695" y="815097"/>
                  </a:lnTo>
                  <a:lnTo>
                    <a:pt x="0" y="815097"/>
                  </a:lnTo>
                  <a:lnTo>
                    <a:pt x="7119" y="756841"/>
                  </a:lnTo>
                  <a:lnTo>
                    <a:pt x="16867" y="705659"/>
                  </a:lnTo>
                  <a:lnTo>
                    <a:pt x="29460" y="655553"/>
                  </a:lnTo>
                  <a:lnTo>
                    <a:pt x="44810" y="606613"/>
                  </a:lnTo>
                  <a:lnTo>
                    <a:pt x="62828" y="558928"/>
                  </a:lnTo>
                  <a:lnTo>
                    <a:pt x="83425" y="512586"/>
                  </a:lnTo>
                  <a:lnTo>
                    <a:pt x="106514" y="467677"/>
                  </a:lnTo>
                  <a:lnTo>
                    <a:pt x="132004" y="424290"/>
                  </a:lnTo>
                  <a:lnTo>
                    <a:pt x="134984" y="419738"/>
                  </a:lnTo>
                  <a:lnTo>
                    <a:pt x="142383" y="407743"/>
                  </a:lnTo>
                  <a:lnTo>
                    <a:pt x="170337" y="366991"/>
                  </a:lnTo>
                  <a:lnTo>
                    <a:pt x="200431" y="327911"/>
                  </a:lnTo>
                  <a:lnTo>
                    <a:pt x="232580" y="290588"/>
                  </a:lnTo>
                  <a:lnTo>
                    <a:pt x="266698" y="255107"/>
                  </a:lnTo>
                  <a:lnTo>
                    <a:pt x="302701" y="221553"/>
                  </a:lnTo>
                  <a:lnTo>
                    <a:pt x="340504" y="190012"/>
                  </a:lnTo>
                  <a:lnTo>
                    <a:pt x="380023" y="160569"/>
                  </a:lnTo>
                  <a:lnTo>
                    <a:pt x="421172" y="133309"/>
                  </a:lnTo>
                  <a:lnTo>
                    <a:pt x="463867" y="108317"/>
                  </a:lnTo>
                  <a:lnTo>
                    <a:pt x="508024" y="85679"/>
                  </a:lnTo>
                  <a:lnTo>
                    <a:pt x="553556" y="65479"/>
                  </a:lnTo>
                  <a:lnTo>
                    <a:pt x="600380" y="47803"/>
                  </a:lnTo>
                  <a:lnTo>
                    <a:pt x="648410" y="32736"/>
                  </a:lnTo>
                  <a:lnTo>
                    <a:pt x="697563" y="20364"/>
                  </a:lnTo>
                  <a:lnTo>
                    <a:pt x="747753" y="10772"/>
                  </a:lnTo>
                  <a:lnTo>
                    <a:pt x="798894" y="4044"/>
                  </a:lnTo>
                  <a:lnTo>
                    <a:pt x="878563" y="0"/>
                  </a:lnTo>
                  <a:close/>
                </a:path>
              </a:pathLst>
            </a:custGeom>
            <a:ln w="12699">
              <a:solidFill>
                <a:srgbClr val="F4C0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5651292" cy="624697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8666480">
              <a:lnSpc>
                <a:spcPct val="100000"/>
              </a:lnSpc>
              <a:spcBef>
                <a:spcPts val="484"/>
              </a:spcBef>
            </a:pPr>
            <a:r>
              <a:rPr dirty="0"/>
              <a:t>5.</a:t>
            </a:r>
            <a:r>
              <a:rPr spc="-85" dirty="0"/>
              <a:t> </a:t>
            </a:r>
            <a:r>
              <a:rPr spc="-15" dirty="0"/>
              <a:t>Marketing</a:t>
            </a:r>
          </a:p>
          <a:p>
            <a:pPr marL="5405755">
              <a:lnSpc>
                <a:spcPct val="100000"/>
              </a:lnSpc>
              <a:spcBef>
                <a:spcPts val="270"/>
              </a:spcBef>
            </a:pPr>
            <a:r>
              <a:rPr sz="3050" b="0" spc="-30" dirty="0">
                <a:latin typeface="Calibri"/>
                <a:cs typeface="Calibri"/>
              </a:rPr>
              <a:t>Tecnología</a:t>
            </a:r>
            <a:r>
              <a:rPr sz="3050" b="0" spc="-10" dirty="0">
                <a:latin typeface="Calibri"/>
                <a:cs typeface="Calibri"/>
              </a:rPr>
              <a:t> </a:t>
            </a:r>
            <a:r>
              <a:rPr sz="3050" b="0" spc="-15" dirty="0">
                <a:latin typeface="Calibri"/>
                <a:cs typeface="Calibri"/>
              </a:rPr>
              <a:t>para</a:t>
            </a:r>
            <a:r>
              <a:rPr sz="3050" b="0" dirty="0">
                <a:latin typeface="Calibri"/>
                <a:cs typeface="Calibri"/>
              </a:rPr>
              <a:t> la</a:t>
            </a:r>
            <a:r>
              <a:rPr sz="3050" b="0" spc="-5" dirty="0">
                <a:latin typeface="Calibri"/>
                <a:cs typeface="Calibri"/>
              </a:rPr>
              <a:t> </a:t>
            </a:r>
            <a:r>
              <a:rPr sz="3050" b="0" spc="-10" dirty="0">
                <a:latin typeface="Calibri"/>
                <a:cs typeface="Calibri"/>
              </a:rPr>
              <a:t>captación</a:t>
            </a:r>
            <a:r>
              <a:rPr sz="3050" b="0" dirty="0">
                <a:latin typeface="Calibri"/>
                <a:cs typeface="Calibri"/>
              </a:rPr>
              <a:t> de</a:t>
            </a:r>
            <a:r>
              <a:rPr sz="3050" b="0" spc="-5" dirty="0">
                <a:latin typeface="Calibri"/>
                <a:cs typeface="Calibri"/>
              </a:rPr>
              <a:t> </a:t>
            </a:r>
            <a:r>
              <a:rPr sz="3050" b="0" spc="-10" dirty="0">
                <a:latin typeface="Calibri"/>
                <a:cs typeface="Calibri"/>
              </a:rPr>
              <a:t>clientes</a:t>
            </a:r>
            <a:endParaRPr sz="30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62488" y="6299048"/>
            <a:ext cx="237236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000" spc="-20" dirty="0">
                <a:solidFill>
                  <a:srgbClr val="406F70"/>
                </a:solidFill>
                <a:latin typeface="Calibri"/>
                <a:cs typeface="Calibri"/>
              </a:rPr>
              <a:t>INNOVATION</a:t>
            </a:r>
            <a:r>
              <a:rPr sz="10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6F70"/>
                </a:solidFill>
                <a:latin typeface="Calibri"/>
                <a:cs typeface="Calibri"/>
              </a:rPr>
              <a:t>FOR</a:t>
            </a:r>
            <a:r>
              <a:rPr sz="10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6F70"/>
                </a:solidFill>
                <a:latin typeface="Calibri"/>
                <a:cs typeface="Calibri"/>
              </a:rPr>
              <a:t>THE</a:t>
            </a:r>
            <a:r>
              <a:rPr sz="10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6F70"/>
                </a:solidFill>
                <a:latin typeface="Calibri"/>
                <a:cs typeface="Calibri"/>
              </a:rPr>
              <a:t>FOOD</a:t>
            </a:r>
            <a:r>
              <a:rPr sz="10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6F70"/>
                </a:solidFill>
                <a:latin typeface="Calibri"/>
                <a:cs typeface="Calibri"/>
              </a:rPr>
              <a:t>SERVICE SECTOR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73621" y="1952700"/>
            <a:ext cx="5929630" cy="34810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just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Aunque hemos hablado de la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implementación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individual de las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tecnologías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en el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sector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 la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restauración,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es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importante considerar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también </a:t>
            </a:r>
            <a:r>
              <a:rPr sz="2400" spc="-53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el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6F70"/>
                </a:solidFill>
                <a:latin typeface="Calibri"/>
                <a:cs typeface="Calibri"/>
              </a:rPr>
              <a:t>efecto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 transformador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que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la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tecnología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ha </a:t>
            </a:r>
            <a:r>
              <a:rPr sz="2400" spc="-53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tenido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en la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incorporación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y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retención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 los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clientes.</a:t>
            </a:r>
            <a:endParaRPr sz="2400">
              <a:latin typeface="Calibri"/>
              <a:cs typeface="Calibri"/>
            </a:endParaRPr>
          </a:p>
          <a:p>
            <a:pPr marL="12700" marR="12065" algn="just">
              <a:lnSpc>
                <a:spcPts val="2590"/>
              </a:lnSpc>
              <a:spcBef>
                <a:spcPts val="1015"/>
              </a:spcBef>
            </a:pP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La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tecnología </a:t>
            </a:r>
            <a:r>
              <a:rPr sz="2400" spc="-20" dirty="0">
                <a:solidFill>
                  <a:srgbClr val="406F70"/>
                </a:solidFill>
                <a:latin typeface="Calibri"/>
                <a:cs typeface="Calibri"/>
              </a:rPr>
              <a:t>va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más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allá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 la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racionalización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de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las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operaciones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comerciales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y</a:t>
            </a:r>
            <a:r>
              <a:rPr sz="2400" spc="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ahora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sirve </a:t>
            </a:r>
            <a:r>
              <a:rPr sz="2400" spc="-53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como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principal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intermediario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de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comunicación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6F70"/>
                </a:solidFill>
                <a:latin typeface="Calibri"/>
                <a:cs typeface="Calibri"/>
              </a:rPr>
              <a:t>entre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las 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empresas </a:t>
            </a:r>
            <a:r>
              <a:rPr sz="2400" dirty="0">
                <a:solidFill>
                  <a:srgbClr val="406F70"/>
                </a:solidFill>
                <a:latin typeface="Calibri"/>
                <a:cs typeface="Calibri"/>
              </a:rPr>
              <a:t>y</a:t>
            </a:r>
            <a:r>
              <a:rPr sz="2400" spc="-5" dirty="0">
                <a:solidFill>
                  <a:srgbClr val="406F70"/>
                </a:solidFill>
                <a:latin typeface="Calibri"/>
                <a:cs typeface="Calibri"/>
              </a:rPr>
              <a:t> sus</a:t>
            </a:r>
            <a:r>
              <a:rPr sz="2400" spc="-10" dirty="0">
                <a:solidFill>
                  <a:srgbClr val="406F70"/>
                </a:solidFill>
                <a:latin typeface="Calibri"/>
                <a:cs typeface="Calibri"/>
              </a:rPr>
              <a:t> clientes.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8432" y="6223371"/>
            <a:ext cx="203963" cy="26982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234807" y="1711825"/>
            <a:ext cx="5377815" cy="0"/>
          </a:xfrm>
          <a:custGeom>
            <a:avLst/>
            <a:gdLst/>
            <a:ahLst/>
            <a:cxnLst/>
            <a:rect l="l" t="t" r="r" b="b"/>
            <a:pathLst>
              <a:path w="5377815">
                <a:moveTo>
                  <a:pt x="5377588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F4C0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085425" y="4109756"/>
            <a:ext cx="2960370" cy="1704339"/>
            <a:chOff x="2085425" y="4109756"/>
            <a:chExt cx="2960370" cy="1704339"/>
          </a:xfrm>
        </p:grpSpPr>
        <p:sp>
          <p:nvSpPr>
            <p:cNvPr id="5" name="object 5"/>
            <p:cNvSpPr/>
            <p:nvPr/>
          </p:nvSpPr>
          <p:spPr>
            <a:xfrm>
              <a:off x="2085425" y="4109756"/>
              <a:ext cx="2954020" cy="1305560"/>
            </a:xfrm>
            <a:custGeom>
              <a:avLst/>
              <a:gdLst/>
              <a:ahLst/>
              <a:cxnLst/>
              <a:rect l="l" t="t" r="r" b="b"/>
              <a:pathLst>
                <a:path w="2954020" h="1305560">
                  <a:moveTo>
                    <a:pt x="1539235" y="1305473"/>
                  </a:moveTo>
                  <a:lnTo>
                    <a:pt x="1355174" y="1305473"/>
                  </a:lnTo>
                  <a:lnTo>
                    <a:pt x="0" y="1305472"/>
                  </a:lnTo>
                  <a:lnTo>
                    <a:pt x="6675" y="1244126"/>
                  </a:lnTo>
                  <a:lnTo>
                    <a:pt x="14669" y="1193106"/>
                  </a:lnTo>
                  <a:lnTo>
                    <a:pt x="24440" y="1142697"/>
                  </a:lnTo>
                  <a:lnTo>
                    <a:pt x="35954" y="1092933"/>
                  </a:lnTo>
                  <a:lnTo>
                    <a:pt x="49177" y="1043847"/>
                  </a:lnTo>
                  <a:lnTo>
                    <a:pt x="64077" y="995472"/>
                  </a:lnTo>
                  <a:lnTo>
                    <a:pt x="80621" y="947841"/>
                  </a:lnTo>
                  <a:lnTo>
                    <a:pt x="98775" y="900988"/>
                  </a:lnTo>
                  <a:lnTo>
                    <a:pt x="118506" y="854946"/>
                  </a:lnTo>
                  <a:lnTo>
                    <a:pt x="139781" y="809748"/>
                  </a:lnTo>
                  <a:lnTo>
                    <a:pt x="162566" y="765427"/>
                  </a:lnTo>
                  <a:lnTo>
                    <a:pt x="186828" y="722017"/>
                  </a:lnTo>
                  <a:lnTo>
                    <a:pt x="212534" y="679551"/>
                  </a:lnTo>
                  <a:lnTo>
                    <a:pt x="217332" y="672259"/>
                  </a:lnTo>
                  <a:lnTo>
                    <a:pt x="229244" y="653048"/>
                  </a:lnTo>
                  <a:lnTo>
                    <a:pt x="256527" y="612573"/>
                  </a:lnTo>
                  <a:lnTo>
                    <a:pt x="285133" y="573093"/>
                  </a:lnTo>
                  <a:lnTo>
                    <a:pt x="315032" y="534638"/>
                  </a:lnTo>
                  <a:lnTo>
                    <a:pt x="346192" y="497241"/>
                  </a:lnTo>
                  <a:lnTo>
                    <a:pt x="378581" y="460933"/>
                  </a:lnTo>
                  <a:lnTo>
                    <a:pt x="412167" y="425747"/>
                  </a:lnTo>
                  <a:lnTo>
                    <a:pt x="446917" y="391714"/>
                  </a:lnTo>
                  <a:lnTo>
                    <a:pt x="482802" y="358865"/>
                  </a:lnTo>
                  <a:lnTo>
                    <a:pt x="519787" y="327233"/>
                  </a:lnTo>
                  <a:lnTo>
                    <a:pt x="557843" y="296850"/>
                  </a:lnTo>
                  <a:lnTo>
                    <a:pt x="596936" y="267747"/>
                  </a:lnTo>
                  <a:lnTo>
                    <a:pt x="637036" y="239957"/>
                  </a:lnTo>
                  <a:lnTo>
                    <a:pt x="678110" y="213510"/>
                  </a:lnTo>
                  <a:lnTo>
                    <a:pt x="720127" y="188439"/>
                  </a:lnTo>
                  <a:lnTo>
                    <a:pt x="763054" y="164776"/>
                  </a:lnTo>
                  <a:lnTo>
                    <a:pt x="806860" y="142552"/>
                  </a:lnTo>
                  <a:lnTo>
                    <a:pt x="851513" y="121799"/>
                  </a:lnTo>
                  <a:lnTo>
                    <a:pt x="896982" y="102549"/>
                  </a:lnTo>
                  <a:lnTo>
                    <a:pt x="943234" y="84834"/>
                  </a:lnTo>
                  <a:lnTo>
                    <a:pt x="990238" y="68686"/>
                  </a:lnTo>
                  <a:lnTo>
                    <a:pt x="1037961" y="54136"/>
                  </a:lnTo>
                  <a:lnTo>
                    <a:pt x="1086373" y="41217"/>
                  </a:lnTo>
                  <a:lnTo>
                    <a:pt x="1135440" y="29959"/>
                  </a:lnTo>
                  <a:lnTo>
                    <a:pt x="1185132" y="20396"/>
                  </a:lnTo>
                  <a:lnTo>
                    <a:pt x="1235417" y="12558"/>
                  </a:lnTo>
                  <a:lnTo>
                    <a:pt x="1286263" y="6477"/>
                  </a:lnTo>
                  <a:lnTo>
                    <a:pt x="1414534" y="0"/>
                  </a:lnTo>
                  <a:lnTo>
                    <a:pt x="1598594" y="0"/>
                  </a:lnTo>
                  <a:lnTo>
                    <a:pt x="2953769" y="0"/>
                  </a:lnTo>
                  <a:lnTo>
                    <a:pt x="2946850" y="63097"/>
                  </a:lnTo>
                  <a:lnTo>
                    <a:pt x="2938489" y="115824"/>
                  </a:lnTo>
                  <a:lnTo>
                    <a:pt x="2928231" y="167896"/>
                  </a:lnTo>
                  <a:lnTo>
                    <a:pt x="2916112" y="219274"/>
                  </a:lnTo>
                  <a:lnTo>
                    <a:pt x="2902170" y="269923"/>
                  </a:lnTo>
                  <a:lnTo>
                    <a:pt x="2886440" y="319805"/>
                  </a:lnTo>
                  <a:lnTo>
                    <a:pt x="2868961" y="368885"/>
                  </a:lnTo>
                  <a:lnTo>
                    <a:pt x="2849768" y="417124"/>
                  </a:lnTo>
                  <a:lnTo>
                    <a:pt x="2828898" y="464486"/>
                  </a:lnTo>
                  <a:lnTo>
                    <a:pt x="2806389" y="510935"/>
                  </a:lnTo>
                  <a:lnTo>
                    <a:pt x="2782276" y="556434"/>
                  </a:lnTo>
                  <a:lnTo>
                    <a:pt x="2756597" y="600945"/>
                  </a:lnTo>
                  <a:lnTo>
                    <a:pt x="2719546" y="658520"/>
                  </a:lnTo>
                  <a:lnTo>
                    <a:pt x="2720380" y="658520"/>
                  </a:lnTo>
                  <a:lnTo>
                    <a:pt x="2690550" y="702391"/>
                  </a:lnTo>
                  <a:lnTo>
                    <a:pt x="2661914" y="741262"/>
                  </a:lnTo>
                  <a:lnTo>
                    <a:pt x="2632018" y="779118"/>
                  </a:lnTo>
                  <a:lnTo>
                    <a:pt x="2600891" y="815931"/>
                  </a:lnTo>
                  <a:lnTo>
                    <a:pt x="2568566" y="851668"/>
                  </a:lnTo>
                  <a:lnTo>
                    <a:pt x="2535072" y="886299"/>
                  </a:lnTo>
                  <a:lnTo>
                    <a:pt x="2500441" y="919792"/>
                  </a:lnTo>
                  <a:lnTo>
                    <a:pt x="2464704" y="952118"/>
                  </a:lnTo>
                  <a:lnTo>
                    <a:pt x="2427892" y="983244"/>
                  </a:lnTo>
                  <a:lnTo>
                    <a:pt x="2390035" y="1013141"/>
                  </a:lnTo>
                  <a:lnTo>
                    <a:pt x="2351165" y="1041777"/>
                  </a:lnTo>
                  <a:lnTo>
                    <a:pt x="2311312" y="1069121"/>
                  </a:lnTo>
                  <a:lnTo>
                    <a:pt x="2270507" y="1095142"/>
                  </a:lnTo>
                  <a:lnTo>
                    <a:pt x="2228782" y="1119810"/>
                  </a:lnTo>
                  <a:lnTo>
                    <a:pt x="2186167" y="1143094"/>
                  </a:lnTo>
                  <a:lnTo>
                    <a:pt x="2142692" y="1164962"/>
                  </a:lnTo>
                  <a:lnTo>
                    <a:pt x="2098390" y="1185383"/>
                  </a:lnTo>
                  <a:lnTo>
                    <a:pt x="2053290" y="1204328"/>
                  </a:lnTo>
                  <a:lnTo>
                    <a:pt x="2007425" y="1221764"/>
                  </a:lnTo>
                  <a:lnTo>
                    <a:pt x="1960824" y="1237662"/>
                  </a:lnTo>
                  <a:lnTo>
                    <a:pt x="1913518" y="1251989"/>
                  </a:lnTo>
                  <a:lnTo>
                    <a:pt x="1865539" y="1264716"/>
                  </a:lnTo>
                  <a:lnTo>
                    <a:pt x="1816918" y="1275811"/>
                  </a:lnTo>
                  <a:lnTo>
                    <a:pt x="1767684" y="1285243"/>
                  </a:lnTo>
                  <a:lnTo>
                    <a:pt x="1717870" y="1292981"/>
                  </a:lnTo>
                  <a:lnTo>
                    <a:pt x="1667506" y="1298995"/>
                  </a:lnTo>
                  <a:lnTo>
                    <a:pt x="1539235" y="1305472"/>
                  </a:lnTo>
                  <a:close/>
                </a:path>
              </a:pathLst>
            </a:custGeom>
            <a:solidFill>
              <a:srgbClr val="406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04616" y="4992601"/>
              <a:ext cx="1835150" cy="815340"/>
            </a:xfrm>
            <a:custGeom>
              <a:avLst/>
              <a:gdLst/>
              <a:ahLst/>
              <a:cxnLst/>
              <a:rect l="l" t="t" r="r" b="b"/>
              <a:pathLst>
                <a:path w="1835150" h="815339">
                  <a:moveTo>
                    <a:pt x="878563" y="0"/>
                  </a:moveTo>
                  <a:lnTo>
                    <a:pt x="992883" y="0"/>
                  </a:lnTo>
                  <a:lnTo>
                    <a:pt x="1834578" y="0"/>
                  </a:lnTo>
                  <a:lnTo>
                    <a:pt x="1827833" y="55906"/>
                  </a:lnTo>
                  <a:lnTo>
                    <a:pt x="1818717" y="104829"/>
                  </a:lnTo>
                  <a:lnTo>
                    <a:pt x="1807000" y="152778"/>
                  </a:lnTo>
                  <a:lnTo>
                    <a:pt x="1792760" y="199676"/>
                  </a:lnTo>
                  <a:lnTo>
                    <a:pt x="1776075" y="245447"/>
                  </a:lnTo>
                  <a:lnTo>
                    <a:pt x="1757021" y="290011"/>
                  </a:lnTo>
                  <a:lnTo>
                    <a:pt x="1735676" y="333291"/>
                  </a:lnTo>
                  <a:lnTo>
                    <a:pt x="1712115" y="375211"/>
                  </a:lnTo>
                  <a:lnTo>
                    <a:pt x="1689103" y="411159"/>
                  </a:lnTo>
                  <a:lnTo>
                    <a:pt x="1689621" y="411159"/>
                  </a:lnTo>
                  <a:lnTo>
                    <a:pt x="1641015" y="478650"/>
                  </a:lnTo>
                  <a:lnTo>
                    <a:pt x="1608796" y="516955"/>
                  </a:lnTo>
                  <a:lnTo>
                    <a:pt x="1574527" y="553378"/>
                  </a:lnTo>
                  <a:lnTo>
                    <a:pt x="1538295" y="587828"/>
                  </a:lnTo>
                  <a:lnTo>
                    <a:pt x="1500191" y="620216"/>
                  </a:lnTo>
                  <a:lnTo>
                    <a:pt x="1460302" y="650453"/>
                  </a:lnTo>
                  <a:lnTo>
                    <a:pt x="1418718" y="678450"/>
                  </a:lnTo>
                  <a:lnTo>
                    <a:pt x="1375528" y="704118"/>
                  </a:lnTo>
                  <a:lnTo>
                    <a:pt x="1330820" y="727366"/>
                  </a:lnTo>
                  <a:lnTo>
                    <a:pt x="1284684" y="748106"/>
                  </a:lnTo>
                  <a:lnTo>
                    <a:pt x="1237208" y="766248"/>
                  </a:lnTo>
                  <a:lnTo>
                    <a:pt x="1188481" y="781703"/>
                  </a:lnTo>
                  <a:lnTo>
                    <a:pt x="1138592" y="794382"/>
                  </a:lnTo>
                  <a:lnTo>
                    <a:pt x="1087630" y="804195"/>
                  </a:lnTo>
                  <a:lnTo>
                    <a:pt x="1035684" y="811053"/>
                  </a:lnTo>
                  <a:lnTo>
                    <a:pt x="956015" y="815097"/>
                  </a:lnTo>
                  <a:lnTo>
                    <a:pt x="841695" y="815097"/>
                  </a:lnTo>
                  <a:lnTo>
                    <a:pt x="0" y="815097"/>
                  </a:lnTo>
                  <a:lnTo>
                    <a:pt x="7119" y="756841"/>
                  </a:lnTo>
                  <a:lnTo>
                    <a:pt x="16867" y="705659"/>
                  </a:lnTo>
                  <a:lnTo>
                    <a:pt x="29460" y="655553"/>
                  </a:lnTo>
                  <a:lnTo>
                    <a:pt x="44810" y="606613"/>
                  </a:lnTo>
                  <a:lnTo>
                    <a:pt x="62828" y="558928"/>
                  </a:lnTo>
                  <a:lnTo>
                    <a:pt x="83425" y="512586"/>
                  </a:lnTo>
                  <a:lnTo>
                    <a:pt x="106514" y="467677"/>
                  </a:lnTo>
                  <a:lnTo>
                    <a:pt x="132004" y="424290"/>
                  </a:lnTo>
                  <a:lnTo>
                    <a:pt x="134984" y="419738"/>
                  </a:lnTo>
                  <a:lnTo>
                    <a:pt x="142383" y="407743"/>
                  </a:lnTo>
                  <a:lnTo>
                    <a:pt x="170337" y="366991"/>
                  </a:lnTo>
                  <a:lnTo>
                    <a:pt x="200431" y="327911"/>
                  </a:lnTo>
                  <a:lnTo>
                    <a:pt x="232580" y="290588"/>
                  </a:lnTo>
                  <a:lnTo>
                    <a:pt x="266698" y="255107"/>
                  </a:lnTo>
                  <a:lnTo>
                    <a:pt x="302701" y="221553"/>
                  </a:lnTo>
                  <a:lnTo>
                    <a:pt x="340504" y="190012"/>
                  </a:lnTo>
                  <a:lnTo>
                    <a:pt x="380023" y="160569"/>
                  </a:lnTo>
                  <a:lnTo>
                    <a:pt x="421172" y="133309"/>
                  </a:lnTo>
                  <a:lnTo>
                    <a:pt x="463867" y="108317"/>
                  </a:lnTo>
                  <a:lnTo>
                    <a:pt x="508024" y="85679"/>
                  </a:lnTo>
                  <a:lnTo>
                    <a:pt x="553556" y="65479"/>
                  </a:lnTo>
                  <a:lnTo>
                    <a:pt x="600380" y="47803"/>
                  </a:lnTo>
                  <a:lnTo>
                    <a:pt x="648410" y="32736"/>
                  </a:lnTo>
                  <a:lnTo>
                    <a:pt x="697563" y="20364"/>
                  </a:lnTo>
                  <a:lnTo>
                    <a:pt x="747753" y="10772"/>
                  </a:lnTo>
                  <a:lnTo>
                    <a:pt x="798894" y="4044"/>
                  </a:lnTo>
                  <a:lnTo>
                    <a:pt x="878563" y="0"/>
                  </a:lnTo>
                  <a:close/>
                </a:path>
              </a:pathLst>
            </a:custGeom>
            <a:ln w="12699">
              <a:solidFill>
                <a:srgbClr val="F4C0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32816" y="782819"/>
            <a:ext cx="44843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085155"/>
                </a:solidFill>
              </a:rPr>
              <a:t>Aplicaciones</a:t>
            </a:r>
            <a:r>
              <a:rPr sz="3600" spc="-55" dirty="0">
                <a:solidFill>
                  <a:srgbClr val="085155"/>
                </a:solidFill>
              </a:rPr>
              <a:t> </a:t>
            </a:r>
            <a:r>
              <a:rPr sz="3600" spc="-20" dirty="0">
                <a:solidFill>
                  <a:srgbClr val="085155"/>
                </a:solidFill>
              </a:rPr>
              <a:t>Integradas</a:t>
            </a:r>
            <a:endParaRPr sz="3600"/>
          </a:p>
        </p:txBody>
      </p:sp>
      <p:sp>
        <p:nvSpPr>
          <p:cNvPr id="8" name="object 8"/>
          <p:cNvSpPr txBox="1"/>
          <p:nvPr/>
        </p:nvSpPr>
        <p:spPr>
          <a:xfrm>
            <a:off x="5724317" y="1752953"/>
            <a:ext cx="5777230" cy="70612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ts val="2540"/>
              </a:lnSpc>
              <a:spcBef>
                <a:spcPts val="415"/>
              </a:spcBef>
              <a:tabLst>
                <a:tab pos="854075" algn="l"/>
                <a:tab pos="2172335" algn="l"/>
                <a:tab pos="2921000" algn="l"/>
                <a:tab pos="3362325" algn="l"/>
                <a:tab pos="3709670" algn="l"/>
                <a:tab pos="5106035" algn="l"/>
                <a:tab pos="5547360" algn="l"/>
              </a:tabLst>
            </a:pPr>
            <a:r>
              <a:rPr sz="2350" spc="-15" dirty="0">
                <a:solidFill>
                  <a:srgbClr val="085155"/>
                </a:solidFill>
                <a:latin typeface="Calibri"/>
                <a:cs typeface="Calibri"/>
              </a:rPr>
              <a:t>Hasta</a:t>
            </a:r>
            <a:r>
              <a:rPr sz="2350" spc="3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350" spc="-10" dirty="0">
                <a:solidFill>
                  <a:srgbClr val="085155"/>
                </a:solidFill>
                <a:latin typeface="Calibri"/>
                <a:cs typeface="Calibri"/>
              </a:rPr>
              <a:t>ahora,</a:t>
            </a:r>
            <a:r>
              <a:rPr sz="2350" spc="30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350" spc="-5" dirty="0">
                <a:solidFill>
                  <a:srgbClr val="085155"/>
                </a:solidFill>
                <a:latin typeface="Calibri"/>
                <a:cs typeface="Calibri"/>
              </a:rPr>
              <a:t>en</a:t>
            </a:r>
            <a:r>
              <a:rPr sz="2350" spc="3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350" spc="-20" dirty="0">
                <a:solidFill>
                  <a:srgbClr val="085155"/>
                </a:solidFill>
                <a:latin typeface="Calibri"/>
                <a:cs typeface="Calibri"/>
              </a:rPr>
              <a:t>este</a:t>
            </a:r>
            <a:r>
              <a:rPr sz="2350" spc="3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350" spc="-10" dirty="0">
                <a:solidFill>
                  <a:srgbClr val="085155"/>
                </a:solidFill>
                <a:latin typeface="Calibri"/>
                <a:cs typeface="Calibri"/>
              </a:rPr>
              <a:t>módulo,</a:t>
            </a:r>
            <a:r>
              <a:rPr sz="2350" spc="3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350" spc="-5" dirty="0">
                <a:solidFill>
                  <a:srgbClr val="085155"/>
                </a:solidFill>
                <a:latin typeface="Calibri"/>
                <a:cs typeface="Calibri"/>
              </a:rPr>
              <a:t>hemos</a:t>
            </a:r>
            <a:r>
              <a:rPr sz="2350" spc="3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350" spc="-10" dirty="0">
                <a:solidFill>
                  <a:srgbClr val="085155"/>
                </a:solidFill>
                <a:latin typeface="Calibri"/>
                <a:cs typeface="Calibri"/>
              </a:rPr>
              <a:t>cubierto </a:t>
            </a:r>
            <a:r>
              <a:rPr sz="2350" spc="-51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350" spc="-35" dirty="0">
                <a:solidFill>
                  <a:srgbClr val="085155"/>
                </a:solidFill>
                <a:latin typeface="Calibri"/>
                <a:cs typeface="Calibri"/>
              </a:rPr>
              <a:t>v</a:t>
            </a:r>
            <a:r>
              <a:rPr sz="2350" dirty="0">
                <a:solidFill>
                  <a:srgbClr val="085155"/>
                </a:solidFill>
                <a:latin typeface="Calibri"/>
                <a:cs typeface="Calibri"/>
              </a:rPr>
              <a:t>arias	</a:t>
            </a:r>
            <a:r>
              <a:rPr sz="2350" spc="-5" dirty="0">
                <a:solidFill>
                  <a:srgbClr val="085155"/>
                </a:solidFill>
                <a:latin typeface="Calibri"/>
                <a:cs typeface="Calibri"/>
              </a:rPr>
              <a:t>utilidade</a:t>
            </a:r>
            <a:r>
              <a:rPr sz="2350" dirty="0">
                <a:solidFill>
                  <a:srgbClr val="085155"/>
                </a:solidFill>
                <a:latin typeface="Calibri"/>
                <a:cs typeface="Calibri"/>
              </a:rPr>
              <a:t>s	</a:t>
            </a:r>
            <a:r>
              <a:rPr sz="2350" spc="-5" dirty="0">
                <a:solidFill>
                  <a:srgbClr val="085155"/>
                </a:solidFill>
                <a:latin typeface="Calibri"/>
                <a:cs typeface="Calibri"/>
              </a:rPr>
              <a:t>cl</a:t>
            </a:r>
            <a:r>
              <a:rPr sz="2350" spc="-40" dirty="0">
                <a:solidFill>
                  <a:srgbClr val="085155"/>
                </a:solidFill>
                <a:latin typeface="Calibri"/>
                <a:cs typeface="Calibri"/>
              </a:rPr>
              <a:t>a</a:t>
            </a:r>
            <a:r>
              <a:rPr sz="2350" spc="-25" dirty="0">
                <a:solidFill>
                  <a:srgbClr val="085155"/>
                </a:solidFill>
                <a:latin typeface="Calibri"/>
                <a:cs typeface="Calibri"/>
              </a:rPr>
              <a:t>v</a:t>
            </a:r>
            <a:r>
              <a:rPr sz="2350" dirty="0">
                <a:solidFill>
                  <a:srgbClr val="085155"/>
                </a:solidFill>
                <a:latin typeface="Calibri"/>
                <a:cs typeface="Calibri"/>
              </a:rPr>
              <a:t>e	</a:t>
            </a:r>
            <a:r>
              <a:rPr sz="2350" spc="-5" dirty="0">
                <a:solidFill>
                  <a:srgbClr val="085155"/>
                </a:solidFill>
                <a:latin typeface="Calibri"/>
                <a:cs typeface="Calibri"/>
              </a:rPr>
              <a:t>d</a:t>
            </a:r>
            <a:r>
              <a:rPr sz="2350" dirty="0">
                <a:solidFill>
                  <a:srgbClr val="085155"/>
                </a:solidFill>
                <a:latin typeface="Calibri"/>
                <a:cs typeface="Calibri"/>
              </a:rPr>
              <a:t>e	</a:t>
            </a:r>
            <a:r>
              <a:rPr sz="2350" spc="-5" dirty="0">
                <a:solidFill>
                  <a:srgbClr val="085155"/>
                </a:solidFill>
                <a:latin typeface="Calibri"/>
                <a:cs typeface="Calibri"/>
              </a:rPr>
              <a:t>l</a:t>
            </a:r>
            <a:r>
              <a:rPr sz="2350" dirty="0">
                <a:solidFill>
                  <a:srgbClr val="085155"/>
                </a:solidFill>
                <a:latin typeface="Calibri"/>
                <a:cs typeface="Calibri"/>
              </a:rPr>
              <a:t>a	</a:t>
            </a:r>
            <a:r>
              <a:rPr sz="2350" spc="-30" dirty="0">
                <a:solidFill>
                  <a:srgbClr val="085155"/>
                </a:solidFill>
                <a:latin typeface="Calibri"/>
                <a:cs typeface="Calibri"/>
              </a:rPr>
              <a:t>t</a:t>
            </a:r>
            <a:r>
              <a:rPr sz="2350" spc="-5" dirty="0">
                <a:solidFill>
                  <a:srgbClr val="085155"/>
                </a:solidFill>
                <a:latin typeface="Calibri"/>
                <a:cs typeface="Calibri"/>
              </a:rPr>
              <a:t>ecnologí</a:t>
            </a:r>
            <a:r>
              <a:rPr sz="2350" dirty="0">
                <a:solidFill>
                  <a:srgbClr val="085155"/>
                </a:solidFill>
                <a:latin typeface="Calibri"/>
                <a:cs typeface="Calibri"/>
              </a:rPr>
              <a:t>a	</a:t>
            </a:r>
            <a:r>
              <a:rPr sz="2350" spc="-5" dirty="0">
                <a:solidFill>
                  <a:srgbClr val="085155"/>
                </a:solidFill>
                <a:latin typeface="Calibri"/>
                <a:cs typeface="Calibri"/>
              </a:rPr>
              <a:t>e</a:t>
            </a:r>
            <a:r>
              <a:rPr sz="2350" dirty="0">
                <a:solidFill>
                  <a:srgbClr val="085155"/>
                </a:solidFill>
                <a:latin typeface="Calibri"/>
                <a:cs typeface="Calibri"/>
              </a:rPr>
              <a:t>n	</a:t>
            </a:r>
            <a:r>
              <a:rPr sz="2350" spc="-5" dirty="0">
                <a:solidFill>
                  <a:srgbClr val="085155"/>
                </a:solidFill>
                <a:latin typeface="Calibri"/>
                <a:cs typeface="Calibri"/>
              </a:rPr>
              <a:t>el</a:t>
            </a:r>
            <a:endParaRPr sz="23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24317" y="2397605"/>
            <a:ext cx="1784350" cy="38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86205" algn="l"/>
              </a:tabLst>
            </a:pPr>
            <a:r>
              <a:rPr sz="2350" spc="-5" dirty="0">
                <a:solidFill>
                  <a:srgbClr val="085155"/>
                </a:solidFill>
                <a:latin typeface="Calibri"/>
                <a:cs typeface="Calibri"/>
              </a:rPr>
              <a:t>sec</a:t>
            </a:r>
            <a:r>
              <a:rPr sz="2350" spc="-25" dirty="0">
                <a:solidFill>
                  <a:srgbClr val="085155"/>
                </a:solidFill>
                <a:latin typeface="Calibri"/>
                <a:cs typeface="Calibri"/>
              </a:rPr>
              <a:t>t</a:t>
            </a:r>
            <a:r>
              <a:rPr sz="2350" spc="-5" dirty="0">
                <a:solidFill>
                  <a:srgbClr val="085155"/>
                </a:solidFill>
                <a:latin typeface="Calibri"/>
                <a:cs typeface="Calibri"/>
              </a:rPr>
              <a:t>o</a:t>
            </a:r>
            <a:r>
              <a:rPr sz="2350" spc="-240" dirty="0">
                <a:solidFill>
                  <a:srgbClr val="085155"/>
                </a:solidFill>
                <a:latin typeface="Calibri"/>
                <a:cs typeface="Calibri"/>
              </a:rPr>
              <a:t>r</a:t>
            </a:r>
            <a:r>
              <a:rPr sz="2350" dirty="0">
                <a:solidFill>
                  <a:srgbClr val="085155"/>
                </a:solidFill>
                <a:latin typeface="Calibri"/>
                <a:cs typeface="Calibri"/>
              </a:rPr>
              <a:t>.	</a:t>
            </a:r>
            <a:r>
              <a:rPr sz="2350" spc="-5" dirty="0">
                <a:solidFill>
                  <a:srgbClr val="085155"/>
                </a:solidFill>
                <a:latin typeface="Calibri"/>
                <a:cs typeface="Calibri"/>
              </a:rPr>
              <a:t>Las</a:t>
            </a:r>
            <a:endParaRPr sz="23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24317" y="2719931"/>
            <a:ext cx="1594485" cy="38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50" dirty="0">
                <a:solidFill>
                  <a:srgbClr val="085155"/>
                </a:solidFill>
                <a:latin typeface="Calibri"/>
                <a:cs typeface="Calibri"/>
              </a:rPr>
              <a:t>alime</a:t>
            </a:r>
            <a:r>
              <a:rPr sz="2350" spc="-25" dirty="0">
                <a:solidFill>
                  <a:srgbClr val="085155"/>
                </a:solidFill>
                <a:latin typeface="Calibri"/>
                <a:cs typeface="Calibri"/>
              </a:rPr>
              <a:t>n</a:t>
            </a:r>
            <a:r>
              <a:rPr sz="2350" spc="-35" dirty="0">
                <a:solidFill>
                  <a:srgbClr val="085155"/>
                </a:solidFill>
                <a:latin typeface="Calibri"/>
                <a:cs typeface="Calibri"/>
              </a:rPr>
              <a:t>t</a:t>
            </a:r>
            <a:r>
              <a:rPr sz="2350" dirty="0">
                <a:solidFill>
                  <a:srgbClr val="085155"/>
                </a:solidFill>
                <a:latin typeface="Calibri"/>
                <a:cs typeface="Calibri"/>
              </a:rPr>
              <a:t>ación</a:t>
            </a:r>
            <a:endParaRPr sz="23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72265" y="2397605"/>
            <a:ext cx="3734435" cy="70612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76200" marR="5080" indent="-64135">
              <a:lnSpc>
                <a:spcPts val="2540"/>
              </a:lnSpc>
              <a:spcBef>
                <a:spcPts val="415"/>
              </a:spcBef>
              <a:tabLst>
                <a:tab pos="1468755" algn="l"/>
                <a:tab pos="1545590" algn="l"/>
                <a:tab pos="2063114" algn="l"/>
                <a:tab pos="2786380" algn="l"/>
                <a:tab pos="3394075" algn="l"/>
              </a:tabLst>
            </a:pPr>
            <a:r>
              <a:rPr sz="2350" spc="-10" dirty="0">
                <a:solidFill>
                  <a:srgbClr val="085155"/>
                </a:solidFill>
                <a:latin typeface="Calibri"/>
                <a:cs typeface="Calibri"/>
              </a:rPr>
              <a:t>empresas	</a:t>
            </a:r>
            <a:r>
              <a:rPr sz="2350" spc="-5" dirty="0">
                <a:solidFill>
                  <a:srgbClr val="085155"/>
                </a:solidFill>
                <a:latin typeface="Calibri"/>
                <a:cs typeface="Calibri"/>
              </a:rPr>
              <a:t>de	servicios	de </a:t>
            </a:r>
            <a:r>
              <a:rPr sz="2350" spc="-52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350" spc="-5" dirty="0">
                <a:solidFill>
                  <a:srgbClr val="085155"/>
                </a:solidFill>
                <a:latin typeface="Calibri"/>
                <a:cs typeface="Calibri"/>
              </a:rPr>
              <a:t>of</a:t>
            </a:r>
            <a:r>
              <a:rPr sz="2350" spc="-35" dirty="0">
                <a:solidFill>
                  <a:srgbClr val="085155"/>
                </a:solidFill>
                <a:latin typeface="Calibri"/>
                <a:cs typeface="Calibri"/>
              </a:rPr>
              <a:t>r</a:t>
            </a:r>
            <a:r>
              <a:rPr sz="2350" spc="-5" dirty="0">
                <a:solidFill>
                  <a:srgbClr val="085155"/>
                </a:solidFill>
                <a:latin typeface="Calibri"/>
                <a:cs typeface="Calibri"/>
              </a:rPr>
              <a:t>ece</a:t>
            </a:r>
            <a:r>
              <a:rPr sz="2350" dirty="0">
                <a:solidFill>
                  <a:srgbClr val="085155"/>
                </a:solidFill>
                <a:latin typeface="Calibri"/>
                <a:cs typeface="Calibri"/>
              </a:rPr>
              <a:t>n		aho</a:t>
            </a:r>
            <a:r>
              <a:rPr sz="2350" spc="-50" dirty="0">
                <a:solidFill>
                  <a:srgbClr val="085155"/>
                </a:solidFill>
                <a:latin typeface="Calibri"/>
                <a:cs typeface="Calibri"/>
              </a:rPr>
              <a:t>r</a:t>
            </a:r>
            <a:r>
              <a:rPr sz="2350" dirty="0">
                <a:solidFill>
                  <a:srgbClr val="085155"/>
                </a:solidFill>
                <a:latin typeface="Calibri"/>
                <a:cs typeface="Calibri"/>
              </a:rPr>
              <a:t>a	amplias</a:t>
            </a:r>
            <a:endParaRPr sz="235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algn="just">
              <a:lnSpc>
                <a:spcPts val="2540"/>
              </a:lnSpc>
              <a:spcBef>
                <a:spcPts val="415"/>
              </a:spcBef>
            </a:pPr>
            <a:r>
              <a:rPr spc="-10" dirty="0"/>
              <a:t>prestaciones, </a:t>
            </a:r>
            <a:r>
              <a:rPr spc="-5" dirty="0"/>
              <a:t>desde la </a:t>
            </a:r>
            <a:r>
              <a:rPr spc="-20" dirty="0"/>
              <a:t>entrega </a:t>
            </a:r>
            <a:r>
              <a:rPr spc="-5" dirty="0"/>
              <a:t>de </a:t>
            </a:r>
            <a:r>
              <a:rPr spc="-10" dirty="0"/>
              <a:t>comida </a:t>
            </a:r>
            <a:r>
              <a:rPr spc="-15" dirty="0"/>
              <a:t>hasta </a:t>
            </a:r>
            <a:r>
              <a:rPr spc="-520" dirty="0"/>
              <a:t> </a:t>
            </a:r>
            <a:r>
              <a:rPr spc="-5" dirty="0"/>
              <a:t>la </a:t>
            </a:r>
            <a:r>
              <a:rPr spc="-10" dirty="0"/>
              <a:t>reserva </a:t>
            </a:r>
            <a:r>
              <a:rPr spc="-5" dirty="0"/>
              <a:t>de mesas, por lo que muchas han </a:t>
            </a:r>
            <a:r>
              <a:rPr dirty="0"/>
              <a:t> </a:t>
            </a:r>
            <a:r>
              <a:rPr spc="-10" dirty="0"/>
              <a:t>optado </a:t>
            </a:r>
            <a:r>
              <a:rPr spc="-5" dirty="0"/>
              <a:t>por </a:t>
            </a:r>
            <a:r>
              <a:rPr spc="-10" dirty="0"/>
              <a:t>crear </a:t>
            </a:r>
            <a:r>
              <a:rPr spc="-5" dirty="0"/>
              <a:t>una </a:t>
            </a:r>
            <a:r>
              <a:rPr spc="-15" dirty="0"/>
              <a:t>plataforma centralizada </a:t>
            </a:r>
            <a:r>
              <a:rPr spc="-10" dirty="0"/>
              <a:t> </a:t>
            </a:r>
            <a:r>
              <a:rPr spc="-5" dirty="0"/>
              <a:t>en</a:t>
            </a:r>
            <a:r>
              <a:rPr spc="-10" dirty="0"/>
              <a:t> </a:t>
            </a:r>
            <a:r>
              <a:rPr spc="-15" dirty="0"/>
              <a:t>forma</a:t>
            </a:r>
            <a:r>
              <a:rPr spc="-5" dirty="0"/>
              <a:t> de aplicación</a:t>
            </a:r>
            <a:r>
              <a:rPr spc="-10" dirty="0"/>
              <a:t> </a:t>
            </a:r>
            <a:r>
              <a:rPr spc="-20" dirty="0"/>
              <a:t>y/o</a:t>
            </a:r>
            <a:r>
              <a:rPr spc="-5" dirty="0"/>
              <a:t> sitio </a:t>
            </a:r>
            <a:r>
              <a:rPr spc="-10" dirty="0"/>
              <a:t>web.</a:t>
            </a:r>
          </a:p>
          <a:p>
            <a:pPr marL="12700" marR="10160" algn="just">
              <a:lnSpc>
                <a:spcPts val="2540"/>
              </a:lnSpc>
              <a:spcBef>
                <a:spcPts val="995"/>
              </a:spcBef>
            </a:pPr>
            <a:r>
              <a:rPr spc="-15" dirty="0"/>
              <a:t>Internet</a:t>
            </a:r>
            <a:r>
              <a:rPr spc="-10" dirty="0"/>
              <a:t> </a:t>
            </a:r>
            <a:r>
              <a:rPr spc="-5" dirty="0"/>
              <a:t>ha</a:t>
            </a:r>
            <a:r>
              <a:rPr dirty="0"/>
              <a:t> </a:t>
            </a:r>
            <a:r>
              <a:rPr spc="-5" dirty="0"/>
              <a:t>cambiado</a:t>
            </a:r>
            <a:r>
              <a:rPr dirty="0"/>
              <a:t> </a:t>
            </a:r>
            <a:r>
              <a:rPr spc="-5" dirty="0"/>
              <a:t>la</a:t>
            </a:r>
            <a:r>
              <a:rPr dirty="0"/>
              <a:t> </a:t>
            </a:r>
            <a:r>
              <a:rPr spc="-15" dirty="0"/>
              <a:t>forma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que</a:t>
            </a:r>
            <a:r>
              <a:rPr dirty="0"/>
              <a:t> </a:t>
            </a:r>
            <a:r>
              <a:rPr spc="-5" dirty="0"/>
              <a:t>los </a:t>
            </a:r>
            <a:r>
              <a:rPr dirty="0"/>
              <a:t> </a:t>
            </a:r>
            <a:r>
              <a:rPr spc="-10" dirty="0"/>
              <a:t>clientes </a:t>
            </a:r>
            <a:r>
              <a:rPr spc="-15" dirty="0"/>
              <a:t>interactúan </a:t>
            </a:r>
            <a:r>
              <a:rPr spc="-10" dirty="0"/>
              <a:t>con </a:t>
            </a:r>
            <a:r>
              <a:rPr spc="-5" dirty="0"/>
              <a:t>los </a:t>
            </a:r>
            <a:r>
              <a:rPr spc="-15" dirty="0"/>
              <a:t>productos </a:t>
            </a:r>
            <a:r>
              <a:rPr dirty="0"/>
              <a:t>y </a:t>
            </a:r>
            <a:r>
              <a:rPr spc="-10" dirty="0"/>
              <a:t>ahora </a:t>
            </a:r>
            <a:r>
              <a:rPr spc="-5" dirty="0"/>
              <a:t> </a:t>
            </a:r>
            <a:r>
              <a:rPr spc="-10" dirty="0"/>
              <a:t>buscan </a:t>
            </a:r>
            <a:r>
              <a:rPr spc="-5" dirty="0"/>
              <a:t>más </a:t>
            </a:r>
            <a:r>
              <a:rPr spc="-10" dirty="0"/>
              <a:t>información </a:t>
            </a:r>
            <a:r>
              <a:rPr spc="-15" dirty="0"/>
              <a:t>antes </a:t>
            </a:r>
            <a:r>
              <a:rPr spc="-5" dirty="0"/>
              <a:t>de </a:t>
            </a:r>
            <a:r>
              <a:rPr spc="-40" dirty="0"/>
              <a:t>comprar, </a:t>
            </a:r>
            <a:r>
              <a:rPr spc="-5" dirty="0"/>
              <a:t>por </a:t>
            </a:r>
            <a:r>
              <a:rPr dirty="0"/>
              <a:t> </a:t>
            </a:r>
            <a:r>
              <a:rPr spc="-5" dirty="0"/>
              <a:t>lo</a:t>
            </a:r>
            <a:r>
              <a:rPr dirty="0"/>
              <a:t> </a:t>
            </a:r>
            <a:r>
              <a:rPr spc="-5" dirty="0"/>
              <a:t>que</a:t>
            </a:r>
            <a:r>
              <a:rPr dirty="0"/>
              <a:t> </a:t>
            </a:r>
            <a:r>
              <a:rPr spc="-5" dirty="0"/>
              <a:t>las</a:t>
            </a:r>
            <a:r>
              <a:rPr dirty="0"/>
              <a:t> </a:t>
            </a:r>
            <a:r>
              <a:rPr spc="-10" dirty="0"/>
              <a:t>empresas</a:t>
            </a:r>
            <a:r>
              <a:rPr spc="-5" dirty="0"/>
              <a:t> pueden</a:t>
            </a:r>
            <a:r>
              <a:rPr dirty="0"/>
              <a:t> </a:t>
            </a:r>
            <a:r>
              <a:rPr spc="-10" dirty="0"/>
              <a:t>utilizar</a:t>
            </a:r>
            <a:r>
              <a:rPr spc="-5" dirty="0"/>
              <a:t> </a:t>
            </a:r>
            <a:r>
              <a:rPr spc="-20" dirty="0"/>
              <a:t>esta </a:t>
            </a:r>
            <a:r>
              <a:rPr spc="-15" dirty="0"/>
              <a:t> plataforma</a:t>
            </a:r>
            <a:r>
              <a:rPr spc="-10" dirty="0"/>
              <a:t> </a:t>
            </a:r>
            <a:r>
              <a:rPr spc="-15" dirty="0"/>
              <a:t>para</a:t>
            </a:r>
            <a:r>
              <a:rPr spc="-10" dirty="0"/>
              <a:t> facilitar </a:t>
            </a:r>
            <a:r>
              <a:rPr spc="-20" dirty="0"/>
              <a:t>este</a:t>
            </a:r>
            <a:r>
              <a:rPr spc="-10" dirty="0"/>
              <a:t> compromiso</a:t>
            </a:r>
            <a:r>
              <a:rPr spc="-10" dirty="0">
                <a:solidFill>
                  <a:srgbClr val="5E5E5E"/>
                </a:solidFill>
              </a:rPr>
              <a:t>.</a:t>
            </a: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77123"/>
            <a:ext cx="4746631" cy="341715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8962488" y="6299048"/>
            <a:ext cx="237236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000" spc="-20" dirty="0">
                <a:solidFill>
                  <a:srgbClr val="406F70"/>
                </a:solidFill>
                <a:latin typeface="Calibri"/>
                <a:cs typeface="Calibri"/>
              </a:rPr>
              <a:t>INNOVATION</a:t>
            </a:r>
            <a:r>
              <a:rPr sz="10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6F70"/>
                </a:solidFill>
                <a:latin typeface="Calibri"/>
                <a:cs typeface="Calibri"/>
              </a:rPr>
              <a:t>FOR</a:t>
            </a:r>
            <a:r>
              <a:rPr sz="10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6F70"/>
                </a:solidFill>
                <a:latin typeface="Calibri"/>
                <a:cs typeface="Calibri"/>
              </a:rPr>
              <a:t>THE</a:t>
            </a:r>
            <a:r>
              <a:rPr sz="10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6F70"/>
                </a:solidFill>
                <a:latin typeface="Calibri"/>
                <a:cs typeface="Calibri"/>
              </a:rPr>
              <a:t>FOOD</a:t>
            </a:r>
            <a:r>
              <a:rPr sz="10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6F70"/>
                </a:solidFill>
                <a:latin typeface="Calibri"/>
                <a:cs typeface="Calibri"/>
              </a:rPr>
              <a:t>SERVICE SECTOR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99EFA7DF-CCC0-4A5C-8EC0-0DD83E794B1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14" t="-45892" r="-6110" b="-51897"/>
          <a:stretch/>
        </p:blipFill>
        <p:spPr>
          <a:xfrm>
            <a:off x="7754938" y="1296988"/>
            <a:ext cx="2187575" cy="3886200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84D002-D0D8-43CF-A8A6-8C0467E722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rgbClr val="085156"/>
                </a:solidFill>
                <a:cs typeface="Calibri"/>
              </a:rPr>
              <a:t> Camile Thai</a:t>
            </a:r>
            <a:endParaRPr lang="en-US" dirty="0">
              <a:solidFill>
                <a:srgbClr val="085156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2C58C-3282-4177-8AC0-BB045F3CB1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2046" y="1553566"/>
            <a:ext cx="7000754" cy="416143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s-ES" sz="2400" dirty="0">
                <a:solidFill>
                  <a:srgbClr val="085156"/>
                </a:solidFill>
              </a:rPr>
              <a:t>La cadena de restaurantes irlandesa Camile Thai se dio cuenta de la creciente demanda de información por parte de los consumidores. Crearon una aplicación que ofrece a los clientes una experiencia única.  </a:t>
            </a:r>
          </a:p>
          <a:p>
            <a:pPr algn="just"/>
            <a:r>
              <a:rPr lang="es-ES" sz="2400" dirty="0">
                <a:solidFill>
                  <a:srgbClr val="085156"/>
                </a:solidFill>
              </a:rPr>
              <a:t>Camile Thai, que suele recibir tráfico de las redes sociales y de los clientes que utilizan la función de entrega, ofrece más información sobre sus productos, desde los esfuerzos de sostenibilidad hasta la nutrición, e incluso ofrece una función que permite vincular las comidas a una aplicación de seguimiento de la actividad física.</a:t>
            </a:r>
          </a:p>
          <a:p>
            <a:pPr algn="just"/>
            <a:endParaRPr lang="en-US" sz="700" dirty="0">
              <a:solidFill>
                <a:srgbClr val="085156"/>
              </a:solidFill>
              <a:cs typeface="Calibri"/>
            </a:endParaRPr>
          </a:p>
          <a:p>
            <a:pPr algn="just"/>
            <a:r>
              <a:rPr lang="en-US" sz="2000" b="1" dirty="0">
                <a:solidFill>
                  <a:srgbClr val="044449"/>
                </a:solidFill>
                <a:highlight>
                  <a:srgbClr val="F5C05B"/>
                </a:highlight>
              </a:rPr>
              <a:t>Lea la </a:t>
            </a:r>
            <a:r>
              <a:rPr lang="en-US" sz="2000" b="1" dirty="0" err="1">
                <a:solidFill>
                  <a:srgbClr val="044449"/>
                </a:solidFill>
                <a:highlight>
                  <a:srgbClr val="F5C05B"/>
                </a:highlight>
              </a:rPr>
              <a:t>historia</a:t>
            </a:r>
            <a:r>
              <a:rPr lang="en-US" sz="2000" b="1" dirty="0">
                <a:solidFill>
                  <a:srgbClr val="044449"/>
                </a:solidFill>
                <a:highlight>
                  <a:srgbClr val="F5C05B"/>
                </a:highlight>
              </a:rPr>
              <a:t> </a:t>
            </a:r>
            <a:r>
              <a:rPr lang="en-US" sz="2000" b="1" dirty="0" err="1">
                <a:solidFill>
                  <a:srgbClr val="044449"/>
                </a:solidFill>
                <a:highlight>
                  <a:srgbClr val="F5C05B"/>
                </a:highlight>
              </a:rPr>
              <a:t>completa</a:t>
            </a:r>
            <a:r>
              <a:rPr lang="en-US" sz="2000" b="1" dirty="0">
                <a:solidFill>
                  <a:srgbClr val="044449"/>
                </a:solidFill>
                <a:highlight>
                  <a:srgbClr val="F5C05B"/>
                </a:highlight>
                <a:cs typeface="Calibri"/>
              </a:rPr>
              <a:t>  </a:t>
            </a:r>
            <a:r>
              <a:rPr lang="en-GB" sz="1800" dirty="0">
                <a:hlinkClick r:id="rId3"/>
              </a:rPr>
              <a:t>5.-Camile-Thai.pdf (</a:t>
            </a:r>
            <a:r>
              <a:rPr lang="en-GB" sz="1800" dirty="0" err="1">
                <a:hlinkClick r:id="rId3"/>
              </a:rPr>
              <a:t>foodinnovation.how</a:t>
            </a:r>
            <a:r>
              <a:rPr lang="en-GB" sz="1800" dirty="0">
                <a:hlinkClick r:id="rId3"/>
              </a:rPr>
              <a:t>)</a:t>
            </a:r>
            <a:endParaRPr lang="en-US" sz="1800" dirty="0">
              <a:solidFill>
                <a:schemeClr val="bg1"/>
              </a:solidFill>
              <a:highlight>
                <a:srgbClr val="CC9131"/>
              </a:highlight>
              <a:cs typeface="Calibri"/>
            </a:endParaRPr>
          </a:p>
          <a:p>
            <a:pPr algn="just"/>
            <a:endParaRPr lang="en-US" sz="2000" b="1" dirty="0">
              <a:solidFill>
                <a:srgbClr val="044449"/>
              </a:solidFill>
              <a:highlight>
                <a:srgbClr val="F5C05B"/>
              </a:highlight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E1B197-A56E-4B43-8D6B-20D2A6ACD02B}"/>
              </a:ext>
            </a:extLst>
          </p:cNvPr>
          <p:cNvSpPr txBox="1"/>
          <p:nvPr/>
        </p:nvSpPr>
        <p:spPr>
          <a:xfrm>
            <a:off x="5471938" y="271782"/>
            <a:ext cx="3093327" cy="400110"/>
          </a:xfrm>
          <a:prstGeom prst="rect">
            <a:avLst/>
          </a:prstGeom>
          <a:solidFill>
            <a:srgbClr val="F5C05B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CASE STUDY – BE INSPIRED</a:t>
            </a:r>
            <a:endParaRPr lang="en-IE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3955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6602" y="6282287"/>
            <a:ext cx="23723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406F70"/>
                </a:solidFill>
                <a:latin typeface="Calibri"/>
                <a:cs typeface="Calibri"/>
              </a:rPr>
              <a:t>INNOVATION</a:t>
            </a:r>
            <a:r>
              <a:rPr sz="10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6F70"/>
                </a:solidFill>
                <a:latin typeface="Calibri"/>
                <a:cs typeface="Calibri"/>
              </a:rPr>
              <a:t>FOR</a:t>
            </a:r>
            <a:r>
              <a:rPr sz="10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6F70"/>
                </a:solidFill>
                <a:latin typeface="Calibri"/>
                <a:cs typeface="Calibri"/>
              </a:rPr>
              <a:t>THE</a:t>
            </a:r>
            <a:r>
              <a:rPr sz="10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6F70"/>
                </a:solidFill>
                <a:latin typeface="Calibri"/>
                <a:cs typeface="Calibri"/>
              </a:rPr>
              <a:t>FOOD</a:t>
            </a:r>
            <a:r>
              <a:rPr sz="10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6F70"/>
                </a:solidFill>
                <a:latin typeface="Calibri"/>
                <a:cs typeface="Calibri"/>
              </a:rPr>
              <a:t>SERVICE SECTOR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40707" y="6385"/>
            <a:ext cx="5651500" cy="6262370"/>
            <a:chOff x="6540707" y="6385"/>
            <a:chExt cx="5651500" cy="6262370"/>
          </a:xfrm>
        </p:grpSpPr>
        <p:sp>
          <p:nvSpPr>
            <p:cNvPr id="4" name="object 4"/>
            <p:cNvSpPr/>
            <p:nvPr/>
          </p:nvSpPr>
          <p:spPr>
            <a:xfrm>
              <a:off x="7197437" y="4146120"/>
              <a:ext cx="2954020" cy="1305560"/>
            </a:xfrm>
            <a:custGeom>
              <a:avLst/>
              <a:gdLst/>
              <a:ahLst/>
              <a:cxnLst/>
              <a:rect l="l" t="t" r="r" b="b"/>
              <a:pathLst>
                <a:path w="2954020" h="1305560">
                  <a:moveTo>
                    <a:pt x="1598594" y="1305473"/>
                  </a:moveTo>
                  <a:lnTo>
                    <a:pt x="1414534" y="1305473"/>
                  </a:lnTo>
                  <a:lnTo>
                    <a:pt x="1286263" y="1298996"/>
                  </a:lnTo>
                  <a:lnTo>
                    <a:pt x="1235899" y="1292982"/>
                  </a:lnTo>
                  <a:lnTo>
                    <a:pt x="1186085" y="1285243"/>
                  </a:lnTo>
                  <a:lnTo>
                    <a:pt x="1136852" y="1275811"/>
                  </a:lnTo>
                  <a:lnTo>
                    <a:pt x="1088230" y="1264716"/>
                  </a:lnTo>
                  <a:lnTo>
                    <a:pt x="1040251" y="1251989"/>
                  </a:lnTo>
                  <a:lnTo>
                    <a:pt x="992946" y="1237662"/>
                  </a:lnTo>
                  <a:lnTo>
                    <a:pt x="946345" y="1221764"/>
                  </a:lnTo>
                  <a:lnTo>
                    <a:pt x="900479" y="1204328"/>
                  </a:lnTo>
                  <a:lnTo>
                    <a:pt x="855379" y="1185383"/>
                  </a:lnTo>
                  <a:lnTo>
                    <a:pt x="811077" y="1164962"/>
                  </a:lnTo>
                  <a:lnTo>
                    <a:pt x="767603" y="1143094"/>
                  </a:lnTo>
                  <a:lnTo>
                    <a:pt x="724987" y="1119810"/>
                  </a:lnTo>
                  <a:lnTo>
                    <a:pt x="683262" y="1095142"/>
                  </a:lnTo>
                  <a:lnTo>
                    <a:pt x="642457" y="1069121"/>
                  </a:lnTo>
                  <a:lnTo>
                    <a:pt x="602604" y="1041777"/>
                  </a:lnTo>
                  <a:lnTo>
                    <a:pt x="563734" y="1013141"/>
                  </a:lnTo>
                  <a:lnTo>
                    <a:pt x="525877" y="983244"/>
                  </a:lnTo>
                  <a:lnTo>
                    <a:pt x="489065" y="952118"/>
                  </a:lnTo>
                  <a:lnTo>
                    <a:pt x="453328" y="919792"/>
                  </a:lnTo>
                  <a:lnTo>
                    <a:pt x="418697" y="886299"/>
                  </a:lnTo>
                  <a:lnTo>
                    <a:pt x="385203" y="851668"/>
                  </a:lnTo>
                  <a:lnTo>
                    <a:pt x="352878" y="815931"/>
                  </a:lnTo>
                  <a:lnTo>
                    <a:pt x="321751" y="779119"/>
                  </a:lnTo>
                  <a:lnTo>
                    <a:pt x="291855" y="741262"/>
                  </a:lnTo>
                  <a:lnTo>
                    <a:pt x="263219" y="702391"/>
                  </a:lnTo>
                  <a:lnTo>
                    <a:pt x="233389" y="658521"/>
                  </a:lnTo>
                  <a:lnTo>
                    <a:pt x="234224" y="658521"/>
                  </a:lnTo>
                  <a:lnTo>
                    <a:pt x="197171" y="600945"/>
                  </a:lnTo>
                  <a:lnTo>
                    <a:pt x="171493" y="556434"/>
                  </a:lnTo>
                  <a:lnTo>
                    <a:pt x="147381" y="510935"/>
                  </a:lnTo>
                  <a:lnTo>
                    <a:pt x="124871" y="464486"/>
                  </a:lnTo>
                  <a:lnTo>
                    <a:pt x="104002" y="417124"/>
                  </a:lnTo>
                  <a:lnTo>
                    <a:pt x="84809" y="368885"/>
                  </a:lnTo>
                  <a:lnTo>
                    <a:pt x="67329" y="319806"/>
                  </a:lnTo>
                  <a:lnTo>
                    <a:pt x="51600" y="269923"/>
                  </a:lnTo>
                  <a:lnTo>
                    <a:pt x="37657" y="219274"/>
                  </a:lnTo>
                  <a:lnTo>
                    <a:pt x="25538" y="167896"/>
                  </a:lnTo>
                  <a:lnTo>
                    <a:pt x="15280" y="115824"/>
                  </a:lnTo>
                  <a:lnTo>
                    <a:pt x="6919" y="63097"/>
                  </a:lnTo>
                  <a:lnTo>
                    <a:pt x="492" y="9749"/>
                  </a:lnTo>
                  <a:lnTo>
                    <a:pt x="0" y="0"/>
                  </a:lnTo>
                  <a:lnTo>
                    <a:pt x="1355174" y="0"/>
                  </a:lnTo>
                  <a:lnTo>
                    <a:pt x="1539235" y="0"/>
                  </a:lnTo>
                  <a:lnTo>
                    <a:pt x="1667506" y="6477"/>
                  </a:lnTo>
                  <a:lnTo>
                    <a:pt x="1718352" y="12558"/>
                  </a:lnTo>
                  <a:lnTo>
                    <a:pt x="1768637" y="20396"/>
                  </a:lnTo>
                  <a:lnTo>
                    <a:pt x="1818329" y="29959"/>
                  </a:lnTo>
                  <a:lnTo>
                    <a:pt x="1867397" y="41217"/>
                  </a:lnTo>
                  <a:lnTo>
                    <a:pt x="1915808" y="54136"/>
                  </a:lnTo>
                  <a:lnTo>
                    <a:pt x="1963532" y="68686"/>
                  </a:lnTo>
                  <a:lnTo>
                    <a:pt x="2010535" y="84834"/>
                  </a:lnTo>
                  <a:lnTo>
                    <a:pt x="2056787" y="102549"/>
                  </a:lnTo>
                  <a:lnTo>
                    <a:pt x="2102256" y="121799"/>
                  </a:lnTo>
                  <a:lnTo>
                    <a:pt x="2146909" y="142552"/>
                  </a:lnTo>
                  <a:lnTo>
                    <a:pt x="2190715" y="164776"/>
                  </a:lnTo>
                  <a:lnTo>
                    <a:pt x="2233643" y="188439"/>
                  </a:lnTo>
                  <a:lnTo>
                    <a:pt x="2275659" y="213510"/>
                  </a:lnTo>
                  <a:lnTo>
                    <a:pt x="2316733" y="239957"/>
                  </a:lnTo>
                  <a:lnTo>
                    <a:pt x="2356833" y="267748"/>
                  </a:lnTo>
                  <a:lnTo>
                    <a:pt x="2395926" y="296850"/>
                  </a:lnTo>
                  <a:lnTo>
                    <a:pt x="2433982" y="327234"/>
                  </a:lnTo>
                  <a:lnTo>
                    <a:pt x="2470968" y="358865"/>
                  </a:lnTo>
                  <a:lnTo>
                    <a:pt x="2506852" y="391714"/>
                  </a:lnTo>
                  <a:lnTo>
                    <a:pt x="2541603" y="425747"/>
                  </a:lnTo>
                  <a:lnTo>
                    <a:pt x="2575189" y="460933"/>
                  </a:lnTo>
                  <a:lnTo>
                    <a:pt x="2607577" y="497241"/>
                  </a:lnTo>
                  <a:lnTo>
                    <a:pt x="2638737" y="534638"/>
                  </a:lnTo>
                  <a:lnTo>
                    <a:pt x="2668636" y="573093"/>
                  </a:lnTo>
                  <a:lnTo>
                    <a:pt x="2697243" y="612573"/>
                  </a:lnTo>
                  <a:lnTo>
                    <a:pt x="2724525" y="653048"/>
                  </a:lnTo>
                  <a:lnTo>
                    <a:pt x="2736437" y="672259"/>
                  </a:lnTo>
                  <a:lnTo>
                    <a:pt x="2741235" y="679551"/>
                  </a:lnTo>
                  <a:lnTo>
                    <a:pt x="2766942" y="722017"/>
                  </a:lnTo>
                  <a:lnTo>
                    <a:pt x="2791204" y="765427"/>
                  </a:lnTo>
                  <a:lnTo>
                    <a:pt x="2813989" y="809748"/>
                  </a:lnTo>
                  <a:lnTo>
                    <a:pt x="2835263" y="854946"/>
                  </a:lnTo>
                  <a:lnTo>
                    <a:pt x="2854994" y="900988"/>
                  </a:lnTo>
                  <a:lnTo>
                    <a:pt x="2873148" y="947841"/>
                  </a:lnTo>
                  <a:lnTo>
                    <a:pt x="2889692" y="995472"/>
                  </a:lnTo>
                  <a:lnTo>
                    <a:pt x="2904592" y="1043847"/>
                  </a:lnTo>
                  <a:lnTo>
                    <a:pt x="2917816" y="1092933"/>
                  </a:lnTo>
                  <a:lnTo>
                    <a:pt x="2929329" y="1142697"/>
                  </a:lnTo>
                  <a:lnTo>
                    <a:pt x="2939099" y="1193106"/>
                  </a:lnTo>
                  <a:lnTo>
                    <a:pt x="2947093" y="1244126"/>
                  </a:lnTo>
                  <a:lnTo>
                    <a:pt x="2953277" y="1295724"/>
                  </a:lnTo>
                  <a:lnTo>
                    <a:pt x="2953769" y="1305473"/>
                  </a:lnTo>
                  <a:lnTo>
                    <a:pt x="1598594" y="1305473"/>
                  </a:lnTo>
                  <a:close/>
                </a:path>
              </a:pathLst>
            </a:custGeom>
            <a:solidFill>
              <a:srgbClr val="406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57088" y="4984844"/>
              <a:ext cx="1835150" cy="815340"/>
            </a:xfrm>
            <a:custGeom>
              <a:avLst/>
              <a:gdLst/>
              <a:ahLst/>
              <a:cxnLst/>
              <a:rect l="l" t="t" r="r" b="b"/>
              <a:pathLst>
                <a:path w="1835150" h="815339">
                  <a:moveTo>
                    <a:pt x="956015" y="0"/>
                  </a:moveTo>
                  <a:lnTo>
                    <a:pt x="841695" y="0"/>
                  </a:lnTo>
                  <a:lnTo>
                    <a:pt x="0" y="0"/>
                  </a:lnTo>
                  <a:lnTo>
                    <a:pt x="6745" y="55906"/>
                  </a:lnTo>
                  <a:lnTo>
                    <a:pt x="15861" y="104829"/>
                  </a:lnTo>
                  <a:lnTo>
                    <a:pt x="27578" y="152778"/>
                  </a:lnTo>
                  <a:lnTo>
                    <a:pt x="41817" y="199676"/>
                  </a:lnTo>
                  <a:lnTo>
                    <a:pt x="58503" y="245447"/>
                  </a:lnTo>
                  <a:lnTo>
                    <a:pt x="77557" y="290011"/>
                  </a:lnTo>
                  <a:lnTo>
                    <a:pt x="98903" y="333291"/>
                  </a:lnTo>
                  <a:lnTo>
                    <a:pt x="122463" y="375211"/>
                  </a:lnTo>
                  <a:lnTo>
                    <a:pt x="145475" y="411159"/>
                  </a:lnTo>
                  <a:lnTo>
                    <a:pt x="144957" y="411159"/>
                  </a:lnTo>
                  <a:lnTo>
                    <a:pt x="193563" y="478650"/>
                  </a:lnTo>
                  <a:lnTo>
                    <a:pt x="225781" y="516955"/>
                  </a:lnTo>
                  <a:lnTo>
                    <a:pt x="260051" y="553378"/>
                  </a:lnTo>
                  <a:lnTo>
                    <a:pt x="296282" y="587828"/>
                  </a:lnTo>
                  <a:lnTo>
                    <a:pt x="334387" y="620216"/>
                  </a:lnTo>
                  <a:lnTo>
                    <a:pt x="374275" y="650453"/>
                  </a:lnTo>
                  <a:lnTo>
                    <a:pt x="415859" y="678450"/>
                  </a:lnTo>
                  <a:lnTo>
                    <a:pt x="459049" y="704118"/>
                  </a:lnTo>
                  <a:lnTo>
                    <a:pt x="503757" y="727366"/>
                  </a:lnTo>
                  <a:lnTo>
                    <a:pt x="549893" y="748106"/>
                  </a:lnTo>
                  <a:lnTo>
                    <a:pt x="597370" y="766248"/>
                  </a:lnTo>
                  <a:lnTo>
                    <a:pt x="646097" y="781703"/>
                  </a:lnTo>
                  <a:lnTo>
                    <a:pt x="695985" y="794382"/>
                  </a:lnTo>
                  <a:lnTo>
                    <a:pt x="746948" y="804195"/>
                  </a:lnTo>
                  <a:lnTo>
                    <a:pt x="798894" y="811053"/>
                  </a:lnTo>
                  <a:lnTo>
                    <a:pt x="878563" y="815097"/>
                  </a:lnTo>
                  <a:lnTo>
                    <a:pt x="992883" y="815097"/>
                  </a:lnTo>
                  <a:lnTo>
                    <a:pt x="1834579" y="815097"/>
                  </a:lnTo>
                  <a:lnTo>
                    <a:pt x="1827459" y="756841"/>
                  </a:lnTo>
                  <a:lnTo>
                    <a:pt x="1817711" y="705659"/>
                  </a:lnTo>
                  <a:lnTo>
                    <a:pt x="1805118" y="655553"/>
                  </a:lnTo>
                  <a:lnTo>
                    <a:pt x="1789768" y="606613"/>
                  </a:lnTo>
                  <a:lnTo>
                    <a:pt x="1771750" y="558928"/>
                  </a:lnTo>
                  <a:lnTo>
                    <a:pt x="1751153" y="512586"/>
                  </a:lnTo>
                  <a:lnTo>
                    <a:pt x="1728064" y="467677"/>
                  </a:lnTo>
                  <a:lnTo>
                    <a:pt x="1702574" y="424290"/>
                  </a:lnTo>
                  <a:lnTo>
                    <a:pt x="1699593" y="419738"/>
                  </a:lnTo>
                  <a:lnTo>
                    <a:pt x="1692195" y="407743"/>
                  </a:lnTo>
                  <a:lnTo>
                    <a:pt x="1664240" y="366991"/>
                  </a:lnTo>
                  <a:lnTo>
                    <a:pt x="1634146" y="327911"/>
                  </a:lnTo>
                  <a:lnTo>
                    <a:pt x="1601998" y="290588"/>
                  </a:lnTo>
                  <a:lnTo>
                    <a:pt x="1567880" y="255107"/>
                  </a:lnTo>
                  <a:lnTo>
                    <a:pt x="1531877" y="221553"/>
                  </a:lnTo>
                  <a:lnTo>
                    <a:pt x="1494074" y="190012"/>
                  </a:lnTo>
                  <a:lnTo>
                    <a:pt x="1454555" y="160569"/>
                  </a:lnTo>
                  <a:lnTo>
                    <a:pt x="1413406" y="133309"/>
                  </a:lnTo>
                  <a:lnTo>
                    <a:pt x="1370711" y="108317"/>
                  </a:lnTo>
                  <a:lnTo>
                    <a:pt x="1326554" y="85679"/>
                  </a:lnTo>
                  <a:lnTo>
                    <a:pt x="1281022" y="65479"/>
                  </a:lnTo>
                  <a:lnTo>
                    <a:pt x="1234198" y="47803"/>
                  </a:lnTo>
                  <a:lnTo>
                    <a:pt x="1186168" y="32736"/>
                  </a:lnTo>
                  <a:lnTo>
                    <a:pt x="1137015" y="20364"/>
                  </a:lnTo>
                  <a:lnTo>
                    <a:pt x="1086826" y="10772"/>
                  </a:lnTo>
                  <a:lnTo>
                    <a:pt x="1035684" y="4044"/>
                  </a:lnTo>
                  <a:lnTo>
                    <a:pt x="956015" y="0"/>
                  </a:lnTo>
                  <a:close/>
                </a:path>
              </a:pathLst>
            </a:custGeom>
            <a:ln w="12699">
              <a:solidFill>
                <a:srgbClr val="F4C0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40707" y="6385"/>
              <a:ext cx="5651292" cy="6261961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495790" y="1545048"/>
            <a:ext cx="5377815" cy="0"/>
          </a:xfrm>
          <a:custGeom>
            <a:avLst/>
            <a:gdLst/>
            <a:ahLst/>
            <a:cxnLst/>
            <a:rect l="l" t="t" r="r" b="b"/>
            <a:pathLst>
              <a:path w="5377815">
                <a:moveTo>
                  <a:pt x="5377589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F4C0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52629" y="616041"/>
            <a:ext cx="27800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solidFill>
                  <a:srgbClr val="085155"/>
                </a:solidFill>
              </a:rPr>
              <a:t>Redes</a:t>
            </a:r>
            <a:r>
              <a:rPr sz="3600" spc="-90" dirty="0">
                <a:solidFill>
                  <a:srgbClr val="085155"/>
                </a:solidFill>
              </a:rPr>
              <a:t> </a:t>
            </a:r>
            <a:r>
              <a:rPr sz="3600" spc="-5" dirty="0">
                <a:solidFill>
                  <a:srgbClr val="085155"/>
                </a:solidFill>
              </a:rPr>
              <a:t>Sociales</a:t>
            </a:r>
            <a:endParaRPr sz="3600"/>
          </a:p>
        </p:txBody>
      </p:sp>
      <p:sp>
        <p:nvSpPr>
          <p:cNvPr id="9" name="object 9"/>
          <p:cNvSpPr txBox="1"/>
          <p:nvPr/>
        </p:nvSpPr>
        <p:spPr>
          <a:xfrm>
            <a:off x="502652" y="1614299"/>
            <a:ext cx="5577840" cy="430212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algn="just">
              <a:lnSpc>
                <a:spcPts val="2480"/>
              </a:lnSpc>
              <a:spcBef>
                <a:spcPts val="415"/>
              </a:spcBef>
            </a:pPr>
            <a:r>
              <a:rPr sz="2300" spc="-5" dirty="0">
                <a:solidFill>
                  <a:srgbClr val="085155"/>
                </a:solidFill>
                <a:latin typeface="Calibri"/>
                <a:cs typeface="Calibri"/>
              </a:rPr>
              <a:t>Las </a:t>
            </a:r>
            <a:r>
              <a:rPr sz="2300" spc="-10" dirty="0">
                <a:solidFill>
                  <a:srgbClr val="085155"/>
                </a:solidFill>
                <a:latin typeface="Calibri"/>
                <a:cs typeface="Calibri"/>
              </a:rPr>
              <a:t>redes </a:t>
            </a:r>
            <a:r>
              <a:rPr sz="2300" spc="-5" dirty="0">
                <a:solidFill>
                  <a:srgbClr val="085155"/>
                </a:solidFill>
                <a:latin typeface="Calibri"/>
                <a:cs typeface="Calibri"/>
              </a:rPr>
              <a:t>sociales se han </a:t>
            </a:r>
            <a:r>
              <a:rPr sz="2300" spc="-15" dirty="0">
                <a:solidFill>
                  <a:srgbClr val="085155"/>
                </a:solidFill>
                <a:latin typeface="Calibri"/>
                <a:cs typeface="Calibri"/>
              </a:rPr>
              <a:t>convertido </a:t>
            </a:r>
            <a:r>
              <a:rPr sz="2300" spc="-5" dirty="0">
                <a:solidFill>
                  <a:srgbClr val="085155"/>
                </a:solidFill>
                <a:latin typeface="Calibri"/>
                <a:cs typeface="Calibri"/>
              </a:rPr>
              <a:t>en una </a:t>
            </a:r>
            <a:r>
              <a:rPr sz="23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85155"/>
                </a:solidFill>
                <a:latin typeface="Calibri"/>
                <a:cs typeface="Calibri"/>
              </a:rPr>
              <a:t>parte</a:t>
            </a:r>
            <a:r>
              <a:rPr sz="2300" spc="-5" dirty="0">
                <a:solidFill>
                  <a:srgbClr val="085155"/>
                </a:solidFill>
                <a:latin typeface="Calibri"/>
                <a:cs typeface="Calibri"/>
              </a:rPr>
              <a:t> esencial</a:t>
            </a:r>
            <a:r>
              <a:rPr sz="23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85155"/>
                </a:solidFill>
                <a:latin typeface="Calibri"/>
                <a:cs typeface="Calibri"/>
              </a:rPr>
              <a:t>de</a:t>
            </a:r>
            <a:r>
              <a:rPr sz="23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85155"/>
                </a:solidFill>
                <a:latin typeface="Calibri"/>
                <a:cs typeface="Calibri"/>
              </a:rPr>
              <a:t>todas</a:t>
            </a:r>
            <a:r>
              <a:rPr sz="2300" spc="-5" dirty="0">
                <a:solidFill>
                  <a:srgbClr val="085155"/>
                </a:solidFill>
                <a:latin typeface="Calibri"/>
                <a:cs typeface="Calibri"/>
              </a:rPr>
              <a:t> las</a:t>
            </a:r>
            <a:r>
              <a:rPr sz="23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085155"/>
                </a:solidFill>
                <a:latin typeface="Calibri"/>
                <a:cs typeface="Calibri"/>
              </a:rPr>
              <a:t>estrategias</a:t>
            </a:r>
            <a:r>
              <a:rPr sz="2300" spc="-1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85155"/>
                </a:solidFill>
                <a:latin typeface="Calibri"/>
                <a:cs typeface="Calibri"/>
              </a:rPr>
              <a:t>de </a:t>
            </a:r>
            <a:r>
              <a:rPr sz="23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085155"/>
                </a:solidFill>
                <a:latin typeface="Calibri"/>
                <a:cs typeface="Calibri"/>
              </a:rPr>
              <a:t>marketing</a:t>
            </a:r>
            <a:r>
              <a:rPr sz="2300" spc="-1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85155"/>
                </a:solidFill>
                <a:latin typeface="Calibri"/>
                <a:cs typeface="Calibri"/>
              </a:rPr>
              <a:t>de</a:t>
            </a:r>
            <a:r>
              <a:rPr sz="23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85155"/>
                </a:solidFill>
                <a:latin typeface="Calibri"/>
                <a:cs typeface="Calibri"/>
              </a:rPr>
              <a:t>las</a:t>
            </a:r>
            <a:r>
              <a:rPr sz="23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85155"/>
                </a:solidFill>
                <a:latin typeface="Calibri"/>
                <a:cs typeface="Calibri"/>
              </a:rPr>
              <a:t>empresas</a:t>
            </a:r>
            <a:r>
              <a:rPr sz="2300" spc="-5" dirty="0">
                <a:solidFill>
                  <a:srgbClr val="085155"/>
                </a:solidFill>
                <a:latin typeface="Calibri"/>
                <a:cs typeface="Calibri"/>
              </a:rPr>
              <a:t> de</a:t>
            </a:r>
            <a:r>
              <a:rPr sz="23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085155"/>
                </a:solidFill>
                <a:latin typeface="Calibri"/>
                <a:cs typeface="Calibri"/>
              </a:rPr>
              <a:t>restauración. </a:t>
            </a:r>
            <a:r>
              <a:rPr sz="2300" spc="-1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85155"/>
                </a:solidFill>
                <a:latin typeface="Calibri"/>
                <a:cs typeface="Calibri"/>
              </a:rPr>
              <a:t>Debido </a:t>
            </a:r>
            <a:r>
              <a:rPr sz="2300" dirty="0">
                <a:solidFill>
                  <a:srgbClr val="085155"/>
                </a:solidFill>
                <a:latin typeface="Calibri"/>
                <a:cs typeface="Calibri"/>
              </a:rPr>
              <a:t>a </a:t>
            </a:r>
            <a:r>
              <a:rPr sz="2300" spc="-5" dirty="0">
                <a:solidFill>
                  <a:srgbClr val="085155"/>
                </a:solidFill>
                <a:latin typeface="Calibri"/>
                <a:cs typeface="Calibri"/>
              </a:rPr>
              <a:t>la </a:t>
            </a:r>
            <a:r>
              <a:rPr sz="2300" spc="-20" dirty="0">
                <a:solidFill>
                  <a:srgbClr val="085155"/>
                </a:solidFill>
                <a:latin typeface="Calibri"/>
                <a:cs typeface="Calibri"/>
              </a:rPr>
              <a:t>naturaleza </a:t>
            </a:r>
            <a:r>
              <a:rPr sz="2300" spc="-5" dirty="0">
                <a:solidFill>
                  <a:srgbClr val="085155"/>
                </a:solidFill>
                <a:latin typeface="Calibri"/>
                <a:cs typeface="Calibri"/>
              </a:rPr>
              <a:t>social de la </a:t>
            </a:r>
            <a:r>
              <a:rPr sz="2300" spc="-10" dirty="0">
                <a:solidFill>
                  <a:srgbClr val="085155"/>
                </a:solidFill>
                <a:latin typeface="Calibri"/>
                <a:cs typeface="Calibri"/>
              </a:rPr>
              <a:t>experiencia </a:t>
            </a:r>
            <a:r>
              <a:rPr sz="2300" spc="-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085155"/>
                </a:solidFill>
                <a:latin typeface="Calibri"/>
                <a:cs typeface="Calibri"/>
              </a:rPr>
              <a:t>gastronómica,</a:t>
            </a:r>
            <a:r>
              <a:rPr sz="2300" spc="-1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85155"/>
                </a:solidFill>
                <a:latin typeface="Calibri"/>
                <a:cs typeface="Calibri"/>
              </a:rPr>
              <a:t>que</a:t>
            </a:r>
            <a:r>
              <a:rPr sz="23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85155"/>
                </a:solidFill>
                <a:latin typeface="Calibri"/>
                <a:cs typeface="Calibri"/>
              </a:rPr>
              <a:t>suele</a:t>
            </a:r>
            <a:r>
              <a:rPr sz="23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85155"/>
                </a:solidFill>
                <a:latin typeface="Calibri"/>
                <a:cs typeface="Calibri"/>
              </a:rPr>
              <a:t>compartirse</a:t>
            </a:r>
            <a:r>
              <a:rPr sz="2300" spc="-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085155"/>
                </a:solidFill>
                <a:latin typeface="Calibri"/>
                <a:cs typeface="Calibri"/>
              </a:rPr>
              <a:t>con </a:t>
            </a:r>
            <a:r>
              <a:rPr sz="2300" spc="-1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85155"/>
                </a:solidFill>
                <a:latin typeface="Calibri"/>
                <a:cs typeface="Calibri"/>
              </a:rPr>
              <a:t>amigos</a:t>
            </a:r>
            <a:r>
              <a:rPr sz="2300" dirty="0">
                <a:solidFill>
                  <a:srgbClr val="085155"/>
                </a:solidFill>
                <a:latin typeface="Calibri"/>
                <a:cs typeface="Calibri"/>
              </a:rPr>
              <a:t> y</a:t>
            </a:r>
            <a:r>
              <a:rPr sz="2300" spc="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85155"/>
                </a:solidFill>
                <a:latin typeface="Calibri"/>
                <a:cs typeface="Calibri"/>
              </a:rPr>
              <a:t>familiares,</a:t>
            </a:r>
            <a:r>
              <a:rPr sz="2300" spc="-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85155"/>
                </a:solidFill>
                <a:latin typeface="Calibri"/>
                <a:cs typeface="Calibri"/>
              </a:rPr>
              <a:t>animar</a:t>
            </a:r>
            <a:r>
              <a:rPr sz="2300" spc="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85155"/>
                </a:solidFill>
                <a:latin typeface="Calibri"/>
                <a:cs typeface="Calibri"/>
              </a:rPr>
              <a:t>a</a:t>
            </a:r>
            <a:r>
              <a:rPr sz="2300" spc="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85155"/>
                </a:solidFill>
                <a:latin typeface="Calibri"/>
                <a:cs typeface="Calibri"/>
              </a:rPr>
              <a:t>los</a:t>
            </a:r>
            <a:r>
              <a:rPr sz="23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85155"/>
                </a:solidFill>
                <a:latin typeface="Calibri"/>
                <a:cs typeface="Calibri"/>
              </a:rPr>
              <a:t>clientes</a:t>
            </a:r>
            <a:r>
              <a:rPr sz="2300" spc="-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85155"/>
                </a:solidFill>
                <a:latin typeface="Calibri"/>
                <a:cs typeface="Calibri"/>
              </a:rPr>
              <a:t>a </a:t>
            </a:r>
            <a:r>
              <a:rPr sz="2300" spc="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85155"/>
                </a:solidFill>
                <a:latin typeface="Calibri"/>
                <a:cs typeface="Calibri"/>
              </a:rPr>
              <a:t>participar en las </a:t>
            </a:r>
            <a:r>
              <a:rPr sz="2300" spc="-10" dirty="0">
                <a:solidFill>
                  <a:srgbClr val="085155"/>
                </a:solidFill>
                <a:latin typeface="Calibri"/>
                <a:cs typeface="Calibri"/>
              </a:rPr>
              <a:t>redes </a:t>
            </a:r>
            <a:r>
              <a:rPr sz="2300" spc="-5" dirty="0">
                <a:solidFill>
                  <a:srgbClr val="085155"/>
                </a:solidFill>
                <a:latin typeface="Calibri"/>
                <a:cs typeface="Calibri"/>
              </a:rPr>
              <a:t>sociales es una </a:t>
            </a:r>
            <a:r>
              <a:rPr sz="2300" spc="-15" dirty="0">
                <a:solidFill>
                  <a:srgbClr val="085155"/>
                </a:solidFill>
                <a:latin typeface="Calibri"/>
                <a:cs typeface="Calibri"/>
              </a:rPr>
              <a:t>forma </a:t>
            </a:r>
            <a:r>
              <a:rPr sz="2300" spc="-1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085155"/>
                </a:solidFill>
                <a:latin typeface="Calibri"/>
                <a:cs typeface="Calibri"/>
              </a:rPr>
              <a:t>importante</a:t>
            </a:r>
            <a:r>
              <a:rPr sz="2300" spc="-1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85155"/>
                </a:solidFill>
                <a:latin typeface="Calibri"/>
                <a:cs typeface="Calibri"/>
              </a:rPr>
              <a:t>de </a:t>
            </a:r>
            <a:r>
              <a:rPr sz="2300" spc="-15" dirty="0">
                <a:solidFill>
                  <a:srgbClr val="085155"/>
                </a:solidFill>
                <a:latin typeface="Calibri"/>
                <a:cs typeface="Calibri"/>
              </a:rPr>
              <a:t>atraer</a:t>
            </a:r>
            <a:r>
              <a:rPr sz="2300" spc="-1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85155"/>
                </a:solidFill>
                <a:latin typeface="Calibri"/>
                <a:cs typeface="Calibri"/>
              </a:rPr>
              <a:t>a</a:t>
            </a:r>
            <a:r>
              <a:rPr sz="2300" spc="-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85155"/>
                </a:solidFill>
                <a:latin typeface="Calibri"/>
                <a:cs typeface="Calibri"/>
              </a:rPr>
              <a:t>nuevos clientes.</a:t>
            </a:r>
            <a:endParaRPr sz="2300">
              <a:latin typeface="Calibri"/>
              <a:cs typeface="Calibri"/>
            </a:endParaRPr>
          </a:p>
          <a:p>
            <a:pPr marL="12700" marR="12700" algn="just">
              <a:lnSpc>
                <a:spcPct val="90000"/>
              </a:lnSpc>
              <a:spcBef>
                <a:spcPts val="990"/>
              </a:spcBef>
            </a:pPr>
            <a:r>
              <a:rPr sz="2300" spc="-5" dirty="0">
                <a:solidFill>
                  <a:srgbClr val="085155"/>
                </a:solidFill>
                <a:latin typeface="Calibri"/>
                <a:cs typeface="Calibri"/>
              </a:rPr>
              <a:t>La</a:t>
            </a:r>
            <a:r>
              <a:rPr sz="23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085155"/>
                </a:solidFill>
                <a:latin typeface="Calibri"/>
                <a:cs typeface="Calibri"/>
              </a:rPr>
              <a:t>perspectiva</a:t>
            </a:r>
            <a:r>
              <a:rPr sz="2300" spc="-1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85155"/>
                </a:solidFill>
                <a:latin typeface="Calibri"/>
                <a:cs typeface="Calibri"/>
              </a:rPr>
              <a:t>de</a:t>
            </a:r>
            <a:r>
              <a:rPr sz="23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85155"/>
                </a:solidFill>
                <a:latin typeface="Calibri"/>
                <a:cs typeface="Calibri"/>
              </a:rPr>
              <a:t>ganar</a:t>
            </a:r>
            <a:r>
              <a:rPr sz="2300" spc="-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85155"/>
                </a:solidFill>
                <a:latin typeface="Calibri"/>
                <a:cs typeface="Calibri"/>
              </a:rPr>
              <a:t>tracción</a:t>
            </a:r>
            <a:r>
              <a:rPr sz="2300" spc="-5" dirty="0">
                <a:solidFill>
                  <a:srgbClr val="085155"/>
                </a:solidFill>
                <a:latin typeface="Calibri"/>
                <a:cs typeface="Calibri"/>
              </a:rPr>
              <a:t> en</a:t>
            </a:r>
            <a:r>
              <a:rPr sz="23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85155"/>
                </a:solidFill>
                <a:latin typeface="Calibri"/>
                <a:cs typeface="Calibri"/>
              </a:rPr>
              <a:t>línea</a:t>
            </a:r>
            <a:r>
              <a:rPr sz="2300" dirty="0">
                <a:solidFill>
                  <a:srgbClr val="085155"/>
                </a:solidFill>
                <a:latin typeface="Calibri"/>
                <a:cs typeface="Calibri"/>
              </a:rPr>
              <a:t> a </a:t>
            </a:r>
            <a:r>
              <a:rPr sz="2300" spc="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300" spc="-25" dirty="0">
                <a:solidFill>
                  <a:srgbClr val="085155"/>
                </a:solidFill>
                <a:latin typeface="Calibri"/>
                <a:cs typeface="Calibri"/>
              </a:rPr>
              <a:t>través</a:t>
            </a:r>
            <a:r>
              <a:rPr sz="2300" spc="-2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85155"/>
                </a:solidFill>
                <a:latin typeface="Calibri"/>
                <a:cs typeface="Calibri"/>
              </a:rPr>
              <a:t>de</a:t>
            </a:r>
            <a:r>
              <a:rPr sz="23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85155"/>
                </a:solidFill>
                <a:latin typeface="Calibri"/>
                <a:cs typeface="Calibri"/>
              </a:rPr>
              <a:t>los</a:t>
            </a:r>
            <a:r>
              <a:rPr sz="23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85155"/>
                </a:solidFill>
                <a:latin typeface="Calibri"/>
                <a:cs typeface="Calibri"/>
              </a:rPr>
              <a:t>clientes</a:t>
            </a:r>
            <a:r>
              <a:rPr sz="2300" spc="-5" dirty="0">
                <a:solidFill>
                  <a:srgbClr val="085155"/>
                </a:solidFill>
                <a:latin typeface="Calibri"/>
                <a:cs typeface="Calibri"/>
              </a:rPr>
              <a:t> ha</a:t>
            </a:r>
            <a:r>
              <a:rPr sz="23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85155"/>
                </a:solidFill>
                <a:latin typeface="Calibri"/>
                <a:cs typeface="Calibri"/>
              </a:rPr>
              <a:t>llevado</a:t>
            </a:r>
            <a:r>
              <a:rPr sz="2300" spc="-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85155"/>
                </a:solidFill>
                <a:latin typeface="Calibri"/>
                <a:cs typeface="Calibri"/>
              </a:rPr>
              <a:t>a</a:t>
            </a:r>
            <a:r>
              <a:rPr sz="2300" spc="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85155"/>
                </a:solidFill>
                <a:latin typeface="Calibri"/>
                <a:cs typeface="Calibri"/>
              </a:rPr>
              <a:t>muchas </a:t>
            </a:r>
            <a:r>
              <a:rPr sz="23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85155"/>
                </a:solidFill>
                <a:latin typeface="Calibri"/>
                <a:cs typeface="Calibri"/>
              </a:rPr>
              <a:t>empresas </a:t>
            </a:r>
            <a:r>
              <a:rPr sz="2300" dirty="0">
                <a:solidFill>
                  <a:srgbClr val="085155"/>
                </a:solidFill>
                <a:latin typeface="Calibri"/>
                <a:cs typeface="Calibri"/>
              </a:rPr>
              <a:t>a </a:t>
            </a:r>
            <a:r>
              <a:rPr sz="2300" spc="-10" dirty="0">
                <a:solidFill>
                  <a:srgbClr val="085155"/>
                </a:solidFill>
                <a:latin typeface="Calibri"/>
                <a:cs typeface="Calibri"/>
              </a:rPr>
              <a:t>adaptar </a:t>
            </a:r>
            <a:r>
              <a:rPr sz="2300" spc="-5" dirty="0">
                <a:solidFill>
                  <a:srgbClr val="085155"/>
                </a:solidFill>
                <a:latin typeface="Calibri"/>
                <a:cs typeface="Calibri"/>
              </a:rPr>
              <a:t>su </a:t>
            </a:r>
            <a:r>
              <a:rPr sz="2300" spc="-15" dirty="0">
                <a:solidFill>
                  <a:srgbClr val="085155"/>
                </a:solidFill>
                <a:latin typeface="Calibri"/>
                <a:cs typeface="Calibri"/>
              </a:rPr>
              <a:t>producto para </a:t>
            </a:r>
            <a:r>
              <a:rPr sz="2300" spc="-5" dirty="0">
                <a:solidFill>
                  <a:srgbClr val="085155"/>
                </a:solidFill>
                <a:latin typeface="Calibri"/>
                <a:cs typeface="Calibri"/>
              </a:rPr>
              <a:t>hacerlo </a:t>
            </a:r>
            <a:r>
              <a:rPr sz="23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85155"/>
                </a:solidFill>
                <a:latin typeface="Calibri"/>
                <a:cs typeface="Calibri"/>
              </a:rPr>
              <a:t>más</a:t>
            </a:r>
            <a:r>
              <a:rPr sz="23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085155"/>
                </a:solidFill>
                <a:latin typeface="Calibri"/>
                <a:cs typeface="Calibri"/>
              </a:rPr>
              <a:t>atractivo</a:t>
            </a:r>
            <a:r>
              <a:rPr sz="2300" spc="-10" dirty="0">
                <a:solidFill>
                  <a:srgbClr val="085155"/>
                </a:solidFill>
                <a:latin typeface="Calibri"/>
                <a:cs typeface="Calibri"/>
              </a:rPr>
              <a:t> visualmente</a:t>
            </a:r>
            <a:r>
              <a:rPr sz="2300" spc="-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85155"/>
                </a:solidFill>
                <a:latin typeface="Calibri"/>
                <a:cs typeface="Calibri"/>
              </a:rPr>
              <a:t>y</a:t>
            </a:r>
            <a:r>
              <a:rPr sz="2300" spc="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85155"/>
                </a:solidFill>
                <a:latin typeface="Calibri"/>
                <a:cs typeface="Calibri"/>
              </a:rPr>
              <a:t>crear</a:t>
            </a:r>
            <a:r>
              <a:rPr sz="2300" spc="-5" dirty="0">
                <a:solidFill>
                  <a:srgbClr val="085155"/>
                </a:solidFill>
                <a:latin typeface="Calibri"/>
                <a:cs typeface="Calibri"/>
              </a:rPr>
              <a:t> una </a:t>
            </a:r>
            <a:r>
              <a:rPr sz="23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85155"/>
                </a:solidFill>
                <a:latin typeface="Calibri"/>
                <a:cs typeface="Calibri"/>
              </a:rPr>
              <a:t>experiencia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0238CD-9E61-4F4E-B6DD-4A13D52804C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1562" y="2438400"/>
            <a:ext cx="8857251" cy="6570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E" sz="3200" b="1" dirty="0">
                <a:cs typeface="Calibri"/>
              </a:rPr>
              <a:t>SALATERIA SOUPS &amp; SALADS </a:t>
            </a:r>
            <a:endParaRPr lang="en-US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73C3C6-AF19-43DF-8148-0BA313E685E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7200" y="2971800"/>
            <a:ext cx="10968810" cy="246592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s-ES" dirty="0">
                <a:solidFill>
                  <a:srgbClr val="406F70"/>
                </a:solidFill>
              </a:rPr>
              <a:t>SALATERIA, en Bulgaria, utiliza la tecnología para informar a sus clientes de sus ofertas y educarlos en relación con la buena alimentación y la nutrición. También han adaptado su sitio web para atender las ventas en línea y las entregas de alimentos como consecuencia de la pandemia. Ofrecen transacciones sin efectivo en la tienda y en línea, y han empezado a utilizar la plataforma </a:t>
            </a:r>
            <a:r>
              <a:rPr lang="es-ES" dirty="0" err="1">
                <a:solidFill>
                  <a:srgbClr val="406F70"/>
                </a:solidFill>
              </a:rPr>
              <a:t>Foodpanda</a:t>
            </a:r>
            <a:r>
              <a:rPr lang="es-ES" dirty="0">
                <a:solidFill>
                  <a:srgbClr val="406F70"/>
                </a:solidFill>
              </a:rPr>
              <a:t> para operar su servicio de entrega. </a:t>
            </a:r>
            <a:r>
              <a:rPr lang="es-ES" dirty="0" err="1">
                <a:solidFill>
                  <a:srgbClr val="406F70"/>
                </a:solidFill>
              </a:rPr>
              <a:t>Foodpanda</a:t>
            </a:r>
            <a:r>
              <a:rPr lang="es-ES" dirty="0">
                <a:solidFill>
                  <a:srgbClr val="406F70"/>
                </a:solidFill>
              </a:rPr>
              <a:t> es una plataforma de pedidos de comida en línea y un sitio que conecta a los usuarios con más de 1.000 restaurantes en 23 localidades búlgaras.</a:t>
            </a:r>
          </a:p>
          <a:p>
            <a:pPr algn="just"/>
            <a:r>
              <a:rPr lang="en-US" sz="2400" b="1" dirty="0">
                <a:solidFill>
                  <a:srgbClr val="044449"/>
                </a:solidFill>
                <a:highlight>
                  <a:srgbClr val="F5C05B"/>
                </a:highlight>
                <a:cs typeface="Calibri"/>
              </a:rPr>
              <a:t>Lea </a:t>
            </a:r>
            <a:r>
              <a:rPr lang="en-US" sz="2400" b="1" dirty="0" err="1">
                <a:solidFill>
                  <a:srgbClr val="044449"/>
                </a:solidFill>
                <a:highlight>
                  <a:srgbClr val="F5C05B"/>
                </a:highlight>
                <a:cs typeface="Calibri"/>
              </a:rPr>
              <a:t>más</a:t>
            </a:r>
            <a:r>
              <a:rPr lang="en-US" sz="2400" b="1" dirty="0">
                <a:solidFill>
                  <a:srgbClr val="044449"/>
                </a:solidFill>
                <a:highlight>
                  <a:srgbClr val="F5C05B"/>
                </a:highlight>
                <a:cs typeface="Calibri"/>
              </a:rPr>
              <a:t> </a:t>
            </a:r>
            <a:r>
              <a:rPr lang="en-IE" dirty="0">
                <a:hlinkClick r:id="rId2"/>
              </a:rPr>
              <a:t>35-Salateria-Soup-and-Salads.pdf (</a:t>
            </a:r>
            <a:r>
              <a:rPr lang="en-IE" dirty="0" err="1">
                <a:hlinkClick r:id="rId2"/>
              </a:rPr>
              <a:t>foodinnovation.how</a:t>
            </a:r>
            <a:r>
              <a:rPr lang="en-IE" dirty="0">
                <a:hlinkClick r:id="rId2"/>
              </a:rPr>
              <a:t>)</a:t>
            </a:r>
            <a:r>
              <a:rPr lang="en-US" sz="2400" dirty="0">
                <a:solidFill>
                  <a:schemeClr val="bg1"/>
                </a:solidFill>
                <a:highlight>
                  <a:srgbClr val="CC9131"/>
                </a:highlight>
                <a:cs typeface="Calibri"/>
              </a:rPr>
              <a:t> </a:t>
            </a:r>
            <a:endParaRPr lang="en-US" dirty="0">
              <a:solidFill>
                <a:srgbClr val="406F70"/>
              </a:solidFill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4" name="Picture 4" descr="A picture containing plate, soup&#10;&#10;Description automatically generated">
            <a:extLst>
              <a:ext uri="{FF2B5EF4-FFF2-40B4-BE49-F238E27FC236}">
                <a16:creationId xmlns:a16="http://schemas.microsoft.com/office/drawing/2014/main" id="{8A5BB47D-06F0-49F6-AC5A-076ECCAB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2184"/>
            <a:ext cx="7421518" cy="22220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A73116-C79D-48A3-93B3-38253D583055}"/>
              </a:ext>
            </a:extLst>
          </p:cNvPr>
          <p:cNvSpPr txBox="1"/>
          <p:nvPr/>
        </p:nvSpPr>
        <p:spPr>
          <a:xfrm>
            <a:off x="7752150" y="595873"/>
            <a:ext cx="3093327" cy="400110"/>
          </a:xfrm>
          <a:prstGeom prst="rect">
            <a:avLst/>
          </a:prstGeom>
          <a:solidFill>
            <a:srgbClr val="F5C05B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CASE STUDY – BE INSPIRED</a:t>
            </a:r>
            <a:endParaRPr lang="en-IE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9842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Icon&#10;&#10;Description automatically generated">
            <a:extLst>
              <a:ext uri="{FF2B5EF4-FFF2-40B4-BE49-F238E27FC236}">
                <a16:creationId xmlns:a16="http://schemas.microsoft.com/office/drawing/2014/main" id="{D358FE7A-38DE-4B64-87C4-48DEC227A68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083" t="-46173" r="-2083" b="-50171"/>
          <a:stretch/>
        </p:blipFill>
        <p:spPr>
          <a:xfrm>
            <a:off x="7754938" y="1192681"/>
            <a:ext cx="2187575" cy="38862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4FB6E-4EAD-42C6-999B-A4DD6DD876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solidFill>
            <a:srgbClr val="F5C05B"/>
          </a:solidFill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Ejercicio</a:t>
            </a:r>
            <a:r>
              <a:rPr lang="en-US" b="1" dirty="0">
                <a:solidFill>
                  <a:schemeClr val="bg1"/>
                </a:solidFill>
              </a:rPr>
              <a:t> de </a:t>
            </a:r>
            <a:r>
              <a:rPr lang="en-US" b="1" dirty="0" err="1">
                <a:solidFill>
                  <a:schemeClr val="bg1"/>
                </a:solidFill>
              </a:rPr>
              <a:t>aprendizaje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0199E2-761A-4100-BD71-A7FBE923CB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200" y="1600200"/>
            <a:ext cx="6805914" cy="4792805"/>
          </a:xfrm>
        </p:spPr>
        <p:txBody>
          <a:bodyPr/>
          <a:lstStyle/>
          <a:p>
            <a:r>
              <a:rPr lang="es-ES" dirty="0"/>
              <a:t>Se ha hablado de la creciente importancia de lo social en la industria alimentaria.</a:t>
            </a:r>
          </a:p>
          <a:p>
            <a:r>
              <a:rPr lang="es-ES" dirty="0">
                <a:solidFill>
                  <a:srgbClr val="406F70"/>
                </a:solidFill>
              </a:rPr>
              <a:t>En su Cuaderno de trabajo del alumno LISTA: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solidFill>
                  <a:srgbClr val="044449"/>
                </a:solidFill>
              </a:rPr>
              <a:t>¿En cuántas plataformas está presente su empresa?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solidFill>
                  <a:srgbClr val="044449"/>
                </a:solidFill>
              </a:rPr>
              <a:t>¿Con qué frecuencia publica?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solidFill>
                  <a:srgbClr val="044449"/>
                </a:solidFill>
              </a:rPr>
              <a:t>¿Podría interactuar con más frecuencia?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solidFill>
                  <a:srgbClr val="044449"/>
                </a:solidFill>
              </a:rPr>
              <a:t>¿Sigues la actividad de tus cuentas y dónde puedes mejorar?</a:t>
            </a:r>
            <a:endParaRPr lang="en-US" dirty="0">
              <a:solidFill>
                <a:srgbClr val="0444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2979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7198" y="0"/>
            <a:ext cx="11725275" cy="6858000"/>
            <a:chOff x="467198" y="0"/>
            <a:chExt cx="1172527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465" y="0"/>
              <a:ext cx="9063534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198" y="2046698"/>
              <a:ext cx="3195485" cy="349233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049718" y="5906124"/>
              <a:ext cx="4142740" cy="622935"/>
            </a:xfrm>
            <a:custGeom>
              <a:avLst/>
              <a:gdLst/>
              <a:ahLst/>
              <a:cxnLst/>
              <a:rect l="l" t="t" r="r" b="b"/>
              <a:pathLst>
                <a:path w="4142740" h="622934">
                  <a:moveTo>
                    <a:pt x="0" y="0"/>
                  </a:moveTo>
                  <a:lnTo>
                    <a:pt x="4142281" y="0"/>
                  </a:lnTo>
                  <a:lnTo>
                    <a:pt x="4142281" y="622311"/>
                  </a:lnTo>
                  <a:lnTo>
                    <a:pt x="0" y="622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945250" y="6053703"/>
            <a:ext cx="20878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575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Calibri"/>
                <a:cs typeface="Calibri"/>
              </a:rPr>
              <a:t>This </a:t>
            </a:r>
            <a:r>
              <a:rPr sz="1000" spc="-10" dirty="0">
                <a:latin typeface="Calibri"/>
                <a:cs typeface="Calibri"/>
              </a:rPr>
              <a:t>programme </a:t>
            </a:r>
            <a:r>
              <a:rPr sz="1000" spc="-5" dirty="0">
                <a:latin typeface="Calibri"/>
                <a:cs typeface="Calibri"/>
              </a:rPr>
              <a:t>has been funded with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support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European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Commission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8356" y="6000276"/>
            <a:ext cx="1625599" cy="461961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7162800" y="2046698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</a:rPr>
              <a:t>GRACIAS!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401DA2-4FFF-415E-A208-F380716550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044449"/>
                </a:solidFill>
              </a:rPr>
              <a:t>EJERCICIO RÁPIDO:</a:t>
            </a:r>
            <a:endParaRPr lang="en-IE" dirty="0">
              <a:solidFill>
                <a:srgbClr val="044449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87A71-A098-423C-A5FD-E93F4DD938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47380" y="2974694"/>
            <a:ext cx="5651292" cy="292582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ES" dirty="0">
                <a:solidFill>
                  <a:srgbClr val="085156"/>
                </a:solidFill>
              </a:rPr>
              <a:t>¿Puede hacer una lista de los sistemas tecnológicos que </a:t>
            </a:r>
            <a:r>
              <a:rPr lang="es-ES" b="1" dirty="0">
                <a:solidFill>
                  <a:srgbClr val="085156"/>
                </a:solidFill>
              </a:rPr>
              <a:t>conoce</a:t>
            </a:r>
            <a:r>
              <a:rPr lang="es-ES" dirty="0">
                <a:solidFill>
                  <a:srgbClr val="085156"/>
                </a:solidFill>
              </a:rPr>
              <a:t> en el sector de la alimentación? .....................................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>
                <a:solidFill>
                  <a:srgbClr val="085156"/>
                </a:solidFill>
              </a:rPr>
              <a:t>A continuación, enumere cualquier forma de tecnología que </a:t>
            </a:r>
            <a:r>
              <a:rPr lang="es-ES" b="1" dirty="0">
                <a:solidFill>
                  <a:srgbClr val="085156"/>
                </a:solidFill>
              </a:rPr>
              <a:t>se utilice </a:t>
            </a:r>
            <a:r>
              <a:rPr lang="es-ES" dirty="0">
                <a:solidFill>
                  <a:srgbClr val="085156"/>
                </a:solidFill>
              </a:rPr>
              <a:t>actualmente en su empresa de servicios alimentarios........................................</a:t>
            </a:r>
            <a:endParaRPr lang="en-IE" dirty="0">
              <a:solidFill>
                <a:srgbClr val="085156"/>
              </a:solidFill>
            </a:endParaRPr>
          </a:p>
        </p:txBody>
      </p:sp>
      <p:pic>
        <p:nvPicPr>
          <p:cNvPr id="10" name="Picture Placeholder 9" descr="Person writing on a notebook">
            <a:extLst>
              <a:ext uri="{FF2B5EF4-FFF2-40B4-BE49-F238E27FC236}">
                <a16:creationId xmlns:a16="http://schemas.microsoft.com/office/drawing/2014/main" id="{F6FD8AE4-3D96-41AD-B470-4D304C22E72A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F7F67A-3788-4872-B1EB-42569D40088F}"/>
              </a:ext>
            </a:extLst>
          </p:cNvPr>
          <p:cNvSpPr txBox="1"/>
          <p:nvPr/>
        </p:nvSpPr>
        <p:spPr>
          <a:xfrm>
            <a:off x="6096000" y="1932972"/>
            <a:ext cx="5501648" cy="646331"/>
          </a:xfrm>
          <a:prstGeom prst="rect">
            <a:avLst/>
          </a:prstGeom>
          <a:solidFill>
            <a:srgbClr val="F5C05B"/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rgbClr val="085156"/>
              </a:solidFill>
            </a:endParaRPr>
          </a:p>
          <a:p>
            <a:pPr algn="ctr"/>
            <a:r>
              <a:rPr lang="es-ES" b="1" dirty="0">
                <a:solidFill>
                  <a:srgbClr val="085156"/>
                </a:solidFill>
              </a:rPr>
              <a:t>ANTES DE CONTINUAR CON ESTE MÓDULO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25446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EC83D31D-1534-4115-9091-F99A4376B7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4542" y="3429000"/>
            <a:ext cx="7875588" cy="32448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IE" sz="4800" b="1" dirty="0">
                <a:solidFill>
                  <a:srgbClr val="F5C05B"/>
                </a:solidFill>
              </a:rPr>
              <a:t>1. </a:t>
            </a:r>
            <a:r>
              <a:rPr lang="en-IE" sz="4800" b="1" dirty="0" err="1">
                <a:solidFill>
                  <a:srgbClr val="F5C05B"/>
                </a:solidFill>
              </a:rPr>
              <a:t>Servicios</a:t>
            </a:r>
            <a:r>
              <a:rPr lang="en-IE" sz="4800" b="1" dirty="0">
                <a:solidFill>
                  <a:srgbClr val="F5C05B"/>
                </a:solidFill>
              </a:rPr>
              <a:t> sin </a:t>
            </a:r>
            <a:r>
              <a:rPr lang="en-IE" sz="4800" b="1" dirty="0" err="1">
                <a:solidFill>
                  <a:srgbClr val="F5C05B"/>
                </a:solidFill>
              </a:rPr>
              <a:t>contacto</a:t>
            </a:r>
            <a:r>
              <a:rPr lang="en-IE" sz="4800" b="1" dirty="0">
                <a:solidFill>
                  <a:srgbClr val="F5C05B"/>
                </a:solidFill>
              </a:rPr>
              <a:t> 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97CC752F-E543-4032-B1FD-28106F228E7C}"/>
              </a:ext>
            </a:extLst>
          </p:cNvPr>
          <p:cNvSpPr txBox="1"/>
          <p:nvPr/>
        </p:nvSpPr>
        <p:spPr>
          <a:xfrm>
            <a:off x="8681884" y="410496"/>
            <a:ext cx="2743200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085156"/>
                </a:solidFill>
                <a:cs typeface="Calibri"/>
              </a:rPr>
              <a:t>MÓDULO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421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40708" y="6384"/>
            <a:ext cx="5651500" cy="6253480"/>
            <a:chOff x="6540708" y="6384"/>
            <a:chExt cx="5651500" cy="6253480"/>
          </a:xfrm>
        </p:grpSpPr>
        <p:sp>
          <p:nvSpPr>
            <p:cNvPr id="3" name="object 3"/>
            <p:cNvSpPr/>
            <p:nvPr/>
          </p:nvSpPr>
          <p:spPr>
            <a:xfrm>
              <a:off x="7197437" y="4146121"/>
              <a:ext cx="2954020" cy="1305560"/>
            </a:xfrm>
            <a:custGeom>
              <a:avLst/>
              <a:gdLst/>
              <a:ahLst/>
              <a:cxnLst/>
              <a:rect l="l" t="t" r="r" b="b"/>
              <a:pathLst>
                <a:path w="2954020" h="1305560">
                  <a:moveTo>
                    <a:pt x="1598594" y="1305473"/>
                  </a:moveTo>
                  <a:lnTo>
                    <a:pt x="1414534" y="1305473"/>
                  </a:lnTo>
                  <a:lnTo>
                    <a:pt x="1286263" y="1298996"/>
                  </a:lnTo>
                  <a:lnTo>
                    <a:pt x="1235899" y="1292982"/>
                  </a:lnTo>
                  <a:lnTo>
                    <a:pt x="1186085" y="1285243"/>
                  </a:lnTo>
                  <a:lnTo>
                    <a:pt x="1136852" y="1275811"/>
                  </a:lnTo>
                  <a:lnTo>
                    <a:pt x="1088230" y="1264716"/>
                  </a:lnTo>
                  <a:lnTo>
                    <a:pt x="1040251" y="1251989"/>
                  </a:lnTo>
                  <a:lnTo>
                    <a:pt x="992946" y="1237662"/>
                  </a:lnTo>
                  <a:lnTo>
                    <a:pt x="946345" y="1221764"/>
                  </a:lnTo>
                  <a:lnTo>
                    <a:pt x="900479" y="1204328"/>
                  </a:lnTo>
                  <a:lnTo>
                    <a:pt x="855379" y="1185383"/>
                  </a:lnTo>
                  <a:lnTo>
                    <a:pt x="811077" y="1164962"/>
                  </a:lnTo>
                  <a:lnTo>
                    <a:pt x="767603" y="1143094"/>
                  </a:lnTo>
                  <a:lnTo>
                    <a:pt x="724987" y="1119810"/>
                  </a:lnTo>
                  <a:lnTo>
                    <a:pt x="683262" y="1095142"/>
                  </a:lnTo>
                  <a:lnTo>
                    <a:pt x="642457" y="1069121"/>
                  </a:lnTo>
                  <a:lnTo>
                    <a:pt x="602604" y="1041777"/>
                  </a:lnTo>
                  <a:lnTo>
                    <a:pt x="563734" y="1013141"/>
                  </a:lnTo>
                  <a:lnTo>
                    <a:pt x="525877" y="983244"/>
                  </a:lnTo>
                  <a:lnTo>
                    <a:pt x="489065" y="952118"/>
                  </a:lnTo>
                  <a:lnTo>
                    <a:pt x="453328" y="919792"/>
                  </a:lnTo>
                  <a:lnTo>
                    <a:pt x="418697" y="886299"/>
                  </a:lnTo>
                  <a:lnTo>
                    <a:pt x="385203" y="851668"/>
                  </a:lnTo>
                  <a:lnTo>
                    <a:pt x="352878" y="815931"/>
                  </a:lnTo>
                  <a:lnTo>
                    <a:pt x="321751" y="779119"/>
                  </a:lnTo>
                  <a:lnTo>
                    <a:pt x="291855" y="741262"/>
                  </a:lnTo>
                  <a:lnTo>
                    <a:pt x="263219" y="702391"/>
                  </a:lnTo>
                  <a:lnTo>
                    <a:pt x="233389" y="658521"/>
                  </a:lnTo>
                  <a:lnTo>
                    <a:pt x="234224" y="658521"/>
                  </a:lnTo>
                  <a:lnTo>
                    <a:pt x="197171" y="600945"/>
                  </a:lnTo>
                  <a:lnTo>
                    <a:pt x="171493" y="556434"/>
                  </a:lnTo>
                  <a:lnTo>
                    <a:pt x="147381" y="510935"/>
                  </a:lnTo>
                  <a:lnTo>
                    <a:pt x="124871" y="464486"/>
                  </a:lnTo>
                  <a:lnTo>
                    <a:pt x="104002" y="417124"/>
                  </a:lnTo>
                  <a:lnTo>
                    <a:pt x="84809" y="368885"/>
                  </a:lnTo>
                  <a:lnTo>
                    <a:pt x="67329" y="319806"/>
                  </a:lnTo>
                  <a:lnTo>
                    <a:pt x="51600" y="269923"/>
                  </a:lnTo>
                  <a:lnTo>
                    <a:pt x="37657" y="219274"/>
                  </a:lnTo>
                  <a:lnTo>
                    <a:pt x="25538" y="167896"/>
                  </a:lnTo>
                  <a:lnTo>
                    <a:pt x="15280" y="115824"/>
                  </a:lnTo>
                  <a:lnTo>
                    <a:pt x="6919" y="63097"/>
                  </a:lnTo>
                  <a:lnTo>
                    <a:pt x="492" y="9749"/>
                  </a:lnTo>
                  <a:lnTo>
                    <a:pt x="0" y="0"/>
                  </a:lnTo>
                  <a:lnTo>
                    <a:pt x="1355174" y="0"/>
                  </a:lnTo>
                  <a:lnTo>
                    <a:pt x="1539235" y="0"/>
                  </a:lnTo>
                  <a:lnTo>
                    <a:pt x="1667506" y="6477"/>
                  </a:lnTo>
                  <a:lnTo>
                    <a:pt x="1718352" y="12558"/>
                  </a:lnTo>
                  <a:lnTo>
                    <a:pt x="1768637" y="20396"/>
                  </a:lnTo>
                  <a:lnTo>
                    <a:pt x="1818329" y="29959"/>
                  </a:lnTo>
                  <a:lnTo>
                    <a:pt x="1867397" y="41217"/>
                  </a:lnTo>
                  <a:lnTo>
                    <a:pt x="1915808" y="54136"/>
                  </a:lnTo>
                  <a:lnTo>
                    <a:pt x="1963532" y="68686"/>
                  </a:lnTo>
                  <a:lnTo>
                    <a:pt x="2010535" y="84834"/>
                  </a:lnTo>
                  <a:lnTo>
                    <a:pt x="2056787" y="102549"/>
                  </a:lnTo>
                  <a:lnTo>
                    <a:pt x="2102256" y="121799"/>
                  </a:lnTo>
                  <a:lnTo>
                    <a:pt x="2146909" y="142552"/>
                  </a:lnTo>
                  <a:lnTo>
                    <a:pt x="2190715" y="164776"/>
                  </a:lnTo>
                  <a:lnTo>
                    <a:pt x="2233643" y="188439"/>
                  </a:lnTo>
                  <a:lnTo>
                    <a:pt x="2275659" y="213510"/>
                  </a:lnTo>
                  <a:lnTo>
                    <a:pt x="2316733" y="239957"/>
                  </a:lnTo>
                  <a:lnTo>
                    <a:pt x="2356833" y="267748"/>
                  </a:lnTo>
                  <a:lnTo>
                    <a:pt x="2395926" y="296850"/>
                  </a:lnTo>
                  <a:lnTo>
                    <a:pt x="2433982" y="327234"/>
                  </a:lnTo>
                  <a:lnTo>
                    <a:pt x="2470968" y="358865"/>
                  </a:lnTo>
                  <a:lnTo>
                    <a:pt x="2506852" y="391714"/>
                  </a:lnTo>
                  <a:lnTo>
                    <a:pt x="2541603" y="425747"/>
                  </a:lnTo>
                  <a:lnTo>
                    <a:pt x="2575189" y="460933"/>
                  </a:lnTo>
                  <a:lnTo>
                    <a:pt x="2607577" y="497241"/>
                  </a:lnTo>
                  <a:lnTo>
                    <a:pt x="2638737" y="534638"/>
                  </a:lnTo>
                  <a:lnTo>
                    <a:pt x="2668636" y="573093"/>
                  </a:lnTo>
                  <a:lnTo>
                    <a:pt x="2697243" y="612573"/>
                  </a:lnTo>
                  <a:lnTo>
                    <a:pt x="2724525" y="653048"/>
                  </a:lnTo>
                  <a:lnTo>
                    <a:pt x="2736437" y="672259"/>
                  </a:lnTo>
                  <a:lnTo>
                    <a:pt x="2741235" y="679551"/>
                  </a:lnTo>
                  <a:lnTo>
                    <a:pt x="2766942" y="722017"/>
                  </a:lnTo>
                  <a:lnTo>
                    <a:pt x="2791204" y="765427"/>
                  </a:lnTo>
                  <a:lnTo>
                    <a:pt x="2813989" y="809748"/>
                  </a:lnTo>
                  <a:lnTo>
                    <a:pt x="2835263" y="854946"/>
                  </a:lnTo>
                  <a:lnTo>
                    <a:pt x="2854994" y="900988"/>
                  </a:lnTo>
                  <a:lnTo>
                    <a:pt x="2873148" y="947841"/>
                  </a:lnTo>
                  <a:lnTo>
                    <a:pt x="2889692" y="995472"/>
                  </a:lnTo>
                  <a:lnTo>
                    <a:pt x="2904592" y="1043847"/>
                  </a:lnTo>
                  <a:lnTo>
                    <a:pt x="2917816" y="1092933"/>
                  </a:lnTo>
                  <a:lnTo>
                    <a:pt x="2929329" y="1142697"/>
                  </a:lnTo>
                  <a:lnTo>
                    <a:pt x="2939099" y="1193106"/>
                  </a:lnTo>
                  <a:lnTo>
                    <a:pt x="2947093" y="1244126"/>
                  </a:lnTo>
                  <a:lnTo>
                    <a:pt x="2953277" y="1295724"/>
                  </a:lnTo>
                  <a:lnTo>
                    <a:pt x="2953769" y="1305473"/>
                  </a:lnTo>
                  <a:lnTo>
                    <a:pt x="1598594" y="1305473"/>
                  </a:lnTo>
                  <a:close/>
                </a:path>
              </a:pathLst>
            </a:custGeom>
            <a:solidFill>
              <a:srgbClr val="406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57088" y="4984845"/>
              <a:ext cx="1835150" cy="815340"/>
            </a:xfrm>
            <a:custGeom>
              <a:avLst/>
              <a:gdLst/>
              <a:ahLst/>
              <a:cxnLst/>
              <a:rect l="l" t="t" r="r" b="b"/>
              <a:pathLst>
                <a:path w="1835150" h="815339">
                  <a:moveTo>
                    <a:pt x="956015" y="0"/>
                  </a:moveTo>
                  <a:lnTo>
                    <a:pt x="841695" y="0"/>
                  </a:lnTo>
                  <a:lnTo>
                    <a:pt x="0" y="0"/>
                  </a:lnTo>
                  <a:lnTo>
                    <a:pt x="6745" y="55906"/>
                  </a:lnTo>
                  <a:lnTo>
                    <a:pt x="15861" y="104829"/>
                  </a:lnTo>
                  <a:lnTo>
                    <a:pt x="27578" y="152778"/>
                  </a:lnTo>
                  <a:lnTo>
                    <a:pt x="41817" y="199676"/>
                  </a:lnTo>
                  <a:lnTo>
                    <a:pt x="58503" y="245447"/>
                  </a:lnTo>
                  <a:lnTo>
                    <a:pt x="77557" y="290011"/>
                  </a:lnTo>
                  <a:lnTo>
                    <a:pt x="98903" y="333291"/>
                  </a:lnTo>
                  <a:lnTo>
                    <a:pt x="122463" y="375211"/>
                  </a:lnTo>
                  <a:lnTo>
                    <a:pt x="145475" y="411159"/>
                  </a:lnTo>
                  <a:lnTo>
                    <a:pt x="144957" y="411159"/>
                  </a:lnTo>
                  <a:lnTo>
                    <a:pt x="193563" y="478650"/>
                  </a:lnTo>
                  <a:lnTo>
                    <a:pt x="225781" y="516955"/>
                  </a:lnTo>
                  <a:lnTo>
                    <a:pt x="260051" y="553378"/>
                  </a:lnTo>
                  <a:lnTo>
                    <a:pt x="296282" y="587828"/>
                  </a:lnTo>
                  <a:lnTo>
                    <a:pt x="334387" y="620216"/>
                  </a:lnTo>
                  <a:lnTo>
                    <a:pt x="374275" y="650453"/>
                  </a:lnTo>
                  <a:lnTo>
                    <a:pt x="415859" y="678450"/>
                  </a:lnTo>
                  <a:lnTo>
                    <a:pt x="459049" y="704118"/>
                  </a:lnTo>
                  <a:lnTo>
                    <a:pt x="503757" y="727366"/>
                  </a:lnTo>
                  <a:lnTo>
                    <a:pt x="549893" y="748106"/>
                  </a:lnTo>
                  <a:lnTo>
                    <a:pt x="597370" y="766248"/>
                  </a:lnTo>
                  <a:lnTo>
                    <a:pt x="646097" y="781703"/>
                  </a:lnTo>
                  <a:lnTo>
                    <a:pt x="695985" y="794382"/>
                  </a:lnTo>
                  <a:lnTo>
                    <a:pt x="746948" y="804195"/>
                  </a:lnTo>
                  <a:lnTo>
                    <a:pt x="798894" y="811053"/>
                  </a:lnTo>
                  <a:lnTo>
                    <a:pt x="878563" y="815097"/>
                  </a:lnTo>
                  <a:lnTo>
                    <a:pt x="992883" y="815097"/>
                  </a:lnTo>
                  <a:lnTo>
                    <a:pt x="1834579" y="815097"/>
                  </a:lnTo>
                  <a:lnTo>
                    <a:pt x="1827459" y="756841"/>
                  </a:lnTo>
                  <a:lnTo>
                    <a:pt x="1817711" y="705659"/>
                  </a:lnTo>
                  <a:lnTo>
                    <a:pt x="1805118" y="655553"/>
                  </a:lnTo>
                  <a:lnTo>
                    <a:pt x="1789768" y="606613"/>
                  </a:lnTo>
                  <a:lnTo>
                    <a:pt x="1771750" y="558928"/>
                  </a:lnTo>
                  <a:lnTo>
                    <a:pt x="1751153" y="512586"/>
                  </a:lnTo>
                  <a:lnTo>
                    <a:pt x="1728064" y="467677"/>
                  </a:lnTo>
                  <a:lnTo>
                    <a:pt x="1702574" y="424290"/>
                  </a:lnTo>
                  <a:lnTo>
                    <a:pt x="1699593" y="419738"/>
                  </a:lnTo>
                  <a:lnTo>
                    <a:pt x="1692195" y="407743"/>
                  </a:lnTo>
                  <a:lnTo>
                    <a:pt x="1664240" y="366991"/>
                  </a:lnTo>
                  <a:lnTo>
                    <a:pt x="1634146" y="327911"/>
                  </a:lnTo>
                  <a:lnTo>
                    <a:pt x="1601998" y="290588"/>
                  </a:lnTo>
                  <a:lnTo>
                    <a:pt x="1567880" y="255107"/>
                  </a:lnTo>
                  <a:lnTo>
                    <a:pt x="1531877" y="221553"/>
                  </a:lnTo>
                  <a:lnTo>
                    <a:pt x="1494074" y="190012"/>
                  </a:lnTo>
                  <a:lnTo>
                    <a:pt x="1454555" y="160569"/>
                  </a:lnTo>
                  <a:lnTo>
                    <a:pt x="1413406" y="133309"/>
                  </a:lnTo>
                  <a:lnTo>
                    <a:pt x="1370711" y="108317"/>
                  </a:lnTo>
                  <a:lnTo>
                    <a:pt x="1326554" y="85679"/>
                  </a:lnTo>
                  <a:lnTo>
                    <a:pt x="1281022" y="65479"/>
                  </a:lnTo>
                  <a:lnTo>
                    <a:pt x="1234198" y="47803"/>
                  </a:lnTo>
                  <a:lnTo>
                    <a:pt x="1186168" y="32736"/>
                  </a:lnTo>
                  <a:lnTo>
                    <a:pt x="1137015" y="20364"/>
                  </a:lnTo>
                  <a:lnTo>
                    <a:pt x="1086826" y="10772"/>
                  </a:lnTo>
                  <a:lnTo>
                    <a:pt x="1035684" y="4044"/>
                  </a:lnTo>
                  <a:lnTo>
                    <a:pt x="956015" y="0"/>
                  </a:lnTo>
                  <a:close/>
                </a:path>
              </a:pathLst>
            </a:custGeom>
            <a:ln w="12699">
              <a:solidFill>
                <a:srgbClr val="F4C0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40708" y="6384"/>
              <a:ext cx="5651291" cy="6253195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495790" y="1545048"/>
            <a:ext cx="5377815" cy="0"/>
          </a:xfrm>
          <a:custGeom>
            <a:avLst/>
            <a:gdLst/>
            <a:ahLst/>
            <a:cxnLst/>
            <a:rect l="l" t="t" r="r" b="b"/>
            <a:pathLst>
              <a:path w="5377815">
                <a:moveTo>
                  <a:pt x="5377589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F4C0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48169" y="616041"/>
            <a:ext cx="4360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1.</a:t>
            </a:r>
            <a:r>
              <a:rPr sz="3600" spc="-25" dirty="0"/>
              <a:t> </a:t>
            </a:r>
            <a:r>
              <a:rPr sz="3600" spc="-5" dirty="0"/>
              <a:t>Servicio</a:t>
            </a:r>
            <a:r>
              <a:rPr sz="3600" spc="-15" dirty="0"/>
              <a:t> </a:t>
            </a:r>
            <a:r>
              <a:rPr sz="3600" spc="-10" dirty="0"/>
              <a:t>sin</a:t>
            </a:r>
            <a:r>
              <a:rPr sz="3600" spc="-20" dirty="0"/>
              <a:t> contacto</a:t>
            </a:r>
            <a:endParaRPr sz="360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pc="-20" dirty="0"/>
              <a:t>INNOVATION</a:t>
            </a:r>
            <a:r>
              <a:rPr spc="-15" dirty="0"/>
              <a:t> </a:t>
            </a:r>
            <a:r>
              <a:rPr spc="-5" dirty="0"/>
              <a:t>FOR</a:t>
            </a:r>
            <a:r>
              <a:rPr spc="-10" dirty="0"/>
              <a:t> </a:t>
            </a:r>
            <a:r>
              <a:rPr spc="-5" dirty="0"/>
              <a:t>THE</a:t>
            </a:r>
            <a:r>
              <a:rPr spc="-10" dirty="0"/>
              <a:t> </a:t>
            </a:r>
            <a:r>
              <a:rPr spc="-5" dirty="0"/>
              <a:t>FOOD</a:t>
            </a:r>
            <a:r>
              <a:rPr spc="-15" dirty="0"/>
              <a:t> </a:t>
            </a:r>
            <a:r>
              <a:rPr spc="-10" dirty="0"/>
              <a:t>SERVICE SECTOR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9576" y="1770247"/>
            <a:ext cx="5492115" cy="38100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just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Debido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la pandemia de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COVID-19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hemos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visto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un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rápido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incremento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en la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adopción </a:t>
            </a:r>
            <a:r>
              <a:rPr sz="2400" spc="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de servicios sin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contacto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en el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sector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de la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restauración.</a:t>
            </a:r>
            <a:endParaRPr sz="2400">
              <a:latin typeface="Calibri"/>
              <a:cs typeface="Calibri"/>
            </a:endParaRPr>
          </a:p>
          <a:p>
            <a:pPr marL="12700" marR="12065" algn="just">
              <a:lnSpc>
                <a:spcPts val="2590"/>
              </a:lnSpc>
              <a:spcBef>
                <a:spcPts val="1010"/>
              </a:spcBef>
            </a:pP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Mientras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los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sistemas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de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pago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sin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contacto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 crecían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de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forma </a:t>
            </a:r>
            <a:r>
              <a:rPr sz="2400" spc="-20" dirty="0">
                <a:solidFill>
                  <a:srgbClr val="085155"/>
                </a:solidFill>
                <a:latin typeface="Calibri"/>
                <a:cs typeface="Calibri"/>
              </a:rPr>
              <a:t>constante, esta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revolución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sin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contacto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se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extendió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la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utilización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de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menús, pedidos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y </a:t>
            </a:r>
            <a:r>
              <a:rPr sz="2400" spc="-20" dirty="0">
                <a:solidFill>
                  <a:srgbClr val="085155"/>
                </a:solidFill>
                <a:latin typeface="Calibri"/>
                <a:cs typeface="Calibri"/>
              </a:rPr>
              <a:t>entrega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de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alimentos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sin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contacto para </a:t>
            </a:r>
            <a:r>
              <a:rPr sz="2400" spc="-20" dirty="0">
                <a:solidFill>
                  <a:srgbClr val="085155"/>
                </a:solidFill>
                <a:latin typeface="Calibri"/>
                <a:cs typeface="Calibri"/>
              </a:rPr>
              <a:t>garantizar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que los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enfoques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sin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contacto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en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el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sector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 de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los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servicios </a:t>
            </a:r>
            <a:r>
              <a:rPr sz="2400" spc="-53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alimentarios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 seguirán creciendo.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6602" y="6282287"/>
            <a:ext cx="23723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406F70"/>
                </a:solidFill>
                <a:latin typeface="Calibri"/>
                <a:cs typeface="Calibri"/>
              </a:rPr>
              <a:t>INNOVATION</a:t>
            </a:r>
            <a:r>
              <a:rPr sz="10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6F70"/>
                </a:solidFill>
                <a:latin typeface="Calibri"/>
                <a:cs typeface="Calibri"/>
              </a:rPr>
              <a:t>FOR</a:t>
            </a:r>
            <a:r>
              <a:rPr sz="10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6F70"/>
                </a:solidFill>
                <a:latin typeface="Calibri"/>
                <a:cs typeface="Calibri"/>
              </a:rPr>
              <a:t>THE</a:t>
            </a:r>
            <a:r>
              <a:rPr sz="1000" spc="-10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6F70"/>
                </a:solidFill>
                <a:latin typeface="Calibri"/>
                <a:cs typeface="Calibri"/>
              </a:rPr>
              <a:t>FOOD</a:t>
            </a:r>
            <a:r>
              <a:rPr sz="1000" spc="-15" dirty="0">
                <a:solidFill>
                  <a:srgbClr val="406F7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6F70"/>
                </a:solidFill>
                <a:latin typeface="Calibri"/>
                <a:cs typeface="Calibri"/>
              </a:rPr>
              <a:t>SERVICE SECTOR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56168" y="4136416"/>
            <a:ext cx="2337435" cy="958215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347345" marR="5080" indent="-335280">
              <a:lnSpc>
                <a:spcPct val="70000"/>
              </a:lnSpc>
              <a:spcBef>
                <a:spcPts val="1395"/>
              </a:spcBef>
            </a:pPr>
            <a:r>
              <a:rPr sz="3600" b="1" spc="-5" dirty="0">
                <a:solidFill>
                  <a:srgbClr val="CC9131"/>
                </a:solidFill>
                <a:latin typeface="Calibri"/>
                <a:cs typeface="Calibri"/>
              </a:rPr>
              <a:t>Servicios</a:t>
            </a:r>
            <a:r>
              <a:rPr sz="3600" b="1" spc="-70" dirty="0">
                <a:solidFill>
                  <a:srgbClr val="CC9131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CC9131"/>
                </a:solidFill>
                <a:latin typeface="Calibri"/>
                <a:cs typeface="Calibri"/>
              </a:rPr>
              <a:t>sin </a:t>
            </a:r>
            <a:r>
              <a:rPr sz="3600" b="1" spc="-795" dirty="0">
                <a:solidFill>
                  <a:srgbClr val="CC9131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CC9131"/>
                </a:solidFill>
                <a:latin typeface="Calibri"/>
                <a:cs typeface="Calibri"/>
              </a:rPr>
              <a:t>contacto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87" y="0"/>
            <a:ext cx="12006294" cy="359428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888093" y="3733883"/>
            <a:ext cx="682752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  <a:tabLst>
                <a:tab pos="1233170" algn="l"/>
                <a:tab pos="1678305" algn="l"/>
                <a:tab pos="2278380" algn="l"/>
                <a:tab pos="3658235" algn="l"/>
                <a:tab pos="3938904" algn="l"/>
                <a:tab pos="4762500" algn="l"/>
                <a:tab pos="5208270" algn="l"/>
                <a:tab pos="6034405" algn="l"/>
                <a:tab pos="6479540" algn="l"/>
              </a:tabLst>
            </a:pP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Aunque</a:t>
            </a:r>
            <a:r>
              <a:rPr sz="2400" spc="114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85155"/>
                </a:solidFill>
                <a:latin typeface="Calibri"/>
                <a:cs typeface="Calibri"/>
              </a:rPr>
              <a:t>esta</a:t>
            </a:r>
            <a:r>
              <a:rPr sz="2400" spc="12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transición</a:t>
            </a:r>
            <a:r>
              <a:rPr sz="2400" spc="12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de</a:t>
            </a:r>
            <a:r>
              <a:rPr sz="2400" spc="12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los</a:t>
            </a:r>
            <a:r>
              <a:rPr sz="2400" spc="114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servicios</a:t>
            </a:r>
            <a:r>
              <a:rPr sz="2400" spc="114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sin</a:t>
            </a:r>
            <a:r>
              <a:rPr sz="2400" spc="12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contacto</a:t>
            </a:r>
            <a:r>
              <a:rPr sz="2400" spc="12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se </a:t>
            </a:r>
            <a:r>
              <a:rPr sz="2400" spc="-52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o</a:t>
            </a:r>
            <a:r>
              <a:rPr sz="2400" spc="-40" dirty="0">
                <a:solidFill>
                  <a:srgbClr val="085155"/>
                </a:solidFill>
                <a:latin typeface="Calibri"/>
                <a:cs typeface="Calibri"/>
              </a:rPr>
              <a:t>n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virti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ó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n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un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necesida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d	a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parti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r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e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2020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,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n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las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88093" y="4392250"/>
            <a:ext cx="68300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1415" algn="l"/>
                <a:tab pos="1840864" algn="l"/>
                <a:tab pos="3089910" algn="l"/>
                <a:tab pos="3600450" algn="l"/>
                <a:tab pos="4305935" algn="l"/>
                <a:tab pos="6096000" algn="l"/>
              </a:tabLst>
            </a:pP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última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s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do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s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dé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adas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e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ha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n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desar</a:t>
            </a:r>
            <a:r>
              <a:rPr sz="2400" spc="-40" dirty="0">
                <a:solidFill>
                  <a:srgbClr val="085155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ollad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o	</a:t>
            </a:r>
            <a:r>
              <a:rPr sz="2400" spc="-40" dirty="0">
                <a:solidFill>
                  <a:srgbClr val="085155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arias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88093" y="4721435"/>
            <a:ext cx="6822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71320" algn="l"/>
                <a:tab pos="2395855" algn="l"/>
                <a:tab pos="3114040" algn="l"/>
                <a:tab pos="4504055" algn="l"/>
                <a:tab pos="5106035" algn="l"/>
                <a:tab pos="6459855" algn="l"/>
              </a:tabLst>
            </a:pPr>
            <a:r>
              <a:rPr sz="2400" spc="-30" dirty="0">
                <a:solidFill>
                  <a:srgbClr val="085155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ecnología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s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qu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e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ha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n	</a:t>
            </a:r>
            <a:r>
              <a:rPr sz="2400" spc="-50" dirty="0">
                <a:solidFill>
                  <a:srgbClr val="085155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acili</a:t>
            </a:r>
            <a:r>
              <a:rPr sz="2400" spc="-30" dirty="0">
                <a:solidFill>
                  <a:srgbClr val="085155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ado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lo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s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p</a:t>
            </a:r>
            <a:r>
              <a:rPr sz="2400" spc="-40" dirty="0">
                <a:solidFill>
                  <a:srgbClr val="085155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oceso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s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sin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88093" y="5050619"/>
            <a:ext cx="6800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41120" algn="l"/>
              </a:tabLst>
            </a:pP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contacto.	Recientemente</a:t>
            </a:r>
            <a:r>
              <a:rPr sz="2400" spc="12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se</a:t>
            </a:r>
            <a:r>
              <a:rPr sz="2400" spc="13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han</a:t>
            </a:r>
            <a:r>
              <a:rPr sz="2400" spc="13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vuelto</a:t>
            </a:r>
            <a:r>
              <a:rPr sz="2400" spc="13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más</a:t>
            </a:r>
            <a:r>
              <a:rPr sz="2400" spc="13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prolíficas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88093" y="5708987"/>
            <a:ext cx="2208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29739" algn="l"/>
              </a:tabLst>
            </a:pPr>
            <a:r>
              <a:rPr sz="2400" spc="-30" dirty="0">
                <a:solidFill>
                  <a:srgbClr val="085155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ecnológi</a:t>
            </a:r>
            <a:r>
              <a:rPr sz="2400" spc="-25" dirty="0">
                <a:solidFill>
                  <a:srgbClr val="085155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as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han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88093" y="5379803"/>
            <a:ext cx="6829425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4604" algn="r">
              <a:lnSpc>
                <a:spcPts val="2735"/>
              </a:lnSpc>
              <a:spcBef>
                <a:spcPts val="100"/>
              </a:spcBef>
              <a:tabLst>
                <a:tab pos="514350" algn="l"/>
                <a:tab pos="932815" algn="l"/>
                <a:tab pos="2223135" algn="l"/>
                <a:tab pos="3907790" algn="l"/>
                <a:tab pos="4389755" algn="l"/>
                <a:tab pos="5064760" algn="l"/>
                <a:tab pos="5601970" algn="l"/>
              </a:tabLst>
            </a:pP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en	la	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industria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alimentaria,	</a:t>
            </a:r>
            <a:r>
              <a:rPr sz="2400" spc="-20" dirty="0">
                <a:solidFill>
                  <a:srgbClr val="085155"/>
                </a:solidFill>
                <a:latin typeface="Calibri"/>
                <a:cs typeface="Calibri"/>
              </a:rPr>
              <a:t>ya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que	las	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empresas</a:t>
            </a:r>
            <a:endParaRPr sz="2400">
              <a:latin typeface="Calibri"/>
              <a:cs typeface="Calibri"/>
            </a:endParaRPr>
          </a:p>
          <a:p>
            <a:pPr marR="5080" algn="r">
              <a:lnSpc>
                <a:spcPts val="2735"/>
              </a:lnSpc>
              <a:tabLst>
                <a:tab pos="1373505" algn="l"/>
                <a:tab pos="1954530" algn="l"/>
                <a:tab pos="3651885" algn="l"/>
                <a:tab pos="3971925" algn="l"/>
              </a:tabLst>
            </a:pP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adoptado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sus	capacidades	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y	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han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88093" y="6038171"/>
            <a:ext cx="680974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proporcionado</a:t>
            </a:r>
            <a:r>
              <a:rPr sz="2400" spc="114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servicios</a:t>
            </a:r>
            <a:r>
              <a:rPr sz="2400" spc="12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tecnológicos</a:t>
            </a:r>
            <a:r>
              <a:rPr sz="2400" spc="12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85155"/>
                </a:solidFill>
                <a:latin typeface="Calibri"/>
                <a:cs typeface="Calibri"/>
              </a:rPr>
              <a:t>inteligentes</a:t>
            </a:r>
            <a:r>
              <a:rPr sz="2400" spc="12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85155"/>
                </a:solidFill>
                <a:latin typeface="Calibri"/>
                <a:cs typeface="Calibri"/>
              </a:rPr>
              <a:t>a</a:t>
            </a:r>
            <a:r>
              <a:rPr sz="2400" spc="125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las </a:t>
            </a:r>
            <a:r>
              <a:rPr sz="2400" spc="-530" dirty="0">
                <a:solidFill>
                  <a:srgbClr val="0851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85155"/>
                </a:solidFill>
                <a:latin typeface="Calibri"/>
                <a:cs typeface="Calibri"/>
              </a:rPr>
              <a:t>empresas </a:t>
            </a:r>
            <a:r>
              <a:rPr sz="2400" spc="-5" dirty="0">
                <a:solidFill>
                  <a:srgbClr val="085155"/>
                </a:solidFill>
                <a:latin typeface="Calibri"/>
                <a:cs typeface="Calibri"/>
              </a:rPr>
              <a:t>de servicios alimentarios.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</TotalTime>
  <Words>5014</Words>
  <Application>Microsoft Macintosh PowerPoint</Application>
  <PresentationFormat>Widescreen</PresentationFormat>
  <Paragraphs>375</Paragraphs>
  <Slides>57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Arial</vt:lpstr>
      <vt:lpstr>Arial MT</vt:lpstr>
      <vt:lpstr>Calibri</vt:lpstr>
      <vt:lpstr>Office Theme</vt:lpstr>
      <vt:lpstr>PowerPoint Presentation</vt:lpstr>
      <vt:lpstr>01</vt:lpstr>
      <vt:lpstr>La tecnología y las comunicaciones están cambiando  la forma en que encontramos, comemos y  eliminamos nuestros alimentos</vt:lpstr>
      <vt:lpstr>La reticencia al cambio</vt:lpstr>
      <vt:lpstr>Tecnologías de servicios alimentarios</vt:lpstr>
      <vt:lpstr>PowerPoint Presentation</vt:lpstr>
      <vt:lpstr>PowerPoint Presentation</vt:lpstr>
      <vt:lpstr>1. Servicio sin contacto</vt:lpstr>
      <vt:lpstr>PowerPoint Presentation</vt:lpstr>
      <vt:lpstr>Códigos QR</vt:lpstr>
      <vt:lpstr>PowerPoint Presentation</vt:lpstr>
      <vt:lpstr>Ejemplos de uso de los códigos QR</vt:lpstr>
      <vt:lpstr>PowerPoint Presentation</vt:lpstr>
      <vt:lpstr>Comunicación de Campo Cercano  (NFC)</vt:lpstr>
      <vt:lpstr>Identificación por radiofrecuencia</vt:lpstr>
      <vt:lpstr>Pago sin contacto</vt:lpstr>
      <vt:lpstr>Los beneficios...</vt:lpstr>
      <vt:lpstr>Reflexión:</vt:lpstr>
      <vt:lpstr>PowerPoint Presentation</vt:lpstr>
      <vt:lpstr>2. Big Data y su aplicación en la  industria alimentaria</vt:lpstr>
      <vt:lpstr>PowerPoint Presentation</vt:lpstr>
      <vt:lpstr>Ventajas del Big Data en el sector de los servicios alimentarios</vt:lpstr>
      <vt:lpstr>1) Control de Calidad</vt:lpstr>
      <vt:lpstr>PowerPoint Presentation</vt:lpstr>
      <vt:lpstr>Control de Calidad</vt:lpstr>
      <vt:lpstr>2) Mejora de la Eficiencia</vt:lpstr>
      <vt:lpstr>Ejemplo: Winnow</vt:lpstr>
      <vt:lpstr>PowerPoint Presentation</vt:lpstr>
      <vt:lpstr>Ejemplo: Leanpath and Tenzo</vt:lpstr>
      <vt:lpstr>3) Mejoras en la Información</vt:lpstr>
      <vt:lpstr>¿Has oído de IoT e IoB?</vt:lpstr>
      <vt:lpstr>PowerPoint Presentation</vt:lpstr>
      <vt:lpstr>PowerPoint Presentation</vt:lpstr>
      <vt:lpstr>Toast</vt:lpstr>
      <vt:lpstr>PowerPoint Presentation</vt:lpstr>
      <vt:lpstr>PowerPoint Presentation</vt:lpstr>
      <vt:lpstr>3. Entrega de Alimentos</vt:lpstr>
      <vt:lpstr>Obstáculos para la adopción de un  modelo de entrega</vt:lpstr>
      <vt:lpstr>Crecimiento interanual de las ventas  minoristas en línea en 2020 y 2021</vt:lpstr>
      <vt:lpstr>PowerPoint Presentation</vt:lpstr>
      <vt:lpstr>Entrega Según la Demanda</vt:lpstr>
      <vt:lpstr>Cocinas Virtuales/Fantasmas</vt:lpstr>
      <vt:lpstr>Robótica y Automatización</vt:lpstr>
      <vt:lpstr>PowerPoint Presentation</vt:lpstr>
      <vt:lpstr>PowerPoint Presentation</vt:lpstr>
      <vt:lpstr>4. Productos al por Menor Apertura de fuentes de ingresos</vt:lpstr>
      <vt:lpstr>Mostrar soluciones de entrega y digitalización</vt:lpstr>
      <vt:lpstr>PowerPoint Presentation</vt:lpstr>
      <vt:lpstr>PowerPoint Presentation</vt:lpstr>
      <vt:lpstr>PowerPoint Presentation</vt:lpstr>
      <vt:lpstr>5. Marketing Tecnología para la captación de clientes</vt:lpstr>
      <vt:lpstr>Aplicaciones Integradas</vt:lpstr>
      <vt:lpstr>PowerPoint Presentation</vt:lpstr>
      <vt:lpstr>Redes Sociales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 Módulo 5.pptx</dc:title>
  <dc:creator>Marijo Moreno</dc:creator>
  <cp:lastModifiedBy>Ian Sayers</cp:lastModifiedBy>
  <cp:revision>21</cp:revision>
  <dcterms:created xsi:type="dcterms:W3CDTF">2022-01-17T22:58:20Z</dcterms:created>
  <dcterms:modified xsi:type="dcterms:W3CDTF">2022-01-24T16:18:11Z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