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0"/>
  </p:notesMasterIdLst>
  <p:sldIdLst>
    <p:sldId id="294" r:id="rId5"/>
    <p:sldId id="363" r:id="rId6"/>
    <p:sldId id="369" r:id="rId7"/>
    <p:sldId id="432" r:id="rId8"/>
    <p:sldId id="486" r:id="rId9"/>
    <p:sldId id="487" r:id="rId10"/>
    <p:sldId id="433" r:id="rId11"/>
    <p:sldId id="488" r:id="rId12"/>
    <p:sldId id="371" r:id="rId13"/>
    <p:sldId id="489" r:id="rId14"/>
    <p:sldId id="395" r:id="rId15"/>
    <p:sldId id="393" r:id="rId16"/>
    <p:sldId id="490" r:id="rId17"/>
    <p:sldId id="491" r:id="rId18"/>
    <p:sldId id="396" r:id="rId19"/>
    <p:sldId id="516" r:id="rId20"/>
    <p:sldId id="430" r:id="rId21"/>
    <p:sldId id="445" r:id="rId22"/>
    <p:sldId id="438" r:id="rId23"/>
    <p:sldId id="439" r:id="rId24"/>
    <p:sldId id="440" r:id="rId25"/>
    <p:sldId id="492" r:id="rId26"/>
    <p:sldId id="442" r:id="rId27"/>
    <p:sldId id="443" r:id="rId28"/>
    <p:sldId id="485" r:id="rId29"/>
    <p:sldId id="493" r:id="rId30"/>
    <p:sldId id="494" r:id="rId31"/>
    <p:sldId id="449" r:id="rId32"/>
    <p:sldId id="450" r:id="rId33"/>
    <p:sldId id="495" r:id="rId34"/>
    <p:sldId id="515" r:id="rId35"/>
    <p:sldId id="434" r:id="rId36"/>
    <p:sldId id="514" r:id="rId37"/>
    <p:sldId id="517" r:id="rId38"/>
    <p:sldId id="358" r:id="rId39"/>
    <p:sldId id="451" r:id="rId40"/>
    <p:sldId id="453" r:id="rId41"/>
    <p:sldId id="458" r:id="rId42"/>
    <p:sldId id="459" r:id="rId43"/>
    <p:sldId id="513" r:id="rId44"/>
    <p:sldId id="413" r:id="rId45"/>
    <p:sldId id="412" r:id="rId46"/>
    <p:sldId id="410" r:id="rId47"/>
    <p:sldId id="409" r:id="rId48"/>
    <p:sldId id="407" r:id="rId49"/>
    <p:sldId id="406" r:id="rId50"/>
    <p:sldId id="405" r:id="rId51"/>
    <p:sldId id="404" r:id="rId52"/>
    <p:sldId id="403" r:id="rId53"/>
    <p:sldId id="512" r:id="rId54"/>
    <p:sldId id="426" r:id="rId55"/>
    <p:sldId id="462" r:id="rId56"/>
    <p:sldId id="511" r:id="rId57"/>
    <p:sldId id="464" r:id="rId58"/>
    <p:sldId id="465" r:id="rId59"/>
    <p:sldId id="484" r:id="rId60"/>
    <p:sldId id="510" r:id="rId61"/>
    <p:sldId id="466" r:id="rId62"/>
    <p:sldId id="509" r:id="rId63"/>
    <p:sldId id="454" r:id="rId64"/>
    <p:sldId id="474" r:id="rId65"/>
    <p:sldId id="376" r:id="rId66"/>
    <p:sldId id="471" r:id="rId67"/>
    <p:sldId id="479" r:id="rId68"/>
    <p:sldId id="478" r:id="rId69"/>
    <p:sldId id="504" r:id="rId70"/>
    <p:sldId id="480" r:id="rId71"/>
    <p:sldId id="348" r:id="rId72"/>
    <p:sldId id="505" r:id="rId73"/>
    <p:sldId id="481" r:id="rId74"/>
    <p:sldId id="506" r:id="rId75"/>
    <p:sldId id="482" r:id="rId76"/>
    <p:sldId id="507" r:id="rId77"/>
    <p:sldId id="508" r:id="rId78"/>
    <p:sldId id="293"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55C1D5-EB77-483F-BC6F-946EA00E4085}">
          <p14:sldIdLst>
            <p14:sldId id="294"/>
            <p14:sldId id="363"/>
            <p14:sldId id="369"/>
            <p14:sldId id="432"/>
            <p14:sldId id="486"/>
            <p14:sldId id="487"/>
            <p14:sldId id="433"/>
            <p14:sldId id="488"/>
            <p14:sldId id="371"/>
            <p14:sldId id="489"/>
            <p14:sldId id="395"/>
            <p14:sldId id="393"/>
            <p14:sldId id="490"/>
            <p14:sldId id="491"/>
            <p14:sldId id="396"/>
            <p14:sldId id="516"/>
            <p14:sldId id="430"/>
            <p14:sldId id="445"/>
            <p14:sldId id="438"/>
            <p14:sldId id="439"/>
            <p14:sldId id="440"/>
            <p14:sldId id="492"/>
            <p14:sldId id="442"/>
            <p14:sldId id="443"/>
            <p14:sldId id="485"/>
            <p14:sldId id="493"/>
            <p14:sldId id="494"/>
            <p14:sldId id="449"/>
            <p14:sldId id="450"/>
            <p14:sldId id="495"/>
            <p14:sldId id="515"/>
            <p14:sldId id="434"/>
            <p14:sldId id="514"/>
            <p14:sldId id="517"/>
            <p14:sldId id="358"/>
            <p14:sldId id="451"/>
            <p14:sldId id="453"/>
            <p14:sldId id="458"/>
            <p14:sldId id="459"/>
            <p14:sldId id="513"/>
            <p14:sldId id="413"/>
            <p14:sldId id="412"/>
            <p14:sldId id="410"/>
            <p14:sldId id="409"/>
            <p14:sldId id="407"/>
            <p14:sldId id="406"/>
            <p14:sldId id="405"/>
            <p14:sldId id="404"/>
            <p14:sldId id="403"/>
            <p14:sldId id="512"/>
            <p14:sldId id="426"/>
            <p14:sldId id="462"/>
            <p14:sldId id="511"/>
            <p14:sldId id="464"/>
            <p14:sldId id="465"/>
            <p14:sldId id="484"/>
            <p14:sldId id="510"/>
            <p14:sldId id="466"/>
            <p14:sldId id="509"/>
            <p14:sldId id="454"/>
            <p14:sldId id="474"/>
            <p14:sldId id="376"/>
            <p14:sldId id="471"/>
            <p14:sldId id="479"/>
            <p14:sldId id="478"/>
            <p14:sldId id="504"/>
            <p14:sldId id="480"/>
            <p14:sldId id="348"/>
            <p14:sldId id="505"/>
            <p14:sldId id="481"/>
            <p14:sldId id="506"/>
            <p14:sldId id="482"/>
            <p14:sldId id="507"/>
            <p14:sldId id="508"/>
            <p14:sldId id="29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6F70"/>
    <a:srgbClr val="085156"/>
    <a:srgbClr val="CC9131"/>
    <a:srgbClr val="F5C05B"/>
    <a:srgbClr val="044449"/>
    <a:srgbClr val="5E5E5E"/>
    <a:srgbClr val="FCFBF7"/>
    <a:srgbClr val="F26B27"/>
    <a:srgbClr val="C54A9A"/>
    <a:srgbClr val="1EB3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81" autoAdjust="0"/>
    <p:restoredTop sz="93741" autoAdjust="0"/>
  </p:normalViewPr>
  <p:slideViewPr>
    <p:cSldViewPr snapToGrid="0">
      <p:cViewPr varScale="1">
        <p:scale>
          <a:sx n="120" d="100"/>
          <a:sy n="120" d="100"/>
        </p:scale>
        <p:origin x="904" y="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1</a:t>
            </a:fld>
            <a:endParaRPr lang="en-US"/>
          </a:p>
        </p:txBody>
      </p:sp>
    </p:spTree>
    <p:extLst>
      <p:ext uri="{BB962C8B-B14F-4D97-AF65-F5344CB8AC3E}">
        <p14:creationId xmlns:p14="http://schemas.microsoft.com/office/powerpoint/2010/main" val="1310750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1534401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9ED4A299-DD6E-4F4E-AAAF-972CE464E941}" type="slidenum">
              <a:rPr lang="en-US" smtClean="0"/>
              <a:t>45</a:t>
            </a:fld>
            <a:endParaRPr lang="en-US"/>
          </a:p>
        </p:txBody>
      </p:sp>
    </p:spTree>
    <p:extLst>
      <p:ext uri="{BB962C8B-B14F-4D97-AF65-F5344CB8AC3E}">
        <p14:creationId xmlns:p14="http://schemas.microsoft.com/office/powerpoint/2010/main" val="3774555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51</a:t>
            </a:fld>
            <a:endParaRPr lang="en-US"/>
          </a:p>
        </p:txBody>
      </p:sp>
    </p:spTree>
    <p:extLst>
      <p:ext uri="{BB962C8B-B14F-4D97-AF65-F5344CB8AC3E}">
        <p14:creationId xmlns:p14="http://schemas.microsoft.com/office/powerpoint/2010/main" val="3529061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54</a:t>
            </a:fld>
            <a:endParaRPr lang="en-US"/>
          </a:p>
        </p:txBody>
      </p:sp>
    </p:spTree>
    <p:extLst>
      <p:ext uri="{BB962C8B-B14F-4D97-AF65-F5344CB8AC3E}">
        <p14:creationId xmlns:p14="http://schemas.microsoft.com/office/powerpoint/2010/main" val="2039419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55</a:t>
            </a:fld>
            <a:endParaRPr lang="en-US"/>
          </a:p>
        </p:txBody>
      </p:sp>
    </p:spTree>
    <p:extLst>
      <p:ext uri="{BB962C8B-B14F-4D97-AF65-F5344CB8AC3E}">
        <p14:creationId xmlns:p14="http://schemas.microsoft.com/office/powerpoint/2010/main" val="3771525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66</a:t>
            </a:fld>
            <a:endParaRPr lang="en-US"/>
          </a:p>
        </p:txBody>
      </p:sp>
    </p:spTree>
    <p:extLst>
      <p:ext uri="{BB962C8B-B14F-4D97-AF65-F5344CB8AC3E}">
        <p14:creationId xmlns:p14="http://schemas.microsoft.com/office/powerpoint/2010/main" val="3962310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6</a:t>
            </a:fld>
            <a:endParaRPr lang="en-US"/>
          </a:p>
        </p:txBody>
      </p:sp>
    </p:spTree>
    <p:extLst>
      <p:ext uri="{BB962C8B-B14F-4D97-AF65-F5344CB8AC3E}">
        <p14:creationId xmlns:p14="http://schemas.microsoft.com/office/powerpoint/2010/main" val="588695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7</a:t>
            </a:fld>
            <a:endParaRPr lang="en-US"/>
          </a:p>
        </p:txBody>
      </p:sp>
    </p:spTree>
    <p:extLst>
      <p:ext uri="{BB962C8B-B14F-4D97-AF65-F5344CB8AC3E}">
        <p14:creationId xmlns:p14="http://schemas.microsoft.com/office/powerpoint/2010/main" val="1419058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10</a:t>
            </a:fld>
            <a:endParaRPr lang="en-US"/>
          </a:p>
        </p:txBody>
      </p:sp>
    </p:spTree>
    <p:extLst>
      <p:ext uri="{BB962C8B-B14F-4D97-AF65-F5344CB8AC3E}">
        <p14:creationId xmlns:p14="http://schemas.microsoft.com/office/powerpoint/2010/main" val="3339513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218463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19</a:t>
            </a:fld>
            <a:endParaRPr lang="en-US"/>
          </a:p>
        </p:txBody>
      </p:sp>
    </p:spTree>
    <p:extLst>
      <p:ext uri="{BB962C8B-B14F-4D97-AF65-F5344CB8AC3E}">
        <p14:creationId xmlns:p14="http://schemas.microsoft.com/office/powerpoint/2010/main" val="4011458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https://www.youtube.com/watch?v=0HZeagYKFaE</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22</a:t>
            </a:fld>
            <a:endParaRPr lang="en-US"/>
          </a:p>
        </p:txBody>
      </p:sp>
    </p:spTree>
    <p:extLst>
      <p:ext uri="{BB962C8B-B14F-4D97-AF65-F5344CB8AC3E}">
        <p14:creationId xmlns:p14="http://schemas.microsoft.com/office/powerpoint/2010/main" val="2426128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1821213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358736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with text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cxnSp>
        <p:nvCxnSpPr>
          <p:cNvPr id="54" name="Straight Connector 53">
            <a:extLst>
              <a:ext uri="{FF2B5EF4-FFF2-40B4-BE49-F238E27FC236}">
                <a16:creationId xmlns:a16="http://schemas.microsoft.com/office/drawing/2014/main" id="{97400C71-AB78-0A42-AB2E-8469E97585C9}"/>
              </a:ext>
            </a:extLst>
          </p:cNvPr>
          <p:cNvCxnSpPr/>
          <p:nvPr userDrawn="1"/>
        </p:nvCxnSpPr>
        <p:spPr>
          <a:xfrm flipH="1">
            <a:off x="6234807" y="1711826"/>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55" name="Text Placeholder 23">
            <a:extLst>
              <a:ext uri="{FF2B5EF4-FFF2-40B4-BE49-F238E27FC236}">
                <a16:creationId xmlns:a16="http://schemas.microsoft.com/office/drawing/2014/main" id="{A85599C3-DEB6-F941-B964-10AF6B4D0C79}"/>
              </a:ext>
            </a:extLst>
          </p:cNvPr>
          <p:cNvSpPr>
            <a:spLocks noGrp="1"/>
          </p:cNvSpPr>
          <p:nvPr>
            <p:ph type="body" sz="quarter" idx="16" hasCustomPrompt="1"/>
          </p:nvPr>
        </p:nvSpPr>
        <p:spPr>
          <a:xfrm>
            <a:off x="6318620" y="819599"/>
            <a:ext cx="5279028"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56" name="Text Placeholder 25">
            <a:extLst>
              <a:ext uri="{FF2B5EF4-FFF2-40B4-BE49-F238E27FC236}">
                <a16:creationId xmlns:a16="http://schemas.microsoft.com/office/drawing/2014/main" id="{17724B10-6126-564F-A5D3-887B140EE4C1}"/>
              </a:ext>
            </a:extLst>
          </p:cNvPr>
          <p:cNvSpPr>
            <a:spLocks noGrp="1"/>
          </p:cNvSpPr>
          <p:nvPr>
            <p:ph type="body" sz="quarter" idx="17" hasCustomPrompt="1"/>
          </p:nvPr>
        </p:nvSpPr>
        <p:spPr>
          <a:xfrm>
            <a:off x="6325568" y="1953078"/>
            <a:ext cx="5273104" cy="3947440"/>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Freeform 14">
            <a:extLst>
              <a:ext uri="{FF2B5EF4-FFF2-40B4-BE49-F238E27FC236}">
                <a16:creationId xmlns:a16="http://schemas.microsoft.com/office/drawing/2014/main" id="{AD0D5CAB-74C1-0E43-849C-A45CF04F6F04}"/>
              </a:ext>
            </a:extLst>
          </p:cNvPr>
          <p:cNvSpPr/>
          <p:nvPr userDrawn="1"/>
        </p:nvSpPr>
        <p:spPr>
          <a:xfrm>
            <a:off x="-105413" y="-1"/>
            <a:ext cx="6298404" cy="5900507"/>
          </a:xfrm>
          <a:custGeom>
            <a:avLst/>
            <a:gdLst>
              <a:gd name="connsiteX0" fmla="*/ 196547 w 6298404"/>
              <a:gd name="connsiteY0" fmla="*/ 0 h 5900507"/>
              <a:gd name="connsiteX1" fmla="*/ 926203 w 6298404"/>
              <a:gd name="connsiteY1" fmla="*/ 0 h 5900507"/>
              <a:gd name="connsiteX2" fmla="*/ 926203 w 6298404"/>
              <a:gd name="connsiteY2" fmla="*/ 4 h 5900507"/>
              <a:gd name="connsiteX3" fmla="*/ 6298404 w 6298404"/>
              <a:gd name="connsiteY3" fmla="*/ 4 h 5900507"/>
              <a:gd name="connsiteX4" fmla="*/ 6296454 w 6298404"/>
              <a:gd name="connsiteY4" fmla="*/ 44068 h 5900507"/>
              <a:gd name="connsiteX5" fmla="*/ 5516773 w 6298404"/>
              <a:gd name="connsiteY5" fmla="*/ 2716164 h 5900507"/>
              <a:gd name="connsiteX6" fmla="*/ 5369892 w 6298404"/>
              <a:gd name="connsiteY6" fmla="*/ 2976396 h 5900507"/>
              <a:gd name="connsiteX7" fmla="*/ 5373199 w 6298404"/>
              <a:gd name="connsiteY7" fmla="*/ 2976396 h 5900507"/>
              <a:gd name="connsiteX8" fmla="*/ 5254947 w 6298404"/>
              <a:gd name="connsiteY8" fmla="*/ 3174684 h 5900507"/>
              <a:gd name="connsiteX9" fmla="*/ 1199384 w 6298404"/>
              <a:gd name="connsiteY9" fmla="*/ 5871229 h 5900507"/>
              <a:gd name="connsiteX10" fmla="*/ 690892 w 6298404"/>
              <a:gd name="connsiteY10" fmla="*/ 5900504 h 5900507"/>
              <a:gd name="connsiteX11" fmla="*/ 690892 w 6298404"/>
              <a:gd name="connsiteY11" fmla="*/ 5900507 h 5900507"/>
              <a:gd name="connsiteX12" fmla="*/ 0 w 6298404"/>
              <a:gd name="connsiteY12" fmla="*/ 5900507 h 5900507"/>
              <a:gd name="connsiteX13" fmla="*/ 0 w 6298404"/>
              <a:gd name="connsiteY13" fmla="*/ 11319 h 5900507"/>
              <a:gd name="connsiteX14" fmla="*/ 196547 w 6298404"/>
              <a:gd name="connsiteY14" fmla="*/ 4 h 590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98404" h="5900507">
                <a:moveTo>
                  <a:pt x="196547" y="0"/>
                </a:moveTo>
                <a:lnTo>
                  <a:pt x="926203" y="0"/>
                </a:lnTo>
                <a:lnTo>
                  <a:pt x="926203" y="4"/>
                </a:lnTo>
                <a:lnTo>
                  <a:pt x="6298404" y="4"/>
                </a:lnTo>
                <a:lnTo>
                  <a:pt x="6296454" y="44068"/>
                </a:lnTo>
                <a:cubicBezTo>
                  <a:pt x="6210068" y="1013921"/>
                  <a:pt x="5936180" y="1920575"/>
                  <a:pt x="5516773" y="2716164"/>
                </a:cubicBezTo>
                <a:lnTo>
                  <a:pt x="5369892" y="2976396"/>
                </a:lnTo>
                <a:lnTo>
                  <a:pt x="5373199" y="2976396"/>
                </a:lnTo>
                <a:lnTo>
                  <a:pt x="5254947" y="3174684"/>
                </a:lnTo>
                <a:cubicBezTo>
                  <a:pt x="4330127" y="4657442"/>
                  <a:pt x="2871902" y="5677569"/>
                  <a:pt x="1199384" y="5871229"/>
                </a:cubicBezTo>
                <a:lnTo>
                  <a:pt x="690892" y="5900504"/>
                </a:lnTo>
                <a:lnTo>
                  <a:pt x="690892" y="5900507"/>
                </a:lnTo>
                <a:lnTo>
                  <a:pt x="0" y="5900507"/>
                </a:lnTo>
                <a:lnTo>
                  <a:pt x="0" y="11319"/>
                </a:lnTo>
                <a:lnTo>
                  <a:pt x="196547" y="4"/>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2CFCBA6A-C5E2-0E4D-9DE3-A035457BCA97}"/>
              </a:ext>
            </a:extLst>
          </p:cNvPr>
          <p:cNvSpPr/>
          <p:nvPr userDrawn="1"/>
        </p:nvSpPr>
        <p:spPr>
          <a:xfrm>
            <a:off x="2003112" y="4635607"/>
            <a:ext cx="3558128" cy="1580866"/>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3405197" y="2902605"/>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334798" y="49016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471763" y="729295"/>
            <a:ext cx="3579566"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Tree>
    <p:extLst>
      <p:ext uri="{BB962C8B-B14F-4D97-AF65-F5344CB8AC3E}">
        <p14:creationId xmlns:p14="http://schemas.microsoft.com/office/powerpoint/2010/main" val="254034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68A4150-27D0-EE42-9E82-1DE8CF8D2C73}"/>
              </a:ext>
            </a:extLst>
          </p:cNvPr>
          <p:cNvSpPr/>
          <p:nvPr userDrawn="1"/>
        </p:nvSpPr>
        <p:spPr>
          <a:xfrm flipH="1">
            <a:off x="4903" y="0"/>
            <a:ext cx="12164526" cy="5589422"/>
          </a:xfrm>
          <a:custGeom>
            <a:avLst/>
            <a:gdLst>
              <a:gd name="connsiteX0" fmla="*/ 6362307 w 12164526"/>
              <a:gd name="connsiteY0" fmla="*/ 0 h 5589422"/>
              <a:gd name="connsiteX1" fmla="*/ 5574245 w 12164526"/>
              <a:gd name="connsiteY1" fmla="*/ 0 h 5589422"/>
              <a:gd name="connsiteX2" fmla="*/ 5574245 w 12164526"/>
              <a:gd name="connsiteY2" fmla="*/ 3 h 5589422"/>
              <a:gd name="connsiteX3" fmla="*/ 5025051 w 12164526"/>
              <a:gd name="connsiteY3" fmla="*/ 27735 h 5589422"/>
              <a:gd name="connsiteX4" fmla="*/ 499395 w 12164526"/>
              <a:gd name="connsiteY4" fmla="*/ 2796044 h 5589422"/>
              <a:gd name="connsiteX5" fmla="*/ 448395 w 12164526"/>
              <a:gd name="connsiteY5" fmla="*/ 2878297 h 5589422"/>
              <a:gd name="connsiteX6" fmla="*/ 427850 w 12164526"/>
              <a:gd name="connsiteY6" fmla="*/ 2909516 h 5589422"/>
              <a:gd name="connsiteX7" fmla="*/ 92971 w 12164526"/>
              <a:gd name="connsiteY7" fmla="*/ 3514992 h 5589422"/>
              <a:gd name="connsiteX8" fmla="*/ 0 w 12164526"/>
              <a:gd name="connsiteY8" fmla="*/ 3723068 h 5589422"/>
              <a:gd name="connsiteX9" fmla="*/ 0 w 12164526"/>
              <a:gd name="connsiteY9" fmla="*/ 5589419 h 5589422"/>
              <a:gd name="connsiteX10" fmla="*/ 5320097 w 12164526"/>
              <a:gd name="connsiteY10" fmla="*/ 5589419 h 5589422"/>
              <a:gd name="connsiteX11" fmla="*/ 5320097 w 12164526"/>
              <a:gd name="connsiteY11" fmla="*/ 5589422 h 5589422"/>
              <a:gd name="connsiteX12" fmla="*/ 6108160 w 12164526"/>
              <a:gd name="connsiteY12" fmla="*/ 5589422 h 5589422"/>
              <a:gd name="connsiteX13" fmla="*/ 6108160 w 12164526"/>
              <a:gd name="connsiteY13" fmla="*/ 5589419 h 5589422"/>
              <a:gd name="connsiteX14" fmla="*/ 6657355 w 12164526"/>
              <a:gd name="connsiteY14" fmla="*/ 5561688 h 5589422"/>
              <a:gd name="connsiteX15" fmla="*/ 11037546 w 12164526"/>
              <a:gd name="connsiteY15" fmla="*/ 3007309 h 5589422"/>
              <a:gd name="connsiteX16" fmla="*/ 11165263 w 12164526"/>
              <a:gd name="connsiteY16" fmla="*/ 2819476 h 5589422"/>
              <a:gd name="connsiteX17" fmla="*/ 11161691 w 12164526"/>
              <a:gd name="connsiteY17" fmla="*/ 2819476 h 5589422"/>
              <a:gd name="connsiteX18" fmla="*/ 11320329 w 12164526"/>
              <a:gd name="connsiteY18" fmla="*/ 2572963 h 5589422"/>
              <a:gd name="connsiteX19" fmla="*/ 12162420 w 12164526"/>
              <a:gd name="connsiteY19" fmla="*/ 41745 h 5589422"/>
              <a:gd name="connsiteX20" fmla="*/ 12164526 w 12164526"/>
              <a:gd name="connsiteY20" fmla="*/ 3 h 5589422"/>
              <a:gd name="connsiteX21" fmla="*/ 6362307 w 12164526"/>
              <a:gd name="connsiteY21" fmla="*/ 3 h 55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4526" h="5589422">
                <a:moveTo>
                  <a:pt x="6362307" y="0"/>
                </a:moveTo>
                <a:lnTo>
                  <a:pt x="5574245" y="0"/>
                </a:lnTo>
                <a:lnTo>
                  <a:pt x="5574245" y="3"/>
                </a:lnTo>
                <a:lnTo>
                  <a:pt x="5025051" y="27735"/>
                </a:lnTo>
                <a:cubicBezTo>
                  <a:pt x="3128335" y="220357"/>
                  <a:pt x="1486790" y="1276121"/>
                  <a:pt x="499395" y="2796044"/>
                </a:cubicBezTo>
                <a:lnTo>
                  <a:pt x="448395" y="2878297"/>
                </a:lnTo>
                <a:lnTo>
                  <a:pt x="427850" y="2909516"/>
                </a:lnTo>
                <a:cubicBezTo>
                  <a:pt x="305319" y="3104248"/>
                  <a:pt x="193422" y="3306345"/>
                  <a:pt x="92971" y="3514992"/>
                </a:cubicBezTo>
                <a:lnTo>
                  <a:pt x="0" y="3723068"/>
                </a:lnTo>
                <a:lnTo>
                  <a:pt x="0" y="5589419"/>
                </a:lnTo>
                <a:lnTo>
                  <a:pt x="5320097" y="5589419"/>
                </a:lnTo>
                <a:lnTo>
                  <a:pt x="5320097" y="5589422"/>
                </a:lnTo>
                <a:lnTo>
                  <a:pt x="6108160" y="5589422"/>
                </a:lnTo>
                <a:lnTo>
                  <a:pt x="6108160" y="5589419"/>
                </a:lnTo>
                <a:lnTo>
                  <a:pt x="6657355" y="5561688"/>
                </a:lnTo>
                <a:cubicBezTo>
                  <a:pt x="8463749" y="5378238"/>
                  <a:pt x="10038698" y="4411893"/>
                  <a:pt x="11037546" y="3007309"/>
                </a:cubicBezTo>
                <a:lnTo>
                  <a:pt x="11165263" y="2819476"/>
                </a:lnTo>
                <a:lnTo>
                  <a:pt x="11161691" y="2819476"/>
                </a:lnTo>
                <a:lnTo>
                  <a:pt x="11320329" y="2572963"/>
                </a:lnTo>
                <a:cubicBezTo>
                  <a:pt x="11773308" y="1819319"/>
                  <a:pt x="12069119" y="960465"/>
                  <a:pt x="12162420" y="41745"/>
                </a:cubicBezTo>
                <a:lnTo>
                  <a:pt x="12164526" y="3"/>
                </a:lnTo>
                <a:lnTo>
                  <a:pt x="6362307"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9248554" y="3688851"/>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2622572" y="103576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2759537" y="1274899"/>
            <a:ext cx="7137380"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4" name="Freeform 13">
            <a:extLst>
              <a:ext uri="{FF2B5EF4-FFF2-40B4-BE49-F238E27FC236}">
                <a16:creationId xmlns:a16="http://schemas.microsoft.com/office/drawing/2014/main" id="{079F6CEB-8F50-274B-AA3C-D1DBD5BDE00B}"/>
              </a:ext>
            </a:extLst>
          </p:cNvPr>
          <p:cNvSpPr/>
          <p:nvPr userDrawn="1"/>
        </p:nvSpPr>
        <p:spPr>
          <a:xfrm>
            <a:off x="1168938" y="4124270"/>
            <a:ext cx="4511474" cy="200443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43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68A4150-27D0-EE42-9E82-1DE8CF8D2C73}"/>
              </a:ext>
            </a:extLst>
          </p:cNvPr>
          <p:cNvSpPr/>
          <p:nvPr userDrawn="1"/>
        </p:nvSpPr>
        <p:spPr>
          <a:xfrm flipH="1">
            <a:off x="4903" y="0"/>
            <a:ext cx="12164526" cy="5589422"/>
          </a:xfrm>
          <a:custGeom>
            <a:avLst/>
            <a:gdLst>
              <a:gd name="connsiteX0" fmla="*/ 6362307 w 12164526"/>
              <a:gd name="connsiteY0" fmla="*/ 0 h 5589422"/>
              <a:gd name="connsiteX1" fmla="*/ 5574245 w 12164526"/>
              <a:gd name="connsiteY1" fmla="*/ 0 h 5589422"/>
              <a:gd name="connsiteX2" fmla="*/ 5574245 w 12164526"/>
              <a:gd name="connsiteY2" fmla="*/ 3 h 5589422"/>
              <a:gd name="connsiteX3" fmla="*/ 5025051 w 12164526"/>
              <a:gd name="connsiteY3" fmla="*/ 27735 h 5589422"/>
              <a:gd name="connsiteX4" fmla="*/ 499395 w 12164526"/>
              <a:gd name="connsiteY4" fmla="*/ 2796044 h 5589422"/>
              <a:gd name="connsiteX5" fmla="*/ 448395 w 12164526"/>
              <a:gd name="connsiteY5" fmla="*/ 2878297 h 5589422"/>
              <a:gd name="connsiteX6" fmla="*/ 427850 w 12164526"/>
              <a:gd name="connsiteY6" fmla="*/ 2909516 h 5589422"/>
              <a:gd name="connsiteX7" fmla="*/ 92971 w 12164526"/>
              <a:gd name="connsiteY7" fmla="*/ 3514992 h 5589422"/>
              <a:gd name="connsiteX8" fmla="*/ 0 w 12164526"/>
              <a:gd name="connsiteY8" fmla="*/ 3723068 h 5589422"/>
              <a:gd name="connsiteX9" fmla="*/ 0 w 12164526"/>
              <a:gd name="connsiteY9" fmla="*/ 5589419 h 5589422"/>
              <a:gd name="connsiteX10" fmla="*/ 5320097 w 12164526"/>
              <a:gd name="connsiteY10" fmla="*/ 5589419 h 5589422"/>
              <a:gd name="connsiteX11" fmla="*/ 5320097 w 12164526"/>
              <a:gd name="connsiteY11" fmla="*/ 5589422 h 5589422"/>
              <a:gd name="connsiteX12" fmla="*/ 6108160 w 12164526"/>
              <a:gd name="connsiteY12" fmla="*/ 5589422 h 5589422"/>
              <a:gd name="connsiteX13" fmla="*/ 6108160 w 12164526"/>
              <a:gd name="connsiteY13" fmla="*/ 5589419 h 5589422"/>
              <a:gd name="connsiteX14" fmla="*/ 6657355 w 12164526"/>
              <a:gd name="connsiteY14" fmla="*/ 5561688 h 5589422"/>
              <a:gd name="connsiteX15" fmla="*/ 11037546 w 12164526"/>
              <a:gd name="connsiteY15" fmla="*/ 3007309 h 5589422"/>
              <a:gd name="connsiteX16" fmla="*/ 11165263 w 12164526"/>
              <a:gd name="connsiteY16" fmla="*/ 2819476 h 5589422"/>
              <a:gd name="connsiteX17" fmla="*/ 11161691 w 12164526"/>
              <a:gd name="connsiteY17" fmla="*/ 2819476 h 5589422"/>
              <a:gd name="connsiteX18" fmla="*/ 11320329 w 12164526"/>
              <a:gd name="connsiteY18" fmla="*/ 2572963 h 5589422"/>
              <a:gd name="connsiteX19" fmla="*/ 12162420 w 12164526"/>
              <a:gd name="connsiteY19" fmla="*/ 41745 h 5589422"/>
              <a:gd name="connsiteX20" fmla="*/ 12164526 w 12164526"/>
              <a:gd name="connsiteY20" fmla="*/ 3 h 5589422"/>
              <a:gd name="connsiteX21" fmla="*/ 6362307 w 12164526"/>
              <a:gd name="connsiteY21" fmla="*/ 3 h 55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4526" h="5589422">
                <a:moveTo>
                  <a:pt x="6362307" y="0"/>
                </a:moveTo>
                <a:lnTo>
                  <a:pt x="5574245" y="0"/>
                </a:lnTo>
                <a:lnTo>
                  <a:pt x="5574245" y="3"/>
                </a:lnTo>
                <a:lnTo>
                  <a:pt x="5025051" y="27735"/>
                </a:lnTo>
                <a:cubicBezTo>
                  <a:pt x="3128335" y="220357"/>
                  <a:pt x="1486790" y="1276121"/>
                  <a:pt x="499395" y="2796044"/>
                </a:cubicBezTo>
                <a:lnTo>
                  <a:pt x="448395" y="2878297"/>
                </a:lnTo>
                <a:lnTo>
                  <a:pt x="427850" y="2909516"/>
                </a:lnTo>
                <a:cubicBezTo>
                  <a:pt x="305319" y="3104248"/>
                  <a:pt x="193422" y="3306345"/>
                  <a:pt x="92971" y="3514992"/>
                </a:cubicBezTo>
                <a:lnTo>
                  <a:pt x="0" y="3723068"/>
                </a:lnTo>
                <a:lnTo>
                  <a:pt x="0" y="5589419"/>
                </a:lnTo>
                <a:lnTo>
                  <a:pt x="5320097" y="5589419"/>
                </a:lnTo>
                <a:lnTo>
                  <a:pt x="5320097" y="5589422"/>
                </a:lnTo>
                <a:lnTo>
                  <a:pt x="6108160" y="5589422"/>
                </a:lnTo>
                <a:lnTo>
                  <a:pt x="6108160" y="5589419"/>
                </a:lnTo>
                <a:lnTo>
                  <a:pt x="6657355" y="5561688"/>
                </a:lnTo>
                <a:cubicBezTo>
                  <a:pt x="8463749" y="5378238"/>
                  <a:pt x="10038698" y="4411893"/>
                  <a:pt x="11037546" y="3007309"/>
                </a:cubicBezTo>
                <a:lnTo>
                  <a:pt x="11165263" y="2819476"/>
                </a:lnTo>
                <a:lnTo>
                  <a:pt x="11161691" y="2819476"/>
                </a:lnTo>
                <a:lnTo>
                  <a:pt x="11320329" y="2572963"/>
                </a:lnTo>
                <a:cubicBezTo>
                  <a:pt x="11773308" y="1819319"/>
                  <a:pt x="12069119" y="960465"/>
                  <a:pt x="12162420" y="41745"/>
                </a:cubicBezTo>
                <a:lnTo>
                  <a:pt x="12164526" y="3"/>
                </a:lnTo>
                <a:lnTo>
                  <a:pt x="6362307" y="3"/>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9248554" y="3688851"/>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2622572" y="103576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2759537" y="1274899"/>
            <a:ext cx="7137380"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4" name="Freeform 13">
            <a:extLst>
              <a:ext uri="{FF2B5EF4-FFF2-40B4-BE49-F238E27FC236}">
                <a16:creationId xmlns:a16="http://schemas.microsoft.com/office/drawing/2014/main" id="{079F6CEB-8F50-274B-AA3C-D1DBD5BDE00B}"/>
              </a:ext>
            </a:extLst>
          </p:cNvPr>
          <p:cNvSpPr/>
          <p:nvPr userDrawn="1"/>
        </p:nvSpPr>
        <p:spPr>
          <a:xfrm>
            <a:off x="1168938" y="4124270"/>
            <a:ext cx="4511474" cy="200443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032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Photo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
        <p:nvSpPr>
          <p:cNvPr id="67" name="Picture Placeholder 66">
            <a:extLst>
              <a:ext uri="{FF2B5EF4-FFF2-40B4-BE49-F238E27FC236}">
                <a16:creationId xmlns:a16="http://schemas.microsoft.com/office/drawing/2014/main" id="{C1AEDE74-8885-6943-BC09-2D89D1600A23}"/>
              </a:ext>
            </a:extLst>
          </p:cNvPr>
          <p:cNvSpPr>
            <a:spLocks noGrp="1"/>
          </p:cNvSpPr>
          <p:nvPr>
            <p:ph type="pic" sz="quarter" idx="18"/>
          </p:nvPr>
        </p:nvSpPr>
        <p:spPr>
          <a:xfrm flipH="1">
            <a:off x="6540708" y="6385"/>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txBody>
          <a:bodyPr wrap="square" anchor="t">
            <a:noAutofit/>
          </a:bodyPr>
          <a:lstStyle>
            <a:lvl1pPr marL="0" indent="0" algn="ctr">
              <a:buNone/>
              <a:defRPr>
                <a:solidFill>
                  <a:srgbClr val="5E5E5E"/>
                </a:solidFill>
              </a:defRPr>
            </a:lvl1pPr>
          </a:lstStyle>
          <a:p>
            <a:endParaRPr lang="en-US"/>
          </a:p>
          <a:p>
            <a:endParaRPr lang="en-US"/>
          </a:p>
          <a:p>
            <a:endParaRPr lang="en-US"/>
          </a:p>
          <a:p>
            <a:endParaRPr lang="en-US"/>
          </a:p>
          <a:p>
            <a:r>
              <a:rPr lang="en-US"/>
              <a:t>Click to add photo</a:t>
            </a:r>
          </a:p>
        </p:txBody>
      </p:sp>
      <p:sp>
        <p:nvSpPr>
          <p:cNvPr id="65" name="Freeform 64">
            <a:extLst>
              <a:ext uri="{FF2B5EF4-FFF2-40B4-BE49-F238E27FC236}">
                <a16:creationId xmlns:a16="http://schemas.microsoft.com/office/drawing/2014/main" id="{C0ED7FF7-F7D6-8C4B-8D46-DB29490CC4BA}"/>
              </a:ext>
            </a:extLst>
          </p:cNvPr>
          <p:cNvSpPr/>
          <p:nvPr userDrawn="1"/>
        </p:nvSpPr>
        <p:spPr>
          <a:xfrm flipH="1">
            <a:off x="7197438" y="4146121"/>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6C50B39-CFAC-9D4F-A60A-82DB388EB798}"/>
              </a:ext>
            </a:extLst>
          </p:cNvPr>
          <p:cNvCxnSpPr/>
          <p:nvPr userDrawn="1"/>
        </p:nvCxnSpPr>
        <p:spPr>
          <a:xfrm flipH="1">
            <a:off x="495791" y="1545048"/>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579604" y="652821"/>
            <a:ext cx="5279028"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2" y="1786300"/>
            <a:ext cx="5273104" cy="394744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7057088" y="498484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299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slide - Left">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
        <p:nvSpPr>
          <p:cNvPr id="15" name="Freeform 14">
            <a:extLst>
              <a:ext uri="{FF2B5EF4-FFF2-40B4-BE49-F238E27FC236}">
                <a16:creationId xmlns:a16="http://schemas.microsoft.com/office/drawing/2014/main" id="{136CFA7E-FCEF-F84F-81A4-DA1C73867561}"/>
              </a:ext>
            </a:extLst>
          </p:cNvPr>
          <p:cNvSpPr/>
          <p:nvPr userDrawn="1"/>
        </p:nvSpPr>
        <p:spPr>
          <a:xfrm flipH="1">
            <a:off x="9861132" y="349811"/>
            <a:ext cx="2330868" cy="1305474"/>
          </a:xfrm>
          <a:custGeom>
            <a:avLst/>
            <a:gdLst>
              <a:gd name="connsiteX0" fmla="*/ 975693 w 2330868"/>
              <a:gd name="connsiteY0" fmla="*/ 0 h 1305474"/>
              <a:gd name="connsiteX1" fmla="*/ 791632 w 2330868"/>
              <a:gd name="connsiteY1" fmla="*/ 0 h 1305474"/>
              <a:gd name="connsiteX2" fmla="*/ 791632 w 2330868"/>
              <a:gd name="connsiteY2" fmla="*/ 1 h 1305474"/>
              <a:gd name="connsiteX3" fmla="*/ 663361 w 2330868"/>
              <a:gd name="connsiteY3" fmla="*/ 6478 h 1305474"/>
              <a:gd name="connsiteX4" fmla="*/ 55209 w 2330868"/>
              <a:gd name="connsiteY4" fmla="*/ 213511 h 1305474"/>
              <a:gd name="connsiteX5" fmla="*/ 0 w 2330868"/>
              <a:gd name="connsiteY5" fmla="*/ 252115 h 1305474"/>
              <a:gd name="connsiteX6" fmla="*/ 0 w 2330868"/>
              <a:gd name="connsiteY6" fmla="*/ 1305473 h 1305474"/>
              <a:gd name="connsiteX7" fmla="*/ 732273 w 2330868"/>
              <a:gd name="connsiteY7" fmla="*/ 1305473 h 1305474"/>
              <a:gd name="connsiteX8" fmla="*/ 732273 w 2330868"/>
              <a:gd name="connsiteY8" fmla="*/ 1305474 h 1305474"/>
              <a:gd name="connsiteX9" fmla="*/ 916334 w 2330868"/>
              <a:gd name="connsiteY9" fmla="*/ 1305474 h 1305474"/>
              <a:gd name="connsiteX10" fmla="*/ 916334 w 2330868"/>
              <a:gd name="connsiteY10" fmla="*/ 1305473 h 1305474"/>
              <a:gd name="connsiteX11" fmla="*/ 1044605 w 2330868"/>
              <a:gd name="connsiteY11" fmla="*/ 1298996 h 1305474"/>
              <a:gd name="connsiteX12" fmla="*/ 2067649 w 2330868"/>
              <a:gd name="connsiteY12" fmla="*/ 702392 h 1305474"/>
              <a:gd name="connsiteX13" fmla="*/ 2097479 w 2330868"/>
              <a:gd name="connsiteY13" fmla="*/ 658521 h 1305474"/>
              <a:gd name="connsiteX14" fmla="*/ 2096644 w 2330868"/>
              <a:gd name="connsiteY14" fmla="*/ 658521 h 1305474"/>
              <a:gd name="connsiteX15" fmla="*/ 2133696 w 2330868"/>
              <a:gd name="connsiteY15" fmla="*/ 600945 h 1305474"/>
              <a:gd name="connsiteX16" fmla="*/ 2330376 w 2330868"/>
              <a:gd name="connsiteY16" fmla="*/ 9750 h 1305474"/>
              <a:gd name="connsiteX17" fmla="*/ 2330868 w 2330868"/>
              <a:gd name="connsiteY17" fmla="*/ 1 h 1305474"/>
              <a:gd name="connsiteX18" fmla="*/ 975693 w 2330868"/>
              <a:gd name="connsiteY18" fmla="*/ 1 h 130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0868" h="1305474">
                <a:moveTo>
                  <a:pt x="975693" y="0"/>
                </a:moveTo>
                <a:lnTo>
                  <a:pt x="791632" y="0"/>
                </a:lnTo>
                <a:lnTo>
                  <a:pt x="791632" y="1"/>
                </a:lnTo>
                <a:lnTo>
                  <a:pt x="663361" y="6478"/>
                </a:lnTo>
                <a:cubicBezTo>
                  <a:pt x="441861" y="28973"/>
                  <a:pt x="235261" y="101866"/>
                  <a:pt x="55209" y="213511"/>
                </a:cubicBezTo>
                <a:lnTo>
                  <a:pt x="0" y="252115"/>
                </a:lnTo>
                <a:lnTo>
                  <a:pt x="0" y="1305473"/>
                </a:lnTo>
                <a:lnTo>
                  <a:pt x="732273" y="1305473"/>
                </a:lnTo>
                <a:lnTo>
                  <a:pt x="732273" y="1305474"/>
                </a:lnTo>
                <a:lnTo>
                  <a:pt x="916334" y="1305474"/>
                </a:lnTo>
                <a:lnTo>
                  <a:pt x="916334" y="1305473"/>
                </a:lnTo>
                <a:lnTo>
                  <a:pt x="1044605" y="1298996"/>
                </a:lnTo>
                <a:cubicBezTo>
                  <a:pt x="1466509" y="1256150"/>
                  <a:pt x="1834356" y="1030449"/>
                  <a:pt x="2067649" y="702392"/>
                </a:cubicBezTo>
                <a:lnTo>
                  <a:pt x="2097479" y="658521"/>
                </a:lnTo>
                <a:lnTo>
                  <a:pt x="2096644" y="658521"/>
                </a:lnTo>
                <a:lnTo>
                  <a:pt x="2133696" y="600945"/>
                </a:lnTo>
                <a:cubicBezTo>
                  <a:pt x="2239494" y="424923"/>
                  <a:pt x="2308584" y="224328"/>
                  <a:pt x="2330376" y="9750"/>
                </a:cubicBezTo>
                <a:lnTo>
                  <a:pt x="2330868" y="1"/>
                </a:lnTo>
                <a:lnTo>
                  <a:pt x="975693" y="1"/>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579603" y="652821"/>
            <a:ext cx="8857251" cy="1160989"/>
          </a:xfrm>
        </p:spPr>
        <p:txBody>
          <a:bodyPr>
            <a:normAutofit/>
          </a:bodyPr>
          <a:lstStyle>
            <a:lvl1pPr marL="0" indent="0" algn="l">
              <a:buNone/>
              <a:defRPr sz="3600">
                <a:solidFill>
                  <a:srgbClr val="406F70"/>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1" y="2503356"/>
            <a:ext cx="10968810" cy="3230383"/>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9720782" y="118853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546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 Right">
    <p:spTree>
      <p:nvGrpSpPr>
        <p:cNvPr id="1" name=""/>
        <p:cNvGrpSpPr/>
        <p:nvPr/>
      </p:nvGrpSpPr>
      <p:grpSpPr>
        <a:xfrm>
          <a:off x="0" y="0"/>
          <a:ext cx="0" cy="0"/>
          <a:chOff x="0" y="0"/>
          <a:chExt cx="0" cy="0"/>
        </a:xfrm>
      </p:grpSpPr>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2773179" y="652821"/>
            <a:ext cx="8775233" cy="1160989"/>
          </a:xfrm>
        </p:spPr>
        <p:txBody>
          <a:bodyPr>
            <a:normAutofit/>
          </a:bodyPr>
          <a:lstStyle>
            <a:lvl1pPr marL="0" indent="0" algn="r">
              <a:buNone/>
              <a:defRPr sz="3600">
                <a:solidFill>
                  <a:srgbClr val="406F70"/>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1" y="2503356"/>
            <a:ext cx="10968810" cy="3230383"/>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2" name="Group 1">
            <a:extLst>
              <a:ext uri="{FF2B5EF4-FFF2-40B4-BE49-F238E27FC236}">
                <a16:creationId xmlns:a16="http://schemas.microsoft.com/office/drawing/2014/main" id="{264DD6A6-EA01-4E48-87A8-C48DA0EEB555}"/>
              </a:ext>
            </a:extLst>
          </p:cNvPr>
          <p:cNvGrpSpPr/>
          <p:nvPr userDrawn="1"/>
        </p:nvGrpSpPr>
        <p:grpSpPr>
          <a:xfrm flipH="1">
            <a:off x="0" y="297350"/>
            <a:ext cx="2471218" cy="1653822"/>
            <a:chOff x="9720782" y="349811"/>
            <a:chExt cx="2471218" cy="1653822"/>
          </a:xfrm>
        </p:grpSpPr>
        <p:sp>
          <p:nvSpPr>
            <p:cNvPr id="15" name="Freeform 14">
              <a:extLst>
                <a:ext uri="{FF2B5EF4-FFF2-40B4-BE49-F238E27FC236}">
                  <a16:creationId xmlns:a16="http://schemas.microsoft.com/office/drawing/2014/main" id="{136CFA7E-FCEF-F84F-81A4-DA1C73867561}"/>
                </a:ext>
              </a:extLst>
            </p:cNvPr>
            <p:cNvSpPr/>
            <p:nvPr userDrawn="1"/>
          </p:nvSpPr>
          <p:spPr>
            <a:xfrm flipH="1">
              <a:off x="9861132" y="349811"/>
              <a:ext cx="2330868" cy="1305474"/>
            </a:xfrm>
            <a:custGeom>
              <a:avLst/>
              <a:gdLst>
                <a:gd name="connsiteX0" fmla="*/ 975693 w 2330868"/>
                <a:gd name="connsiteY0" fmla="*/ 0 h 1305474"/>
                <a:gd name="connsiteX1" fmla="*/ 791632 w 2330868"/>
                <a:gd name="connsiteY1" fmla="*/ 0 h 1305474"/>
                <a:gd name="connsiteX2" fmla="*/ 791632 w 2330868"/>
                <a:gd name="connsiteY2" fmla="*/ 1 h 1305474"/>
                <a:gd name="connsiteX3" fmla="*/ 663361 w 2330868"/>
                <a:gd name="connsiteY3" fmla="*/ 6478 h 1305474"/>
                <a:gd name="connsiteX4" fmla="*/ 55209 w 2330868"/>
                <a:gd name="connsiteY4" fmla="*/ 213511 h 1305474"/>
                <a:gd name="connsiteX5" fmla="*/ 0 w 2330868"/>
                <a:gd name="connsiteY5" fmla="*/ 252115 h 1305474"/>
                <a:gd name="connsiteX6" fmla="*/ 0 w 2330868"/>
                <a:gd name="connsiteY6" fmla="*/ 1305473 h 1305474"/>
                <a:gd name="connsiteX7" fmla="*/ 732273 w 2330868"/>
                <a:gd name="connsiteY7" fmla="*/ 1305473 h 1305474"/>
                <a:gd name="connsiteX8" fmla="*/ 732273 w 2330868"/>
                <a:gd name="connsiteY8" fmla="*/ 1305474 h 1305474"/>
                <a:gd name="connsiteX9" fmla="*/ 916334 w 2330868"/>
                <a:gd name="connsiteY9" fmla="*/ 1305474 h 1305474"/>
                <a:gd name="connsiteX10" fmla="*/ 916334 w 2330868"/>
                <a:gd name="connsiteY10" fmla="*/ 1305473 h 1305474"/>
                <a:gd name="connsiteX11" fmla="*/ 1044605 w 2330868"/>
                <a:gd name="connsiteY11" fmla="*/ 1298996 h 1305474"/>
                <a:gd name="connsiteX12" fmla="*/ 2067649 w 2330868"/>
                <a:gd name="connsiteY12" fmla="*/ 702392 h 1305474"/>
                <a:gd name="connsiteX13" fmla="*/ 2097479 w 2330868"/>
                <a:gd name="connsiteY13" fmla="*/ 658521 h 1305474"/>
                <a:gd name="connsiteX14" fmla="*/ 2096644 w 2330868"/>
                <a:gd name="connsiteY14" fmla="*/ 658521 h 1305474"/>
                <a:gd name="connsiteX15" fmla="*/ 2133696 w 2330868"/>
                <a:gd name="connsiteY15" fmla="*/ 600945 h 1305474"/>
                <a:gd name="connsiteX16" fmla="*/ 2330376 w 2330868"/>
                <a:gd name="connsiteY16" fmla="*/ 9750 h 1305474"/>
                <a:gd name="connsiteX17" fmla="*/ 2330868 w 2330868"/>
                <a:gd name="connsiteY17" fmla="*/ 1 h 1305474"/>
                <a:gd name="connsiteX18" fmla="*/ 975693 w 2330868"/>
                <a:gd name="connsiteY18" fmla="*/ 1 h 130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0868" h="1305474">
                  <a:moveTo>
                    <a:pt x="975693" y="0"/>
                  </a:moveTo>
                  <a:lnTo>
                    <a:pt x="791632" y="0"/>
                  </a:lnTo>
                  <a:lnTo>
                    <a:pt x="791632" y="1"/>
                  </a:lnTo>
                  <a:lnTo>
                    <a:pt x="663361" y="6478"/>
                  </a:lnTo>
                  <a:cubicBezTo>
                    <a:pt x="441861" y="28973"/>
                    <a:pt x="235261" y="101866"/>
                    <a:pt x="55209" y="213511"/>
                  </a:cubicBezTo>
                  <a:lnTo>
                    <a:pt x="0" y="252115"/>
                  </a:lnTo>
                  <a:lnTo>
                    <a:pt x="0" y="1305473"/>
                  </a:lnTo>
                  <a:lnTo>
                    <a:pt x="732273" y="1305473"/>
                  </a:lnTo>
                  <a:lnTo>
                    <a:pt x="732273" y="1305474"/>
                  </a:lnTo>
                  <a:lnTo>
                    <a:pt x="916334" y="1305474"/>
                  </a:lnTo>
                  <a:lnTo>
                    <a:pt x="916334" y="1305473"/>
                  </a:lnTo>
                  <a:lnTo>
                    <a:pt x="1044605" y="1298996"/>
                  </a:lnTo>
                  <a:cubicBezTo>
                    <a:pt x="1466509" y="1256150"/>
                    <a:pt x="1834356" y="1030449"/>
                    <a:pt x="2067649" y="702392"/>
                  </a:cubicBezTo>
                  <a:lnTo>
                    <a:pt x="2097479" y="658521"/>
                  </a:lnTo>
                  <a:lnTo>
                    <a:pt x="2096644" y="658521"/>
                  </a:lnTo>
                  <a:lnTo>
                    <a:pt x="2133696" y="600945"/>
                  </a:lnTo>
                  <a:cubicBezTo>
                    <a:pt x="2239494" y="424923"/>
                    <a:pt x="2308584" y="224328"/>
                    <a:pt x="2330376" y="9750"/>
                  </a:cubicBezTo>
                  <a:lnTo>
                    <a:pt x="2330868" y="1"/>
                  </a:lnTo>
                  <a:lnTo>
                    <a:pt x="975693" y="1"/>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9720782" y="118853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picture containing drawing&#10;&#10;Description automatically generated">
            <a:extLst>
              <a:ext uri="{FF2B5EF4-FFF2-40B4-BE49-F238E27FC236}">
                <a16:creationId xmlns:a16="http://schemas.microsoft.com/office/drawing/2014/main" id="{66711F05-2A47-B348-A827-642057F7CD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13" name="TextBox 12">
            <a:extLst>
              <a:ext uri="{FF2B5EF4-FFF2-40B4-BE49-F238E27FC236}">
                <a16:creationId xmlns:a16="http://schemas.microsoft.com/office/drawing/2014/main" id="{1366D7AB-2970-494C-A6B7-4299E2BF2241}"/>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Tree>
    <p:extLst>
      <p:ext uri="{BB962C8B-B14F-4D97-AF65-F5344CB8AC3E}">
        <p14:creationId xmlns:p14="http://schemas.microsoft.com/office/powerpoint/2010/main" val="3966149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bullets slide with icons">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FF5F9BA7-571F-4C47-A20F-A6A2DE65753E}"/>
              </a:ext>
            </a:extLst>
          </p:cNvPr>
          <p:cNvCxnSpPr/>
          <p:nvPr userDrawn="1"/>
        </p:nvCxnSpPr>
        <p:spPr>
          <a:xfrm>
            <a:off x="0" y="2517332"/>
            <a:ext cx="12192000" cy="0"/>
          </a:xfrm>
          <a:prstGeom prst="line">
            <a:avLst/>
          </a:prstGeom>
          <a:ln>
            <a:solidFill>
              <a:srgbClr val="044449"/>
            </a:solidFill>
          </a:ln>
        </p:spPr>
        <p:style>
          <a:lnRef idx="1">
            <a:schemeClr val="accent1"/>
          </a:lnRef>
          <a:fillRef idx="0">
            <a:schemeClr val="accent1"/>
          </a:fillRef>
          <a:effectRef idx="0">
            <a:schemeClr val="accent1"/>
          </a:effectRef>
          <a:fontRef idx="minor">
            <a:schemeClr val="tx1"/>
          </a:fontRef>
        </p:style>
      </p:cxnSp>
      <p:sp>
        <p:nvSpPr>
          <p:cNvPr id="14" name="Oval 41">
            <a:extLst>
              <a:ext uri="{FF2B5EF4-FFF2-40B4-BE49-F238E27FC236}">
                <a16:creationId xmlns:a16="http://schemas.microsoft.com/office/drawing/2014/main" id="{011DB00C-DF56-EC48-8BAB-4675866B48AE}"/>
              </a:ext>
            </a:extLst>
          </p:cNvPr>
          <p:cNvSpPr>
            <a:spLocks noChangeArrowheads="1"/>
          </p:cNvSpPr>
          <p:nvPr userDrawn="1"/>
        </p:nvSpPr>
        <p:spPr bwMode="auto">
          <a:xfrm>
            <a:off x="1863747" y="2031864"/>
            <a:ext cx="1049910" cy="1049910"/>
          </a:xfrm>
          <a:prstGeom prst="ellipse">
            <a:avLst/>
          </a:prstGeom>
          <a:solidFill>
            <a:srgbClr val="044449"/>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6" name="Text Placeholder 23">
            <a:extLst>
              <a:ext uri="{FF2B5EF4-FFF2-40B4-BE49-F238E27FC236}">
                <a16:creationId xmlns:a16="http://schemas.microsoft.com/office/drawing/2014/main" id="{EB6CC0F4-69A2-4A48-8800-63FFA3B392DA}"/>
              </a:ext>
            </a:extLst>
          </p:cNvPr>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17" name="Text Placeholder 23">
            <a:extLst>
              <a:ext uri="{FF2B5EF4-FFF2-40B4-BE49-F238E27FC236}">
                <a16:creationId xmlns:a16="http://schemas.microsoft.com/office/drawing/2014/main" id="{F552D4BC-9998-D04A-8E28-4B7ECF397086}"/>
              </a:ext>
            </a:extLst>
          </p:cNvPr>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18" name="Straight Connector 17">
            <a:extLst>
              <a:ext uri="{FF2B5EF4-FFF2-40B4-BE49-F238E27FC236}">
                <a16:creationId xmlns:a16="http://schemas.microsoft.com/office/drawing/2014/main" id="{857E3B5E-E0ED-1F4F-A6CC-773952B492FD}"/>
              </a:ext>
            </a:extLst>
          </p:cNvPr>
          <p:cNvCxnSpPr/>
          <p:nvPr userDrawn="1"/>
        </p:nvCxnSpPr>
        <p:spPr>
          <a:xfrm flipH="1">
            <a:off x="555813" y="4342602"/>
            <a:ext cx="3591091" cy="0"/>
          </a:xfrm>
          <a:prstGeom prst="line">
            <a:avLst/>
          </a:prstGeom>
          <a:ln>
            <a:solidFill>
              <a:srgbClr val="044449"/>
            </a:solidFill>
          </a:ln>
        </p:spPr>
        <p:style>
          <a:lnRef idx="1">
            <a:schemeClr val="accent1"/>
          </a:lnRef>
          <a:fillRef idx="0">
            <a:schemeClr val="accent1"/>
          </a:fillRef>
          <a:effectRef idx="0">
            <a:schemeClr val="accent1"/>
          </a:effectRef>
          <a:fontRef idx="minor">
            <a:schemeClr val="tx1"/>
          </a:fontRef>
        </p:style>
      </p:cxnSp>
      <p:sp>
        <p:nvSpPr>
          <p:cNvPr id="19" name="Oval 41">
            <a:extLst>
              <a:ext uri="{FF2B5EF4-FFF2-40B4-BE49-F238E27FC236}">
                <a16:creationId xmlns:a16="http://schemas.microsoft.com/office/drawing/2014/main" id="{7BAEF165-2934-F042-9879-4FC8ADE458DB}"/>
              </a:ext>
            </a:extLst>
          </p:cNvPr>
          <p:cNvSpPr>
            <a:spLocks noChangeArrowheads="1"/>
          </p:cNvSpPr>
          <p:nvPr userDrawn="1"/>
        </p:nvSpPr>
        <p:spPr bwMode="auto">
          <a:xfrm>
            <a:off x="5691676" y="2031864"/>
            <a:ext cx="1049910" cy="1049910"/>
          </a:xfrm>
          <a:prstGeom prst="ellipse">
            <a:avLst/>
          </a:prstGeom>
          <a:solidFill>
            <a:srgbClr val="406F7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0" name="Text Placeholder 23">
            <a:extLst>
              <a:ext uri="{FF2B5EF4-FFF2-40B4-BE49-F238E27FC236}">
                <a16:creationId xmlns:a16="http://schemas.microsoft.com/office/drawing/2014/main" id="{3758CDC2-462B-984F-8984-550100DE9758}"/>
              </a:ext>
            </a:extLst>
          </p:cNvPr>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21" name="Text Placeholder 23">
            <a:extLst>
              <a:ext uri="{FF2B5EF4-FFF2-40B4-BE49-F238E27FC236}">
                <a16:creationId xmlns:a16="http://schemas.microsoft.com/office/drawing/2014/main" id="{3AC496FE-E102-3145-AC80-932A87D9DD66}"/>
              </a:ext>
            </a:extLst>
          </p:cNvPr>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22" name="Straight Connector 21">
            <a:extLst>
              <a:ext uri="{FF2B5EF4-FFF2-40B4-BE49-F238E27FC236}">
                <a16:creationId xmlns:a16="http://schemas.microsoft.com/office/drawing/2014/main" id="{C96F25D0-6E91-3B4F-B84C-5E1C405F734D}"/>
              </a:ext>
            </a:extLst>
          </p:cNvPr>
          <p:cNvCxnSpPr/>
          <p:nvPr userDrawn="1"/>
        </p:nvCxnSpPr>
        <p:spPr>
          <a:xfrm flipH="1">
            <a:off x="4383742" y="4342602"/>
            <a:ext cx="3591091" cy="0"/>
          </a:xfrm>
          <a:prstGeom prst="line">
            <a:avLst/>
          </a:prstGeom>
          <a:ln>
            <a:solidFill>
              <a:srgbClr val="406F70"/>
            </a:solidFill>
          </a:ln>
        </p:spPr>
        <p:style>
          <a:lnRef idx="1">
            <a:schemeClr val="accent1"/>
          </a:lnRef>
          <a:fillRef idx="0">
            <a:schemeClr val="accent1"/>
          </a:fillRef>
          <a:effectRef idx="0">
            <a:schemeClr val="accent1"/>
          </a:effectRef>
          <a:fontRef idx="minor">
            <a:schemeClr val="tx1"/>
          </a:fontRef>
        </p:style>
      </p:cxnSp>
      <p:sp>
        <p:nvSpPr>
          <p:cNvPr id="23" name="Oval 41">
            <a:extLst>
              <a:ext uri="{FF2B5EF4-FFF2-40B4-BE49-F238E27FC236}">
                <a16:creationId xmlns:a16="http://schemas.microsoft.com/office/drawing/2014/main" id="{650A3FD1-8F48-EE4A-BF81-E86E73CF4D8B}"/>
              </a:ext>
            </a:extLst>
          </p:cNvPr>
          <p:cNvSpPr>
            <a:spLocks noChangeArrowheads="1"/>
          </p:cNvSpPr>
          <p:nvPr userDrawn="1"/>
        </p:nvSpPr>
        <p:spPr bwMode="auto">
          <a:xfrm>
            <a:off x="9407546" y="2031864"/>
            <a:ext cx="1049910" cy="1049910"/>
          </a:xfrm>
          <a:prstGeom prst="ellipse">
            <a:avLst/>
          </a:prstGeom>
          <a:solidFill>
            <a:srgbClr val="F5C05B"/>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4" name="Text Placeholder 23">
            <a:extLst>
              <a:ext uri="{FF2B5EF4-FFF2-40B4-BE49-F238E27FC236}">
                <a16:creationId xmlns:a16="http://schemas.microsoft.com/office/drawing/2014/main" id="{D73425C0-FBE5-8C4D-8E8D-7E5C2C40B7AC}"/>
              </a:ext>
            </a:extLst>
          </p:cNvPr>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25" name="Text Placeholder 23">
            <a:extLst>
              <a:ext uri="{FF2B5EF4-FFF2-40B4-BE49-F238E27FC236}">
                <a16:creationId xmlns:a16="http://schemas.microsoft.com/office/drawing/2014/main" id="{BFE964B2-3B7F-6545-9A52-58961AFA0929}"/>
              </a:ext>
            </a:extLst>
          </p:cNvPr>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26" name="Straight Connector 25">
            <a:extLst>
              <a:ext uri="{FF2B5EF4-FFF2-40B4-BE49-F238E27FC236}">
                <a16:creationId xmlns:a16="http://schemas.microsoft.com/office/drawing/2014/main" id="{BA3A1136-C989-1E46-B9E2-F43E94AAD886}"/>
              </a:ext>
            </a:extLst>
          </p:cNvPr>
          <p:cNvCxnSpPr/>
          <p:nvPr userDrawn="1"/>
        </p:nvCxnSpPr>
        <p:spPr>
          <a:xfrm flipH="1">
            <a:off x="8099612" y="4342602"/>
            <a:ext cx="35910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8" name="Text Placeholder 23">
            <a:extLst>
              <a:ext uri="{FF2B5EF4-FFF2-40B4-BE49-F238E27FC236}">
                <a16:creationId xmlns:a16="http://schemas.microsoft.com/office/drawing/2014/main" id="{FBCA3BE8-C0E8-D64C-AC53-A1ECC93018A4}"/>
              </a:ext>
            </a:extLst>
          </p:cNvPr>
          <p:cNvSpPr>
            <a:spLocks noGrp="1"/>
          </p:cNvSpPr>
          <p:nvPr>
            <p:ph type="body" sz="quarter" idx="13" hasCustomPrompt="1"/>
          </p:nvPr>
        </p:nvSpPr>
        <p:spPr>
          <a:xfrm>
            <a:off x="-94025" y="900212"/>
            <a:ext cx="12192000" cy="704485"/>
          </a:xfrm>
        </p:spPr>
        <p:txBody>
          <a:bodyPr>
            <a:normAutofit/>
          </a:bodyPr>
          <a:lstStyle>
            <a:lvl1pPr marL="0" indent="0" algn="ctr">
              <a:buNone/>
              <a:defRPr sz="3600">
                <a:solidFill>
                  <a:srgbClr val="5E5E5E"/>
                </a:solidFill>
                <a:latin typeface="+mn-lt"/>
              </a:defRPr>
            </a:lvl1pPr>
          </a:lstStyle>
          <a:p>
            <a:pPr lvl="0"/>
            <a:r>
              <a:rPr lang="en-US"/>
              <a:t>TITLE</a:t>
            </a:r>
          </a:p>
        </p:txBody>
      </p:sp>
      <p:pic>
        <p:nvPicPr>
          <p:cNvPr id="31" name="Picture 30" descr="A picture containing drawing&#10;&#10;Description automatically generated">
            <a:extLst>
              <a:ext uri="{FF2B5EF4-FFF2-40B4-BE49-F238E27FC236}">
                <a16:creationId xmlns:a16="http://schemas.microsoft.com/office/drawing/2014/main" id="{CFB8BBE4-D85B-E24F-822C-567C20318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01975" y="6098205"/>
            <a:ext cx="203964" cy="269828"/>
          </a:xfrm>
          <a:prstGeom prst="rect">
            <a:avLst/>
          </a:prstGeom>
        </p:spPr>
      </p:pic>
      <p:sp>
        <p:nvSpPr>
          <p:cNvPr id="32" name="TextBox 31">
            <a:extLst>
              <a:ext uri="{FF2B5EF4-FFF2-40B4-BE49-F238E27FC236}">
                <a16:creationId xmlns:a16="http://schemas.microsoft.com/office/drawing/2014/main" id="{C7DA4D82-9E24-1145-A6D3-7B6CC85BB580}"/>
              </a:ext>
            </a:extLst>
          </p:cNvPr>
          <p:cNvSpPr txBox="1"/>
          <p:nvPr userDrawn="1"/>
        </p:nvSpPr>
        <p:spPr>
          <a:xfrm>
            <a:off x="-1" y="6385778"/>
            <a:ext cx="12191999" cy="246221"/>
          </a:xfrm>
          <a:prstGeom prst="rect">
            <a:avLst/>
          </a:prstGeom>
          <a:noFill/>
        </p:spPr>
        <p:txBody>
          <a:bodyPr wrap="square" rtlCol="0">
            <a:spAutoFit/>
          </a:bodyPr>
          <a:lstStyle/>
          <a:p>
            <a:pPr algn="ctr"/>
            <a:r>
              <a:rPr lang="en-US" sz="1000">
                <a:solidFill>
                  <a:srgbClr val="406F70"/>
                </a:solidFill>
              </a:rPr>
              <a:t>INNOVATION FOR THE FOOD SERVICE SECTOR</a:t>
            </a:r>
          </a:p>
        </p:txBody>
      </p:sp>
    </p:spTree>
    <p:extLst>
      <p:ext uri="{BB962C8B-B14F-4D97-AF65-F5344CB8AC3E}">
        <p14:creationId xmlns:p14="http://schemas.microsoft.com/office/powerpoint/2010/main" val="1493237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6041FA4-C8B8-5E47-8932-F4D63CB17F83}"/>
              </a:ext>
            </a:extLst>
          </p:cNvPr>
          <p:cNvSpPr/>
          <p:nvPr userDrawn="1"/>
        </p:nvSpPr>
        <p:spPr>
          <a:xfrm>
            <a:off x="4903304" y="1126433"/>
            <a:ext cx="7288696" cy="1302295"/>
          </a:xfrm>
          <a:prstGeom prst="rect">
            <a:avLst/>
          </a:pr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BA71EA6-6A1C-8F4C-9C08-F81853612952}"/>
              </a:ext>
            </a:extLst>
          </p:cNvPr>
          <p:cNvSpPr/>
          <p:nvPr userDrawn="1"/>
        </p:nvSpPr>
        <p:spPr>
          <a:xfrm>
            <a:off x="4903304" y="2749824"/>
            <a:ext cx="7288696" cy="1302295"/>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579A9E6-E2C7-1549-9608-8E85C1B75E4C}"/>
              </a:ext>
            </a:extLst>
          </p:cNvPr>
          <p:cNvSpPr/>
          <p:nvPr userDrawn="1"/>
        </p:nvSpPr>
        <p:spPr>
          <a:xfrm>
            <a:off x="4903304" y="4373215"/>
            <a:ext cx="7288696" cy="1302295"/>
          </a:xfrm>
          <a:prstGeom prst="rect">
            <a:avLst/>
          </a:pr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C4FC142-62E2-1E45-876B-A967920D3B56}"/>
              </a:ext>
            </a:extLst>
          </p:cNvPr>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C144A9-B0E6-6F49-B680-F3939719C6F0}"/>
              </a:ext>
            </a:extLst>
          </p:cNvPr>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B7A1A1-D892-3340-8CEB-2DF3A1550FC6}"/>
              </a:ext>
            </a:extLst>
          </p:cNvPr>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A1431D8-C3DD-9341-960C-34C4CAAD5B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54456" y="677649"/>
            <a:ext cx="1176669" cy="5446643"/>
          </a:xfrm>
          <a:prstGeom prst="rect">
            <a:avLst/>
          </a:prstGeom>
        </p:spPr>
      </p:pic>
      <p:sp>
        <p:nvSpPr>
          <p:cNvPr id="38" name="Text Placeholder 23">
            <a:extLst>
              <a:ext uri="{FF2B5EF4-FFF2-40B4-BE49-F238E27FC236}">
                <a16:creationId xmlns:a16="http://schemas.microsoft.com/office/drawing/2014/main" id="{2AF6C089-9985-F746-9018-EE98A4855044}"/>
              </a:ext>
            </a:extLst>
          </p:cNvPr>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39" name="Text Placeholder 25">
            <a:extLst>
              <a:ext uri="{FF2B5EF4-FFF2-40B4-BE49-F238E27FC236}">
                <a16:creationId xmlns:a16="http://schemas.microsoft.com/office/drawing/2014/main" id="{B2A5D283-F805-6143-BF44-B9512E1C8889}"/>
              </a:ext>
            </a:extLst>
          </p:cNvPr>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40" name="Text Placeholder 23">
            <a:extLst>
              <a:ext uri="{FF2B5EF4-FFF2-40B4-BE49-F238E27FC236}">
                <a16:creationId xmlns:a16="http://schemas.microsoft.com/office/drawing/2014/main" id="{98C034C7-2EE7-3B48-8585-70C8A1E4A1A9}"/>
              </a:ext>
            </a:extLst>
          </p:cNvPr>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a:t>01</a:t>
            </a:r>
          </a:p>
        </p:txBody>
      </p:sp>
      <p:sp>
        <p:nvSpPr>
          <p:cNvPr id="41" name="Text Placeholder 2">
            <a:extLst>
              <a:ext uri="{FF2B5EF4-FFF2-40B4-BE49-F238E27FC236}">
                <a16:creationId xmlns:a16="http://schemas.microsoft.com/office/drawing/2014/main" id="{18B0D704-0A4B-7540-8B5A-071583897382}"/>
              </a:ext>
            </a:extLst>
          </p:cNvPr>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cxnSp>
        <p:nvCxnSpPr>
          <p:cNvPr id="42" name="Straight Connector 41">
            <a:extLst>
              <a:ext uri="{FF2B5EF4-FFF2-40B4-BE49-F238E27FC236}">
                <a16:creationId xmlns:a16="http://schemas.microsoft.com/office/drawing/2014/main" id="{195CDBD2-6CDA-D842-B17F-E00799245D64}"/>
              </a:ext>
            </a:extLst>
          </p:cNvPr>
          <p:cNvCxnSpPr/>
          <p:nvPr userDrawn="1"/>
        </p:nvCxnSpPr>
        <p:spPr>
          <a:xfrm>
            <a:off x="417209" y="1920386"/>
            <a:ext cx="42875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AC0A8FBF-7591-294A-9D13-6ABE5E35D5A4}"/>
              </a:ext>
            </a:extLst>
          </p:cNvPr>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a:t>02</a:t>
            </a:r>
          </a:p>
        </p:txBody>
      </p:sp>
      <p:sp>
        <p:nvSpPr>
          <p:cNvPr id="44" name="Text Placeholder 2">
            <a:extLst>
              <a:ext uri="{FF2B5EF4-FFF2-40B4-BE49-F238E27FC236}">
                <a16:creationId xmlns:a16="http://schemas.microsoft.com/office/drawing/2014/main" id="{87288F69-0531-1646-BBD8-87685C7490E6}"/>
              </a:ext>
            </a:extLst>
          </p:cNvPr>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45" name="Text Placeholder 23">
            <a:extLst>
              <a:ext uri="{FF2B5EF4-FFF2-40B4-BE49-F238E27FC236}">
                <a16:creationId xmlns:a16="http://schemas.microsoft.com/office/drawing/2014/main" id="{6E2B9549-34AD-1349-A68D-5CE33F7E3713}"/>
              </a:ext>
            </a:extLst>
          </p:cNvPr>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a:t>03</a:t>
            </a:r>
          </a:p>
        </p:txBody>
      </p:sp>
      <p:sp>
        <p:nvSpPr>
          <p:cNvPr id="46" name="Text Placeholder 2">
            <a:extLst>
              <a:ext uri="{FF2B5EF4-FFF2-40B4-BE49-F238E27FC236}">
                <a16:creationId xmlns:a16="http://schemas.microsoft.com/office/drawing/2014/main" id="{736B4533-29F3-E248-9349-559972D09E51}"/>
              </a:ext>
            </a:extLst>
          </p:cNvPr>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pic>
        <p:nvPicPr>
          <p:cNvPr id="49" name="Picture 48" descr="A picture containing drawing&#10;&#10;Description automatically generated">
            <a:extLst>
              <a:ext uri="{FF2B5EF4-FFF2-40B4-BE49-F238E27FC236}">
                <a16:creationId xmlns:a16="http://schemas.microsoft.com/office/drawing/2014/main" id="{682E996E-F346-BE49-88EE-7AA6024A86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0A9BBA1-6715-614A-9985-1B566C92464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467892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6A8F0427-21AA-B14D-BBA9-6F39F131B347}"/>
              </a:ext>
            </a:extLst>
          </p:cNvPr>
          <p:cNvSpPr/>
          <p:nvPr userDrawn="1"/>
        </p:nvSpPr>
        <p:spPr>
          <a:xfrm>
            <a:off x="-32035" y="489"/>
            <a:ext cx="11967862" cy="5497499"/>
          </a:xfrm>
          <a:custGeom>
            <a:avLst/>
            <a:gdLst>
              <a:gd name="connsiteX0" fmla="*/ 0 w 11967862"/>
              <a:gd name="connsiteY0" fmla="*/ 0 h 5497499"/>
              <a:gd name="connsiteX1" fmla="*/ 11967862 w 11967862"/>
              <a:gd name="connsiteY1" fmla="*/ 0 h 5497499"/>
              <a:gd name="connsiteX2" fmla="*/ 11870336 w 11967862"/>
              <a:gd name="connsiteY2" fmla="*/ 319524 h 5497499"/>
              <a:gd name="connsiteX3" fmla="*/ 11188239 w 11967862"/>
              <a:gd name="connsiteY3" fmla="*/ 1796423 h 5497499"/>
              <a:gd name="connsiteX4" fmla="*/ 10993596 w 11967862"/>
              <a:gd name="connsiteY4" fmla="*/ 2098884 h 5497499"/>
              <a:gd name="connsiteX5" fmla="*/ 10997979 w 11967862"/>
              <a:gd name="connsiteY5" fmla="*/ 2098884 h 5497499"/>
              <a:gd name="connsiteX6" fmla="*/ 10841275 w 11967862"/>
              <a:gd name="connsiteY6" fmla="*/ 2329348 h 5497499"/>
              <a:gd name="connsiteX7" fmla="*/ 5466954 w 11967862"/>
              <a:gd name="connsiteY7" fmla="*/ 5463470 h 5497499"/>
              <a:gd name="connsiteX8" fmla="*/ 4793114 w 11967862"/>
              <a:gd name="connsiteY8" fmla="*/ 5497495 h 5497499"/>
              <a:gd name="connsiteX9" fmla="*/ 4793114 w 11967862"/>
              <a:gd name="connsiteY9" fmla="*/ 5497499 h 5497499"/>
              <a:gd name="connsiteX10" fmla="*/ 3826192 w 11967862"/>
              <a:gd name="connsiteY10" fmla="*/ 5497499 h 5497499"/>
              <a:gd name="connsiteX11" fmla="*/ 3826192 w 11967862"/>
              <a:gd name="connsiteY11" fmla="*/ 5497495 h 5497499"/>
              <a:gd name="connsiteX12" fmla="*/ 0 w 11967862"/>
              <a:gd name="connsiteY12" fmla="*/ 5497495 h 54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7862" h="5497499">
                <a:moveTo>
                  <a:pt x="0" y="0"/>
                </a:moveTo>
                <a:lnTo>
                  <a:pt x="11967862" y="0"/>
                </a:lnTo>
                <a:lnTo>
                  <a:pt x="11870336" y="319524"/>
                </a:lnTo>
                <a:cubicBezTo>
                  <a:pt x="11695816" y="839460"/>
                  <a:pt x="11466132" y="1334077"/>
                  <a:pt x="11188239" y="1796423"/>
                </a:cubicBezTo>
                <a:lnTo>
                  <a:pt x="10993596" y="2098884"/>
                </a:lnTo>
                <a:lnTo>
                  <a:pt x="10997979" y="2098884"/>
                </a:lnTo>
                <a:lnTo>
                  <a:pt x="10841275" y="2329348"/>
                </a:lnTo>
                <a:cubicBezTo>
                  <a:pt x="9615728" y="4052718"/>
                  <a:pt x="7683328" y="5238384"/>
                  <a:pt x="5466954" y="5463470"/>
                </a:cubicBezTo>
                <a:lnTo>
                  <a:pt x="4793114" y="5497495"/>
                </a:lnTo>
                <a:lnTo>
                  <a:pt x="4793114" y="5497499"/>
                </a:lnTo>
                <a:lnTo>
                  <a:pt x="3826192" y="5497499"/>
                </a:lnTo>
                <a:lnTo>
                  <a:pt x="3826192" y="5497495"/>
                </a:lnTo>
                <a:lnTo>
                  <a:pt x="0" y="5497495"/>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3"/>
          <p:cNvSpPr>
            <a:spLocks noGrp="1"/>
          </p:cNvSpPr>
          <p:nvPr>
            <p:ph type="body" sz="quarter" idx="13" hasCustomPrompt="1"/>
          </p:nvPr>
        </p:nvSpPr>
        <p:spPr>
          <a:xfrm>
            <a:off x="564570" y="839821"/>
            <a:ext cx="4570242" cy="697353"/>
          </a:xfrm>
        </p:spPr>
        <p:txBody>
          <a:bodyPr>
            <a:noAutofit/>
          </a:bodyPr>
          <a:lstStyle>
            <a:lvl1pPr marL="0" indent="0" algn="l">
              <a:buNone/>
              <a:defRPr sz="4800" b="1" baseline="0">
                <a:solidFill>
                  <a:srgbClr val="F5C05B"/>
                </a:solidFill>
                <a:latin typeface="+mn-lt"/>
              </a:defRPr>
            </a:lvl1pPr>
          </a:lstStyle>
          <a:p>
            <a:pPr lvl="0"/>
            <a:r>
              <a:rPr lang="en-US"/>
              <a:t>DIVIDER</a:t>
            </a:r>
          </a:p>
        </p:txBody>
      </p:sp>
      <p:sp>
        <p:nvSpPr>
          <p:cNvPr id="24" name="Text Placeholder 23">
            <a:extLst>
              <a:ext uri="{FF2B5EF4-FFF2-40B4-BE49-F238E27FC236}">
                <a16:creationId xmlns:a16="http://schemas.microsoft.com/office/drawing/2014/main" id="{0DAAF9D7-1A38-8C49-9090-D89F5BC697EB}"/>
              </a:ext>
            </a:extLst>
          </p:cNvPr>
          <p:cNvSpPr>
            <a:spLocks noGrp="1"/>
          </p:cNvSpPr>
          <p:nvPr>
            <p:ph type="body" sz="quarter" idx="14" hasCustomPrompt="1"/>
          </p:nvPr>
        </p:nvSpPr>
        <p:spPr>
          <a:xfrm>
            <a:off x="564570" y="1537174"/>
            <a:ext cx="4570242" cy="697353"/>
          </a:xfrm>
        </p:spPr>
        <p:txBody>
          <a:bodyPr>
            <a:noAutofit/>
          </a:bodyPr>
          <a:lstStyle>
            <a:lvl1pPr marL="0" indent="0" algn="l">
              <a:buNone/>
              <a:defRPr sz="4800" baseline="0">
                <a:solidFill>
                  <a:schemeClr val="bg1"/>
                </a:solidFill>
                <a:latin typeface="+mn-lt"/>
              </a:defRPr>
            </a:lvl1pPr>
          </a:lstStyle>
          <a:p>
            <a:pPr lvl="0"/>
            <a:r>
              <a:rPr lang="en-US"/>
              <a:t>SLIDE</a:t>
            </a:r>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20528" y="623618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371429" y="625978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51" name="Freeform 50">
            <a:extLst>
              <a:ext uri="{FF2B5EF4-FFF2-40B4-BE49-F238E27FC236}">
                <a16:creationId xmlns:a16="http://schemas.microsoft.com/office/drawing/2014/main" id="{9455F598-25EE-2E42-AE82-EC89029410A8}"/>
              </a:ext>
            </a:extLst>
          </p:cNvPr>
          <p:cNvSpPr/>
          <p:nvPr userDrawn="1"/>
        </p:nvSpPr>
        <p:spPr>
          <a:xfrm>
            <a:off x="5731417" y="1954693"/>
            <a:ext cx="6655299" cy="3924195"/>
          </a:xfrm>
          <a:custGeom>
            <a:avLst/>
            <a:gdLst>
              <a:gd name="connsiteX0" fmla="*/ 4252026 w 6655299"/>
              <a:gd name="connsiteY0" fmla="*/ 0 h 3924195"/>
              <a:gd name="connsiteX1" fmla="*/ 4805304 w 6655299"/>
              <a:gd name="connsiteY1" fmla="*/ 0 h 3924195"/>
              <a:gd name="connsiteX2" fmla="*/ 4805304 w 6655299"/>
              <a:gd name="connsiteY2" fmla="*/ 3 h 3924195"/>
              <a:gd name="connsiteX3" fmla="*/ 6655299 w 6655299"/>
              <a:gd name="connsiteY3" fmla="*/ 3 h 3924195"/>
              <a:gd name="connsiteX4" fmla="*/ 6655299 w 6655299"/>
              <a:gd name="connsiteY4" fmla="*/ 3389239 h 3924195"/>
              <a:gd name="connsiteX5" fmla="*/ 6563426 w 6655299"/>
              <a:gd name="connsiteY5" fmla="*/ 3440322 h 3924195"/>
              <a:gd name="connsiteX6" fmla="*/ 5012450 w 6655299"/>
              <a:gd name="connsiteY6" fmla="*/ 3904723 h 3924195"/>
              <a:gd name="connsiteX7" fmla="*/ 4626874 w 6655299"/>
              <a:gd name="connsiteY7" fmla="*/ 3924193 h 3924195"/>
              <a:gd name="connsiteX8" fmla="*/ 4626874 w 6655299"/>
              <a:gd name="connsiteY8" fmla="*/ 3924195 h 3924195"/>
              <a:gd name="connsiteX9" fmla="*/ 4073595 w 6655299"/>
              <a:gd name="connsiteY9" fmla="*/ 3924195 h 3924195"/>
              <a:gd name="connsiteX10" fmla="*/ 4073595 w 6655299"/>
              <a:gd name="connsiteY10" fmla="*/ 3924193 h 3924195"/>
              <a:gd name="connsiteX11" fmla="*/ 0 w 6655299"/>
              <a:gd name="connsiteY11" fmla="*/ 3924193 h 3924195"/>
              <a:gd name="connsiteX12" fmla="*/ 1479 w 6655299"/>
              <a:gd name="connsiteY12" fmla="*/ 3894887 h 3924195"/>
              <a:gd name="connsiteX13" fmla="*/ 638869 w 6655299"/>
              <a:gd name="connsiteY13" fmla="*/ 2042699 h 3924195"/>
              <a:gd name="connsiteX14" fmla="*/ 653293 w 6655299"/>
              <a:gd name="connsiteY14" fmla="*/ 2020781 h 3924195"/>
              <a:gd name="connsiteX15" fmla="*/ 689099 w 6655299"/>
              <a:gd name="connsiteY15" fmla="*/ 1963034 h 3924195"/>
              <a:gd name="connsiteX16" fmla="*/ 3866450 w 6655299"/>
              <a:gd name="connsiteY16" fmla="*/ 19472 h 3924195"/>
              <a:gd name="connsiteX17" fmla="*/ 4252026 w 6655299"/>
              <a:gd name="connsiteY17" fmla="*/ 3 h 392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5299" h="3924195">
                <a:moveTo>
                  <a:pt x="4252026" y="0"/>
                </a:moveTo>
                <a:lnTo>
                  <a:pt x="4805304" y="0"/>
                </a:lnTo>
                <a:lnTo>
                  <a:pt x="4805304" y="3"/>
                </a:lnTo>
                <a:lnTo>
                  <a:pt x="6655299" y="3"/>
                </a:lnTo>
                <a:lnTo>
                  <a:pt x="6655299" y="3389239"/>
                </a:lnTo>
                <a:lnTo>
                  <a:pt x="6563426" y="3440322"/>
                </a:lnTo>
                <a:cubicBezTo>
                  <a:pt x="6091045" y="3686821"/>
                  <a:pt x="5567298" y="3848375"/>
                  <a:pt x="5012450" y="3904723"/>
                </a:cubicBezTo>
                <a:lnTo>
                  <a:pt x="4626874" y="3924193"/>
                </a:lnTo>
                <a:lnTo>
                  <a:pt x="4626874" y="3924195"/>
                </a:lnTo>
                <a:lnTo>
                  <a:pt x="4073595" y="3924195"/>
                </a:lnTo>
                <a:lnTo>
                  <a:pt x="4073595" y="3924193"/>
                </a:lnTo>
                <a:lnTo>
                  <a:pt x="0" y="3924193"/>
                </a:lnTo>
                <a:lnTo>
                  <a:pt x="1479" y="3894887"/>
                </a:lnTo>
                <a:cubicBezTo>
                  <a:pt x="70102" y="3219162"/>
                  <a:pt x="294767" y="2589565"/>
                  <a:pt x="638869" y="2042699"/>
                </a:cubicBezTo>
                <a:lnTo>
                  <a:pt x="653293" y="2020781"/>
                </a:lnTo>
                <a:lnTo>
                  <a:pt x="689099" y="1963034"/>
                </a:lnTo>
                <a:cubicBezTo>
                  <a:pt x="1382324" y="895933"/>
                  <a:pt x="2534813" y="154707"/>
                  <a:pt x="3866450" y="19472"/>
                </a:cubicBezTo>
                <a:lnTo>
                  <a:pt x="4252026" y="3"/>
                </a:lnTo>
                <a:close/>
              </a:path>
            </a:pathLst>
          </a:custGeom>
          <a:noFill/>
          <a:ln w="28575">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298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6A8F0427-21AA-B14D-BBA9-6F39F131B347}"/>
              </a:ext>
            </a:extLst>
          </p:cNvPr>
          <p:cNvSpPr/>
          <p:nvPr userDrawn="1"/>
        </p:nvSpPr>
        <p:spPr>
          <a:xfrm>
            <a:off x="-32035" y="489"/>
            <a:ext cx="11967862" cy="5497499"/>
          </a:xfrm>
          <a:custGeom>
            <a:avLst/>
            <a:gdLst>
              <a:gd name="connsiteX0" fmla="*/ 0 w 11967862"/>
              <a:gd name="connsiteY0" fmla="*/ 0 h 5497499"/>
              <a:gd name="connsiteX1" fmla="*/ 11967862 w 11967862"/>
              <a:gd name="connsiteY1" fmla="*/ 0 h 5497499"/>
              <a:gd name="connsiteX2" fmla="*/ 11870336 w 11967862"/>
              <a:gd name="connsiteY2" fmla="*/ 319524 h 5497499"/>
              <a:gd name="connsiteX3" fmla="*/ 11188239 w 11967862"/>
              <a:gd name="connsiteY3" fmla="*/ 1796423 h 5497499"/>
              <a:gd name="connsiteX4" fmla="*/ 10993596 w 11967862"/>
              <a:gd name="connsiteY4" fmla="*/ 2098884 h 5497499"/>
              <a:gd name="connsiteX5" fmla="*/ 10997979 w 11967862"/>
              <a:gd name="connsiteY5" fmla="*/ 2098884 h 5497499"/>
              <a:gd name="connsiteX6" fmla="*/ 10841275 w 11967862"/>
              <a:gd name="connsiteY6" fmla="*/ 2329348 h 5497499"/>
              <a:gd name="connsiteX7" fmla="*/ 5466954 w 11967862"/>
              <a:gd name="connsiteY7" fmla="*/ 5463470 h 5497499"/>
              <a:gd name="connsiteX8" fmla="*/ 4793114 w 11967862"/>
              <a:gd name="connsiteY8" fmla="*/ 5497495 h 5497499"/>
              <a:gd name="connsiteX9" fmla="*/ 4793114 w 11967862"/>
              <a:gd name="connsiteY9" fmla="*/ 5497499 h 5497499"/>
              <a:gd name="connsiteX10" fmla="*/ 3826192 w 11967862"/>
              <a:gd name="connsiteY10" fmla="*/ 5497499 h 5497499"/>
              <a:gd name="connsiteX11" fmla="*/ 3826192 w 11967862"/>
              <a:gd name="connsiteY11" fmla="*/ 5497495 h 5497499"/>
              <a:gd name="connsiteX12" fmla="*/ 0 w 11967862"/>
              <a:gd name="connsiteY12" fmla="*/ 5497495 h 54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7862" h="5497499">
                <a:moveTo>
                  <a:pt x="0" y="0"/>
                </a:moveTo>
                <a:lnTo>
                  <a:pt x="11967862" y="0"/>
                </a:lnTo>
                <a:lnTo>
                  <a:pt x="11870336" y="319524"/>
                </a:lnTo>
                <a:cubicBezTo>
                  <a:pt x="11695816" y="839460"/>
                  <a:pt x="11466132" y="1334077"/>
                  <a:pt x="11188239" y="1796423"/>
                </a:cubicBezTo>
                <a:lnTo>
                  <a:pt x="10993596" y="2098884"/>
                </a:lnTo>
                <a:lnTo>
                  <a:pt x="10997979" y="2098884"/>
                </a:lnTo>
                <a:lnTo>
                  <a:pt x="10841275" y="2329348"/>
                </a:lnTo>
                <a:cubicBezTo>
                  <a:pt x="9615728" y="4052718"/>
                  <a:pt x="7683328" y="5238384"/>
                  <a:pt x="5466954" y="5463470"/>
                </a:cubicBezTo>
                <a:lnTo>
                  <a:pt x="4793114" y="5497495"/>
                </a:lnTo>
                <a:lnTo>
                  <a:pt x="4793114" y="5497499"/>
                </a:lnTo>
                <a:lnTo>
                  <a:pt x="3826192" y="5497499"/>
                </a:lnTo>
                <a:lnTo>
                  <a:pt x="3826192" y="5497495"/>
                </a:lnTo>
                <a:lnTo>
                  <a:pt x="0" y="5497495"/>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7E2CB3AD-D17D-C74F-9E53-0AD5B51C1AF0}"/>
              </a:ext>
            </a:extLst>
          </p:cNvPr>
          <p:cNvSpPr/>
          <p:nvPr userDrawn="1"/>
        </p:nvSpPr>
        <p:spPr>
          <a:xfrm>
            <a:off x="5731417" y="1954693"/>
            <a:ext cx="6655299" cy="3924195"/>
          </a:xfrm>
          <a:custGeom>
            <a:avLst/>
            <a:gdLst>
              <a:gd name="connsiteX0" fmla="*/ 4252026 w 6655299"/>
              <a:gd name="connsiteY0" fmla="*/ 0 h 3924195"/>
              <a:gd name="connsiteX1" fmla="*/ 4805304 w 6655299"/>
              <a:gd name="connsiteY1" fmla="*/ 0 h 3924195"/>
              <a:gd name="connsiteX2" fmla="*/ 4805304 w 6655299"/>
              <a:gd name="connsiteY2" fmla="*/ 3 h 3924195"/>
              <a:gd name="connsiteX3" fmla="*/ 6655299 w 6655299"/>
              <a:gd name="connsiteY3" fmla="*/ 3 h 3924195"/>
              <a:gd name="connsiteX4" fmla="*/ 6655299 w 6655299"/>
              <a:gd name="connsiteY4" fmla="*/ 3389239 h 3924195"/>
              <a:gd name="connsiteX5" fmla="*/ 6563426 w 6655299"/>
              <a:gd name="connsiteY5" fmla="*/ 3440322 h 3924195"/>
              <a:gd name="connsiteX6" fmla="*/ 5012450 w 6655299"/>
              <a:gd name="connsiteY6" fmla="*/ 3904723 h 3924195"/>
              <a:gd name="connsiteX7" fmla="*/ 4626874 w 6655299"/>
              <a:gd name="connsiteY7" fmla="*/ 3924193 h 3924195"/>
              <a:gd name="connsiteX8" fmla="*/ 4626874 w 6655299"/>
              <a:gd name="connsiteY8" fmla="*/ 3924195 h 3924195"/>
              <a:gd name="connsiteX9" fmla="*/ 4073595 w 6655299"/>
              <a:gd name="connsiteY9" fmla="*/ 3924195 h 3924195"/>
              <a:gd name="connsiteX10" fmla="*/ 4073595 w 6655299"/>
              <a:gd name="connsiteY10" fmla="*/ 3924193 h 3924195"/>
              <a:gd name="connsiteX11" fmla="*/ 0 w 6655299"/>
              <a:gd name="connsiteY11" fmla="*/ 3924193 h 3924195"/>
              <a:gd name="connsiteX12" fmla="*/ 1479 w 6655299"/>
              <a:gd name="connsiteY12" fmla="*/ 3894887 h 3924195"/>
              <a:gd name="connsiteX13" fmla="*/ 638869 w 6655299"/>
              <a:gd name="connsiteY13" fmla="*/ 2042699 h 3924195"/>
              <a:gd name="connsiteX14" fmla="*/ 653293 w 6655299"/>
              <a:gd name="connsiteY14" fmla="*/ 2020781 h 3924195"/>
              <a:gd name="connsiteX15" fmla="*/ 689099 w 6655299"/>
              <a:gd name="connsiteY15" fmla="*/ 1963034 h 3924195"/>
              <a:gd name="connsiteX16" fmla="*/ 3866450 w 6655299"/>
              <a:gd name="connsiteY16" fmla="*/ 19472 h 3924195"/>
              <a:gd name="connsiteX17" fmla="*/ 4252026 w 6655299"/>
              <a:gd name="connsiteY17" fmla="*/ 3 h 392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5299" h="3924195">
                <a:moveTo>
                  <a:pt x="4252026" y="0"/>
                </a:moveTo>
                <a:lnTo>
                  <a:pt x="4805304" y="0"/>
                </a:lnTo>
                <a:lnTo>
                  <a:pt x="4805304" y="3"/>
                </a:lnTo>
                <a:lnTo>
                  <a:pt x="6655299" y="3"/>
                </a:lnTo>
                <a:lnTo>
                  <a:pt x="6655299" y="3389239"/>
                </a:lnTo>
                <a:lnTo>
                  <a:pt x="6563426" y="3440322"/>
                </a:lnTo>
                <a:cubicBezTo>
                  <a:pt x="6091045" y="3686821"/>
                  <a:pt x="5567298" y="3848375"/>
                  <a:pt x="5012450" y="3904723"/>
                </a:cubicBezTo>
                <a:lnTo>
                  <a:pt x="4626874" y="3924193"/>
                </a:lnTo>
                <a:lnTo>
                  <a:pt x="4626874" y="3924195"/>
                </a:lnTo>
                <a:lnTo>
                  <a:pt x="4073595" y="3924195"/>
                </a:lnTo>
                <a:lnTo>
                  <a:pt x="4073595" y="3924193"/>
                </a:lnTo>
                <a:lnTo>
                  <a:pt x="0" y="3924193"/>
                </a:lnTo>
                <a:lnTo>
                  <a:pt x="1479" y="3894887"/>
                </a:lnTo>
                <a:cubicBezTo>
                  <a:pt x="70102" y="3219162"/>
                  <a:pt x="294767" y="2589565"/>
                  <a:pt x="638869" y="2042699"/>
                </a:cubicBezTo>
                <a:lnTo>
                  <a:pt x="653293" y="2020781"/>
                </a:lnTo>
                <a:lnTo>
                  <a:pt x="689099" y="1963034"/>
                </a:lnTo>
                <a:cubicBezTo>
                  <a:pt x="1382324" y="895933"/>
                  <a:pt x="2534813" y="154707"/>
                  <a:pt x="3866450" y="19472"/>
                </a:cubicBezTo>
                <a:lnTo>
                  <a:pt x="4252026" y="3"/>
                </a:lnTo>
                <a:close/>
              </a:path>
            </a:pathLst>
          </a:custGeom>
          <a:noFill/>
          <a:ln w="28575">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3"/>
          <p:cNvSpPr>
            <a:spLocks noGrp="1"/>
          </p:cNvSpPr>
          <p:nvPr>
            <p:ph type="body" sz="quarter" idx="13" hasCustomPrompt="1"/>
          </p:nvPr>
        </p:nvSpPr>
        <p:spPr>
          <a:xfrm>
            <a:off x="564570" y="839821"/>
            <a:ext cx="4570242" cy="697353"/>
          </a:xfrm>
        </p:spPr>
        <p:txBody>
          <a:bodyPr>
            <a:noAutofit/>
          </a:bodyPr>
          <a:lstStyle>
            <a:lvl1pPr marL="0" indent="0" algn="l">
              <a:buNone/>
              <a:defRPr sz="4800" b="1" baseline="0">
                <a:solidFill>
                  <a:srgbClr val="F5C05B"/>
                </a:solidFill>
                <a:latin typeface="+mn-lt"/>
              </a:defRPr>
            </a:lvl1pPr>
          </a:lstStyle>
          <a:p>
            <a:pPr lvl="0"/>
            <a:r>
              <a:rPr lang="en-US"/>
              <a:t>DIVIDER</a:t>
            </a:r>
          </a:p>
        </p:txBody>
      </p:sp>
      <p:sp>
        <p:nvSpPr>
          <p:cNvPr id="24" name="Text Placeholder 23">
            <a:extLst>
              <a:ext uri="{FF2B5EF4-FFF2-40B4-BE49-F238E27FC236}">
                <a16:creationId xmlns:a16="http://schemas.microsoft.com/office/drawing/2014/main" id="{0DAAF9D7-1A38-8C49-9090-D89F5BC697EB}"/>
              </a:ext>
            </a:extLst>
          </p:cNvPr>
          <p:cNvSpPr>
            <a:spLocks noGrp="1"/>
          </p:cNvSpPr>
          <p:nvPr>
            <p:ph type="body" sz="quarter" idx="14" hasCustomPrompt="1"/>
          </p:nvPr>
        </p:nvSpPr>
        <p:spPr>
          <a:xfrm>
            <a:off x="564570" y="1537174"/>
            <a:ext cx="4570242" cy="697353"/>
          </a:xfrm>
        </p:spPr>
        <p:txBody>
          <a:bodyPr>
            <a:noAutofit/>
          </a:bodyPr>
          <a:lstStyle>
            <a:lvl1pPr marL="0" indent="0" algn="l">
              <a:buNone/>
              <a:defRPr sz="4800" baseline="0">
                <a:solidFill>
                  <a:schemeClr val="bg1"/>
                </a:solidFill>
                <a:latin typeface="+mn-lt"/>
              </a:defRPr>
            </a:lvl1pPr>
          </a:lstStyle>
          <a:p>
            <a:pPr lvl="0"/>
            <a:r>
              <a:rPr lang="en-US"/>
              <a:t>SLIDE</a:t>
            </a:r>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20528" y="623618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371429" y="625978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Tree>
    <p:extLst>
      <p:ext uri="{BB962C8B-B14F-4D97-AF65-F5344CB8AC3E}">
        <p14:creationId xmlns:p14="http://schemas.microsoft.com/office/powerpoint/2010/main" val="414816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a:solidFill>
                  <a:schemeClr val="bg1"/>
                </a:solidFill>
                <a:effectLst/>
                <a:latin typeface="+mn-lt"/>
                <a:ea typeface="+mn-ea"/>
                <a:cs typeface="+mn-cs"/>
                <a:sym typeface="Quattrocento Sans"/>
              </a:rPr>
              <a:t>SUSTAIN</a:t>
            </a:r>
          </a:p>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SUSTAIN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laptop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48EC69-4DD2-7F42-A144-C9451D2F50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10D0C1DD-3955-1D42-9001-66E5125745E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pic>
        <p:nvPicPr>
          <p:cNvPr id="18" name="Picture 17" descr="A picture containing drawing&#10;&#10;Description automatically generated">
            <a:extLst>
              <a:ext uri="{FF2B5EF4-FFF2-40B4-BE49-F238E27FC236}">
                <a16:creationId xmlns:a16="http://schemas.microsoft.com/office/drawing/2014/main" id="{E8A5AE36-0F2E-124A-A3EF-EEA096924D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19" name="TextBox 18">
            <a:extLst>
              <a:ext uri="{FF2B5EF4-FFF2-40B4-BE49-F238E27FC236}">
                <a16:creationId xmlns:a16="http://schemas.microsoft.com/office/drawing/2014/main" id="{11B8C116-FC38-814F-A747-07F740B0AFB5}"/>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cxnSp>
        <p:nvCxnSpPr>
          <p:cNvPr id="23" name="Straight Connector 22">
            <a:extLst>
              <a:ext uri="{FF2B5EF4-FFF2-40B4-BE49-F238E27FC236}">
                <a16:creationId xmlns:a16="http://schemas.microsoft.com/office/drawing/2014/main" id="{01291A2A-B2DE-DD43-840F-E28E154243DB}"/>
              </a:ext>
            </a:extLst>
          </p:cNvPr>
          <p:cNvCxnSpPr/>
          <p:nvPr userDrawn="1"/>
        </p:nvCxnSpPr>
        <p:spPr>
          <a:xfrm flipH="1">
            <a:off x="354454" y="1429266"/>
            <a:ext cx="63489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A6B308DE-2276-1643-BCF5-29D090A5AF04}"/>
              </a:ext>
            </a:extLst>
          </p:cNvPr>
          <p:cNvSpPr>
            <a:spLocks noGrp="1"/>
          </p:cNvSpPr>
          <p:nvPr>
            <p:ph type="body" sz="quarter" idx="16" hasCustomPrompt="1"/>
          </p:nvPr>
        </p:nvSpPr>
        <p:spPr>
          <a:xfrm>
            <a:off x="619297" y="599962"/>
            <a:ext cx="5839220"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25" name="Text Placeholder 25">
            <a:extLst>
              <a:ext uri="{FF2B5EF4-FFF2-40B4-BE49-F238E27FC236}">
                <a16:creationId xmlns:a16="http://schemas.microsoft.com/office/drawing/2014/main" id="{8069B3CA-B668-ED44-8A33-09E95C2CAA70}"/>
              </a:ext>
            </a:extLst>
          </p:cNvPr>
          <p:cNvSpPr>
            <a:spLocks noGrp="1"/>
          </p:cNvSpPr>
          <p:nvPr>
            <p:ph type="body" sz="quarter" idx="17" hasCustomPrompt="1"/>
          </p:nvPr>
        </p:nvSpPr>
        <p:spPr>
          <a:xfrm>
            <a:off x="619297" y="1607995"/>
            <a:ext cx="5839220" cy="3983333"/>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DBF31C-659C-884D-9FA3-2AE11699EA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4" name="Text Placeholder 23">
            <a:extLst>
              <a:ext uri="{FF2B5EF4-FFF2-40B4-BE49-F238E27FC236}">
                <a16:creationId xmlns:a16="http://schemas.microsoft.com/office/drawing/2014/main" id="{B1A085AB-3335-C14C-A1AB-2F1E08070A6F}"/>
              </a:ext>
            </a:extLst>
          </p:cNvPr>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5E5E5E"/>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7985ADB-EBD3-8D4F-8AA4-0CFC77281B08}"/>
              </a:ext>
            </a:extLst>
          </p:cNvPr>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cxnSp>
        <p:nvCxnSpPr>
          <p:cNvPr id="19" name="Straight Connector 18">
            <a:extLst>
              <a:ext uri="{FF2B5EF4-FFF2-40B4-BE49-F238E27FC236}">
                <a16:creationId xmlns:a16="http://schemas.microsoft.com/office/drawing/2014/main" id="{90BFF758-75DB-D745-8BA2-793966FF3988}"/>
              </a:ext>
            </a:extLst>
          </p:cNvPr>
          <p:cNvCxnSpPr/>
          <p:nvPr userDrawn="1"/>
        </p:nvCxnSpPr>
        <p:spPr>
          <a:xfrm flipH="1">
            <a:off x="280404" y="945173"/>
            <a:ext cx="116231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0" name="Picture Placeholder 7">
            <a:extLst>
              <a:ext uri="{FF2B5EF4-FFF2-40B4-BE49-F238E27FC236}">
                <a16:creationId xmlns:a16="http://schemas.microsoft.com/office/drawing/2014/main" id="{9D0EE3FE-603F-234A-9467-CD7E8EB8D30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pic>
        <p:nvPicPr>
          <p:cNvPr id="23" name="Picture 22" descr="A picture containing drawing&#10;&#10;Description automatically generated">
            <a:extLst>
              <a:ext uri="{FF2B5EF4-FFF2-40B4-BE49-F238E27FC236}">
                <a16:creationId xmlns:a16="http://schemas.microsoft.com/office/drawing/2014/main" id="{240513B8-E3AB-3549-8AE8-90DD3C2411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1975" y="6098205"/>
            <a:ext cx="203964" cy="269828"/>
          </a:xfrm>
          <a:prstGeom prst="rect">
            <a:avLst/>
          </a:prstGeom>
        </p:spPr>
      </p:pic>
      <p:sp>
        <p:nvSpPr>
          <p:cNvPr id="24" name="TextBox 23">
            <a:extLst>
              <a:ext uri="{FF2B5EF4-FFF2-40B4-BE49-F238E27FC236}">
                <a16:creationId xmlns:a16="http://schemas.microsoft.com/office/drawing/2014/main" id="{51BD872D-974D-8848-B07E-82A63089673F}"/>
              </a:ext>
            </a:extLst>
          </p:cNvPr>
          <p:cNvSpPr txBox="1"/>
          <p:nvPr userDrawn="1"/>
        </p:nvSpPr>
        <p:spPr>
          <a:xfrm>
            <a:off x="-1" y="6385778"/>
            <a:ext cx="12191999" cy="246221"/>
          </a:xfrm>
          <a:prstGeom prst="rect">
            <a:avLst/>
          </a:prstGeom>
          <a:noFill/>
        </p:spPr>
        <p:txBody>
          <a:bodyPr wrap="square" rtlCol="0">
            <a:spAutoFit/>
          </a:bodyPr>
          <a:lstStyle/>
          <a:p>
            <a:pPr algn="ctr"/>
            <a:r>
              <a:rPr lang="en-US" sz="1000">
                <a:solidFill>
                  <a:srgbClr val="406F70"/>
                </a:solidFill>
              </a:rPr>
              <a:t>INNOVATION FOR THE FOOD SERVICE SECTOR</a:t>
            </a:r>
          </a:p>
        </p:txBody>
      </p:sp>
    </p:spTree>
    <p:extLst>
      <p:ext uri="{BB962C8B-B14F-4D97-AF65-F5344CB8AC3E}">
        <p14:creationId xmlns:p14="http://schemas.microsoft.com/office/powerpoint/2010/main" val="3033096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ipho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C31BFF-79FC-F241-B04B-5AD2A7DF5C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90657" y="550299"/>
            <a:ext cx="5479143" cy="6292294"/>
          </a:xfrm>
          <a:prstGeom prst="rect">
            <a:avLst/>
          </a:prstGeom>
        </p:spPr>
      </p:pic>
      <p:sp>
        <p:nvSpPr>
          <p:cNvPr id="11" name="Picture Placeholder 6">
            <a:extLst>
              <a:ext uri="{FF2B5EF4-FFF2-40B4-BE49-F238E27FC236}">
                <a16:creationId xmlns:a16="http://schemas.microsoft.com/office/drawing/2014/main" id="{C8DEF4C4-57D8-7742-9ABC-010C7DD3CAAA}"/>
              </a:ext>
            </a:extLst>
          </p:cNvPr>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cxnSp>
        <p:nvCxnSpPr>
          <p:cNvPr id="12" name="Straight Connector 11">
            <a:extLst>
              <a:ext uri="{FF2B5EF4-FFF2-40B4-BE49-F238E27FC236}">
                <a16:creationId xmlns:a16="http://schemas.microsoft.com/office/drawing/2014/main" id="{F5A1CC7B-A5D0-3449-BDE4-751FF55A92EF}"/>
              </a:ext>
            </a:extLst>
          </p:cNvPr>
          <p:cNvCxnSpPr/>
          <p:nvPr userDrawn="1"/>
        </p:nvCxnSpPr>
        <p:spPr>
          <a:xfrm flipH="1">
            <a:off x="354454" y="1429266"/>
            <a:ext cx="63489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654CA222-30C6-D44A-8747-5CB022E2409C}"/>
              </a:ext>
            </a:extLst>
          </p:cNvPr>
          <p:cNvSpPr>
            <a:spLocks noGrp="1"/>
          </p:cNvSpPr>
          <p:nvPr>
            <p:ph type="body" sz="quarter" idx="16" hasCustomPrompt="1"/>
          </p:nvPr>
        </p:nvSpPr>
        <p:spPr>
          <a:xfrm>
            <a:off x="619297" y="599962"/>
            <a:ext cx="5839220"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5" name="Text Placeholder 25">
            <a:extLst>
              <a:ext uri="{FF2B5EF4-FFF2-40B4-BE49-F238E27FC236}">
                <a16:creationId xmlns:a16="http://schemas.microsoft.com/office/drawing/2014/main" id="{7A2E355A-8EB7-0B47-A4F4-CCB80CD2694F}"/>
              </a:ext>
            </a:extLst>
          </p:cNvPr>
          <p:cNvSpPr>
            <a:spLocks noGrp="1"/>
          </p:cNvSpPr>
          <p:nvPr>
            <p:ph type="body" sz="quarter" idx="17" hasCustomPrompt="1"/>
          </p:nvPr>
        </p:nvSpPr>
        <p:spPr>
          <a:xfrm>
            <a:off x="619297" y="1607995"/>
            <a:ext cx="5839220" cy="3983333"/>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pic>
        <p:nvPicPr>
          <p:cNvPr id="23" name="Picture 22" descr="A picture containing drawing&#10;&#10;Description automatically generated">
            <a:extLst>
              <a:ext uri="{FF2B5EF4-FFF2-40B4-BE49-F238E27FC236}">
                <a16:creationId xmlns:a16="http://schemas.microsoft.com/office/drawing/2014/main" id="{A0567392-2EED-5D48-8138-1EDB4FCEFF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24" name="TextBox 23">
            <a:extLst>
              <a:ext uri="{FF2B5EF4-FFF2-40B4-BE49-F238E27FC236}">
                <a16:creationId xmlns:a16="http://schemas.microsoft.com/office/drawing/2014/main" id="{D203C31A-0EAA-554F-9679-A9D480BED23A}"/>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348042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8" name="Picture 17" descr="A picture containing drawing&#10;&#10;Description automatically generated">
            <a:extLst>
              <a:ext uri="{FF2B5EF4-FFF2-40B4-BE49-F238E27FC236}">
                <a16:creationId xmlns:a16="http://schemas.microsoft.com/office/drawing/2014/main" id="{2EBD905F-81BB-F044-902E-972357D733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128465" y="-1"/>
            <a:ext cx="9072000" cy="6864407"/>
          </a:xfrm>
          <a:prstGeom prst="rect">
            <a:avLst/>
          </a:prstGeom>
        </p:spPr>
      </p:pic>
      <p:pic>
        <p:nvPicPr>
          <p:cNvPr id="21" name="Picture 20" descr="A close up of a logo&#10;&#10;Description automatically generated">
            <a:extLst>
              <a:ext uri="{FF2B5EF4-FFF2-40B4-BE49-F238E27FC236}">
                <a16:creationId xmlns:a16="http://schemas.microsoft.com/office/drawing/2014/main" id="{F5A16D0D-DB9E-644A-947C-B49B35974A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7198" y="2046698"/>
            <a:ext cx="3195485" cy="3492333"/>
          </a:xfrm>
          <a:prstGeom prst="rect">
            <a:avLst/>
          </a:prstGeom>
        </p:spPr>
      </p:pic>
      <p:sp>
        <p:nvSpPr>
          <p:cNvPr id="22" name="Rectangle 21">
            <a:extLst>
              <a:ext uri="{FF2B5EF4-FFF2-40B4-BE49-F238E27FC236}">
                <a16:creationId xmlns:a16="http://schemas.microsoft.com/office/drawing/2014/main" id="{D9E30802-88E8-4644-A7B3-3FBCD6BDED1A}"/>
              </a:ext>
            </a:extLst>
          </p:cNvPr>
          <p:cNvSpPr/>
          <p:nvPr userDrawn="1"/>
        </p:nvSpPr>
        <p:spPr>
          <a:xfrm>
            <a:off x="8049719" y="5906125"/>
            <a:ext cx="4172262" cy="622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6">
            <a:extLst>
              <a:ext uri="{FF2B5EF4-FFF2-40B4-BE49-F238E27FC236}">
                <a16:creationId xmlns:a16="http://schemas.microsoft.com/office/drawing/2014/main" id="{50CB1CAC-ECAD-A346-BA02-FD42DC988ACF}"/>
              </a:ext>
            </a:extLst>
          </p:cNvPr>
          <p:cNvSpPr txBox="1">
            <a:spLocks noGrp="1"/>
          </p:cNvSpPr>
          <p:nvPr userDrawn="1"/>
        </p:nvSpPr>
        <p:spPr bwMode="auto">
          <a:xfrm>
            <a:off x="9872225" y="6000276"/>
            <a:ext cx="2319775" cy="447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4" name="Picture 8">
            <a:extLst>
              <a:ext uri="{FF2B5EF4-FFF2-40B4-BE49-F238E27FC236}">
                <a16:creationId xmlns:a16="http://schemas.microsoft.com/office/drawing/2014/main" id="{6F4B87E8-CD08-6B4C-B1D1-D60E9D5B707F}"/>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18356" y="6000276"/>
            <a:ext cx="162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Placeholder 23">
            <a:extLst>
              <a:ext uri="{FF2B5EF4-FFF2-40B4-BE49-F238E27FC236}">
                <a16:creationId xmlns:a16="http://schemas.microsoft.com/office/drawing/2014/main" id="{5FBB1137-3A3C-1840-82F3-2167743311DA}"/>
              </a:ext>
            </a:extLst>
          </p:cNvPr>
          <p:cNvSpPr>
            <a:spLocks noGrp="1"/>
          </p:cNvSpPr>
          <p:nvPr>
            <p:ph type="body" sz="quarter" idx="19" hasCustomPrompt="1"/>
          </p:nvPr>
        </p:nvSpPr>
        <p:spPr>
          <a:xfrm>
            <a:off x="8274482" y="2573651"/>
            <a:ext cx="3195486" cy="731140"/>
          </a:xfrm>
        </p:spPr>
        <p:txBody>
          <a:bodyPr anchor="ctr">
            <a:normAutofit/>
          </a:bodyPr>
          <a:lstStyle>
            <a:lvl1pPr marL="0" indent="0" algn="r">
              <a:buNone/>
              <a:defRPr sz="2800" baseline="0">
                <a:solidFill>
                  <a:schemeClr val="bg1"/>
                </a:solidFill>
                <a:latin typeface="+mn-lt"/>
              </a:defRPr>
            </a:lvl1pPr>
          </a:lstStyle>
          <a:p>
            <a:pPr lvl="0"/>
            <a:r>
              <a:rPr lang="en-US"/>
              <a:t>Any Questions?</a:t>
            </a:r>
          </a:p>
        </p:txBody>
      </p:sp>
      <p:sp>
        <p:nvSpPr>
          <p:cNvPr id="28" name="Text Placeholder 23">
            <a:extLst>
              <a:ext uri="{FF2B5EF4-FFF2-40B4-BE49-F238E27FC236}">
                <a16:creationId xmlns:a16="http://schemas.microsoft.com/office/drawing/2014/main" id="{2F5CA955-0E42-604F-AAF7-C51BD5ACE297}"/>
              </a:ext>
            </a:extLst>
          </p:cNvPr>
          <p:cNvSpPr>
            <a:spLocks noGrp="1"/>
          </p:cNvSpPr>
          <p:nvPr>
            <p:ph type="body" sz="quarter" idx="20" hasCustomPrompt="1"/>
          </p:nvPr>
        </p:nvSpPr>
        <p:spPr>
          <a:xfrm>
            <a:off x="8274482" y="1764075"/>
            <a:ext cx="3195485" cy="837258"/>
          </a:xfrm>
        </p:spPr>
        <p:txBody>
          <a:bodyPr anchor="ctr">
            <a:normAutofit/>
          </a:bodyPr>
          <a:lstStyle>
            <a:lvl1pPr marL="0" indent="0" algn="r">
              <a:buNone/>
              <a:defRPr sz="5000" baseline="0">
                <a:solidFill>
                  <a:schemeClr val="bg1"/>
                </a:solidFill>
                <a:latin typeface="+mn-lt"/>
              </a:defRPr>
            </a:lvl1pPr>
          </a:lstStyle>
          <a:p>
            <a:pPr lvl="0"/>
            <a:r>
              <a:rPr lang="en-US"/>
              <a:t>Thank You</a:t>
            </a:r>
          </a:p>
        </p:txBody>
      </p:sp>
    </p:spTree>
    <p:extLst>
      <p:ext uri="{BB962C8B-B14F-4D97-AF65-F5344CB8AC3E}">
        <p14:creationId xmlns:p14="http://schemas.microsoft.com/office/powerpoint/2010/main" val="604715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3 bullets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6041FA4-C8B8-5E47-8932-F4D63CB17F83}"/>
              </a:ext>
            </a:extLst>
          </p:cNvPr>
          <p:cNvSpPr/>
          <p:nvPr userDrawn="1"/>
        </p:nvSpPr>
        <p:spPr>
          <a:xfrm>
            <a:off x="4903304" y="439489"/>
            <a:ext cx="7288696" cy="1098000"/>
          </a:xfrm>
          <a:prstGeom prst="rect">
            <a:avLst/>
          </a:prstGeom>
          <a:solidFill>
            <a:srgbClr val="023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BA71EA6-6A1C-8F4C-9C08-F81853612952}"/>
              </a:ext>
            </a:extLst>
          </p:cNvPr>
          <p:cNvSpPr/>
          <p:nvPr userDrawn="1"/>
        </p:nvSpPr>
        <p:spPr>
          <a:xfrm>
            <a:off x="4903304" y="1613752"/>
            <a:ext cx="7288696" cy="1098001"/>
          </a:xfrm>
          <a:prstGeom prst="rect">
            <a:avLst/>
          </a:pr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579A9E6-E2C7-1549-9608-8E85C1B75E4C}"/>
              </a:ext>
            </a:extLst>
          </p:cNvPr>
          <p:cNvSpPr/>
          <p:nvPr userDrawn="1"/>
        </p:nvSpPr>
        <p:spPr>
          <a:xfrm>
            <a:off x="4903304" y="2797973"/>
            <a:ext cx="7288696" cy="1098001"/>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BC4FC142-62E2-1E45-876B-A967920D3B56}"/>
              </a:ext>
            </a:extLst>
          </p:cNvPr>
          <p:cNvCxnSpPr>
            <a:cxnSpLocks/>
          </p:cNvCxnSpPr>
          <p:nvPr userDrawn="1"/>
        </p:nvCxnSpPr>
        <p:spPr>
          <a:xfrm>
            <a:off x="6175512" y="536598"/>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C144A9-B0E6-6F49-B680-F3939719C6F0}"/>
              </a:ext>
            </a:extLst>
          </p:cNvPr>
          <p:cNvCxnSpPr>
            <a:cxnSpLocks/>
          </p:cNvCxnSpPr>
          <p:nvPr userDrawn="1"/>
        </p:nvCxnSpPr>
        <p:spPr>
          <a:xfrm>
            <a:off x="6175512" y="1715987"/>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B7A1A1-D892-3340-8CEB-2DF3A1550FC6}"/>
              </a:ext>
            </a:extLst>
          </p:cNvPr>
          <p:cNvCxnSpPr>
            <a:cxnSpLocks/>
          </p:cNvCxnSpPr>
          <p:nvPr userDrawn="1"/>
        </p:nvCxnSpPr>
        <p:spPr>
          <a:xfrm>
            <a:off x="6175512" y="2921147"/>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23">
            <a:extLst>
              <a:ext uri="{FF2B5EF4-FFF2-40B4-BE49-F238E27FC236}">
                <a16:creationId xmlns:a16="http://schemas.microsoft.com/office/drawing/2014/main" id="{98C034C7-2EE7-3B48-8585-70C8A1E4A1A9}"/>
              </a:ext>
            </a:extLst>
          </p:cNvPr>
          <p:cNvSpPr>
            <a:spLocks noGrp="1"/>
          </p:cNvSpPr>
          <p:nvPr>
            <p:ph type="body" sz="quarter" idx="15" hasCustomPrompt="1"/>
          </p:nvPr>
        </p:nvSpPr>
        <p:spPr>
          <a:xfrm>
            <a:off x="4975024" y="439489"/>
            <a:ext cx="1176670" cy="1090160"/>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1" name="Text Placeholder 2">
            <a:extLst>
              <a:ext uri="{FF2B5EF4-FFF2-40B4-BE49-F238E27FC236}">
                <a16:creationId xmlns:a16="http://schemas.microsoft.com/office/drawing/2014/main" id="{18B0D704-0A4B-7540-8B5A-071583897382}"/>
              </a:ext>
            </a:extLst>
          </p:cNvPr>
          <p:cNvSpPr>
            <a:spLocks noGrp="1"/>
          </p:cNvSpPr>
          <p:nvPr>
            <p:ph type="body" sz="quarter" idx="12" hasCustomPrompt="1"/>
          </p:nvPr>
        </p:nvSpPr>
        <p:spPr>
          <a:xfrm>
            <a:off x="6271051" y="439489"/>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3" name="Text Placeholder 23">
            <a:extLst>
              <a:ext uri="{FF2B5EF4-FFF2-40B4-BE49-F238E27FC236}">
                <a16:creationId xmlns:a16="http://schemas.microsoft.com/office/drawing/2014/main" id="{AC0A8FBF-7591-294A-9D13-6ABE5E35D5A4}"/>
              </a:ext>
            </a:extLst>
          </p:cNvPr>
          <p:cNvSpPr>
            <a:spLocks noGrp="1"/>
          </p:cNvSpPr>
          <p:nvPr>
            <p:ph type="body" sz="quarter" idx="16" hasCustomPrompt="1"/>
          </p:nvPr>
        </p:nvSpPr>
        <p:spPr>
          <a:xfrm>
            <a:off x="4998842" y="1604453"/>
            <a:ext cx="1176670" cy="1090160"/>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44" name="Text Placeholder 2">
            <a:extLst>
              <a:ext uri="{FF2B5EF4-FFF2-40B4-BE49-F238E27FC236}">
                <a16:creationId xmlns:a16="http://schemas.microsoft.com/office/drawing/2014/main" id="{87288F69-0531-1646-BBD8-87685C7490E6}"/>
              </a:ext>
            </a:extLst>
          </p:cNvPr>
          <p:cNvSpPr>
            <a:spLocks noGrp="1"/>
          </p:cNvSpPr>
          <p:nvPr>
            <p:ph type="body" sz="quarter" idx="17" hasCustomPrompt="1"/>
          </p:nvPr>
        </p:nvSpPr>
        <p:spPr>
          <a:xfrm>
            <a:off x="6294869" y="1604453"/>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45" name="Text Placeholder 23">
            <a:extLst>
              <a:ext uri="{FF2B5EF4-FFF2-40B4-BE49-F238E27FC236}">
                <a16:creationId xmlns:a16="http://schemas.microsoft.com/office/drawing/2014/main" id="{6E2B9549-34AD-1349-A68D-5CE33F7E3713}"/>
              </a:ext>
            </a:extLst>
          </p:cNvPr>
          <p:cNvSpPr>
            <a:spLocks noGrp="1"/>
          </p:cNvSpPr>
          <p:nvPr>
            <p:ph type="body" sz="quarter" idx="18" hasCustomPrompt="1"/>
          </p:nvPr>
        </p:nvSpPr>
        <p:spPr>
          <a:xfrm>
            <a:off x="4968894" y="2812405"/>
            <a:ext cx="1176670" cy="1090160"/>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46" name="Text Placeholder 2">
            <a:extLst>
              <a:ext uri="{FF2B5EF4-FFF2-40B4-BE49-F238E27FC236}">
                <a16:creationId xmlns:a16="http://schemas.microsoft.com/office/drawing/2014/main" id="{736B4533-29F3-E248-9349-559972D09E51}"/>
              </a:ext>
            </a:extLst>
          </p:cNvPr>
          <p:cNvSpPr>
            <a:spLocks noGrp="1"/>
          </p:cNvSpPr>
          <p:nvPr>
            <p:ph type="body" sz="quarter" idx="19" hasCustomPrompt="1"/>
          </p:nvPr>
        </p:nvSpPr>
        <p:spPr>
          <a:xfrm>
            <a:off x="6264921" y="2812405"/>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49" name="Picture 48" descr="A picture containing drawing&#10;&#10;Description automatically generated">
            <a:extLst>
              <a:ext uri="{FF2B5EF4-FFF2-40B4-BE49-F238E27FC236}">
                <a16:creationId xmlns:a16="http://schemas.microsoft.com/office/drawing/2014/main" id="{682E996E-F346-BE49-88EE-7AA6024A86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0A9BBA1-6715-614A-9985-1B566C92464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dirty="0">
                <a:solidFill>
                  <a:srgbClr val="406F70"/>
                </a:solidFill>
              </a:rPr>
              <a:t>INNOVATION FOR THE FOOD SERVICE SECTOR</a:t>
            </a:r>
          </a:p>
        </p:txBody>
      </p:sp>
      <p:sp>
        <p:nvSpPr>
          <p:cNvPr id="20" name="Rectangle 19">
            <a:extLst>
              <a:ext uri="{FF2B5EF4-FFF2-40B4-BE49-F238E27FC236}">
                <a16:creationId xmlns:a16="http://schemas.microsoft.com/office/drawing/2014/main" id="{89D5CFC2-CA11-4946-96EA-BBF15B8BED9E}"/>
              </a:ext>
            </a:extLst>
          </p:cNvPr>
          <p:cNvSpPr/>
          <p:nvPr userDrawn="1"/>
        </p:nvSpPr>
        <p:spPr>
          <a:xfrm>
            <a:off x="4903304" y="3986548"/>
            <a:ext cx="7288696" cy="1098001"/>
          </a:xfrm>
          <a:prstGeom prst="rect">
            <a:avLst/>
          </a:pr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DE2CAB76-71D5-E84F-8B5D-91F45213C64E}"/>
              </a:ext>
            </a:extLst>
          </p:cNvPr>
          <p:cNvCxnSpPr>
            <a:cxnSpLocks/>
          </p:cNvCxnSpPr>
          <p:nvPr userDrawn="1"/>
        </p:nvCxnSpPr>
        <p:spPr>
          <a:xfrm>
            <a:off x="6175512" y="4109722"/>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23">
            <a:extLst>
              <a:ext uri="{FF2B5EF4-FFF2-40B4-BE49-F238E27FC236}">
                <a16:creationId xmlns:a16="http://schemas.microsoft.com/office/drawing/2014/main" id="{E9ABC7B0-05FD-1B49-BAA6-3764B45D7AD2}"/>
              </a:ext>
            </a:extLst>
          </p:cNvPr>
          <p:cNvSpPr>
            <a:spLocks noGrp="1"/>
          </p:cNvSpPr>
          <p:nvPr>
            <p:ph type="body" sz="quarter" idx="20" hasCustomPrompt="1"/>
          </p:nvPr>
        </p:nvSpPr>
        <p:spPr>
          <a:xfrm>
            <a:off x="4968894" y="4000980"/>
            <a:ext cx="1176670" cy="1090160"/>
          </a:xfrm>
        </p:spPr>
        <p:txBody>
          <a:bodyPr anchor="ctr">
            <a:normAutofit/>
          </a:bodyPr>
          <a:lstStyle>
            <a:lvl1pPr marL="0" indent="0" algn="ctr">
              <a:buNone/>
              <a:defRPr sz="4800">
                <a:solidFill>
                  <a:schemeClr val="bg1"/>
                </a:solidFill>
                <a:latin typeface="+mn-lt"/>
              </a:defRPr>
            </a:lvl1pPr>
          </a:lstStyle>
          <a:p>
            <a:pPr lvl="0"/>
            <a:r>
              <a:rPr lang="en-US" dirty="0"/>
              <a:t>04</a:t>
            </a:r>
          </a:p>
        </p:txBody>
      </p:sp>
      <p:sp>
        <p:nvSpPr>
          <p:cNvPr id="23" name="Text Placeholder 2">
            <a:extLst>
              <a:ext uri="{FF2B5EF4-FFF2-40B4-BE49-F238E27FC236}">
                <a16:creationId xmlns:a16="http://schemas.microsoft.com/office/drawing/2014/main" id="{051B907D-CD1C-6145-B01E-6B18D6C908D9}"/>
              </a:ext>
            </a:extLst>
          </p:cNvPr>
          <p:cNvSpPr>
            <a:spLocks noGrp="1"/>
          </p:cNvSpPr>
          <p:nvPr>
            <p:ph type="body" sz="quarter" idx="21" hasCustomPrompt="1"/>
          </p:nvPr>
        </p:nvSpPr>
        <p:spPr>
          <a:xfrm>
            <a:off x="6264921" y="4000980"/>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5" name="Rectangle 24">
            <a:extLst>
              <a:ext uri="{FF2B5EF4-FFF2-40B4-BE49-F238E27FC236}">
                <a16:creationId xmlns:a16="http://schemas.microsoft.com/office/drawing/2014/main" id="{953401B6-6892-6C41-BA37-01F20A8CF56D}"/>
              </a:ext>
            </a:extLst>
          </p:cNvPr>
          <p:cNvSpPr/>
          <p:nvPr userDrawn="1"/>
        </p:nvSpPr>
        <p:spPr>
          <a:xfrm>
            <a:off x="4903304" y="5172096"/>
            <a:ext cx="7288696" cy="1098001"/>
          </a:xfrm>
          <a:prstGeom prst="rect">
            <a:avLst/>
          </a:prstGeom>
          <a:solidFill>
            <a:srgbClr val="CC9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8D68C47-6ADF-9246-9DFF-5138F133E22C}"/>
              </a:ext>
            </a:extLst>
          </p:cNvPr>
          <p:cNvCxnSpPr>
            <a:cxnSpLocks/>
          </p:cNvCxnSpPr>
          <p:nvPr userDrawn="1"/>
        </p:nvCxnSpPr>
        <p:spPr>
          <a:xfrm>
            <a:off x="6175512" y="5295270"/>
            <a:ext cx="0" cy="8790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3">
            <a:extLst>
              <a:ext uri="{FF2B5EF4-FFF2-40B4-BE49-F238E27FC236}">
                <a16:creationId xmlns:a16="http://schemas.microsoft.com/office/drawing/2014/main" id="{716B544E-5728-BB4C-9524-2EAB46E1015B}"/>
              </a:ext>
            </a:extLst>
          </p:cNvPr>
          <p:cNvSpPr>
            <a:spLocks noGrp="1"/>
          </p:cNvSpPr>
          <p:nvPr>
            <p:ph type="body" sz="quarter" idx="22" hasCustomPrompt="1"/>
          </p:nvPr>
        </p:nvSpPr>
        <p:spPr>
          <a:xfrm>
            <a:off x="4968894" y="5186528"/>
            <a:ext cx="1176670" cy="1090160"/>
          </a:xfrm>
        </p:spPr>
        <p:txBody>
          <a:bodyPr anchor="ctr">
            <a:normAutofit/>
          </a:bodyPr>
          <a:lstStyle>
            <a:lvl1pPr marL="0" indent="0" algn="ctr">
              <a:buNone/>
              <a:defRPr sz="4800">
                <a:solidFill>
                  <a:schemeClr val="bg1"/>
                </a:solidFill>
                <a:latin typeface="+mn-lt"/>
              </a:defRPr>
            </a:lvl1pPr>
          </a:lstStyle>
          <a:p>
            <a:pPr lvl="0"/>
            <a:r>
              <a:rPr lang="en-US" dirty="0"/>
              <a:t>05</a:t>
            </a:r>
          </a:p>
        </p:txBody>
      </p:sp>
      <p:sp>
        <p:nvSpPr>
          <p:cNvPr id="28" name="Text Placeholder 2">
            <a:extLst>
              <a:ext uri="{FF2B5EF4-FFF2-40B4-BE49-F238E27FC236}">
                <a16:creationId xmlns:a16="http://schemas.microsoft.com/office/drawing/2014/main" id="{8105EB64-E6DD-3542-B0E0-27E3948B56C2}"/>
              </a:ext>
            </a:extLst>
          </p:cNvPr>
          <p:cNvSpPr>
            <a:spLocks noGrp="1"/>
          </p:cNvSpPr>
          <p:nvPr>
            <p:ph type="body" sz="quarter" idx="23" hasCustomPrompt="1"/>
          </p:nvPr>
        </p:nvSpPr>
        <p:spPr>
          <a:xfrm>
            <a:off x="6264921" y="5186528"/>
            <a:ext cx="5353929" cy="1090160"/>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47" name="Picture 46">
            <a:extLst>
              <a:ext uri="{FF2B5EF4-FFF2-40B4-BE49-F238E27FC236}">
                <a16:creationId xmlns:a16="http://schemas.microsoft.com/office/drawing/2014/main" id="{6DF88DD9-3F34-4D4A-AA92-6686426D0F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954456" y="349811"/>
            <a:ext cx="1176669" cy="6158378"/>
          </a:xfrm>
          <a:prstGeom prst="rect">
            <a:avLst/>
          </a:prstGeom>
        </p:spPr>
      </p:pic>
      <p:sp>
        <p:nvSpPr>
          <p:cNvPr id="48" name="Text Placeholder 23">
            <a:extLst>
              <a:ext uri="{FF2B5EF4-FFF2-40B4-BE49-F238E27FC236}">
                <a16:creationId xmlns:a16="http://schemas.microsoft.com/office/drawing/2014/main" id="{6F4F31AD-38E7-6E4D-B2CB-9C2775EDF623}"/>
              </a:ext>
            </a:extLst>
          </p:cNvPr>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5E5E5E"/>
                </a:solidFill>
                <a:latin typeface="+mn-lt"/>
              </a:defRPr>
            </a:lvl1pPr>
          </a:lstStyle>
          <a:p>
            <a:pPr lvl="0"/>
            <a:r>
              <a:rPr lang="en-US" dirty="0"/>
              <a:t>TITLE</a:t>
            </a:r>
          </a:p>
        </p:txBody>
      </p:sp>
      <p:sp>
        <p:nvSpPr>
          <p:cNvPr id="51" name="Text Placeholder 25">
            <a:extLst>
              <a:ext uri="{FF2B5EF4-FFF2-40B4-BE49-F238E27FC236}">
                <a16:creationId xmlns:a16="http://schemas.microsoft.com/office/drawing/2014/main" id="{74BD144C-0351-8345-BFEC-9EFE627F0DBC}"/>
              </a:ext>
            </a:extLst>
          </p:cNvPr>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52" name="Straight Connector 51">
            <a:extLst>
              <a:ext uri="{FF2B5EF4-FFF2-40B4-BE49-F238E27FC236}">
                <a16:creationId xmlns:a16="http://schemas.microsoft.com/office/drawing/2014/main" id="{A4DE3B57-518B-0148-BA5D-1A4088609B8D}"/>
              </a:ext>
            </a:extLst>
          </p:cNvPr>
          <p:cNvCxnSpPr/>
          <p:nvPr userDrawn="1"/>
        </p:nvCxnSpPr>
        <p:spPr>
          <a:xfrm>
            <a:off x="417209" y="1920386"/>
            <a:ext cx="42875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8643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SUSTAIN</a:t>
            </a:r>
          </a:p>
          <a:p>
            <a:pPr marL="0" lvl="0" indent="0" algn="l" rtl="0">
              <a:spcBef>
                <a:spcPts val="0"/>
              </a:spcBef>
              <a:spcAft>
                <a:spcPts val="0"/>
              </a:spcAft>
              <a:buClr>
                <a:schemeClr val="dk1"/>
              </a:buClr>
              <a:buSzPts val="1100"/>
              <a:buFont typeface="Arial"/>
              <a:buNone/>
            </a:pP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A52E5665-819D-1B42-BA24-3F5B4CD1E4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6190"/>
          <a:stretch/>
        </p:blipFill>
        <p:spPr>
          <a:xfrm>
            <a:off x="-6293" y="-6407"/>
            <a:ext cx="9072000" cy="6864407"/>
          </a:xfrm>
          <a:prstGeom prst="rect">
            <a:avLst/>
          </a:prstGeom>
        </p:spPr>
      </p:pic>
      <p:sp>
        <p:nvSpPr>
          <p:cNvPr id="20" name="Footer Placeholder 6">
            <a:extLst>
              <a:ext uri="{FF2B5EF4-FFF2-40B4-BE49-F238E27FC236}">
                <a16:creationId xmlns:a16="http://schemas.microsoft.com/office/drawing/2014/main" id="{509D8694-5591-E644-9BD2-61A1D4666C09}"/>
              </a:ext>
            </a:extLst>
          </p:cNvPr>
          <p:cNvSpPr txBox="1">
            <a:spLocks noGrp="1"/>
          </p:cNvSpPr>
          <p:nvPr userDrawn="1"/>
        </p:nvSpPr>
        <p:spPr bwMode="auto">
          <a:xfrm>
            <a:off x="9295510" y="6000276"/>
            <a:ext cx="2319775" cy="447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1" name="Picture 8">
            <a:extLst>
              <a:ext uri="{FF2B5EF4-FFF2-40B4-BE49-F238E27FC236}">
                <a16:creationId xmlns:a16="http://schemas.microsoft.com/office/drawing/2014/main" id="{6A5AE9B8-C3F2-2342-92C7-62E5D12C5D6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41641" y="6000276"/>
            <a:ext cx="162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 close up of a logo&#10;&#10;Description automatically generated">
            <a:extLst>
              <a:ext uri="{FF2B5EF4-FFF2-40B4-BE49-F238E27FC236}">
                <a16:creationId xmlns:a16="http://schemas.microsoft.com/office/drawing/2014/main" id="{309B001B-40EB-C94F-8A98-2606D59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8324" y="535129"/>
            <a:ext cx="3197422" cy="3197422"/>
          </a:xfrm>
          <a:prstGeom prst="rect">
            <a:avLst/>
          </a:prstGeom>
        </p:spPr>
      </p:pic>
      <p:sp>
        <p:nvSpPr>
          <p:cNvPr id="12" name="Text Placeholder 23">
            <a:extLst>
              <a:ext uri="{FF2B5EF4-FFF2-40B4-BE49-F238E27FC236}">
                <a16:creationId xmlns:a16="http://schemas.microsoft.com/office/drawing/2014/main" id="{049FD086-42D1-B245-A38B-6E0AD4E9E18E}"/>
              </a:ext>
            </a:extLst>
          </p:cNvPr>
          <p:cNvSpPr>
            <a:spLocks noGrp="1"/>
          </p:cNvSpPr>
          <p:nvPr>
            <p:ph type="body" sz="quarter" idx="19" hasCustomPrompt="1"/>
          </p:nvPr>
        </p:nvSpPr>
        <p:spPr>
          <a:xfrm>
            <a:off x="8419800" y="2046594"/>
            <a:ext cx="3195486" cy="731140"/>
          </a:xfrm>
        </p:spPr>
        <p:txBody>
          <a:bodyPr anchor="ctr">
            <a:normAutofit/>
          </a:bodyPr>
          <a:lstStyle>
            <a:lvl1pPr marL="0" indent="0" algn="r">
              <a:buNone/>
              <a:defRPr sz="2800" baseline="0">
                <a:solidFill>
                  <a:srgbClr val="406F70"/>
                </a:solidFill>
                <a:latin typeface="+mn-lt"/>
              </a:defRPr>
            </a:lvl1pPr>
          </a:lstStyle>
          <a:p>
            <a:pPr lvl="0"/>
            <a:r>
              <a:rPr lang="en-US"/>
              <a:t>Sub-heading</a:t>
            </a:r>
          </a:p>
        </p:txBody>
      </p:sp>
      <p:sp>
        <p:nvSpPr>
          <p:cNvPr id="13" name="Text Placeholder 23">
            <a:extLst>
              <a:ext uri="{FF2B5EF4-FFF2-40B4-BE49-F238E27FC236}">
                <a16:creationId xmlns:a16="http://schemas.microsoft.com/office/drawing/2014/main" id="{9733A424-C903-3D40-A734-792883EFBD08}"/>
              </a:ext>
            </a:extLst>
          </p:cNvPr>
          <p:cNvSpPr>
            <a:spLocks noGrp="1"/>
          </p:cNvSpPr>
          <p:nvPr>
            <p:ph type="body" sz="quarter" idx="20" hasCustomPrompt="1"/>
          </p:nvPr>
        </p:nvSpPr>
        <p:spPr>
          <a:xfrm>
            <a:off x="8419800" y="1237018"/>
            <a:ext cx="3195485" cy="837258"/>
          </a:xfrm>
        </p:spPr>
        <p:txBody>
          <a:bodyPr anchor="ctr">
            <a:normAutofit/>
          </a:bodyPr>
          <a:lstStyle>
            <a:lvl1pPr marL="0" indent="0" algn="r">
              <a:buNone/>
              <a:defRPr sz="5000" baseline="0">
                <a:solidFill>
                  <a:srgbClr val="406F70"/>
                </a:solidFill>
                <a:latin typeface="+mn-lt"/>
              </a:defRPr>
            </a:lvl1pPr>
          </a:lstStyle>
          <a:p>
            <a:pPr lvl="0"/>
            <a:r>
              <a:rPr lang="en-US"/>
              <a:t>Heading </a:t>
            </a:r>
          </a:p>
        </p:txBody>
      </p:sp>
    </p:spTree>
    <p:extLst>
      <p:ext uri="{BB962C8B-B14F-4D97-AF65-F5344CB8AC3E}">
        <p14:creationId xmlns:p14="http://schemas.microsoft.com/office/powerpoint/2010/main" val="18712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with phot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A191C8A7-D781-AE42-8A87-BB0955E2B420}"/>
              </a:ext>
            </a:extLst>
          </p:cNvPr>
          <p:cNvSpPr/>
          <p:nvPr userDrawn="1"/>
        </p:nvSpPr>
        <p:spPr>
          <a:xfrm>
            <a:off x="-27541" y="11234"/>
            <a:ext cx="7658926" cy="4262853"/>
          </a:xfrm>
          <a:custGeom>
            <a:avLst/>
            <a:gdLst>
              <a:gd name="connsiteX0" fmla="*/ 0 w 7658926"/>
              <a:gd name="connsiteY0" fmla="*/ 0 h 4262853"/>
              <a:gd name="connsiteX1" fmla="*/ 7658926 w 7658926"/>
              <a:gd name="connsiteY1" fmla="*/ 0 h 4262853"/>
              <a:gd name="connsiteX2" fmla="*/ 7611483 w 7658926"/>
              <a:gd name="connsiteY2" fmla="*/ 193139 h 4262853"/>
              <a:gd name="connsiteX3" fmla="*/ 7025381 w 7658926"/>
              <a:gd name="connsiteY3" fmla="*/ 1559911 h 4262853"/>
              <a:gd name="connsiteX4" fmla="*/ 6883231 w 7658926"/>
              <a:gd name="connsiteY4" fmla="*/ 1780802 h 4262853"/>
              <a:gd name="connsiteX5" fmla="*/ 6886432 w 7658926"/>
              <a:gd name="connsiteY5" fmla="*/ 1780802 h 4262853"/>
              <a:gd name="connsiteX6" fmla="*/ 6771989 w 7658926"/>
              <a:gd name="connsiteY6" fmla="*/ 1949113 h 4262853"/>
              <a:gd name="connsiteX7" fmla="*/ 2847055 w 7658926"/>
              <a:gd name="connsiteY7" fmla="*/ 4238001 h 4262853"/>
              <a:gd name="connsiteX8" fmla="*/ 2354941 w 7658926"/>
              <a:gd name="connsiteY8" fmla="*/ 4262850 h 4262853"/>
              <a:gd name="connsiteX9" fmla="*/ 2354941 w 7658926"/>
              <a:gd name="connsiteY9" fmla="*/ 4262853 h 4262853"/>
              <a:gd name="connsiteX10" fmla="*/ 1648786 w 7658926"/>
              <a:gd name="connsiteY10" fmla="*/ 4262853 h 4262853"/>
              <a:gd name="connsiteX11" fmla="*/ 1648786 w 7658926"/>
              <a:gd name="connsiteY11" fmla="*/ 4262850 h 4262853"/>
              <a:gd name="connsiteX12" fmla="*/ 0 w 7658926"/>
              <a:gd name="connsiteY12" fmla="*/ 4262850 h 426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8926" h="4262853">
                <a:moveTo>
                  <a:pt x="0" y="0"/>
                </a:moveTo>
                <a:lnTo>
                  <a:pt x="7658926" y="0"/>
                </a:lnTo>
                <a:lnTo>
                  <a:pt x="7611483" y="193139"/>
                </a:lnTo>
                <a:cubicBezTo>
                  <a:pt x="7477741" y="678943"/>
                  <a:pt x="7279067" y="1137840"/>
                  <a:pt x="7025381" y="1559911"/>
                </a:cubicBezTo>
                <a:lnTo>
                  <a:pt x="6883231" y="1780802"/>
                </a:lnTo>
                <a:lnTo>
                  <a:pt x="6886432" y="1780802"/>
                </a:lnTo>
                <a:lnTo>
                  <a:pt x="6771989" y="1949113"/>
                </a:lnTo>
                <a:cubicBezTo>
                  <a:pt x="5876957" y="3207711"/>
                  <a:pt x="4465701" y="4073618"/>
                  <a:pt x="2847055" y="4238001"/>
                </a:cubicBezTo>
                <a:lnTo>
                  <a:pt x="2354941" y="4262850"/>
                </a:lnTo>
                <a:lnTo>
                  <a:pt x="2354941" y="4262853"/>
                </a:lnTo>
                <a:lnTo>
                  <a:pt x="1648786" y="4262853"/>
                </a:lnTo>
                <a:lnTo>
                  <a:pt x="1648786" y="4262850"/>
                </a:lnTo>
                <a:lnTo>
                  <a:pt x="0" y="4262850"/>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A97040EF-11F0-0E46-B338-363C3B6FA559}"/>
              </a:ext>
            </a:extLst>
          </p:cNvPr>
          <p:cNvSpPr/>
          <p:nvPr userDrawn="1"/>
        </p:nvSpPr>
        <p:spPr>
          <a:xfrm flipH="1">
            <a:off x="-41674" y="4289077"/>
            <a:ext cx="7432133" cy="2568925"/>
          </a:xfrm>
          <a:custGeom>
            <a:avLst/>
            <a:gdLst>
              <a:gd name="connsiteX0" fmla="*/ 5292913 w 7432133"/>
              <a:gd name="connsiteY0" fmla="*/ 0 h 2568925"/>
              <a:gd name="connsiteX1" fmla="*/ 4586759 w 7432133"/>
              <a:gd name="connsiteY1" fmla="*/ 0 h 2568925"/>
              <a:gd name="connsiteX2" fmla="*/ 4586759 w 7432133"/>
              <a:gd name="connsiteY2" fmla="*/ 3 h 2568925"/>
              <a:gd name="connsiteX3" fmla="*/ 4094645 w 7432133"/>
              <a:gd name="connsiteY3" fmla="*/ 24852 h 2568925"/>
              <a:gd name="connsiteX4" fmla="*/ 39366 w 7432133"/>
              <a:gd name="connsiteY4" fmla="*/ 2505436 h 2568925"/>
              <a:gd name="connsiteX5" fmla="*/ 0 w 7432133"/>
              <a:gd name="connsiteY5" fmla="*/ 2568925 h 2568925"/>
              <a:gd name="connsiteX6" fmla="*/ 7432133 w 7432133"/>
              <a:gd name="connsiteY6" fmla="*/ 2568925 h 2568925"/>
              <a:gd name="connsiteX7" fmla="*/ 7432133 w 7432133"/>
              <a:gd name="connsiteY7" fmla="*/ 3 h 2568925"/>
              <a:gd name="connsiteX8" fmla="*/ 5292913 w 7432133"/>
              <a:gd name="connsiteY8" fmla="*/ 3 h 256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2133" h="2568925">
                <a:moveTo>
                  <a:pt x="5292913" y="0"/>
                </a:moveTo>
                <a:lnTo>
                  <a:pt x="4586759" y="0"/>
                </a:lnTo>
                <a:lnTo>
                  <a:pt x="4586759" y="3"/>
                </a:lnTo>
                <a:lnTo>
                  <a:pt x="4094645" y="24852"/>
                </a:lnTo>
                <a:cubicBezTo>
                  <a:pt x="2395066" y="197454"/>
                  <a:pt x="924135" y="1143487"/>
                  <a:pt x="39366" y="2505436"/>
                </a:cubicBezTo>
                <a:lnTo>
                  <a:pt x="0" y="2568925"/>
                </a:lnTo>
                <a:lnTo>
                  <a:pt x="7432133" y="2568925"/>
                </a:lnTo>
                <a:lnTo>
                  <a:pt x="7432133" y="3"/>
                </a:lnTo>
                <a:lnTo>
                  <a:pt x="5292913" y="3"/>
                </a:lnTo>
                <a:close/>
              </a:path>
            </a:pathLst>
          </a:cu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6">
            <a:extLst>
              <a:ext uri="{FF2B5EF4-FFF2-40B4-BE49-F238E27FC236}">
                <a16:creationId xmlns:a16="http://schemas.microsoft.com/office/drawing/2014/main" id="{509D8694-5591-E644-9BD2-61A1D4666C09}"/>
              </a:ext>
            </a:extLst>
          </p:cNvPr>
          <p:cNvSpPr txBox="1">
            <a:spLocks noGrp="1"/>
          </p:cNvSpPr>
          <p:nvPr userDrawn="1"/>
        </p:nvSpPr>
        <p:spPr bwMode="auto">
          <a:xfrm>
            <a:off x="9295510" y="6000276"/>
            <a:ext cx="2319775" cy="447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1" name="Picture 8">
            <a:extLst>
              <a:ext uri="{FF2B5EF4-FFF2-40B4-BE49-F238E27FC236}">
                <a16:creationId xmlns:a16="http://schemas.microsoft.com/office/drawing/2014/main" id="{6A5AE9B8-C3F2-2342-92C7-62E5D12C5D6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41641" y="6000276"/>
            <a:ext cx="162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 close up of a logo&#10;&#10;Description automatically generated">
            <a:extLst>
              <a:ext uri="{FF2B5EF4-FFF2-40B4-BE49-F238E27FC236}">
                <a16:creationId xmlns:a16="http://schemas.microsoft.com/office/drawing/2014/main" id="{309B001B-40EB-C94F-8A98-2606D59DB7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713" y="475564"/>
            <a:ext cx="3331937" cy="3331937"/>
          </a:xfrm>
          <a:prstGeom prst="rect">
            <a:avLst/>
          </a:prstGeom>
        </p:spPr>
      </p:pic>
      <p:sp>
        <p:nvSpPr>
          <p:cNvPr id="12" name="Text Placeholder 23">
            <a:extLst>
              <a:ext uri="{FF2B5EF4-FFF2-40B4-BE49-F238E27FC236}">
                <a16:creationId xmlns:a16="http://schemas.microsoft.com/office/drawing/2014/main" id="{049FD086-42D1-B245-A38B-6E0AD4E9E18E}"/>
              </a:ext>
            </a:extLst>
          </p:cNvPr>
          <p:cNvSpPr>
            <a:spLocks noGrp="1"/>
          </p:cNvSpPr>
          <p:nvPr>
            <p:ph type="body" sz="quarter" idx="19" hasCustomPrompt="1"/>
          </p:nvPr>
        </p:nvSpPr>
        <p:spPr>
          <a:xfrm>
            <a:off x="8419800" y="2046594"/>
            <a:ext cx="3195486" cy="731140"/>
          </a:xfrm>
        </p:spPr>
        <p:txBody>
          <a:bodyPr anchor="ctr">
            <a:normAutofit/>
          </a:bodyPr>
          <a:lstStyle>
            <a:lvl1pPr marL="0" indent="0" algn="r">
              <a:buNone/>
              <a:defRPr sz="2800" baseline="0">
                <a:solidFill>
                  <a:srgbClr val="406F70"/>
                </a:solidFill>
                <a:latin typeface="+mn-lt"/>
              </a:defRPr>
            </a:lvl1pPr>
          </a:lstStyle>
          <a:p>
            <a:pPr lvl="0"/>
            <a:r>
              <a:rPr lang="en-US"/>
              <a:t>Sub-heading</a:t>
            </a:r>
          </a:p>
        </p:txBody>
      </p:sp>
      <p:sp>
        <p:nvSpPr>
          <p:cNvPr id="13" name="Text Placeholder 23">
            <a:extLst>
              <a:ext uri="{FF2B5EF4-FFF2-40B4-BE49-F238E27FC236}">
                <a16:creationId xmlns:a16="http://schemas.microsoft.com/office/drawing/2014/main" id="{9733A424-C903-3D40-A734-792883EFBD08}"/>
              </a:ext>
            </a:extLst>
          </p:cNvPr>
          <p:cNvSpPr>
            <a:spLocks noGrp="1"/>
          </p:cNvSpPr>
          <p:nvPr>
            <p:ph type="body" sz="quarter" idx="20" hasCustomPrompt="1"/>
          </p:nvPr>
        </p:nvSpPr>
        <p:spPr>
          <a:xfrm>
            <a:off x="8419800" y="1237018"/>
            <a:ext cx="3195485" cy="837258"/>
          </a:xfrm>
        </p:spPr>
        <p:txBody>
          <a:bodyPr anchor="ctr">
            <a:normAutofit/>
          </a:bodyPr>
          <a:lstStyle>
            <a:lvl1pPr marL="0" indent="0" algn="r">
              <a:buNone/>
              <a:defRPr sz="5000" baseline="0">
                <a:solidFill>
                  <a:srgbClr val="406F70"/>
                </a:solidFill>
                <a:latin typeface="+mn-lt"/>
              </a:defRPr>
            </a:lvl1pPr>
          </a:lstStyle>
          <a:p>
            <a:pPr lvl="0"/>
            <a:r>
              <a:rPr lang="en-US"/>
              <a:t>Heading </a:t>
            </a:r>
          </a:p>
        </p:txBody>
      </p:sp>
      <p:sp>
        <p:nvSpPr>
          <p:cNvPr id="16" name="Picture Placeholder 15">
            <a:extLst>
              <a:ext uri="{FF2B5EF4-FFF2-40B4-BE49-F238E27FC236}">
                <a16:creationId xmlns:a16="http://schemas.microsoft.com/office/drawing/2014/main" id="{D90EAE91-C045-9E4F-9447-55FDE253B75C}"/>
              </a:ext>
            </a:extLst>
          </p:cNvPr>
          <p:cNvSpPr>
            <a:spLocks noGrp="1"/>
          </p:cNvSpPr>
          <p:nvPr>
            <p:ph type="pic" sz="quarter" idx="21"/>
          </p:nvPr>
        </p:nvSpPr>
        <p:spPr>
          <a:xfrm>
            <a:off x="0" y="4274087"/>
            <a:ext cx="6986370" cy="2568923"/>
          </a:xfrm>
          <a:custGeom>
            <a:avLst/>
            <a:gdLst>
              <a:gd name="connsiteX0" fmla="*/ 1693458 w 6986370"/>
              <a:gd name="connsiteY0" fmla="*/ 0 h 2568923"/>
              <a:gd name="connsiteX1" fmla="*/ 2399612 w 6986370"/>
              <a:gd name="connsiteY1" fmla="*/ 0 h 2568923"/>
              <a:gd name="connsiteX2" fmla="*/ 2399612 w 6986370"/>
              <a:gd name="connsiteY2" fmla="*/ 3 h 2568923"/>
              <a:gd name="connsiteX3" fmla="*/ 2891726 w 6986370"/>
              <a:gd name="connsiteY3" fmla="*/ 24852 h 2568923"/>
              <a:gd name="connsiteX4" fmla="*/ 6947005 w 6986370"/>
              <a:gd name="connsiteY4" fmla="*/ 2505436 h 2568923"/>
              <a:gd name="connsiteX5" fmla="*/ 6986370 w 6986370"/>
              <a:gd name="connsiteY5" fmla="*/ 2568923 h 2568923"/>
              <a:gd name="connsiteX6" fmla="*/ 0 w 6986370"/>
              <a:gd name="connsiteY6" fmla="*/ 2568923 h 2568923"/>
              <a:gd name="connsiteX7" fmla="*/ 0 w 6986370"/>
              <a:gd name="connsiteY7" fmla="*/ 3 h 2568923"/>
              <a:gd name="connsiteX8" fmla="*/ 1693458 w 6986370"/>
              <a:gd name="connsiteY8" fmla="*/ 3 h 256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6370" h="2568923">
                <a:moveTo>
                  <a:pt x="1693458" y="0"/>
                </a:moveTo>
                <a:lnTo>
                  <a:pt x="2399612" y="0"/>
                </a:lnTo>
                <a:lnTo>
                  <a:pt x="2399612" y="3"/>
                </a:lnTo>
                <a:lnTo>
                  <a:pt x="2891726" y="24852"/>
                </a:lnTo>
                <a:cubicBezTo>
                  <a:pt x="4591305" y="197454"/>
                  <a:pt x="6062236" y="1143487"/>
                  <a:pt x="6947005" y="2505436"/>
                </a:cubicBezTo>
                <a:lnTo>
                  <a:pt x="6986370" y="2568923"/>
                </a:lnTo>
                <a:lnTo>
                  <a:pt x="0" y="2568923"/>
                </a:lnTo>
                <a:lnTo>
                  <a:pt x="0" y="3"/>
                </a:lnTo>
                <a:lnTo>
                  <a:pt x="1693458" y="3"/>
                </a:lnTo>
                <a:close/>
              </a:path>
            </a:pathLst>
          </a:custGeom>
        </p:spPr>
        <p:txBody>
          <a:bodyPr wrap="square">
            <a:noAutofit/>
          </a:bodyPr>
          <a:lstStyle>
            <a:lvl1pPr marL="0" indent="0" algn="l">
              <a:buNone/>
              <a:defRPr>
                <a:solidFill>
                  <a:schemeClr val="bg1"/>
                </a:solidFill>
              </a:defRPr>
            </a:lvl1pPr>
          </a:lstStyle>
          <a:p>
            <a:endParaRPr lang="en-US"/>
          </a:p>
          <a:p>
            <a:endParaRPr lang="en-US"/>
          </a:p>
          <a:p>
            <a:r>
              <a:rPr lang="en-US"/>
              <a:t>   Click to add photo</a:t>
            </a:r>
          </a:p>
        </p:txBody>
      </p:sp>
    </p:spTree>
    <p:extLst>
      <p:ext uri="{BB962C8B-B14F-4D97-AF65-F5344CB8AC3E}">
        <p14:creationId xmlns:p14="http://schemas.microsoft.com/office/powerpoint/2010/main" val="100257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064E0019-97AC-2747-A525-042BEAE38629}"/>
              </a:ext>
            </a:extLst>
          </p:cNvPr>
          <p:cNvSpPr/>
          <p:nvPr userDrawn="1"/>
        </p:nvSpPr>
        <p:spPr>
          <a:xfrm>
            <a:off x="-1" y="0"/>
            <a:ext cx="10281663" cy="3774332"/>
          </a:xfrm>
          <a:custGeom>
            <a:avLst/>
            <a:gdLst>
              <a:gd name="connsiteX0" fmla="*/ 0 w 9340944"/>
              <a:gd name="connsiteY0" fmla="*/ 0 h 3429000"/>
              <a:gd name="connsiteX1" fmla="*/ 9340944 w 9340944"/>
              <a:gd name="connsiteY1" fmla="*/ 0 h 3429000"/>
              <a:gd name="connsiteX2" fmla="*/ 9234646 w 9340944"/>
              <a:gd name="connsiteY2" fmla="*/ 231978 h 3429000"/>
              <a:gd name="connsiteX3" fmla="*/ 9089396 w 9340944"/>
              <a:gd name="connsiteY3" fmla="*/ 510137 h 3429000"/>
              <a:gd name="connsiteX4" fmla="*/ 8947520 w 9340944"/>
              <a:gd name="connsiteY4" fmla="*/ 748674 h 3429000"/>
              <a:gd name="connsiteX5" fmla="*/ 8950715 w 9340944"/>
              <a:gd name="connsiteY5" fmla="*/ 748674 h 3429000"/>
              <a:gd name="connsiteX6" fmla="*/ 8836492 w 9340944"/>
              <a:gd name="connsiteY6" fmla="*/ 930430 h 3429000"/>
              <a:gd name="connsiteX7" fmla="*/ 4919127 w 9340944"/>
              <a:gd name="connsiteY7" fmla="*/ 3402163 h 3429000"/>
              <a:gd name="connsiteX8" fmla="*/ 4427962 w 9340944"/>
              <a:gd name="connsiteY8" fmla="*/ 3428997 h 3429000"/>
              <a:gd name="connsiteX9" fmla="*/ 4427962 w 9340944"/>
              <a:gd name="connsiteY9" fmla="*/ 3429000 h 3429000"/>
              <a:gd name="connsiteX10" fmla="*/ 3723169 w 9340944"/>
              <a:gd name="connsiteY10" fmla="*/ 3429000 h 3429000"/>
              <a:gd name="connsiteX11" fmla="*/ 3723169 w 9340944"/>
              <a:gd name="connsiteY11" fmla="*/ 3428997 h 3429000"/>
              <a:gd name="connsiteX12" fmla="*/ 0 w 9340944"/>
              <a:gd name="connsiteY12" fmla="*/ 3428997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40944" h="3429000">
                <a:moveTo>
                  <a:pt x="0" y="0"/>
                </a:moveTo>
                <a:lnTo>
                  <a:pt x="9340944" y="0"/>
                </a:lnTo>
                <a:lnTo>
                  <a:pt x="9234646" y="231978"/>
                </a:lnTo>
                <a:cubicBezTo>
                  <a:pt x="9188479" y="326231"/>
                  <a:pt x="9140035" y="418980"/>
                  <a:pt x="9089396" y="510137"/>
                </a:cubicBezTo>
                <a:lnTo>
                  <a:pt x="8947520" y="748674"/>
                </a:lnTo>
                <a:lnTo>
                  <a:pt x="8950715" y="748674"/>
                </a:lnTo>
                <a:lnTo>
                  <a:pt x="8836492" y="930430"/>
                </a:lnTo>
                <a:cubicBezTo>
                  <a:pt x="7943186" y="2289570"/>
                  <a:pt x="6534652" y="3224648"/>
                  <a:pt x="4919127" y="3402163"/>
                </a:cubicBezTo>
                <a:lnTo>
                  <a:pt x="4427962" y="3428997"/>
                </a:lnTo>
                <a:lnTo>
                  <a:pt x="4427962" y="3429000"/>
                </a:lnTo>
                <a:lnTo>
                  <a:pt x="3723169" y="3429000"/>
                </a:lnTo>
                <a:lnTo>
                  <a:pt x="3723169" y="3428997"/>
                </a:lnTo>
                <a:lnTo>
                  <a:pt x="0" y="3428997"/>
                </a:lnTo>
                <a:close/>
              </a:path>
            </a:pathLst>
          </a:cu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D7E9A38E-4ED8-5646-AC1B-12098108B7C7}"/>
              </a:ext>
            </a:extLst>
          </p:cNvPr>
          <p:cNvSpPr/>
          <p:nvPr userDrawn="1"/>
        </p:nvSpPr>
        <p:spPr>
          <a:xfrm>
            <a:off x="7327892" y="173105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CB98A5F8-83AA-5E44-B82C-227A8597E47E}"/>
              </a:ext>
            </a:extLst>
          </p:cNvPr>
          <p:cNvSpPr/>
          <p:nvPr userDrawn="1"/>
        </p:nvSpPr>
        <p:spPr>
          <a:xfrm>
            <a:off x="8447083" y="261390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6">
            <a:extLst>
              <a:ext uri="{FF2B5EF4-FFF2-40B4-BE49-F238E27FC236}">
                <a16:creationId xmlns:a16="http://schemas.microsoft.com/office/drawing/2014/main" id="{D23400E6-04D3-B048-A9BE-B92A3459635D}"/>
              </a:ext>
            </a:extLst>
          </p:cNvPr>
          <p:cNvSpPr txBox="1">
            <a:spLocks noGrp="1"/>
          </p:cNvSpPr>
          <p:nvPr userDrawn="1"/>
        </p:nvSpPr>
        <p:spPr bwMode="auto">
          <a:xfrm>
            <a:off x="9295510" y="5853633"/>
            <a:ext cx="2319775" cy="447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5" name="Picture 8">
            <a:extLst>
              <a:ext uri="{FF2B5EF4-FFF2-40B4-BE49-F238E27FC236}">
                <a16:creationId xmlns:a16="http://schemas.microsoft.com/office/drawing/2014/main" id="{6C6A9A91-D3B7-D941-914E-70D998F3B9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41641" y="5853633"/>
            <a:ext cx="16256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 Placeholder 23">
            <a:extLst>
              <a:ext uri="{FF2B5EF4-FFF2-40B4-BE49-F238E27FC236}">
                <a16:creationId xmlns:a16="http://schemas.microsoft.com/office/drawing/2014/main" id="{8ABD4E3B-3D78-424B-A5A7-9DAFD6BE84F9}"/>
              </a:ext>
            </a:extLst>
          </p:cNvPr>
          <p:cNvSpPr>
            <a:spLocks noGrp="1"/>
          </p:cNvSpPr>
          <p:nvPr>
            <p:ph type="body" sz="quarter" idx="19" hasCustomPrompt="1"/>
          </p:nvPr>
        </p:nvSpPr>
        <p:spPr>
          <a:xfrm>
            <a:off x="576715" y="5353474"/>
            <a:ext cx="3195486" cy="731140"/>
          </a:xfrm>
        </p:spPr>
        <p:txBody>
          <a:bodyPr anchor="ctr">
            <a:normAutofit/>
          </a:bodyPr>
          <a:lstStyle>
            <a:lvl1pPr marL="0" indent="0" algn="l">
              <a:buNone/>
              <a:defRPr sz="2800" baseline="0">
                <a:solidFill>
                  <a:srgbClr val="406F70"/>
                </a:solidFill>
                <a:latin typeface="+mn-lt"/>
              </a:defRPr>
            </a:lvl1pPr>
          </a:lstStyle>
          <a:p>
            <a:pPr lvl="0"/>
            <a:r>
              <a:rPr lang="en-US"/>
              <a:t>Sub-heading</a:t>
            </a:r>
          </a:p>
        </p:txBody>
      </p:sp>
      <p:sp>
        <p:nvSpPr>
          <p:cNvPr id="28" name="Text Placeholder 23">
            <a:extLst>
              <a:ext uri="{FF2B5EF4-FFF2-40B4-BE49-F238E27FC236}">
                <a16:creationId xmlns:a16="http://schemas.microsoft.com/office/drawing/2014/main" id="{50113A10-A8EF-9E4E-BD98-8F9D6A81B3A5}"/>
              </a:ext>
            </a:extLst>
          </p:cNvPr>
          <p:cNvSpPr>
            <a:spLocks noGrp="1"/>
          </p:cNvSpPr>
          <p:nvPr>
            <p:ph type="body" sz="quarter" idx="20" hasCustomPrompt="1"/>
          </p:nvPr>
        </p:nvSpPr>
        <p:spPr>
          <a:xfrm>
            <a:off x="576715" y="4543898"/>
            <a:ext cx="3195485" cy="837258"/>
          </a:xfrm>
        </p:spPr>
        <p:txBody>
          <a:bodyPr anchor="ctr">
            <a:normAutofit/>
          </a:bodyPr>
          <a:lstStyle>
            <a:lvl1pPr marL="0" indent="0" algn="l">
              <a:buNone/>
              <a:defRPr sz="5000" baseline="0">
                <a:solidFill>
                  <a:srgbClr val="406F70"/>
                </a:solidFill>
                <a:latin typeface="+mn-lt"/>
              </a:defRPr>
            </a:lvl1pPr>
          </a:lstStyle>
          <a:p>
            <a:pPr lvl="0"/>
            <a:r>
              <a:rPr lang="en-US"/>
              <a:t>Heading </a:t>
            </a:r>
          </a:p>
        </p:txBody>
      </p:sp>
      <p:pic>
        <p:nvPicPr>
          <p:cNvPr id="6" name="Picture 5" descr="A picture containing drawing&#10;&#10;Description automatically generated">
            <a:extLst>
              <a:ext uri="{FF2B5EF4-FFF2-40B4-BE49-F238E27FC236}">
                <a16:creationId xmlns:a16="http://schemas.microsoft.com/office/drawing/2014/main" id="{D7A795C8-927A-CE44-AC9B-101D55A2CE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3900" y="769566"/>
            <a:ext cx="5225801" cy="2008168"/>
          </a:xfrm>
          <a:prstGeom prst="rect">
            <a:avLst/>
          </a:prstGeom>
        </p:spPr>
      </p:pic>
    </p:spTree>
    <p:extLst>
      <p:ext uri="{BB962C8B-B14F-4D97-AF65-F5344CB8AC3E}">
        <p14:creationId xmlns:p14="http://schemas.microsoft.com/office/powerpoint/2010/main" val="345813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3767471" y="1014696"/>
            <a:ext cx="7886801"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7" name="Text Placeholder 25"/>
          <p:cNvSpPr>
            <a:spLocks noGrp="1"/>
          </p:cNvSpPr>
          <p:nvPr>
            <p:ph type="body" sz="quarter" idx="14" hasCustomPrompt="1"/>
          </p:nvPr>
        </p:nvSpPr>
        <p:spPr>
          <a:xfrm>
            <a:off x="3777521" y="2542563"/>
            <a:ext cx="787675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18" name="Picture 17" descr="A picture containing drawing&#10;&#10;Description automatically generated">
            <a:extLst>
              <a:ext uri="{FF2B5EF4-FFF2-40B4-BE49-F238E27FC236}">
                <a16:creationId xmlns:a16="http://schemas.microsoft.com/office/drawing/2014/main" id="{2B9B6365-5C1A-AB4B-BBCC-D464627B8A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50309" y="6221191"/>
            <a:ext cx="203964" cy="269828"/>
          </a:xfrm>
          <a:prstGeom prst="rect">
            <a:avLst/>
          </a:prstGeom>
        </p:spPr>
      </p:pic>
      <p:sp>
        <p:nvSpPr>
          <p:cNvPr id="19" name="TextBox 18">
            <a:extLst>
              <a:ext uri="{FF2B5EF4-FFF2-40B4-BE49-F238E27FC236}">
                <a16:creationId xmlns:a16="http://schemas.microsoft.com/office/drawing/2014/main" id="{BC032534-BC87-5D4F-B26D-CF89E2F3C640}"/>
              </a:ext>
            </a:extLst>
          </p:cNvPr>
          <p:cNvSpPr txBox="1"/>
          <p:nvPr userDrawn="1"/>
        </p:nvSpPr>
        <p:spPr>
          <a:xfrm>
            <a:off x="8701210" y="624479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pic>
        <p:nvPicPr>
          <p:cNvPr id="7" name="Picture 6" descr="A picture containing drawing&#10;&#10;Description automatically generated">
            <a:extLst>
              <a:ext uri="{FF2B5EF4-FFF2-40B4-BE49-F238E27FC236}">
                <a16:creationId xmlns:a16="http://schemas.microsoft.com/office/drawing/2014/main" id="{87F97D81-6562-A840-B079-58506E6A2E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A97CE00F-DEB2-AE46-9EA9-6615CC1CFAD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237" y="365395"/>
            <a:ext cx="1826297" cy="1995953"/>
          </a:xfrm>
          <a:prstGeom prst="rect">
            <a:avLst/>
          </a:prstGeom>
        </p:spPr>
      </p:pic>
      <p:sp>
        <p:nvSpPr>
          <p:cNvPr id="10" name="Text Placeholder 25">
            <a:extLst>
              <a:ext uri="{FF2B5EF4-FFF2-40B4-BE49-F238E27FC236}">
                <a16:creationId xmlns:a16="http://schemas.microsoft.com/office/drawing/2014/main" id="{8258470A-9031-F643-91F2-83EDE010FF47}"/>
              </a:ext>
            </a:extLst>
          </p:cNvPr>
          <p:cNvSpPr>
            <a:spLocks noGrp="1"/>
          </p:cNvSpPr>
          <p:nvPr>
            <p:ph type="body" sz="quarter" idx="17" hasCustomPrompt="1"/>
          </p:nvPr>
        </p:nvSpPr>
        <p:spPr>
          <a:xfrm>
            <a:off x="2818151" y="2726744"/>
            <a:ext cx="7876753" cy="3173773"/>
          </a:xfrm>
        </p:spPr>
        <p:txBody>
          <a:bodyPr>
            <a:noAutofit/>
          </a:bodyPr>
          <a:lstStyle>
            <a:lvl1pPr marL="0" indent="0" algn="just">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34804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Photo Slide">
    <p:spTree>
      <p:nvGrpSpPr>
        <p:cNvPr id="1" name=""/>
        <p:cNvGrpSpPr/>
        <p:nvPr/>
      </p:nvGrpSpPr>
      <p:grpSpPr>
        <a:xfrm>
          <a:off x="0" y="0"/>
          <a:ext cx="0" cy="0"/>
          <a:chOff x="0" y="0"/>
          <a:chExt cx="0" cy="0"/>
        </a:xfrm>
      </p:grpSpPr>
      <p:sp>
        <p:nvSpPr>
          <p:cNvPr id="9" name="Text Placeholder 23">
            <a:extLst>
              <a:ext uri="{FF2B5EF4-FFF2-40B4-BE49-F238E27FC236}">
                <a16:creationId xmlns:a16="http://schemas.microsoft.com/office/drawing/2014/main" id="{A3B193AB-B400-AD45-A369-DD189568AA43}"/>
              </a:ext>
            </a:extLst>
          </p:cNvPr>
          <p:cNvSpPr>
            <a:spLocks noGrp="1"/>
          </p:cNvSpPr>
          <p:nvPr>
            <p:ph type="body" sz="quarter" idx="13" hasCustomPrompt="1"/>
          </p:nvPr>
        </p:nvSpPr>
        <p:spPr>
          <a:xfrm>
            <a:off x="509666" y="3961597"/>
            <a:ext cx="4077324" cy="1912390"/>
          </a:xfrm>
        </p:spPr>
        <p:txBody>
          <a:bodyPr>
            <a:normAutofit/>
          </a:bodyPr>
          <a:lstStyle>
            <a:lvl1pPr marL="0" indent="0" algn="l">
              <a:buNone/>
              <a:defRPr sz="3600">
                <a:solidFill>
                  <a:srgbClr val="5E5E5E"/>
                </a:solidFill>
                <a:latin typeface="+mn-lt"/>
              </a:defRPr>
            </a:lvl1pPr>
          </a:lstStyle>
          <a:p>
            <a:pPr lvl="0"/>
            <a:r>
              <a:rPr lang="en-US"/>
              <a:t>TITLE</a:t>
            </a:r>
          </a:p>
        </p:txBody>
      </p:sp>
      <p:sp>
        <p:nvSpPr>
          <p:cNvPr id="34" name="Picture Placeholder 33">
            <a:extLst>
              <a:ext uri="{FF2B5EF4-FFF2-40B4-BE49-F238E27FC236}">
                <a16:creationId xmlns:a16="http://schemas.microsoft.com/office/drawing/2014/main" id="{ECDCE132-A25C-3647-8519-2E32D62863AD}"/>
              </a:ext>
            </a:extLst>
          </p:cNvPr>
          <p:cNvSpPr>
            <a:spLocks noGrp="1"/>
          </p:cNvSpPr>
          <p:nvPr>
            <p:ph type="pic" sz="quarter" idx="15"/>
          </p:nvPr>
        </p:nvSpPr>
        <p:spPr>
          <a:xfrm>
            <a:off x="0" y="0"/>
            <a:ext cx="12069770" cy="3585092"/>
          </a:xfrm>
          <a:custGeom>
            <a:avLst/>
            <a:gdLst>
              <a:gd name="connsiteX0" fmla="*/ 1295503 w 12069770"/>
              <a:gd name="connsiteY0" fmla="*/ 0 h 3585092"/>
              <a:gd name="connsiteX1" fmla="*/ 12069770 w 12069770"/>
              <a:gd name="connsiteY1" fmla="*/ 0 h 3585092"/>
              <a:gd name="connsiteX2" fmla="*/ 11966788 w 12069770"/>
              <a:gd name="connsiteY2" fmla="*/ 207716 h 3585092"/>
              <a:gd name="connsiteX3" fmla="*/ 11800766 w 12069770"/>
              <a:gd name="connsiteY3" fmla="*/ 501567 h 3585092"/>
              <a:gd name="connsiteX4" fmla="*/ 11638600 w 12069770"/>
              <a:gd name="connsiteY4" fmla="*/ 753560 h 3585092"/>
              <a:gd name="connsiteX5" fmla="*/ 11642252 w 12069770"/>
              <a:gd name="connsiteY5" fmla="*/ 753560 h 3585092"/>
              <a:gd name="connsiteX6" fmla="*/ 11511695 w 12069770"/>
              <a:gd name="connsiteY6" fmla="*/ 945570 h 3585092"/>
              <a:gd name="connsiteX7" fmla="*/ 10877562 w 12069770"/>
              <a:gd name="connsiteY7" fmla="*/ 1703644 h 3585092"/>
              <a:gd name="connsiteX8" fmla="*/ 10825384 w 12069770"/>
              <a:gd name="connsiteY8" fmla="*/ 1754215 h 3585092"/>
              <a:gd name="connsiteX9" fmla="*/ 10084820 w 12069770"/>
              <a:gd name="connsiteY9" fmla="*/ 1754215 h 3585092"/>
              <a:gd name="connsiteX10" fmla="*/ 10084820 w 12069770"/>
              <a:gd name="connsiteY10" fmla="*/ 1754214 h 3585092"/>
              <a:gd name="connsiteX11" fmla="*/ 9900759 w 12069770"/>
              <a:gd name="connsiteY11" fmla="*/ 1754214 h 3585092"/>
              <a:gd name="connsiteX12" fmla="*/ 9900759 w 12069770"/>
              <a:gd name="connsiteY12" fmla="*/ 1754215 h 3585092"/>
              <a:gd name="connsiteX13" fmla="*/ 9772488 w 12069770"/>
              <a:gd name="connsiteY13" fmla="*/ 1760692 h 3585092"/>
              <a:gd name="connsiteX14" fmla="*/ 8715470 w 12069770"/>
              <a:gd name="connsiteY14" fmla="*/ 2407263 h 3585092"/>
              <a:gd name="connsiteX15" fmla="*/ 8703558 w 12069770"/>
              <a:gd name="connsiteY15" fmla="*/ 2426474 h 3585092"/>
              <a:gd name="connsiteX16" fmla="*/ 8698760 w 12069770"/>
              <a:gd name="connsiteY16" fmla="*/ 2433765 h 3585092"/>
              <a:gd name="connsiteX17" fmla="*/ 8486717 w 12069770"/>
              <a:gd name="connsiteY17" fmla="*/ 3049938 h 3585092"/>
              <a:gd name="connsiteX18" fmla="*/ 8486225 w 12069770"/>
              <a:gd name="connsiteY18" fmla="*/ 3059687 h 3585092"/>
              <a:gd name="connsiteX19" fmla="*/ 8915326 w 12069770"/>
              <a:gd name="connsiteY19" fmla="*/ 3059687 h 3585092"/>
              <a:gd name="connsiteX20" fmla="*/ 8685199 w 12069770"/>
              <a:gd name="connsiteY20" fmla="*/ 3157222 h 3585092"/>
              <a:gd name="connsiteX21" fmla="*/ 7034118 w 12069770"/>
              <a:gd name="connsiteY21" fmla="*/ 3556741 h 3585092"/>
              <a:gd name="connsiteX22" fmla="*/ 6472713 w 12069770"/>
              <a:gd name="connsiteY22" fmla="*/ 3585089 h 3585092"/>
              <a:gd name="connsiteX23" fmla="*/ 6472713 w 12069770"/>
              <a:gd name="connsiteY23" fmla="*/ 3585092 h 3585092"/>
              <a:gd name="connsiteX24" fmla="*/ 5667129 w 12069770"/>
              <a:gd name="connsiteY24" fmla="*/ 3585092 h 3585092"/>
              <a:gd name="connsiteX25" fmla="*/ 5667129 w 12069770"/>
              <a:gd name="connsiteY25" fmla="*/ 3585089 h 3585092"/>
              <a:gd name="connsiteX26" fmla="*/ 0 w 12069770"/>
              <a:gd name="connsiteY26" fmla="*/ 3585089 h 3585092"/>
              <a:gd name="connsiteX27" fmla="*/ 0 w 12069770"/>
              <a:gd name="connsiteY27" fmla="*/ 2287533 h 3585092"/>
              <a:gd name="connsiteX28" fmla="*/ 51672 w 12069770"/>
              <a:gd name="connsiteY28" fmla="*/ 2123653 h 3585092"/>
              <a:gd name="connsiteX29" fmla="*/ 666110 w 12069770"/>
              <a:gd name="connsiteY29" fmla="*/ 845602 h 3585092"/>
              <a:gd name="connsiteX30" fmla="*/ 687111 w 12069770"/>
              <a:gd name="connsiteY30" fmla="*/ 813690 h 3585092"/>
              <a:gd name="connsiteX31" fmla="*/ 739246 w 12069770"/>
              <a:gd name="connsiteY31" fmla="*/ 729608 h 3585092"/>
              <a:gd name="connsiteX32" fmla="*/ 1148300 w 12069770"/>
              <a:gd name="connsiteY32" fmla="*/ 170002 h 358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69770" h="3585092">
                <a:moveTo>
                  <a:pt x="1295503" y="0"/>
                </a:moveTo>
                <a:lnTo>
                  <a:pt x="12069770" y="0"/>
                </a:lnTo>
                <a:lnTo>
                  <a:pt x="11966788" y="207716"/>
                </a:lnTo>
                <a:cubicBezTo>
                  <a:pt x="11914018" y="307286"/>
                  <a:pt x="11858647" y="405267"/>
                  <a:pt x="11800766" y="501567"/>
                </a:cubicBezTo>
                <a:lnTo>
                  <a:pt x="11638600" y="753560"/>
                </a:lnTo>
                <a:lnTo>
                  <a:pt x="11642252" y="753560"/>
                </a:lnTo>
                <a:lnTo>
                  <a:pt x="11511695" y="945570"/>
                </a:lnTo>
                <a:cubicBezTo>
                  <a:pt x="11320247" y="1214785"/>
                  <a:pt x="11108095" y="1468251"/>
                  <a:pt x="10877562" y="1703644"/>
                </a:cubicBezTo>
                <a:lnTo>
                  <a:pt x="10825384" y="1754215"/>
                </a:lnTo>
                <a:lnTo>
                  <a:pt x="10084820" y="1754215"/>
                </a:lnTo>
                <a:lnTo>
                  <a:pt x="10084820" y="1754214"/>
                </a:lnTo>
                <a:lnTo>
                  <a:pt x="9900759" y="1754214"/>
                </a:lnTo>
                <a:lnTo>
                  <a:pt x="9900759" y="1754215"/>
                </a:lnTo>
                <a:lnTo>
                  <a:pt x="9772488" y="1760692"/>
                </a:lnTo>
                <a:cubicBezTo>
                  <a:pt x="9329489" y="1805681"/>
                  <a:pt x="8946087" y="2052267"/>
                  <a:pt x="8715470" y="2407263"/>
                </a:cubicBezTo>
                <a:lnTo>
                  <a:pt x="8703558" y="2426474"/>
                </a:lnTo>
                <a:lnTo>
                  <a:pt x="8698760" y="2433765"/>
                </a:lnTo>
                <a:cubicBezTo>
                  <a:pt x="8584286" y="2615693"/>
                  <a:pt x="8509546" y="2825143"/>
                  <a:pt x="8486717" y="3049938"/>
                </a:cubicBezTo>
                <a:lnTo>
                  <a:pt x="8486225" y="3059687"/>
                </a:lnTo>
                <a:lnTo>
                  <a:pt x="8915326" y="3059687"/>
                </a:lnTo>
                <a:lnTo>
                  <a:pt x="8685199" y="3157222"/>
                </a:lnTo>
                <a:cubicBezTo>
                  <a:pt x="8165111" y="3361381"/>
                  <a:pt x="7611167" y="3498138"/>
                  <a:pt x="7034118" y="3556741"/>
                </a:cubicBezTo>
                <a:lnTo>
                  <a:pt x="6472713" y="3585089"/>
                </a:lnTo>
                <a:lnTo>
                  <a:pt x="6472713" y="3585092"/>
                </a:lnTo>
                <a:lnTo>
                  <a:pt x="5667129" y="3585092"/>
                </a:lnTo>
                <a:lnTo>
                  <a:pt x="5667129" y="3585089"/>
                </a:lnTo>
                <a:lnTo>
                  <a:pt x="0" y="3585089"/>
                </a:lnTo>
                <a:lnTo>
                  <a:pt x="0" y="2287533"/>
                </a:lnTo>
                <a:lnTo>
                  <a:pt x="51672" y="2123653"/>
                </a:lnTo>
                <a:cubicBezTo>
                  <a:pt x="208567" y="1671963"/>
                  <a:pt x="415601" y="1243726"/>
                  <a:pt x="666110" y="845602"/>
                </a:cubicBezTo>
                <a:lnTo>
                  <a:pt x="687111" y="813690"/>
                </a:lnTo>
                <a:lnTo>
                  <a:pt x="739246" y="729608"/>
                </a:lnTo>
                <a:cubicBezTo>
                  <a:pt x="865415" y="535393"/>
                  <a:pt x="1002031" y="348593"/>
                  <a:pt x="1148300" y="170002"/>
                </a:cubicBezTo>
                <a:close/>
              </a:path>
            </a:pathLst>
          </a:custGeom>
          <a:ln>
            <a:noFill/>
          </a:ln>
        </p:spPr>
        <p:txBody>
          <a:bodyPr wrap="square">
            <a:noAutofit/>
          </a:bodyPr>
          <a:lstStyle>
            <a:lvl1pPr marL="0" indent="0" algn="ctr">
              <a:buNone/>
              <a:defRPr>
                <a:solidFill>
                  <a:srgbClr val="5E5E5E"/>
                </a:solidFill>
              </a:defRPr>
            </a:lvl1pPr>
          </a:lstStyle>
          <a:p>
            <a:endParaRPr lang="en-US"/>
          </a:p>
          <a:p>
            <a:endParaRPr lang="en-US"/>
          </a:p>
          <a:p>
            <a:r>
              <a:rPr lang="en-US"/>
              <a:t>Click to add photo</a:t>
            </a:r>
          </a:p>
        </p:txBody>
      </p:sp>
      <p:sp>
        <p:nvSpPr>
          <p:cNvPr id="35" name="Freeform 34">
            <a:extLst>
              <a:ext uri="{FF2B5EF4-FFF2-40B4-BE49-F238E27FC236}">
                <a16:creationId xmlns:a16="http://schemas.microsoft.com/office/drawing/2014/main" id="{23A91863-5EA5-034B-9D61-FC2D65837866}"/>
              </a:ext>
            </a:extLst>
          </p:cNvPr>
          <p:cNvSpPr/>
          <p:nvPr userDrawn="1"/>
        </p:nvSpPr>
        <p:spPr>
          <a:xfrm>
            <a:off x="8456245" y="176782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4AC3A166-E984-FF4B-AACA-2FC67E1BA6F5}"/>
              </a:ext>
            </a:extLst>
          </p:cNvPr>
          <p:cNvSpPr/>
          <p:nvPr userDrawn="1"/>
        </p:nvSpPr>
        <p:spPr>
          <a:xfrm>
            <a:off x="9575436" y="265067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CA54045-4139-6141-AA47-E151A66C30C6}"/>
              </a:ext>
            </a:extLst>
          </p:cNvPr>
          <p:cNvCxnSpPr>
            <a:cxnSpLocks/>
          </p:cNvCxnSpPr>
          <p:nvPr userDrawn="1"/>
        </p:nvCxnSpPr>
        <p:spPr>
          <a:xfrm>
            <a:off x="4796852" y="3807502"/>
            <a:ext cx="0" cy="2353455"/>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37" name="Text Placeholder 25">
            <a:extLst>
              <a:ext uri="{FF2B5EF4-FFF2-40B4-BE49-F238E27FC236}">
                <a16:creationId xmlns:a16="http://schemas.microsoft.com/office/drawing/2014/main" id="{E9FDD1ED-6E32-0045-8A11-815BC4878797}"/>
              </a:ext>
            </a:extLst>
          </p:cNvPr>
          <p:cNvSpPr>
            <a:spLocks noGrp="1"/>
          </p:cNvSpPr>
          <p:nvPr>
            <p:ph type="body" sz="quarter" idx="17" hasCustomPrompt="1"/>
          </p:nvPr>
        </p:nvSpPr>
        <p:spPr>
          <a:xfrm>
            <a:off x="5006714" y="3962385"/>
            <a:ext cx="6859047" cy="1911602"/>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38" name="Picture 37" descr="A picture containing drawing&#10;&#10;Description automatically generated">
            <a:extLst>
              <a:ext uri="{FF2B5EF4-FFF2-40B4-BE49-F238E27FC236}">
                <a16:creationId xmlns:a16="http://schemas.microsoft.com/office/drawing/2014/main" id="{440F79AD-8017-C741-B39C-D97128D38C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39" name="TextBox 38">
            <a:extLst>
              <a:ext uri="{FF2B5EF4-FFF2-40B4-BE49-F238E27FC236}">
                <a16:creationId xmlns:a16="http://schemas.microsoft.com/office/drawing/2014/main" id="{53D6BF0D-DCCB-2048-9949-C20605E3FD77}"/>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1107843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Photos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cxnSp>
        <p:nvCxnSpPr>
          <p:cNvPr id="54" name="Straight Connector 53">
            <a:extLst>
              <a:ext uri="{FF2B5EF4-FFF2-40B4-BE49-F238E27FC236}">
                <a16:creationId xmlns:a16="http://schemas.microsoft.com/office/drawing/2014/main" id="{97400C71-AB78-0A42-AB2E-8469E97585C9}"/>
              </a:ext>
            </a:extLst>
          </p:cNvPr>
          <p:cNvCxnSpPr/>
          <p:nvPr userDrawn="1"/>
        </p:nvCxnSpPr>
        <p:spPr>
          <a:xfrm flipH="1">
            <a:off x="6234807" y="1711826"/>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55" name="Text Placeholder 23">
            <a:extLst>
              <a:ext uri="{FF2B5EF4-FFF2-40B4-BE49-F238E27FC236}">
                <a16:creationId xmlns:a16="http://schemas.microsoft.com/office/drawing/2014/main" id="{A85599C3-DEB6-F941-B964-10AF6B4D0C79}"/>
              </a:ext>
            </a:extLst>
          </p:cNvPr>
          <p:cNvSpPr>
            <a:spLocks noGrp="1"/>
          </p:cNvSpPr>
          <p:nvPr>
            <p:ph type="body" sz="quarter" idx="16" hasCustomPrompt="1"/>
          </p:nvPr>
        </p:nvSpPr>
        <p:spPr>
          <a:xfrm>
            <a:off x="6318620" y="819599"/>
            <a:ext cx="5279028" cy="697353"/>
          </a:xfrm>
        </p:spPr>
        <p:txBody>
          <a:bodyPr>
            <a:normAutofit/>
          </a:bodyPr>
          <a:lstStyle>
            <a:lvl1pPr marL="0" indent="0" algn="r">
              <a:buNone/>
              <a:defRPr sz="3600">
                <a:solidFill>
                  <a:srgbClr val="5E5E5E"/>
                </a:solidFill>
                <a:latin typeface="+mn-lt"/>
              </a:defRPr>
            </a:lvl1pPr>
          </a:lstStyle>
          <a:p>
            <a:pPr lvl="0"/>
            <a:r>
              <a:rPr lang="en-US"/>
              <a:t>TITLE</a:t>
            </a:r>
          </a:p>
        </p:txBody>
      </p:sp>
      <p:sp>
        <p:nvSpPr>
          <p:cNvPr id="56" name="Text Placeholder 25">
            <a:extLst>
              <a:ext uri="{FF2B5EF4-FFF2-40B4-BE49-F238E27FC236}">
                <a16:creationId xmlns:a16="http://schemas.microsoft.com/office/drawing/2014/main" id="{17724B10-6126-564F-A5D3-887B140EE4C1}"/>
              </a:ext>
            </a:extLst>
          </p:cNvPr>
          <p:cNvSpPr>
            <a:spLocks noGrp="1"/>
          </p:cNvSpPr>
          <p:nvPr>
            <p:ph type="body" sz="quarter" idx="17" hasCustomPrompt="1"/>
          </p:nvPr>
        </p:nvSpPr>
        <p:spPr>
          <a:xfrm>
            <a:off x="6325568" y="1953078"/>
            <a:ext cx="5273104" cy="3947440"/>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Picture Placeholder 66">
            <a:extLst>
              <a:ext uri="{FF2B5EF4-FFF2-40B4-BE49-F238E27FC236}">
                <a16:creationId xmlns:a16="http://schemas.microsoft.com/office/drawing/2014/main" id="{C1AEDE74-8885-6943-BC09-2D89D1600A23}"/>
              </a:ext>
            </a:extLst>
          </p:cNvPr>
          <p:cNvSpPr>
            <a:spLocks noGrp="1"/>
          </p:cNvSpPr>
          <p:nvPr>
            <p:ph type="pic" sz="quarter" idx="18"/>
          </p:nvPr>
        </p:nvSpPr>
        <p:spPr>
          <a:xfrm>
            <a:off x="0" y="-14989"/>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txBody>
          <a:bodyPr wrap="square" anchor="t">
            <a:noAutofit/>
          </a:bodyPr>
          <a:lstStyle>
            <a:lvl1pPr marL="0" indent="0" algn="ctr">
              <a:buNone/>
              <a:defRPr>
                <a:solidFill>
                  <a:srgbClr val="5E5E5E"/>
                </a:solidFill>
              </a:defRPr>
            </a:lvl1pPr>
          </a:lstStyle>
          <a:p>
            <a:endParaRPr lang="en-US"/>
          </a:p>
          <a:p>
            <a:endParaRPr lang="en-US"/>
          </a:p>
          <a:p>
            <a:endParaRPr lang="en-US"/>
          </a:p>
          <a:p>
            <a:endParaRPr lang="en-US"/>
          </a:p>
          <a:p>
            <a:r>
              <a:rPr lang="en-US"/>
              <a:t>Click to add photo</a:t>
            </a:r>
          </a:p>
        </p:txBody>
      </p:sp>
      <p:sp>
        <p:nvSpPr>
          <p:cNvPr id="65" name="Freeform 64">
            <a:extLst>
              <a:ext uri="{FF2B5EF4-FFF2-40B4-BE49-F238E27FC236}">
                <a16:creationId xmlns:a16="http://schemas.microsoft.com/office/drawing/2014/main" id="{C0ED7FF7-F7D6-8C4B-8D46-DB29490CC4BA}"/>
              </a:ext>
            </a:extLst>
          </p:cNvPr>
          <p:cNvSpPr/>
          <p:nvPr userDrawn="1"/>
        </p:nvSpPr>
        <p:spPr>
          <a:xfrm>
            <a:off x="2085425" y="410975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2CFCBA6A-C5E2-0E4D-9DE3-A035457BCA97}"/>
              </a:ext>
            </a:extLst>
          </p:cNvPr>
          <p:cNvSpPr/>
          <p:nvPr userDrawn="1"/>
        </p:nvSpPr>
        <p:spPr>
          <a:xfrm>
            <a:off x="3204616" y="499260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7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1/24/22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82" r:id="rId4"/>
    <p:sldLayoutId id="2147483684" r:id="rId5"/>
    <p:sldLayoutId id="2147483687" r:id="rId6"/>
    <p:sldLayoutId id="2147483671" r:id="rId7"/>
    <p:sldLayoutId id="2147483652" r:id="rId8"/>
    <p:sldLayoutId id="2147483653" r:id="rId9"/>
    <p:sldLayoutId id="2147483678" r:id="rId10"/>
    <p:sldLayoutId id="2147483679" r:id="rId11"/>
    <p:sldLayoutId id="2147483680" r:id="rId12"/>
    <p:sldLayoutId id="2147483673" r:id="rId13"/>
    <p:sldLayoutId id="2147483676" r:id="rId14"/>
    <p:sldLayoutId id="2147483677" r:id="rId15"/>
    <p:sldLayoutId id="2147483685" r:id="rId16"/>
    <p:sldLayoutId id="2147483686" r:id="rId17"/>
    <p:sldLayoutId id="2147483672" r:id="rId18"/>
    <p:sldLayoutId id="2147483670" r:id="rId19"/>
    <p:sldLayoutId id="2147483664" r:id="rId20"/>
    <p:sldLayoutId id="2147483674" r:id="rId21"/>
    <p:sldLayoutId id="2147483675" r:id="rId22"/>
    <p:sldLayoutId id="2147483683" r:id="rId23"/>
    <p:sldLayoutId id="2147483656" r:id="rId24"/>
    <p:sldLayoutId id="2147483657" r:id="rId25"/>
    <p:sldLayoutId id="2147483658" r:id="rId26"/>
    <p:sldLayoutId id="214748368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onlinelibrary.wiley.com/doi/full/10.1111/j.1541-4337.2010.00127.x"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ipcc.ch/" TargetMode="External"/><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media" Target="https://www.youtube.com/embed/znfLNEWPTIQ?feature=oembed" TargetMode="External"/><Relationship Id="rId1" Type="http://schemas.openxmlformats.org/officeDocument/2006/relationships/video" Target="NULL" TargetMode="External"/><Relationship Id="rId5" Type="http://schemas.openxmlformats.org/officeDocument/2006/relationships/hyperlink" Target="https://www.youtube.com/watch?v=znfLNEWPTIQ" TargetMode="Externa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theguardian.com/environment/2018/may/31/avoiding-meat-and-dairy-is-single-biggest-way-to-reduce-your-impact-on-earth" TargetMode="External"/><Relationship Id="rId2" Type="http://schemas.openxmlformats.org/officeDocument/2006/relationships/hyperlink" Target="https://www.theguardian.com/environment/2018/nov/28/global-food-system-is-broken-say-worlds-science-academies"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theguardian.com/environment/2018/may/31/avoiding-meat-and-dairy-is-single-biggest-way-to-reduce-your-impact-on-earth" TargetMode="External"/><Relationship Id="rId2" Type="http://schemas.openxmlformats.org/officeDocument/2006/relationships/hyperlink" Target="https://www.theguardian.com/environment/2018/nov/28/global-food-system-is-broken-say-worlds-science-academies"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media" Target="https://www.youtube.com/embed/0HZeagYKFaE?feature=oembed" TargetMode="External"/><Relationship Id="rId1" Type="http://schemas.openxmlformats.org/officeDocument/2006/relationships/video" Target="NULL" TargetMode="External"/><Relationship Id="rId6" Type="http://schemas.openxmlformats.org/officeDocument/2006/relationships/hyperlink" Target="https://www.youtube.com/watch?v=0HZeagYKFaE" TargetMode="External"/><Relationship Id="rId5" Type="http://schemas.openxmlformats.org/officeDocument/2006/relationships/image" Target="../media/image30.jpeg"/><Relationship Id="rId4"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linkedin.com/pulse/regenerative-farming-profitable-eco-conservation-model-quirino/?articleId=6640221864109109249" TargetMode="Externa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https://www.youtube.com/embed/K3-V1j-zMZw?feature=oembed" TargetMode="External"/><Relationship Id="rId1" Type="http://schemas.openxmlformats.org/officeDocument/2006/relationships/video" Target="NULL" TargetMode="Externa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https://www.youtube.com/embed/8yCYhgGhBrs?feature=oembed" TargetMode="External"/><Relationship Id="rId1" Type="http://schemas.openxmlformats.org/officeDocument/2006/relationships/video" Target="NULL" TargetMode="External"/><Relationship Id="rId6" Type="http://schemas.openxmlformats.org/officeDocument/2006/relationships/hyperlink" Target="https://farmeye.ie/" TargetMode="External"/><Relationship Id="rId5" Type="http://schemas.openxmlformats.org/officeDocument/2006/relationships/image" Target="../media/image38.jpe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media" Target="https://www.youtube.com/embed/KfB2sx9uCkI?feature=oembed" TargetMode="External"/><Relationship Id="rId1" Type="http://schemas.openxmlformats.org/officeDocument/2006/relationships/video" Target="NULL" TargetMode="External"/><Relationship Id="rId5" Type="http://schemas.openxmlformats.org/officeDocument/2006/relationships/image" Target="../media/image41.jpeg"/><Relationship Id="rId4" Type="http://schemas.openxmlformats.org/officeDocument/2006/relationships/hyperlink" Target="https://www.youtube.com/watch?v=KfB2sx9uCkI"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media" Target="https://www.youtube.com/embed/sQ7nm45Uxn0?feature=oembed" TargetMode="External"/><Relationship Id="rId1" Type="http://schemas.openxmlformats.org/officeDocument/2006/relationships/video" Target="NULL" TargetMode="External"/><Relationship Id="rId5" Type="http://schemas.openxmlformats.org/officeDocument/2006/relationships/hyperlink" Target="https://www.youtube.com/watch?v=sQ7nm45Uxn0" TargetMode="Externa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s://scitechdaily.com/feeding-cattle-a-bit-of-seaweed-reduces-their-greenhouse-gas-emissions-82/%23google_vignette"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https://www.futurefarming.com/smart-farming/vertical-farming-sector-struggles-with-costs/%23:~:text=Vertical%20farming%20uses%20carefully%20controlled,far%20higher%20than%20normal%20agriculture.&amp;text=Another%20disadvantage%20of%20vertical%20farming,the%20crop%20can%20be%20eaten."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media" Target="https://www.youtube.com/embed/sQ7nm45Uxn0?feature=oembed" TargetMode="External"/><Relationship Id="rId1" Type="http://schemas.openxmlformats.org/officeDocument/2006/relationships/video" Target="NULL" TargetMode="External"/><Relationship Id="rId5" Type="http://schemas.openxmlformats.org/officeDocument/2006/relationships/hyperlink" Target="https://www.youtube.com/watch?v=sQ7nm45Uxn0" TargetMode="Externa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pxhere.com/en/photo/1615630" TargetMode="External"/><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hyperlink" Target="https://www.foodinnovation.how/wp-content/uploads/2021/08/92-KM0.pdf" TargetMode="External"/><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www.ellenmacarthurfoundation.org/our-work/activities/learning-opportunities/from-linear-to-circular?utm_campaign=fltc_registered_interest&amp;utm_medium=email&amp;utm_source=newsletter_mailchimp&amp;utm_content=fltc-registration-open&amp;utm_term=cta&amp;mc_cid=7499683ba1&amp;mc_eid=d96f88d1b4" TargetMode="Externa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learningenglish.voanews.com/a/french-restaurant-serves-up-food-of-the-future-insects/5912839.html" TargetMode="External"/><Relationship Id="rId1" Type="http://schemas.openxmlformats.org/officeDocument/2006/relationships/slideLayout" Target="../slideLayouts/slideLayout9.xml"/><Relationship Id="rId4" Type="http://schemas.openxmlformats.org/officeDocument/2006/relationships/hyperlink" Target="https://pixnio.com/fauna-animals/insects-and-bugs/milkweed-bugs-feasting-insect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newglutenworld.it/en/"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www.forbes.com/sites/nicolemartin1/2019/04/29/how-technology-is-transforming-the-food-industry/?sh=7fd81e420a34" TargetMode="External"/><Relationship Id="rId1" Type="http://schemas.openxmlformats.org/officeDocument/2006/relationships/slideLayout" Target="../slideLayouts/slideLayout9.xml"/><Relationship Id="rId4" Type="http://schemas.openxmlformats.org/officeDocument/2006/relationships/hyperlink" Target="https://www.liteworldllc.com/blog/selling-3d-printers-a-magic-trick/" TargetMode="Externa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media" Target="https://www.youtube.com/embed/hw321SwC6kA?feature=oembed" TargetMode="External"/><Relationship Id="rId1" Type="http://schemas.openxmlformats.org/officeDocument/2006/relationships/video" Target="NULL" TargetMode="External"/><Relationship Id="rId5" Type="http://schemas.openxmlformats.org/officeDocument/2006/relationships/hyperlink" Target="https://www.youtube.com/watch?v=hw321SwC6kA" TargetMode="External"/><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knowledge4food.net/wp-content/uploads/2018/10/180630_foodsystems-approach.pdf"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hyperlink" Target="https://medium.com/@gsaslis/why-is-why-not-the-greatest-question-of-all-time-960e25be2229" TargetMode="External"/><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hyperlink" Target="http://www.thebluediamondgallery.com/wooden-tile/f/fraud.html" TargetMode="External"/><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hyperlink" Target="https://noharm-europe.org/sites/default/files/documents-files/4680/HCWHEurope_Food_Report_Dec2016.pdf" TargetMode="External"/><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www.fairtrade.org.uk/farmers-and-workers/coffee/about-coffee/"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F4C7CE-415E-B446-A374-02A0FC4D1E84}"/>
              </a:ext>
            </a:extLst>
          </p:cNvPr>
          <p:cNvSpPr>
            <a:spLocks noGrp="1"/>
          </p:cNvSpPr>
          <p:nvPr>
            <p:ph type="body" sz="quarter" idx="19"/>
          </p:nvPr>
        </p:nvSpPr>
        <p:spPr>
          <a:xfrm>
            <a:off x="270232" y="5218912"/>
            <a:ext cx="4240163" cy="708267"/>
          </a:xfrm>
        </p:spPr>
        <p:txBody>
          <a:bodyPr>
            <a:noAutofit/>
          </a:bodyPr>
          <a:lstStyle/>
          <a:p>
            <a:r>
              <a:rPr lang="es-ES_tradnl" sz="3200" dirty="0">
                <a:cs typeface="Calibri"/>
              </a:rPr>
              <a:t>Impacto Transformador de la Tecnología Alimentaria y el Abastecimiento</a:t>
            </a:r>
            <a:endParaRPr lang="en-US" sz="3200" dirty="0"/>
          </a:p>
        </p:txBody>
      </p:sp>
      <p:sp>
        <p:nvSpPr>
          <p:cNvPr id="5" name="Text Placeholder 4">
            <a:extLst>
              <a:ext uri="{FF2B5EF4-FFF2-40B4-BE49-F238E27FC236}">
                <a16:creationId xmlns:a16="http://schemas.microsoft.com/office/drawing/2014/main" id="{C334D751-361D-314B-9BE7-2E8A64BE0AC2}"/>
              </a:ext>
            </a:extLst>
          </p:cNvPr>
          <p:cNvSpPr>
            <a:spLocks noGrp="1"/>
          </p:cNvSpPr>
          <p:nvPr>
            <p:ph type="body" sz="quarter" idx="20"/>
          </p:nvPr>
        </p:nvSpPr>
        <p:spPr>
          <a:xfrm>
            <a:off x="337230" y="4010498"/>
            <a:ext cx="3195485" cy="837258"/>
          </a:xfrm>
        </p:spPr>
        <p:txBody>
          <a:bodyPr>
            <a:normAutofit/>
          </a:bodyPr>
          <a:lstStyle/>
          <a:p>
            <a:r>
              <a:rPr lang="en-US" sz="4800" b="1" dirty="0" err="1">
                <a:cs typeface="Calibri"/>
              </a:rPr>
              <a:t>Módulo</a:t>
            </a:r>
            <a:r>
              <a:rPr lang="en-US" sz="4800" b="1" dirty="0">
                <a:cs typeface="Calibri"/>
              </a:rPr>
              <a:t> 6 </a:t>
            </a:r>
            <a:endParaRPr lang="en-US" dirty="0">
              <a:cs typeface="Calibri" panose="020F0502020204030204"/>
            </a:endParaRPr>
          </a:p>
        </p:txBody>
      </p:sp>
      <p:pic>
        <p:nvPicPr>
          <p:cNvPr id="2" name="Picture 2" descr="A picture containing person, tableware&#10;&#10;Description automatically generated">
            <a:extLst>
              <a:ext uri="{FF2B5EF4-FFF2-40B4-BE49-F238E27FC236}">
                <a16:creationId xmlns:a16="http://schemas.microsoft.com/office/drawing/2014/main" id="{30D7AA74-6DB0-4D2C-8B8F-C14D5B69F20C}"/>
              </a:ext>
            </a:extLst>
          </p:cNvPr>
          <p:cNvPicPr>
            <a:picLocks noChangeAspect="1"/>
          </p:cNvPicPr>
          <p:nvPr/>
        </p:nvPicPr>
        <p:blipFill>
          <a:blip r:embed="rId3"/>
          <a:stretch>
            <a:fillRect/>
          </a:stretch>
        </p:blipFill>
        <p:spPr>
          <a:xfrm>
            <a:off x="1464453" y="-836436"/>
            <a:ext cx="10980727" cy="8815977"/>
          </a:xfrm>
          <a:prstGeom prst="rect">
            <a:avLst/>
          </a:prstGeom>
        </p:spPr>
      </p:pic>
    </p:spTree>
    <p:extLst>
      <p:ext uri="{BB962C8B-B14F-4D97-AF65-F5344CB8AC3E}">
        <p14:creationId xmlns:p14="http://schemas.microsoft.com/office/powerpoint/2010/main" val="250316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ACEB4BE5-9FC4-49B4-ADDB-44617EDCB226}"/>
              </a:ext>
            </a:extLst>
          </p:cNvPr>
          <p:cNvGraphicFramePr>
            <a:graphicFrameLocks noGrp="1"/>
          </p:cNvGraphicFramePr>
          <p:nvPr>
            <p:extLst>
              <p:ext uri="{D42A27DB-BD31-4B8C-83A1-F6EECF244321}">
                <p14:modId xmlns:p14="http://schemas.microsoft.com/office/powerpoint/2010/main" val="1619769122"/>
              </p:ext>
            </p:extLst>
          </p:nvPr>
        </p:nvGraphicFramePr>
        <p:xfrm>
          <a:off x="0" y="14377"/>
          <a:ext cx="12234108" cy="7686419"/>
        </p:xfrm>
        <a:graphic>
          <a:graphicData uri="http://schemas.openxmlformats.org/drawingml/2006/table">
            <a:tbl>
              <a:tblPr firstRow="1" bandRow="1">
                <a:tableStyleId>{5C22544A-7EE6-4342-B048-85BDC9FD1C3A}</a:tableStyleId>
              </a:tblPr>
              <a:tblGrid>
                <a:gridCol w="2073729">
                  <a:extLst>
                    <a:ext uri="{9D8B030D-6E8A-4147-A177-3AD203B41FA5}">
                      <a16:colId xmlns:a16="http://schemas.microsoft.com/office/drawing/2014/main" val="1553625045"/>
                    </a:ext>
                  </a:extLst>
                </a:gridCol>
                <a:gridCol w="10160379">
                  <a:extLst>
                    <a:ext uri="{9D8B030D-6E8A-4147-A177-3AD203B41FA5}">
                      <a16:colId xmlns:a16="http://schemas.microsoft.com/office/drawing/2014/main" val="735508587"/>
                    </a:ext>
                  </a:extLst>
                </a:gridCol>
              </a:tblGrid>
              <a:tr h="476277">
                <a:tc>
                  <a:txBody>
                    <a:bodyPr/>
                    <a:lstStyle/>
                    <a:p>
                      <a:pPr lvl="0">
                        <a:buNone/>
                      </a:pPr>
                      <a:r>
                        <a:rPr lang="en-US" dirty="0" err="1"/>
                        <a:t>Diciplina</a:t>
                      </a:r>
                      <a:r>
                        <a:rPr lang="en-US" baseline="0" dirty="0"/>
                        <a:t> </a:t>
                      </a:r>
                      <a:r>
                        <a:rPr lang="en-US" baseline="0" dirty="0" err="1"/>
                        <a:t>Científica</a:t>
                      </a:r>
                      <a:endParaRPr lang="en-US" dirty="0"/>
                    </a:p>
                  </a:txBody>
                  <a:tcPr>
                    <a:solidFill>
                      <a:srgbClr val="F5C05B"/>
                    </a:solidFill>
                  </a:tcPr>
                </a:tc>
                <a:tc>
                  <a:txBody>
                    <a:bodyPr/>
                    <a:lstStyle/>
                    <a:p>
                      <a:r>
                        <a:rPr lang="en-US" dirty="0" err="1"/>
                        <a:t>Alimentos</a:t>
                      </a:r>
                      <a:endParaRPr lang="en-US" dirty="0"/>
                    </a:p>
                  </a:txBody>
                  <a:tcPr>
                    <a:solidFill>
                      <a:srgbClr val="F5C05B"/>
                    </a:solidFill>
                  </a:tcPr>
                </a:tc>
                <a:extLst>
                  <a:ext uri="{0D108BD9-81ED-4DB2-BD59-A6C34878D82A}">
                    <a16:rowId xmlns:a16="http://schemas.microsoft.com/office/drawing/2014/main" val="3552240225"/>
                  </a:ext>
                </a:extLst>
              </a:tr>
              <a:tr h="505298">
                <a:tc>
                  <a:txBody>
                    <a:bodyPr/>
                    <a:lstStyle/>
                    <a:p>
                      <a:pPr lvl="0">
                        <a:buNone/>
                      </a:pPr>
                      <a:r>
                        <a:rPr lang="en-US" dirty="0" err="1">
                          <a:solidFill>
                            <a:srgbClr val="406F70"/>
                          </a:solidFill>
                        </a:rPr>
                        <a:t>Biología</a:t>
                      </a:r>
                      <a:r>
                        <a:rPr lang="en-US" dirty="0">
                          <a:solidFill>
                            <a:srgbClr val="406F70"/>
                          </a:solidFill>
                        </a:rPr>
                        <a:t> </a:t>
                      </a:r>
                      <a:r>
                        <a:rPr lang="en-US" dirty="0" err="1">
                          <a:solidFill>
                            <a:srgbClr val="406F70"/>
                          </a:solidFill>
                        </a:rPr>
                        <a:t>Celular</a:t>
                      </a:r>
                      <a:endParaRPr lang="en-US" dirty="0">
                        <a:solidFill>
                          <a:srgbClr val="406F70"/>
                        </a:solidFill>
                      </a:endParaRPr>
                    </a:p>
                  </a:txBody>
                  <a:tcPr>
                    <a:solidFill>
                      <a:srgbClr val="FCFBF7"/>
                    </a:solidFill>
                  </a:tcPr>
                </a:tc>
                <a:tc>
                  <a:txBody>
                    <a:bodyPr/>
                    <a:lstStyle/>
                    <a:p>
                      <a:pPr lvl="0">
                        <a:buNone/>
                      </a:pPr>
                      <a:r>
                        <a:rPr lang="es-ES_tradnl" sz="1800" b="0" i="0" u="none" strike="noStrike" noProof="0" dirty="0">
                          <a:solidFill>
                            <a:srgbClr val="406F70"/>
                          </a:solidFill>
                          <a:latin typeface="+mn-lt"/>
                        </a:rPr>
                        <a:t>Conocimiento de la fisiología de las plantas después de la cosecha, la calidad de los alimentos, el control de las enfermedades de las plantas y la fisiología microbiana; seguridad alimentaria.</a:t>
                      </a:r>
                    </a:p>
                  </a:txBody>
                  <a:tcPr>
                    <a:solidFill>
                      <a:srgbClr val="FCFBF7"/>
                    </a:solidFill>
                  </a:tcPr>
                </a:tc>
                <a:extLst>
                  <a:ext uri="{0D108BD9-81ED-4DB2-BD59-A6C34878D82A}">
                    <a16:rowId xmlns:a16="http://schemas.microsoft.com/office/drawing/2014/main" val="2812611341"/>
                  </a:ext>
                </a:extLst>
              </a:tr>
              <a:tr h="505298">
                <a:tc>
                  <a:txBody>
                    <a:bodyPr/>
                    <a:lstStyle/>
                    <a:p>
                      <a:pPr lvl="0">
                        <a:buNone/>
                      </a:pPr>
                      <a:r>
                        <a:rPr lang="en-US" sz="1800" b="0" i="0" u="none" strike="noStrike" noProof="0" dirty="0" err="1">
                          <a:solidFill>
                            <a:srgbClr val="406F70"/>
                          </a:solidFill>
                          <a:latin typeface="Calibri"/>
                        </a:rPr>
                        <a:t>Biotecnología</a:t>
                      </a:r>
                      <a:endParaRPr lang="en-US" dirty="0">
                        <a:solidFill>
                          <a:srgbClr val="406F70"/>
                        </a:solidFill>
                      </a:endParaRPr>
                    </a:p>
                  </a:txBody>
                  <a:tcPr>
                    <a:solidFill>
                      <a:srgbClr val="FCFBF7"/>
                    </a:solidFill>
                  </a:tcPr>
                </a:tc>
                <a:tc>
                  <a:txBody>
                    <a:bodyPr/>
                    <a:lstStyle/>
                    <a:p>
                      <a:pPr lvl="0">
                        <a:buNone/>
                      </a:pPr>
                      <a:r>
                        <a:rPr lang="es-ES_tradnl" sz="1800" b="0" i="0" u="none" strike="noStrike" noProof="0" dirty="0">
                          <a:solidFill>
                            <a:srgbClr val="406F70"/>
                          </a:solidFill>
                          <a:latin typeface="+mn-lt"/>
                        </a:rPr>
                        <a:t>Creación de cultivos con mejor contenido vitamínico; enzimas para la fabricación de queso, pan y zumo de frutas</a:t>
                      </a:r>
                      <a:endParaRPr lang="en-US" dirty="0">
                        <a:solidFill>
                          <a:srgbClr val="406F70"/>
                        </a:solidFill>
                      </a:endParaRPr>
                    </a:p>
                  </a:txBody>
                  <a:tcPr>
                    <a:solidFill>
                      <a:srgbClr val="FCFBF7"/>
                    </a:solidFill>
                  </a:tcPr>
                </a:tc>
                <a:extLst>
                  <a:ext uri="{0D108BD9-81ED-4DB2-BD59-A6C34878D82A}">
                    <a16:rowId xmlns:a16="http://schemas.microsoft.com/office/drawing/2014/main" val="1514741549"/>
                  </a:ext>
                </a:extLst>
              </a:tr>
              <a:tr h="505298">
                <a:tc>
                  <a:txBody>
                    <a:bodyPr/>
                    <a:lstStyle/>
                    <a:p>
                      <a:pPr lvl="0">
                        <a:buNone/>
                      </a:pPr>
                      <a:r>
                        <a:rPr lang="en-US" dirty="0" err="1">
                          <a:solidFill>
                            <a:srgbClr val="406F70"/>
                          </a:solidFill>
                        </a:rPr>
                        <a:t>Química</a:t>
                      </a:r>
                      <a:endParaRPr lang="en-US" dirty="0">
                        <a:solidFill>
                          <a:srgbClr val="406F70"/>
                        </a:solidFill>
                      </a:endParaRPr>
                    </a:p>
                  </a:txBody>
                  <a:tcPr>
                    <a:solidFill>
                      <a:srgbClr val="FCFBF7"/>
                    </a:solidFill>
                  </a:tcPr>
                </a:tc>
                <a:tc>
                  <a:txBody>
                    <a:bodyPr/>
                    <a:lstStyle/>
                    <a:p>
                      <a:r>
                        <a:rPr lang="es-ES_tradnl" dirty="0">
                          <a:solidFill>
                            <a:srgbClr val="406F70"/>
                          </a:solidFill>
                        </a:rPr>
                        <a:t>Imprescindible para poner en práctica muchas de las aplicaciones tecnológicas enumeradas; prolongación de la vida útil; análisis de alimentos </a:t>
                      </a:r>
                    </a:p>
                  </a:txBody>
                  <a:tcPr>
                    <a:solidFill>
                      <a:srgbClr val="FCFBF7"/>
                    </a:solidFill>
                  </a:tcPr>
                </a:tc>
                <a:extLst>
                  <a:ext uri="{0D108BD9-81ED-4DB2-BD59-A6C34878D82A}">
                    <a16:rowId xmlns:a16="http://schemas.microsoft.com/office/drawing/2014/main" val="2674161149"/>
                  </a:ext>
                </a:extLst>
              </a:tr>
              <a:tr h="535023">
                <a:tc>
                  <a:txBody>
                    <a:bodyPr/>
                    <a:lstStyle/>
                    <a:p>
                      <a:r>
                        <a:rPr lang="es-ES_tradnl" dirty="0">
                          <a:solidFill>
                            <a:srgbClr val="406F70"/>
                          </a:solidFill>
                        </a:rPr>
                        <a:t>Informática</a:t>
                      </a:r>
                      <a:endParaRPr lang="en-US" dirty="0">
                        <a:solidFill>
                          <a:srgbClr val="406F70"/>
                        </a:solidFill>
                      </a:endParaRPr>
                    </a:p>
                  </a:txBody>
                  <a:tcPr>
                    <a:solidFill>
                      <a:srgbClr val="FCFBF7"/>
                    </a:solidFill>
                  </a:tcPr>
                </a:tc>
                <a:tc>
                  <a:txBody>
                    <a:bodyPr/>
                    <a:lstStyle/>
                    <a:p>
                      <a:r>
                        <a:rPr lang="es-ES_tradnl" dirty="0">
                          <a:solidFill>
                            <a:srgbClr val="406F70"/>
                          </a:solidFill>
                        </a:rPr>
                        <a:t>Análisis de datos, control de procesos </a:t>
                      </a:r>
                    </a:p>
                  </a:txBody>
                  <a:tcPr>
                    <a:solidFill>
                      <a:srgbClr val="FCFBF7"/>
                    </a:solidFill>
                  </a:tcPr>
                </a:tc>
                <a:extLst>
                  <a:ext uri="{0D108BD9-81ED-4DB2-BD59-A6C34878D82A}">
                    <a16:rowId xmlns:a16="http://schemas.microsoft.com/office/drawing/2014/main" val="2586221518"/>
                  </a:ext>
                </a:extLst>
              </a:tr>
              <a:tr h="535022">
                <a:tc>
                  <a:txBody>
                    <a:bodyPr/>
                    <a:lstStyle/>
                    <a:p>
                      <a:pPr lvl="0">
                        <a:buNone/>
                      </a:pPr>
                      <a:r>
                        <a:rPr lang="pt-BR" dirty="0" err="1">
                          <a:solidFill>
                            <a:srgbClr val="406F70"/>
                          </a:solidFill>
                        </a:rPr>
                        <a:t>Genómica</a:t>
                      </a:r>
                      <a:r>
                        <a:rPr lang="en-US" dirty="0">
                          <a:solidFill>
                            <a:srgbClr val="406F70"/>
                          </a:solidFill>
                        </a:rPr>
                        <a:t> </a:t>
                      </a:r>
                    </a:p>
                  </a:txBody>
                  <a:tcPr>
                    <a:solidFill>
                      <a:srgbClr val="FCFBF7"/>
                    </a:solidFill>
                  </a:tcPr>
                </a:tc>
                <a:tc>
                  <a:txBody>
                    <a:bodyPr/>
                    <a:lstStyle/>
                    <a:p>
                      <a:pPr lvl="0">
                        <a:buNone/>
                      </a:pPr>
                      <a:r>
                        <a:rPr lang="es-ES_tradnl" sz="1800" b="0" i="0" u="none" strike="noStrike" noProof="0" dirty="0">
                          <a:solidFill>
                            <a:srgbClr val="406F70"/>
                          </a:solidFill>
                          <a:latin typeface="+mn-lt"/>
                        </a:rPr>
                        <a:t>Comprensión de las características de las plantas y los animales; mejora del control de los atributos deseables; detección e identificación rápida de</a:t>
                      </a:r>
                    </a:p>
                  </a:txBody>
                  <a:tcPr>
                    <a:solidFill>
                      <a:srgbClr val="FCFBF7"/>
                    </a:solidFill>
                  </a:tcPr>
                </a:tc>
                <a:extLst>
                  <a:ext uri="{0D108BD9-81ED-4DB2-BD59-A6C34878D82A}">
                    <a16:rowId xmlns:a16="http://schemas.microsoft.com/office/drawing/2014/main" val="3007084326"/>
                  </a:ext>
                </a:extLst>
              </a:tr>
              <a:tr h="535021">
                <a:tc>
                  <a:txBody>
                    <a:bodyPr/>
                    <a:lstStyle/>
                    <a:p>
                      <a:pPr lvl="0">
                        <a:buNone/>
                      </a:pPr>
                      <a:r>
                        <a:rPr lang="es-ES_tradnl" dirty="0">
                          <a:solidFill>
                            <a:srgbClr val="406F70"/>
                          </a:solidFill>
                        </a:rPr>
                        <a:t>Ciencia de los Materiales </a:t>
                      </a:r>
                    </a:p>
                  </a:txBody>
                  <a:tcPr>
                    <a:solidFill>
                      <a:srgbClr val="FCFBF7"/>
                    </a:solidFill>
                  </a:tcPr>
                </a:tc>
                <a:tc>
                  <a:txBody>
                    <a:bodyPr/>
                    <a:lstStyle/>
                    <a:p>
                      <a:pPr lvl="0">
                        <a:buNone/>
                      </a:pPr>
                      <a:r>
                        <a:rPr lang="es-ES_tradnl" dirty="0">
                          <a:solidFill>
                            <a:srgbClr val="406F70"/>
                          </a:solidFill>
                        </a:rPr>
                        <a:t>Envasado eficaz; comprensión de cómo las propiedades materiales de los alimentos contribuyen a la textura y el sabor</a:t>
                      </a:r>
                      <a:endParaRPr lang="en-US" dirty="0">
                        <a:solidFill>
                          <a:srgbClr val="406F70"/>
                        </a:solidFill>
                      </a:endParaRPr>
                    </a:p>
                  </a:txBody>
                  <a:tcPr>
                    <a:solidFill>
                      <a:srgbClr val="FCFBF7"/>
                    </a:solidFill>
                  </a:tcPr>
                </a:tc>
                <a:extLst>
                  <a:ext uri="{0D108BD9-81ED-4DB2-BD59-A6C34878D82A}">
                    <a16:rowId xmlns:a16="http://schemas.microsoft.com/office/drawing/2014/main" val="2782381956"/>
                  </a:ext>
                </a:extLst>
              </a:tr>
              <a:tr h="535021">
                <a:tc>
                  <a:txBody>
                    <a:bodyPr/>
                    <a:lstStyle/>
                    <a:p>
                      <a:pPr lvl="0">
                        <a:buNone/>
                      </a:pPr>
                      <a:r>
                        <a:rPr lang="en-US" dirty="0" err="1">
                          <a:solidFill>
                            <a:srgbClr val="406F70"/>
                          </a:solidFill>
                        </a:rPr>
                        <a:t>Microbiología</a:t>
                      </a:r>
                      <a:endParaRPr lang="en-US" dirty="0">
                        <a:solidFill>
                          <a:srgbClr val="406F70"/>
                        </a:solidFill>
                      </a:endParaRPr>
                    </a:p>
                  </a:txBody>
                  <a:tcPr>
                    <a:solidFill>
                      <a:srgbClr val="FCFBF7"/>
                    </a:solidFill>
                  </a:tcPr>
                </a:tc>
                <a:tc>
                  <a:txBody>
                    <a:bodyPr/>
                    <a:lstStyle/>
                    <a:p>
                      <a:pPr lvl="0">
                        <a:buNone/>
                      </a:pPr>
                      <a:r>
                        <a:rPr lang="es-ES_tradnl" dirty="0">
                          <a:solidFill>
                            <a:srgbClr val="406F70"/>
                          </a:solidFill>
                        </a:rPr>
                        <a:t>Comprensión de las funciones de las bacterias (beneficiosas, de deterioro y causantes de enfermedades), los parásitos, los hongos y los virus, y mejoras en su detección </a:t>
                      </a:r>
                      <a:endParaRPr lang="en-US" dirty="0">
                        <a:solidFill>
                          <a:srgbClr val="406F70"/>
                        </a:solidFill>
                      </a:endParaRPr>
                    </a:p>
                  </a:txBody>
                  <a:tcPr>
                    <a:solidFill>
                      <a:srgbClr val="FCFBF7"/>
                    </a:solidFill>
                  </a:tcPr>
                </a:tc>
                <a:extLst>
                  <a:ext uri="{0D108BD9-81ED-4DB2-BD59-A6C34878D82A}">
                    <a16:rowId xmlns:a16="http://schemas.microsoft.com/office/drawing/2014/main" val="2105881113"/>
                  </a:ext>
                </a:extLst>
              </a:tr>
              <a:tr h="535021">
                <a:tc>
                  <a:txBody>
                    <a:bodyPr/>
                    <a:lstStyle/>
                    <a:p>
                      <a:pPr lvl="0">
                        <a:buNone/>
                      </a:pPr>
                      <a:r>
                        <a:rPr lang="en-US" dirty="0" err="1">
                          <a:solidFill>
                            <a:srgbClr val="406F70"/>
                          </a:solidFill>
                        </a:rPr>
                        <a:t>Nutrición</a:t>
                      </a:r>
                      <a:r>
                        <a:rPr lang="en-US" dirty="0">
                          <a:solidFill>
                            <a:srgbClr val="406F70"/>
                          </a:solidFill>
                        </a:rPr>
                        <a:t> </a:t>
                      </a:r>
                    </a:p>
                  </a:txBody>
                  <a:tcPr>
                    <a:solidFill>
                      <a:srgbClr val="FCFBF7"/>
                    </a:solidFill>
                  </a:tcPr>
                </a:tc>
                <a:tc>
                  <a:txBody>
                    <a:bodyPr/>
                    <a:lstStyle/>
                    <a:p>
                      <a:pPr lvl="0">
                        <a:buNone/>
                      </a:pPr>
                      <a:r>
                        <a:rPr lang="es-ES_tradnl" dirty="0">
                          <a:solidFill>
                            <a:srgbClr val="406F70"/>
                          </a:solidFill>
                        </a:rPr>
                        <a:t>Alimentos enriquecidos con vitaminas y minerales, así como el desarrollo de dietas que se adapten a las necesidades individuales </a:t>
                      </a:r>
                    </a:p>
                  </a:txBody>
                  <a:tcPr>
                    <a:solidFill>
                      <a:srgbClr val="FCFBF7"/>
                    </a:solidFill>
                  </a:tcPr>
                </a:tc>
                <a:extLst>
                  <a:ext uri="{0D108BD9-81ED-4DB2-BD59-A6C34878D82A}">
                    <a16:rowId xmlns:a16="http://schemas.microsoft.com/office/drawing/2014/main" val="4178566756"/>
                  </a:ext>
                </a:extLst>
              </a:tr>
              <a:tr h="535021">
                <a:tc>
                  <a:txBody>
                    <a:bodyPr/>
                    <a:lstStyle/>
                    <a:p>
                      <a:pPr lvl="0">
                        <a:buNone/>
                      </a:pPr>
                      <a:r>
                        <a:rPr lang="es-ES_tradnl" dirty="0">
                          <a:solidFill>
                            <a:srgbClr val="406F70"/>
                          </a:solidFill>
                        </a:rPr>
                        <a:t>Ciencia sensorial </a:t>
                      </a:r>
                    </a:p>
                  </a:txBody>
                  <a:tcPr>
                    <a:solidFill>
                      <a:srgbClr val="FCFBF7"/>
                    </a:solidFill>
                  </a:tcPr>
                </a:tc>
                <a:tc>
                  <a:txBody>
                    <a:bodyPr/>
                    <a:lstStyle/>
                    <a:p>
                      <a:pPr lvl="0">
                        <a:buNone/>
                      </a:pPr>
                      <a:r>
                        <a:rPr lang="es-ES_tradnl" dirty="0">
                          <a:solidFill>
                            <a:srgbClr val="406F70"/>
                          </a:solidFill>
                        </a:rPr>
                        <a:t>Comprensión de los </a:t>
                      </a:r>
                      <a:r>
                        <a:rPr lang="es-ES_tradnl" dirty="0" err="1">
                          <a:solidFill>
                            <a:srgbClr val="406F70"/>
                          </a:solidFill>
                        </a:rPr>
                        <a:t>quimiosentidos</a:t>
                      </a:r>
                      <a:r>
                        <a:rPr lang="es-ES_tradnl" dirty="0">
                          <a:solidFill>
                            <a:srgbClr val="406F70"/>
                          </a:solidFill>
                        </a:rPr>
                        <a:t> (sabor y olor) para satisfacer las diferentes necesidades y preferencias de sabor </a:t>
                      </a:r>
                    </a:p>
                  </a:txBody>
                  <a:tcPr>
                    <a:solidFill>
                      <a:srgbClr val="FCFBF7"/>
                    </a:solidFill>
                  </a:tcPr>
                </a:tc>
                <a:extLst>
                  <a:ext uri="{0D108BD9-81ED-4DB2-BD59-A6C34878D82A}">
                    <a16:rowId xmlns:a16="http://schemas.microsoft.com/office/drawing/2014/main" val="3563625207"/>
                  </a:ext>
                </a:extLst>
              </a:tr>
              <a:tr h="535021">
                <a:tc>
                  <a:txBody>
                    <a:bodyPr/>
                    <a:lstStyle/>
                    <a:p>
                      <a:pPr lvl="0">
                        <a:buNone/>
                      </a:pPr>
                      <a:r>
                        <a:rPr lang="es-ES_tradnl" dirty="0">
                          <a:solidFill>
                            <a:srgbClr val="406F70"/>
                          </a:solidFill>
                        </a:rPr>
                        <a:t>Toxicología </a:t>
                      </a:r>
                      <a:endParaRPr lang="en-US" dirty="0">
                        <a:solidFill>
                          <a:srgbClr val="406F70"/>
                        </a:solidFill>
                      </a:endParaRPr>
                    </a:p>
                  </a:txBody>
                  <a:tcPr>
                    <a:solidFill>
                      <a:srgbClr val="FCFBF7"/>
                    </a:solidFill>
                  </a:tcPr>
                </a:tc>
                <a:tc>
                  <a:txBody>
                    <a:bodyPr/>
                    <a:lstStyle/>
                    <a:p>
                      <a:pPr lvl="0">
                        <a:buNone/>
                      </a:pPr>
                      <a:r>
                        <a:rPr lang="es-ES_tradnl" dirty="0">
                          <a:solidFill>
                            <a:srgbClr val="406F70"/>
                          </a:solidFill>
                        </a:rPr>
                        <a:t>Evaluación de la seguridad de los componentes químicos y microbiológicos de los alimentos, los aditivos alimentarios</a:t>
                      </a:r>
                    </a:p>
                  </a:txBody>
                  <a:tcPr>
                    <a:solidFill>
                      <a:srgbClr val="FCFBF7"/>
                    </a:solidFill>
                  </a:tcPr>
                </a:tc>
                <a:extLst>
                  <a:ext uri="{0D108BD9-81ED-4DB2-BD59-A6C34878D82A}">
                    <a16:rowId xmlns:a16="http://schemas.microsoft.com/office/drawing/2014/main" val="2985600585"/>
                  </a:ext>
                </a:extLst>
              </a:tr>
              <a:tr h="535021">
                <a:tc>
                  <a:txBody>
                    <a:bodyPr/>
                    <a:lstStyle/>
                    <a:p>
                      <a:pPr lvl="0">
                        <a:buNone/>
                      </a:pPr>
                      <a:r>
                        <a:rPr lang="es-ES_tradnl" dirty="0">
                          <a:solidFill>
                            <a:srgbClr val="406F70"/>
                          </a:solidFill>
                        </a:rPr>
                        <a:t>Física/Ingeniería</a:t>
                      </a:r>
                    </a:p>
                  </a:txBody>
                  <a:tcPr>
                    <a:solidFill>
                      <a:srgbClr val="FCFBF7"/>
                    </a:solidFill>
                  </a:tcPr>
                </a:tc>
                <a:tc>
                  <a:txBody>
                    <a:bodyPr/>
                    <a:lstStyle/>
                    <a:p>
                      <a:pPr lvl="0">
                        <a:buNone/>
                      </a:pPr>
                      <a:r>
                        <a:rPr lang="es-ES_tradnl" dirty="0">
                          <a:solidFill>
                            <a:srgbClr val="406F70"/>
                          </a:solidFill>
                        </a:rPr>
                        <a:t>Procesos de fabricación de alimentos eficientes que mejoren los atributos de los alimentos y garanticen su seguridad; control de la contaminación; protección del medio ambiente, esfuerzos de reducción de residuos.</a:t>
                      </a:r>
                    </a:p>
                  </a:txBody>
                  <a:tcPr>
                    <a:solidFill>
                      <a:srgbClr val="FCFBF7"/>
                    </a:solidFill>
                  </a:tcPr>
                </a:tc>
                <a:extLst>
                  <a:ext uri="{0D108BD9-81ED-4DB2-BD59-A6C34878D82A}">
                    <a16:rowId xmlns:a16="http://schemas.microsoft.com/office/drawing/2014/main" val="2415245825"/>
                  </a:ext>
                </a:extLst>
              </a:tr>
            </a:tbl>
          </a:graphicData>
        </a:graphic>
      </p:graphicFrame>
      <p:sp>
        <p:nvSpPr>
          <p:cNvPr id="2" name="TextBox 1">
            <a:extLst>
              <a:ext uri="{FF2B5EF4-FFF2-40B4-BE49-F238E27FC236}">
                <a16:creationId xmlns:a16="http://schemas.microsoft.com/office/drawing/2014/main" id="{611F776B-3017-4155-A129-1EB8F4A4766C}"/>
              </a:ext>
            </a:extLst>
          </p:cNvPr>
          <p:cNvSpPr txBox="1"/>
          <p:nvPr/>
        </p:nvSpPr>
        <p:spPr>
          <a:xfrm>
            <a:off x="11075159" y="14377"/>
            <a:ext cx="2700670" cy="461665"/>
          </a:xfrm>
          <a:prstGeom prst="rect">
            <a:avLst/>
          </a:prstGeom>
          <a:noFill/>
        </p:spPr>
        <p:txBody>
          <a:bodyPr wrap="square" rtlCol="0">
            <a:spAutoFit/>
          </a:bodyPr>
          <a:lstStyle/>
          <a:p>
            <a:r>
              <a:rPr lang="en-US" sz="2400" b="1" dirty="0">
                <a:solidFill>
                  <a:schemeClr val="bg1"/>
                </a:solidFill>
                <a:hlinkClick r:id="rId3">
                  <a:extLst>
                    <a:ext uri="{A12FA001-AC4F-418D-AE19-62706E023703}">
                      <ahyp:hlinkClr xmlns:ahyp="http://schemas.microsoft.com/office/drawing/2018/hyperlinkcolor" val="tx"/>
                    </a:ext>
                  </a:extLst>
                </a:hlinkClick>
              </a:rPr>
              <a:t>Source</a:t>
            </a:r>
            <a:r>
              <a:rPr lang="en-US" dirty="0"/>
              <a:t> </a:t>
            </a:r>
            <a:endParaRPr lang="en-IE" dirty="0"/>
          </a:p>
        </p:txBody>
      </p:sp>
    </p:spTree>
    <p:extLst>
      <p:ext uri="{BB962C8B-B14F-4D97-AF65-F5344CB8AC3E}">
        <p14:creationId xmlns:p14="http://schemas.microsoft.com/office/powerpoint/2010/main" val="1798554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Rows of solar panels">
            <a:extLst>
              <a:ext uri="{FF2B5EF4-FFF2-40B4-BE49-F238E27FC236}">
                <a16:creationId xmlns:a16="http://schemas.microsoft.com/office/drawing/2014/main" id="{12140342-24D0-4BC1-B4D4-7A684758734C}"/>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p:blipFill>
        <p:spPr/>
      </p:pic>
      <p:sp>
        <p:nvSpPr>
          <p:cNvPr id="2" name="Text Placeholder 1">
            <a:extLst>
              <a:ext uri="{FF2B5EF4-FFF2-40B4-BE49-F238E27FC236}">
                <a16:creationId xmlns:a16="http://schemas.microsoft.com/office/drawing/2014/main" id="{BF9BE201-A420-48B7-BBC8-5EDE474BCB8F}"/>
              </a:ext>
            </a:extLst>
          </p:cNvPr>
          <p:cNvSpPr>
            <a:spLocks noGrp="1"/>
          </p:cNvSpPr>
          <p:nvPr>
            <p:ph type="body" sz="quarter" idx="19"/>
          </p:nvPr>
        </p:nvSpPr>
        <p:spPr>
          <a:xfrm>
            <a:off x="637329" y="57731"/>
            <a:ext cx="5500762" cy="1384135"/>
          </a:xfrm>
        </p:spPr>
        <p:txBody>
          <a:bodyPr vert="horz" lIns="91440" tIns="45720" rIns="91440" bIns="45720" rtlCol="0" anchor="t">
            <a:noAutofit/>
          </a:bodyPr>
          <a:lstStyle/>
          <a:p>
            <a:pPr>
              <a:defRPr/>
            </a:pPr>
            <a:r>
              <a:rPr lang="es-ES_tradnl" sz="3000" b="1" dirty="0">
                <a:cs typeface="Calibri"/>
              </a:rPr>
              <a:t>El Papel de la Tecnología Alimentaria en el Siglo XXI </a:t>
            </a:r>
          </a:p>
          <a:p>
            <a:endParaRPr lang="en-IE" dirty="0"/>
          </a:p>
        </p:txBody>
      </p:sp>
      <p:sp>
        <p:nvSpPr>
          <p:cNvPr id="3" name="Text Placeholder 2">
            <a:extLst>
              <a:ext uri="{FF2B5EF4-FFF2-40B4-BE49-F238E27FC236}">
                <a16:creationId xmlns:a16="http://schemas.microsoft.com/office/drawing/2014/main" id="{8B44F20F-171C-48D7-A59C-261713B5B6C5}"/>
              </a:ext>
            </a:extLst>
          </p:cNvPr>
          <p:cNvSpPr>
            <a:spLocks noGrp="1"/>
          </p:cNvSpPr>
          <p:nvPr>
            <p:ph type="body" sz="quarter" idx="20"/>
          </p:nvPr>
        </p:nvSpPr>
        <p:spPr>
          <a:xfrm>
            <a:off x="349956" y="1786300"/>
            <a:ext cx="6634768" cy="4479402"/>
          </a:xfrm>
        </p:spPr>
        <p:txBody>
          <a:bodyPr vert="horz" lIns="91440" tIns="45720" rIns="91440" bIns="45720" rtlCol="0" anchor="t">
            <a:noAutofit/>
          </a:bodyPr>
          <a:lstStyle/>
          <a:p>
            <a:pPr>
              <a:defRPr/>
            </a:pPr>
            <a:r>
              <a:rPr lang="es-ES_tradnl" dirty="0">
                <a:solidFill>
                  <a:srgbClr val="406F70"/>
                </a:solidFill>
                <a:cs typeface="Calibri"/>
              </a:rPr>
              <a:t>La mayor eficiencia del sistema alimentario desde la revolución industrial ha permitido el crecimiento exponencial de la población mundial. </a:t>
            </a:r>
          </a:p>
          <a:p>
            <a:pPr>
              <a:defRPr/>
            </a:pPr>
            <a:r>
              <a:rPr lang="es-ES_tradnl" dirty="0">
                <a:solidFill>
                  <a:srgbClr val="406F70"/>
                </a:solidFill>
                <a:cs typeface="Calibri"/>
              </a:rPr>
              <a:t>El informe de</a:t>
            </a:r>
            <a:r>
              <a:rPr lang="es-ES_tradnl" dirty="0">
                <a:solidFill>
                  <a:srgbClr val="406F70"/>
                </a:solidFill>
                <a:ea typeface="+mn-lt"/>
                <a:cs typeface="+mn-lt"/>
              </a:rPr>
              <a:t>(IPCC) en 2021</a:t>
            </a:r>
            <a:r>
              <a:rPr lang="en-US" dirty="0">
                <a:solidFill>
                  <a:srgbClr val="406F70"/>
                </a:solidFill>
                <a:ea typeface="+mn-lt"/>
                <a:cs typeface="+mn-lt"/>
              </a:rPr>
              <a:t> </a:t>
            </a:r>
            <a:r>
              <a:rPr lang="en-US" dirty="0">
                <a:solidFill>
                  <a:srgbClr val="406F70"/>
                </a:solidFill>
                <a:ea typeface="+mn-lt"/>
                <a:cs typeface="+mn-lt"/>
                <a:hlinkClick r:id="rId3"/>
              </a:rPr>
              <a:t>Intergovernmental Panel on Climate Change's </a:t>
            </a:r>
            <a:r>
              <a:rPr lang="es-ES_tradnl" dirty="0">
                <a:solidFill>
                  <a:srgbClr val="406F70"/>
                </a:solidFill>
                <a:ea typeface="+mn-lt"/>
                <a:cs typeface="+mn-lt"/>
              </a:rPr>
              <a:t>ha puesto de manifiesto la gravedad de nuestra situación climática y nos ha recordado el trabajo que hay que hacer para transformar nuestro enfoque del uso de la tierra, ya que el 37% del total de los gases de efecto invernadero corresponde al sistema alimentario. </a:t>
            </a:r>
          </a:p>
          <a:p>
            <a:pPr marL="342900" indent="-342900">
              <a:buChar char="•"/>
              <a:defRPr/>
            </a:pPr>
            <a:endParaRPr lang="en-US" dirty="0">
              <a:cs typeface="Calibri"/>
            </a:endParaRPr>
          </a:p>
          <a:p>
            <a:pPr marL="342900" indent="-342900">
              <a:buFont typeface="Arial"/>
              <a:buChar char="•"/>
              <a:defRPr/>
            </a:pPr>
            <a:endParaRPr lang="en-IE" dirty="0">
              <a:cs typeface="Calibri"/>
            </a:endParaRPr>
          </a:p>
          <a:p>
            <a:pPr marL="800100" lvl="1" indent="-342900" algn="l">
              <a:buFont typeface="Arial"/>
              <a:buChar char="•"/>
              <a:defRPr/>
            </a:pPr>
            <a:endParaRPr lang="en-IE" dirty="0">
              <a:cs typeface="Calibri"/>
            </a:endParaRPr>
          </a:p>
          <a:p>
            <a:pPr>
              <a:buFont typeface="Calibri"/>
              <a:buChar char="•"/>
              <a:defRPr/>
            </a:pPr>
            <a:endParaRPr lang="en-IE" dirty="0">
              <a:cs typeface="Calibri"/>
            </a:endParaRPr>
          </a:p>
          <a:p>
            <a:pPr marL="285750" indent="-285750">
              <a:buChar char="•"/>
              <a:defRPr/>
            </a:pPr>
            <a:endParaRPr lang="en-US" dirty="0">
              <a:cs typeface="Calibri"/>
            </a:endParaRPr>
          </a:p>
          <a:p>
            <a:pPr>
              <a:defRPr/>
            </a:pPr>
            <a:endParaRPr lang="en-IE" dirty="0">
              <a:cs typeface="Calibri"/>
            </a:endParaRPr>
          </a:p>
        </p:txBody>
      </p:sp>
    </p:spTree>
    <p:extLst>
      <p:ext uri="{BB962C8B-B14F-4D97-AF65-F5344CB8AC3E}">
        <p14:creationId xmlns:p14="http://schemas.microsoft.com/office/powerpoint/2010/main" val="2300645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12140342-24D0-4BC1-B4D4-7A684758734C}"/>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p:blipFill>
        <p:spPr>
          <a:xfrm flipH="1">
            <a:off x="6540708" y="6385"/>
            <a:ext cx="5651292" cy="6261962"/>
          </a:xfrm>
        </p:spPr>
      </p:pic>
      <p:sp>
        <p:nvSpPr>
          <p:cNvPr id="2" name="Text Placeholder 1">
            <a:extLst>
              <a:ext uri="{FF2B5EF4-FFF2-40B4-BE49-F238E27FC236}">
                <a16:creationId xmlns:a16="http://schemas.microsoft.com/office/drawing/2014/main" id="{BF9BE201-A420-48B7-BBC8-5EDE474BCB8F}"/>
              </a:ext>
            </a:extLst>
          </p:cNvPr>
          <p:cNvSpPr>
            <a:spLocks noGrp="1"/>
          </p:cNvSpPr>
          <p:nvPr>
            <p:ph type="body" sz="quarter" idx="19"/>
          </p:nvPr>
        </p:nvSpPr>
        <p:spPr>
          <a:xfrm>
            <a:off x="579604" y="-94802"/>
            <a:ext cx="5279028" cy="697353"/>
          </a:xfrm>
        </p:spPr>
        <p:txBody>
          <a:bodyPr vert="horz" lIns="91440" tIns="45720" rIns="91440" bIns="45720" rtlCol="0" anchor="t">
            <a:noAutofit/>
          </a:bodyPr>
          <a:lstStyle/>
          <a:p>
            <a:pPr>
              <a:defRPr/>
            </a:pPr>
            <a:br>
              <a:rPr lang="en-US" sz="3000" b="1" dirty="0">
                <a:latin typeface="Calibri" panose="020F0502020204030204"/>
                <a:cs typeface="Calibri"/>
              </a:rPr>
            </a:br>
            <a:r>
              <a:rPr lang="es-ES" sz="3000" b="1" dirty="0">
                <a:cs typeface="Calibri"/>
              </a:rPr>
              <a:t>El papel de la Tecnología Alimentaria en el Siglo XXI </a:t>
            </a:r>
            <a:r>
              <a:rPr lang="en-US" sz="3000" b="1" dirty="0">
                <a:solidFill>
                  <a:srgbClr val="085156"/>
                </a:solidFill>
                <a:latin typeface="Calibri" panose="020F0502020204030204"/>
              </a:rPr>
              <a:t> </a:t>
            </a:r>
            <a:endParaRPr lang="en-US" sz="3000" b="1" dirty="0">
              <a:cs typeface="Calibri" panose="020F0502020204030204"/>
            </a:endParaRPr>
          </a:p>
          <a:p>
            <a:endParaRPr lang="en-IE" dirty="0"/>
          </a:p>
        </p:txBody>
      </p:sp>
      <p:sp>
        <p:nvSpPr>
          <p:cNvPr id="3" name="Text Placeholder 2">
            <a:extLst>
              <a:ext uri="{FF2B5EF4-FFF2-40B4-BE49-F238E27FC236}">
                <a16:creationId xmlns:a16="http://schemas.microsoft.com/office/drawing/2014/main" id="{8B44F20F-171C-48D7-A59C-261713B5B6C5}"/>
              </a:ext>
            </a:extLst>
          </p:cNvPr>
          <p:cNvSpPr>
            <a:spLocks noGrp="1"/>
          </p:cNvSpPr>
          <p:nvPr>
            <p:ph type="body" sz="quarter" idx="20"/>
          </p:nvPr>
        </p:nvSpPr>
        <p:spPr>
          <a:xfrm>
            <a:off x="270933" y="1714413"/>
            <a:ext cx="6379477" cy="4479402"/>
          </a:xfrm>
        </p:spPr>
        <p:txBody>
          <a:bodyPr vert="horz" lIns="91440" tIns="45720" rIns="91440" bIns="45720" rtlCol="0" anchor="t">
            <a:noAutofit/>
          </a:bodyPr>
          <a:lstStyle/>
          <a:p>
            <a:pPr marL="342900" indent="-342900" algn="just">
              <a:buFont typeface="Arial,Sans-Serif"/>
              <a:buChar char="•"/>
              <a:defRPr/>
            </a:pPr>
            <a:r>
              <a:rPr lang="es-ES" dirty="0">
                <a:solidFill>
                  <a:srgbClr val="406F70"/>
                </a:solidFill>
                <a:ea typeface="+mn-lt"/>
                <a:cs typeface="+mn-lt"/>
              </a:rPr>
              <a:t>En los últimos años, la presión por conseguir soluciones más sostenibles para alimentar a la creciente población ha orientado gran parte de la tecnología y la ciencia de la alimentación y la agricultura hacia la creación de sistemas alimentarios más eficientes que sean más respetuosos con la tierra y produzcan comidas más nutritivas. </a:t>
            </a:r>
          </a:p>
          <a:p>
            <a:pPr marL="342900" indent="-342900" algn="just">
              <a:buFont typeface="Arial,Sans-Serif"/>
              <a:buChar char="•"/>
              <a:defRPr/>
            </a:pPr>
            <a:r>
              <a:rPr lang="es-ES" dirty="0">
                <a:solidFill>
                  <a:srgbClr val="406F70"/>
                </a:solidFill>
                <a:ea typeface="+mn-lt"/>
                <a:cs typeface="+mn-lt"/>
              </a:rPr>
              <a:t>Como </a:t>
            </a:r>
            <a:r>
              <a:rPr lang="es-ES" b="1" dirty="0">
                <a:solidFill>
                  <a:srgbClr val="406F70"/>
                </a:solidFill>
                <a:ea typeface="+mn-lt"/>
                <a:cs typeface="+mn-lt"/>
              </a:rPr>
              <a:t>PYME de Servicios Alimentarios</a:t>
            </a:r>
            <a:r>
              <a:rPr lang="es-ES" dirty="0">
                <a:solidFill>
                  <a:srgbClr val="406F70"/>
                </a:solidFill>
                <a:ea typeface="+mn-lt"/>
                <a:cs typeface="+mn-lt"/>
              </a:rPr>
              <a:t>, es importante conocer los principales problemas de la producción primaria, así como los últimos avances tecnológicos, para poder tomar las mejores decisiones de abastecimiento</a:t>
            </a:r>
            <a:r>
              <a:rPr lang="en-US" dirty="0">
                <a:solidFill>
                  <a:srgbClr val="406F70"/>
                </a:solidFill>
                <a:ea typeface="+mn-lt"/>
                <a:cs typeface="+mn-lt"/>
              </a:rPr>
              <a:t>. </a:t>
            </a:r>
          </a:p>
          <a:p>
            <a:pPr marL="342900" indent="-342900" algn="just">
              <a:buFont typeface="Arial,Sans-Serif"/>
              <a:buChar char="•"/>
              <a:defRPr/>
            </a:pPr>
            <a:endParaRPr lang="en-US" dirty="0">
              <a:cs typeface="Calibri"/>
            </a:endParaRPr>
          </a:p>
          <a:p>
            <a:pPr marL="342900" indent="-342900" algn="just">
              <a:buFont typeface="Arial"/>
              <a:buChar char="•"/>
              <a:defRPr/>
            </a:pPr>
            <a:endParaRPr lang="en-IE" dirty="0">
              <a:cs typeface="Calibri"/>
            </a:endParaRPr>
          </a:p>
          <a:p>
            <a:pPr marL="342900" indent="-342900" algn="just">
              <a:buFont typeface="Arial"/>
              <a:buChar char="•"/>
              <a:defRPr/>
            </a:pPr>
            <a:endParaRPr lang="en-US" dirty="0">
              <a:cs typeface="Calibri"/>
            </a:endParaRPr>
          </a:p>
          <a:p>
            <a:pPr marL="342900" indent="-342900" algn="just">
              <a:buFont typeface="Arial"/>
              <a:buChar char="•"/>
              <a:defRPr/>
            </a:pPr>
            <a:endParaRPr lang="en-IE" dirty="0">
              <a:cs typeface="Calibri"/>
            </a:endParaRPr>
          </a:p>
          <a:p>
            <a:pPr marL="800100" lvl="1" indent="-342900" algn="just">
              <a:buFont typeface="Arial"/>
              <a:buChar char="•"/>
              <a:defRPr/>
            </a:pPr>
            <a:endParaRPr lang="en-IE" dirty="0">
              <a:cs typeface="Calibri"/>
            </a:endParaRPr>
          </a:p>
          <a:p>
            <a:pPr algn="just">
              <a:buFont typeface="Calibri"/>
              <a:buChar char="•"/>
              <a:defRPr/>
            </a:pPr>
            <a:endParaRPr lang="en-IE" dirty="0">
              <a:cs typeface="Calibri"/>
            </a:endParaRPr>
          </a:p>
          <a:p>
            <a:pPr marL="285750" indent="-285750">
              <a:buChar char="•"/>
              <a:defRPr/>
            </a:pPr>
            <a:endParaRPr lang="en-US" dirty="0">
              <a:cs typeface="Calibri"/>
            </a:endParaRPr>
          </a:p>
          <a:p>
            <a:pPr>
              <a:defRPr/>
            </a:pPr>
            <a:endParaRPr lang="en-IE" dirty="0">
              <a:cs typeface="Calibri"/>
            </a:endParaRPr>
          </a:p>
        </p:txBody>
      </p:sp>
    </p:spTree>
    <p:extLst>
      <p:ext uri="{BB962C8B-B14F-4D97-AF65-F5344CB8AC3E}">
        <p14:creationId xmlns:p14="http://schemas.microsoft.com/office/powerpoint/2010/main" val="3431979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40144E-4DD3-4568-9091-7ED1BFF3C54E}"/>
              </a:ext>
            </a:extLst>
          </p:cNvPr>
          <p:cNvSpPr>
            <a:spLocks noGrp="1"/>
          </p:cNvSpPr>
          <p:nvPr>
            <p:ph type="body" sz="quarter" idx="13"/>
          </p:nvPr>
        </p:nvSpPr>
        <p:spPr/>
        <p:txBody>
          <a:bodyPr/>
          <a:lstStyle/>
          <a:p>
            <a:r>
              <a:rPr lang="es-ES_tradnl" dirty="0">
                <a:solidFill>
                  <a:srgbClr val="406F70"/>
                </a:solidFill>
                <a:ea typeface="+mn-lt"/>
                <a:cs typeface="+mn-lt"/>
              </a:rPr>
              <a:t>EL DESTINO DE LOS ALIMENTOS</a:t>
            </a:r>
          </a:p>
        </p:txBody>
      </p:sp>
      <p:pic>
        <p:nvPicPr>
          <p:cNvPr id="6" name="Picture 6">
            <a:hlinkClick r:id="" action="ppaction://media"/>
            <a:extLst>
              <a:ext uri="{FF2B5EF4-FFF2-40B4-BE49-F238E27FC236}">
                <a16:creationId xmlns:a16="http://schemas.microsoft.com/office/drawing/2014/main" id="{39282D37-6627-4A94-A3A5-5A66DC687D4D}"/>
              </a:ext>
            </a:extLst>
          </p:cNvPr>
          <p:cNvPicPr>
            <a:picLocks noGrp="1" noRot="1" noChangeAspect="1"/>
          </p:cNvPicPr>
          <p:nvPr>
            <p:ph type="pic" sz="quarter" idx="15"/>
            <a:videoFile r:link="rId1"/>
            <p:extLst>
              <p:ext uri="{DAA4B4D4-6D71-4841-9C94-3DE7FCFB9230}">
                <p14:media xmlns:p14="http://schemas.microsoft.com/office/powerpoint/2010/main" r:link="rId2"/>
              </p:ext>
            </p:extLst>
          </p:nvPr>
        </p:nvPicPr>
        <p:blipFill rotWithShape="1">
          <a:blip r:embed="rId4"/>
          <a:srcRect t="9074" b="9074"/>
          <a:stretch/>
        </p:blipFill>
        <p:spPr/>
      </p:pic>
      <p:sp>
        <p:nvSpPr>
          <p:cNvPr id="5" name="TextBox 4">
            <a:extLst>
              <a:ext uri="{FF2B5EF4-FFF2-40B4-BE49-F238E27FC236}">
                <a16:creationId xmlns:a16="http://schemas.microsoft.com/office/drawing/2014/main" id="{2AAA4151-93C5-44EE-B91C-0F81D617498D}"/>
              </a:ext>
            </a:extLst>
          </p:cNvPr>
          <p:cNvSpPr txBox="1"/>
          <p:nvPr/>
        </p:nvSpPr>
        <p:spPr>
          <a:xfrm>
            <a:off x="508820" y="6113206"/>
            <a:ext cx="38739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hlinkClick r:id="rId5"/>
              </a:rPr>
              <a:t>https://www.youtube.com/watch?v=znfLNEWPTIQ</a:t>
            </a:r>
            <a:endParaRPr lang="en-US" sz="1400"/>
          </a:p>
          <a:p>
            <a:endParaRPr lang="en-US" sz="1400">
              <a:cs typeface="Calibri"/>
            </a:endParaRPr>
          </a:p>
        </p:txBody>
      </p:sp>
      <p:sp>
        <p:nvSpPr>
          <p:cNvPr id="7" name="TextBox 6">
            <a:extLst>
              <a:ext uri="{FF2B5EF4-FFF2-40B4-BE49-F238E27FC236}">
                <a16:creationId xmlns:a16="http://schemas.microsoft.com/office/drawing/2014/main" id="{FB149314-8F94-41F7-9679-E03060B053EC}"/>
              </a:ext>
            </a:extLst>
          </p:cNvPr>
          <p:cNvSpPr txBox="1"/>
          <p:nvPr/>
        </p:nvSpPr>
        <p:spPr>
          <a:xfrm>
            <a:off x="9268178" y="1225690"/>
            <a:ext cx="2719816" cy="5632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_tradnl" sz="2400" dirty="0">
                <a:solidFill>
                  <a:srgbClr val="406F70"/>
                </a:solidFill>
                <a:ea typeface="+mn-lt"/>
                <a:cs typeface="+mn-lt"/>
              </a:rPr>
              <a:t>La autora Amanda Little habla de su nuevo libro, EL DESTINO DE LOS ALIMENTOS, del estado del suministro mundial de alimentos y de los esfuerzos que se están realizando para abordar los cambios en los sistemas alimentarios modernos</a:t>
            </a:r>
            <a:endParaRPr lang="en-US" sz="2400" dirty="0">
              <a:solidFill>
                <a:srgbClr val="406F70"/>
              </a:solidFill>
            </a:endParaRPr>
          </a:p>
        </p:txBody>
      </p:sp>
      <p:sp>
        <p:nvSpPr>
          <p:cNvPr id="8" name="Oval 7">
            <a:extLst>
              <a:ext uri="{FF2B5EF4-FFF2-40B4-BE49-F238E27FC236}">
                <a16:creationId xmlns:a16="http://schemas.microsoft.com/office/drawing/2014/main" id="{D5B9C470-83DF-43A7-A542-14A086C91707}"/>
              </a:ext>
            </a:extLst>
          </p:cNvPr>
          <p:cNvSpPr/>
          <p:nvPr/>
        </p:nvSpPr>
        <p:spPr>
          <a:xfrm>
            <a:off x="1200877" y="852598"/>
            <a:ext cx="1790700" cy="975485"/>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WATCH</a:t>
            </a:r>
            <a:r>
              <a:rPr lang="en-US" dirty="0"/>
              <a:t> </a:t>
            </a:r>
            <a:endParaRPr lang="en-IE" dirty="0"/>
          </a:p>
        </p:txBody>
      </p:sp>
    </p:spTree>
    <p:extLst>
      <p:ext uri="{BB962C8B-B14F-4D97-AF65-F5344CB8AC3E}">
        <p14:creationId xmlns:p14="http://schemas.microsoft.com/office/powerpoint/2010/main" val="540752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51A9F1-7C04-4DC9-93DB-D7D634E9F73A}"/>
              </a:ext>
            </a:extLst>
          </p:cNvPr>
          <p:cNvSpPr>
            <a:spLocks noGrp="1"/>
          </p:cNvSpPr>
          <p:nvPr>
            <p:ph type="body" sz="quarter" idx="13"/>
          </p:nvPr>
        </p:nvSpPr>
        <p:spPr>
          <a:xfrm>
            <a:off x="2654013" y="3429000"/>
            <a:ext cx="7886801" cy="1699929"/>
          </a:xfrm>
        </p:spPr>
        <p:txBody>
          <a:bodyPr vert="horz" lIns="91440" tIns="45720" rIns="91440" bIns="45720" rtlCol="0" anchor="t">
            <a:normAutofit/>
          </a:bodyPr>
          <a:lstStyle/>
          <a:p>
            <a:pPr>
              <a:defRPr/>
            </a:pPr>
            <a:r>
              <a:rPr lang="es-ES_tradnl" sz="4400" b="1" dirty="0">
                <a:solidFill>
                  <a:srgbClr val="F5C05B"/>
                </a:solidFill>
                <a:cs typeface="Calibri"/>
              </a:rPr>
              <a:t>2. Tecnología en la producción </a:t>
            </a:r>
          </a:p>
          <a:p>
            <a:pPr>
              <a:defRPr/>
            </a:pPr>
            <a:endParaRPr lang="en-US" sz="4200" dirty="0">
              <a:cs typeface="Calibri"/>
            </a:endParaRPr>
          </a:p>
          <a:p>
            <a:pPr>
              <a:defRPr/>
            </a:pPr>
            <a:endParaRPr lang="en-US" sz="4800" b="1" dirty="0">
              <a:solidFill>
                <a:srgbClr val="F5C05B"/>
              </a:solidFill>
              <a:cs typeface="Calibri"/>
            </a:endParaRPr>
          </a:p>
          <a:p>
            <a:endParaRPr lang="en-US" sz="4800" b="1" dirty="0">
              <a:solidFill>
                <a:srgbClr val="F5C05B"/>
              </a:solidFill>
              <a:cs typeface="Calibri"/>
            </a:endParaRPr>
          </a:p>
          <a:p>
            <a:endParaRPr lang="en-US" sz="4800" b="1" dirty="0">
              <a:solidFill>
                <a:srgbClr val="F5C05B"/>
              </a:solidFill>
            </a:endParaRPr>
          </a:p>
          <a:p>
            <a:endParaRPr lang="en-IE" dirty="0"/>
          </a:p>
        </p:txBody>
      </p:sp>
      <p:sp>
        <p:nvSpPr>
          <p:cNvPr id="3" name="TextBox 1">
            <a:extLst>
              <a:ext uri="{FF2B5EF4-FFF2-40B4-BE49-F238E27FC236}">
                <a16:creationId xmlns:a16="http://schemas.microsoft.com/office/drawing/2014/main" id="{CB0F3B77-7BCC-49AF-BB8C-FA9339E10D1D}"/>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MODULE 6</a:t>
            </a:r>
            <a:endParaRPr lang="en-US" dirty="0"/>
          </a:p>
        </p:txBody>
      </p:sp>
    </p:spTree>
    <p:extLst>
      <p:ext uri="{BB962C8B-B14F-4D97-AF65-F5344CB8AC3E}">
        <p14:creationId xmlns:p14="http://schemas.microsoft.com/office/powerpoint/2010/main" val="1628958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E8C09D9-5424-4B4B-8971-950B8EEA2CE6}"/>
              </a:ext>
            </a:extLst>
          </p:cNvPr>
          <p:cNvSpPr>
            <a:spLocks noGrp="1"/>
          </p:cNvSpPr>
          <p:nvPr>
            <p:ph type="body" sz="quarter" idx="19"/>
          </p:nvPr>
        </p:nvSpPr>
        <p:spPr>
          <a:xfrm>
            <a:off x="829975" y="1342367"/>
            <a:ext cx="8857251" cy="684553"/>
          </a:xfrm>
        </p:spPr>
        <p:txBody>
          <a:bodyPr vert="horz" lIns="91440" tIns="45720" rIns="91440" bIns="45720" rtlCol="0" anchor="t">
            <a:normAutofit/>
          </a:bodyPr>
          <a:lstStyle/>
          <a:p>
            <a:r>
              <a:rPr lang="en-US" b="1" dirty="0" err="1">
                <a:solidFill>
                  <a:srgbClr val="F5C05B"/>
                </a:solidFill>
                <a:cs typeface="Calibri"/>
              </a:rPr>
              <a:t>Producción</a:t>
            </a:r>
            <a:r>
              <a:rPr lang="en-US" b="1" dirty="0">
                <a:solidFill>
                  <a:srgbClr val="F5C05B"/>
                </a:solidFill>
                <a:cs typeface="Calibri"/>
              </a:rPr>
              <a:t> </a:t>
            </a:r>
            <a:r>
              <a:rPr lang="en-US" b="1" dirty="0" err="1">
                <a:solidFill>
                  <a:srgbClr val="F5C05B"/>
                </a:solidFill>
                <a:cs typeface="Calibri"/>
              </a:rPr>
              <a:t>Primaria</a:t>
            </a:r>
            <a:r>
              <a:rPr lang="en-US" b="1" dirty="0">
                <a:solidFill>
                  <a:srgbClr val="F5C05B"/>
                </a:solidFill>
                <a:cs typeface="Calibri"/>
              </a:rPr>
              <a:t> </a:t>
            </a:r>
            <a:endParaRPr lang="en-US" dirty="0">
              <a:solidFill>
                <a:srgbClr val="F5C05B"/>
              </a:solidFill>
            </a:endParaRPr>
          </a:p>
        </p:txBody>
      </p:sp>
      <p:sp>
        <p:nvSpPr>
          <p:cNvPr id="2" name="Text Placeholder 1">
            <a:extLst>
              <a:ext uri="{FF2B5EF4-FFF2-40B4-BE49-F238E27FC236}">
                <a16:creationId xmlns:a16="http://schemas.microsoft.com/office/drawing/2014/main" id="{C01A7D1E-8339-4F67-B987-A12B93254110}"/>
              </a:ext>
            </a:extLst>
          </p:cNvPr>
          <p:cNvSpPr>
            <a:spLocks noGrp="1"/>
          </p:cNvSpPr>
          <p:nvPr>
            <p:ph type="body" sz="quarter" idx="20"/>
          </p:nvPr>
        </p:nvSpPr>
        <p:spPr>
          <a:xfrm>
            <a:off x="642075" y="2069170"/>
            <a:ext cx="7155161" cy="3230383"/>
          </a:xfrm>
        </p:spPr>
        <p:txBody>
          <a:bodyPr vert="horz" lIns="91440" tIns="45720" rIns="91440" bIns="45720" rtlCol="0" anchor="t">
            <a:noAutofit/>
          </a:bodyPr>
          <a:lstStyle/>
          <a:p>
            <a:pPr marL="342900" indent="-342900" algn="just">
              <a:buChar char="•"/>
            </a:pPr>
            <a:r>
              <a:rPr lang="es-ES" sz="2000" dirty="0">
                <a:solidFill>
                  <a:srgbClr val="406F70"/>
                </a:solidFill>
                <a:cs typeface="Calibri"/>
              </a:rPr>
              <a:t>En esta sección, le ayudamos a comprender el papel que desempeña la tecnología en la producción primaria de alimentos.  Aunque las PYMES de servicios alimentarios en Europa no suelen participar directamente en la producción de alimentos, desempeñan un papel importante dentro del sistema global. </a:t>
            </a:r>
          </a:p>
          <a:p>
            <a:pPr marL="342900" indent="-342900" algn="just">
              <a:buChar char="•"/>
            </a:pPr>
            <a:r>
              <a:rPr lang="es-ES" sz="2000" dirty="0">
                <a:solidFill>
                  <a:srgbClr val="406F70"/>
                </a:solidFill>
                <a:cs typeface="Calibri"/>
              </a:rPr>
              <a:t>Como se ha comentado en el módulo 4, acortar su cadena de suministro y reducir las ineficiencias de los sistemas alimentarios locales es uno de los pasos más influyentes que puede dar una empresa alimentaria para mejorar su impacto y garantizar opciones saludables para sus clientes. </a:t>
            </a:r>
          </a:p>
          <a:p>
            <a:pPr marL="342900" indent="-342900" algn="just">
              <a:buChar char="•"/>
            </a:pPr>
            <a:r>
              <a:rPr lang="es-ES" sz="2000" dirty="0">
                <a:solidFill>
                  <a:srgbClr val="406F70"/>
                </a:solidFill>
                <a:cs typeface="Calibri"/>
              </a:rPr>
              <a:t>A pesar de este impulso al desarrollo de los sistemas alimentarios locales, esto no siempre es posible, debido a las limitaciones tanto medioambientales como de precio</a:t>
            </a:r>
            <a:r>
              <a:rPr lang="en-IE" sz="2000" dirty="0">
                <a:solidFill>
                  <a:srgbClr val="406F70"/>
                </a:solidFill>
                <a:cs typeface="Calibri"/>
              </a:rPr>
              <a:t>. </a:t>
            </a:r>
            <a:endParaRPr lang="en-IE" sz="2000" dirty="0">
              <a:ea typeface="+mn-lt"/>
              <a:cs typeface="+mn-lt"/>
            </a:endParaRPr>
          </a:p>
        </p:txBody>
      </p:sp>
      <p:sp>
        <p:nvSpPr>
          <p:cNvPr id="6" name="TextBox 5">
            <a:extLst>
              <a:ext uri="{FF2B5EF4-FFF2-40B4-BE49-F238E27FC236}">
                <a16:creationId xmlns:a16="http://schemas.microsoft.com/office/drawing/2014/main" id="{7F46BD90-BC95-44DC-AED5-556CFAF6CBC9}"/>
              </a:ext>
            </a:extLst>
          </p:cNvPr>
          <p:cNvSpPr txBox="1"/>
          <p:nvPr/>
        </p:nvSpPr>
        <p:spPr>
          <a:xfrm>
            <a:off x="431300" y="560881"/>
            <a:ext cx="8289284" cy="584775"/>
          </a:xfrm>
          <a:prstGeom prst="rect">
            <a:avLst/>
          </a:prstGeom>
          <a:noFill/>
        </p:spPr>
        <p:txBody>
          <a:bodyPr wrap="square">
            <a:spAutoFit/>
          </a:bodyPr>
          <a:lstStyle/>
          <a:p>
            <a:pPr>
              <a:defRPr/>
            </a:pPr>
            <a:r>
              <a:rPr lang="en-US" sz="3200" b="1" dirty="0">
                <a:solidFill>
                  <a:srgbClr val="406F70"/>
                </a:solidFill>
                <a:cs typeface="Calibri"/>
              </a:rPr>
              <a:t>2. </a:t>
            </a:r>
            <a:r>
              <a:rPr lang="en-US" sz="3200" b="1" dirty="0" err="1">
                <a:solidFill>
                  <a:srgbClr val="406F70"/>
                </a:solidFill>
                <a:cs typeface="Calibri"/>
              </a:rPr>
              <a:t>Tecnología</a:t>
            </a:r>
            <a:r>
              <a:rPr lang="en-US" sz="3200" b="1" dirty="0">
                <a:solidFill>
                  <a:srgbClr val="406F70"/>
                </a:solidFill>
                <a:cs typeface="Calibri"/>
              </a:rPr>
              <a:t> </a:t>
            </a:r>
            <a:r>
              <a:rPr lang="en-US" sz="3200" b="1" dirty="0" err="1">
                <a:solidFill>
                  <a:srgbClr val="406F70"/>
                </a:solidFill>
                <a:cs typeface="Calibri"/>
              </a:rPr>
              <a:t>en</a:t>
            </a:r>
            <a:r>
              <a:rPr lang="en-US" sz="3200" b="1" dirty="0">
                <a:solidFill>
                  <a:srgbClr val="406F70"/>
                </a:solidFill>
                <a:cs typeface="Calibri"/>
              </a:rPr>
              <a:t> la </a:t>
            </a:r>
            <a:r>
              <a:rPr lang="en-US" sz="3200" b="1" dirty="0" err="1">
                <a:solidFill>
                  <a:srgbClr val="406F70"/>
                </a:solidFill>
                <a:cs typeface="Calibri"/>
              </a:rPr>
              <a:t>Producción</a:t>
            </a:r>
            <a:r>
              <a:rPr lang="en-US" sz="3200" b="1" dirty="0">
                <a:solidFill>
                  <a:srgbClr val="406F70"/>
                </a:solidFill>
                <a:cs typeface="Calibri"/>
              </a:rPr>
              <a:t> </a:t>
            </a:r>
            <a:endParaRPr lang="en-US" sz="3200" dirty="0">
              <a:solidFill>
                <a:srgbClr val="406F70"/>
              </a:solidFill>
            </a:endParaRPr>
          </a:p>
        </p:txBody>
      </p:sp>
      <p:sp>
        <p:nvSpPr>
          <p:cNvPr id="7" name="TextBox 6">
            <a:extLst>
              <a:ext uri="{FF2B5EF4-FFF2-40B4-BE49-F238E27FC236}">
                <a16:creationId xmlns:a16="http://schemas.microsoft.com/office/drawing/2014/main" id="{779AAB2C-34B0-4D10-96C9-90BE5A6F8EBD}"/>
              </a:ext>
            </a:extLst>
          </p:cNvPr>
          <p:cNvSpPr txBox="1"/>
          <p:nvPr/>
        </p:nvSpPr>
        <p:spPr>
          <a:xfrm>
            <a:off x="8111066" y="3684362"/>
            <a:ext cx="4080933" cy="3554819"/>
          </a:xfrm>
          <a:prstGeom prst="rect">
            <a:avLst/>
          </a:prstGeom>
          <a:noFill/>
        </p:spPr>
        <p:txBody>
          <a:bodyPr wrap="square">
            <a:spAutoFit/>
          </a:bodyPr>
          <a:lstStyle/>
          <a:p>
            <a:pPr algn="just" fontAlgn="base">
              <a:lnSpc>
                <a:spcPct val="120000"/>
              </a:lnSpc>
            </a:pPr>
            <a:r>
              <a:rPr lang="en-US" sz="1750" b="1" i="1" dirty="0">
                <a:solidFill>
                  <a:srgbClr val="CC9131"/>
                </a:solidFill>
                <a:effectLst/>
                <a:latin typeface="GuardianTextEgyptian"/>
              </a:rPr>
              <a:t> </a:t>
            </a:r>
            <a:r>
              <a:rPr lang="es-ES" sz="1750" b="1" dirty="0">
                <a:solidFill>
                  <a:srgbClr val="CC9131"/>
                </a:solidFill>
                <a:latin typeface="GuardianTextEgyptian"/>
              </a:rPr>
              <a:t>"Tanto si se mira desde el punto de vista de la salud humana como del medio ambiente o del clima, nuestro sistema alimentario es actualmente insostenible y, dados los retos que se derivarán del aumento de la población mundial, es algo realmente [serio]"</a:t>
            </a:r>
            <a:endParaRPr lang="en-US" sz="1750" b="1" dirty="0">
              <a:solidFill>
                <a:srgbClr val="CC9131"/>
              </a:solidFill>
              <a:effectLst/>
              <a:latin typeface="GuardianTextEgyptian"/>
            </a:endParaRPr>
          </a:p>
          <a:p>
            <a:pPr fontAlgn="base">
              <a:lnSpc>
                <a:spcPct val="120000"/>
              </a:lnSpc>
            </a:pPr>
            <a:r>
              <a:rPr lang="en-US" sz="1750" b="1" i="0" dirty="0">
                <a:solidFill>
                  <a:srgbClr val="CC9131"/>
                </a:solidFill>
                <a:latin typeface="GuardianTextEgyptian"/>
              </a:rPr>
              <a:t>– </a:t>
            </a:r>
            <a:r>
              <a:rPr lang="en-US" sz="1750" b="1" i="0" dirty="0">
                <a:solidFill>
                  <a:srgbClr val="CC9131"/>
                </a:solidFill>
                <a:latin typeface="GuardianTextEgyptian"/>
                <a:hlinkClick r:id="rId2">
                  <a:extLst>
                    <a:ext uri="{A12FA001-AC4F-418D-AE19-62706E023703}">
                      <ahyp:hlinkClr xmlns:ahyp="http://schemas.microsoft.com/office/drawing/2018/hyperlinkcolor" val="tx"/>
                    </a:ext>
                  </a:extLst>
                </a:hlinkClick>
              </a:rPr>
              <a:t>Tim Benton</a:t>
            </a:r>
            <a:r>
              <a:rPr lang="en-US" sz="1750" b="1" i="0" dirty="0">
                <a:solidFill>
                  <a:srgbClr val="CC9131"/>
                </a:solidFill>
                <a:latin typeface="GuardianTextEgyptian"/>
              </a:rPr>
              <a:t> Universidad de Leeds </a:t>
            </a:r>
            <a:endParaRPr lang="en-US" sz="1750" b="1" i="0" dirty="0">
              <a:solidFill>
                <a:srgbClr val="CC9131"/>
              </a:solidFill>
              <a:effectLst/>
              <a:latin typeface="GuardianTextEgyptian"/>
            </a:endParaRPr>
          </a:p>
          <a:p>
            <a:br>
              <a:rPr lang="en-US" u="none" strike="noStrike" dirty="0">
                <a:solidFill>
                  <a:srgbClr val="CC9131"/>
                </a:solidFill>
                <a:effectLst/>
                <a:hlinkClick r:id="rId3">
                  <a:extLst>
                    <a:ext uri="{A12FA001-AC4F-418D-AE19-62706E023703}">
                      <ahyp:hlinkClr xmlns:ahyp="http://schemas.microsoft.com/office/drawing/2018/hyperlinkcolor" val="tx"/>
                    </a:ext>
                  </a:extLst>
                </a:hlinkClick>
              </a:rPr>
            </a:br>
            <a:endParaRPr lang="en-IE" dirty="0">
              <a:solidFill>
                <a:srgbClr val="CC9131"/>
              </a:solidFill>
            </a:endParaRPr>
          </a:p>
        </p:txBody>
      </p:sp>
    </p:spTree>
    <p:extLst>
      <p:ext uri="{BB962C8B-B14F-4D97-AF65-F5344CB8AC3E}">
        <p14:creationId xmlns:p14="http://schemas.microsoft.com/office/powerpoint/2010/main" val="1031492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0F957E-8CC3-42F3-919D-50885CF5AD30}"/>
              </a:ext>
            </a:extLst>
          </p:cNvPr>
          <p:cNvSpPr>
            <a:spLocks noGrp="1"/>
          </p:cNvSpPr>
          <p:nvPr>
            <p:ph type="body" sz="quarter" idx="14"/>
          </p:nvPr>
        </p:nvSpPr>
        <p:spPr>
          <a:xfrm>
            <a:off x="7796323" y="4066747"/>
            <a:ext cx="741820" cy="833406"/>
          </a:xfrm>
        </p:spPr>
        <p:txBody>
          <a:bodyPr>
            <a:normAutofit fontScale="70000" lnSpcReduction="20000"/>
          </a:bodyPr>
          <a:lstStyle/>
          <a:p>
            <a:endParaRPr lang="en-IE" dirty="0"/>
          </a:p>
        </p:txBody>
      </p:sp>
      <p:sp>
        <p:nvSpPr>
          <p:cNvPr id="7" name="Text Placeholder 6">
            <a:extLst>
              <a:ext uri="{FF2B5EF4-FFF2-40B4-BE49-F238E27FC236}">
                <a16:creationId xmlns:a16="http://schemas.microsoft.com/office/drawing/2014/main" id="{C7F9EDB7-69CF-41D5-B00C-151FDDE4A6D4}"/>
              </a:ext>
            </a:extLst>
          </p:cNvPr>
          <p:cNvSpPr>
            <a:spLocks noGrp="1"/>
          </p:cNvSpPr>
          <p:nvPr>
            <p:ph type="body" sz="quarter" idx="15"/>
          </p:nvPr>
        </p:nvSpPr>
        <p:spPr>
          <a:xfrm>
            <a:off x="2418942" y="201118"/>
            <a:ext cx="901464" cy="1080712"/>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id="{9F0CA8DB-E62E-4754-9DE9-F20C9EF03AE2}"/>
              </a:ext>
            </a:extLst>
          </p:cNvPr>
          <p:cNvSpPr>
            <a:spLocks noGrp="1"/>
          </p:cNvSpPr>
          <p:nvPr>
            <p:ph type="body" sz="quarter" idx="13"/>
          </p:nvPr>
        </p:nvSpPr>
        <p:spPr>
          <a:xfrm>
            <a:off x="2959463" y="1636698"/>
            <a:ext cx="6442406" cy="2395196"/>
          </a:xfrm>
        </p:spPr>
        <p:txBody>
          <a:bodyPr>
            <a:normAutofit fontScale="25000" lnSpcReduction="20000"/>
          </a:bodyPr>
          <a:lstStyle/>
          <a:p>
            <a:pPr fontAlgn="base">
              <a:lnSpc>
                <a:spcPct val="120000"/>
              </a:lnSpc>
            </a:pPr>
            <a:r>
              <a:rPr lang="es-ES_tradnl" sz="12000" b="1" dirty="0">
                <a:latin typeface="GuardianTextEgyptian"/>
              </a:rPr>
              <a:t>Ya sea desde el punto de vista de la salud humana, del medio ambiente o del clima, nuestro sistema alimentario es actualmente insostenible y, teniendo en cuenta los retos que planteará el aumento de la población mundial, es algo realmente [serio].</a:t>
            </a:r>
          </a:p>
          <a:p>
            <a:pPr fontAlgn="base">
              <a:lnSpc>
                <a:spcPct val="120000"/>
              </a:lnSpc>
            </a:pPr>
            <a:r>
              <a:rPr lang="en-US" sz="9600" b="1" i="0" dirty="0">
                <a:latin typeface="GuardianTextEgyptian"/>
              </a:rPr>
              <a:t>– </a:t>
            </a:r>
            <a:r>
              <a:rPr lang="en-US" sz="9600" b="1" i="0" dirty="0">
                <a:latin typeface="GuardianTextEgyptian"/>
                <a:hlinkClick r:id="rId2"/>
              </a:rPr>
              <a:t>Tim Benton</a:t>
            </a:r>
            <a:r>
              <a:rPr lang="en-US" sz="9600" b="1" i="0" dirty="0">
                <a:latin typeface="GuardianTextEgyptian"/>
              </a:rPr>
              <a:t>, Universidad de Leeds </a:t>
            </a:r>
            <a:endParaRPr lang="en-US" sz="9600" b="1" i="0" dirty="0">
              <a:effectLst/>
              <a:latin typeface="GuardianTextEgyptian"/>
            </a:endParaRPr>
          </a:p>
          <a:p>
            <a:br>
              <a:rPr lang="en-US" u="none" strike="noStrike" dirty="0">
                <a:solidFill>
                  <a:srgbClr val="C70000"/>
                </a:solidFill>
                <a:effectLst/>
                <a:hlinkClick r:id="rId3"/>
              </a:rPr>
            </a:br>
            <a:endParaRPr lang="en-IE" dirty="0"/>
          </a:p>
        </p:txBody>
      </p:sp>
    </p:spTree>
    <p:extLst>
      <p:ext uri="{BB962C8B-B14F-4D97-AF65-F5344CB8AC3E}">
        <p14:creationId xmlns:p14="http://schemas.microsoft.com/office/powerpoint/2010/main" val="442623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7916734-AF9D-4051-B098-95EB7407CF56}"/>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p:blipFill>
        <p:spPr>
          <a:xfrm flipH="1">
            <a:off x="6540500" y="-14288"/>
            <a:ext cx="5651500" cy="6262688"/>
          </a:xfrm>
        </p:spPr>
      </p:pic>
      <p:sp>
        <p:nvSpPr>
          <p:cNvPr id="6" name="Text Placeholder 5">
            <a:extLst>
              <a:ext uri="{FF2B5EF4-FFF2-40B4-BE49-F238E27FC236}">
                <a16:creationId xmlns:a16="http://schemas.microsoft.com/office/drawing/2014/main" id="{6DA5D30D-BC18-43FC-A773-7FD6F334EB24}"/>
              </a:ext>
            </a:extLst>
          </p:cNvPr>
          <p:cNvSpPr>
            <a:spLocks noGrp="1"/>
          </p:cNvSpPr>
          <p:nvPr>
            <p:ph type="body" sz="quarter" idx="19"/>
          </p:nvPr>
        </p:nvSpPr>
        <p:spPr/>
        <p:txBody>
          <a:bodyPr/>
          <a:lstStyle/>
          <a:p>
            <a:r>
              <a:rPr lang="en-US" b="1" dirty="0">
                <a:solidFill>
                  <a:srgbClr val="F5C05B"/>
                </a:solidFill>
              </a:rPr>
              <a:t>¿</a:t>
            </a:r>
            <a:r>
              <a:rPr lang="en-US" b="1" dirty="0" err="1">
                <a:solidFill>
                  <a:srgbClr val="F5C05B"/>
                </a:solidFill>
              </a:rPr>
              <a:t>Cuál</a:t>
            </a:r>
            <a:r>
              <a:rPr lang="en-US" b="1" dirty="0">
                <a:solidFill>
                  <a:srgbClr val="F5C05B"/>
                </a:solidFill>
              </a:rPr>
              <a:t> </a:t>
            </a:r>
            <a:r>
              <a:rPr lang="en-US" b="1" dirty="0" err="1">
                <a:solidFill>
                  <a:srgbClr val="F5C05B"/>
                </a:solidFill>
              </a:rPr>
              <a:t>es</a:t>
            </a:r>
            <a:r>
              <a:rPr lang="en-US" b="1" dirty="0">
                <a:solidFill>
                  <a:srgbClr val="F5C05B"/>
                </a:solidFill>
              </a:rPr>
              <a:t> el </a:t>
            </a:r>
            <a:r>
              <a:rPr lang="en-US" b="1" dirty="0" err="1">
                <a:solidFill>
                  <a:srgbClr val="F5C05B"/>
                </a:solidFill>
              </a:rPr>
              <a:t>problema</a:t>
            </a:r>
            <a:r>
              <a:rPr lang="en-US" b="1" dirty="0">
                <a:solidFill>
                  <a:srgbClr val="F5C05B"/>
                </a:solidFill>
              </a:rPr>
              <a:t>? </a:t>
            </a:r>
            <a:endParaRPr lang="en-IE" b="1" dirty="0">
              <a:solidFill>
                <a:srgbClr val="F5C05B"/>
              </a:solidFill>
            </a:endParaRPr>
          </a:p>
        </p:txBody>
      </p:sp>
      <p:sp>
        <p:nvSpPr>
          <p:cNvPr id="7" name="Text Placeholder 6">
            <a:extLst>
              <a:ext uri="{FF2B5EF4-FFF2-40B4-BE49-F238E27FC236}">
                <a16:creationId xmlns:a16="http://schemas.microsoft.com/office/drawing/2014/main" id="{2657495C-5088-4C38-AC55-F7411A3568D3}"/>
              </a:ext>
            </a:extLst>
          </p:cNvPr>
          <p:cNvSpPr>
            <a:spLocks noGrp="1"/>
          </p:cNvSpPr>
          <p:nvPr>
            <p:ph type="body" sz="quarter" idx="20"/>
          </p:nvPr>
        </p:nvSpPr>
        <p:spPr>
          <a:xfrm>
            <a:off x="586551" y="1786300"/>
            <a:ext cx="6097277" cy="3947440"/>
          </a:xfrm>
        </p:spPr>
        <p:txBody>
          <a:bodyPr/>
          <a:lstStyle/>
          <a:p>
            <a:pPr marL="342900" indent="-342900">
              <a:buFontTx/>
              <a:buChar char="-"/>
            </a:pPr>
            <a:r>
              <a:rPr lang="es-ES" dirty="0"/>
              <a:t>El sistema alimentario está roto, ya que el informe del IPCC de 2021 sugiere que hasta el 37% de las emisiones de gases de efecto invernadero provienen del sistema alimentario mundial. Al mismo tiempo, entre 720 y 811 millones de personas pasarán hambre en 2020, mientras que 1.900 millones de personas se consideran obesas en todo el mundo. </a:t>
            </a:r>
          </a:p>
          <a:p>
            <a:pPr marL="342900" indent="-342900">
              <a:buFontTx/>
              <a:buChar char="-"/>
            </a:pPr>
            <a:r>
              <a:rPr lang="es-ES" dirty="0"/>
              <a:t>Algunos de los principales problemas a los que se enfrenta la agricultura van desde un sistema desigual hasta la degradación del suelo y el uso de pesticidas</a:t>
            </a:r>
            <a:r>
              <a:rPr lang="en-US" dirty="0"/>
              <a:t>. </a:t>
            </a:r>
          </a:p>
          <a:p>
            <a:pPr marL="342900" indent="-342900">
              <a:buFontTx/>
              <a:buChar char="-"/>
            </a:pPr>
            <a:endParaRPr lang="en-IE" dirty="0"/>
          </a:p>
        </p:txBody>
      </p:sp>
    </p:spTree>
    <p:extLst>
      <p:ext uri="{BB962C8B-B14F-4D97-AF65-F5344CB8AC3E}">
        <p14:creationId xmlns:p14="http://schemas.microsoft.com/office/powerpoint/2010/main" val="2244274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Potting a young plant">
            <a:extLst>
              <a:ext uri="{FF2B5EF4-FFF2-40B4-BE49-F238E27FC236}">
                <a16:creationId xmlns:a16="http://schemas.microsoft.com/office/drawing/2014/main" id="{F7916734-AF9D-4051-B098-95EB7407CF56}"/>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b="-8794"/>
          <a:stretch/>
        </p:blipFill>
        <p:spPr>
          <a:xfrm flipH="1">
            <a:off x="6540500" y="-14288"/>
            <a:ext cx="5651500" cy="6262688"/>
          </a:xfrm>
        </p:spPr>
      </p:pic>
      <p:sp>
        <p:nvSpPr>
          <p:cNvPr id="6" name="Text Placeholder 5">
            <a:extLst>
              <a:ext uri="{FF2B5EF4-FFF2-40B4-BE49-F238E27FC236}">
                <a16:creationId xmlns:a16="http://schemas.microsoft.com/office/drawing/2014/main" id="{6DA5D30D-BC18-43FC-A773-7FD6F334EB24}"/>
              </a:ext>
            </a:extLst>
          </p:cNvPr>
          <p:cNvSpPr>
            <a:spLocks noGrp="1"/>
          </p:cNvSpPr>
          <p:nvPr>
            <p:ph type="body" sz="quarter" idx="19"/>
          </p:nvPr>
        </p:nvSpPr>
        <p:spPr/>
        <p:txBody>
          <a:bodyPr>
            <a:normAutofit fontScale="70000" lnSpcReduction="20000"/>
          </a:bodyPr>
          <a:lstStyle/>
          <a:p>
            <a:r>
              <a:rPr lang="en-IE" b="1" dirty="0" err="1">
                <a:solidFill>
                  <a:srgbClr val="406F70"/>
                </a:solidFill>
              </a:rPr>
              <a:t>Externalidades</a:t>
            </a:r>
            <a:r>
              <a:rPr lang="en-IE" b="1" dirty="0">
                <a:solidFill>
                  <a:srgbClr val="406F70"/>
                </a:solidFill>
              </a:rPr>
              <a:t> del Sistema </a:t>
            </a:r>
            <a:r>
              <a:rPr lang="en-IE" b="1" dirty="0" err="1">
                <a:solidFill>
                  <a:srgbClr val="406F70"/>
                </a:solidFill>
              </a:rPr>
              <a:t>Alimentario</a:t>
            </a:r>
            <a:endParaRPr lang="en-IE" b="1" dirty="0">
              <a:solidFill>
                <a:srgbClr val="406F70"/>
              </a:solidFill>
            </a:endParaRPr>
          </a:p>
        </p:txBody>
      </p:sp>
      <p:sp>
        <p:nvSpPr>
          <p:cNvPr id="7" name="Text Placeholder 6">
            <a:extLst>
              <a:ext uri="{FF2B5EF4-FFF2-40B4-BE49-F238E27FC236}">
                <a16:creationId xmlns:a16="http://schemas.microsoft.com/office/drawing/2014/main" id="{2657495C-5088-4C38-AC55-F7411A3568D3}"/>
              </a:ext>
            </a:extLst>
          </p:cNvPr>
          <p:cNvSpPr>
            <a:spLocks noGrp="1"/>
          </p:cNvSpPr>
          <p:nvPr>
            <p:ph type="body" sz="quarter" idx="20"/>
          </p:nvPr>
        </p:nvSpPr>
        <p:spPr>
          <a:xfrm>
            <a:off x="540832" y="1508761"/>
            <a:ext cx="5830577" cy="4587240"/>
          </a:xfrm>
        </p:spPr>
        <p:txBody>
          <a:bodyPr/>
          <a:lstStyle/>
          <a:p>
            <a:pPr marL="342900" indent="-342900">
              <a:buFontTx/>
              <a:buChar char="-"/>
            </a:pPr>
            <a:r>
              <a:rPr lang="es-ES" sz="2100" dirty="0">
                <a:solidFill>
                  <a:srgbClr val="406F70"/>
                </a:solidFill>
              </a:rPr>
              <a:t>Las externalidades son un término clave en la sostenibilidad que se refiere a los costes ajenos al precio. </a:t>
            </a:r>
          </a:p>
          <a:p>
            <a:pPr marL="342900" indent="-342900">
              <a:buFontTx/>
              <a:buChar char="-"/>
            </a:pPr>
            <a:r>
              <a:rPr lang="es-ES" sz="2100" dirty="0">
                <a:solidFill>
                  <a:srgbClr val="406F70"/>
                </a:solidFill>
              </a:rPr>
              <a:t>El sistema alimentario se rige por la necesidad de alimentos baratos que impulsa la producción en masa.  </a:t>
            </a:r>
          </a:p>
          <a:p>
            <a:pPr marL="342900" indent="-342900">
              <a:buFontTx/>
              <a:buChar char="-"/>
            </a:pPr>
            <a:r>
              <a:rPr lang="es-ES" sz="2100" dirty="0">
                <a:solidFill>
                  <a:srgbClr val="406F70"/>
                </a:solidFill>
              </a:rPr>
              <a:t>Esta producción tiene muchos efectos negativos en el medio ambiente, desde las emisiones de gases de efecto invernadero hasta la degradación del suelo y la pérdida de biodiversidad. </a:t>
            </a:r>
          </a:p>
          <a:p>
            <a:pPr marL="342900" indent="-342900">
              <a:buFontTx/>
              <a:buChar char="-"/>
            </a:pPr>
            <a:r>
              <a:rPr lang="es-ES" sz="2100" dirty="0">
                <a:solidFill>
                  <a:srgbClr val="406F70"/>
                </a:solidFill>
              </a:rPr>
              <a:t>Estos factores contribuyen a aumentar los riesgos futuros de la producción de alimentos, por lo que la agricultura debe tener más en cuenta estos aspectos</a:t>
            </a:r>
            <a:r>
              <a:rPr lang="en-US" sz="2100" dirty="0">
                <a:solidFill>
                  <a:srgbClr val="406F70"/>
                </a:solidFill>
              </a:rPr>
              <a:t>. </a:t>
            </a:r>
            <a:endParaRPr lang="en-IE" sz="2100" dirty="0">
              <a:solidFill>
                <a:srgbClr val="406F70"/>
              </a:solidFill>
            </a:endParaRPr>
          </a:p>
        </p:txBody>
      </p:sp>
    </p:spTree>
    <p:extLst>
      <p:ext uri="{BB962C8B-B14F-4D97-AF65-F5344CB8AC3E}">
        <p14:creationId xmlns:p14="http://schemas.microsoft.com/office/powerpoint/2010/main" val="1960917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7916734-AF9D-4051-B098-95EB7407CF56}"/>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b="-17097"/>
          <a:stretch/>
        </p:blipFill>
        <p:spPr>
          <a:xfrm flipH="1">
            <a:off x="6540500" y="-14288"/>
            <a:ext cx="5651500" cy="6262688"/>
          </a:xfrm>
        </p:spPr>
      </p:pic>
      <p:sp>
        <p:nvSpPr>
          <p:cNvPr id="6" name="Text Placeholder 5">
            <a:extLst>
              <a:ext uri="{FF2B5EF4-FFF2-40B4-BE49-F238E27FC236}">
                <a16:creationId xmlns:a16="http://schemas.microsoft.com/office/drawing/2014/main" id="{6DA5D30D-BC18-43FC-A773-7FD6F334EB24}"/>
              </a:ext>
            </a:extLst>
          </p:cNvPr>
          <p:cNvSpPr>
            <a:spLocks noGrp="1"/>
          </p:cNvSpPr>
          <p:nvPr>
            <p:ph type="body" sz="quarter" idx="19"/>
          </p:nvPr>
        </p:nvSpPr>
        <p:spPr/>
        <p:txBody>
          <a:bodyPr/>
          <a:lstStyle/>
          <a:p>
            <a:r>
              <a:rPr lang="en-IE" b="1" dirty="0" err="1">
                <a:solidFill>
                  <a:srgbClr val="406F70"/>
                </a:solidFill>
              </a:rPr>
              <a:t>Uso</a:t>
            </a:r>
            <a:r>
              <a:rPr lang="en-IE" b="1" dirty="0">
                <a:solidFill>
                  <a:srgbClr val="406F70"/>
                </a:solidFill>
              </a:rPr>
              <a:t> de </a:t>
            </a:r>
            <a:r>
              <a:rPr lang="en-IE" b="1" dirty="0" err="1">
                <a:solidFill>
                  <a:srgbClr val="406F70"/>
                </a:solidFill>
              </a:rPr>
              <a:t>Pesticidas</a:t>
            </a:r>
            <a:endParaRPr lang="en-IE" b="1" dirty="0">
              <a:solidFill>
                <a:srgbClr val="406F70"/>
              </a:solidFill>
            </a:endParaRPr>
          </a:p>
        </p:txBody>
      </p:sp>
      <p:sp>
        <p:nvSpPr>
          <p:cNvPr id="7" name="Text Placeholder 6">
            <a:extLst>
              <a:ext uri="{FF2B5EF4-FFF2-40B4-BE49-F238E27FC236}">
                <a16:creationId xmlns:a16="http://schemas.microsoft.com/office/drawing/2014/main" id="{2657495C-5088-4C38-AC55-F7411A3568D3}"/>
              </a:ext>
            </a:extLst>
          </p:cNvPr>
          <p:cNvSpPr>
            <a:spLocks noGrp="1"/>
          </p:cNvSpPr>
          <p:nvPr>
            <p:ph type="body" sz="quarter" idx="20"/>
          </p:nvPr>
        </p:nvSpPr>
        <p:spPr>
          <a:xfrm>
            <a:off x="181964" y="1688328"/>
            <a:ext cx="6556291" cy="3947440"/>
          </a:xfrm>
        </p:spPr>
        <p:txBody>
          <a:bodyPr/>
          <a:lstStyle/>
          <a:p>
            <a:pPr marL="342900" indent="-342900">
              <a:buFontTx/>
              <a:buChar char="-"/>
            </a:pPr>
            <a:r>
              <a:rPr lang="en-US" dirty="0">
                <a:solidFill>
                  <a:srgbClr val="406F70"/>
                </a:solidFill>
              </a:rPr>
              <a:t> </a:t>
            </a:r>
            <a:r>
              <a:rPr lang="es-ES" dirty="0">
                <a:solidFill>
                  <a:srgbClr val="406F70"/>
                </a:solidFill>
              </a:rPr>
              <a:t>Los pesticidas, herbicidas y fungicidas se utilizan en la agricultura a gran escala para proteger los cultivos y mejorar la eficiencia. </a:t>
            </a:r>
          </a:p>
          <a:p>
            <a:pPr marL="342900" indent="-342900">
              <a:buFontTx/>
              <a:buChar char="-"/>
            </a:pPr>
            <a:r>
              <a:rPr lang="es-ES" dirty="0">
                <a:solidFill>
                  <a:srgbClr val="406F70"/>
                </a:solidFill>
              </a:rPr>
              <a:t>A pesar de que los plaguicidas se esparcen en la tierra, a menudo llegan a los cursos de agua, extendiendo el daño a ecosistemas enteros. </a:t>
            </a:r>
          </a:p>
          <a:p>
            <a:pPr marL="342900" indent="-342900">
              <a:buFontTx/>
              <a:buChar char="-"/>
            </a:pPr>
            <a:r>
              <a:rPr lang="es-ES" dirty="0">
                <a:solidFill>
                  <a:srgbClr val="406F70"/>
                </a:solidFill>
              </a:rPr>
              <a:t>Los plaguicidas también se han relacionado con problemas de salud humana, desde el cáncer hasta la enfermedad de Alzheimer.</a:t>
            </a:r>
          </a:p>
          <a:p>
            <a:pPr marL="342900" indent="-342900">
              <a:buFontTx/>
              <a:buChar char="-"/>
            </a:pPr>
            <a:r>
              <a:rPr lang="es-ES" dirty="0">
                <a:solidFill>
                  <a:srgbClr val="406F70"/>
                </a:solidFill>
              </a:rPr>
              <a:t>La UE ha reconocido el impacto perjudicial de los plaguicidas sintéticos y ha fijado el objetivo de reducir su uso en un 50% para 2030.</a:t>
            </a:r>
            <a:endParaRPr lang="en-IE" dirty="0">
              <a:solidFill>
                <a:srgbClr val="406F70"/>
              </a:solidFill>
            </a:endParaRPr>
          </a:p>
        </p:txBody>
      </p:sp>
    </p:spTree>
    <p:extLst>
      <p:ext uri="{BB962C8B-B14F-4D97-AF65-F5344CB8AC3E}">
        <p14:creationId xmlns:p14="http://schemas.microsoft.com/office/powerpoint/2010/main" val="2042656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8554A35-3E35-9A4D-A2B0-891CDA96B8DF}"/>
              </a:ext>
            </a:extLst>
          </p:cNvPr>
          <p:cNvSpPr>
            <a:spLocks noGrp="1"/>
          </p:cNvSpPr>
          <p:nvPr>
            <p:ph type="body" sz="quarter" idx="15"/>
          </p:nvPr>
        </p:nvSpPr>
        <p:spPr/>
        <p:txBody>
          <a:bodyPr/>
          <a:lstStyle/>
          <a:p>
            <a:r>
              <a:rPr lang="en-US" dirty="0"/>
              <a:t>01</a:t>
            </a:r>
          </a:p>
        </p:txBody>
      </p:sp>
      <p:sp>
        <p:nvSpPr>
          <p:cNvPr id="5" name="Text Placeholder 4">
            <a:extLst>
              <a:ext uri="{FF2B5EF4-FFF2-40B4-BE49-F238E27FC236}">
                <a16:creationId xmlns:a16="http://schemas.microsoft.com/office/drawing/2014/main" id="{132FB6A1-362A-4B4A-BCAE-985900F42B5B}"/>
              </a:ext>
            </a:extLst>
          </p:cNvPr>
          <p:cNvSpPr>
            <a:spLocks noGrp="1"/>
          </p:cNvSpPr>
          <p:nvPr>
            <p:ph type="body" sz="quarter" idx="12"/>
          </p:nvPr>
        </p:nvSpPr>
        <p:spPr/>
        <p:txBody>
          <a:bodyPr>
            <a:normAutofit/>
          </a:bodyPr>
          <a:lstStyle/>
          <a:p>
            <a:r>
              <a:rPr lang="en-US" sz="2800" b="1" dirty="0"/>
              <a:t>La </a:t>
            </a:r>
            <a:r>
              <a:rPr lang="en-US" sz="2800" b="1" dirty="0" err="1"/>
              <a:t>Ciencia</a:t>
            </a:r>
            <a:r>
              <a:rPr lang="en-US" sz="2800" b="1" dirty="0"/>
              <a:t> de la Comida</a:t>
            </a:r>
            <a:endParaRPr lang="en-US" sz="2800" b="1" dirty="0">
              <a:cs typeface="Calibri"/>
            </a:endParaRPr>
          </a:p>
        </p:txBody>
      </p:sp>
      <p:sp>
        <p:nvSpPr>
          <p:cNvPr id="14" name="Text Placeholder 13">
            <a:extLst>
              <a:ext uri="{FF2B5EF4-FFF2-40B4-BE49-F238E27FC236}">
                <a16:creationId xmlns:a16="http://schemas.microsoft.com/office/drawing/2014/main" id="{62C8B2B6-3844-D74E-9C38-524A4DDC9776}"/>
              </a:ext>
            </a:extLst>
          </p:cNvPr>
          <p:cNvSpPr>
            <a:spLocks noGrp="1"/>
          </p:cNvSpPr>
          <p:nvPr>
            <p:ph type="body" sz="quarter" idx="16"/>
          </p:nvPr>
        </p:nvSpPr>
        <p:spPr/>
        <p:txBody>
          <a:bodyPr/>
          <a:lstStyle/>
          <a:p>
            <a:r>
              <a:rPr lang="en-US" dirty="0"/>
              <a:t>02</a:t>
            </a:r>
          </a:p>
        </p:txBody>
      </p:sp>
      <p:sp>
        <p:nvSpPr>
          <p:cNvPr id="7" name="Text Placeholder 6">
            <a:extLst>
              <a:ext uri="{FF2B5EF4-FFF2-40B4-BE49-F238E27FC236}">
                <a16:creationId xmlns:a16="http://schemas.microsoft.com/office/drawing/2014/main" id="{827FF1A0-C344-4C20-9424-DCE3AA7BA6BD}"/>
              </a:ext>
            </a:extLst>
          </p:cNvPr>
          <p:cNvSpPr>
            <a:spLocks noGrp="1"/>
          </p:cNvSpPr>
          <p:nvPr>
            <p:ph type="body" sz="quarter" idx="17"/>
          </p:nvPr>
        </p:nvSpPr>
        <p:spPr>
          <a:xfrm>
            <a:off x="6294870" y="1604453"/>
            <a:ext cx="4430795" cy="1090160"/>
          </a:xfrm>
        </p:spPr>
        <p:txBody>
          <a:bodyPr>
            <a:normAutofit/>
          </a:bodyPr>
          <a:lstStyle/>
          <a:p>
            <a:r>
              <a:rPr lang="en-US" sz="2800" b="1" dirty="0" err="1"/>
              <a:t>Tecnología</a:t>
            </a:r>
            <a:r>
              <a:rPr lang="en-US" sz="2800" b="1" dirty="0"/>
              <a:t> en la </a:t>
            </a:r>
            <a:r>
              <a:rPr lang="en-US" sz="2800" b="1" dirty="0" err="1"/>
              <a:t>Producción</a:t>
            </a:r>
            <a:endParaRPr lang="en-US" sz="2800" dirty="0"/>
          </a:p>
        </p:txBody>
      </p:sp>
      <p:sp>
        <p:nvSpPr>
          <p:cNvPr id="15" name="Text Placeholder 14">
            <a:extLst>
              <a:ext uri="{FF2B5EF4-FFF2-40B4-BE49-F238E27FC236}">
                <a16:creationId xmlns:a16="http://schemas.microsoft.com/office/drawing/2014/main" id="{75A2178C-712C-C74A-BF74-2B6627DDDCD8}"/>
              </a:ext>
            </a:extLst>
          </p:cNvPr>
          <p:cNvSpPr>
            <a:spLocks noGrp="1"/>
          </p:cNvSpPr>
          <p:nvPr>
            <p:ph type="body" sz="quarter" idx="18"/>
          </p:nvPr>
        </p:nvSpPr>
        <p:spPr/>
        <p:txBody>
          <a:bodyPr/>
          <a:lstStyle/>
          <a:p>
            <a:r>
              <a:rPr lang="en-US" dirty="0"/>
              <a:t>03</a:t>
            </a:r>
          </a:p>
        </p:txBody>
      </p:sp>
      <p:sp>
        <p:nvSpPr>
          <p:cNvPr id="9" name="Text Placeholder 8">
            <a:extLst>
              <a:ext uri="{FF2B5EF4-FFF2-40B4-BE49-F238E27FC236}">
                <a16:creationId xmlns:a16="http://schemas.microsoft.com/office/drawing/2014/main" id="{B23F9455-3E65-4511-9F4D-F9CBEB05AEB7}"/>
              </a:ext>
            </a:extLst>
          </p:cNvPr>
          <p:cNvSpPr>
            <a:spLocks noGrp="1"/>
          </p:cNvSpPr>
          <p:nvPr>
            <p:ph type="body" sz="quarter" idx="19"/>
          </p:nvPr>
        </p:nvSpPr>
        <p:spPr>
          <a:xfrm>
            <a:off x="6264921" y="2812405"/>
            <a:ext cx="4757307" cy="1090160"/>
          </a:xfrm>
        </p:spPr>
        <p:txBody>
          <a:bodyPr>
            <a:normAutofit/>
          </a:bodyPr>
          <a:lstStyle/>
          <a:p>
            <a:r>
              <a:rPr lang="en-US" sz="2800" b="1" dirty="0" err="1"/>
              <a:t>Tecnología</a:t>
            </a:r>
            <a:r>
              <a:rPr lang="en-US" sz="2800" b="1" dirty="0"/>
              <a:t> en el </a:t>
            </a:r>
            <a:r>
              <a:rPr lang="en-US" sz="2800" b="1" dirty="0" err="1"/>
              <a:t>Procesamiento</a:t>
            </a:r>
            <a:r>
              <a:rPr lang="en-US" sz="2800" b="1" dirty="0"/>
              <a:t> </a:t>
            </a:r>
            <a:endParaRPr lang="en-IE" sz="2800" dirty="0"/>
          </a:p>
        </p:txBody>
      </p:sp>
      <p:sp>
        <p:nvSpPr>
          <p:cNvPr id="16" name="Text Placeholder 15">
            <a:extLst>
              <a:ext uri="{FF2B5EF4-FFF2-40B4-BE49-F238E27FC236}">
                <a16:creationId xmlns:a16="http://schemas.microsoft.com/office/drawing/2014/main" id="{EC0BD143-935E-9849-B699-C14C331F1505}"/>
              </a:ext>
            </a:extLst>
          </p:cNvPr>
          <p:cNvSpPr>
            <a:spLocks noGrp="1"/>
          </p:cNvSpPr>
          <p:nvPr>
            <p:ph type="body" sz="quarter" idx="20"/>
          </p:nvPr>
        </p:nvSpPr>
        <p:spPr/>
        <p:txBody>
          <a:bodyPr/>
          <a:lstStyle/>
          <a:p>
            <a:r>
              <a:rPr lang="en-US" dirty="0">
                <a:solidFill>
                  <a:srgbClr val="044449"/>
                </a:solidFill>
              </a:rPr>
              <a:t>04</a:t>
            </a:r>
          </a:p>
        </p:txBody>
      </p:sp>
      <p:sp>
        <p:nvSpPr>
          <p:cNvPr id="17" name="Text Placeholder 16">
            <a:extLst>
              <a:ext uri="{FF2B5EF4-FFF2-40B4-BE49-F238E27FC236}">
                <a16:creationId xmlns:a16="http://schemas.microsoft.com/office/drawing/2014/main" id="{230AEABB-5FA6-9349-9467-F4BC21FA54D5}"/>
              </a:ext>
            </a:extLst>
          </p:cNvPr>
          <p:cNvSpPr>
            <a:spLocks noGrp="1"/>
          </p:cNvSpPr>
          <p:nvPr>
            <p:ph type="body" sz="quarter" idx="21"/>
          </p:nvPr>
        </p:nvSpPr>
        <p:spPr/>
        <p:txBody>
          <a:bodyPr>
            <a:normAutofit/>
          </a:bodyPr>
          <a:lstStyle/>
          <a:p>
            <a:r>
              <a:rPr lang="es-ES_tradnl" sz="2800" dirty="0"/>
              <a:t>Compromiso con los Proveedores</a:t>
            </a:r>
            <a:endParaRPr lang="en-US" sz="2800" dirty="0"/>
          </a:p>
        </p:txBody>
      </p:sp>
      <p:sp>
        <p:nvSpPr>
          <p:cNvPr id="18" name="Text Placeholder 17">
            <a:extLst>
              <a:ext uri="{FF2B5EF4-FFF2-40B4-BE49-F238E27FC236}">
                <a16:creationId xmlns:a16="http://schemas.microsoft.com/office/drawing/2014/main" id="{DA7FCD7D-5A46-8546-A07C-9747D8924877}"/>
              </a:ext>
            </a:extLst>
          </p:cNvPr>
          <p:cNvSpPr>
            <a:spLocks noGrp="1"/>
          </p:cNvSpPr>
          <p:nvPr>
            <p:ph type="body" sz="quarter" idx="22"/>
          </p:nvPr>
        </p:nvSpPr>
        <p:spPr>
          <a:xfrm>
            <a:off x="6264921" y="5165944"/>
            <a:ext cx="5186850" cy="1090160"/>
          </a:xfrm>
        </p:spPr>
        <p:txBody>
          <a:bodyPr>
            <a:normAutofit/>
          </a:bodyPr>
          <a:lstStyle/>
          <a:p>
            <a:r>
              <a:rPr lang="es-ES_tradnl" sz="2000" b="1" dirty="0"/>
              <a:t>BIEN HECHO - HAS COMPLETADO EL PROGRAMA DE SOSTENIMIENTO</a:t>
            </a:r>
            <a:r>
              <a:rPr lang="en-US" sz="2000" b="1" dirty="0"/>
              <a:t>!</a:t>
            </a:r>
          </a:p>
        </p:txBody>
      </p:sp>
      <p:sp>
        <p:nvSpPr>
          <p:cNvPr id="2" name="Text Placeholder 1">
            <a:extLst>
              <a:ext uri="{FF2B5EF4-FFF2-40B4-BE49-F238E27FC236}">
                <a16:creationId xmlns:a16="http://schemas.microsoft.com/office/drawing/2014/main" id="{B4321ABF-C849-4D92-936A-D4E74F4E972C}"/>
              </a:ext>
            </a:extLst>
          </p:cNvPr>
          <p:cNvSpPr>
            <a:spLocks noGrp="1"/>
          </p:cNvSpPr>
          <p:nvPr>
            <p:ph type="body" sz="quarter" idx="13"/>
          </p:nvPr>
        </p:nvSpPr>
        <p:spPr>
          <a:xfrm>
            <a:off x="479565" y="907100"/>
            <a:ext cx="3821205" cy="697353"/>
          </a:xfrm>
        </p:spPr>
        <p:txBody>
          <a:bodyPr/>
          <a:lstStyle/>
          <a:p>
            <a:r>
              <a:rPr lang="en-US" b="1" dirty="0" err="1">
                <a:solidFill>
                  <a:srgbClr val="406F70"/>
                </a:solidFill>
              </a:rPr>
              <a:t>Módulo</a:t>
            </a:r>
            <a:r>
              <a:rPr lang="en-US" b="1" dirty="0">
                <a:solidFill>
                  <a:srgbClr val="406F70"/>
                </a:solidFill>
              </a:rPr>
              <a:t> 6</a:t>
            </a:r>
            <a:endParaRPr lang="en-IE" b="1" dirty="0">
              <a:solidFill>
                <a:srgbClr val="406F70"/>
              </a:solidFill>
            </a:endParaRPr>
          </a:p>
        </p:txBody>
      </p:sp>
      <p:sp>
        <p:nvSpPr>
          <p:cNvPr id="3" name="Text Placeholder 2">
            <a:extLst>
              <a:ext uri="{FF2B5EF4-FFF2-40B4-BE49-F238E27FC236}">
                <a16:creationId xmlns:a16="http://schemas.microsoft.com/office/drawing/2014/main" id="{5168E007-6E0A-412E-9583-8F9805013688}"/>
              </a:ext>
            </a:extLst>
          </p:cNvPr>
          <p:cNvSpPr>
            <a:spLocks noGrp="1"/>
          </p:cNvSpPr>
          <p:nvPr>
            <p:ph type="body" sz="quarter" idx="14"/>
          </p:nvPr>
        </p:nvSpPr>
        <p:spPr>
          <a:xfrm>
            <a:off x="740229" y="2149533"/>
            <a:ext cx="3448946" cy="3855027"/>
          </a:xfrm>
        </p:spPr>
        <p:txBody>
          <a:bodyPr/>
          <a:lstStyle/>
          <a:p>
            <a:pPr algn="just"/>
            <a:r>
              <a:rPr lang="es-ES_tradnl" sz="2300" dirty="0">
                <a:solidFill>
                  <a:srgbClr val="406F70"/>
                </a:solidFill>
                <a:ea typeface="+mn-lt"/>
                <a:cs typeface="+mn-lt"/>
              </a:rPr>
              <a:t>En nuestro último módulo de SOSTENIMIENTO, aprenderá cómo la tecnología está cambiando los alimentos que comemos y cómo las empresas de servicios alimentarios pueden tomar mejores decisiones de abastecimiento para la salud de sus clientes, y la salud del planeta</a:t>
            </a:r>
            <a:r>
              <a:rPr lang="en-IE" sz="2300" dirty="0">
                <a:solidFill>
                  <a:srgbClr val="406F70"/>
                </a:solidFill>
                <a:ea typeface="+mn-lt"/>
                <a:cs typeface="+mn-lt"/>
              </a:rPr>
              <a:t>. </a:t>
            </a:r>
          </a:p>
          <a:p>
            <a:pPr algn="just"/>
            <a:endParaRPr lang="en-IE" sz="2300" dirty="0">
              <a:solidFill>
                <a:srgbClr val="406F70"/>
              </a:solidFill>
              <a:ea typeface="+mn-lt"/>
              <a:cs typeface="+mn-lt"/>
            </a:endParaRPr>
          </a:p>
          <a:p>
            <a:pPr marL="342900" indent="-342900">
              <a:buChar char="•"/>
            </a:pPr>
            <a:endParaRPr lang="en-IE" sz="1800" dirty="0">
              <a:ea typeface="+mn-lt"/>
              <a:cs typeface="+mn-lt"/>
            </a:endParaRPr>
          </a:p>
          <a:p>
            <a:endParaRPr lang="en-IE" dirty="0">
              <a:solidFill>
                <a:srgbClr val="406F70"/>
              </a:solidFill>
            </a:endParaRPr>
          </a:p>
        </p:txBody>
      </p:sp>
    </p:spTree>
    <p:extLst>
      <p:ext uri="{BB962C8B-B14F-4D97-AF65-F5344CB8AC3E}">
        <p14:creationId xmlns:p14="http://schemas.microsoft.com/office/powerpoint/2010/main" val="2744703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7916734-AF9D-4051-B098-95EB7407CF56}"/>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t="-5242"/>
          <a:stretch/>
        </p:blipFill>
        <p:spPr>
          <a:xfrm flipH="1">
            <a:off x="6540500" y="-14288"/>
            <a:ext cx="5651500" cy="6262688"/>
          </a:xfrm>
        </p:spPr>
      </p:pic>
      <p:sp>
        <p:nvSpPr>
          <p:cNvPr id="6" name="Text Placeholder 5">
            <a:extLst>
              <a:ext uri="{FF2B5EF4-FFF2-40B4-BE49-F238E27FC236}">
                <a16:creationId xmlns:a16="http://schemas.microsoft.com/office/drawing/2014/main" id="{6DA5D30D-BC18-43FC-A773-7FD6F334EB24}"/>
              </a:ext>
            </a:extLst>
          </p:cNvPr>
          <p:cNvSpPr>
            <a:spLocks noGrp="1"/>
          </p:cNvSpPr>
          <p:nvPr>
            <p:ph type="body" sz="quarter" idx="19"/>
          </p:nvPr>
        </p:nvSpPr>
        <p:spPr/>
        <p:txBody>
          <a:bodyPr/>
          <a:lstStyle/>
          <a:p>
            <a:r>
              <a:rPr lang="en-IE" b="1" dirty="0" err="1">
                <a:solidFill>
                  <a:srgbClr val="406F70"/>
                </a:solidFill>
              </a:rPr>
              <a:t>Uso</a:t>
            </a:r>
            <a:r>
              <a:rPr lang="en-IE" b="1" dirty="0">
                <a:solidFill>
                  <a:srgbClr val="406F70"/>
                </a:solidFill>
              </a:rPr>
              <a:t> de </a:t>
            </a:r>
            <a:r>
              <a:rPr lang="en-IE" b="1" dirty="0" err="1">
                <a:solidFill>
                  <a:srgbClr val="406F70"/>
                </a:solidFill>
              </a:rPr>
              <a:t>Fertilizantes</a:t>
            </a:r>
            <a:endParaRPr lang="en-IE" b="1" dirty="0">
              <a:solidFill>
                <a:srgbClr val="406F70"/>
              </a:solidFill>
            </a:endParaRPr>
          </a:p>
        </p:txBody>
      </p:sp>
      <p:sp>
        <p:nvSpPr>
          <p:cNvPr id="7" name="Text Placeholder 6">
            <a:extLst>
              <a:ext uri="{FF2B5EF4-FFF2-40B4-BE49-F238E27FC236}">
                <a16:creationId xmlns:a16="http://schemas.microsoft.com/office/drawing/2014/main" id="{2657495C-5088-4C38-AC55-F7411A3568D3}"/>
              </a:ext>
            </a:extLst>
          </p:cNvPr>
          <p:cNvSpPr>
            <a:spLocks noGrp="1"/>
          </p:cNvSpPr>
          <p:nvPr>
            <p:ph type="body" sz="quarter" idx="20"/>
          </p:nvPr>
        </p:nvSpPr>
        <p:spPr>
          <a:xfrm>
            <a:off x="586552" y="1786300"/>
            <a:ext cx="6042848" cy="4843100"/>
          </a:xfrm>
        </p:spPr>
        <p:txBody>
          <a:bodyPr/>
          <a:lstStyle/>
          <a:p>
            <a:pPr marL="342900" indent="-342900">
              <a:buFontTx/>
              <a:buChar char="-"/>
            </a:pPr>
            <a:r>
              <a:rPr lang="es-ES" dirty="0">
                <a:solidFill>
                  <a:srgbClr val="406F70"/>
                </a:solidFill>
              </a:rPr>
              <a:t>Los agricultores y pequeños productores utilizan a diario los fertilizantes para ayudar a los cultivos a crecer, reponiendo en el suelo los minerales que se han agotado. </a:t>
            </a:r>
          </a:p>
          <a:p>
            <a:pPr marL="342900" indent="-342900">
              <a:buFontTx/>
              <a:buChar char="-"/>
            </a:pPr>
            <a:r>
              <a:rPr lang="es-ES" dirty="0">
                <a:solidFill>
                  <a:srgbClr val="406F70"/>
                </a:solidFill>
              </a:rPr>
              <a:t>Los nitratos y los fosfatos son importantes para el crecimiento de las plantas, pero los problemas surgen cuando se filtran a los cursos de agua </a:t>
            </a:r>
          </a:p>
          <a:p>
            <a:pPr marL="342900" indent="-342900">
              <a:buFontTx/>
              <a:buChar char="-"/>
            </a:pPr>
            <a:r>
              <a:rPr lang="es-ES" dirty="0">
                <a:solidFill>
                  <a:srgbClr val="406F70"/>
                </a:solidFill>
              </a:rPr>
              <a:t>El nitrógeno estimula la proliferación de algas en las masas de agua, perturbando el ecosistema natural.</a:t>
            </a:r>
            <a:endParaRPr lang="en-US" dirty="0">
              <a:solidFill>
                <a:srgbClr val="406F70"/>
              </a:solidFill>
            </a:endParaRPr>
          </a:p>
        </p:txBody>
      </p:sp>
    </p:spTree>
    <p:extLst>
      <p:ext uri="{BB962C8B-B14F-4D97-AF65-F5344CB8AC3E}">
        <p14:creationId xmlns:p14="http://schemas.microsoft.com/office/powerpoint/2010/main" val="2305382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7916734-AF9D-4051-B098-95EB7407CF56}"/>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p:blipFill>
        <p:spPr>
          <a:xfrm flipH="1">
            <a:off x="6540500" y="-14288"/>
            <a:ext cx="5651500" cy="6262688"/>
          </a:xfrm>
        </p:spPr>
      </p:pic>
      <p:sp>
        <p:nvSpPr>
          <p:cNvPr id="6" name="Text Placeholder 5">
            <a:extLst>
              <a:ext uri="{FF2B5EF4-FFF2-40B4-BE49-F238E27FC236}">
                <a16:creationId xmlns:a16="http://schemas.microsoft.com/office/drawing/2014/main" id="{6DA5D30D-BC18-43FC-A773-7FD6F334EB24}"/>
              </a:ext>
            </a:extLst>
          </p:cNvPr>
          <p:cNvSpPr>
            <a:spLocks noGrp="1"/>
          </p:cNvSpPr>
          <p:nvPr>
            <p:ph type="body" sz="quarter" idx="19"/>
          </p:nvPr>
        </p:nvSpPr>
        <p:spPr/>
        <p:txBody>
          <a:bodyPr>
            <a:normAutofit fontScale="85000" lnSpcReduction="10000"/>
          </a:bodyPr>
          <a:lstStyle/>
          <a:p>
            <a:r>
              <a:rPr lang="en-IE" b="1" dirty="0">
                <a:solidFill>
                  <a:srgbClr val="406F70"/>
                </a:solidFill>
              </a:rPr>
              <a:t>Cadena de </a:t>
            </a:r>
            <a:r>
              <a:rPr lang="en-IE" b="1" dirty="0" err="1">
                <a:solidFill>
                  <a:srgbClr val="406F70"/>
                </a:solidFill>
              </a:rPr>
              <a:t>Suministro</a:t>
            </a:r>
            <a:r>
              <a:rPr lang="en-IE" b="1" dirty="0">
                <a:solidFill>
                  <a:srgbClr val="406F70"/>
                </a:solidFill>
              </a:rPr>
              <a:t> </a:t>
            </a:r>
            <a:r>
              <a:rPr lang="en-IE" b="1" dirty="0" err="1">
                <a:solidFill>
                  <a:srgbClr val="406F70"/>
                </a:solidFill>
              </a:rPr>
              <a:t>Desigual</a:t>
            </a:r>
            <a:endParaRPr lang="en-IE" b="1" dirty="0">
              <a:solidFill>
                <a:srgbClr val="406F70"/>
              </a:solidFill>
            </a:endParaRPr>
          </a:p>
        </p:txBody>
      </p:sp>
      <p:sp>
        <p:nvSpPr>
          <p:cNvPr id="7" name="Text Placeholder 6">
            <a:extLst>
              <a:ext uri="{FF2B5EF4-FFF2-40B4-BE49-F238E27FC236}">
                <a16:creationId xmlns:a16="http://schemas.microsoft.com/office/drawing/2014/main" id="{2657495C-5088-4C38-AC55-F7411A3568D3}"/>
              </a:ext>
            </a:extLst>
          </p:cNvPr>
          <p:cNvSpPr>
            <a:spLocks noGrp="1"/>
          </p:cNvSpPr>
          <p:nvPr>
            <p:ph type="body" sz="quarter" idx="20"/>
          </p:nvPr>
        </p:nvSpPr>
        <p:spPr>
          <a:xfrm>
            <a:off x="483873" y="1681299"/>
            <a:ext cx="6140820" cy="4705940"/>
          </a:xfrm>
        </p:spPr>
        <p:txBody>
          <a:bodyPr/>
          <a:lstStyle/>
          <a:p>
            <a:pPr marL="342900" indent="-342900">
              <a:buFontTx/>
              <a:buChar char="-"/>
            </a:pPr>
            <a:r>
              <a:rPr lang="es-ES" sz="2200" dirty="0">
                <a:solidFill>
                  <a:srgbClr val="406F70"/>
                </a:solidFill>
              </a:rPr>
              <a:t>El sistema alimentario no funciona de forma aislada, sino que está influido por </a:t>
            </a:r>
            <a:r>
              <a:rPr lang="es-ES" sz="2200" b="1" dirty="0">
                <a:solidFill>
                  <a:srgbClr val="406F70"/>
                </a:solidFill>
              </a:rPr>
              <a:t>contextos sociales, políticos, económicos y medioambientales</a:t>
            </a:r>
            <a:r>
              <a:rPr lang="es-ES" sz="2200" dirty="0">
                <a:solidFill>
                  <a:srgbClr val="406F70"/>
                </a:solidFill>
              </a:rPr>
              <a:t>. </a:t>
            </a:r>
          </a:p>
          <a:p>
            <a:pPr marL="342900" indent="-342900">
              <a:buFontTx/>
              <a:buChar char="-"/>
            </a:pPr>
            <a:r>
              <a:rPr lang="es-ES" sz="2200" dirty="0">
                <a:solidFill>
                  <a:srgbClr val="406F70"/>
                </a:solidFill>
              </a:rPr>
              <a:t>Gran parte de los alimentos que se consumen en Occidente se producen en el Sur global, donde los países dependen en exceso de las exportaciones de alimentos y no tienen poder en la cadena de suministro. </a:t>
            </a:r>
          </a:p>
          <a:p>
            <a:pPr marL="342900" indent="-342900">
              <a:buFontTx/>
              <a:buChar char="-"/>
            </a:pPr>
            <a:r>
              <a:rPr lang="es-ES" sz="2200" dirty="0">
                <a:solidFill>
                  <a:srgbClr val="406F70"/>
                </a:solidFill>
              </a:rPr>
              <a:t>El impacto medioambiental de la producción de estos alimentos afecta a estos países, pero la mayoría de los beneficios del sistema alimentario van a parar a los países consumidores finales.</a:t>
            </a:r>
            <a:endParaRPr lang="en-US" sz="2200" dirty="0">
              <a:solidFill>
                <a:srgbClr val="406F70"/>
              </a:solidFill>
            </a:endParaRPr>
          </a:p>
          <a:p>
            <a:pPr marL="342900" indent="-342900">
              <a:buFontTx/>
              <a:buChar char="-"/>
            </a:pPr>
            <a:endParaRPr lang="en-IE" sz="2200" dirty="0"/>
          </a:p>
        </p:txBody>
      </p:sp>
    </p:spTree>
    <p:extLst>
      <p:ext uri="{BB962C8B-B14F-4D97-AF65-F5344CB8AC3E}">
        <p14:creationId xmlns:p14="http://schemas.microsoft.com/office/powerpoint/2010/main" val="1653340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95AE4F-6E97-41D8-BCD1-ADE84E590A72}"/>
              </a:ext>
            </a:extLst>
          </p:cNvPr>
          <p:cNvSpPr>
            <a:spLocks noGrp="1"/>
          </p:cNvSpPr>
          <p:nvPr>
            <p:ph type="body" sz="quarter" idx="13"/>
          </p:nvPr>
        </p:nvSpPr>
        <p:spPr/>
        <p:txBody>
          <a:bodyPr vert="horz" lIns="91440" tIns="45720" rIns="91440" bIns="45720" rtlCol="0" anchor="t">
            <a:normAutofit fontScale="92500" lnSpcReduction="20000"/>
          </a:bodyPr>
          <a:lstStyle/>
          <a:p>
            <a:r>
              <a:rPr lang="es-ES_tradnl" sz="2800" b="1" dirty="0">
                <a:solidFill>
                  <a:srgbClr val="406F70"/>
                </a:solidFill>
              </a:rPr>
              <a:t>¿Sabías que se necesitan hasta 140 litros de agua para producir un chupito de café expreso?</a:t>
            </a:r>
          </a:p>
        </p:txBody>
      </p:sp>
      <p:sp>
        <p:nvSpPr>
          <p:cNvPr id="4" name="Picture Placeholder 3">
            <a:extLst>
              <a:ext uri="{FF2B5EF4-FFF2-40B4-BE49-F238E27FC236}">
                <a16:creationId xmlns:a16="http://schemas.microsoft.com/office/drawing/2014/main" id="{A4AEE129-BF81-4DC2-8607-E5F0529D0435}"/>
              </a:ext>
            </a:extLst>
          </p:cNvPr>
          <p:cNvSpPr>
            <a:spLocks noGrp="1"/>
          </p:cNvSpPr>
          <p:nvPr>
            <p:ph type="pic" sz="quarter" idx="15"/>
          </p:nvPr>
        </p:nvSpPr>
        <p:spPr/>
      </p:sp>
      <p:sp>
        <p:nvSpPr>
          <p:cNvPr id="6" name="Oval 5">
            <a:extLst>
              <a:ext uri="{FF2B5EF4-FFF2-40B4-BE49-F238E27FC236}">
                <a16:creationId xmlns:a16="http://schemas.microsoft.com/office/drawing/2014/main" id="{B5D6A71C-19B0-4B72-9ADC-CC28686C1C6A}"/>
              </a:ext>
            </a:extLst>
          </p:cNvPr>
          <p:cNvSpPr/>
          <p:nvPr/>
        </p:nvSpPr>
        <p:spPr>
          <a:xfrm>
            <a:off x="1200877" y="852598"/>
            <a:ext cx="1790700" cy="975485"/>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rgbClr val="085156"/>
                </a:solidFill>
              </a:rPr>
              <a:t>VER</a:t>
            </a:r>
            <a:endParaRPr lang="en-IE" dirty="0"/>
          </a:p>
        </p:txBody>
      </p:sp>
      <p:sp>
        <p:nvSpPr>
          <p:cNvPr id="8" name="TextBox 7">
            <a:extLst>
              <a:ext uri="{FF2B5EF4-FFF2-40B4-BE49-F238E27FC236}">
                <a16:creationId xmlns:a16="http://schemas.microsoft.com/office/drawing/2014/main" id="{08025E1D-9B08-4572-9AC9-6E9594C29E10}"/>
              </a:ext>
            </a:extLst>
          </p:cNvPr>
          <p:cNvSpPr txBox="1"/>
          <p:nvPr/>
        </p:nvSpPr>
        <p:spPr>
          <a:xfrm>
            <a:off x="9177454" y="1700992"/>
            <a:ext cx="2798956" cy="4493537"/>
          </a:xfrm>
          <a:prstGeom prst="rect">
            <a:avLst/>
          </a:prstGeom>
          <a:noFill/>
        </p:spPr>
        <p:txBody>
          <a:bodyPr wrap="square" rtlCol="0">
            <a:spAutoFit/>
          </a:bodyPr>
          <a:lstStyle/>
          <a:p>
            <a:pPr algn="ctr"/>
            <a:r>
              <a:rPr lang="es-ES_tradnl" sz="2200" dirty="0">
                <a:solidFill>
                  <a:srgbClr val="406F70"/>
                </a:solidFill>
              </a:rPr>
              <a:t>El agua virtual es un concepto importante a la hora de entender las implicaciones globales de nuestras elecciones alimentarias</a:t>
            </a:r>
            <a:r>
              <a:rPr lang="en-US" sz="2200" dirty="0">
                <a:solidFill>
                  <a:srgbClr val="406F70"/>
                </a:solidFill>
              </a:rPr>
              <a:t>.  </a:t>
            </a:r>
          </a:p>
          <a:p>
            <a:pPr algn="ctr"/>
            <a:endParaRPr lang="en-US" sz="2200" dirty="0">
              <a:solidFill>
                <a:srgbClr val="406F70"/>
              </a:solidFill>
            </a:endParaRPr>
          </a:p>
          <a:p>
            <a:pPr algn="ctr"/>
            <a:r>
              <a:rPr lang="es-ES_tradnl" sz="2200" b="1" dirty="0">
                <a:solidFill>
                  <a:srgbClr val="406F70"/>
                </a:solidFill>
                <a:highlight>
                  <a:srgbClr val="F5C05B"/>
                </a:highlight>
              </a:rPr>
              <a:t>EJERCICIO</a:t>
            </a:r>
          </a:p>
          <a:p>
            <a:pPr algn="ctr"/>
            <a:r>
              <a:rPr lang="es-ES_tradnl" sz="2200" b="1" dirty="0">
                <a:solidFill>
                  <a:srgbClr val="406F70"/>
                </a:solidFill>
                <a:highlight>
                  <a:srgbClr val="F5C05B"/>
                </a:highlight>
              </a:rPr>
              <a:t>Investiga cuánta agua se utiliza para producir ciertos productos que ofreces</a:t>
            </a:r>
            <a:r>
              <a:rPr lang="en-US" sz="2200" dirty="0">
                <a:solidFill>
                  <a:srgbClr val="406F70"/>
                </a:solidFill>
              </a:rPr>
              <a:t>.  </a:t>
            </a:r>
            <a:endParaRPr lang="en-IE" sz="2200" dirty="0">
              <a:solidFill>
                <a:srgbClr val="406F70"/>
              </a:solidFill>
            </a:endParaRPr>
          </a:p>
        </p:txBody>
      </p:sp>
      <p:pic>
        <p:nvPicPr>
          <p:cNvPr id="11" name="Online Media 10" title="Virtual Water">
            <a:hlinkClick r:id="" action="ppaction://media"/>
            <a:extLst>
              <a:ext uri="{FF2B5EF4-FFF2-40B4-BE49-F238E27FC236}">
                <a16:creationId xmlns:a16="http://schemas.microsoft.com/office/drawing/2014/main" id="{AE0AA528-48AF-45DC-AC4C-956E29230830}"/>
              </a:ext>
            </a:extLst>
          </p:cNvPr>
          <p:cNvPicPr>
            <a:picLocks noRot="1" noChangeAspect="1"/>
          </p:cNvPicPr>
          <p:nvPr>
            <a:videoFile r:link="rId1"/>
            <p:extLst>
              <p:ext uri="{DAA4B4D4-6D71-4841-9C94-3DE7FCFB9230}">
                <p14:media xmlns:p14="http://schemas.microsoft.com/office/powerpoint/2010/main" r:link="rId2"/>
              </p:ext>
            </p:extLst>
          </p:nvPr>
        </p:nvPicPr>
        <p:blipFill>
          <a:blip r:embed="rId5"/>
          <a:stretch>
            <a:fillRect/>
          </a:stretch>
        </p:blipFill>
        <p:spPr>
          <a:xfrm>
            <a:off x="3202577" y="1893434"/>
            <a:ext cx="5625012" cy="3478212"/>
          </a:xfrm>
          <a:prstGeom prst="rect">
            <a:avLst/>
          </a:prstGeom>
        </p:spPr>
      </p:pic>
      <p:sp>
        <p:nvSpPr>
          <p:cNvPr id="3" name="TextBox 2">
            <a:extLst>
              <a:ext uri="{FF2B5EF4-FFF2-40B4-BE49-F238E27FC236}">
                <a16:creationId xmlns:a16="http://schemas.microsoft.com/office/drawing/2014/main" id="{5994C1EA-8CA0-4EF7-9D6C-367CD9D930D3}"/>
              </a:ext>
            </a:extLst>
          </p:cNvPr>
          <p:cNvSpPr txBox="1"/>
          <p:nvPr/>
        </p:nvSpPr>
        <p:spPr>
          <a:xfrm>
            <a:off x="609600" y="6050844"/>
            <a:ext cx="3691467" cy="307777"/>
          </a:xfrm>
          <a:prstGeom prst="rect">
            <a:avLst/>
          </a:prstGeom>
          <a:noFill/>
        </p:spPr>
        <p:txBody>
          <a:bodyPr wrap="square" rtlCol="0">
            <a:spAutoFit/>
          </a:bodyPr>
          <a:lstStyle/>
          <a:p>
            <a:r>
              <a:rPr lang="en-IE" sz="1400" dirty="0">
                <a:hlinkClick r:id="rId6"/>
              </a:rPr>
              <a:t>Virtual Water - YouTube</a:t>
            </a:r>
            <a:endParaRPr lang="en-IE" sz="1400" dirty="0"/>
          </a:p>
        </p:txBody>
      </p:sp>
    </p:spTree>
    <p:extLst>
      <p:ext uri="{BB962C8B-B14F-4D97-AF65-F5344CB8AC3E}">
        <p14:creationId xmlns:p14="http://schemas.microsoft.com/office/powerpoint/2010/main" val="39784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Dry cracking soil">
            <a:extLst>
              <a:ext uri="{FF2B5EF4-FFF2-40B4-BE49-F238E27FC236}">
                <a16:creationId xmlns:a16="http://schemas.microsoft.com/office/drawing/2014/main" id="{F7916734-AF9D-4051-B098-95EB7407CF56}"/>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p:blipFill>
        <p:spPr>
          <a:xfrm flipH="1">
            <a:off x="6540500" y="-14288"/>
            <a:ext cx="5651500" cy="6262688"/>
          </a:xfrm>
        </p:spPr>
      </p:pic>
      <p:sp>
        <p:nvSpPr>
          <p:cNvPr id="6" name="Text Placeholder 5">
            <a:extLst>
              <a:ext uri="{FF2B5EF4-FFF2-40B4-BE49-F238E27FC236}">
                <a16:creationId xmlns:a16="http://schemas.microsoft.com/office/drawing/2014/main" id="{6DA5D30D-BC18-43FC-A773-7FD6F334EB24}"/>
              </a:ext>
            </a:extLst>
          </p:cNvPr>
          <p:cNvSpPr>
            <a:spLocks noGrp="1"/>
          </p:cNvSpPr>
          <p:nvPr>
            <p:ph type="body" sz="quarter" idx="19"/>
          </p:nvPr>
        </p:nvSpPr>
        <p:spPr/>
        <p:txBody>
          <a:bodyPr/>
          <a:lstStyle/>
          <a:p>
            <a:r>
              <a:rPr lang="en-IE" b="1" dirty="0" err="1">
                <a:solidFill>
                  <a:srgbClr val="406F70"/>
                </a:solidFill>
              </a:rPr>
              <a:t>Degradación</a:t>
            </a:r>
            <a:r>
              <a:rPr lang="en-IE" b="1" dirty="0">
                <a:solidFill>
                  <a:srgbClr val="406F70"/>
                </a:solidFill>
              </a:rPr>
              <a:t> del </a:t>
            </a:r>
            <a:r>
              <a:rPr lang="en-IE" b="1" dirty="0" err="1">
                <a:solidFill>
                  <a:srgbClr val="406F70"/>
                </a:solidFill>
              </a:rPr>
              <a:t>Suelo</a:t>
            </a:r>
            <a:r>
              <a:rPr lang="en-IE" b="1" dirty="0">
                <a:solidFill>
                  <a:srgbClr val="406F70"/>
                </a:solidFill>
              </a:rPr>
              <a:t> </a:t>
            </a:r>
          </a:p>
        </p:txBody>
      </p:sp>
      <p:sp>
        <p:nvSpPr>
          <p:cNvPr id="7" name="Text Placeholder 6">
            <a:extLst>
              <a:ext uri="{FF2B5EF4-FFF2-40B4-BE49-F238E27FC236}">
                <a16:creationId xmlns:a16="http://schemas.microsoft.com/office/drawing/2014/main" id="{2657495C-5088-4C38-AC55-F7411A3568D3}"/>
              </a:ext>
            </a:extLst>
          </p:cNvPr>
          <p:cNvSpPr>
            <a:spLocks noGrp="1"/>
          </p:cNvSpPr>
          <p:nvPr>
            <p:ph type="body" sz="quarter" idx="20"/>
          </p:nvPr>
        </p:nvSpPr>
        <p:spPr>
          <a:xfrm>
            <a:off x="372466" y="1775414"/>
            <a:ext cx="6091834" cy="4655866"/>
          </a:xfrm>
        </p:spPr>
        <p:txBody>
          <a:bodyPr/>
          <a:lstStyle/>
          <a:p>
            <a:pPr marL="342900" indent="-342900">
              <a:buFontTx/>
              <a:buChar char="-"/>
            </a:pPr>
            <a:r>
              <a:rPr lang="es-ES" sz="2000" dirty="0">
                <a:solidFill>
                  <a:srgbClr val="406F70"/>
                </a:solidFill>
                <a:cs typeface="Calibri"/>
              </a:rPr>
              <a:t>Las prácticas agrícolas intensivas también contribuyen de forma significativa a los 39 millones de hectáreas de suelo que se degradan cada año en el mundo (una superficie del tamaño de Zimbabue), y suponen una demanda de aproximadamente el 70% del agua dulce mundial.</a:t>
            </a:r>
          </a:p>
          <a:p>
            <a:pPr marL="342900" indent="-342900">
              <a:buFontTx/>
              <a:buChar char="-"/>
            </a:pPr>
            <a:r>
              <a:rPr lang="es-ES" sz="2000" dirty="0">
                <a:solidFill>
                  <a:srgbClr val="406F70"/>
                </a:solidFill>
                <a:cs typeface="Calibri"/>
              </a:rPr>
              <a:t>El carbono se almacena en nuestro suelo a través de un hongo llamado micelio. Esto lo mantiene fuera de la atmósfera y genera un mayor rendimiento de los cultivos. </a:t>
            </a:r>
          </a:p>
          <a:p>
            <a:pPr marL="342900" indent="-342900">
              <a:buFontTx/>
              <a:buChar char="-"/>
            </a:pPr>
            <a:r>
              <a:rPr lang="es-ES" sz="2000" dirty="0">
                <a:solidFill>
                  <a:srgbClr val="406F70"/>
                </a:solidFill>
                <a:cs typeface="Calibri"/>
              </a:rPr>
              <a:t>Los procesos agrícolas intrusivos, como la labranza, el arado y el pastoreo excesivo, alteran las capas del suelo y provocan su degradación</a:t>
            </a:r>
            <a:r>
              <a:rPr lang="en-US" sz="2000" dirty="0">
                <a:solidFill>
                  <a:srgbClr val="406F70"/>
                </a:solidFill>
                <a:cs typeface="Calibri"/>
              </a:rPr>
              <a:t>. </a:t>
            </a:r>
            <a:endParaRPr lang="en-IE" sz="2000" dirty="0">
              <a:solidFill>
                <a:srgbClr val="406F70"/>
              </a:solidFill>
              <a:cs typeface="Calibri"/>
            </a:endParaRPr>
          </a:p>
          <a:p>
            <a:pPr marL="342900" indent="-342900">
              <a:buFontTx/>
              <a:buChar char="-"/>
            </a:pPr>
            <a:endParaRPr lang="en-IE" sz="2000" dirty="0"/>
          </a:p>
        </p:txBody>
      </p:sp>
    </p:spTree>
    <p:extLst>
      <p:ext uri="{BB962C8B-B14F-4D97-AF65-F5344CB8AC3E}">
        <p14:creationId xmlns:p14="http://schemas.microsoft.com/office/powerpoint/2010/main" val="3699320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A5D30D-BC18-43FC-A773-7FD6F334EB24}"/>
              </a:ext>
            </a:extLst>
          </p:cNvPr>
          <p:cNvSpPr>
            <a:spLocks noGrp="1"/>
          </p:cNvSpPr>
          <p:nvPr>
            <p:ph type="body" sz="quarter" idx="16"/>
          </p:nvPr>
        </p:nvSpPr>
        <p:spPr/>
        <p:txBody>
          <a:bodyPr/>
          <a:lstStyle/>
          <a:p>
            <a:r>
              <a:rPr lang="en-IE" b="1" dirty="0" err="1">
                <a:solidFill>
                  <a:srgbClr val="406F70"/>
                </a:solidFill>
              </a:rPr>
              <a:t>Agricultura</a:t>
            </a:r>
            <a:r>
              <a:rPr lang="en-IE" b="1" dirty="0">
                <a:solidFill>
                  <a:srgbClr val="406F70"/>
                </a:solidFill>
              </a:rPr>
              <a:t> </a:t>
            </a:r>
            <a:r>
              <a:rPr lang="en-IE" b="1" dirty="0" err="1">
                <a:solidFill>
                  <a:srgbClr val="406F70"/>
                </a:solidFill>
              </a:rPr>
              <a:t>Regenerativa</a:t>
            </a:r>
            <a:endParaRPr lang="en-IE" b="1" dirty="0">
              <a:solidFill>
                <a:srgbClr val="406F70"/>
              </a:solidFill>
            </a:endParaRPr>
          </a:p>
        </p:txBody>
      </p:sp>
      <p:sp>
        <p:nvSpPr>
          <p:cNvPr id="7" name="Text Placeholder 6">
            <a:extLst>
              <a:ext uri="{FF2B5EF4-FFF2-40B4-BE49-F238E27FC236}">
                <a16:creationId xmlns:a16="http://schemas.microsoft.com/office/drawing/2014/main" id="{2657495C-5088-4C38-AC55-F7411A3568D3}"/>
              </a:ext>
            </a:extLst>
          </p:cNvPr>
          <p:cNvSpPr>
            <a:spLocks noGrp="1"/>
          </p:cNvSpPr>
          <p:nvPr>
            <p:ph type="body" sz="quarter" idx="17"/>
          </p:nvPr>
        </p:nvSpPr>
        <p:spPr>
          <a:xfrm>
            <a:off x="5331823" y="1940016"/>
            <a:ext cx="6675515" cy="4521744"/>
          </a:xfrm>
        </p:spPr>
        <p:txBody>
          <a:bodyPr/>
          <a:lstStyle/>
          <a:p>
            <a:pPr marL="342900" indent="-342900">
              <a:buFontTx/>
              <a:buChar char="-"/>
            </a:pPr>
            <a:r>
              <a:rPr lang="es-ES" sz="2000" dirty="0"/>
              <a:t>En los últimos años se ha prestado mayor atención a la agricultura regenerativa.</a:t>
            </a:r>
          </a:p>
          <a:p>
            <a:pPr marL="342900" indent="-342900">
              <a:buFontTx/>
              <a:buChar char="-"/>
            </a:pPr>
            <a:r>
              <a:rPr lang="es-ES" sz="2000" dirty="0"/>
              <a:t>Al imitar a la naturaleza, la agricultura regenerativa rejuvenece la tierra y mejora masivamente la capacidad del suelo para capturar y almacenar carbono. </a:t>
            </a:r>
          </a:p>
          <a:p>
            <a:pPr marL="342900" indent="-342900">
              <a:buFontTx/>
              <a:buChar char="-"/>
            </a:pPr>
            <a:r>
              <a:rPr lang="es-ES" sz="2000" dirty="0"/>
              <a:t>Mientras que la agricultura regenerativa se ha hecho popular en la agricultura a pequeña escala, la cantidad de mano de obra necesaria para implementar un enfoque regenerativo ha actuado como una barrera de entrada para las explotaciones más grandes. </a:t>
            </a:r>
          </a:p>
          <a:p>
            <a:pPr marL="342900" indent="-342900">
              <a:buFontTx/>
              <a:buChar char="-"/>
            </a:pPr>
            <a:r>
              <a:rPr lang="es-ES" sz="2000" dirty="0"/>
              <a:t>Las nuevas tecnologías ofrecen la oportunidad de sustituir la agricultura intrusiva por la tecnología inteligente</a:t>
            </a:r>
            <a:r>
              <a:rPr lang="en-US" sz="2000" dirty="0"/>
              <a:t>. </a:t>
            </a:r>
            <a:endParaRPr lang="en-IE" sz="2000" dirty="0"/>
          </a:p>
        </p:txBody>
      </p:sp>
      <p:pic>
        <p:nvPicPr>
          <p:cNvPr id="9" name="Picture Placeholder 8" descr="Potting a young plant">
            <a:extLst>
              <a:ext uri="{FF2B5EF4-FFF2-40B4-BE49-F238E27FC236}">
                <a16:creationId xmlns:a16="http://schemas.microsoft.com/office/drawing/2014/main" id="{F7916734-AF9D-4051-B098-95EB7407CF56}"/>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p:blipFill>
        <p:spPr>
          <a:xfrm>
            <a:off x="0" y="-14989"/>
            <a:ext cx="5651292" cy="6261962"/>
          </a:xfrm>
        </p:spPr>
      </p:pic>
    </p:spTree>
    <p:extLst>
      <p:ext uri="{BB962C8B-B14F-4D97-AF65-F5344CB8AC3E}">
        <p14:creationId xmlns:p14="http://schemas.microsoft.com/office/powerpoint/2010/main" val="4229169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ree combines harvesting wheat">
            <a:extLst>
              <a:ext uri="{FF2B5EF4-FFF2-40B4-BE49-F238E27FC236}">
                <a16:creationId xmlns:a16="http://schemas.microsoft.com/office/drawing/2014/main" id="{A2570472-C4E0-4820-9400-01656967F5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7" name="Picture 6" descr="Farmers working">
            <a:extLst>
              <a:ext uri="{FF2B5EF4-FFF2-40B4-BE49-F238E27FC236}">
                <a16:creationId xmlns:a16="http://schemas.microsoft.com/office/drawing/2014/main" id="{0C7C3925-D972-445C-BBDA-1C3CD848E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5999" y="0"/>
            <a:ext cx="6096001" cy="6858000"/>
          </a:xfrm>
          <a:prstGeom prst="rect">
            <a:avLst/>
          </a:prstGeom>
        </p:spPr>
      </p:pic>
      <p:sp>
        <p:nvSpPr>
          <p:cNvPr id="8" name="TextBox 7">
            <a:extLst>
              <a:ext uri="{FF2B5EF4-FFF2-40B4-BE49-F238E27FC236}">
                <a16:creationId xmlns:a16="http://schemas.microsoft.com/office/drawing/2014/main" id="{550D67FE-624A-4FEE-A7CC-EE19AACB7D2C}"/>
              </a:ext>
            </a:extLst>
          </p:cNvPr>
          <p:cNvSpPr txBox="1"/>
          <p:nvPr/>
        </p:nvSpPr>
        <p:spPr>
          <a:xfrm>
            <a:off x="400756" y="606252"/>
            <a:ext cx="3406877" cy="1938992"/>
          </a:xfrm>
          <a:prstGeom prst="rect">
            <a:avLst/>
          </a:prstGeom>
          <a:noFill/>
        </p:spPr>
        <p:txBody>
          <a:bodyPr wrap="square" rtlCol="0">
            <a:spAutoFit/>
          </a:bodyPr>
          <a:lstStyle/>
          <a:p>
            <a:r>
              <a:rPr lang="es-ES" sz="2400" b="1" dirty="0">
                <a:solidFill>
                  <a:srgbClr val="044449"/>
                </a:solidFill>
              </a:rPr>
              <a:t>1. Competir con la naturaleza</a:t>
            </a:r>
          </a:p>
          <a:p>
            <a:r>
              <a:rPr lang="es-ES" sz="2400" b="1" dirty="0">
                <a:solidFill>
                  <a:srgbClr val="044449"/>
                </a:solidFill>
              </a:rPr>
              <a:t>2. Degradación del suelo</a:t>
            </a:r>
          </a:p>
          <a:p>
            <a:r>
              <a:rPr lang="es-ES" sz="2400" b="1" dirty="0">
                <a:solidFill>
                  <a:srgbClr val="044449"/>
                </a:solidFill>
              </a:rPr>
              <a:t>3. Monocultivo</a:t>
            </a:r>
          </a:p>
          <a:p>
            <a:r>
              <a:rPr lang="es-ES" sz="2400" b="1" dirty="0">
                <a:solidFill>
                  <a:srgbClr val="044449"/>
                </a:solidFill>
              </a:rPr>
              <a:t>4. Reduccionista</a:t>
            </a:r>
            <a:endParaRPr lang="en-IE" sz="2400" b="1" dirty="0">
              <a:solidFill>
                <a:srgbClr val="044449"/>
              </a:solidFill>
            </a:endParaRPr>
          </a:p>
        </p:txBody>
      </p:sp>
      <p:sp>
        <p:nvSpPr>
          <p:cNvPr id="9" name="TextBox 8">
            <a:extLst>
              <a:ext uri="{FF2B5EF4-FFF2-40B4-BE49-F238E27FC236}">
                <a16:creationId xmlns:a16="http://schemas.microsoft.com/office/drawing/2014/main" id="{015036C2-560B-4FB5-964A-109B26659FB2}"/>
              </a:ext>
            </a:extLst>
          </p:cNvPr>
          <p:cNvSpPr txBox="1"/>
          <p:nvPr/>
        </p:nvSpPr>
        <p:spPr>
          <a:xfrm>
            <a:off x="400756" y="0"/>
            <a:ext cx="4963724" cy="584775"/>
          </a:xfrm>
          <a:prstGeom prst="rect">
            <a:avLst/>
          </a:prstGeom>
          <a:noFill/>
        </p:spPr>
        <p:txBody>
          <a:bodyPr wrap="square" rtlCol="0">
            <a:spAutoFit/>
          </a:bodyPr>
          <a:lstStyle/>
          <a:p>
            <a:r>
              <a:rPr lang="en-IE" sz="3200" b="1" u="sng" dirty="0">
                <a:solidFill>
                  <a:srgbClr val="044449"/>
                </a:solidFill>
              </a:rPr>
              <a:t>AGRICULTURA INTENSIVA</a:t>
            </a:r>
          </a:p>
        </p:txBody>
      </p:sp>
      <p:sp>
        <p:nvSpPr>
          <p:cNvPr id="10" name="TextBox 9">
            <a:extLst>
              <a:ext uri="{FF2B5EF4-FFF2-40B4-BE49-F238E27FC236}">
                <a16:creationId xmlns:a16="http://schemas.microsoft.com/office/drawing/2014/main" id="{92EA9D0E-E5FD-4327-AA07-F7316BB941D3}"/>
              </a:ext>
            </a:extLst>
          </p:cNvPr>
          <p:cNvSpPr txBox="1"/>
          <p:nvPr/>
        </p:nvSpPr>
        <p:spPr>
          <a:xfrm>
            <a:off x="7778045" y="733523"/>
            <a:ext cx="3406877" cy="1938992"/>
          </a:xfrm>
          <a:prstGeom prst="rect">
            <a:avLst/>
          </a:prstGeom>
          <a:noFill/>
        </p:spPr>
        <p:txBody>
          <a:bodyPr wrap="square" rtlCol="0">
            <a:spAutoFit/>
          </a:bodyPr>
          <a:lstStyle/>
          <a:p>
            <a:r>
              <a:rPr lang="es-ES" sz="2400" b="1" dirty="0">
                <a:solidFill>
                  <a:srgbClr val="044449"/>
                </a:solidFill>
              </a:rPr>
              <a:t>1. Asociarse con la naturaleza</a:t>
            </a:r>
          </a:p>
          <a:p>
            <a:r>
              <a:rPr lang="es-ES" sz="2400" b="1" dirty="0">
                <a:solidFill>
                  <a:srgbClr val="044449"/>
                </a:solidFill>
              </a:rPr>
              <a:t>2. Proteger el suelo </a:t>
            </a:r>
          </a:p>
          <a:p>
            <a:r>
              <a:rPr lang="es-ES" sz="2400" b="1" dirty="0">
                <a:solidFill>
                  <a:srgbClr val="044449"/>
                </a:solidFill>
              </a:rPr>
              <a:t>3. Diversidad</a:t>
            </a:r>
          </a:p>
          <a:p>
            <a:r>
              <a:rPr lang="es-ES" sz="2400" b="1" dirty="0">
                <a:solidFill>
                  <a:srgbClr val="044449"/>
                </a:solidFill>
              </a:rPr>
              <a:t>4. Holístico</a:t>
            </a:r>
            <a:endParaRPr lang="en-IE" sz="2400" b="1" dirty="0">
              <a:solidFill>
                <a:srgbClr val="044449"/>
              </a:solidFill>
            </a:endParaRPr>
          </a:p>
        </p:txBody>
      </p:sp>
      <p:sp>
        <p:nvSpPr>
          <p:cNvPr id="11" name="TextBox 10">
            <a:extLst>
              <a:ext uri="{FF2B5EF4-FFF2-40B4-BE49-F238E27FC236}">
                <a16:creationId xmlns:a16="http://schemas.microsoft.com/office/drawing/2014/main" id="{619C629F-3BE2-471D-A60D-1FF55AD19B18}"/>
              </a:ext>
            </a:extLst>
          </p:cNvPr>
          <p:cNvSpPr txBox="1"/>
          <p:nvPr/>
        </p:nvSpPr>
        <p:spPr>
          <a:xfrm>
            <a:off x="6964681" y="0"/>
            <a:ext cx="5410200" cy="584775"/>
          </a:xfrm>
          <a:prstGeom prst="rect">
            <a:avLst/>
          </a:prstGeom>
          <a:noFill/>
        </p:spPr>
        <p:txBody>
          <a:bodyPr wrap="square" rtlCol="0">
            <a:spAutoFit/>
          </a:bodyPr>
          <a:lstStyle/>
          <a:p>
            <a:r>
              <a:rPr lang="en-IE" sz="3200" b="1" u="sng" dirty="0">
                <a:solidFill>
                  <a:srgbClr val="044449"/>
                </a:solidFill>
              </a:rPr>
              <a:t>AGRICULTURA REGENERATIVA</a:t>
            </a:r>
          </a:p>
        </p:txBody>
      </p:sp>
      <p:sp>
        <p:nvSpPr>
          <p:cNvPr id="13" name="TextBox 12">
            <a:extLst>
              <a:ext uri="{FF2B5EF4-FFF2-40B4-BE49-F238E27FC236}">
                <a16:creationId xmlns:a16="http://schemas.microsoft.com/office/drawing/2014/main" id="{1566A5B8-F290-47E0-B72A-B03689942BFE}"/>
              </a:ext>
            </a:extLst>
          </p:cNvPr>
          <p:cNvSpPr txBox="1"/>
          <p:nvPr/>
        </p:nvSpPr>
        <p:spPr>
          <a:xfrm>
            <a:off x="166511" y="6317733"/>
            <a:ext cx="6135510" cy="369332"/>
          </a:xfrm>
          <a:prstGeom prst="rect">
            <a:avLst/>
          </a:prstGeom>
          <a:noFill/>
        </p:spPr>
        <p:txBody>
          <a:bodyPr wrap="square">
            <a:spAutoFit/>
          </a:bodyPr>
          <a:lstStyle/>
          <a:p>
            <a:r>
              <a:rPr lang="en-US" b="1" dirty="0" err="1">
                <a:solidFill>
                  <a:schemeClr val="bg1"/>
                </a:solidFill>
                <a:hlinkClick r:id="rId5"/>
              </a:rPr>
              <a:t>Recurso</a:t>
            </a:r>
            <a:r>
              <a:rPr lang="en-US" sz="1800" b="1" dirty="0">
                <a:solidFill>
                  <a:schemeClr val="bg1"/>
                </a:solidFill>
                <a:hlinkClick r:id="rId5"/>
              </a:rPr>
              <a:t> </a:t>
            </a:r>
            <a:endParaRPr lang="en-IE" sz="1800" b="1" dirty="0">
              <a:solidFill>
                <a:schemeClr val="bg1"/>
              </a:solidFill>
            </a:endParaRPr>
          </a:p>
        </p:txBody>
      </p:sp>
      <p:sp>
        <p:nvSpPr>
          <p:cNvPr id="14" name="Arrow: Right 13">
            <a:extLst>
              <a:ext uri="{FF2B5EF4-FFF2-40B4-BE49-F238E27FC236}">
                <a16:creationId xmlns:a16="http://schemas.microsoft.com/office/drawing/2014/main" id="{FDCE7969-4D8E-4A4A-8490-AC7C20FAD715}"/>
              </a:ext>
            </a:extLst>
          </p:cNvPr>
          <p:cNvSpPr/>
          <p:nvPr/>
        </p:nvSpPr>
        <p:spPr>
          <a:xfrm>
            <a:off x="4953000" y="135840"/>
            <a:ext cx="2011681" cy="281877"/>
          </a:xfrm>
          <a:prstGeom prst="rightArrow">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232118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A5D30D-BC18-43FC-A773-7FD6F334EB24}"/>
              </a:ext>
            </a:extLst>
          </p:cNvPr>
          <p:cNvSpPr>
            <a:spLocks noGrp="1"/>
          </p:cNvSpPr>
          <p:nvPr>
            <p:ph type="body" sz="quarter" idx="16"/>
          </p:nvPr>
        </p:nvSpPr>
        <p:spPr/>
        <p:txBody>
          <a:bodyPr>
            <a:normAutofit fontScale="77500" lnSpcReduction="20000"/>
          </a:bodyPr>
          <a:lstStyle/>
          <a:p>
            <a:r>
              <a:rPr lang="es-ES_tradnl" b="1" dirty="0">
                <a:solidFill>
                  <a:srgbClr val="406F70"/>
                </a:solidFill>
              </a:rPr>
              <a:t>Ciencias del suelo y de las plantas</a:t>
            </a:r>
            <a:endParaRPr lang="en-IE" b="1" dirty="0">
              <a:solidFill>
                <a:srgbClr val="406F70"/>
              </a:solidFill>
            </a:endParaRPr>
          </a:p>
        </p:txBody>
      </p:sp>
      <p:sp>
        <p:nvSpPr>
          <p:cNvPr id="7" name="Text Placeholder 6">
            <a:extLst>
              <a:ext uri="{FF2B5EF4-FFF2-40B4-BE49-F238E27FC236}">
                <a16:creationId xmlns:a16="http://schemas.microsoft.com/office/drawing/2014/main" id="{2657495C-5088-4C38-AC55-F7411A3568D3}"/>
              </a:ext>
            </a:extLst>
          </p:cNvPr>
          <p:cNvSpPr>
            <a:spLocks noGrp="1"/>
          </p:cNvSpPr>
          <p:nvPr>
            <p:ph type="body" sz="quarter" idx="17"/>
          </p:nvPr>
        </p:nvSpPr>
        <p:spPr>
          <a:xfrm>
            <a:off x="5421086" y="1757136"/>
            <a:ext cx="6326206" cy="1846035"/>
          </a:xfrm>
        </p:spPr>
        <p:txBody>
          <a:bodyPr/>
          <a:lstStyle/>
          <a:p>
            <a:pPr marL="342900" indent="-342900">
              <a:buFontTx/>
              <a:buChar char="-"/>
            </a:pPr>
            <a:r>
              <a:rPr lang="es-ES_tradnl" dirty="0">
                <a:solidFill>
                  <a:srgbClr val="406F70"/>
                </a:solidFill>
              </a:rPr>
              <a:t>Probablemente, el desarrollo tecnológico más impactante en la ciencia de la producción de alimentos ha sido la mejora de nuestra comprensión del suelo y las plantas.  Un documental de </a:t>
            </a:r>
            <a:r>
              <a:rPr lang="es-ES_tradnl" dirty="0" err="1">
                <a:solidFill>
                  <a:srgbClr val="406F70"/>
                </a:solidFill>
              </a:rPr>
              <a:t>Netflix</a:t>
            </a:r>
            <a:r>
              <a:rPr lang="es-ES_tradnl" dirty="0">
                <a:solidFill>
                  <a:srgbClr val="406F70"/>
                </a:solidFill>
              </a:rPr>
              <a:t>, </a:t>
            </a:r>
            <a:r>
              <a:rPr lang="es-ES_tradnl" dirty="0" err="1">
                <a:solidFill>
                  <a:srgbClr val="406F70"/>
                </a:solidFill>
              </a:rPr>
              <a:t>Kiss</a:t>
            </a:r>
            <a:r>
              <a:rPr lang="es-ES_tradnl" dirty="0">
                <a:solidFill>
                  <a:srgbClr val="406F70"/>
                </a:solidFill>
              </a:rPr>
              <a:t> </a:t>
            </a:r>
            <a:r>
              <a:rPr lang="es-ES_tradnl" dirty="0" err="1">
                <a:solidFill>
                  <a:srgbClr val="406F70"/>
                </a:solidFill>
              </a:rPr>
              <a:t>the</a:t>
            </a:r>
            <a:r>
              <a:rPr lang="es-ES_tradnl" dirty="0">
                <a:solidFill>
                  <a:srgbClr val="406F70"/>
                </a:solidFill>
              </a:rPr>
              <a:t> </a:t>
            </a:r>
            <a:r>
              <a:rPr lang="es-ES_tradnl" dirty="0" err="1">
                <a:solidFill>
                  <a:srgbClr val="406F70"/>
                </a:solidFill>
              </a:rPr>
              <a:t>Ground</a:t>
            </a:r>
            <a:r>
              <a:rPr lang="es-ES_tradnl" dirty="0">
                <a:solidFill>
                  <a:srgbClr val="406F70"/>
                </a:solidFill>
              </a:rPr>
              <a:t>, sugiere que la agricultura regenerativa resolverá la crisis climática.</a:t>
            </a:r>
            <a:endParaRPr lang="en-US" b="1" dirty="0">
              <a:solidFill>
                <a:srgbClr val="406F70"/>
              </a:solidFill>
              <a:highlight>
                <a:srgbClr val="F5C05B"/>
              </a:highlight>
            </a:endParaRPr>
          </a:p>
        </p:txBody>
      </p:sp>
      <p:pic>
        <p:nvPicPr>
          <p:cNvPr id="9" name="Picture Placeholder 8" descr="Potting a young plant">
            <a:extLst>
              <a:ext uri="{FF2B5EF4-FFF2-40B4-BE49-F238E27FC236}">
                <a16:creationId xmlns:a16="http://schemas.microsoft.com/office/drawing/2014/main" id="{F7916734-AF9D-4051-B098-95EB7407CF56}"/>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p:blipFill>
        <p:spPr>
          <a:xfrm>
            <a:off x="0" y="-14989"/>
            <a:ext cx="5651292" cy="6261962"/>
          </a:xfrm>
        </p:spPr>
      </p:pic>
      <p:pic>
        <p:nvPicPr>
          <p:cNvPr id="1026" name="Picture 2" descr="kiss the ground poster">
            <a:extLst>
              <a:ext uri="{FF2B5EF4-FFF2-40B4-BE49-F238E27FC236}">
                <a16:creationId xmlns:a16="http://schemas.microsoft.com/office/drawing/2014/main" id="{86A352B6-73A4-4A6E-BF1E-65F5A986DC5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667" y="-14989"/>
            <a:ext cx="5694959"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Online Media 1" title="Kiss the Ground Film Trailer (2020)">
            <a:hlinkClick r:id="" action="ppaction://media"/>
            <a:extLst>
              <a:ext uri="{FF2B5EF4-FFF2-40B4-BE49-F238E27FC236}">
                <a16:creationId xmlns:a16="http://schemas.microsoft.com/office/drawing/2014/main" id="{D0F7BF94-A63B-4DE9-966B-1D0841BE17BD}"/>
              </a:ext>
            </a:extLst>
          </p:cNvPr>
          <p:cNvPicPr>
            <a:picLocks noRot="1" noChangeAspect="1"/>
          </p:cNvPicPr>
          <p:nvPr>
            <a:videoFile r:link="rId1"/>
            <p:extLst>
              <p:ext uri="{DAA4B4D4-6D71-4841-9C94-3DE7FCFB9230}">
                <p14:media xmlns:p14="http://schemas.microsoft.com/office/powerpoint/2010/main" r:link="rId2"/>
              </p:ext>
            </p:extLst>
          </p:nvPr>
        </p:nvPicPr>
        <p:blipFill>
          <a:blip r:embed="rId6"/>
          <a:stretch>
            <a:fillRect/>
          </a:stretch>
        </p:blipFill>
        <p:spPr>
          <a:xfrm>
            <a:off x="6872514" y="3843355"/>
            <a:ext cx="4013200" cy="2267458"/>
          </a:xfrm>
          <a:prstGeom prst="rect">
            <a:avLst/>
          </a:prstGeom>
        </p:spPr>
      </p:pic>
    </p:spTree>
    <p:extLst>
      <p:ext uri="{BB962C8B-B14F-4D97-AF65-F5344CB8AC3E}">
        <p14:creationId xmlns:p14="http://schemas.microsoft.com/office/powerpoint/2010/main" val="122875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Graphical user interface, application&#10;&#10;Description automatically generated">
            <a:extLst>
              <a:ext uri="{FF2B5EF4-FFF2-40B4-BE49-F238E27FC236}">
                <a16:creationId xmlns:a16="http://schemas.microsoft.com/office/drawing/2014/main" id="{E04477A0-4D52-4E64-9988-1A03FC9030FC}"/>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p:pic>
      <p:sp>
        <p:nvSpPr>
          <p:cNvPr id="12" name="Text Placeholder 11">
            <a:extLst>
              <a:ext uri="{FF2B5EF4-FFF2-40B4-BE49-F238E27FC236}">
                <a16:creationId xmlns:a16="http://schemas.microsoft.com/office/drawing/2014/main" id="{E0A02B7D-B43A-4ADB-BECC-90BD37257083}"/>
              </a:ext>
            </a:extLst>
          </p:cNvPr>
          <p:cNvSpPr>
            <a:spLocks noGrp="1"/>
          </p:cNvSpPr>
          <p:nvPr>
            <p:ph type="body" sz="quarter" idx="16"/>
          </p:nvPr>
        </p:nvSpPr>
        <p:spPr/>
        <p:txBody>
          <a:bodyPr>
            <a:normAutofit fontScale="85000" lnSpcReduction="10000"/>
          </a:bodyPr>
          <a:lstStyle/>
          <a:p>
            <a:r>
              <a:rPr lang="tr-TR" b="1" dirty="0" err="1">
                <a:solidFill>
                  <a:srgbClr val="406F70"/>
                </a:solidFill>
                <a:highlight>
                  <a:srgbClr val="F5C05B"/>
                </a:highlight>
              </a:rPr>
              <a:t>Estudio</a:t>
            </a:r>
            <a:r>
              <a:rPr lang="tr-TR" b="1" dirty="0">
                <a:solidFill>
                  <a:srgbClr val="406F70"/>
                </a:solidFill>
                <a:highlight>
                  <a:srgbClr val="F5C05B"/>
                </a:highlight>
              </a:rPr>
              <a:t> de </a:t>
            </a:r>
            <a:r>
              <a:rPr lang="tr-TR" b="1" dirty="0" err="1">
                <a:solidFill>
                  <a:srgbClr val="406F70"/>
                </a:solidFill>
                <a:highlight>
                  <a:srgbClr val="F5C05B"/>
                </a:highlight>
              </a:rPr>
              <a:t>caso</a:t>
            </a:r>
            <a:r>
              <a:rPr lang="tr-TR" b="1" dirty="0">
                <a:solidFill>
                  <a:srgbClr val="406F70"/>
                </a:solidFill>
                <a:highlight>
                  <a:srgbClr val="F5C05B"/>
                </a:highlight>
              </a:rPr>
              <a:t> </a:t>
            </a:r>
            <a:r>
              <a:rPr lang="tr-TR" b="1" dirty="0" err="1">
                <a:solidFill>
                  <a:srgbClr val="406F70"/>
                </a:solidFill>
                <a:highlight>
                  <a:srgbClr val="F5C05B"/>
                </a:highlight>
              </a:rPr>
              <a:t>Farmeye</a:t>
            </a:r>
            <a:r>
              <a:rPr lang="tr-TR" b="1" dirty="0">
                <a:solidFill>
                  <a:srgbClr val="406F70"/>
                </a:solidFill>
                <a:highlight>
                  <a:srgbClr val="F5C05B"/>
                </a:highlight>
              </a:rPr>
              <a:t> - </a:t>
            </a:r>
            <a:r>
              <a:rPr lang="tr-TR" b="1" dirty="0" err="1">
                <a:solidFill>
                  <a:srgbClr val="406F70"/>
                </a:solidFill>
                <a:highlight>
                  <a:srgbClr val="F5C05B"/>
                </a:highlight>
              </a:rPr>
              <a:t>Irlanda</a:t>
            </a:r>
            <a:r>
              <a:rPr lang="tr-TR" b="1" dirty="0">
                <a:solidFill>
                  <a:srgbClr val="406F70"/>
                </a:solidFill>
                <a:highlight>
                  <a:srgbClr val="F5C05B"/>
                </a:highlight>
              </a:rPr>
              <a:t> </a:t>
            </a:r>
          </a:p>
        </p:txBody>
      </p:sp>
      <p:sp>
        <p:nvSpPr>
          <p:cNvPr id="13" name="Text Placeholder 12">
            <a:extLst>
              <a:ext uri="{FF2B5EF4-FFF2-40B4-BE49-F238E27FC236}">
                <a16:creationId xmlns:a16="http://schemas.microsoft.com/office/drawing/2014/main" id="{E73DD1DE-C3E4-4C8D-978A-17570F93ABDD}"/>
              </a:ext>
            </a:extLst>
          </p:cNvPr>
          <p:cNvSpPr>
            <a:spLocks noGrp="1"/>
          </p:cNvSpPr>
          <p:nvPr>
            <p:ph type="body" sz="quarter" idx="17"/>
          </p:nvPr>
        </p:nvSpPr>
        <p:spPr/>
        <p:txBody>
          <a:bodyPr/>
          <a:lstStyle/>
          <a:p>
            <a:pPr>
              <a:lnSpc>
                <a:spcPct val="100000"/>
              </a:lnSpc>
            </a:pPr>
            <a:r>
              <a:rPr lang="es-ES_tradnl" sz="2400" dirty="0">
                <a:solidFill>
                  <a:srgbClr val="406F70"/>
                </a:solidFill>
              </a:rPr>
              <a:t>La empresa tecnológica irlandesa es una de las que está revolucionando la producción agrícola a través de la tecnología.</a:t>
            </a:r>
            <a:endParaRPr lang="en-US" sz="2400" dirty="0">
              <a:solidFill>
                <a:srgbClr val="406F70"/>
              </a:solidFill>
            </a:endParaRPr>
          </a:p>
        </p:txBody>
      </p:sp>
      <p:pic>
        <p:nvPicPr>
          <p:cNvPr id="2" name="Online Media 1" title="FarmEye promo video 1080p">
            <a:hlinkClick r:id="" action="ppaction://media"/>
            <a:extLst>
              <a:ext uri="{FF2B5EF4-FFF2-40B4-BE49-F238E27FC236}">
                <a16:creationId xmlns:a16="http://schemas.microsoft.com/office/drawing/2014/main" id="{FD953A77-270E-46AC-A8C2-97B350D0DB6E}"/>
              </a:ext>
            </a:extLst>
          </p:cNvPr>
          <p:cNvPicPr>
            <a:picLocks noRot="1" noChangeAspect="1"/>
          </p:cNvPicPr>
          <p:nvPr>
            <a:videoFile r:link="rId1"/>
            <p:extLst>
              <p:ext uri="{DAA4B4D4-6D71-4841-9C94-3DE7FCFB9230}">
                <p14:media xmlns:p14="http://schemas.microsoft.com/office/powerpoint/2010/main" r:link="rId2"/>
              </p:ext>
            </p:extLst>
          </p:nvPr>
        </p:nvPicPr>
        <p:blipFill>
          <a:blip r:embed="rId5"/>
          <a:stretch>
            <a:fillRect/>
          </a:stretch>
        </p:blipFill>
        <p:spPr>
          <a:xfrm>
            <a:off x="961570" y="2896296"/>
            <a:ext cx="4584257" cy="2590105"/>
          </a:xfrm>
          <a:prstGeom prst="rect">
            <a:avLst/>
          </a:prstGeom>
        </p:spPr>
      </p:pic>
      <p:sp>
        <p:nvSpPr>
          <p:cNvPr id="7" name="TextBox 6">
            <a:extLst>
              <a:ext uri="{FF2B5EF4-FFF2-40B4-BE49-F238E27FC236}">
                <a16:creationId xmlns:a16="http://schemas.microsoft.com/office/drawing/2014/main" id="{28E6AC41-DBDC-4A45-8712-2F572C78C3F1}"/>
              </a:ext>
            </a:extLst>
          </p:cNvPr>
          <p:cNvSpPr txBox="1"/>
          <p:nvPr/>
        </p:nvSpPr>
        <p:spPr>
          <a:xfrm>
            <a:off x="3851966" y="5785062"/>
            <a:ext cx="4149034" cy="707886"/>
          </a:xfrm>
          <a:prstGeom prst="rect">
            <a:avLst/>
          </a:prstGeom>
          <a:noFill/>
        </p:spPr>
        <p:txBody>
          <a:bodyPr wrap="square">
            <a:spAutoFit/>
          </a:bodyPr>
          <a:lstStyle/>
          <a:p>
            <a:r>
              <a:rPr lang="en-GB" sz="2000" dirty="0" err="1">
                <a:hlinkClick r:id="rId6"/>
              </a:rPr>
              <a:t>Farmeye</a:t>
            </a:r>
            <a:r>
              <a:rPr lang="en-GB" sz="2000" dirty="0">
                <a:hlinkClick r:id="rId6"/>
              </a:rPr>
              <a:t> | Soil health for a sustainable future | Soil to Supermarket</a:t>
            </a:r>
            <a:endParaRPr lang="en-IE" sz="2000" dirty="0"/>
          </a:p>
        </p:txBody>
      </p:sp>
    </p:spTree>
    <p:extLst>
      <p:ext uri="{BB962C8B-B14F-4D97-AF65-F5344CB8AC3E}">
        <p14:creationId xmlns:p14="http://schemas.microsoft.com/office/powerpoint/2010/main" val="137788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A5D30D-BC18-43FC-A773-7FD6F334EB24}"/>
              </a:ext>
            </a:extLst>
          </p:cNvPr>
          <p:cNvSpPr>
            <a:spLocks noGrp="1"/>
          </p:cNvSpPr>
          <p:nvPr>
            <p:ph type="body" sz="quarter" idx="16"/>
          </p:nvPr>
        </p:nvSpPr>
        <p:spPr/>
        <p:txBody>
          <a:bodyPr/>
          <a:lstStyle/>
          <a:p>
            <a:r>
              <a:rPr lang="en-IE" b="1" dirty="0" err="1">
                <a:solidFill>
                  <a:srgbClr val="406F70"/>
                </a:solidFill>
              </a:rPr>
              <a:t>Agricultura</a:t>
            </a:r>
            <a:r>
              <a:rPr lang="en-IE" b="1" dirty="0">
                <a:solidFill>
                  <a:srgbClr val="406F70"/>
                </a:solidFill>
              </a:rPr>
              <a:t> de </a:t>
            </a:r>
            <a:r>
              <a:rPr lang="en-IE" b="1" dirty="0" err="1">
                <a:solidFill>
                  <a:srgbClr val="406F70"/>
                </a:solidFill>
              </a:rPr>
              <a:t>Precisión</a:t>
            </a:r>
            <a:endParaRPr lang="en-IE" b="1" dirty="0">
              <a:solidFill>
                <a:srgbClr val="406F70"/>
              </a:solidFill>
            </a:endParaRPr>
          </a:p>
        </p:txBody>
      </p:sp>
      <p:sp>
        <p:nvSpPr>
          <p:cNvPr id="7" name="Text Placeholder 6">
            <a:extLst>
              <a:ext uri="{FF2B5EF4-FFF2-40B4-BE49-F238E27FC236}">
                <a16:creationId xmlns:a16="http://schemas.microsoft.com/office/drawing/2014/main" id="{2657495C-5088-4C38-AC55-F7411A3568D3}"/>
              </a:ext>
            </a:extLst>
          </p:cNvPr>
          <p:cNvSpPr>
            <a:spLocks noGrp="1"/>
          </p:cNvSpPr>
          <p:nvPr>
            <p:ph type="body" sz="quarter" idx="17"/>
          </p:nvPr>
        </p:nvSpPr>
        <p:spPr>
          <a:xfrm>
            <a:off x="6096000" y="1955255"/>
            <a:ext cx="5651292" cy="4430305"/>
          </a:xfrm>
        </p:spPr>
        <p:txBody>
          <a:bodyPr/>
          <a:lstStyle/>
          <a:p>
            <a:pPr marL="342900" indent="-342900">
              <a:buFontTx/>
              <a:buChar char="-"/>
            </a:pPr>
            <a:r>
              <a:rPr lang="es-ES" sz="2000" dirty="0">
                <a:solidFill>
                  <a:srgbClr val="406F70"/>
                </a:solidFill>
              </a:rPr>
              <a:t>A lo largo del siglo XXI, la agricultura progresó hacia una agricultura a gran escala y muy intrusiva que mejoró la eficiencia. </a:t>
            </a:r>
          </a:p>
          <a:p>
            <a:pPr marL="342900" indent="-342900">
              <a:buFontTx/>
              <a:buChar char="-"/>
            </a:pPr>
            <a:r>
              <a:rPr lang="es-ES" sz="2000" dirty="0">
                <a:solidFill>
                  <a:srgbClr val="406F70"/>
                </a:solidFill>
              </a:rPr>
              <a:t>Ahora estamos viendo un cambio hacia una agricultura más precisa, ya que las explotaciones modernas ya no necesitan aplicar agua, fertilizantes y pesticidas de manera uniforme en todo el campo. </a:t>
            </a:r>
          </a:p>
          <a:p>
            <a:pPr marL="342900" indent="-342900">
              <a:buFontTx/>
              <a:buChar char="-"/>
            </a:pPr>
            <a:r>
              <a:rPr lang="es-ES" sz="2000" dirty="0">
                <a:solidFill>
                  <a:srgbClr val="406F70"/>
                </a:solidFill>
              </a:rPr>
              <a:t>En su lugar, pueden utilizar las cantidades mínimas necesarias y dirigirse a zonas muy específicas, o incluso tratar plantas individuales de forma diferente.</a:t>
            </a:r>
            <a:r>
              <a:rPr lang="en-US" sz="2000" dirty="0">
                <a:solidFill>
                  <a:srgbClr val="406F70"/>
                </a:solidFill>
              </a:rPr>
              <a:t>. </a:t>
            </a:r>
          </a:p>
        </p:txBody>
      </p:sp>
      <p:pic>
        <p:nvPicPr>
          <p:cNvPr id="9" name="Picture Placeholder 8">
            <a:extLst>
              <a:ext uri="{FF2B5EF4-FFF2-40B4-BE49-F238E27FC236}">
                <a16:creationId xmlns:a16="http://schemas.microsoft.com/office/drawing/2014/main" id="{F7916734-AF9D-4051-B098-95EB7407CF56}"/>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p:blipFill>
        <p:spPr>
          <a:xfrm>
            <a:off x="0" y="0"/>
            <a:ext cx="5651292" cy="6261962"/>
          </a:xfrm>
        </p:spPr>
      </p:pic>
    </p:spTree>
    <p:extLst>
      <p:ext uri="{BB962C8B-B14F-4D97-AF65-F5344CB8AC3E}">
        <p14:creationId xmlns:p14="http://schemas.microsoft.com/office/powerpoint/2010/main" val="1433846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A5D30D-BC18-43FC-A773-7FD6F334EB24}"/>
              </a:ext>
            </a:extLst>
          </p:cNvPr>
          <p:cNvSpPr>
            <a:spLocks noGrp="1"/>
          </p:cNvSpPr>
          <p:nvPr>
            <p:ph type="body" sz="quarter" idx="16"/>
          </p:nvPr>
        </p:nvSpPr>
        <p:spPr/>
        <p:txBody>
          <a:bodyPr/>
          <a:lstStyle/>
          <a:p>
            <a:r>
              <a:rPr lang="en-IE" b="1" dirty="0" err="1">
                <a:solidFill>
                  <a:srgbClr val="406F70"/>
                </a:solidFill>
              </a:rPr>
              <a:t>Agricultura</a:t>
            </a:r>
            <a:r>
              <a:rPr lang="en-IE" b="1" dirty="0">
                <a:solidFill>
                  <a:srgbClr val="406F70"/>
                </a:solidFill>
              </a:rPr>
              <a:t> de </a:t>
            </a:r>
            <a:r>
              <a:rPr lang="en-IE" b="1" dirty="0" err="1">
                <a:solidFill>
                  <a:srgbClr val="406F70"/>
                </a:solidFill>
              </a:rPr>
              <a:t>Precisión</a:t>
            </a:r>
            <a:endParaRPr lang="en-IE" b="1" dirty="0">
              <a:solidFill>
                <a:srgbClr val="406F70"/>
              </a:solidFill>
            </a:endParaRPr>
          </a:p>
        </p:txBody>
      </p:sp>
      <p:sp>
        <p:nvSpPr>
          <p:cNvPr id="7" name="Text Placeholder 6">
            <a:extLst>
              <a:ext uri="{FF2B5EF4-FFF2-40B4-BE49-F238E27FC236}">
                <a16:creationId xmlns:a16="http://schemas.microsoft.com/office/drawing/2014/main" id="{2657495C-5088-4C38-AC55-F7411A3568D3}"/>
              </a:ext>
            </a:extLst>
          </p:cNvPr>
          <p:cNvSpPr>
            <a:spLocks noGrp="1"/>
          </p:cNvSpPr>
          <p:nvPr>
            <p:ph type="body" sz="quarter" idx="17"/>
          </p:nvPr>
        </p:nvSpPr>
        <p:spPr>
          <a:xfrm>
            <a:off x="6141720" y="1879055"/>
            <a:ext cx="5651292" cy="5100865"/>
          </a:xfrm>
        </p:spPr>
        <p:txBody>
          <a:bodyPr/>
          <a:lstStyle/>
          <a:p>
            <a:pPr marL="342900" indent="-342900" algn="l">
              <a:buFont typeface="Arial" panose="020B0604020202020204" pitchFamily="34" charset="0"/>
              <a:buChar char="•"/>
            </a:pPr>
            <a:r>
              <a:rPr lang="es-ES" sz="2100" dirty="0">
                <a:solidFill>
                  <a:srgbClr val="406F70"/>
                </a:solidFill>
              </a:rPr>
              <a:t>A pesar de su elevado coste de entrada, esta agricultura de precisión presenta varias ventajas. </a:t>
            </a:r>
          </a:p>
          <a:p>
            <a:pPr marL="800100" lvl="1" indent="-342900" algn="l">
              <a:buFont typeface="Arial" panose="020B0604020202020204" pitchFamily="34" charset="0"/>
              <a:buChar char="•"/>
            </a:pPr>
            <a:r>
              <a:rPr lang="es-ES" sz="2100" dirty="0">
                <a:solidFill>
                  <a:srgbClr val="406F70"/>
                </a:solidFill>
              </a:rPr>
              <a:t>Mayor productividad de los cultivos</a:t>
            </a:r>
          </a:p>
          <a:p>
            <a:pPr marL="800100" lvl="1" indent="-342900" algn="l">
              <a:buFont typeface="Arial" panose="020B0604020202020204" pitchFamily="34" charset="0"/>
              <a:buChar char="•"/>
            </a:pPr>
            <a:r>
              <a:rPr lang="es-ES" sz="2100" dirty="0">
                <a:solidFill>
                  <a:srgbClr val="406F70"/>
                </a:solidFill>
              </a:rPr>
              <a:t>Menor uso de agua, fertilizantes y pesticidas, lo que a su vez mantiene bajos los precios de los alimentos</a:t>
            </a:r>
          </a:p>
          <a:p>
            <a:pPr marL="800100" lvl="1" indent="-342900" algn="l">
              <a:buFont typeface="Arial" panose="020B0604020202020204" pitchFamily="34" charset="0"/>
              <a:buChar char="•"/>
            </a:pPr>
            <a:r>
              <a:rPr lang="es-ES" sz="2100" dirty="0">
                <a:solidFill>
                  <a:srgbClr val="406F70"/>
                </a:solidFill>
              </a:rPr>
              <a:t>Menor impacto en los </a:t>
            </a:r>
            <a:r>
              <a:rPr lang="es-ES" sz="2100" u="sng" dirty="0">
                <a:solidFill>
                  <a:schemeClr val="accent1"/>
                </a:solidFill>
              </a:rPr>
              <a:t>ecosistemas</a:t>
            </a:r>
            <a:r>
              <a:rPr lang="es-ES" sz="2100" dirty="0">
                <a:solidFill>
                  <a:srgbClr val="406F70"/>
                </a:solidFill>
              </a:rPr>
              <a:t> naturales</a:t>
            </a:r>
          </a:p>
          <a:p>
            <a:pPr marL="800100" lvl="1" indent="-342900" algn="l">
              <a:buFont typeface="Arial" panose="020B0604020202020204" pitchFamily="34" charset="0"/>
              <a:buChar char="•"/>
            </a:pPr>
            <a:r>
              <a:rPr lang="es-ES" sz="2100" dirty="0">
                <a:solidFill>
                  <a:srgbClr val="406F70"/>
                </a:solidFill>
              </a:rPr>
              <a:t>Aumento de la seguridad de los trabajadores</a:t>
            </a:r>
          </a:p>
          <a:p>
            <a:pPr algn="l"/>
            <a:r>
              <a:rPr lang="es-ES" sz="2100" dirty="0">
                <a:solidFill>
                  <a:srgbClr val="406F70"/>
                </a:solidFill>
              </a:rPr>
              <a:t>Los Países Bajos son uno de los países que lideran la agricultura de alta tecnología</a:t>
            </a:r>
            <a:r>
              <a:rPr lang="en-US" sz="2100" dirty="0">
                <a:solidFill>
                  <a:srgbClr val="406F70"/>
                </a:solidFill>
              </a:rPr>
              <a:t>. </a:t>
            </a:r>
            <a:br>
              <a:rPr lang="en-US" sz="2100" dirty="0">
                <a:solidFill>
                  <a:srgbClr val="406F70"/>
                </a:solidFill>
              </a:rPr>
            </a:br>
            <a:endParaRPr lang="en-US" sz="2100" dirty="0">
              <a:solidFill>
                <a:srgbClr val="406F70"/>
              </a:solidFill>
            </a:endParaRPr>
          </a:p>
        </p:txBody>
      </p:sp>
      <p:pic>
        <p:nvPicPr>
          <p:cNvPr id="5" name="Picture Placeholder 4" descr="Person holding plant">
            <a:extLst>
              <a:ext uri="{FF2B5EF4-FFF2-40B4-BE49-F238E27FC236}">
                <a16:creationId xmlns:a16="http://schemas.microsoft.com/office/drawing/2014/main" id="{93B1D22F-F69B-4B74-A54E-9DD38F9A0D72}"/>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95207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Wheat in fields">
            <a:extLst>
              <a:ext uri="{FF2B5EF4-FFF2-40B4-BE49-F238E27FC236}">
                <a16:creationId xmlns:a16="http://schemas.microsoft.com/office/drawing/2014/main" id="{AD7CF9DF-D228-49E1-A97F-CE8BEB41B4FA}"/>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CE8C09D9-5424-4B4B-8971-950B8EEA2CE6}"/>
              </a:ext>
            </a:extLst>
          </p:cNvPr>
          <p:cNvSpPr>
            <a:spLocks noGrp="1"/>
          </p:cNvSpPr>
          <p:nvPr>
            <p:ph type="body" sz="quarter" idx="19"/>
          </p:nvPr>
        </p:nvSpPr>
        <p:spPr/>
        <p:txBody>
          <a:bodyPr vert="horz" lIns="91440" tIns="45720" rIns="91440" bIns="45720" rtlCol="0" anchor="t">
            <a:normAutofit/>
          </a:bodyPr>
          <a:lstStyle/>
          <a:p>
            <a:r>
              <a:rPr lang="es-ES_tradnl" dirty="0">
                <a:solidFill>
                  <a:srgbClr val="406F70"/>
                </a:solidFill>
                <a:cs typeface="Calibri"/>
              </a:rPr>
              <a:t>Uniendo todo esto...</a:t>
            </a:r>
            <a:endParaRPr lang="en-US" dirty="0">
              <a:solidFill>
                <a:srgbClr val="406F70"/>
              </a:solidFill>
              <a:cs typeface="Calibri"/>
            </a:endParaRPr>
          </a:p>
        </p:txBody>
      </p:sp>
      <p:sp>
        <p:nvSpPr>
          <p:cNvPr id="2" name="Text Placeholder 1">
            <a:extLst>
              <a:ext uri="{FF2B5EF4-FFF2-40B4-BE49-F238E27FC236}">
                <a16:creationId xmlns:a16="http://schemas.microsoft.com/office/drawing/2014/main" id="{C01A7D1E-8339-4F67-B987-A12B93254110}"/>
              </a:ext>
            </a:extLst>
          </p:cNvPr>
          <p:cNvSpPr>
            <a:spLocks noGrp="1"/>
          </p:cNvSpPr>
          <p:nvPr>
            <p:ph type="body" sz="quarter" idx="20"/>
          </p:nvPr>
        </p:nvSpPr>
        <p:spPr>
          <a:xfrm>
            <a:off x="361889" y="1550326"/>
            <a:ext cx="6409025" cy="4565666"/>
          </a:xfrm>
        </p:spPr>
        <p:txBody>
          <a:bodyPr vert="horz" lIns="91440" tIns="45720" rIns="91440" bIns="45720" rtlCol="0" anchor="t">
            <a:noAutofit/>
          </a:bodyPr>
          <a:lstStyle/>
          <a:p>
            <a:pPr algn="just"/>
            <a:r>
              <a:rPr lang="es-ES_tradnl" sz="2000" dirty="0">
                <a:solidFill>
                  <a:srgbClr val="406F70"/>
                </a:solidFill>
                <a:ea typeface="+mn-lt"/>
                <a:cs typeface="+mn-lt"/>
              </a:rPr>
              <a:t>En los </a:t>
            </a:r>
            <a:r>
              <a:rPr lang="es-ES_tradnl" sz="2000" dirty="0">
                <a:solidFill>
                  <a:schemeClr val="accent4"/>
                </a:solidFill>
                <a:ea typeface="+mn-lt"/>
                <a:cs typeface="+mn-lt"/>
              </a:rPr>
              <a:t>Módulos 1 y 2</a:t>
            </a:r>
            <a:r>
              <a:rPr lang="es-ES_tradnl" sz="2000" dirty="0">
                <a:solidFill>
                  <a:srgbClr val="406F70"/>
                </a:solidFill>
                <a:ea typeface="+mn-lt"/>
                <a:cs typeface="+mn-lt"/>
              </a:rPr>
              <a:t>, aprendió sobre las tendencias alimentarias que surgen en respuesta a Covid-19, el cambio climático y cómo las empresas de servicios alimentarios pueden tratar de reducir su impacto. En el </a:t>
            </a:r>
            <a:r>
              <a:rPr lang="es-ES_tradnl" sz="2000" dirty="0">
                <a:solidFill>
                  <a:srgbClr val="FFC000"/>
                </a:solidFill>
                <a:ea typeface="+mn-lt"/>
                <a:cs typeface="+mn-lt"/>
              </a:rPr>
              <a:t>Módulo 4, "Maximización de las Cadenas de Suministro de Alimentos Locales y Cortas</a:t>
            </a:r>
            <a:r>
              <a:rPr lang="es-ES_tradnl" sz="2000" dirty="0">
                <a:solidFill>
                  <a:srgbClr val="406F70"/>
                </a:solidFill>
                <a:ea typeface="+mn-lt"/>
                <a:cs typeface="+mn-lt"/>
              </a:rPr>
              <a:t>", aprendió cómo se están acortando las cadenas de suministro para mejorar la frescura y la huella de carbono de los alimentos que se sirven.  </a:t>
            </a:r>
          </a:p>
          <a:p>
            <a:pPr algn="just"/>
            <a:r>
              <a:rPr lang="es-ES_tradnl" sz="2000" dirty="0">
                <a:solidFill>
                  <a:srgbClr val="406F70"/>
                </a:solidFill>
                <a:ea typeface="+mn-lt"/>
                <a:cs typeface="+mn-lt"/>
              </a:rPr>
              <a:t>En el </a:t>
            </a:r>
            <a:r>
              <a:rPr lang="es-ES_tradnl" sz="2000" dirty="0">
                <a:solidFill>
                  <a:srgbClr val="FFC000"/>
                </a:solidFill>
                <a:ea typeface="+mn-lt"/>
                <a:cs typeface="+mn-lt"/>
              </a:rPr>
              <a:t>Módulo 5 Tecnología para el Servicio Alimentario y el Futuro</a:t>
            </a:r>
            <a:r>
              <a:rPr lang="es-ES_tradnl" sz="2000" dirty="0">
                <a:solidFill>
                  <a:srgbClr val="406F70"/>
                </a:solidFill>
                <a:ea typeface="+mn-lt"/>
                <a:cs typeface="+mn-lt"/>
              </a:rPr>
              <a:t>, aprendió cómo se puede utilizar la tecnología para mejorar las operaciones del servicio alimentario.  Sin embargo, no siempre es posible consumir alimentos locales y de temporada, por lo que en este último módulo nos centramos en cómo la tecnología y las tendencias futuras están cambiando los alimentos que se crean y venden</a:t>
            </a:r>
            <a:r>
              <a:rPr lang="en-GB" sz="2000" dirty="0">
                <a:solidFill>
                  <a:srgbClr val="406F70"/>
                </a:solidFill>
                <a:ea typeface="+mn-lt"/>
                <a:cs typeface="+mn-lt"/>
              </a:rPr>
              <a:t>. </a:t>
            </a:r>
            <a:endParaRPr lang="en-IE" sz="2000" dirty="0">
              <a:solidFill>
                <a:srgbClr val="406F70"/>
              </a:solidFill>
              <a:ea typeface="+mn-lt"/>
              <a:cs typeface="+mn-lt"/>
            </a:endParaRPr>
          </a:p>
          <a:p>
            <a:pPr algn="just"/>
            <a:endParaRPr lang="en-US" dirty="0">
              <a:ea typeface="+mn-lt"/>
              <a:cs typeface="+mn-lt"/>
            </a:endParaRPr>
          </a:p>
          <a:p>
            <a:endParaRPr lang="en-IE" dirty="0">
              <a:ea typeface="+mn-lt"/>
              <a:cs typeface="+mn-lt"/>
            </a:endParaRPr>
          </a:p>
        </p:txBody>
      </p:sp>
    </p:spTree>
    <p:extLst>
      <p:ext uri="{BB962C8B-B14F-4D97-AF65-F5344CB8AC3E}">
        <p14:creationId xmlns:p14="http://schemas.microsoft.com/office/powerpoint/2010/main" val="4197730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40144E-4DD3-4568-9091-7ED1BFF3C54E}"/>
              </a:ext>
            </a:extLst>
          </p:cNvPr>
          <p:cNvSpPr>
            <a:spLocks noGrp="1"/>
          </p:cNvSpPr>
          <p:nvPr>
            <p:ph type="body" sz="quarter" idx="13"/>
          </p:nvPr>
        </p:nvSpPr>
        <p:spPr/>
        <p:txBody>
          <a:bodyPr/>
          <a:lstStyle/>
          <a:p>
            <a:r>
              <a:rPr lang="es-ES_tradnl" b="1" dirty="0">
                <a:solidFill>
                  <a:srgbClr val="406F70"/>
                </a:solidFill>
              </a:rPr>
              <a:t>Granjas del Futuro</a:t>
            </a:r>
          </a:p>
        </p:txBody>
      </p:sp>
      <p:sp>
        <p:nvSpPr>
          <p:cNvPr id="5" name="TextBox 4">
            <a:extLst>
              <a:ext uri="{FF2B5EF4-FFF2-40B4-BE49-F238E27FC236}">
                <a16:creationId xmlns:a16="http://schemas.microsoft.com/office/drawing/2014/main" id="{2AAA4151-93C5-44EE-B91C-0F81D617498D}"/>
              </a:ext>
            </a:extLst>
          </p:cNvPr>
          <p:cNvSpPr txBox="1"/>
          <p:nvPr/>
        </p:nvSpPr>
        <p:spPr>
          <a:xfrm>
            <a:off x="508820" y="6113206"/>
            <a:ext cx="387390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ea typeface="+mn-lt"/>
                <a:cs typeface="+mn-lt"/>
                <a:hlinkClick r:id="rId4"/>
              </a:rPr>
              <a:t>The Futuristic Farms That Will Feed the World | Freethink | Future of Food - YouTube</a:t>
            </a:r>
            <a:endParaRPr lang="en-US"/>
          </a:p>
          <a:p>
            <a:endParaRPr lang="en-US" sz="1400">
              <a:cs typeface="Calibri"/>
            </a:endParaRPr>
          </a:p>
        </p:txBody>
      </p:sp>
      <p:sp>
        <p:nvSpPr>
          <p:cNvPr id="7" name="TextBox 6">
            <a:extLst>
              <a:ext uri="{FF2B5EF4-FFF2-40B4-BE49-F238E27FC236}">
                <a16:creationId xmlns:a16="http://schemas.microsoft.com/office/drawing/2014/main" id="{FB149314-8F94-41F7-9679-E03060B053EC}"/>
              </a:ext>
            </a:extLst>
          </p:cNvPr>
          <p:cNvSpPr txBox="1"/>
          <p:nvPr/>
        </p:nvSpPr>
        <p:spPr>
          <a:xfrm>
            <a:off x="9443884" y="2069689"/>
            <a:ext cx="274320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_tradnl" sz="2400" dirty="0">
                <a:solidFill>
                  <a:srgbClr val="406F70"/>
                </a:solidFill>
                <a:ea typeface="+mn-lt"/>
                <a:cs typeface="+mn-lt"/>
              </a:rPr>
              <a:t>Un estudio de caso sobre la tecnología en la agricultura de los Países Bajos y cómo han crecido hasta convertirse en el segundo mayor exportador de alimentos del mundo</a:t>
            </a:r>
            <a:endParaRPr lang="en-US" dirty="0">
              <a:solidFill>
                <a:srgbClr val="406F70"/>
              </a:solidFill>
            </a:endParaRPr>
          </a:p>
        </p:txBody>
      </p:sp>
      <p:pic>
        <p:nvPicPr>
          <p:cNvPr id="9" name="Picture 9">
            <a:hlinkClick r:id="" action="ppaction://media"/>
            <a:extLst>
              <a:ext uri="{FF2B5EF4-FFF2-40B4-BE49-F238E27FC236}">
                <a16:creationId xmlns:a16="http://schemas.microsoft.com/office/drawing/2014/main" id="{FC317D70-2F41-4B94-AF1F-921FB29CA394}"/>
              </a:ext>
            </a:extLst>
          </p:cNvPr>
          <p:cNvPicPr>
            <a:picLocks noGrp="1" noRot="1" noChangeAspect="1"/>
          </p:cNvPicPr>
          <p:nvPr>
            <p:ph type="pic" sz="quarter" idx="15"/>
            <a:videoFile r:link="rId1"/>
            <p:extLst>
              <p:ext uri="{DAA4B4D4-6D71-4841-9C94-3DE7FCFB9230}">
                <p14:media xmlns:p14="http://schemas.microsoft.com/office/powerpoint/2010/main" r:link="rId2"/>
              </p:ext>
            </p:extLst>
          </p:nvPr>
        </p:nvPicPr>
        <p:blipFill rotWithShape="1">
          <a:blip r:embed="rId5"/>
          <a:srcRect t="9074" b="9074"/>
          <a:stretch/>
        </p:blipFill>
        <p:spPr/>
      </p:pic>
      <p:sp>
        <p:nvSpPr>
          <p:cNvPr id="8" name="Oval 7">
            <a:extLst>
              <a:ext uri="{FF2B5EF4-FFF2-40B4-BE49-F238E27FC236}">
                <a16:creationId xmlns:a16="http://schemas.microsoft.com/office/drawing/2014/main" id="{5A8106FA-C491-4F75-9C68-135675AD2F66}"/>
              </a:ext>
            </a:extLst>
          </p:cNvPr>
          <p:cNvSpPr/>
          <p:nvPr/>
        </p:nvSpPr>
        <p:spPr>
          <a:xfrm>
            <a:off x="1200877" y="852598"/>
            <a:ext cx="1790700" cy="975485"/>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VER</a:t>
            </a:r>
            <a:r>
              <a:rPr lang="en-US" dirty="0"/>
              <a:t> </a:t>
            </a:r>
            <a:endParaRPr lang="en-IE" dirty="0"/>
          </a:p>
        </p:txBody>
      </p:sp>
    </p:spTree>
    <p:extLst>
      <p:ext uri="{BB962C8B-B14F-4D97-AF65-F5344CB8AC3E}">
        <p14:creationId xmlns:p14="http://schemas.microsoft.com/office/powerpoint/2010/main" val="1234239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95AE4F-6E97-41D8-BCD1-ADE84E590A72}"/>
              </a:ext>
            </a:extLst>
          </p:cNvPr>
          <p:cNvSpPr>
            <a:spLocks noGrp="1"/>
          </p:cNvSpPr>
          <p:nvPr>
            <p:ph type="body" sz="quarter" idx="13"/>
          </p:nvPr>
        </p:nvSpPr>
        <p:spPr/>
        <p:txBody>
          <a:bodyPr vert="horz" lIns="91440" tIns="45720" rIns="91440" bIns="45720" rtlCol="0" anchor="t">
            <a:normAutofit/>
          </a:bodyPr>
          <a:lstStyle/>
          <a:p>
            <a:r>
              <a:rPr lang="es-ES_tradnl" b="1" dirty="0">
                <a:solidFill>
                  <a:srgbClr val="406F70"/>
                </a:solidFill>
              </a:rPr>
              <a:t>Innovación en el sector agroalimentario</a:t>
            </a:r>
          </a:p>
        </p:txBody>
      </p:sp>
      <p:sp>
        <p:nvSpPr>
          <p:cNvPr id="3" name="Text Placeholder 2">
            <a:extLst>
              <a:ext uri="{FF2B5EF4-FFF2-40B4-BE49-F238E27FC236}">
                <a16:creationId xmlns:a16="http://schemas.microsoft.com/office/drawing/2014/main" id="{AFB7AF5B-BF28-432B-9245-8BC537314E31}"/>
              </a:ext>
            </a:extLst>
          </p:cNvPr>
          <p:cNvSpPr>
            <a:spLocks noGrp="1"/>
          </p:cNvSpPr>
          <p:nvPr>
            <p:ph type="body" sz="quarter" idx="14"/>
          </p:nvPr>
        </p:nvSpPr>
        <p:spPr/>
        <p:txBody>
          <a:bodyPr/>
          <a:lstStyle/>
          <a:p>
            <a:r>
              <a:rPr lang="ro-RO" b="1" i="1" dirty="0">
                <a:solidFill>
                  <a:srgbClr val="F5C05B"/>
                </a:solidFill>
              </a:rPr>
              <a:t>El FOOD-ture...</a:t>
            </a:r>
          </a:p>
        </p:txBody>
      </p:sp>
      <p:sp>
        <p:nvSpPr>
          <p:cNvPr id="4" name="Picture Placeholder 3">
            <a:extLst>
              <a:ext uri="{FF2B5EF4-FFF2-40B4-BE49-F238E27FC236}">
                <a16:creationId xmlns:a16="http://schemas.microsoft.com/office/drawing/2014/main" id="{A4AEE129-BF81-4DC2-8607-E5F0529D0435}"/>
              </a:ext>
            </a:extLst>
          </p:cNvPr>
          <p:cNvSpPr>
            <a:spLocks noGrp="1"/>
          </p:cNvSpPr>
          <p:nvPr>
            <p:ph type="pic" sz="quarter" idx="15"/>
          </p:nvPr>
        </p:nvSpPr>
        <p:spPr/>
      </p:sp>
      <p:pic>
        <p:nvPicPr>
          <p:cNvPr id="5" name="Online Media 4" title="How Ireland's agri-food sector is innovating for tomorrow">
            <a:hlinkClick r:id="" action="ppaction://media"/>
            <a:extLst>
              <a:ext uri="{FF2B5EF4-FFF2-40B4-BE49-F238E27FC236}">
                <a16:creationId xmlns:a16="http://schemas.microsoft.com/office/drawing/2014/main" id="{18C61385-8953-4807-9C4E-DDFA9B9A88D1}"/>
              </a:ext>
            </a:extLst>
          </p:cNvPr>
          <p:cNvPicPr>
            <a:picLocks noRot="1" noChangeAspect="1"/>
          </p:cNvPicPr>
          <p:nvPr>
            <a:videoFile r:link="rId1"/>
            <p:extLst>
              <p:ext uri="{DAA4B4D4-6D71-4841-9C94-3DE7FCFB9230}">
                <p14:media xmlns:p14="http://schemas.microsoft.com/office/powerpoint/2010/main" r:link="rId2"/>
              </p:ext>
            </p:extLst>
          </p:nvPr>
        </p:nvPicPr>
        <p:blipFill>
          <a:blip r:embed="rId4"/>
          <a:stretch>
            <a:fillRect/>
          </a:stretch>
        </p:blipFill>
        <p:spPr>
          <a:xfrm>
            <a:off x="3184071" y="1828083"/>
            <a:ext cx="5665788" cy="3629742"/>
          </a:xfrm>
          <a:prstGeom prst="rect">
            <a:avLst/>
          </a:prstGeom>
        </p:spPr>
      </p:pic>
      <p:sp>
        <p:nvSpPr>
          <p:cNvPr id="6" name="Oval 5">
            <a:extLst>
              <a:ext uri="{FF2B5EF4-FFF2-40B4-BE49-F238E27FC236}">
                <a16:creationId xmlns:a16="http://schemas.microsoft.com/office/drawing/2014/main" id="{B5D6A71C-19B0-4B72-9ADC-CC28686C1C6A}"/>
              </a:ext>
            </a:extLst>
          </p:cNvPr>
          <p:cNvSpPr/>
          <p:nvPr/>
        </p:nvSpPr>
        <p:spPr>
          <a:xfrm>
            <a:off x="1200877" y="852598"/>
            <a:ext cx="1790700" cy="975485"/>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VER</a:t>
            </a:r>
            <a:endParaRPr lang="en-IE" dirty="0"/>
          </a:p>
        </p:txBody>
      </p:sp>
      <p:sp>
        <p:nvSpPr>
          <p:cNvPr id="7" name="TextBox 6">
            <a:extLst>
              <a:ext uri="{FF2B5EF4-FFF2-40B4-BE49-F238E27FC236}">
                <a16:creationId xmlns:a16="http://schemas.microsoft.com/office/drawing/2014/main" id="{0A6108A0-1BF6-4CAD-BFA7-2BD3C3B4D387}"/>
              </a:ext>
            </a:extLst>
          </p:cNvPr>
          <p:cNvSpPr txBox="1"/>
          <p:nvPr/>
        </p:nvSpPr>
        <p:spPr>
          <a:xfrm>
            <a:off x="85725" y="5981700"/>
            <a:ext cx="5381625" cy="307777"/>
          </a:xfrm>
          <a:prstGeom prst="rect">
            <a:avLst/>
          </a:prstGeom>
          <a:noFill/>
        </p:spPr>
        <p:txBody>
          <a:bodyPr wrap="square" rtlCol="0">
            <a:spAutoFit/>
          </a:bodyPr>
          <a:lstStyle/>
          <a:p>
            <a:r>
              <a:rPr lang="en-US" sz="1400" dirty="0">
                <a:hlinkClick r:id="rId5"/>
              </a:rPr>
              <a:t>How Ireland's agri-food sector is innovating for tomorrow - YouTube</a:t>
            </a:r>
            <a:endParaRPr lang="en-IE" sz="1400" dirty="0"/>
          </a:p>
        </p:txBody>
      </p:sp>
      <p:sp>
        <p:nvSpPr>
          <p:cNvPr id="8" name="TextBox 7">
            <a:extLst>
              <a:ext uri="{FF2B5EF4-FFF2-40B4-BE49-F238E27FC236}">
                <a16:creationId xmlns:a16="http://schemas.microsoft.com/office/drawing/2014/main" id="{08025E1D-9B08-4572-9AC9-6E9594C29E10}"/>
              </a:ext>
            </a:extLst>
          </p:cNvPr>
          <p:cNvSpPr txBox="1"/>
          <p:nvPr/>
        </p:nvSpPr>
        <p:spPr>
          <a:xfrm>
            <a:off x="9042353" y="1700992"/>
            <a:ext cx="3149647" cy="4339650"/>
          </a:xfrm>
          <a:prstGeom prst="rect">
            <a:avLst/>
          </a:prstGeom>
          <a:noFill/>
        </p:spPr>
        <p:txBody>
          <a:bodyPr wrap="square" rtlCol="0">
            <a:spAutoFit/>
          </a:bodyPr>
          <a:lstStyle/>
          <a:p>
            <a:pPr algn="ctr"/>
            <a:r>
              <a:rPr lang="es-ES_tradnl" sz="2300" dirty="0">
                <a:solidFill>
                  <a:srgbClr val="406F70"/>
                </a:solidFill>
              </a:rPr>
              <a:t>El informe </a:t>
            </a:r>
            <a:r>
              <a:rPr lang="es-ES_tradnl" sz="2300" dirty="0" err="1">
                <a:solidFill>
                  <a:srgbClr val="406F70"/>
                </a:solidFill>
              </a:rPr>
              <a:t>From</a:t>
            </a:r>
            <a:r>
              <a:rPr lang="es-ES_tradnl" sz="2300" dirty="0">
                <a:solidFill>
                  <a:srgbClr val="406F70"/>
                </a:solidFill>
              </a:rPr>
              <a:t> </a:t>
            </a:r>
            <a:r>
              <a:rPr lang="es-ES_tradnl" sz="2300" dirty="0" err="1">
                <a:solidFill>
                  <a:srgbClr val="406F70"/>
                </a:solidFill>
              </a:rPr>
              <a:t>Farm</a:t>
            </a:r>
            <a:r>
              <a:rPr lang="es-ES_tradnl" sz="2300" dirty="0">
                <a:solidFill>
                  <a:srgbClr val="406F70"/>
                </a:solidFill>
              </a:rPr>
              <a:t> </a:t>
            </a:r>
            <a:r>
              <a:rPr lang="es-ES_tradnl" sz="2300" dirty="0" err="1">
                <a:solidFill>
                  <a:srgbClr val="406F70"/>
                </a:solidFill>
              </a:rPr>
              <a:t>to</a:t>
            </a:r>
            <a:r>
              <a:rPr lang="es-ES_tradnl" sz="2300" dirty="0">
                <a:solidFill>
                  <a:srgbClr val="406F70"/>
                </a:solidFill>
              </a:rPr>
              <a:t> </a:t>
            </a:r>
            <a:r>
              <a:rPr lang="es-ES_tradnl" sz="2300" dirty="0" err="1">
                <a:solidFill>
                  <a:srgbClr val="406F70"/>
                </a:solidFill>
              </a:rPr>
              <a:t>Fork</a:t>
            </a:r>
            <a:r>
              <a:rPr lang="es-ES_tradnl" sz="2300" dirty="0">
                <a:solidFill>
                  <a:srgbClr val="406F70"/>
                </a:solidFill>
              </a:rPr>
              <a:t> (De la granja a la mesa) de Enterprise </a:t>
            </a:r>
            <a:r>
              <a:rPr lang="es-ES_tradnl" sz="2300" dirty="0" err="1">
                <a:solidFill>
                  <a:srgbClr val="406F70"/>
                </a:solidFill>
              </a:rPr>
              <a:t>Ireland</a:t>
            </a:r>
            <a:r>
              <a:rPr lang="es-ES_tradnl" sz="2300" dirty="0">
                <a:solidFill>
                  <a:srgbClr val="406F70"/>
                </a:solidFill>
              </a:rPr>
              <a:t> examina el futuro del sector agroindustrial desde el punto de vista de la innovación, la competitividad y el éxito para conseguir negocios en mercados nuevos y emergentes.</a:t>
            </a:r>
            <a:r>
              <a:rPr lang="en-US" sz="2300" b="0" i="0" dirty="0">
                <a:solidFill>
                  <a:srgbClr val="406F70"/>
                </a:solidFill>
                <a:effectLst/>
              </a:rPr>
              <a:t>.</a:t>
            </a:r>
            <a:endParaRPr lang="en-IE" sz="2300" dirty="0">
              <a:solidFill>
                <a:srgbClr val="406F70"/>
              </a:solidFill>
            </a:endParaRPr>
          </a:p>
        </p:txBody>
      </p:sp>
    </p:spTree>
    <p:extLst>
      <p:ext uri="{BB962C8B-B14F-4D97-AF65-F5344CB8AC3E}">
        <p14:creationId xmlns:p14="http://schemas.microsoft.com/office/powerpoint/2010/main" val="1281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667CDF-2944-433D-86A1-F1DA05C72874}"/>
              </a:ext>
            </a:extLst>
          </p:cNvPr>
          <p:cNvSpPr>
            <a:spLocks noGrp="1"/>
          </p:cNvSpPr>
          <p:nvPr>
            <p:ph type="body" sz="quarter" idx="19"/>
          </p:nvPr>
        </p:nvSpPr>
        <p:spPr/>
        <p:txBody>
          <a:bodyPr>
            <a:normAutofit fontScale="85000" lnSpcReduction="20000"/>
          </a:bodyPr>
          <a:lstStyle/>
          <a:p>
            <a:r>
              <a:rPr lang="es-ES" b="1" dirty="0"/>
              <a:t>¿Qué pueden hacer las empresas de servicios alimentarios para contribuir a la agricultura sostenible?</a:t>
            </a:r>
            <a:endParaRPr lang="en-US" b="1" dirty="0"/>
          </a:p>
        </p:txBody>
      </p:sp>
      <p:sp>
        <p:nvSpPr>
          <p:cNvPr id="3" name="Text Placeholder 2">
            <a:extLst>
              <a:ext uri="{FF2B5EF4-FFF2-40B4-BE49-F238E27FC236}">
                <a16:creationId xmlns:a16="http://schemas.microsoft.com/office/drawing/2014/main" id="{CA1D06BD-A4EE-4732-B16E-5109CA1B384E}"/>
              </a:ext>
            </a:extLst>
          </p:cNvPr>
          <p:cNvSpPr>
            <a:spLocks noGrp="1"/>
          </p:cNvSpPr>
          <p:nvPr>
            <p:ph type="body" sz="quarter" idx="20"/>
          </p:nvPr>
        </p:nvSpPr>
        <p:spPr>
          <a:xfrm>
            <a:off x="549122" y="1860973"/>
            <a:ext cx="11160841" cy="4571999"/>
          </a:xfrm>
        </p:spPr>
        <p:txBody>
          <a:bodyPr vert="horz" lIns="91440" tIns="45720" rIns="91440" bIns="45720" rtlCol="0" anchor="t">
            <a:noAutofit/>
          </a:bodyPr>
          <a:lstStyle/>
          <a:p>
            <a:r>
              <a:rPr lang="es-ES" dirty="0">
                <a:solidFill>
                  <a:srgbClr val="406F70"/>
                </a:solidFill>
              </a:rPr>
              <a:t>La producción sostenible de </a:t>
            </a:r>
            <a:r>
              <a:rPr lang="es-ES" dirty="0">
                <a:solidFill>
                  <a:srgbClr val="085156"/>
                </a:solidFill>
              </a:rPr>
              <a:t>alimentos es "un método de producción que utiliza procesos y sistemas que no son contaminantes, conservan la energía no renovable y los recursos naturales, son económicamente eficientes, son seguros para los trabajadores, las comunidades y los consumidores, y </a:t>
            </a:r>
            <a:r>
              <a:rPr lang="es-ES" dirty="0">
                <a:solidFill>
                  <a:srgbClr val="406F70"/>
                </a:solidFill>
              </a:rPr>
              <a:t>no comprometen las necesidades de las generaciones futuras". (</a:t>
            </a:r>
            <a:r>
              <a:rPr lang="es-ES" dirty="0" err="1">
                <a:solidFill>
                  <a:srgbClr val="406F70"/>
                </a:solidFill>
              </a:rPr>
              <a:t>The</a:t>
            </a:r>
            <a:r>
              <a:rPr lang="es-ES" dirty="0">
                <a:solidFill>
                  <a:srgbClr val="406F70"/>
                </a:solidFill>
              </a:rPr>
              <a:t> </a:t>
            </a:r>
            <a:r>
              <a:rPr lang="es-ES" dirty="0" err="1">
                <a:solidFill>
                  <a:srgbClr val="406F70"/>
                </a:solidFill>
              </a:rPr>
              <a:t>Government</a:t>
            </a:r>
            <a:r>
              <a:rPr lang="es-ES" dirty="0">
                <a:solidFill>
                  <a:srgbClr val="406F70"/>
                </a:solidFill>
              </a:rPr>
              <a:t> office </a:t>
            </a:r>
            <a:r>
              <a:rPr lang="es-ES" dirty="0" err="1">
                <a:solidFill>
                  <a:srgbClr val="406F70"/>
                </a:solidFill>
              </a:rPr>
              <a:t>for</a:t>
            </a:r>
            <a:r>
              <a:rPr lang="es-ES" dirty="0">
                <a:solidFill>
                  <a:srgbClr val="406F70"/>
                </a:solidFill>
              </a:rPr>
              <a:t> </a:t>
            </a:r>
            <a:r>
              <a:rPr lang="es-ES" dirty="0" err="1">
                <a:solidFill>
                  <a:srgbClr val="406F70"/>
                </a:solidFill>
              </a:rPr>
              <a:t>Science</a:t>
            </a:r>
            <a:r>
              <a:rPr lang="es-ES" dirty="0">
                <a:solidFill>
                  <a:srgbClr val="406F70"/>
                </a:solidFill>
              </a:rPr>
              <a:t>, London - </a:t>
            </a:r>
            <a:r>
              <a:rPr lang="es-ES" dirty="0" err="1">
                <a:solidFill>
                  <a:srgbClr val="406F70"/>
                </a:solidFill>
              </a:rPr>
              <a:t>The</a:t>
            </a:r>
            <a:r>
              <a:rPr lang="es-ES" dirty="0">
                <a:solidFill>
                  <a:srgbClr val="406F70"/>
                </a:solidFill>
              </a:rPr>
              <a:t> </a:t>
            </a:r>
            <a:r>
              <a:rPr lang="es-ES" dirty="0" err="1">
                <a:solidFill>
                  <a:srgbClr val="406F70"/>
                </a:solidFill>
              </a:rPr>
              <a:t>future</a:t>
            </a:r>
            <a:r>
              <a:rPr lang="es-ES" dirty="0">
                <a:solidFill>
                  <a:srgbClr val="406F70"/>
                </a:solidFill>
              </a:rPr>
              <a:t> of </a:t>
            </a:r>
            <a:r>
              <a:rPr lang="es-ES" dirty="0" err="1">
                <a:solidFill>
                  <a:srgbClr val="406F70"/>
                </a:solidFill>
              </a:rPr>
              <a:t>Food</a:t>
            </a:r>
            <a:r>
              <a:rPr lang="es-ES" dirty="0">
                <a:solidFill>
                  <a:srgbClr val="406F70"/>
                </a:solidFill>
              </a:rPr>
              <a:t> and </a:t>
            </a:r>
            <a:r>
              <a:rPr lang="es-ES" dirty="0" err="1">
                <a:solidFill>
                  <a:srgbClr val="406F70"/>
                </a:solidFill>
              </a:rPr>
              <a:t>Farming</a:t>
            </a:r>
            <a:r>
              <a:rPr lang="es-ES" dirty="0">
                <a:solidFill>
                  <a:srgbClr val="406F70"/>
                </a:solidFill>
              </a:rPr>
              <a:t> - final </a:t>
            </a:r>
            <a:r>
              <a:rPr lang="es-ES" dirty="0" err="1">
                <a:solidFill>
                  <a:srgbClr val="406F70"/>
                </a:solidFill>
              </a:rPr>
              <a:t>report</a:t>
            </a:r>
            <a:r>
              <a:rPr lang="es-ES" dirty="0">
                <a:solidFill>
                  <a:srgbClr val="406F70"/>
                </a:solidFill>
              </a:rPr>
              <a:t> (publishing.service.gov.uk))</a:t>
            </a:r>
            <a:r>
              <a:rPr lang="en-US" dirty="0">
                <a:solidFill>
                  <a:srgbClr val="406F70"/>
                </a:solidFill>
              </a:rPr>
              <a:t>.</a:t>
            </a:r>
          </a:p>
          <a:p>
            <a:endParaRPr lang="en-US" sz="100" dirty="0">
              <a:solidFill>
                <a:srgbClr val="406F70"/>
              </a:solidFill>
            </a:endParaRPr>
          </a:p>
          <a:p>
            <a:endParaRPr lang="en-US" sz="800" b="1" dirty="0"/>
          </a:p>
          <a:p>
            <a:r>
              <a:rPr lang="es-ES" sz="2000" dirty="0">
                <a:solidFill>
                  <a:srgbClr val="085156"/>
                </a:solidFill>
              </a:rPr>
              <a:t>Es importante que las empresas del sector alimentario se comprometan con los proveedores y se mantengan al día de las tendencias alimentarias.</a:t>
            </a:r>
          </a:p>
          <a:p>
            <a:pPr marL="342900" indent="-342900">
              <a:buFont typeface="Arial" panose="020B0604020202020204" pitchFamily="34" charset="0"/>
              <a:buChar char="•"/>
            </a:pPr>
            <a:r>
              <a:rPr lang="es-ES" sz="2000" b="1" dirty="0">
                <a:solidFill>
                  <a:srgbClr val="F5C05B"/>
                </a:solidFill>
              </a:rPr>
              <a:t>¿Cuánto sabe sobre la sostenibilidad de sus productos? </a:t>
            </a:r>
          </a:p>
          <a:p>
            <a:r>
              <a:rPr lang="es-ES" sz="2000" b="1" dirty="0">
                <a:solidFill>
                  <a:srgbClr val="F5C05B"/>
                </a:solidFill>
              </a:rPr>
              <a:t>Una buena manera de empezar es comprobar el país de origen y explorar los problemas medioambientales a los que se enfrentan</a:t>
            </a:r>
            <a:r>
              <a:rPr lang="en-US" sz="2000" b="1" dirty="0">
                <a:solidFill>
                  <a:srgbClr val="F5C05B"/>
                </a:solidFill>
              </a:rPr>
              <a:t>. </a:t>
            </a:r>
          </a:p>
          <a:p>
            <a:r>
              <a:rPr lang="en-US" b="1" i="0" baseline="30000" dirty="0">
                <a:solidFill>
                  <a:srgbClr val="406F70"/>
                </a:solidFill>
                <a:effectLst/>
              </a:rPr>
              <a:t>   	</a:t>
            </a:r>
          </a:p>
          <a:p>
            <a:endParaRPr lang="en-US" dirty="0">
              <a:ea typeface="+mn-lt"/>
              <a:cs typeface="+mn-lt"/>
            </a:endParaRPr>
          </a:p>
        </p:txBody>
      </p:sp>
      <p:sp>
        <p:nvSpPr>
          <p:cNvPr id="4" name="Text Placeholder 2">
            <a:extLst>
              <a:ext uri="{FF2B5EF4-FFF2-40B4-BE49-F238E27FC236}">
                <a16:creationId xmlns:a16="http://schemas.microsoft.com/office/drawing/2014/main" id="{90CC1472-736B-42A6-822C-7314F2666C6D}"/>
              </a:ext>
            </a:extLst>
          </p:cNvPr>
          <p:cNvSpPr txBox="1">
            <a:spLocks/>
          </p:cNvSpPr>
          <p:nvPr/>
        </p:nvSpPr>
        <p:spPr>
          <a:xfrm>
            <a:off x="658624" y="3905005"/>
            <a:ext cx="10675419" cy="514414"/>
          </a:xfrm>
          <a:prstGeom prst="rect">
            <a:avLst/>
          </a:prstGeom>
          <a:solidFill>
            <a:srgbClr val="F5C05B"/>
          </a:solidFill>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solidFill>
                  <a:schemeClr val="bg1"/>
                </a:solidFill>
              </a:rPr>
              <a:t>Reflection:</a:t>
            </a:r>
            <a:endParaRPr lang="en-IE" b="1" dirty="0">
              <a:solidFill>
                <a:schemeClr val="bg1"/>
              </a:solidFill>
            </a:endParaRPr>
          </a:p>
        </p:txBody>
      </p:sp>
    </p:spTree>
    <p:extLst>
      <p:ext uri="{BB962C8B-B14F-4D97-AF65-F5344CB8AC3E}">
        <p14:creationId xmlns:p14="http://schemas.microsoft.com/office/powerpoint/2010/main" val="969839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667CDF-2944-433D-86A1-F1DA05C72874}"/>
              </a:ext>
            </a:extLst>
          </p:cNvPr>
          <p:cNvSpPr>
            <a:spLocks noGrp="1"/>
          </p:cNvSpPr>
          <p:nvPr>
            <p:ph type="body" sz="quarter" idx="19"/>
          </p:nvPr>
        </p:nvSpPr>
        <p:spPr>
          <a:solidFill>
            <a:srgbClr val="F5C05B"/>
          </a:solidFill>
        </p:spPr>
        <p:txBody>
          <a:bodyPr>
            <a:normAutofit lnSpcReduction="10000"/>
          </a:bodyPr>
          <a:lstStyle/>
          <a:p>
            <a:r>
              <a:rPr lang="es-ES_tradnl" b="1" dirty="0"/>
              <a:t>Ejercicio de aprendizaje...</a:t>
            </a:r>
          </a:p>
          <a:p>
            <a:r>
              <a:rPr lang="es-ES_tradnl" b="1" dirty="0"/>
              <a:t>¿Quiere profundizar?</a:t>
            </a:r>
          </a:p>
        </p:txBody>
      </p:sp>
      <p:sp>
        <p:nvSpPr>
          <p:cNvPr id="3" name="Text Placeholder 2">
            <a:extLst>
              <a:ext uri="{FF2B5EF4-FFF2-40B4-BE49-F238E27FC236}">
                <a16:creationId xmlns:a16="http://schemas.microsoft.com/office/drawing/2014/main" id="{CA1D06BD-A4EE-4732-B16E-5109CA1B384E}"/>
              </a:ext>
            </a:extLst>
          </p:cNvPr>
          <p:cNvSpPr>
            <a:spLocks noGrp="1"/>
          </p:cNvSpPr>
          <p:nvPr>
            <p:ph type="body" sz="quarter" idx="20"/>
          </p:nvPr>
        </p:nvSpPr>
        <p:spPr>
          <a:xfrm>
            <a:off x="687795" y="2136786"/>
            <a:ext cx="10968810" cy="3230383"/>
          </a:xfrm>
        </p:spPr>
        <p:txBody>
          <a:bodyPr vert="horz" lIns="91440" tIns="45720" rIns="91440" bIns="45720" rtlCol="0" anchor="t">
            <a:noAutofit/>
          </a:bodyPr>
          <a:lstStyle/>
          <a:p>
            <a:r>
              <a:rPr lang="en-US" b="1" dirty="0">
                <a:solidFill>
                  <a:srgbClr val="406F70"/>
                </a:solidFill>
                <a:highlight>
                  <a:srgbClr val="F5C05B"/>
                </a:highlight>
              </a:rPr>
              <a:t>LEER</a:t>
            </a:r>
          </a:p>
          <a:p>
            <a:pPr marL="342900" indent="-342900">
              <a:buFont typeface="Arial" panose="020B0604020202020204" pitchFamily="34" charset="0"/>
              <a:buChar char="•"/>
            </a:pPr>
            <a:r>
              <a:rPr lang="en-US" dirty="0">
                <a:hlinkClick r:id="rId3"/>
              </a:rPr>
              <a:t>Feeding Cattle a Bit of Seaweed Reduces Their Greenhouse Gas Emissions 82% (scitechdaily.com)</a:t>
            </a:r>
            <a:endParaRPr lang="en-US" dirty="0">
              <a:hlinkClick r:id="rId4"/>
            </a:endParaRPr>
          </a:p>
          <a:p>
            <a:pPr marL="342900" indent="-342900">
              <a:buFont typeface="Arial" panose="020B0604020202020204" pitchFamily="34" charset="0"/>
              <a:buChar char="•"/>
            </a:pPr>
            <a:r>
              <a:rPr lang="en-US" dirty="0">
                <a:hlinkClick r:id="rId4"/>
              </a:rPr>
              <a:t>Vertical farming sector struggles with costs - Future Farming </a:t>
            </a:r>
            <a:r>
              <a:rPr lang="en-US" dirty="0">
                <a:solidFill>
                  <a:srgbClr val="406F70"/>
                </a:solidFill>
                <a:ea typeface="+mn-lt"/>
                <a:cs typeface="+mn-lt"/>
              </a:rPr>
              <a:t>- </a:t>
            </a:r>
            <a:r>
              <a:rPr lang="es-ES_tradnl" dirty="0">
                <a:solidFill>
                  <a:srgbClr val="406F70"/>
                </a:solidFill>
                <a:ea typeface="+mn-lt"/>
                <a:cs typeface="+mn-lt"/>
              </a:rPr>
              <a:t>el problema de la agricultura vertical </a:t>
            </a:r>
            <a:endParaRPr lang="en-US" dirty="0">
              <a:solidFill>
                <a:srgbClr val="406F70"/>
              </a:solidFill>
              <a:ea typeface="+mn-lt"/>
              <a:cs typeface="+mn-lt"/>
            </a:endParaRPr>
          </a:p>
          <a:p>
            <a:endParaRPr lang="en-US" dirty="0">
              <a:solidFill>
                <a:srgbClr val="406F70"/>
              </a:solidFill>
              <a:ea typeface="+mn-lt"/>
              <a:cs typeface="+mn-lt"/>
            </a:endParaRPr>
          </a:p>
          <a:p>
            <a:endParaRPr lang="en-US" dirty="0">
              <a:ea typeface="+mn-lt"/>
              <a:cs typeface="+mn-lt"/>
            </a:endParaRPr>
          </a:p>
        </p:txBody>
      </p:sp>
    </p:spTree>
    <p:extLst>
      <p:ext uri="{BB962C8B-B14F-4D97-AF65-F5344CB8AC3E}">
        <p14:creationId xmlns:p14="http://schemas.microsoft.com/office/powerpoint/2010/main" val="2997695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95AE4F-6E97-41D8-BCD1-ADE84E590A72}"/>
              </a:ext>
            </a:extLst>
          </p:cNvPr>
          <p:cNvSpPr>
            <a:spLocks noGrp="1"/>
          </p:cNvSpPr>
          <p:nvPr>
            <p:ph type="body" sz="quarter" idx="13"/>
          </p:nvPr>
        </p:nvSpPr>
        <p:spPr/>
        <p:txBody>
          <a:bodyPr vert="horz" lIns="91440" tIns="45720" rIns="91440" bIns="45720" rtlCol="0" anchor="t">
            <a:normAutofit/>
          </a:bodyPr>
          <a:lstStyle/>
          <a:p>
            <a:r>
              <a:rPr lang="es-ES_tradnl" b="1" dirty="0">
                <a:solidFill>
                  <a:srgbClr val="406F70"/>
                </a:solidFill>
              </a:rPr>
              <a:t>Innovación en el sector agroalimentario</a:t>
            </a:r>
          </a:p>
        </p:txBody>
      </p:sp>
      <p:sp>
        <p:nvSpPr>
          <p:cNvPr id="3" name="Text Placeholder 2">
            <a:extLst>
              <a:ext uri="{FF2B5EF4-FFF2-40B4-BE49-F238E27FC236}">
                <a16:creationId xmlns:a16="http://schemas.microsoft.com/office/drawing/2014/main" id="{AFB7AF5B-BF28-432B-9245-8BC537314E31}"/>
              </a:ext>
            </a:extLst>
          </p:cNvPr>
          <p:cNvSpPr>
            <a:spLocks noGrp="1"/>
          </p:cNvSpPr>
          <p:nvPr>
            <p:ph type="body" sz="quarter" idx="14"/>
          </p:nvPr>
        </p:nvSpPr>
        <p:spPr/>
        <p:txBody>
          <a:bodyPr/>
          <a:lstStyle/>
          <a:p>
            <a:r>
              <a:rPr lang="ro-RO" b="1" i="1" dirty="0">
                <a:solidFill>
                  <a:srgbClr val="F5C05B"/>
                </a:solidFill>
              </a:rPr>
              <a:t>El FOOD-ture...</a:t>
            </a:r>
          </a:p>
        </p:txBody>
      </p:sp>
      <p:sp>
        <p:nvSpPr>
          <p:cNvPr id="4" name="Picture Placeholder 3">
            <a:extLst>
              <a:ext uri="{FF2B5EF4-FFF2-40B4-BE49-F238E27FC236}">
                <a16:creationId xmlns:a16="http://schemas.microsoft.com/office/drawing/2014/main" id="{A4AEE129-BF81-4DC2-8607-E5F0529D0435}"/>
              </a:ext>
            </a:extLst>
          </p:cNvPr>
          <p:cNvSpPr>
            <a:spLocks noGrp="1"/>
          </p:cNvSpPr>
          <p:nvPr>
            <p:ph type="pic" sz="quarter" idx="15"/>
          </p:nvPr>
        </p:nvSpPr>
        <p:spPr/>
      </p:sp>
      <p:pic>
        <p:nvPicPr>
          <p:cNvPr id="5" name="Online Media 4" title="How Ireland's agri-food sector is innovating for tomorrow">
            <a:hlinkClick r:id="" action="ppaction://media"/>
            <a:extLst>
              <a:ext uri="{FF2B5EF4-FFF2-40B4-BE49-F238E27FC236}">
                <a16:creationId xmlns:a16="http://schemas.microsoft.com/office/drawing/2014/main" id="{18C61385-8953-4807-9C4E-DDFA9B9A88D1}"/>
              </a:ext>
            </a:extLst>
          </p:cNvPr>
          <p:cNvPicPr>
            <a:picLocks noRot="1" noChangeAspect="1"/>
          </p:cNvPicPr>
          <p:nvPr>
            <a:videoFile r:link="rId1"/>
            <p:extLst>
              <p:ext uri="{DAA4B4D4-6D71-4841-9C94-3DE7FCFB9230}">
                <p14:media xmlns:p14="http://schemas.microsoft.com/office/powerpoint/2010/main" r:link="rId2"/>
              </p:ext>
            </p:extLst>
          </p:nvPr>
        </p:nvPicPr>
        <p:blipFill>
          <a:blip r:embed="rId4"/>
          <a:stretch>
            <a:fillRect/>
          </a:stretch>
        </p:blipFill>
        <p:spPr>
          <a:xfrm>
            <a:off x="3184071" y="1828083"/>
            <a:ext cx="5665788" cy="3629742"/>
          </a:xfrm>
          <a:prstGeom prst="rect">
            <a:avLst/>
          </a:prstGeom>
        </p:spPr>
      </p:pic>
      <p:sp>
        <p:nvSpPr>
          <p:cNvPr id="6" name="Oval 5">
            <a:extLst>
              <a:ext uri="{FF2B5EF4-FFF2-40B4-BE49-F238E27FC236}">
                <a16:creationId xmlns:a16="http://schemas.microsoft.com/office/drawing/2014/main" id="{B5D6A71C-19B0-4B72-9ADC-CC28686C1C6A}"/>
              </a:ext>
            </a:extLst>
          </p:cNvPr>
          <p:cNvSpPr/>
          <p:nvPr/>
        </p:nvSpPr>
        <p:spPr>
          <a:xfrm>
            <a:off x="1200877" y="852598"/>
            <a:ext cx="1790700" cy="975485"/>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VER</a:t>
            </a:r>
            <a:endParaRPr lang="en-IE" dirty="0"/>
          </a:p>
        </p:txBody>
      </p:sp>
      <p:sp>
        <p:nvSpPr>
          <p:cNvPr id="7" name="TextBox 6">
            <a:extLst>
              <a:ext uri="{FF2B5EF4-FFF2-40B4-BE49-F238E27FC236}">
                <a16:creationId xmlns:a16="http://schemas.microsoft.com/office/drawing/2014/main" id="{0A6108A0-1BF6-4CAD-BFA7-2BD3C3B4D387}"/>
              </a:ext>
            </a:extLst>
          </p:cNvPr>
          <p:cNvSpPr txBox="1"/>
          <p:nvPr/>
        </p:nvSpPr>
        <p:spPr>
          <a:xfrm>
            <a:off x="85725" y="5981700"/>
            <a:ext cx="5381625" cy="307777"/>
          </a:xfrm>
          <a:prstGeom prst="rect">
            <a:avLst/>
          </a:prstGeom>
          <a:noFill/>
        </p:spPr>
        <p:txBody>
          <a:bodyPr wrap="square" rtlCol="0">
            <a:spAutoFit/>
          </a:bodyPr>
          <a:lstStyle/>
          <a:p>
            <a:r>
              <a:rPr lang="en-US" sz="1400" dirty="0">
                <a:hlinkClick r:id="rId5"/>
              </a:rPr>
              <a:t>How Ireland's agri-food sector is innovating for tomorrow - YouTube</a:t>
            </a:r>
            <a:endParaRPr lang="en-IE" sz="1400" dirty="0"/>
          </a:p>
        </p:txBody>
      </p:sp>
      <p:sp>
        <p:nvSpPr>
          <p:cNvPr id="8" name="TextBox 7">
            <a:extLst>
              <a:ext uri="{FF2B5EF4-FFF2-40B4-BE49-F238E27FC236}">
                <a16:creationId xmlns:a16="http://schemas.microsoft.com/office/drawing/2014/main" id="{08025E1D-9B08-4572-9AC9-6E9594C29E10}"/>
              </a:ext>
            </a:extLst>
          </p:cNvPr>
          <p:cNvSpPr txBox="1"/>
          <p:nvPr/>
        </p:nvSpPr>
        <p:spPr>
          <a:xfrm>
            <a:off x="9042353" y="1700992"/>
            <a:ext cx="3149647" cy="4339650"/>
          </a:xfrm>
          <a:prstGeom prst="rect">
            <a:avLst/>
          </a:prstGeom>
          <a:noFill/>
        </p:spPr>
        <p:txBody>
          <a:bodyPr wrap="square" rtlCol="0">
            <a:spAutoFit/>
          </a:bodyPr>
          <a:lstStyle/>
          <a:p>
            <a:pPr algn="ctr"/>
            <a:r>
              <a:rPr lang="es-ES_tradnl" sz="2300" dirty="0">
                <a:solidFill>
                  <a:srgbClr val="406F70"/>
                </a:solidFill>
              </a:rPr>
              <a:t>El informe </a:t>
            </a:r>
            <a:r>
              <a:rPr lang="es-ES_tradnl" sz="2300" dirty="0" err="1">
                <a:solidFill>
                  <a:srgbClr val="406F70"/>
                </a:solidFill>
              </a:rPr>
              <a:t>From</a:t>
            </a:r>
            <a:r>
              <a:rPr lang="es-ES_tradnl" sz="2300" dirty="0">
                <a:solidFill>
                  <a:srgbClr val="406F70"/>
                </a:solidFill>
              </a:rPr>
              <a:t> </a:t>
            </a:r>
            <a:r>
              <a:rPr lang="es-ES_tradnl" sz="2300" dirty="0" err="1">
                <a:solidFill>
                  <a:srgbClr val="406F70"/>
                </a:solidFill>
              </a:rPr>
              <a:t>Farm</a:t>
            </a:r>
            <a:r>
              <a:rPr lang="es-ES_tradnl" sz="2300" dirty="0">
                <a:solidFill>
                  <a:srgbClr val="406F70"/>
                </a:solidFill>
              </a:rPr>
              <a:t> </a:t>
            </a:r>
            <a:r>
              <a:rPr lang="es-ES_tradnl" sz="2300" dirty="0" err="1">
                <a:solidFill>
                  <a:srgbClr val="406F70"/>
                </a:solidFill>
              </a:rPr>
              <a:t>to</a:t>
            </a:r>
            <a:r>
              <a:rPr lang="es-ES_tradnl" sz="2300" dirty="0">
                <a:solidFill>
                  <a:srgbClr val="406F70"/>
                </a:solidFill>
              </a:rPr>
              <a:t> </a:t>
            </a:r>
            <a:r>
              <a:rPr lang="es-ES_tradnl" sz="2300" dirty="0" err="1">
                <a:solidFill>
                  <a:srgbClr val="406F70"/>
                </a:solidFill>
              </a:rPr>
              <a:t>Fork</a:t>
            </a:r>
            <a:r>
              <a:rPr lang="es-ES_tradnl" sz="2300" dirty="0">
                <a:solidFill>
                  <a:srgbClr val="406F70"/>
                </a:solidFill>
              </a:rPr>
              <a:t> (De la granja a la mesa) de Enterprise </a:t>
            </a:r>
            <a:r>
              <a:rPr lang="es-ES_tradnl" sz="2300" dirty="0" err="1">
                <a:solidFill>
                  <a:srgbClr val="406F70"/>
                </a:solidFill>
              </a:rPr>
              <a:t>Ireland</a:t>
            </a:r>
            <a:r>
              <a:rPr lang="es-ES_tradnl" sz="2300" dirty="0">
                <a:solidFill>
                  <a:srgbClr val="406F70"/>
                </a:solidFill>
              </a:rPr>
              <a:t> examina el futuro del sector agroindustrial desde el punto de vista de la innovación, la competitividad y el éxito para conseguir negocios en mercados nuevos y emergentes.</a:t>
            </a:r>
            <a:r>
              <a:rPr lang="en-US" sz="2300" b="0" i="0" dirty="0">
                <a:solidFill>
                  <a:srgbClr val="406F70"/>
                </a:solidFill>
                <a:effectLst/>
              </a:rPr>
              <a:t>.</a:t>
            </a:r>
            <a:endParaRPr lang="en-IE" sz="2300" dirty="0">
              <a:solidFill>
                <a:srgbClr val="406F70"/>
              </a:solidFill>
            </a:endParaRPr>
          </a:p>
        </p:txBody>
      </p:sp>
    </p:spTree>
    <p:extLst>
      <p:ext uri="{BB962C8B-B14F-4D97-AF65-F5344CB8AC3E}">
        <p14:creationId xmlns:p14="http://schemas.microsoft.com/office/powerpoint/2010/main" val="111804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51A9F1-7C04-4DC9-93DB-D7D634E9F73A}"/>
              </a:ext>
            </a:extLst>
          </p:cNvPr>
          <p:cNvSpPr>
            <a:spLocks noGrp="1"/>
          </p:cNvSpPr>
          <p:nvPr>
            <p:ph type="body" sz="quarter" idx="13"/>
          </p:nvPr>
        </p:nvSpPr>
        <p:spPr>
          <a:xfrm>
            <a:off x="2443255" y="3429000"/>
            <a:ext cx="7886801" cy="1699929"/>
          </a:xfrm>
        </p:spPr>
        <p:txBody>
          <a:bodyPr vert="horz" lIns="91440" tIns="45720" rIns="91440" bIns="45720" rtlCol="0" anchor="t">
            <a:normAutofit/>
          </a:bodyPr>
          <a:lstStyle/>
          <a:p>
            <a:pPr>
              <a:defRPr/>
            </a:pPr>
            <a:r>
              <a:rPr lang="en-US" sz="4400" b="1" dirty="0">
                <a:solidFill>
                  <a:srgbClr val="F5C05B"/>
                </a:solidFill>
                <a:cs typeface="Calibri"/>
              </a:rPr>
              <a:t>3.   </a:t>
            </a:r>
            <a:r>
              <a:rPr lang="es-ES" sz="4400" b="1" dirty="0">
                <a:solidFill>
                  <a:srgbClr val="F5C05B"/>
                </a:solidFill>
                <a:cs typeface="Calibri"/>
              </a:rPr>
              <a:t>Ciencia y Procesamiento de Alimentos</a:t>
            </a:r>
            <a:endParaRPr lang="en-US" dirty="0"/>
          </a:p>
          <a:p>
            <a:pPr>
              <a:defRPr/>
            </a:pPr>
            <a:endParaRPr lang="en-US" sz="4200" dirty="0">
              <a:cs typeface="Calibri"/>
            </a:endParaRPr>
          </a:p>
          <a:p>
            <a:pPr>
              <a:defRPr/>
            </a:pPr>
            <a:endParaRPr lang="en-US" sz="4800" b="1" dirty="0">
              <a:solidFill>
                <a:srgbClr val="F5C05B"/>
              </a:solidFill>
              <a:cs typeface="Calibri"/>
            </a:endParaRPr>
          </a:p>
          <a:p>
            <a:endParaRPr lang="en-US" sz="4800" b="1" dirty="0">
              <a:solidFill>
                <a:srgbClr val="F5C05B"/>
              </a:solidFill>
              <a:cs typeface="Calibri"/>
            </a:endParaRPr>
          </a:p>
          <a:p>
            <a:endParaRPr lang="en-US" sz="4800" b="1" dirty="0">
              <a:solidFill>
                <a:srgbClr val="F5C05B"/>
              </a:solidFill>
            </a:endParaRPr>
          </a:p>
          <a:p>
            <a:endParaRPr lang="en-IE" dirty="0"/>
          </a:p>
        </p:txBody>
      </p:sp>
      <p:sp>
        <p:nvSpPr>
          <p:cNvPr id="4" name="TextBox 1">
            <a:extLst>
              <a:ext uri="{FF2B5EF4-FFF2-40B4-BE49-F238E27FC236}">
                <a16:creationId xmlns:a16="http://schemas.microsoft.com/office/drawing/2014/main" id="{FA9F5507-0A86-42CA-81DF-35FD5EB3EB4E}"/>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MÓDULO 6</a:t>
            </a:r>
            <a:endParaRPr lang="en-US" dirty="0"/>
          </a:p>
        </p:txBody>
      </p:sp>
    </p:spTree>
    <p:extLst>
      <p:ext uri="{BB962C8B-B14F-4D97-AF65-F5344CB8AC3E}">
        <p14:creationId xmlns:p14="http://schemas.microsoft.com/office/powerpoint/2010/main" val="3667460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E98B91F-9FCB-4EF4-B184-61212E98C016}"/>
              </a:ext>
            </a:extLst>
          </p:cNvPr>
          <p:cNvSpPr>
            <a:spLocks noGrp="1"/>
          </p:cNvSpPr>
          <p:nvPr>
            <p:ph type="body" sz="quarter" idx="16"/>
          </p:nvPr>
        </p:nvSpPr>
        <p:spPr>
          <a:xfrm>
            <a:off x="2642461" y="480447"/>
            <a:ext cx="8955187" cy="1036506"/>
          </a:xfrm>
        </p:spPr>
        <p:txBody>
          <a:bodyPr>
            <a:normAutofit lnSpcReduction="10000"/>
          </a:bodyPr>
          <a:lstStyle/>
          <a:p>
            <a:r>
              <a:rPr lang="en-US" sz="3200" b="1" dirty="0">
                <a:solidFill>
                  <a:srgbClr val="F5C05B"/>
                </a:solidFill>
                <a:cs typeface="Calibri"/>
              </a:rPr>
              <a:t>3. </a:t>
            </a:r>
            <a:r>
              <a:rPr lang="en-US" sz="2850" b="1" dirty="0" err="1">
                <a:solidFill>
                  <a:srgbClr val="F5C05B"/>
                </a:solidFill>
                <a:cs typeface="Calibri"/>
              </a:rPr>
              <a:t>Ciencia</a:t>
            </a:r>
            <a:r>
              <a:rPr lang="en-US" sz="2850" b="1" dirty="0">
                <a:solidFill>
                  <a:srgbClr val="F5C05B"/>
                </a:solidFill>
                <a:cs typeface="Calibri"/>
              </a:rPr>
              <a:t> y </a:t>
            </a:r>
            <a:r>
              <a:rPr lang="en-US" sz="2850" b="1" dirty="0" err="1">
                <a:solidFill>
                  <a:srgbClr val="F5C05B"/>
                </a:solidFill>
                <a:cs typeface="Calibri"/>
              </a:rPr>
              <a:t>Procesamiento</a:t>
            </a:r>
            <a:r>
              <a:rPr lang="en-US" sz="2850" b="1" dirty="0">
                <a:solidFill>
                  <a:srgbClr val="F5C05B"/>
                </a:solidFill>
                <a:cs typeface="Calibri"/>
              </a:rPr>
              <a:t> de Alimentos </a:t>
            </a:r>
            <a:r>
              <a:rPr lang="en-US" sz="3200" b="1" dirty="0">
                <a:solidFill>
                  <a:srgbClr val="F5C05B"/>
                </a:solidFill>
                <a:cs typeface="Calibri"/>
              </a:rPr>
              <a:t> </a:t>
            </a:r>
            <a:endParaRPr lang="en-US" sz="3200" dirty="0"/>
          </a:p>
          <a:p>
            <a:r>
              <a:rPr lang="en-US" sz="2850" b="1" dirty="0" err="1">
                <a:solidFill>
                  <a:srgbClr val="406F70"/>
                </a:solidFill>
              </a:rPr>
              <a:t>Introducción</a:t>
            </a:r>
            <a:r>
              <a:rPr lang="en-US" sz="2850" dirty="0">
                <a:solidFill>
                  <a:srgbClr val="406F70"/>
                </a:solidFill>
              </a:rPr>
              <a:t> </a:t>
            </a:r>
            <a:endParaRPr lang="en-IE" sz="2850" dirty="0">
              <a:solidFill>
                <a:srgbClr val="406F70"/>
              </a:solidFill>
            </a:endParaRPr>
          </a:p>
        </p:txBody>
      </p:sp>
      <p:sp>
        <p:nvSpPr>
          <p:cNvPr id="6" name="Text Placeholder 5">
            <a:extLst>
              <a:ext uri="{FF2B5EF4-FFF2-40B4-BE49-F238E27FC236}">
                <a16:creationId xmlns:a16="http://schemas.microsoft.com/office/drawing/2014/main" id="{867E2EC5-85D8-4B9F-8CBF-1810A2E137D3}"/>
              </a:ext>
            </a:extLst>
          </p:cNvPr>
          <p:cNvSpPr>
            <a:spLocks noGrp="1"/>
          </p:cNvSpPr>
          <p:nvPr>
            <p:ph type="body" sz="quarter" idx="17"/>
          </p:nvPr>
        </p:nvSpPr>
        <p:spPr>
          <a:xfrm>
            <a:off x="5409175" y="1835360"/>
            <a:ext cx="6434481" cy="4382560"/>
          </a:xfrm>
        </p:spPr>
        <p:txBody>
          <a:bodyPr/>
          <a:lstStyle/>
          <a:p>
            <a:pPr marL="342900" indent="-342900">
              <a:buFont typeface="Arial" panose="020B0604020202020204" pitchFamily="34" charset="0"/>
              <a:buChar char="•"/>
            </a:pPr>
            <a:r>
              <a:rPr lang="es-ES" sz="2200" dirty="0">
                <a:solidFill>
                  <a:srgbClr val="406F70"/>
                </a:solidFill>
                <a:latin typeface="Calibri" panose="020F0502020204030204" pitchFamily="34" charset="0"/>
                <a:cs typeface="Calibri" panose="020F0502020204030204" pitchFamily="34" charset="0"/>
              </a:rPr>
              <a:t>Aunque la ciencia y la tecnología de los alimentos están teniendo un efecto transformador en el sector agrícola, no debemos pasar por alto el procesamiento de nuestros alimentos. </a:t>
            </a:r>
          </a:p>
          <a:p>
            <a:pPr marL="342900" indent="-342900">
              <a:buFont typeface="Arial" panose="020B0604020202020204" pitchFamily="34" charset="0"/>
              <a:buChar char="•"/>
            </a:pPr>
            <a:r>
              <a:rPr lang="es-ES" sz="2200" dirty="0">
                <a:solidFill>
                  <a:srgbClr val="406F70"/>
                </a:solidFill>
                <a:latin typeface="Calibri" panose="020F0502020204030204" pitchFamily="34" charset="0"/>
                <a:cs typeface="Calibri" panose="020F0502020204030204" pitchFamily="34" charset="0"/>
              </a:rPr>
              <a:t>En módulos anteriores hemos hablado de la creciente demanda de productos de origen natural, ya que los alimentos menos procesados tienen un mayor valor nutricional y son mejores para el planeta. </a:t>
            </a:r>
          </a:p>
          <a:p>
            <a:pPr marL="342900" indent="-342900">
              <a:buFont typeface="Arial" panose="020B0604020202020204" pitchFamily="34" charset="0"/>
              <a:buChar char="•"/>
            </a:pPr>
            <a:r>
              <a:rPr lang="es-ES" sz="2200" dirty="0">
                <a:solidFill>
                  <a:srgbClr val="406F70"/>
                </a:solidFill>
                <a:latin typeface="Calibri" panose="020F0502020204030204" pitchFamily="34" charset="0"/>
                <a:cs typeface="Calibri" panose="020F0502020204030204" pitchFamily="34" charset="0"/>
              </a:rPr>
              <a:t>El procesado de alimentos es el tratamiento de las sustancias alimenticias modificando sus propiedades para conservarlas, mejorar su calidad o hacerlas funcionalmente más útiles</a:t>
            </a:r>
            <a:r>
              <a:rPr lang="en-US" sz="2200" b="0" i="0" dirty="0">
                <a:solidFill>
                  <a:srgbClr val="406F70"/>
                </a:solidFill>
                <a:effectLst/>
                <a:latin typeface="Calibri" panose="020F0502020204030204" pitchFamily="34" charset="0"/>
                <a:cs typeface="Calibri" panose="020F0502020204030204" pitchFamily="34" charset="0"/>
              </a:rPr>
              <a:t>. </a:t>
            </a:r>
            <a:endParaRPr lang="en-US" sz="2200" dirty="0">
              <a:solidFill>
                <a:srgbClr val="406F7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solidFill>
                <a:srgbClr val="406F70"/>
              </a:solidFill>
            </a:endParaRPr>
          </a:p>
        </p:txBody>
      </p:sp>
      <p:pic>
        <p:nvPicPr>
          <p:cNvPr id="9" name="Picture Placeholder 8" descr="Close-up of purple cells">
            <a:extLst>
              <a:ext uri="{FF2B5EF4-FFF2-40B4-BE49-F238E27FC236}">
                <a16:creationId xmlns:a16="http://schemas.microsoft.com/office/drawing/2014/main" id="{72C10342-1932-4E73-B305-DC3C1C25C7A7}"/>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p:blipFill>
        <p:spPr>
          <a:xfrm>
            <a:off x="0" y="-14989"/>
            <a:ext cx="5651292" cy="6261962"/>
          </a:xfrm>
        </p:spPr>
      </p:pic>
    </p:spTree>
    <p:extLst>
      <p:ext uri="{BB962C8B-B14F-4D97-AF65-F5344CB8AC3E}">
        <p14:creationId xmlns:p14="http://schemas.microsoft.com/office/powerpoint/2010/main" val="3978597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796F8D-566F-4EB7-AEA4-A90B462B1F5C}"/>
              </a:ext>
            </a:extLst>
          </p:cNvPr>
          <p:cNvSpPr>
            <a:spLocks noGrp="1"/>
          </p:cNvSpPr>
          <p:nvPr>
            <p:ph type="body" sz="quarter" idx="20"/>
          </p:nvPr>
        </p:nvSpPr>
        <p:spPr>
          <a:xfrm>
            <a:off x="329232" y="1837049"/>
            <a:ext cx="10839764" cy="4063330"/>
          </a:xfrm>
        </p:spPr>
        <p:txBody>
          <a:bodyPr vert="horz" lIns="91440" tIns="45720" rIns="91440" bIns="45720" rtlCol="0" anchor="t">
            <a:noAutofit/>
          </a:bodyPr>
          <a:lstStyle/>
          <a:p>
            <a:pPr marL="342900" indent="-342900" algn="just" fontAlgn="base">
              <a:buFont typeface="Arial" panose="020B0604020202020204" pitchFamily="34" charset="0"/>
              <a:buChar char="•"/>
            </a:pPr>
            <a:r>
              <a:rPr lang="es-ES" dirty="0">
                <a:solidFill>
                  <a:srgbClr val="406F70"/>
                </a:solidFill>
                <a:latin typeface="Calibri" panose="020F0502020204030204" pitchFamily="34" charset="0"/>
                <a:cs typeface="Calibri" panose="020F0502020204030204" pitchFamily="34" charset="0"/>
              </a:rPr>
              <a:t>Los procesadores de alimentos toman materias primas animales, vegetales o marinas y las transforman en productos comestibles mediante la aplicación de mano de obra, maquinaria, energía y conocimientos científicos. </a:t>
            </a:r>
          </a:p>
          <a:p>
            <a:pPr marL="342900" indent="-342900" algn="just" fontAlgn="base">
              <a:buFont typeface="Arial" panose="020B0604020202020204" pitchFamily="34" charset="0"/>
              <a:buChar char="•"/>
            </a:pPr>
            <a:r>
              <a:rPr lang="es-ES" dirty="0">
                <a:solidFill>
                  <a:srgbClr val="406F70"/>
                </a:solidFill>
                <a:latin typeface="Calibri" panose="020F0502020204030204" pitchFamily="34" charset="0"/>
                <a:cs typeface="Calibri" panose="020F0502020204030204" pitchFamily="34" charset="0"/>
              </a:rPr>
              <a:t>Se utilizan procesos químicos, biológicos y mecánicos para convertir materiales alimentarios relativamente voluminosos, perecederos y normalmente no comestibles en alimentos y bebidas estables, cómodos y apetecibles. </a:t>
            </a:r>
          </a:p>
          <a:p>
            <a:pPr marL="342900" indent="-342900" algn="just" fontAlgn="base">
              <a:buFont typeface="Arial" panose="020B0604020202020204" pitchFamily="34" charset="0"/>
              <a:buChar char="•"/>
            </a:pPr>
            <a:r>
              <a:rPr lang="es-ES" dirty="0">
                <a:solidFill>
                  <a:srgbClr val="406F70"/>
                </a:solidFill>
                <a:latin typeface="Calibri" panose="020F0502020204030204" pitchFamily="34" charset="0"/>
                <a:cs typeface="Calibri" panose="020F0502020204030204" pitchFamily="34" charset="0"/>
              </a:rPr>
              <a:t>Como ya se ha dicho, se ha impulsado el uso de "alimentos ecológicos", pero hay muchas posibilidades de aprovechar los beneficios para la salud que puede aportar el procesamiento de los alimentos. </a:t>
            </a:r>
          </a:p>
          <a:p>
            <a:pPr marL="342900" indent="-342900" algn="just" fontAlgn="base">
              <a:buFont typeface="Arial" panose="020B0604020202020204" pitchFamily="34" charset="0"/>
              <a:buChar char="•"/>
            </a:pPr>
            <a:r>
              <a:rPr lang="es-ES" b="1" dirty="0">
                <a:solidFill>
                  <a:srgbClr val="406F70"/>
                </a:solidFill>
                <a:latin typeface="Calibri" panose="020F0502020204030204" pitchFamily="34" charset="0"/>
                <a:cs typeface="Calibri" panose="020F0502020204030204" pitchFamily="34" charset="0"/>
              </a:rPr>
              <a:t>Muchos en el sector de la alimentación están desarrollando productos alimentarios de valor añadido que están resolviendo algunos problemas clave.  Veamos algunos ejemplos...</a:t>
            </a:r>
            <a:endParaRPr lang="en-US" b="1" i="0" dirty="0">
              <a:solidFill>
                <a:srgbClr val="406F70"/>
              </a:solidFill>
              <a:effectLst/>
              <a:latin typeface="Calibri" panose="020F0502020204030204" pitchFamily="34" charset="0"/>
              <a:cs typeface="Calibri" panose="020F0502020204030204" pitchFamily="34" charset="0"/>
            </a:endParaRPr>
          </a:p>
          <a:p>
            <a:endParaRPr lang="en-US" dirty="0">
              <a:cs typeface="Calibri" panose="020F0502020204030204"/>
            </a:endParaRPr>
          </a:p>
        </p:txBody>
      </p:sp>
      <p:sp>
        <p:nvSpPr>
          <p:cNvPr id="4" name="Text Placeholder 1">
            <a:extLst>
              <a:ext uri="{FF2B5EF4-FFF2-40B4-BE49-F238E27FC236}">
                <a16:creationId xmlns:a16="http://schemas.microsoft.com/office/drawing/2014/main" id="{9ADFD512-C9CE-40FB-B306-64090BFCF593}"/>
              </a:ext>
            </a:extLst>
          </p:cNvPr>
          <p:cNvSpPr txBox="1">
            <a:spLocks/>
          </p:cNvSpPr>
          <p:nvPr/>
        </p:nvSpPr>
        <p:spPr>
          <a:xfrm>
            <a:off x="512854" y="697089"/>
            <a:ext cx="9484585" cy="849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r>
              <a:rPr lang="en-US" sz="4400" b="1" dirty="0" err="1">
                <a:solidFill>
                  <a:srgbClr val="F5C05B"/>
                </a:solidFill>
                <a:cs typeface="Calibri"/>
              </a:rPr>
              <a:t>Ciencia</a:t>
            </a:r>
            <a:r>
              <a:rPr lang="en-US" sz="4400" b="1" dirty="0">
                <a:solidFill>
                  <a:srgbClr val="F5C05B"/>
                </a:solidFill>
                <a:cs typeface="Calibri"/>
              </a:rPr>
              <a:t> y </a:t>
            </a:r>
            <a:r>
              <a:rPr lang="en-US" sz="4400" b="1" dirty="0" err="1">
                <a:solidFill>
                  <a:srgbClr val="F5C05B"/>
                </a:solidFill>
                <a:cs typeface="Calibri"/>
              </a:rPr>
              <a:t>Procesamiento</a:t>
            </a:r>
            <a:r>
              <a:rPr lang="en-US" sz="4400" b="1" dirty="0">
                <a:solidFill>
                  <a:srgbClr val="F5C05B"/>
                </a:solidFill>
                <a:cs typeface="Calibri"/>
              </a:rPr>
              <a:t> de Alimentos  </a:t>
            </a:r>
            <a:endParaRPr lang="en-US" dirty="0"/>
          </a:p>
          <a:p>
            <a:pPr>
              <a:defRPr/>
            </a:pPr>
            <a:endParaRPr lang="en-US" sz="4200" dirty="0">
              <a:cs typeface="Calibri"/>
            </a:endParaRPr>
          </a:p>
          <a:p>
            <a:pPr>
              <a:defRPr/>
            </a:pPr>
            <a:endParaRPr lang="en-US" sz="4800" b="1" dirty="0">
              <a:solidFill>
                <a:srgbClr val="F5C05B"/>
              </a:solidFill>
              <a:cs typeface="Calibri"/>
            </a:endParaRPr>
          </a:p>
          <a:p>
            <a:endParaRPr lang="en-US" sz="4800" b="1" dirty="0">
              <a:solidFill>
                <a:srgbClr val="F5C05B"/>
              </a:solidFill>
              <a:cs typeface="Calibri"/>
            </a:endParaRPr>
          </a:p>
          <a:p>
            <a:endParaRPr lang="en-US" sz="4800" b="1" dirty="0">
              <a:solidFill>
                <a:srgbClr val="F5C05B"/>
              </a:solidFill>
            </a:endParaRPr>
          </a:p>
          <a:p>
            <a:endParaRPr lang="en-IE" dirty="0"/>
          </a:p>
        </p:txBody>
      </p:sp>
    </p:spTree>
    <p:extLst>
      <p:ext uri="{BB962C8B-B14F-4D97-AF65-F5344CB8AC3E}">
        <p14:creationId xmlns:p14="http://schemas.microsoft.com/office/powerpoint/2010/main" val="3860115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10;&#10;Description automatically generated">
            <a:extLst>
              <a:ext uri="{FF2B5EF4-FFF2-40B4-BE49-F238E27FC236}">
                <a16:creationId xmlns:a16="http://schemas.microsoft.com/office/drawing/2014/main" id="{CFC7CB4E-1A41-4D77-B142-35D4F6C534FD}"/>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41702C07-87E1-46F0-AF74-ECF968DFD583}"/>
              </a:ext>
            </a:extLst>
          </p:cNvPr>
          <p:cNvSpPr>
            <a:spLocks noGrp="1"/>
          </p:cNvSpPr>
          <p:nvPr>
            <p:ph type="body" sz="quarter" idx="19"/>
          </p:nvPr>
        </p:nvSpPr>
        <p:spPr/>
        <p:txBody>
          <a:bodyPr/>
          <a:lstStyle/>
          <a:p>
            <a:r>
              <a:rPr lang="en-US" dirty="0" err="1">
                <a:solidFill>
                  <a:srgbClr val="406F70"/>
                </a:solidFill>
              </a:rPr>
              <a:t>Conserva</a:t>
            </a:r>
            <a:r>
              <a:rPr lang="en-US" dirty="0">
                <a:solidFill>
                  <a:srgbClr val="406F70"/>
                </a:solidFill>
              </a:rPr>
              <a:t> </a:t>
            </a:r>
            <a:endParaRPr lang="en-IE" dirty="0">
              <a:solidFill>
                <a:srgbClr val="406F70"/>
              </a:solidFill>
            </a:endParaRPr>
          </a:p>
        </p:txBody>
      </p:sp>
      <p:sp>
        <p:nvSpPr>
          <p:cNvPr id="4" name="Text Placeholder 3">
            <a:extLst>
              <a:ext uri="{FF2B5EF4-FFF2-40B4-BE49-F238E27FC236}">
                <a16:creationId xmlns:a16="http://schemas.microsoft.com/office/drawing/2014/main" id="{44ECC407-DDA8-465D-B291-72BD199893E3}"/>
              </a:ext>
            </a:extLst>
          </p:cNvPr>
          <p:cNvSpPr>
            <a:spLocks noGrp="1"/>
          </p:cNvSpPr>
          <p:nvPr>
            <p:ph type="body" sz="quarter" idx="20"/>
          </p:nvPr>
        </p:nvSpPr>
        <p:spPr/>
        <p:txBody>
          <a:bodyPr/>
          <a:lstStyle/>
          <a:p>
            <a:pPr algn="just"/>
            <a:r>
              <a:rPr lang="es-ES" dirty="0">
                <a:solidFill>
                  <a:srgbClr val="406F70"/>
                </a:solidFill>
                <a:latin typeface="Calibri" panose="020F0502020204030204" pitchFamily="34" charset="0"/>
              </a:rPr>
              <a:t>La demanda de productos frescos y de temporada, aunque es mejor para la salud, impulsa un sistema alimentario mundial que actualmente es insostenible.  </a:t>
            </a:r>
          </a:p>
          <a:p>
            <a:pPr algn="just"/>
            <a:r>
              <a:rPr lang="es-ES" dirty="0">
                <a:solidFill>
                  <a:srgbClr val="406F70"/>
                </a:solidFill>
                <a:latin typeface="Calibri" panose="020F0502020204030204" pitchFamily="34" charset="0"/>
              </a:rPr>
              <a:t>Los alimentos procesados son constantemente criticados por su escaso valor nutricional, sin embargo, es importante recordar el papel que la tecnología alimentaria desempeñó en el desarrollo del ser humano</a:t>
            </a:r>
            <a:r>
              <a:rPr lang="en-US" b="0" i="0" dirty="0">
                <a:solidFill>
                  <a:srgbClr val="406F70"/>
                </a:solidFill>
                <a:effectLst/>
                <a:latin typeface="Calibri" panose="020F0502020204030204" pitchFamily="34" charset="0"/>
              </a:rPr>
              <a:t>.  </a:t>
            </a:r>
          </a:p>
          <a:p>
            <a:pPr algn="just"/>
            <a:endParaRPr lang="en-IE" dirty="0"/>
          </a:p>
        </p:txBody>
      </p:sp>
    </p:spTree>
    <p:extLst>
      <p:ext uri="{BB962C8B-B14F-4D97-AF65-F5344CB8AC3E}">
        <p14:creationId xmlns:p14="http://schemas.microsoft.com/office/powerpoint/2010/main" val="2466549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10;&#10;Description automatically generated">
            <a:extLst>
              <a:ext uri="{FF2B5EF4-FFF2-40B4-BE49-F238E27FC236}">
                <a16:creationId xmlns:a16="http://schemas.microsoft.com/office/drawing/2014/main" id="{CFC7CB4E-1A41-4D77-B142-35D4F6C534FD}"/>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41702C07-87E1-46F0-AF74-ECF968DFD583}"/>
              </a:ext>
            </a:extLst>
          </p:cNvPr>
          <p:cNvSpPr>
            <a:spLocks noGrp="1"/>
          </p:cNvSpPr>
          <p:nvPr>
            <p:ph type="body" sz="quarter" idx="19"/>
          </p:nvPr>
        </p:nvSpPr>
        <p:spPr>
          <a:xfrm>
            <a:off x="391506" y="525967"/>
            <a:ext cx="5279028" cy="511775"/>
          </a:xfrm>
        </p:spPr>
        <p:txBody>
          <a:bodyPr>
            <a:normAutofit fontScale="92500" lnSpcReduction="10000"/>
          </a:bodyPr>
          <a:lstStyle/>
          <a:p>
            <a:r>
              <a:rPr lang="en-US" dirty="0" err="1">
                <a:solidFill>
                  <a:srgbClr val="406F70"/>
                </a:solidFill>
              </a:rPr>
              <a:t>Conserva</a:t>
            </a:r>
            <a:r>
              <a:rPr lang="en-US" dirty="0">
                <a:solidFill>
                  <a:srgbClr val="406F70"/>
                </a:solidFill>
              </a:rPr>
              <a:t> </a:t>
            </a:r>
            <a:endParaRPr lang="en-IE" dirty="0">
              <a:solidFill>
                <a:srgbClr val="406F70"/>
              </a:solidFill>
            </a:endParaRPr>
          </a:p>
        </p:txBody>
      </p:sp>
      <p:sp>
        <p:nvSpPr>
          <p:cNvPr id="4" name="Text Placeholder 3">
            <a:extLst>
              <a:ext uri="{FF2B5EF4-FFF2-40B4-BE49-F238E27FC236}">
                <a16:creationId xmlns:a16="http://schemas.microsoft.com/office/drawing/2014/main" id="{44ECC407-DDA8-465D-B291-72BD199893E3}"/>
              </a:ext>
            </a:extLst>
          </p:cNvPr>
          <p:cNvSpPr>
            <a:spLocks noGrp="1"/>
          </p:cNvSpPr>
          <p:nvPr>
            <p:ph type="body" sz="quarter" idx="20"/>
          </p:nvPr>
        </p:nvSpPr>
        <p:spPr>
          <a:xfrm>
            <a:off x="153933" y="1511587"/>
            <a:ext cx="6811548" cy="2183218"/>
          </a:xfrm>
        </p:spPr>
        <p:txBody>
          <a:bodyPr/>
          <a:lstStyle/>
          <a:p>
            <a:pPr marL="342900" indent="-342900">
              <a:buFont typeface="Arial" panose="020B0604020202020204" pitchFamily="34" charset="0"/>
              <a:buChar char="•"/>
            </a:pPr>
            <a:r>
              <a:rPr lang="es-ES" sz="1725" dirty="0">
                <a:solidFill>
                  <a:srgbClr val="406F70"/>
                </a:solidFill>
                <a:latin typeface="Calibri" panose="020F0502020204030204" pitchFamily="34" charset="0"/>
              </a:rPr>
              <a:t>La conservación de los alimentos era esencial para la supervivencia de los humanos durante el invierno.  Debido a los problemas del sistema alimentario mundial, tal vez incorporar más alimentos en conserva a nuestra dieta podría ser una solución</a:t>
            </a:r>
            <a:r>
              <a:rPr lang="es-ES" sz="1750" dirty="0">
                <a:solidFill>
                  <a:srgbClr val="406F70"/>
                </a:solidFill>
                <a:latin typeface="Calibri" panose="020F0502020204030204" pitchFamily="34" charset="0"/>
              </a:rPr>
              <a:t> </a:t>
            </a:r>
          </a:p>
          <a:p>
            <a:pPr marL="342900" indent="-342900">
              <a:buFont typeface="Arial" panose="020B0604020202020204" pitchFamily="34" charset="0"/>
              <a:buChar char="•"/>
            </a:pPr>
            <a:r>
              <a:rPr lang="es-ES" sz="1750" dirty="0">
                <a:solidFill>
                  <a:srgbClr val="406F70"/>
                </a:solidFill>
                <a:latin typeface="Calibri" panose="020F0502020204030204" pitchFamily="34" charset="0"/>
              </a:rPr>
              <a:t>A pesar de que los conservantes artificiales tienen connotaciones negativas, ha aumentado el número de restaurantes y PYMES de servicios alimentarios que experimentan con más alimentos conservados utilizando métodos naturales de conservación.</a:t>
            </a:r>
            <a:endParaRPr lang="en-US" sz="1750" b="0" i="0" dirty="0">
              <a:solidFill>
                <a:srgbClr val="406F70"/>
              </a:solidFill>
              <a:effectLst/>
              <a:latin typeface="Calibri" panose="020F0502020204030204" pitchFamily="34" charset="0"/>
            </a:endParaRPr>
          </a:p>
        </p:txBody>
      </p:sp>
      <p:sp>
        <p:nvSpPr>
          <p:cNvPr id="2" name="TextBox 1">
            <a:extLst>
              <a:ext uri="{FF2B5EF4-FFF2-40B4-BE49-F238E27FC236}">
                <a16:creationId xmlns:a16="http://schemas.microsoft.com/office/drawing/2014/main" id="{4873C4BF-2B7B-4F9B-9AD8-2E1AD0B65E74}"/>
              </a:ext>
            </a:extLst>
          </p:cNvPr>
          <p:cNvSpPr txBox="1"/>
          <p:nvPr/>
        </p:nvSpPr>
        <p:spPr>
          <a:xfrm>
            <a:off x="182959" y="3271178"/>
            <a:ext cx="7966128" cy="3331681"/>
          </a:xfrm>
          <a:prstGeom prst="rect">
            <a:avLst/>
          </a:prstGeom>
          <a:noFill/>
        </p:spPr>
        <p:txBody>
          <a:bodyPr wrap="square" rtlCol="0">
            <a:spAutoFit/>
          </a:bodyPr>
          <a:lstStyle/>
          <a:p>
            <a:endParaRPr lang="es-ES" sz="1750" dirty="0">
              <a:solidFill>
                <a:srgbClr val="406F70"/>
              </a:solidFill>
              <a:latin typeface="Calibri" panose="020F0502020204030204" pitchFamily="34" charset="0"/>
            </a:endParaRPr>
          </a:p>
          <a:p>
            <a:pPr marL="342900" indent="-342900">
              <a:buFont typeface="Arial" panose="020B0604020202020204" pitchFamily="34" charset="0"/>
              <a:buChar char="•"/>
            </a:pPr>
            <a:r>
              <a:rPr lang="es-ES" sz="1750" dirty="0">
                <a:solidFill>
                  <a:srgbClr val="406F70"/>
                </a:solidFill>
                <a:latin typeface="Calibri" panose="020F0502020204030204" pitchFamily="34" charset="0"/>
              </a:rPr>
              <a:t>Métodos comunes de conservación:</a:t>
            </a:r>
          </a:p>
          <a:p>
            <a:pPr marL="800100" lvl="1" indent="-342900">
              <a:buFont typeface="Arial" panose="020B0604020202020204" pitchFamily="34" charset="0"/>
              <a:buChar char="•"/>
            </a:pPr>
            <a:r>
              <a:rPr lang="es-ES" sz="1750" dirty="0">
                <a:solidFill>
                  <a:srgbClr val="406F70"/>
                </a:solidFill>
                <a:latin typeface="Calibri" panose="020F0502020204030204" pitchFamily="34" charset="0"/>
              </a:rPr>
              <a:t>Enlatado </a:t>
            </a:r>
          </a:p>
          <a:p>
            <a:pPr marL="800100" lvl="1" indent="-342900">
              <a:buFont typeface="Arial" panose="020B0604020202020204" pitchFamily="34" charset="0"/>
              <a:buChar char="•"/>
            </a:pPr>
            <a:r>
              <a:rPr lang="es-ES" sz="1750" dirty="0">
                <a:solidFill>
                  <a:srgbClr val="406F70"/>
                </a:solidFill>
                <a:latin typeface="Calibri" panose="020F0502020204030204" pitchFamily="34" charset="0"/>
              </a:rPr>
              <a:t>Encurtido </a:t>
            </a:r>
          </a:p>
          <a:p>
            <a:pPr marL="800100" lvl="1" indent="-342900">
              <a:buFont typeface="Arial" panose="020B0604020202020204" pitchFamily="34" charset="0"/>
              <a:buChar char="•"/>
            </a:pPr>
            <a:r>
              <a:rPr lang="es-ES" sz="1750" dirty="0">
                <a:solidFill>
                  <a:srgbClr val="406F70"/>
                </a:solidFill>
                <a:latin typeface="Calibri" panose="020F0502020204030204" pitchFamily="34" charset="0"/>
              </a:rPr>
              <a:t>Secado </a:t>
            </a:r>
          </a:p>
          <a:p>
            <a:pPr marL="800100" lvl="1" indent="-342900">
              <a:buFont typeface="Arial" panose="020B0604020202020204" pitchFamily="34" charset="0"/>
              <a:buChar char="•"/>
            </a:pPr>
            <a:r>
              <a:rPr lang="es-ES" sz="1750" dirty="0">
                <a:solidFill>
                  <a:srgbClr val="406F70"/>
                </a:solidFill>
                <a:latin typeface="Calibri" panose="020F0502020204030204" pitchFamily="34" charset="0"/>
              </a:rPr>
              <a:t>Liofilización </a:t>
            </a:r>
          </a:p>
          <a:p>
            <a:pPr marL="800100" lvl="1" indent="-342900">
              <a:buFont typeface="Arial" panose="020B0604020202020204" pitchFamily="34" charset="0"/>
              <a:buChar char="•"/>
            </a:pPr>
            <a:r>
              <a:rPr lang="es-ES" sz="1750" dirty="0">
                <a:solidFill>
                  <a:srgbClr val="406F70"/>
                </a:solidFill>
                <a:latin typeface="Calibri" panose="020F0502020204030204" pitchFamily="34" charset="0"/>
              </a:rPr>
              <a:t>Fermentación </a:t>
            </a:r>
          </a:p>
          <a:p>
            <a:pPr marL="800100" lvl="1" indent="-342900">
              <a:buFont typeface="Arial" panose="020B0604020202020204" pitchFamily="34" charset="0"/>
              <a:buChar char="•"/>
            </a:pPr>
            <a:r>
              <a:rPr lang="es-ES" sz="1750" dirty="0">
                <a:solidFill>
                  <a:srgbClr val="406F70"/>
                </a:solidFill>
                <a:latin typeface="Calibri" panose="020F0502020204030204" pitchFamily="34" charset="0"/>
              </a:rPr>
              <a:t>Curado </a:t>
            </a:r>
          </a:p>
          <a:p>
            <a:pPr marL="800100" lvl="1" indent="-342900">
              <a:buFont typeface="Arial" panose="020B0604020202020204" pitchFamily="34" charset="0"/>
              <a:buChar char="•"/>
            </a:pPr>
            <a:r>
              <a:rPr lang="es-ES" sz="1750" dirty="0">
                <a:solidFill>
                  <a:srgbClr val="406F70"/>
                </a:solidFill>
                <a:latin typeface="Calibri" panose="020F0502020204030204" pitchFamily="34" charset="0"/>
              </a:rPr>
              <a:t>Congelación </a:t>
            </a:r>
          </a:p>
          <a:p>
            <a:pPr marL="342900" indent="-342900">
              <a:buFont typeface="Arial" panose="020B0604020202020204" pitchFamily="34" charset="0"/>
              <a:buChar char="•"/>
            </a:pPr>
            <a:r>
              <a:rPr lang="es-ES" sz="1750" dirty="0">
                <a:solidFill>
                  <a:srgbClr val="406F70"/>
                </a:solidFill>
                <a:latin typeface="Calibri" panose="020F0502020204030204" pitchFamily="34" charset="0"/>
              </a:rPr>
              <a:t>Algunos alimentos en conserva han tenido éxito al ser posicionados como alimentos saludables, como los alimentos fermentados como el </a:t>
            </a:r>
            <a:r>
              <a:rPr lang="es-ES" sz="1750" dirty="0" err="1">
                <a:solidFill>
                  <a:srgbClr val="406F70"/>
                </a:solidFill>
                <a:latin typeface="Calibri" panose="020F0502020204030204" pitchFamily="34" charset="0"/>
              </a:rPr>
              <a:t>Kimchi</a:t>
            </a:r>
            <a:r>
              <a:rPr lang="es-ES" sz="1750" dirty="0">
                <a:solidFill>
                  <a:srgbClr val="406F70"/>
                </a:solidFill>
                <a:latin typeface="Calibri" panose="020F0502020204030204" pitchFamily="34" charset="0"/>
              </a:rPr>
              <a:t>.</a:t>
            </a:r>
            <a:endParaRPr lang="en-US" sz="1750" dirty="0">
              <a:solidFill>
                <a:srgbClr val="406F70"/>
              </a:solidFill>
              <a:latin typeface="Calibri" panose="020F0502020204030204" pitchFamily="34" charset="0"/>
            </a:endParaRPr>
          </a:p>
          <a:p>
            <a:endParaRPr lang="en-GB" dirty="0"/>
          </a:p>
        </p:txBody>
      </p:sp>
    </p:spTree>
    <p:extLst>
      <p:ext uri="{BB962C8B-B14F-4D97-AF65-F5344CB8AC3E}">
        <p14:creationId xmlns:p14="http://schemas.microsoft.com/office/powerpoint/2010/main" val="3507596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7C8C41-BE89-4F63-9D15-385FD7AD7D17}"/>
              </a:ext>
            </a:extLst>
          </p:cNvPr>
          <p:cNvSpPr>
            <a:spLocks noGrp="1"/>
          </p:cNvSpPr>
          <p:nvPr>
            <p:ph type="body" sz="quarter" idx="19"/>
          </p:nvPr>
        </p:nvSpPr>
        <p:spPr>
          <a:xfrm>
            <a:off x="372265" y="707249"/>
            <a:ext cx="5279028" cy="697353"/>
          </a:xfrm>
        </p:spPr>
        <p:txBody>
          <a:bodyPr>
            <a:normAutofit fontScale="85000" lnSpcReduction="20000"/>
          </a:bodyPr>
          <a:lstStyle/>
          <a:p>
            <a:r>
              <a:rPr lang="es-ES_tradnl" sz="3200" b="1" dirty="0">
                <a:solidFill>
                  <a:srgbClr val="F5C05B"/>
                </a:solidFill>
              </a:rPr>
              <a:t>¡Los sistemas alimentarios mundiales nos afectan a todos!</a:t>
            </a:r>
            <a:endParaRPr lang="en-IE" sz="3200" b="1" dirty="0">
              <a:solidFill>
                <a:srgbClr val="F5C05B"/>
              </a:solidFill>
            </a:endParaRPr>
          </a:p>
        </p:txBody>
      </p:sp>
      <p:sp>
        <p:nvSpPr>
          <p:cNvPr id="4" name="Text Placeholder 3">
            <a:extLst>
              <a:ext uri="{FF2B5EF4-FFF2-40B4-BE49-F238E27FC236}">
                <a16:creationId xmlns:a16="http://schemas.microsoft.com/office/drawing/2014/main" id="{ED85C05E-A277-4E17-A6D0-FD28D4663CDE}"/>
              </a:ext>
            </a:extLst>
          </p:cNvPr>
          <p:cNvSpPr>
            <a:spLocks noGrp="1"/>
          </p:cNvSpPr>
          <p:nvPr>
            <p:ph type="body" sz="quarter" idx="20"/>
          </p:nvPr>
        </p:nvSpPr>
        <p:spPr>
          <a:xfrm>
            <a:off x="340685" y="1493915"/>
            <a:ext cx="6617776" cy="2174436"/>
          </a:xfrm>
        </p:spPr>
        <p:txBody>
          <a:bodyPr/>
          <a:lstStyle/>
          <a:p>
            <a:pPr algn="just"/>
            <a:r>
              <a:rPr lang="es-ES_tradnl" sz="1500" dirty="0">
                <a:solidFill>
                  <a:srgbClr val="406F70"/>
                </a:solidFill>
                <a:ea typeface="+mn-lt"/>
                <a:cs typeface="+mn-lt"/>
              </a:rPr>
              <a:t>Como intermediarios entre los consumidores y el sistema alimentario, las empresas de servicios alimentarios tienen un importante papel que desempeñar en el compromiso con el sistema alimentario mundial.</a:t>
            </a:r>
          </a:p>
          <a:p>
            <a:pPr algn="just"/>
            <a:r>
              <a:rPr lang="es-ES_tradnl" sz="1500" dirty="0">
                <a:solidFill>
                  <a:srgbClr val="406F70"/>
                </a:solidFill>
                <a:ea typeface="+mn-lt"/>
                <a:cs typeface="+mn-lt"/>
              </a:rPr>
              <a:t>Para las empresas de servicios alimentarios, abordar los residuos de alimentos y de envases es la acción más impactante que pueden realizar para reducir su huella en el planeta.</a:t>
            </a:r>
          </a:p>
          <a:p>
            <a:pPr algn="just"/>
            <a:r>
              <a:rPr lang="es-ES_tradnl" sz="1500" dirty="0">
                <a:solidFill>
                  <a:srgbClr val="406F70"/>
                </a:solidFill>
                <a:ea typeface="+mn-lt"/>
                <a:cs typeface="+mn-lt"/>
              </a:rPr>
              <a:t>Pero, como saben, el sistema alimentario global es una compleja interacción entre diversas relaciones, prácticas y decisiones, que abarca la forma en que cultivamos, procesamos, almacenamos, distribuimos, transportamos, comerciamos, consumimos, desperdiciamos y eliminamos los alimento</a:t>
            </a:r>
            <a:r>
              <a:rPr lang="es-ES_tradnl" sz="1600" dirty="0">
                <a:solidFill>
                  <a:srgbClr val="406F70"/>
                </a:solidFill>
                <a:ea typeface="+mn-lt"/>
                <a:cs typeface="+mn-lt"/>
              </a:rPr>
              <a:t>s</a:t>
            </a:r>
            <a:r>
              <a:rPr lang="en-GB" sz="1600" dirty="0">
                <a:solidFill>
                  <a:srgbClr val="406F70"/>
                </a:solidFill>
                <a:ea typeface="+mn-lt"/>
                <a:cs typeface="+mn-lt"/>
              </a:rPr>
              <a:t>.</a:t>
            </a:r>
            <a:endParaRPr lang="en-IE" sz="1600" dirty="0">
              <a:solidFill>
                <a:srgbClr val="406F70"/>
              </a:solidFill>
              <a:ea typeface="+mn-lt"/>
              <a:cs typeface="+mn-lt"/>
            </a:endParaRPr>
          </a:p>
          <a:p>
            <a:pPr algn="just"/>
            <a:endParaRPr lang="en-IE" sz="1600" dirty="0"/>
          </a:p>
        </p:txBody>
      </p:sp>
      <p:pic>
        <p:nvPicPr>
          <p:cNvPr id="13" name="Picture Placeholder 12" descr="A picture containing person, food, dish, drinking&#10;&#10;Description automatically generated">
            <a:extLst>
              <a:ext uri="{FF2B5EF4-FFF2-40B4-BE49-F238E27FC236}">
                <a16:creationId xmlns:a16="http://schemas.microsoft.com/office/drawing/2014/main" id="{27017D66-AAE9-496D-B48A-99F5E89D459F}"/>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Box 5">
            <a:extLst>
              <a:ext uri="{FF2B5EF4-FFF2-40B4-BE49-F238E27FC236}">
                <a16:creationId xmlns:a16="http://schemas.microsoft.com/office/drawing/2014/main" id="{A96AFC93-845F-4E36-8D21-B18A75EB93DE}"/>
              </a:ext>
            </a:extLst>
          </p:cNvPr>
          <p:cNvSpPr txBox="1"/>
          <p:nvPr/>
        </p:nvSpPr>
        <p:spPr>
          <a:xfrm>
            <a:off x="141650" y="3867214"/>
            <a:ext cx="6816811" cy="2923877"/>
          </a:xfrm>
          <a:prstGeom prst="rect">
            <a:avLst/>
          </a:prstGeom>
          <a:noFill/>
        </p:spPr>
        <p:txBody>
          <a:bodyPr wrap="square">
            <a:spAutoFit/>
          </a:bodyPr>
          <a:lstStyle/>
          <a:p>
            <a:r>
              <a:rPr lang="en-US" sz="1600" b="1" dirty="0">
                <a:solidFill>
                  <a:srgbClr val="CC9131"/>
                </a:solidFill>
                <a:cs typeface="Calibri"/>
              </a:rPr>
              <a:t>El </a:t>
            </a:r>
            <a:r>
              <a:rPr lang="en-US" sz="1600" b="1" dirty="0" err="1">
                <a:solidFill>
                  <a:srgbClr val="CC9131"/>
                </a:solidFill>
                <a:cs typeface="Calibri"/>
              </a:rPr>
              <a:t>Pasado</a:t>
            </a:r>
            <a:r>
              <a:rPr lang="en-US" sz="1600" b="1" dirty="0">
                <a:solidFill>
                  <a:srgbClr val="CC9131"/>
                </a:solidFill>
                <a:cs typeface="Calibri"/>
              </a:rPr>
              <a:t> y el </a:t>
            </a:r>
            <a:r>
              <a:rPr lang="en-US" sz="1600" b="1" dirty="0" err="1">
                <a:solidFill>
                  <a:srgbClr val="CC9131"/>
                </a:solidFill>
                <a:cs typeface="Calibri"/>
              </a:rPr>
              <a:t>Futuro</a:t>
            </a:r>
            <a:r>
              <a:rPr lang="en-US" sz="1600" b="1" dirty="0">
                <a:solidFill>
                  <a:srgbClr val="CC9131"/>
                </a:solidFill>
                <a:cs typeface="Calibri"/>
              </a:rPr>
              <a:t>… </a:t>
            </a:r>
          </a:p>
          <a:p>
            <a:pPr marL="342900" indent="-342900" algn="just">
              <a:buFont typeface="Arial,Sans-Serif"/>
              <a:buChar char="•"/>
            </a:pPr>
            <a:r>
              <a:rPr lang="es-ES_tradnl" sz="1500" dirty="0">
                <a:solidFill>
                  <a:srgbClr val="406F70"/>
                </a:solidFill>
                <a:ea typeface="+mn-lt"/>
                <a:cs typeface="+mn-lt"/>
              </a:rPr>
              <a:t>Aunque la restauración es una actividad intrínsecamente local, las decisiones de aprovisionamiento tomadas a nivel local tienen un efecto de bola de nieve en la producción de otras partes del mundo: el café es un buen ejemplo.   Aunque las empresas de servicios alimentarios no participan en su mayor parte en la producción de ingredientes, las decisiones tomadas en el abastecimiento y la selección de ingredientes impulsan estos sistemas globales</a:t>
            </a:r>
            <a:r>
              <a:rPr lang="en-IE" sz="1500" dirty="0">
                <a:solidFill>
                  <a:srgbClr val="406F70"/>
                </a:solidFill>
                <a:ea typeface="+mn-lt"/>
                <a:cs typeface="+mn-lt"/>
              </a:rPr>
              <a:t>. </a:t>
            </a:r>
          </a:p>
          <a:p>
            <a:pPr marL="342900" indent="-342900" algn="just">
              <a:buFont typeface="Arial,Sans-Serif"/>
              <a:buChar char="•"/>
            </a:pPr>
            <a:r>
              <a:rPr lang="es-ES_tradnl" sz="1500" dirty="0">
                <a:solidFill>
                  <a:srgbClr val="406F70"/>
                </a:solidFill>
                <a:ea typeface="+mn-lt"/>
                <a:cs typeface="+mn-lt"/>
              </a:rPr>
              <a:t>Los sistemas alimentarios y las redes comerciales se han ido desarrollando desde que el ser humano comenzó a asentarse y comerciar en entornos urbanos, y desde entonces el sistema alimentario se ha ido globalizando cada vez más</a:t>
            </a:r>
            <a:r>
              <a:rPr lang="en-IE" sz="1600" dirty="0">
                <a:solidFill>
                  <a:srgbClr val="406F70"/>
                </a:solidFill>
                <a:ea typeface="+mn-lt"/>
                <a:cs typeface="+mn-lt"/>
              </a:rPr>
              <a:t>. </a:t>
            </a:r>
          </a:p>
          <a:p>
            <a:pPr marL="342900" indent="-342900" algn="just">
              <a:buFont typeface="Arial,Sans-Serif"/>
              <a:buChar char="•"/>
            </a:pPr>
            <a:endParaRPr lang="en-IE" sz="1600" dirty="0">
              <a:solidFill>
                <a:srgbClr val="406F70"/>
              </a:solidFill>
              <a:ea typeface="+mn-lt"/>
              <a:cs typeface="+mn-lt"/>
            </a:endParaRPr>
          </a:p>
          <a:p>
            <a:pPr marL="342900" indent="-342900" algn="just">
              <a:buFont typeface="Arial,Sans-Serif"/>
              <a:buChar char="•"/>
            </a:pPr>
            <a:endParaRPr lang="en-IE" sz="1600" dirty="0">
              <a:solidFill>
                <a:srgbClr val="406F70"/>
              </a:solidFill>
              <a:ea typeface="+mn-lt"/>
              <a:cs typeface="+mn-lt"/>
            </a:endParaRPr>
          </a:p>
        </p:txBody>
      </p:sp>
    </p:spTree>
    <p:extLst>
      <p:ext uri="{BB962C8B-B14F-4D97-AF65-F5344CB8AC3E}">
        <p14:creationId xmlns:p14="http://schemas.microsoft.com/office/powerpoint/2010/main" val="4235758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FC7CB4E-1A41-4D77-B142-35D4F6C534FD}"/>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p:blipFill>
        <p:spPr>
          <a:xfrm flipH="1">
            <a:off x="6540708" y="6385"/>
            <a:ext cx="5651292" cy="6261962"/>
          </a:xfrm>
        </p:spPr>
      </p:pic>
      <p:sp>
        <p:nvSpPr>
          <p:cNvPr id="3" name="Text Placeholder 2">
            <a:extLst>
              <a:ext uri="{FF2B5EF4-FFF2-40B4-BE49-F238E27FC236}">
                <a16:creationId xmlns:a16="http://schemas.microsoft.com/office/drawing/2014/main" id="{41702C07-87E1-46F0-AF74-ECF968DFD583}"/>
              </a:ext>
            </a:extLst>
          </p:cNvPr>
          <p:cNvSpPr>
            <a:spLocks noGrp="1"/>
          </p:cNvSpPr>
          <p:nvPr>
            <p:ph type="body" sz="quarter" idx="19"/>
          </p:nvPr>
        </p:nvSpPr>
        <p:spPr/>
        <p:txBody>
          <a:bodyPr/>
          <a:lstStyle/>
          <a:p>
            <a:r>
              <a:rPr lang="en-IE" dirty="0">
                <a:solidFill>
                  <a:srgbClr val="406F70"/>
                </a:solidFill>
              </a:rPr>
              <a:t>Conservas</a:t>
            </a:r>
          </a:p>
        </p:txBody>
      </p:sp>
      <p:sp>
        <p:nvSpPr>
          <p:cNvPr id="4" name="Text Placeholder 3">
            <a:extLst>
              <a:ext uri="{FF2B5EF4-FFF2-40B4-BE49-F238E27FC236}">
                <a16:creationId xmlns:a16="http://schemas.microsoft.com/office/drawing/2014/main" id="{44ECC407-DDA8-465D-B291-72BD199893E3}"/>
              </a:ext>
            </a:extLst>
          </p:cNvPr>
          <p:cNvSpPr>
            <a:spLocks noGrp="1"/>
          </p:cNvSpPr>
          <p:nvPr>
            <p:ph type="body" sz="quarter" idx="20"/>
          </p:nvPr>
        </p:nvSpPr>
        <p:spPr>
          <a:xfrm>
            <a:off x="586552" y="1786299"/>
            <a:ext cx="5954156" cy="4482047"/>
          </a:xfrm>
        </p:spPr>
        <p:txBody>
          <a:bodyPr/>
          <a:lstStyle/>
          <a:p>
            <a:pPr fontAlgn="base"/>
            <a:r>
              <a:rPr lang="es-ES_tradnl" dirty="0">
                <a:solidFill>
                  <a:srgbClr val="406F70"/>
                </a:solidFill>
                <a:latin typeface="Calibri" panose="020F0502020204030204" pitchFamily="34" charset="0"/>
              </a:rPr>
              <a:t>Métodos comunes de conservación:</a:t>
            </a:r>
          </a:p>
          <a:p>
            <a:pPr marL="342900" indent="-342900" fontAlgn="base">
              <a:buFont typeface="Arial" panose="020B0604020202020204" pitchFamily="34" charset="0"/>
              <a:buChar char="•"/>
            </a:pPr>
            <a:r>
              <a:rPr lang="es-ES_tradnl" dirty="0">
                <a:solidFill>
                  <a:srgbClr val="406F70"/>
                </a:solidFill>
                <a:latin typeface="Calibri" panose="020F0502020204030204" pitchFamily="34" charset="0"/>
              </a:rPr>
              <a:t>Enlatado </a:t>
            </a:r>
          </a:p>
          <a:p>
            <a:pPr marL="342900" indent="-342900" fontAlgn="base">
              <a:buFont typeface="Arial" panose="020B0604020202020204" pitchFamily="34" charset="0"/>
              <a:buChar char="•"/>
            </a:pPr>
            <a:r>
              <a:rPr lang="es-ES_tradnl" dirty="0">
                <a:solidFill>
                  <a:srgbClr val="406F70"/>
                </a:solidFill>
                <a:latin typeface="Calibri" panose="020F0502020204030204" pitchFamily="34" charset="0"/>
              </a:rPr>
              <a:t>Encurtido </a:t>
            </a:r>
          </a:p>
          <a:p>
            <a:pPr marL="342900" indent="-342900" fontAlgn="base">
              <a:buFont typeface="Arial" panose="020B0604020202020204" pitchFamily="34" charset="0"/>
              <a:buChar char="•"/>
            </a:pPr>
            <a:r>
              <a:rPr lang="es-ES_tradnl" dirty="0">
                <a:solidFill>
                  <a:srgbClr val="406F70"/>
                </a:solidFill>
                <a:latin typeface="Calibri" panose="020F0502020204030204" pitchFamily="34" charset="0"/>
              </a:rPr>
              <a:t>Secado </a:t>
            </a:r>
          </a:p>
          <a:p>
            <a:pPr marL="342900" indent="-342900" fontAlgn="base">
              <a:buFont typeface="Arial" panose="020B0604020202020204" pitchFamily="34" charset="0"/>
              <a:buChar char="•"/>
            </a:pPr>
            <a:r>
              <a:rPr lang="es-ES_tradnl" dirty="0">
                <a:solidFill>
                  <a:srgbClr val="406F70"/>
                </a:solidFill>
                <a:latin typeface="Calibri" panose="020F0502020204030204" pitchFamily="34" charset="0"/>
              </a:rPr>
              <a:t>Liofilización </a:t>
            </a:r>
          </a:p>
          <a:p>
            <a:pPr marL="342900" indent="-342900" fontAlgn="base">
              <a:buFont typeface="Arial" panose="020B0604020202020204" pitchFamily="34" charset="0"/>
              <a:buChar char="•"/>
            </a:pPr>
            <a:r>
              <a:rPr lang="es-ES_tradnl" dirty="0">
                <a:solidFill>
                  <a:srgbClr val="406F70"/>
                </a:solidFill>
                <a:latin typeface="Calibri" panose="020F0502020204030204" pitchFamily="34" charset="0"/>
              </a:rPr>
              <a:t>Fermentación </a:t>
            </a:r>
          </a:p>
          <a:p>
            <a:pPr marL="342900" indent="-342900" fontAlgn="base">
              <a:buFont typeface="Arial" panose="020B0604020202020204" pitchFamily="34" charset="0"/>
              <a:buChar char="•"/>
            </a:pPr>
            <a:r>
              <a:rPr lang="es-ES_tradnl" dirty="0">
                <a:solidFill>
                  <a:srgbClr val="406F70"/>
                </a:solidFill>
                <a:latin typeface="Calibri" panose="020F0502020204030204" pitchFamily="34" charset="0"/>
              </a:rPr>
              <a:t>Curado </a:t>
            </a:r>
          </a:p>
          <a:p>
            <a:pPr marL="342900" indent="-342900" fontAlgn="base">
              <a:buFont typeface="Arial" panose="020B0604020202020204" pitchFamily="34" charset="0"/>
              <a:buChar char="•"/>
            </a:pPr>
            <a:r>
              <a:rPr lang="es-ES_tradnl" dirty="0">
                <a:solidFill>
                  <a:srgbClr val="406F70"/>
                </a:solidFill>
                <a:latin typeface="Calibri" panose="020F0502020204030204" pitchFamily="34" charset="0"/>
              </a:rPr>
              <a:t>Congelación </a:t>
            </a:r>
          </a:p>
          <a:p>
            <a:pPr fontAlgn="base"/>
            <a:r>
              <a:rPr lang="es-ES_tradnl" dirty="0">
                <a:solidFill>
                  <a:srgbClr val="406F70"/>
                </a:solidFill>
                <a:latin typeface="Calibri" panose="020F0502020204030204" pitchFamily="34" charset="0"/>
              </a:rPr>
              <a:t>Algunos alimentos en conserva han tenido éxito al posicionarse como alimentos saludables, como los alimentos fermentados como el </a:t>
            </a:r>
            <a:r>
              <a:rPr lang="es-ES_tradnl" dirty="0" err="1">
                <a:solidFill>
                  <a:srgbClr val="406F70"/>
                </a:solidFill>
                <a:latin typeface="Calibri" panose="020F0502020204030204" pitchFamily="34" charset="0"/>
              </a:rPr>
              <a:t>Kimchi</a:t>
            </a:r>
            <a:r>
              <a:rPr lang="es-ES_tradnl" dirty="0">
                <a:solidFill>
                  <a:srgbClr val="406F70"/>
                </a:solidFill>
                <a:latin typeface="Calibri" panose="020F0502020204030204" pitchFamily="34" charset="0"/>
              </a:rPr>
              <a:t>.</a:t>
            </a:r>
            <a:endParaRPr lang="en-US" b="0" i="0" dirty="0">
              <a:solidFill>
                <a:srgbClr val="5E5E5E"/>
              </a:solidFill>
              <a:effectLst/>
              <a:latin typeface="Calibri" panose="020F0502020204030204" pitchFamily="34" charset="0"/>
            </a:endParaRPr>
          </a:p>
        </p:txBody>
      </p:sp>
    </p:spTree>
    <p:extLst>
      <p:ext uri="{BB962C8B-B14F-4D97-AF65-F5344CB8AC3E}">
        <p14:creationId xmlns:p14="http://schemas.microsoft.com/office/powerpoint/2010/main" val="3500417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sandwich&#10;&#10;Description automatically generated">
            <a:extLst>
              <a:ext uri="{FF2B5EF4-FFF2-40B4-BE49-F238E27FC236}">
                <a16:creationId xmlns:a16="http://schemas.microsoft.com/office/drawing/2014/main" id="{DE633DA9-3D0A-4E54-ACC9-8AEFF9769E61}"/>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48035F96-9118-407D-9C92-519D3D260182}"/>
              </a:ext>
            </a:extLst>
          </p:cNvPr>
          <p:cNvSpPr>
            <a:spLocks noGrp="1"/>
          </p:cNvSpPr>
          <p:nvPr>
            <p:ph type="body" sz="quarter" idx="19"/>
          </p:nvPr>
        </p:nvSpPr>
        <p:spPr/>
        <p:txBody>
          <a:bodyPr/>
          <a:lstStyle/>
          <a:p>
            <a:r>
              <a:rPr lang="en-IE" b="1" dirty="0" err="1"/>
              <a:t>Sustitutos</a:t>
            </a:r>
            <a:r>
              <a:rPr lang="en-IE" b="1" dirty="0"/>
              <a:t> de la Carne</a:t>
            </a:r>
          </a:p>
        </p:txBody>
      </p:sp>
      <p:sp>
        <p:nvSpPr>
          <p:cNvPr id="4" name="Text Placeholder 3">
            <a:extLst>
              <a:ext uri="{FF2B5EF4-FFF2-40B4-BE49-F238E27FC236}">
                <a16:creationId xmlns:a16="http://schemas.microsoft.com/office/drawing/2014/main" id="{CA4D5409-C3D9-4F83-82DF-8993092FFC26}"/>
              </a:ext>
            </a:extLst>
          </p:cNvPr>
          <p:cNvSpPr>
            <a:spLocks noGrp="1"/>
          </p:cNvSpPr>
          <p:nvPr>
            <p:ph type="body" sz="quarter" idx="20"/>
          </p:nvPr>
        </p:nvSpPr>
        <p:spPr>
          <a:xfrm>
            <a:off x="416735" y="1725340"/>
            <a:ext cx="6369672" cy="4477340"/>
          </a:xfrm>
        </p:spPr>
        <p:txBody>
          <a:bodyPr vert="horz" lIns="91440" tIns="45720" rIns="91440" bIns="45720" rtlCol="0" anchor="t">
            <a:noAutofit/>
          </a:bodyPr>
          <a:lstStyle/>
          <a:p>
            <a:pPr algn="just"/>
            <a:r>
              <a:rPr lang="es-ES" sz="2200" dirty="0">
                <a:solidFill>
                  <a:srgbClr val="085156"/>
                </a:solidFill>
              </a:rPr>
              <a:t>Los científicos de la alimentación también han mirado hacia la solución del problema de la sostenibilidad del consumo de carne. </a:t>
            </a:r>
          </a:p>
          <a:p>
            <a:pPr algn="just"/>
            <a:r>
              <a:rPr lang="es-ES" sz="2200" dirty="0">
                <a:solidFill>
                  <a:srgbClr val="085156"/>
                </a:solidFill>
              </a:rPr>
              <a:t>Probablemente todos hemos observado algo interesante en los restaurantes y en los canales de noticias en relación con las hamburguesas y, en general, con las proteínas.</a:t>
            </a:r>
          </a:p>
          <a:p>
            <a:pPr algn="just"/>
            <a:r>
              <a:rPr lang="es-ES" sz="2200" dirty="0">
                <a:solidFill>
                  <a:srgbClr val="085156"/>
                </a:solidFill>
              </a:rPr>
              <a:t>Las hamburguesas de aspecto y sabor similares a las de la carne de vacuno, pero hechas con plantas, están apareciendo en los menús de todo el país, y la carne cultivada en laboratorio (que actualmente no se puede comprar) se describe como la posible próxima frontera de la alimentación ética</a:t>
            </a:r>
            <a:r>
              <a:rPr lang="en-IE" sz="2200" dirty="0">
                <a:solidFill>
                  <a:srgbClr val="085156"/>
                </a:solidFill>
              </a:rPr>
              <a:t>.</a:t>
            </a:r>
            <a:endParaRPr lang="en-IE" sz="2200" dirty="0">
              <a:solidFill>
                <a:srgbClr val="085156"/>
              </a:solidFill>
              <a:cs typeface="Calibri"/>
            </a:endParaRPr>
          </a:p>
          <a:p>
            <a:endParaRPr lang="en-IE" dirty="0"/>
          </a:p>
        </p:txBody>
      </p:sp>
    </p:spTree>
    <p:extLst>
      <p:ext uri="{BB962C8B-B14F-4D97-AF65-F5344CB8AC3E}">
        <p14:creationId xmlns:p14="http://schemas.microsoft.com/office/powerpoint/2010/main" val="51011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A32314-A74B-459F-BC81-D7CD1BD48D3B}"/>
              </a:ext>
            </a:extLst>
          </p:cNvPr>
          <p:cNvSpPr>
            <a:spLocks noGrp="1"/>
          </p:cNvSpPr>
          <p:nvPr>
            <p:ph type="body" sz="quarter" idx="16"/>
          </p:nvPr>
        </p:nvSpPr>
        <p:spPr>
          <a:xfrm>
            <a:off x="5318760" y="819599"/>
            <a:ext cx="6873240" cy="697353"/>
          </a:xfrm>
        </p:spPr>
        <p:txBody>
          <a:bodyPr>
            <a:noAutofit/>
          </a:bodyPr>
          <a:lstStyle/>
          <a:p>
            <a:pPr algn="ctr"/>
            <a:r>
              <a:rPr lang="es-ES" b="1" dirty="0"/>
              <a:t>Dietas Respetuosas con el Clima</a:t>
            </a:r>
            <a:endParaRPr lang="en-IE" b="1" dirty="0"/>
          </a:p>
        </p:txBody>
      </p:sp>
      <p:sp>
        <p:nvSpPr>
          <p:cNvPr id="3" name="Text Placeholder 2">
            <a:extLst>
              <a:ext uri="{FF2B5EF4-FFF2-40B4-BE49-F238E27FC236}">
                <a16:creationId xmlns:a16="http://schemas.microsoft.com/office/drawing/2014/main" id="{4B0618B6-9A75-4D1B-859D-536C552103D3}"/>
              </a:ext>
            </a:extLst>
          </p:cNvPr>
          <p:cNvSpPr>
            <a:spLocks noGrp="1"/>
          </p:cNvSpPr>
          <p:nvPr>
            <p:ph type="body" sz="quarter" idx="17"/>
          </p:nvPr>
        </p:nvSpPr>
        <p:spPr>
          <a:xfrm>
            <a:off x="6310328" y="1770198"/>
            <a:ext cx="5417794" cy="4478202"/>
          </a:xfrm>
        </p:spPr>
        <p:txBody>
          <a:bodyPr vert="horz" lIns="91440" tIns="45720" rIns="91440" bIns="45720" rtlCol="0" anchor="t">
            <a:noAutofit/>
          </a:bodyPr>
          <a:lstStyle/>
          <a:p>
            <a:r>
              <a:rPr lang="es-ES" sz="2200" dirty="0">
                <a:solidFill>
                  <a:srgbClr val="406F70"/>
                </a:solidFill>
              </a:rPr>
              <a:t>Cambiar las dietas centradas en la carne por alimentos que consumen menos recursos, como las verduras, las frutas y las legumbres, ayudará a cumplir los objetivos climáticos mundiales. </a:t>
            </a:r>
          </a:p>
          <a:p>
            <a:r>
              <a:rPr lang="es-ES" sz="2200" b="1" dirty="0">
                <a:solidFill>
                  <a:srgbClr val="406F70"/>
                </a:solidFill>
              </a:rPr>
              <a:t>Disfrutar de más alimentos de origen vegetal es una forma importante de reducir la presión sobre el clima. Pero cambiar el comportamiento de la gente requiere algo más que información. También requiere más opciones disponibles que los consumidores quieran elegir. Aquí es donde usted, como proveedor de servicios alimentarios, entra en juego</a:t>
            </a:r>
            <a:r>
              <a:rPr lang="en-US" sz="2200" b="1" i="0" dirty="0">
                <a:solidFill>
                  <a:srgbClr val="406F70"/>
                </a:solidFill>
                <a:effectLst/>
              </a:rPr>
              <a:t>.</a:t>
            </a:r>
            <a:endParaRPr lang="en-US" sz="2200" b="1" i="0" dirty="0">
              <a:solidFill>
                <a:srgbClr val="406F70"/>
              </a:solidFill>
              <a:effectLst/>
              <a:cs typeface="Calibri"/>
            </a:endParaRPr>
          </a:p>
          <a:p>
            <a:br>
              <a:rPr lang="en-US" sz="2200" dirty="0">
                <a:solidFill>
                  <a:srgbClr val="406F70"/>
                </a:solidFill>
              </a:rPr>
            </a:br>
            <a:endParaRPr lang="en-US" sz="2200" b="1" i="0" dirty="0">
              <a:solidFill>
                <a:srgbClr val="406F70"/>
              </a:solidFill>
              <a:effectLst/>
            </a:endParaRPr>
          </a:p>
          <a:p>
            <a:endParaRPr lang="en-IE" sz="2200" dirty="0"/>
          </a:p>
        </p:txBody>
      </p:sp>
      <p:pic>
        <p:nvPicPr>
          <p:cNvPr id="6" name="Picture Placeholder 5" descr="A close-up of some fruit&#10;&#10;Description automatically generated with medium confidence">
            <a:extLst>
              <a:ext uri="{FF2B5EF4-FFF2-40B4-BE49-F238E27FC236}">
                <a16:creationId xmlns:a16="http://schemas.microsoft.com/office/drawing/2014/main" id="{E82BCE30-2C62-4A12-9CE7-796ED4BEE430}"/>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l="-12338" t="-17128" r="-43076" b="-62994"/>
          <a:stretch/>
        </p:blipFill>
        <p:spPr>
          <a:xfrm>
            <a:off x="0" y="-14989"/>
            <a:ext cx="5651292" cy="6261962"/>
          </a:xfrm>
        </p:spPr>
      </p:pic>
    </p:spTree>
    <p:extLst>
      <p:ext uri="{BB962C8B-B14F-4D97-AF65-F5344CB8AC3E}">
        <p14:creationId xmlns:p14="http://schemas.microsoft.com/office/powerpoint/2010/main" val="874218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ssorted piles of beans and legumes">
            <a:extLst>
              <a:ext uri="{FF2B5EF4-FFF2-40B4-BE49-F238E27FC236}">
                <a16:creationId xmlns:a16="http://schemas.microsoft.com/office/drawing/2014/main" id="{97CEC553-34F7-4B53-8311-758BD7CB442C}"/>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5DFEFC29-813E-4CB3-B29C-5292E46885EC}"/>
              </a:ext>
            </a:extLst>
          </p:cNvPr>
          <p:cNvSpPr>
            <a:spLocks noGrp="1"/>
          </p:cNvSpPr>
          <p:nvPr>
            <p:ph type="body" sz="quarter" idx="19"/>
          </p:nvPr>
        </p:nvSpPr>
        <p:spPr>
          <a:xfrm>
            <a:off x="489857" y="174171"/>
            <a:ext cx="5887636" cy="1612129"/>
          </a:xfrm>
        </p:spPr>
        <p:txBody>
          <a:bodyPr>
            <a:normAutofit/>
          </a:bodyPr>
          <a:lstStyle/>
          <a:p>
            <a:r>
              <a:rPr lang="en-IE" b="1" dirty="0"/>
              <a:t>SUSTITUTOS DE LA CARNE A BASE DE PLANTAS</a:t>
            </a:r>
          </a:p>
        </p:txBody>
      </p:sp>
      <p:sp>
        <p:nvSpPr>
          <p:cNvPr id="4" name="Text Placeholder 3">
            <a:extLst>
              <a:ext uri="{FF2B5EF4-FFF2-40B4-BE49-F238E27FC236}">
                <a16:creationId xmlns:a16="http://schemas.microsoft.com/office/drawing/2014/main" id="{C39383F5-FEF8-4239-9688-BCA019408827}"/>
              </a:ext>
            </a:extLst>
          </p:cNvPr>
          <p:cNvSpPr>
            <a:spLocks noGrp="1"/>
          </p:cNvSpPr>
          <p:nvPr>
            <p:ph type="body" sz="quarter" idx="20"/>
          </p:nvPr>
        </p:nvSpPr>
        <p:spPr>
          <a:xfrm>
            <a:off x="208364" y="1725340"/>
            <a:ext cx="5887636" cy="4629740"/>
          </a:xfrm>
        </p:spPr>
        <p:txBody>
          <a:bodyPr vert="horz" lIns="91440" tIns="45720" rIns="91440" bIns="45720" rtlCol="0" anchor="t">
            <a:noAutofit/>
          </a:bodyPr>
          <a:lstStyle/>
          <a:p>
            <a:pPr marL="342900" lvl="0" indent="-342900" algn="just">
              <a:buFont typeface="Arial" panose="020B0604020202020204" pitchFamily="34" charset="0"/>
              <a:buChar char="•"/>
              <a:defRPr/>
            </a:pPr>
            <a:r>
              <a:rPr lang="es-ES" sz="2300" dirty="0">
                <a:solidFill>
                  <a:srgbClr val="085156"/>
                </a:solidFill>
              </a:rPr>
              <a:t>En los últimos años, las empresas de servicios alimentarios se han centrado en replicar el sabor y la textura de la carne de vacuno, el pollo y otros productos de origen animal (más recientemente el marisco).</a:t>
            </a:r>
          </a:p>
          <a:p>
            <a:pPr marL="342900" lvl="0" indent="-342900" algn="just">
              <a:buFont typeface="Arial" panose="020B0604020202020204" pitchFamily="34" charset="0"/>
              <a:buChar char="•"/>
              <a:defRPr/>
            </a:pPr>
            <a:r>
              <a:rPr lang="es-ES" sz="2300" dirty="0">
                <a:solidFill>
                  <a:srgbClr val="085156"/>
                </a:solidFill>
              </a:rPr>
              <a:t>Lo hacen utilizando plantas como la soja y los guisantes como ingredientes de base, en lugar de carne animal. </a:t>
            </a:r>
          </a:p>
          <a:p>
            <a:pPr marL="342900" lvl="0" indent="-342900" algn="just">
              <a:buFont typeface="Arial" panose="020B0604020202020204" pitchFamily="34" charset="0"/>
              <a:buChar char="•"/>
              <a:defRPr/>
            </a:pPr>
            <a:r>
              <a:rPr lang="es-ES" sz="2300" dirty="0">
                <a:solidFill>
                  <a:srgbClr val="085156"/>
                </a:solidFill>
              </a:rPr>
              <a:t>La intención es frenar el impacto medioambiental de las emisiones, el agua y el uso de la tierra, entre otras preocupaciones medioambientales</a:t>
            </a:r>
            <a:r>
              <a:rPr kumimoji="0" lang="en-IE" sz="2300" b="0" i="0" u="none" strike="noStrike" kern="1200" cap="none" spc="0" normalizeH="0" baseline="0" noProof="0" dirty="0">
                <a:ln>
                  <a:noFill/>
                </a:ln>
                <a:solidFill>
                  <a:srgbClr val="085156"/>
                </a:solidFill>
                <a:effectLst/>
                <a:uLnTx/>
                <a:uFillTx/>
                <a:latin typeface="Calibri" panose="020F0502020204030204"/>
              </a:rPr>
              <a:t>.</a:t>
            </a:r>
            <a:endParaRPr lang="en-IE" sz="2300" b="0" i="0" u="none" strike="noStrike" kern="1200" cap="none" spc="0" normalizeH="0" baseline="0" noProof="0" dirty="0">
              <a:ln>
                <a:noFill/>
              </a:ln>
              <a:solidFill>
                <a:srgbClr val="085156"/>
              </a:solidFill>
              <a:effectLst/>
              <a:uLnTx/>
              <a:uFillTx/>
              <a:latin typeface="Calibri" panose="020F0502020204030204"/>
              <a:cs typeface="Calibri"/>
            </a:endParaRPr>
          </a:p>
          <a:p>
            <a:endParaRPr lang="en-IE" sz="2300" dirty="0"/>
          </a:p>
        </p:txBody>
      </p:sp>
    </p:spTree>
    <p:extLst>
      <p:ext uri="{BB962C8B-B14F-4D97-AF65-F5344CB8AC3E}">
        <p14:creationId xmlns:p14="http://schemas.microsoft.com/office/powerpoint/2010/main" val="2040168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167E54-83A7-4EE0-A700-A1748C79AA97}"/>
              </a:ext>
            </a:extLst>
          </p:cNvPr>
          <p:cNvSpPr>
            <a:spLocks noGrp="1"/>
          </p:cNvSpPr>
          <p:nvPr>
            <p:ph type="body" sz="quarter" idx="19"/>
          </p:nvPr>
        </p:nvSpPr>
        <p:spPr>
          <a:xfrm>
            <a:off x="2373330" y="607101"/>
            <a:ext cx="9380305" cy="1044243"/>
          </a:xfrm>
        </p:spPr>
        <p:txBody>
          <a:bodyPr>
            <a:normAutofit fontScale="77500" lnSpcReduction="20000"/>
          </a:bodyPr>
          <a:lstStyle/>
          <a:p>
            <a:r>
              <a:rPr lang="en-IE" sz="3300" b="1" dirty="0"/>
              <a:t>SUSTITUTOS DE LA CARNE</a:t>
            </a:r>
          </a:p>
          <a:p>
            <a:r>
              <a:rPr lang="es-ES" sz="3300" b="1" dirty="0"/>
              <a:t>Otras razones de la explosión de las proteínas de origen vegetal</a:t>
            </a:r>
          </a:p>
          <a:p>
            <a:endParaRPr lang="en-IE" dirty="0"/>
          </a:p>
        </p:txBody>
      </p:sp>
      <p:sp>
        <p:nvSpPr>
          <p:cNvPr id="3" name="Text Placeholder 2">
            <a:extLst>
              <a:ext uri="{FF2B5EF4-FFF2-40B4-BE49-F238E27FC236}">
                <a16:creationId xmlns:a16="http://schemas.microsoft.com/office/drawing/2014/main" id="{B71D1B4A-F83E-4DFE-B388-BB190DE073E8}"/>
              </a:ext>
            </a:extLst>
          </p:cNvPr>
          <p:cNvSpPr>
            <a:spLocks noGrp="1"/>
          </p:cNvSpPr>
          <p:nvPr>
            <p:ph type="body" sz="quarter" idx="20"/>
          </p:nvPr>
        </p:nvSpPr>
        <p:spPr>
          <a:xfrm>
            <a:off x="208452" y="1686216"/>
            <a:ext cx="11763214" cy="5171784"/>
          </a:xfrm>
        </p:spPr>
        <p:txBody>
          <a:bodyPr vert="horz" lIns="91440" tIns="45720" rIns="91440" bIns="45720" rtlCol="0" anchor="t">
            <a:noAutofit/>
          </a:bodyPr>
          <a:lstStyle/>
          <a:p>
            <a:pPr marL="457200" indent="-457200" algn="just">
              <a:buAutoNum type="arabicPeriod"/>
            </a:pPr>
            <a:r>
              <a:rPr lang="es-ES" sz="2000" b="1" dirty="0">
                <a:solidFill>
                  <a:srgbClr val="085156"/>
                </a:solidFill>
              </a:rPr>
              <a:t>Innovación: </a:t>
            </a:r>
            <a:r>
              <a:rPr lang="es-ES" sz="2000" dirty="0">
                <a:solidFill>
                  <a:srgbClr val="085156"/>
                </a:solidFill>
              </a:rPr>
              <a:t>Los recientes avances en materia de proteínas alternativas permiten introducir futuras mejoras en los perfiles nutricionales, como la reducción del sodio y las grasas saturadas,</a:t>
            </a:r>
          </a:p>
          <a:p>
            <a:pPr marL="457200" indent="-457200" algn="just">
              <a:buAutoNum type="arabicPeriod"/>
            </a:pPr>
            <a:r>
              <a:rPr lang="es-ES" sz="2000" b="1" dirty="0">
                <a:solidFill>
                  <a:srgbClr val="085156"/>
                </a:solidFill>
              </a:rPr>
              <a:t>La diversidad </a:t>
            </a:r>
            <a:r>
              <a:rPr lang="es-ES" sz="2000" dirty="0">
                <a:solidFill>
                  <a:srgbClr val="085156"/>
                </a:solidFill>
              </a:rPr>
              <a:t>en la proteína de base vegetal de los ingredientes de base, de tal manera que esta industria en desarrollo se puede construir sobre los cultivos disponibles localmente o aquellos en abundancia no planificada.</a:t>
            </a:r>
          </a:p>
          <a:p>
            <a:pPr marL="457200" indent="-457200" algn="just">
              <a:buAutoNum type="arabicPeriod"/>
            </a:pPr>
            <a:r>
              <a:rPr lang="es-ES" sz="2000" b="1" dirty="0">
                <a:solidFill>
                  <a:srgbClr val="085156"/>
                </a:solidFill>
              </a:rPr>
              <a:t>Las razones de salud </a:t>
            </a:r>
            <a:r>
              <a:rPr lang="es-ES" sz="2000" dirty="0">
                <a:solidFill>
                  <a:srgbClr val="085156"/>
                </a:solidFill>
              </a:rPr>
              <a:t>son otro factor importante por el que el crecimiento de la industria alimentaria basada en plantas es evidente </a:t>
            </a:r>
            <a:r>
              <a:rPr lang="en-IE" sz="2000" dirty="0">
                <a:solidFill>
                  <a:srgbClr val="085156"/>
                </a:solidFill>
              </a:rPr>
              <a:t> </a:t>
            </a:r>
          </a:p>
          <a:p>
            <a:pPr marL="457200" indent="-457200" algn="just">
              <a:buAutoNum type="arabicPeriod"/>
            </a:pPr>
            <a:r>
              <a:rPr lang="es-ES" sz="2000" b="1" dirty="0">
                <a:solidFill>
                  <a:srgbClr val="085156"/>
                </a:solidFill>
              </a:rPr>
              <a:t>La distribución: </a:t>
            </a:r>
            <a:r>
              <a:rPr lang="es-ES" sz="2000" dirty="0">
                <a:solidFill>
                  <a:srgbClr val="085156"/>
                </a:solidFill>
              </a:rPr>
              <a:t>Las empresas emergentes se están asociando con restaurantes de comida rápida, grandes marcas y proveedores de servicios de alimentación </a:t>
            </a:r>
            <a:r>
              <a:rPr lang="es-ES" sz="2000" u="sng" dirty="0">
                <a:solidFill>
                  <a:schemeClr val="accent1"/>
                </a:solidFill>
              </a:rPr>
              <a:t>para llevar la carne sin carne a nuevos lugares</a:t>
            </a:r>
            <a:r>
              <a:rPr lang="es-ES" sz="2000" dirty="0">
                <a:solidFill>
                  <a:srgbClr val="085156"/>
                </a:solidFill>
              </a:rPr>
              <a:t> mucho más rápido de lo que podrían construir la infraestructura y los canales de distribución solos. Estas asociaciones suponen un primer paso fundamental para que los productos sean accesibles a las masas. </a:t>
            </a:r>
          </a:p>
          <a:p>
            <a:pPr marL="457200" indent="-457200" algn="just">
              <a:buAutoNum type="arabicPeriod"/>
            </a:pPr>
            <a:r>
              <a:rPr lang="es-ES" sz="2000" b="1" dirty="0">
                <a:solidFill>
                  <a:srgbClr val="085156"/>
                </a:solidFill>
              </a:rPr>
              <a:t>Mercados:</a:t>
            </a:r>
            <a:r>
              <a:rPr lang="es-ES" sz="2000" dirty="0">
                <a:solidFill>
                  <a:srgbClr val="085156"/>
                </a:solidFill>
              </a:rPr>
              <a:t> </a:t>
            </a:r>
            <a:r>
              <a:rPr lang="es-ES" sz="2000" u="sng" dirty="0">
                <a:solidFill>
                  <a:schemeClr val="accent1"/>
                </a:solidFill>
              </a:rPr>
              <a:t>La exitosa salida a bolsa de </a:t>
            </a:r>
            <a:r>
              <a:rPr lang="es-ES" sz="2000" u="sng" dirty="0" err="1">
                <a:solidFill>
                  <a:schemeClr val="accent1"/>
                </a:solidFill>
              </a:rPr>
              <a:t>Beyond</a:t>
            </a:r>
            <a:r>
              <a:rPr lang="es-ES" sz="2000" u="sng" dirty="0">
                <a:solidFill>
                  <a:schemeClr val="accent1"/>
                </a:solidFill>
              </a:rPr>
              <a:t> </a:t>
            </a:r>
            <a:r>
              <a:rPr lang="es-ES" sz="2000" u="sng" dirty="0" err="1">
                <a:solidFill>
                  <a:schemeClr val="accent1"/>
                </a:solidFill>
              </a:rPr>
              <a:t>Meat</a:t>
            </a:r>
            <a:r>
              <a:rPr lang="es-ES" sz="2000" u="sng" dirty="0">
                <a:solidFill>
                  <a:schemeClr val="accent1"/>
                </a:solidFill>
              </a:rPr>
              <a:t> ha encendido el sector de los alimentos de origen vegetal</a:t>
            </a:r>
            <a:r>
              <a:rPr lang="es-ES" sz="2000" dirty="0">
                <a:solidFill>
                  <a:srgbClr val="085156"/>
                </a:solidFill>
              </a:rPr>
              <a:t>, y estos mercados han comenzado a proporcionar las infusiones de capital tan necesarias para seguir expandiéndose y los </a:t>
            </a:r>
            <a:r>
              <a:rPr lang="es-ES" sz="2000" u="sng" dirty="0">
                <a:solidFill>
                  <a:schemeClr val="accent1"/>
                </a:solidFill>
              </a:rPr>
              <a:t>inversores están encontrando más razones </a:t>
            </a:r>
            <a:r>
              <a:rPr lang="es-ES" sz="2000" dirty="0">
                <a:solidFill>
                  <a:srgbClr val="085156"/>
                </a:solidFill>
              </a:rPr>
              <a:t>para respaldar estas innovaciones, con la expectativa de que las tendencias de inversión continúen.</a:t>
            </a:r>
            <a:endParaRPr lang="en-IE" sz="2000" dirty="0">
              <a:solidFill>
                <a:srgbClr val="085156"/>
              </a:solidFill>
            </a:endParaRPr>
          </a:p>
          <a:p>
            <a:endParaRPr lang="en-US" sz="2000" dirty="0"/>
          </a:p>
          <a:p>
            <a:pPr marL="457200" indent="-457200" algn="just">
              <a:buAutoNum type="arabicPeriod"/>
            </a:pPr>
            <a:endParaRPr lang="en-IE" sz="2000" dirty="0">
              <a:solidFill>
                <a:srgbClr val="085156"/>
              </a:solidFill>
              <a:cs typeface="Calibri"/>
            </a:endParaRPr>
          </a:p>
          <a:p>
            <a:endParaRPr lang="en-IE" sz="2000" dirty="0">
              <a:solidFill>
                <a:srgbClr val="085156"/>
              </a:solidFill>
            </a:endParaRPr>
          </a:p>
          <a:p>
            <a:endParaRPr lang="en-IE" sz="2000" dirty="0"/>
          </a:p>
          <a:p>
            <a:endParaRPr lang="en-IE" sz="2000" dirty="0"/>
          </a:p>
        </p:txBody>
      </p:sp>
    </p:spTree>
    <p:extLst>
      <p:ext uri="{BB962C8B-B14F-4D97-AF65-F5344CB8AC3E}">
        <p14:creationId xmlns:p14="http://schemas.microsoft.com/office/powerpoint/2010/main" val="1165127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485C6E-6ECD-4C99-BB21-BEC045E7953D}"/>
              </a:ext>
            </a:extLst>
          </p:cNvPr>
          <p:cNvSpPr>
            <a:spLocks noGrp="1"/>
          </p:cNvSpPr>
          <p:nvPr>
            <p:ph type="body" sz="quarter" idx="16"/>
          </p:nvPr>
        </p:nvSpPr>
        <p:spPr/>
        <p:txBody>
          <a:bodyPr/>
          <a:lstStyle/>
          <a:p>
            <a:r>
              <a:rPr lang="en-IE" b="1" dirty="0" err="1">
                <a:solidFill>
                  <a:srgbClr val="406F70"/>
                </a:solidFill>
              </a:rPr>
              <a:t>Barreras</a:t>
            </a:r>
            <a:r>
              <a:rPr lang="en-IE" b="1" dirty="0">
                <a:solidFill>
                  <a:srgbClr val="406F70"/>
                </a:solidFill>
              </a:rPr>
              <a:t> a la causa...</a:t>
            </a:r>
          </a:p>
        </p:txBody>
      </p:sp>
      <p:sp>
        <p:nvSpPr>
          <p:cNvPr id="3" name="Text Placeholder 2">
            <a:extLst>
              <a:ext uri="{FF2B5EF4-FFF2-40B4-BE49-F238E27FC236}">
                <a16:creationId xmlns:a16="http://schemas.microsoft.com/office/drawing/2014/main" id="{792F6B30-C10C-4392-8FD1-6C1E63DE4636}"/>
              </a:ext>
            </a:extLst>
          </p:cNvPr>
          <p:cNvSpPr>
            <a:spLocks noGrp="1"/>
          </p:cNvSpPr>
          <p:nvPr>
            <p:ph type="body" sz="quarter" idx="17"/>
          </p:nvPr>
        </p:nvSpPr>
        <p:spPr>
          <a:xfrm>
            <a:off x="5926463" y="1898648"/>
            <a:ext cx="6063342" cy="5231493"/>
          </a:xfrm>
        </p:spPr>
        <p:txBody>
          <a:bodyPr vert="horz" lIns="91440" tIns="45720" rIns="91440" bIns="45720" rtlCol="0" anchor="t">
            <a:noAutofit/>
          </a:bodyPr>
          <a:lstStyle/>
          <a:p>
            <a:pPr marL="342900" indent="-342900" algn="l">
              <a:buFont typeface="Arial" panose="020B0604020202020204" pitchFamily="34" charset="0"/>
              <a:buChar char="•"/>
            </a:pPr>
            <a:r>
              <a:rPr lang="es-ES" dirty="0">
                <a:solidFill>
                  <a:srgbClr val="406F70"/>
                </a:solidFill>
                <a:ea typeface="Verdana"/>
              </a:rPr>
              <a:t>Tres de cada cuatro consumidores relegan la responsabilidad principal de la sostenibilidad a la industria alimentaria. </a:t>
            </a:r>
          </a:p>
          <a:p>
            <a:pPr marL="342900" indent="-342900" algn="l">
              <a:buFont typeface="Arial" panose="020B0604020202020204" pitchFamily="34" charset="0"/>
              <a:buChar char="•"/>
            </a:pPr>
            <a:r>
              <a:rPr lang="es-ES" dirty="0">
                <a:solidFill>
                  <a:srgbClr val="406F70"/>
                </a:solidFill>
                <a:ea typeface="Verdana"/>
              </a:rPr>
              <a:t>La barrera más importante para adoptar la sostenibilidad sigue siendo la falta de comprensión de los consumidores sobre su impacto personal en el planeta</a:t>
            </a:r>
            <a:r>
              <a:rPr lang="en-US" b="0" i="0" dirty="0">
                <a:solidFill>
                  <a:srgbClr val="406F70"/>
                </a:solidFill>
                <a:effectLst/>
                <a:ea typeface="Verdana"/>
              </a:rPr>
              <a:t>.</a:t>
            </a:r>
          </a:p>
          <a:p>
            <a:pPr algn="l"/>
            <a:endParaRPr lang="en-US" b="0" i="0" dirty="0">
              <a:solidFill>
                <a:srgbClr val="000000"/>
              </a:solidFill>
              <a:effectLst/>
              <a:latin typeface="Verdana" panose="020B0604030504040204" pitchFamily="34" charset="0"/>
            </a:endParaRPr>
          </a:p>
        </p:txBody>
      </p:sp>
      <p:sp>
        <p:nvSpPr>
          <p:cNvPr id="4" name="Text Placeholder 3">
            <a:extLst>
              <a:ext uri="{FF2B5EF4-FFF2-40B4-BE49-F238E27FC236}">
                <a16:creationId xmlns:a16="http://schemas.microsoft.com/office/drawing/2014/main" id="{3B68C67F-DC0A-4DFB-9685-36F4D823A19B}"/>
              </a:ext>
            </a:extLst>
          </p:cNvPr>
          <p:cNvSpPr>
            <a:spLocks noGrp="1"/>
          </p:cNvSpPr>
          <p:nvPr>
            <p:ph type="body" sz="quarter" idx="14"/>
          </p:nvPr>
        </p:nvSpPr>
        <p:spPr>
          <a:xfrm>
            <a:off x="2306149" y="3897322"/>
            <a:ext cx="1003517" cy="611541"/>
          </a:xfrm>
        </p:spPr>
        <p:txBody>
          <a:bodyPr>
            <a:normAutofit fontScale="47500" lnSpcReduction="20000"/>
          </a:bodyPr>
          <a:lstStyle/>
          <a:p>
            <a:endParaRPr lang="en-IE" dirty="0"/>
          </a:p>
        </p:txBody>
      </p:sp>
      <p:sp>
        <p:nvSpPr>
          <p:cNvPr id="5" name="Text Placeholder 4">
            <a:extLst>
              <a:ext uri="{FF2B5EF4-FFF2-40B4-BE49-F238E27FC236}">
                <a16:creationId xmlns:a16="http://schemas.microsoft.com/office/drawing/2014/main" id="{2AE14509-33CF-4DDA-A9E8-0C0E2049B1DB}"/>
              </a:ext>
            </a:extLst>
          </p:cNvPr>
          <p:cNvSpPr>
            <a:spLocks noGrp="1"/>
          </p:cNvSpPr>
          <p:nvPr>
            <p:ph type="body" sz="quarter" idx="15"/>
          </p:nvPr>
        </p:nvSpPr>
        <p:spPr>
          <a:xfrm>
            <a:off x="0" y="649368"/>
            <a:ext cx="760297" cy="613104"/>
          </a:xfrm>
        </p:spPr>
        <p:txBody>
          <a:bodyPr>
            <a:normAutofit fontScale="47500" lnSpcReduction="20000"/>
          </a:bodyPr>
          <a:lstStyle/>
          <a:p>
            <a:endParaRPr lang="en-IE" dirty="0"/>
          </a:p>
        </p:txBody>
      </p:sp>
      <p:sp>
        <p:nvSpPr>
          <p:cNvPr id="6" name="Text Placeholder 5">
            <a:extLst>
              <a:ext uri="{FF2B5EF4-FFF2-40B4-BE49-F238E27FC236}">
                <a16:creationId xmlns:a16="http://schemas.microsoft.com/office/drawing/2014/main" id="{27366739-5696-4315-B05C-21982F8897D6}"/>
              </a:ext>
            </a:extLst>
          </p:cNvPr>
          <p:cNvSpPr>
            <a:spLocks noGrp="1"/>
          </p:cNvSpPr>
          <p:nvPr>
            <p:ph type="body" sz="quarter" idx="13"/>
          </p:nvPr>
        </p:nvSpPr>
        <p:spPr>
          <a:xfrm>
            <a:off x="0" y="1183515"/>
            <a:ext cx="4778829" cy="2900805"/>
          </a:xfrm>
        </p:spPr>
        <p:txBody>
          <a:bodyPr>
            <a:noAutofit/>
          </a:bodyPr>
          <a:lstStyle/>
          <a:p>
            <a:r>
              <a:rPr lang="es-ES" sz="2200" i="0" dirty="0">
                <a:solidFill>
                  <a:srgbClr val="F5C05B"/>
                </a:solidFill>
              </a:rPr>
              <a:t>Estos resultados tienen importantes implicaciones para la industria de la alimentación y las bebidas, ya que nos encontramos claramente en un momento importante y crítico en lo que respecta a la nutrición sostenible. Si ayudamos a los consumidores a acceder a productos más sostenibles, podemos ayudarles a comer de forma más saludable, con menos residuos y mejorar las comunidades locales como resultado.</a:t>
            </a:r>
          </a:p>
          <a:p>
            <a:r>
              <a:rPr lang="es-ES" sz="2200" b="0" i="0" dirty="0">
                <a:solidFill>
                  <a:srgbClr val="F5C05B"/>
                </a:solidFill>
                <a:effectLst/>
              </a:rPr>
              <a:t>(Naire, 2021, Kerry)</a:t>
            </a:r>
            <a:r>
              <a:rPr lang="en-US" sz="2200" b="0" i="0" dirty="0">
                <a:solidFill>
                  <a:srgbClr val="F5C05B"/>
                </a:solidFill>
                <a:effectLst/>
              </a:rPr>
              <a:t> </a:t>
            </a:r>
          </a:p>
        </p:txBody>
      </p:sp>
    </p:spTree>
    <p:extLst>
      <p:ext uri="{BB962C8B-B14F-4D97-AF65-F5344CB8AC3E}">
        <p14:creationId xmlns:p14="http://schemas.microsoft.com/office/powerpoint/2010/main" val="1486622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FA3A8C-F0D2-4C23-BB7E-05C7168A3C00}"/>
              </a:ext>
            </a:extLst>
          </p:cNvPr>
          <p:cNvSpPr>
            <a:spLocks noGrp="1"/>
          </p:cNvSpPr>
          <p:nvPr>
            <p:ph type="body" sz="quarter" idx="16"/>
          </p:nvPr>
        </p:nvSpPr>
        <p:spPr>
          <a:xfrm>
            <a:off x="5651292" y="457201"/>
            <a:ext cx="5946356" cy="1059752"/>
          </a:xfrm>
        </p:spPr>
        <p:txBody>
          <a:bodyPr>
            <a:normAutofit lnSpcReduction="10000"/>
          </a:bodyPr>
          <a:lstStyle/>
          <a:p>
            <a:r>
              <a:rPr lang="es-ES_tradnl" b="1" dirty="0">
                <a:solidFill>
                  <a:srgbClr val="406F70"/>
                </a:solidFill>
              </a:rPr>
              <a:t>¿Son nutricionalmente adecuados?</a:t>
            </a:r>
            <a:endParaRPr lang="en-IE" b="1" dirty="0">
              <a:solidFill>
                <a:srgbClr val="406F70"/>
              </a:solidFill>
            </a:endParaRPr>
          </a:p>
        </p:txBody>
      </p:sp>
      <p:sp>
        <p:nvSpPr>
          <p:cNvPr id="3" name="Text Placeholder 2">
            <a:extLst>
              <a:ext uri="{FF2B5EF4-FFF2-40B4-BE49-F238E27FC236}">
                <a16:creationId xmlns:a16="http://schemas.microsoft.com/office/drawing/2014/main" id="{07C56D33-0C9B-4DE8-83CE-3CB76F299B8D}"/>
              </a:ext>
            </a:extLst>
          </p:cNvPr>
          <p:cNvSpPr>
            <a:spLocks noGrp="1"/>
          </p:cNvSpPr>
          <p:nvPr>
            <p:ph type="body" sz="quarter" idx="17"/>
          </p:nvPr>
        </p:nvSpPr>
        <p:spPr>
          <a:xfrm>
            <a:off x="6332220" y="1953078"/>
            <a:ext cx="5266452" cy="3947440"/>
          </a:xfrm>
        </p:spPr>
        <p:txBody>
          <a:bodyPr vert="horz" lIns="91440" tIns="45720" rIns="91440" bIns="45720" rtlCol="0" anchor="t">
            <a:noAutofit/>
          </a:bodyPr>
          <a:lstStyle/>
          <a:p>
            <a:r>
              <a:rPr lang="es-ES_tradnl" dirty="0">
                <a:solidFill>
                  <a:srgbClr val="406F70"/>
                </a:solidFill>
                <a:cs typeface="Calibri"/>
              </a:rPr>
              <a:t>Un reciente informe de </a:t>
            </a:r>
            <a:r>
              <a:rPr lang="es-ES_tradnl" u="sng" dirty="0" err="1">
                <a:solidFill>
                  <a:schemeClr val="accent1">
                    <a:lumMod val="75000"/>
                  </a:schemeClr>
                </a:solidFill>
                <a:cs typeface="Calibri"/>
              </a:rPr>
              <a:t>Safefood</a:t>
            </a:r>
            <a:r>
              <a:rPr lang="es-ES_tradnl" dirty="0">
                <a:solidFill>
                  <a:srgbClr val="406F70"/>
                </a:solidFill>
                <a:cs typeface="Calibri"/>
              </a:rPr>
              <a:t> </a:t>
            </a:r>
            <a:r>
              <a:rPr lang="es-ES_tradnl" dirty="0" err="1">
                <a:solidFill>
                  <a:srgbClr val="406F70"/>
                </a:solidFill>
                <a:cs typeface="Calibri"/>
              </a:rPr>
              <a:t>Ireland</a:t>
            </a:r>
            <a:r>
              <a:rPr lang="es-ES_tradnl" dirty="0">
                <a:solidFill>
                  <a:srgbClr val="406F70"/>
                </a:solidFill>
                <a:cs typeface="Calibri"/>
              </a:rPr>
              <a:t> </a:t>
            </a:r>
            <a:r>
              <a:rPr lang="es-ES_tradnl" u="sng" dirty="0" err="1">
                <a:solidFill>
                  <a:srgbClr val="2F5597"/>
                </a:solidFill>
                <a:cs typeface="Calibri"/>
              </a:rPr>
              <a:t>Vegetarian</a:t>
            </a:r>
            <a:r>
              <a:rPr lang="es-ES_tradnl" u="sng" dirty="0">
                <a:solidFill>
                  <a:srgbClr val="2F5597"/>
                </a:solidFill>
                <a:cs typeface="Calibri"/>
              </a:rPr>
              <a:t> </a:t>
            </a:r>
            <a:r>
              <a:rPr lang="es-ES_tradnl" u="sng" dirty="0" err="1">
                <a:solidFill>
                  <a:srgbClr val="2F5597"/>
                </a:solidFill>
                <a:cs typeface="Calibri"/>
              </a:rPr>
              <a:t>meat</a:t>
            </a:r>
            <a:r>
              <a:rPr lang="es-ES_tradnl" u="sng" dirty="0">
                <a:solidFill>
                  <a:srgbClr val="2F5597"/>
                </a:solidFill>
                <a:cs typeface="Calibri"/>
              </a:rPr>
              <a:t> </a:t>
            </a:r>
            <a:r>
              <a:rPr lang="es-ES_tradnl" u="sng" dirty="0" err="1">
                <a:solidFill>
                  <a:srgbClr val="2F5597"/>
                </a:solidFill>
                <a:cs typeface="Calibri"/>
              </a:rPr>
              <a:t>substitutes</a:t>
            </a:r>
            <a:r>
              <a:rPr lang="es-ES_tradnl" dirty="0">
                <a:solidFill>
                  <a:srgbClr val="406F70"/>
                </a:solidFill>
                <a:cs typeface="Calibri"/>
              </a:rPr>
              <a:t>: Productos disponibles en los supermercados de la isla de Irlanda y comportamientos y percepciones de los consumidores) examinó el contenido nutricional de 354 de estos productos y descubrió que el </a:t>
            </a:r>
            <a:r>
              <a:rPr lang="es-ES_tradnl" b="1" dirty="0">
                <a:solidFill>
                  <a:srgbClr val="406F70"/>
                </a:solidFill>
                <a:cs typeface="Calibri"/>
              </a:rPr>
              <a:t>28% no son una fuente adecuada de proteínas</a:t>
            </a:r>
            <a:r>
              <a:rPr lang="es-ES_tradnl" dirty="0">
                <a:solidFill>
                  <a:srgbClr val="406F70"/>
                </a:solidFill>
                <a:cs typeface="Calibri"/>
              </a:rPr>
              <a:t>, lo que significa que no deberían considerarse en absoluto sustitutos de la carne.</a:t>
            </a:r>
            <a:endParaRPr lang="en-IE" dirty="0">
              <a:solidFill>
                <a:srgbClr val="406F70"/>
              </a:solidFill>
              <a:cs typeface="Calibri"/>
            </a:endParaRPr>
          </a:p>
        </p:txBody>
      </p:sp>
      <p:pic>
        <p:nvPicPr>
          <p:cNvPr id="10" name="Picture Placeholder 9" descr="Laboratory glassware containing solution">
            <a:extLst>
              <a:ext uri="{FF2B5EF4-FFF2-40B4-BE49-F238E27FC236}">
                <a16:creationId xmlns:a16="http://schemas.microsoft.com/office/drawing/2014/main" id="{C8628D26-4DB6-42D7-BDFD-05C9728B0EBA}"/>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p:blipFill>
        <p:spPr>
          <a:xfrm>
            <a:off x="0" y="-14989"/>
            <a:ext cx="5651292" cy="6261962"/>
          </a:xfrm>
        </p:spPr>
      </p:pic>
    </p:spTree>
    <p:extLst>
      <p:ext uri="{BB962C8B-B14F-4D97-AF65-F5344CB8AC3E}">
        <p14:creationId xmlns:p14="http://schemas.microsoft.com/office/powerpoint/2010/main" val="812446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745748-8BE9-427D-B45A-2414D72D6A94}"/>
              </a:ext>
            </a:extLst>
          </p:cNvPr>
          <p:cNvSpPr>
            <a:spLocks noGrp="1"/>
          </p:cNvSpPr>
          <p:nvPr>
            <p:ph type="body" sz="quarter" idx="16"/>
          </p:nvPr>
        </p:nvSpPr>
        <p:spPr>
          <a:xfrm>
            <a:off x="6318620" y="424543"/>
            <a:ext cx="5279028" cy="1092409"/>
          </a:xfrm>
        </p:spPr>
        <p:txBody>
          <a:bodyPr>
            <a:noAutofit/>
          </a:bodyPr>
          <a:lstStyle/>
          <a:p>
            <a:pPr algn="l"/>
            <a:r>
              <a:rPr lang="es-ES_tradnl" b="1" dirty="0">
                <a:solidFill>
                  <a:srgbClr val="406F70"/>
                </a:solidFill>
              </a:rPr>
              <a:t>Desde el punto de vista de la nutrición...</a:t>
            </a:r>
            <a:endParaRPr lang="en-IE" b="1" dirty="0">
              <a:solidFill>
                <a:srgbClr val="406F70"/>
              </a:solidFill>
            </a:endParaRPr>
          </a:p>
        </p:txBody>
      </p:sp>
      <p:sp>
        <p:nvSpPr>
          <p:cNvPr id="3" name="Text Placeholder 2">
            <a:extLst>
              <a:ext uri="{FF2B5EF4-FFF2-40B4-BE49-F238E27FC236}">
                <a16:creationId xmlns:a16="http://schemas.microsoft.com/office/drawing/2014/main" id="{186CFA9A-BCC1-4A47-B077-A8E67D16A7FD}"/>
              </a:ext>
            </a:extLst>
          </p:cNvPr>
          <p:cNvSpPr>
            <a:spLocks noGrp="1"/>
          </p:cNvSpPr>
          <p:nvPr>
            <p:ph type="body" sz="quarter" idx="17"/>
          </p:nvPr>
        </p:nvSpPr>
        <p:spPr>
          <a:xfrm>
            <a:off x="5399314" y="1953078"/>
            <a:ext cx="6199358" cy="3947440"/>
          </a:xfrm>
        </p:spPr>
        <p:txBody>
          <a:bodyPr vert="horz" lIns="91440" tIns="45720" rIns="91440" bIns="45720" rtlCol="0" anchor="t">
            <a:noAutofit/>
          </a:bodyPr>
          <a:lstStyle/>
          <a:p>
            <a:r>
              <a:rPr lang="es-ES_tradnl" dirty="0">
                <a:solidFill>
                  <a:srgbClr val="406F70"/>
                </a:solidFill>
                <a:latin typeface="Source Sans Pro"/>
                <a:ea typeface="Source Sans Pro"/>
              </a:rPr>
              <a:t>Un alimento debe cumplir ciertos criterios para ser reconocido como un proveedor significativo de proteínas en la dieta. </a:t>
            </a:r>
          </a:p>
          <a:p>
            <a:r>
              <a:rPr lang="es-ES_tradnl" dirty="0">
                <a:solidFill>
                  <a:srgbClr val="406F70"/>
                </a:solidFill>
                <a:latin typeface="Source Sans Pro"/>
                <a:ea typeface="Source Sans Pro"/>
              </a:rPr>
              <a:t>Si el porcentaje de energía que proviene de las proteínas oscila entre el 12% y el 19%, se considera "fuente de proteínas". </a:t>
            </a:r>
          </a:p>
          <a:p>
            <a:r>
              <a:rPr lang="es-ES_tradnl" dirty="0">
                <a:solidFill>
                  <a:srgbClr val="406F70"/>
                </a:solidFill>
                <a:latin typeface="Source Sans Pro"/>
                <a:ea typeface="Source Sans Pro"/>
              </a:rPr>
              <a:t>Si ese porcentaje es del 20% o más, se considera "rico en proteínas". </a:t>
            </a:r>
          </a:p>
          <a:p>
            <a:r>
              <a:rPr lang="es-ES_tradnl" dirty="0">
                <a:solidFill>
                  <a:srgbClr val="406F70"/>
                </a:solidFill>
                <a:latin typeface="Source Sans Pro"/>
                <a:ea typeface="Source Sans Pro"/>
              </a:rPr>
              <a:t>Si los alimentos no alcanzan ninguno de estos umbrales, no son proveedores significativos de proteínas</a:t>
            </a:r>
            <a:r>
              <a:rPr lang="en-US" b="0" i="0" dirty="0">
                <a:solidFill>
                  <a:srgbClr val="406F70"/>
                </a:solidFill>
                <a:effectLst/>
                <a:latin typeface="Source Sans Pro"/>
                <a:ea typeface="Source Sans Pro"/>
              </a:rPr>
              <a:t>.</a:t>
            </a:r>
            <a:endParaRPr lang="en-IE" dirty="0">
              <a:solidFill>
                <a:srgbClr val="406F70"/>
              </a:solidFill>
              <a:latin typeface="Source Sans Pro"/>
              <a:ea typeface="Source Sans Pro"/>
            </a:endParaRPr>
          </a:p>
        </p:txBody>
      </p:sp>
      <p:pic>
        <p:nvPicPr>
          <p:cNvPr id="6" name="Picture Placeholder 5" descr="Top view of food cooking in a grill">
            <a:extLst>
              <a:ext uri="{FF2B5EF4-FFF2-40B4-BE49-F238E27FC236}">
                <a16:creationId xmlns:a16="http://schemas.microsoft.com/office/drawing/2014/main" id="{2619AC8D-1A56-4A8F-AB02-60636A5ED59E}"/>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r="-221"/>
          <a:stretch/>
        </p:blipFill>
        <p:spPr>
          <a:xfrm>
            <a:off x="0" y="-14989"/>
            <a:ext cx="5651292" cy="6261962"/>
          </a:xfrm>
        </p:spPr>
      </p:pic>
    </p:spTree>
    <p:extLst>
      <p:ext uri="{BB962C8B-B14F-4D97-AF65-F5344CB8AC3E}">
        <p14:creationId xmlns:p14="http://schemas.microsoft.com/office/powerpoint/2010/main" val="2098061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B007CC-D9E9-4218-8CD5-D4E5F5BB3FE6}"/>
              </a:ext>
            </a:extLst>
          </p:cNvPr>
          <p:cNvSpPr>
            <a:spLocks noGrp="1"/>
          </p:cNvSpPr>
          <p:nvPr>
            <p:ph type="body" sz="quarter" idx="19"/>
          </p:nvPr>
        </p:nvSpPr>
        <p:spPr>
          <a:xfrm>
            <a:off x="253031" y="462753"/>
            <a:ext cx="8857251" cy="1160989"/>
          </a:xfrm>
        </p:spPr>
        <p:txBody>
          <a:bodyPr/>
          <a:lstStyle/>
          <a:p>
            <a:r>
              <a:rPr lang="es-ES_tradnl" dirty="0"/>
              <a:t>Por qué son importantes las proteínas:</a:t>
            </a:r>
            <a:endParaRPr lang="en-IE" dirty="0"/>
          </a:p>
        </p:txBody>
      </p:sp>
      <p:sp>
        <p:nvSpPr>
          <p:cNvPr id="3" name="Text Placeholder 2">
            <a:extLst>
              <a:ext uri="{FF2B5EF4-FFF2-40B4-BE49-F238E27FC236}">
                <a16:creationId xmlns:a16="http://schemas.microsoft.com/office/drawing/2014/main" id="{1EAEFF57-D82D-4878-8908-DCD1ECAC6F96}"/>
              </a:ext>
            </a:extLst>
          </p:cNvPr>
          <p:cNvSpPr>
            <a:spLocks noGrp="1"/>
          </p:cNvSpPr>
          <p:nvPr>
            <p:ph type="body" sz="quarter" idx="20"/>
          </p:nvPr>
        </p:nvSpPr>
        <p:spPr>
          <a:xfrm>
            <a:off x="363815" y="1276058"/>
            <a:ext cx="7318641" cy="5427991"/>
          </a:xfrm>
        </p:spPr>
        <p:txBody>
          <a:bodyPr vert="horz" lIns="91440" tIns="45720" rIns="91440" bIns="45720" rtlCol="0" anchor="t">
            <a:noAutofit/>
          </a:bodyPr>
          <a:lstStyle/>
          <a:p>
            <a:pPr>
              <a:lnSpc>
                <a:spcPct val="100000"/>
              </a:lnSpc>
            </a:pPr>
            <a:r>
              <a:rPr lang="es-ES_tradnl" sz="2200" dirty="0">
                <a:solidFill>
                  <a:srgbClr val="406F70"/>
                </a:solidFill>
                <a:latin typeface="Source Sans Pro" panose="020B0503030403020204" pitchFamily="34" charset="0"/>
              </a:rPr>
              <a:t>Las proteínas son un nutriente vital. "Es esencial para muchas funciones corporales", dice la dietista irlandesa </a:t>
            </a:r>
            <a:r>
              <a:rPr lang="es-ES_tradnl" sz="2200" u="sng" dirty="0">
                <a:solidFill>
                  <a:schemeClr val="accent1">
                    <a:lumMod val="75000"/>
                  </a:schemeClr>
                </a:solidFill>
                <a:latin typeface="Source Sans Pro" panose="020B0503030403020204" pitchFamily="34" charset="0"/>
              </a:rPr>
              <a:t>Paula Mee</a:t>
            </a:r>
            <a:r>
              <a:rPr lang="es-ES_tradnl" sz="2200" dirty="0">
                <a:solidFill>
                  <a:srgbClr val="406F70"/>
                </a:solidFill>
                <a:latin typeface="Source Sans Pro" panose="020B0503030403020204" pitchFamily="34" charset="0"/>
              </a:rPr>
              <a:t>. "Ayuda a producir hormonas que envían mensajes a distintas partes del cuerpo, enzimas para la digestión y anticuerpos para el sistema inmunitario. Es un componente estructural de las células y lo necesitamos para construir y reparar los músculos". </a:t>
            </a:r>
          </a:p>
          <a:p>
            <a:pPr>
              <a:lnSpc>
                <a:spcPct val="100000"/>
              </a:lnSpc>
            </a:pPr>
            <a:r>
              <a:rPr lang="es-ES_tradnl" sz="2200" dirty="0">
                <a:solidFill>
                  <a:srgbClr val="406F70"/>
                </a:solidFill>
                <a:latin typeface="Source Sans Pro" panose="020B0503030403020204" pitchFamily="34" charset="0"/>
              </a:rPr>
              <a:t>La cantidad que necesitamos depende de nuestra edad, composición corporal y niveles de ejercicio. "La pauta es de 0,83 gramos por kilo de peso corporal al día, es decir, entre 50 y 60 gramos para una persona media", dice Mee. "Los niños y los adolescentes necesitan más, ya que están formando músculos, y las personas mayores también, ya que quieren mantener la masa muscular”.</a:t>
            </a:r>
            <a:br>
              <a:rPr lang="en-US" sz="2200" b="0" i="0" dirty="0">
                <a:solidFill>
                  <a:srgbClr val="406F70"/>
                </a:solidFill>
                <a:effectLst/>
                <a:latin typeface="Source Sans Pro" panose="020B0503030403020204" pitchFamily="34" charset="0"/>
              </a:rPr>
            </a:br>
            <a:endParaRPr lang="en-IE" sz="2200" dirty="0">
              <a:solidFill>
                <a:srgbClr val="406F70"/>
              </a:solidFill>
            </a:endParaRPr>
          </a:p>
        </p:txBody>
      </p:sp>
      <p:pic>
        <p:nvPicPr>
          <p:cNvPr id="5" name="Picture 4" descr="Person stretching on kayak board">
            <a:extLst>
              <a:ext uri="{FF2B5EF4-FFF2-40B4-BE49-F238E27FC236}">
                <a16:creationId xmlns:a16="http://schemas.microsoft.com/office/drawing/2014/main" id="{20F777A7-E5AE-46D9-8937-D4E87043FA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70360" y="2095927"/>
            <a:ext cx="3896308" cy="3718825"/>
          </a:xfrm>
          <a:prstGeom prst="rect">
            <a:avLst/>
          </a:prstGeom>
          <a:ln>
            <a:noFill/>
          </a:ln>
          <a:effectLst>
            <a:softEdge rad="112500"/>
          </a:effectLst>
        </p:spPr>
      </p:pic>
    </p:spTree>
    <p:extLst>
      <p:ext uri="{BB962C8B-B14F-4D97-AF65-F5344CB8AC3E}">
        <p14:creationId xmlns:p14="http://schemas.microsoft.com/office/powerpoint/2010/main" val="4031900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6F372D-97FE-416F-9BE6-CA82AD4E9058}"/>
              </a:ext>
            </a:extLst>
          </p:cNvPr>
          <p:cNvSpPr>
            <a:spLocks noGrp="1"/>
          </p:cNvSpPr>
          <p:nvPr>
            <p:ph type="body" sz="quarter" idx="19"/>
          </p:nvPr>
        </p:nvSpPr>
        <p:spPr>
          <a:xfrm>
            <a:off x="541120" y="319272"/>
            <a:ext cx="9656962" cy="1160989"/>
          </a:xfrm>
        </p:spPr>
        <p:txBody>
          <a:bodyPr/>
          <a:lstStyle/>
          <a:p>
            <a:r>
              <a:rPr lang="es-ES_tradnl" b="1" dirty="0"/>
              <a:t>La diferencia entre la carne y las proteínas vegetales:</a:t>
            </a:r>
            <a:endParaRPr lang="en-IE" b="1" dirty="0"/>
          </a:p>
        </p:txBody>
      </p:sp>
      <p:sp>
        <p:nvSpPr>
          <p:cNvPr id="3" name="Text Placeholder 2">
            <a:extLst>
              <a:ext uri="{FF2B5EF4-FFF2-40B4-BE49-F238E27FC236}">
                <a16:creationId xmlns:a16="http://schemas.microsoft.com/office/drawing/2014/main" id="{A9018388-A6C4-4E3B-A5D9-723F5508AB3B}"/>
              </a:ext>
            </a:extLst>
          </p:cNvPr>
          <p:cNvSpPr>
            <a:spLocks noGrp="1"/>
          </p:cNvSpPr>
          <p:nvPr>
            <p:ph type="body" sz="quarter" idx="20"/>
          </p:nvPr>
        </p:nvSpPr>
        <p:spPr>
          <a:xfrm>
            <a:off x="548068" y="1354229"/>
            <a:ext cx="7170438" cy="5227142"/>
          </a:xfrm>
        </p:spPr>
        <p:txBody>
          <a:bodyPr vert="horz" lIns="91440" tIns="45720" rIns="91440" bIns="45720" rtlCol="0" anchor="t">
            <a:noAutofit/>
          </a:bodyPr>
          <a:lstStyle/>
          <a:p>
            <a:r>
              <a:rPr lang="en-US" sz="2200" b="0" i="0" dirty="0">
                <a:solidFill>
                  <a:srgbClr val="406F70"/>
                </a:solidFill>
                <a:effectLst/>
              </a:rPr>
              <a:t> </a:t>
            </a:r>
            <a:r>
              <a:rPr lang="es-ES_tradnl" sz="2200" dirty="0">
                <a:solidFill>
                  <a:srgbClr val="406F70"/>
                </a:solidFill>
              </a:rPr>
              <a:t>Las proteínas se encuentran en la carne, el pescado, los productos lácteos, los frutos secos y las semillas, las legumbres como las lentejas y las alubias, y los cereales integrales como la avena, el trigo y la </a:t>
            </a:r>
            <a:r>
              <a:rPr lang="es-ES_tradnl" sz="2200" dirty="0" err="1">
                <a:solidFill>
                  <a:srgbClr val="406F70"/>
                </a:solidFill>
              </a:rPr>
              <a:t>quinoa</a:t>
            </a:r>
            <a:r>
              <a:rPr lang="es-ES_tradnl" sz="2200" dirty="0">
                <a:solidFill>
                  <a:srgbClr val="406F70"/>
                </a:solidFill>
              </a:rPr>
              <a:t>. "Según la pirámide alimenticia, necesitamos dos raciones de estos alimentos al día para satisfacer nuestras necesidades de proteínas", dice Mee.</a:t>
            </a:r>
          </a:p>
          <a:p>
            <a:r>
              <a:rPr lang="es-ES_tradnl" sz="2200" dirty="0">
                <a:solidFill>
                  <a:srgbClr val="406F70"/>
                </a:solidFill>
              </a:rPr>
              <a:t>Una dieta basada en plantas hace que esto sea un poco más complicado. "Las proteínas animales contienen los nueve aminoácidos esenciales, pero sólo algunas proteínas vegetales, como el tofu, los contienen", dice Mee. "Esto significa que hay que mezclar y combinar las fuentes vegetales para obtener todos los aminoácidos esenciales. Pero esto no es un problema para los veganos que planifican cuidadosamente sus comidas”.</a:t>
            </a:r>
            <a:endParaRPr lang="en-US" sz="2200" b="0" i="0" dirty="0">
              <a:solidFill>
                <a:srgbClr val="406F70"/>
              </a:solidFill>
              <a:effectLst/>
              <a:cs typeface="Calibri"/>
            </a:endParaRPr>
          </a:p>
        </p:txBody>
      </p:sp>
      <p:pic>
        <p:nvPicPr>
          <p:cNvPr id="5" name="Picture 4" descr="Buckwheat in terracotta bowl on wooden table">
            <a:extLst>
              <a:ext uri="{FF2B5EF4-FFF2-40B4-BE49-F238E27FC236}">
                <a16:creationId xmlns:a16="http://schemas.microsoft.com/office/drawing/2014/main" id="{64FEDB8F-EBA4-48EF-A18C-66B3E7ADB25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38470" y="2178500"/>
            <a:ext cx="3787086" cy="3308279"/>
          </a:xfrm>
          <a:prstGeom prst="rect">
            <a:avLst/>
          </a:prstGeom>
          <a:ln>
            <a:noFill/>
          </a:ln>
          <a:effectLst>
            <a:softEdge rad="112500"/>
          </a:effectLst>
        </p:spPr>
      </p:pic>
    </p:spTree>
    <p:extLst>
      <p:ext uri="{BB962C8B-B14F-4D97-AF65-F5344CB8AC3E}">
        <p14:creationId xmlns:p14="http://schemas.microsoft.com/office/powerpoint/2010/main" val="882777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DD32F4-994B-43EE-BF6F-66D0E6C1EE51}"/>
              </a:ext>
            </a:extLst>
          </p:cNvPr>
          <p:cNvSpPr>
            <a:spLocks noGrp="1"/>
          </p:cNvSpPr>
          <p:nvPr>
            <p:ph type="body" sz="quarter" idx="19"/>
          </p:nvPr>
        </p:nvSpPr>
        <p:spPr/>
        <p:txBody>
          <a:bodyPr vert="horz" lIns="91440" tIns="45720" rIns="91440" bIns="45720" rtlCol="0" anchor="t">
            <a:normAutofit/>
          </a:bodyPr>
          <a:lstStyle/>
          <a:p>
            <a:r>
              <a:rPr lang="es-ES_tradnl" b="1" dirty="0">
                <a:cs typeface="Calibri"/>
              </a:rPr>
              <a:t>El pasado y el Futuro... </a:t>
            </a:r>
          </a:p>
          <a:p>
            <a:endParaRPr lang="en-US" b="1" dirty="0">
              <a:cs typeface="Calibri"/>
            </a:endParaRPr>
          </a:p>
        </p:txBody>
      </p:sp>
      <p:sp>
        <p:nvSpPr>
          <p:cNvPr id="3" name="Text Placeholder 2">
            <a:extLst>
              <a:ext uri="{FF2B5EF4-FFF2-40B4-BE49-F238E27FC236}">
                <a16:creationId xmlns:a16="http://schemas.microsoft.com/office/drawing/2014/main" id="{A1796F8D-566F-4EB7-AEA4-A90B462B1F5C}"/>
              </a:ext>
            </a:extLst>
          </p:cNvPr>
          <p:cNvSpPr>
            <a:spLocks noGrp="1"/>
          </p:cNvSpPr>
          <p:nvPr>
            <p:ph type="body" sz="quarter" idx="20"/>
          </p:nvPr>
        </p:nvSpPr>
        <p:spPr>
          <a:xfrm>
            <a:off x="463261" y="2061568"/>
            <a:ext cx="10968810" cy="4151332"/>
          </a:xfrm>
        </p:spPr>
        <p:txBody>
          <a:bodyPr vert="horz" lIns="91440" tIns="45720" rIns="91440" bIns="45720" rtlCol="0" anchor="t">
            <a:noAutofit/>
          </a:bodyPr>
          <a:lstStyle/>
          <a:p>
            <a:pPr marL="342900" indent="-342900" algn="just">
              <a:buFont typeface="Arial,Sans-Serif"/>
              <a:buChar char="•"/>
            </a:pPr>
            <a:r>
              <a:rPr lang="es-ES_tradnl" dirty="0">
                <a:solidFill>
                  <a:srgbClr val="406F70"/>
                </a:solidFill>
                <a:ea typeface="+mn-lt"/>
                <a:cs typeface="+mn-lt"/>
              </a:rPr>
              <a:t>Aunque la restauración es una actividad intrínsecamente local, las decisiones de aprovisionamiento tomadas a nivel local tienen un efecto de bola de nieve en la producción de otras partes del mundo: el café es un buen ejemplo.   Aunque las empresas de servicios alimentarios no participan en su mayor parte en la producción de ingredientes, las decisiones tomadas en el abastecimiento y la selección de ingredientes impulsan estos sistemas globales. </a:t>
            </a:r>
          </a:p>
          <a:p>
            <a:pPr marL="342900" indent="-342900" algn="just">
              <a:buFont typeface="Arial,Sans-Serif"/>
              <a:buChar char="•"/>
            </a:pPr>
            <a:r>
              <a:rPr lang="es-ES_tradnl" dirty="0">
                <a:solidFill>
                  <a:srgbClr val="406F70"/>
                </a:solidFill>
                <a:ea typeface="+mn-lt"/>
                <a:cs typeface="+mn-lt"/>
              </a:rPr>
              <a:t>Los sistemas alimentarios y las redes comerciales se han ido desarrollando desde que el ser humano comenzó a asentarse y comerciar en entornos urbanos, y desde entonces el sistema alimentario se ha ido globalizando cada vez más. </a:t>
            </a:r>
          </a:p>
        </p:txBody>
      </p:sp>
    </p:spTree>
    <p:extLst>
      <p:ext uri="{BB962C8B-B14F-4D97-AF65-F5344CB8AC3E}">
        <p14:creationId xmlns:p14="http://schemas.microsoft.com/office/powerpoint/2010/main" val="3724575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0EA82CA7-DD3B-4653-9278-2ED1DBF2B356}"/>
              </a:ext>
            </a:extLst>
          </p:cNvPr>
          <p:cNvPicPr>
            <a:picLocks noChangeAspect="1"/>
          </p:cNvPicPr>
          <p:nvPr/>
        </p:nvPicPr>
        <p:blipFill>
          <a:blip r:embed="rId2"/>
          <a:stretch>
            <a:fillRect/>
          </a:stretch>
        </p:blipFill>
        <p:spPr>
          <a:xfrm>
            <a:off x="326744" y="207513"/>
            <a:ext cx="7078767" cy="2083467"/>
          </a:xfrm>
          <a:prstGeom prst="rect">
            <a:avLst/>
          </a:prstGeom>
        </p:spPr>
      </p:pic>
      <p:sp>
        <p:nvSpPr>
          <p:cNvPr id="2" name="Text Placeholder 1">
            <a:extLst>
              <a:ext uri="{FF2B5EF4-FFF2-40B4-BE49-F238E27FC236}">
                <a16:creationId xmlns:a16="http://schemas.microsoft.com/office/drawing/2014/main" id="{6D80738B-734A-4969-89E3-97962FD17FC9}"/>
              </a:ext>
            </a:extLst>
          </p:cNvPr>
          <p:cNvSpPr>
            <a:spLocks noGrp="1"/>
          </p:cNvSpPr>
          <p:nvPr>
            <p:ph type="body" sz="quarter" idx="19"/>
          </p:nvPr>
        </p:nvSpPr>
        <p:spPr>
          <a:xfrm>
            <a:off x="0" y="2349090"/>
            <a:ext cx="12288589" cy="824686"/>
          </a:xfrm>
        </p:spPr>
        <p:txBody>
          <a:bodyPr>
            <a:noAutofit/>
          </a:bodyPr>
          <a:lstStyle/>
          <a:p>
            <a:r>
              <a:rPr lang="es-ES_tradnl" sz="3200" dirty="0"/>
              <a:t>Restaurante español que sirve sustitutos de la carne de forma sostenible: </a:t>
            </a:r>
          </a:p>
        </p:txBody>
      </p:sp>
      <p:sp>
        <p:nvSpPr>
          <p:cNvPr id="3" name="Text Placeholder 2">
            <a:extLst>
              <a:ext uri="{FF2B5EF4-FFF2-40B4-BE49-F238E27FC236}">
                <a16:creationId xmlns:a16="http://schemas.microsoft.com/office/drawing/2014/main" id="{4E5CED05-C185-4F0C-97D4-2375BDDA1FE2}"/>
              </a:ext>
            </a:extLst>
          </p:cNvPr>
          <p:cNvSpPr>
            <a:spLocks noGrp="1"/>
          </p:cNvSpPr>
          <p:nvPr>
            <p:ph type="body" sz="quarter" idx="20"/>
          </p:nvPr>
        </p:nvSpPr>
        <p:spPr>
          <a:xfrm>
            <a:off x="439633" y="2932288"/>
            <a:ext cx="10968810" cy="2818657"/>
          </a:xfrm>
        </p:spPr>
        <p:txBody>
          <a:bodyPr vert="horz" lIns="91440" tIns="45720" rIns="91440" bIns="45720" rtlCol="0" anchor="t">
            <a:noAutofit/>
          </a:bodyPr>
          <a:lstStyle/>
          <a:p>
            <a:pPr>
              <a:lnSpc>
                <a:spcPct val="100000"/>
              </a:lnSpc>
            </a:pPr>
            <a:r>
              <a:rPr lang="es-ES_tradnl" sz="2300" dirty="0">
                <a:solidFill>
                  <a:srgbClr val="406F70"/>
                </a:solidFill>
                <a:ea typeface="Calibri" panose="020F0502020204030204" pitchFamily="34" charset="0"/>
                <a:cs typeface="Times New Roman"/>
              </a:rPr>
              <a:t>Los platos vegetarianos y veganos del restaurante son artículos bien equilibrados que aportan auténticos beneficios para la salud. Todos los productos son de temporada e incluyen frutas, verduras, semillas, legumbres, algunos lácteos y cereales integrales.</a:t>
            </a:r>
          </a:p>
          <a:p>
            <a:pPr>
              <a:lnSpc>
                <a:spcPct val="100000"/>
              </a:lnSpc>
            </a:pPr>
            <a:r>
              <a:rPr lang="es-ES_tradnl" sz="2300" dirty="0">
                <a:solidFill>
                  <a:srgbClr val="406F70"/>
                </a:solidFill>
                <a:ea typeface="Calibri" panose="020F0502020204030204" pitchFamily="34" charset="0"/>
                <a:cs typeface="Times New Roman"/>
              </a:rPr>
              <a:t>La sostenibilidad es la base de Km.0, ya que todos los productos se obtienen y producen localmente.  Esto también se conoce ahora como "productos de kilómetro cero" o "comida lenta", que equivale al uso de productos locales tradicionales de temporada y, por tanto, a la reducción de la longitud de la cadena de suministro y del carbono asociado a los productos.</a:t>
            </a:r>
          </a:p>
          <a:p>
            <a:pPr>
              <a:lnSpc>
                <a:spcPct val="100000"/>
              </a:lnSpc>
            </a:pPr>
            <a:r>
              <a:rPr lang="es-ES_tradnl" sz="2300" dirty="0">
                <a:solidFill>
                  <a:srgbClr val="406F70"/>
                </a:solidFill>
                <a:ea typeface="Calibri" panose="020F0502020204030204" pitchFamily="34" charset="0"/>
                <a:cs typeface="Times New Roman"/>
              </a:rPr>
              <a:t> </a:t>
            </a:r>
            <a:r>
              <a:rPr lang="en-US" b="1" dirty="0">
                <a:solidFill>
                  <a:srgbClr val="406F70"/>
                </a:solidFill>
                <a:highlight>
                  <a:srgbClr val="F5C05B"/>
                </a:highlight>
              </a:rPr>
              <a:t>LEER MÁS</a:t>
            </a:r>
            <a:r>
              <a:rPr lang="en-US" b="1" dirty="0">
                <a:solidFill>
                  <a:srgbClr val="406F70"/>
                </a:solidFill>
              </a:rPr>
              <a:t>  </a:t>
            </a:r>
            <a:r>
              <a:rPr lang="en-US" sz="1600" b="1" dirty="0">
                <a:solidFill>
                  <a:srgbClr val="406F70"/>
                </a:solidFill>
                <a:hlinkClick r:id="rId3"/>
              </a:rPr>
              <a:t>https://www.foodinnovation.how/wp-content/uploads/2021/08/92-KM0.pdf</a:t>
            </a:r>
            <a:r>
              <a:rPr lang="en-US" sz="1600" b="1" dirty="0">
                <a:solidFill>
                  <a:srgbClr val="406F70"/>
                </a:solidFill>
              </a:rPr>
              <a:t> </a:t>
            </a:r>
          </a:p>
          <a:p>
            <a:pPr algn="just">
              <a:lnSpc>
                <a:spcPct val="107000"/>
              </a:lnSpc>
            </a:pPr>
            <a:endParaRPr lang="en-IE" sz="1600"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5" name="TextBox 4">
            <a:extLst>
              <a:ext uri="{FF2B5EF4-FFF2-40B4-BE49-F238E27FC236}">
                <a16:creationId xmlns:a16="http://schemas.microsoft.com/office/drawing/2014/main" id="{1E9BBBB7-9E96-49CF-B9DF-2C05B7F00412}"/>
              </a:ext>
            </a:extLst>
          </p:cNvPr>
          <p:cNvSpPr txBox="1"/>
          <p:nvPr/>
        </p:nvSpPr>
        <p:spPr>
          <a:xfrm>
            <a:off x="8793872" y="602247"/>
            <a:ext cx="3093327" cy="400110"/>
          </a:xfrm>
          <a:prstGeom prst="rect">
            <a:avLst/>
          </a:prstGeom>
          <a:solidFill>
            <a:srgbClr val="F5C05B"/>
          </a:solidFill>
        </p:spPr>
        <p:txBody>
          <a:bodyPr wrap="square" rtlCol="0">
            <a:spAutoFit/>
          </a:bodyPr>
          <a:lstStyle/>
          <a:p>
            <a:r>
              <a:rPr lang="en-US" sz="2000" b="1" dirty="0">
                <a:solidFill>
                  <a:schemeClr val="bg1"/>
                </a:solidFill>
              </a:rPr>
              <a:t>CASE STUDY – BE INSPIRED</a:t>
            </a:r>
            <a:endParaRPr lang="en-IE" sz="2000" b="1" dirty="0">
              <a:solidFill>
                <a:schemeClr val="bg1"/>
              </a:solidFill>
            </a:endParaRPr>
          </a:p>
        </p:txBody>
      </p:sp>
    </p:spTree>
    <p:extLst>
      <p:ext uri="{BB962C8B-B14F-4D97-AF65-F5344CB8AC3E}">
        <p14:creationId xmlns:p14="http://schemas.microsoft.com/office/powerpoint/2010/main" val="20516342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20830D-3A42-4844-8B26-E423202E109D}"/>
              </a:ext>
            </a:extLst>
          </p:cNvPr>
          <p:cNvSpPr>
            <a:spLocks noGrp="1"/>
          </p:cNvSpPr>
          <p:nvPr>
            <p:ph type="body" sz="quarter" idx="16"/>
          </p:nvPr>
        </p:nvSpPr>
        <p:spPr>
          <a:xfrm>
            <a:off x="6318620" y="365761"/>
            <a:ext cx="5279028" cy="1151192"/>
          </a:xfrm>
        </p:spPr>
        <p:txBody>
          <a:bodyPr>
            <a:normAutofit fontScale="77500" lnSpcReduction="20000"/>
          </a:bodyPr>
          <a:lstStyle/>
          <a:p>
            <a:pPr algn="l"/>
            <a:r>
              <a:rPr lang="es-ES_tradnl" dirty="0"/>
              <a:t>Como operadores de servicios alimentarios</a:t>
            </a:r>
          </a:p>
          <a:p>
            <a:pPr algn="l"/>
            <a:r>
              <a:rPr lang="es-ES_tradnl" dirty="0"/>
              <a:t>Factores a tener en cuenta:</a:t>
            </a:r>
            <a:endParaRPr lang="en-IE" dirty="0"/>
          </a:p>
        </p:txBody>
      </p:sp>
      <p:sp>
        <p:nvSpPr>
          <p:cNvPr id="3" name="Text Placeholder 2">
            <a:extLst>
              <a:ext uri="{FF2B5EF4-FFF2-40B4-BE49-F238E27FC236}">
                <a16:creationId xmlns:a16="http://schemas.microsoft.com/office/drawing/2014/main" id="{D5473EF5-7A15-43C4-BA57-14D8AA0483E1}"/>
              </a:ext>
            </a:extLst>
          </p:cNvPr>
          <p:cNvSpPr>
            <a:spLocks noGrp="1"/>
          </p:cNvSpPr>
          <p:nvPr>
            <p:ph type="body" sz="quarter" idx="17"/>
          </p:nvPr>
        </p:nvSpPr>
        <p:spPr>
          <a:xfrm>
            <a:off x="5396090" y="1953078"/>
            <a:ext cx="6439740" cy="3947440"/>
          </a:xfrm>
        </p:spPr>
        <p:txBody>
          <a:bodyPr vert="horz" lIns="91440" tIns="45720" rIns="91440" bIns="45720" rtlCol="0" anchor="t">
            <a:noAutofit/>
          </a:bodyPr>
          <a:lstStyle/>
          <a:p>
            <a:r>
              <a:rPr lang="es-ES_tradnl" u="sng" dirty="0">
                <a:solidFill>
                  <a:srgbClr val="406F70"/>
                </a:solidFill>
                <a:latin typeface="Source Sans Pro"/>
                <a:ea typeface="Source Sans Pro"/>
                <a:cs typeface="Calibri"/>
              </a:rPr>
              <a:t>El mensaje es alto y claro. Debemos comer menos carne </a:t>
            </a:r>
            <a:r>
              <a:rPr lang="es-ES_tradnl" dirty="0">
                <a:solidFill>
                  <a:srgbClr val="406F70"/>
                </a:solidFill>
                <a:latin typeface="Source Sans Pro"/>
                <a:ea typeface="Source Sans Pro"/>
                <a:cs typeface="Calibri"/>
              </a:rPr>
              <a:t>para </a:t>
            </a:r>
            <a:r>
              <a:rPr lang="es-ES_tradnl" b="1" dirty="0">
                <a:solidFill>
                  <a:srgbClr val="406F70"/>
                </a:solidFill>
                <a:latin typeface="Source Sans Pro"/>
                <a:ea typeface="Source Sans Pro"/>
                <a:cs typeface="Calibri"/>
              </a:rPr>
              <a:t>salvar el planeta </a:t>
            </a:r>
            <a:r>
              <a:rPr lang="es-ES_tradnl" dirty="0">
                <a:solidFill>
                  <a:srgbClr val="406F70"/>
                </a:solidFill>
                <a:latin typeface="Source Sans Pro"/>
                <a:ea typeface="Source Sans Pro"/>
                <a:cs typeface="Calibri"/>
              </a:rPr>
              <a:t>y </a:t>
            </a:r>
            <a:r>
              <a:rPr lang="es-ES_tradnl" b="1" dirty="0">
                <a:solidFill>
                  <a:srgbClr val="406F70"/>
                </a:solidFill>
                <a:latin typeface="Source Sans Pro"/>
                <a:ea typeface="Source Sans Pro"/>
                <a:cs typeface="Calibri"/>
              </a:rPr>
              <a:t>proteger nuestra salud</a:t>
            </a:r>
            <a:r>
              <a:rPr lang="es-ES_tradnl" dirty="0">
                <a:solidFill>
                  <a:srgbClr val="406F70"/>
                </a:solidFill>
                <a:latin typeface="Source Sans Pro"/>
                <a:ea typeface="Source Sans Pro"/>
                <a:cs typeface="Calibri"/>
              </a:rPr>
              <a:t>. ¿Existen sustitutos de la carne de origen vegetal que aporten suficientes proteínas para mantenernos?</a:t>
            </a:r>
            <a:endParaRPr lang="en-US" dirty="0">
              <a:solidFill>
                <a:srgbClr val="406F70"/>
              </a:solidFill>
              <a:latin typeface="Source Sans Pro"/>
              <a:ea typeface="Source Sans Pro"/>
              <a:cs typeface="Calibri"/>
            </a:endParaRPr>
          </a:p>
          <a:p>
            <a:endParaRPr lang="en-US" sz="800" b="1" u="sng" dirty="0">
              <a:solidFill>
                <a:srgbClr val="406F70"/>
              </a:solidFill>
            </a:endParaRPr>
          </a:p>
          <a:p>
            <a:endParaRPr lang="en-US" b="1" u="sng" dirty="0">
              <a:solidFill>
                <a:srgbClr val="406F70"/>
              </a:solidFill>
            </a:endParaRPr>
          </a:p>
          <a:p>
            <a:r>
              <a:rPr lang="en-US" b="1" u="sng" dirty="0">
                <a:solidFill>
                  <a:srgbClr val="406F70"/>
                </a:solidFill>
              </a:rPr>
              <a:t>Como </a:t>
            </a:r>
            <a:r>
              <a:rPr lang="en-US" b="1" u="sng" dirty="0" err="1">
                <a:solidFill>
                  <a:srgbClr val="406F70"/>
                </a:solidFill>
              </a:rPr>
              <a:t>operadores</a:t>
            </a:r>
            <a:r>
              <a:rPr lang="en-US" b="1" u="sng" dirty="0">
                <a:solidFill>
                  <a:srgbClr val="406F70"/>
                </a:solidFill>
              </a:rPr>
              <a:t> de </a:t>
            </a:r>
            <a:r>
              <a:rPr lang="en-US" b="1" u="sng" dirty="0" err="1">
                <a:solidFill>
                  <a:srgbClr val="406F70"/>
                </a:solidFill>
              </a:rPr>
              <a:t>servicios</a:t>
            </a:r>
            <a:r>
              <a:rPr lang="en-US" b="1" u="sng" dirty="0">
                <a:solidFill>
                  <a:srgbClr val="406F70"/>
                </a:solidFill>
              </a:rPr>
              <a:t> </a:t>
            </a:r>
            <a:r>
              <a:rPr lang="en-US" b="1" u="sng" dirty="0" err="1">
                <a:solidFill>
                  <a:srgbClr val="406F70"/>
                </a:solidFill>
              </a:rPr>
              <a:t>alimentarios</a:t>
            </a:r>
            <a:r>
              <a:rPr lang="en-US" b="1" u="sng" dirty="0">
                <a:solidFill>
                  <a:srgbClr val="406F70"/>
                </a:solidFill>
              </a:rPr>
              <a:t>:</a:t>
            </a:r>
          </a:p>
          <a:p>
            <a:r>
              <a:rPr lang="es-ES_tradnl" dirty="0">
                <a:solidFill>
                  <a:srgbClr val="406F70"/>
                </a:solidFill>
              </a:rPr>
              <a:t>¿Proporciona comidas nutritivas y equilibradas?</a:t>
            </a:r>
          </a:p>
          <a:p>
            <a:r>
              <a:rPr lang="es-ES_tradnl" dirty="0">
                <a:solidFill>
                  <a:srgbClr val="406F70"/>
                </a:solidFill>
              </a:rPr>
              <a:t>Algunos productos sustitutivos de la carne son alimentos muy procesados... ¿puedes hacer los tuyos propios para evitarlo?</a:t>
            </a:r>
            <a:endParaRPr lang="en-US" dirty="0">
              <a:solidFill>
                <a:srgbClr val="406F70"/>
              </a:solidFill>
            </a:endParaRPr>
          </a:p>
        </p:txBody>
      </p:sp>
      <p:pic>
        <p:nvPicPr>
          <p:cNvPr id="6" name="Picture Placeholder 5" descr="Man holding up open sign">
            <a:extLst>
              <a:ext uri="{FF2B5EF4-FFF2-40B4-BE49-F238E27FC236}">
                <a16:creationId xmlns:a16="http://schemas.microsoft.com/office/drawing/2014/main" id="{D6B2319D-2FB6-405A-8C2A-85987958BEF1}"/>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t="-240"/>
          <a:stretch/>
        </p:blipFill>
        <p:spPr>
          <a:xfrm>
            <a:off x="0" y="-14989"/>
            <a:ext cx="5651292" cy="6261962"/>
          </a:xfrm>
        </p:spPr>
      </p:pic>
      <p:sp>
        <p:nvSpPr>
          <p:cNvPr id="5" name="Text Placeholder 2">
            <a:extLst>
              <a:ext uri="{FF2B5EF4-FFF2-40B4-BE49-F238E27FC236}">
                <a16:creationId xmlns:a16="http://schemas.microsoft.com/office/drawing/2014/main" id="{313D2C12-E027-43F9-9894-8B517792C72A}"/>
              </a:ext>
            </a:extLst>
          </p:cNvPr>
          <p:cNvSpPr txBox="1">
            <a:spLocks/>
          </p:cNvSpPr>
          <p:nvPr/>
        </p:nvSpPr>
        <p:spPr>
          <a:xfrm>
            <a:off x="5434574" y="3893478"/>
            <a:ext cx="6001820" cy="514414"/>
          </a:xfrm>
          <a:prstGeom prst="rect">
            <a:avLst/>
          </a:prstGeom>
          <a:solidFill>
            <a:srgbClr val="F5C05B"/>
          </a:solidFill>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err="1">
                <a:solidFill>
                  <a:schemeClr val="bg1"/>
                </a:solidFill>
              </a:rPr>
              <a:t>Reflexión</a:t>
            </a:r>
            <a:r>
              <a:rPr lang="en-US" b="1" dirty="0">
                <a:solidFill>
                  <a:schemeClr val="bg1"/>
                </a:solidFill>
              </a:rPr>
              <a:t>:</a:t>
            </a:r>
            <a:endParaRPr lang="en-IE" b="1" dirty="0">
              <a:solidFill>
                <a:schemeClr val="bg1"/>
              </a:solidFill>
            </a:endParaRPr>
          </a:p>
        </p:txBody>
      </p:sp>
    </p:spTree>
    <p:extLst>
      <p:ext uri="{BB962C8B-B14F-4D97-AF65-F5344CB8AC3E}">
        <p14:creationId xmlns:p14="http://schemas.microsoft.com/office/powerpoint/2010/main" val="3168953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513031-61B1-4B7E-829F-2C924CE523B5}"/>
              </a:ext>
            </a:extLst>
          </p:cNvPr>
          <p:cNvSpPr>
            <a:spLocks noGrp="1"/>
          </p:cNvSpPr>
          <p:nvPr>
            <p:ph type="body" sz="quarter" idx="16"/>
          </p:nvPr>
        </p:nvSpPr>
        <p:spPr>
          <a:xfrm>
            <a:off x="6115242" y="255100"/>
            <a:ext cx="5501648" cy="857733"/>
          </a:xfrm>
        </p:spPr>
        <p:txBody>
          <a:bodyPr>
            <a:noAutofit/>
          </a:bodyPr>
          <a:lstStyle/>
          <a:p>
            <a:r>
              <a:rPr lang="es-ES_tradnl" b="1" dirty="0">
                <a:solidFill>
                  <a:srgbClr val="406F70"/>
                </a:solidFill>
              </a:rPr>
              <a:t>Proteínas Animales Alternativas</a:t>
            </a:r>
            <a:endParaRPr lang="en-IE" b="1" dirty="0">
              <a:solidFill>
                <a:srgbClr val="406F70"/>
              </a:solidFill>
            </a:endParaRPr>
          </a:p>
        </p:txBody>
      </p:sp>
      <p:sp>
        <p:nvSpPr>
          <p:cNvPr id="3" name="Text Placeholder 2">
            <a:extLst>
              <a:ext uri="{FF2B5EF4-FFF2-40B4-BE49-F238E27FC236}">
                <a16:creationId xmlns:a16="http://schemas.microsoft.com/office/drawing/2014/main" id="{61CAD362-8291-43E7-A591-6A1B22E5B029}"/>
              </a:ext>
            </a:extLst>
          </p:cNvPr>
          <p:cNvSpPr>
            <a:spLocks noGrp="1"/>
          </p:cNvSpPr>
          <p:nvPr>
            <p:ph type="body" sz="quarter" idx="17"/>
          </p:nvPr>
        </p:nvSpPr>
        <p:spPr>
          <a:xfrm>
            <a:off x="5048920" y="2001353"/>
            <a:ext cx="6854456" cy="4291362"/>
          </a:xfrm>
        </p:spPr>
        <p:txBody>
          <a:bodyPr>
            <a:normAutofit lnSpcReduction="10000"/>
          </a:bodyPr>
          <a:lstStyle/>
          <a:p>
            <a:pPr marL="342900" indent="-342900">
              <a:buFont typeface="Arial" panose="020B0604020202020204" pitchFamily="34" charset="0"/>
              <a:buChar char="•"/>
            </a:pPr>
            <a:r>
              <a:rPr lang="es-ES_tradnl" dirty="0">
                <a:solidFill>
                  <a:srgbClr val="406F70"/>
                </a:solidFill>
                <a:latin typeface="Rubik"/>
              </a:rPr>
              <a:t>Aunque se ha investigado mucho sobre los sustitutos de la carne basados en plantas, otros están estudiando la viabilidad de consumir proteínas animales alternativas, como los insectos. </a:t>
            </a:r>
          </a:p>
          <a:p>
            <a:pPr marL="342900" indent="-342900">
              <a:buFont typeface="Arial" panose="020B0604020202020204" pitchFamily="34" charset="0"/>
              <a:buChar char="•"/>
            </a:pPr>
            <a:r>
              <a:rPr lang="es-ES_tradnl" dirty="0">
                <a:solidFill>
                  <a:srgbClr val="406F70"/>
                </a:solidFill>
                <a:latin typeface="Rubik"/>
              </a:rPr>
              <a:t>Los insectos comestibles emiten menos gases, contienen proteínas, vitaminas y aminoácidos de alta calidad y tienen un alto índice de conversión alimentaria, ya que necesitan una cuarta parte de la ingesta de alimentos de las ovejas, y la mitad de los cerdos y los pollos, para producir la misma cantidad de proteínas. Emiten menos gases de efecto invernadero y amoníaco que las vacas y pueden cultivarse con residuos orgánicos </a:t>
            </a:r>
            <a:r>
              <a:rPr lang="en-US" b="0" i="0" dirty="0">
                <a:solidFill>
                  <a:srgbClr val="406F70"/>
                </a:solidFill>
                <a:effectLst/>
                <a:latin typeface="Rubik"/>
              </a:rPr>
              <a:t>(</a:t>
            </a:r>
            <a:r>
              <a:rPr lang="en-US" b="0" i="0" dirty="0">
                <a:solidFill>
                  <a:srgbClr val="406F70"/>
                </a:solidFill>
                <a:effectLst/>
                <a:latin typeface="Rubik"/>
                <a:hlinkClick r:id="rId2">
                  <a:extLst>
                    <a:ext uri="{A12FA001-AC4F-418D-AE19-62706E023703}">
                      <ahyp:hlinkClr xmlns:ahyp="http://schemas.microsoft.com/office/drawing/2018/hyperlinkcolor" val="tx"/>
                    </a:ext>
                  </a:extLst>
                </a:hlinkClick>
              </a:rPr>
              <a:t>fuente</a:t>
            </a:r>
            <a:r>
              <a:rPr lang="en-US" b="0" i="0" dirty="0">
                <a:solidFill>
                  <a:srgbClr val="406F70"/>
                </a:solidFill>
                <a:effectLst/>
                <a:latin typeface="Rubik"/>
              </a:rPr>
              <a:t>)</a:t>
            </a:r>
            <a:endParaRPr lang="en-IE" dirty="0">
              <a:solidFill>
                <a:srgbClr val="406F70"/>
              </a:solidFill>
            </a:endParaRPr>
          </a:p>
        </p:txBody>
      </p:sp>
      <p:pic>
        <p:nvPicPr>
          <p:cNvPr id="6" name="Picture Placeholder 5" descr="A close up of a fly&#10;&#10;Description automatically generated with medium confidence">
            <a:extLst>
              <a:ext uri="{FF2B5EF4-FFF2-40B4-BE49-F238E27FC236}">
                <a16:creationId xmlns:a16="http://schemas.microsoft.com/office/drawing/2014/main" id="{375E0793-3D41-427A-AB09-AADB763F0CDD}"/>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08722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CAE7D2-548D-4586-B793-885270401928}"/>
              </a:ext>
            </a:extLst>
          </p:cNvPr>
          <p:cNvSpPr>
            <a:spLocks noGrp="1"/>
          </p:cNvSpPr>
          <p:nvPr>
            <p:ph type="body" sz="quarter" idx="16"/>
          </p:nvPr>
        </p:nvSpPr>
        <p:spPr>
          <a:xfrm>
            <a:off x="9798756" y="819599"/>
            <a:ext cx="1798892" cy="697353"/>
          </a:xfrm>
        </p:spPr>
        <p:txBody>
          <a:bodyPr/>
          <a:lstStyle/>
          <a:p>
            <a:r>
              <a:rPr lang="en-US" b="1" dirty="0" err="1">
                <a:solidFill>
                  <a:srgbClr val="406F70"/>
                </a:solidFill>
              </a:rPr>
              <a:t>Inoveat</a:t>
            </a:r>
            <a:r>
              <a:rPr lang="en-US" b="1" dirty="0">
                <a:solidFill>
                  <a:srgbClr val="406F70"/>
                </a:solidFill>
              </a:rPr>
              <a:t>  </a:t>
            </a:r>
            <a:endParaRPr lang="en-IE" b="1" dirty="0">
              <a:solidFill>
                <a:srgbClr val="406F70"/>
              </a:solidFill>
              <a:highlight>
                <a:srgbClr val="F5C05B"/>
              </a:highlight>
            </a:endParaRPr>
          </a:p>
        </p:txBody>
      </p:sp>
      <p:sp>
        <p:nvSpPr>
          <p:cNvPr id="3" name="Text Placeholder 2">
            <a:extLst>
              <a:ext uri="{FF2B5EF4-FFF2-40B4-BE49-F238E27FC236}">
                <a16:creationId xmlns:a16="http://schemas.microsoft.com/office/drawing/2014/main" id="{10ECBA72-9D02-42A2-9995-8973C3B9F4CD}"/>
              </a:ext>
            </a:extLst>
          </p:cNvPr>
          <p:cNvSpPr>
            <a:spLocks noGrp="1"/>
          </p:cNvSpPr>
          <p:nvPr>
            <p:ph type="body" sz="quarter" idx="17"/>
          </p:nvPr>
        </p:nvSpPr>
        <p:spPr>
          <a:xfrm>
            <a:off x="5943774" y="1838777"/>
            <a:ext cx="6028720" cy="4293895"/>
          </a:xfrm>
        </p:spPr>
        <p:txBody>
          <a:bodyPr/>
          <a:lstStyle/>
          <a:p>
            <a:pPr marL="342900" indent="-342900">
              <a:buFont typeface="Arial" panose="020B0604020202020204" pitchFamily="34" charset="0"/>
              <a:buChar char="•"/>
            </a:pPr>
            <a:r>
              <a:rPr lang="es-ES_tradnl" dirty="0">
                <a:solidFill>
                  <a:srgbClr val="406F70"/>
                </a:solidFill>
              </a:rPr>
              <a:t>El restaurante francés </a:t>
            </a:r>
            <a:r>
              <a:rPr lang="es-ES_tradnl" dirty="0" err="1">
                <a:solidFill>
                  <a:srgbClr val="406F70"/>
                </a:solidFill>
              </a:rPr>
              <a:t>Inoveat</a:t>
            </a:r>
            <a:r>
              <a:rPr lang="es-ES_tradnl" dirty="0">
                <a:solidFill>
                  <a:srgbClr val="406F70"/>
                </a:solidFill>
              </a:rPr>
              <a:t> | es uno de los primeros en probar a servir insectos en Europa, después de que la Unión Europea aprobara recientemente el uso de algunos tipos de insectos como producto alimenticio aceptable. </a:t>
            </a:r>
          </a:p>
          <a:p>
            <a:pPr marL="342900" indent="-342900">
              <a:buFont typeface="Arial" panose="020B0604020202020204" pitchFamily="34" charset="0"/>
              <a:buChar char="•"/>
            </a:pPr>
            <a:r>
              <a:rPr lang="es-ES_tradnl" dirty="0">
                <a:solidFill>
                  <a:srgbClr val="406F70"/>
                </a:solidFill>
              </a:rPr>
              <a:t>Dirigido por el chef Laurent </a:t>
            </a:r>
            <a:r>
              <a:rPr lang="es-ES_tradnl" dirty="0" err="1">
                <a:solidFill>
                  <a:srgbClr val="406F70"/>
                </a:solidFill>
              </a:rPr>
              <a:t>Veyet</a:t>
            </a:r>
            <a:r>
              <a:rPr lang="es-ES_tradnl" dirty="0">
                <a:solidFill>
                  <a:srgbClr val="406F70"/>
                </a:solidFill>
              </a:rPr>
              <a:t>, uno de sus platos es una ensalada con gambas y gusanos de la harina amarillos. </a:t>
            </a:r>
          </a:p>
          <a:p>
            <a:pPr marL="342900" indent="-342900">
              <a:buFont typeface="Arial" panose="020B0604020202020204" pitchFamily="34" charset="0"/>
              <a:buChar char="•"/>
            </a:pPr>
            <a:r>
              <a:rPr lang="es-ES_tradnl" dirty="0">
                <a:solidFill>
                  <a:srgbClr val="406F70"/>
                </a:solidFill>
              </a:rPr>
              <a:t>Será interesante ver qué éxito tiene, pero una cosa es segura: la cobertura mediática que están teniendo </a:t>
            </a:r>
            <a:r>
              <a:rPr lang="es-ES_tradnl" dirty="0" err="1">
                <a:solidFill>
                  <a:srgbClr val="406F70"/>
                </a:solidFill>
              </a:rPr>
              <a:t>Inoveat</a:t>
            </a:r>
            <a:r>
              <a:rPr lang="es-ES_tradnl" dirty="0">
                <a:solidFill>
                  <a:srgbClr val="406F70"/>
                </a:solidFill>
              </a:rPr>
              <a:t> y otros restaurantes similares </a:t>
            </a:r>
            <a:r>
              <a:rPr lang="en-US" dirty="0">
                <a:solidFill>
                  <a:srgbClr val="0070C0"/>
                </a:solidFill>
              </a:rPr>
              <a:t>(</a:t>
            </a:r>
            <a:r>
              <a:rPr lang="en-US" dirty="0" err="1">
                <a:solidFill>
                  <a:srgbClr val="0070C0"/>
                </a:solidFill>
              </a:rPr>
              <a:t>Fuent</a:t>
            </a:r>
            <a:r>
              <a:rPr lang="en-US" dirty="0" err="1">
                <a:solidFill>
                  <a:srgbClr val="0070C0"/>
                </a:solidFill>
                <a:hlinkClick r:id="rId2">
                  <a:extLst>
                    <a:ext uri="{A12FA001-AC4F-418D-AE19-62706E023703}">
                      <ahyp:hlinkClr xmlns:ahyp="http://schemas.microsoft.com/office/drawing/2018/hyperlinkcolor" val="tx"/>
                    </a:ext>
                  </a:extLst>
                </a:hlinkClick>
              </a:rPr>
              <a:t>e</a:t>
            </a:r>
            <a:r>
              <a:rPr lang="en-US" dirty="0">
                <a:solidFill>
                  <a:srgbClr val="0070C0"/>
                </a:solidFill>
              </a:rPr>
              <a:t>).</a:t>
            </a:r>
            <a:endParaRPr lang="en-IE" b="1" i="1" dirty="0">
              <a:solidFill>
                <a:srgbClr val="0070C0"/>
              </a:solidFill>
            </a:endParaRPr>
          </a:p>
        </p:txBody>
      </p:sp>
      <p:pic>
        <p:nvPicPr>
          <p:cNvPr id="8" name="Picture Placeholder 7" descr="A group of bugs on a rock&#10;&#10;Description automatically generated with medium confidence">
            <a:extLst>
              <a:ext uri="{FF2B5EF4-FFF2-40B4-BE49-F238E27FC236}">
                <a16:creationId xmlns:a16="http://schemas.microsoft.com/office/drawing/2014/main" id="{74822097-0587-40DB-8B5B-BC9EC6EBBF27}"/>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
        <p:nvSpPr>
          <p:cNvPr id="5" name="TextBox 4">
            <a:extLst>
              <a:ext uri="{FF2B5EF4-FFF2-40B4-BE49-F238E27FC236}">
                <a16:creationId xmlns:a16="http://schemas.microsoft.com/office/drawing/2014/main" id="{977CE12C-909D-48D8-A3C2-DFDFE6C9727A}"/>
              </a:ext>
            </a:extLst>
          </p:cNvPr>
          <p:cNvSpPr txBox="1"/>
          <p:nvPr/>
        </p:nvSpPr>
        <p:spPr>
          <a:xfrm>
            <a:off x="6540710" y="525273"/>
            <a:ext cx="3093327" cy="400110"/>
          </a:xfrm>
          <a:prstGeom prst="rect">
            <a:avLst/>
          </a:prstGeom>
          <a:solidFill>
            <a:srgbClr val="F5C05B"/>
          </a:solidFill>
        </p:spPr>
        <p:txBody>
          <a:bodyPr wrap="square" rtlCol="0">
            <a:spAutoFit/>
          </a:bodyPr>
          <a:lstStyle/>
          <a:p>
            <a:r>
              <a:rPr lang="en-US" sz="2000" b="1" dirty="0">
                <a:solidFill>
                  <a:schemeClr val="bg1"/>
                </a:solidFill>
              </a:rPr>
              <a:t>CASE STUDY – BE INSPIRED</a:t>
            </a:r>
            <a:endParaRPr lang="en-IE" sz="2000" b="1" dirty="0">
              <a:solidFill>
                <a:schemeClr val="bg1"/>
              </a:solidFill>
            </a:endParaRPr>
          </a:p>
        </p:txBody>
      </p:sp>
    </p:spTree>
    <p:extLst>
      <p:ext uri="{BB962C8B-B14F-4D97-AF65-F5344CB8AC3E}">
        <p14:creationId xmlns:p14="http://schemas.microsoft.com/office/powerpoint/2010/main" val="3078784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CAE7D2-548D-4586-B793-885270401928}"/>
              </a:ext>
            </a:extLst>
          </p:cNvPr>
          <p:cNvSpPr>
            <a:spLocks noGrp="1"/>
          </p:cNvSpPr>
          <p:nvPr>
            <p:ph type="body" sz="quarter" idx="16"/>
          </p:nvPr>
        </p:nvSpPr>
        <p:spPr/>
        <p:txBody>
          <a:bodyPr/>
          <a:lstStyle/>
          <a:p>
            <a:r>
              <a:rPr lang="es-ES_tradnl" b="1" dirty="0">
                <a:solidFill>
                  <a:srgbClr val="406F70"/>
                </a:solidFill>
              </a:rPr>
              <a:t>Cambio de propiedades</a:t>
            </a:r>
          </a:p>
          <a:p>
            <a:endParaRPr lang="en-IE" b="1" dirty="0">
              <a:solidFill>
                <a:srgbClr val="406F70"/>
              </a:solidFill>
            </a:endParaRPr>
          </a:p>
        </p:txBody>
      </p:sp>
      <p:sp>
        <p:nvSpPr>
          <p:cNvPr id="3" name="Text Placeholder 2">
            <a:extLst>
              <a:ext uri="{FF2B5EF4-FFF2-40B4-BE49-F238E27FC236}">
                <a16:creationId xmlns:a16="http://schemas.microsoft.com/office/drawing/2014/main" id="{10ECBA72-9D02-42A2-9995-8973C3B9F4CD}"/>
              </a:ext>
            </a:extLst>
          </p:cNvPr>
          <p:cNvSpPr>
            <a:spLocks noGrp="1"/>
          </p:cNvSpPr>
          <p:nvPr>
            <p:ph type="body" sz="quarter" idx="17"/>
          </p:nvPr>
        </p:nvSpPr>
        <p:spPr>
          <a:xfrm>
            <a:off x="6325568" y="1856860"/>
            <a:ext cx="5273104" cy="3947440"/>
          </a:xfrm>
        </p:spPr>
        <p:txBody>
          <a:bodyPr/>
          <a:lstStyle/>
          <a:p>
            <a:r>
              <a:rPr lang="es-ES_tradnl" dirty="0"/>
              <a:t>Al igual que hace millones de años, el desarrollo de la cocina permitió a los humanos consumir de forma segura alimentos que antes no eran comestibles, los científicos de la alimentación buscan ahora procesar los atributos negativos de los alimentos. </a:t>
            </a:r>
          </a:p>
          <a:p>
            <a:r>
              <a:rPr lang="es-ES_tradnl" dirty="0"/>
              <a:t>Un grupo de científicos trabaja en el tratamiento térmico de productos de trigo para crear una harina sin gluten, mientras que los productos bajos en azúcar y grasa han aumentado su demanda en el siglo XXI </a:t>
            </a:r>
            <a:r>
              <a:rPr lang="en-US" dirty="0"/>
              <a:t>(</a:t>
            </a:r>
            <a:r>
              <a:rPr lang="en-US" dirty="0">
                <a:hlinkClick r:id="rId3"/>
              </a:rPr>
              <a:t>Fuente</a:t>
            </a:r>
            <a:r>
              <a:rPr lang="en-US" dirty="0"/>
              <a:t>)</a:t>
            </a:r>
            <a:endParaRPr lang="en-IE" dirty="0"/>
          </a:p>
        </p:txBody>
      </p:sp>
      <p:pic>
        <p:nvPicPr>
          <p:cNvPr id="6" name="Picture Placeholder 5" descr="Fresh Gourmet Bread">
            <a:extLst>
              <a:ext uri="{FF2B5EF4-FFF2-40B4-BE49-F238E27FC236}">
                <a16:creationId xmlns:a16="http://schemas.microsoft.com/office/drawing/2014/main" id="{1F5EDDAB-498F-4889-94C5-A9B8BA493721}"/>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p:blipFill>
        <p:spPr>
          <a:xfrm>
            <a:off x="0" y="-14989"/>
            <a:ext cx="5651292" cy="6261962"/>
          </a:xfrm>
        </p:spPr>
      </p:pic>
    </p:spTree>
    <p:extLst>
      <p:ext uri="{BB962C8B-B14F-4D97-AF65-F5344CB8AC3E}">
        <p14:creationId xmlns:p14="http://schemas.microsoft.com/office/powerpoint/2010/main" val="4221929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CAE7D2-548D-4586-B793-885270401928}"/>
              </a:ext>
            </a:extLst>
          </p:cNvPr>
          <p:cNvSpPr>
            <a:spLocks noGrp="1"/>
          </p:cNvSpPr>
          <p:nvPr>
            <p:ph type="body" sz="quarter" idx="16"/>
          </p:nvPr>
        </p:nvSpPr>
        <p:spPr/>
        <p:txBody>
          <a:bodyPr/>
          <a:lstStyle/>
          <a:p>
            <a:r>
              <a:rPr lang="es-ES_tradnl" b="1" dirty="0">
                <a:solidFill>
                  <a:srgbClr val="406F70"/>
                </a:solidFill>
              </a:rPr>
              <a:t>Impresión 3D</a:t>
            </a:r>
            <a:endParaRPr lang="en-IE" b="1" dirty="0">
              <a:solidFill>
                <a:srgbClr val="406F70"/>
              </a:solidFill>
            </a:endParaRPr>
          </a:p>
        </p:txBody>
      </p:sp>
      <p:sp>
        <p:nvSpPr>
          <p:cNvPr id="3" name="Text Placeholder 2">
            <a:extLst>
              <a:ext uri="{FF2B5EF4-FFF2-40B4-BE49-F238E27FC236}">
                <a16:creationId xmlns:a16="http://schemas.microsoft.com/office/drawing/2014/main" id="{10ECBA72-9D02-42A2-9995-8973C3B9F4CD}"/>
              </a:ext>
            </a:extLst>
          </p:cNvPr>
          <p:cNvSpPr>
            <a:spLocks noGrp="1"/>
          </p:cNvSpPr>
          <p:nvPr>
            <p:ph type="body" sz="quarter" idx="17"/>
          </p:nvPr>
        </p:nvSpPr>
        <p:spPr>
          <a:xfrm>
            <a:off x="5349183" y="1953078"/>
            <a:ext cx="6249489" cy="4666780"/>
          </a:xfrm>
        </p:spPr>
        <p:txBody>
          <a:bodyPr/>
          <a:lstStyle/>
          <a:p>
            <a:pPr marL="342900" indent="-342900">
              <a:buFont typeface="Arial" panose="020B0604020202020204" pitchFamily="34" charset="0"/>
              <a:buChar char="•"/>
            </a:pPr>
            <a:r>
              <a:rPr lang="es-ES_tradnl" dirty="0">
                <a:solidFill>
                  <a:srgbClr val="406F70"/>
                </a:solidFill>
                <a:latin typeface="Calibri" panose="020F0502020204030204" pitchFamily="34" charset="0"/>
              </a:rPr>
              <a:t>La impresión 3D es otro ejemplo de adaptación de la tecnología moderna al sistema alimentario.  </a:t>
            </a:r>
          </a:p>
          <a:p>
            <a:pPr marL="342900" indent="-342900">
              <a:buFont typeface="Arial" panose="020B0604020202020204" pitchFamily="34" charset="0"/>
              <a:buChar char="•"/>
            </a:pPr>
            <a:r>
              <a:rPr lang="es-ES_tradnl" dirty="0">
                <a:solidFill>
                  <a:srgbClr val="406F70"/>
                </a:solidFill>
                <a:latin typeface="Calibri" panose="020F0502020204030204" pitchFamily="34" charset="0"/>
              </a:rPr>
              <a:t>Investigadores financiados por la UE han desarrollado comidas a medida para pacientes de edad avanzada con trastornos de la deglución.</a:t>
            </a:r>
          </a:p>
          <a:p>
            <a:pPr marL="342900" indent="-342900">
              <a:buFont typeface="Arial" panose="020B0604020202020204" pitchFamily="34" charset="0"/>
              <a:buChar char="•"/>
            </a:pPr>
            <a:r>
              <a:rPr lang="es-ES_tradnl" dirty="0">
                <a:solidFill>
                  <a:srgbClr val="406F70"/>
                </a:solidFill>
                <a:latin typeface="Calibri" panose="020F0502020204030204" pitchFamily="34" charset="0"/>
              </a:rPr>
              <a:t>Este trabajo pionero ha supuesto una importante contribución a la mejora de la nutrición para un envejecimiento saludable y demuestra el poder de las nuevas tecnologías en la elaboración de alimentos</a:t>
            </a:r>
            <a:r>
              <a:rPr lang="en-US" b="0" i="0" dirty="0">
                <a:solidFill>
                  <a:srgbClr val="406F70"/>
                </a:solidFill>
                <a:effectLst/>
                <a:latin typeface="Calibri" panose="020F0502020204030204" pitchFamily="34" charset="0"/>
              </a:rPr>
              <a:t>. </a:t>
            </a:r>
            <a:endParaRPr lang="en-US" dirty="0">
              <a:solidFill>
                <a:srgbClr val="406F70"/>
              </a:solidFill>
            </a:endParaRPr>
          </a:p>
        </p:txBody>
      </p:sp>
      <p:pic>
        <p:nvPicPr>
          <p:cNvPr id="6" name="Picture Placeholder 5">
            <a:extLst>
              <a:ext uri="{FF2B5EF4-FFF2-40B4-BE49-F238E27FC236}">
                <a16:creationId xmlns:a16="http://schemas.microsoft.com/office/drawing/2014/main" id="{1F5EDDAB-498F-4889-94C5-A9B8BA493721}"/>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p:blipFill>
        <p:spPr>
          <a:xfrm>
            <a:off x="0" y="-14989"/>
            <a:ext cx="5651292" cy="6261962"/>
          </a:xfrm>
        </p:spPr>
      </p:pic>
    </p:spTree>
    <p:extLst>
      <p:ext uri="{BB962C8B-B14F-4D97-AF65-F5344CB8AC3E}">
        <p14:creationId xmlns:p14="http://schemas.microsoft.com/office/powerpoint/2010/main" val="2011238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927ECC-5CFE-45A2-AF31-CE9095CEFAA6}"/>
              </a:ext>
            </a:extLst>
          </p:cNvPr>
          <p:cNvSpPr>
            <a:spLocks noGrp="1"/>
          </p:cNvSpPr>
          <p:nvPr>
            <p:ph type="body" sz="quarter" idx="17"/>
          </p:nvPr>
        </p:nvSpPr>
        <p:spPr>
          <a:xfrm>
            <a:off x="5041316" y="1933834"/>
            <a:ext cx="6557356" cy="4782243"/>
          </a:xfrm>
        </p:spPr>
        <p:txBody>
          <a:bodyPr/>
          <a:lstStyle/>
          <a:p>
            <a:pPr>
              <a:lnSpc>
                <a:spcPct val="100000"/>
              </a:lnSpc>
            </a:pPr>
            <a:r>
              <a:rPr lang="es-ES_tradnl" dirty="0">
                <a:solidFill>
                  <a:srgbClr val="406F70"/>
                </a:solidFill>
              </a:rPr>
              <a:t>Ha habido varias aplicaciones de la impresión de alimentos en 3D, desde la </a:t>
            </a:r>
            <a:r>
              <a:rPr lang="es-ES_tradnl" u="sng" dirty="0">
                <a:solidFill>
                  <a:schemeClr val="accent1"/>
                </a:solidFill>
              </a:rPr>
              <a:t>NASA imprimiendo una pizza </a:t>
            </a:r>
            <a:r>
              <a:rPr lang="es-ES_tradnl" dirty="0">
                <a:solidFill>
                  <a:srgbClr val="406F70"/>
                </a:solidFill>
              </a:rPr>
              <a:t>hasta la </a:t>
            </a:r>
            <a:r>
              <a:rPr lang="es-ES_tradnl" u="sng" dirty="0">
                <a:solidFill>
                  <a:srgbClr val="4472C4"/>
                </a:solidFill>
              </a:rPr>
              <a:t>creación de alimentos blandos </a:t>
            </a:r>
            <a:r>
              <a:rPr lang="es-ES_tradnl" dirty="0">
                <a:solidFill>
                  <a:srgbClr val="406F70"/>
                </a:solidFill>
              </a:rPr>
              <a:t>para aquellos que no pueden masticar alimentos duros para consumir. Abre la puerta a la innovación al poder crear muchas cosas que antes no podíamos, al tiempo que ayuda a la sostenibilidad de los alimentos. Hay muchas formas en las que la impresión 3D está sacudiendo la industria</a:t>
            </a:r>
            <a:r>
              <a:rPr lang="en-US" sz="2400" b="0" i="0" dirty="0">
                <a:solidFill>
                  <a:srgbClr val="406F70"/>
                </a:solidFill>
                <a:effectLst/>
              </a:rPr>
              <a:t>.</a:t>
            </a:r>
            <a:endParaRPr lang="en-US" sz="3200" b="0" i="0" dirty="0">
              <a:solidFill>
                <a:srgbClr val="406F70"/>
              </a:solidFill>
              <a:effectLst/>
              <a:cs typeface="Calibri" panose="020F0502020204030204"/>
            </a:endParaRPr>
          </a:p>
          <a:p>
            <a:pPr>
              <a:lnSpc>
                <a:spcPct val="100000"/>
              </a:lnSpc>
            </a:pPr>
            <a:r>
              <a:rPr lang="es-ES_tradnl" dirty="0">
                <a:solidFill>
                  <a:srgbClr val="406F70"/>
                </a:solidFill>
                <a:hlinkClick r:id="rId2">
                  <a:extLst>
                    <a:ext uri="{A12FA001-AC4F-418D-AE19-62706E023703}">
                      <ahyp:hlinkClr xmlns:ahyp="http://schemas.microsoft.com/office/drawing/2018/hyperlinkcolor" val="tx"/>
                    </a:ext>
                  </a:extLst>
                </a:hlinkClick>
              </a:rPr>
              <a:t>LEER MÁS Cómo la tecnología está transformando la industria alimentaria</a:t>
            </a:r>
            <a:r>
              <a:rPr lang="en-US" sz="2400" dirty="0">
                <a:solidFill>
                  <a:srgbClr val="406F70"/>
                </a:solidFill>
                <a:hlinkClick r:id="rId2">
                  <a:extLst>
                    <a:ext uri="{A12FA001-AC4F-418D-AE19-62706E023703}">
                      <ahyp:hlinkClr xmlns:ahyp="http://schemas.microsoft.com/office/drawing/2018/hyperlinkcolor" val="tx"/>
                    </a:ext>
                  </a:extLst>
                </a:hlinkClick>
              </a:rPr>
              <a:t> (forbes.com)</a:t>
            </a:r>
            <a:endParaRPr lang="en-US" sz="3200" dirty="0">
              <a:solidFill>
                <a:srgbClr val="406F70"/>
              </a:solidFill>
              <a:cs typeface="Calibri" panose="020F0502020204030204"/>
            </a:endParaRPr>
          </a:p>
          <a:p>
            <a:pPr>
              <a:lnSpc>
                <a:spcPct val="100000"/>
              </a:lnSpc>
            </a:pPr>
            <a:endParaRPr lang="en-IE" dirty="0"/>
          </a:p>
        </p:txBody>
      </p:sp>
      <p:pic>
        <p:nvPicPr>
          <p:cNvPr id="6" name="Picture Placeholder 5" descr="A picture containing indoor&#10;&#10;Description automatically generated">
            <a:extLst>
              <a:ext uri="{FF2B5EF4-FFF2-40B4-BE49-F238E27FC236}">
                <a16:creationId xmlns:a16="http://schemas.microsoft.com/office/drawing/2014/main" id="{98E76E34-4FF8-4DF2-9F58-E85D41284122}"/>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
        <p:nvSpPr>
          <p:cNvPr id="5" name="Text Placeholder 1">
            <a:extLst>
              <a:ext uri="{FF2B5EF4-FFF2-40B4-BE49-F238E27FC236}">
                <a16:creationId xmlns:a16="http://schemas.microsoft.com/office/drawing/2014/main" id="{59A267BD-E811-4BC1-B8BD-AE4E1E86578A}"/>
              </a:ext>
            </a:extLst>
          </p:cNvPr>
          <p:cNvSpPr>
            <a:spLocks noGrp="1"/>
          </p:cNvSpPr>
          <p:nvPr>
            <p:ph type="body" sz="quarter" idx="16"/>
          </p:nvPr>
        </p:nvSpPr>
        <p:spPr>
          <a:xfrm>
            <a:off x="6318250" y="819150"/>
            <a:ext cx="5280025" cy="698500"/>
          </a:xfrm>
        </p:spPr>
        <p:txBody>
          <a:bodyPr/>
          <a:lstStyle/>
          <a:p>
            <a:r>
              <a:rPr lang="en-IE" b="1" dirty="0">
                <a:solidFill>
                  <a:srgbClr val="406F70"/>
                </a:solidFill>
              </a:rPr>
              <a:t>Impresión 3D</a:t>
            </a:r>
          </a:p>
        </p:txBody>
      </p:sp>
    </p:spTree>
    <p:extLst>
      <p:ext uri="{BB962C8B-B14F-4D97-AF65-F5344CB8AC3E}">
        <p14:creationId xmlns:p14="http://schemas.microsoft.com/office/powerpoint/2010/main" val="19981139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95AE4F-6E97-41D8-BCD1-ADE84E590A72}"/>
              </a:ext>
            </a:extLst>
          </p:cNvPr>
          <p:cNvSpPr>
            <a:spLocks noGrp="1"/>
          </p:cNvSpPr>
          <p:nvPr>
            <p:ph type="body" sz="quarter" idx="13"/>
          </p:nvPr>
        </p:nvSpPr>
        <p:spPr/>
        <p:txBody>
          <a:bodyPr vert="horz" lIns="91440" tIns="45720" rIns="91440" bIns="45720" rtlCol="0" anchor="t">
            <a:normAutofit/>
          </a:bodyPr>
          <a:lstStyle/>
          <a:p>
            <a:r>
              <a:rPr lang="es-ES_tradnl" b="1" dirty="0">
                <a:solidFill>
                  <a:srgbClr val="406F70"/>
                </a:solidFill>
              </a:rPr>
              <a:t>Impresión 3D</a:t>
            </a:r>
          </a:p>
        </p:txBody>
      </p:sp>
      <p:sp>
        <p:nvSpPr>
          <p:cNvPr id="3" name="Text Placeholder 2">
            <a:extLst>
              <a:ext uri="{FF2B5EF4-FFF2-40B4-BE49-F238E27FC236}">
                <a16:creationId xmlns:a16="http://schemas.microsoft.com/office/drawing/2014/main" id="{AFB7AF5B-BF28-432B-9245-8BC537314E31}"/>
              </a:ext>
            </a:extLst>
          </p:cNvPr>
          <p:cNvSpPr>
            <a:spLocks noGrp="1"/>
          </p:cNvSpPr>
          <p:nvPr>
            <p:ph type="body" sz="quarter" idx="14"/>
          </p:nvPr>
        </p:nvSpPr>
        <p:spPr/>
        <p:txBody>
          <a:bodyPr/>
          <a:lstStyle/>
          <a:p>
            <a:r>
              <a:rPr lang="en-US" b="1" i="1" dirty="0">
                <a:solidFill>
                  <a:srgbClr val="F5C05B"/>
                </a:solidFill>
              </a:rPr>
              <a:t>El FOOD-</a:t>
            </a:r>
            <a:r>
              <a:rPr lang="en-US" b="1" i="1" dirty="0" err="1">
                <a:solidFill>
                  <a:srgbClr val="F5C05B"/>
                </a:solidFill>
              </a:rPr>
              <a:t>ture</a:t>
            </a:r>
            <a:r>
              <a:rPr lang="en-US" b="1" i="1" dirty="0">
                <a:solidFill>
                  <a:srgbClr val="F5C05B"/>
                </a:solidFill>
              </a:rPr>
              <a:t>…</a:t>
            </a:r>
            <a:endParaRPr lang="en-IE" b="1" i="1" dirty="0">
              <a:solidFill>
                <a:srgbClr val="F5C05B"/>
              </a:solidFill>
            </a:endParaRPr>
          </a:p>
        </p:txBody>
      </p:sp>
      <p:sp>
        <p:nvSpPr>
          <p:cNvPr id="4" name="Picture Placeholder 3">
            <a:extLst>
              <a:ext uri="{FF2B5EF4-FFF2-40B4-BE49-F238E27FC236}">
                <a16:creationId xmlns:a16="http://schemas.microsoft.com/office/drawing/2014/main" id="{A4AEE129-BF81-4DC2-8607-E5F0529D0435}"/>
              </a:ext>
            </a:extLst>
          </p:cNvPr>
          <p:cNvSpPr>
            <a:spLocks noGrp="1"/>
          </p:cNvSpPr>
          <p:nvPr>
            <p:ph type="pic" sz="quarter" idx="15"/>
          </p:nvPr>
        </p:nvSpPr>
        <p:spPr/>
      </p:sp>
      <p:sp>
        <p:nvSpPr>
          <p:cNvPr id="6" name="Oval 5">
            <a:extLst>
              <a:ext uri="{FF2B5EF4-FFF2-40B4-BE49-F238E27FC236}">
                <a16:creationId xmlns:a16="http://schemas.microsoft.com/office/drawing/2014/main" id="{B5D6A71C-19B0-4B72-9ADC-CC28686C1C6A}"/>
              </a:ext>
            </a:extLst>
          </p:cNvPr>
          <p:cNvSpPr/>
          <p:nvPr/>
        </p:nvSpPr>
        <p:spPr>
          <a:xfrm>
            <a:off x="1200877" y="852598"/>
            <a:ext cx="1790700" cy="975485"/>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85156"/>
                </a:solidFill>
              </a:rPr>
              <a:t>VER</a:t>
            </a:r>
            <a:endParaRPr lang="en-IE" dirty="0"/>
          </a:p>
        </p:txBody>
      </p:sp>
      <p:sp>
        <p:nvSpPr>
          <p:cNvPr id="8" name="TextBox 7">
            <a:extLst>
              <a:ext uri="{FF2B5EF4-FFF2-40B4-BE49-F238E27FC236}">
                <a16:creationId xmlns:a16="http://schemas.microsoft.com/office/drawing/2014/main" id="{08025E1D-9B08-4572-9AC9-6E9594C29E10}"/>
              </a:ext>
            </a:extLst>
          </p:cNvPr>
          <p:cNvSpPr txBox="1"/>
          <p:nvPr/>
        </p:nvSpPr>
        <p:spPr>
          <a:xfrm>
            <a:off x="9042353" y="1125731"/>
            <a:ext cx="3149647" cy="5509199"/>
          </a:xfrm>
          <a:prstGeom prst="rect">
            <a:avLst/>
          </a:prstGeom>
          <a:noFill/>
        </p:spPr>
        <p:txBody>
          <a:bodyPr wrap="square" rtlCol="0">
            <a:spAutoFit/>
          </a:bodyPr>
          <a:lstStyle/>
          <a:p>
            <a:pPr algn="ctr"/>
            <a:r>
              <a:rPr lang="es-ES_tradnl" sz="2200" dirty="0">
                <a:solidFill>
                  <a:srgbClr val="406F70"/>
                </a:solidFill>
              </a:rPr>
              <a:t>La diseñadora de alimentos </a:t>
            </a:r>
            <a:r>
              <a:rPr lang="es-ES_tradnl" sz="2200" dirty="0" err="1">
                <a:solidFill>
                  <a:srgbClr val="406F70"/>
                </a:solidFill>
              </a:rPr>
              <a:t>Chloe</a:t>
            </a:r>
            <a:r>
              <a:rPr lang="es-ES_tradnl" sz="2200" dirty="0">
                <a:solidFill>
                  <a:srgbClr val="406F70"/>
                </a:solidFill>
              </a:rPr>
              <a:t> </a:t>
            </a:r>
            <a:r>
              <a:rPr lang="es-ES_tradnl" sz="2200" dirty="0" err="1">
                <a:solidFill>
                  <a:srgbClr val="406F70"/>
                </a:solidFill>
              </a:rPr>
              <a:t>Rutzerveld</a:t>
            </a:r>
            <a:r>
              <a:rPr lang="es-ES_tradnl" sz="2200" dirty="0">
                <a:solidFill>
                  <a:srgbClr val="406F70"/>
                </a:solidFill>
              </a:rPr>
              <a:t> explica el desarrollo de los alimentos impresos en 3D y cómo, a través de una combinación de tecnología, diseño y ciencia, se pueden conseguir alimentos impresos en 3D realmente innovadores, sanos y sostenibles que tienen la capacidad de reducir la huella ecológica de nuestros alimentos.</a:t>
            </a:r>
            <a:endParaRPr lang="en-US" sz="2200" b="0" i="0" dirty="0">
              <a:solidFill>
                <a:srgbClr val="406F70"/>
              </a:solidFill>
              <a:effectLst/>
              <a:latin typeface="Roboto" panose="02000000000000000000" pitchFamily="2" charset="0"/>
            </a:endParaRPr>
          </a:p>
        </p:txBody>
      </p:sp>
      <p:pic>
        <p:nvPicPr>
          <p:cNvPr id="9" name="Online Media 8" title="3D Printed Food: The Future of Healthy Eating | Chloe Rutzerveld | TEDxYYC">
            <a:hlinkClick r:id="" action="ppaction://media"/>
            <a:extLst>
              <a:ext uri="{FF2B5EF4-FFF2-40B4-BE49-F238E27FC236}">
                <a16:creationId xmlns:a16="http://schemas.microsoft.com/office/drawing/2014/main" id="{5965268F-B798-44A6-9991-7C78C903FF56}"/>
              </a:ext>
            </a:extLst>
          </p:cNvPr>
          <p:cNvPicPr>
            <a:picLocks noRot="1" noChangeAspect="1"/>
          </p:cNvPicPr>
          <p:nvPr>
            <a:videoFile r:link="rId1"/>
            <p:extLst>
              <p:ext uri="{DAA4B4D4-6D71-4841-9C94-3DE7FCFB9230}">
                <p14:media xmlns:p14="http://schemas.microsoft.com/office/powerpoint/2010/main" r:link="rId2"/>
              </p:ext>
            </p:extLst>
          </p:nvPr>
        </p:nvPicPr>
        <p:blipFill>
          <a:blip r:embed="rId4"/>
          <a:stretch>
            <a:fillRect/>
          </a:stretch>
        </p:blipFill>
        <p:spPr>
          <a:xfrm>
            <a:off x="3184071" y="1870395"/>
            <a:ext cx="5665788" cy="3478212"/>
          </a:xfrm>
          <a:prstGeom prst="rect">
            <a:avLst/>
          </a:prstGeom>
        </p:spPr>
      </p:pic>
      <p:sp>
        <p:nvSpPr>
          <p:cNvPr id="10" name="TextBox 9">
            <a:extLst>
              <a:ext uri="{FF2B5EF4-FFF2-40B4-BE49-F238E27FC236}">
                <a16:creationId xmlns:a16="http://schemas.microsoft.com/office/drawing/2014/main" id="{721846C3-005A-49A3-AACB-AC8DB726AF05}"/>
              </a:ext>
            </a:extLst>
          </p:cNvPr>
          <p:cNvSpPr txBox="1"/>
          <p:nvPr/>
        </p:nvSpPr>
        <p:spPr>
          <a:xfrm>
            <a:off x="148856" y="6230679"/>
            <a:ext cx="4805916" cy="646331"/>
          </a:xfrm>
          <a:prstGeom prst="rect">
            <a:avLst/>
          </a:prstGeom>
          <a:noFill/>
        </p:spPr>
        <p:txBody>
          <a:bodyPr wrap="square" rtlCol="0">
            <a:spAutoFit/>
          </a:bodyPr>
          <a:lstStyle/>
          <a:p>
            <a:r>
              <a:rPr lang="en-US" dirty="0">
                <a:hlinkClick r:id="rId5"/>
              </a:rPr>
              <a:t>3D Printed Food: The Future of Healthy Eating | Chloe </a:t>
            </a:r>
            <a:r>
              <a:rPr lang="en-US" dirty="0" err="1">
                <a:hlinkClick r:id="rId5"/>
              </a:rPr>
              <a:t>Rutzerveld</a:t>
            </a:r>
            <a:r>
              <a:rPr lang="en-US" dirty="0">
                <a:hlinkClick r:id="rId5"/>
              </a:rPr>
              <a:t> | </a:t>
            </a:r>
            <a:r>
              <a:rPr lang="en-US" dirty="0" err="1">
                <a:hlinkClick r:id="rId5"/>
              </a:rPr>
              <a:t>TEDxYYC</a:t>
            </a:r>
            <a:r>
              <a:rPr lang="en-US" dirty="0">
                <a:hlinkClick r:id="rId5"/>
              </a:rPr>
              <a:t> - YouTube</a:t>
            </a:r>
            <a:endParaRPr lang="en-IE" dirty="0"/>
          </a:p>
        </p:txBody>
      </p:sp>
    </p:spTree>
    <p:extLst>
      <p:ext uri="{BB962C8B-B14F-4D97-AF65-F5344CB8AC3E}">
        <p14:creationId xmlns:p14="http://schemas.microsoft.com/office/powerpoint/2010/main" val="187020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8DA89E-5C7D-4807-8D30-14B13FB46CA6}"/>
              </a:ext>
            </a:extLst>
          </p:cNvPr>
          <p:cNvSpPr>
            <a:spLocks noGrp="1"/>
          </p:cNvSpPr>
          <p:nvPr>
            <p:ph type="body" sz="quarter" idx="16"/>
          </p:nvPr>
        </p:nvSpPr>
        <p:spPr>
          <a:xfrm>
            <a:off x="6318620" y="446315"/>
            <a:ext cx="5279028" cy="1070638"/>
          </a:xfrm>
        </p:spPr>
        <p:txBody>
          <a:bodyPr>
            <a:normAutofit fontScale="92500"/>
          </a:bodyPr>
          <a:lstStyle/>
          <a:p>
            <a:r>
              <a:rPr lang="es-ES_tradnl" b="1" dirty="0">
                <a:solidFill>
                  <a:srgbClr val="406F70"/>
                </a:solidFill>
              </a:rPr>
              <a:t>¿Qué pueden hacer las empresas de alimentación?</a:t>
            </a:r>
            <a:endParaRPr lang="en-IE" b="1" dirty="0">
              <a:solidFill>
                <a:srgbClr val="406F70"/>
              </a:solidFill>
            </a:endParaRPr>
          </a:p>
        </p:txBody>
      </p:sp>
      <p:sp>
        <p:nvSpPr>
          <p:cNvPr id="3" name="Text Placeholder 2">
            <a:extLst>
              <a:ext uri="{FF2B5EF4-FFF2-40B4-BE49-F238E27FC236}">
                <a16:creationId xmlns:a16="http://schemas.microsoft.com/office/drawing/2014/main" id="{2E44DF5F-DF6B-46BC-B597-F09EC81BB277}"/>
              </a:ext>
            </a:extLst>
          </p:cNvPr>
          <p:cNvSpPr>
            <a:spLocks noGrp="1"/>
          </p:cNvSpPr>
          <p:nvPr>
            <p:ph type="body" sz="quarter" idx="17"/>
          </p:nvPr>
        </p:nvSpPr>
        <p:spPr>
          <a:xfrm>
            <a:off x="5118283" y="1953077"/>
            <a:ext cx="6830791" cy="4570561"/>
          </a:xfrm>
        </p:spPr>
        <p:txBody>
          <a:bodyPr/>
          <a:lstStyle/>
          <a:p>
            <a:r>
              <a:rPr lang="es-ES_tradnl" dirty="0">
                <a:solidFill>
                  <a:srgbClr val="406F70"/>
                </a:solidFill>
              </a:rPr>
              <a:t>En esta sección hemos explorado algunas de las oportunidades disponibles a través del procesamiento de alimentos mediante la aplicación de la ciencia y la tecnología de los alimentos para añadir valor a los recursos naturales</a:t>
            </a:r>
            <a:r>
              <a:rPr lang="en-US" dirty="0">
                <a:solidFill>
                  <a:srgbClr val="406F70"/>
                </a:solidFill>
              </a:rPr>
              <a:t>. </a:t>
            </a:r>
          </a:p>
          <a:p>
            <a:endParaRPr lang="en-US" b="1" dirty="0">
              <a:solidFill>
                <a:srgbClr val="406F70"/>
              </a:solidFill>
            </a:endParaRPr>
          </a:p>
          <a:p>
            <a:endParaRPr lang="es-ES_tradnl" b="1" dirty="0">
              <a:solidFill>
                <a:srgbClr val="406F70"/>
              </a:solidFill>
            </a:endParaRPr>
          </a:p>
          <a:p>
            <a:r>
              <a:rPr lang="es-ES_tradnl" b="1" dirty="0">
                <a:solidFill>
                  <a:srgbClr val="406F70"/>
                </a:solidFill>
              </a:rPr>
              <a:t>¿Qué oferta fuera de temporada puedes sustituir por opciones más sostenibles?</a:t>
            </a:r>
          </a:p>
          <a:p>
            <a:r>
              <a:rPr lang="es-ES_tradnl" b="1" dirty="0">
                <a:solidFill>
                  <a:srgbClr val="406F70"/>
                </a:solidFill>
              </a:rPr>
              <a:t>¿Has experimentado con alguna alternativa a la carne, los lácteos o los huevos?</a:t>
            </a:r>
            <a:endParaRPr lang="en-US" b="1" dirty="0">
              <a:solidFill>
                <a:srgbClr val="406F70"/>
              </a:solidFill>
            </a:endParaRPr>
          </a:p>
        </p:txBody>
      </p:sp>
      <p:pic>
        <p:nvPicPr>
          <p:cNvPr id="6" name="Picture Placeholder 5" descr="Pasta with different colors">
            <a:extLst>
              <a:ext uri="{FF2B5EF4-FFF2-40B4-BE49-F238E27FC236}">
                <a16:creationId xmlns:a16="http://schemas.microsoft.com/office/drawing/2014/main" id="{1549C788-5D5D-4DE8-8193-0E6B5FD517A4}"/>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p:blipFill>
        <p:spPr>
          <a:xfrm>
            <a:off x="0" y="-14989"/>
            <a:ext cx="5651292" cy="6261962"/>
          </a:xfrm>
        </p:spPr>
      </p:pic>
      <p:sp>
        <p:nvSpPr>
          <p:cNvPr id="5" name="Text Placeholder 2">
            <a:extLst>
              <a:ext uri="{FF2B5EF4-FFF2-40B4-BE49-F238E27FC236}">
                <a16:creationId xmlns:a16="http://schemas.microsoft.com/office/drawing/2014/main" id="{A950BC36-B434-42E9-8089-EEECB995DD6B}"/>
              </a:ext>
            </a:extLst>
          </p:cNvPr>
          <p:cNvSpPr txBox="1">
            <a:spLocks/>
          </p:cNvSpPr>
          <p:nvPr/>
        </p:nvSpPr>
        <p:spPr>
          <a:xfrm>
            <a:off x="5233733" y="4227661"/>
            <a:ext cx="6638374" cy="514414"/>
          </a:xfrm>
          <a:prstGeom prst="rect">
            <a:avLst/>
          </a:prstGeom>
          <a:solidFill>
            <a:srgbClr val="F5C05B"/>
          </a:solidFill>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err="1">
                <a:solidFill>
                  <a:schemeClr val="bg1"/>
                </a:solidFill>
              </a:rPr>
              <a:t>Reflexión</a:t>
            </a:r>
            <a:r>
              <a:rPr lang="en-US" b="1" dirty="0">
                <a:solidFill>
                  <a:schemeClr val="bg1"/>
                </a:solidFill>
              </a:rPr>
              <a:t>:</a:t>
            </a:r>
            <a:endParaRPr lang="en-IE" b="1" dirty="0">
              <a:solidFill>
                <a:schemeClr val="bg1"/>
              </a:solidFill>
            </a:endParaRPr>
          </a:p>
        </p:txBody>
      </p:sp>
    </p:spTree>
    <p:extLst>
      <p:ext uri="{BB962C8B-B14F-4D97-AF65-F5344CB8AC3E}">
        <p14:creationId xmlns:p14="http://schemas.microsoft.com/office/powerpoint/2010/main" val="1251832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51A9F1-7C04-4DC9-93DB-D7D634E9F73A}"/>
              </a:ext>
            </a:extLst>
          </p:cNvPr>
          <p:cNvSpPr>
            <a:spLocks noGrp="1"/>
          </p:cNvSpPr>
          <p:nvPr>
            <p:ph type="body" sz="quarter" idx="13"/>
          </p:nvPr>
        </p:nvSpPr>
        <p:spPr>
          <a:xfrm>
            <a:off x="3588851" y="3435009"/>
            <a:ext cx="7886801" cy="1699929"/>
          </a:xfrm>
        </p:spPr>
        <p:txBody>
          <a:bodyPr vert="horz" lIns="91440" tIns="45720" rIns="91440" bIns="45720" rtlCol="0" anchor="t">
            <a:normAutofit/>
          </a:bodyPr>
          <a:lstStyle/>
          <a:p>
            <a:pPr>
              <a:defRPr/>
            </a:pPr>
            <a:r>
              <a:rPr lang="es-ES_tradnl" sz="4400" b="1" dirty="0">
                <a:solidFill>
                  <a:srgbClr val="F5C05B"/>
                </a:solidFill>
                <a:cs typeface="Calibri"/>
              </a:rPr>
              <a:t>4. Compromiso con los Proveedores</a:t>
            </a:r>
          </a:p>
          <a:p>
            <a:pPr>
              <a:defRPr/>
            </a:pPr>
            <a:endParaRPr lang="en-US" sz="4800" b="1" dirty="0">
              <a:solidFill>
                <a:srgbClr val="F5C05B"/>
              </a:solidFill>
              <a:cs typeface="Calibri"/>
            </a:endParaRPr>
          </a:p>
          <a:p>
            <a:endParaRPr lang="en-US" sz="4800" b="1" dirty="0">
              <a:solidFill>
                <a:srgbClr val="F5C05B"/>
              </a:solidFill>
              <a:cs typeface="Calibri"/>
            </a:endParaRPr>
          </a:p>
          <a:p>
            <a:endParaRPr lang="en-US" sz="4800" b="1" dirty="0">
              <a:solidFill>
                <a:srgbClr val="F5C05B"/>
              </a:solidFill>
            </a:endParaRPr>
          </a:p>
          <a:p>
            <a:endParaRPr lang="en-IE" dirty="0"/>
          </a:p>
        </p:txBody>
      </p:sp>
      <p:sp>
        <p:nvSpPr>
          <p:cNvPr id="3" name="TextBox 1">
            <a:extLst>
              <a:ext uri="{FF2B5EF4-FFF2-40B4-BE49-F238E27FC236}">
                <a16:creationId xmlns:a16="http://schemas.microsoft.com/office/drawing/2014/main" id="{F478FC7D-29ED-4EE5-A845-1739BC8A3EF4}"/>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MODULE 6</a:t>
            </a:r>
            <a:endParaRPr lang="en-US" dirty="0"/>
          </a:p>
        </p:txBody>
      </p:sp>
    </p:spTree>
    <p:extLst>
      <p:ext uri="{BB962C8B-B14F-4D97-AF65-F5344CB8AC3E}">
        <p14:creationId xmlns:p14="http://schemas.microsoft.com/office/powerpoint/2010/main" val="2724675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2C20FA-369C-4433-9384-546C2F094EFC}"/>
              </a:ext>
            </a:extLst>
          </p:cNvPr>
          <p:cNvSpPr>
            <a:spLocks noGrp="1"/>
          </p:cNvSpPr>
          <p:nvPr>
            <p:ph type="body" sz="quarter" idx="19"/>
          </p:nvPr>
        </p:nvSpPr>
        <p:spPr/>
        <p:txBody>
          <a:bodyPr vert="horz" lIns="91440" tIns="45720" rIns="91440" bIns="45720" rtlCol="0" anchor="t">
            <a:normAutofit fontScale="70000" lnSpcReduction="20000"/>
          </a:bodyPr>
          <a:lstStyle/>
          <a:p>
            <a:r>
              <a:rPr lang="es-ES_tradnl" b="1" dirty="0">
                <a:solidFill>
                  <a:srgbClr val="F5C05B"/>
                </a:solidFill>
                <a:cs typeface="Calibri"/>
              </a:rPr>
              <a:t>Enfoque de Pensamiento Sistémico</a:t>
            </a:r>
          </a:p>
        </p:txBody>
      </p:sp>
      <p:sp>
        <p:nvSpPr>
          <p:cNvPr id="4" name="Text Placeholder 3">
            <a:extLst>
              <a:ext uri="{FF2B5EF4-FFF2-40B4-BE49-F238E27FC236}">
                <a16:creationId xmlns:a16="http://schemas.microsoft.com/office/drawing/2014/main" id="{CC7AEF21-7629-47F7-B401-95AC3B119108}"/>
              </a:ext>
            </a:extLst>
          </p:cNvPr>
          <p:cNvSpPr>
            <a:spLocks noGrp="1"/>
          </p:cNvSpPr>
          <p:nvPr>
            <p:ph type="body" sz="quarter" idx="20"/>
          </p:nvPr>
        </p:nvSpPr>
        <p:spPr>
          <a:xfrm>
            <a:off x="439851" y="1775414"/>
            <a:ext cx="6943082" cy="3947440"/>
          </a:xfrm>
        </p:spPr>
        <p:txBody>
          <a:bodyPr vert="horz" lIns="91440" tIns="45720" rIns="91440" bIns="45720" rtlCol="0" anchor="t">
            <a:noAutofit/>
          </a:bodyPr>
          <a:lstStyle/>
          <a:p>
            <a:r>
              <a:rPr lang="es-ES_tradnl" dirty="0">
                <a:solidFill>
                  <a:srgbClr val="406F70"/>
                </a:solidFill>
                <a:ea typeface="+mn-lt"/>
                <a:cs typeface="+mn-lt"/>
              </a:rPr>
              <a:t>Para crear una industria de servicios alimentarios sostenible en Europa, es importante que un </a:t>
            </a:r>
            <a:r>
              <a:rPr lang="es-ES_tradnl" b="1" i="1" dirty="0">
                <a:solidFill>
                  <a:srgbClr val="F5C05B"/>
                </a:solidFill>
                <a:ea typeface="+mn-lt"/>
                <a:cs typeface="+mn-lt"/>
              </a:rPr>
              <a:t>enfoque de pensamiento sistémico</a:t>
            </a:r>
            <a:r>
              <a:rPr lang="en-IE" dirty="0">
                <a:solidFill>
                  <a:srgbClr val="406F70"/>
                </a:solidFill>
                <a:ea typeface="+mn-lt"/>
                <a:cs typeface="+mn-lt"/>
              </a:rPr>
              <a:t> </a:t>
            </a:r>
            <a:r>
              <a:rPr lang="es-ES_tradnl" dirty="0">
                <a:solidFill>
                  <a:srgbClr val="406F70"/>
                </a:solidFill>
                <a:ea typeface="+mn-lt"/>
                <a:cs typeface="+mn-lt"/>
              </a:rPr>
              <a:t>para comprender la producción y el consumo de alimentos.</a:t>
            </a:r>
            <a:endParaRPr lang="en-IE" dirty="0">
              <a:solidFill>
                <a:srgbClr val="406F70"/>
              </a:solidFill>
              <a:ea typeface="+mn-lt"/>
              <a:cs typeface="+mn-lt"/>
            </a:endParaRPr>
          </a:p>
          <a:p>
            <a:pPr marL="3233738" indent="260350"/>
            <a:endParaRPr lang="en-IE" dirty="0">
              <a:solidFill>
                <a:srgbClr val="406F70"/>
              </a:solidFill>
              <a:ea typeface="+mn-lt"/>
              <a:cs typeface="+mn-lt"/>
            </a:endParaRPr>
          </a:p>
          <a:p>
            <a:pPr marL="3233738" indent="260350"/>
            <a:endParaRPr lang="en-IE" dirty="0">
              <a:solidFill>
                <a:srgbClr val="406F70"/>
              </a:solidFill>
              <a:ea typeface="+mn-lt"/>
              <a:cs typeface="+mn-lt"/>
            </a:endParaRPr>
          </a:p>
          <a:p>
            <a:pPr marL="3233738" indent="260350"/>
            <a:endParaRPr lang="en-IE" dirty="0">
              <a:solidFill>
                <a:srgbClr val="406F70"/>
              </a:solidFill>
              <a:ea typeface="+mn-lt"/>
              <a:cs typeface="+mn-lt"/>
            </a:endParaRPr>
          </a:p>
          <a:p>
            <a:pPr marL="3233738"/>
            <a:r>
              <a:rPr lang="es-ES_tradnl" b="1" dirty="0">
                <a:solidFill>
                  <a:srgbClr val="044449"/>
                </a:solidFill>
                <a:highlight>
                  <a:srgbClr val="F5C05B"/>
                </a:highlight>
                <a:ea typeface="+mn-lt"/>
                <a:cs typeface="+mn-lt"/>
              </a:rPr>
              <a:t>Para profundizar en este tema LEER </a:t>
            </a:r>
            <a:r>
              <a:rPr lang="en-GB" sz="1800" dirty="0">
                <a:hlinkClick r:id="rId3"/>
              </a:rPr>
              <a:t>180630_foodsystems-approach.pdf (knowledge4food.net)</a:t>
            </a:r>
            <a:endParaRPr lang="en-IE" sz="1800" dirty="0">
              <a:solidFill>
                <a:srgbClr val="406F70"/>
              </a:solidFill>
              <a:ea typeface="+mn-lt"/>
              <a:cs typeface="+mn-lt"/>
            </a:endParaRPr>
          </a:p>
          <a:p>
            <a:endParaRPr lang="en-IE" dirty="0">
              <a:ea typeface="+mn-lt"/>
              <a:cs typeface="+mn-lt"/>
            </a:endParaRPr>
          </a:p>
          <a:p>
            <a:pPr marL="342900" indent="-342900" algn="just">
              <a:buChar char="•"/>
            </a:pPr>
            <a:endParaRPr lang="en-IE" dirty="0">
              <a:ea typeface="+mn-lt"/>
              <a:cs typeface="+mn-lt"/>
            </a:endParaRPr>
          </a:p>
          <a:p>
            <a:pPr marL="342900" indent="-342900" algn="just">
              <a:buChar char="•"/>
            </a:pPr>
            <a:endParaRPr lang="en-IE" dirty="0">
              <a:ea typeface="+mn-lt"/>
              <a:cs typeface="+mn-lt"/>
            </a:endParaRPr>
          </a:p>
          <a:p>
            <a:pPr marL="342900" indent="-342900" algn="just">
              <a:buChar char="•"/>
            </a:pPr>
            <a:endParaRPr lang="en-IE" dirty="0">
              <a:ea typeface="+mn-lt"/>
              <a:cs typeface="+mn-lt"/>
            </a:endParaRPr>
          </a:p>
          <a:p>
            <a:pPr marL="342900" indent="-342900" algn="just">
              <a:buChar char="•"/>
            </a:pPr>
            <a:endParaRPr lang="en-IE" dirty="0">
              <a:cs typeface="Calibri"/>
            </a:endParaRPr>
          </a:p>
          <a:p>
            <a:pPr algn="just"/>
            <a:endParaRPr lang="en-US" dirty="0">
              <a:cs typeface="Calibri"/>
            </a:endParaRPr>
          </a:p>
          <a:p>
            <a:endParaRPr lang="en-US" dirty="0">
              <a:cs typeface="Calibri"/>
            </a:endParaRPr>
          </a:p>
        </p:txBody>
      </p:sp>
      <p:pic>
        <p:nvPicPr>
          <p:cNvPr id="9" name="Picture Placeholder 8" descr="Full frame view of tomatoes in green background">
            <a:extLst>
              <a:ext uri="{FF2B5EF4-FFF2-40B4-BE49-F238E27FC236}">
                <a16:creationId xmlns:a16="http://schemas.microsoft.com/office/drawing/2014/main" id="{CEF797CE-D9D0-4D88-A701-FD8AF0A75BF9}"/>
              </a:ext>
            </a:extLst>
          </p:cNvPr>
          <p:cNvPicPr>
            <a:picLocks noGrp="1" noChangeAspect="1"/>
          </p:cNvPicPr>
          <p:nvPr>
            <p:ph type="pic" sz="quarter" idx="18"/>
          </p:nvPr>
        </p:nvPicPr>
        <p:blipFill>
          <a:blip r:embed="rId4" cstate="screen">
            <a:extLst>
              <a:ext uri="{28A0092B-C50C-407E-A947-70E740481C1C}">
                <a14:useLocalDpi xmlns:a14="http://schemas.microsoft.com/office/drawing/2010/main"/>
              </a:ext>
            </a:extLst>
          </a:blip>
          <a:srcRect/>
          <a:stretch/>
        </p:blipFill>
        <p:spPr>
          <a:xfrm flipH="1">
            <a:off x="6540708" y="6385"/>
            <a:ext cx="5651292" cy="6261962"/>
          </a:xfrm>
        </p:spPr>
      </p:pic>
      <p:pic>
        <p:nvPicPr>
          <p:cNvPr id="5" name="Picture 4">
            <a:extLst>
              <a:ext uri="{FF2B5EF4-FFF2-40B4-BE49-F238E27FC236}">
                <a16:creationId xmlns:a16="http://schemas.microsoft.com/office/drawing/2014/main" id="{DFB2DC6C-2B67-45E4-A6D5-60415C0D81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475" y="3279493"/>
            <a:ext cx="2778236" cy="2632946"/>
          </a:xfrm>
          <a:prstGeom prst="rect">
            <a:avLst/>
          </a:prstGeom>
        </p:spPr>
      </p:pic>
    </p:spTree>
    <p:extLst>
      <p:ext uri="{BB962C8B-B14F-4D97-AF65-F5344CB8AC3E}">
        <p14:creationId xmlns:p14="http://schemas.microsoft.com/office/powerpoint/2010/main" val="37236607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DD32F4-994B-43EE-BF6F-66D0E6C1EE51}"/>
              </a:ext>
            </a:extLst>
          </p:cNvPr>
          <p:cNvSpPr>
            <a:spLocks noGrp="1"/>
          </p:cNvSpPr>
          <p:nvPr>
            <p:ph type="body" sz="quarter" idx="19"/>
          </p:nvPr>
        </p:nvSpPr>
        <p:spPr>
          <a:xfrm>
            <a:off x="502636" y="325676"/>
            <a:ext cx="10080279" cy="1160989"/>
          </a:xfrm>
        </p:spPr>
        <p:txBody>
          <a:bodyPr vert="horz" lIns="91440" tIns="45720" rIns="91440" bIns="45720" rtlCol="0" anchor="t">
            <a:normAutofit lnSpcReduction="10000"/>
          </a:bodyPr>
          <a:lstStyle/>
          <a:p>
            <a:r>
              <a:rPr lang="en-US" sz="3600" b="1" dirty="0">
                <a:solidFill>
                  <a:srgbClr val="F5C05B"/>
                </a:solidFill>
                <a:cs typeface="Calibri"/>
              </a:rPr>
              <a:t>4. </a:t>
            </a:r>
            <a:r>
              <a:rPr lang="es-ES_tradnl" b="1" dirty="0">
                <a:solidFill>
                  <a:srgbClr val="F5C05B"/>
                </a:solidFill>
                <a:cs typeface="Calibri"/>
              </a:rPr>
              <a:t>Compromiso con los Proveedores</a:t>
            </a:r>
          </a:p>
          <a:p>
            <a:r>
              <a:rPr lang="en-US" b="1" dirty="0" err="1">
                <a:cs typeface="Calibri"/>
              </a:rPr>
              <a:t>Introducción</a:t>
            </a:r>
            <a:r>
              <a:rPr lang="en-US" b="1" dirty="0">
                <a:cs typeface="Calibri"/>
              </a:rPr>
              <a:t> </a:t>
            </a:r>
          </a:p>
        </p:txBody>
      </p:sp>
      <p:sp>
        <p:nvSpPr>
          <p:cNvPr id="3" name="Text Placeholder 2">
            <a:extLst>
              <a:ext uri="{FF2B5EF4-FFF2-40B4-BE49-F238E27FC236}">
                <a16:creationId xmlns:a16="http://schemas.microsoft.com/office/drawing/2014/main" id="{A1796F8D-566F-4EB7-AEA4-A90B462B1F5C}"/>
              </a:ext>
            </a:extLst>
          </p:cNvPr>
          <p:cNvSpPr>
            <a:spLocks noGrp="1"/>
          </p:cNvSpPr>
          <p:nvPr>
            <p:ph type="body" sz="quarter" idx="20"/>
          </p:nvPr>
        </p:nvSpPr>
        <p:spPr>
          <a:xfrm>
            <a:off x="327110" y="1597232"/>
            <a:ext cx="11621964" cy="4560775"/>
          </a:xfrm>
        </p:spPr>
        <p:txBody>
          <a:bodyPr vert="horz" lIns="91440" tIns="45720" rIns="91440" bIns="45720" rtlCol="0" anchor="t">
            <a:noAutofit/>
          </a:bodyPr>
          <a:lstStyle/>
          <a:p>
            <a:pPr fontAlgn="base">
              <a:lnSpc>
                <a:spcPct val="100000"/>
              </a:lnSpc>
            </a:pPr>
            <a:r>
              <a:rPr lang="es-ES_tradnl" dirty="0">
                <a:solidFill>
                  <a:srgbClr val="406F70"/>
                </a:solidFill>
              </a:rPr>
              <a:t>La Organización Mundial de la Salud define la salud como "un estado de completo bienestar físico, mental y social, y no sólo la ausencia de afecciones y enfermedades".  También es importante tener en cuenta la salud de nuestro entorno, ya que lo mantenemos a salvo y su capacidad para alimentar al mundo en el futuro.  </a:t>
            </a:r>
          </a:p>
          <a:p>
            <a:pPr fontAlgn="base">
              <a:lnSpc>
                <a:spcPct val="100000"/>
              </a:lnSpc>
            </a:pPr>
            <a:r>
              <a:rPr lang="es-ES_tradnl" dirty="0">
                <a:solidFill>
                  <a:srgbClr val="406F70"/>
                </a:solidFill>
              </a:rPr>
              <a:t>Usted ha aprendido sobre el cambio hacia una reducción de la cantidad, hacia más productos de alta calidad y de origen ético.  </a:t>
            </a:r>
          </a:p>
          <a:p>
            <a:pPr fontAlgn="base">
              <a:lnSpc>
                <a:spcPct val="100000"/>
              </a:lnSpc>
            </a:pPr>
            <a:r>
              <a:rPr lang="es-ES_tradnl" dirty="0">
                <a:solidFill>
                  <a:srgbClr val="406F70"/>
                </a:solidFill>
              </a:rPr>
              <a:t>Para satisfacer esta demanda cambiante, las PYMES de servicios alimentarios tienen que estudiar el aumento de la cantidad de productos frescos, de temporada, locales y ecológicos que ofrecen, al tiempo que consideran el cumplimiento de las normas medioambientales y abordan las consideraciones socioeconómicas asociadas a las decisiones de abastecimiento. Para lograrlo, las PYME deben considerar la posibilidad de aplicar una estrategia de adquisición de alimentos sostenibles</a:t>
            </a:r>
            <a:r>
              <a:rPr lang="en-US" b="0" i="0" dirty="0">
                <a:solidFill>
                  <a:srgbClr val="406F70"/>
                </a:solidFill>
                <a:effectLst/>
              </a:rPr>
              <a:t>.  </a:t>
            </a:r>
          </a:p>
          <a:p>
            <a:pPr>
              <a:lnSpc>
                <a:spcPct val="100000"/>
              </a:lnSpc>
            </a:pPr>
            <a:endParaRPr lang="en-US" dirty="0">
              <a:cs typeface="Calibri" panose="020F0502020204030204"/>
            </a:endParaRPr>
          </a:p>
        </p:txBody>
      </p:sp>
    </p:spTree>
    <p:extLst>
      <p:ext uri="{BB962C8B-B14F-4D97-AF65-F5344CB8AC3E}">
        <p14:creationId xmlns:p14="http://schemas.microsoft.com/office/powerpoint/2010/main" val="2579888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E0CF69-FF53-49A0-B851-8E12837B9C34}"/>
              </a:ext>
            </a:extLst>
          </p:cNvPr>
          <p:cNvSpPr>
            <a:spLocks noGrp="1"/>
          </p:cNvSpPr>
          <p:nvPr>
            <p:ph type="body" sz="quarter" idx="19"/>
          </p:nvPr>
        </p:nvSpPr>
        <p:spPr>
          <a:xfrm>
            <a:off x="521879" y="633576"/>
            <a:ext cx="8857251" cy="1160989"/>
          </a:xfrm>
        </p:spPr>
        <p:txBody>
          <a:bodyPr/>
          <a:lstStyle/>
          <a:p>
            <a:r>
              <a:rPr lang="en-US" b="1" dirty="0" err="1"/>
              <a:t>Recapitulación</a:t>
            </a:r>
            <a:r>
              <a:rPr lang="en-US" b="1" dirty="0"/>
              <a:t> – ¿</a:t>
            </a:r>
            <a:r>
              <a:rPr lang="en-US" b="1" dirty="0" err="1"/>
              <a:t>Por</a:t>
            </a:r>
            <a:r>
              <a:rPr lang="en-US" b="1" dirty="0"/>
              <a:t> </a:t>
            </a:r>
            <a:r>
              <a:rPr lang="en-US" b="1" dirty="0" err="1"/>
              <a:t>qué</a:t>
            </a:r>
            <a:r>
              <a:rPr lang="en-US" b="1" dirty="0"/>
              <a:t>?</a:t>
            </a:r>
            <a:endParaRPr lang="en-IE" b="1" dirty="0"/>
          </a:p>
        </p:txBody>
      </p:sp>
      <p:sp>
        <p:nvSpPr>
          <p:cNvPr id="3" name="Text Placeholder 2">
            <a:extLst>
              <a:ext uri="{FF2B5EF4-FFF2-40B4-BE49-F238E27FC236}">
                <a16:creationId xmlns:a16="http://schemas.microsoft.com/office/drawing/2014/main" id="{85984A4C-9AA7-40E8-937E-43BE4B7F6F49}"/>
              </a:ext>
            </a:extLst>
          </p:cNvPr>
          <p:cNvSpPr>
            <a:spLocks noGrp="1"/>
          </p:cNvSpPr>
          <p:nvPr>
            <p:ph type="body" sz="quarter" idx="20"/>
          </p:nvPr>
        </p:nvSpPr>
        <p:spPr>
          <a:xfrm>
            <a:off x="577250" y="1370467"/>
            <a:ext cx="7157899" cy="5795434"/>
          </a:xfrm>
        </p:spPr>
        <p:txBody>
          <a:bodyPr/>
          <a:lstStyle/>
          <a:p>
            <a:pPr marL="342900" indent="-342900">
              <a:buFont typeface="Arial" panose="020B0604020202020204" pitchFamily="34" charset="0"/>
              <a:buChar char="•"/>
            </a:pPr>
            <a:r>
              <a:rPr lang="es-ES_tradnl" sz="2200" dirty="0">
                <a:solidFill>
                  <a:srgbClr val="406F70"/>
                </a:solidFill>
              </a:rPr>
              <a:t>Antes de hablar de cómo las empresas de servicios alimentarios pueden comprometerse mejor con su cadena de suministro, recapitulemos lo que las empresas de servicios alimentarios pueden ganar al comprometerse con la sostenibilidad.</a:t>
            </a:r>
          </a:p>
          <a:p>
            <a:pPr marL="342900" indent="-342900">
              <a:buFont typeface="Arial" panose="020B0604020202020204" pitchFamily="34" charset="0"/>
              <a:buChar char="•"/>
            </a:pPr>
            <a:r>
              <a:rPr lang="es-ES_tradnl" sz="2200" dirty="0">
                <a:solidFill>
                  <a:srgbClr val="406F70"/>
                </a:solidFill>
              </a:rPr>
              <a:t>Una de las mejores maneras en que una empresa de servicios alimentarios puede mostrar sus esfuerzos de sostenibilidad es promoviendo sus productos locales y sostenibles, a través de sus comidas que muestran variedad en el plato.</a:t>
            </a:r>
          </a:p>
          <a:p>
            <a:pPr marL="342900" indent="-342900">
              <a:buFont typeface="Arial" panose="020B0604020202020204" pitchFamily="34" charset="0"/>
              <a:buChar char="•"/>
            </a:pPr>
            <a:r>
              <a:rPr lang="es-ES_tradnl" sz="2200" dirty="0">
                <a:solidFill>
                  <a:srgbClr val="406F70"/>
                </a:solidFill>
              </a:rPr>
              <a:t>Diferenciando la oferta de productos y mejorando la reputación de la marca, las empresas pueden mejorar su facturación </a:t>
            </a:r>
          </a:p>
          <a:p>
            <a:pPr marL="342900" indent="-342900">
              <a:buFont typeface="Arial" panose="020B0604020202020204" pitchFamily="34" charset="0"/>
              <a:buChar char="•"/>
            </a:pPr>
            <a:r>
              <a:rPr lang="es-ES_tradnl" sz="2200" dirty="0">
                <a:solidFill>
                  <a:srgbClr val="406F70"/>
                </a:solidFill>
              </a:rPr>
              <a:t>Al ser consciente de sus fuentes, también puede mitigar futuros riesgos en su cadena de suministro</a:t>
            </a:r>
            <a:r>
              <a:rPr lang="en-US" sz="2200" dirty="0">
                <a:solidFill>
                  <a:srgbClr val="406F70"/>
                </a:solidFill>
              </a:rPr>
              <a:t>. </a:t>
            </a:r>
          </a:p>
          <a:p>
            <a:endParaRPr lang="en-IE" sz="2200" dirty="0"/>
          </a:p>
        </p:txBody>
      </p:sp>
      <p:pic>
        <p:nvPicPr>
          <p:cNvPr id="5" name="Picture 4" descr="A picture containing dark, night, night sky&#10;&#10;Description automatically generated">
            <a:extLst>
              <a:ext uri="{FF2B5EF4-FFF2-40B4-BE49-F238E27FC236}">
                <a16:creationId xmlns:a16="http://schemas.microsoft.com/office/drawing/2014/main" id="{C97B2148-38A5-44FB-BDDA-BA45C82FF580}"/>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786108" y="2457178"/>
            <a:ext cx="4242606" cy="1943644"/>
          </a:xfrm>
          <a:prstGeom prst="rect">
            <a:avLst/>
          </a:prstGeom>
        </p:spPr>
      </p:pic>
    </p:spTree>
    <p:extLst>
      <p:ext uri="{BB962C8B-B14F-4D97-AF65-F5344CB8AC3E}">
        <p14:creationId xmlns:p14="http://schemas.microsoft.com/office/powerpoint/2010/main" val="39383365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C30E43-73E7-4CA6-90B7-16DD95A0E9A2}"/>
              </a:ext>
            </a:extLst>
          </p:cNvPr>
          <p:cNvSpPr>
            <a:spLocks noGrp="1"/>
          </p:cNvSpPr>
          <p:nvPr>
            <p:ph type="body" sz="quarter" idx="19"/>
          </p:nvPr>
        </p:nvSpPr>
        <p:spPr>
          <a:xfrm>
            <a:off x="579603" y="923208"/>
            <a:ext cx="8857251" cy="890602"/>
          </a:xfrm>
        </p:spPr>
        <p:txBody>
          <a:bodyPr vert="horz" lIns="91440" tIns="45720" rIns="91440" bIns="45720" rtlCol="0" anchor="t">
            <a:normAutofit fontScale="92500"/>
          </a:bodyPr>
          <a:lstStyle/>
          <a:p>
            <a:r>
              <a:rPr lang="es-ES_tradnl" b="1" dirty="0">
                <a:cs typeface="Calibri"/>
              </a:rPr>
              <a:t>Transparencia en los servicios de alimentación:</a:t>
            </a:r>
            <a:endParaRPr lang="en-US" b="1" dirty="0">
              <a:cs typeface="Calibri"/>
            </a:endParaRPr>
          </a:p>
        </p:txBody>
      </p:sp>
      <p:sp>
        <p:nvSpPr>
          <p:cNvPr id="3" name="Text Placeholder 2">
            <a:extLst>
              <a:ext uri="{FF2B5EF4-FFF2-40B4-BE49-F238E27FC236}">
                <a16:creationId xmlns:a16="http://schemas.microsoft.com/office/drawing/2014/main" id="{809612F1-7EDF-46F1-B8D2-8915118DD7B1}"/>
              </a:ext>
            </a:extLst>
          </p:cNvPr>
          <p:cNvSpPr>
            <a:spLocks noGrp="1"/>
          </p:cNvSpPr>
          <p:nvPr>
            <p:ph type="body" sz="quarter" idx="20"/>
          </p:nvPr>
        </p:nvSpPr>
        <p:spPr>
          <a:xfrm>
            <a:off x="574261" y="1950292"/>
            <a:ext cx="10968810" cy="2722448"/>
          </a:xfrm>
        </p:spPr>
        <p:txBody>
          <a:bodyPr vert="horz" lIns="91440" tIns="45720" rIns="91440" bIns="45720" rtlCol="0" anchor="t">
            <a:noAutofit/>
          </a:bodyPr>
          <a:lstStyle/>
          <a:p>
            <a:r>
              <a:rPr lang="es-ES_tradnl" dirty="0">
                <a:solidFill>
                  <a:srgbClr val="406F70"/>
                </a:solidFill>
                <a:ea typeface="+mn-lt"/>
                <a:cs typeface="+mn-lt"/>
              </a:rPr>
              <a:t>El interés por la trazabilidad es cada vez mayor. </a:t>
            </a:r>
          </a:p>
          <a:p>
            <a:pPr marL="342900" indent="-342900">
              <a:buFont typeface="Arial"/>
              <a:buChar char="•"/>
            </a:pPr>
            <a:r>
              <a:rPr lang="es-ES_tradnl" dirty="0">
                <a:solidFill>
                  <a:srgbClr val="406F70"/>
                </a:solidFill>
                <a:ea typeface="+mn-lt"/>
                <a:cs typeface="+mn-lt"/>
              </a:rPr>
              <a:t>La gente quiere saber de dónde vienen sus alimentos </a:t>
            </a:r>
          </a:p>
          <a:p>
            <a:pPr marL="342900" indent="-342900">
              <a:buFont typeface="Arial"/>
              <a:buChar char="•"/>
            </a:pPr>
            <a:r>
              <a:rPr lang="es-ES_tradnl" dirty="0">
                <a:solidFill>
                  <a:srgbClr val="406F70"/>
                </a:solidFill>
                <a:ea typeface="+mn-lt"/>
                <a:cs typeface="+mn-lt"/>
              </a:rPr>
              <a:t>Qué impacto ha tenido en el medio ambiente </a:t>
            </a:r>
          </a:p>
          <a:p>
            <a:pPr marL="342900" indent="-342900">
              <a:buFont typeface="Arial"/>
              <a:buChar char="•"/>
            </a:pPr>
            <a:r>
              <a:rPr lang="es-ES_tradnl" dirty="0">
                <a:solidFill>
                  <a:srgbClr val="406F70"/>
                </a:solidFill>
                <a:ea typeface="+mn-lt"/>
                <a:cs typeface="+mn-lt"/>
              </a:rPr>
              <a:t>Si cumple con las normas de bienestar animal. </a:t>
            </a:r>
          </a:p>
          <a:p>
            <a:r>
              <a:rPr lang="es-ES_tradnl" dirty="0">
                <a:solidFill>
                  <a:srgbClr val="406F70"/>
                </a:solidFill>
                <a:ea typeface="+mn-lt"/>
                <a:cs typeface="+mn-lt"/>
              </a:rPr>
              <a:t>Esto está impulsando una tendencia interna en las empresas de servicios alimentarios a tener más transparencia en sus propias cadenas de suministro, lo que puede elevar los estándares</a:t>
            </a:r>
            <a:r>
              <a:rPr lang="en-IE" dirty="0">
                <a:solidFill>
                  <a:srgbClr val="406F70"/>
                </a:solidFill>
                <a:ea typeface="+mn-lt"/>
                <a:cs typeface="+mn-lt"/>
              </a:rPr>
              <a:t>.</a:t>
            </a:r>
          </a:p>
          <a:p>
            <a:endParaRPr lang="en-IE" dirty="0">
              <a:solidFill>
                <a:srgbClr val="406F70"/>
              </a:solidFill>
              <a:ea typeface="+mn-lt"/>
              <a:cs typeface="+mn-lt"/>
            </a:endParaRPr>
          </a:p>
        </p:txBody>
      </p:sp>
    </p:spTree>
    <p:extLst>
      <p:ext uri="{BB962C8B-B14F-4D97-AF65-F5344CB8AC3E}">
        <p14:creationId xmlns:p14="http://schemas.microsoft.com/office/powerpoint/2010/main" val="18121615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DD32F4-994B-43EE-BF6F-66D0E6C1EE51}"/>
              </a:ext>
            </a:extLst>
          </p:cNvPr>
          <p:cNvSpPr>
            <a:spLocks noGrp="1"/>
          </p:cNvSpPr>
          <p:nvPr>
            <p:ph type="body" sz="quarter" idx="19"/>
          </p:nvPr>
        </p:nvSpPr>
        <p:spPr>
          <a:xfrm>
            <a:off x="541887" y="424996"/>
            <a:ext cx="8857251" cy="1160989"/>
          </a:xfrm>
        </p:spPr>
        <p:txBody>
          <a:bodyPr vert="horz" lIns="91440" tIns="45720" rIns="91440" bIns="45720" rtlCol="0" anchor="t">
            <a:normAutofit/>
          </a:bodyPr>
          <a:lstStyle/>
          <a:p>
            <a:r>
              <a:rPr lang="es-ES_tradnl" b="1" dirty="0">
                <a:cs typeface="Calibri"/>
              </a:rPr>
              <a:t>Fraude Alimentario </a:t>
            </a:r>
            <a:endParaRPr lang="en-US" b="1" dirty="0">
              <a:cs typeface="Calibri"/>
            </a:endParaRPr>
          </a:p>
        </p:txBody>
      </p:sp>
      <p:sp>
        <p:nvSpPr>
          <p:cNvPr id="3" name="Text Placeholder 2">
            <a:extLst>
              <a:ext uri="{FF2B5EF4-FFF2-40B4-BE49-F238E27FC236}">
                <a16:creationId xmlns:a16="http://schemas.microsoft.com/office/drawing/2014/main" id="{A1796F8D-566F-4EB7-AEA4-A90B462B1F5C}"/>
              </a:ext>
            </a:extLst>
          </p:cNvPr>
          <p:cNvSpPr>
            <a:spLocks noGrp="1"/>
          </p:cNvSpPr>
          <p:nvPr>
            <p:ph type="body" sz="quarter" idx="20"/>
          </p:nvPr>
        </p:nvSpPr>
        <p:spPr>
          <a:xfrm>
            <a:off x="216437" y="1313390"/>
            <a:ext cx="7218506" cy="6044948"/>
          </a:xfrm>
        </p:spPr>
        <p:txBody>
          <a:bodyPr vert="horz" lIns="91440" tIns="45720" rIns="91440" bIns="45720" rtlCol="0" anchor="t">
            <a:noAutofit/>
          </a:bodyPr>
          <a:lstStyle/>
          <a:p>
            <a:pPr marL="342900" indent="-342900">
              <a:buChar char="•"/>
            </a:pPr>
            <a:r>
              <a:rPr lang="es-ES_tradnl" sz="2200" dirty="0">
                <a:solidFill>
                  <a:srgbClr val="406F70"/>
                </a:solidFill>
                <a:cs typeface="Calibri" panose="020F0502020204030204"/>
              </a:rPr>
              <a:t>La popularidad de los productos sostenibles y la naturaleza </a:t>
            </a:r>
            <a:r>
              <a:rPr lang="es-ES_tradnl" sz="2200" dirty="0" err="1">
                <a:solidFill>
                  <a:srgbClr val="406F70"/>
                </a:solidFill>
                <a:cs typeface="Calibri" panose="020F0502020204030204"/>
              </a:rPr>
              <a:t>multiactoral</a:t>
            </a:r>
            <a:r>
              <a:rPr lang="es-ES_tradnl" sz="2200" dirty="0">
                <a:solidFill>
                  <a:srgbClr val="406F70"/>
                </a:solidFill>
                <a:cs typeface="Calibri" panose="020F0502020204030204"/>
              </a:rPr>
              <a:t> del sistema alimentario han dado paso a un nuevo problema de compra responsable. </a:t>
            </a:r>
          </a:p>
          <a:p>
            <a:pPr marL="342900" indent="-342900">
              <a:buChar char="•"/>
            </a:pPr>
            <a:r>
              <a:rPr lang="es-ES_tradnl" sz="2200" dirty="0">
                <a:solidFill>
                  <a:srgbClr val="406F70"/>
                </a:solidFill>
                <a:cs typeface="Calibri" panose="020F0502020204030204"/>
              </a:rPr>
              <a:t>El fraude alimentario se produce cuando los productores hacen afirmaciones falsas sobre sus productos para obtener una ventaja competitiva. </a:t>
            </a:r>
          </a:p>
          <a:p>
            <a:pPr marL="342900" indent="-342900">
              <a:buChar char="•"/>
            </a:pPr>
            <a:r>
              <a:rPr lang="es-ES_tradnl" sz="2200" dirty="0">
                <a:solidFill>
                  <a:srgbClr val="406F70"/>
                </a:solidFill>
                <a:cs typeface="Calibri" panose="020F0502020204030204"/>
              </a:rPr>
              <a:t>Cuando no se puede tratar directamente con un productor o un mayorista competente, la mejor opción para evitar un posible fraude alimentario es ceñirse a los productos con una verificación de trazabilidad bien conocida, como la ecológica o el comercio justo.  </a:t>
            </a:r>
          </a:p>
          <a:p>
            <a:pPr marL="342900" indent="-342900">
              <a:buChar char="•"/>
            </a:pPr>
            <a:r>
              <a:rPr lang="es-ES_tradnl" sz="2200" dirty="0">
                <a:solidFill>
                  <a:srgbClr val="406F70"/>
                </a:solidFill>
                <a:cs typeface="Calibri" panose="020F0502020204030204"/>
              </a:rPr>
              <a:t>El uso de palabras de moda con poca información adicional o fuentes en línea debería ser una señal de alarma a la hora de abastecerse de productos sostenibles</a:t>
            </a:r>
            <a:r>
              <a:rPr lang="en-US" sz="2200" dirty="0">
                <a:solidFill>
                  <a:srgbClr val="406F70"/>
                </a:solidFill>
                <a:cs typeface="Calibri" panose="020F0502020204030204"/>
              </a:rPr>
              <a:t>. </a:t>
            </a:r>
          </a:p>
        </p:txBody>
      </p:sp>
      <p:pic>
        <p:nvPicPr>
          <p:cNvPr id="5" name="Picture 4" descr="Calendar&#10;&#10;Description automatically generated">
            <a:extLst>
              <a:ext uri="{FF2B5EF4-FFF2-40B4-BE49-F238E27FC236}">
                <a16:creationId xmlns:a16="http://schemas.microsoft.com/office/drawing/2014/main" id="{A1D09DAB-889D-485F-9EAD-55E60AB040EA}"/>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701642" y="2318657"/>
            <a:ext cx="4376057" cy="2917371"/>
          </a:xfrm>
          <a:prstGeom prst="rect">
            <a:avLst/>
          </a:prstGeom>
        </p:spPr>
      </p:pic>
    </p:spTree>
    <p:extLst>
      <p:ext uri="{BB962C8B-B14F-4D97-AF65-F5344CB8AC3E}">
        <p14:creationId xmlns:p14="http://schemas.microsoft.com/office/powerpoint/2010/main" val="762827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903C54-43BF-48FD-92CC-9EAF87B9E36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285514" y="115746"/>
            <a:ext cx="2739409" cy="1826273"/>
          </a:xfrm>
          <a:prstGeom prst="rect">
            <a:avLst/>
          </a:prstGeom>
          <a:ln>
            <a:noFill/>
          </a:ln>
          <a:effectLst>
            <a:softEdge rad="112500"/>
          </a:effectLst>
        </p:spPr>
      </p:pic>
      <p:sp>
        <p:nvSpPr>
          <p:cNvPr id="2" name="Text Placeholder 1">
            <a:extLst>
              <a:ext uri="{FF2B5EF4-FFF2-40B4-BE49-F238E27FC236}">
                <a16:creationId xmlns:a16="http://schemas.microsoft.com/office/drawing/2014/main" id="{BF9BE201-A420-48B7-BBC8-5EDE474BCB8F}"/>
              </a:ext>
            </a:extLst>
          </p:cNvPr>
          <p:cNvSpPr>
            <a:spLocks noGrp="1"/>
          </p:cNvSpPr>
          <p:nvPr>
            <p:ph type="body" sz="quarter" idx="19"/>
          </p:nvPr>
        </p:nvSpPr>
        <p:spPr>
          <a:xfrm>
            <a:off x="2665194" y="1158402"/>
            <a:ext cx="3955810" cy="1160989"/>
          </a:xfrm>
        </p:spPr>
        <p:txBody>
          <a:bodyPr vert="horz" lIns="91440" tIns="45720" rIns="91440" bIns="45720" rtlCol="0" anchor="t">
            <a:normAutofit/>
          </a:bodyPr>
          <a:lstStyle/>
          <a:p>
            <a:r>
              <a:rPr lang="en-IE" b="1" dirty="0"/>
              <a:t>Alimentos Ecológicos</a:t>
            </a:r>
          </a:p>
        </p:txBody>
      </p:sp>
      <p:sp>
        <p:nvSpPr>
          <p:cNvPr id="3" name="Text Placeholder 2">
            <a:extLst>
              <a:ext uri="{FF2B5EF4-FFF2-40B4-BE49-F238E27FC236}">
                <a16:creationId xmlns:a16="http://schemas.microsoft.com/office/drawing/2014/main" id="{8B44F20F-171C-48D7-A59C-261713B5B6C5}"/>
              </a:ext>
            </a:extLst>
          </p:cNvPr>
          <p:cNvSpPr>
            <a:spLocks noGrp="1"/>
          </p:cNvSpPr>
          <p:nvPr>
            <p:ph type="body" sz="quarter" idx="20"/>
          </p:nvPr>
        </p:nvSpPr>
        <p:spPr>
          <a:xfrm>
            <a:off x="535395" y="2438400"/>
            <a:ext cx="11489528" cy="4920203"/>
          </a:xfrm>
        </p:spPr>
        <p:txBody>
          <a:bodyPr vert="horz" lIns="91440" tIns="45720" rIns="91440" bIns="45720" rtlCol="0" anchor="t">
            <a:noAutofit/>
          </a:bodyPr>
          <a:lstStyle/>
          <a:p>
            <a:r>
              <a:rPr lang="es-ES_tradnl" dirty="0">
                <a:solidFill>
                  <a:srgbClr val="406F70"/>
                </a:solidFill>
                <a:latin typeface="Calibri" panose="020F0502020204030204" pitchFamily="34" charset="0"/>
              </a:rPr>
              <a:t>Los alimentos ecológicos son los producidos con métodos que cumplen las normas de la agricultura ecológica. Estas normas varían en todo el mundo en sus detalles, pero la agricultura ecológica en general se caracteriza por prácticas que se esfuerzan por reciclar los recursos, mantener altos niveles de bienestar animal, promover el equilibrio ecológico y conservar la biodiversidad. </a:t>
            </a:r>
          </a:p>
          <a:p>
            <a:endParaRPr lang="es-ES_tradnl" dirty="0">
              <a:solidFill>
                <a:srgbClr val="406F70"/>
              </a:solidFill>
              <a:latin typeface="Calibri" panose="020F0502020204030204" pitchFamily="34" charset="0"/>
            </a:endParaRPr>
          </a:p>
          <a:p>
            <a:r>
              <a:rPr lang="es-ES_tradnl" dirty="0">
                <a:solidFill>
                  <a:srgbClr val="406F70"/>
                </a:solidFill>
                <a:latin typeface="Calibri" panose="020F0502020204030204" pitchFamily="34" charset="0"/>
              </a:rPr>
              <a:t>Según la Comisión Europea, las prácticas de agricultura ecológica incluyen la rotación de cultivos, la prohibición del uso de organismos modificados genéticamente y límites muy estrictos en el uso de pesticidas y fertilizantes sintéticos, antibióticos y aditivos alimentarios.</a:t>
            </a:r>
            <a:r>
              <a:rPr lang="en-US" b="0" i="0" dirty="0">
                <a:solidFill>
                  <a:srgbClr val="406F70"/>
                </a:solidFill>
                <a:effectLst/>
                <a:latin typeface="Calibri" panose="020F0502020204030204" pitchFamily="34" charset="0"/>
              </a:rPr>
              <a:t> (</a:t>
            </a:r>
            <a:r>
              <a:rPr lang="en-US" b="0" i="0" dirty="0">
                <a:solidFill>
                  <a:srgbClr val="406F70"/>
                </a:solidFill>
                <a:effectLst/>
                <a:latin typeface="Calibri" panose="020F0502020204030204" pitchFamily="34" charset="0"/>
                <a:hlinkClick r:id="rId3"/>
              </a:rPr>
              <a:t>Fuente</a:t>
            </a:r>
            <a:r>
              <a:rPr lang="en-US" b="0" i="0" dirty="0">
                <a:solidFill>
                  <a:srgbClr val="406F70"/>
                </a:solidFill>
                <a:effectLst/>
                <a:latin typeface="Calibri" panose="020F0502020204030204" pitchFamily="34" charset="0"/>
              </a:rPr>
              <a:t>)</a:t>
            </a:r>
            <a:endParaRPr lang="en-IE" dirty="0">
              <a:solidFill>
                <a:srgbClr val="406F70"/>
              </a:solidFill>
            </a:endParaRPr>
          </a:p>
          <a:p>
            <a:pPr algn="just">
              <a:defRPr/>
            </a:pPr>
            <a:endParaRPr lang="en-IE" dirty="0">
              <a:cs typeface="Calibri"/>
            </a:endParaRPr>
          </a:p>
          <a:p>
            <a:pPr marL="285750" indent="-285750">
              <a:buChar char="•"/>
              <a:defRPr/>
            </a:pPr>
            <a:endParaRPr lang="en-US" dirty="0">
              <a:cs typeface="Calibri"/>
            </a:endParaRPr>
          </a:p>
          <a:p>
            <a:pPr>
              <a:defRPr/>
            </a:pPr>
            <a:endParaRPr lang="en-IE" dirty="0">
              <a:cs typeface="Calibri"/>
            </a:endParaRPr>
          </a:p>
        </p:txBody>
      </p:sp>
    </p:spTree>
    <p:extLst>
      <p:ext uri="{BB962C8B-B14F-4D97-AF65-F5344CB8AC3E}">
        <p14:creationId xmlns:p14="http://schemas.microsoft.com/office/powerpoint/2010/main" val="2949038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903C54-43BF-48FD-92CC-9EAF87B9E36C}"/>
              </a:ext>
            </a:extLst>
          </p:cNvPr>
          <p:cNvPicPr>
            <a:picLocks noChangeAspect="1"/>
          </p:cNvPicPr>
          <p:nvPr/>
        </p:nvPicPr>
        <p:blipFill>
          <a:blip r:embed="rId2"/>
          <a:srcRect/>
          <a:stretch/>
        </p:blipFill>
        <p:spPr>
          <a:xfrm>
            <a:off x="8173653" y="169547"/>
            <a:ext cx="3731528" cy="1977709"/>
          </a:xfrm>
          <a:prstGeom prst="rect">
            <a:avLst/>
          </a:prstGeom>
          <a:ln>
            <a:noFill/>
          </a:ln>
          <a:effectLst>
            <a:softEdge rad="112500"/>
          </a:effectLst>
        </p:spPr>
      </p:pic>
      <p:sp>
        <p:nvSpPr>
          <p:cNvPr id="2" name="Text Placeholder 1">
            <a:extLst>
              <a:ext uri="{FF2B5EF4-FFF2-40B4-BE49-F238E27FC236}">
                <a16:creationId xmlns:a16="http://schemas.microsoft.com/office/drawing/2014/main" id="{BF9BE201-A420-48B7-BBC8-5EDE474BCB8F}"/>
              </a:ext>
            </a:extLst>
          </p:cNvPr>
          <p:cNvSpPr>
            <a:spLocks noGrp="1"/>
          </p:cNvSpPr>
          <p:nvPr>
            <p:ph type="body" sz="quarter" idx="19"/>
          </p:nvPr>
        </p:nvSpPr>
        <p:spPr>
          <a:xfrm>
            <a:off x="2665194" y="1158402"/>
            <a:ext cx="3955810" cy="1160989"/>
          </a:xfrm>
        </p:spPr>
        <p:txBody>
          <a:bodyPr vert="horz" lIns="91440" tIns="45720" rIns="91440" bIns="45720" rtlCol="0" anchor="t">
            <a:normAutofit/>
          </a:bodyPr>
          <a:lstStyle/>
          <a:p>
            <a:r>
              <a:rPr lang="en-IE" b="1" dirty="0"/>
              <a:t>Comercio Justo</a:t>
            </a:r>
          </a:p>
        </p:txBody>
      </p:sp>
      <p:sp>
        <p:nvSpPr>
          <p:cNvPr id="3" name="Text Placeholder 2">
            <a:extLst>
              <a:ext uri="{FF2B5EF4-FFF2-40B4-BE49-F238E27FC236}">
                <a16:creationId xmlns:a16="http://schemas.microsoft.com/office/drawing/2014/main" id="{8B44F20F-171C-48D7-A59C-261713B5B6C5}"/>
              </a:ext>
            </a:extLst>
          </p:cNvPr>
          <p:cNvSpPr>
            <a:spLocks noGrp="1"/>
          </p:cNvSpPr>
          <p:nvPr>
            <p:ph type="body" sz="quarter" idx="20"/>
          </p:nvPr>
        </p:nvSpPr>
        <p:spPr>
          <a:xfrm>
            <a:off x="633365" y="2450273"/>
            <a:ext cx="10840177" cy="4755172"/>
          </a:xfrm>
        </p:spPr>
        <p:txBody>
          <a:bodyPr vert="horz" lIns="91440" tIns="45720" rIns="91440" bIns="45720" rtlCol="0" anchor="t">
            <a:noAutofit/>
          </a:bodyPr>
          <a:lstStyle/>
          <a:p>
            <a:pPr algn="just">
              <a:defRPr/>
            </a:pPr>
            <a:r>
              <a:rPr lang="es-ES_tradnl" dirty="0">
                <a:solidFill>
                  <a:srgbClr val="406F70"/>
                </a:solidFill>
              </a:rPr>
              <a:t>El concepto de </a:t>
            </a:r>
            <a:r>
              <a:rPr lang="es-ES_tradnl" b="1" dirty="0">
                <a:solidFill>
                  <a:srgbClr val="406F70"/>
                </a:solidFill>
              </a:rPr>
              <a:t>comercio justo </a:t>
            </a:r>
            <a:r>
              <a:rPr lang="es-ES_tradnl" dirty="0">
                <a:solidFill>
                  <a:srgbClr val="406F70"/>
                </a:solidFill>
              </a:rPr>
              <a:t>es muy amplio, pues incorpora relaciones comerciales éticas y más equitativas entre productores, comerciantes y consumidores, y promueve el desarrollo sostenible. Los precios justos son sólo un aspecto de este concepto, que ayuda a algunos de los productores más desfavorecidos a beneficiarse del comercio. Los derechos de los trabajadores, la atención a la salud y la seguridad, y el desarrollo de capacidades son otras cuestiones que fomenta el movimiento. </a:t>
            </a:r>
          </a:p>
          <a:p>
            <a:pPr algn="just">
              <a:defRPr/>
            </a:pPr>
            <a:r>
              <a:rPr lang="es-ES_tradnl" dirty="0">
                <a:solidFill>
                  <a:srgbClr val="406F70"/>
                </a:solidFill>
              </a:rPr>
              <a:t>En la UE, los consumidores estarán familiarizados con el sello de consumo "</a:t>
            </a:r>
            <a:r>
              <a:rPr lang="es-ES_tradnl" dirty="0" err="1">
                <a:solidFill>
                  <a:srgbClr val="406F70"/>
                </a:solidFill>
              </a:rPr>
              <a:t>Fairtrade</a:t>
            </a:r>
            <a:r>
              <a:rPr lang="es-ES_tradnl" dirty="0">
                <a:solidFill>
                  <a:srgbClr val="406F70"/>
                </a:solidFill>
              </a:rPr>
              <a:t>" en productos y alimentos. Estos productos han sido certificados por </a:t>
            </a:r>
            <a:r>
              <a:rPr lang="es-ES_tradnl" dirty="0" err="1">
                <a:solidFill>
                  <a:srgbClr val="406F70"/>
                </a:solidFill>
              </a:rPr>
              <a:t>Fairtrade</a:t>
            </a:r>
            <a:r>
              <a:rPr lang="es-ES_tradnl" dirty="0">
                <a:solidFill>
                  <a:srgbClr val="406F70"/>
                </a:solidFill>
              </a:rPr>
              <a:t> International por cumplir las normas sociales, medioambientales (aunque no necesariamente orgánicas) y económicas acordadas internacionalmente</a:t>
            </a:r>
            <a:r>
              <a:rPr lang="en-US" b="0" i="0" dirty="0">
                <a:solidFill>
                  <a:srgbClr val="406F70"/>
                </a:solidFill>
                <a:effectLst/>
              </a:rPr>
              <a:t>.</a:t>
            </a:r>
            <a:endParaRPr lang="en-IE" dirty="0">
              <a:solidFill>
                <a:srgbClr val="406F70"/>
              </a:solidFill>
            </a:endParaRPr>
          </a:p>
          <a:p>
            <a:pPr algn="just">
              <a:defRPr/>
            </a:pPr>
            <a:endParaRPr lang="en-IE" dirty="0">
              <a:cs typeface="Calibri"/>
            </a:endParaRPr>
          </a:p>
          <a:p>
            <a:pPr marL="285750" indent="-285750">
              <a:buChar char="•"/>
              <a:defRPr/>
            </a:pPr>
            <a:endParaRPr lang="en-US" dirty="0">
              <a:cs typeface="Calibri"/>
            </a:endParaRPr>
          </a:p>
          <a:p>
            <a:pPr>
              <a:defRPr/>
            </a:pPr>
            <a:endParaRPr lang="en-IE" dirty="0">
              <a:cs typeface="Calibri"/>
            </a:endParaRPr>
          </a:p>
        </p:txBody>
      </p:sp>
    </p:spTree>
    <p:extLst>
      <p:ext uri="{BB962C8B-B14F-4D97-AF65-F5344CB8AC3E}">
        <p14:creationId xmlns:p14="http://schemas.microsoft.com/office/powerpoint/2010/main" val="16354626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lose up of whole coffee beans and ground coffee">
            <a:extLst>
              <a:ext uri="{FF2B5EF4-FFF2-40B4-BE49-F238E27FC236}">
                <a16:creationId xmlns:a16="http://schemas.microsoft.com/office/drawing/2014/main" id="{233B1E78-FA59-48A0-A538-0E7355FD7C07}"/>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p:blipFill>
        <p:spPr>
          <a:xfrm flipH="1">
            <a:off x="6540708" y="6385"/>
            <a:ext cx="5651292" cy="6261962"/>
          </a:xfrm>
        </p:spPr>
      </p:pic>
      <p:sp>
        <p:nvSpPr>
          <p:cNvPr id="3" name="Text Placeholder 2">
            <a:extLst>
              <a:ext uri="{FF2B5EF4-FFF2-40B4-BE49-F238E27FC236}">
                <a16:creationId xmlns:a16="http://schemas.microsoft.com/office/drawing/2014/main" id="{7D21974D-3FCB-4D4F-B26A-47A75E60502A}"/>
              </a:ext>
            </a:extLst>
          </p:cNvPr>
          <p:cNvSpPr>
            <a:spLocks noGrp="1"/>
          </p:cNvSpPr>
          <p:nvPr>
            <p:ph type="body" sz="quarter" idx="19"/>
          </p:nvPr>
        </p:nvSpPr>
        <p:spPr/>
        <p:txBody>
          <a:bodyPr/>
          <a:lstStyle/>
          <a:p>
            <a:r>
              <a:rPr lang="en-US" b="1" dirty="0">
                <a:solidFill>
                  <a:srgbClr val="406F70"/>
                </a:solidFill>
              </a:rPr>
              <a:t> Café</a:t>
            </a:r>
            <a:endParaRPr lang="en-IE" b="1" dirty="0">
              <a:solidFill>
                <a:srgbClr val="406F70"/>
              </a:solidFill>
            </a:endParaRPr>
          </a:p>
        </p:txBody>
      </p:sp>
      <p:sp>
        <p:nvSpPr>
          <p:cNvPr id="4" name="Text Placeholder 3">
            <a:extLst>
              <a:ext uri="{FF2B5EF4-FFF2-40B4-BE49-F238E27FC236}">
                <a16:creationId xmlns:a16="http://schemas.microsoft.com/office/drawing/2014/main" id="{D91DE956-FCBB-4C2A-A919-04F5183A457A}"/>
              </a:ext>
            </a:extLst>
          </p:cNvPr>
          <p:cNvSpPr>
            <a:spLocks noGrp="1"/>
          </p:cNvSpPr>
          <p:nvPr>
            <p:ph type="body" sz="quarter" idx="20"/>
          </p:nvPr>
        </p:nvSpPr>
        <p:spPr>
          <a:xfrm>
            <a:off x="372775" y="1688328"/>
            <a:ext cx="6583196" cy="4297000"/>
          </a:xfrm>
        </p:spPr>
        <p:txBody>
          <a:bodyPr/>
          <a:lstStyle/>
          <a:p>
            <a:pPr algn="just"/>
            <a:r>
              <a:rPr lang="es-ES_tradnl" dirty="0">
                <a:solidFill>
                  <a:srgbClr val="406F70"/>
                </a:solidFill>
              </a:rPr>
              <a:t>La atención por el abastecimiento ético comenzó con los cultivos comerciales como el café, el azúcar y el cacao.  Estos cultivos de alto valor suelen ser producidos por pequeños agricultores del Sur Global con poco acceso a los recursos y al poder dentro del mercado.  La producción a gran escala de estos productos provoca la volatilidad de los precios. </a:t>
            </a:r>
            <a:r>
              <a:rPr lang="es-ES_tradnl" dirty="0" err="1">
                <a:solidFill>
                  <a:srgbClr val="406F70"/>
                </a:solidFill>
              </a:rPr>
              <a:t>Fairtrade</a:t>
            </a:r>
            <a:r>
              <a:rPr lang="es-ES_tradnl" dirty="0">
                <a:solidFill>
                  <a:srgbClr val="406F70"/>
                </a:solidFill>
              </a:rPr>
              <a:t> se inició en respuesta a las duras luchas de los caficultores mexicanos tras el colapso de los precios mundiales del café a finales de los años 80 y ahora trabaja con 758.474 caficultores en todo el mundo garantizando unos precios mínimos.</a:t>
            </a:r>
            <a:endParaRPr lang="en-US" sz="500" b="1" dirty="0">
              <a:solidFill>
                <a:srgbClr val="406F70"/>
              </a:solidFill>
              <a:highlight>
                <a:srgbClr val="F5C05B"/>
              </a:highlight>
            </a:endParaRPr>
          </a:p>
          <a:p>
            <a:pPr algn="just"/>
            <a:r>
              <a:rPr lang="en-US" b="1" dirty="0">
                <a:solidFill>
                  <a:srgbClr val="406F70"/>
                </a:solidFill>
                <a:highlight>
                  <a:srgbClr val="F5C05B"/>
                </a:highlight>
              </a:rPr>
              <a:t>LEER </a:t>
            </a:r>
            <a:r>
              <a:rPr lang="en-US" sz="1400" b="1" dirty="0">
                <a:solidFill>
                  <a:srgbClr val="406F70"/>
                </a:solidFill>
              </a:rPr>
              <a:t>h</a:t>
            </a:r>
            <a:r>
              <a:rPr lang="en-IE" sz="1400" dirty="0">
                <a:hlinkClick r:id="rId4"/>
              </a:rPr>
              <a:t>ttps://www.fairtrade.org.uk/farmers-and-workers/coffee/about-coffee/</a:t>
            </a:r>
            <a:r>
              <a:rPr lang="en-IE" sz="1400" dirty="0"/>
              <a:t> </a:t>
            </a:r>
          </a:p>
          <a:p>
            <a:r>
              <a:rPr lang="en-US" dirty="0">
                <a:solidFill>
                  <a:srgbClr val="406F70"/>
                </a:solidFill>
              </a:rPr>
              <a:t> </a:t>
            </a:r>
            <a:endParaRPr lang="en-IE" dirty="0">
              <a:solidFill>
                <a:srgbClr val="406F70"/>
              </a:solidFill>
            </a:endParaRPr>
          </a:p>
        </p:txBody>
      </p:sp>
      <p:sp>
        <p:nvSpPr>
          <p:cNvPr id="5" name="TextBox 4">
            <a:extLst>
              <a:ext uri="{FF2B5EF4-FFF2-40B4-BE49-F238E27FC236}">
                <a16:creationId xmlns:a16="http://schemas.microsoft.com/office/drawing/2014/main" id="{E5FCD4E3-2915-471C-8F7C-96C1389677B3}"/>
              </a:ext>
            </a:extLst>
          </p:cNvPr>
          <p:cNvSpPr txBox="1"/>
          <p:nvPr/>
        </p:nvSpPr>
        <p:spPr>
          <a:xfrm>
            <a:off x="3862644" y="369802"/>
            <a:ext cx="3093327" cy="400110"/>
          </a:xfrm>
          <a:prstGeom prst="rect">
            <a:avLst/>
          </a:prstGeom>
          <a:solidFill>
            <a:srgbClr val="F5C05B"/>
          </a:solidFill>
        </p:spPr>
        <p:txBody>
          <a:bodyPr wrap="square" rtlCol="0">
            <a:spAutoFit/>
          </a:bodyPr>
          <a:lstStyle/>
          <a:p>
            <a:r>
              <a:rPr lang="en-US" sz="2000" b="1" dirty="0">
                <a:solidFill>
                  <a:schemeClr val="bg1"/>
                </a:solidFill>
              </a:rPr>
              <a:t>CASE STUDY – BE INSPIRED</a:t>
            </a:r>
            <a:endParaRPr lang="en-IE" sz="2000" b="1" dirty="0">
              <a:solidFill>
                <a:schemeClr val="bg1"/>
              </a:solidFill>
            </a:endParaRPr>
          </a:p>
        </p:txBody>
      </p:sp>
    </p:spTree>
    <p:extLst>
      <p:ext uri="{BB962C8B-B14F-4D97-AF65-F5344CB8AC3E}">
        <p14:creationId xmlns:p14="http://schemas.microsoft.com/office/powerpoint/2010/main" val="30325475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esh carrots laid on a wooden floor">
            <a:extLst>
              <a:ext uri="{FF2B5EF4-FFF2-40B4-BE49-F238E27FC236}">
                <a16:creationId xmlns:a16="http://schemas.microsoft.com/office/drawing/2014/main" id="{2E903C54-43BF-48FD-92CC-9EAF87B9E3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3396" y="115746"/>
            <a:ext cx="3731528" cy="2487685"/>
          </a:xfrm>
          <a:prstGeom prst="rect">
            <a:avLst/>
          </a:prstGeom>
          <a:ln>
            <a:noFill/>
          </a:ln>
          <a:effectLst>
            <a:softEdge rad="112500"/>
          </a:effectLst>
        </p:spPr>
      </p:pic>
      <p:sp>
        <p:nvSpPr>
          <p:cNvPr id="2" name="Text Placeholder 1">
            <a:extLst>
              <a:ext uri="{FF2B5EF4-FFF2-40B4-BE49-F238E27FC236}">
                <a16:creationId xmlns:a16="http://schemas.microsoft.com/office/drawing/2014/main" id="{BF9BE201-A420-48B7-BBC8-5EDE474BCB8F}"/>
              </a:ext>
            </a:extLst>
          </p:cNvPr>
          <p:cNvSpPr>
            <a:spLocks noGrp="1"/>
          </p:cNvSpPr>
          <p:nvPr>
            <p:ph type="body" sz="quarter" idx="19"/>
          </p:nvPr>
        </p:nvSpPr>
        <p:spPr>
          <a:xfrm>
            <a:off x="2665194" y="1158402"/>
            <a:ext cx="3955810" cy="1160989"/>
          </a:xfrm>
        </p:spPr>
        <p:txBody>
          <a:bodyPr vert="horz" lIns="91440" tIns="45720" rIns="91440" bIns="45720" rtlCol="0" anchor="t">
            <a:normAutofit/>
          </a:bodyPr>
          <a:lstStyle/>
          <a:p>
            <a:r>
              <a:rPr lang="en-IE" b="1" dirty="0"/>
              <a:t>Alimentos Sostenibles </a:t>
            </a:r>
          </a:p>
        </p:txBody>
      </p:sp>
      <p:sp>
        <p:nvSpPr>
          <p:cNvPr id="3" name="Text Placeholder 2">
            <a:extLst>
              <a:ext uri="{FF2B5EF4-FFF2-40B4-BE49-F238E27FC236}">
                <a16:creationId xmlns:a16="http://schemas.microsoft.com/office/drawing/2014/main" id="{8B44F20F-171C-48D7-A59C-261713B5B6C5}"/>
              </a:ext>
            </a:extLst>
          </p:cNvPr>
          <p:cNvSpPr>
            <a:spLocks noGrp="1"/>
          </p:cNvSpPr>
          <p:nvPr>
            <p:ph type="body" sz="quarter" idx="20"/>
          </p:nvPr>
        </p:nvSpPr>
        <p:spPr>
          <a:xfrm>
            <a:off x="557167" y="2733301"/>
            <a:ext cx="10425000" cy="4755172"/>
          </a:xfrm>
        </p:spPr>
        <p:txBody>
          <a:bodyPr vert="horz" lIns="91440" tIns="45720" rIns="91440" bIns="45720" rtlCol="0" anchor="t">
            <a:noAutofit/>
          </a:bodyPr>
          <a:lstStyle/>
          <a:p>
            <a:pPr algn="just">
              <a:defRPr/>
            </a:pPr>
            <a:r>
              <a:rPr lang="es-ES_tradnl" dirty="0">
                <a:solidFill>
                  <a:srgbClr val="406F70"/>
                </a:solidFill>
                <a:latin typeface="Calibri" panose="020F0502020204030204" pitchFamily="34" charset="0"/>
              </a:rPr>
              <a:t>Hace casi 30 años, la Organización de las Naciones Unidas para la Agricultura y la Alimentación (FAO) definió el desarrollo agrícola sostenible como</a:t>
            </a:r>
            <a:r>
              <a:rPr lang="en-US" b="0" i="0" dirty="0">
                <a:solidFill>
                  <a:srgbClr val="406F70"/>
                </a:solidFill>
                <a:effectLst/>
                <a:latin typeface="Calibri" panose="020F0502020204030204" pitchFamily="34" charset="0"/>
              </a:rPr>
              <a:t>: </a:t>
            </a:r>
            <a:endParaRPr lang="en-IE" dirty="0">
              <a:solidFill>
                <a:srgbClr val="406F70"/>
              </a:solidFill>
              <a:cs typeface="Calibri"/>
            </a:endParaRPr>
          </a:p>
          <a:p>
            <a:pPr algn="ctr">
              <a:defRPr/>
            </a:pPr>
            <a:r>
              <a:rPr lang="en-US" b="0" i="1" dirty="0">
                <a:solidFill>
                  <a:srgbClr val="406F70"/>
                </a:solidFill>
                <a:effectLst/>
                <a:latin typeface="Calibri" panose="020F0502020204030204" pitchFamily="34" charset="0"/>
              </a:rPr>
              <a:t>“</a:t>
            </a:r>
            <a:r>
              <a:rPr lang="es-ES_tradnl" i="1" dirty="0">
                <a:solidFill>
                  <a:srgbClr val="406F70"/>
                </a:solidFill>
                <a:latin typeface="Calibri" panose="020F0502020204030204" pitchFamily="34" charset="0"/>
              </a:rPr>
              <a:t>la gestión y conservación de la base de recursos naturales y la orientación del cambio tecnológico de manera que se garantice la satisfacción continua de las necesidades humanas para las generaciones presentes y futuras. Este desarrollo sostenible (en los sectores agrícola, forestal y pesquero) conserva la tierra, el agua y los recursos genéticos vegetales y animales, y es ambientalmente no degradante, técnicamente apropiado, económicamente viable y socialmente aceptable</a:t>
            </a:r>
            <a:r>
              <a:rPr lang="en-US" b="0" i="1" dirty="0">
                <a:solidFill>
                  <a:srgbClr val="406F70"/>
                </a:solidFill>
                <a:effectLst/>
                <a:latin typeface="Calibri" panose="020F0502020204030204" pitchFamily="34" charset="0"/>
              </a:rPr>
              <a:t>”</a:t>
            </a:r>
            <a:r>
              <a:rPr lang="en-US" b="0" i="0" dirty="0">
                <a:solidFill>
                  <a:srgbClr val="406F70"/>
                </a:solidFill>
                <a:effectLst/>
                <a:latin typeface="Calibri" panose="020F0502020204030204" pitchFamily="34" charset="0"/>
              </a:rPr>
              <a:t> </a:t>
            </a:r>
            <a:endParaRPr lang="en-US" dirty="0">
              <a:solidFill>
                <a:srgbClr val="406F70"/>
              </a:solidFill>
              <a:cs typeface="Calibri"/>
            </a:endParaRPr>
          </a:p>
          <a:p>
            <a:pPr>
              <a:defRPr/>
            </a:pPr>
            <a:endParaRPr lang="en-IE" dirty="0">
              <a:cs typeface="Calibri"/>
            </a:endParaRPr>
          </a:p>
        </p:txBody>
      </p:sp>
    </p:spTree>
    <p:extLst>
      <p:ext uri="{BB962C8B-B14F-4D97-AF65-F5344CB8AC3E}">
        <p14:creationId xmlns:p14="http://schemas.microsoft.com/office/powerpoint/2010/main" val="4345592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E1D7F5-61E7-492D-9416-12169CCC0E73}"/>
              </a:ext>
            </a:extLst>
          </p:cNvPr>
          <p:cNvSpPr>
            <a:spLocks noGrp="1"/>
          </p:cNvSpPr>
          <p:nvPr>
            <p:ph type="body" sz="quarter" idx="19"/>
          </p:nvPr>
        </p:nvSpPr>
        <p:spPr/>
        <p:txBody>
          <a:bodyPr/>
          <a:lstStyle/>
          <a:p>
            <a:r>
              <a:rPr lang="en-IE" b="1" dirty="0"/>
              <a:t>¿Has oído hablar Blockchain y los Contratos Inteligentes?</a:t>
            </a:r>
          </a:p>
        </p:txBody>
      </p:sp>
      <p:sp>
        <p:nvSpPr>
          <p:cNvPr id="4" name="Text Placeholder 3">
            <a:extLst>
              <a:ext uri="{FF2B5EF4-FFF2-40B4-BE49-F238E27FC236}">
                <a16:creationId xmlns:a16="http://schemas.microsoft.com/office/drawing/2014/main" id="{C12A2686-E288-4BF5-8099-8C7F7724EB39}"/>
              </a:ext>
            </a:extLst>
          </p:cNvPr>
          <p:cNvSpPr>
            <a:spLocks noGrp="1"/>
          </p:cNvSpPr>
          <p:nvPr>
            <p:ph type="body" sz="quarter" idx="20"/>
          </p:nvPr>
        </p:nvSpPr>
        <p:spPr>
          <a:xfrm>
            <a:off x="579603" y="1979506"/>
            <a:ext cx="10969625" cy="4041150"/>
          </a:xfrm>
        </p:spPr>
        <p:txBody>
          <a:bodyPr vert="horz" lIns="91440" tIns="45720" rIns="91440" bIns="45720" rtlCol="0" anchor="t">
            <a:noAutofit/>
          </a:bodyPr>
          <a:lstStyle/>
          <a:p>
            <a:pPr algn="just"/>
            <a:r>
              <a:rPr lang="es-ES_tradnl" dirty="0">
                <a:solidFill>
                  <a:srgbClr val="406F70"/>
                </a:solidFill>
              </a:rPr>
              <a:t>Las grandes empresas y los mayoristas están utilizando ahora la tecnología para automatizar y descentralizar la gestión de sus negocios operativos mediante la tecnología </a:t>
            </a:r>
            <a:r>
              <a:rPr lang="es-ES_tradnl" dirty="0" err="1">
                <a:solidFill>
                  <a:srgbClr val="406F70"/>
                </a:solidFill>
              </a:rPr>
              <a:t>Blockchain</a:t>
            </a:r>
            <a:r>
              <a:rPr lang="es-ES_tradnl" dirty="0">
                <a:solidFill>
                  <a:srgbClr val="406F70"/>
                </a:solidFill>
              </a:rPr>
              <a:t> y los contratos inteligentes. </a:t>
            </a:r>
          </a:p>
          <a:p>
            <a:pPr algn="just"/>
            <a:r>
              <a:rPr lang="es-ES_tradnl" b="1" dirty="0" err="1">
                <a:solidFill>
                  <a:srgbClr val="406F70"/>
                </a:solidFill>
              </a:rPr>
              <a:t>Blockchain</a:t>
            </a:r>
            <a:r>
              <a:rPr lang="es-ES_tradnl" dirty="0">
                <a:solidFill>
                  <a:srgbClr val="406F70"/>
                </a:solidFill>
              </a:rPr>
              <a:t> describe una base de datos descentralizada que registra las transacciones y las almacena en bloques encadenados (por ejemplo, </a:t>
            </a:r>
            <a:r>
              <a:rPr lang="es-ES_tradnl" dirty="0" err="1">
                <a:solidFill>
                  <a:srgbClr val="406F70"/>
                </a:solidFill>
              </a:rPr>
              <a:t>Bitcoin</a:t>
            </a:r>
            <a:r>
              <a:rPr lang="es-ES_tradnl" dirty="0">
                <a:solidFill>
                  <a:srgbClr val="406F70"/>
                </a:solidFill>
              </a:rPr>
              <a:t>). El propietario no es una institución, sino una red. Las transacciones son verificadas y validadas por la propia red, que requiere un cifrado/firma digital. </a:t>
            </a:r>
          </a:p>
          <a:p>
            <a:pPr algn="just"/>
            <a:r>
              <a:rPr lang="es-ES_tradnl" dirty="0">
                <a:solidFill>
                  <a:srgbClr val="406F70"/>
                </a:solidFill>
              </a:rPr>
              <a:t>Los </a:t>
            </a:r>
            <a:r>
              <a:rPr lang="es-ES_tradnl" b="1" dirty="0">
                <a:solidFill>
                  <a:srgbClr val="406F70"/>
                </a:solidFill>
              </a:rPr>
              <a:t>contratos inteligentes </a:t>
            </a:r>
            <a:r>
              <a:rPr lang="es-ES_tradnl" dirty="0">
                <a:solidFill>
                  <a:srgbClr val="406F70"/>
                </a:solidFill>
              </a:rPr>
              <a:t>son contratos autoejecutables en los que los términos del acuerdo entre comprador y vendedor se escriben directamente en líneas de código. Es necesario aumentar la confianza en </a:t>
            </a:r>
            <a:r>
              <a:rPr lang="es-ES_tradnl" dirty="0" err="1">
                <a:solidFill>
                  <a:srgbClr val="406F70"/>
                </a:solidFill>
              </a:rPr>
              <a:t>Blockchain</a:t>
            </a:r>
            <a:r>
              <a:rPr lang="es-ES_tradnl" dirty="0">
                <a:solidFill>
                  <a:srgbClr val="406F70"/>
                </a:solidFill>
              </a:rPr>
              <a:t> y actualizar la normativa de protección de datos para una aplicación más amplia de </a:t>
            </a:r>
            <a:r>
              <a:rPr lang="es-ES_tradnl" dirty="0" err="1">
                <a:solidFill>
                  <a:srgbClr val="406F70"/>
                </a:solidFill>
              </a:rPr>
              <a:t>Blockchain</a:t>
            </a:r>
            <a:r>
              <a:rPr lang="es-ES_tradnl" dirty="0">
                <a:solidFill>
                  <a:srgbClr val="406F70"/>
                </a:solidFill>
              </a:rPr>
              <a:t> y los contratos inteligentes</a:t>
            </a:r>
            <a:endParaRPr lang="en-US" dirty="0">
              <a:solidFill>
                <a:srgbClr val="406F70"/>
              </a:solidFill>
            </a:endParaRPr>
          </a:p>
        </p:txBody>
      </p:sp>
    </p:spTree>
    <p:extLst>
      <p:ext uri="{BB962C8B-B14F-4D97-AF65-F5344CB8AC3E}">
        <p14:creationId xmlns:p14="http://schemas.microsoft.com/office/powerpoint/2010/main" val="2895519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DD32F4-994B-43EE-BF6F-66D0E6C1EE51}"/>
              </a:ext>
            </a:extLst>
          </p:cNvPr>
          <p:cNvSpPr>
            <a:spLocks noGrp="1"/>
          </p:cNvSpPr>
          <p:nvPr>
            <p:ph type="body" sz="quarter" idx="16"/>
          </p:nvPr>
        </p:nvSpPr>
        <p:spPr/>
        <p:txBody>
          <a:bodyPr vert="horz" lIns="91440" tIns="45720" rIns="91440" bIns="45720" rtlCol="0" anchor="t">
            <a:normAutofit/>
          </a:bodyPr>
          <a:lstStyle/>
          <a:p>
            <a:r>
              <a:rPr lang="en-US" b="1" dirty="0">
                <a:solidFill>
                  <a:srgbClr val="406F70"/>
                </a:solidFill>
                <a:cs typeface="Calibri"/>
              </a:rPr>
              <a:t>Evocco </a:t>
            </a:r>
          </a:p>
        </p:txBody>
      </p:sp>
      <p:sp>
        <p:nvSpPr>
          <p:cNvPr id="3" name="Text Placeholder 2">
            <a:extLst>
              <a:ext uri="{FF2B5EF4-FFF2-40B4-BE49-F238E27FC236}">
                <a16:creationId xmlns:a16="http://schemas.microsoft.com/office/drawing/2014/main" id="{A1796F8D-566F-4EB7-AEA4-A90B462B1F5C}"/>
              </a:ext>
            </a:extLst>
          </p:cNvPr>
          <p:cNvSpPr>
            <a:spLocks noGrp="1"/>
          </p:cNvSpPr>
          <p:nvPr>
            <p:ph type="body" sz="quarter" idx="17"/>
          </p:nvPr>
        </p:nvSpPr>
        <p:spPr>
          <a:xfrm>
            <a:off x="619297" y="1607995"/>
            <a:ext cx="5748846" cy="3983333"/>
          </a:xfrm>
        </p:spPr>
        <p:txBody>
          <a:bodyPr vert="horz" lIns="91440" tIns="45720" rIns="91440" bIns="45720" rtlCol="0" anchor="t">
            <a:noAutofit/>
          </a:bodyPr>
          <a:lstStyle/>
          <a:p>
            <a:pPr marL="342900" indent="-342900">
              <a:buChar char="•"/>
            </a:pPr>
            <a:r>
              <a:rPr lang="es-ES_tradnl" sz="2400" dirty="0">
                <a:solidFill>
                  <a:srgbClr val="085156"/>
                </a:solidFill>
                <a:cs typeface="Calibri" panose="020F0502020204030204"/>
              </a:rPr>
              <a:t>Como ya se ha mencionado, </a:t>
            </a:r>
            <a:r>
              <a:rPr lang="es-ES_tradnl" sz="2400" dirty="0" err="1">
                <a:solidFill>
                  <a:srgbClr val="085156"/>
                </a:solidFill>
                <a:cs typeface="Calibri" panose="020F0502020204030204"/>
              </a:rPr>
              <a:t>Evocco</a:t>
            </a:r>
            <a:r>
              <a:rPr lang="es-ES_tradnl" sz="2400" dirty="0">
                <a:solidFill>
                  <a:srgbClr val="085156"/>
                </a:solidFill>
                <a:cs typeface="Calibri" panose="020F0502020204030204"/>
              </a:rPr>
              <a:t> es una empresa con sede en Irlanda que está desarrollando una aplicación para ayudar a los consumidores a entender mejor su huella de carbono.</a:t>
            </a:r>
          </a:p>
          <a:p>
            <a:pPr marL="342900" indent="-342900">
              <a:buChar char="•"/>
            </a:pPr>
            <a:r>
              <a:rPr lang="es-ES_tradnl" sz="2400" dirty="0">
                <a:solidFill>
                  <a:srgbClr val="085156"/>
                </a:solidFill>
                <a:cs typeface="Calibri" panose="020F0502020204030204"/>
              </a:rPr>
              <a:t>Puede ser una herramienta útil para conocer los fundamentos de la compra sostenible. </a:t>
            </a:r>
          </a:p>
          <a:p>
            <a:pPr marL="342900" indent="-342900">
              <a:buChar char="•"/>
            </a:pPr>
            <a:r>
              <a:rPr lang="es-ES_tradnl" sz="2400" dirty="0">
                <a:solidFill>
                  <a:srgbClr val="085156"/>
                </a:solidFill>
                <a:cs typeface="Calibri" panose="020F0502020204030204"/>
              </a:rPr>
              <a:t>El uso de esta aplicación te hace consciente de las complejidades de los sistemas alimentarios sostenibles. Lo mucho que aprenderás te sorprenderá</a:t>
            </a:r>
            <a:r>
              <a:rPr lang="en-US" sz="2400" dirty="0">
                <a:solidFill>
                  <a:srgbClr val="406F70"/>
                </a:solidFill>
                <a:cs typeface="Calibri" panose="020F0502020204030204"/>
              </a:rPr>
              <a:t>. </a:t>
            </a:r>
          </a:p>
        </p:txBody>
      </p:sp>
      <p:pic>
        <p:nvPicPr>
          <p:cNvPr id="8" name="Picture Placeholder 7" descr="Graphical user interface, application&#10;&#10;Description automatically generated">
            <a:extLst>
              <a:ext uri="{FF2B5EF4-FFF2-40B4-BE49-F238E27FC236}">
                <a16:creationId xmlns:a16="http://schemas.microsoft.com/office/drawing/2014/main" id="{F8EEC732-618C-4025-A368-0870439B6A41}"/>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a:fillRect/>
          </a:stretch>
        </p:blipFill>
        <p:spPr/>
      </p:pic>
      <p:sp>
        <p:nvSpPr>
          <p:cNvPr id="5" name="TextBox 4">
            <a:extLst>
              <a:ext uri="{FF2B5EF4-FFF2-40B4-BE49-F238E27FC236}">
                <a16:creationId xmlns:a16="http://schemas.microsoft.com/office/drawing/2014/main" id="{71791A14-95F1-4BEB-9143-E09CF84B3622}"/>
              </a:ext>
            </a:extLst>
          </p:cNvPr>
          <p:cNvSpPr txBox="1"/>
          <p:nvPr/>
        </p:nvSpPr>
        <p:spPr>
          <a:xfrm>
            <a:off x="3862644" y="369802"/>
            <a:ext cx="3093327" cy="400110"/>
          </a:xfrm>
          <a:prstGeom prst="rect">
            <a:avLst/>
          </a:prstGeom>
          <a:solidFill>
            <a:srgbClr val="F5C05B"/>
          </a:solidFill>
        </p:spPr>
        <p:txBody>
          <a:bodyPr wrap="square" rtlCol="0">
            <a:spAutoFit/>
          </a:bodyPr>
          <a:lstStyle/>
          <a:p>
            <a:r>
              <a:rPr lang="en-US" sz="2000" b="1" dirty="0">
                <a:solidFill>
                  <a:schemeClr val="bg1"/>
                </a:solidFill>
              </a:rPr>
              <a:t>CASE STUDY – BE INSPIRED</a:t>
            </a:r>
            <a:endParaRPr lang="en-IE" sz="2000" b="1" dirty="0">
              <a:solidFill>
                <a:schemeClr val="bg1"/>
              </a:solidFill>
            </a:endParaRPr>
          </a:p>
        </p:txBody>
      </p:sp>
    </p:spTree>
    <p:extLst>
      <p:ext uri="{BB962C8B-B14F-4D97-AF65-F5344CB8AC3E}">
        <p14:creationId xmlns:p14="http://schemas.microsoft.com/office/powerpoint/2010/main" val="338933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ows outdoor">
            <a:extLst>
              <a:ext uri="{FF2B5EF4-FFF2-40B4-BE49-F238E27FC236}">
                <a16:creationId xmlns:a16="http://schemas.microsoft.com/office/drawing/2014/main" id="{302C0BDA-BA51-4BCE-813A-A2BE0B7719DF}"/>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b="-4991"/>
          <a:stretch/>
        </p:blipFill>
        <p:spPr>
          <a:xfrm flipH="1">
            <a:off x="6540708" y="6385"/>
            <a:ext cx="5651292" cy="6261962"/>
          </a:xfrm>
        </p:spPr>
      </p:pic>
      <p:sp>
        <p:nvSpPr>
          <p:cNvPr id="3" name="Text Placeholder 2">
            <a:extLst>
              <a:ext uri="{FF2B5EF4-FFF2-40B4-BE49-F238E27FC236}">
                <a16:creationId xmlns:a16="http://schemas.microsoft.com/office/drawing/2014/main" id="{F52C20FA-369C-4433-9384-546C2F094EFC}"/>
              </a:ext>
            </a:extLst>
          </p:cNvPr>
          <p:cNvSpPr>
            <a:spLocks noGrp="1"/>
          </p:cNvSpPr>
          <p:nvPr>
            <p:ph type="body" sz="quarter" idx="19"/>
          </p:nvPr>
        </p:nvSpPr>
        <p:spPr>
          <a:xfrm>
            <a:off x="671867" y="3391516"/>
            <a:ext cx="5279028" cy="697353"/>
          </a:xfrm>
        </p:spPr>
        <p:txBody>
          <a:bodyPr vert="horz" lIns="91440" tIns="45720" rIns="91440" bIns="45720" rtlCol="0" anchor="t">
            <a:normAutofit/>
          </a:bodyPr>
          <a:lstStyle/>
          <a:p>
            <a:r>
              <a:rPr lang="es-ES_tradnl" b="1" dirty="0">
                <a:solidFill>
                  <a:srgbClr val="406F70"/>
                </a:solidFill>
                <a:cs typeface="Calibri"/>
              </a:rPr>
              <a:t>Intercambio</a:t>
            </a:r>
            <a:r>
              <a:rPr lang="en-US" b="1" dirty="0">
                <a:solidFill>
                  <a:srgbClr val="406F70"/>
                </a:solidFill>
                <a:cs typeface="Calibri"/>
              </a:rPr>
              <a:t>?</a:t>
            </a:r>
            <a:endParaRPr lang="en-US" b="1" dirty="0">
              <a:solidFill>
                <a:srgbClr val="406F70"/>
              </a:solidFill>
            </a:endParaRPr>
          </a:p>
        </p:txBody>
      </p:sp>
      <p:sp>
        <p:nvSpPr>
          <p:cNvPr id="4" name="Text Placeholder 3">
            <a:extLst>
              <a:ext uri="{FF2B5EF4-FFF2-40B4-BE49-F238E27FC236}">
                <a16:creationId xmlns:a16="http://schemas.microsoft.com/office/drawing/2014/main" id="{CC7AEF21-7629-47F7-B401-95AC3B119108}"/>
              </a:ext>
            </a:extLst>
          </p:cNvPr>
          <p:cNvSpPr>
            <a:spLocks noGrp="1"/>
          </p:cNvSpPr>
          <p:nvPr>
            <p:ph type="body" sz="quarter" idx="20"/>
          </p:nvPr>
        </p:nvSpPr>
        <p:spPr>
          <a:xfrm>
            <a:off x="334303" y="3930410"/>
            <a:ext cx="5954156" cy="3947440"/>
          </a:xfrm>
        </p:spPr>
        <p:txBody>
          <a:bodyPr vert="horz" lIns="91440" tIns="45720" rIns="91440" bIns="45720" rtlCol="0" anchor="t">
            <a:noAutofit/>
          </a:bodyPr>
          <a:lstStyle/>
          <a:p>
            <a:pPr marL="342900" indent="-342900" algn="just">
              <a:buChar char="•"/>
            </a:pPr>
            <a:r>
              <a:rPr lang="es-ES_tradnl" sz="1700" dirty="0">
                <a:solidFill>
                  <a:srgbClr val="406F70"/>
                </a:solidFill>
                <a:ea typeface="+mn-lt"/>
                <a:cs typeface="+mn-lt"/>
              </a:rPr>
              <a:t>El desarrollo de la tecnología alimentaria y del sistema alimentario mundial es lo que nos ha permitido acceder a alimentos ricos en nutrientes durante todo el año.</a:t>
            </a:r>
          </a:p>
          <a:p>
            <a:pPr marL="342900" indent="-342900" algn="just">
              <a:buChar char="•"/>
            </a:pPr>
            <a:r>
              <a:rPr lang="es-ES_tradnl" sz="1700" dirty="0">
                <a:solidFill>
                  <a:srgbClr val="406F70"/>
                </a:solidFill>
                <a:ea typeface="+mn-lt"/>
                <a:cs typeface="+mn-lt"/>
              </a:rPr>
              <a:t>Como el consumidor educado espera ahora productos éticos y alimentos frescos con altos niveles de nutrientes durante todo el año, el sistema alimentario mundial se enfrenta a un compromiso entre un suministro de alimentos de alta calidad y el impacto medioambiental que nuestras elecciones alimentarias tienen en el medio ambiente</a:t>
            </a:r>
            <a:r>
              <a:rPr lang="en-IE" sz="1800" dirty="0">
                <a:solidFill>
                  <a:srgbClr val="406F70"/>
                </a:solidFill>
                <a:ea typeface="+mn-lt"/>
                <a:cs typeface="+mn-lt"/>
              </a:rPr>
              <a:t>. </a:t>
            </a:r>
            <a:endParaRPr lang="en-IE" sz="1800" dirty="0">
              <a:solidFill>
                <a:srgbClr val="406F70"/>
              </a:solidFill>
            </a:endParaRPr>
          </a:p>
          <a:p>
            <a:pPr algn="just"/>
            <a:endParaRPr lang="en-IE" sz="1800" dirty="0">
              <a:ea typeface="+mn-lt"/>
              <a:cs typeface="+mn-lt"/>
            </a:endParaRPr>
          </a:p>
        </p:txBody>
      </p:sp>
      <p:sp>
        <p:nvSpPr>
          <p:cNvPr id="5" name="Text Placeholder 2">
            <a:extLst>
              <a:ext uri="{FF2B5EF4-FFF2-40B4-BE49-F238E27FC236}">
                <a16:creationId xmlns:a16="http://schemas.microsoft.com/office/drawing/2014/main" id="{BC9D1FDC-F920-48A7-A460-15CE57964589}"/>
              </a:ext>
            </a:extLst>
          </p:cNvPr>
          <p:cNvSpPr txBox="1">
            <a:spLocks/>
          </p:cNvSpPr>
          <p:nvPr/>
        </p:nvSpPr>
        <p:spPr>
          <a:xfrm>
            <a:off x="475251" y="603329"/>
            <a:ext cx="5673670" cy="697353"/>
          </a:xfrm>
          <a:prstGeom prst="rect">
            <a:avLst/>
          </a:prstGeom>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a:buNone/>
              <a:defRPr sz="3600" kern="1200">
                <a:solidFill>
                  <a:srgbClr val="5E5E5E"/>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b="1" dirty="0">
                <a:solidFill>
                  <a:srgbClr val="F5C05B"/>
                </a:solidFill>
              </a:rPr>
              <a:t>Enfoque de Pensamiento Sistémico</a:t>
            </a:r>
            <a:endParaRPr lang="en-US" b="1" dirty="0">
              <a:solidFill>
                <a:srgbClr val="F5C05B"/>
              </a:solidFill>
            </a:endParaRPr>
          </a:p>
        </p:txBody>
      </p:sp>
      <p:sp>
        <p:nvSpPr>
          <p:cNvPr id="7" name="Text Placeholder 3">
            <a:extLst>
              <a:ext uri="{FF2B5EF4-FFF2-40B4-BE49-F238E27FC236}">
                <a16:creationId xmlns:a16="http://schemas.microsoft.com/office/drawing/2014/main" id="{E5FB20FF-A5DC-48EA-A9D1-A6BE72E3CF9C}"/>
              </a:ext>
            </a:extLst>
          </p:cNvPr>
          <p:cNvSpPr txBox="1">
            <a:spLocks/>
          </p:cNvSpPr>
          <p:nvPr/>
        </p:nvSpPr>
        <p:spPr>
          <a:xfrm>
            <a:off x="475251" y="1687243"/>
            <a:ext cx="6943082" cy="394744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400" kern="1200" baseline="0">
                <a:solidFill>
                  <a:srgbClr val="5E5E5E"/>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_tradnl" dirty="0">
                <a:solidFill>
                  <a:srgbClr val="406F70"/>
                </a:solidFill>
                <a:ea typeface="+mn-lt"/>
                <a:cs typeface="+mn-lt"/>
              </a:rPr>
              <a:t>Para crear una industria alimentaria sostenible en Europa, es importante que se adopte un </a:t>
            </a:r>
            <a:r>
              <a:rPr lang="es-ES_tradnl" i="1" dirty="0">
                <a:solidFill>
                  <a:srgbClr val="FFC000"/>
                </a:solidFill>
                <a:ea typeface="+mn-lt"/>
                <a:cs typeface="+mn-lt"/>
              </a:rPr>
              <a:t>enfoque sistémico</a:t>
            </a:r>
            <a:r>
              <a:rPr lang="es-ES_tradnl" dirty="0">
                <a:solidFill>
                  <a:srgbClr val="406F70"/>
                </a:solidFill>
                <a:ea typeface="+mn-lt"/>
                <a:cs typeface="+mn-lt"/>
              </a:rPr>
              <a:t> para comprender la producción y el consumo de alimentos</a:t>
            </a:r>
            <a:r>
              <a:rPr lang="en-IE" dirty="0">
                <a:solidFill>
                  <a:srgbClr val="406F70"/>
                </a:solidFill>
                <a:ea typeface="+mn-lt"/>
                <a:cs typeface="+mn-lt"/>
              </a:rPr>
              <a:t>.</a:t>
            </a:r>
          </a:p>
        </p:txBody>
      </p:sp>
    </p:spTree>
    <p:extLst>
      <p:ext uri="{BB962C8B-B14F-4D97-AF65-F5344CB8AC3E}">
        <p14:creationId xmlns:p14="http://schemas.microsoft.com/office/powerpoint/2010/main" val="18221956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Directly above shot of fish and potatoes on a barbecue grill">
            <a:extLst>
              <a:ext uri="{FF2B5EF4-FFF2-40B4-BE49-F238E27FC236}">
                <a16:creationId xmlns:a16="http://schemas.microsoft.com/office/drawing/2014/main" id="{291C1DE6-B62F-47D1-9239-D0D3FAE0639F}"/>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p:blipFill>
        <p:spPr>
          <a:xfrm flipH="1">
            <a:off x="6540708" y="6385"/>
            <a:ext cx="5651292" cy="6261962"/>
          </a:xfrm>
        </p:spPr>
      </p:pic>
      <p:sp>
        <p:nvSpPr>
          <p:cNvPr id="6" name="Text Placeholder 5">
            <a:extLst>
              <a:ext uri="{FF2B5EF4-FFF2-40B4-BE49-F238E27FC236}">
                <a16:creationId xmlns:a16="http://schemas.microsoft.com/office/drawing/2014/main" id="{83506D8A-0F3C-4C5E-A587-9D35948BFCB9}"/>
              </a:ext>
            </a:extLst>
          </p:cNvPr>
          <p:cNvSpPr>
            <a:spLocks noGrp="1"/>
          </p:cNvSpPr>
          <p:nvPr>
            <p:ph type="body" sz="quarter" idx="19"/>
          </p:nvPr>
        </p:nvSpPr>
        <p:spPr/>
        <p:txBody>
          <a:bodyPr/>
          <a:lstStyle/>
          <a:p>
            <a:r>
              <a:rPr lang="en-IE" b="1" dirty="0">
                <a:solidFill>
                  <a:srgbClr val="406F70"/>
                </a:solidFill>
              </a:rPr>
              <a:t>Pescado Sostenible</a:t>
            </a:r>
          </a:p>
        </p:txBody>
      </p:sp>
      <p:sp>
        <p:nvSpPr>
          <p:cNvPr id="7" name="Text Placeholder 6">
            <a:extLst>
              <a:ext uri="{FF2B5EF4-FFF2-40B4-BE49-F238E27FC236}">
                <a16:creationId xmlns:a16="http://schemas.microsoft.com/office/drawing/2014/main" id="{5EE3F5C7-B9FA-4650-A22B-BA4B5538D558}"/>
              </a:ext>
            </a:extLst>
          </p:cNvPr>
          <p:cNvSpPr>
            <a:spLocks noGrp="1"/>
          </p:cNvSpPr>
          <p:nvPr>
            <p:ph type="body" sz="quarter" idx="20"/>
          </p:nvPr>
        </p:nvSpPr>
        <p:spPr>
          <a:xfrm>
            <a:off x="586552" y="1786300"/>
            <a:ext cx="5814248" cy="3947440"/>
          </a:xfrm>
        </p:spPr>
        <p:txBody>
          <a:bodyPr/>
          <a:lstStyle/>
          <a:p>
            <a:pPr marL="342900" indent="-342900">
              <a:buFont typeface="Arial" panose="020B0604020202020204" pitchFamily="34" charset="0"/>
              <a:buChar char="•"/>
            </a:pPr>
            <a:r>
              <a:rPr lang="es-ES_tradnl" dirty="0">
                <a:solidFill>
                  <a:srgbClr val="406F70"/>
                </a:solidFill>
              </a:rPr>
              <a:t>El Marine </a:t>
            </a:r>
            <a:r>
              <a:rPr lang="es-ES_tradnl" dirty="0" err="1">
                <a:solidFill>
                  <a:srgbClr val="406F70"/>
                </a:solidFill>
              </a:rPr>
              <a:t>Stewardship</a:t>
            </a:r>
            <a:r>
              <a:rPr lang="es-ES_tradnl" dirty="0">
                <a:solidFill>
                  <a:srgbClr val="406F70"/>
                </a:solidFill>
              </a:rPr>
              <a:t> Council (MSC) certifica el pescado que ha sido capturado a un nivel que garantiza su existencia en el futuro. </a:t>
            </a:r>
          </a:p>
          <a:p>
            <a:pPr marL="342900" indent="-342900">
              <a:buFont typeface="Arial" panose="020B0604020202020204" pitchFamily="34" charset="0"/>
              <a:buChar char="•"/>
            </a:pPr>
            <a:r>
              <a:rPr lang="es-ES_tradnl" dirty="0">
                <a:solidFill>
                  <a:srgbClr val="406F70"/>
                </a:solidFill>
              </a:rPr>
              <a:t>No se pueden garantizar los estándares a los que se someten los pescadores, por lo que siempre es mejor tratar directamente con un proveedor cuando sea posible. </a:t>
            </a:r>
          </a:p>
          <a:p>
            <a:pPr marL="342900" indent="-342900">
              <a:buFont typeface="Arial" panose="020B0604020202020204" pitchFamily="34" charset="0"/>
              <a:buChar char="•"/>
            </a:pPr>
            <a:r>
              <a:rPr lang="es-ES_tradnl" dirty="0">
                <a:solidFill>
                  <a:srgbClr val="406F70"/>
                </a:solidFill>
              </a:rPr>
              <a:t>El pescado local capturado con caña es lo mejor, y siempre hay que estar al día sobre las poblaciones de peces eligiendo la opción más sostenible para esa temporada</a:t>
            </a:r>
            <a:r>
              <a:rPr lang="en-US" dirty="0">
                <a:solidFill>
                  <a:srgbClr val="406F70"/>
                </a:solidFill>
              </a:rPr>
              <a:t>. </a:t>
            </a:r>
            <a:endParaRPr lang="en-IE" dirty="0">
              <a:solidFill>
                <a:srgbClr val="406F70"/>
              </a:solidFill>
            </a:endParaRPr>
          </a:p>
        </p:txBody>
      </p:sp>
    </p:spTree>
    <p:extLst>
      <p:ext uri="{BB962C8B-B14F-4D97-AF65-F5344CB8AC3E}">
        <p14:creationId xmlns:p14="http://schemas.microsoft.com/office/powerpoint/2010/main" val="33668596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DD32F4-994B-43EE-BF6F-66D0E6C1EE51}"/>
              </a:ext>
            </a:extLst>
          </p:cNvPr>
          <p:cNvSpPr>
            <a:spLocks noGrp="1"/>
          </p:cNvSpPr>
          <p:nvPr>
            <p:ph type="body" sz="quarter" idx="19"/>
          </p:nvPr>
        </p:nvSpPr>
        <p:spPr/>
        <p:txBody>
          <a:bodyPr vert="horz" lIns="91440" tIns="45720" rIns="91440" bIns="45720" rtlCol="0" anchor="t">
            <a:normAutofit/>
          </a:bodyPr>
          <a:lstStyle/>
          <a:p>
            <a:pPr algn="l"/>
            <a:r>
              <a:rPr lang="es-ES_tradnl" b="1" dirty="0">
                <a:cs typeface="Calibri"/>
              </a:rPr>
              <a:t>Langosta Azul </a:t>
            </a:r>
          </a:p>
        </p:txBody>
      </p:sp>
      <p:sp>
        <p:nvSpPr>
          <p:cNvPr id="3" name="Text Placeholder 2">
            <a:extLst>
              <a:ext uri="{FF2B5EF4-FFF2-40B4-BE49-F238E27FC236}">
                <a16:creationId xmlns:a16="http://schemas.microsoft.com/office/drawing/2014/main" id="{A1796F8D-566F-4EB7-AEA4-A90B462B1F5C}"/>
              </a:ext>
            </a:extLst>
          </p:cNvPr>
          <p:cNvSpPr>
            <a:spLocks noGrp="1"/>
          </p:cNvSpPr>
          <p:nvPr>
            <p:ph type="body" sz="quarter" idx="20"/>
          </p:nvPr>
        </p:nvSpPr>
        <p:spPr>
          <a:xfrm>
            <a:off x="820467" y="2150898"/>
            <a:ext cx="6707383" cy="3230383"/>
          </a:xfrm>
        </p:spPr>
        <p:txBody>
          <a:bodyPr vert="horz" lIns="91440" tIns="45720" rIns="91440" bIns="45720" rtlCol="0" anchor="t">
            <a:noAutofit/>
          </a:bodyPr>
          <a:lstStyle/>
          <a:p>
            <a:pPr marL="342900" indent="-342900" algn="just">
              <a:buFont typeface="Arial"/>
              <a:buChar char="•"/>
            </a:pPr>
            <a:r>
              <a:rPr lang="es-ES_tradnl" dirty="0">
                <a:solidFill>
                  <a:srgbClr val="406F70"/>
                </a:solidFill>
                <a:latin typeface="Calibri" panose="020F0502020204030204" pitchFamily="34" charset="0"/>
                <a:ea typeface="Calibri" panose="020F0502020204030204" pitchFamily="34" charset="0"/>
                <a:cs typeface="Times New Roman" panose="02020603050405020304" pitchFamily="18" charset="0"/>
              </a:rPr>
              <a:t>Blue </a:t>
            </a:r>
            <a:r>
              <a:rPr lang="es-ES_tradnl" dirty="0" err="1">
                <a:solidFill>
                  <a:srgbClr val="406F70"/>
                </a:solidFill>
                <a:latin typeface="Calibri" panose="020F0502020204030204" pitchFamily="34" charset="0"/>
                <a:ea typeface="Calibri" panose="020F0502020204030204" pitchFamily="34" charset="0"/>
                <a:cs typeface="Times New Roman" panose="02020603050405020304" pitchFamily="18" charset="0"/>
              </a:rPr>
              <a:t>Lobster</a:t>
            </a:r>
            <a:r>
              <a:rPr lang="es-ES_tradnl" dirty="0">
                <a:solidFill>
                  <a:srgbClr val="406F70"/>
                </a:solidFill>
                <a:latin typeface="Calibri" panose="020F0502020204030204" pitchFamily="34" charset="0"/>
                <a:ea typeface="Calibri" panose="020F0502020204030204" pitchFamily="34" charset="0"/>
                <a:cs typeface="Times New Roman" panose="02020603050405020304" pitchFamily="18" charset="0"/>
              </a:rPr>
              <a:t> es una aplicación que permite acortar las cadenas de suministro y aumentar la transparencia de los restaurantes que se abastecen de pescado. </a:t>
            </a:r>
          </a:p>
          <a:p>
            <a:pPr marL="342900" indent="-342900" algn="just">
              <a:buFont typeface="Arial"/>
              <a:buChar char="•"/>
            </a:pPr>
            <a:r>
              <a:rPr lang="es-ES_tradnl" dirty="0">
                <a:solidFill>
                  <a:srgbClr val="406F70"/>
                </a:solidFill>
                <a:latin typeface="Calibri" panose="020F0502020204030204" pitchFamily="34" charset="0"/>
                <a:ea typeface="Calibri" panose="020F0502020204030204" pitchFamily="34" charset="0"/>
                <a:cs typeface="Times New Roman" panose="02020603050405020304" pitchFamily="18" charset="0"/>
              </a:rPr>
              <a:t>La aplicación pone en contacto a los restaurantes con los pescadores locales (de bajo impacto) y proporciona a los clientes información adicional sobre la comida que se les sirve mediante códigos QR.</a:t>
            </a:r>
          </a:p>
          <a:p>
            <a:pPr marL="342900" indent="-342900" algn="just">
              <a:buFont typeface="Arial"/>
              <a:buChar char="•"/>
            </a:pPr>
            <a:r>
              <a:rPr lang="es-ES_tradnl" dirty="0">
                <a:solidFill>
                  <a:srgbClr val="406F70"/>
                </a:solidFill>
                <a:latin typeface="Calibri" panose="020F0502020204030204" pitchFamily="34" charset="0"/>
                <a:ea typeface="Calibri" panose="020F0502020204030204" pitchFamily="34" charset="0"/>
                <a:cs typeface="Times New Roman" panose="02020603050405020304" pitchFamily="18" charset="0"/>
              </a:rPr>
              <a:t>Los clientes escanean el código QR y descubren quién ha capturado el pescado, dónde se ha pescado, con qué equipo y en qué puerto ha desembarcado.</a:t>
            </a:r>
            <a:endParaRPr lang="en-IE"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Char char="•"/>
            </a:pPr>
            <a:endParaRPr lang="en-US" dirty="0">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A5A513B6-97A5-45F2-8366-7C4DD9EC75E8}"/>
              </a:ext>
            </a:extLst>
          </p:cNvPr>
          <p:cNvPicPr>
            <a:picLocks noChangeAspect="1"/>
          </p:cNvPicPr>
          <p:nvPr/>
        </p:nvPicPr>
        <p:blipFill>
          <a:blip r:embed="rId2"/>
          <a:stretch>
            <a:fillRect/>
          </a:stretch>
        </p:blipFill>
        <p:spPr>
          <a:xfrm>
            <a:off x="8669568" y="315732"/>
            <a:ext cx="3111305" cy="6241353"/>
          </a:xfrm>
          <a:prstGeom prst="rect">
            <a:avLst/>
          </a:prstGeom>
        </p:spPr>
      </p:pic>
      <p:sp>
        <p:nvSpPr>
          <p:cNvPr id="5" name="TextBox 4">
            <a:extLst>
              <a:ext uri="{FF2B5EF4-FFF2-40B4-BE49-F238E27FC236}">
                <a16:creationId xmlns:a16="http://schemas.microsoft.com/office/drawing/2014/main" id="{BED194CA-809B-4F61-B130-9C2FF20B8660}"/>
              </a:ext>
            </a:extLst>
          </p:cNvPr>
          <p:cNvSpPr txBox="1"/>
          <p:nvPr/>
        </p:nvSpPr>
        <p:spPr>
          <a:xfrm>
            <a:off x="5714022" y="315732"/>
            <a:ext cx="3093327" cy="400110"/>
          </a:xfrm>
          <a:prstGeom prst="rect">
            <a:avLst/>
          </a:prstGeom>
          <a:solidFill>
            <a:srgbClr val="F5C05B"/>
          </a:solidFill>
        </p:spPr>
        <p:txBody>
          <a:bodyPr wrap="square" rtlCol="0">
            <a:spAutoFit/>
          </a:bodyPr>
          <a:lstStyle/>
          <a:p>
            <a:r>
              <a:rPr lang="en-US" sz="2000" b="1" dirty="0">
                <a:solidFill>
                  <a:schemeClr val="bg1"/>
                </a:solidFill>
              </a:rPr>
              <a:t>CASE STUDY – BE INSPIRED</a:t>
            </a:r>
            <a:endParaRPr lang="en-IE" sz="2000" b="1" dirty="0">
              <a:solidFill>
                <a:schemeClr val="bg1"/>
              </a:solidFill>
            </a:endParaRPr>
          </a:p>
        </p:txBody>
      </p:sp>
    </p:spTree>
    <p:extLst>
      <p:ext uri="{BB962C8B-B14F-4D97-AF65-F5344CB8AC3E}">
        <p14:creationId xmlns:p14="http://schemas.microsoft.com/office/powerpoint/2010/main" val="39894177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Hand holding carrots">
            <a:extLst>
              <a:ext uri="{FF2B5EF4-FFF2-40B4-BE49-F238E27FC236}">
                <a16:creationId xmlns:a16="http://schemas.microsoft.com/office/drawing/2014/main" id="{2292F879-9B02-4BE2-8355-08B5AB1F57F2}"/>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p:blipFill>
        <p:spPr>
          <a:xfrm flipH="1">
            <a:off x="6540708" y="6385"/>
            <a:ext cx="5651292" cy="6261962"/>
          </a:xfrm>
        </p:spPr>
      </p:pic>
      <p:sp>
        <p:nvSpPr>
          <p:cNvPr id="6" name="Text Placeholder 5">
            <a:extLst>
              <a:ext uri="{FF2B5EF4-FFF2-40B4-BE49-F238E27FC236}">
                <a16:creationId xmlns:a16="http://schemas.microsoft.com/office/drawing/2014/main" id="{83506D8A-0F3C-4C5E-A587-9D35948BFCB9}"/>
              </a:ext>
            </a:extLst>
          </p:cNvPr>
          <p:cNvSpPr>
            <a:spLocks noGrp="1"/>
          </p:cNvSpPr>
          <p:nvPr>
            <p:ph type="body" sz="quarter" idx="19"/>
          </p:nvPr>
        </p:nvSpPr>
        <p:spPr/>
        <p:txBody>
          <a:bodyPr/>
          <a:lstStyle/>
          <a:p>
            <a:r>
              <a:rPr lang="en-IE" b="1" dirty="0">
                <a:solidFill>
                  <a:srgbClr val="406F70"/>
                </a:solidFill>
              </a:rPr>
              <a:t>Aumentar la Diversidad</a:t>
            </a:r>
          </a:p>
        </p:txBody>
      </p:sp>
      <p:sp>
        <p:nvSpPr>
          <p:cNvPr id="7" name="Text Placeholder 6">
            <a:extLst>
              <a:ext uri="{FF2B5EF4-FFF2-40B4-BE49-F238E27FC236}">
                <a16:creationId xmlns:a16="http://schemas.microsoft.com/office/drawing/2014/main" id="{5EE3F5C7-B9FA-4650-A22B-BA4B5538D558}"/>
              </a:ext>
            </a:extLst>
          </p:cNvPr>
          <p:cNvSpPr>
            <a:spLocks noGrp="1"/>
          </p:cNvSpPr>
          <p:nvPr>
            <p:ph type="body" sz="quarter" idx="20"/>
          </p:nvPr>
        </p:nvSpPr>
        <p:spPr>
          <a:xfrm>
            <a:off x="586552" y="1786300"/>
            <a:ext cx="5509448" cy="3947440"/>
          </a:xfrm>
        </p:spPr>
        <p:txBody>
          <a:bodyPr/>
          <a:lstStyle/>
          <a:p>
            <a:pPr algn="just"/>
            <a:r>
              <a:rPr lang="es-ES_tradnl" dirty="0">
                <a:solidFill>
                  <a:srgbClr val="406F70"/>
                </a:solidFill>
              </a:rPr>
              <a:t>Hay más de 400.000 especies de plantas en el mundo, y podemos comer al menos la mitad de ellas.  En la actualidad, el 75% de nuestros alimentos procede de sólo 12 plantas, como el arroz, el maíz y el trigo, y de 5 fuentes de carne, como las vacas, los pollos y los cerdos. </a:t>
            </a:r>
          </a:p>
          <a:p>
            <a:pPr algn="just"/>
            <a:r>
              <a:rPr lang="es-ES_tradnl" dirty="0">
                <a:solidFill>
                  <a:srgbClr val="406F70"/>
                </a:solidFill>
              </a:rPr>
              <a:t>Para mejorar la biodiversidad y contribuir a la agricultura regenerativa, incorpore una mayor diversidad en sus compras</a:t>
            </a:r>
            <a:r>
              <a:rPr lang="en-US" dirty="0">
                <a:solidFill>
                  <a:srgbClr val="406F70"/>
                </a:solidFill>
              </a:rPr>
              <a:t>. </a:t>
            </a:r>
            <a:endParaRPr lang="en-IE" dirty="0">
              <a:solidFill>
                <a:srgbClr val="406F70"/>
              </a:solidFill>
            </a:endParaRPr>
          </a:p>
        </p:txBody>
      </p:sp>
    </p:spTree>
    <p:extLst>
      <p:ext uri="{BB962C8B-B14F-4D97-AF65-F5344CB8AC3E}">
        <p14:creationId xmlns:p14="http://schemas.microsoft.com/office/powerpoint/2010/main" val="21948323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owl of salad&#10;&#10;Description automatically generated with medium confidence">
            <a:extLst>
              <a:ext uri="{FF2B5EF4-FFF2-40B4-BE49-F238E27FC236}">
                <a16:creationId xmlns:a16="http://schemas.microsoft.com/office/drawing/2014/main" id="{C6D02084-28C1-40C6-819D-B60867A004D3}"/>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b="-4063"/>
          <a:stretch/>
        </p:blipFill>
        <p:spPr>
          <a:xfrm flipH="1">
            <a:off x="6540708" y="6385"/>
            <a:ext cx="5651292" cy="6261962"/>
          </a:xfrm>
        </p:spPr>
      </p:pic>
      <p:sp>
        <p:nvSpPr>
          <p:cNvPr id="2" name="Text Placeholder 1">
            <a:extLst>
              <a:ext uri="{FF2B5EF4-FFF2-40B4-BE49-F238E27FC236}">
                <a16:creationId xmlns:a16="http://schemas.microsoft.com/office/drawing/2014/main" id="{6FDD32F4-994B-43EE-BF6F-66D0E6C1EE51}"/>
              </a:ext>
            </a:extLst>
          </p:cNvPr>
          <p:cNvSpPr>
            <a:spLocks noGrp="1"/>
          </p:cNvSpPr>
          <p:nvPr>
            <p:ph type="body" sz="quarter" idx="19"/>
          </p:nvPr>
        </p:nvSpPr>
        <p:spPr/>
        <p:txBody>
          <a:bodyPr vert="horz" lIns="91440" tIns="45720" rIns="91440" bIns="45720" rtlCol="0" anchor="t">
            <a:normAutofit/>
          </a:bodyPr>
          <a:lstStyle/>
          <a:p>
            <a:r>
              <a:rPr lang="en-US" b="1" dirty="0">
                <a:solidFill>
                  <a:srgbClr val="406F70"/>
                </a:solidFill>
                <a:cs typeface="Calibri"/>
              </a:rPr>
              <a:t>Elika Jan </a:t>
            </a:r>
          </a:p>
        </p:txBody>
      </p:sp>
      <p:sp>
        <p:nvSpPr>
          <p:cNvPr id="3" name="Text Placeholder 2">
            <a:extLst>
              <a:ext uri="{FF2B5EF4-FFF2-40B4-BE49-F238E27FC236}">
                <a16:creationId xmlns:a16="http://schemas.microsoft.com/office/drawing/2014/main" id="{A1796F8D-566F-4EB7-AEA4-A90B462B1F5C}"/>
              </a:ext>
            </a:extLst>
          </p:cNvPr>
          <p:cNvSpPr>
            <a:spLocks noGrp="1"/>
          </p:cNvSpPr>
          <p:nvPr>
            <p:ph type="body" sz="quarter" idx="20"/>
          </p:nvPr>
        </p:nvSpPr>
        <p:spPr>
          <a:xfrm>
            <a:off x="462845" y="1644785"/>
            <a:ext cx="6493126" cy="3830326"/>
          </a:xfrm>
        </p:spPr>
        <p:txBody>
          <a:bodyPr vert="horz" lIns="91440" tIns="45720" rIns="91440" bIns="45720" rtlCol="0" anchor="t">
            <a:noAutofit/>
          </a:bodyPr>
          <a:lstStyle/>
          <a:p>
            <a:pPr algn="just"/>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Elika</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406F70"/>
                </a:solidFill>
                <a:latin typeface="Calibri" panose="020F0502020204030204" pitchFamily="34" charset="0"/>
                <a:ea typeface="Calibri" panose="020F0502020204030204" pitchFamily="34" charset="0"/>
                <a:cs typeface="Times New Roman" panose="02020603050405020304" pitchFamily="18" charset="0"/>
              </a:rPr>
              <a:t>Jan </a:t>
            </a:r>
            <a:r>
              <a:rPr lang="es-ES_tradnl" dirty="0">
                <a:solidFill>
                  <a:srgbClr val="406F70"/>
                </a:solidFill>
                <a:latin typeface="Calibri" panose="020F0502020204030204" pitchFamily="34" charset="0"/>
                <a:ea typeface="Calibri" panose="020F0502020204030204" pitchFamily="34" charset="0"/>
                <a:cs typeface="Times New Roman" panose="02020603050405020304" pitchFamily="18" charset="0"/>
              </a:rPr>
              <a:t>es un proyecto español que consiste en la creación de una aplicación que proporciona a las empresas y a los consumidores información sobre los ingredientes y su valor nutricional y posibles alérgenos. La información se suministra mediante códigos QR. </a:t>
            </a:r>
          </a:p>
          <a:p>
            <a:pPr algn="just"/>
            <a:r>
              <a:rPr lang="es-ES_tradnl" dirty="0">
                <a:solidFill>
                  <a:srgbClr val="406F70"/>
                </a:solidFill>
                <a:latin typeface="Calibri" panose="020F0502020204030204" pitchFamily="34" charset="0"/>
                <a:ea typeface="Calibri" panose="020F0502020204030204" pitchFamily="34" charset="0"/>
                <a:cs typeface="Times New Roman" panose="02020603050405020304" pitchFamily="18" charset="0"/>
              </a:rPr>
              <a:t>Al escanearlo con un dispositivo electrónico, el código proporciona información que permite a los restauradores aplicar mejoras en todas las fases de la preparación, así como durante la adquisición de los productos, su almacenamiento, su utilización, la gestión de los residuos y la presentación del producto acabado.</a:t>
            </a:r>
            <a:endParaRPr lang="en-US" dirty="0">
              <a:cs typeface="Calibri" panose="020F0502020204030204"/>
            </a:endParaRPr>
          </a:p>
        </p:txBody>
      </p:sp>
      <p:sp>
        <p:nvSpPr>
          <p:cNvPr id="5" name="TextBox 4">
            <a:extLst>
              <a:ext uri="{FF2B5EF4-FFF2-40B4-BE49-F238E27FC236}">
                <a16:creationId xmlns:a16="http://schemas.microsoft.com/office/drawing/2014/main" id="{49C02587-E726-4A15-BC42-EB2EBFD10F16}"/>
              </a:ext>
            </a:extLst>
          </p:cNvPr>
          <p:cNvSpPr txBox="1"/>
          <p:nvPr/>
        </p:nvSpPr>
        <p:spPr>
          <a:xfrm>
            <a:off x="3862644" y="369802"/>
            <a:ext cx="3093327" cy="400110"/>
          </a:xfrm>
          <a:prstGeom prst="rect">
            <a:avLst/>
          </a:prstGeom>
          <a:solidFill>
            <a:srgbClr val="F5C05B"/>
          </a:solidFill>
        </p:spPr>
        <p:txBody>
          <a:bodyPr wrap="square" rtlCol="0">
            <a:spAutoFit/>
          </a:bodyPr>
          <a:lstStyle/>
          <a:p>
            <a:r>
              <a:rPr lang="en-US" sz="2000" b="1" dirty="0">
                <a:solidFill>
                  <a:schemeClr val="bg1"/>
                </a:solidFill>
              </a:rPr>
              <a:t>CASE STUDY – BE INSPIRED</a:t>
            </a:r>
            <a:endParaRPr lang="en-IE" sz="2000" b="1" dirty="0">
              <a:solidFill>
                <a:schemeClr val="bg1"/>
              </a:solidFill>
            </a:endParaRPr>
          </a:p>
        </p:txBody>
      </p:sp>
    </p:spTree>
    <p:extLst>
      <p:ext uri="{BB962C8B-B14F-4D97-AF65-F5344CB8AC3E}">
        <p14:creationId xmlns:p14="http://schemas.microsoft.com/office/powerpoint/2010/main" val="40622799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B01BC1-7B1C-4033-80A2-00309B1733B2}"/>
              </a:ext>
            </a:extLst>
          </p:cNvPr>
          <p:cNvSpPr>
            <a:spLocks noGrp="1"/>
          </p:cNvSpPr>
          <p:nvPr>
            <p:ph type="body" sz="quarter" idx="13"/>
          </p:nvPr>
        </p:nvSpPr>
        <p:spPr>
          <a:xfrm>
            <a:off x="564570" y="839821"/>
            <a:ext cx="5531430" cy="697353"/>
          </a:xfrm>
        </p:spPr>
        <p:txBody>
          <a:bodyPr/>
          <a:lstStyle/>
          <a:p>
            <a:r>
              <a:rPr lang="en-IE" sz="5400" dirty="0"/>
              <a:t>¡Enhorabuena!</a:t>
            </a:r>
          </a:p>
        </p:txBody>
      </p:sp>
      <p:sp>
        <p:nvSpPr>
          <p:cNvPr id="3" name="Text Placeholder 2">
            <a:extLst>
              <a:ext uri="{FF2B5EF4-FFF2-40B4-BE49-F238E27FC236}">
                <a16:creationId xmlns:a16="http://schemas.microsoft.com/office/drawing/2014/main" id="{98C57EC9-E04C-4B2E-AF2E-97F63F19AD12}"/>
              </a:ext>
            </a:extLst>
          </p:cNvPr>
          <p:cNvSpPr>
            <a:spLocks noGrp="1"/>
          </p:cNvSpPr>
          <p:nvPr>
            <p:ph type="body" sz="quarter" idx="14"/>
          </p:nvPr>
        </p:nvSpPr>
        <p:spPr>
          <a:xfrm>
            <a:off x="564569" y="1537174"/>
            <a:ext cx="5745919" cy="697353"/>
          </a:xfrm>
        </p:spPr>
        <p:txBody>
          <a:bodyPr/>
          <a:lstStyle/>
          <a:p>
            <a:r>
              <a:rPr lang="es-ES_tradnl" dirty="0"/>
              <a:t>Has completado el curso </a:t>
            </a:r>
            <a:r>
              <a:rPr lang="es-ES_tradnl" dirty="0" err="1"/>
              <a:t>Sustain</a:t>
            </a:r>
            <a:r>
              <a:rPr lang="es-ES_tradnl" dirty="0"/>
              <a:t> en Innovación para el Sector de la Alimentación</a:t>
            </a:r>
            <a:endParaRPr lang="en-IE" dirty="0"/>
          </a:p>
        </p:txBody>
      </p:sp>
    </p:spTree>
    <p:extLst>
      <p:ext uri="{BB962C8B-B14F-4D97-AF65-F5344CB8AC3E}">
        <p14:creationId xmlns:p14="http://schemas.microsoft.com/office/powerpoint/2010/main" val="29806412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F2607B3-3639-0248-950E-5ED1788F9D35}"/>
              </a:ext>
            </a:extLst>
          </p:cNvPr>
          <p:cNvSpPr>
            <a:spLocks noGrp="1"/>
          </p:cNvSpPr>
          <p:nvPr>
            <p:ph type="body" sz="quarter" idx="20"/>
          </p:nvPr>
        </p:nvSpPr>
        <p:spPr/>
        <p:txBody>
          <a:bodyPr/>
          <a:lstStyle/>
          <a:p>
            <a:r>
              <a:rPr lang="en-US" dirty="0"/>
              <a:t>Gracias</a:t>
            </a:r>
          </a:p>
        </p:txBody>
      </p:sp>
    </p:spTree>
    <p:extLst>
      <p:ext uri="{BB962C8B-B14F-4D97-AF65-F5344CB8AC3E}">
        <p14:creationId xmlns:p14="http://schemas.microsoft.com/office/powerpoint/2010/main" val="1684046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C83D31D-1534-4115-9091-F99A4376B7AA}"/>
              </a:ext>
            </a:extLst>
          </p:cNvPr>
          <p:cNvSpPr>
            <a:spLocks noGrp="1"/>
          </p:cNvSpPr>
          <p:nvPr>
            <p:ph type="body" sz="quarter" idx="14"/>
          </p:nvPr>
        </p:nvSpPr>
        <p:spPr>
          <a:xfrm>
            <a:off x="3264542" y="3429000"/>
            <a:ext cx="7875588" cy="3244850"/>
          </a:xfrm>
        </p:spPr>
        <p:txBody>
          <a:bodyPr vert="horz" lIns="91440" tIns="45720" rIns="91440" bIns="45720" rtlCol="0" anchor="t">
            <a:noAutofit/>
          </a:bodyPr>
          <a:lstStyle/>
          <a:p>
            <a:r>
              <a:rPr lang="es-ES_tradnl" sz="4800" b="1" dirty="0">
                <a:solidFill>
                  <a:srgbClr val="F5C05B"/>
                </a:solidFill>
              </a:rPr>
              <a:t>1.La ciencia de los alimentos</a:t>
            </a:r>
          </a:p>
        </p:txBody>
      </p:sp>
      <p:sp>
        <p:nvSpPr>
          <p:cNvPr id="3" name="TextBox 1">
            <a:extLst>
              <a:ext uri="{FF2B5EF4-FFF2-40B4-BE49-F238E27FC236}">
                <a16:creationId xmlns:a16="http://schemas.microsoft.com/office/drawing/2014/main" id="{32351A80-4C59-494F-ACCB-46ECF416B045}"/>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MODULE 6</a:t>
            </a:r>
            <a:endParaRPr lang="en-US" dirty="0"/>
          </a:p>
        </p:txBody>
      </p:sp>
    </p:spTree>
    <p:extLst>
      <p:ext uri="{BB962C8B-B14F-4D97-AF65-F5344CB8AC3E}">
        <p14:creationId xmlns:p14="http://schemas.microsoft.com/office/powerpoint/2010/main" val="1651035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esh carrots laid on a wooden floor">
            <a:extLst>
              <a:ext uri="{FF2B5EF4-FFF2-40B4-BE49-F238E27FC236}">
                <a16:creationId xmlns:a16="http://schemas.microsoft.com/office/drawing/2014/main" id="{2E903C54-43BF-48FD-92CC-9EAF87B9E3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19456" y="115747"/>
            <a:ext cx="3305467" cy="2203644"/>
          </a:xfrm>
          <a:prstGeom prst="rect">
            <a:avLst/>
          </a:prstGeom>
          <a:ln>
            <a:noFill/>
          </a:ln>
          <a:effectLst>
            <a:softEdge rad="112500"/>
          </a:effectLst>
        </p:spPr>
      </p:pic>
      <p:sp>
        <p:nvSpPr>
          <p:cNvPr id="2" name="Text Placeholder 1">
            <a:extLst>
              <a:ext uri="{FF2B5EF4-FFF2-40B4-BE49-F238E27FC236}">
                <a16:creationId xmlns:a16="http://schemas.microsoft.com/office/drawing/2014/main" id="{BF9BE201-A420-48B7-BBC8-5EDE474BCB8F}"/>
              </a:ext>
            </a:extLst>
          </p:cNvPr>
          <p:cNvSpPr>
            <a:spLocks noGrp="1"/>
          </p:cNvSpPr>
          <p:nvPr>
            <p:ph type="body" sz="quarter" idx="19"/>
          </p:nvPr>
        </p:nvSpPr>
        <p:spPr>
          <a:xfrm>
            <a:off x="2476840" y="901020"/>
            <a:ext cx="6054262" cy="1160989"/>
          </a:xfrm>
        </p:spPr>
        <p:txBody>
          <a:bodyPr vert="horz" lIns="91440" tIns="45720" rIns="91440" bIns="45720" rtlCol="0" anchor="t">
            <a:normAutofit/>
          </a:bodyPr>
          <a:lstStyle/>
          <a:p>
            <a:pPr algn="l">
              <a:defRPr/>
            </a:pPr>
            <a:r>
              <a:rPr lang="es-ES_tradnl" b="1" dirty="0">
                <a:solidFill>
                  <a:srgbClr val="085156"/>
                </a:solidFill>
              </a:rPr>
              <a:t>Empecemos por la Ciencia de los Alimentos</a:t>
            </a:r>
            <a:r>
              <a:rPr lang="en-US" b="1" dirty="0">
                <a:solidFill>
                  <a:srgbClr val="085156"/>
                </a:solidFill>
                <a:latin typeface="Calibri" panose="020F0502020204030204"/>
              </a:rPr>
              <a:t>. </a:t>
            </a:r>
            <a:endParaRPr lang="en-IE" dirty="0"/>
          </a:p>
        </p:txBody>
      </p:sp>
      <p:sp>
        <p:nvSpPr>
          <p:cNvPr id="3" name="Text Placeholder 2">
            <a:extLst>
              <a:ext uri="{FF2B5EF4-FFF2-40B4-BE49-F238E27FC236}">
                <a16:creationId xmlns:a16="http://schemas.microsoft.com/office/drawing/2014/main" id="{8B44F20F-171C-48D7-A59C-261713B5B6C5}"/>
              </a:ext>
            </a:extLst>
          </p:cNvPr>
          <p:cNvSpPr>
            <a:spLocks noGrp="1"/>
          </p:cNvSpPr>
          <p:nvPr>
            <p:ph type="body" sz="quarter" idx="20"/>
          </p:nvPr>
        </p:nvSpPr>
        <p:spPr>
          <a:xfrm>
            <a:off x="611594" y="2319391"/>
            <a:ext cx="11413329" cy="4755172"/>
          </a:xfrm>
        </p:spPr>
        <p:txBody>
          <a:bodyPr vert="horz" lIns="91440" tIns="45720" rIns="91440" bIns="45720" rtlCol="0" anchor="t">
            <a:noAutofit/>
          </a:bodyPr>
          <a:lstStyle/>
          <a:p>
            <a:pPr marL="342900" indent="-342900" algn="just">
              <a:buChar char="•"/>
              <a:defRPr/>
            </a:pPr>
            <a:r>
              <a:rPr lang="es-ES_tradnl" dirty="0">
                <a:solidFill>
                  <a:srgbClr val="406F70"/>
                </a:solidFill>
                <a:cs typeface="Calibri"/>
              </a:rPr>
              <a:t>¿Sabía que los orígenes de la ciencia y la tecnología de los alimentos comenzaron hace unos 2 millones de años con el desarrollo de la cocina?  Desde entonces, junto con el desarrollo de las prácticas agrícolas modernas, hemos visto la transición de la ciencia de los alimentos a nuestra comprensión moderna de la utilización del conocimiento y la tecnología de los alimentos para</a:t>
            </a:r>
            <a:r>
              <a:rPr lang="en-IE" dirty="0">
                <a:solidFill>
                  <a:srgbClr val="406F70"/>
                </a:solidFill>
                <a:cs typeface="Calibri"/>
              </a:rPr>
              <a:t>:  </a:t>
            </a:r>
            <a:endParaRPr lang="en-US" dirty="0">
              <a:solidFill>
                <a:srgbClr val="406F70"/>
              </a:solidFill>
              <a:cs typeface="Calibri" panose="020F0502020204030204"/>
            </a:endParaRPr>
          </a:p>
          <a:p>
            <a:pPr marL="800100" lvl="1" indent="-342900" algn="just">
              <a:buChar char="•"/>
              <a:defRPr/>
            </a:pPr>
            <a:r>
              <a:rPr lang="en-IE" dirty="0" err="1">
                <a:solidFill>
                  <a:srgbClr val="406F70"/>
                </a:solidFill>
                <a:cs typeface="Calibri"/>
              </a:rPr>
              <a:t>Preservar</a:t>
            </a:r>
            <a:r>
              <a:rPr lang="en-IE" dirty="0">
                <a:solidFill>
                  <a:srgbClr val="406F70"/>
                </a:solidFill>
                <a:cs typeface="Calibri"/>
              </a:rPr>
              <a:t> </a:t>
            </a:r>
          </a:p>
          <a:p>
            <a:pPr marL="800100" lvl="1" indent="-342900" algn="just">
              <a:buChar char="•"/>
              <a:defRPr/>
            </a:pPr>
            <a:r>
              <a:rPr lang="en-IE" dirty="0" err="1">
                <a:solidFill>
                  <a:srgbClr val="406F70"/>
                </a:solidFill>
                <a:cs typeface="Calibri"/>
              </a:rPr>
              <a:t>Mejorar</a:t>
            </a:r>
            <a:r>
              <a:rPr lang="en-IE" dirty="0">
                <a:solidFill>
                  <a:srgbClr val="406F70"/>
                </a:solidFill>
                <a:cs typeface="Calibri"/>
              </a:rPr>
              <a:t> la </a:t>
            </a:r>
            <a:r>
              <a:rPr lang="en-IE" dirty="0" err="1">
                <a:solidFill>
                  <a:srgbClr val="406F70"/>
                </a:solidFill>
                <a:cs typeface="Calibri"/>
              </a:rPr>
              <a:t>Palatabilidad</a:t>
            </a:r>
            <a:endParaRPr lang="en-IE" dirty="0">
              <a:solidFill>
                <a:srgbClr val="406F70"/>
              </a:solidFill>
              <a:cs typeface="Calibri"/>
            </a:endParaRPr>
          </a:p>
          <a:p>
            <a:pPr marL="800100" lvl="1" indent="-342900" algn="just">
              <a:buChar char="•"/>
              <a:defRPr/>
            </a:pPr>
            <a:r>
              <a:rPr lang="en-IE" dirty="0" err="1">
                <a:solidFill>
                  <a:srgbClr val="406F70"/>
                </a:solidFill>
                <a:cs typeface="Calibri"/>
              </a:rPr>
              <a:t>Proporcionar</a:t>
            </a:r>
            <a:r>
              <a:rPr lang="en-IE" dirty="0">
                <a:solidFill>
                  <a:srgbClr val="406F70"/>
                </a:solidFill>
                <a:cs typeface="Calibri"/>
              </a:rPr>
              <a:t> </a:t>
            </a:r>
            <a:r>
              <a:rPr lang="en-IE" dirty="0" err="1">
                <a:solidFill>
                  <a:srgbClr val="406F70"/>
                </a:solidFill>
                <a:cs typeface="Calibri"/>
              </a:rPr>
              <a:t>los</a:t>
            </a:r>
            <a:r>
              <a:rPr lang="en-IE" dirty="0">
                <a:solidFill>
                  <a:srgbClr val="406F70"/>
                </a:solidFill>
                <a:cs typeface="Calibri"/>
              </a:rPr>
              <a:t> </a:t>
            </a:r>
            <a:r>
              <a:rPr lang="en-IE" dirty="0" err="1">
                <a:solidFill>
                  <a:srgbClr val="406F70"/>
                </a:solidFill>
                <a:cs typeface="Calibri"/>
              </a:rPr>
              <a:t>Nutrientes</a:t>
            </a:r>
            <a:r>
              <a:rPr lang="en-IE" dirty="0">
                <a:solidFill>
                  <a:srgbClr val="406F70"/>
                </a:solidFill>
                <a:cs typeface="Calibri"/>
              </a:rPr>
              <a:t> </a:t>
            </a:r>
            <a:r>
              <a:rPr lang="en-IE" dirty="0" err="1">
                <a:solidFill>
                  <a:srgbClr val="406F70"/>
                </a:solidFill>
                <a:cs typeface="Calibri"/>
              </a:rPr>
              <a:t>Adecuados</a:t>
            </a:r>
            <a:endParaRPr lang="en-IE" dirty="0">
              <a:solidFill>
                <a:srgbClr val="406F70"/>
              </a:solidFill>
              <a:cs typeface="Calibri"/>
            </a:endParaRPr>
          </a:p>
          <a:p>
            <a:pPr marL="800100" lvl="1" indent="-342900" algn="just">
              <a:buChar char="•"/>
              <a:defRPr/>
            </a:pPr>
            <a:r>
              <a:rPr lang="en-IE" dirty="0" err="1">
                <a:solidFill>
                  <a:srgbClr val="406F70"/>
                </a:solidFill>
                <a:cs typeface="Calibri"/>
              </a:rPr>
              <a:t>Aumentar</a:t>
            </a:r>
            <a:r>
              <a:rPr lang="en-IE" dirty="0">
                <a:solidFill>
                  <a:srgbClr val="406F70"/>
                </a:solidFill>
                <a:cs typeface="Calibri"/>
              </a:rPr>
              <a:t> </a:t>
            </a:r>
            <a:r>
              <a:rPr lang="en-IE" dirty="0" err="1">
                <a:solidFill>
                  <a:srgbClr val="406F70"/>
                </a:solidFill>
                <a:cs typeface="Calibri"/>
              </a:rPr>
              <a:t>los</a:t>
            </a:r>
            <a:r>
              <a:rPr lang="en-IE" dirty="0">
                <a:solidFill>
                  <a:srgbClr val="406F70"/>
                </a:solidFill>
                <a:cs typeface="Calibri"/>
              </a:rPr>
              <a:t> </a:t>
            </a:r>
            <a:r>
              <a:rPr lang="en-IE" dirty="0" err="1">
                <a:solidFill>
                  <a:srgbClr val="406F70"/>
                </a:solidFill>
                <a:cs typeface="Calibri"/>
              </a:rPr>
              <a:t>beneficios</a:t>
            </a:r>
            <a:r>
              <a:rPr lang="en-IE" dirty="0">
                <a:solidFill>
                  <a:srgbClr val="406F70"/>
                </a:solidFill>
                <a:cs typeface="Calibri"/>
              </a:rPr>
              <a:t> </a:t>
            </a:r>
          </a:p>
          <a:p>
            <a:pPr marL="342900" indent="-342900" algn="just">
              <a:buChar char="•"/>
              <a:defRPr/>
            </a:pPr>
            <a:r>
              <a:rPr lang="es-ES" dirty="0">
                <a:solidFill>
                  <a:srgbClr val="406F70"/>
                </a:solidFill>
                <a:cs typeface="Calibri"/>
              </a:rPr>
              <a:t>La ciencia de los alimentos consiste en realidad en el uso de una serie de disciplinas científicas para mejorar la eficiencia del sistema alimentario</a:t>
            </a:r>
            <a:r>
              <a:rPr lang="en-IE" dirty="0">
                <a:solidFill>
                  <a:srgbClr val="406F70"/>
                </a:solidFill>
                <a:cs typeface="Calibri"/>
              </a:rPr>
              <a:t>. </a:t>
            </a:r>
          </a:p>
          <a:p>
            <a:pPr algn="just">
              <a:buFont typeface="Calibri"/>
              <a:buChar char="•"/>
              <a:defRPr/>
            </a:pPr>
            <a:endParaRPr lang="en-IE" dirty="0">
              <a:cs typeface="Calibri"/>
            </a:endParaRPr>
          </a:p>
          <a:p>
            <a:pPr marL="285750" indent="-285750">
              <a:buChar char="•"/>
              <a:defRPr/>
            </a:pPr>
            <a:endParaRPr lang="en-US" dirty="0">
              <a:cs typeface="Calibri"/>
            </a:endParaRPr>
          </a:p>
          <a:p>
            <a:pPr>
              <a:defRPr/>
            </a:pPr>
            <a:endParaRPr lang="en-IE" dirty="0">
              <a:cs typeface="Calibri"/>
            </a:endParaRPr>
          </a:p>
        </p:txBody>
      </p:sp>
      <p:sp>
        <p:nvSpPr>
          <p:cNvPr id="6" name="TextBox 5">
            <a:extLst>
              <a:ext uri="{FF2B5EF4-FFF2-40B4-BE49-F238E27FC236}">
                <a16:creationId xmlns:a16="http://schemas.microsoft.com/office/drawing/2014/main" id="{68C3629F-D013-4E7B-B5BF-F2991C058F21}"/>
              </a:ext>
            </a:extLst>
          </p:cNvPr>
          <p:cNvSpPr txBox="1"/>
          <p:nvPr/>
        </p:nvSpPr>
        <p:spPr>
          <a:xfrm>
            <a:off x="2569240" y="493201"/>
            <a:ext cx="6096750" cy="461665"/>
          </a:xfrm>
          <a:prstGeom prst="rect">
            <a:avLst/>
          </a:prstGeom>
          <a:noFill/>
        </p:spPr>
        <p:txBody>
          <a:bodyPr wrap="square">
            <a:spAutoFit/>
          </a:bodyPr>
          <a:lstStyle/>
          <a:p>
            <a:r>
              <a:rPr lang="en-IE" sz="2400" b="1" dirty="0">
                <a:solidFill>
                  <a:srgbClr val="F5C05B"/>
                </a:solidFill>
              </a:rPr>
              <a:t>1.La Ciencia de la Comida</a:t>
            </a:r>
          </a:p>
        </p:txBody>
      </p:sp>
    </p:spTree>
    <p:extLst>
      <p:ext uri="{BB962C8B-B14F-4D97-AF65-F5344CB8AC3E}">
        <p14:creationId xmlns:p14="http://schemas.microsoft.com/office/powerpoint/2010/main" val="26555429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D2A123-3A21-4C5E-81B6-909A85C63DBB}">
  <ds:schemaRefs>
    <ds:schemaRef ds:uri="http://purl.org/dc/elements/1.1/"/>
    <ds:schemaRef ds:uri="http://schemas.microsoft.com/office/infopath/2007/PartnerControls"/>
    <ds:schemaRef ds:uri="http://schemas.microsoft.com/office/2006/documentManagement/types"/>
    <ds:schemaRef ds:uri="http://schemas.microsoft.com/office/2006/metadata/properties"/>
    <ds:schemaRef ds:uri="67dd3286-db87-444e-8dd1-4849b974caca"/>
    <ds:schemaRef ds:uri="http://www.w3.org/XML/1998/namespace"/>
    <ds:schemaRef ds:uri="http://purl.org/dc/term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F02C0250-5881-4C82-B357-362A9096618E}">
  <ds:schemaRefs>
    <ds:schemaRef ds:uri="http://schemas.microsoft.com/sharepoint/v3/contenttype/forms"/>
  </ds:schemaRefs>
</ds:datastoreItem>
</file>

<file path=customXml/itemProps3.xml><?xml version="1.0" encoding="utf-8"?>
<ds:datastoreItem xmlns:ds="http://schemas.openxmlformats.org/officeDocument/2006/customXml" ds:itemID="{1C290A08-3EF1-4E16-A383-947740C04AA3}">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9064</TotalTime>
  <Words>7049</Words>
  <Application>Microsoft Macintosh PowerPoint</Application>
  <PresentationFormat>Widescreen</PresentationFormat>
  <Paragraphs>421</Paragraphs>
  <Slides>75</Slides>
  <Notes>15</Notes>
  <HiddenSlides>0</HiddenSlides>
  <MMClips>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75</vt:i4>
      </vt:variant>
    </vt:vector>
  </HeadingPairs>
  <TitlesOfParts>
    <vt:vector size="88" baseType="lpstr">
      <vt:lpstr>Arial</vt:lpstr>
      <vt:lpstr>Arial,Sans-Serif</vt:lpstr>
      <vt:lpstr>Calibri</vt:lpstr>
      <vt:lpstr>Calibri Light</vt:lpstr>
      <vt:lpstr>GuardianTextEgyptian</vt:lpstr>
      <vt:lpstr>Lucida Grande</vt:lpstr>
      <vt:lpstr>Quattrocento Sans</vt:lpstr>
      <vt:lpstr>Roboto</vt:lpstr>
      <vt:lpstr>Rubik</vt:lpstr>
      <vt:lpstr>Source Sans Pro</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Ian Sayers</cp:lastModifiedBy>
  <cp:revision>661</cp:revision>
  <dcterms:created xsi:type="dcterms:W3CDTF">2019-11-20T14:08:21Z</dcterms:created>
  <dcterms:modified xsi:type="dcterms:W3CDTF">2022-01-24T16:17:52Z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