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ink/ink1.xml" ContentType="application/inkml+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4"/>
  </p:sldMasterIdLst>
  <p:notesMasterIdLst>
    <p:notesMasterId r:id="rId87"/>
  </p:notesMasterIdLst>
  <p:sldIdLst>
    <p:sldId id="294" r:id="rId5"/>
    <p:sldId id="364" r:id="rId6"/>
    <p:sldId id="385" r:id="rId7"/>
    <p:sldId id="331" r:id="rId8"/>
    <p:sldId id="332" r:id="rId9"/>
    <p:sldId id="365" r:id="rId10"/>
    <p:sldId id="438" r:id="rId11"/>
    <p:sldId id="381" r:id="rId12"/>
    <p:sldId id="297" r:id="rId13"/>
    <p:sldId id="367" r:id="rId14"/>
    <p:sldId id="328" r:id="rId15"/>
    <p:sldId id="320" r:id="rId16"/>
    <p:sldId id="329" r:id="rId17"/>
    <p:sldId id="382" r:id="rId18"/>
    <p:sldId id="444" r:id="rId19"/>
    <p:sldId id="445" r:id="rId20"/>
    <p:sldId id="399" r:id="rId21"/>
    <p:sldId id="400" r:id="rId22"/>
    <p:sldId id="440" r:id="rId23"/>
    <p:sldId id="397" r:id="rId24"/>
    <p:sldId id="442" r:id="rId25"/>
    <p:sldId id="443" r:id="rId26"/>
    <p:sldId id="396" r:id="rId27"/>
    <p:sldId id="395" r:id="rId28"/>
    <p:sldId id="401" r:id="rId29"/>
    <p:sldId id="402" r:id="rId30"/>
    <p:sldId id="433" r:id="rId31"/>
    <p:sldId id="432" r:id="rId32"/>
    <p:sldId id="427" r:id="rId33"/>
    <p:sldId id="426" r:id="rId34"/>
    <p:sldId id="425" r:id="rId35"/>
    <p:sldId id="428" r:id="rId36"/>
    <p:sldId id="429" r:id="rId37"/>
    <p:sldId id="430" r:id="rId38"/>
    <p:sldId id="431" r:id="rId39"/>
    <p:sldId id="424" r:id="rId40"/>
    <p:sldId id="423" r:id="rId41"/>
    <p:sldId id="422" r:id="rId42"/>
    <p:sldId id="421" r:id="rId43"/>
    <p:sldId id="435" r:id="rId44"/>
    <p:sldId id="420" r:id="rId45"/>
    <p:sldId id="418" r:id="rId46"/>
    <p:sldId id="417" r:id="rId47"/>
    <p:sldId id="437" r:id="rId48"/>
    <p:sldId id="416" r:id="rId49"/>
    <p:sldId id="366" r:id="rId50"/>
    <p:sldId id="304" r:id="rId51"/>
    <p:sldId id="305" r:id="rId52"/>
    <p:sldId id="336" r:id="rId53"/>
    <p:sldId id="338" r:id="rId54"/>
    <p:sldId id="337" r:id="rId55"/>
    <p:sldId id="340" r:id="rId56"/>
    <p:sldId id="403" r:id="rId57"/>
    <p:sldId id="413" r:id="rId58"/>
    <p:sldId id="412" r:id="rId59"/>
    <p:sldId id="411" r:id="rId60"/>
    <p:sldId id="410" r:id="rId61"/>
    <p:sldId id="409" r:id="rId62"/>
    <p:sldId id="408" r:id="rId63"/>
    <p:sldId id="407" r:id="rId64"/>
    <p:sldId id="406" r:id="rId65"/>
    <p:sldId id="405" r:id="rId66"/>
    <p:sldId id="341" r:id="rId67"/>
    <p:sldId id="343" r:id="rId68"/>
    <p:sldId id="446" r:id="rId69"/>
    <p:sldId id="348" r:id="rId70"/>
    <p:sldId id="349" r:id="rId71"/>
    <p:sldId id="353" r:id="rId72"/>
    <p:sldId id="350" r:id="rId73"/>
    <p:sldId id="414" r:id="rId74"/>
    <p:sldId id="318" r:id="rId75"/>
    <p:sldId id="351" r:id="rId76"/>
    <p:sldId id="319" r:id="rId77"/>
    <p:sldId id="322" r:id="rId78"/>
    <p:sldId id="323" r:id="rId79"/>
    <p:sldId id="324" r:id="rId80"/>
    <p:sldId id="325" r:id="rId81"/>
    <p:sldId id="379" r:id="rId82"/>
    <p:sldId id="327" r:id="rId83"/>
    <p:sldId id="326" r:id="rId84"/>
    <p:sldId id="290" r:id="rId85"/>
    <p:sldId id="293"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7A5A5"/>
    <a:srgbClr val="406F70"/>
    <a:srgbClr val="F5C05B"/>
    <a:srgbClr val="085156"/>
    <a:srgbClr val="5E5E5E"/>
    <a:srgbClr val="CC9131"/>
    <a:srgbClr val="044449"/>
    <a:srgbClr val="F26B27"/>
    <a:srgbClr val="C54A9A"/>
    <a:srgbClr val="1EB3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7" autoAdjust="0"/>
    <p:restoredTop sz="94660"/>
  </p:normalViewPr>
  <p:slideViewPr>
    <p:cSldViewPr snapToGrid="0">
      <p:cViewPr varScale="1">
        <p:scale>
          <a:sx n="128" d="100"/>
          <a:sy n="128" d="100"/>
        </p:scale>
        <p:origin x="512"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theme" Target="theme/theme1.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notesMaster" Target="notesMasters/notesMaster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997B68-3518-4CFD-9EA9-1F35257E5F1B}"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A8A074C4-6852-4466-AADE-DD8679420229}">
      <dgm:prSet custT="1"/>
      <dgm:spPr/>
      <dgm:t>
        <a:bodyPr/>
        <a:lstStyle/>
        <a:p>
          <a:pPr>
            <a:lnSpc>
              <a:spcPct val="100000"/>
            </a:lnSpc>
          </a:pPr>
          <a:r>
            <a:rPr lang="es-ES" sz="2000" dirty="0">
              <a:solidFill>
                <a:srgbClr val="085156"/>
              </a:solidFill>
            </a:rPr>
            <a:t>La producción y el desperdicio de alimentos no es la única fuente de daño ambiental en la industria de servicios alimentarios.</a:t>
          </a:r>
          <a:endParaRPr lang="en-US" sz="2000" dirty="0">
            <a:solidFill>
              <a:srgbClr val="085156"/>
            </a:solidFill>
          </a:endParaRPr>
        </a:p>
      </dgm:t>
    </dgm:pt>
    <dgm:pt modelId="{1CB29881-D67A-4CEA-9FC1-F3174B975662}" type="parTrans" cxnId="{FE45D84F-E078-4FB2-A4F4-693EE0858A7B}">
      <dgm:prSet/>
      <dgm:spPr/>
      <dgm:t>
        <a:bodyPr/>
        <a:lstStyle/>
        <a:p>
          <a:endParaRPr lang="en-US"/>
        </a:p>
      </dgm:t>
    </dgm:pt>
    <dgm:pt modelId="{67D1D96F-6DBF-4A6A-AC7A-8013FA7B0C54}" type="sibTrans" cxnId="{FE45D84F-E078-4FB2-A4F4-693EE0858A7B}">
      <dgm:prSet/>
      <dgm:spPr/>
      <dgm:t>
        <a:bodyPr/>
        <a:lstStyle/>
        <a:p>
          <a:endParaRPr lang="en-US"/>
        </a:p>
      </dgm:t>
    </dgm:pt>
    <dgm:pt modelId="{A0EDA91D-3D9F-4002-AA74-7DDE90CE7A93}">
      <dgm:prSet custT="1"/>
      <dgm:spPr>
        <a:noFill/>
      </dgm:spPr>
      <dgm:t>
        <a:bodyPr/>
        <a:lstStyle/>
        <a:p>
          <a:endParaRPr lang="es-ES" sz="2000" dirty="0">
            <a:solidFill>
              <a:srgbClr val="085156"/>
            </a:solidFill>
          </a:endParaRPr>
        </a:p>
        <a:p>
          <a:r>
            <a:rPr lang="es-ES" sz="2000" dirty="0">
              <a:solidFill>
                <a:srgbClr val="085156"/>
              </a:solidFill>
            </a:rPr>
            <a:t>La producción de plástico impulsa la industria de los combustibles fósiles, además de contaminar nuestros mares y contaminar nuestros recursos naturales.</a:t>
          </a:r>
          <a:endParaRPr lang="en-US" sz="2000" dirty="0">
            <a:solidFill>
              <a:srgbClr val="085156"/>
            </a:solidFill>
          </a:endParaRPr>
        </a:p>
      </dgm:t>
    </dgm:pt>
    <dgm:pt modelId="{617F0BD9-641C-4795-93FA-CF1679A50B1B}" type="parTrans" cxnId="{5A65A076-13E2-4A8F-AC09-2BDD7E2AFF39}">
      <dgm:prSet/>
      <dgm:spPr/>
      <dgm:t>
        <a:bodyPr/>
        <a:lstStyle/>
        <a:p>
          <a:endParaRPr lang="en-US"/>
        </a:p>
      </dgm:t>
    </dgm:pt>
    <dgm:pt modelId="{81E7C065-4FB2-44AE-B2C2-A40198BDAE1B}" type="sibTrans" cxnId="{5A65A076-13E2-4A8F-AC09-2BDD7E2AFF39}">
      <dgm:prSet/>
      <dgm:spPr/>
      <dgm:t>
        <a:bodyPr/>
        <a:lstStyle/>
        <a:p>
          <a:endParaRPr lang="en-US"/>
        </a:p>
      </dgm:t>
    </dgm:pt>
    <dgm:pt modelId="{20CC8BBA-BD4C-4689-A138-7D7712CBEFDB}">
      <dgm:prSet phldr="0" custT="1"/>
      <dgm:spPr/>
      <dgm:t>
        <a:bodyPr/>
        <a:lstStyle/>
        <a:p>
          <a:pPr rtl="0"/>
          <a:endParaRPr lang="es-ES" sz="2000" b="0" dirty="0">
            <a:solidFill>
              <a:srgbClr val="085156"/>
            </a:solidFill>
            <a:latin typeface="+mn-lt"/>
          </a:endParaRPr>
        </a:p>
        <a:p>
          <a:r>
            <a:rPr lang="es-ES" sz="2000" b="0" dirty="0">
              <a:solidFill>
                <a:srgbClr val="085156"/>
              </a:solidFill>
              <a:latin typeface="+mn-lt"/>
            </a:rPr>
            <a:t>Como empresas de servicios de alimentos, es importante buscar oportunidades para eliminar todos los desechos dañinos.</a:t>
          </a:r>
          <a:endParaRPr lang="en-US" sz="2000" b="0" dirty="0">
            <a:solidFill>
              <a:srgbClr val="085156"/>
            </a:solidFill>
            <a:latin typeface="+mn-lt"/>
          </a:endParaRPr>
        </a:p>
      </dgm:t>
    </dgm:pt>
    <dgm:pt modelId="{27B895FA-BBA4-4B34-A058-AD6FE7F03C78}" type="parTrans" cxnId="{B19773FF-5150-4265-A742-892F459655E8}">
      <dgm:prSet/>
      <dgm:spPr/>
      <dgm:t>
        <a:bodyPr/>
        <a:lstStyle/>
        <a:p>
          <a:endParaRPr lang="en-IE"/>
        </a:p>
      </dgm:t>
    </dgm:pt>
    <dgm:pt modelId="{F6F7C488-84B9-4E37-81BD-2B64864C361E}" type="sibTrans" cxnId="{B19773FF-5150-4265-A742-892F459655E8}">
      <dgm:prSet/>
      <dgm:spPr/>
      <dgm:t>
        <a:bodyPr/>
        <a:lstStyle/>
        <a:p>
          <a:endParaRPr lang="en-IE"/>
        </a:p>
      </dgm:t>
    </dgm:pt>
    <dgm:pt modelId="{3FFA3B37-4F0A-4976-AA79-8B25D46CF6F0}" type="pres">
      <dgm:prSet presAssocID="{9D997B68-3518-4CFD-9EA9-1F35257E5F1B}" presName="root" presStyleCnt="0">
        <dgm:presLayoutVars>
          <dgm:dir/>
          <dgm:resizeHandles val="exact"/>
        </dgm:presLayoutVars>
      </dgm:prSet>
      <dgm:spPr/>
    </dgm:pt>
    <dgm:pt modelId="{AB7ECA51-6ADD-4AB1-B62D-F2D33063A787}" type="pres">
      <dgm:prSet presAssocID="{A8A074C4-6852-4466-AADE-DD8679420229}" presName="compNode" presStyleCnt="0"/>
      <dgm:spPr/>
    </dgm:pt>
    <dgm:pt modelId="{839E1447-F543-4E29-987E-34ED3759658F}" type="pres">
      <dgm:prSet presAssocID="{A8A074C4-6852-4466-AADE-DD8679420229}" presName="bgRect" presStyleLbl="bgShp" presStyleIdx="0" presStyleCnt="3"/>
      <dgm:spPr>
        <a:noFill/>
      </dgm:spPr>
    </dgm:pt>
    <dgm:pt modelId="{F5B282B8-5C8A-47EA-8881-86782DB52B56}" type="pres">
      <dgm:prSet presAssocID="{A8A074C4-6852-4466-AADE-DD8679420229}" presName="iconRect" presStyleLbl="node1" presStyleIdx="0" presStyleCnt="3" custLinFactNeighborX="-3904" custLinFactNeighborY="-1133"/>
      <dgm:spPr>
        <a:solidFill>
          <a:srgbClr val="F5C05B"/>
        </a:solidFill>
      </dgm:spPr>
    </dgm:pt>
    <dgm:pt modelId="{5FEF30EF-62AD-4B15-8935-FA5859298A18}" type="pres">
      <dgm:prSet presAssocID="{A8A074C4-6852-4466-AADE-DD8679420229}" presName="spaceRect" presStyleCnt="0"/>
      <dgm:spPr/>
    </dgm:pt>
    <dgm:pt modelId="{1692932B-434D-4B1D-9D74-A0D9B6A53E9D}" type="pres">
      <dgm:prSet presAssocID="{A8A074C4-6852-4466-AADE-DD8679420229}" presName="parTx" presStyleLbl="revTx" presStyleIdx="0" presStyleCnt="3" custScaleX="110816">
        <dgm:presLayoutVars>
          <dgm:chMax val="0"/>
          <dgm:chPref val="0"/>
        </dgm:presLayoutVars>
      </dgm:prSet>
      <dgm:spPr/>
    </dgm:pt>
    <dgm:pt modelId="{0D2D476F-25B3-47B8-B2D4-0823FBD75DA0}" type="pres">
      <dgm:prSet presAssocID="{67D1D96F-6DBF-4A6A-AC7A-8013FA7B0C54}" presName="sibTrans" presStyleCnt="0"/>
      <dgm:spPr/>
    </dgm:pt>
    <dgm:pt modelId="{BAD4FFB2-79B5-439F-AC98-5F4350BF4DDC}" type="pres">
      <dgm:prSet presAssocID="{A0EDA91D-3D9F-4002-AA74-7DDE90CE7A93}" presName="compNode" presStyleCnt="0"/>
      <dgm:spPr/>
    </dgm:pt>
    <dgm:pt modelId="{50033466-966E-46D6-BF01-87F25CCDB746}" type="pres">
      <dgm:prSet presAssocID="{A0EDA91D-3D9F-4002-AA74-7DDE90CE7A93}" presName="bgRect" presStyleLbl="bgShp" presStyleIdx="1" presStyleCnt="3"/>
      <dgm:spPr>
        <a:noFill/>
      </dgm:spPr>
    </dgm:pt>
    <dgm:pt modelId="{DD89E52E-BD7A-4C50-8F6A-59F4950ADEE5}" type="pres">
      <dgm:prSet presAssocID="{A0EDA91D-3D9F-4002-AA74-7DDE90CE7A93}" presName="iconRect" presStyleLbl="node1" presStyleIdx="1" presStyleCnt="3" custLinFactNeighborX="-3904" custLinFactNeighborY="-1197"/>
      <dgm:spPr>
        <a:solidFill>
          <a:srgbClr val="F5C05B"/>
        </a:solidFill>
      </dgm:spPr>
    </dgm:pt>
    <dgm:pt modelId="{9292CAD0-B2D4-418C-8C53-CD8691596162}" type="pres">
      <dgm:prSet presAssocID="{A0EDA91D-3D9F-4002-AA74-7DDE90CE7A93}" presName="spaceRect" presStyleCnt="0"/>
      <dgm:spPr/>
    </dgm:pt>
    <dgm:pt modelId="{DA2389B6-B4A6-4520-BF8A-3E643DB75639}" type="pres">
      <dgm:prSet presAssocID="{A0EDA91D-3D9F-4002-AA74-7DDE90CE7A93}" presName="parTx" presStyleLbl="revTx" presStyleIdx="1" presStyleCnt="3" custScaleX="111687">
        <dgm:presLayoutVars>
          <dgm:chMax val="0"/>
          <dgm:chPref val="0"/>
        </dgm:presLayoutVars>
      </dgm:prSet>
      <dgm:spPr/>
    </dgm:pt>
    <dgm:pt modelId="{05033849-CCD7-4335-9985-321158F1B4E0}" type="pres">
      <dgm:prSet presAssocID="{81E7C065-4FB2-44AE-B2C2-A40198BDAE1B}" presName="sibTrans" presStyleCnt="0"/>
      <dgm:spPr/>
    </dgm:pt>
    <dgm:pt modelId="{B19DD5B6-60D7-45CE-BF06-3E0803CF612F}" type="pres">
      <dgm:prSet presAssocID="{20CC8BBA-BD4C-4689-A138-7D7712CBEFDB}" presName="compNode" presStyleCnt="0"/>
      <dgm:spPr/>
    </dgm:pt>
    <dgm:pt modelId="{5F0BFC84-084D-4C85-9297-11A42D0B7FF8}" type="pres">
      <dgm:prSet presAssocID="{20CC8BBA-BD4C-4689-A138-7D7712CBEFDB}" presName="bgRect" presStyleLbl="bgShp" presStyleIdx="2" presStyleCnt="3"/>
      <dgm:spPr>
        <a:noFill/>
      </dgm:spPr>
    </dgm:pt>
    <dgm:pt modelId="{79666553-F21C-4491-98D3-ABA5B0C0BEBF}" type="pres">
      <dgm:prSet presAssocID="{20CC8BBA-BD4C-4689-A138-7D7712CBEFDB}" presName="iconRect" presStyleLbl="node1" presStyleIdx="2" presStyleCnt="3" custLinFactNeighborX="-3904" custLinFactNeighborY="-1571"/>
      <dgm:spPr>
        <a:solidFill>
          <a:srgbClr val="F5C05B"/>
        </a:solidFill>
      </dgm:spPr>
    </dgm:pt>
    <dgm:pt modelId="{BB38AB0F-ED49-4DDF-A4D1-F9B36EF3627B}" type="pres">
      <dgm:prSet presAssocID="{20CC8BBA-BD4C-4689-A138-7D7712CBEFDB}" presName="spaceRect" presStyleCnt="0"/>
      <dgm:spPr/>
    </dgm:pt>
    <dgm:pt modelId="{BA0B568E-E270-49D2-9603-1A302BE7D9A3}" type="pres">
      <dgm:prSet presAssocID="{20CC8BBA-BD4C-4689-A138-7D7712CBEFDB}" presName="parTx" presStyleLbl="revTx" presStyleIdx="2" presStyleCnt="3" custScaleX="110413">
        <dgm:presLayoutVars>
          <dgm:chMax val="0"/>
          <dgm:chPref val="0"/>
        </dgm:presLayoutVars>
      </dgm:prSet>
      <dgm:spPr/>
    </dgm:pt>
  </dgm:ptLst>
  <dgm:cxnLst>
    <dgm:cxn modelId="{E8D50E2C-43EB-43D5-BAD9-208CF36D3E52}" type="presOf" srcId="{A0EDA91D-3D9F-4002-AA74-7DDE90CE7A93}" destId="{DA2389B6-B4A6-4520-BF8A-3E643DB75639}" srcOrd="0" destOrd="0" presId="urn:microsoft.com/office/officeart/2018/2/layout/IconVerticalSolidList"/>
    <dgm:cxn modelId="{C49CB741-36AC-43E1-85B0-ECB3A43B2CF2}" type="presOf" srcId="{9D997B68-3518-4CFD-9EA9-1F35257E5F1B}" destId="{3FFA3B37-4F0A-4976-AA79-8B25D46CF6F0}" srcOrd="0" destOrd="0" presId="urn:microsoft.com/office/officeart/2018/2/layout/IconVerticalSolidList"/>
    <dgm:cxn modelId="{8CCD5B4A-2C62-41A7-B40C-DC4C8EDCA092}" type="presOf" srcId="{20CC8BBA-BD4C-4689-A138-7D7712CBEFDB}" destId="{BA0B568E-E270-49D2-9603-1A302BE7D9A3}" srcOrd="0" destOrd="0" presId="urn:microsoft.com/office/officeart/2018/2/layout/IconVerticalSolidList"/>
    <dgm:cxn modelId="{FE45D84F-E078-4FB2-A4F4-693EE0858A7B}" srcId="{9D997B68-3518-4CFD-9EA9-1F35257E5F1B}" destId="{A8A074C4-6852-4466-AADE-DD8679420229}" srcOrd="0" destOrd="0" parTransId="{1CB29881-D67A-4CEA-9FC1-F3174B975662}" sibTransId="{67D1D96F-6DBF-4A6A-AC7A-8013FA7B0C54}"/>
    <dgm:cxn modelId="{5A65A076-13E2-4A8F-AC09-2BDD7E2AFF39}" srcId="{9D997B68-3518-4CFD-9EA9-1F35257E5F1B}" destId="{A0EDA91D-3D9F-4002-AA74-7DDE90CE7A93}" srcOrd="1" destOrd="0" parTransId="{617F0BD9-641C-4795-93FA-CF1679A50B1B}" sibTransId="{81E7C065-4FB2-44AE-B2C2-A40198BDAE1B}"/>
    <dgm:cxn modelId="{44CCC6AB-CE01-44BC-B431-83CCE9BD09BF}" type="presOf" srcId="{A8A074C4-6852-4466-AADE-DD8679420229}" destId="{1692932B-434D-4B1D-9D74-A0D9B6A53E9D}" srcOrd="0" destOrd="0" presId="urn:microsoft.com/office/officeart/2018/2/layout/IconVerticalSolidList"/>
    <dgm:cxn modelId="{B19773FF-5150-4265-A742-892F459655E8}" srcId="{9D997B68-3518-4CFD-9EA9-1F35257E5F1B}" destId="{20CC8BBA-BD4C-4689-A138-7D7712CBEFDB}" srcOrd="2" destOrd="0" parTransId="{27B895FA-BBA4-4B34-A058-AD6FE7F03C78}" sibTransId="{F6F7C488-84B9-4E37-81BD-2B64864C361E}"/>
    <dgm:cxn modelId="{79943477-3602-48B8-A0E1-FF6C9278DBFB}" type="presParOf" srcId="{3FFA3B37-4F0A-4976-AA79-8B25D46CF6F0}" destId="{AB7ECA51-6ADD-4AB1-B62D-F2D33063A787}" srcOrd="0" destOrd="0" presId="urn:microsoft.com/office/officeart/2018/2/layout/IconVerticalSolidList"/>
    <dgm:cxn modelId="{2F1E46A6-F251-414C-9CF9-42D29B06AA2E}" type="presParOf" srcId="{AB7ECA51-6ADD-4AB1-B62D-F2D33063A787}" destId="{839E1447-F543-4E29-987E-34ED3759658F}" srcOrd="0" destOrd="0" presId="urn:microsoft.com/office/officeart/2018/2/layout/IconVerticalSolidList"/>
    <dgm:cxn modelId="{1C02ECE6-A6A6-4570-9F94-0BBAF3C21B8F}" type="presParOf" srcId="{AB7ECA51-6ADD-4AB1-B62D-F2D33063A787}" destId="{F5B282B8-5C8A-47EA-8881-86782DB52B56}" srcOrd="1" destOrd="0" presId="urn:microsoft.com/office/officeart/2018/2/layout/IconVerticalSolidList"/>
    <dgm:cxn modelId="{B69EDF63-533F-4247-BFF9-94431C4743FA}" type="presParOf" srcId="{AB7ECA51-6ADD-4AB1-B62D-F2D33063A787}" destId="{5FEF30EF-62AD-4B15-8935-FA5859298A18}" srcOrd="2" destOrd="0" presId="urn:microsoft.com/office/officeart/2018/2/layout/IconVerticalSolidList"/>
    <dgm:cxn modelId="{F6F4F86A-E66F-4613-8CEE-17C82CEF2A4B}" type="presParOf" srcId="{AB7ECA51-6ADD-4AB1-B62D-F2D33063A787}" destId="{1692932B-434D-4B1D-9D74-A0D9B6A53E9D}" srcOrd="3" destOrd="0" presId="urn:microsoft.com/office/officeart/2018/2/layout/IconVerticalSolidList"/>
    <dgm:cxn modelId="{F06D0783-F5F5-4307-8636-48502506D759}" type="presParOf" srcId="{3FFA3B37-4F0A-4976-AA79-8B25D46CF6F0}" destId="{0D2D476F-25B3-47B8-B2D4-0823FBD75DA0}" srcOrd="1" destOrd="0" presId="urn:microsoft.com/office/officeart/2018/2/layout/IconVerticalSolidList"/>
    <dgm:cxn modelId="{D133AC80-FE04-454F-9F19-5D25A2BC1D48}" type="presParOf" srcId="{3FFA3B37-4F0A-4976-AA79-8B25D46CF6F0}" destId="{BAD4FFB2-79B5-439F-AC98-5F4350BF4DDC}" srcOrd="2" destOrd="0" presId="urn:microsoft.com/office/officeart/2018/2/layout/IconVerticalSolidList"/>
    <dgm:cxn modelId="{CB6A5959-8749-4559-A059-D57794227178}" type="presParOf" srcId="{BAD4FFB2-79B5-439F-AC98-5F4350BF4DDC}" destId="{50033466-966E-46D6-BF01-87F25CCDB746}" srcOrd="0" destOrd="0" presId="urn:microsoft.com/office/officeart/2018/2/layout/IconVerticalSolidList"/>
    <dgm:cxn modelId="{1C9E31B4-7E39-4EAA-86F6-4BECAF22D7A0}" type="presParOf" srcId="{BAD4FFB2-79B5-439F-AC98-5F4350BF4DDC}" destId="{DD89E52E-BD7A-4C50-8F6A-59F4950ADEE5}" srcOrd="1" destOrd="0" presId="urn:microsoft.com/office/officeart/2018/2/layout/IconVerticalSolidList"/>
    <dgm:cxn modelId="{6C5DFFA4-76F6-4349-B0B8-CF8A93D2818A}" type="presParOf" srcId="{BAD4FFB2-79B5-439F-AC98-5F4350BF4DDC}" destId="{9292CAD0-B2D4-418C-8C53-CD8691596162}" srcOrd="2" destOrd="0" presId="urn:microsoft.com/office/officeart/2018/2/layout/IconVerticalSolidList"/>
    <dgm:cxn modelId="{7F8E9AC7-84D6-4998-8472-1F9E6EF97CFC}" type="presParOf" srcId="{BAD4FFB2-79B5-439F-AC98-5F4350BF4DDC}" destId="{DA2389B6-B4A6-4520-BF8A-3E643DB75639}" srcOrd="3" destOrd="0" presId="urn:microsoft.com/office/officeart/2018/2/layout/IconVerticalSolidList"/>
    <dgm:cxn modelId="{A5A0B871-FDA7-4054-8948-77465CEB2780}" type="presParOf" srcId="{3FFA3B37-4F0A-4976-AA79-8B25D46CF6F0}" destId="{05033849-CCD7-4335-9985-321158F1B4E0}" srcOrd="3" destOrd="0" presId="urn:microsoft.com/office/officeart/2018/2/layout/IconVerticalSolidList"/>
    <dgm:cxn modelId="{8B1FA250-C6E2-4F14-A2D5-AA001839B3F9}" type="presParOf" srcId="{3FFA3B37-4F0A-4976-AA79-8B25D46CF6F0}" destId="{B19DD5B6-60D7-45CE-BF06-3E0803CF612F}" srcOrd="4" destOrd="0" presId="urn:microsoft.com/office/officeart/2018/2/layout/IconVerticalSolidList"/>
    <dgm:cxn modelId="{78C06BDF-DA93-4189-A9B9-D367810FB369}" type="presParOf" srcId="{B19DD5B6-60D7-45CE-BF06-3E0803CF612F}" destId="{5F0BFC84-084D-4C85-9297-11A42D0B7FF8}" srcOrd="0" destOrd="0" presId="urn:microsoft.com/office/officeart/2018/2/layout/IconVerticalSolidList"/>
    <dgm:cxn modelId="{48ADECF6-CBCB-4E2E-9E47-57B26C36C28E}" type="presParOf" srcId="{B19DD5B6-60D7-45CE-BF06-3E0803CF612F}" destId="{79666553-F21C-4491-98D3-ABA5B0C0BEBF}" srcOrd="1" destOrd="0" presId="urn:microsoft.com/office/officeart/2018/2/layout/IconVerticalSolidList"/>
    <dgm:cxn modelId="{298C033C-CC30-497E-AE41-F18D7EF4CA2D}" type="presParOf" srcId="{B19DD5B6-60D7-45CE-BF06-3E0803CF612F}" destId="{BB38AB0F-ED49-4DDF-A4D1-F9B36EF3627B}" srcOrd="2" destOrd="0" presId="urn:microsoft.com/office/officeart/2018/2/layout/IconVerticalSolidList"/>
    <dgm:cxn modelId="{EEC88207-5EA4-4F0A-ACEA-708E9D992DF4}" type="presParOf" srcId="{B19DD5B6-60D7-45CE-BF06-3E0803CF612F}" destId="{BA0B568E-E270-49D2-9603-1A302BE7D9A3}" srcOrd="3" destOrd="0" presId="urn:microsoft.com/office/officeart/2018/2/layout/IconVerticalSolidList"/>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9E1447-F543-4E29-987E-34ED3759658F}">
      <dsp:nvSpPr>
        <dsp:cNvPr id="0" name=""/>
        <dsp:cNvSpPr/>
      </dsp:nvSpPr>
      <dsp:spPr>
        <a:xfrm>
          <a:off x="-110243" y="7428"/>
          <a:ext cx="6025896" cy="1127378"/>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F5B282B8-5C8A-47EA-8881-86782DB52B56}">
      <dsp:nvSpPr>
        <dsp:cNvPr id="0" name=""/>
        <dsp:cNvSpPr/>
      </dsp:nvSpPr>
      <dsp:spPr>
        <a:xfrm>
          <a:off x="206533" y="254063"/>
          <a:ext cx="621270" cy="620058"/>
        </a:xfrm>
        <a:prstGeom prst="rect">
          <a:avLst/>
        </a:prstGeom>
        <a:solidFill>
          <a:srgbClr val="F5C05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92932B-434D-4B1D-9D74-A0D9B6A53E9D}">
      <dsp:nvSpPr>
        <dsp:cNvPr id="0" name=""/>
        <dsp:cNvSpPr/>
      </dsp:nvSpPr>
      <dsp:spPr>
        <a:xfrm>
          <a:off x="940529" y="7428"/>
          <a:ext cx="5175271" cy="1128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431" tIns="119431" rIns="119431" bIns="119431" numCol="1" spcCol="1270" anchor="ctr" anchorCtr="0">
          <a:noAutofit/>
        </a:bodyPr>
        <a:lstStyle/>
        <a:p>
          <a:pPr marL="0" lvl="0" indent="0" algn="l" defTabSz="889000">
            <a:lnSpc>
              <a:spcPct val="100000"/>
            </a:lnSpc>
            <a:spcBef>
              <a:spcPct val="0"/>
            </a:spcBef>
            <a:spcAft>
              <a:spcPct val="35000"/>
            </a:spcAft>
            <a:buNone/>
          </a:pPr>
          <a:r>
            <a:rPr lang="es-ES" sz="2000" kern="1200" dirty="0">
              <a:solidFill>
                <a:srgbClr val="085156"/>
              </a:solidFill>
            </a:rPr>
            <a:t>La producción y el desperdicio de alimentos no es la única fuente de daño ambiental en la industria de servicios alimentarios.</a:t>
          </a:r>
          <a:endParaRPr lang="en-US" sz="2000" kern="1200" dirty="0">
            <a:solidFill>
              <a:srgbClr val="085156"/>
            </a:solidFill>
          </a:endParaRPr>
        </a:p>
      </dsp:txBody>
      <dsp:txXfrm>
        <a:off x="940529" y="7428"/>
        <a:ext cx="5175271" cy="1128480"/>
      </dsp:txXfrm>
    </dsp:sp>
    <dsp:sp modelId="{50033466-966E-46D6-BF01-87F25CCDB746}">
      <dsp:nvSpPr>
        <dsp:cNvPr id="0" name=""/>
        <dsp:cNvSpPr/>
      </dsp:nvSpPr>
      <dsp:spPr>
        <a:xfrm>
          <a:off x="-110243" y="1409479"/>
          <a:ext cx="6025896" cy="1127378"/>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DD89E52E-BD7A-4C50-8F6A-59F4950ADEE5}">
      <dsp:nvSpPr>
        <dsp:cNvPr id="0" name=""/>
        <dsp:cNvSpPr/>
      </dsp:nvSpPr>
      <dsp:spPr>
        <a:xfrm>
          <a:off x="206533" y="1655717"/>
          <a:ext cx="621270" cy="620058"/>
        </a:xfrm>
        <a:prstGeom prst="rect">
          <a:avLst/>
        </a:prstGeom>
        <a:solidFill>
          <a:srgbClr val="F5C05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2389B6-B4A6-4520-BF8A-3E643DB75639}">
      <dsp:nvSpPr>
        <dsp:cNvPr id="0" name=""/>
        <dsp:cNvSpPr/>
      </dsp:nvSpPr>
      <dsp:spPr>
        <a:xfrm>
          <a:off x="920191" y="1409479"/>
          <a:ext cx="5215948" cy="1128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431" tIns="119431" rIns="119431" bIns="119431" numCol="1" spcCol="1270" anchor="ctr" anchorCtr="0">
          <a:noAutofit/>
        </a:bodyPr>
        <a:lstStyle/>
        <a:p>
          <a:pPr marL="0" lvl="0" indent="0" algn="l" defTabSz="889000">
            <a:lnSpc>
              <a:spcPct val="90000"/>
            </a:lnSpc>
            <a:spcBef>
              <a:spcPct val="0"/>
            </a:spcBef>
            <a:spcAft>
              <a:spcPct val="35000"/>
            </a:spcAft>
            <a:buNone/>
          </a:pPr>
          <a:endParaRPr lang="es-ES" sz="2000" kern="1200" dirty="0">
            <a:solidFill>
              <a:srgbClr val="085156"/>
            </a:solidFill>
          </a:endParaRPr>
        </a:p>
        <a:p>
          <a:pPr marL="0" lvl="0" indent="0" algn="l" defTabSz="889000">
            <a:lnSpc>
              <a:spcPct val="90000"/>
            </a:lnSpc>
            <a:spcBef>
              <a:spcPct val="0"/>
            </a:spcBef>
            <a:spcAft>
              <a:spcPct val="35000"/>
            </a:spcAft>
            <a:buNone/>
          </a:pPr>
          <a:r>
            <a:rPr lang="es-ES" sz="2000" kern="1200" dirty="0">
              <a:solidFill>
                <a:srgbClr val="085156"/>
              </a:solidFill>
            </a:rPr>
            <a:t>La producción de plástico impulsa la industria de los combustibles fósiles, además de contaminar nuestros mares y contaminar nuestros recursos naturales.</a:t>
          </a:r>
          <a:endParaRPr lang="en-US" sz="2000" kern="1200" dirty="0">
            <a:solidFill>
              <a:srgbClr val="085156"/>
            </a:solidFill>
          </a:endParaRPr>
        </a:p>
      </dsp:txBody>
      <dsp:txXfrm>
        <a:off x="920191" y="1409479"/>
        <a:ext cx="5215948" cy="1128480"/>
      </dsp:txXfrm>
    </dsp:sp>
    <dsp:sp modelId="{5F0BFC84-084D-4C85-9297-11A42D0B7FF8}">
      <dsp:nvSpPr>
        <dsp:cNvPr id="0" name=""/>
        <dsp:cNvSpPr/>
      </dsp:nvSpPr>
      <dsp:spPr>
        <a:xfrm>
          <a:off x="-110243" y="2811531"/>
          <a:ext cx="6025896" cy="1127378"/>
        </a:xfrm>
        <a:prstGeom prst="roundRect">
          <a:avLst>
            <a:gd name="adj" fmla="val 10000"/>
          </a:avLst>
        </a:prstGeom>
        <a:noFill/>
        <a:ln>
          <a:noFill/>
        </a:ln>
        <a:effectLst/>
      </dsp:spPr>
      <dsp:style>
        <a:lnRef idx="0">
          <a:scrgbClr r="0" g="0" b="0"/>
        </a:lnRef>
        <a:fillRef idx="1">
          <a:scrgbClr r="0" g="0" b="0"/>
        </a:fillRef>
        <a:effectRef idx="0">
          <a:scrgbClr r="0" g="0" b="0"/>
        </a:effectRef>
        <a:fontRef idx="minor"/>
      </dsp:style>
    </dsp:sp>
    <dsp:sp modelId="{79666553-F21C-4491-98D3-ABA5B0C0BEBF}">
      <dsp:nvSpPr>
        <dsp:cNvPr id="0" name=""/>
        <dsp:cNvSpPr/>
      </dsp:nvSpPr>
      <dsp:spPr>
        <a:xfrm>
          <a:off x="206533" y="3055450"/>
          <a:ext cx="621270" cy="620058"/>
        </a:xfrm>
        <a:prstGeom prst="rect">
          <a:avLst/>
        </a:prstGeom>
        <a:solidFill>
          <a:srgbClr val="F5C05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A0B568E-E270-49D2-9603-1A302BE7D9A3}">
      <dsp:nvSpPr>
        <dsp:cNvPr id="0" name=""/>
        <dsp:cNvSpPr/>
      </dsp:nvSpPr>
      <dsp:spPr>
        <a:xfrm>
          <a:off x="949939" y="2811531"/>
          <a:ext cx="5156450" cy="11284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9431" tIns="119431" rIns="119431" bIns="119431" numCol="1" spcCol="1270" anchor="ctr" anchorCtr="0">
          <a:noAutofit/>
        </a:bodyPr>
        <a:lstStyle/>
        <a:p>
          <a:pPr marL="0" lvl="0" indent="0" algn="l" defTabSz="889000" rtl="0">
            <a:lnSpc>
              <a:spcPct val="90000"/>
            </a:lnSpc>
            <a:spcBef>
              <a:spcPct val="0"/>
            </a:spcBef>
            <a:spcAft>
              <a:spcPct val="35000"/>
            </a:spcAft>
            <a:buNone/>
          </a:pPr>
          <a:endParaRPr lang="es-ES" sz="2000" b="0" kern="1200" dirty="0">
            <a:solidFill>
              <a:srgbClr val="085156"/>
            </a:solidFill>
            <a:latin typeface="+mn-lt"/>
          </a:endParaRPr>
        </a:p>
        <a:p>
          <a:pPr marL="0" lvl="0" indent="0" algn="l" defTabSz="889000">
            <a:lnSpc>
              <a:spcPct val="90000"/>
            </a:lnSpc>
            <a:spcBef>
              <a:spcPct val="0"/>
            </a:spcBef>
            <a:spcAft>
              <a:spcPct val="35000"/>
            </a:spcAft>
            <a:buNone/>
          </a:pPr>
          <a:r>
            <a:rPr lang="es-ES" sz="2000" b="0" kern="1200" dirty="0">
              <a:solidFill>
                <a:srgbClr val="085156"/>
              </a:solidFill>
              <a:latin typeface="+mn-lt"/>
            </a:rPr>
            <a:t>Como empresas de servicios de alimentos, es importante buscar oportunidades para eliminar todos los desechos dañinos.</a:t>
          </a:r>
          <a:endParaRPr lang="en-US" sz="2000" b="0" kern="1200" dirty="0">
            <a:solidFill>
              <a:srgbClr val="085156"/>
            </a:solidFill>
            <a:latin typeface="+mn-lt"/>
          </a:endParaRPr>
        </a:p>
      </dsp:txBody>
      <dsp:txXfrm>
        <a:off x="949939" y="2811531"/>
        <a:ext cx="5156450" cy="112848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6-02T10:09:41.344"/>
    </inkml:context>
    <inkml:brush xml:id="br0">
      <inkml:brushProperty name="width" value="0.1" units="cm"/>
      <inkml:brushProperty name="height" value="0.6" units="cm"/>
      <inkml:brushProperty name="color" value="#849398"/>
      <inkml:brushProperty name="ignorePressure" value="1"/>
      <inkml:brushProperty name="inkEffects" value="pencil"/>
    </inkml:brush>
  </inkml:definitions>
  <inkml:trace contextRef="#ctx0" brushRef="#br0">0 1,'0'0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C2BBE5-951B-7448-9280-3E5E86F1213F}" type="datetimeFigureOut">
              <a:rPr lang="en-US" smtClean="0"/>
              <a:t>1/24/22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4A299-DD6E-4F4E-AAAF-972CE464E941}" type="slidenum">
              <a:rPr lang="en-US" smtClean="0"/>
              <a:t>‹#›</a:t>
            </a:fld>
            <a:endParaRPr lang="en-US"/>
          </a:p>
        </p:txBody>
      </p:sp>
    </p:spTree>
    <p:extLst>
      <p:ext uri="{BB962C8B-B14F-4D97-AF65-F5344CB8AC3E}">
        <p14:creationId xmlns:p14="http://schemas.microsoft.com/office/powerpoint/2010/main" val="1035067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ED4A299-DD6E-4F4E-AAAF-972CE464E941}" type="slidenum">
              <a:rPr lang="en-US" smtClean="0"/>
              <a:t>8</a:t>
            </a:fld>
            <a:endParaRPr lang="en-US"/>
          </a:p>
        </p:txBody>
      </p:sp>
    </p:spTree>
    <p:extLst>
      <p:ext uri="{BB962C8B-B14F-4D97-AF65-F5344CB8AC3E}">
        <p14:creationId xmlns:p14="http://schemas.microsoft.com/office/powerpoint/2010/main" val="1873815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17</a:t>
            </a:fld>
            <a:endParaRPr lang="en-US"/>
          </a:p>
        </p:txBody>
      </p:sp>
    </p:spTree>
    <p:extLst>
      <p:ext uri="{BB962C8B-B14F-4D97-AF65-F5344CB8AC3E}">
        <p14:creationId xmlns:p14="http://schemas.microsoft.com/office/powerpoint/2010/main" val="2395458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25</a:t>
            </a:fld>
            <a:endParaRPr lang="en-US"/>
          </a:p>
        </p:txBody>
      </p:sp>
    </p:spTree>
    <p:extLst>
      <p:ext uri="{BB962C8B-B14F-4D97-AF65-F5344CB8AC3E}">
        <p14:creationId xmlns:p14="http://schemas.microsoft.com/office/powerpoint/2010/main" val="2441380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 changed this from re-use reduce recycle – I think this a more widely accepted version and also fits into circularity better </a:t>
            </a:r>
          </a:p>
        </p:txBody>
      </p:sp>
      <p:sp>
        <p:nvSpPr>
          <p:cNvPr id="4" name="Slide Number Placeholder 3"/>
          <p:cNvSpPr>
            <a:spLocks noGrp="1"/>
          </p:cNvSpPr>
          <p:nvPr>
            <p:ph type="sldNum" sz="quarter" idx="5"/>
          </p:nvPr>
        </p:nvSpPr>
        <p:spPr/>
        <p:txBody>
          <a:bodyPr/>
          <a:lstStyle/>
          <a:p>
            <a:fld id="{9ED4A299-DD6E-4F4E-AAAF-972CE464E941}" type="slidenum">
              <a:rPr lang="en-US" smtClean="0"/>
              <a:t>53</a:t>
            </a:fld>
            <a:endParaRPr lang="en-US"/>
          </a:p>
        </p:txBody>
      </p:sp>
    </p:spTree>
    <p:extLst>
      <p:ext uri="{BB962C8B-B14F-4D97-AF65-F5344CB8AC3E}">
        <p14:creationId xmlns:p14="http://schemas.microsoft.com/office/powerpoint/2010/main" val="547925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7848AD-6592-B642-AC77-A3318D8B851F}" type="datetimeFigureOut">
              <a:rPr lang="en-US" smtClean="0"/>
              <a:t>1/24/22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with text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cxnSp>
        <p:nvCxnSpPr>
          <p:cNvPr id="54" name="Straight Connector 53">
            <a:extLst>
              <a:ext uri="{FF2B5EF4-FFF2-40B4-BE49-F238E27FC236}">
                <a16:creationId xmlns:a16="http://schemas.microsoft.com/office/drawing/2014/main" id="{97400C71-AB78-0A42-AB2E-8469E97585C9}"/>
              </a:ext>
            </a:extLst>
          </p:cNvPr>
          <p:cNvCxnSpPr/>
          <p:nvPr userDrawn="1"/>
        </p:nvCxnSpPr>
        <p:spPr>
          <a:xfrm flipH="1">
            <a:off x="6234807" y="1711826"/>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55" name="Text Placeholder 23">
            <a:extLst>
              <a:ext uri="{FF2B5EF4-FFF2-40B4-BE49-F238E27FC236}">
                <a16:creationId xmlns:a16="http://schemas.microsoft.com/office/drawing/2014/main" id="{A85599C3-DEB6-F941-B964-10AF6B4D0C79}"/>
              </a:ext>
            </a:extLst>
          </p:cNvPr>
          <p:cNvSpPr>
            <a:spLocks noGrp="1"/>
          </p:cNvSpPr>
          <p:nvPr>
            <p:ph type="body" sz="quarter" idx="16" hasCustomPrompt="1"/>
          </p:nvPr>
        </p:nvSpPr>
        <p:spPr>
          <a:xfrm>
            <a:off x="6318620" y="819599"/>
            <a:ext cx="5279028"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56" name="Text Placeholder 25">
            <a:extLst>
              <a:ext uri="{FF2B5EF4-FFF2-40B4-BE49-F238E27FC236}">
                <a16:creationId xmlns:a16="http://schemas.microsoft.com/office/drawing/2014/main" id="{17724B10-6126-564F-A5D3-887B140EE4C1}"/>
              </a:ext>
            </a:extLst>
          </p:cNvPr>
          <p:cNvSpPr>
            <a:spLocks noGrp="1"/>
          </p:cNvSpPr>
          <p:nvPr>
            <p:ph type="body" sz="quarter" idx="17" hasCustomPrompt="1"/>
          </p:nvPr>
        </p:nvSpPr>
        <p:spPr>
          <a:xfrm>
            <a:off x="6325568" y="1953078"/>
            <a:ext cx="5273104" cy="3947440"/>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5" name="Freeform 14">
            <a:extLst>
              <a:ext uri="{FF2B5EF4-FFF2-40B4-BE49-F238E27FC236}">
                <a16:creationId xmlns:a16="http://schemas.microsoft.com/office/drawing/2014/main" id="{AD0D5CAB-74C1-0E43-849C-A45CF04F6F04}"/>
              </a:ext>
            </a:extLst>
          </p:cNvPr>
          <p:cNvSpPr/>
          <p:nvPr userDrawn="1"/>
        </p:nvSpPr>
        <p:spPr>
          <a:xfrm>
            <a:off x="-105413" y="-1"/>
            <a:ext cx="6298404" cy="5900507"/>
          </a:xfrm>
          <a:custGeom>
            <a:avLst/>
            <a:gdLst>
              <a:gd name="connsiteX0" fmla="*/ 196547 w 6298404"/>
              <a:gd name="connsiteY0" fmla="*/ 0 h 5900507"/>
              <a:gd name="connsiteX1" fmla="*/ 926203 w 6298404"/>
              <a:gd name="connsiteY1" fmla="*/ 0 h 5900507"/>
              <a:gd name="connsiteX2" fmla="*/ 926203 w 6298404"/>
              <a:gd name="connsiteY2" fmla="*/ 4 h 5900507"/>
              <a:gd name="connsiteX3" fmla="*/ 6298404 w 6298404"/>
              <a:gd name="connsiteY3" fmla="*/ 4 h 5900507"/>
              <a:gd name="connsiteX4" fmla="*/ 6296454 w 6298404"/>
              <a:gd name="connsiteY4" fmla="*/ 44068 h 5900507"/>
              <a:gd name="connsiteX5" fmla="*/ 5516773 w 6298404"/>
              <a:gd name="connsiteY5" fmla="*/ 2716164 h 5900507"/>
              <a:gd name="connsiteX6" fmla="*/ 5369892 w 6298404"/>
              <a:gd name="connsiteY6" fmla="*/ 2976396 h 5900507"/>
              <a:gd name="connsiteX7" fmla="*/ 5373199 w 6298404"/>
              <a:gd name="connsiteY7" fmla="*/ 2976396 h 5900507"/>
              <a:gd name="connsiteX8" fmla="*/ 5254947 w 6298404"/>
              <a:gd name="connsiteY8" fmla="*/ 3174684 h 5900507"/>
              <a:gd name="connsiteX9" fmla="*/ 1199384 w 6298404"/>
              <a:gd name="connsiteY9" fmla="*/ 5871229 h 5900507"/>
              <a:gd name="connsiteX10" fmla="*/ 690892 w 6298404"/>
              <a:gd name="connsiteY10" fmla="*/ 5900504 h 5900507"/>
              <a:gd name="connsiteX11" fmla="*/ 690892 w 6298404"/>
              <a:gd name="connsiteY11" fmla="*/ 5900507 h 5900507"/>
              <a:gd name="connsiteX12" fmla="*/ 0 w 6298404"/>
              <a:gd name="connsiteY12" fmla="*/ 5900507 h 5900507"/>
              <a:gd name="connsiteX13" fmla="*/ 0 w 6298404"/>
              <a:gd name="connsiteY13" fmla="*/ 11319 h 5900507"/>
              <a:gd name="connsiteX14" fmla="*/ 196547 w 6298404"/>
              <a:gd name="connsiteY14" fmla="*/ 4 h 590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8404" h="5900507">
                <a:moveTo>
                  <a:pt x="196547" y="0"/>
                </a:moveTo>
                <a:lnTo>
                  <a:pt x="926203" y="0"/>
                </a:lnTo>
                <a:lnTo>
                  <a:pt x="926203" y="4"/>
                </a:lnTo>
                <a:lnTo>
                  <a:pt x="6298404" y="4"/>
                </a:lnTo>
                <a:lnTo>
                  <a:pt x="6296454" y="44068"/>
                </a:lnTo>
                <a:cubicBezTo>
                  <a:pt x="6210068" y="1013921"/>
                  <a:pt x="5936180" y="1920575"/>
                  <a:pt x="5516773" y="2716164"/>
                </a:cubicBezTo>
                <a:lnTo>
                  <a:pt x="5369892" y="2976396"/>
                </a:lnTo>
                <a:lnTo>
                  <a:pt x="5373199" y="2976396"/>
                </a:lnTo>
                <a:lnTo>
                  <a:pt x="5254947" y="3174684"/>
                </a:lnTo>
                <a:cubicBezTo>
                  <a:pt x="4330127" y="4657442"/>
                  <a:pt x="2871902" y="5677569"/>
                  <a:pt x="1199384" y="5871229"/>
                </a:cubicBezTo>
                <a:lnTo>
                  <a:pt x="690892" y="5900504"/>
                </a:lnTo>
                <a:lnTo>
                  <a:pt x="690892" y="5900507"/>
                </a:lnTo>
                <a:lnTo>
                  <a:pt x="0" y="5900507"/>
                </a:lnTo>
                <a:lnTo>
                  <a:pt x="0" y="11319"/>
                </a:lnTo>
                <a:lnTo>
                  <a:pt x="196547" y="4"/>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a:extLst>
              <a:ext uri="{FF2B5EF4-FFF2-40B4-BE49-F238E27FC236}">
                <a16:creationId xmlns:a16="http://schemas.microsoft.com/office/drawing/2014/main" id="{2CFCBA6A-C5E2-0E4D-9DE3-A035457BCA97}"/>
              </a:ext>
            </a:extLst>
          </p:cNvPr>
          <p:cNvSpPr/>
          <p:nvPr userDrawn="1"/>
        </p:nvSpPr>
        <p:spPr>
          <a:xfrm>
            <a:off x="2003112" y="4635607"/>
            <a:ext cx="3558128" cy="1580866"/>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3405197" y="290260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334798" y="49016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471763" y="729295"/>
            <a:ext cx="3579566"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Tree>
    <p:extLst>
      <p:ext uri="{BB962C8B-B14F-4D97-AF65-F5344CB8AC3E}">
        <p14:creationId xmlns:p14="http://schemas.microsoft.com/office/powerpoint/2010/main" val="2540343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1">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868A4150-27D0-EE42-9E82-1DE8CF8D2C73}"/>
              </a:ext>
            </a:extLst>
          </p:cNvPr>
          <p:cNvSpPr/>
          <p:nvPr userDrawn="1"/>
        </p:nvSpPr>
        <p:spPr>
          <a:xfrm flipH="1">
            <a:off x="4903" y="0"/>
            <a:ext cx="12164526" cy="5589422"/>
          </a:xfrm>
          <a:custGeom>
            <a:avLst/>
            <a:gdLst>
              <a:gd name="connsiteX0" fmla="*/ 6362307 w 12164526"/>
              <a:gd name="connsiteY0" fmla="*/ 0 h 5589422"/>
              <a:gd name="connsiteX1" fmla="*/ 5574245 w 12164526"/>
              <a:gd name="connsiteY1" fmla="*/ 0 h 5589422"/>
              <a:gd name="connsiteX2" fmla="*/ 5574245 w 12164526"/>
              <a:gd name="connsiteY2" fmla="*/ 3 h 5589422"/>
              <a:gd name="connsiteX3" fmla="*/ 5025051 w 12164526"/>
              <a:gd name="connsiteY3" fmla="*/ 27735 h 5589422"/>
              <a:gd name="connsiteX4" fmla="*/ 499395 w 12164526"/>
              <a:gd name="connsiteY4" fmla="*/ 2796044 h 5589422"/>
              <a:gd name="connsiteX5" fmla="*/ 448395 w 12164526"/>
              <a:gd name="connsiteY5" fmla="*/ 2878297 h 5589422"/>
              <a:gd name="connsiteX6" fmla="*/ 427850 w 12164526"/>
              <a:gd name="connsiteY6" fmla="*/ 2909516 h 5589422"/>
              <a:gd name="connsiteX7" fmla="*/ 92971 w 12164526"/>
              <a:gd name="connsiteY7" fmla="*/ 3514992 h 5589422"/>
              <a:gd name="connsiteX8" fmla="*/ 0 w 12164526"/>
              <a:gd name="connsiteY8" fmla="*/ 3723068 h 5589422"/>
              <a:gd name="connsiteX9" fmla="*/ 0 w 12164526"/>
              <a:gd name="connsiteY9" fmla="*/ 5589419 h 5589422"/>
              <a:gd name="connsiteX10" fmla="*/ 5320097 w 12164526"/>
              <a:gd name="connsiteY10" fmla="*/ 5589419 h 5589422"/>
              <a:gd name="connsiteX11" fmla="*/ 5320097 w 12164526"/>
              <a:gd name="connsiteY11" fmla="*/ 5589422 h 5589422"/>
              <a:gd name="connsiteX12" fmla="*/ 6108160 w 12164526"/>
              <a:gd name="connsiteY12" fmla="*/ 5589422 h 5589422"/>
              <a:gd name="connsiteX13" fmla="*/ 6108160 w 12164526"/>
              <a:gd name="connsiteY13" fmla="*/ 5589419 h 5589422"/>
              <a:gd name="connsiteX14" fmla="*/ 6657355 w 12164526"/>
              <a:gd name="connsiteY14" fmla="*/ 5561688 h 5589422"/>
              <a:gd name="connsiteX15" fmla="*/ 11037546 w 12164526"/>
              <a:gd name="connsiteY15" fmla="*/ 3007309 h 5589422"/>
              <a:gd name="connsiteX16" fmla="*/ 11165263 w 12164526"/>
              <a:gd name="connsiteY16" fmla="*/ 2819476 h 5589422"/>
              <a:gd name="connsiteX17" fmla="*/ 11161691 w 12164526"/>
              <a:gd name="connsiteY17" fmla="*/ 2819476 h 5589422"/>
              <a:gd name="connsiteX18" fmla="*/ 11320329 w 12164526"/>
              <a:gd name="connsiteY18" fmla="*/ 2572963 h 5589422"/>
              <a:gd name="connsiteX19" fmla="*/ 12162420 w 12164526"/>
              <a:gd name="connsiteY19" fmla="*/ 41745 h 5589422"/>
              <a:gd name="connsiteX20" fmla="*/ 12164526 w 12164526"/>
              <a:gd name="connsiteY20" fmla="*/ 3 h 5589422"/>
              <a:gd name="connsiteX21" fmla="*/ 6362307 w 12164526"/>
              <a:gd name="connsiteY21" fmla="*/ 3 h 558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64526" h="5589422">
                <a:moveTo>
                  <a:pt x="6362307" y="0"/>
                </a:moveTo>
                <a:lnTo>
                  <a:pt x="5574245" y="0"/>
                </a:lnTo>
                <a:lnTo>
                  <a:pt x="5574245" y="3"/>
                </a:lnTo>
                <a:lnTo>
                  <a:pt x="5025051" y="27735"/>
                </a:lnTo>
                <a:cubicBezTo>
                  <a:pt x="3128335" y="220357"/>
                  <a:pt x="1486790" y="1276121"/>
                  <a:pt x="499395" y="2796044"/>
                </a:cubicBezTo>
                <a:lnTo>
                  <a:pt x="448395" y="2878297"/>
                </a:lnTo>
                <a:lnTo>
                  <a:pt x="427850" y="2909516"/>
                </a:lnTo>
                <a:cubicBezTo>
                  <a:pt x="305319" y="3104248"/>
                  <a:pt x="193422" y="3306345"/>
                  <a:pt x="92971" y="3514992"/>
                </a:cubicBezTo>
                <a:lnTo>
                  <a:pt x="0" y="3723068"/>
                </a:lnTo>
                <a:lnTo>
                  <a:pt x="0" y="5589419"/>
                </a:lnTo>
                <a:lnTo>
                  <a:pt x="5320097" y="5589419"/>
                </a:lnTo>
                <a:lnTo>
                  <a:pt x="5320097" y="5589422"/>
                </a:lnTo>
                <a:lnTo>
                  <a:pt x="6108160" y="5589422"/>
                </a:lnTo>
                <a:lnTo>
                  <a:pt x="6108160" y="5589419"/>
                </a:lnTo>
                <a:lnTo>
                  <a:pt x="6657355" y="5561688"/>
                </a:lnTo>
                <a:cubicBezTo>
                  <a:pt x="8463749" y="5378238"/>
                  <a:pt x="10038698" y="4411893"/>
                  <a:pt x="11037546" y="3007309"/>
                </a:cubicBezTo>
                <a:lnTo>
                  <a:pt x="11165263" y="2819476"/>
                </a:lnTo>
                <a:lnTo>
                  <a:pt x="11161691" y="2819476"/>
                </a:lnTo>
                <a:lnTo>
                  <a:pt x="11320329" y="2572963"/>
                </a:lnTo>
                <a:cubicBezTo>
                  <a:pt x="11773308" y="1819319"/>
                  <a:pt x="12069119" y="960465"/>
                  <a:pt x="12162420" y="41745"/>
                </a:cubicBezTo>
                <a:lnTo>
                  <a:pt x="12164526" y="3"/>
                </a:lnTo>
                <a:lnTo>
                  <a:pt x="6362307"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9248554" y="3688851"/>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2622572" y="1035764"/>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2759537" y="1274899"/>
            <a:ext cx="7137380"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
        <p:nvSpPr>
          <p:cNvPr id="14" name="Freeform 13">
            <a:extLst>
              <a:ext uri="{FF2B5EF4-FFF2-40B4-BE49-F238E27FC236}">
                <a16:creationId xmlns:a16="http://schemas.microsoft.com/office/drawing/2014/main" id="{079F6CEB-8F50-274B-AA3C-D1DBD5BDE00B}"/>
              </a:ext>
            </a:extLst>
          </p:cNvPr>
          <p:cNvSpPr/>
          <p:nvPr userDrawn="1"/>
        </p:nvSpPr>
        <p:spPr>
          <a:xfrm>
            <a:off x="1168938" y="4124270"/>
            <a:ext cx="4511474" cy="2004435"/>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9437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2">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868A4150-27D0-EE42-9E82-1DE8CF8D2C73}"/>
              </a:ext>
            </a:extLst>
          </p:cNvPr>
          <p:cNvSpPr/>
          <p:nvPr userDrawn="1"/>
        </p:nvSpPr>
        <p:spPr>
          <a:xfrm flipH="1">
            <a:off x="4903" y="0"/>
            <a:ext cx="12164526" cy="5589422"/>
          </a:xfrm>
          <a:custGeom>
            <a:avLst/>
            <a:gdLst>
              <a:gd name="connsiteX0" fmla="*/ 6362307 w 12164526"/>
              <a:gd name="connsiteY0" fmla="*/ 0 h 5589422"/>
              <a:gd name="connsiteX1" fmla="*/ 5574245 w 12164526"/>
              <a:gd name="connsiteY1" fmla="*/ 0 h 5589422"/>
              <a:gd name="connsiteX2" fmla="*/ 5574245 w 12164526"/>
              <a:gd name="connsiteY2" fmla="*/ 3 h 5589422"/>
              <a:gd name="connsiteX3" fmla="*/ 5025051 w 12164526"/>
              <a:gd name="connsiteY3" fmla="*/ 27735 h 5589422"/>
              <a:gd name="connsiteX4" fmla="*/ 499395 w 12164526"/>
              <a:gd name="connsiteY4" fmla="*/ 2796044 h 5589422"/>
              <a:gd name="connsiteX5" fmla="*/ 448395 w 12164526"/>
              <a:gd name="connsiteY5" fmla="*/ 2878297 h 5589422"/>
              <a:gd name="connsiteX6" fmla="*/ 427850 w 12164526"/>
              <a:gd name="connsiteY6" fmla="*/ 2909516 h 5589422"/>
              <a:gd name="connsiteX7" fmla="*/ 92971 w 12164526"/>
              <a:gd name="connsiteY7" fmla="*/ 3514992 h 5589422"/>
              <a:gd name="connsiteX8" fmla="*/ 0 w 12164526"/>
              <a:gd name="connsiteY8" fmla="*/ 3723068 h 5589422"/>
              <a:gd name="connsiteX9" fmla="*/ 0 w 12164526"/>
              <a:gd name="connsiteY9" fmla="*/ 5589419 h 5589422"/>
              <a:gd name="connsiteX10" fmla="*/ 5320097 w 12164526"/>
              <a:gd name="connsiteY10" fmla="*/ 5589419 h 5589422"/>
              <a:gd name="connsiteX11" fmla="*/ 5320097 w 12164526"/>
              <a:gd name="connsiteY11" fmla="*/ 5589422 h 5589422"/>
              <a:gd name="connsiteX12" fmla="*/ 6108160 w 12164526"/>
              <a:gd name="connsiteY12" fmla="*/ 5589422 h 5589422"/>
              <a:gd name="connsiteX13" fmla="*/ 6108160 w 12164526"/>
              <a:gd name="connsiteY13" fmla="*/ 5589419 h 5589422"/>
              <a:gd name="connsiteX14" fmla="*/ 6657355 w 12164526"/>
              <a:gd name="connsiteY14" fmla="*/ 5561688 h 5589422"/>
              <a:gd name="connsiteX15" fmla="*/ 11037546 w 12164526"/>
              <a:gd name="connsiteY15" fmla="*/ 3007309 h 5589422"/>
              <a:gd name="connsiteX16" fmla="*/ 11165263 w 12164526"/>
              <a:gd name="connsiteY16" fmla="*/ 2819476 h 5589422"/>
              <a:gd name="connsiteX17" fmla="*/ 11161691 w 12164526"/>
              <a:gd name="connsiteY17" fmla="*/ 2819476 h 5589422"/>
              <a:gd name="connsiteX18" fmla="*/ 11320329 w 12164526"/>
              <a:gd name="connsiteY18" fmla="*/ 2572963 h 5589422"/>
              <a:gd name="connsiteX19" fmla="*/ 12162420 w 12164526"/>
              <a:gd name="connsiteY19" fmla="*/ 41745 h 5589422"/>
              <a:gd name="connsiteX20" fmla="*/ 12164526 w 12164526"/>
              <a:gd name="connsiteY20" fmla="*/ 3 h 5589422"/>
              <a:gd name="connsiteX21" fmla="*/ 6362307 w 12164526"/>
              <a:gd name="connsiteY21" fmla="*/ 3 h 558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64526" h="5589422">
                <a:moveTo>
                  <a:pt x="6362307" y="0"/>
                </a:moveTo>
                <a:lnTo>
                  <a:pt x="5574245" y="0"/>
                </a:lnTo>
                <a:lnTo>
                  <a:pt x="5574245" y="3"/>
                </a:lnTo>
                <a:lnTo>
                  <a:pt x="5025051" y="27735"/>
                </a:lnTo>
                <a:cubicBezTo>
                  <a:pt x="3128335" y="220357"/>
                  <a:pt x="1486790" y="1276121"/>
                  <a:pt x="499395" y="2796044"/>
                </a:cubicBezTo>
                <a:lnTo>
                  <a:pt x="448395" y="2878297"/>
                </a:lnTo>
                <a:lnTo>
                  <a:pt x="427850" y="2909516"/>
                </a:lnTo>
                <a:cubicBezTo>
                  <a:pt x="305319" y="3104248"/>
                  <a:pt x="193422" y="3306345"/>
                  <a:pt x="92971" y="3514992"/>
                </a:cubicBezTo>
                <a:lnTo>
                  <a:pt x="0" y="3723068"/>
                </a:lnTo>
                <a:lnTo>
                  <a:pt x="0" y="5589419"/>
                </a:lnTo>
                <a:lnTo>
                  <a:pt x="5320097" y="5589419"/>
                </a:lnTo>
                <a:lnTo>
                  <a:pt x="5320097" y="5589422"/>
                </a:lnTo>
                <a:lnTo>
                  <a:pt x="6108160" y="5589422"/>
                </a:lnTo>
                <a:lnTo>
                  <a:pt x="6108160" y="5589419"/>
                </a:lnTo>
                <a:lnTo>
                  <a:pt x="6657355" y="5561688"/>
                </a:lnTo>
                <a:cubicBezTo>
                  <a:pt x="8463749" y="5378238"/>
                  <a:pt x="10038698" y="4411893"/>
                  <a:pt x="11037546" y="3007309"/>
                </a:cubicBezTo>
                <a:lnTo>
                  <a:pt x="11165263" y="2819476"/>
                </a:lnTo>
                <a:lnTo>
                  <a:pt x="11161691" y="2819476"/>
                </a:lnTo>
                <a:lnTo>
                  <a:pt x="11320329" y="2572963"/>
                </a:lnTo>
                <a:cubicBezTo>
                  <a:pt x="11773308" y="1819319"/>
                  <a:pt x="12069119" y="960465"/>
                  <a:pt x="12162420" y="41745"/>
                </a:cubicBezTo>
                <a:lnTo>
                  <a:pt x="12164526" y="3"/>
                </a:lnTo>
                <a:lnTo>
                  <a:pt x="6362307" y="3"/>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9248554" y="3688851"/>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2622572" y="1035764"/>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2759537" y="1274899"/>
            <a:ext cx="7137380"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
        <p:nvSpPr>
          <p:cNvPr id="14" name="Freeform 13">
            <a:extLst>
              <a:ext uri="{FF2B5EF4-FFF2-40B4-BE49-F238E27FC236}">
                <a16:creationId xmlns:a16="http://schemas.microsoft.com/office/drawing/2014/main" id="{079F6CEB-8F50-274B-AA3C-D1DBD5BDE00B}"/>
              </a:ext>
            </a:extLst>
          </p:cNvPr>
          <p:cNvSpPr/>
          <p:nvPr userDrawn="1"/>
        </p:nvSpPr>
        <p:spPr>
          <a:xfrm>
            <a:off x="1168938" y="4124270"/>
            <a:ext cx="4511474" cy="2004435"/>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1032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Photo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
        <p:nvSpPr>
          <p:cNvPr id="67" name="Picture Placeholder 66">
            <a:extLst>
              <a:ext uri="{FF2B5EF4-FFF2-40B4-BE49-F238E27FC236}">
                <a16:creationId xmlns:a16="http://schemas.microsoft.com/office/drawing/2014/main" id="{C1AEDE74-8885-6943-BC09-2D89D1600A23}"/>
              </a:ext>
            </a:extLst>
          </p:cNvPr>
          <p:cNvSpPr>
            <a:spLocks noGrp="1"/>
          </p:cNvSpPr>
          <p:nvPr>
            <p:ph type="pic" sz="quarter" idx="18"/>
          </p:nvPr>
        </p:nvSpPr>
        <p:spPr>
          <a:xfrm flipH="1">
            <a:off x="6540708" y="6385"/>
            <a:ext cx="5651292" cy="6261962"/>
          </a:xfrm>
          <a:custGeom>
            <a:avLst/>
            <a:gdLst>
              <a:gd name="connsiteX0" fmla="*/ 0 w 5651292"/>
              <a:gd name="connsiteY0" fmla="*/ 0 h 6261962"/>
              <a:gd name="connsiteX1" fmla="*/ 5651292 w 5651292"/>
              <a:gd name="connsiteY1" fmla="*/ 0 h 6261962"/>
              <a:gd name="connsiteX2" fmla="*/ 5611959 w 5651292"/>
              <a:gd name="connsiteY2" fmla="*/ 316053 h 6261962"/>
              <a:gd name="connsiteX3" fmla="*/ 4724771 w 5651292"/>
              <a:gd name="connsiteY3" fmla="*/ 2858766 h 6261962"/>
              <a:gd name="connsiteX4" fmla="*/ 4548337 w 5651292"/>
              <a:gd name="connsiteY4" fmla="*/ 3145034 h 6261962"/>
              <a:gd name="connsiteX5" fmla="*/ 4552310 w 5651292"/>
              <a:gd name="connsiteY5" fmla="*/ 3145034 h 6261962"/>
              <a:gd name="connsiteX6" fmla="*/ 4410265 w 5651292"/>
              <a:gd name="connsiteY6" fmla="*/ 3363160 h 6261962"/>
              <a:gd name="connsiteX7" fmla="*/ 4023257 w 5651292"/>
              <a:gd name="connsiteY7" fmla="*/ 3879578 h 6261962"/>
              <a:gd name="connsiteX8" fmla="*/ 3820123 w 5651292"/>
              <a:gd name="connsiteY8" fmla="*/ 4115358 h 6261962"/>
              <a:gd name="connsiteX9" fmla="*/ 3666531 w 5651292"/>
              <a:gd name="connsiteY9" fmla="*/ 4115358 h 6261962"/>
              <a:gd name="connsiteX10" fmla="*/ 3666531 w 5651292"/>
              <a:gd name="connsiteY10" fmla="*/ 4115357 h 6261962"/>
              <a:gd name="connsiteX11" fmla="*/ 3482470 w 5651292"/>
              <a:gd name="connsiteY11" fmla="*/ 4115357 h 6261962"/>
              <a:gd name="connsiteX12" fmla="*/ 3482470 w 5651292"/>
              <a:gd name="connsiteY12" fmla="*/ 4115358 h 6261962"/>
              <a:gd name="connsiteX13" fmla="*/ 3354200 w 5651292"/>
              <a:gd name="connsiteY13" fmla="*/ 4121835 h 6261962"/>
              <a:gd name="connsiteX14" fmla="*/ 2297181 w 5651292"/>
              <a:gd name="connsiteY14" fmla="*/ 4768406 h 6261962"/>
              <a:gd name="connsiteX15" fmla="*/ 2285269 w 5651292"/>
              <a:gd name="connsiteY15" fmla="*/ 4787617 h 6261962"/>
              <a:gd name="connsiteX16" fmla="*/ 2280471 w 5651292"/>
              <a:gd name="connsiteY16" fmla="*/ 4794908 h 6261962"/>
              <a:gd name="connsiteX17" fmla="*/ 2068428 w 5651292"/>
              <a:gd name="connsiteY17" fmla="*/ 5411081 h 6261962"/>
              <a:gd name="connsiteX18" fmla="*/ 2067936 w 5651292"/>
              <a:gd name="connsiteY18" fmla="*/ 5420830 h 6261962"/>
              <a:gd name="connsiteX19" fmla="*/ 2237560 w 5651292"/>
              <a:gd name="connsiteY19" fmla="*/ 5420830 h 6261962"/>
              <a:gd name="connsiteX20" fmla="*/ 2075512 w 5651292"/>
              <a:gd name="connsiteY20" fmla="*/ 5517122 h 6261962"/>
              <a:gd name="connsiteX21" fmla="*/ 279265 w 5651292"/>
              <a:gd name="connsiteY21" fmla="*/ 6207765 h 6261962"/>
              <a:gd name="connsiteX22" fmla="*/ 0 w 5651292"/>
              <a:gd name="connsiteY22" fmla="*/ 6261962 h 626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51292" h="6261962">
                <a:moveTo>
                  <a:pt x="0" y="0"/>
                </a:moveTo>
                <a:lnTo>
                  <a:pt x="5651292" y="0"/>
                </a:lnTo>
                <a:lnTo>
                  <a:pt x="5611959" y="316053"/>
                </a:lnTo>
                <a:cubicBezTo>
                  <a:pt x="5472582" y="1233649"/>
                  <a:pt x="5165591" y="2092978"/>
                  <a:pt x="4724771" y="2858766"/>
                </a:cubicBezTo>
                <a:lnTo>
                  <a:pt x="4548337" y="3145034"/>
                </a:lnTo>
                <a:lnTo>
                  <a:pt x="4552310" y="3145034"/>
                </a:lnTo>
                <a:lnTo>
                  <a:pt x="4410265" y="3363160"/>
                </a:lnTo>
                <a:cubicBezTo>
                  <a:pt x="4288760" y="3541562"/>
                  <a:pt x="4159590" y="3713876"/>
                  <a:pt x="4023257" y="3879578"/>
                </a:cubicBezTo>
                <a:lnTo>
                  <a:pt x="3820123" y="4115358"/>
                </a:lnTo>
                <a:lnTo>
                  <a:pt x="3666531" y="4115358"/>
                </a:lnTo>
                <a:lnTo>
                  <a:pt x="3666531" y="4115357"/>
                </a:lnTo>
                <a:lnTo>
                  <a:pt x="3482470" y="4115357"/>
                </a:lnTo>
                <a:lnTo>
                  <a:pt x="3482470" y="4115358"/>
                </a:lnTo>
                <a:lnTo>
                  <a:pt x="3354200" y="4121835"/>
                </a:lnTo>
                <a:cubicBezTo>
                  <a:pt x="2911200" y="4166824"/>
                  <a:pt x="2527798" y="4413410"/>
                  <a:pt x="2297181" y="4768406"/>
                </a:cubicBezTo>
                <a:lnTo>
                  <a:pt x="2285269" y="4787617"/>
                </a:lnTo>
                <a:lnTo>
                  <a:pt x="2280471" y="4794908"/>
                </a:lnTo>
                <a:cubicBezTo>
                  <a:pt x="2165997" y="4976836"/>
                  <a:pt x="2091257" y="5186286"/>
                  <a:pt x="2068428" y="5411081"/>
                </a:cubicBezTo>
                <a:lnTo>
                  <a:pt x="2067936" y="5420830"/>
                </a:lnTo>
                <a:lnTo>
                  <a:pt x="2237560" y="5420830"/>
                </a:lnTo>
                <a:lnTo>
                  <a:pt x="2075512" y="5517122"/>
                </a:lnTo>
                <a:cubicBezTo>
                  <a:pt x="1518664" y="5830408"/>
                  <a:pt x="915401" y="6065336"/>
                  <a:pt x="279265" y="6207765"/>
                </a:cubicBezTo>
                <a:lnTo>
                  <a:pt x="0" y="6261962"/>
                </a:lnTo>
                <a:close/>
              </a:path>
            </a:pathLst>
          </a:custGeom>
          <a:ln>
            <a:noFill/>
          </a:ln>
        </p:spPr>
        <p:txBody>
          <a:bodyPr wrap="square" anchor="t">
            <a:noAutofit/>
          </a:bodyPr>
          <a:lstStyle>
            <a:lvl1pPr marL="0" indent="0" algn="ctr">
              <a:buNone/>
              <a:defRPr>
                <a:solidFill>
                  <a:srgbClr val="5E5E5E"/>
                </a:solidFill>
              </a:defRPr>
            </a:lvl1pPr>
          </a:lstStyle>
          <a:p>
            <a:endParaRPr lang="en-US"/>
          </a:p>
          <a:p>
            <a:endParaRPr lang="en-US"/>
          </a:p>
          <a:p>
            <a:endParaRPr lang="en-US"/>
          </a:p>
          <a:p>
            <a:endParaRPr lang="en-US"/>
          </a:p>
          <a:p>
            <a:r>
              <a:rPr lang="en-US"/>
              <a:t>Click to add photo</a:t>
            </a:r>
          </a:p>
        </p:txBody>
      </p:sp>
      <p:sp>
        <p:nvSpPr>
          <p:cNvPr id="65" name="Freeform 64">
            <a:extLst>
              <a:ext uri="{FF2B5EF4-FFF2-40B4-BE49-F238E27FC236}">
                <a16:creationId xmlns:a16="http://schemas.microsoft.com/office/drawing/2014/main" id="{C0ED7FF7-F7D6-8C4B-8D46-DB29490CC4BA}"/>
              </a:ext>
            </a:extLst>
          </p:cNvPr>
          <p:cNvSpPr/>
          <p:nvPr userDrawn="1"/>
        </p:nvSpPr>
        <p:spPr>
          <a:xfrm flipH="1">
            <a:off x="7197438" y="4146121"/>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B6C50B39-CFAC-9D4F-A60A-82DB388EB798}"/>
              </a:ext>
            </a:extLst>
          </p:cNvPr>
          <p:cNvCxnSpPr/>
          <p:nvPr userDrawn="1"/>
        </p:nvCxnSpPr>
        <p:spPr>
          <a:xfrm flipH="1">
            <a:off x="495791" y="1545048"/>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579604" y="652821"/>
            <a:ext cx="5279028"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2" y="1786300"/>
            <a:ext cx="5273104" cy="3947440"/>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7057088" y="498484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6299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slide - Left">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
        <p:nvSpPr>
          <p:cNvPr id="15" name="Freeform 14">
            <a:extLst>
              <a:ext uri="{FF2B5EF4-FFF2-40B4-BE49-F238E27FC236}">
                <a16:creationId xmlns:a16="http://schemas.microsoft.com/office/drawing/2014/main" id="{136CFA7E-FCEF-F84F-81A4-DA1C73867561}"/>
              </a:ext>
            </a:extLst>
          </p:cNvPr>
          <p:cNvSpPr/>
          <p:nvPr userDrawn="1"/>
        </p:nvSpPr>
        <p:spPr>
          <a:xfrm flipH="1">
            <a:off x="9861132" y="349811"/>
            <a:ext cx="2330868" cy="1305474"/>
          </a:xfrm>
          <a:custGeom>
            <a:avLst/>
            <a:gdLst>
              <a:gd name="connsiteX0" fmla="*/ 975693 w 2330868"/>
              <a:gd name="connsiteY0" fmla="*/ 0 h 1305474"/>
              <a:gd name="connsiteX1" fmla="*/ 791632 w 2330868"/>
              <a:gd name="connsiteY1" fmla="*/ 0 h 1305474"/>
              <a:gd name="connsiteX2" fmla="*/ 791632 w 2330868"/>
              <a:gd name="connsiteY2" fmla="*/ 1 h 1305474"/>
              <a:gd name="connsiteX3" fmla="*/ 663361 w 2330868"/>
              <a:gd name="connsiteY3" fmla="*/ 6478 h 1305474"/>
              <a:gd name="connsiteX4" fmla="*/ 55209 w 2330868"/>
              <a:gd name="connsiteY4" fmla="*/ 213511 h 1305474"/>
              <a:gd name="connsiteX5" fmla="*/ 0 w 2330868"/>
              <a:gd name="connsiteY5" fmla="*/ 252115 h 1305474"/>
              <a:gd name="connsiteX6" fmla="*/ 0 w 2330868"/>
              <a:gd name="connsiteY6" fmla="*/ 1305473 h 1305474"/>
              <a:gd name="connsiteX7" fmla="*/ 732273 w 2330868"/>
              <a:gd name="connsiteY7" fmla="*/ 1305473 h 1305474"/>
              <a:gd name="connsiteX8" fmla="*/ 732273 w 2330868"/>
              <a:gd name="connsiteY8" fmla="*/ 1305474 h 1305474"/>
              <a:gd name="connsiteX9" fmla="*/ 916334 w 2330868"/>
              <a:gd name="connsiteY9" fmla="*/ 1305474 h 1305474"/>
              <a:gd name="connsiteX10" fmla="*/ 916334 w 2330868"/>
              <a:gd name="connsiteY10" fmla="*/ 1305473 h 1305474"/>
              <a:gd name="connsiteX11" fmla="*/ 1044605 w 2330868"/>
              <a:gd name="connsiteY11" fmla="*/ 1298996 h 1305474"/>
              <a:gd name="connsiteX12" fmla="*/ 2067649 w 2330868"/>
              <a:gd name="connsiteY12" fmla="*/ 702392 h 1305474"/>
              <a:gd name="connsiteX13" fmla="*/ 2097479 w 2330868"/>
              <a:gd name="connsiteY13" fmla="*/ 658521 h 1305474"/>
              <a:gd name="connsiteX14" fmla="*/ 2096644 w 2330868"/>
              <a:gd name="connsiteY14" fmla="*/ 658521 h 1305474"/>
              <a:gd name="connsiteX15" fmla="*/ 2133696 w 2330868"/>
              <a:gd name="connsiteY15" fmla="*/ 600945 h 1305474"/>
              <a:gd name="connsiteX16" fmla="*/ 2330376 w 2330868"/>
              <a:gd name="connsiteY16" fmla="*/ 9750 h 1305474"/>
              <a:gd name="connsiteX17" fmla="*/ 2330868 w 2330868"/>
              <a:gd name="connsiteY17" fmla="*/ 1 h 1305474"/>
              <a:gd name="connsiteX18" fmla="*/ 975693 w 2330868"/>
              <a:gd name="connsiteY18" fmla="*/ 1 h 130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0868" h="1305474">
                <a:moveTo>
                  <a:pt x="975693" y="0"/>
                </a:moveTo>
                <a:lnTo>
                  <a:pt x="791632" y="0"/>
                </a:lnTo>
                <a:lnTo>
                  <a:pt x="791632" y="1"/>
                </a:lnTo>
                <a:lnTo>
                  <a:pt x="663361" y="6478"/>
                </a:lnTo>
                <a:cubicBezTo>
                  <a:pt x="441861" y="28973"/>
                  <a:pt x="235261" y="101866"/>
                  <a:pt x="55209" y="213511"/>
                </a:cubicBezTo>
                <a:lnTo>
                  <a:pt x="0" y="252115"/>
                </a:lnTo>
                <a:lnTo>
                  <a:pt x="0" y="1305473"/>
                </a:lnTo>
                <a:lnTo>
                  <a:pt x="732273" y="1305473"/>
                </a:lnTo>
                <a:lnTo>
                  <a:pt x="732273" y="1305474"/>
                </a:lnTo>
                <a:lnTo>
                  <a:pt x="916334" y="1305474"/>
                </a:lnTo>
                <a:lnTo>
                  <a:pt x="916334" y="1305473"/>
                </a:lnTo>
                <a:lnTo>
                  <a:pt x="1044605" y="1298996"/>
                </a:lnTo>
                <a:cubicBezTo>
                  <a:pt x="1466509" y="1256150"/>
                  <a:pt x="1834356" y="1030449"/>
                  <a:pt x="2067649" y="702392"/>
                </a:cubicBezTo>
                <a:lnTo>
                  <a:pt x="2097479" y="658521"/>
                </a:lnTo>
                <a:lnTo>
                  <a:pt x="2096644" y="658521"/>
                </a:lnTo>
                <a:lnTo>
                  <a:pt x="2133696" y="600945"/>
                </a:lnTo>
                <a:cubicBezTo>
                  <a:pt x="2239494" y="424923"/>
                  <a:pt x="2308584" y="224328"/>
                  <a:pt x="2330376" y="9750"/>
                </a:cubicBezTo>
                <a:lnTo>
                  <a:pt x="2330868" y="1"/>
                </a:lnTo>
                <a:lnTo>
                  <a:pt x="975693" y="1"/>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579603" y="652821"/>
            <a:ext cx="8857251" cy="1160989"/>
          </a:xfrm>
        </p:spPr>
        <p:txBody>
          <a:bodyPr>
            <a:normAutofit/>
          </a:bodyPr>
          <a:lstStyle>
            <a:lvl1pPr marL="0" indent="0" algn="l">
              <a:buNone/>
              <a:defRPr sz="3600">
                <a:solidFill>
                  <a:srgbClr val="406F70"/>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1" y="2503356"/>
            <a:ext cx="10968810" cy="3230383"/>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9720782" y="118853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546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 Right">
    <p:spTree>
      <p:nvGrpSpPr>
        <p:cNvPr id="1" name=""/>
        <p:cNvGrpSpPr/>
        <p:nvPr/>
      </p:nvGrpSpPr>
      <p:grpSpPr>
        <a:xfrm>
          <a:off x="0" y="0"/>
          <a:ext cx="0" cy="0"/>
          <a:chOff x="0" y="0"/>
          <a:chExt cx="0" cy="0"/>
        </a:xfrm>
      </p:grpSpPr>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2773179" y="652821"/>
            <a:ext cx="8775233" cy="1160989"/>
          </a:xfrm>
        </p:spPr>
        <p:txBody>
          <a:bodyPr>
            <a:normAutofit/>
          </a:bodyPr>
          <a:lstStyle>
            <a:lvl1pPr marL="0" indent="0" algn="r">
              <a:buNone/>
              <a:defRPr sz="3600">
                <a:solidFill>
                  <a:srgbClr val="406F70"/>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1" y="2503356"/>
            <a:ext cx="10968810" cy="3230383"/>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 name="Group 1">
            <a:extLst>
              <a:ext uri="{FF2B5EF4-FFF2-40B4-BE49-F238E27FC236}">
                <a16:creationId xmlns:a16="http://schemas.microsoft.com/office/drawing/2014/main" id="{264DD6A6-EA01-4E48-87A8-C48DA0EEB555}"/>
              </a:ext>
            </a:extLst>
          </p:cNvPr>
          <p:cNvGrpSpPr/>
          <p:nvPr userDrawn="1"/>
        </p:nvGrpSpPr>
        <p:grpSpPr>
          <a:xfrm flipH="1">
            <a:off x="0" y="297350"/>
            <a:ext cx="2471218" cy="1653822"/>
            <a:chOff x="9720782" y="349811"/>
            <a:chExt cx="2471218" cy="1653822"/>
          </a:xfrm>
        </p:grpSpPr>
        <p:sp>
          <p:nvSpPr>
            <p:cNvPr id="15" name="Freeform 14">
              <a:extLst>
                <a:ext uri="{FF2B5EF4-FFF2-40B4-BE49-F238E27FC236}">
                  <a16:creationId xmlns:a16="http://schemas.microsoft.com/office/drawing/2014/main" id="{136CFA7E-FCEF-F84F-81A4-DA1C73867561}"/>
                </a:ext>
              </a:extLst>
            </p:cNvPr>
            <p:cNvSpPr/>
            <p:nvPr userDrawn="1"/>
          </p:nvSpPr>
          <p:spPr>
            <a:xfrm flipH="1">
              <a:off x="9861132" y="349811"/>
              <a:ext cx="2330868" cy="1305474"/>
            </a:xfrm>
            <a:custGeom>
              <a:avLst/>
              <a:gdLst>
                <a:gd name="connsiteX0" fmla="*/ 975693 w 2330868"/>
                <a:gd name="connsiteY0" fmla="*/ 0 h 1305474"/>
                <a:gd name="connsiteX1" fmla="*/ 791632 w 2330868"/>
                <a:gd name="connsiteY1" fmla="*/ 0 h 1305474"/>
                <a:gd name="connsiteX2" fmla="*/ 791632 w 2330868"/>
                <a:gd name="connsiteY2" fmla="*/ 1 h 1305474"/>
                <a:gd name="connsiteX3" fmla="*/ 663361 w 2330868"/>
                <a:gd name="connsiteY3" fmla="*/ 6478 h 1305474"/>
                <a:gd name="connsiteX4" fmla="*/ 55209 w 2330868"/>
                <a:gd name="connsiteY4" fmla="*/ 213511 h 1305474"/>
                <a:gd name="connsiteX5" fmla="*/ 0 w 2330868"/>
                <a:gd name="connsiteY5" fmla="*/ 252115 h 1305474"/>
                <a:gd name="connsiteX6" fmla="*/ 0 w 2330868"/>
                <a:gd name="connsiteY6" fmla="*/ 1305473 h 1305474"/>
                <a:gd name="connsiteX7" fmla="*/ 732273 w 2330868"/>
                <a:gd name="connsiteY7" fmla="*/ 1305473 h 1305474"/>
                <a:gd name="connsiteX8" fmla="*/ 732273 w 2330868"/>
                <a:gd name="connsiteY8" fmla="*/ 1305474 h 1305474"/>
                <a:gd name="connsiteX9" fmla="*/ 916334 w 2330868"/>
                <a:gd name="connsiteY9" fmla="*/ 1305474 h 1305474"/>
                <a:gd name="connsiteX10" fmla="*/ 916334 w 2330868"/>
                <a:gd name="connsiteY10" fmla="*/ 1305473 h 1305474"/>
                <a:gd name="connsiteX11" fmla="*/ 1044605 w 2330868"/>
                <a:gd name="connsiteY11" fmla="*/ 1298996 h 1305474"/>
                <a:gd name="connsiteX12" fmla="*/ 2067649 w 2330868"/>
                <a:gd name="connsiteY12" fmla="*/ 702392 h 1305474"/>
                <a:gd name="connsiteX13" fmla="*/ 2097479 w 2330868"/>
                <a:gd name="connsiteY13" fmla="*/ 658521 h 1305474"/>
                <a:gd name="connsiteX14" fmla="*/ 2096644 w 2330868"/>
                <a:gd name="connsiteY14" fmla="*/ 658521 h 1305474"/>
                <a:gd name="connsiteX15" fmla="*/ 2133696 w 2330868"/>
                <a:gd name="connsiteY15" fmla="*/ 600945 h 1305474"/>
                <a:gd name="connsiteX16" fmla="*/ 2330376 w 2330868"/>
                <a:gd name="connsiteY16" fmla="*/ 9750 h 1305474"/>
                <a:gd name="connsiteX17" fmla="*/ 2330868 w 2330868"/>
                <a:gd name="connsiteY17" fmla="*/ 1 h 1305474"/>
                <a:gd name="connsiteX18" fmla="*/ 975693 w 2330868"/>
                <a:gd name="connsiteY18" fmla="*/ 1 h 130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0868" h="1305474">
                  <a:moveTo>
                    <a:pt x="975693" y="0"/>
                  </a:moveTo>
                  <a:lnTo>
                    <a:pt x="791632" y="0"/>
                  </a:lnTo>
                  <a:lnTo>
                    <a:pt x="791632" y="1"/>
                  </a:lnTo>
                  <a:lnTo>
                    <a:pt x="663361" y="6478"/>
                  </a:lnTo>
                  <a:cubicBezTo>
                    <a:pt x="441861" y="28973"/>
                    <a:pt x="235261" y="101866"/>
                    <a:pt x="55209" y="213511"/>
                  </a:cubicBezTo>
                  <a:lnTo>
                    <a:pt x="0" y="252115"/>
                  </a:lnTo>
                  <a:lnTo>
                    <a:pt x="0" y="1305473"/>
                  </a:lnTo>
                  <a:lnTo>
                    <a:pt x="732273" y="1305473"/>
                  </a:lnTo>
                  <a:lnTo>
                    <a:pt x="732273" y="1305474"/>
                  </a:lnTo>
                  <a:lnTo>
                    <a:pt x="916334" y="1305474"/>
                  </a:lnTo>
                  <a:lnTo>
                    <a:pt x="916334" y="1305473"/>
                  </a:lnTo>
                  <a:lnTo>
                    <a:pt x="1044605" y="1298996"/>
                  </a:lnTo>
                  <a:cubicBezTo>
                    <a:pt x="1466509" y="1256150"/>
                    <a:pt x="1834356" y="1030449"/>
                    <a:pt x="2067649" y="702392"/>
                  </a:cubicBezTo>
                  <a:lnTo>
                    <a:pt x="2097479" y="658521"/>
                  </a:lnTo>
                  <a:lnTo>
                    <a:pt x="2096644" y="658521"/>
                  </a:lnTo>
                  <a:lnTo>
                    <a:pt x="2133696" y="600945"/>
                  </a:lnTo>
                  <a:cubicBezTo>
                    <a:pt x="2239494" y="424923"/>
                    <a:pt x="2308584" y="224328"/>
                    <a:pt x="2330376" y="9750"/>
                  </a:cubicBezTo>
                  <a:lnTo>
                    <a:pt x="2330868" y="1"/>
                  </a:lnTo>
                  <a:lnTo>
                    <a:pt x="975693" y="1"/>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9720782" y="118853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picture containing drawing&#10;&#10;Description automatically generated">
            <a:extLst>
              <a:ext uri="{FF2B5EF4-FFF2-40B4-BE49-F238E27FC236}">
                <a16:creationId xmlns:a16="http://schemas.microsoft.com/office/drawing/2014/main" id="{66711F05-2A47-B348-A827-642057F7CD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13" name="TextBox 12">
            <a:extLst>
              <a:ext uri="{FF2B5EF4-FFF2-40B4-BE49-F238E27FC236}">
                <a16:creationId xmlns:a16="http://schemas.microsoft.com/office/drawing/2014/main" id="{1366D7AB-2970-494C-A6B7-4299E2BF2241}"/>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Tree>
    <p:extLst>
      <p:ext uri="{BB962C8B-B14F-4D97-AF65-F5344CB8AC3E}">
        <p14:creationId xmlns:p14="http://schemas.microsoft.com/office/powerpoint/2010/main" val="39661490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bullets slide with icons">
    <p:spTree>
      <p:nvGrpSpPr>
        <p:cNvPr id="1" name=""/>
        <p:cNvGrpSpPr/>
        <p:nvPr/>
      </p:nvGrpSpPr>
      <p:grpSpPr>
        <a:xfrm>
          <a:off x="0" y="0"/>
          <a:ext cx="0" cy="0"/>
          <a:chOff x="0" y="0"/>
          <a:chExt cx="0" cy="0"/>
        </a:xfrm>
      </p:grpSpPr>
      <p:cxnSp>
        <p:nvCxnSpPr>
          <p:cNvPr id="27" name="Straight Connector 26">
            <a:extLst>
              <a:ext uri="{FF2B5EF4-FFF2-40B4-BE49-F238E27FC236}">
                <a16:creationId xmlns:a16="http://schemas.microsoft.com/office/drawing/2014/main" id="{FF5F9BA7-571F-4C47-A20F-A6A2DE65753E}"/>
              </a:ext>
            </a:extLst>
          </p:cNvPr>
          <p:cNvCxnSpPr/>
          <p:nvPr userDrawn="1"/>
        </p:nvCxnSpPr>
        <p:spPr>
          <a:xfrm>
            <a:off x="0" y="2517332"/>
            <a:ext cx="12192000" cy="0"/>
          </a:xfrm>
          <a:prstGeom prst="line">
            <a:avLst/>
          </a:prstGeom>
          <a:ln>
            <a:solidFill>
              <a:srgbClr val="044449"/>
            </a:solidFill>
          </a:ln>
        </p:spPr>
        <p:style>
          <a:lnRef idx="1">
            <a:schemeClr val="accent1"/>
          </a:lnRef>
          <a:fillRef idx="0">
            <a:schemeClr val="accent1"/>
          </a:fillRef>
          <a:effectRef idx="0">
            <a:schemeClr val="accent1"/>
          </a:effectRef>
          <a:fontRef idx="minor">
            <a:schemeClr val="tx1"/>
          </a:fontRef>
        </p:style>
      </p:cxnSp>
      <p:sp>
        <p:nvSpPr>
          <p:cNvPr id="14" name="Oval 41">
            <a:extLst>
              <a:ext uri="{FF2B5EF4-FFF2-40B4-BE49-F238E27FC236}">
                <a16:creationId xmlns:a16="http://schemas.microsoft.com/office/drawing/2014/main" id="{011DB00C-DF56-EC48-8BAB-4675866B48AE}"/>
              </a:ext>
            </a:extLst>
          </p:cNvPr>
          <p:cNvSpPr>
            <a:spLocks noChangeArrowheads="1"/>
          </p:cNvSpPr>
          <p:nvPr userDrawn="1"/>
        </p:nvSpPr>
        <p:spPr bwMode="auto">
          <a:xfrm>
            <a:off x="1863747" y="2031864"/>
            <a:ext cx="1049910" cy="1049910"/>
          </a:xfrm>
          <a:prstGeom prst="ellipse">
            <a:avLst/>
          </a:prstGeom>
          <a:solidFill>
            <a:srgbClr val="044449"/>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Text Placeholder 23">
            <a:extLst>
              <a:ext uri="{FF2B5EF4-FFF2-40B4-BE49-F238E27FC236}">
                <a16:creationId xmlns:a16="http://schemas.microsoft.com/office/drawing/2014/main" id="{EB6CC0F4-69A2-4A48-8800-63FFA3B392DA}"/>
              </a:ext>
            </a:extLst>
          </p:cNvPr>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17" name="Text Placeholder 23">
            <a:extLst>
              <a:ext uri="{FF2B5EF4-FFF2-40B4-BE49-F238E27FC236}">
                <a16:creationId xmlns:a16="http://schemas.microsoft.com/office/drawing/2014/main" id="{F552D4BC-9998-D04A-8E28-4B7ECF397086}"/>
              </a:ext>
            </a:extLst>
          </p:cNvPr>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18" name="Straight Connector 17">
            <a:extLst>
              <a:ext uri="{FF2B5EF4-FFF2-40B4-BE49-F238E27FC236}">
                <a16:creationId xmlns:a16="http://schemas.microsoft.com/office/drawing/2014/main" id="{857E3B5E-E0ED-1F4F-A6CC-773952B492FD}"/>
              </a:ext>
            </a:extLst>
          </p:cNvPr>
          <p:cNvCxnSpPr/>
          <p:nvPr userDrawn="1"/>
        </p:nvCxnSpPr>
        <p:spPr>
          <a:xfrm flipH="1">
            <a:off x="555813" y="4342602"/>
            <a:ext cx="3591091" cy="0"/>
          </a:xfrm>
          <a:prstGeom prst="line">
            <a:avLst/>
          </a:prstGeom>
          <a:ln>
            <a:solidFill>
              <a:srgbClr val="044449"/>
            </a:solidFill>
          </a:ln>
        </p:spPr>
        <p:style>
          <a:lnRef idx="1">
            <a:schemeClr val="accent1"/>
          </a:lnRef>
          <a:fillRef idx="0">
            <a:schemeClr val="accent1"/>
          </a:fillRef>
          <a:effectRef idx="0">
            <a:schemeClr val="accent1"/>
          </a:effectRef>
          <a:fontRef idx="minor">
            <a:schemeClr val="tx1"/>
          </a:fontRef>
        </p:style>
      </p:cxnSp>
      <p:sp>
        <p:nvSpPr>
          <p:cNvPr id="19" name="Oval 41">
            <a:extLst>
              <a:ext uri="{FF2B5EF4-FFF2-40B4-BE49-F238E27FC236}">
                <a16:creationId xmlns:a16="http://schemas.microsoft.com/office/drawing/2014/main" id="{7BAEF165-2934-F042-9879-4FC8ADE458DB}"/>
              </a:ext>
            </a:extLst>
          </p:cNvPr>
          <p:cNvSpPr>
            <a:spLocks noChangeArrowheads="1"/>
          </p:cNvSpPr>
          <p:nvPr userDrawn="1"/>
        </p:nvSpPr>
        <p:spPr bwMode="auto">
          <a:xfrm>
            <a:off x="5691676" y="2031864"/>
            <a:ext cx="1049910" cy="1049910"/>
          </a:xfrm>
          <a:prstGeom prst="ellipse">
            <a:avLst/>
          </a:prstGeom>
          <a:solidFill>
            <a:srgbClr val="406F70"/>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20" name="Text Placeholder 23">
            <a:extLst>
              <a:ext uri="{FF2B5EF4-FFF2-40B4-BE49-F238E27FC236}">
                <a16:creationId xmlns:a16="http://schemas.microsoft.com/office/drawing/2014/main" id="{3758CDC2-462B-984F-8984-550100DE9758}"/>
              </a:ext>
            </a:extLst>
          </p:cNvPr>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21" name="Text Placeholder 23">
            <a:extLst>
              <a:ext uri="{FF2B5EF4-FFF2-40B4-BE49-F238E27FC236}">
                <a16:creationId xmlns:a16="http://schemas.microsoft.com/office/drawing/2014/main" id="{3AC496FE-E102-3145-AC80-932A87D9DD66}"/>
              </a:ext>
            </a:extLst>
          </p:cNvPr>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22" name="Straight Connector 21">
            <a:extLst>
              <a:ext uri="{FF2B5EF4-FFF2-40B4-BE49-F238E27FC236}">
                <a16:creationId xmlns:a16="http://schemas.microsoft.com/office/drawing/2014/main" id="{C96F25D0-6E91-3B4F-B84C-5E1C405F734D}"/>
              </a:ext>
            </a:extLst>
          </p:cNvPr>
          <p:cNvCxnSpPr/>
          <p:nvPr userDrawn="1"/>
        </p:nvCxnSpPr>
        <p:spPr>
          <a:xfrm flipH="1">
            <a:off x="4383742" y="4342602"/>
            <a:ext cx="3591091" cy="0"/>
          </a:xfrm>
          <a:prstGeom prst="line">
            <a:avLst/>
          </a:prstGeom>
          <a:ln>
            <a:solidFill>
              <a:srgbClr val="406F70"/>
            </a:solidFill>
          </a:ln>
        </p:spPr>
        <p:style>
          <a:lnRef idx="1">
            <a:schemeClr val="accent1"/>
          </a:lnRef>
          <a:fillRef idx="0">
            <a:schemeClr val="accent1"/>
          </a:fillRef>
          <a:effectRef idx="0">
            <a:schemeClr val="accent1"/>
          </a:effectRef>
          <a:fontRef idx="minor">
            <a:schemeClr val="tx1"/>
          </a:fontRef>
        </p:style>
      </p:cxnSp>
      <p:sp>
        <p:nvSpPr>
          <p:cNvPr id="23" name="Oval 41">
            <a:extLst>
              <a:ext uri="{FF2B5EF4-FFF2-40B4-BE49-F238E27FC236}">
                <a16:creationId xmlns:a16="http://schemas.microsoft.com/office/drawing/2014/main" id="{650A3FD1-8F48-EE4A-BF81-E86E73CF4D8B}"/>
              </a:ext>
            </a:extLst>
          </p:cNvPr>
          <p:cNvSpPr>
            <a:spLocks noChangeArrowheads="1"/>
          </p:cNvSpPr>
          <p:nvPr userDrawn="1"/>
        </p:nvSpPr>
        <p:spPr bwMode="auto">
          <a:xfrm>
            <a:off x="9407546" y="2031864"/>
            <a:ext cx="1049910" cy="1049910"/>
          </a:xfrm>
          <a:prstGeom prst="ellipse">
            <a:avLst/>
          </a:prstGeom>
          <a:solidFill>
            <a:srgbClr val="F5C05B"/>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24" name="Text Placeholder 23">
            <a:extLst>
              <a:ext uri="{FF2B5EF4-FFF2-40B4-BE49-F238E27FC236}">
                <a16:creationId xmlns:a16="http://schemas.microsoft.com/office/drawing/2014/main" id="{D73425C0-FBE5-8C4D-8E8D-7E5C2C40B7AC}"/>
              </a:ext>
            </a:extLst>
          </p:cNvPr>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25" name="Text Placeholder 23">
            <a:extLst>
              <a:ext uri="{FF2B5EF4-FFF2-40B4-BE49-F238E27FC236}">
                <a16:creationId xmlns:a16="http://schemas.microsoft.com/office/drawing/2014/main" id="{BFE964B2-3B7F-6545-9A52-58961AFA0929}"/>
              </a:ext>
            </a:extLst>
          </p:cNvPr>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26" name="Straight Connector 25">
            <a:extLst>
              <a:ext uri="{FF2B5EF4-FFF2-40B4-BE49-F238E27FC236}">
                <a16:creationId xmlns:a16="http://schemas.microsoft.com/office/drawing/2014/main" id="{BA3A1136-C989-1E46-B9E2-F43E94AAD886}"/>
              </a:ext>
            </a:extLst>
          </p:cNvPr>
          <p:cNvCxnSpPr/>
          <p:nvPr userDrawn="1"/>
        </p:nvCxnSpPr>
        <p:spPr>
          <a:xfrm flipH="1">
            <a:off x="8099612" y="4342602"/>
            <a:ext cx="35910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8" name="Text Placeholder 23">
            <a:extLst>
              <a:ext uri="{FF2B5EF4-FFF2-40B4-BE49-F238E27FC236}">
                <a16:creationId xmlns:a16="http://schemas.microsoft.com/office/drawing/2014/main" id="{FBCA3BE8-C0E8-D64C-AC53-A1ECC93018A4}"/>
              </a:ext>
            </a:extLst>
          </p:cNvPr>
          <p:cNvSpPr>
            <a:spLocks noGrp="1"/>
          </p:cNvSpPr>
          <p:nvPr>
            <p:ph type="body" sz="quarter" idx="13" hasCustomPrompt="1"/>
          </p:nvPr>
        </p:nvSpPr>
        <p:spPr>
          <a:xfrm>
            <a:off x="-94025" y="900212"/>
            <a:ext cx="12192000" cy="704485"/>
          </a:xfrm>
        </p:spPr>
        <p:txBody>
          <a:bodyPr>
            <a:normAutofit/>
          </a:bodyPr>
          <a:lstStyle>
            <a:lvl1pPr marL="0" indent="0" algn="ctr">
              <a:buNone/>
              <a:defRPr sz="3600">
                <a:solidFill>
                  <a:srgbClr val="5E5E5E"/>
                </a:solidFill>
                <a:latin typeface="+mn-lt"/>
              </a:defRPr>
            </a:lvl1pPr>
          </a:lstStyle>
          <a:p>
            <a:pPr lvl="0"/>
            <a:r>
              <a:rPr lang="en-US"/>
              <a:t>TITLE</a:t>
            </a:r>
          </a:p>
        </p:txBody>
      </p:sp>
      <p:pic>
        <p:nvPicPr>
          <p:cNvPr id="31" name="Picture 30" descr="A picture containing drawing&#10;&#10;Description automatically generated">
            <a:extLst>
              <a:ext uri="{FF2B5EF4-FFF2-40B4-BE49-F238E27FC236}">
                <a16:creationId xmlns:a16="http://schemas.microsoft.com/office/drawing/2014/main" id="{CFB8BBE4-D85B-E24F-822C-567C20318B2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1975" y="6098205"/>
            <a:ext cx="203964" cy="269828"/>
          </a:xfrm>
          <a:prstGeom prst="rect">
            <a:avLst/>
          </a:prstGeom>
        </p:spPr>
      </p:pic>
      <p:sp>
        <p:nvSpPr>
          <p:cNvPr id="32" name="TextBox 31">
            <a:extLst>
              <a:ext uri="{FF2B5EF4-FFF2-40B4-BE49-F238E27FC236}">
                <a16:creationId xmlns:a16="http://schemas.microsoft.com/office/drawing/2014/main" id="{C7DA4D82-9E24-1145-A6D3-7B6CC85BB580}"/>
              </a:ext>
            </a:extLst>
          </p:cNvPr>
          <p:cNvSpPr txBox="1"/>
          <p:nvPr userDrawn="1"/>
        </p:nvSpPr>
        <p:spPr>
          <a:xfrm>
            <a:off x="-1" y="6385778"/>
            <a:ext cx="12191999" cy="246221"/>
          </a:xfrm>
          <a:prstGeom prst="rect">
            <a:avLst/>
          </a:prstGeom>
          <a:noFill/>
        </p:spPr>
        <p:txBody>
          <a:bodyPr wrap="square" rtlCol="0">
            <a:spAutoFit/>
          </a:bodyPr>
          <a:lstStyle/>
          <a:p>
            <a:pPr algn="ctr"/>
            <a:r>
              <a:rPr lang="en-US" sz="1000">
                <a:solidFill>
                  <a:srgbClr val="406F70"/>
                </a:solidFill>
              </a:rPr>
              <a:t>INNOVATION FOR THE FOOD SERVICE SECTOR</a:t>
            </a:r>
          </a:p>
        </p:txBody>
      </p:sp>
    </p:spTree>
    <p:extLst>
      <p:ext uri="{BB962C8B-B14F-4D97-AF65-F5344CB8AC3E}">
        <p14:creationId xmlns:p14="http://schemas.microsoft.com/office/powerpoint/2010/main" val="1493237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6041FA4-C8B8-5E47-8932-F4D63CB17F83}"/>
              </a:ext>
            </a:extLst>
          </p:cNvPr>
          <p:cNvSpPr/>
          <p:nvPr userDrawn="1"/>
        </p:nvSpPr>
        <p:spPr>
          <a:xfrm>
            <a:off x="4903304" y="1126433"/>
            <a:ext cx="7288696" cy="1302295"/>
          </a:xfrm>
          <a:prstGeom prst="rect">
            <a:avLst/>
          </a:pr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BA71EA6-6A1C-8F4C-9C08-F81853612952}"/>
              </a:ext>
            </a:extLst>
          </p:cNvPr>
          <p:cNvSpPr/>
          <p:nvPr userDrawn="1"/>
        </p:nvSpPr>
        <p:spPr>
          <a:xfrm>
            <a:off x="4903304" y="2749824"/>
            <a:ext cx="7288696" cy="1302295"/>
          </a:xfrm>
          <a:prstGeom prst="rect">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579A9E6-E2C7-1549-9608-8E85C1B75E4C}"/>
              </a:ext>
            </a:extLst>
          </p:cNvPr>
          <p:cNvSpPr/>
          <p:nvPr userDrawn="1"/>
        </p:nvSpPr>
        <p:spPr>
          <a:xfrm>
            <a:off x="4903304" y="4373215"/>
            <a:ext cx="7288696" cy="1302295"/>
          </a:xfrm>
          <a:prstGeom prst="rect">
            <a:avLst/>
          </a:prstGeom>
          <a:solidFill>
            <a:srgbClr val="F5C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BC4FC142-62E2-1E45-876B-A967920D3B56}"/>
              </a:ext>
            </a:extLst>
          </p:cNvPr>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2C144A9-B0E6-6F49-B680-F3939719C6F0}"/>
              </a:ext>
            </a:extLst>
          </p:cNvPr>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BB7A1A1-D892-3340-8CEB-2DF3A1550FC6}"/>
              </a:ext>
            </a:extLst>
          </p:cNvPr>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A1431D8-C3DD-9341-960C-34C4CAAD5BD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38" name="Text Placeholder 23">
            <a:extLst>
              <a:ext uri="{FF2B5EF4-FFF2-40B4-BE49-F238E27FC236}">
                <a16:creationId xmlns:a16="http://schemas.microsoft.com/office/drawing/2014/main" id="{2AF6C089-9985-F746-9018-EE98A4855044}"/>
              </a:ext>
            </a:extLst>
          </p:cNvPr>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39" name="Text Placeholder 25">
            <a:extLst>
              <a:ext uri="{FF2B5EF4-FFF2-40B4-BE49-F238E27FC236}">
                <a16:creationId xmlns:a16="http://schemas.microsoft.com/office/drawing/2014/main" id="{B2A5D283-F805-6143-BF44-B9512E1C8889}"/>
              </a:ext>
            </a:extLst>
          </p:cNvPr>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sp>
        <p:nvSpPr>
          <p:cNvPr id="40" name="Text Placeholder 23">
            <a:extLst>
              <a:ext uri="{FF2B5EF4-FFF2-40B4-BE49-F238E27FC236}">
                <a16:creationId xmlns:a16="http://schemas.microsoft.com/office/drawing/2014/main" id="{98C034C7-2EE7-3B48-8585-70C8A1E4A1A9}"/>
              </a:ext>
            </a:extLst>
          </p:cNvPr>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a:t>01</a:t>
            </a:r>
          </a:p>
        </p:txBody>
      </p:sp>
      <p:sp>
        <p:nvSpPr>
          <p:cNvPr id="41" name="Text Placeholder 2">
            <a:extLst>
              <a:ext uri="{FF2B5EF4-FFF2-40B4-BE49-F238E27FC236}">
                <a16:creationId xmlns:a16="http://schemas.microsoft.com/office/drawing/2014/main" id="{18B0D704-0A4B-7540-8B5A-071583897382}"/>
              </a:ext>
            </a:extLst>
          </p:cNvPr>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cxnSp>
        <p:nvCxnSpPr>
          <p:cNvPr id="42" name="Straight Connector 41">
            <a:extLst>
              <a:ext uri="{FF2B5EF4-FFF2-40B4-BE49-F238E27FC236}">
                <a16:creationId xmlns:a16="http://schemas.microsoft.com/office/drawing/2014/main" id="{195CDBD2-6CDA-D842-B17F-E00799245D64}"/>
              </a:ext>
            </a:extLst>
          </p:cNvPr>
          <p:cNvCxnSpPr/>
          <p:nvPr userDrawn="1"/>
        </p:nvCxnSpPr>
        <p:spPr>
          <a:xfrm>
            <a:off x="417209" y="1920386"/>
            <a:ext cx="4287526"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43" name="Text Placeholder 23">
            <a:extLst>
              <a:ext uri="{FF2B5EF4-FFF2-40B4-BE49-F238E27FC236}">
                <a16:creationId xmlns:a16="http://schemas.microsoft.com/office/drawing/2014/main" id="{AC0A8FBF-7591-294A-9D13-6ABE5E35D5A4}"/>
              </a:ext>
            </a:extLst>
          </p:cNvPr>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a:t>02</a:t>
            </a:r>
          </a:p>
        </p:txBody>
      </p:sp>
      <p:sp>
        <p:nvSpPr>
          <p:cNvPr id="44" name="Text Placeholder 2">
            <a:extLst>
              <a:ext uri="{FF2B5EF4-FFF2-40B4-BE49-F238E27FC236}">
                <a16:creationId xmlns:a16="http://schemas.microsoft.com/office/drawing/2014/main" id="{87288F69-0531-1646-BBD8-87685C7490E6}"/>
              </a:ext>
            </a:extLst>
          </p:cNvPr>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sp>
        <p:nvSpPr>
          <p:cNvPr id="45" name="Text Placeholder 23">
            <a:extLst>
              <a:ext uri="{FF2B5EF4-FFF2-40B4-BE49-F238E27FC236}">
                <a16:creationId xmlns:a16="http://schemas.microsoft.com/office/drawing/2014/main" id="{6E2B9549-34AD-1349-A68D-5CE33F7E3713}"/>
              </a:ext>
            </a:extLst>
          </p:cNvPr>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a:t>03</a:t>
            </a:r>
          </a:p>
        </p:txBody>
      </p:sp>
      <p:sp>
        <p:nvSpPr>
          <p:cNvPr id="46" name="Text Placeholder 2">
            <a:extLst>
              <a:ext uri="{FF2B5EF4-FFF2-40B4-BE49-F238E27FC236}">
                <a16:creationId xmlns:a16="http://schemas.microsoft.com/office/drawing/2014/main" id="{736B4533-29F3-E248-9349-559972D09E51}"/>
              </a:ext>
            </a:extLst>
          </p:cNvPr>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pic>
        <p:nvPicPr>
          <p:cNvPr id="49" name="Picture 48" descr="A picture containing drawing&#10;&#10;Description automatically generated">
            <a:extLst>
              <a:ext uri="{FF2B5EF4-FFF2-40B4-BE49-F238E27FC236}">
                <a16:creationId xmlns:a16="http://schemas.microsoft.com/office/drawing/2014/main" id="{682E996E-F346-BE49-88EE-7AA6024A86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0A9BBA1-6715-614A-9985-1B566C92464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467892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6A8F0427-21AA-B14D-BBA9-6F39F131B347}"/>
              </a:ext>
            </a:extLst>
          </p:cNvPr>
          <p:cNvSpPr/>
          <p:nvPr userDrawn="1"/>
        </p:nvSpPr>
        <p:spPr>
          <a:xfrm>
            <a:off x="-32035" y="489"/>
            <a:ext cx="11967862" cy="5497499"/>
          </a:xfrm>
          <a:custGeom>
            <a:avLst/>
            <a:gdLst>
              <a:gd name="connsiteX0" fmla="*/ 0 w 11967862"/>
              <a:gd name="connsiteY0" fmla="*/ 0 h 5497499"/>
              <a:gd name="connsiteX1" fmla="*/ 11967862 w 11967862"/>
              <a:gd name="connsiteY1" fmla="*/ 0 h 5497499"/>
              <a:gd name="connsiteX2" fmla="*/ 11870336 w 11967862"/>
              <a:gd name="connsiteY2" fmla="*/ 319524 h 5497499"/>
              <a:gd name="connsiteX3" fmla="*/ 11188239 w 11967862"/>
              <a:gd name="connsiteY3" fmla="*/ 1796423 h 5497499"/>
              <a:gd name="connsiteX4" fmla="*/ 10993596 w 11967862"/>
              <a:gd name="connsiteY4" fmla="*/ 2098884 h 5497499"/>
              <a:gd name="connsiteX5" fmla="*/ 10997979 w 11967862"/>
              <a:gd name="connsiteY5" fmla="*/ 2098884 h 5497499"/>
              <a:gd name="connsiteX6" fmla="*/ 10841275 w 11967862"/>
              <a:gd name="connsiteY6" fmla="*/ 2329348 h 5497499"/>
              <a:gd name="connsiteX7" fmla="*/ 5466954 w 11967862"/>
              <a:gd name="connsiteY7" fmla="*/ 5463470 h 5497499"/>
              <a:gd name="connsiteX8" fmla="*/ 4793114 w 11967862"/>
              <a:gd name="connsiteY8" fmla="*/ 5497495 h 5497499"/>
              <a:gd name="connsiteX9" fmla="*/ 4793114 w 11967862"/>
              <a:gd name="connsiteY9" fmla="*/ 5497499 h 5497499"/>
              <a:gd name="connsiteX10" fmla="*/ 3826192 w 11967862"/>
              <a:gd name="connsiteY10" fmla="*/ 5497499 h 5497499"/>
              <a:gd name="connsiteX11" fmla="*/ 3826192 w 11967862"/>
              <a:gd name="connsiteY11" fmla="*/ 5497495 h 5497499"/>
              <a:gd name="connsiteX12" fmla="*/ 0 w 11967862"/>
              <a:gd name="connsiteY12" fmla="*/ 5497495 h 549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67862" h="5497499">
                <a:moveTo>
                  <a:pt x="0" y="0"/>
                </a:moveTo>
                <a:lnTo>
                  <a:pt x="11967862" y="0"/>
                </a:lnTo>
                <a:lnTo>
                  <a:pt x="11870336" y="319524"/>
                </a:lnTo>
                <a:cubicBezTo>
                  <a:pt x="11695816" y="839460"/>
                  <a:pt x="11466132" y="1334077"/>
                  <a:pt x="11188239" y="1796423"/>
                </a:cubicBezTo>
                <a:lnTo>
                  <a:pt x="10993596" y="2098884"/>
                </a:lnTo>
                <a:lnTo>
                  <a:pt x="10997979" y="2098884"/>
                </a:lnTo>
                <a:lnTo>
                  <a:pt x="10841275" y="2329348"/>
                </a:lnTo>
                <a:cubicBezTo>
                  <a:pt x="9615728" y="4052718"/>
                  <a:pt x="7683328" y="5238384"/>
                  <a:pt x="5466954" y="5463470"/>
                </a:cubicBezTo>
                <a:lnTo>
                  <a:pt x="4793114" y="5497495"/>
                </a:lnTo>
                <a:lnTo>
                  <a:pt x="4793114" y="5497499"/>
                </a:lnTo>
                <a:lnTo>
                  <a:pt x="3826192" y="5497499"/>
                </a:lnTo>
                <a:lnTo>
                  <a:pt x="3826192" y="5497495"/>
                </a:lnTo>
                <a:lnTo>
                  <a:pt x="0" y="5497495"/>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p:cNvSpPr>
            <a:spLocks noGrp="1"/>
          </p:cNvSpPr>
          <p:nvPr>
            <p:ph type="body" sz="quarter" idx="13" hasCustomPrompt="1"/>
          </p:nvPr>
        </p:nvSpPr>
        <p:spPr>
          <a:xfrm>
            <a:off x="564570" y="839821"/>
            <a:ext cx="4570242" cy="697353"/>
          </a:xfrm>
        </p:spPr>
        <p:txBody>
          <a:bodyPr>
            <a:noAutofit/>
          </a:bodyPr>
          <a:lstStyle>
            <a:lvl1pPr marL="0" indent="0" algn="l">
              <a:buNone/>
              <a:defRPr sz="4800" b="1" baseline="0">
                <a:solidFill>
                  <a:srgbClr val="F5C05B"/>
                </a:solidFill>
                <a:latin typeface="+mn-lt"/>
              </a:defRPr>
            </a:lvl1pPr>
          </a:lstStyle>
          <a:p>
            <a:pPr lvl="0"/>
            <a:r>
              <a:rPr lang="en-US"/>
              <a:t>DIVIDER</a:t>
            </a:r>
          </a:p>
        </p:txBody>
      </p:sp>
      <p:sp>
        <p:nvSpPr>
          <p:cNvPr id="24" name="Text Placeholder 23">
            <a:extLst>
              <a:ext uri="{FF2B5EF4-FFF2-40B4-BE49-F238E27FC236}">
                <a16:creationId xmlns:a16="http://schemas.microsoft.com/office/drawing/2014/main" id="{0DAAF9D7-1A38-8C49-9090-D89F5BC697EB}"/>
              </a:ext>
            </a:extLst>
          </p:cNvPr>
          <p:cNvSpPr>
            <a:spLocks noGrp="1"/>
          </p:cNvSpPr>
          <p:nvPr>
            <p:ph type="body" sz="quarter" idx="14" hasCustomPrompt="1"/>
          </p:nvPr>
        </p:nvSpPr>
        <p:spPr>
          <a:xfrm>
            <a:off x="564570" y="1537174"/>
            <a:ext cx="4570242" cy="697353"/>
          </a:xfrm>
        </p:spPr>
        <p:txBody>
          <a:bodyPr>
            <a:noAutofit/>
          </a:bodyPr>
          <a:lstStyle>
            <a:lvl1pPr marL="0" indent="0" algn="l">
              <a:buNone/>
              <a:defRPr sz="4800" baseline="0">
                <a:solidFill>
                  <a:schemeClr val="bg1"/>
                </a:solidFill>
                <a:latin typeface="+mn-lt"/>
              </a:defRPr>
            </a:lvl1pPr>
          </a:lstStyle>
          <a:p>
            <a:pPr lvl="0"/>
            <a:r>
              <a:rPr lang="en-US"/>
              <a:t>SLIDE</a:t>
            </a:r>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20528" y="623618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371429" y="625978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51" name="Freeform 50">
            <a:extLst>
              <a:ext uri="{FF2B5EF4-FFF2-40B4-BE49-F238E27FC236}">
                <a16:creationId xmlns:a16="http://schemas.microsoft.com/office/drawing/2014/main" id="{9455F598-25EE-2E42-AE82-EC89029410A8}"/>
              </a:ext>
            </a:extLst>
          </p:cNvPr>
          <p:cNvSpPr/>
          <p:nvPr userDrawn="1"/>
        </p:nvSpPr>
        <p:spPr>
          <a:xfrm>
            <a:off x="5731417" y="1954693"/>
            <a:ext cx="6655299" cy="3924195"/>
          </a:xfrm>
          <a:custGeom>
            <a:avLst/>
            <a:gdLst>
              <a:gd name="connsiteX0" fmla="*/ 4252026 w 6655299"/>
              <a:gd name="connsiteY0" fmla="*/ 0 h 3924195"/>
              <a:gd name="connsiteX1" fmla="*/ 4805304 w 6655299"/>
              <a:gd name="connsiteY1" fmla="*/ 0 h 3924195"/>
              <a:gd name="connsiteX2" fmla="*/ 4805304 w 6655299"/>
              <a:gd name="connsiteY2" fmla="*/ 3 h 3924195"/>
              <a:gd name="connsiteX3" fmla="*/ 6655299 w 6655299"/>
              <a:gd name="connsiteY3" fmla="*/ 3 h 3924195"/>
              <a:gd name="connsiteX4" fmla="*/ 6655299 w 6655299"/>
              <a:gd name="connsiteY4" fmla="*/ 3389239 h 3924195"/>
              <a:gd name="connsiteX5" fmla="*/ 6563426 w 6655299"/>
              <a:gd name="connsiteY5" fmla="*/ 3440322 h 3924195"/>
              <a:gd name="connsiteX6" fmla="*/ 5012450 w 6655299"/>
              <a:gd name="connsiteY6" fmla="*/ 3904723 h 3924195"/>
              <a:gd name="connsiteX7" fmla="*/ 4626874 w 6655299"/>
              <a:gd name="connsiteY7" fmla="*/ 3924193 h 3924195"/>
              <a:gd name="connsiteX8" fmla="*/ 4626874 w 6655299"/>
              <a:gd name="connsiteY8" fmla="*/ 3924195 h 3924195"/>
              <a:gd name="connsiteX9" fmla="*/ 4073595 w 6655299"/>
              <a:gd name="connsiteY9" fmla="*/ 3924195 h 3924195"/>
              <a:gd name="connsiteX10" fmla="*/ 4073595 w 6655299"/>
              <a:gd name="connsiteY10" fmla="*/ 3924193 h 3924195"/>
              <a:gd name="connsiteX11" fmla="*/ 0 w 6655299"/>
              <a:gd name="connsiteY11" fmla="*/ 3924193 h 3924195"/>
              <a:gd name="connsiteX12" fmla="*/ 1479 w 6655299"/>
              <a:gd name="connsiteY12" fmla="*/ 3894887 h 3924195"/>
              <a:gd name="connsiteX13" fmla="*/ 638869 w 6655299"/>
              <a:gd name="connsiteY13" fmla="*/ 2042699 h 3924195"/>
              <a:gd name="connsiteX14" fmla="*/ 653293 w 6655299"/>
              <a:gd name="connsiteY14" fmla="*/ 2020781 h 3924195"/>
              <a:gd name="connsiteX15" fmla="*/ 689099 w 6655299"/>
              <a:gd name="connsiteY15" fmla="*/ 1963034 h 3924195"/>
              <a:gd name="connsiteX16" fmla="*/ 3866450 w 6655299"/>
              <a:gd name="connsiteY16" fmla="*/ 19472 h 3924195"/>
              <a:gd name="connsiteX17" fmla="*/ 4252026 w 6655299"/>
              <a:gd name="connsiteY17" fmla="*/ 3 h 392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55299" h="3924195">
                <a:moveTo>
                  <a:pt x="4252026" y="0"/>
                </a:moveTo>
                <a:lnTo>
                  <a:pt x="4805304" y="0"/>
                </a:lnTo>
                <a:lnTo>
                  <a:pt x="4805304" y="3"/>
                </a:lnTo>
                <a:lnTo>
                  <a:pt x="6655299" y="3"/>
                </a:lnTo>
                <a:lnTo>
                  <a:pt x="6655299" y="3389239"/>
                </a:lnTo>
                <a:lnTo>
                  <a:pt x="6563426" y="3440322"/>
                </a:lnTo>
                <a:cubicBezTo>
                  <a:pt x="6091045" y="3686821"/>
                  <a:pt x="5567298" y="3848375"/>
                  <a:pt x="5012450" y="3904723"/>
                </a:cubicBezTo>
                <a:lnTo>
                  <a:pt x="4626874" y="3924193"/>
                </a:lnTo>
                <a:lnTo>
                  <a:pt x="4626874" y="3924195"/>
                </a:lnTo>
                <a:lnTo>
                  <a:pt x="4073595" y="3924195"/>
                </a:lnTo>
                <a:lnTo>
                  <a:pt x="4073595" y="3924193"/>
                </a:lnTo>
                <a:lnTo>
                  <a:pt x="0" y="3924193"/>
                </a:lnTo>
                <a:lnTo>
                  <a:pt x="1479" y="3894887"/>
                </a:lnTo>
                <a:cubicBezTo>
                  <a:pt x="70102" y="3219162"/>
                  <a:pt x="294767" y="2589565"/>
                  <a:pt x="638869" y="2042699"/>
                </a:cubicBezTo>
                <a:lnTo>
                  <a:pt x="653293" y="2020781"/>
                </a:lnTo>
                <a:lnTo>
                  <a:pt x="689099" y="1963034"/>
                </a:lnTo>
                <a:cubicBezTo>
                  <a:pt x="1382324" y="895933"/>
                  <a:pt x="2534813" y="154707"/>
                  <a:pt x="3866450" y="19472"/>
                </a:cubicBezTo>
                <a:lnTo>
                  <a:pt x="4252026" y="3"/>
                </a:lnTo>
                <a:close/>
              </a:path>
            </a:pathLst>
          </a:custGeom>
          <a:noFill/>
          <a:ln w="28575">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298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6A8F0427-21AA-B14D-BBA9-6F39F131B347}"/>
              </a:ext>
            </a:extLst>
          </p:cNvPr>
          <p:cNvSpPr/>
          <p:nvPr userDrawn="1"/>
        </p:nvSpPr>
        <p:spPr>
          <a:xfrm>
            <a:off x="-32035" y="489"/>
            <a:ext cx="11967862" cy="5497499"/>
          </a:xfrm>
          <a:custGeom>
            <a:avLst/>
            <a:gdLst>
              <a:gd name="connsiteX0" fmla="*/ 0 w 11967862"/>
              <a:gd name="connsiteY0" fmla="*/ 0 h 5497499"/>
              <a:gd name="connsiteX1" fmla="*/ 11967862 w 11967862"/>
              <a:gd name="connsiteY1" fmla="*/ 0 h 5497499"/>
              <a:gd name="connsiteX2" fmla="*/ 11870336 w 11967862"/>
              <a:gd name="connsiteY2" fmla="*/ 319524 h 5497499"/>
              <a:gd name="connsiteX3" fmla="*/ 11188239 w 11967862"/>
              <a:gd name="connsiteY3" fmla="*/ 1796423 h 5497499"/>
              <a:gd name="connsiteX4" fmla="*/ 10993596 w 11967862"/>
              <a:gd name="connsiteY4" fmla="*/ 2098884 h 5497499"/>
              <a:gd name="connsiteX5" fmla="*/ 10997979 w 11967862"/>
              <a:gd name="connsiteY5" fmla="*/ 2098884 h 5497499"/>
              <a:gd name="connsiteX6" fmla="*/ 10841275 w 11967862"/>
              <a:gd name="connsiteY6" fmla="*/ 2329348 h 5497499"/>
              <a:gd name="connsiteX7" fmla="*/ 5466954 w 11967862"/>
              <a:gd name="connsiteY7" fmla="*/ 5463470 h 5497499"/>
              <a:gd name="connsiteX8" fmla="*/ 4793114 w 11967862"/>
              <a:gd name="connsiteY8" fmla="*/ 5497495 h 5497499"/>
              <a:gd name="connsiteX9" fmla="*/ 4793114 w 11967862"/>
              <a:gd name="connsiteY9" fmla="*/ 5497499 h 5497499"/>
              <a:gd name="connsiteX10" fmla="*/ 3826192 w 11967862"/>
              <a:gd name="connsiteY10" fmla="*/ 5497499 h 5497499"/>
              <a:gd name="connsiteX11" fmla="*/ 3826192 w 11967862"/>
              <a:gd name="connsiteY11" fmla="*/ 5497495 h 5497499"/>
              <a:gd name="connsiteX12" fmla="*/ 0 w 11967862"/>
              <a:gd name="connsiteY12" fmla="*/ 5497495 h 549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67862" h="5497499">
                <a:moveTo>
                  <a:pt x="0" y="0"/>
                </a:moveTo>
                <a:lnTo>
                  <a:pt x="11967862" y="0"/>
                </a:lnTo>
                <a:lnTo>
                  <a:pt x="11870336" y="319524"/>
                </a:lnTo>
                <a:cubicBezTo>
                  <a:pt x="11695816" y="839460"/>
                  <a:pt x="11466132" y="1334077"/>
                  <a:pt x="11188239" y="1796423"/>
                </a:cubicBezTo>
                <a:lnTo>
                  <a:pt x="10993596" y="2098884"/>
                </a:lnTo>
                <a:lnTo>
                  <a:pt x="10997979" y="2098884"/>
                </a:lnTo>
                <a:lnTo>
                  <a:pt x="10841275" y="2329348"/>
                </a:lnTo>
                <a:cubicBezTo>
                  <a:pt x="9615728" y="4052718"/>
                  <a:pt x="7683328" y="5238384"/>
                  <a:pt x="5466954" y="5463470"/>
                </a:cubicBezTo>
                <a:lnTo>
                  <a:pt x="4793114" y="5497495"/>
                </a:lnTo>
                <a:lnTo>
                  <a:pt x="4793114" y="5497499"/>
                </a:lnTo>
                <a:lnTo>
                  <a:pt x="3826192" y="5497499"/>
                </a:lnTo>
                <a:lnTo>
                  <a:pt x="3826192" y="5497495"/>
                </a:lnTo>
                <a:lnTo>
                  <a:pt x="0" y="5497495"/>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7E2CB3AD-D17D-C74F-9E53-0AD5B51C1AF0}"/>
              </a:ext>
            </a:extLst>
          </p:cNvPr>
          <p:cNvSpPr/>
          <p:nvPr userDrawn="1"/>
        </p:nvSpPr>
        <p:spPr>
          <a:xfrm>
            <a:off x="5731417" y="1954693"/>
            <a:ext cx="6655299" cy="3924195"/>
          </a:xfrm>
          <a:custGeom>
            <a:avLst/>
            <a:gdLst>
              <a:gd name="connsiteX0" fmla="*/ 4252026 w 6655299"/>
              <a:gd name="connsiteY0" fmla="*/ 0 h 3924195"/>
              <a:gd name="connsiteX1" fmla="*/ 4805304 w 6655299"/>
              <a:gd name="connsiteY1" fmla="*/ 0 h 3924195"/>
              <a:gd name="connsiteX2" fmla="*/ 4805304 w 6655299"/>
              <a:gd name="connsiteY2" fmla="*/ 3 h 3924195"/>
              <a:gd name="connsiteX3" fmla="*/ 6655299 w 6655299"/>
              <a:gd name="connsiteY3" fmla="*/ 3 h 3924195"/>
              <a:gd name="connsiteX4" fmla="*/ 6655299 w 6655299"/>
              <a:gd name="connsiteY4" fmla="*/ 3389239 h 3924195"/>
              <a:gd name="connsiteX5" fmla="*/ 6563426 w 6655299"/>
              <a:gd name="connsiteY5" fmla="*/ 3440322 h 3924195"/>
              <a:gd name="connsiteX6" fmla="*/ 5012450 w 6655299"/>
              <a:gd name="connsiteY6" fmla="*/ 3904723 h 3924195"/>
              <a:gd name="connsiteX7" fmla="*/ 4626874 w 6655299"/>
              <a:gd name="connsiteY7" fmla="*/ 3924193 h 3924195"/>
              <a:gd name="connsiteX8" fmla="*/ 4626874 w 6655299"/>
              <a:gd name="connsiteY8" fmla="*/ 3924195 h 3924195"/>
              <a:gd name="connsiteX9" fmla="*/ 4073595 w 6655299"/>
              <a:gd name="connsiteY9" fmla="*/ 3924195 h 3924195"/>
              <a:gd name="connsiteX10" fmla="*/ 4073595 w 6655299"/>
              <a:gd name="connsiteY10" fmla="*/ 3924193 h 3924195"/>
              <a:gd name="connsiteX11" fmla="*/ 0 w 6655299"/>
              <a:gd name="connsiteY11" fmla="*/ 3924193 h 3924195"/>
              <a:gd name="connsiteX12" fmla="*/ 1479 w 6655299"/>
              <a:gd name="connsiteY12" fmla="*/ 3894887 h 3924195"/>
              <a:gd name="connsiteX13" fmla="*/ 638869 w 6655299"/>
              <a:gd name="connsiteY13" fmla="*/ 2042699 h 3924195"/>
              <a:gd name="connsiteX14" fmla="*/ 653293 w 6655299"/>
              <a:gd name="connsiteY14" fmla="*/ 2020781 h 3924195"/>
              <a:gd name="connsiteX15" fmla="*/ 689099 w 6655299"/>
              <a:gd name="connsiteY15" fmla="*/ 1963034 h 3924195"/>
              <a:gd name="connsiteX16" fmla="*/ 3866450 w 6655299"/>
              <a:gd name="connsiteY16" fmla="*/ 19472 h 3924195"/>
              <a:gd name="connsiteX17" fmla="*/ 4252026 w 6655299"/>
              <a:gd name="connsiteY17" fmla="*/ 3 h 392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55299" h="3924195">
                <a:moveTo>
                  <a:pt x="4252026" y="0"/>
                </a:moveTo>
                <a:lnTo>
                  <a:pt x="4805304" y="0"/>
                </a:lnTo>
                <a:lnTo>
                  <a:pt x="4805304" y="3"/>
                </a:lnTo>
                <a:lnTo>
                  <a:pt x="6655299" y="3"/>
                </a:lnTo>
                <a:lnTo>
                  <a:pt x="6655299" y="3389239"/>
                </a:lnTo>
                <a:lnTo>
                  <a:pt x="6563426" y="3440322"/>
                </a:lnTo>
                <a:cubicBezTo>
                  <a:pt x="6091045" y="3686821"/>
                  <a:pt x="5567298" y="3848375"/>
                  <a:pt x="5012450" y="3904723"/>
                </a:cubicBezTo>
                <a:lnTo>
                  <a:pt x="4626874" y="3924193"/>
                </a:lnTo>
                <a:lnTo>
                  <a:pt x="4626874" y="3924195"/>
                </a:lnTo>
                <a:lnTo>
                  <a:pt x="4073595" y="3924195"/>
                </a:lnTo>
                <a:lnTo>
                  <a:pt x="4073595" y="3924193"/>
                </a:lnTo>
                <a:lnTo>
                  <a:pt x="0" y="3924193"/>
                </a:lnTo>
                <a:lnTo>
                  <a:pt x="1479" y="3894887"/>
                </a:lnTo>
                <a:cubicBezTo>
                  <a:pt x="70102" y="3219162"/>
                  <a:pt x="294767" y="2589565"/>
                  <a:pt x="638869" y="2042699"/>
                </a:cubicBezTo>
                <a:lnTo>
                  <a:pt x="653293" y="2020781"/>
                </a:lnTo>
                <a:lnTo>
                  <a:pt x="689099" y="1963034"/>
                </a:lnTo>
                <a:cubicBezTo>
                  <a:pt x="1382324" y="895933"/>
                  <a:pt x="2534813" y="154707"/>
                  <a:pt x="3866450" y="19472"/>
                </a:cubicBezTo>
                <a:lnTo>
                  <a:pt x="4252026" y="3"/>
                </a:lnTo>
                <a:close/>
              </a:path>
            </a:pathLst>
          </a:custGeom>
          <a:noFill/>
          <a:ln w="28575">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p:cNvSpPr>
            <a:spLocks noGrp="1"/>
          </p:cNvSpPr>
          <p:nvPr>
            <p:ph type="body" sz="quarter" idx="13" hasCustomPrompt="1"/>
          </p:nvPr>
        </p:nvSpPr>
        <p:spPr>
          <a:xfrm>
            <a:off x="564570" y="839821"/>
            <a:ext cx="4570242" cy="697353"/>
          </a:xfrm>
        </p:spPr>
        <p:txBody>
          <a:bodyPr>
            <a:noAutofit/>
          </a:bodyPr>
          <a:lstStyle>
            <a:lvl1pPr marL="0" indent="0" algn="l">
              <a:buNone/>
              <a:defRPr sz="4800" b="1" baseline="0">
                <a:solidFill>
                  <a:srgbClr val="F5C05B"/>
                </a:solidFill>
                <a:latin typeface="+mn-lt"/>
              </a:defRPr>
            </a:lvl1pPr>
          </a:lstStyle>
          <a:p>
            <a:pPr lvl="0"/>
            <a:r>
              <a:rPr lang="en-US"/>
              <a:t>DIVIDER</a:t>
            </a:r>
          </a:p>
        </p:txBody>
      </p:sp>
      <p:sp>
        <p:nvSpPr>
          <p:cNvPr id="24" name="Text Placeholder 23">
            <a:extLst>
              <a:ext uri="{FF2B5EF4-FFF2-40B4-BE49-F238E27FC236}">
                <a16:creationId xmlns:a16="http://schemas.microsoft.com/office/drawing/2014/main" id="{0DAAF9D7-1A38-8C49-9090-D89F5BC697EB}"/>
              </a:ext>
            </a:extLst>
          </p:cNvPr>
          <p:cNvSpPr>
            <a:spLocks noGrp="1"/>
          </p:cNvSpPr>
          <p:nvPr>
            <p:ph type="body" sz="quarter" idx="14" hasCustomPrompt="1"/>
          </p:nvPr>
        </p:nvSpPr>
        <p:spPr>
          <a:xfrm>
            <a:off x="564570" y="1537174"/>
            <a:ext cx="4570242" cy="697353"/>
          </a:xfrm>
        </p:spPr>
        <p:txBody>
          <a:bodyPr>
            <a:noAutofit/>
          </a:bodyPr>
          <a:lstStyle>
            <a:lvl1pPr marL="0" indent="0" algn="l">
              <a:buNone/>
              <a:defRPr sz="4800" baseline="0">
                <a:solidFill>
                  <a:schemeClr val="bg1"/>
                </a:solidFill>
                <a:latin typeface="+mn-lt"/>
              </a:defRPr>
            </a:lvl1pPr>
          </a:lstStyle>
          <a:p>
            <a:pPr lvl="0"/>
            <a:r>
              <a:rPr lang="en-US"/>
              <a:t>SLIDE</a:t>
            </a:r>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20528" y="623618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371429" y="625978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Tree>
    <p:extLst>
      <p:ext uri="{BB962C8B-B14F-4D97-AF65-F5344CB8AC3E}">
        <p14:creationId xmlns:p14="http://schemas.microsoft.com/office/powerpoint/2010/main" val="4148160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a:solidFill>
                  <a:schemeClr val="bg1"/>
                </a:solidFill>
                <a:effectLst/>
                <a:latin typeface="+mn-lt"/>
                <a:ea typeface="+mn-ea"/>
                <a:cs typeface="+mn-cs"/>
                <a:sym typeface="Quattrocento Sans"/>
              </a:rPr>
              <a:t>SUSTAIN</a:t>
            </a:r>
          </a:p>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883583"/>
            <a:ext cx="5489434" cy="2123658"/>
          </a:xfrm>
          <a:prstGeom prst="rect">
            <a:avLst/>
          </a:prstGeom>
        </p:spPr>
        <p:txBody>
          <a:bodyPr wrap="square">
            <a:spAutoFit/>
          </a:bodyPr>
          <a:lstStyle/>
          <a:p>
            <a:pPr fontAlgn="base"/>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SUSTAIN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680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laptop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48EC69-4DD2-7F42-A144-C9451D2F508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sp>
        <p:nvSpPr>
          <p:cNvPr id="12" name="Picture Placeholder 7">
            <a:extLst>
              <a:ext uri="{FF2B5EF4-FFF2-40B4-BE49-F238E27FC236}">
                <a16:creationId xmlns:a16="http://schemas.microsoft.com/office/drawing/2014/main" id="{10D0C1DD-3955-1D42-9001-66E5125745E7}"/>
              </a:ext>
            </a:extLst>
          </p:cNvPr>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a:t>Click here to add photo</a:t>
            </a:r>
          </a:p>
        </p:txBody>
      </p:sp>
      <p:pic>
        <p:nvPicPr>
          <p:cNvPr id="18" name="Picture 17" descr="A picture containing drawing&#10;&#10;Description automatically generated">
            <a:extLst>
              <a:ext uri="{FF2B5EF4-FFF2-40B4-BE49-F238E27FC236}">
                <a16:creationId xmlns:a16="http://schemas.microsoft.com/office/drawing/2014/main" id="{E8A5AE36-0F2E-124A-A3EF-EEA096924D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19" name="TextBox 18">
            <a:extLst>
              <a:ext uri="{FF2B5EF4-FFF2-40B4-BE49-F238E27FC236}">
                <a16:creationId xmlns:a16="http://schemas.microsoft.com/office/drawing/2014/main" id="{11B8C116-FC38-814F-A747-07F740B0AFB5}"/>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cxnSp>
        <p:nvCxnSpPr>
          <p:cNvPr id="23" name="Straight Connector 22">
            <a:extLst>
              <a:ext uri="{FF2B5EF4-FFF2-40B4-BE49-F238E27FC236}">
                <a16:creationId xmlns:a16="http://schemas.microsoft.com/office/drawing/2014/main" id="{01291A2A-B2DE-DD43-840F-E28E154243DB}"/>
              </a:ext>
            </a:extLst>
          </p:cNvPr>
          <p:cNvCxnSpPr/>
          <p:nvPr userDrawn="1"/>
        </p:nvCxnSpPr>
        <p:spPr>
          <a:xfrm flipH="1">
            <a:off x="354454" y="1429266"/>
            <a:ext cx="63489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4" name="Text Placeholder 23">
            <a:extLst>
              <a:ext uri="{FF2B5EF4-FFF2-40B4-BE49-F238E27FC236}">
                <a16:creationId xmlns:a16="http://schemas.microsoft.com/office/drawing/2014/main" id="{A6B308DE-2276-1643-BCF5-29D090A5AF04}"/>
              </a:ext>
            </a:extLst>
          </p:cNvPr>
          <p:cNvSpPr>
            <a:spLocks noGrp="1"/>
          </p:cNvSpPr>
          <p:nvPr>
            <p:ph type="body" sz="quarter" idx="16" hasCustomPrompt="1"/>
          </p:nvPr>
        </p:nvSpPr>
        <p:spPr>
          <a:xfrm>
            <a:off x="619297" y="599962"/>
            <a:ext cx="5839220"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25" name="Text Placeholder 25">
            <a:extLst>
              <a:ext uri="{FF2B5EF4-FFF2-40B4-BE49-F238E27FC236}">
                <a16:creationId xmlns:a16="http://schemas.microsoft.com/office/drawing/2014/main" id="{8069B3CA-B668-ED44-8A33-09E95C2CAA70}"/>
              </a:ext>
            </a:extLst>
          </p:cNvPr>
          <p:cNvSpPr>
            <a:spLocks noGrp="1"/>
          </p:cNvSpPr>
          <p:nvPr>
            <p:ph type="body" sz="quarter" idx="17" hasCustomPrompt="1"/>
          </p:nvPr>
        </p:nvSpPr>
        <p:spPr>
          <a:xfrm>
            <a:off x="619297" y="1607995"/>
            <a:ext cx="5839220" cy="3983333"/>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ptop with hea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DBF31C-659C-884D-9FA3-2AE11699EAC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14" name="Text Placeholder 23">
            <a:extLst>
              <a:ext uri="{FF2B5EF4-FFF2-40B4-BE49-F238E27FC236}">
                <a16:creationId xmlns:a16="http://schemas.microsoft.com/office/drawing/2014/main" id="{B1A085AB-3335-C14C-A1AB-2F1E08070A6F}"/>
              </a:ext>
            </a:extLst>
          </p:cNvPr>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5E5E5E"/>
                </a:solidFill>
                <a:latin typeface="+mn-lt"/>
              </a:defRPr>
            </a:lvl1pPr>
          </a:lstStyle>
          <a:p>
            <a:pPr lvl="0"/>
            <a:r>
              <a:rPr lang="en-US"/>
              <a:t>TITLE</a:t>
            </a:r>
          </a:p>
        </p:txBody>
      </p:sp>
      <p:sp>
        <p:nvSpPr>
          <p:cNvPr id="18" name="Text Placeholder 25">
            <a:extLst>
              <a:ext uri="{FF2B5EF4-FFF2-40B4-BE49-F238E27FC236}">
                <a16:creationId xmlns:a16="http://schemas.microsoft.com/office/drawing/2014/main" id="{C7985ADB-EBD3-8D4F-8AA4-0CFC77281B08}"/>
              </a:ext>
            </a:extLst>
          </p:cNvPr>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cxnSp>
        <p:nvCxnSpPr>
          <p:cNvPr id="19" name="Straight Connector 18">
            <a:extLst>
              <a:ext uri="{FF2B5EF4-FFF2-40B4-BE49-F238E27FC236}">
                <a16:creationId xmlns:a16="http://schemas.microsoft.com/office/drawing/2014/main" id="{90BFF758-75DB-D745-8BA2-793966FF3988}"/>
              </a:ext>
            </a:extLst>
          </p:cNvPr>
          <p:cNvCxnSpPr/>
          <p:nvPr userDrawn="1"/>
        </p:nvCxnSpPr>
        <p:spPr>
          <a:xfrm flipH="1">
            <a:off x="280404" y="945173"/>
            <a:ext cx="11623126"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0" name="Picture Placeholder 7">
            <a:extLst>
              <a:ext uri="{FF2B5EF4-FFF2-40B4-BE49-F238E27FC236}">
                <a16:creationId xmlns:a16="http://schemas.microsoft.com/office/drawing/2014/main" id="{9D0EE3FE-603F-234A-9467-CD7E8EB8D303}"/>
              </a:ext>
            </a:extLst>
          </p:cNvPr>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Click here  to add photo</a:t>
            </a:r>
          </a:p>
        </p:txBody>
      </p:sp>
      <p:pic>
        <p:nvPicPr>
          <p:cNvPr id="23" name="Picture 22" descr="A picture containing drawing&#10;&#10;Description automatically generated">
            <a:extLst>
              <a:ext uri="{FF2B5EF4-FFF2-40B4-BE49-F238E27FC236}">
                <a16:creationId xmlns:a16="http://schemas.microsoft.com/office/drawing/2014/main" id="{240513B8-E3AB-3549-8AE8-90DD3C24118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01975" y="6098205"/>
            <a:ext cx="203964" cy="269828"/>
          </a:xfrm>
          <a:prstGeom prst="rect">
            <a:avLst/>
          </a:prstGeom>
        </p:spPr>
      </p:pic>
      <p:sp>
        <p:nvSpPr>
          <p:cNvPr id="24" name="TextBox 23">
            <a:extLst>
              <a:ext uri="{FF2B5EF4-FFF2-40B4-BE49-F238E27FC236}">
                <a16:creationId xmlns:a16="http://schemas.microsoft.com/office/drawing/2014/main" id="{51BD872D-974D-8848-B07E-82A63089673F}"/>
              </a:ext>
            </a:extLst>
          </p:cNvPr>
          <p:cNvSpPr txBox="1"/>
          <p:nvPr userDrawn="1"/>
        </p:nvSpPr>
        <p:spPr>
          <a:xfrm>
            <a:off x="-1" y="6385778"/>
            <a:ext cx="12191999" cy="246221"/>
          </a:xfrm>
          <a:prstGeom prst="rect">
            <a:avLst/>
          </a:prstGeom>
          <a:noFill/>
        </p:spPr>
        <p:txBody>
          <a:bodyPr wrap="square" rtlCol="0">
            <a:spAutoFit/>
          </a:bodyPr>
          <a:lstStyle/>
          <a:p>
            <a:pPr algn="ctr"/>
            <a:r>
              <a:rPr lang="en-US" sz="1000">
                <a:solidFill>
                  <a:srgbClr val="406F70"/>
                </a:solidFill>
              </a:rPr>
              <a:t>INNOVATION FOR THE FOOD SERVICE SECTOR</a:t>
            </a:r>
          </a:p>
        </p:txBody>
      </p:sp>
    </p:spTree>
    <p:extLst>
      <p:ext uri="{BB962C8B-B14F-4D97-AF65-F5344CB8AC3E}">
        <p14:creationId xmlns:p14="http://schemas.microsoft.com/office/powerpoint/2010/main" val="30330967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with iphon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DC31BFF-79FC-F241-B04B-5AD2A7DF5C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890657" y="550299"/>
            <a:ext cx="5479143" cy="6292294"/>
          </a:xfrm>
          <a:prstGeom prst="rect">
            <a:avLst/>
          </a:prstGeom>
        </p:spPr>
      </p:pic>
      <p:sp>
        <p:nvSpPr>
          <p:cNvPr id="11" name="Picture Placeholder 6">
            <a:extLst>
              <a:ext uri="{FF2B5EF4-FFF2-40B4-BE49-F238E27FC236}">
                <a16:creationId xmlns:a16="http://schemas.microsoft.com/office/drawing/2014/main" id="{C8DEF4C4-57D8-7742-9ABC-010C7DD3CAAA}"/>
              </a:ext>
            </a:extLst>
          </p:cNvPr>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Click here to add photo</a:t>
            </a:r>
          </a:p>
        </p:txBody>
      </p:sp>
      <p:cxnSp>
        <p:nvCxnSpPr>
          <p:cNvPr id="12" name="Straight Connector 11">
            <a:extLst>
              <a:ext uri="{FF2B5EF4-FFF2-40B4-BE49-F238E27FC236}">
                <a16:creationId xmlns:a16="http://schemas.microsoft.com/office/drawing/2014/main" id="{F5A1CC7B-A5D0-3449-BDE4-751FF55A92EF}"/>
              </a:ext>
            </a:extLst>
          </p:cNvPr>
          <p:cNvCxnSpPr/>
          <p:nvPr userDrawn="1"/>
        </p:nvCxnSpPr>
        <p:spPr>
          <a:xfrm flipH="1">
            <a:off x="354454" y="1429266"/>
            <a:ext cx="63489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13" name="Text Placeholder 23">
            <a:extLst>
              <a:ext uri="{FF2B5EF4-FFF2-40B4-BE49-F238E27FC236}">
                <a16:creationId xmlns:a16="http://schemas.microsoft.com/office/drawing/2014/main" id="{654CA222-30C6-D44A-8747-5CB022E2409C}"/>
              </a:ext>
            </a:extLst>
          </p:cNvPr>
          <p:cNvSpPr>
            <a:spLocks noGrp="1"/>
          </p:cNvSpPr>
          <p:nvPr>
            <p:ph type="body" sz="quarter" idx="16" hasCustomPrompt="1"/>
          </p:nvPr>
        </p:nvSpPr>
        <p:spPr>
          <a:xfrm>
            <a:off x="619297" y="599962"/>
            <a:ext cx="5839220"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5" name="Text Placeholder 25">
            <a:extLst>
              <a:ext uri="{FF2B5EF4-FFF2-40B4-BE49-F238E27FC236}">
                <a16:creationId xmlns:a16="http://schemas.microsoft.com/office/drawing/2014/main" id="{7A2E355A-8EB7-0B47-A4F4-CCB80CD2694F}"/>
              </a:ext>
            </a:extLst>
          </p:cNvPr>
          <p:cNvSpPr>
            <a:spLocks noGrp="1"/>
          </p:cNvSpPr>
          <p:nvPr>
            <p:ph type="body" sz="quarter" idx="17" hasCustomPrompt="1"/>
          </p:nvPr>
        </p:nvSpPr>
        <p:spPr>
          <a:xfrm>
            <a:off x="619297" y="1607995"/>
            <a:ext cx="5839220" cy="3983333"/>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pic>
        <p:nvPicPr>
          <p:cNvPr id="23" name="Picture 22" descr="A picture containing drawing&#10;&#10;Description automatically generated">
            <a:extLst>
              <a:ext uri="{FF2B5EF4-FFF2-40B4-BE49-F238E27FC236}">
                <a16:creationId xmlns:a16="http://schemas.microsoft.com/office/drawing/2014/main" id="{A0567392-2EED-5D48-8138-1EDB4FCEFF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24" name="TextBox 23">
            <a:extLst>
              <a:ext uri="{FF2B5EF4-FFF2-40B4-BE49-F238E27FC236}">
                <a16:creationId xmlns:a16="http://schemas.microsoft.com/office/drawing/2014/main" id="{D203C31A-0EAA-554F-9679-A9D480BED23A}"/>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348042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18" name="Picture 17" descr="A picture containing drawing&#10;&#10;Description automatically generated">
            <a:extLst>
              <a:ext uri="{FF2B5EF4-FFF2-40B4-BE49-F238E27FC236}">
                <a16:creationId xmlns:a16="http://schemas.microsoft.com/office/drawing/2014/main" id="{2EBD905F-81BB-F044-902E-972357D733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3128465" y="-1"/>
            <a:ext cx="9072000" cy="6864407"/>
          </a:xfrm>
          <a:prstGeom prst="rect">
            <a:avLst/>
          </a:prstGeom>
        </p:spPr>
      </p:pic>
      <p:pic>
        <p:nvPicPr>
          <p:cNvPr id="21" name="Picture 20" descr="A close up of a logo&#10;&#10;Description automatically generated">
            <a:extLst>
              <a:ext uri="{FF2B5EF4-FFF2-40B4-BE49-F238E27FC236}">
                <a16:creationId xmlns:a16="http://schemas.microsoft.com/office/drawing/2014/main" id="{F5A16D0D-DB9E-644A-947C-B49B35974A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198" y="2046698"/>
            <a:ext cx="3195485" cy="3492333"/>
          </a:xfrm>
          <a:prstGeom prst="rect">
            <a:avLst/>
          </a:prstGeom>
        </p:spPr>
      </p:pic>
      <p:sp>
        <p:nvSpPr>
          <p:cNvPr id="22" name="Rectangle 21">
            <a:extLst>
              <a:ext uri="{FF2B5EF4-FFF2-40B4-BE49-F238E27FC236}">
                <a16:creationId xmlns:a16="http://schemas.microsoft.com/office/drawing/2014/main" id="{D9E30802-88E8-4644-A7B3-3FBCD6BDED1A}"/>
              </a:ext>
            </a:extLst>
          </p:cNvPr>
          <p:cNvSpPr/>
          <p:nvPr userDrawn="1"/>
        </p:nvSpPr>
        <p:spPr>
          <a:xfrm>
            <a:off x="8049719" y="5906125"/>
            <a:ext cx="4172262" cy="622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6">
            <a:extLst>
              <a:ext uri="{FF2B5EF4-FFF2-40B4-BE49-F238E27FC236}">
                <a16:creationId xmlns:a16="http://schemas.microsoft.com/office/drawing/2014/main" id="{50CB1CAC-ECAD-A346-BA02-FD42DC988ACF}"/>
              </a:ext>
            </a:extLst>
          </p:cNvPr>
          <p:cNvSpPr txBox="1">
            <a:spLocks noGrp="1"/>
          </p:cNvSpPr>
          <p:nvPr userDrawn="1"/>
        </p:nvSpPr>
        <p:spPr bwMode="auto">
          <a:xfrm>
            <a:off x="9872225" y="6000276"/>
            <a:ext cx="2319775" cy="44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4" name="Picture 8">
            <a:extLst>
              <a:ext uri="{FF2B5EF4-FFF2-40B4-BE49-F238E27FC236}">
                <a16:creationId xmlns:a16="http://schemas.microsoft.com/office/drawing/2014/main" id="{6F4B87E8-CD08-6B4C-B1D1-D60E9D5B707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218356" y="6000276"/>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Placeholder 23">
            <a:extLst>
              <a:ext uri="{FF2B5EF4-FFF2-40B4-BE49-F238E27FC236}">
                <a16:creationId xmlns:a16="http://schemas.microsoft.com/office/drawing/2014/main" id="{5FBB1137-3A3C-1840-82F3-2167743311DA}"/>
              </a:ext>
            </a:extLst>
          </p:cNvPr>
          <p:cNvSpPr>
            <a:spLocks noGrp="1"/>
          </p:cNvSpPr>
          <p:nvPr>
            <p:ph type="body" sz="quarter" idx="19" hasCustomPrompt="1"/>
          </p:nvPr>
        </p:nvSpPr>
        <p:spPr>
          <a:xfrm>
            <a:off x="8274482" y="2573651"/>
            <a:ext cx="3195486" cy="731140"/>
          </a:xfrm>
        </p:spPr>
        <p:txBody>
          <a:bodyPr anchor="ctr">
            <a:normAutofit/>
          </a:bodyPr>
          <a:lstStyle>
            <a:lvl1pPr marL="0" indent="0" algn="r">
              <a:buNone/>
              <a:defRPr sz="2800" baseline="0">
                <a:solidFill>
                  <a:schemeClr val="bg1"/>
                </a:solidFill>
                <a:latin typeface="+mn-lt"/>
              </a:defRPr>
            </a:lvl1pPr>
          </a:lstStyle>
          <a:p>
            <a:pPr lvl="0"/>
            <a:r>
              <a:rPr lang="en-US"/>
              <a:t>Any Questions?</a:t>
            </a:r>
          </a:p>
        </p:txBody>
      </p:sp>
      <p:sp>
        <p:nvSpPr>
          <p:cNvPr id="28" name="Text Placeholder 23">
            <a:extLst>
              <a:ext uri="{FF2B5EF4-FFF2-40B4-BE49-F238E27FC236}">
                <a16:creationId xmlns:a16="http://schemas.microsoft.com/office/drawing/2014/main" id="{2F5CA955-0E42-604F-AAF7-C51BD5ACE297}"/>
              </a:ext>
            </a:extLst>
          </p:cNvPr>
          <p:cNvSpPr>
            <a:spLocks noGrp="1"/>
          </p:cNvSpPr>
          <p:nvPr>
            <p:ph type="body" sz="quarter" idx="20" hasCustomPrompt="1"/>
          </p:nvPr>
        </p:nvSpPr>
        <p:spPr>
          <a:xfrm>
            <a:off x="8274482" y="1764075"/>
            <a:ext cx="3195485" cy="837258"/>
          </a:xfrm>
        </p:spPr>
        <p:txBody>
          <a:bodyPr anchor="ctr">
            <a:normAutofit/>
          </a:bodyPr>
          <a:lstStyle>
            <a:lvl1pPr marL="0" indent="0" algn="r">
              <a:buNone/>
              <a:defRPr sz="5000" baseline="0">
                <a:solidFill>
                  <a:schemeClr val="bg1"/>
                </a:solidFill>
                <a:latin typeface="+mn-lt"/>
              </a:defRPr>
            </a:lvl1pPr>
          </a:lstStyle>
          <a:p>
            <a:pPr lvl="0"/>
            <a:r>
              <a:rPr lang="en-US"/>
              <a:t>Thank You</a:t>
            </a:r>
          </a:p>
        </p:txBody>
      </p:sp>
    </p:spTree>
    <p:extLst>
      <p:ext uri="{BB962C8B-B14F-4D97-AF65-F5344CB8AC3E}">
        <p14:creationId xmlns:p14="http://schemas.microsoft.com/office/powerpoint/2010/main" val="604715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7848AD-6592-B642-AC77-A3318D8B851F}" type="datetimeFigureOut">
              <a:rPr lang="en-US" smtClean="0"/>
              <a:t>1/24/22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11529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7848AD-6592-B642-AC77-A3318D8B851F}" type="datetimeFigureOut">
              <a:rPr lang="en-US" smtClean="0"/>
              <a:t>1/24/22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5097531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7848AD-6592-B642-AC77-A3318D8B851F}" type="datetimeFigureOut">
              <a:rPr lang="en-US" smtClean="0"/>
              <a:t>1/24/22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11093443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586901"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a:solidFill>
                  <a:schemeClr val="bg1"/>
                </a:solidFill>
                <a:latin typeface="+mn-lt"/>
                <a:ea typeface="Quattrocento Sans"/>
                <a:cs typeface="Quattrocento Sans"/>
                <a:sym typeface="Quattrocento Sans"/>
              </a:rPr>
              <a:t>ICONS</a:t>
            </a:r>
            <a:r>
              <a:rPr lang="en-IE" sz="3600" baseline="0">
                <a:solidFill>
                  <a:schemeClr val="bg1"/>
                </a:solidFill>
                <a:latin typeface="+mn-lt"/>
                <a:ea typeface="Quattrocento Sans"/>
                <a:cs typeface="Quattrocento Sans"/>
                <a:sym typeface="Quattrocento Sans"/>
              </a:rPr>
              <a:t> WHICH CAN BE USED WITHIN THE </a:t>
            </a:r>
            <a:r>
              <a:rPr lang="en-IE" sz="3600" b="1" baseline="0">
                <a:solidFill>
                  <a:schemeClr val="bg1"/>
                </a:solidFill>
                <a:latin typeface="+mn-lt"/>
                <a:ea typeface="Quattrocento Sans"/>
                <a:cs typeface="Quattrocento Sans"/>
                <a:sym typeface="Quattrocento Sans"/>
              </a:rPr>
              <a:t>SUSTAIN</a:t>
            </a:r>
          </a:p>
          <a:p>
            <a:pPr marL="0" lvl="0" indent="0" algn="l" rtl="0">
              <a:spcBef>
                <a:spcPts val="0"/>
              </a:spcBef>
              <a:spcAft>
                <a:spcPts val="0"/>
              </a:spcAft>
              <a:buClr>
                <a:schemeClr val="dk1"/>
              </a:buClr>
              <a:buSzPts val="1100"/>
              <a:buFont typeface="Arial"/>
              <a:buNone/>
            </a:pPr>
            <a:r>
              <a:rPr lang="en-IE" sz="3600" baseline="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a:solidFill>
                  <a:schemeClr val="bg1"/>
                </a:solidFill>
                <a:latin typeface="+mn-lt"/>
                <a:ea typeface="Quattrocento Sans"/>
                <a:cs typeface="Quattrocento Sans"/>
                <a:sym typeface="Quattrocento Sans"/>
              </a:rPr>
              <a:t>Resize them without losing quality.</a:t>
            </a:r>
            <a:r>
              <a:rPr lang="en-IE" sz="2400" i="1" baseline="0">
                <a:solidFill>
                  <a:schemeClr val="bg1"/>
                </a:solidFill>
                <a:latin typeface="+mn-lt"/>
                <a:ea typeface="Quattrocento Sans"/>
                <a:cs typeface="Quattrocento Sans"/>
                <a:sym typeface="Quattrocento Sans"/>
              </a:rPr>
              <a:t> </a:t>
            </a:r>
            <a:r>
              <a:rPr lang="en-IE" sz="2400" i="1">
                <a:solidFill>
                  <a:schemeClr val="bg1"/>
                </a:solidFill>
                <a:latin typeface="+mn-lt"/>
                <a:ea typeface="Quattrocento Sans"/>
                <a:cs typeface="Quattrocento Sans"/>
                <a:sym typeface="Quattrocento Sans"/>
              </a:rPr>
              <a:t> Change line colour, width and style.</a:t>
            </a:r>
            <a:r>
              <a:rPr lang="en-IE" sz="2400" i="1" baseline="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754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A52E5665-819D-1B42-BA24-3F5B4CD1E4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26190"/>
          <a:stretch/>
        </p:blipFill>
        <p:spPr>
          <a:xfrm>
            <a:off x="-6293" y="-6407"/>
            <a:ext cx="9072000" cy="6864407"/>
          </a:xfrm>
          <a:prstGeom prst="rect">
            <a:avLst/>
          </a:prstGeom>
        </p:spPr>
      </p:pic>
      <p:sp>
        <p:nvSpPr>
          <p:cNvPr id="20" name="Footer Placeholder 6">
            <a:extLst>
              <a:ext uri="{FF2B5EF4-FFF2-40B4-BE49-F238E27FC236}">
                <a16:creationId xmlns:a16="http://schemas.microsoft.com/office/drawing/2014/main" id="{509D8694-5591-E644-9BD2-61A1D4666C09}"/>
              </a:ext>
            </a:extLst>
          </p:cNvPr>
          <p:cNvSpPr txBox="1">
            <a:spLocks noGrp="1"/>
          </p:cNvSpPr>
          <p:nvPr userDrawn="1"/>
        </p:nvSpPr>
        <p:spPr bwMode="auto">
          <a:xfrm>
            <a:off x="9295510" y="6000276"/>
            <a:ext cx="2319775" cy="44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1" name="Picture 8">
            <a:extLst>
              <a:ext uri="{FF2B5EF4-FFF2-40B4-BE49-F238E27FC236}">
                <a16:creationId xmlns:a16="http://schemas.microsoft.com/office/drawing/2014/main" id="{6A5AE9B8-C3F2-2342-92C7-62E5D12C5D6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641641" y="6000276"/>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close up of a logo&#10;&#10;Description automatically generated">
            <a:extLst>
              <a:ext uri="{FF2B5EF4-FFF2-40B4-BE49-F238E27FC236}">
                <a16:creationId xmlns:a16="http://schemas.microsoft.com/office/drawing/2014/main" id="{309B001B-40EB-C94F-8A98-2606D59DB7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8324" y="535129"/>
            <a:ext cx="3197422" cy="3197422"/>
          </a:xfrm>
          <a:prstGeom prst="rect">
            <a:avLst/>
          </a:prstGeom>
        </p:spPr>
      </p:pic>
      <p:sp>
        <p:nvSpPr>
          <p:cNvPr id="12" name="Text Placeholder 23">
            <a:extLst>
              <a:ext uri="{FF2B5EF4-FFF2-40B4-BE49-F238E27FC236}">
                <a16:creationId xmlns:a16="http://schemas.microsoft.com/office/drawing/2014/main" id="{049FD086-42D1-B245-A38B-6E0AD4E9E18E}"/>
              </a:ext>
            </a:extLst>
          </p:cNvPr>
          <p:cNvSpPr>
            <a:spLocks noGrp="1"/>
          </p:cNvSpPr>
          <p:nvPr>
            <p:ph type="body" sz="quarter" idx="19" hasCustomPrompt="1"/>
          </p:nvPr>
        </p:nvSpPr>
        <p:spPr>
          <a:xfrm>
            <a:off x="8419800" y="2046594"/>
            <a:ext cx="3195486" cy="731140"/>
          </a:xfrm>
        </p:spPr>
        <p:txBody>
          <a:bodyPr anchor="ctr">
            <a:normAutofit/>
          </a:bodyPr>
          <a:lstStyle>
            <a:lvl1pPr marL="0" indent="0" algn="r">
              <a:buNone/>
              <a:defRPr sz="2800" baseline="0">
                <a:solidFill>
                  <a:srgbClr val="406F70"/>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9733A424-C903-3D40-A734-792883EFBD08}"/>
              </a:ext>
            </a:extLst>
          </p:cNvPr>
          <p:cNvSpPr>
            <a:spLocks noGrp="1"/>
          </p:cNvSpPr>
          <p:nvPr>
            <p:ph type="body" sz="quarter" idx="20" hasCustomPrompt="1"/>
          </p:nvPr>
        </p:nvSpPr>
        <p:spPr>
          <a:xfrm>
            <a:off x="8419800" y="1237018"/>
            <a:ext cx="3195485" cy="837258"/>
          </a:xfrm>
        </p:spPr>
        <p:txBody>
          <a:bodyPr anchor="ctr">
            <a:normAutofit/>
          </a:bodyPr>
          <a:lstStyle>
            <a:lvl1pPr marL="0" indent="0" algn="r">
              <a:buNone/>
              <a:defRPr sz="5000" baseline="0">
                <a:solidFill>
                  <a:srgbClr val="406F70"/>
                </a:solidFill>
                <a:latin typeface="+mn-lt"/>
              </a:defRPr>
            </a:lvl1pPr>
          </a:lstStyle>
          <a:p>
            <a:pPr lvl="0"/>
            <a:r>
              <a:rPr lang="en-US"/>
              <a:t>Heading </a:t>
            </a:r>
          </a:p>
        </p:txBody>
      </p:sp>
    </p:spTree>
    <p:extLst>
      <p:ext uri="{BB962C8B-B14F-4D97-AF65-F5344CB8AC3E}">
        <p14:creationId xmlns:p14="http://schemas.microsoft.com/office/powerpoint/2010/main" val="187120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with photo">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A191C8A7-D781-AE42-8A87-BB0955E2B420}"/>
              </a:ext>
            </a:extLst>
          </p:cNvPr>
          <p:cNvSpPr/>
          <p:nvPr userDrawn="1"/>
        </p:nvSpPr>
        <p:spPr>
          <a:xfrm>
            <a:off x="-27541" y="11234"/>
            <a:ext cx="7658926" cy="4262853"/>
          </a:xfrm>
          <a:custGeom>
            <a:avLst/>
            <a:gdLst>
              <a:gd name="connsiteX0" fmla="*/ 0 w 7658926"/>
              <a:gd name="connsiteY0" fmla="*/ 0 h 4262853"/>
              <a:gd name="connsiteX1" fmla="*/ 7658926 w 7658926"/>
              <a:gd name="connsiteY1" fmla="*/ 0 h 4262853"/>
              <a:gd name="connsiteX2" fmla="*/ 7611483 w 7658926"/>
              <a:gd name="connsiteY2" fmla="*/ 193139 h 4262853"/>
              <a:gd name="connsiteX3" fmla="*/ 7025381 w 7658926"/>
              <a:gd name="connsiteY3" fmla="*/ 1559911 h 4262853"/>
              <a:gd name="connsiteX4" fmla="*/ 6883231 w 7658926"/>
              <a:gd name="connsiteY4" fmla="*/ 1780802 h 4262853"/>
              <a:gd name="connsiteX5" fmla="*/ 6886432 w 7658926"/>
              <a:gd name="connsiteY5" fmla="*/ 1780802 h 4262853"/>
              <a:gd name="connsiteX6" fmla="*/ 6771989 w 7658926"/>
              <a:gd name="connsiteY6" fmla="*/ 1949113 h 4262853"/>
              <a:gd name="connsiteX7" fmla="*/ 2847055 w 7658926"/>
              <a:gd name="connsiteY7" fmla="*/ 4238001 h 4262853"/>
              <a:gd name="connsiteX8" fmla="*/ 2354941 w 7658926"/>
              <a:gd name="connsiteY8" fmla="*/ 4262850 h 4262853"/>
              <a:gd name="connsiteX9" fmla="*/ 2354941 w 7658926"/>
              <a:gd name="connsiteY9" fmla="*/ 4262853 h 4262853"/>
              <a:gd name="connsiteX10" fmla="*/ 1648786 w 7658926"/>
              <a:gd name="connsiteY10" fmla="*/ 4262853 h 4262853"/>
              <a:gd name="connsiteX11" fmla="*/ 1648786 w 7658926"/>
              <a:gd name="connsiteY11" fmla="*/ 4262850 h 4262853"/>
              <a:gd name="connsiteX12" fmla="*/ 0 w 7658926"/>
              <a:gd name="connsiteY12" fmla="*/ 4262850 h 42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926" h="4262853">
                <a:moveTo>
                  <a:pt x="0" y="0"/>
                </a:moveTo>
                <a:lnTo>
                  <a:pt x="7658926" y="0"/>
                </a:lnTo>
                <a:lnTo>
                  <a:pt x="7611483" y="193139"/>
                </a:lnTo>
                <a:cubicBezTo>
                  <a:pt x="7477741" y="678943"/>
                  <a:pt x="7279067" y="1137840"/>
                  <a:pt x="7025381" y="1559911"/>
                </a:cubicBezTo>
                <a:lnTo>
                  <a:pt x="6883231" y="1780802"/>
                </a:lnTo>
                <a:lnTo>
                  <a:pt x="6886432" y="1780802"/>
                </a:lnTo>
                <a:lnTo>
                  <a:pt x="6771989" y="1949113"/>
                </a:lnTo>
                <a:cubicBezTo>
                  <a:pt x="5876957" y="3207711"/>
                  <a:pt x="4465701" y="4073618"/>
                  <a:pt x="2847055" y="4238001"/>
                </a:cubicBezTo>
                <a:lnTo>
                  <a:pt x="2354941" y="4262850"/>
                </a:lnTo>
                <a:lnTo>
                  <a:pt x="2354941" y="4262853"/>
                </a:lnTo>
                <a:lnTo>
                  <a:pt x="1648786" y="4262853"/>
                </a:lnTo>
                <a:lnTo>
                  <a:pt x="1648786" y="4262850"/>
                </a:lnTo>
                <a:lnTo>
                  <a:pt x="0" y="4262850"/>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a:extLst>
              <a:ext uri="{FF2B5EF4-FFF2-40B4-BE49-F238E27FC236}">
                <a16:creationId xmlns:a16="http://schemas.microsoft.com/office/drawing/2014/main" id="{A97040EF-11F0-0E46-B338-363C3B6FA559}"/>
              </a:ext>
            </a:extLst>
          </p:cNvPr>
          <p:cNvSpPr/>
          <p:nvPr userDrawn="1"/>
        </p:nvSpPr>
        <p:spPr>
          <a:xfrm flipH="1">
            <a:off x="-41674" y="4289077"/>
            <a:ext cx="7432133" cy="2568925"/>
          </a:xfrm>
          <a:custGeom>
            <a:avLst/>
            <a:gdLst>
              <a:gd name="connsiteX0" fmla="*/ 5292913 w 7432133"/>
              <a:gd name="connsiteY0" fmla="*/ 0 h 2568925"/>
              <a:gd name="connsiteX1" fmla="*/ 4586759 w 7432133"/>
              <a:gd name="connsiteY1" fmla="*/ 0 h 2568925"/>
              <a:gd name="connsiteX2" fmla="*/ 4586759 w 7432133"/>
              <a:gd name="connsiteY2" fmla="*/ 3 h 2568925"/>
              <a:gd name="connsiteX3" fmla="*/ 4094645 w 7432133"/>
              <a:gd name="connsiteY3" fmla="*/ 24852 h 2568925"/>
              <a:gd name="connsiteX4" fmla="*/ 39366 w 7432133"/>
              <a:gd name="connsiteY4" fmla="*/ 2505436 h 2568925"/>
              <a:gd name="connsiteX5" fmla="*/ 0 w 7432133"/>
              <a:gd name="connsiteY5" fmla="*/ 2568925 h 2568925"/>
              <a:gd name="connsiteX6" fmla="*/ 7432133 w 7432133"/>
              <a:gd name="connsiteY6" fmla="*/ 2568925 h 2568925"/>
              <a:gd name="connsiteX7" fmla="*/ 7432133 w 7432133"/>
              <a:gd name="connsiteY7" fmla="*/ 3 h 2568925"/>
              <a:gd name="connsiteX8" fmla="*/ 5292913 w 7432133"/>
              <a:gd name="connsiteY8" fmla="*/ 3 h 256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32133" h="2568925">
                <a:moveTo>
                  <a:pt x="5292913" y="0"/>
                </a:moveTo>
                <a:lnTo>
                  <a:pt x="4586759" y="0"/>
                </a:lnTo>
                <a:lnTo>
                  <a:pt x="4586759" y="3"/>
                </a:lnTo>
                <a:lnTo>
                  <a:pt x="4094645" y="24852"/>
                </a:lnTo>
                <a:cubicBezTo>
                  <a:pt x="2395066" y="197454"/>
                  <a:pt x="924135" y="1143487"/>
                  <a:pt x="39366" y="2505436"/>
                </a:cubicBezTo>
                <a:lnTo>
                  <a:pt x="0" y="2568925"/>
                </a:lnTo>
                <a:lnTo>
                  <a:pt x="7432133" y="2568925"/>
                </a:lnTo>
                <a:lnTo>
                  <a:pt x="7432133" y="3"/>
                </a:lnTo>
                <a:lnTo>
                  <a:pt x="5292913" y="3"/>
                </a:lnTo>
                <a:close/>
              </a:path>
            </a:pathLst>
          </a:custGeom>
          <a:solidFill>
            <a:srgbClr val="F5C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6">
            <a:extLst>
              <a:ext uri="{FF2B5EF4-FFF2-40B4-BE49-F238E27FC236}">
                <a16:creationId xmlns:a16="http://schemas.microsoft.com/office/drawing/2014/main" id="{509D8694-5591-E644-9BD2-61A1D4666C09}"/>
              </a:ext>
            </a:extLst>
          </p:cNvPr>
          <p:cNvSpPr txBox="1">
            <a:spLocks noGrp="1"/>
          </p:cNvSpPr>
          <p:nvPr userDrawn="1"/>
        </p:nvSpPr>
        <p:spPr bwMode="auto">
          <a:xfrm>
            <a:off x="9295510" y="6000276"/>
            <a:ext cx="2319775" cy="44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1" name="Picture 8">
            <a:extLst>
              <a:ext uri="{FF2B5EF4-FFF2-40B4-BE49-F238E27FC236}">
                <a16:creationId xmlns:a16="http://schemas.microsoft.com/office/drawing/2014/main" id="{6A5AE9B8-C3F2-2342-92C7-62E5D12C5D6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41641" y="6000276"/>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A close up of a logo&#10;&#10;Description automatically generated">
            <a:extLst>
              <a:ext uri="{FF2B5EF4-FFF2-40B4-BE49-F238E27FC236}">
                <a16:creationId xmlns:a16="http://schemas.microsoft.com/office/drawing/2014/main" id="{309B001B-40EB-C94F-8A98-2606D59DB7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6713" y="475564"/>
            <a:ext cx="3331937" cy="3331937"/>
          </a:xfrm>
          <a:prstGeom prst="rect">
            <a:avLst/>
          </a:prstGeom>
        </p:spPr>
      </p:pic>
      <p:sp>
        <p:nvSpPr>
          <p:cNvPr id="12" name="Text Placeholder 23">
            <a:extLst>
              <a:ext uri="{FF2B5EF4-FFF2-40B4-BE49-F238E27FC236}">
                <a16:creationId xmlns:a16="http://schemas.microsoft.com/office/drawing/2014/main" id="{049FD086-42D1-B245-A38B-6E0AD4E9E18E}"/>
              </a:ext>
            </a:extLst>
          </p:cNvPr>
          <p:cNvSpPr>
            <a:spLocks noGrp="1"/>
          </p:cNvSpPr>
          <p:nvPr>
            <p:ph type="body" sz="quarter" idx="19" hasCustomPrompt="1"/>
          </p:nvPr>
        </p:nvSpPr>
        <p:spPr>
          <a:xfrm>
            <a:off x="8419800" y="2046594"/>
            <a:ext cx="3195486" cy="731140"/>
          </a:xfrm>
        </p:spPr>
        <p:txBody>
          <a:bodyPr anchor="ctr">
            <a:normAutofit/>
          </a:bodyPr>
          <a:lstStyle>
            <a:lvl1pPr marL="0" indent="0" algn="r">
              <a:buNone/>
              <a:defRPr sz="2800" baseline="0">
                <a:solidFill>
                  <a:srgbClr val="406F70"/>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9733A424-C903-3D40-A734-792883EFBD08}"/>
              </a:ext>
            </a:extLst>
          </p:cNvPr>
          <p:cNvSpPr>
            <a:spLocks noGrp="1"/>
          </p:cNvSpPr>
          <p:nvPr>
            <p:ph type="body" sz="quarter" idx="20" hasCustomPrompt="1"/>
          </p:nvPr>
        </p:nvSpPr>
        <p:spPr>
          <a:xfrm>
            <a:off x="8419800" y="1237018"/>
            <a:ext cx="3195485" cy="837258"/>
          </a:xfrm>
        </p:spPr>
        <p:txBody>
          <a:bodyPr anchor="ctr">
            <a:normAutofit/>
          </a:bodyPr>
          <a:lstStyle>
            <a:lvl1pPr marL="0" indent="0" algn="r">
              <a:buNone/>
              <a:defRPr sz="5000" baseline="0">
                <a:solidFill>
                  <a:srgbClr val="406F70"/>
                </a:solidFill>
                <a:latin typeface="+mn-lt"/>
              </a:defRPr>
            </a:lvl1pPr>
          </a:lstStyle>
          <a:p>
            <a:pPr lvl="0"/>
            <a:r>
              <a:rPr lang="en-US"/>
              <a:t>Heading </a:t>
            </a:r>
          </a:p>
        </p:txBody>
      </p:sp>
      <p:sp>
        <p:nvSpPr>
          <p:cNvPr id="16" name="Picture Placeholder 15">
            <a:extLst>
              <a:ext uri="{FF2B5EF4-FFF2-40B4-BE49-F238E27FC236}">
                <a16:creationId xmlns:a16="http://schemas.microsoft.com/office/drawing/2014/main" id="{D90EAE91-C045-9E4F-9447-55FDE253B75C}"/>
              </a:ext>
            </a:extLst>
          </p:cNvPr>
          <p:cNvSpPr>
            <a:spLocks noGrp="1"/>
          </p:cNvSpPr>
          <p:nvPr>
            <p:ph type="pic" sz="quarter" idx="21"/>
          </p:nvPr>
        </p:nvSpPr>
        <p:spPr>
          <a:xfrm>
            <a:off x="0" y="4274087"/>
            <a:ext cx="6986370" cy="2568923"/>
          </a:xfrm>
          <a:custGeom>
            <a:avLst/>
            <a:gdLst>
              <a:gd name="connsiteX0" fmla="*/ 1693458 w 6986370"/>
              <a:gd name="connsiteY0" fmla="*/ 0 h 2568923"/>
              <a:gd name="connsiteX1" fmla="*/ 2399612 w 6986370"/>
              <a:gd name="connsiteY1" fmla="*/ 0 h 2568923"/>
              <a:gd name="connsiteX2" fmla="*/ 2399612 w 6986370"/>
              <a:gd name="connsiteY2" fmla="*/ 3 h 2568923"/>
              <a:gd name="connsiteX3" fmla="*/ 2891726 w 6986370"/>
              <a:gd name="connsiteY3" fmla="*/ 24852 h 2568923"/>
              <a:gd name="connsiteX4" fmla="*/ 6947005 w 6986370"/>
              <a:gd name="connsiteY4" fmla="*/ 2505436 h 2568923"/>
              <a:gd name="connsiteX5" fmla="*/ 6986370 w 6986370"/>
              <a:gd name="connsiteY5" fmla="*/ 2568923 h 2568923"/>
              <a:gd name="connsiteX6" fmla="*/ 0 w 6986370"/>
              <a:gd name="connsiteY6" fmla="*/ 2568923 h 2568923"/>
              <a:gd name="connsiteX7" fmla="*/ 0 w 6986370"/>
              <a:gd name="connsiteY7" fmla="*/ 3 h 2568923"/>
              <a:gd name="connsiteX8" fmla="*/ 1693458 w 6986370"/>
              <a:gd name="connsiteY8" fmla="*/ 3 h 256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6370" h="2568923">
                <a:moveTo>
                  <a:pt x="1693458" y="0"/>
                </a:moveTo>
                <a:lnTo>
                  <a:pt x="2399612" y="0"/>
                </a:lnTo>
                <a:lnTo>
                  <a:pt x="2399612" y="3"/>
                </a:lnTo>
                <a:lnTo>
                  <a:pt x="2891726" y="24852"/>
                </a:lnTo>
                <a:cubicBezTo>
                  <a:pt x="4591305" y="197454"/>
                  <a:pt x="6062236" y="1143487"/>
                  <a:pt x="6947005" y="2505436"/>
                </a:cubicBezTo>
                <a:lnTo>
                  <a:pt x="6986370" y="2568923"/>
                </a:lnTo>
                <a:lnTo>
                  <a:pt x="0" y="2568923"/>
                </a:lnTo>
                <a:lnTo>
                  <a:pt x="0" y="3"/>
                </a:lnTo>
                <a:lnTo>
                  <a:pt x="1693458" y="3"/>
                </a:lnTo>
                <a:close/>
              </a:path>
            </a:pathLst>
          </a:custGeom>
        </p:spPr>
        <p:txBody>
          <a:bodyPr wrap="square">
            <a:noAutofit/>
          </a:bodyPr>
          <a:lstStyle>
            <a:lvl1pPr marL="0" indent="0" algn="l">
              <a:buNone/>
              <a:defRPr>
                <a:solidFill>
                  <a:schemeClr val="bg1"/>
                </a:solidFill>
              </a:defRPr>
            </a:lvl1pPr>
          </a:lstStyle>
          <a:p>
            <a:endParaRPr lang="en-US"/>
          </a:p>
          <a:p>
            <a:endParaRPr lang="en-US"/>
          </a:p>
          <a:p>
            <a:r>
              <a:rPr lang="en-US"/>
              <a:t>   Click to add photo</a:t>
            </a:r>
          </a:p>
        </p:txBody>
      </p:sp>
    </p:spTree>
    <p:extLst>
      <p:ext uri="{BB962C8B-B14F-4D97-AF65-F5344CB8AC3E}">
        <p14:creationId xmlns:p14="http://schemas.microsoft.com/office/powerpoint/2010/main" val="1002579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064E0019-97AC-2747-A525-042BEAE38629}"/>
              </a:ext>
            </a:extLst>
          </p:cNvPr>
          <p:cNvSpPr/>
          <p:nvPr userDrawn="1"/>
        </p:nvSpPr>
        <p:spPr>
          <a:xfrm>
            <a:off x="-1" y="0"/>
            <a:ext cx="10281663" cy="3774332"/>
          </a:xfrm>
          <a:custGeom>
            <a:avLst/>
            <a:gdLst>
              <a:gd name="connsiteX0" fmla="*/ 0 w 9340944"/>
              <a:gd name="connsiteY0" fmla="*/ 0 h 3429000"/>
              <a:gd name="connsiteX1" fmla="*/ 9340944 w 9340944"/>
              <a:gd name="connsiteY1" fmla="*/ 0 h 3429000"/>
              <a:gd name="connsiteX2" fmla="*/ 9234646 w 9340944"/>
              <a:gd name="connsiteY2" fmla="*/ 231978 h 3429000"/>
              <a:gd name="connsiteX3" fmla="*/ 9089396 w 9340944"/>
              <a:gd name="connsiteY3" fmla="*/ 510137 h 3429000"/>
              <a:gd name="connsiteX4" fmla="*/ 8947520 w 9340944"/>
              <a:gd name="connsiteY4" fmla="*/ 748674 h 3429000"/>
              <a:gd name="connsiteX5" fmla="*/ 8950715 w 9340944"/>
              <a:gd name="connsiteY5" fmla="*/ 748674 h 3429000"/>
              <a:gd name="connsiteX6" fmla="*/ 8836492 w 9340944"/>
              <a:gd name="connsiteY6" fmla="*/ 930430 h 3429000"/>
              <a:gd name="connsiteX7" fmla="*/ 4919127 w 9340944"/>
              <a:gd name="connsiteY7" fmla="*/ 3402163 h 3429000"/>
              <a:gd name="connsiteX8" fmla="*/ 4427962 w 9340944"/>
              <a:gd name="connsiteY8" fmla="*/ 3428997 h 3429000"/>
              <a:gd name="connsiteX9" fmla="*/ 4427962 w 9340944"/>
              <a:gd name="connsiteY9" fmla="*/ 3429000 h 3429000"/>
              <a:gd name="connsiteX10" fmla="*/ 3723169 w 9340944"/>
              <a:gd name="connsiteY10" fmla="*/ 3429000 h 3429000"/>
              <a:gd name="connsiteX11" fmla="*/ 3723169 w 9340944"/>
              <a:gd name="connsiteY11" fmla="*/ 3428997 h 3429000"/>
              <a:gd name="connsiteX12" fmla="*/ 0 w 9340944"/>
              <a:gd name="connsiteY12" fmla="*/ 3428997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40944" h="3429000">
                <a:moveTo>
                  <a:pt x="0" y="0"/>
                </a:moveTo>
                <a:lnTo>
                  <a:pt x="9340944" y="0"/>
                </a:lnTo>
                <a:lnTo>
                  <a:pt x="9234646" y="231978"/>
                </a:lnTo>
                <a:cubicBezTo>
                  <a:pt x="9188479" y="326231"/>
                  <a:pt x="9140035" y="418980"/>
                  <a:pt x="9089396" y="510137"/>
                </a:cubicBezTo>
                <a:lnTo>
                  <a:pt x="8947520" y="748674"/>
                </a:lnTo>
                <a:lnTo>
                  <a:pt x="8950715" y="748674"/>
                </a:lnTo>
                <a:lnTo>
                  <a:pt x="8836492" y="930430"/>
                </a:lnTo>
                <a:cubicBezTo>
                  <a:pt x="7943186" y="2289570"/>
                  <a:pt x="6534652" y="3224648"/>
                  <a:pt x="4919127" y="3402163"/>
                </a:cubicBezTo>
                <a:lnTo>
                  <a:pt x="4427962" y="3428997"/>
                </a:lnTo>
                <a:lnTo>
                  <a:pt x="4427962" y="3429000"/>
                </a:lnTo>
                <a:lnTo>
                  <a:pt x="3723169" y="3429000"/>
                </a:lnTo>
                <a:lnTo>
                  <a:pt x="3723169" y="3428997"/>
                </a:lnTo>
                <a:lnTo>
                  <a:pt x="0" y="3428997"/>
                </a:lnTo>
                <a:close/>
              </a:path>
            </a:pathLst>
          </a:custGeom>
          <a:solidFill>
            <a:srgbClr val="0851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18">
            <a:extLst>
              <a:ext uri="{FF2B5EF4-FFF2-40B4-BE49-F238E27FC236}">
                <a16:creationId xmlns:a16="http://schemas.microsoft.com/office/drawing/2014/main" id="{D7E9A38E-4ED8-5646-AC1B-12098108B7C7}"/>
              </a:ext>
            </a:extLst>
          </p:cNvPr>
          <p:cNvSpPr/>
          <p:nvPr userDrawn="1"/>
        </p:nvSpPr>
        <p:spPr>
          <a:xfrm>
            <a:off x="7327892" y="173105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a:extLst>
              <a:ext uri="{FF2B5EF4-FFF2-40B4-BE49-F238E27FC236}">
                <a16:creationId xmlns:a16="http://schemas.microsoft.com/office/drawing/2014/main" id="{CB98A5F8-83AA-5E44-B82C-227A8597E47E}"/>
              </a:ext>
            </a:extLst>
          </p:cNvPr>
          <p:cNvSpPr/>
          <p:nvPr userDrawn="1"/>
        </p:nvSpPr>
        <p:spPr>
          <a:xfrm>
            <a:off x="8447083" y="261390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6">
            <a:extLst>
              <a:ext uri="{FF2B5EF4-FFF2-40B4-BE49-F238E27FC236}">
                <a16:creationId xmlns:a16="http://schemas.microsoft.com/office/drawing/2014/main" id="{D23400E6-04D3-B048-A9BE-B92A3459635D}"/>
              </a:ext>
            </a:extLst>
          </p:cNvPr>
          <p:cNvSpPr txBox="1">
            <a:spLocks noGrp="1"/>
          </p:cNvSpPr>
          <p:nvPr userDrawn="1"/>
        </p:nvSpPr>
        <p:spPr bwMode="auto">
          <a:xfrm>
            <a:off x="9295510" y="5853633"/>
            <a:ext cx="2319775" cy="447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5" name="Picture 8">
            <a:extLst>
              <a:ext uri="{FF2B5EF4-FFF2-40B4-BE49-F238E27FC236}">
                <a16:creationId xmlns:a16="http://schemas.microsoft.com/office/drawing/2014/main" id="{6C6A9A91-D3B7-D941-914E-70D998F3B97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41641" y="5853633"/>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 Placeholder 23">
            <a:extLst>
              <a:ext uri="{FF2B5EF4-FFF2-40B4-BE49-F238E27FC236}">
                <a16:creationId xmlns:a16="http://schemas.microsoft.com/office/drawing/2014/main" id="{8ABD4E3B-3D78-424B-A5A7-9DAFD6BE84F9}"/>
              </a:ext>
            </a:extLst>
          </p:cNvPr>
          <p:cNvSpPr>
            <a:spLocks noGrp="1"/>
          </p:cNvSpPr>
          <p:nvPr>
            <p:ph type="body" sz="quarter" idx="19" hasCustomPrompt="1"/>
          </p:nvPr>
        </p:nvSpPr>
        <p:spPr>
          <a:xfrm>
            <a:off x="576715" y="5353474"/>
            <a:ext cx="3195486" cy="731140"/>
          </a:xfrm>
        </p:spPr>
        <p:txBody>
          <a:bodyPr anchor="ctr">
            <a:normAutofit/>
          </a:bodyPr>
          <a:lstStyle>
            <a:lvl1pPr marL="0" indent="0" algn="l">
              <a:buNone/>
              <a:defRPr sz="2800" baseline="0">
                <a:solidFill>
                  <a:srgbClr val="406F70"/>
                </a:solidFill>
                <a:latin typeface="+mn-lt"/>
              </a:defRPr>
            </a:lvl1pPr>
          </a:lstStyle>
          <a:p>
            <a:pPr lvl="0"/>
            <a:r>
              <a:rPr lang="en-US"/>
              <a:t>Sub-heading</a:t>
            </a:r>
          </a:p>
        </p:txBody>
      </p:sp>
      <p:sp>
        <p:nvSpPr>
          <p:cNvPr id="28" name="Text Placeholder 23">
            <a:extLst>
              <a:ext uri="{FF2B5EF4-FFF2-40B4-BE49-F238E27FC236}">
                <a16:creationId xmlns:a16="http://schemas.microsoft.com/office/drawing/2014/main" id="{50113A10-A8EF-9E4E-BD98-8F9D6A81B3A5}"/>
              </a:ext>
            </a:extLst>
          </p:cNvPr>
          <p:cNvSpPr>
            <a:spLocks noGrp="1"/>
          </p:cNvSpPr>
          <p:nvPr>
            <p:ph type="body" sz="quarter" idx="20" hasCustomPrompt="1"/>
          </p:nvPr>
        </p:nvSpPr>
        <p:spPr>
          <a:xfrm>
            <a:off x="576715" y="4543898"/>
            <a:ext cx="3195485" cy="837258"/>
          </a:xfrm>
        </p:spPr>
        <p:txBody>
          <a:bodyPr anchor="ctr">
            <a:normAutofit/>
          </a:bodyPr>
          <a:lstStyle>
            <a:lvl1pPr marL="0" indent="0" algn="l">
              <a:buNone/>
              <a:defRPr sz="5000" baseline="0">
                <a:solidFill>
                  <a:srgbClr val="406F70"/>
                </a:solidFill>
                <a:latin typeface="+mn-lt"/>
              </a:defRPr>
            </a:lvl1pPr>
          </a:lstStyle>
          <a:p>
            <a:pPr lvl="0"/>
            <a:r>
              <a:rPr lang="en-US"/>
              <a:t>Heading </a:t>
            </a:r>
          </a:p>
        </p:txBody>
      </p:sp>
      <p:pic>
        <p:nvPicPr>
          <p:cNvPr id="6" name="Picture 5" descr="A picture containing drawing&#10;&#10;Description automatically generated">
            <a:extLst>
              <a:ext uri="{FF2B5EF4-FFF2-40B4-BE49-F238E27FC236}">
                <a16:creationId xmlns:a16="http://schemas.microsoft.com/office/drawing/2014/main" id="{D7A795C8-927A-CE44-AC9B-101D55A2CE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3900" y="769566"/>
            <a:ext cx="5225801" cy="2008168"/>
          </a:xfrm>
          <a:prstGeom prst="rect">
            <a:avLst/>
          </a:prstGeom>
        </p:spPr>
      </p:pic>
    </p:spTree>
    <p:extLst>
      <p:ext uri="{BB962C8B-B14F-4D97-AF65-F5344CB8AC3E}">
        <p14:creationId xmlns:p14="http://schemas.microsoft.com/office/powerpoint/2010/main" val="3458130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3767471" y="1014696"/>
            <a:ext cx="7886801"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7" name="Text Placeholder 25"/>
          <p:cNvSpPr>
            <a:spLocks noGrp="1"/>
          </p:cNvSpPr>
          <p:nvPr>
            <p:ph type="body" sz="quarter" idx="14" hasCustomPrompt="1"/>
          </p:nvPr>
        </p:nvSpPr>
        <p:spPr>
          <a:xfrm>
            <a:off x="3777521" y="2542563"/>
            <a:ext cx="7876752" cy="3245241"/>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pic>
        <p:nvPicPr>
          <p:cNvPr id="18" name="Picture 17" descr="A picture containing drawing&#10;&#10;Description automatically generated">
            <a:extLst>
              <a:ext uri="{FF2B5EF4-FFF2-40B4-BE49-F238E27FC236}">
                <a16:creationId xmlns:a16="http://schemas.microsoft.com/office/drawing/2014/main" id="{2B9B6365-5C1A-AB4B-BBCC-D464627B8A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0309" y="6221191"/>
            <a:ext cx="203964" cy="269828"/>
          </a:xfrm>
          <a:prstGeom prst="rect">
            <a:avLst/>
          </a:prstGeom>
        </p:spPr>
      </p:pic>
      <p:sp>
        <p:nvSpPr>
          <p:cNvPr id="19" name="TextBox 18">
            <a:extLst>
              <a:ext uri="{FF2B5EF4-FFF2-40B4-BE49-F238E27FC236}">
                <a16:creationId xmlns:a16="http://schemas.microsoft.com/office/drawing/2014/main" id="{BC032534-BC87-5D4F-B26D-CF89E2F3C640}"/>
              </a:ext>
            </a:extLst>
          </p:cNvPr>
          <p:cNvSpPr txBox="1"/>
          <p:nvPr userDrawn="1"/>
        </p:nvSpPr>
        <p:spPr>
          <a:xfrm>
            <a:off x="8701210" y="624479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pic>
        <p:nvPicPr>
          <p:cNvPr id="7" name="Picture 6" descr="A picture containing drawing&#10;&#10;Description automatically generated">
            <a:extLst>
              <a:ext uri="{FF2B5EF4-FFF2-40B4-BE49-F238E27FC236}">
                <a16:creationId xmlns:a16="http://schemas.microsoft.com/office/drawing/2014/main" id="{87F97D81-6562-A840-B079-58506E6A2E1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8" name="Picture 7" descr="A close up of a logo&#10;&#10;Description automatically generated">
            <a:extLst>
              <a:ext uri="{FF2B5EF4-FFF2-40B4-BE49-F238E27FC236}">
                <a16:creationId xmlns:a16="http://schemas.microsoft.com/office/drawing/2014/main" id="{A97CE00F-DEB2-AE46-9EA9-6615CC1CFAD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07237" y="365395"/>
            <a:ext cx="1826297" cy="1995953"/>
          </a:xfrm>
          <a:prstGeom prst="rect">
            <a:avLst/>
          </a:prstGeom>
        </p:spPr>
      </p:pic>
      <p:sp>
        <p:nvSpPr>
          <p:cNvPr id="10" name="Text Placeholder 25">
            <a:extLst>
              <a:ext uri="{FF2B5EF4-FFF2-40B4-BE49-F238E27FC236}">
                <a16:creationId xmlns:a16="http://schemas.microsoft.com/office/drawing/2014/main" id="{8258470A-9031-F643-91F2-83EDE010FF47}"/>
              </a:ext>
            </a:extLst>
          </p:cNvPr>
          <p:cNvSpPr>
            <a:spLocks noGrp="1"/>
          </p:cNvSpPr>
          <p:nvPr>
            <p:ph type="body" sz="quarter" idx="17" hasCustomPrompt="1"/>
          </p:nvPr>
        </p:nvSpPr>
        <p:spPr>
          <a:xfrm>
            <a:off x="2818151" y="2726744"/>
            <a:ext cx="7876753" cy="3173773"/>
          </a:xfrm>
        </p:spPr>
        <p:txBody>
          <a:bodyPr>
            <a:noAutofit/>
          </a:bodyPr>
          <a:lstStyle>
            <a:lvl1pPr marL="0" indent="0" algn="just">
              <a:buNone/>
              <a:defRPr sz="24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Tree>
    <p:extLst>
      <p:ext uri="{BB962C8B-B14F-4D97-AF65-F5344CB8AC3E}">
        <p14:creationId xmlns:p14="http://schemas.microsoft.com/office/powerpoint/2010/main" val="348045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op Photo Slide">
    <p:spTree>
      <p:nvGrpSpPr>
        <p:cNvPr id="1" name=""/>
        <p:cNvGrpSpPr/>
        <p:nvPr/>
      </p:nvGrpSpPr>
      <p:grpSpPr>
        <a:xfrm>
          <a:off x="0" y="0"/>
          <a:ext cx="0" cy="0"/>
          <a:chOff x="0" y="0"/>
          <a:chExt cx="0" cy="0"/>
        </a:xfrm>
      </p:grpSpPr>
      <p:sp>
        <p:nvSpPr>
          <p:cNvPr id="9" name="Text Placeholder 23">
            <a:extLst>
              <a:ext uri="{FF2B5EF4-FFF2-40B4-BE49-F238E27FC236}">
                <a16:creationId xmlns:a16="http://schemas.microsoft.com/office/drawing/2014/main" id="{A3B193AB-B400-AD45-A369-DD189568AA43}"/>
              </a:ext>
            </a:extLst>
          </p:cNvPr>
          <p:cNvSpPr>
            <a:spLocks noGrp="1"/>
          </p:cNvSpPr>
          <p:nvPr>
            <p:ph type="body" sz="quarter" idx="13" hasCustomPrompt="1"/>
          </p:nvPr>
        </p:nvSpPr>
        <p:spPr>
          <a:xfrm>
            <a:off x="509666" y="3961597"/>
            <a:ext cx="4077324" cy="1912390"/>
          </a:xfrm>
        </p:spPr>
        <p:txBody>
          <a:bodyPr>
            <a:normAutofit/>
          </a:bodyPr>
          <a:lstStyle>
            <a:lvl1pPr marL="0" indent="0" algn="l">
              <a:buNone/>
              <a:defRPr sz="3600">
                <a:solidFill>
                  <a:srgbClr val="5E5E5E"/>
                </a:solidFill>
                <a:latin typeface="+mn-lt"/>
              </a:defRPr>
            </a:lvl1pPr>
          </a:lstStyle>
          <a:p>
            <a:pPr lvl="0"/>
            <a:r>
              <a:rPr lang="en-US"/>
              <a:t>TITLE</a:t>
            </a:r>
          </a:p>
        </p:txBody>
      </p:sp>
      <p:sp>
        <p:nvSpPr>
          <p:cNvPr id="34" name="Picture Placeholder 33">
            <a:extLst>
              <a:ext uri="{FF2B5EF4-FFF2-40B4-BE49-F238E27FC236}">
                <a16:creationId xmlns:a16="http://schemas.microsoft.com/office/drawing/2014/main" id="{ECDCE132-A25C-3647-8519-2E32D62863AD}"/>
              </a:ext>
            </a:extLst>
          </p:cNvPr>
          <p:cNvSpPr>
            <a:spLocks noGrp="1"/>
          </p:cNvSpPr>
          <p:nvPr>
            <p:ph type="pic" sz="quarter" idx="15"/>
          </p:nvPr>
        </p:nvSpPr>
        <p:spPr>
          <a:xfrm>
            <a:off x="0" y="0"/>
            <a:ext cx="12069770" cy="3585092"/>
          </a:xfrm>
          <a:custGeom>
            <a:avLst/>
            <a:gdLst>
              <a:gd name="connsiteX0" fmla="*/ 1295503 w 12069770"/>
              <a:gd name="connsiteY0" fmla="*/ 0 h 3585092"/>
              <a:gd name="connsiteX1" fmla="*/ 12069770 w 12069770"/>
              <a:gd name="connsiteY1" fmla="*/ 0 h 3585092"/>
              <a:gd name="connsiteX2" fmla="*/ 11966788 w 12069770"/>
              <a:gd name="connsiteY2" fmla="*/ 207716 h 3585092"/>
              <a:gd name="connsiteX3" fmla="*/ 11800766 w 12069770"/>
              <a:gd name="connsiteY3" fmla="*/ 501567 h 3585092"/>
              <a:gd name="connsiteX4" fmla="*/ 11638600 w 12069770"/>
              <a:gd name="connsiteY4" fmla="*/ 753560 h 3585092"/>
              <a:gd name="connsiteX5" fmla="*/ 11642252 w 12069770"/>
              <a:gd name="connsiteY5" fmla="*/ 753560 h 3585092"/>
              <a:gd name="connsiteX6" fmla="*/ 11511695 w 12069770"/>
              <a:gd name="connsiteY6" fmla="*/ 945570 h 3585092"/>
              <a:gd name="connsiteX7" fmla="*/ 10877562 w 12069770"/>
              <a:gd name="connsiteY7" fmla="*/ 1703644 h 3585092"/>
              <a:gd name="connsiteX8" fmla="*/ 10825384 w 12069770"/>
              <a:gd name="connsiteY8" fmla="*/ 1754215 h 3585092"/>
              <a:gd name="connsiteX9" fmla="*/ 10084820 w 12069770"/>
              <a:gd name="connsiteY9" fmla="*/ 1754215 h 3585092"/>
              <a:gd name="connsiteX10" fmla="*/ 10084820 w 12069770"/>
              <a:gd name="connsiteY10" fmla="*/ 1754214 h 3585092"/>
              <a:gd name="connsiteX11" fmla="*/ 9900759 w 12069770"/>
              <a:gd name="connsiteY11" fmla="*/ 1754214 h 3585092"/>
              <a:gd name="connsiteX12" fmla="*/ 9900759 w 12069770"/>
              <a:gd name="connsiteY12" fmla="*/ 1754215 h 3585092"/>
              <a:gd name="connsiteX13" fmla="*/ 9772488 w 12069770"/>
              <a:gd name="connsiteY13" fmla="*/ 1760692 h 3585092"/>
              <a:gd name="connsiteX14" fmla="*/ 8715470 w 12069770"/>
              <a:gd name="connsiteY14" fmla="*/ 2407263 h 3585092"/>
              <a:gd name="connsiteX15" fmla="*/ 8703558 w 12069770"/>
              <a:gd name="connsiteY15" fmla="*/ 2426474 h 3585092"/>
              <a:gd name="connsiteX16" fmla="*/ 8698760 w 12069770"/>
              <a:gd name="connsiteY16" fmla="*/ 2433765 h 3585092"/>
              <a:gd name="connsiteX17" fmla="*/ 8486717 w 12069770"/>
              <a:gd name="connsiteY17" fmla="*/ 3049938 h 3585092"/>
              <a:gd name="connsiteX18" fmla="*/ 8486225 w 12069770"/>
              <a:gd name="connsiteY18" fmla="*/ 3059687 h 3585092"/>
              <a:gd name="connsiteX19" fmla="*/ 8915326 w 12069770"/>
              <a:gd name="connsiteY19" fmla="*/ 3059687 h 3585092"/>
              <a:gd name="connsiteX20" fmla="*/ 8685199 w 12069770"/>
              <a:gd name="connsiteY20" fmla="*/ 3157222 h 3585092"/>
              <a:gd name="connsiteX21" fmla="*/ 7034118 w 12069770"/>
              <a:gd name="connsiteY21" fmla="*/ 3556741 h 3585092"/>
              <a:gd name="connsiteX22" fmla="*/ 6472713 w 12069770"/>
              <a:gd name="connsiteY22" fmla="*/ 3585089 h 3585092"/>
              <a:gd name="connsiteX23" fmla="*/ 6472713 w 12069770"/>
              <a:gd name="connsiteY23" fmla="*/ 3585092 h 3585092"/>
              <a:gd name="connsiteX24" fmla="*/ 5667129 w 12069770"/>
              <a:gd name="connsiteY24" fmla="*/ 3585092 h 3585092"/>
              <a:gd name="connsiteX25" fmla="*/ 5667129 w 12069770"/>
              <a:gd name="connsiteY25" fmla="*/ 3585089 h 3585092"/>
              <a:gd name="connsiteX26" fmla="*/ 0 w 12069770"/>
              <a:gd name="connsiteY26" fmla="*/ 3585089 h 3585092"/>
              <a:gd name="connsiteX27" fmla="*/ 0 w 12069770"/>
              <a:gd name="connsiteY27" fmla="*/ 2287533 h 3585092"/>
              <a:gd name="connsiteX28" fmla="*/ 51672 w 12069770"/>
              <a:gd name="connsiteY28" fmla="*/ 2123653 h 3585092"/>
              <a:gd name="connsiteX29" fmla="*/ 666110 w 12069770"/>
              <a:gd name="connsiteY29" fmla="*/ 845602 h 3585092"/>
              <a:gd name="connsiteX30" fmla="*/ 687111 w 12069770"/>
              <a:gd name="connsiteY30" fmla="*/ 813690 h 3585092"/>
              <a:gd name="connsiteX31" fmla="*/ 739246 w 12069770"/>
              <a:gd name="connsiteY31" fmla="*/ 729608 h 3585092"/>
              <a:gd name="connsiteX32" fmla="*/ 1148300 w 12069770"/>
              <a:gd name="connsiteY32" fmla="*/ 170002 h 35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69770" h="3585092">
                <a:moveTo>
                  <a:pt x="1295503" y="0"/>
                </a:moveTo>
                <a:lnTo>
                  <a:pt x="12069770" y="0"/>
                </a:lnTo>
                <a:lnTo>
                  <a:pt x="11966788" y="207716"/>
                </a:lnTo>
                <a:cubicBezTo>
                  <a:pt x="11914018" y="307286"/>
                  <a:pt x="11858647" y="405267"/>
                  <a:pt x="11800766" y="501567"/>
                </a:cubicBezTo>
                <a:lnTo>
                  <a:pt x="11638600" y="753560"/>
                </a:lnTo>
                <a:lnTo>
                  <a:pt x="11642252" y="753560"/>
                </a:lnTo>
                <a:lnTo>
                  <a:pt x="11511695" y="945570"/>
                </a:lnTo>
                <a:cubicBezTo>
                  <a:pt x="11320247" y="1214785"/>
                  <a:pt x="11108095" y="1468251"/>
                  <a:pt x="10877562" y="1703644"/>
                </a:cubicBezTo>
                <a:lnTo>
                  <a:pt x="10825384" y="1754215"/>
                </a:lnTo>
                <a:lnTo>
                  <a:pt x="10084820" y="1754215"/>
                </a:lnTo>
                <a:lnTo>
                  <a:pt x="10084820" y="1754214"/>
                </a:lnTo>
                <a:lnTo>
                  <a:pt x="9900759" y="1754214"/>
                </a:lnTo>
                <a:lnTo>
                  <a:pt x="9900759" y="1754215"/>
                </a:lnTo>
                <a:lnTo>
                  <a:pt x="9772488" y="1760692"/>
                </a:lnTo>
                <a:cubicBezTo>
                  <a:pt x="9329489" y="1805681"/>
                  <a:pt x="8946087" y="2052267"/>
                  <a:pt x="8715470" y="2407263"/>
                </a:cubicBezTo>
                <a:lnTo>
                  <a:pt x="8703558" y="2426474"/>
                </a:lnTo>
                <a:lnTo>
                  <a:pt x="8698760" y="2433765"/>
                </a:lnTo>
                <a:cubicBezTo>
                  <a:pt x="8584286" y="2615693"/>
                  <a:pt x="8509546" y="2825143"/>
                  <a:pt x="8486717" y="3049938"/>
                </a:cubicBezTo>
                <a:lnTo>
                  <a:pt x="8486225" y="3059687"/>
                </a:lnTo>
                <a:lnTo>
                  <a:pt x="8915326" y="3059687"/>
                </a:lnTo>
                <a:lnTo>
                  <a:pt x="8685199" y="3157222"/>
                </a:lnTo>
                <a:cubicBezTo>
                  <a:pt x="8165111" y="3361381"/>
                  <a:pt x="7611167" y="3498138"/>
                  <a:pt x="7034118" y="3556741"/>
                </a:cubicBezTo>
                <a:lnTo>
                  <a:pt x="6472713" y="3585089"/>
                </a:lnTo>
                <a:lnTo>
                  <a:pt x="6472713" y="3585092"/>
                </a:lnTo>
                <a:lnTo>
                  <a:pt x="5667129" y="3585092"/>
                </a:lnTo>
                <a:lnTo>
                  <a:pt x="5667129" y="3585089"/>
                </a:lnTo>
                <a:lnTo>
                  <a:pt x="0" y="3585089"/>
                </a:lnTo>
                <a:lnTo>
                  <a:pt x="0" y="2287533"/>
                </a:lnTo>
                <a:lnTo>
                  <a:pt x="51672" y="2123653"/>
                </a:lnTo>
                <a:cubicBezTo>
                  <a:pt x="208567" y="1671963"/>
                  <a:pt x="415601" y="1243726"/>
                  <a:pt x="666110" y="845602"/>
                </a:cubicBezTo>
                <a:lnTo>
                  <a:pt x="687111" y="813690"/>
                </a:lnTo>
                <a:lnTo>
                  <a:pt x="739246" y="729608"/>
                </a:lnTo>
                <a:cubicBezTo>
                  <a:pt x="865415" y="535393"/>
                  <a:pt x="1002031" y="348593"/>
                  <a:pt x="1148300" y="170002"/>
                </a:cubicBezTo>
                <a:close/>
              </a:path>
            </a:pathLst>
          </a:custGeom>
          <a:ln>
            <a:noFill/>
          </a:ln>
        </p:spPr>
        <p:txBody>
          <a:bodyPr wrap="square">
            <a:noAutofit/>
          </a:bodyPr>
          <a:lstStyle>
            <a:lvl1pPr marL="0" indent="0" algn="ctr">
              <a:buNone/>
              <a:defRPr>
                <a:solidFill>
                  <a:srgbClr val="5E5E5E"/>
                </a:solidFill>
              </a:defRPr>
            </a:lvl1pPr>
          </a:lstStyle>
          <a:p>
            <a:endParaRPr lang="en-US"/>
          </a:p>
          <a:p>
            <a:endParaRPr lang="en-US"/>
          </a:p>
          <a:p>
            <a:r>
              <a:rPr lang="en-US"/>
              <a:t>Click to add photo</a:t>
            </a:r>
          </a:p>
        </p:txBody>
      </p:sp>
      <p:sp>
        <p:nvSpPr>
          <p:cNvPr id="35" name="Freeform 34">
            <a:extLst>
              <a:ext uri="{FF2B5EF4-FFF2-40B4-BE49-F238E27FC236}">
                <a16:creationId xmlns:a16="http://schemas.microsoft.com/office/drawing/2014/main" id="{23A91863-5EA5-034B-9D61-FC2D65837866}"/>
              </a:ext>
            </a:extLst>
          </p:cNvPr>
          <p:cNvSpPr/>
          <p:nvPr userDrawn="1"/>
        </p:nvSpPr>
        <p:spPr>
          <a:xfrm>
            <a:off x="8456245" y="176782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a:extLst>
              <a:ext uri="{FF2B5EF4-FFF2-40B4-BE49-F238E27FC236}">
                <a16:creationId xmlns:a16="http://schemas.microsoft.com/office/drawing/2014/main" id="{4AC3A166-E984-FF4B-AACA-2FC67E1BA6F5}"/>
              </a:ext>
            </a:extLst>
          </p:cNvPr>
          <p:cNvSpPr/>
          <p:nvPr userDrawn="1"/>
        </p:nvSpPr>
        <p:spPr>
          <a:xfrm>
            <a:off x="9575436" y="265067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FCA54045-4139-6141-AA47-E151A66C30C6}"/>
              </a:ext>
            </a:extLst>
          </p:cNvPr>
          <p:cNvCxnSpPr>
            <a:cxnSpLocks/>
          </p:cNvCxnSpPr>
          <p:nvPr userDrawn="1"/>
        </p:nvCxnSpPr>
        <p:spPr>
          <a:xfrm>
            <a:off x="4796852" y="3807502"/>
            <a:ext cx="0" cy="2353455"/>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37" name="Text Placeholder 25">
            <a:extLst>
              <a:ext uri="{FF2B5EF4-FFF2-40B4-BE49-F238E27FC236}">
                <a16:creationId xmlns:a16="http://schemas.microsoft.com/office/drawing/2014/main" id="{E9FDD1ED-6E32-0045-8A11-815BC4878797}"/>
              </a:ext>
            </a:extLst>
          </p:cNvPr>
          <p:cNvSpPr>
            <a:spLocks noGrp="1"/>
          </p:cNvSpPr>
          <p:nvPr>
            <p:ph type="body" sz="quarter" idx="17" hasCustomPrompt="1"/>
          </p:nvPr>
        </p:nvSpPr>
        <p:spPr>
          <a:xfrm>
            <a:off x="5006714" y="3962385"/>
            <a:ext cx="6859047" cy="1911602"/>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pic>
        <p:nvPicPr>
          <p:cNvPr id="38" name="Picture 37" descr="A picture containing drawing&#10;&#10;Description automatically generated">
            <a:extLst>
              <a:ext uri="{FF2B5EF4-FFF2-40B4-BE49-F238E27FC236}">
                <a16:creationId xmlns:a16="http://schemas.microsoft.com/office/drawing/2014/main" id="{440F79AD-8017-C741-B39C-D97128D38C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39" name="TextBox 38">
            <a:extLst>
              <a:ext uri="{FF2B5EF4-FFF2-40B4-BE49-F238E27FC236}">
                <a16:creationId xmlns:a16="http://schemas.microsoft.com/office/drawing/2014/main" id="{53D6BF0D-DCCB-2048-9949-C20605E3FD77}"/>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1107843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Photos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cxnSp>
        <p:nvCxnSpPr>
          <p:cNvPr id="54" name="Straight Connector 53">
            <a:extLst>
              <a:ext uri="{FF2B5EF4-FFF2-40B4-BE49-F238E27FC236}">
                <a16:creationId xmlns:a16="http://schemas.microsoft.com/office/drawing/2014/main" id="{97400C71-AB78-0A42-AB2E-8469E97585C9}"/>
              </a:ext>
            </a:extLst>
          </p:cNvPr>
          <p:cNvCxnSpPr/>
          <p:nvPr userDrawn="1"/>
        </p:nvCxnSpPr>
        <p:spPr>
          <a:xfrm flipH="1">
            <a:off x="6234807" y="1711826"/>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55" name="Text Placeholder 23">
            <a:extLst>
              <a:ext uri="{FF2B5EF4-FFF2-40B4-BE49-F238E27FC236}">
                <a16:creationId xmlns:a16="http://schemas.microsoft.com/office/drawing/2014/main" id="{A85599C3-DEB6-F941-B964-10AF6B4D0C79}"/>
              </a:ext>
            </a:extLst>
          </p:cNvPr>
          <p:cNvSpPr>
            <a:spLocks noGrp="1"/>
          </p:cNvSpPr>
          <p:nvPr>
            <p:ph type="body" sz="quarter" idx="16" hasCustomPrompt="1"/>
          </p:nvPr>
        </p:nvSpPr>
        <p:spPr>
          <a:xfrm>
            <a:off x="6318620" y="819599"/>
            <a:ext cx="5279028" cy="697353"/>
          </a:xfrm>
        </p:spPr>
        <p:txBody>
          <a:bodyPr>
            <a:normAutofit/>
          </a:bodyPr>
          <a:lstStyle>
            <a:lvl1pPr marL="0" indent="0" algn="r">
              <a:buNone/>
              <a:defRPr sz="3600">
                <a:solidFill>
                  <a:srgbClr val="5E5E5E"/>
                </a:solidFill>
                <a:latin typeface="+mn-lt"/>
              </a:defRPr>
            </a:lvl1pPr>
          </a:lstStyle>
          <a:p>
            <a:pPr lvl="0"/>
            <a:r>
              <a:rPr lang="en-US"/>
              <a:t>TITLE</a:t>
            </a:r>
          </a:p>
        </p:txBody>
      </p:sp>
      <p:sp>
        <p:nvSpPr>
          <p:cNvPr id="56" name="Text Placeholder 25">
            <a:extLst>
              <a:ext uri="{FF2B5EF4-FFF2-40B4-BE49-F238E27FC236}">
                <a16:creationId xmlns:a16="http://schemas.microsoft.com/office/drawing/2014/main" id="{17724B10-6126-564F-A5D3-887B140EE4C1}"/>
              </a:ext>
            </a:extLst>
          </p:cNvPr>
          <p:cNvSpPr>
            <a:spLocks noGrp="1"/>
          </p:cNvSpPr>
          <p:nvPr>
            <p:ph type="body" sz="quarter" idx="17" hasCustomPrompt="1"/>
          </p:nvPr>
        </p:nvSpPr>
        <p:spPr>
          <a:xfrm>
            <a:off x="6325568" y="1953078"/>
            <a:ext cx="5273104" cy="3947440"/>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Picture Placeholder 66">
            <a:extLst>
              <a:ext uri="{FF2B5EF4-FFF2-40B4-BE49-F238E27FC236}">
                <a16:creationId xmlns:a16="http://schemas.microsoft.com/office/drawing/2014/main" id="{C1AEDE74-8885-6943-BC09-2D89D1600A23}"/>
              </a:ext>
            </a:extLst>
          </p:cNvPr>
          <p:cNvSpPr>
            <a:spLocks noGrp="1"/>
          </p:cNvSpPr>
          <p:nvPr>
            <p:ph type="pic" sz="quarter" idx="18"/>
          </p:nvPr>
        </p:nvSpPr>
        <p:spPr>
          <a:xfrm>
            <a:off x="0" y="-14989"/>
            <a:ext cx="5651292" cy="6261962"/>
          </a:xfrm>
          <a:custGeom>
            <a:avLst/>
            <a:gdLst>
              <a:gd name="connsiteX0" fmla="*/ 0 w 5651292"/>
              <a:gd name="connsiteY0" fmla="*/ 0 h 6261962"/>
              <a:gd name="connsiteX1" fmla="*/ 5651292 w 5651292"/>
              <a:gd name="connsiteY1" fmla="*/ 0 h 6261962"/>
              <a:gd name="connsiteX2" fmla="*/ 5611959 w 5651292"/>
              <a:gd name="connsiteY2" fmla="*/ 316053 h 6261962"/>
              <a:gd name="connsiteX3" fmla="*/ 4724771 w 5651292"/>
              <a:gd name="connsiteY3" fmla="*/ 2858766 h 6261962"/>
              <a:gd name="connsiteX4" fmla="*/ 4548337 w 5651292"/>
              <a:gd name="connsiteY4" fmla="*/ 3145034 h 6261962"/>
              <a:gd name="connsiteX5" fmla="*/ 4552310 w 5651292"/>
              <a:gd name="connsiteY5" fmla="*/ 3145034 h 6261962"/>
              <a:gd name="connsiteX6" fmla="*/ 4410265 w 5651292"/>
              <a:gd name="connsiteY6" fmla="*/ 3363160 h 6261962"/>
              <a:gd name="connsiteX7" fmla="*/ 4023257 w 5651292"/>
              <a:gd name="connsiteY7" fmla="*/ 3879578 h 6261962"/>
              <a:gd name="connsiteX8" fmla="*/ 3820123 w 5651292"/>
              <a:gd name="connsiteY8" fmla="*/ 4115358 h 6261962"/>
              <a:gd name="connsiteX9" fmla="*/ 3666531 w 5651292"/>
              <a:gd name="connsiteY9" fmla="*/ 4115358 h 6261962"/>
              <a:gd name="connsiteX10" fmla="*/ 3666531 w 5651292"/>
              <a:gd name="connsiteY10" fmla="*/ 4115357 h 6261962"/>
              <a:gd name="connsiteX11" fmla="*/ 3482470 w 5651292"/>
              <a:gd name="connsiteY11" fmla="*/ 4115357 h 6261962"/>
              <a:gd name="connsiteX12" fmla="*/ 3482470 w 5651292"/>
              <a:gd name="connsiteY12" fmla="*/ 4115358 h 6261962"/>
              <a:gd name="connsiteX13" fmla="*/ 3354200 w 5651292"/>
              <a:gd name="connsiteY13" fmla="*/ 4121835 h 6261962"/>
              <a:gd name="connsiteX14" fmla="*/ 2297181 w 5651292"/>
              <a:gd name="connsiteY14" fmla="*/ 4768406 h 6261962"/>
              <a:gd name="connsiteX15" fmla="*/ 2285269 w 5651292"/>
              <a:gd name="connsiteY15" fmla="*/ 4787617 h 6261962"/>
              <a:gd name="connsiteX16" fmla="*/ 2280471 w 5651292"/>
              <a:gd name="connsiteY16" fmla="*/ 4794908 h 6261962"/>
              <a:gd name="connsiteX17" fmla="*/ 2068428 w 5651292"/>
              <a:gd name="connsiteY17" fmla="*/ 5411081 h 6261962"/>
              <a:gd name="connsiteX18" fmla="*/ 2067936 w 5651292"/>
              <a:gd name="connsiteY18" fmla="*/ 5420830 h 6261962"/>
              <a:gd name="connsiteX19" fmla="*/ 2237560 w 5651292"/>
              <a:gd name="connsiteY19" fmla="*/ 5420830 h 6261962"/>
              <a:gd name="connsiteX20" fmla="*/ 2075512 w 5651292"/>
              <a:gd name="connsiteY20" fmla="*/ 5517122 h 6261962"/>
              <a:gd name="connsiteX21" fmla="*/ 279265 w 5651292"/>
              <a:gd name="connsiteY21" fmla="*/ 6207765 h 6261962"/>
              <a:gd name="connsiteX22" fmla="*/ 0 w 5651292"/>
              <a:gd name="connsiteY22" fmla="*/ 6261962 h 626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51292" h="6261962">
                <a:moveTo>
                  <a:pt x="0" y="0"/>
                </a:moveTo>
                <a:lnTo>
                  <a:pt x="5651292" y="0"/>
                </a:lnTo>
                <a:lnTo>
                  <a:pt x="5611959" y="316053"/>
                </a:lnTo>
                <a:cubicBezTo>
                  <a:pt x="5472582" y="1233649"/>
                  <a:pt x="5165591" y="2092978"/>
                  <a:pt x="4724771" y="2858766"/>
                </a:cubicBezTo>
                <a:lnTo>
                  <a:pt x="4548337" y="3145034"/>
                </a:lnTo>
                <a:lnTo>
                  <a:pt x="4552310" y="3145034"/>
                </a:lnTo>
                <a:lnTo>
                  <a:pt x="4410265" y="3363160"/>
                </a:lnTo>
                <a:cubicBezTo>
                  <a:pt x="4288760" y="3541562"/>
                  <a:pt x="4159590" y="3713876"/>
                  <a:pt x="4023257" y="3879578"/>
                </a:cubicBezTo>
                <a:lnTo>
                  <a:pt x="3820123" y="4115358"/>
                </a:lnTo>
                <a:lnTo>
                  <a:pt x="3666531" y="4115358"/>
                </a:lnTo>
                <a:lnTo>
                  <a:pt x="3666531" y="4115357"/>
                </a:lnTo>
                <a:lnTo>
                  <a:pt x="3482470" y="4115357"/>
                </a:lnTo>
                <a:lnTo>
                  <a:pt x="3482470" y="4115358"/>
                </a:lnTo>
                <a:lnTo>
                  <a:pt x="3354200" y="4121835"/>
                </a:lnTo>
                <a:cubicBezTo>
                  <a:pt x="2911200" y="4166824"/>
                  <a:pt x="2527798" y="4413410"/>
                  <a:pt x="2297181" y="4768406"/>
                </a:cubicBezTo>
                <a:lnTo>
                  <a:pt x="2285269" y="4787617"/>
                </a:lnTo>
                <a:lnTo>
                  <a:pt x="2280471" y="4794908"/>
                </a:lnTo>
                <a:cubicBezTo>
                  <a:pt x="2165997" y="4976836"/>
                  <a:pt x="2091257" y="5186286"/>
                  <a:pt x="2068428" y="5411081"/>
                </a:cubicBezTo>
                <a:lnTo>
                  <a:pt x="2067936" y="5420830"/>
                </a:lnTo>
                <a:lnTo>
                  <a:pt x="2237560" y="5420830"/>
                </a:lnTo>
                <a:lnTo>
                  <a:pt x="2075512" y="5517122"/>
                </a:lnTo>
                <a:cubicBezTo>
                  <a:pt x="1518664" y="5830408"/>
                  <a:pt x="915401" y="6065336"/>
                  <a:pt x="279265" y="6207765"/>
                </a:cubicBezTo>
                <a:lnTo>
                  <a:pt x="0" y="6261962"/>
                </a:lnTo>
                <a:close/>
              </a:path>
            </a:pathLst>
          </a:custGeom>
          <a:ln>
            <a:noFill/>
          </a:ln>
        </p:spPr>
        <p:txBody>
          <a:bodyPr wrap="square" anchor="t">
            <a:noAutofit/>
          </a:bodyPr>
          <a:lstStyle>
            <a:lvl1pPr marL="0" indent="0" algn="ctr">
              <a:buNone/>
              <a:defRPr>
                <a:solidFill>
                  <a:srgbClr val="5E5E5E"/>
                </a:solidFill>
              </a:defRPr>
            </a:lvl1pPr>
          </a:lstStyle>
          <a:p>
            <a:endParaRPr lang="en-US"/>
          </a:p>
          <a:p>
            <a:endParaRPr lang="en-US"/>
          </a:p>
          <a:p>
            <a:endParaRPr lang="en-US"/>
          </a:p>
          <a:p>
            <a:endParaRPr lang="en-US"/>
          </a:p>
          <a:p>
            <a:r>
              <a:rPr lang="en-US"/>
              <a:t>Click to add photo</a:t>
            </a:r>
          </a:p>
        </p:txBody>
      </p:sp>
      <p:sp>
        <p:nvSpPr>
          <p:cNvPr id="65" name="Freeform 64">
            <a:extLst>
              <a:ext uri="{FF2B5EF4-FFF2-40B4-BE49-F238E27FC236}">
                <a16:creationId xmlns:a16="http://schemas.microsoft.com/office/drawing/2014/main" id="{C0ED7FF7-F7D6-8C4B-8D46-DB29490CC4BA}"/>
              </a:ext>
            </a:extLst>
          </p:cNvPr>
          <p:cNvSpPr/>
          <p:nvPr userDrawn="1"/>
        </p:nvSpPr>
        <p:spPr>
          <a:xfrm>
            <a:off x="2085425" y="410975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a:extLst>
              <a:ext uri="{FF2B5EF4-FFF2-40B4-BE49-F238E27FC236}">
                <a16:creationId xmlns:a16="http://schemas.microsoft.com/office/drawing/2014/main" id="{2CFCBA6A-C5E2-0E4D-9DE3-A035457BCA97}"/>
              </a:ext>
            </a:extLst>
          </p:cNvPr>
          <p:cNvSpPr/>
          <p:nvPr userDrawn="1"/>
        </p:nvSpPr>
        <p:spPr>
          <a:xfrm>
            <a:off x="3204616" y="499260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720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848AD-6592-B642-AC77-A3318D8B851F}" type="datetimeFigureOut">
              <a:rPr lang="en-US" smtClean="0"/>
              <a:t>1/24/22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D58B29-4516-0E41-9E10-164871924BBC}" type="slidenum">
              <a:rPr lang="en-US" smtClean="0"/>
              <a:t>‹#›</a:t>
            </a:fld>
            <a:endParaRPr 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82" r:id="rId4"/>
    <p:sldLayoutId id="2147483684" r:id="rId5"/>
    <p:sldLayoutId id="2147483687" r:id="rId6"/>
    <p:sldLayoutId id="2147483671" r:id="rId7"/>
    <p:sldLayoutId id="2147483652" r:id="rId8"/>
    <p:sldLayoutId id="2147483653" r:id="rId9"/>
    <p:sldLayoutId id="2147483678" r:id="rId10"/>
    <p:sldLayoutId id="2147483679" r:id="rId11"/>
    <p:sldLayoutId id="2147483680" r:id="rId12"/>
    <p:sldLayoutId id="2147483673" r:id="rId13"/>
    <p:sldLayoutId id="2147483676" r:id="rId14"/>
    <p:sldLayoutId id="2147483677" r:id="rId15"/>
    <p:sldLayoutId id="2147483685" r:id="rId16"/>
    <p:sldLayoutId id="2147483686" r:id="rId17"/>
    <p:sldLayoutId id="2147483672" r:id="rId18"/>
    <p:sldLayoutId id="2147483670" r:id="rId19"/>
    <p:sldLayoutId id="2147483664" r:id="rId20"/>
    <p:sldLayoutId id="2147483674" r:id="rId21"/>
    <p:sldLayoutId id="2147483675" r:id="rId22"/>
    <p:sldLayoutId id="2147483683" r:id="rId23"/>
    <p:sldLayoutId id="2147483656" r:id="rId24"/>
    <p:sldLayoutId id="2147483657" r:id="rId25"/>
    <p:sldLayoutId id="2147483658" r:id="rId2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assets.wwf.org.uk/downloads/wwf_catering_full_report.pdf?_ga=2.260765005.179122158.1561971478-1152898316.1561547209" TargetMode="Externa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hyperlink" Target="https://www.foodinnovation.how/wp-content/uploads/2021/08/43-Gourmet-Bag-Project.pdf" TargetMode="External"/><Relationship Id="rId2" Type="http://schemas.openxmlformats.org/officeDocument/2006/relationships/hyperlink" Target="https://www.gipuzkoa.eus/eu/-/-gourmet-bag-2-0-jatetxeetako-elikagaien-xahutzea-saihesteko-soluzio-ekologikoa" TargetMode="Externa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hyperlink" Target="https://pribaronu.si/contact-and-company-details/?lang=en" TargetMode="External"/><Relationship Id="rId2" Type="http://schemas.openxmlformats.org/officeDocument/2006/relationships/image" Target="../media/image25.png"/><Relationship Id="rId1" Type="http://schemas.openxmlformats.org/officeDocument/2006/relationships/slideLayout" Target="../slideLayouts/slideLayout14.xml"/><Relationship Id="rId4" Type="http://schemas.openxmlformats.org/officeDocument/2006/relationships/hyperlink" Target="https://www.foodinnovation.how/wp-content/uploads/2021/08/46-Ecological-Didactic-Farm-1.pdf"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zerowastescotland.org.uk/press-release/consider-carbon-footprint-food-climate-week-2"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hyperlink" Target="https://www.evocco.com/about" TargetMode="External"/><Relationship Id="rId1" Type="http://schemas.openxmlformats.org/officeDocument/2006/relationships/slideLayout" Target="../slideLayouts/slideLayout9.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myemissions.green/food-carbon-footprint-calculator/" TargetMode="Externa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telegraph.co.uk/food-and-drink/features/carbon-neutral-restaurants-future-dining/" TargetMode="External"/><Relationship Id="rId1" Type="http://schemas.openxmlformats.org/officeDocument/2006/relationships/slideLayout" Target="../slideLayouts/slideLayout15.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hyperlink" Target="https://ec.europa.eu/eurostat/statistics-explained/index.php/Agricultural_production_-_crops" TargetMode="External"/><Relationship Id="rId2" Type="http://schemas.openxmlformats.org/officeDocument/2006/relationships/hyperlink" Target="http://www.fao.org/worldfoodsituation/csdb/en/" TargetMode="Externa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39.png"/><Relationship Id="rId3" Type="http://schemas.openxmlformats.org/officeDocument/2006/relationships/image" Target="../media/image34.jpeg"/><Relationship Id="rId7" Type="http://schemas.openxmlformats.org/officeDocument/2006/relationships/diagramColors" Target="../diagrams/colors1.xml"/><Relationship Id="rId12" Type="http://schemas.openxmlformats.org/officeDocument/2006/relationships/image" Target="../media/image38.sv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QuickStyle" Target="../diagrams/quickStyle1.xml"/><Relationship Id="rId11" Type="http://schemas.openxmlformats.org/officeDocument/2006/relationships/image" Target="../media/image37.png"/><Relationship Id="rId5" Type="http://schemas.openxmlformats.org/officeDocument/2006/relationships/diagramLayout" Target="../diagrams/layout1.xml"/><Relationship Id="rId10" Type="http://schemas.openxmlformats.org/officeDocument/2006/relationships/image" Target="../media/image36.svg"/><Relationship Id="rId4" Type="http://schemas.openxmlformats.org/officeDocument/2006/relationships/diagramData" Target="../diagrams/data1.xml"/><Relationship Id="rId9" Type="http://schemas.openxmlformats.org/officeDocument/2006/relationships/image" Target="../media/image35.png"/><Relationship Id="rId14" Type="http://schemas.openxmlformats.org/officeDocument/2006/relationships/image" Target="../media/image40.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hyperlink" Target="https://stopfoodwaste.ie/resources/business/food-waste-in-your-business" TargetMode="External"/><Relationship Id="rId2" Type="http://schemas.openxmlformats.org/officeDocument/2006/relationships/image" Target="../media/image48.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hyperlink" Target="https://www.youtube.com/watch?v=VGTPKKOVoz4&amp;t=17s" TargetMode="External"/><Relationship Id="rId2" Type="http://schemas.openxmlformats.org/officeDocument/2006/relationships/slideLayout" Target="../slideLayouts/slideLayout21.xml"/><Relationship Id="rId1" Type="http://schemas.openxmlformats.org/officeDocument/2006/relationships/video" Target="https://www.youtube.com/embed/VGTPKKOVoz4?start=17&amp;feature=oembed" TargetMode="External"/><Relationship Id="rId4" Type="http://schemas.openxmlformats.org/officeDocument/2006/relationships/image" Target="../media/image49.jpeg"/></Relationships>
</file>

<file path=ppt/slides/_rels/slide3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customXml" Target="../ink/ink1.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hyperlink" Target="https://www.eoi.es/blogs/piotradamlubiewa/2011/12/04/dp-2-food-waste-in-gastronomy-industry/" TargetMode="External"/><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Vz5lK5lzqYY&amp;t=24s" TargetMode="External"/><Relationship Id="rId2" Type="http://schemas.openxmlformats.org/officeDocument/2006/relationships/slideLayout" Target="../slideLayouts/slideLayout8.xml"/><Relationship Id="rId1" Type="http://schemas.openxmlformats.org/officeDocument/2006/relationships/video" Target="https://www.youtube.com/embed/Vz5lK5lzqYY?feature=oembed" TargetMode="External"/><Relationship Id="rId4" Type="http://schemas.openxmlformats.org/officeDocument/2006/relationships/image" Target="../media/image53.jpeg"/></Relationships>
</file>

<file path=ppt/slides/_rels/slide42.xml.rels><?xml version="1.0" encoding="UTF-8" standalone="yes"?>
<Relationships xmlns="http://schemas.openxmlformats.org/package/2006/relationships"><Relationship Id="rId3" Type="http://schemas.openxmlformats.org/officeDocument/2006/relationships/hyperlink" Target="https://www.youtube.com/watch?v=FMtSY7Gjkbk&amp;t=3s" TargetMode="External"/><Relationship Id="rId2" Type="http://schemas.openxmlformats.org/officeDocument/2006/relationships/slideLayout" Target="../slideLayouts/slideLayout21.xml"/><Relationship Id="rId1" Type="http://schemas.openxmlformats.org/officeDocument/2006/relationships/video" Target="https://www.youtube.com/embed/FMtSY7Gjkbk?start=3&amp;feature=oembed" TargetMode="External"/><Relationship Id="rId4" Type="http://schemas.openxmlformats.org/officeDocument/2006/relationships/image" Target="../media/image54.jpe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1.xml"/><Relationship Id="rId1" Type="http://schemas.openxmlformats.org/officeDocument/2006/relationships/video" Target="https://www.youtube.com/embed/xj9P2Gawk9I?feature=oembed" TargetMode="External"/><Relationship Id="rId6" Type="http://schemas.openxmlformats.org/officeDocument/2006/relationships/image" Target="../media/image57.jpeg"/><Relationship Id="rId5" Type="http://schemas.openxmlformats.org/officeDocument/2006/relationships/hyperlink" Target="https://www.youtube.com/watch?v=xj9P2Gawk9I" TargetMode="External"/><Relationship Id="rId4" Type="http://schemas.openxmlformats.org/officeDocument/2006/relationships/image" Target="../media/image56.jpeg"/></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8" Type="http://schemas.openxmlformats.org/officeDocument/2006/relationships/hyperlink" Target="https://www.nottingham.ac.uk/biosciences/documents/business/food-innovation-centre/food-waste-management-and-valorisation.pdf" TargetMode="External"/><Relationship Id="rId3" Type="http://schemas.openxmlformats.org/officeDocument/2006/relationships/hyperlink" Target="http://www.foodwaste.ie/" TargetMode="External"/><Relationship Id="rId7" Type="http://schemas.openxmlformats.org/officeDocument/2006/relationships/hyperlink" Target="https://foodtank.com/news/2019/09/spains-first-food-sharing-app-is-tackling-food-waste/" TargetMode="External"/><Relationship Id="rId2" Type="http://schemas.openxmlformats.org/officeDocument/2006/relationships/hyperlink" Target="https://stopfoodwaste.ie/resource/top-tips-for-reducing-food-waste-in-food-service-businesses" TargetMode="External"/><Relationship Id="rId1" Type="http://schemas.openxmlformats.org/officeDocument/2006/relationships/slideLayout" Target="../slideLayouts/slideLayout14.xml"/><Relationship Id="rId6" Type="http://schemas.openxmlformats.org/officeDocument/2006/relationships/hyperlink" Target="https://ec.europa.eu/newsroom/sante/items/691528" TargetMode="External"/><Relationship Id="rId5" Type="http://schemas.openxmlformats.org/officeDocument/2006/relationships/hyperlink" Target="https://www.cheaperwaste.co.uk/blog/food-waste-the-complete-2020-guide/" TargetMode="External"/><Relationship Id="rId4" Type="http://schemas.openxmlformats.org/officeDocument/2006/relationships/hyperlink" Target="https://foodwastecharter.ie/"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hyperlink" Target="https://pxhere.com/en/photo/854819" TargetMode="External"/><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uTyEuOSY_pY" TargetMode="External"/><Relationship Id="rId2" Type="http://schemas.openxmlformats.org/officeDocument/2006/relationships/slideLayout" Target="../slideLayouts/slideLayout21.xml"/><Relationship Id="rId1" Type="http://schemas.openxmlformats.org/officeDocument/2006/relationships/video" Target="https://www.youtube.com/embed/uTyEuOSY_pY?feature=oembed" TargetMode="External"/><Relationship Id="rId4" Type="http://schemas.openxmlformats.org/officeDocument/2006/relationships/image" Target="../media/image64.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www.citytosea.org.uk/plastic-free-living/" TargetMode="Externa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hyperlink" Target="https://www.europeansources.info/record/you-are-part-of-the-food-chain-key-facts-and-figures-on-the-food-supply-chain-in-the-european-union/" TargetMode="Externa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hyperlink" Target="https://www.foeeurope.org/sites/default/files/materials_and_waste/2018/unwrapped_-_throwaway_plastic_failing_to_solve_europes_food_waste_problem.pdf" TargetMode="External"/><Relationship Id="rId2" Type="http://schemas.openxmlformats.org/officeDocument/2006/relationships/hyperlink" Target="https://ec.europa.eu/food/sites/food/files/safety/docs/fw_lib_fw_expo2015_fusions_data-set_151015.pdf" TargetMode="Externa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hyperlink" Target="https://ourworldindata.org/food-ghg-emissions" TargetMode="Externa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hyperlink" Target="http://ec.europa.eu/eurostat/data/database?p_p_id=NavTreeportletprod_WAR_NavTreeportletprod_INSTANCE_nPqeVbPXRmWQ&amp;p_p_lifecycle=0&amp;p_p_state=normal&amp;p_p_mode=view&amp;p_p_col_id=column-2&amp;p_p_col_count=1.%20" TargetMode="External"/><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foodinnovation.how/wp-content/uploads/2021/08/94-Simply-Green.pdf" TargetMode="External"/><Relationship Id="rId1" Type="http://schemas.openxmlformats.org/officeDocument/2006/relationships/slideLayout" Target="../slideLayouts/slideLayout14.xml"/><Relationship Id="rId4" Type="http://schemas.openxmlformats.org/officeDocument/2006/relationships/image" Target="../media/image73.png"/></Relationships>
</file>

<file path=ppt/slides/_rels/slide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slideLayout" Target="../slideLayouts/slideLayout21.xml"/><Relationship Id="rId1" Type="http://schemas.openxmlformats.org/officeDocument/2006/relationships/video" Target="https://www.youtube.com/embed/_6xlNyWPpB8?feature=oembed" TargetMode="External"/><Relationship Id="rId4" Type="http://schemas.openxmlformats.org/officeDocument/2006/relationships/hyperlink" Target="https://www.youtube.com/watch?v=_6xlNyWPpB8&amp;list=RDCMUCsooa4yRKGN_zEE8iknghZA&amp;index=1"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5.xml"/></Relationships>
</file>

<file path=ppt/slides/_rels/slide7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5.xml"/></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25.xml"/><Relationship Id="rId4" Type="http://schemas.openxmlformats.org/officeDocument/2006/relationships/image" Target="../media/image8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hyperlink" Target="https://www.foodinnovation.how/wp-content/uploads/2021/08/83-Organic-Dairy-Vending-Machines.pdf" TargetMode="Externa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79.xml.rels><?xml version="1.0" encoding="UTF-8" standalone="yes"?>
<Relationships xmlns="http://schemas.openxmlformats.org/package/2006/relationships"><Relationship Id="rId2" Type="http://schemas.openxmlformats.org/officeDocument/2006/relationships/hyperlink" Target="https://www.irishtimes.com/news/environment/reuse-repair-recycle-circular-economy-legislation-set-to-have-huge-impact-1.4597151" TargetMode="Externa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hyperlink" Target="https://ec.europa.eu/info/sites/default/files/conferences/food2030_2017/4.1.2_food_in_a_green_light-cathy_maguire_eea_0.pdf"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hyperlink" Target="https://www.wrap.org.uk/sites/files/wrap/Considerations-for-compostable-plastic-packaging.pdf#page=16" TargetMode="External"/><Relationship Id="rId2" Type="http://schemas.openxmlformats.org/officeDocument/2006/relationships/image" Target="../media/image85.jpeg"/><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8F4C7CE-415E-B446-A374-02A0FC4D1E84}"/>
              </a:ext>
            </a:extLst>
          </p:cNvPr>
          <p:cNvSpPr>
            <a:spLocks noGrp="1"/>
          </p:cNvSpPr>
          <p:nvPr>
            <p:ph type="body" sz="quarter" idx="19"/>
          </p:nvPr>
        </p:nvSpPr>
        <p:spPr>
          <a:xfrm>
            <a:off x="576715" y="4895851"/>
            <a:ext cx="4252862" cy="1590674"/>
          </a:xfrm>
        </p:spPr>
        <p:txBody>
          <a:bodyPr>
            <a:noAutofit/>
          </a:bodyPr>
          <a:lstStyle/>
          <a:p>
            <a:r>
              <a:rPr lang="en-US" sz="3600" dirty="0" err="1"/>
              <a:t>Tendencias</a:t>
            </a:r>
            <a:r>
              <a:rPr lang="en-US" sz="3600" dirty="0"/>
              <a:t> </a:t>
            </a:r>
            <a:r>
              <a:rPr lang="en-US" sz="3600" dirty="0" err="1"/>
              <a:t>alimentarias</a:t>
            </a:r>
            <a:r>
              <a:rPr lang="en-US" sz="3600" dirty="0"/>
              <a:t> </a:t>
            </a:r>
            <a:r>
              <a:rPr lang="en-US" sz="3600" dirty="0" err="1"/>
              <a:t>en</a:t>
            </a:r>
            <a:r>
              <a:rPr lang="en-US" sz="3600" dirty="0"/>
              <a:t> la era del </a:t>
            </a:r>
            <a:r>
              <a:rPr lang="en-US" sz="3600" dirty="0" err="1"/>
              <a:t>cambio</a:t>
            </a:r>
            <a:r>
              <a:rPr lang="en-US" sz="3600" dirty="0"/>
              <a:t> </a:t>
            </a:r>
            <a:r>
              <a:rPr lang="en-US" sz="3600" dirty="0" err="1"/>
              <a:t>climático</a:t>
            </a:r>
            <a:endParaRPr lang="en-US" sz="3600" dirty="0"/>
          </a:p>
        </p:txBody>
      </p:sp>
      <p:sp>
        <p:nvSpPr>
          <p:cNvPr id="5" name="Text Placeholder 4">
            <a:extLst>
              <a:ext uri="{FF2B5EF4-FFF2-40B4-BE49-F238E27FC236}">
                <a16:creationId xmlns:a16="http://schemas.microsoft.com/office/drawing/2014/main" id="{C334D751-361D-314B-9BE7-2E8A64BE0AC2}"/>
              </a:ext>
            </a:extLst>
          </p:cNvPr>
          <p:cNvSpPr>
            <a:spLocks noGrp="1"/>
          </p:cNvSpPr>
          <p:nvPr>
            <p:ph type="body" sz="quarter" idx="20"/>
          </p:nvPr>
        </p:nvSpPr>
        <p:spPr>
          <a:xfrm>
            <a:off x="576716" y="4125269"/>
            <a:ext cx="3195485" cy="837258"/>
          </a:xfrm>
        </p:spPr>
        <p:txBody>
          <a:bodyPr>
            <a:normAutofit/>
          </a:bodyPr>
          <a:lstStyle/>
          <a:p>
            <a:r>
              <a:rPr lang="en-US" sz="4800" dirty="0" err="1"/>
              <a:t>Módulo</a:t>
            </a:r>
            <a:r>
              <a:rPr lang="en-US" sz="4800" dirty="0"/>
              <a:t> 2</a:t>
            </a:r>
          </a:p>
        </p:txBody>
      </p:sp>
      <p:pic>
        <p:nvPicPr>
          <p:cNvPr id="6" name="Picture 5" descr="A picture containing person, holding, indoor, hand&#10;&#10;Description automatically generated">
            <a:extLst>
              <a:ext uri="{FF2B5EF4-FFF2-40B4-BE49-F238E27FC236}">
                <a16:creationId xmlns:a16="http://schemas.microsoft.com/office/drawing/2014/main" id="{5301411B-83D8-9C47-B90F-3A1D1253C5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945532" y="-444608"/>
            <a:ext cx="10246468" cy="8299665"/>
          </a:xfrm>
          <a:prstGeom prst="rect">
            <a:avLst/>
          </a:prstGeom>
        </p:spPr>
      </p:pic>
    </p:spTree>
    <p:extLst>
      <p:ext uri="{BB962C8B-B14F-4D97-AF65-F5344CB8AC3E}">
        <p14:creationId xmlns:p14="http://schemas.microsoft.com/office/powerpoint/2010/main" val="2503160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89576C3-B392-4D96-B866-39667B674094}"/>
              </a:ext>
            </a:extLst>
          </p:cNvPr>
          <p:cNvSpPr txBox="1"/>
          <p:nvPr/>
        </p:nvSpPr>
        <p:spPr>
          <a:xfrm>
            <a:off x="3179985" y="246580"/>
            <a:ext cx="5985742" cy="646331"/>
          </a:xfrm>
          <a:prstGeom prst="rect">
            <a:avLst/>
          </a:prstGeom>
          <a:noFill/>
        </p:spPr>
        <p:txBody>
          <a:bodyPr wrap="none" rtlCol="0">
            <a:spAutoFit/>
          </a:bodyPr>
          <a:lstStyle/>
          <a:p>
            <a:pPr algn="ctr"/>
            <a:r>
              <a:rPr lang="en-US" sz="3600" b="1" dirty="0" err="1">
                <a:solidFill>
                  <a:srgbClr val="F5C05B"/>
                </a:solidFill>
              </a:rPr>
              <a:t>Qué</a:t>
            </a:r>
            <a:r>
              <a:rPr lang="en-US" sz="3600" b="1" dirty="0">
                <a:solidFill>
                  <a:srgbClr val="F5C05B"/>
                </a:solidFill>
              </a:rPr>
              <a:t> </a:t>
            </a:r>
            <a:r>
              <a:rPr lang="en-US" sz="3600" b="1" dirty="0" err="1">
                <a:solidFill>
                  <a:srgbClr val="F5C05B"/>
                </a:solidFill>
              </a:rPr>
              <a:t>necesitamos</a:t>
            </a:r>
            <a:r>
              <a:rPr lang="en-US" sz="3600" b="1" dirty="0">
                <a:solidFill>
                  <a:srgbClr val="F5C05B"/>
                </a:solidFill>
              </a:rPr>
              <a:t> </a:t>
            </a:r>
            <a:r>
              <a:rPr lang="en-US" sz="3600" b="1" dirty="0" err="1">
                <a:solidFill>
                  <a:srgbClr val="F5C05B"/>
                </a:solidFill>
              </a:rPr>
              <a:t>que</a:t>
            </a:r>
            <a:r>
              <a:rPr lang="en-US" sz="3600" b="1" dirty="0">
                <a:solidFill>
                  <a:srgbClr val="F5C05B"/>
                </a:solidFill>
              </a:rPr>
              <a:t> </a:t>
            </a:r>
            <a:r>
              <a:rPr lang="en-US" sz="3600" b="1" dirty="0" err="1">
                <a:solidFill>
                  <a:srgbClr val="F5C05B"/>
                </a:solidFill>
              </a:rPr>
              <a:t>ocurra</a:t>
            </a:r>
            <a:r>
              <a:rPr lang="en-US" sz="3600" b="1" dirty="0">
                <a:solidFill>
                  <a:srgbClr val="F5C05B"/>
                </a:solidFill>
              </a:rPr>
              <a:t>…</a:t>
            </a:r>
            <a:endParaRPr lang="en-IE" sz="3600" b="1" dirty="0">
              <a:solidFill>
                <a:srgbClr val="F5C05B"/>
              </a:solidFill>
            </a:endParaRPr>
          </a:p>
        </p:txBody>
      </p:sp>
      <p:sp>
        <p:nvSpPr>
          <p:cNvPr id="2" name="TextBox 1">
            <a:extLst>
              <a:ext uri="{FF2B5EF4-FFF2-40B4-BE49-F238E27FC236}">
                <a16:creationId xmlns:a16="http://schemas.microsoft.com/office/drawing/2014/main" id="{E579C5AA-0B5E-4CED-9A62-3036A2854185}"/>
              </a:ext>
            </a:extLst>
          </p:cNvPr>
          <p:cNvSpPr txBox="1"/>
          <p:nvPr/>
        </p:nvSpPr>
        <p:spPr>
          <a:xfrm>
            <a:off x="91440" y="6108672"/>
            <a:ext cx="4202130" cy="615553"/>
          </a:xfrm>
          <a:prstGeom prst="rect">
            <a:avLst/>
          </a:prstGeom>
          <a:noFill/>
        </p:spPr>
        <p:txBody>
          <a:bodyPr wrap="square" rtlCol="0">
            <a:spAutoFit/>
          </a:bodyPr>
          <a:lstStyle/>
          <a:p>
            <a:r>
              <a:rPr lang="en-US" sz="1600" dirty="0">
                <a:solidFill>
                  <a:srgbClr val="085156"/>
                </a:solidFill>
              </a:rPr>
              <a:t>Fuente: </a:t>
            </a:r>
            <a:r>
              <a:rPr lang="en-US" sz="1600" u="sng" dirty="0">
                <a:solidFill>
                  <a:srgbClr val="0070C0"/>
                </a:solidFill>
              </a:rPr>
              <a:t>http:www.wri.org/sustfoodfuture</a:t>
            </a:r>
          </a:p>
          <a:p>
            <a:endParaRPr lang="en-US" dirty="0"/>
          </a:p>
        </p:txBody>
      </p:sp>
      <p:pic>
        <p:nvPicPr>
          <p:cNvPr id="6" name="Picture 5">
            <a:extLst>
              <a:ext uri="{FF2B5EF4-FFF2-40B4-BE49-F238E27FC236}">
                <a16:creationId xmlns:a16="http://schemas.microsoft.com/office/drawing/2014/main" id="{A8FA1D58-7DDE-410F-925F-6A7292395AAA}"/>
              </a:ext>
            </a:extLst>
          </p:cNvPr>
          <p:cNvPicPr/>
          <p:nvPr/>
        </p:nvPicPr>
        <p:blipFill rotWithShape="1">
          <a:blip r:embed="rId2" cstate="screen">
            <a:extLst>
              <a:ext uri="{28A0092B-C50C-407E-A947-70E740481C1C}">
                <a14:useLocalDpi xmlns:a14="http://schemas.microsoft.com/office/drawing/2010/main"/>
              </a:ext>
            </a:extLst>
          </a:blip>
          <a:srcRect l="13699" t="17835" r="6418" b="11790"/>
          <a:stretch/>
        </p:blipFill>
        <p:spPr>
          <a:xfrm>
            <a:off x="871269" y="734060"/>
            <a:ext cx="10979835" cy="5666733"/>
          </a:xfrm>
          <a:prstGeom prst="rect">
            <a:avLst/>
          </a:prstGeom>
        </p:spPr>
      </p:pic>
      <p:sp>
        <p:nvSpPr>
          <p:cNvPr id="3" name="Text Box 2">
            <a:extLst>
              <a:ext uri="{FF2B5EF4-FFF2-40B4-BE49-F238E27FC236}">
                <a16:creationId xmlns:a16="http://schemas.microsoft.com/office/drawing/2014/main" id="{BCE79005-0A88-45F3-A164-4E13932B1945}"/>
              </a:ext>
            </a:extLst>
          </p:cNvPr>
          <p:cNvSpPr txBox="1">
            <a:spLocks noChangeArrowheads="1"/>
          </p:cNvSpPr>
          <p:nvPr/>
        </p:nvSpPr>
        <p:spPr bwMode="auto">
          <a:xfrm>
            <a:off x="1390918" y="1334209"/>
            <a:ext cx="1792153"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NECESITAREMOS</a:t>
            </a:r>
            <a:endParaRPr kumimoji="0" lang="en-US" altLang="en-US" sz="1400" b="1" i="0" u="none" strike="noStrike" cap="none" normalizeH="0" baseline="0" dirty="0">
              <a:ln>
                <a:noFill/>
              </a:ln>
              <a:solidFill>
                <a:schemeClr val="tx1"/>
              </a:solidFill>
              <a:effectLst/>
              <a:latin typeface="Arial" panose="020B0604020202020204" pitchFamily="34" charset="0"/>
            </a:endParaRPr>
          </a:p>
        </p:txBody>
      </p:sp>
      <p:sp>
        <p:nvSpPr>
          <p:cNvPr id="4" name="Text Box 9">
            <a:extLst>
              <a:ext uri="{FF2B5EF4-FFF2-40B4-BE49-F238E27FC236}">
                <a16:creationId xmlns:a16="http://schemas.microsoft.com/office/drawing/2014/main" id="{4233CF65-1DCE-4298-8151-B7A3D8EA4706}"/>
              </a:ext>
            </a:extLst>
          </p:cNvPr>
          <p:cNvSpPr txBox="1">
            <a:spLocks noChangeArrowheads="1"/>
          </p:cNvSpPr>
          <p:nvPr/>
        </p:nvSpPr>
        <p:spPr bwMode="auto">
          <a:xfrm>
            <a:off x="9049310" y="4366120"/>
            <a:ext cx="1893888"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Alimentos </a:t>
            </a: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mejorados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9" name="Text Box 21">
            <a:extLst>
              <a:ext uri="{FF2B5EF4-FFF2-40B4-BE49-F238E27FC236}">
                <a16:creationId xmlns:a16="http://schemas.microsoft.com/office/drawing/2014/main" id="{6D2EBCA2-86C4-4886-9CA1-1081A809013A}"/>
              </a:ext>
            </a:extLst>
          </p:cNvPr>
          <p:cNvSpPr txBox="1">
            <a:spLocks noChangeArrowheads="1"/>
          </p:cNvSpPr>
          <p:nvPr/>
        </p:nvSpPr>
        <p:spPr bwMode="auto">
          <a:xfrm>
            <a:off x="10642177" y="4809232"/>
            <a:ext cx="1282845"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Hamburguesas</a:t>
            </a: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 </a:t>
            </a: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vegetales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0" name="Text Box 23">
            <a:extLst>
              <a:ext uri="{FF2B5EF4-FFF2-40B4-BE49-F238E27FC236}">
                <a16:creationId xmlns:a16="http://schemas.microsoft.com/office/drawing/2014/main" id="{81C3CC67-5D46-4B85-80AD-9EF3162D2844}"/>
              </a:ext>
            </a:extLst>
          </p:cNvPr>
          <p:cNvSpPr txBox="1">
            <a:spLocks noChangeArrowheads="1"/>
          </p:cNvSpPr>
          <p:nvPr/>
        </p:nvSpPr>
        <p:spPr bwMode="auto">
          <a:xfrm>
            <a:off x="5851849" y="2029187"/>
            <a:ext cx="191755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b="1" dirty="0" err="1">
                <a:solidFill>
                  <a:srgbClr val="CC9030"/>
                </a:solidFill>
                <a:latin typeface="Source Sans 3" charset="0"/>
                <a:ea typeface="Meiryo" panose="020B0604030504040204" pitchFamily="34" charset="-128"/>
                <a:cs typeface="Times New Roman" panose="02020603050405020304" pitchFamily="18" charset="0"/>
              </a:rPr>
              <a:t>En</a:t>
            </a:r>
            <a:r>
              <a:rPr lang="en-US" altLang="en-US" sz="1100" b="1" dirty="0">
                <a:solidFill>
                  <a:srgbClr val="CC9030"/>
                </a:solidFill>
                <a:latin typeface="Source Sans 3" charset="0"/>
                <a:ea typeface="Meiryo" panose="020B0604030504040204" pitchFamily="34" charset="-128"/>
                <a:cs typeface="Times New Roman" panose="02020603050405020304" pitchFamily="18" charset="0"/>
              </a:rPr>
              <a:t> la </a:t>
            </a:r>
            <a:r>
              <a:rPr lang="en-US" altLang="en-US" sz="1100" b="1" dirty="0" err="1">
                <a:solidFill>
                  <a:srgbClr val="CC9030"/>
                </a:solidFill>
                <a:latin typeface="Source Sans 3" charset="0"/>
                <a:ea typeface="Meiryo" panose="020B0604030504040204" pitchFamily="34" charset="-128"/>
                <a:cs typeface="Times New Roman" panose="02020603050405020304" pitchFamily="18" charset="0"/>
              </a:rPr>
              <a:t>actualidad</a:t>
            </a:r>
            <a:r>
              <a:rPr lang="en-US" altLang="en-US" sz="1100" b="1" dirty="0">
                <a:solidFill>
                  <a:srgbClr val="CC9030"/>
                </a:solidFill>
                <a:latin typeface="Source Sans 3" charset="0"/>
                <a:ea typeface="Meiryo" panose="020B0604030504040204" pitchFamily="34" charset="-128"/>
                <a:cs typeface="Times New Roman" panose="02020603050405020304" pitchFamily="18" charset="0"/>
              </a:rPr>
              <a:t> </a:t>
            </a:r>
            <a:r>
              <a:rPr lang="en-US" altLang="en-US" sz="1100" b="1" dirty="0" err="1">
                <a:solidFill>
                  <a:srgbClr val="CC9030"/>
                </a:solidFill>
                <a:latin typeface="Source Sans 3" charset="0"/>
                <a:ea typeface="Meiryo" panose="020B0604030504040204" pitchFamily="34" charset="-128"/>
                <a:cs typeface="Times New Roman" panose="02020603050405020304" pitchFamily="18" charset="0"/>
              </a:rPr>
              <a:t>usamos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1" name="Text Box 28">
            <a:extLst>
              <a:ext uri="{FF2B5EF4-FFF2-40B4-BE49-F238E27FC236}">
                <a16:creationId xmlns:a16="http://schemas.microsoft.com/office/drawing/2014/main" id="{A459CBBF-2DD4-4910-A6D5-E23D71BA1D2C}"/>
              </a:ext>
            </a:extLst>
          </p:cNvPr>
          <p:cNvSpPr txBox="1">
            <a:spLocks noChangeArrowheads="1"/>
          </p:cNvSpPr>
          <p:nvPr/>
        </p:nvSpPr>
        <p:spPr bwMode="auto">
          <a:xfrm>
            <a:off x="4929831" y="1198431"/>
            <a:ext cx="257274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0" fontAlgn="base" hangingPunct="0">
              <a:spcBef>
                <a:spcPct val="0"/>
              </a:spcBef>
              <a:spcAft>
                <a:spcPct val="0"/>
              </a:spcAft>
            </a:pPr>
            <a:r>
              <a:rPr lang="es-ES" altLang="en-US" sz="1400" b="1" dirty="0">
                <a:solidFill>
                  <a:srgbClr val="02444A"/>
                </a:solidFill>
                <a:latin typeface="DIN Condensed" charset="0"/>
                <a:ea typeface="Meiryo" panose="020B0604030504040204" pitchFamily="34" charset="-128"/>
                <a:cs typeface="Times New Roman" panose="02020603050405020304" pitchFamily="18" charset="0"/>
              </a:rPr>
              <a:t>NECESITAREMOS EVITAR LA EXPANSIÓN DE LA AGRICULTURA</a:t>
            </a:r>
            <a:endParaRPr kumimoji="0" lang="en-US" altLang="en-US" sz="1400" b="1" i="0" u="none" strike="noStrike" cap="none" normalizeH="0" baseline="0" dirty="0">
              <a:ln>
                <a:noFill/>
              </a:ln>
              <a:solidFill>
                <a:schemeClr val="tx1"/>
              </a:solidFill>
              <a:effectLst/>
              <a:latin typeface="Arial" panose="020B0604020202020204" pitchFamily="34" charset="0"/>
            </a:endParaRPr>
          </a:p>
        </p:txBody>
      </p:sp>
      <p:sp>
        <p:nvSpPr>
          <p:cNvPr id="12" name="Text Box 29">
            <a:extLst>
              <a:ext uri="{FF2B5EF4-FFF2-40B4-BE49-F238E27FC236}">
                <a16:creationId xmlns:a16="http://schemas.microsoft.com/office/drawing/2014/main" id="{6409497E-6B37-4DD8-96E4-FB79E9E96244}"/>
              </a:ext>
            </a:extLst>
          </p:cNvPr>
          <p:cNvSpPr txBox="1">
            <a:spLocks noChangeArrowheads="1"/>
          </p:cNvSpPr>
          <p:nvPr/>
        </p:nvSpPr>
        <p:spPr bwMode="auto">
          <a:xfrm>
            <a:off x="8235544" y="1331159"/>
            <a:ext cx="2406633"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PODEMOS REDUCIR EMISIONES</a:t>
            </a:r>
            <a:endParaRPr kumimoji="0" lang="en-US" altLang="en-US" sz="1400" b="1" i="0" u="none" strike="noStrike" cap="none" normalizeH="0" baseline="0" dirty="0">
              <a:ln>
                <a:noFill/>
              </a:ln>
              <a:solidFill>
                <a:schemeClr val="tx1"/>
              </a:solidFill>
              <a:effectLst/>
              <a:latin typeface="Arial" panose="020B0604020202020204" pitchFamily="34" charset="0"/>
            </a:endParaRPr>
          </a:p>
        </p:txBody>
      </p:sp>
      <p:sp>
        <p:nvSpPr>
          <p:cNvPr id="13" name="Text Box 25">
            <a:extLst>
              <a:ext uri="{FF2B5EF4-FFF2-40B4-BE49-F238E27FC236}">
                <a16:creationId xmlns:a16="http://schemas.microsoft.com/office/drawing/2014/main" id="{E77AAC7E-3280-4FDF-8D1E-091B28B73341}"/>
              </a:ext>
            </a:extLst>
          </p:cNvPr>
          <p:cNvSpPr txBox="1">
            <a:spLocks noChangeArrowheads="1"/>
          </p:cNvSpPr>
          <p:nvPr/>
        </p:nvSpPr>
        <p:spPr bwMode="auto">
          <a:xfrm>
            <a:off x="3309870" y="2173594"/>
            <a:ext cx="1126108"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MÁS COMIDA</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4" name="Text Box 30">
            <a:extLst>
              <a:ext uri="{FF2B5EF4-FFF2-40B4-BE49-F238E27FC236}">
                <a16:creationId xmlns:a16="http://schemas.microsoft.com/office/drawing/2014/main" id="{F507CAF0-4046-4C8D-82CA-AD43859FB2E4}"/>
              </a:ext>
            </a:extLst>
          </p:cNvPr>
          <p:cNvSpPr txBox="1">
            <a:spLocks noChangeArrowheads="1"/>
          </p:cNvSpPr>
          <p:nvPr/>
        </p:nvSpPr>
        <p:spPr bwMode="auto">
          <a:xfrm>
            <a:off x="1680476" y="2822081"/>
            <a:ext cx="611506"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FFFF"/>
                </a:solidFill>
                <a:effectLst/>
                <a:latin typeface="DIN Condensed" charset="0"/>
                <a:ea typeface="Meiryo" panose="020B0604030504040204" pitchFamily="34" charset="-128"/>
                <a:cs typeface="Times New Roman" panose="02020603050405020304" pitchFamily="18" charset="0"/>
              </a:rPr>
              <a:t>2010</a:t>
            </a:r>
            <a:endParaRPr kumimoji="0" lang="en-US" altLang="en-US" sz="8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5" name="Text Box 31">
            <a:extLst>
              <a:ext uri="{FF2B5EF4-FFF2-40B4-BE49-F238E27FC236}">
                <a16:creationId xmlns:a16="http://schemas.microsoft.com/office/drawing/2014/main" id="{06B669BE-068A-4731-A27C-A24EFEF4B31E}"/>
              </a:ext>
            </a:extLst>
          </p:cNvPr>
          <p:cNvSpPr txBox="1">
            <a:spLocks noChangeArrowheads="1"/>
          </p:cNvSpPr>
          <p:nvPr/>
        </p:nvSpPr>
        <p:spPr bwMode="auto">
          <a:xfrm>
            <a:off x="2517115" y="2808271"/>
            <a:ext cx="538399"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FFFFFF"/>
                </a:solidFill>
                <a:effectLst/>
                <a:latin typeface="DIN Condensed" charset="0"/>
                <a:ea typeface="Meiryo" panose="020B0604030504040204" pitchFamily="34" charset="-128"/>
                <a:cs typeface="Times New Roman" panose="02020603050405020304" pitchFamily="18" charset="0"/>
              </a:rPr>
              <a:t>2050</a:t>
            </a:r>
            <a:endParaRPr kumimoji="0" lang="en-US" altLang="en-US" sz="8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6" name="Text Box 34">
            <a:extLst>
              <a:ext uri="{FF2B5EF4-FFF2-40B4-BE49-F238E27FC236}">
                <a16:creationId xmlns:a16="http://schemas.microsoft.com/office/drawing/2014/main" id="{B6D46BB9-D9D8-49BA-8633-79198D2A1B06}"/>
              </a:ext>
            </a:extLst>
          </p:cNvPr>
          <p:cNvSpPr txBox="1">
            <a:spLocks noChangeArrowheads="1"/>
          </p:cNvSpPr>
          <p:nvPr/>
        </p:nvSpPr>
        <p:spPr bwMode="auto">
          <a:xfrm>
            <a:off x="9580283" y="2505152"/>
            <a:ext cx="707850"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-67%</a:t>
            </a:r>
            <a:endParaRPr kumimoji="0" lang="en-US" altLang="en-US" sz="1600" b="1" i="0" u="none" strike="noStrike" cap="none" normalizeH="0" baseline="0" dirty="0">
              <a:ln>
                <a:noFill/>
              </a:ln>
              <a:solidFill>
                <a:schemeClr val="tx1"/>
              </a:solidFill>
              <a:effectLst/>
              <a:latin typeface="Arial" panose="020B0604020202020204" pitchFamily="34" charset="0"/>
            </a:endParaRPr>
          </a:p>
        </p:txBody>
      </p:sp>
      <p:sp>
        <p:nvSpPr>
          <p:cNvPr id="17" name="Text Box 36">
            <a:extLst>
              <a:ext uri="{FF2B5EF4-FFF2-40B4-BE49-F238E27FC236}">
                <a16:creationId xmlns:a16="http://schemas.microsoft.com/office/drawing/2014/main" id="{CE29868F-C6A8-4842-B348-E697B895063A}"/>
              </a:ext>
            </a:extLst>
          </p:cNvPr>
          <p:cNvSpPr txBox="1">
            <a:spLocks noChangeArrowheads="1"/>
          </p:cNvSpPr>
          <p:nvPr/>
        </p:nvSpPr>
        <p:spPr bwMode="auto">
          <a:xfrm>
            <a:off x="8704147" y="2036040"/>
            <a:ext cx="627062"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DIN Condensed" charset="0"/>
                <a:ea typeface="Meiryo" panose="020B0604030504040204" pitchFamily="34" charset="-128"/>
                <a:cs typeface="Times New Roman" panose="02020603050405020304" pitchFamily="18" charset="0"/>
              </a:rPr>
              <a:t>12 Gt CO</a:t>
            </a:r>
            <a:r>
              <a:rPr kumimoji="0" lang="en-US" altLang="en-US" sz="1200" b="1" i="0" u="none" strike="noStrike" cap="none" normalizeH="0" baseline="-30000" dirty="0">
                <a:ln>
                  <a:noFill/>
                </a:ln>
                <a:solidFill>
                  <a:schemeClr val="bg1"/>
                </a:solidFill>
                <a:effectLst/>
                <a:latin typeface="DIN Condensed" charset="0"/>
                <a:ea typeface="Meiryo" panose="020B0604030504040204" pitchFamily="34" charset="-128"/>
                <a:cs typeface="Times New Roman" panose="02020603050405020304" pitchFamily="18" charset="0"/>
              </a:rPr>
              <a:t>2</a:t>
            </a:r>
            <a:r>
              <a:rPr kumimoji="0" lang="en-US" altLang="en-US" sz="1200" b="1" i="0" u="none" strike="noStrike" cap="none" normalizeH="0" baseline="0" dirty="0">
                <a:ln>
                  <a:noFill/>
                </a:ln>
                <a:solidFill>
                  <a:schemeClr val="bg1"/>
                </a:solidFill>
                <a:effectLst/>
                <a:latin typeface="DIN Condensed" charset="0"/>
                <a:ea typeface="Meiryo" panose="020B0604030504040204" pitchFamily="34" charset="-128"/>
                <a:cs typeface="Times New Roman" panose="02020603050405020304" pitchFamily="18" charset="0"/>
              </a:rPr>
              <a:t>e</a:t>
            </a:r>
            <a:endParaRPr kumimoji="0" lang="en-US" altLang="en-US" sz="1200" b="1" i="0" u="none" strike="noStrike" cap="none" normalizeH="0" baseline="0" dirty="0">
              <a:ln>
                <a:noFill/>
              </a:ln>
              <a:solidFill>
                <a:schemeClr val="bg1"/>
              </a:solidFill>
              <a:effectLst/>
              <a:latin typeface="Arial" panose="020B0604020202020204" pitchFamily="34" charset="0"/>
            </a:endParaRPr>
          </a:p>
        </p:txBody>
      </p:sp>
      <p:sp>
        <p:nvSpPr>
          <p:cNvPr id="18" name="Text Box 38">
            <a:extLst>
              <a:ext uri="{FF2B5EF4-FFF2-40B4-BE49-F238E27FC236}">
                <a16:creationId xmlns:a16="http://schemas.microsoft.com/office/drawing/2014/main" id="{07C9334E-9BCF-4EC2-9C60-57502EE9EADF}"/>
              </a:ext>
            </a:extLst>
          </p:cNvPr>
          <p:cNvSpPr txBox="1">
            <a:spLocks noChangeArrowheads="1"/>
          </p:cNvSpPr>
          <p:nvPr/>
        </p:nvSpPr>
        <p:spPr bwMode="auto">
          <a:xfrm>
            <a:off x="3670443" y="1916007"/>
            <a:ext cx="707850"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56%</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19" name="Text Box 35">
            <a:extLst>
              <a:ext uri="{FF2B5EF4-FFF2-40B4-BE49-F238E27FC236}">
                <a16:creationId xmlns:a16="http://schemas.microsoft.com/office/drawing/2014/main" id="{1B64F1D0-DB97-494B-9700-EB97BCF81D2F}"/>
              </a:ext>
            </a:extLst>
          </p:cNvPr>
          <p:cNvSpPr txBox="1">
            <a:spLocks noChangeArrowheads="1"/>
          </p:cNvSpPr>
          <p:nvPr/>
        </p:nvSpPr>
        <p:spPr bwMode="auto">
          <a:xfrm>
            <a:off x="6172850" y="2206784"/>
            <a:ext cx="128045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~50%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Text Box 24">
            <a:extLst>
              <a:ext uri="{FF2B5EF4-FFF2-40B4-BE49-F238E27FC236}">
                <a16:creationId xmlns:a16="http://schemas.microsoft.com/office/drawing/2014/main" id="{F770B71B-3B71-4FE8-851C-ED994269AF97}"/>
              </a:ext>
            </a:extLst>
          </p:cNvPr>
          <p:cNvSpPr txBox="1">
            <a:spLocks noChangeArrowheads="1"/>
          </p:cNvSpPr>
          <p:nvPr/>
        </p:nvSpPr>
        <p:spPr bwMode="auto">
          <a:xfrm>
            <a:off x="5901805" y="2618783"/>
            <a:ext cx="1891361"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b="1" dirty="0">
                <a:solidFill>
                  <a:srgbClr val="CC9030"/>
                </a:solidFill>
                <a:latin typeface="Source Sans 3" charset="0"/>
                <a:ea typeface="Meiryo" panose="020B0604030504040204" pitchFamily="34" charset="-128"/>
                <a:cs typeface="Times New Roman" panose="02020603050405020304" pitchFamily="18" charset="0"/>
              </a:rPr>
              <a:t>De la </a:t>
            </a:r>
            <a:r>
              <a:rPr lang="en-US" altLang="en-US" sz="1100" b="1" dirty="0" err="1">
                <a:solidFill>
                  <a:srgbClr val="CC9030"/>
                </a:solidFill>
                <a:latin typeface="Source Sans 3" charset="0"/>
                <a:ea typeface="Meiryo" panose="020B0604030504040204" pitchFamily="34" charset="-128"/>
                <a:cs typeface="Times New Roman" panose="02020603050405020304" pitchFamily="18" charset="0"/>
              </a:rPr>
              <a:t>vegetación</a:t>
            </a:r>
            <a:r>
              <a:rPr lang="en-US" altLang="en-US" sz="1100" b="1" dirty="0">
                <a:solidFill>
                  <a:srgbClr val="CC9030"/>
                </a:solidFill>
                <a:latin typeface="Source Sans 3" charset="0"/>
                <a:ea typeface="Meiryo" panose="020B0604030504040204" pitchFamily="34" charset="-128"/>
                <a:cs typeface="Times New Roman" panose="02020603050405020304" pitchFamily="18" charset="0"/>
              </a:rPr>
              <a:t> de la Tierra para la </a:t>
            </a:r>
            <a:r>
              <a:rPr lang="en-US" altLang="en-US" sz="1100" b="1" dirty="0" err="1">
                <a:solidFill>
                  <a:srgbClr val="CC9030"/>
                </a:solidFill>
                <a:latin typeface="Source Sans 3" charset="0"/>
                <a:ea typeface="Meiryo" panose="020B0604030504040204" pitchFamily="34" charset="-128"/>
                <a:cs typeface="Times New Roman" panose="02020603050405020304" pitchFamily="18" charset="0"/>
              </a:rPr>
              <a:t>agricultura</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1" name="Text Box 32">
            <a:extLst>
              <a:ext uri="{FF2B5EF4-FFF2-40B4-BE49-F238E27FC236}">
                <a16:creationId xmlns:a16="http://schemas.microsoft.com/office/drawing/2014/main" id="{DB5DB628-666A-429B-BD61-21D54C681D07}"/>
              </a:ext>
            </a:extLst>
          </p:cNvPr>
          <p:cNvSpPr txBox="1">
            <a:spLocks noChangeArrowheads="1"/>
          </p:cNvSpPr>
          <p:nvPr/>
        </p:nvSpPr>
        <p:spPr bwMode="auto">
          <a:xfrm>
            <a:off x="4154488" y="1835150"/>
            <a:ext cx="457200"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FFFFFF"/>
                </a:solidFill>
                <a:effectLst/>
                <a:latin typeface="DIN Condensed" charset="0"/>
                <a:ea typeface="Meiryo" panose="020B0604030504040204" pitchFamily="34" charset="-128"/>
                <a:cs typeface="Times New Roman" panose="02020603050405020304" pitchFamily="18" charset="0"/>
              </a:rPr>
              <a:t>2010</a:t>
            </a: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Text Box 33">
            <a:extLst>
              <a:ext uri="{FF2B5EF4-FFF2-40B4-BE49-F238E27FC236}">
                <a16:creationId xmlns:a16="http://schemas.microsoft.com/office/drawing/2014/main" id="{2D76D1B0-5C32-47B9-9BA3-F7B7E601639D}"/>
              </a:ext>
            </a:extLst>
          </p:cNvPr>
          <p:cNvSpPr txBox="1">
            <a:spLocks noChangeArrowheads="1"/>
          </p:cNvSpPr>
          <p:nvPr/>
        </p:nvSpPr>
        <p:spPr bwMode="auto">
          <a:xfrm>
            <a:off x="4611688" y="1835150"/>
            <a:ext cx="457200"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FFFFFF"/>
                </a:solidFill>
                <a:effectLst/>
                <a:latin typeface="DIN Condensed" charset="0"/>
                <a:ea typeface="Meiryo" panose="020B0604030504040204" pitchFamily="34" charset="-128"/>
                <a:cs typeface="Times New Roman" panose="02020603050405020304" pitchFamily="18" charset="0"/>
              </a:rPr>
              <a:t>2050</a:t>
            </a:r>
            <a:endParaRPr kumimoji="0" lang="en-US" altLang="en-US" sz="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3" name="Text Box 37">
            <a:extLst>
              <a:ext uri="{FF2B5EF4-FFF2-40B4-BE49-F238E27FC236}">
                <a16:creationId xmlns:a16="http://schemas.microsoft.com/office/drawing/2014/main" id="{A974399D-DC1E-4638-B18B-B57E9A8773A1}"/>
              </a:ext>
            </a:extLst>
          </p:cNvPr>
          <p:cNvSpPr txBox="1">
            <a:spLocks noChangeArrowheads="1"/>
          </p:cNvSpPr>
          <p:nvPr/>
        </p:nvSpPr>
        <p:spPr bwMode="auto">
          <a:xfrm>
            <a:off x="9468210" y="2872032"/>
            <a:ext cx="707850" cy="44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chemeClr val="bg1"/>
                </a:solidFill>
                <a:effectLst/>
                <a:latin typeface="DIN Condensed" charset="0"/>
                <a:ea typeface="Meiryo" panose="020B0604030504040204" pitchFamily="34" charset="-128"/>
                <a:cs typeface="Times New Roman" panose="02020603050405020304" pitchFamily="18" charset="0"/>
              </a:rPr>
              <a:t>4 Gt CO</a:t>
            </a:r>
            <a:r>
              <a:rPr kumimoji="0" lang="en-US" altLang="en-US" sz="1200" b="1" i="0" u="none" strike="noStrike" cap="none" normalizeH="0" baseline="-30000" dirty="0">
                <a:ln>
                  <a:noFill/>
                </a:ln>
                <a:solidFill>
                  <a:schemeClr val="bg1"/>
                </a:solidFill>
                <a:effectLst/>
                <a:latin typeface="DIN Condensed" charset="0"/>
                <a:ea typeface="Meiryo" panose="020B0604030504040204" pitchFamily="34" charset="-128"/>
                <a:cs typeface="Times New Roman" panose="02020603050405020304" pitchFamily="18" charset="0"/>
              </a:rPr>
              <a:t>2</a:t>
            </a:r>
            <a:r>
              <a:rPr kumimoji="0" lang="en-US" altLang="en-US" sz="1200" b="1" i="0" u="none" strike="noStrike" cap="none" normalizeH="0" baseline="0" dirty="0">
                <a:ln>
                  <a:noFill/>
                </a:ln>
                <a:solidFill>
                  <a:schemeClr val="bg1"/>
                </a:solidFill>
                <a:effectLst/>
                <a:latin typeface="DIN Condensed" charset="0"/>
                <a:ea typeface="Meiryo" panose="020B0604030504040204" pitchFamily="34" charset="-128"/>
                <a:cs typeface="Times New Roman" panose="02020603050405020304" pitchFamily="18" charset="0"/>
              </a:rPr>
              <a:t>e</a:t>
            </a:r>
            <a:endParaRPr kumimoji="0" lang="en-US" altLang="en-US" sz="1200" b="1" i="0" u="none" strike="noStrike" cap="none" normalizeH="0" baseline="0" dirty="0">
              <a:ln>
                <a:noFill/>
              </a:ln>
              <a:solidFill>
                <a:schemeClr val="bg1"/>
              </a:solidFill>
              <a:effectLst/>
              <a:latin typeface="Arial" panose="020B0604020202020204" pitchFamily="34" charset="0"/>
            </a:endParaRPr>
          </a:p>
        </p:txBody>
      </p:sp>
      <p:sp>
        <p:nvSpPr>
          <p:cNvPr id="24" name="Text Box 41">
            <a:extLst>
              <a:ext uri="{FF2B5EF4-FFF2-40B4-BE49-F238E27FC236}">
                <a16:creationId xmlns:a16="http://schemas.microsoft.com/office/drawing/2014/main" id="{6B30AB64-0ACF-44DF-A91B-584BBABBB6CC}"/>
              </a:ext>
            </a:extLst>
          </p:cNvPr>
          <p:cNvSpPr txBox="1">
            <a:spLocks noChangeArrowheads="1"/>
          </p:cNvSpPr>
          <p:nvPr/>
        </p:nvSpPr>
        <p:spPr bwMode="auto">
          <a:xfrm>
            <a:off x="3309870" y="3323396"/>
            <a:ext cx="14939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Para</a:t>
            </a:r>
            <a:r>
              <a:rPr kumimoji="0" lang="en-US" altLang="en-US" sz="1200" b="1" i="0" u="none" strike="noStrike" cap="none" normalizeH="0" dirty="0">
                <a:ln>
                  <a:noFill/>
                </a:ln>
                <a:solidFill>
                  <a:srgbClr val="02444A"/>
                </a:solidFill>
                <a:effectLst/>
                <a:latin typeface="DIN Condensed" charset="0"/>
                <a:ea typeface="Meiryo" panose="020B0604030504040204" pitchFamily="34" charset="-128"/>
                <a:cs typeface="Times New Roman" panose="02020603050405020304" pitchFamily="18" charset="0"/>
              </a:rPr>
              <a:t> </a:t>
            </a:r>
            <a:r>
              <a:rPr kumimoji="0" lang="en-US" altLang="en-US" sz="1200" b="1" i="0" u="none" strike="noStrike" cap="none" normalizeH="0" dirty="0" err="1">
                <a:ln>
                  <a:noFill/>
                </a:ln>
                <a:solidFill>
                  <a:srgbClr val="02444A"/>
                </a:solidFill>
                <a:effectLst/>
                <a:latin typeface="DIN Condensed" charset="0"/>
                <a:ea typeface="Meiryo" panose="020B0604030504040204" pitchFamily="34" charset="-128"/>
                <a:cs typeface="Times New Roman" panose="02020603050405020304" pitchFamily="18" charset="0"/>
              </a:rPr>
              <a:t>alimentar</a:t>
            </a:r>
            <a:r>
              <a:rPr kumimoji="0" lang="en-US" altLang="en-US" sz="1200" b="1" i="0" u="none" strike="noStrike" cap="none" normalizeH="0" dirty="0">
                <a:ln>
                  <a:noFill/>
                </a:ln>
                <a:solidFill>
                  <a:srgbClr val="02444A"/>
                </a:solidFill>
                <a:effectLst/>
                <a:latin typeface="DIN Condensed" charset="0"/>
                <a:ea typeface="Meiryo" panose="020B0604030504040204" pitchFamily="34" charset="-128"/>
                <a:cs typeface="Times New Roman" panose="02020603050405020304" pitchFamily="18" charset="0"/>
              </a:rPr>
              <a:t> </a:t>
            </a:r>
            <a:r>
              <a:rPr kumimoji="0" lang="en-US" altLang="en-US" sz="1200" b="1" i="0" u="none" strike="noStrike" cap="none" normalizeH="0" dirty="0" err="1">
                <a:ln>
                  <a:noFill/>
                </a:ln>
                <a:solidFill>
                  <a:srgbClr val="02444A"/>
                </a:solidFill>
                <a:effectLst/>
                <a:latin typeface="DIN Condensed" charset="0"/>
                <a:ea typeface="Meiryo" panose="020B0604030504040204" pitchFamily="34" charset="-128"/>
                <a:cs typeface="Times New Roman" panose="02020603050405020304" pitchFamily="18" charset="0"/>
              </a:rPr>
              <a:t>opor</a:t>
            </a:r>
            <a:r>
              <a:rPr kumimoji="0" lang="en-US" altLang="en-US" sz="1200" b="1" i="0" u="none" strike="noStrike" cap="none" normalizeH="0" dirty="0">
                <a:ln>
                  <a:noFill/>
                </a:ln>
                <a:solidFill>
                  <a:srgbClr val="02444A"/>
                </a:solidFill>
                <a:effectLst/>
                <a:latin typeface="DIN Condensed" charset="0"/>
                <a:ea typeface="Meiryo" panose="020B0604030504040204" pitchFamily="34" charset="-128"/>
                <a:cs typeface="Times New Roman" panose="02020603050405020304" pitchFamily="18" charset="0"/>
              </a:rPr>
              <a:t> lo </a:t>
            </a:r>
            <a:r>
              <a:rPr kumimoji="0" lang="en-US" altLang="en-US" sz="1200" b="1" i="0" u="none" strike="noStrike" cap="none" normalizeH="0" dirty="0" err="1">
                <a:ln>
                  <a:noFill/>
                </a:ln>
                <a:solidFill>
                  <a:srgbClr val="02444A"/>
                </a:solidFill>
                <a:effectLst/>
                <a:latin typeface="DIN Condensed" charset="0"/>
                <a:ea typeface="Meiryo" panose="020B0604030504040204" pitchFamily="34" charset="-128"/>
                <a:cs typeface="Times New Roman" panose="02020603050405020304" pitchFamily="18" charset="0"/>
              </a:rPr>
              <a:t>menos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5" name="Text Box 42">
            <a:extLst>
              <a:ext uri="{FF2B5EF4-FFF2-40B4-BE49-F238E27FC236}">
                <a16:creationId xmlns:a16="http://schemas.microsoft.com/office/drawing/2014/main" id="{2F1A8B74-650D-469D-A0EE-5B3FB0F9EFF9}"/>
              </a:ext>
            </a:extLst>
          </p:cNvPr>
          <p:cNvSpPr txBox="1">
            <a:spLocks noChangeArrowheads="1"/>
          </p:cNvSpPr>
          <p:nvPr/>
        </p:nvSpPr>
        <p:spPr bwMode="auto">
          <a:xfrm>
            <a:off x="9073515" y="3492145"/>
            <a:ext cx="148921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CON TECNOLOGÍA</a:t>
            </a:r>
            <a:r>
              <a:rPr kumimoji="0" lang="en-US" altLang="en-US" sz="1200" b="1" i="0" u="none" strike="noStrike" cap="none" normalizeH="0" dirty="0">
                <a:ln>
                  <a:noFill/>
                </a:ln>
                <a:solidFill>
                  <a:srgbClr val="02444A"/>
                </a:solidFill>
                <a:effectLst/>
                <a:latin typeface="DIN Condensed" charset="0"/>
                <a:ea typeface="Meiryo" panose="020B0604030504040204" pitchFamily="34" charset="-128"/>
                <a:cs typeface="Times New Roman" panose="02020603050405020304" pitchFamily="18" charset="0"/>
              </a:rPr>
              <a:t> INNOVADORA COMO</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26" name="Text Box 44">
            <a:extLst>
              <a:ext uri="{FF2B5EF4-FFF2-40B4-BE49-F238E27FC236}">
                <a16:creationId xmlns:a16="http://schemas.microsoft.com/office/drawing/2014/main" id="{582F8CE8-09CC-4711-AFB0-FC6FA8B5C026}"/>
              </a:ext>
            </a:extLst>
          </p:cNvPr>
          <p:cNvSpPr txBox="1">
            <a:spLocks noChangeArrowheads="1"/>
          </p:cNvSpPr>
          <p:nvPr/>
        </p:nvSpPr>
        <p:spPr bwMode="auto">
          <a:xfrm>
            <a:off x="6469036" y="4155171"/>
            <a:ext cx="170323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PARA SALVAR UNA ZONA DE BOSQUES CASI</a:t>
            </a:r>
            <a:endParaRPr kumimoji="0" lang="en-US" altLang="en-US" sz="1400" b="1" i="0" u="none" strike="noStrike" cap="none" normalizeH="0" baseline="0" dirty="0">
              <a:ln>
                <a:noFill/>
              </a:ln>
              <a:solidFill>
                <a:schemeClr val="tx1"/>
              </a:solidFill>
              <a:effectLst/>
              <a:latin typeface="Arial" panose="020B0604020202020204" pitchFamily="34" charset="0"/>
            </a:endParaRPr>
          </a:p>
        </p:txBody>
      </p:sp>
      <p:sp>
        <p:nvSpPr>
          <p:cNvPr id="27" name="Text Box 45">
            <a:extLst>
              <a:ext uri="{FF2B5EF4-FFF2-40B4-BE49-F238E27FC236}">
                <a16:creationId xmlns:a16="http://schemas.microsoft.com/office/drawing/2014/main" id="{9A53B9BB-10CD-4A34-AF87-C6111EB94E6E}"/>
              </a:ext>
            </a:extLst>
          </p:cNvPr>
          <p:cNvSpPr txBox="1">
            <a:spLocks noChangeArrowheads="1"/>
          </p:cNvSpPr>
          <p:nvPr/>
        </p:nvSpPr>
        <p:spPr bwMode="auto">
          <a:xfrm>
            <a:off x="3541681" y="4439071"/>
            <a:ext cx="81521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10B</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8" name="Text Box 46">
            <a:extLst>
              <a:ext uri="{FF2B5EF4-FFF2-40B4-BE49-F238E27FC236}">
                <a16:creationId xmlns:a16="http://schemas.microsoft.com/office/drawing/2014/main" id="{BC673AC7-CACE-4534-B8BA-2F63602C45CD}"/>
              </a:ext>
            </a:extLst>
          </p:cNvPr>
          <p:cNvSpPr txBox="1">
            <a:spLocks noChangeArrowheads="1"/>
          </p:cNvSpPr>
          <p:nvPr/>
        </p:nvSpPr>
        <p:spPr bwMode="auto">
          <a:xfrm>
            <a:off x="3514594" y="4770928"/>
            <a:ext cx="1073218"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100" dirty="0">
                <a:solidFill>
                  <a:srgbClr val="CC9030"/>
                </a:solidFill>
                <a:latin typeface="Source Sans 3" charset="0"/>
                <a:ea typeface="Meiryo" panose="020B0604030504040204" pitchFamily="34" charset="-128"/>
                <a:cs typeface="Times New Roman" panose="02020603050405020304" pitchFamily="18" charset="0"/>
              </a:rPr>
              <a:t>p</a:t>
            </a: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ersonas </a:t>
            </a:r>
            <a:r>
              <a:rPr kumimoji="0" lang="en-US" altLang="en-US" sz="1100" b="0"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en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9" name="Text Box 22">
            <a:extLst>
              <a:ext uri="{FF2B5EF4-FFF2-40B4-BE49-F238E27FC236}">
                <a16:creationId xmlns:a16="http://schemas.microsoft.com/office/drawing/2014/main" id="{52AC92A7-9035-4142-8343-122CEF845DFB}"/>
              </a:ext>
            </a:extLst>
          </p:cNvPr>
          <p:cNvSpPr txBox="1">
            <a:spLocks noChangeArrowheads="1"/>
          </p:cNvSpPr>
          <p:nvPr/>
        </p:nvSpPr>
        <p:spPr bwMode="auto">
          <a:xfrm>
            <a:off x="9186553" y="5702388"/>
            <a:ext cx="2554597"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Variedades</a:t>
            </a: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 de </a:t>
            </a: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cultivos</a:t>
            </a: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 </a:t>
            </a: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resistentes</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0" name="Text Box 39">
            <a:extLst>
              <a:ext uri="{FF2B5EF4-FFF2-40B4-BE49-F238E27FC236}">
                <a16:creationId xmlns:a16="http://schemas.microsoft.com/office/drawing/2014/main" id="{68D90075-E192-40F3-B247-F64B0922B1B1}"/>
              </a:ext>
            </a:extLst>
          </p:cNvPr>
          <p:cNvSpPr txBox="1">
            <a:spLocks noChangeArrowheads="1"/>
          </p:cNvSpPr>
          <p:nvPr/>
        </p:nvSpPr>
        <p:spPr bwMode="auto">
          <a:xfrm>
            <a:off x="7250005" y="4810025"/>
            <a:ext cx="834879"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El </a:t>
            </a:r>
            <a:r>
              <a:rPr kumimoji="0" lang="en-US" altLang="en-US" sz="1100" b="1" i="0" u="none" strike="noStrike" cap="none" normalizeH="0" baseline="0" dirty="0" err="1">
                <a:ln>
                  <a:noFill/>
                </a:ln>
                <a:solidFill>
                  <a:srgbClr val="CC9030"/>
                </a:solidFill>
                <a:effectLst/>
                <a:latin typeface="Source Sans 3" charset="0"/>
                <a:ea typeface="Meiryo" panose="020B0604030504040204" pitchFamily="34" charset="-128"/>
                <a:cs typeface="Times New Roman" panose="02020603050405020304" pitchFamily="18" charset="0"/>
              </a:rPr>
              <a:t>área</a:t>
            </a: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 de India</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1" name="Text Box 40">
            <a:extLst>
              <a:ext uri="{FF2B5EF4-FFF2-40B4-BE49-F238E27FC236}">
                <a16:creationId xmlns:a16="http://schemas.microsoft.com/office/drawing/2014/main" id="{26864878-5B1B-468A-9DE7-BF05F6A9B931}"/>
              </a:ext>
            </a:extLst>
          </p:cNvPr>
          <p:cNvSpPr txBox="1">
            <a:spLocks noChangeArrowheads="1"/>
          </p:cNvSpPr>
          <p:nvPr/>
        </p:nvSpPr>
        <p:spPr bwMode="auto">
          <a:xfrm>
            <a:off x="6608142" y="4809232"/>
            <a:ext cx="696913" cy="459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2600" b="0"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2X</a:t>
            </a:r>
            <a:endParaRPr kumimoji="0" lang="en-US" altLang="en-US" sz="2600" b="0" i="0" u="none" strike="noStrike" cap="none" normalizeH="0" baseline="0" dirty="0">
              <a:ln>
                <a:noFill/>
              </a:ln>
              <a:solidFill>
                <a:schemeClr val="tx1"/>
              </a:solidFill>
              <a:effectLst/>
              <a:latin typeface="Arial" panose="020B0604020202020204" pitchFamily="34" charset="0"/>
            </a:endParaRPr>
          </a:p>
        </p:txBody>
      </p:sp>
      <p:sp>
        <p:nvSpPr>
          <p:cNvPr id="32" name="Text Box 47">
            <a:extLst>
              <a:ext uri="{FF2B5EF4-FFF2-40B4-BE49-F238E27FC236}">
                <a16:creationId xmlns:a16="http://schemas.microsoft.com/office/drawing/2014/main" id="{A98237C4-73B1-4857-9849-FDBEAB880C82}"/>
              </a:ext>
            </a:extLst>
          </p:cNvPr>
          <p:cNvSpPr txBox="1">
            <a:spLocks noChangeArrowheads="1"/>
          </p:cNvSpPr>
          <p:nvPr/>
        </p:nvSpPr>
        <p:spPr bwMode="auto">
          <a:xfrm>
            <a:off x="3588512" y="5032206"/>
            <a:ext cx="847466"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2050</a:t>
            </a:r>
            <a:endParaRPr kumimoji="0" lang="en-US" altLang="en-US" sz="1800" b="1" i="0" u="none" strike="noStrike" cap="none" normalizeH="0" baseline="0" dirty="0">
              <a:ln>
                <a:noFill/>
              </a:ln>
              <a:solidFill>
                <a:schemeClr val="tx1"/>
              </a:solidFill>
              <a:effectLst/>
              <a:latin typeface="Arial" panose="020B0604020202020204" pitchFamily="34" charset="0"/>
            </a:endParaRPr>
          </a:p>
        </p:txBody>
      </p:sp>
      <p:sp>
        <p:nvSpPr>
          <p:cNvPr id="33" name="Rectangle 27">
            <a:extLst>
              <a:ext uri="{FF2B5EF4-FFF2-40B4-BE49-F238E27FC236}">
                <a16:creationId xmlns:a16="http://schemas.microsoft.com/office/drawing/2014/main" id="{B7951A51-4A16-4E0B-A947-9F0D3D00C1F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E"/>
          </a:p>
        </p:txBody>
      </p:sp>
      <p:sp>
        <p:nvSpPr>
          <p:cNvPr id="34" name="Rectangle 54">
            <a:extLst>
              <a:ext uri="{FF2B5EF4-FFF2-40B4-BE49-F238E27FC236}">
                <a16:creationId xmlns:a16="http://schemas.microsoft.com/office/drawing/2014/main" id="{40AAA759-AD39-4237-88C5-A1739F763AB8}"/>
              </a:ext>
            </a:extLst>
          </p:cNvPr>
          <p:cNvSpPr>
            <a:spLocks noChangeArrowheads="1"/>
          </p:cNvSpPr>
          <p:nvPr/>
        </p:nvSpPr>
        <p:spPr bwMode="auto">
          <a:xfrm>
            <a:off x="-45085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a:ln>
                <a:noFill/>
              </a:ln>
              <a:solidFill>
                <a:srgbClr val="02444A"/>
              </a:solidFill>
              <a:effectLst/>
              <a:latin typeface="DIN Condensed"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2200" b="0" i="0" u="none" strike="noStrike" cap="none" normalizeH="0" baseline="0">
                <a:ln>
                  <a:noFill/>
                </a:ln>
                <a:solidFill>
                  <a:srgbClr val="02444A"/>
                </a:solidFill>
                <a:effectLst/>
                <a:latin typeface="DIN Condensed" charset="0"/>
                <a:ea typeface="Calibri" panose="020F0502020204030204" pitchFamily="34" charset="0"/>
                <a:cs typeface="Times New Roman" panose="02020603050405020304" pitchFamily="18"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66477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86CEED6-7C51-4F88-A483-662091A22F85}"/>
              </a:ext>
            </a:extLst>
          </p:cNvPr>
          <p:cNvSpPr>
            <a:spLocks noGrp="1"/>
          </p:cNvSpPr>
          <p:nvPr>
            <p:ph type="body" sz="quarter" idx="19"/>
          </p:nvPr>
        </p:nvSpPr>
        <p:spPr>
          <a:xfrm>
            <a:off x="398881" y="735117"/>
            <a:ext cx="8857251" cy="1160989"/>
          </a:xfrm>
        </p:spPr>
        <p:txBody>
          <a:bodyPr/>
          <a:lstStyle/>
          <a:p>
            <a:r>
              <a:rPr lang="en-IE" b="1" dirty="0">
                <a:solidFill>
                  <a:srgbClr val="F5C05B"/>
                </a:solidFill>
              </a:rPr>
              <a:t>A great place to start .. the UN SUSTAINABLE DEVELOPMENT GOALS</a:t>
            </a:r>
          </a:p>
        </p:txBody>
      </p:sp>
      <p:sp>
        <p:nvSpPr>
          <p:cNvPr id="3" name="Text Placeholder 2">
            <a:extLst>
              <a:ext uri="{FF2B5EF4-FFF2-40B4-BE49-F238E27FC236}">
                <a16:creationId xmlns:a16="http://schemas.microsoft.com/office/drawing/2014/main" id="{BC37ACDF-06AB-47DA-B2EF-AC46B35A5F2A}"/>
              </a:ext>
            </a:extLst>
          </p:cNvPr>
          <p:cNvSpPr>
            <a:spLocks noGrp="1"/>
          </p:cNvSpPr>
          <p:nvPr>
            <p:ph type="body" sz="quarter" idx="20"/>
          </p:nvPr>
        </p:nvSpPr>
        <p:spPr>
          <a:xfrm>
            <a:off x="398881" y="1960114"/>
            <a:ext cx="10968810" cy="3689182"/>
          </a:xfrm>
        </p:spPr>
        <p:txBody>
          <a:bodyPr/>
          <a:lstStyle/>
          <a:p>
            <a:pPr lvl="0" algn="just"/>
            <a:r>
              <a:rPr lang="es-ES" dirty="0">
                <a:solidFill>
                  <a:srgbClr val="085156"/>
                </a:solidFill>
              </a:rPr>
              <a:t>Los Objetivos de Desarrollo Sostenible (ODS) de la ONU son el plan para lograr un futuro mejor y más sostenible para todos. Abordan los desafíos globales a los que enfrentarnos, incluidos los relacionados con la pobreza, la desigualdad, el cambio climático, la degradación ambiental, la paz y la justicia.</a:t>
            </a:r>
          </a:p>
          <a:p>
            <a:pPr lvl="0" algn="just"/>
            <a:r>
              <a:rPr lang="es-ES" dirty="0">
                <a:solidFill>
                  <a:srgbClr val="085156"/>
                </a:solidFill>
              </a:rPr>
              <a:t>Los 17 Objetivos están interconectados para garantizar que nadie se quede atrás.</a:t>
            </a:r>
          </a:p>
          <a:p>
            <a:pPr lvl="0" algn="just"/>
            <a:r>
              <a:rPr lang="es-ES" dirty="0">
                <a:solidFill>
                  <a:srgbClr val="085156"/>
                </a:solidFill>
              </a:rPr>
              <a:t>Las empresas utilizan los Objetivos como un mapa para "hacer el bien“ y compararlos con el desarrollo de nuevos producto o servicio.</a:t>
            </a:r>
          </a:p>
          <a:p>
            <a:pPr lvl="0" algn="just"/>
            <a:r>
              <a:rPr lang="es-ES" dirty="0">
                <a:solidFill>
                  <a:srgbClr val="085156"/>
                </a:solidFill>
              </a:rPr>
              <a:t>Los ODS también se analizan en el Módulo 4.</a:t>
            </a:r>
            <a:endParaRPr lang="en-IE" dirty="0">
              <a:solidFill>
                <a:srgbClr val="085156"/>
              </a:solidFill>
            </a:endParaRPr>
          </a:p>
        </p:txBody>
      </p:sp>
      <p:pic>
        <p:nvPicPr>
          <p:cNvPr id="5" name="Picture 4">
            <a:extLst>
              <a:ext uri="{FF2B5EF4-FFF2-40B4-BE49-F238E27FC236}">
                <a16:creationId xmlns:a16="http://schemas.microsoft.com/office/drawing/2014/main" id="{38F41B8A-5AC9-4C67-806B-3FA81BF96A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42536" y="4353059"/>
            <a:ext cx="4149464" cy="2310922"/>
          </a:xfrm>
          <a:prstGeom prst="rect">
            <a:avLst/>
          </a:prstGeom>
        </p:spPr>
      </p:pic>
    </p:spTree>
    <p:extLst>
      <p:ext uri="{BB962C8B-B14F-4D97-AF65-F5344CB8AC3E}">
        <p14:creationId xmlns:p14="http://schemas.microsoft.com/office/powerpoint/2010/main" val="2735782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40247F4-3BF4-4A9A-AE43-DA10EC1A978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220" b="954"/>
          <a:stretch/>
        </p:blipFill>
        <p:spPr>
          <a:xfrm>
            <a:off x="20" y="10"/>
            <a:ext cx="12191980" cy="6857990"/>
          </a:xfrm>
          <a:prstGeom prst="rect">
            <a:avLst/>
          </a:prstGeom>
        </p:spPr>
      </p:pic>
    </p:spTree>
    <p:extLst>
      <p:ext uri="{BB962C8B-B14F-4D97-AF65-F5344CB8AC3E}">
        <p14:creationId xmlns:p14="http://schemas.microsoft.com/office/powerpoint/2010/main" val="1783655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6C48E-DFFF-4E51-9B33-EE8D5110D495}"/>
              </a:ext>
            </a:extLst>
          </p:cNvPr>
          <p:cNvSpPr>
            <a:spLocks noGrp="1"/>
          </p:cNvSpPr>
          <p:nvPr>
            <p:ph type="body" sz="quarter" idx="19"/>
          </p:nvPr>
        </p:nvSpPr>
        <p:spPr>
          <a:xfrm>
            <a:off x="2762905" y="354871"/>
            <a:ext cx="8625531" cy="1160989"/>
          </a:xfrm>
        </p:spPr>
        <p:txBody>
          <a:bodyPr>
            <a:normAutofit fontScale="77500" lnSpcReduction="20000"/>
          </a:bodyPr>
          <a:lstStyle/>
          <a:p>
            <a:pPr algn="l"/>
            <a:r>
              <a:rPr lang="en-IE" b="1" dirty="0" err="1">
                <a:solidFill>
                  <a:srgbClr val="F5C05B"/>
                </a:solidFill>
              </a:rPr>
              <a:t>Objetivos</a:t>
            </a:r>
            <a:r>
              <a:rPr lang="en-IE" b="1" dirty="0">
                <a:solidFill>
                  <a:srgbClr val="F5C05B"/>
                </a:solidFill>
              </a:rPr>
              <a:t> de </a:t>
            </a:r>
            <a:r>
              <a:rPr lang="en-IE" b="1" dirty="0" err="1">
                <a:solidFill>
                  <a:srgbClr val="F5C05B"/>
                </a:solidFill>
              </a:rPr>
              <a:t>desarrollo</a:t>
            </a:r>
            <a:r>
              <a:rPr lang="en-IE" b="1" dirty="0">
                <a:solidFill>
                  <a:srgbClr val="F5C05B"/>
                </a:solidFill>
              </a:rPr>
              <a:t> </a:t>
            </a:r>
            <a:r>
              <a:rPr lang="en-IE" b="1" dirty="0" err="1">
                <a:solidFill>
                  <a:srgbClr val="F5C05B"/>
                </a:solidFill>
              </a:rPr>
              <a:t>en</a:t>
            </a:r>
            <a:r>
              <a:rPr lang="en-IE" b="1" dirty="0">
                <a:solidFill>
                  <a:srgbClr val="F5C05B"/>
                </a:solidFill>
              </a:rPr>
              <a:t> la UE</a:t>
            </a:r>
          </a:p>
          <a:p>
            <a:pPr algn="l"/>
            <a:r>
              <a:rPr lang="es-ES" b="1" dirty="0">
                <a:solidFill>
                  <a:srgbClr val="F5C05B"/>
                </a:solidFill>
              </a:rPr>
              <a:t>EN RELACIÓN CON LA INDUSTRIA DE SERVICIOS DE ALIMENTOS</a:t>
            </a:r>
            <a:endParaRPr lang="en-IE" b="1" dirty="0">
              <a:solidFill>
                <a:srgbClr val="F5C05B"/>
              </a:solidFill>
            </a:endParaRPr>
          </a:p>
        </p:txBody>
      </p:sp>
      <p:sp>
        <p:nvSpPr>
          <p:cNvPr id="3" name="Text Placeholder 2">
            <a:extLst>
              <a:ext uri="{FF2B5EF4-FFF2-40B4-BE49-F238E27FC236}">
                <a16:creationId xmlns:a16="http://schemas.microsoft.com/office/drawing/2014/main" id="{028EF8A6-67CE-4EE3-A4C6-5F53A836DD14}"/>
              </a:ext>
            </a:extLst>
          </p:cNvPr>
          <p:cNvSpPr>
            <a:spLocks noGrp="1"/>
          </p:cNvSpPr>
          <p:nvPr>
            <p:ph type="body" sz="quarter" idx="20"/>
          </p:nvPr>
        </p:nvSpPr>
        <p:spPr>
          <a:xfrm>
            <a:off x="236306" y="1869896"/>
            <a:ext cx="11301832" cy="4417887"/>
          </a:xfrm>
        </p:spPr>
        <p:txBody>
          <a:bodyPr/>
          <a:lstStyle/>
          <a:p>
            <a:pPr marL="342900" lvl="0" indent="-342900" algn="just">
              <a:buFont typeface="Arial" panose="020B0604020202020204" pitchFamily="34" charset="0"/>
              <a:buChar char="•"/>
            </a:pPr>
            <a:r>
              <a:rPr lang="es-ES" b="1" dirty="0">
                <a:solidFill>
                  <a:srgbClr val="085156"/>
                </a:solidFill>
              </a:rPr>
              <a:t>Defender acciones innovadoras para buscar soluciones de desperdicio cero</a:t>
            </a:r>
            <a:r>
              <a:rPr lang="en-IE" dirty="0">
                <a:solidFill>
                  <a:srgbClr val="085156"/>
                </a:solidFill>
              </a:rPr>
              <a:t>. </a:t>
            </a:r>
            <a:r>
              <a:rPr lang="es-ES" dirty="0">
                <a:solidFill>
                  <a:srgbClr val="085156"/>
                </a:solidFill>
              </a:rPr>
              <a:t>Algunas áreas del servicio de alimentos se consideran sectores muy derrochadores (por ejemplo, catering para eventos y servicios de entrega de alimentos). ¿Cómo puede introducir medidas de sostenibilidad para reducir el impacto en estas áreas?</a:t>
            </a:r>
          </a:p>
          <a:p>
            <a:pPr marL="342900" lvl="0" indent="-342900" algn="just">
              <a:buFont typeface="Arial" panose="020B0604020202020204" pitchFamily="34" charset="0"/>
              <a:buChar char="•"/>
            </a:pPr>
            <a:r>
              <a:rPr lang="en-IE" b="1" dirty="0">
                <a:solidFill>
                  <a:srgbClr val="085156"/>
                </a:solidFill>
              </a:rPr>
              <a:t>P</a:t>
            </a:r>
            <a:r>
              <a:rPr lang="es-ES" b="1" dirty="0" err="1">
                <a:solidFill>
                  <a:srgbClr val="085156"/>
                </a:solidFill>
              </a:rPr>
              <a:t>articipar</a:t>
            </a:r>
            <a:r>
              <a:rPr lang="es-ES" b="1" dirty="0">
                <a:solidFill>
                  <a:srgbClr val="085156"/>
                </a:solidFill>
              </a:rPr>
              <a:t> en iniciativas para establecer un servicio de alimentos sin desperdicio o sin empaque. </a:t>
            </a:r>
            <a:r>
              <a:rPr lang="es-ES" dirty="0">
                <a:solidFill>
                  <a:srgbClr val="085156"/>
                </a:solidFill>
              </a:rPr>
              <a:t>Fomentar el reciclado de materiales a desechar.</a:t>
            </a:r>
          </a:p>
          <a:p>
            <a:pPr marL="342900" lvl="0" indent="-342900" algn="just">
              <a:buFont typeface="Arial" panose="020B0604020202020204" pitchFamily="34" charset="0"/>
              <a:buChar char="•"/>
            </a:pPr>
            <a:r>
              <a:rPr lang="es-ES" b="1" dirty="0">
                <a:solidFill>
                  <a:srgbClr val="085156"/>
                </a:solidFill>
              </a:rPr>
              <a:t>Oportunidades de financiación mediante infraestructuras que facilitan la devolución de envases reutilizables </a:t>
            </a:r>
            <a:r>
              <a:rPr lang="es-ES" dirty="0">
                <a:solidFill>
                  <a:srgbClr val="085156"/>
                </a:solidFill>
              </a:rPr>
              <a:t>(logística inversa) reconociendo sus beneficios en la reducción de residuos y el apoyo al desarrollo económico local.</a:t>
            </a:r>
            <a:endParaRPr lang="en-IE" dirty="0">
              <a:solidFill>
                <a:srgbClr val="085156"/>
              </a:solidFill>
            </a:endParaRPr>
          </a:p>
          <a:p>
            <a:pPr marL="342900" lvl="0" indent="-342900" algn="just">
              <a:buFont typeface="Arial" panose="020B0604020202020204" pitchFamily="34" charset="0"/>
              <a:buChar char="•"/>
            </a:pPr>
            <a:r>
              <a:rPr lang="es-ES" b="1" dirty="0">
                <a:solidFill>
                  <a:srgbClr val="085156"/>
                </a:solidFill>
              </a:rPr>
              <a:t>Invertir en la integración de las cadenas de suministro de alimentos entre las áreas rurales y urbanas, </a:t>
            </a:r>
            <a:r>
              <a:rPr lang="es-ES" dirty="0">
                <a:solidFill>
                  <a:srgbClr val="085156"/>
                </a:solidFill>
              </a:rPr>
              <a:t>incluidos los servicios alimentarios, la gestión de residuos y la movilidad suave, reconociendo las oportunidades que existen para reducir los residuos y las emisiones.</a:t>
            </a:r>
            <a:endParaRPr lang="en-IE" dirty="0">
              <a:solidFill>
                <a:srgbClr val="085156"/>
              </a:solidFill>
            </a:endParaRPr>
          </a:p>
          <a:p>
            <a:pPr algn="just"/>
            <a:endParaRPr lang="en-IE" dirty="0">
              <a:solidFill>
                <a:srgbClr val="085156"/>
              </a:solidFill>
            </a:endParaRPr>
          </a:p>
          <a:p>
            <a:pPr marL="342900" lvl="0" indent="-342900" algn="just">
              <a:buFont typeface="Arial" panose="020B0604020202020204" pitchFamily="34" charset="0"/>
              <a:buChar char="•"/>
            </a:pPr>
            <a:endParaRPr lang="en-IE" dirty="0"/>
          </a:p>
          <a:p>
            <a:pPr marL="342900" indent="-342900">
              <a:buFont typeface="Arial" panose="020B0604020202020204" pitchFamily="34" charset="0"/>
              <a:buChar char="•"/>
            </a:pPr>
            <a:endParaRPr lang="en-IE" dirty="0"/>
          </a:p>
        </p:txBody>
      </p:sp>
    </p:spTree>
    <p:extLst>
      <p:ext uri="{BB962C8B-B14F-4D97-AF65-F5344CB8AC3E}">
        <p14:creationId xmlns:p14="http://schemas.microsoft.com/office/powerpoint/2010/main" val="41235807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0E6666-4F21-47C3-9B77-46E8F65A1152}"/>
              </a:ext>
            </a:extLst>
          </p:cNvPr>
          <p:cNvSpPr>
            <a:spLocks noGrp="1"/>
          </p:cNvSpPr>
          <p:nvPr>
            <p:ph type="body" sz="quarter" idx="16"/>
          </p:nvPr>
        </p:nvSpPr>
        <p:spPr/>
        <p:txBody>
          <a:bodyPr vert="horz" lIns="91440" tIns="45720" rIns="91440" bIns="45720" rtlCol="0" anchor="t">
            <a:normAutofit/>
          </a:bodyPr>
          <a:lstStyle/>
          <a:p>
            <a:r>
              <a:rPr lang="en-US" b="1" dirty="0" err="1">
                <a:solidFill>
                  <a:srgbClr val="F5C05B"/>
                </a:solidFill>
                <a:cs typeface="Calibri"/>
              </a:rPr>
              <a:t>Dietas</a:t>
            </a:r>
            <a:r>
              <a:rPr lang="en-US" b="1" dirty="0">
                <a:solidFill>
                  <a:srgbClr val="F5C05B"/>
                </a:solidFill>
                <a:cs typeface="Calibri"/>
              </a:rPr>
              <a:t> </a:t>
            </a:r>
            <a:r>
              <a:rPr lang="en-US" b="1" dirty="0" err="1">
                <a:solidFill>
                  <a:srgbClr val="F5C05B"/>
                </a:solidFill>
                <a:cs typeface="Calibri"/>
              </a:rPr>
              <a:t>sostenibles</a:t>
            </a:r>
            <a:r>
              <a:rPr lang="en-US" b="1" dirty="0">
                <a:solidFill>
                  <a:srgbClr val="F5C05B"/>
                </a:solidFill>
                <a:cs typeface="Calibri"/>
              </a:rPr>
              <a:t> </a:t>
            </a:r>
          </a:p>
        </p:txBody>
      </p:sp>
      <p:sp>
        <p:nvSpPr>
          <p:cNvPr id="3" name="Text Placeholder 2">
            <a:extLst>
              <a:ext uri="{FF2B5EF4-FFF2-40B4-BE49-F238E27FC236}">
                <a16:creationId xmlns:a16="http://schemas.microsoft.com/office/drawing/2014/main" id="{F26E4AA6-DC53-48A4-A8AB-BA67D6E111A6}"/>
              </a:ext>
            </a:extLst>
          </p:cNvPr>
          <p:cNvSpPr>
            <a:spLocks noGrp="1"/>
          </p:cNvSpPr>
          <p:nvPr>
            <p:ph type="body" sz="quarter" idx="17"/>
          </p:nvPr>
        </p:nvSpPr>
        <p:spPr>
          <a:xfrm>
            <a:off x="5423042" y="1964953"/>
            <a:ext cx="6768957" cy="3947440"/>
          </a:xfrm>
        </p:spPr>
        <p:txBody>
          <a:bodyPr vert="horz" lIns="91440" tIns="45720" rIns="91440" bIns="45720" rtlCol="0" anchor="t">
            <a:noAutofit/>
          </a:bodyPr>
          <a:lstStyle/>
          <a:p>
            <a:r>
              <a:rPr lang="es-ES" b="1" dirty="0">
                <a:solidFill>
                  <a:srgbClr val="085156"/>
                </a:solidFill>
                <a:ea typeface="+mn-lt"/>
                <a:cs typeface="+mn-lt"/>
              </a:rPr>
              <a:t>Las Dietas Sostenibles son aquellas que:</a:t>
            </a:r>
            <a:endParaRPr lang="en-US" dirty="0">
              <a:solidFill>
                <a:srgbClr val="085156"/>
              </a:solidFill>
              <a:ea typeface="+mn-lt"/>
              <a:cs typeface="+mn-lt"/>
            </a:endParaRPr>
          </a:p>
          <a:p>
            <a:pPr marL="285750" indent="-285750">
              <a:buFont typeface="Symbol"/>
              <a:buChar char="•"/>
            </a:pPr>
            <a:r>
              <a:rPr lang="es-ES" dirty="0">
                <a:solidFill>
                  <a:srgbClr val="085156"/>
                </a:solidFill>
                <a:ea typeface="+mn-lt"/>
                <a:cs typeface="+mn-lt"/>
              </a:rPr>
              <a:t>Protegen la biodiversidad y los ecosistemas</a:t>
            </a:r>
            <a:r>
              <a:rPr lang="en-IE" dirty="0">
                <a:solidFill>
                  <a:srgbClr val="085156"/>
                </a:solidFill>
                <a:ea typeface="+mn-lt"/>
                <a:cs typeface="+mn-lt"/>
              </a:rPr>
              <a:t> </a:t>
            </a:r>
            <a:endParaRPr lang="en-US" dirty="0">
              <a:solidFill>
                <a:srgbClr val="085156"/>
              </a:solidFill>
              <a:ea typeface="+mn-lt"/>
              <a:cs typeface="+mn-lt"/>
            </a:endParaRPr>
          </a:p>
          <a:p>
            <a:pPr marL="285750" indent="-285750">
              <a:buFont typeface="Symbol"/>
              <a:buChar char="•"/>
            </a:pPr>
            <a:r>
              <a:rPr lang="en-IE" dirty="0">
                <a:solidFill>
                  <a:srgbClr val="085156"/>
                </a:solidFill>
                <a:ea typeface="+mn-lt"/>
                <a:cs typeface="+mn-lt"/>
              </a:rPr>
              <a:t>Son </a:t>
            </a:r>
            <a:r>
              <a:rPr lang="en-IE" dirty="0" err="1">
                <a:solidFill>
                  <a:srgbClr val="085156"/>
                </a:solidFill>
                <a:ea typeface="+mn-lt"/>
                <a:cs typeface="+mn-lt"/>
              </a:rPr>
              <a:t>culturalmente</a:t>
            </a:r>
            <a:r>
              <a:rPr lang="en-IE" dirty="0">
                <a:solidFill>
                  <a:srgbClr val="085156"/>
                </a:solidFill>
                <a:ea typeface="+mn-lt"/>
                <a:cs typeface="+mn-lt"/>
              </a:rPr>
              <a:t> </a:t>
            </a:r>
            <a:r>
              <a:rPr lang="en-IE" dirty="0" err="1">
                <a:solidFill>
                  <a:srgbClr val="085156"/>
                </a:solidFill>
                <a:ea typeface="+mn-lt"/>
                <a:cs typeface="+mn-lt"/>
              </a:rPr>
              <a:t>aceptables</a:t>
            </a:r>
            <a:endParaRPr lang="en-US" dirty="0">
              <a:solidFill>
                <a:srgbClr val="085156"/>
              </a:solidFill>
              <a:ea typeface="+mn-lt"/>
              <a:cs typeface="+mn-lt"/>
            </a:endParaRPr>
          </a:p>
          <a:p>
            <a:pPr marL="285750" indent="-285750">
              <a:buFont typeface="Symbol"/>
              <a:buChar char="•"/>
            </a:pPr>
            <a:r>
              <a:rPr lang="es-ES" dirty="0">
                <a:solidFill>
                  <a:srgbClr val="085156"/>
                </a:solidFill>
                <a:ea typeface="+mn-lt"/>
                <a:cs typeface="+mn-lt"/>
              </a:rPr>
              <a:t>Son fáciles de conseguir y asequibles.</a:t>
            </a:r>
          </a:p>
          <a:p>
            <a:pPr marL="285750" indent="-285750">
              <a:buFont typeface="Symbol"/>
              <a:buChar char="•"/>
            </a:pPr>
            <a:r>
              <a:rPr lang="es-ES" dirty="0">
                <a:solidFill>
                  <a:srgbClr val="085156"/>
                </a:solidFill>
                <a:ea typeface="+mn-lt"/>
                <a:cs typeface="+mn-lt"/>
              </a:rPr>
              <a:t>Son alimentos nutritivos, saludables, seguros y adecuados.</a:t>
            </a:r>
            <a:r>
              <a:rPr lang="en-IE" dirty="0">
                <a:solidFill>
                  <a:srgbClr val="085156"/>
                </a:solidFill>
                <a:ea typeface="+mn-lt"/>
                <a:cs typeface="+mn-lt"/>
              </a:rPr>
              <a:t> </a:t>
            </a:r>
            <a:endParaRPr lang="es-ES" dirty="0">
              <a:solidFill>
                <a:srgbClr val="085156"/>
              </a:solidFill>
              <a:ea typeface="+mn-lt"/>
              <a:cs typeface="+mn-lt"/>
            </a:endParaRPr>
          </a:p>
          <a:p>
            <a:pPr marL="285750" indent="-285750">
              <a:buFont typeface="Symbol"/>
              <a:buChar char="•"/>
            </a:pPr>
            <a:r>
              <a:rPr lang="es-ES" dirty="0">
                <a:solidFill>
                  <a:srgbClr val="085156"/>
                </a:solidFill>
                <a:ea typeface="+mn-lt"/>
                <a:cs typeface="+mn-lt"/>
              </a:rPr>
              <a:t>Optimizan los recursos naturales y humanos</a:t>
            </a:r>
          </a:p>
          <a:p>
            <a:r>
              <a:rPr lang="en-IE" sz="1400" b="1" u="sng" dirty="0">
                <a:ea typeface="+mn-lt"/>
                <a:cs typeface="+mn-lt"/>
                <a:hlinkClick r:id="rId2"/>
              </a:rPr>
              <a:t>http://assets.wwf.org.uk/downloads/wwf_catering_full_report.pdf?_ga=2.260765005.179122158.1561971478-1152898316.1561547209</a:t>
            </a:r>
            <a:endParaRPr lang="en-IE" sz="1400" b="1" u="sng" dirty="0">
              <a:ea typeface="+mn-lt"/>
              <a:cs typeface="+mn-lt"/>
            </a:endParaRPr>
          </a:p>
          <a:p>
            <a:pPr algn="just"/>
            <a:endParaRPr lang="en-US" dirty="0">
              <a:cs typeface="Calibri"/>
            </a:endParaRPr>
          </a:p>
        </p:txBody>
      </p:sp>
      <p:pic>
        <p:nvPicPr>
          <p:cNvPr id="5" name="Picture 5" descr="Fresh carrots laid on a wooden floor">
            <a:extLst>
              <a:ext uri="{FF2B5EF4-FFF2-40B4-BE49-F238E27FC236}">
                <a16:creationId xmlns:a16="http://schemas.microsoft.com/office/drawing/2014/main" id="{AC52ED64-1396-4F47-9419-E46895B32172}"/>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p:blipFill>
        <p:spPr>
          <a:xfrm>
            <a:off x="0" y="-14989"/>
            <a:ext cx="5656958" cy="6276358"/>
          </a:xfrm>
        </p:spPr>
      </p:pic>
    </p:spTree>
    <p:extLst>
      <p:ext uri="{BB962C8B-B14F-4D97-AF65-F5344CB8AC3E}">
        <p14:creationId xmlns:p14="http://schemas.microsoft.com/office/powerpoint/2010/main" val="477612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55A6B9A-14AA-4E0C-8DF7-BCC4E4EEBE7F}"/>
              </a:ext>
            </a:extLst>
          </p:cNvPr>
          <p:cNvSpPr>
            <a:spLocks noGrp="1"/>
          </p:cNvSpPr>
          <p:nvPr>
            <p:ph type="body" sz="quarter" idx="20"/>
          </p:nvPr>
        </p:nvSpPr>
        <p:spPr>
          <a:xfrm>
            <a:off x="201168" y="2503357"/>
            <a:ext cx="11354193" cy="2791020"/>
          </a:xfrm>
        </p:spPr>
        <p:txBody>
          <a:bodyPr/>
          <a:lstStyle/>
          <a:p>
            <a:pPr algn="just">
              <a:lnSpc>
                <a:spcPct val="107000"/>
              </a:lnSpc>
            </a:pPr>
            <a:r>
              <a:rPr lang="es-ES" sz="2000" dirty="0"/>
              <a:t>Este concepto se derivó para dotar a la población de una herramienta para luchar contra el desperdicio de alimentos. En los restaurantes se ponen a disposición de los comensales recipientes ecológicos llamados "Bolsas Gourmet" para que puedan llevarse los alimentos que no pueden comer. La idea es concienciar a los consumidores sobre el desperdicio de alimentos y que las porciones no deseadas de alimentos no son solo basura para desechar, al mismo tiempo que se utiliza un enfoque ecológico para hacerlo.</a:t>
            </a:r>
          </a:p>
          <a:p>
            <a:pPr algn="just">
              <a:lnSpc>
                <a:spcPct val="107000"/>
              </a:lnSpc>
            </a:pPr>
            <a:r>
              <a:rPr lang="es-ES" sz="2000" dirty="0"/>
              <a:t>Las “Bolsas Gourmet” están hechas de papel reciclado y pueden colocarse en hornos microondas. Son totalmente </a:t>
            </a:r>
            <a:r>
              <a:rPr lang="es-ES" sz="2000" dirty="0" err="1"/>
              <a:t>compostables</a:t>
            </a:r>
            <a:r>
              <a:rPr lang="es-ES" sz="2000" dirty="0"/>
              <a:t> y cuando ya no se necesiten, se pueden depositar en el contenedor de reciclaje de residuos orgánicos cerrando así el círculo económico.</a:t>
            </a:r>
          </a:p>
          <a:p>
            <a:pPr algn="just">
              <a:lnSpc>
                <a:spcPct val="107000"/>
              </a:lnSpc>
            </a:pPr>
            <a:r>
              <a:rPr lang="en-US" sz="1600" b="1" dirty="0">
                <a:solidFill>
                  <a:srgbClr val="085156"/>
                </a:solidFill>
                <a:effectLst/>
                <a:highlight>
                  <a:srgbClr val="F5C05B"/>
                </a:highlight>
                <a:ea typeface="Calibri" panose="020F0502020204030204" pitchFamily="34" charset="0"/>
                <a:cs typeface="Times New Roman" panose="02020603050405020304" pitchFamily="18" charset="0"/>
              </a:rPr>
              <a:t>VISIT</a:t>
            </a:r>
            <a:r>
              <a:rPr lang="en-US" sz="1600" b="1" dirty="0">
                <a:solidFill>
                  <a:srgbClr val="085156"/>
                </a:solidFill>
                <a:effectLst/>
                <a:ea typeface="Calibri" panose="020F0502020204030204" pitchFamily="34" charset="0"/>
                <a:cs typeface="Times New Roman" panose="02020603050405020304" pitchFamily="18" charset="0"/>
              </a:rPr>
              <a:t> </a:t>
            </a:r>
            <a:r>
              <a:rPr lang="en-IE" sz="1400" dirty="0">
                <a:hlinkClick r:id="rId2"/>
              </a:rPr>
              <a:t>“Gourmet Bag” 2.0: </a:t>
            </a:r>
            <a:r>
              <a:rPr lang="en-IE" sz="1400" dirty="0" err="1">
                <a:hlinkClick r:id="rId2"/>
              </a:rPr>
              <a:t>jatetxeetako</a:t>
            </a:r>
            <a:r>
              <a:rPr lang="en-IE" sz="1400" dirty="0">
                <a:hlinkClick r:id="rId2"/>
              </a:rPr>
              <a:t> </a:t>
            </a:r>
            <a:r>
              <a:rPr lang="en-IE" sz="1400" dirty="0" err="1">
                <a:hlinkClick r:id="rId2"/>
              </a:rPr>
              <a:t>elikagaien</a:t>
            </a:r>
            <a:r>
              <a:rPr lang="en-IE" sz="1400" dirty="0">
                <a:hlinkClick r:id="rId2"/>
              </a:rPr>
              <a:t> </a:t>
            </a:r>
            <a:r>
              <a:rPr lang="en-IE" sz="1400" dirty="0" err="1">
                <a:hlinkClick r:id="rId2"/>
              </a:rPr>
              <a:t>xahutzea</a:t>
            </a:r>
            <a:r>
              <a:rPr lang="en-IE" sz="1400" dirty="0">
                <a:hlinkClick r:id="rId2"/>
              </a:rPr>
              <a:t> </a:t>
            </a:r>
            <a:r>
              <a:rPr lang="en-IE" sz="1400" dirty="0" err="1">
                <a:hlinkClick r:id="rId2"/>
              </a:rPr>
              <a:t>saihesteko</a:t>
            </a:r>
            <a:r>
              <a:rPr lang="en-IE" sz="1400" dirty="0">
                <a:hlinkClick r:id="rId2"/>
              </a:rPr>
              <a:t> </a:t>
            </a:r>
            <a:r>
              <a:rPr lang="en-IE" sz="1400" dirty="0" err="1">
                <a:hlinkClick r:id="rId2"/>
              </a:rPr>
              <a:t>soluzio</a:t>
            </a:r>
            <a:r>
              <a:rPr lang="en-IE" sz="1400" dirty="0">
                <a:hlinkClick r:id="rId2"/>
              </a:rPr>
              <a:t> </a:t>
            </a:r>
            <a:r>
              <a:rPr lang="en-IE" sz="1400" dirty="0" err="1">
                <a:hlinkClick r:id="rId2"/>
              </a:rPr>
              <a:t>ekologikoa</a:t>
            </a:r>
            <a:r>
              <a:rPr lang="en-IE" sz="1400" dirty="0">
                <a:hlinkClick r:id="rId2"/>
              </a:rPr>
              <a:t> - </a:t>
            </a:r>
            <a:r>
              <a:rPr lang="en-IE" sz="1400" dirty="0" err="1">
                <a:hlinkClick r:id="rId2"/>
              </a:rPr>
              <a:t>Artikulua</a:t>
            </a:r>
            <a:r>
              <a:rPr lang="en-IE" sz="1400" dirty="0">
                <a:hlinkClick r:id="rId2"/>
              </a:rPr>
              <a:t> - Gipuzkoa ETORKIZUNA ORAIN</a:t>
            </a:r>
            <a:endParaRPr lang="en-IE" sz="1400" dirty="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r>
              <a:rPr lang="en-GB" sz="1600" b="1" dirty="0">
                <a:solidFill>
                  <a:srgbClr val="085156"/>
                </a:solidFill>
                <a:highlight>
                  <a:srgbClr val="F5C05B"/>
                </a:highlight>
                <a:ea typeface="Calibri" panose="020F0502020204030204" pitchFamily="34" charset="0"/>
                <a:cs typeface="Times New Roman" panose="02020603050405020304" pitchFamily="18" charset="0"/>
              </a:rPr>
              <a:t>READ THE FULL STORY</a:t>
            </a:r>
            <a:r>
              <a:rPr lang="en-GB" sz="1600" b="1" dirty="0">
                <a:solidFill>
                  <a:srgbClr val="085156"/>
                </a:solidFill>
                <a:ea typeface="Calibri" panose="020F0502020204030204" pitchFamily="34" charset="0"/>
                <a:cs typeface="Times New Roman" panose="02020603050405020304" pitchFamily="18" charset="0"/>
              </a:rPr>
              <a:t> </a:t>
            </a:r>
            <a:r>
              <a:rPr lang="en-IE" sz="1400" dirty="0">
                <a:hlinkClick r:id="rId3"/>
              </a:rPr>
              <a:t>43-Gourmet-Bag-Project.pdf (</a:t>
            </a:r>
            <a:r>
              <a:rPr lang="en-IE" sz="1400" dirty="0" err="1">
                <a:hlinkClick r:id="rId3"/>
              </a:rPr>
              <a:t>foodinnovation.how</a:t>
            </a:r>
            <a:r>
              <a:rPr lang="en-IE" sz="1400" dirty="0">
                <a:hlinkClick r:id="rId3"/>
              </a:rPr>
              <a:t>)</a:t>
            </a:r>
            <a:endParaRPr lang="en-IE" sz="1400" dirty="0"/>
          </a:p>
        </p:txBody>
      </p:sp>
      <p:pic>
        <p:nvPicPr>
          <p:cNvPr id="5" name="Picture 4">
            <a:extLst>
              <a:ext uri="{FF2B5EF4-FFF2-40B4-BE49-F238E27FC236}">
                <a16:creationId xmlns:a16="http://schemas.microsoft.com/office/drawing/2014/main" id="{98228ECF-3B1A-4271-8B46-36A44EF0206A}"/>
              </a:ext>
            </a:extLst>
          </p:cNvPr>
          <p:cNvPicPr>
            <a:picLocks noChangeAspect="1"/>
          </p:cNvPicPr>
          <p:nvPr/>
        </p:nvPicPr>
        <p:blipFill>
          <a:blip r:embed="rId4"/>
          <a:stretch>
            <a:fillRect/>
          </a:stretch>
        </p:blipFill>
        <p:spPr>
          <a:xfrm>
            <a:off x="79046" y="201169"/>
            <a:ext cx="6016954" cy="2184060"/>
          </a:xfrm>
          <a:prstGeom prst="rect">
            <a:avLst/>
          </a:prstGeom>
        </p:spPr>
      </p:pic>
      <p:sp>
        <p:nvSpPr>
          <p:cNvPr id="6" name="TextBox 5">
            <a:extLst>
              <a:ext uri="{FF2B5EF4-FFF2-40B4-BE49-F238E27FC236}">
                <a16:creationId xmlns:a16="http://schemas.microsoft.com/office/drawing/2014/main" id="{0B2E5704-9437-4C14-8AF8-B9096AF70B0F}"/>
              </a:ext>
            </a:extLst>
          </p:cNvPr>
          <p:cNvSpPr txBox="1"/>
          <p:nvPr/>
        </p:nvSpPr>
        <p:spPr>
          <a:xfrm>
            <a:off x="8812160" y="566928"/>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28249641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D2532B5-0F3D-4701-8DCB-4BA2906B11FD}"/>
              </a:ext>
            </a:extLst>
          </p:cNvPr>
          <p:cNvSpPr>
            <a:spLocks noGrp="1"/>
          </p:cNvSpPr>
          <p:nvPr>
            <p:ph type="body" sz="quarter" idx="20"/>
          </p:nvPr>
        </p:nvSpPr>
        <p:spPr>
          <a:xfrm>
            <a:off x="581182" y="2077374"/>
            <a:ext cx="11412895" cy="2937324"/>
          </a:xfrm>
        </p:spPr>
        <p:txBody>
          <a:bodyPr/>
          <a:lstStyle/>
          <a:p>
            <a:r>
              <a:rPr lang="es-ES" sz="2000" dirty="0"/>
              <a:t>Esta granja en Eslovenia es un gran ejemplo de sostenibilidad. A través de la promoción de la agricultura orgánica y las habilidades tradicionales de autosuficiencia. </a:t>
            </a:r>
            <a:r>
              <a:rPr lang="es-ES" sz="2000" dirty="0" err="1"/>
              <a:t>Pri</a:t>
            </a:r>
            <a:r>
              <a:rPr lang="es-ES" sz="2000" dirty="0"/>
              <a:t> </a:t>
            </a:r>
            <a:r>
              <a:rPr lang="es-ES" sz="2000" dirty="0" err="1"/>
              <a:t>Baronu</a:t>
            </a:r>
            <a:r>
              <a:rPr lang="es-ES" sz="2000" dirty="0"/>
              <a:t> les enseña a los niños de la comunidad que, los alimentos orgánicos saludables contienen más nutrientes, sabores y aromas que los paralelos cultivados convencionalmente y les muestran cómo los alimentos no tienen que estar cargados con pesticidas o fertilizantes químicos. Demuestran cómo la producción de alimentos orgánicos es más que el cultivo de verduras y frutas, sino también la cría de animales, la acuicultura, la herboristería y la viticultura.</a:t>
            </a:r>
          </a:p>
          <a:p>
            <a:r>
              <a:rPr lang="es-ES" sz="2000" dirty="0"/>
              <a:t>Esta granja orgánica sigue la producción, el procesamiento y la distribución sostenibles de alimentos. Se presta especial atención a la integración de métodos naturales y la circulación o reutilización de materia natural. Su enfoque proporciona transparencia sobre todas las operaciones que afectan el concepto "de la granja a la mesa". Al seguir los ciclos naturales, se hace hincapié en la disponibilidad estacional y su promoción es crucial.</a:t>
            </a:r>
            <a:endParaRPr lang="en-IE" sz="2000" dirty="0"/>
          </a:p>
        </p:txBody>
      </p:sp>
      <p:pic>
        <p:nvPicPr>
          <p:cNvPr id="5" name="Picture 4">
            <a:extLst>
              <a:ext uri="{FF2B5EF4-FFF2-40B4-BE49-F238E27FC236}">
                <a16:creationId xmlns:a16="http://schemas.microsoft.com/office/drawing/2014/main" id="{81B85C08-FCED-42D4-B46C-96D2755A07D1}"/>
              </a:ext>
            </a:extLst>
          </p:cNvPr>
          <p:cNvPicPr>
            <a:picLocks noChangeAspect="1"/>
          </p:cNvPicPr>
          <p:nvPr/>
        </p:nvPicPr>
        <p:blipFill>
          <a:blip r:embed="rId2"/>
          <a:stretch>
            <a:fillRect/>
          </a:stretch>
        </p:blipFill>
        <p:spPr>
          <a:xfrm>
            <a:off x="0" y="109728"/>
            <a:ext cx="5867468" cy="2032427"/>
          </a:xfrm>
          <a:prstGeom prst="rect">
            <a:avLst/>
          </a:prstGeom>
        </p:spPr>
      </p:pic>
      <p:sp>
        <p:nvSpPr>
          <p:cNvPr id="6" name="TextBox 5">
            <a:extLst>
              <a:ext uri="{FF2B5EF4-FFF2-40B4-BE49-F238E27FC236}">
                <a16:creationId xmlns:a16="http://schemas.microsoft.com/office/drawing/2014/main" id="{FA6839F7-FDA7-4BF8-B90E-01A9949C0077}"/>
              </a:ext>
            </a:extLst>
          </p:cNvPr>
          <p:cNvSpPr txBox="1"/>
          <p:nvPr/>
        </p:nvSpPr>
        <p:spPr>
          <a:xfrm>
            <a:off x="8812160" y="566928"/>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
        <p:nvSpPr>
          <p:cNvPr id="8" name="TextBox 7">
            <a:extLst>
              <a:ext uri="{FF2B5EF4-FFF2-40B4-BE49-F238E27FC236}">
                <a16:creationId xmlns:a16="http://schemas.microsoft.com/office/drawing/2014/main" id="{604C129D-9365-4412-84F5-F7D2063A6B33}"/>
              </a:ext>
            </a:extLst>
          </p:cNvPr>
          <p:cNvSpPr txBox="1"/>
          <p:nvPr/>
        </p:nvSpPr>
        <p:spPr>
          <a:xfrm>
            <a:off x="581183" y="5384030"/>
            <a:ext cx="6094476" cy="369332"/>
          </a:xfrm>
          <a:prstGeom prst="rect">
            <a:avLst/>
          </a:prstGeom>
          <a:noFill/>
        </p:spPr>
        <p:txBody>
          <a:bodyPr wrap="square">
            <a:spAutoFit/>
          </a:bodyPr>
          <a:lstStyle/>
          <a:p>
            <a:r>
              <a:rPr lang="en-US" sz="1800" b="1" dirty="0">
                <a:solidFill>
                  <a:srgbClr val="085156"/>
                </a:solidFill>
                <a:effectLst/>
                <a:highlight>
                  <a:srgbClr val="F5C05B"/>
                </a:highlight>
                <a:ea typeface="Calibri" panose="020F0502020204030204" pitchFamily="34" charset="0"/>
                <a:cs typeface="Times New Roman" panose="02020603050405020304" pitchFamily="18" charset="0"/>
              </a:rPr>
              <a:t>VISIT</a:t>
            </a:r>
            <a:r>
              <a:rPr lang="en-US" sz="1800" b="1" dirty="0">
                <a:solidFill>
                  <a:srgbClr val="085156"/>
                </a:solidFill>
                <a:effectLst/>
                <a:ea typeface="Calibri" panose="020F0502020204030204" pitchFamily="34" charset="0"/>
                <a:cs typeface="Times New Roman" panose="02020603050405020304" pitchFamily="18" charset="0"/>
              </a:rPr>
              <a:t>  </a:t>
            </a:r>
            <a:r>
              <a:rPr lang="en-US" sz="1600" dirty="0">
                <a:hlinkClick r:id="rId3"/>
              </a:rPr>
              <a:t>Contact and company details - </a:t>
            </a:r>
            <a:r>
              <a:rPr lang="en-US" sz="1600" dirty="0" err="1">
                <a:hlinkClick r:id="rId3"/>
              </a:rPr>
              <a:t>Pri</a:t>
            </a:r>
            <a:r>
              <a:rPr lang="en-US" sz="1600" dirty="0">
                <a:hlinkClick r:id="rId3"/>
              </a:rPr>
              <a:t> </a:t>
            </a:r>
            <a:r>
              <a:rPr lang="en-US" sz="1600" dirty="0" err="1">
                <a:hlinkClick r:id="rId3"/>
              </a:rPr>
              <a:t>Baronu</a:t>
            </a:r>
            <a:endParaRPr lang="en-IE" sz="1600" dirty="0"/>
          </a:p>
        </p:txBody>
      </p:sp>
      <p:sp>
        <p:nvSpPr>
          <p:cNvPr id="10" name="TextBox 9">
            <a:extLst>
              <a:ext uri="{FF2B5EF4-FFF2-40B4-BE49-F238E27FC236}">
                <a16:creationId xmlns:a16="http://schemas.microsoft.com/office/drawing/2014/main" id="{CC45FE04-DDBE-4655-AF59-98BD72DB5597}"/>
              </a:ext>
            </a:extLst>
          </p:cNvPr>
          <p:cNvSpPr txBox="1"/>
          <p:nvPr/>
        </p:nvSpPr>
        <p:spPr>
          <a:xfrm>
            <a:off x="611595" y="5753362"/>
            <a:ext cx="10968809" cy="369332"/>
          </a:xfrm>
          <a:prstGeom prst="rect">
            <a:avLst/>
          </a:prstGeom>
          <a:noFill/>
        </p:spPr>
        <p:txBody>
          <a:bodyPr wrap="square">
            <a:spAutoFit/>
          </a:bodyPr>
          <a:lstStyle/>
          <a:p>
            <a:r>
              <a:rPr lang="en-GB" sz="1800" b="1" dirty="0">
                <a:solidFill>
                  <a:srgbClr val="085156"/>
                </a:solidFill>
                <a:highlight>
                  <a:srgbClr val="F5C05B"/>
                </a:highlight>
                <a:ea typeface="Calibri" panose="020F0502020204030204" pitchFamily="34" charset="0"/>
                <a:cs typeface="Times New Roman" panose="02020603050405020304" pitchFamily="18" charset="0"/>
              </a:rPr>
              <a:t>READ THE FULL STORY</a:t>
            </a:r>
            <a:r>
              <a:rPr lang="en-GB" sz="1800" b="1" dirty="0">
                <a:solidFill>
                  <a:srgbClr val="085156"/>
                </a:solidFill>
                <a:ea typeface="Calibri" panose="020F0502020204030204" pitchFamily="34" charset="0"/>
                <a:cs typeface="Times New Roman" panose="02020603050405020304" pitchFamily="18" charset="0"/>
              </a:rPr>
              <a:t> </a:t>
            </a:r>
            <a:r>
              <a:rPr lang="en-IE" sz="1600" dirty="0">
                <a:hlinkClick r:id="rId4"/>
              </a:rPr>
              <a:t>46-Ecological-Didactic-Farm-1.pdf (</a:t>
            </a:r>
            <a:r>
              <a:rPr lang="en-IE" sz="1600" dirty="0" err="1">
                <a:hlinkClick r:id="rId4"/>
              </a:rPr>
              <a:t>foodinnovation.how</a:t>
            </a:r>
            <a:r>
              <a:rPr lang="en-IE" sz="1600" dirty="0">
                <a:hlinkClick r:id="rId4"/>
              </a:rPr>
              <a:t>)</a:t>
            </a:r>
            <a:endParaRPr lang="en-IE" sz="1600" dirty="0"/>
          </a:p>
        </p:txBody>
      </p:sp>
    </p:spTree>
    <p:extLst>
      <p:ext uri="{BB962C8B-B14F-4D97-AF65-F5344CB8AC3E}">
        <p14:creationId xmlns:p14="http://schemas.microsoft.com/office/powerpoint/2010/main" val="40695249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Smoke from factory">
            <a:extLst>
              <a:ext uri="{FF2B5EF4-FFF2-40B4-BE49-F238E27FC236}">
                <a16:creationId xmlns:a16="http://schemas.microsoft.com/office/drawing/2014/main" id="{1BFF8C83-B7F4-41A2-9AC7-ECAEA051E972}"/>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2" name="Text Placeholder 1">
            <a:extLst>
              <a:ext uri="{FF2B5EF4-FFF2-40B4-BE49-F238E27FC236}">
                <a16:creationId xmlns:a16="http://schemas.microsoft.com/office/drawing/2014/main" id="{93924C99-BF21-4B05-AA2A-FB654F96D97E}"/>
              </a:ext>
            </a:extLst>
          </p:cNvPr>
          <p:cNvSpPr>
            <a:spLocks noGrp="1"/>
          </p:cNvSpPr>
          <p:nvPr>
            <p:ph type="body" sz="quarter" idx="19"/>
          </p:nvPr>
        </p:nvSpPr>
        <p:spPr>
          <a:xfrm>
            <a:off x="579603" y="652821"/>
            <a:ext cx="5702443" cy="697353"/>
          </a:xfrm>
        </p:spPr>
        <p:txBody>
          <a:bodyPr vert="horz" lIns="91440" tIns="45720" rIns="91440" bIns="45720" rtlCol="0" anchor="t">
            <a:normAutofit fontScale="77500" lnSpcReduction="20000"/>
          </a:bodyPr>
          <a:lstStyle/>
          <a:p>
            <a:r>
              <a:rPr lang="es-ES" b="1" dirty="0">
                <a:solidFill>
                  <a:srgbClr val="F5C05B"/>
                </a:solidFill>
                <a:cs typeface="Calibri"/>
              </a:rPr>
              <a:t>Huella de carbono de los alimentos</a:t>
            </a:r>
            <a:endParaRPr lang="en-US" dirty="0">
              <a:solidFill>
                <a:srgbClr val="F5C05B"/>
              </a:solidFill>
            </a:endParaRPr>
          </a:p>
        </p:txBody>
      </p:sp>
      <p:sp>
        <p:nvSpPr>
          <p:cNvPr id="3" name="Text Placeholder 2">
            <a:extLst>
              <a:ext uri="{FF2B5EF4-FFF2-40B4-BE49-F238E27FC236}">
                <a16:creationId xmlns:a16="http://schemas.microsoft.com/office/drawing/2014/main" id="{C43428AC-88D0-4755-BE2D-10CA178B8AD7}"/>
              </a:ext>
            </a:extLst>
          </p:cNvPr>
          <p:cNvSpPr>
            <a:spLocks noGrp="1"/>
          </p:cNvSpPr>
          <p:nvPr>
            <p:ph type="body" sz="quarter" idx="20"/>
          </p:nvPr>
        </p:nvSpPr>
        <p:spPr>
          <a:xfrm>
            <a:off x="237744" y="1786300"/>
            <a:ext cx="6537960" cy="4193876"/>
          </a:xfrm>
        </p:spPr>
        <p:txBody>
          <a:bodyPr vert="horz" lIns="91440" tIns="45720" rIns="91440" bIns="45720" rtlCol="0" anchor="t">
            <a:noAutofit/>
          </a:bodyPr>
          <a:lstStyle/>
          <a:p>
            <a:pPr marL="342900" indent="-342900" algn="just">
              <a:buFont typeface="Arial,Sans-Serif"/>
              <a:buChar char="•"/>
            </a:pPr>
            <a:r>
              <a:rPr lang="es-ES" b="1" dirty="0">
                <a:solidFill>
                  <a:srgbClr val="085156"/>
                </a:solidFill>
                <a:ea typeface="+mn-lt"/>
                <a:cs typeface="+mn-lt"/>
              </a:rPr>
              <a:t>Como empresas de servicios alimentarios, es importante tener en cuenta el carbono al cuidar nuestro planeta.</a:t>
            </a:r>
          </a:p>
          <a:p>
            <a:pPr marL="342900" indent="-342900" algn="just">
              <a:buFont typeface="Arial,Sans-Serif"/>
              <a:buChar char="•"/>
            </a:pPr>
            <a:r>
              <a:rPr lang="es-ES" dirty="0">
                <a:solidFill>
                  <a:srgbClr val="085156"/>
                </a:solidFill>
                <a:cs typeface="Calibri"/>
              </a:rPr>
              <a:t>A menudo escuchamos hablar de la huella de carbono de las actividades, pero ¿sabías que el carbono se trata como una moneda para los gases de efecto invernadero?</a:t>
            </a:r>
            <a:r>
              <a:rPr lang="en-US" dirty="0">
                <a:solidFill>
                  <a:srgbClr val="085156"/>
                </a:solidFill>
                <a:cs typeface="Calibri"/>
              </a:rPr>
              <a:t> </a:t>
            </a:r>
          </a:p>
          <a:p>
            <a:pPr marL="342900" indent="-342900" algn="just">
              <a:buChar char="•"/>
            </a:pPr>
            <a:r>
              <a:rPr lang="es-ES" dirty="0">
                <a:solidFill>
                  <a:srgbClr val="085156"/>
                </a:solidFill>
                <a:cs typeface="Calibri"/>
              </a:rPr>
              <a:t>Al igual que hablamos de calorías en la nutrición, el carbono se utiliza para crear una descripción general del daño combinado causado por los gases de efecto invernadero producidos a través de un proceso o actividad.</a:t>
            </a:r>
            <a:endParaRPr lang="en-US" dirty="0">
              <a:cs typeface="Calibri"/>
            </a:endParaRPr>
          </a:p>
        </p:txBody>
      </p:sp>
    </p:spTree>
    <p:extLst>
      <p:ext uri="{BB962C8B-B14F-4D97-AF65-F5344CB8AC3E}">
        <p14:creationId xmlns:p14="http://schemas.microsoft.com/office/powerpoint/2010/main" val="1393631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6" name="TextBox 5">
            <a:extLst>
              <a:ext uri="{FF2B5EF4-FFF2-40B4-BE49-F238E27FC236}">
                <a16:creationId xmlns:a16="http://schemas.microsoft.com/office/drawing/2014/main" id="{C8832B49-D059-4024-BA2F-1350E1349FD2}"/>
              </a:ext>
            </a:extLst>
          </p:cNvPr>
          <p:cNvSpPr txBox="1"/>
          <p:nvPr/>
        </p:nvSpPr>
        <p:spPr>
          <a:xfrm>
            <a:off x="224287" y="637779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hlinkClick r:id="rId2"/>
              </a:rPr>
              <a:t>Source</a:t>
            </a:r>
            <a:r>
              <a:rPr lang="en-US" dirty="0"/>
              <a:t> </a:t>
            </a:r>
          </a:p>
        </p:txBody>
      </p:sp>
      <p:pic>
        <p:nvPicPr>
          <p:cNvPr id="7" name="Picture 6">
            <a:extLst>
              <a:ext uri="{FF2B5EF4-FFF2-40B4-BE49-F238E27FC236}">
                <a16:creationId xmlns:a16="http://schemas.microsoft.com/office/drawing/2014/main" id="{91670DAB-DD69-46BE-A946-BB9D8E2AA753}"/>
              </a:ext>
            </a:extLst>
          </p:cNvPr>
          <p:cNvPicPr/>
          <p:nvPr/>
        </p:nvPicPr>
        <p:blipFill rotWithShape="1">
          <a:blip r:embed="rId3" cstate="screen">
            <a:extLst>
              <a:ext uri="{28A0092B-C50C-407E-A947-70E740481C1C}">
                <a14:useLocalDpi xmlns:a14="http://schemas.microsoft.com/office/drawing/2010/main"/>
              </a:ext>
            </a:extLst>
          </a:blip>
          <a:srcRect l="728" t="16407" r="4038" b="12037"/>
          <a:stretch/>
        </p:blipFill>
        <p:spPr>
          <a:xfrm>
            <a:off x="493515" y="663746"/>
            <a:ext cx="11550316" cy="6362116"/>
          </a:xfrm>
          <a:prstGeom prst="rect">
            <a:avLst/>
          </a:prstGeom>
        </p:spPr>
      </p:pic>
      <p:sp>
        <p:nvSpPr>
          <p:cNvPr id="2" name="Text Box 51">
            <a:extLst>
              <a:ext uri="{FF2B5EF4-FFF2-40B4-BE49-F238E27FC236}">
                <a16:creationId xmlns:a16="http://schemas.microsoft.com/office/drawing/2014/main" id="{C2198122-27AA-4109-84E7-40CFA4D0502E}"/>
              </a:ext>
            </a:extLst>
          </p:cNvPr>
          <p:cNvSpPr txBox="1">
            <a:spLocks noChangeArrowheads="1"/>
          </p:cNvSpPr>
          <p:nvPr/>
        </p:nvSpPr>
        <p:spPr bwMode="auto">
          <a:xfrm>
            <a:off x="224287" y="3383756"/>
            <a:ext cx="1039029"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100" b="1" i="0" u="none" strike="noStrike" cap="none" normalizeH="0" baseline="0">
              <a:ln>
                <a:noFill/>
              </a:ln>
              <a:solidFill>
                <a:srgbClr val="CC9030"/>
              </a:solidFill>
              <a:effectLst/>
              <a:latin typeface="Source Sans 3" charset="0"/>
              <a:ea typeface="Meiryo" panose="020B0604030504040204" pitchFamily="34"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Bread 7.35 %</a:t>
            </a:r>
            <a:endParaRPr kumimoji="0" lang="en-IE" altLang="en-US" sz="11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(per half bun)</a:t>
            </a:r>
            <a:endParaRPr kumimoji="0" lang="en-US" altLang="en-US" sz="1100" b="1" i="0" u="none" strike="noStrike" cap="none" normalizeH="0" baseline="0" dirty="0">
              <a:ln>
                <a:noFill/>
              </a:ln>
              <a:solidFill>
                <a:schemeClr val="tx1"/>
              </a:solidFill>
              <a:effectLst/>
              <a:latin typeface="Arial" panose="020B0604020202020204" pitchFamily="34" charset="0"/>
            </a:endParaRPr>
          </a:p>
        </p:txBody>
      </p:sp>
      <p:sp>
        <p:nvSpPr>
          <p:cNvPr id="3" name="Text Box 52">
            <a:extLst>
              <a:ext uri="{FF2B5EF4-FFF2-40B4-BE49-F238E27FC236}">
                <a16:creationId xmlns:a16="http://schemas.microsoft.com/office/drawing/2014/main" id="{652AD15A-4A28-4A48-B65C-C578D9AF96A7}"/>
              </a:ext>
            </a:extLst>
          </p:cNvPr>
          <p:cNvSpPr txBox="1">
            <a:spLocks noChangeArrowheads="1"/>
          </p:cNvSpPr>
          <p:nvPr/>
        </p:nvSpPr>
        <p:spPr bwMode="auto">
          <a:xfrm>
            <a:off x="6268673" y="3657599"/>
            <a:ext cx="1063625"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Bread 0.5 %</a:t>
            </a:r>
            <a:endParaRPr kumimoji="0" lang="en-US" altLang="en-US" sz="1200" b="1"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(per half bun)</a:t>
            </a:r>
            <a:endParaRPr kumimoji="0" lang="en-US" altLang="en-US" sz="1200" b="1" i="0" u="none" strike="noStrike" cap="none" normalizeH="0" baseline="0" dirty="0">
              <a:ln>
                <a:noFill/>
              </a:ln>
              <a:solidFill>
                <a:schemeClr val="tx1"/>
              </a:solidFill>
              <a:effectLst/>
              <a:latin typeface="Arial" panose="020B0604020202020204" pitchFamily="34" charset="0"/>
            </a:endParaRPr>
          </a:p>
        </p:txBody>
      </p:sp>
      <p:sp>
        <p:nvSpPr>
          <p:cNvPr id="4" name="Text Box 53">
            <a:extLst>
              <a:ext uri="{FF2B5EF4-FFF2-40B4-BE49-F238E27FC236}">
                <a16:creationId xmlns:a16="http://schemas.microsoft.com/office/drawing/2014/main" id="{3F15B713-5D2E-4BB6-B742-6E58ADAF55F9}"/>
              </a:ext>
            </a:extLst>
          </p:cNvPr>
          <p:cNvSpPr txBox="1">
            <a:spLocks noChangeArrowheads="1"/>
          </p:cNvSpPr>
          <p:nvPr/>
        </p:nvSpPr>
        <p:spPr bwMode="auto">
          <a:xfrm>
            <a:off x="2056595" y="3406140"/>
            <a:ext cx="910891"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406F70"/>
                </a:solidFill>
                <a:effectLst/>
                <a:latin typeface="Source Sans 3" charset="0"/>
                <a:ea typeface="Meiryo" panose="020B0604030504040204" pitchFamily="34" charset="-128"/>
                <a:cs typeface="Times New Roman" panose="02020603050405020304" pitchFamily="18" charset="0"/>
              </a:rPr>
              <a:t>Onion 14.3%</a:t>
            </a:r>
            <a:endParaRPr kumimoji="0" lang="en-US" altLang="en-US" sz="1100" b="0" i="0" u="none" strike="noStrike" cap="none" normalizeH="0" baseline="0">
              <a:ln>
                <a:noFill/>
              </a:ln>
              <a:solidFill>
                <a:srgbClr val="406F70"/>
              </a:solidFill>
              <a:effectLst/>
              <a:latin typeface="Arial" panose="020B0604020202020204" pitchFamily="34" charset="0"/>
            </a:endParaRPr>
          </a:p>
        </p:txBody>
      </p:sp>
      <p:sp>
        <p:nvSpPr>
          <p:cNvPr id="8" name="Text Box 54">
            <a:extLst>
              <a:ext uri="{FF2B5EF4-FFF2-40B4-BE49-F238E27FC236}">
                <a16:creationId xmlns:a16="http://schemas.microsoft.com/office/drawing/2014/main" id="{D7E6B07A-7410-47C5-8AF8-E1C940EADADE}"/>
              </a:ext>
            </a:extLst>
          </p:cNvPr>
          <p:cNvSpPr txBox="1">
            <a:spLocks noChangeArrowheads="1"/>
          </p:cNvSpPr>
          <p:nvPr/>
        </p:nvSpPr>
        <p:spPr bwMode="auto">
          <a:xfrm>
            <a:off x="2067123" y="3558066"/>
            <a:ext cx="10390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FF0000"/>
                </a:solidFill>
                <a:effectLst/>
                <a:latin typeface="Source Sans 3" charset="0"/>
                <a:ea typeface="Meiryo" panose="020B0604030504040204" pitchFamily="34" charset="-128"/>
                <a:cs typeface="Times New Roman" panose="02020603050405020304" pitchFamily="18" charset="0"/>
              </a:rPr>
              <a:t>Tomato 13.7%</a:t>
            </a:r>
            <a:endParaRPr kumimoji="0" lang="en-US" altLang="en-US" sz="1100" b="0" i="0" u="none" strike="noStrike" cap="none" normalizeH="0" baseline="0" dirty="0">
              <a:ln>
                <a:noFill/>
              </a:ln>
              <a:solidFill>
                <a:srgbClr val="FF0000"/>
              </a:solidFill>
              <a:effectLst/>
              <a:latin typeface="Arial" panose="020B0604020202020204" pitchFamily="34" charset="0"/>
            </a:endParaRPr>
          </a:p>
        </p:txBody>
      </p:sp>
      <p:sp>
        <p:nvSpPr>
          <p:cNvPr id="9" name="Text Box 55">
            <a:extLst>
              <a:ext uri="{FF2B5EF4-FFF2-40B4-BE49-F238E27FC236}">
                <a16:creationId xmlns:a16="http://schemas.microsoft.com/office/drawing/2014/main" id="{81581A35-AE50-45F4-8064-E9EEB9C4CD6C}"/>
              </a:ext>
            </a:extLst>
          </p:cNvPr>
          <p:cNvSpPr txBox="1">
            <a:spLocks noChangeArrowheads="1"/>
          </p:cNvSpPr>
          <p:nvPr/>
        </p:nvSpPr>
        <p:spPr bwMode="auto">
          <a:xfrm>
            <a:off x="2056595" y="3717948"/>
            <a:ext cx="1039028" cy="238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Cheese 9.6%</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11" name="Text Box 56">
            <a:extLst>
              <a:ext uri="{FF2B5EF4-FFF2-40B4-BE49-F238E27FC236}">
                <a16:creationId xmlns:a16="http://schemas.microsoft.com/office/drawing/2014/main" id="{5C60835A-A476-4C53-8D1A-0103B4BF1FF1}"/>
              </a:ext>
            </a:extLst>
          </p:cNvPr>
          <p:cNvSpPr txBox="1">
            <a:spLocks noChangeArrowheads="1"/>
          </p:cNvSpPr>
          <p:nvPr/>
        </p:nvSpPr>
        <p:spPr bwMode="auto">
          <a:xfrm>
            <a:off x="2067123" y="3927398"/>
            <a:ext cx="900363" cy="121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accent2">
                    <a:lumMod val="50000"/>
                  </a:schemeClr>
                </a:solidFill>
                <a:effectLst/>
                <a:latin typeface="Source Sans 3" charset="0"/>
                <a:ea typeface="Meiryo" panose="020B0604030504040204" pitchFamily="34" charset="-128"/>
                <a:cs typeface="Times New Roman" panose="02020603050405020304" pitchFamily="18" charset="0"/>
              </a:rPr>
              <a:t>Beef 37.5%</a:t>
            </a:r>
            <a:endParaRPr kumimoji="0" lang="en-US" altLang="en-US" sz="1100" b="0" i="0" u="none" strike="noStrike" cap="none" normalizeH="0" baseline="0" dirty="0">
              <a:ln>
                <a:noFill/>
              </a:ln>
              <a:solidFill>
                <a:schemeClr val="accent2">
                  <a:lumMod val="50000"/>
                </a:schemeClr>
              </a:solidFill>
              <a:effectLst/>
              <a:latin typeface="Arial" panose="020B0604020202020204" pitchFamily="34" charset="0"/>
            </a:endParaRPr>
          </a:p>
        </p:txBody>
      </p:sp>
      <p:sp>
        <p:nvSpPr>
          <p:cNvPr id="12" name="Text Box 57">
            <a:extLst>
              <a:ext uri="{FF2B5EF4-FFF2-40B4-BE49-F238E27FC236}">
                <a16:creationId xmlns:a16="http://schemas.microsoft.com/office/drawing/2014/main" id="{44B3FFB6-851A-418D-A705-9253A6C88647}"/>
              </a:ext>
            </a:extLst>
          </p:cNvPr>
          <p:cNvSpPr txBox="1">
            <a:spLocks noChangeArrowheads="1"/>
          </p:cNvSpPr>
          <p:nvPr/>
        </p:nvSpPr>
        <p:spPr bwMode="auto">
          <a:xfrm>
            <a:off x="2067125" y="4076117"/>
            <a:ext cx="977576" cy="12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B050"/>
                </a:solidFill>
                <a:effectLst/>
                <a:latin typeface="Source Sans 3" charset="0"/>
                <a:ea typeface="Meiryo" panose="020B0604030504040204" pitchFamily="34" charset="-128"/>
                <a:cs typeface="Times New Roman" panose="02020603050405020304" pitchFamily="18" charset="0"/>
              </a:rPr>
              <a:t>Lettuce 5.5%</a:t>
            </a:r>
            <a:endParaRPr kumimoji="0" lang="en-US" altLang="en-US" sz="1100" b="0" i="0" u="none" strike="noStrike" cap="none" normalizeH="0" baseline="0" dirty="0">
              <a:ln>
                <a:noFill/>
              </a:ln>
              <a:solidFill>
                <a:srgbClr val="00B050"/>
              </a:solidFill>
              <a:effectLst/>
              <a:latin typeface="Arial" panose="020B0604020202020204" pitchFamily="34" charset="0"/>
            </a:endParaRPr>
          </a:p>
        </p:txBody>
      </p:sp>
      <p:sp>
        <p:nvSpPr>
          <p:cNvPr id="13" name="Text Box 58">
            <a:extLst>
              <a:ext uri="{FF2B5EF4-FFF2-40B4-BE49-F238E27FC236}">
                <a16:creationId xmlns:a16="http://schemas.microsoft.com/office/drawing/2014/main" id="{0723D50D-056B-48C0-9CA5-71026446F34B}"/>
              </a:ext>
            </a:extLst>
          </p:cNvPr>
          <p:cNvSpPr txBox="1">
            <a:spLocks noChangeArrowheads="1"/>
          </p:cNvSpPr>
          <p:nvPr/>
        </p:nvSpPr>
        <p:spPr bwMode="auto">
          <a:xfrm>
            <a:off x="2067124" y="4228900"/>
            <a:ext cx="900363" cy="99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a:ln>
                  <a:noFill/>
                </a:ln>
                <a:solidFill>
                  <a:srgbClr val="CC9030"/>
                </a:solidFill>
                <a:effectLst/>
                <a:latin typeface="Source Sans 3" charset="0"/>
                <a:ea typeface="Meiryo" panose="020B0604030504040204" pitchFamily="34" charset="-128"/>
                <a:cs typeface="Times New Roman" panose="02020603050405020304" pitchFamily="18" charset="0"/>
              </a:rPr>
              <a:t>Butter 4.8%</a:t>
            </a:r>
            <a:endParaRPr kumimoji="0" lang="en-US" altLang="en-US" sz="1100" b="0" i="0" u="none" strike="noStrike" cap="none" normalizeH="0" baseline="0">
              <a:ln>
                <a:noFill/>
              </a:ln>
              <a:solidFill>
                <a:schemeClr val="tx1"/>
              </a:solidFill>
              <a:effectLst/>
              <a:latin typeface="Arial" panose="020B0604020202020204" pitchFamily="34" charset="0"/>
            </a:endParaRPr>
          </a:p>
        </p:txBody>
      </p:sp>
      <p:sp>
        <p:nvSpPr>
          <p:cNvPr id="14" name="Text Box 60">
            <a:extLst>
              <a:ext uri="{FF2B5EF4-FFF2-40B4-BE49-F238E27FC236}">
                <a16:creationId xmlns:a16="http://schemas.microsoft.com/office/drawing/2014/main" id="{1CA6B7BA-455B-4E27-B05E-1187E25EB23D}"/>
              </a:ext>
            </a:extLst>
          </p:cNvPr>
          <p:cNvSpPr txBox="1">
            <a:spLocks noChangeArrowheads="1"/>
          </p:cNvSpPr>
          <p:nvPr/>
        </p:nvSpPr>
        <p:spPr bwMode="auto">
          <a:xfrm>
            <a:off x="7863430" y="2682176"/>
            <a:ext cx="1055897" cy="45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406F70"/>
                </a:solidFill>
                <a:effectLst/>
                <a:latin typeface="Source Sans 3" charset="0"/>
                <a:ea typeface="Meiryo" panose="020B0604030504040204" pitchFamily="34" charset="-128"/>
                <a:cs typeface="Times New Roman" panose="02020603050405020304" pitchFamily="18" charset="0"/>
              </a:rPr>
              <a:t>Onion 1.0%</a:t>
            </a:r>
            <a:endParaRPr kumimoji="0" lang="en-US" altLang="en-US" sz="1100" b="0" i="0" u="none" strike="noStrike" cap="none" normalizeH="0" baseline="0" dirty="0">
              <a:ln>
                <a:noFill/>
              </a:ln>
              <a:solidFill>
                <a:srgbClr val="406F70"/>
              </a:solidFill>
              <a:effectLst/>
              <a:latin typeface="Arial" panose="020B0604020202020204" pitchFamily="34" charset="0"/>
            </a:endParaRPr>
          </a:p>
        </p:txBody>
      </p:sp>
      <p:sp>
        <p:nvSpPr>
          <p:cNvPr id="15" name="Text Box 61">
            <a:extLst>
              <a:ext uri="{FF2B5EF4-FFF2-40B4-BE49-F238E27FC236}">
                <a16:creationId xmlns:a16="http://schemas.microsoft.com/office/drawing/2014/main" id="{58C141BE-13FE-48C0-AE96-1FD0B85B728C}"/>
              </a:ext>
            </a:extLst>
          </p:cNvPr>
          <p:cNvSpPr txBox="1">
            <a:spLocks noChangeArrowheads="1"/>
          </p:cNvSpPr>
          <p:nvPr/>
        </p:nvSpPr>
        <p:spPr bwMode="auto">
          <a:xfrm>
            <a:off x="7879160" y="2856801"/>
            <a:ext cx="939988" cy="23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FF0000"/>
                </a:solidFill>
                <a:effectLst/>
                <a:latin typeface="Source Sans 3" charset="0"/>
                <a:ea typeface="Meiryo" panose="020B0604030504040204" pitchFamily="34" charset="-128"/>
                <a:cs typeface="Times New Roman" panose="02020603050405020304" pitchFamily="18" charset="0"/>
              </a:rPr>
              <a:t>Tomato 2.0%</a:t>
            </a:r>
            <a:endParaRPr kumimoji="0" lang="en-US" altLang="en-US" sz="1100" b="0" i="0" u="none" strike="noStrike" cap="none" normalizeH="0" baseline="0" dirty="0">
              <a:ln>
                <a:noFill/>
              </a:ln>
              <a:solidFill>
                <a:srgbClr val="FF0000"/>
              </a:solidFill>
              <a:effectLst/>
              <a:latin typeface="Arial" panose="020B0604020202020204" pitchFamily="34" charset="0"/>
            </a:endParaRPr>
          </a:p>
        </p:txBody>
      </p:sp>
      <p:sp>
        <p:nvSpPr>
          <p:cNvPr id="16" name="Text Box 62">
            <a:extLst>
              <a:ext uri="{FF2B5EF4-FFF2-40B4-BE49-F238E27FC236}">
                <a16:creationId xmlns:a16="http://schemas.microsoft.com/office/drawing/2014/main" id="{70CCCACC-2FDE-45CF-AE96-9A998FC3226D}"/>
              </a:ext>
            </a:extLst>
          </p:cNvPr>
          <p:cNvSpPr txBox="1">
            <a:spLocks noChangeArrowheads="1"/>
          </p:cNvSpPr>
          <p:nvPr/>
        </p:nvSpPr>
        <p:spPr bwMode="auto">
          <a:xfrm>
            <a:off x="7880684" y="3005722"/>
            <a:ext cx="1038643" cy="27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Cheese 3.0%</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17" name="Text Box 63">
            <a:extLst>
              <a:ext uri="{FF2B5EF4-FFF2-40B4-BE49-F238E27FC236}">
                <a16:creationId xmlns:a16="http://schemas.microsoft.com/office/drawing/2014/main" id="{C02BF0F6-07E5-4587-A394-4432BE2FA23E}"/>
              </a:ext>
            </a:extLst>
          </p:cNvPr>
          <p:cNvSpPr txBox="1">
            <a:spLocks noChangeArrowheads="1"/>
          </p:cNvSpPr>
          <p:nvPr/>
        </p:nvSpPr>
        <p:spPr bwMode="auto">
          <a:xfrm>
            <a:off x="7880684" y="5445452"/>
            <a:ext cx="1211012" cy="27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0B050"/>
                </a:solidFill>
                <a:effectLst/>
                <a:latin typeface="Source Sans 3" charset="0"/>
                <a:ea typeface="Meiryo" panose="020B0604030504040204" pitchFamily="34" charset="-128"/>
                <a:cs typeface="Times New Roman" panose="02020603050405020304" pitchFamily="18" charset="0"/>
              </a:rPr>
              <a:t>Lettuce 0.2%</a:t>
            </a:r>
            <a:endParaRPr kumimoji="0" lang="en-US" altLang="en-US" sz="1100" b="0" i="0" u="none" strike="noStrike" cap="none" normalizeH="0" baseline="0" dirty="0">
              <a:ln>
                <a:noFill/>
              </a:ln>
              <a:solidFill>
                <a:srgbClr val="00B050"/>
              </a:solidFill>
              <a:effectLst/>
              <a:latin typeface="Arial" panose="020B0604020202020204" pitchFamily="34" charset="0"/>
            </a:endParaRPr>
          </a:p>
        </p:txBody>
      </p:sp>
      <p:sp>
        <p:nvSpPr>
          <p:cNvPr id="18" name="Text Box 64">
            <a:extLst>
              <a:ext uri="{FF2B5EF4-FFF2-40B4-BE49-F238E27FC236}">
                <a16:creationId xmlns:a16="http://schemas.microsoft.com/office/drawing/2014/main" id="{BC23AB6D-7E52-4E5D-AA7A-B95E61AE9DB7}"/>
              </a:ext>
            </a:extLst>
          </p:cNvPr>
          <p:cNvSpPr txBox="1">
            <a:spLocks noChangeArrowheads="1"/>
          </p:cNvSpPr>
          <p:nvPr/>
        </p:nvSpPr>
        <p:spPr bwMode="auto">
          <a:xfrm>
            <a:off x="7880684" y="5672723"/>
            <a:ext cx="866274" cy="294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Butter 1.2%</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sp>
        <p:nvSpPr>
          <p:cNvPr id="19" name="Text Box 65">
            <a:extLst>
              <a:ext uri="{FF2B5EF4-FFF2-40B4-BE49-F238E27FC236}">
                <a16:creationId xmlns:a16="http://schemas.microsoft.com/office/drawing/2014/main" id="{73541237-7B3C-4315-80B3-529317230548}"/>
              </a:ext>
            </a:extLst>
          </p:cNvPr>
          <p:cNvSpPr txBox="1">
            <a:spLocks noChangeArrowheads="1"/>
          </p:cNvSpPr>
          <p:nvPr/>
        </p:nvSpPr>
        <p:spPr bwMode="auto">
          <a:xfrm>
            <a:off x="7880684" y="4201242"/>
            <a:ext cx="1211012" cy="274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accent2">
                    <a:lumMod val="50000"/>
                  </a:schemeClr>
                </a:solidFill>
                <a:effectLst/>
                <a:latin typeface="Source Sans 3" charset="0"/>
                <a:ea typeface="Meiryo" panose="020B0604030504040204" pitchFamily="34" charset="-128"/>
                <a:cs typeface="Times New Roman" panose="02020603050405020304" pitchFamily="18" charset="0"/>
              </a:rPr>
              <a:t>Beef 91.5%</a:t>
            </a:r>
            <a:endParaRPr kumimoji="0" lang="en-US" altLang="en-US" sz="1100" b="0" i="0" u="none" strike="noStrike" cap="none" normalizeH="0" baseline="0" dirty="0">
              <a:ln>
                <a:noFill/>
              </a:ln>
              <a:solidFill>
                <a:schemeClr val="accent2">
                  <a:lumMod val="50000"/>
                </a:schemeClr>
              </a:solidFill>
              <a:effectLst/>
              <a:latin typeface="Arial" panose="020B0604020202020204" pitchFamily="34" charset="0"/>
            </a:endParaRPr>
          </a:p>
        </p:txBody>
      </p:sp>
      <p:sp>
        <p:nvSpPr>
          <p:cNvPr id="20" name="Rectangle 15">
            <a:extLst>
              <a:ext uri="{FF2B5EF4-FFF2-40B4-BE49-F238E27FC236}">
                <a16:creationId xmlns:a16="http://schemas.microsoft.com/office/drawing/2014/main" id="{419DD138-D028-49FC-B46A-65C98FDBCEF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IE"/>
          </a:p>
        </p:txBody>
      </p:sp>
      <p:sp>
        <p:nvSpPr>
          <p:cNvPr id="21" name="Rectangle 29">
            <a:extLst>
              <a:ext uri="{FF2B5EF4-FFF2-40B4-BE49-F238E27FC236}">
                <a16:creationId xmlns:a16="http://schemas.microsoft.com/office/drawing/2014/main" id="{D02FC74B-94EE-4ABD-AA41-9D83BC572D6D}"/>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a:ln>
                <a:noFill/>
              </a:ln>
              <a:solidFill>
                <a:srgbClr val="02444A"/>
              </a:solidFill>
              <a:effectLst/>
              <a:latin typeface="DIN Condensed"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2200" b="0" i="0" u="none" strike="noStrike" cap="none" normalizeH="0" baseline="0">
                <a:ln>
                  <a:noFill/>
                </a:ln>
                <a:solidFill>
                  <a:srgbClr val="02444A"/>
                </a:solidFill>
                <a:effectLst/>
                <a:latin typeface="DIN Condensed"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2" name="Text Box 49">
            <a:extLst>
              <a:ext uri="{FF2B5EF4-FFF2-40B4-BE49-F238E27FC236}">
                <a16:creationId xmlns:a16="http://schemas.microsoft.com/office/drawing/2014/main" id="{D7AC4B04-5FF7-4ACB-8CB5-0DA930F6C0E3}"/>
              </a:ext>
            </a:extLst>
          </p:cNvPr>
          <p:cNvSpPr txBox="1"/>
          <p:nvPr/>
        </p:nvSpPr>
        <p:spPr>
          <a:xfrm>
            <a:off x="407068" y="338002"/>
            <a:ext cx="5398167" cy="82276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es-ES" sz="2400" b="1" dirty="0">
                <a:solidFill>
                  <a:srgbClr val="02444A"/>
                </a:solidFill>
                <a:latin typeface="DIN Condensed"/>
                <a:ea typeface="Meiryo" panose="020B0604030504040204" pitchFamily="34" charset="-128"/>
                <a:cs typeface="Times New Roman" panose="02020603050405020304" pitchFamily="18" charset="0"/>
              </a:rPr>
              <a:t>PORCENTAJE DE PESO DE LOS INGREDIENTES EN UNA HAMBURGUESA DE QUESO</a:t>
            </a:r>
            <a:endParaRPr lang="en-IE"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Text Box 50">
            <a:extLst>
              <a:ext uri="{FF2B5EF4-FFF2-40B4-BE49-F238E27FC236}">
                <a16:creationId xmlns:a16="http://schemas.microsoft.com/office/drawing/2014/main" id="{44E7B4A3-0906-4015-8807-BDC25FBC4529}"/>
              </a:ext>
            </a:extLst>
          </p:cNvPr>
          <p:cNvSpPr txBox="1"/>
          <p:nvPr/>
        </p:nvSpPr>
        <p:spPr>
          <a:xfrm>
            <a:off x="6599322" y="329357"/>
            <a:ext cx="5185610" cy="734792"/>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s-ES" sz="2400" b="1" dirty="0">
                <a:solidFill>
                  <a:srgbClr val="02444A"/>
                </a:solidFill>
                <a:latin typeface="DIN Condensed"/>
                <a:ea typeface="Meiryo" panose="020B0604030504040204" pitchFamily="34" charset="-128"/>
                <a:cs typeface="Times New Roman" panose="02020603050405020304" pitchFamily="18" charset="0"/>
              </a:rPr>
              <a:t>EL IMPACTO DE CARBONO DE DIFERENTES INGREDIENTES EN UNA HAMBURGUESA CON QUESO</a:t>
            </a:r>
            <a:endParaRPr lang="en-IE" sz="24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148570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0E6666-4F21-47C3-9B77-46E8F65A1152}"/>
              </a:ext>
            </a:extLst>
          </p:cNvPr>
          <p:cNvSpPr>
            <a:spLocks noGrp="1"/>
          </p:cNvSpPr>
          <p:nvPr>
            <p:ph type="body" sz="quarter" idx="16"/>
          </p:nvPr>
        </p:nvSpPr>
        <p:spPr/>
        <p:txBody>
          <a:bodyPr vert="horz" lIns="91440" tIns="45720" rIns="91440" bIns="45720" rtlCol="0" anchor="t">
            <a:normAutofit/>
          </a:bodyPr>
          <a:lstStyle/>
          <a:p>
            <a:r>
              <a:rPr lang="en-US" b="1" dirty="0" err="1">
                <a:solidFill>
                  <a:srgbClr val="406F70"/>
                </a:solidFill>
                <a:cs typeface="Calibri"/>
              </a:rPr>
              <a:t>evocco</a:t>
            </a:r>
            <a:r>
              <a:rPr lang="en-US" b="1" dirty="0">
                <a:solidFill>
                  <a:srgbClr val="406F70"/>
                </a:solidFill>
                <a:cs typeface="Calibri"/>
              </a:rPr>
              <a:t> App</a:t>
            </a:r>
          </a:p>
        </p:txBody>
      </p:sp>
      <p:sp>
        <p:nvSpPr>
          <p:cNvPr id="3" name="Text Placeholder 2">
            <a:extLst>
              <a:ext uri="{FF2B5EF4-FFF2-40B4-BE49-F238E27FC236}">
                <a16:creationId xmlns:a16="http://schemas.microsoft.com/office/drawing/2014/main" id="{F26E4AA6-DC53-48A4-A8AB-BA67D6E111A6}"/>
              </a:ext>
            </a:extLst>
          </p:cNvPr>
          <p:cNvSpPr>
            <a:spLocks noGrp="1"/>
          </p:cNvSpPr>
          <p:nvPr>
            <p:ph type="body" sz="quarter" idx="17"/>
          </p:nvPr>
        </p:nvSpPr>
        <p:spPr>
          <a:xfrm>
            <a:off x="5093208" y="1751910"/>
            <a:ext cx="6858000" cy="2948106"/>
          </a:xfrm>
        </p:spPr>
        <p:txBody>
          <a:bodyPr vert="horz" lIns="91440" tIns="45720" rIns="91440" bIns="45720" rtlCol="0" anchor="t">
            <a:noAutofit/>
          </a:bodyPr>
          <a:lstStyle/>
          <a:p>
            <a:pPr algn="ctr" fontAlgn="base"/>
            <a:r>
              <a:rPr lang="en-US" b="1" i="0" dirty="0">
                <a:solidFill>
                  <a:srgbClr val="22AA97"/>
                </a:solidFill>
                <a:effectLst/>
                <a:latin typeface="Open Sans" panose="020B0606030504020204" pitchFamily="34" charset="0"/>
              </a:rPr>
              <a:t>“</a:t>
            </a:r>
            <a:r>
              <a:rPr lang="es-ES" b="1" i="1" dirty="0">
                <a:solidFill>
                  <a:srgbClr val="22AA97"/>
                </a:solidFill>
                <a:latin typeface="Open Sans" panose="020B0606030504020204" pitchFamily="34" charset="0"/>
              </a:rPr>
              <a:t>Tome el control de la huella de carbono de sus compras de alimentos con la aplicación móvil </a:t>
            </a:r>
            <a:r>
              <a:rPr lang="es-ES" b="1" i="1" dirty="0" err="1">
                <a:solidFill>
                  <a:srgbClr val="22AA97"/>
                </a:solidFill>
                <a:latin typeface="Open Sans" panose="020B0606030504020204" pitchFamily="34" charset="0"/>
              </a:rPr>
              <a:t>Evocco</a:t>
            </a:r>
            <a:r>
              <a:rPr lang="es-ES" b="1" i="1" dirty="0">
                <a:solidFill>
                  <a:srgbClr val="22AA97"/>
                </a:solidFill>
                <a:latin typeface="Open Sans" panose="020B0606030504020204" pitchFamily="34" charset="0"/>
              </a:rPr>
              <a:t> </a:t>
            </a:r>
            <a:endParaRPr lang="en-US" b="1" i="1" dirty="0">
              <a:solidFill>
                <a:srgbClr val="22AA97"/>
              </a:solidFill>
              <a:effectLst/>
              <a:latin typeface="Open Sans" panose="020B0606030504020204" pitchFamily="34" charset="0"/>
            </a:endParaRPr>
          </a:p>
          <a:p>
            <a:pPr fontAlgn="base"/>
            <a:r>
              <a:rPr lang="es-ES" sz="2000" b="1" dirty="0">
                <a:solidFill>
                  <a:srgbClr val="406F70"/>
                </a:solidFill>
              </a:rPr>
              <a:t>Esta empresa de Irlanda creó una aplicación para ayudar a las personas a dar los primeros pasos hacia un futuro más ecológico mediante el seguimiento de la huella de carbono de sus compras de alimentos, y creen que no hay lugar más sabroso para comenzar que con los alimentos que consume.</a:t>
            </a:r>
          </a:p>
          <a:p>
            <a:pPr fontAlgn="base"/>
            <a:r>
              <a:rPr lang="es-ES" sz="2000" b="1" dirty="0">
                <a:solidFill>
                  <a:srgbClr val="406F70"/>
                </a:solidFill>
              </a:rPr>
              <a:t>Simplemente fotografíe su recibo de compra de alimentos y obtenga su puntaje de huella de carbono, luego obtenga consejos personalizados sobre cómo mejorar su puntaje. Finalmente, por unos centavos más, contribuya a la plantación de bosques nativos para hacer que lo que compra y coma sea neutral en carbono.</a:t>
            </a:r>
            <a:endParaRPr lang="en-US" dirty="0">
              <a:cs typeface="Calibri"/>
            </a:endParaRPr>
          </a:p>
        </p:txBody>
      </p:sp>
      <p:pic>
        <p:nvPicPr>
          <p:cNvPr id="5" name="Picture Placeholder 4" descr="A picture containing text, monitor, electronics, display&#10;&#10;Description automatically generated">
            <a:hlinkClick r:id="rId2"/>
            <a:extLst>
              <a:ext uri="{FF2B5EF4-FFF2-40B4-BE49-F238E27FC236}">
                <a16:creationId xmlns:a16="http://schemas.microsoft.com/office/drawing/2014/main" id="{0876C0AE-4AF9-418A-BE38-DDF408E6A58A}"/>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l="-13332" t="-293" r="-59323" b="-21961"/>
          <a:stretch/>
        </p:blipFill>
        <p:spPr>
          <a:xfrm>
            <a:off x="0" y="-14989"/>
            <a:ext cx="5651292" cy="6261962"/>
          </a:xfrm>
        </p:spPr>
      </p:pic>
      <p:pic>
        <p:nvPicPr>
          <p:cNvPr id="7" name="Picture 6">
            <a:extLst>
              <a:ext uri="{FF2B5EF4-FFF2-40B4-BE49-F238E27FC236}">
                <a16:creationId xmlns:a16="http://schemas.microsoft.com/office/drawing/2014/main" id="{0864E019-5AED-43C2-8672-3AC5641D597F}"/>
              </a:ext>
            </a:extLst>
          </p:cNvPr>
          <p:cNvPicPr>
            <a:picLocks noChangeAspect="1"/>
          </p:cNvPicPr>
          <p:nvPr/>
        </p:nvPicPr>
        <p:blipFill>
          <a:blip r:embed="rId4"/>
          <a:stretch>
            <a:fillRect/>
          </a:stretch>
        </p:blipFill>
        <p:spPr>
          <a:xfrm>
            <a:off x="2672453" y="283105"/>
            <a:ext cx="3158002" cy="536494"/>
          </a:xfrm>
          <a:prstGeom prst="rect">
            <a:avLst/>
          </a:prstGeom>
        </p:spPr>
      </p:pic>
      <p:sp>
        <p:nvSpPr>
          <p:cNvPr id="8" name="TextBox 7">
            <a:extLst>
              <a:ext uri="{FF2B5EF4-FFF2-40B4-BE49-F238E27FC236}">
                <a16:creationId xmlns:a16="http://schemas.microsoft.com/office/drawing/2014/main" id="{22F71A13-6E6A-4CA3-B908-1A11D3CDDB74}"/>
              </a:ext>
            </a:extLst>
          </p:cNvPr>
          <p:cNvSpPr txBox="1"/>
          <p:nvPr/>
        </p:nvSpPr>
        <p:spPr>
          <a:xfrm>
            <a:off x="5093208" y="5898736"/>
            <a:ext cx="3831336" cy="646331"/>
          </a:xfrm>
          <a:prstGeom prst="rect">
            <a:avLst/>
          </a:prstGeom>
          <a:noFill/>
        </p:spPr>
        <p:txBody>
          <a:bodyPr wrap="square" rtlCol="0">
            <a:spAutoFit/>
          </a:bodyPr>
          <a:lstStyle/>
          <a:p>
            <a:r>
              <a:rPr lang="en-IE" dirty="0">
                <a:hlinkClick r:id="rId2"/>
              </a:rPr>
              <a:t>https://www.evocco.com/about</a:t>
            </a:r>
            <a:endParaRPr lang="en-IE" dirty="0"/>
          </a:p>
          <a:p>
            <a:endParaRPr lang="en-IE" dirty="0"/>
          </a:p>
        </p:txBody>
      </p:sp>
    </p:spTree>
    <p:extLst>
      <p:ext uri="{BB962C8B-B14F-4D97-AF65-F5344CB8AC3E}">
        <p14:creationId xmlns:p14="http://schemas.microsoft.com/office/powerpoint/2010/main" val="755616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FD7498-F28B-4A87-A657-F58A19C9B44F}"/>
              </a:ext>
            </a:extLst>
          </p:cNvPr>
          <p:cNvSpPr>
            <a:spLocks noGrp="1"/>
          </p:cNvSpPr>
          <p:nvPr>
            <p:ph type="body" sz="quarter" idx="13"/>
          </p:nvPr>
        </p:nvSpPr>
        <p:spPr>
          <a:xfrm>
            <a:off x="643223" y="585628"/>
            <a:ext cx="3821205" cy="1190980"/>
          </a:xfrm>
        </p:spPr>
        <p:txBody>
          <a:bodyPr>
            <a:normAutofit/>
          </a:bodyPr>
          <a:lstStyle/>
          <a:p>
            <a:r>
              <a:rPr lang="en-GB" b="1" dirty="0">
                <a:solidFill>
                  <a:srgbClr val="085156"/>
                </a:solidFill>
              </a:rPr>
              <a:t>MODULO 2</a:t>
            </a:r>
            <a:endParaRPr lang="en-IE" b="1" dirty="0">
              <a:solidFill>
                <a:srgbClr val="085156"/>
              </a:solidFill>
            </a:endParaRPr>
          </a:p>
        </p:txBody>
      </p:sp>
      <p:sp>
        <p:nvSpPr>
          <p:cNvPr id="3" name="Text Placeholder 2">
            <a:extLst>
              <a:ext uri="{FF2B5EF4-FFF2-40B4-BE49-F238E27FC236}">
                <a16:creationId xmlns:a16="http://schemas.microsoft.com/office/drawing/2014/main" id="{3BDB1A34-D6B8-4A7E-95EE-8256506E800C}"/>
              </a:ext>
            </a:extLst>
          </p:cNvPr>
          <p:cNvSpPr>
            <a:spLocks noGrp="1"/>
          </p:cNvSpPr>
          <p:nvPr>
            <p:ph type="body" sz="quarter" idx="14"/>
          </p:nvPr>
        </p:nvSpPr>
        <p:spPr>
          <a:xfrm>
            <a:off x="224825" y="1929775"/>
            <a:ext cx="4624711" cy="4033395"/>
          </a:xfrm>
        </p:spPr>
        <p:txBody>
          <a:bodyPr/>
          <a:lstStyle/>
          <a:p>
            <a:pPr algn="just"/>
            <a:endParaRPr lang="en-IE" sz="2800" dirty="0">
              <a:solidFill>
                <a:srgbClr val="085156"/>
              </a:solidFill>
            </a:endParaRPr>
          </a:p>
        </p:txBody>
      </p:sp>
      <p:sp>
        <p:nvSpPr>
          <p:cNvPr id="4" name="Text Placeholder 3">
            <a:extLst>
              <a:ext uri="{FF2B5EF4-FFF2-40B4-BE49-F238E27FC236}">
                <a16:creationId xmlns:a16="http://schemas.microsoft.com/office/drawing/2014/main" id="{454E6469-9664-44D6-8EEF-0C34CE8A255A}"/>
              </a:ext>
            </a:extLst>
          </p:cNvPr>
          <p:cNvSpPr>
            <a:spLocks noGrp="1"/>
          </p:cNvSpPr>
          <p:nvPr>
            <p:ph type="body" sz="quarter" idx="15"/>
          </p:nvPr>
        </p:nvSpPr>
        <p:spPr/>
        <p:txBody>
          <a:bodyPr/>
          <a:lstStyle/>
          <a:p>
            <a:r>
              <a:rPr lang="en-US" dirty="0"/>
              <a:t>01</a:t>
            </a:r>
          </a:p>
        </p:txBody>
      </p:sp>
      <p:sp>
        <p:nvSpPr>
          <p:cNvPr id="5" name="Text Placeholder 4">
            <a:extLst>
              <a:ext uri="{FF2B5EF4-FFF2-40B4-BE49-F238E27FC236}">
                <a16:creationId xmlns:a16="http://schemas.microsoft.com/office/drawing/2014/main" id="{05511889-0F45-4A96-AAE6-B944445AEA69}"/>
              </a:ext>
            </a:extLst>
          </p:cNvPr>
          <p:cNvSpPr>
            <a:spLocks noGrp="1"/>
          </p:cNvSpPr>
          <p:nvPr>
            <p:ph type="body" sz="quarter" idx="12"/>
          </p:nvPr>
        </p:nvSpPr>
        <p:spPr/>
        <p:txBody>
          <a:bodyPr>
            <a:normAutofit fontScale="92500"/>
          </a:bodyPr>
          <a:lstStyle/>
          <a:p>
            <a:endParaRPr lang="en-US" dirty="0"/>
          </a:p>
          <a:p>
            <a:r>
              <a:rPr lang="en-US" sz="3600" b="1" dirty="0">
                <a:cs typeface="Calibri"/>
              </a:rPr>
              <a:t>Alimentos y </a:t>
            </a:r>
            <a:r>
              <a:rPr lang="en-US" sz="3600" b="1" dirty="0" err="1">
                <a:cs typeface="Calibri"/>
              </a:rPr>
              <a:t>medio</a:t>
            </a:r>
            <a:r>
              <a:rPr lang="en-US" sz="3600" b="1" dirty="0">
                <a:cs typeface="Calibri"/>
              </a:rPr>
              <a:t> </a:t>
            </a:r>
            <a:r>
              <a:rPr lang="en-US" sz="3600" b="1" dirty="0" err="1">
                <a:cs typeface="Calibri"/>
              </a:rPr>
              <a:t>ambiente</a:t>
            </a:r>
            <a:endParaRPr lang="en-US" sz="3600" b="1" dirty="0"/>
          </a:p>
          <a:p>
            <a:endParaRPr lang="en-US" dirty="0"/>
          </a:p>
        </p:txBody>
      </p:sp>
      <p:sp>
        <p:nvSpPr>
          <p:cNvPr id="6" name="Text Placeholder 5">
            <a:extLst>
              <a:ext uri="{FF2B5EF4-FFF2-40B4-BE49-F238E27FC236}">
                <a16:creationId xmlns:a16="http://schemas.microsoft.com/office/drawing/2014/main" id="{5A3979A1-CAFA-495E-ADFD-CA322DC49318}"/>
              </a:ext>
            </a:extLst>
          </p:cNvPr>
          <p:cNvSpPr>
            <a:spLocks noGrp="1"/>
          </p:cNvSpPr>
          <p:nvPr>
            <p:ph type="body" sz="quarter" idx="16"/>
          </p:nvPr>
        </p:nvSpPr>
        <p:spPr/>
        <p:txBody>
          <a:bodyPr/>
          <a:lstStyle/>
          <a:p>
            <a:r>
              <a:rPr lang="en-US" dirty="0"/>
              <a:t>02</a:t>
            </a:r>
            <a:endParaRPr lang="en-IE" dirty="0"/>
          </a:p>
        </p:txBody>
      </p:sp>
      <p:sp>
        <p:nvSpPr>
          <p:cNvPr id="7" name="Text Placeholder 6">
            <a:extLst>
              <a:ext uri="{FF2B5EF4-FFF2-40B4-BE49-F238E27FC236}">
                <a16:creationId xmlns:a16="http://schemas.microsoft.com/office/drawing/2014/main" id="{022E5219-7ACB-455F-9C7E-54B9CE3B0E5E}"/>
              </a:ext>
            </a:extLst>
          </p:cNvPr>
          <p:cNvSpPr>
            <a:spLocks noGrp="1"/>
          </p:cNvSpPr>
          <p:nvPr>
            <p:ph type="body" sz="quarter" idx="17"/>
          </p:nvPr>
        </p:nvSpPr>
        <p:spPr/>
        <p:txBody>
          <a:bodyPr>
            <a:normAutofit fontScale="92500" lnSpcReduction="10000"/>
          </a:bodyPr>
          <a:lstStyle/>
          <a:p>
            <a:endParaRPr lang="en-US" dirty="0"/>
          </a:p>
          <a:p>
            <a:r>
              <a:rPr lang="en-US" sz="3600" b="1" dirty="0" err="1"/>
              <a:t>Reducción</a:t>
            </a:r>
            <a:r>
              <a:rPr lang="en-US" sz="3600" b="1" dirty="0"/>
              <a:t> de </a:t>
            </a:r>
            <a:r>
              <a:rPr lang="en-US" sz="3600" b="1" dirty="0" err="1"/>
              <a:t>residuos</a:t>
            </a:r>
            <a:r>
              <a:rPr lang="en-US" sz="3600" b="1" dirty="0"/>
              <a:t> </a:t>
            </a:r>
            <a:r>
              <a:rPr lang="en-US" sz="3600" b="1" dirty="0" err="1"/>
              <a:t>alimentarios</a:t>
            </a:r>
            <a:endParaRPr lang="en-US" sz="3600" b="1" dirty="0">
              <a:cs typeface="Calibri" panose="020F0502020204030204"/>
            </a:endParaRPr>
          </a:p>
          <a:p>
            <a:endParaRPr lang="en-US" dirty="0"/>
          </a:p>
        </p:txBody>
      </p:sp>
      <p:sp>
        <p:nvSpPr>
          <p:cNvPr id="8" name="Text Placeholder 7">
            <a:extLst>
              <a:ext uri="{FF2B5EF4-FFF2-40B4-BE49-F238E27FC236}">
                <a16:creationId xmlns:a16="http://schemas.microsoft.com/office/drawing/2014/main" id="{C4494352-45B1-4038-BD8B-62E4C738F447}"/>
              </a:ext>
            </a:extLst>
          </p:cNvPr>
          <p:cNvSpPr>
            <a:spLocks noGrp="1"/>
          </p:cNvSpPr>
          <p:nvPr>
            <p:ph type="body" sz="quarter" idx="18"/>
          </p:nvPr>
        </p:nvSpPr>
        <p:spPr/>
        <p:txBody>
          <a:bodyPr/>
          <a:lstStyle/>
          <a:p>
            <a:r>
              <a:rPr lang="en-US" dirty="0"/>
              <a:t>03</a:t>
            </a:r>
            <a:endParaRPr lang="en-IE" dirty="0"/>
          </a:p>
        </p:txBody>
      </p:sp>
      <p:sp>
        <p:nvSpPr>
          <p:cNvPr id="9" name="Text Placeholder 8">
            <a:extLst>
              <a:ext uri="{FF2B5EF4-FFF2-40B4-BE49-F238E27FC236}">
                <a16:creationId xmlns:a16="http://schemas.microsoft.com/office/drawing/2014/main" id="{77704572-D160-43CC-A91A-F55B7729B4BE}"/>
              </a:ext>
            </a:extLst>
          </p:cNvPr>
          <p:cNvSpPr>
            <a:spLocks noGrp="1"/>
          </p:cNvSpPr>
          <p:nvPr>
            <p:ph type="body" sz="quarter" idx="19"/>
          </p:nvPr>
        </p:nvSpPr>
        <p:spPr/>
        <p:txBody>
          <a:bodyPr>
            <a:normAutofit/>
          </a:bodyPr>
          <a:lstStyle/>
          <a:p>
            <a:r>
              <a:rPr lang="en-US" sz="3600" b="1" dirty="0"/>
              <a:t>Packaging </a:t>
            </a:r>
            <a:r>
              <a:rPr lang="en-US" sz="3600" b="1" dirty="0" err="1"/>
              <a:t>sostenible</a:t>
            </a:r>
            <a:endParaRPr lang="en-US" sz="3600" b="1" dirty="0">
              <a:cs typeface="Calibri"/>
            </a:endParaRPr>
          </a:p>
        </p:txBody>
      </p:sp>
    </p:spTree>
    <p:extLst>
      <p:ext uri="{BB962C8B-B14F-4D97-AF65-F5344CB8AC3E}">
        <p14:creationId xmlns:p14="http://schemas.microsoft.com/office/powerpoint/2010/main" val="3175674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A32314-A74B-459F-BC81-D7CD1BD48D3B}"/>
              </a:ext>
            </a:extLst>
          </p:cNvPr>
          <p:cNvSpPr>
            <a:spLocks noGrp="1"/>
          </p:cNvSpPr>
          <p:nvPr>
            <p:ph type="body" sz="quarter" idx="16"/>
          </p:nvPr>
        </p:nvSpPr>
        <p:spPr>
          <a:xfrm>
            <a:off x="5177642" y="620368"/>
            <a:ext cx="6317672" cy="697353"/>
          </a:xfrm>
        </p:spPr>
        <p:txBody>
          <a:bodyPr>
            <a:normAutofit fontScale="92500"/>
          </a:bodyPr>
          <a:lstStyle/>
          <a:p>
            <a:pPr algn="ctr"/>
            <a:r>
              <a:rPr lang="es-ES" b="1" dirty="0">
                <a:solidFill>
                  <a:srgbClr val="F5C05B"/>
                </a:solidFill>
                <a:latin typeface="acumin-pro-semi-condensed"/>
              </a:rPr>
              <a:t>Productos respetuosos con el clima</a:t>
            </a:r>
            <a:endParaRPr lang="en-IE" dirty="0"/>
          </a:p>
        </p:txBody>
      </p:sp>
      <p:sp>
        <p:nvSpPr>
          <p:cNvPr id="3" name="Text Placeholder 2">
            <a:extLst>
              <a:ext uri="{FF2B5EF4-FFF2-40B4-BE49-F238E27FC236}">
                <a16:creationId xmlns:a16="http://schemas.microsoft.com/office/drawing/2014/main" id="{4B0618B6-9A75-4D1B-859D-536C552103D3}"/>
              </a:ext>
            </a:extLst>
          </p:cNvPr>
          <p:cNvSpPr>
            <a:spLocks noGrp="1"/>
          </p:cNvSpPr>
          <p:nvPr>
            <p:ph type="body" sz="quarter" idx="17"/>
          </p:nvPr>
        </p:nvSpPr>
        <p:spPr>
          <a:xfrm>
            <a:off x="5177642" y="1953078"/>
            <a:ext cx="6565720" cy="3947440"/>
          </a:xfrm>
        </p:spPr>
        <p:txBody>
          <a:bodyPr/>
          <a:lstStyle/>
          <a:p>
            <a:pPr algn="l"/>
            <a:r>
              <a:rPr lang="es-ES" b="1" dirty="0">
                <a:solidFill>
                  <a:srgbClr val="406F70"/>
                </a:solidFill>
              </a:rPr>
              <a:t>Cambiar los menús y las ofertas de productos centrados en la carne hacia alimentos que consuman menos recursos como verduras, frutas y legumbres ayudará a alcanzar los objetivos climáticos globales.</a:t>
            </a:r>
          </a:p>
          <a:p>
            <a:pPr algn="l"/>
            <a:r>
              <a:rPr lang="es-ES" dirty="0">
                <a:solidFill>
                  <a:srgbClr val="406F70"/>
                </a:solidFill>
              </a:rPr>
              <a:t>La introducción de más alimentos de origen vegetal es una forma importante de reducir la presión sobre el clima. Pero cambiar el comportamiento de las personas requiere más que información. También requiere más opciones para la elección de los consumidores. Aquí es donde los proveedores de servicios de alimentos pueden aprovechar una oportunidad.</a:t>
            </a:r>
            <a:endParaRPr lang="en-US" b="0" i="0" dirty="0">
              <a:solidFill>
                <a:srgbClr val="406F70"/>
              </a:solidFill>
              <a:effectLst/>
            </a:endParaRPr>
          </a:p>
          <a:p>
            <a:br>
              <a:rPr lang="en-US" dirty="0">
                <a:solidFill>
                  <a:srgbClr val="406F70"/>
                </a:solidFill>
              </a:rPr>
            </a:br>
            <a:endParaRPr lang="en-US" b="1" i="0" dirty="0">
              <a:solidFill>
                <a:srgbClr val="406F70"/>
              </a:solidFill>
              <a:effectLst/>
            </a:endParaRPr>
          </a:p>
          <a:p>
            <a:endParaRPr lang="en-IE" dirty="0"/>
          </a:p>
        </p:txBody>
      </p:sp>
      <p:pic>
        <p:nvPicPr>
          <p:cNvPr id="6" name="Picture Placeholder 5" descr="A close-up of some fruit&#10;&#10;Description automatically generated with medium confidence">
            <a:extLst>
              <a:ext uri="{FF2B5EF4-FFF2-40B4-BE49-F238E27FC236}">
                <a16:creationId xmlns:a16="http://schemas.microsoft.com/office/drawing/2014/main" id="{E82BCE30-2C62-4A12-9CE7-796ED4BEE430}"/>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l="-12338" t="-17128" r="-43076" b="-62994"/>
          <a:stretch/>
        </p:blipFill>
        <p:spPr>
          <a:xfrm>
            <a:off x="0" y="-14989"/>
            <a:ext cx="5651292" cy="6261962"/>
          </a:xfrm>
        </p:spPr>
      </p:pic>
    </p:spTree>
    <p:extLst>
      <p:ext uri="{BB962C8B-B14F-4D97-AF65-F5344CB8AC3E}">
        <p14:creationId xmlns:p14="http://schemas.microsoft.com/office/powerpoint/2010/main" val="9020418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6C48E-DFFF-4E51-9B33-EE8D5110D495}"/>
              </a:ext>
            </a:extLst>
          </p:cNvPr>
          <p:cNvSpPr>
            <a:spLocks noGrp="1"/>
          </p:cNvSpPr>
          <p:nvPr>
            <p:ph type="body" sz="quarter" idx="19"/>
          </p:nvPr>
        </p:nvSpPr>
        <p:spPr>
          <a:xfrm>
            <a:off x="2762905" y="354871"/>
            <a:ext cx="8775233" cy="1160989"/>
          </a:xfrm>
        </p:spPr>
        <p:txBody>
          <a:bodyPr>
            <a:normAutofit/>
          </a:bodyPr>
          <a:lstStyle/>
          <a:p>
            <a:r>
              <a:rPr lang="en-US" b="1" dirty="0" err="1">
                <a:solidFill>
                  <a:srgbClr val="F5C05B"/>
                </a:solidFill>
                <a:cs typeface="Calibri"/>
              </a:rPr>
              <a:t>Menús</a:t>
            </a:r>
            <a:r>
              <a:rPr lang="en-US" b="1" dirty="0">
                <a:solidFill>
                  <a:srgbClr val="F5C05B"/>
                </a:solidFill>
                <a:cs typeface="Calibri"/>
              </a:rPr>
              <a:t> </a:t>
            </a:r>
            <a:r>
              <a:rPr lang="en-US" b="1" dirty="0" err="1">
                <a:solidFill>
                  <a:srgbClr val="F5C05B"/>
                </a:solidFill>
                <a:cs typeface="Calibri"/>
              </a:rPr>
              <a:t>contados</a:t>
            </a:r>
            <a:r>
              <a:rPr lang="en-US" b="1" dirty="0">
                <a:solidFill>
                  <a:srgbClr val="F5C05B"/>
                </a:solidFill>
                <a:cs typeface="Calibri"/>
              </a:rPr>
              <a:t> de </a:t>
            </a:r>
            <a:r>
              <a:rPr lang="en-US" b="1" dirty="0" err="1">
                <a:solidFill>
                  <a:srgbClr val="F5C05B"/>
                </a:solidFill>
                <a:cs typeface="Calibri"/>
              </a:rPr>
              <a:t>carbono</a:t>
            </a:r>
            <a:endParaRPr lang="en-US" b="1" dirty="0">
              <a:solidFill>
                <a:srgbClr val="F5C05B"/>
              </a:solidFill>
              <a:cs typeface="Calibri"/>
            </a:endParaRPr>
          </a:p>
        </p:txBody>
      </p:sp>
      <p:sp>
        <p:nvSpPr>
          <p:cNvPr id="3" name="Text Placeholder 2">
            <a:extLst>
              <a:ext uri="{FF2B5EF4-FFF2-40B4-BE49-F238E27FC236}">
                <a16:creationId xmlns:a16="http://schemas.microsoft.com/office/drawing/2014/main" id="{028EF8A6-67CE-4EE3-A4C6-5F53A836DD14}"/>
              </a:ext>
            </a:extLst>
          </p:cNvPr>
          <p:cNvSpPr>
            <a:spLocks noGrp="1"/>
          </p:cNvSpPr>
          <p:nvPr>
            <p:ph type="body" sz="quarter" idx="20"/>
          </p:nvPr>
        </p:nvSpPr>
        <p:spPr>
          <a:xfrm>
            <a:off x="521284" y="1826352"/>
            <a:ext cx="11301832" cy="4417887"/>
          </a:xfrm>
        </p:spPr>
        <p:txBody>
          <a:bodyPr/>
          <a:lstStyle/>
          <a:p>
            <a:pPr algn="just"/>
            <a:r>
              <a:rPr lang="es-ES" dirty="0">
                <a:solidFill>
                  <a:srgbClr val="085156"/>
                </a:solidFill>
              </a:rPr>
              <a:t>Su huella de carbono es la cantidad de energía, gases de efecto invernadero y desechos que genera su empresa de servicios de alimentos en un día determinado. Al introducir un menú con recuento de carbono, le da al consumidor el poder de tomar decisiones ambientales informadas sobre lo que comen.</a:t>
            </a:r>
          </a:p>
          <a:p>
            <a:pPr algn="just"/>
            <a:r>
              <a:rPr lang="en-GB" b="0" i="0" dirty="0">
                <a:solidFill>
                  <a:srgbClr val="085156"/>
                </a:solidFill>
                <a:effectLst/>
              </a:rPr>
              <a:t>Try this free </a:t>
            </a:r>
            <a:r>
              <a:rPr lang="en-GB" dirty="0">
                <a:hlinkClick r:id="rId2"/>
              </a:rPr>
              <a:t>Food carbon footprint calculator - My Emissions</a:t>
            </a:r>
            <a:r>
              <a:rPr lang="en-GB" dirty="0"/>
              <a:t>.</a:t>
            </a:r>
            <a:endParaRPr lang="en-US" dirty="0">
              <a:cs typeface="Calibri"/>
            </a:endParaRPr>
          </a:p>
          <a:p>
            <a:pPr algn="just"/>
            <a:endParaRPr lang="en-IE" dirty="0">
              <a:solidFill>
                <a:srgbClr val="085156"/>
              </a:solidFill>
            </a:endParaRPr>
          </a:p>
          <a:p>
            <a:pPr marL="342900" lvl="0" indent="-342900" algn="just">
              <a:buFont typeface="Arial" panose="020B0604020202020204" pitchFamily="34" charset="0"/>
              <a:buChar char="•"/>
            </a:pPr>
            <a:endParaRPr lang="en-IE" dirty="0"/>
          </a:p>
          <a:p>
            <a:pPr marL="342900" indent="-342900">
              <a:buFont typeface="Arial" panose="020B0604020202020204" pitchFamily="34" charset="0"/>
              <a:buChar char="•"/>
            </a:pPr>
            <a:endParaRPr lang="en-IE" dirty="0"/>
          </a:p>
        </p:txBody>
      </p:sp>
      <p:pic>
        <p:nvPicPr>
          <p:cNvPr id="5" name="Picture 4">
            <a:extLst>
              <a:ext uri="{FF2B5EF4-FFF2-40B4-BE49-F238E27FC236}">
                <a16:creationId xmlns:a16="http://schemas.microsoft.com/office/drawing/2014/main" id="{46D70DC9-EC8D-4989-AC4C-3BB4BF4D1498}"/>
              </a:ext>
            </a:extLst>
          </p:cNvPr>
          <p:cNvPicPr>
            <a:picLocks noChangeAspect="1"/>
          </p:cNvPicPr>
          <p:nvPr/>
        </p:nvPicPr>
        <p:blipFill>
          <a:blip r:embed="rId3"/>
          <a:stretch>
            <a:fillRect/>
          </a:stretch>
        </p:blipFill>
        <p:spPr>
          <a:xfrm>
            <a:off x="1090483" y="3613327"/>
            <a:ext cx="10656433" cy="3340602"/>
          </a:xfrm>
          <a:prstGeom prst="rect">
            <a:avLst/>
          </a:prstGeom>
        </p:spPr>
      </p:pic>
    </p:spTree>
    <p:extLst>
      <p:ext uri="{BB962C8B-B14F-4D97-AF65-F5344CB8AC3E}">
        <p14:creationId xmlns:p14="http://schemas.microsoft.com/office/powerpoint/2010/main" val="5732234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28EF8A6-67CE-4EE3-A4C6-5F53A836DD14}"/>
              </a:ext>
            </a:extLst>
          </p:cNvPr>
          <p:cNvSpPr>
            <a:spLocks noGrp="1"/>
          </p:cNvSpPr>
          <p:nvPr>
            <p:ph type="body" sz="quarter" idx="20"/>
          </p:nvPr>
        </p:nvSpPr>
        <p:spPr>
          <a:xfrm>
            <a:off x="445084" y="1935209"/>
            <a:ext cx="11301832" cy="4417887"/>
          </a:xfrm>
        </p:spPr>
        <p:txBody>
          <a:bodyPr/>
          <a:lstStyle/>
          <a:p>
            <a:pPr algn="just"/>
            <a:endParaRPr lang="en-IE" dirty="0">
              <a:solidFill>
                <a:srgbClr val="085156"/>
              </a:solidFill>
            </a:endParaRPr>
          </a:p>
          <a:p>
            <a:pPr marL="342900" lvl="0" indent="-342900" algn="just">
              <a:buFont typeface="Arial" panose="020B0604020202020204" pitchFamily="34" charset="0"/>
              <a:buChar char="•"/>
            </a:pPr>
            <a:endParaRPr lang="en-IE" dirty="0"/>
          </a:p>
          <a:p>
            <a:pPr marL="342900" indent="-342900">
              <a:buFont typeface="Arial" panose="020B0604020202020204" pitchFamily="34" charset="0"/>
              <a:buChar char="•"/>
            </a:pPr>
            <a:endParaRPr lang="en-IE" dirty="0"/>
          </a:p>
        </p:txBody>
      </p:sp>
      <p:sp>
        <p:nvSpPr>
          <p:cNvPr id="6" name="TextBox 5">
            <a:extLst>
              <a:ext uri="{FF2B5EF4-FFF2-40B4-BE49-F238E27FC236}">
                <a16:creationId xmlns:a16="http://schemas.microsoft.com/office/drawing/2014/main" id="{1D85DCDD-310A-4954-852F-5B2FB9215A55}"/>
              </a:ext>
            </a:extLst>
          </p:cNvPr>
          <p:cNvSpPr txBox="1"/>
          <p:nvPr/>
        </p:nvSpPr>
        <p:spPr>
          <a:xfrm>
            <a:off x="587828" y="2096478"/>
            <a:ext cx="11419115" cy="4893647"/>
          </a:xfrm>
          <a:prstGeom prst="rect">
            <a:avLst/>
          </a:prstGeom>
          <a:noFill/>
        </p:spPr>
        <p:txBody>
          <a:bodyPr wrap="square">
            <a:spAutoFit/>
          </a:bodyPr>
          <a:lstStyle/>
          <a:p>
            <a:r>
              <a:rPr lang="es-ES" sz="2400" dirty="0">
                <a:solidFill>
                  <a:srgbClr val="085156"/>
                </a:solidFill>
              </a:rPr>
              <a:t>El restaurante del chef </a:t>
            </a:r>
            <a:r>
              <a:rPr lang="es-ES" sz="2400" dirty="0" err="1">
                <a:solidFill>
                  <a:srgbClr val="085156"/>
                </a:solidFill>
              </a:rPr>
              <a:t>Ravinder</a:t>
            </a:r>
            <a:r>
              <a:rPr lang="es-ES" sz="2400" dirty="0">
                <a:solidFill>
                  <a:srgbClr val="085156"/>
                </a:solidFill>
              </a:rPr>
              <a:t> </a:t>
            </a:r>
            <a:r>
              <a:rPr lang="es-ES" sz="2400" dirty="0" err="1">
                <a:solidFill>
                  <a:srgbClr val="085156"/>
                </a:solidFill>
              </a:rPr>
              <a:t>Bhogal</a:t>
            </a:r>
            <a:r>
              <a:rPr lang="es-ES" sz="2400" dirty="0">
                <a:solidFill>
                  <a:srgbClr val="085156"/>
                </a:solidFill>
              </a:rPr>
              <a:t> celebra la "cocina de inmigrantes" en el corazón de Londres. Desde 2019, </a:t>
            </a:r>
            <a:r>
              <a:rPr lang="es-ES" sz="2400" dirty="0" err="1">
                <a:solidFill>
                  <a:srgbClr val="085156"/>
                </a:solidFill>
              </a:rPr>
              <a:t>Bhogal</a:t>
            </a:r>
            <a:r>
              <a:rPr lang="es-ES" sz="2400" dirty="0">
                <a:solidFill>
                  <a:srgbClr val="085156"/>
                </a:solidFill>
              </a:rPr>
              <a:t> y su esposo, </a:t>
            </a:r>
            <a:r>
              <a:rPr lang="es-ES" sz="2400" dirty="0" err="1">
                <a:solidFill>
                  <a:srgbClr val="085156"/>
                </a:solidFill>
              </a:rPr>
              <a:t>Nadeem</a:t>
            </a:r>
            <a:r>
              <a:rPr lang="es-ES" sz="2400" dirty="0">
                <a:solidFill>
                  <a:srgbClr val="085156"/>
                </a:solidFill>
              </a:rPr>
              <a:t>, han estado trabajando para lograr la neutralidad de carbono en su negocio y, habiéndolo hecho en 2021, se convertirán en el primer restaurante independiente del Reino Unido en recibir una acreditación. Las acciones clave han incluido:</a:t>
            </a:r>
            <a:endParaRPr lang="en-GB" sz="2400" dirty="0">
              <a:solidFill>
                <a:srgbClr val="5E5E5E"/>
              </a:solidFill>
              <a:latin typeface="Austin News"/>
            </a:endParaRPr>
          </a:p>
          <a:p>
            <a:pPr marL="342900" indent="-342900">
              <a:buFont typeface="Arial" panose="020B0604020202020204" pitchFamily="34" charset="0"/>
              <a:buChar char="•"/>
            </a:pPr>
            <a:r>
              <a:rPr lang="en-GB" sz="2400" dirty="0" err="1">
                <a:solidFill>
                  <a:srgbClr val="5E5E5E"/>
                </a:solidFill>
                <a:latin typeface="Austin News"/>
              </a:rPr>
              <a:t>Cambió</a:t>
            </a:r>
            <a:r>
              <a:rPr lang="en-GB" sz="2400" dirty="0">
                <a:solidFill>
                  <a:srgbClr val="5E5E5E"/>
                </a:solidFill>
                <a:latin typeface="Austin News"/>
              </a:rPr>
              <a:t> de </a:t>
            </a:r>
            <a:r>
              <a:rPr lang="en-GB" sz="2400" dirty="0" err="1">
                <a:solidFill>
                  <a:srgbClr val="5E5E5E"/>
                </a:solidFill>
                <a:latin typeface="Austin News"/>
              </a:rPr>
              <a:t>proveedor</a:t>
            </a:r>
            <a:r>
              <a:rPr lang="en-GB" sz="2400" dirty="0">
                <a:solidFill>
                  <a:srgbClr val="5E5E5E"/>
                </a:solidFill>
                <a:latin typeface="Austin News"/>
              </a:rPr>
              <a:t> de </a:t>
            </a:r>
            <a:r>
              <a:rPr lang="en-GB" sz="2400" dirty="0" err="1">
                <a:solidFill>
                  <a:srgbClr val="5E5E5E"/>
                </a:solidFill>
                <a:latin typeface="Austin News"/>
              </a:rPr>
              <a:t>energía</a:t>
            </a:r>
            <a:endParaRPr lang="en-GB" sz="2400" dirty="0">
              <a:solidFill>
                <a:srgbClr val="5E5E5E"/>
              </a:solidFill>
              <a:latin typeface="Austin News"/>
            </a:endParaRPr>
          </a:p>
          <a:p>
            <a:pPr marL="342900" indent="-342900">
              <a:buFont typeface="Arial" panose="020B0604020202020204" pitchFamily="34" charset="0"/>
              <a:buChar char="•"/>
            </a:pPr>
            <a:r>
              <a:rPr lang="es-ES" sz="2400" dirty="0">
                <a:solidFill>
                  <a:srgbClr val="5E5E5E"/>
                </a:solidFill>
                <a:latin typeface="Austin News"/>
              </a:rPr>
              <a:t>Se suscribió a </a:t>
            </a:r>
            <a:r>
              <a:rPr lang="es-ES" sz="2400" dirty="0" err="1">
                <a:solidFill>
                  <a:srgbClr val="5E5E5E"/>
                </a:solidFill>
                <a:latin typeface="Austin News"/>
              </a:rPr>
              <a:t>Climate</a:t>
            </a:r>
            <a:r>
              <a:rPr lang="es-ES" sz="2400" dirty="0">
                <a:solidFill>
                  <a:srgbClr val="5E5E5E"/>
                </a:solidFill>
                <a:latin typeface="Austin News"/>
              </a:rPr>
              <a:t> Neutral, una organización sin fines de lucro con sede en EE. UU. Que calcula su huella de carbono en función de la mayor cantidad de datos que pueda proporcionar, asesora sobre formas de reducirla y compensa las emisiones que no podamos 'eliminar</a:t>
            </a:r>
          </a:p>
          <a:p>
            <a:pPr marL="342900" indent="-342900">
              <a:buFont typeface="Arial" panose="020B0604020202020204" pitchFamily="34" charset="0"/>
              <a:buChar char="•"/>
            </a:pPr>
            <a:r>
              <a:rPr lang="es-ES" sz="2400" dirty="0">
                <a:solidFill>
                  <a:srgbClr val="5E5E5E"/>
                </a:solidFill>
                <a:latin typeface="Austin News"/>
              </a:rPr>
              <a:t>Se cambió a una empresa de gestión de residuos ecológica sin vertidos</a:t>
            </a:r>
          </a:p>
          <a:p>
            <a:pPr marL="342900" indent="-342900">
              <a:buFont typeface="Arial" panose="020B0604020202020204" pitchFamily="34" charset="0"/>
              <a:buChar char="•"/>
            </a:pPr>
            <a:r>
              <a:rPr lang="es-ES" sz="2400" dirty="0">
                <a:solidFill>
                  <a:srgbClr val="5E5E5E"/>
                </a:solidFill>
                <a:latin typeface="Austin News"/>
              </a:rPr>
              <a:t>Asociado con una granja biodinámica</a:t>
            </a:r>
            <a:endParaRPr lang="en-GB" sz="400" dirty="0">
              <a:solidFill>
                <a:srgbClr val="085156"/>
              </a:solidFill>
            </a:endParaRPr>
          </a:p>
          <a:p>
            <a:r>
              <a:rPr lang="en-GB" sz="2400" b="1" i="0" dirty="0">
                <a:solidFill>
                  <a:srgbClr val="085156"/>
                </a:solidFill>
                <a:effectLst/>
                <a:highlight>
                  <a:srgbClr val="F5C05B"/>
                </a:highlight>
              </a:rPr>
              <a:t>READ</a:t>
            </a:r>
            <a:r>
              <a:rPr lang="en-GB" sz="2400" b="0" i="0" dirty="0">
                <a:solidFill>
                  <a:srgbClr val="085156"/>
                </a:solidFill>
                <a:effectLst/>
              </a:rPr>
              <a:t>   </a:t>
            </a:r>
            <a:r>
              <a:rPr lang="en-GB" sz="2400" dirty="0">
                <a:hlinkClick r:id="rId2"/>
              </a:rPr>
              <a:t>Why carbon neutral restaurants are the future of dining out (telegraph.co.uk)</a:t>
            </a:r>
            <a:endParaRPr lang="en-IE" sz="2400" dirty="0">
              <a:solidFill>
                <a:srgbClr val="085156"/>
              </a:solidFill>
            </a:endParaRPr>
          </a:p>
        </p:txBody>
      </p:sp>
      <p:pic>
        <p:nvPicPr>
          <p:cNvPr id="5" name="Picture 4">
            <a:extLst>
              <a:ext uri="{FF2B5EF4-FFF2-40B4-BE49-F238E27FC236}">
                <a16:creationId xmlns:a16="http://schemas.microsoft.com/office/drawing/2014/main" id="{597C2D2E-794D-445F-9BAD-F0479DAE3587}"/>
              </a:ext>
            </a:extLst>
          </p:cNvPr>
          <p:cNvPicPr>
            <a:picLocks noChangeAspect="1"/>
          </p:cNvPicPr>
          <p:nvPr/>
        </p:nvPicPr>
        <p:blipFill>
          <a:blip r:embed="rId3"/>
          <a:stretch>
            <a:fillRect/>
          </a:stretch>
        </p:blipFill>
        <p:spPr>
          <a:xfrm>
            <a:off x="1931789" y="504904"/>
            <a:ext cx="3158002" cy="536494"/>
          </a:xfrm>
          <a:prstGeom prst="rect">
            <a:avLst/>
          </a:prstGeom>
        </p:spPr>
      </p:pic>
      <p:pic>
        <p:nvPicPr>
          <p:cNvPr id="9" name="Picture 8">
            <a:extLst>
              <a:ext uri="{FF2B5EF4-FFF2-40B4-BE49-F238E27FC236}">
                <a16:creationId xmlns:a16="http://schemas.microsoft.com/office/drawing/2014/main" id="{4E538162-E151-4472-9F3F-FD2E94E4F0D8}"/>
              </a:ext>
            </a:extLst>
          </p:cNvPr>
          <p:cNvPicPr>
            <a:picLocks noChangeAspect="1"/>
          </p:cNvPicPr>
          <p:nvPr/>
        </p:nvPicPr>
        <p:blipFill>
          <a:blip r:embed="rId4"/>
          <a:stretch>
            <a:fillRect/>
          </a:stretch>
        </p:blipFill>
        <p:spPr>
          <a:xfrm>
            <a:off x="5344094" y="439142"/>
            <a:ext cx="3918768" cy="1215059"/>
          </a:xfrm>
          <a:prstGeom prst="rect">
            <a:avLst/>
          </a:prstGeom>
        </p:spPr>
      </p:pic>
    </p:spTree>
    <p:extLst>
      <p:ext uri="{BB962C8B-B14F-4D97-AF65-F5344CB8AC3E}">
        <p14:creationId xmlns:p14="http://schemas.microsoft.com/office/powerpoint/2010/main" val="2939193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12F9FE2-D48E-4106-89D4-AA085CC8A919}"/>
              </a:ext>
            </a:extLst>
          </p:cNvPr>
          <p:cNvSpPr>
            <a:spLocks noGrp="1"/>
          </p:cNvSpPr>
          <p:nvPr>
            <p:ph type="body" sz="quarter" idx="19"/>
          </p:nvPr>
        </p:nvSpPr>
        <p:spPr>
          <a:xfrm>
            <a:off x="579603" y="652821"/>
            <a:ext cx="10131940" cy="1160989"/>
          </a:xfrm>
        </p:spPr>
        <p:txBody>
          <a:bodyPr/>
          <a:lstStyle/>
          <a:p>
            <a:r>
              <a:rPr lang="es-ES" b="1" dirty="0"/>
              <a:t>GRANJAS DE CARNES Y FÁBRICAS ... EL IMPACTO</a:t>
            </a:r>
            <a:endParaRPr lang="en-IE" b="1" dirty="0"/>
          </a:p>
        </p:txBody>
      </p:sp>
      <p:sp>
        <p:nvSpPr>
          <p:cNvPr id="3" name="Text Placeholder 2">
            <a:extLst>
              <a:ext uri="{FF2B5EF4-FFF2-40B4-BE49-F238E27FC236}">
                <a16:creationId xmlns:a16="http://schemas.microsoft.com/office/drawing/2014/main" id="{2FDB8750-BB75-478C-9993-145D5286CCCA}"/>
              </a:ext>
            </a:extLst>
          </p:cNvPr>
          <p:cNvSpPr>
            <a:spLocks noGrp="1"/>
          </p:cNvSpPr>
          <p:nvPr>
            <p:ph type="body" sz="quarter" idx="20"/>
          </p:nvPr>
        </p:nvSpPr>
        <p:spPr>
          <a:xfrm>
            <a:off x="363393" y="1632678"/>
            <a:ext cx="11713812" cy="4073178"/>
          </a:xfrm>
        </p:spPr>
        <p:txBody>
          <a:bodyPr/>
          <a:lstStyle/>
          <a:p>
            <a:pPr marL="342900" indent="-342900" algn="just">
              <a:buFont typeface="Arial" panose="020B0604020202020204" pitchFamily="34" charset="0"/>
              <a:buChar char="•"/>
            </a:pPr>
            <a:r>
              <a:rPr lang="es-ES" dirty="0">
                <a:solidFill>
                  <a:srgbClr val="085156"/>
                </a:solidFill>
              </a:rPr>
              <a:t>El 70% de toda la tierra agrícola del mundo está ligada al ganado de una forma u otra a: carne, leche, huevos.</a:t>
            </a:r>
          </a:p>
          <a:p>
            <a:pPr marL="342900" indent="-342900" algn="just">
              <a:buFont typeface="Arial" panose="020B0604020202020204" pitchFamily="34" charset="0"/>
              <a:buChar char="•"/>
            </a:pPr>
            <a:r>
              <a:rPr lang="es-ES" dirty="0">
                <a:solidFill>
                  <a:srgbClr val="085156"/>
                </a:solidFill>
              </a:rPr>
              <a:t>Gran parte de la producción de carne se produce en granjas industriales, lo que se conoce como CAFO (Operaciones concentradas de alimentación animal), instalaciones que confinan a los animales durante al menos cuarenta y cinco días al año y no crían su propio alimento.</a:t>
            </a:r>
            <a:r>
              <a:rPr lang="en-IE" dirty="0">
                <a:solidFill>
                  <a:srgbClr val="085156"/>
                </a:solidFill>
              </a:rPr>
              <a:t> </a:t>
            </a:r>
          </a:p>
          <a:p>
            <a:pPr marL="342900" indent="-342900">
              <a:buFont typeface="Arial" panose="020B0604020202020204" pitchFamily="34" charset="0"/>
              <a:buChar char="•"/>
            </a:pPr>
            <a:r>
              <a:rPr lang="es-ES" dirty="0">
                <a:solidFill>
                  <a:srgbClr val="085156"/>
                </a:solidFill>
              </a:rPr>
              <a:t>A nivel mundial, un tercio de la cosecha de cereales del mundo, incluida la mitad de todo el maíz y el 90% de toda la soja, se desvía para alimentar a los animales en las granjas industriales:  </a:t>
            </a:r>
            <a:r>
              <a:rPr kumimoji="0" lang="en-IE" sz="1400" b="0" i="0" u="sng" strike="noStrike" kern="1200" cap="none" spc="0" normalizeH="0" baseline="0" noProof="0" dirty="0">
                <a:ln>
                  <a:noFill/>
                </a:ln>
                <a:solidFill>
                  <a:srgbClr val="085156"/>
                </a:solidFill>
                <a:effectLst/>
                <a:uLnTx/>
                <a:uFillTx/>
                <a:latin typeface="Calibri" panose="020F0502020204030204"/>
                <a:ea typeface="+mn-ea"/>
                <a:cs typeface="+mn-cs"/>
                <a:hlinkClick r:id="rId2">
                  <a:extLst>
                    <a:ext uri="{A12FA001-AC4F-418D-AE19-62706E023703}">
                      <ahyp:hlinkClr xmlns:ahyp="http://schemas.microsoft.com/office/drawing/2018/hyperlinkcolor" val="tx"/>
                    </a:ext>
                  </a:extLst>
                </a:hlinkClick>
              </a:rPr>
              <a:t>http://www.fao.org/worldfoodsituation/csdb/en/</a:t>
            </a:r>
            <a:r>
              <a:rPr kumimoji="0" lang="en-IE" b="0" i="0" u="none" strike="noStrike" kern="1200" cap="none" spc="0" normalizeH="0" baseline="0" noProof="0" dirty="0">
                <a:ln>
                  <a:noFill/>
                </a:ln>
                <a:solidFill>
                  <a:srgbClr val="085156"/>
                </a:solidFill>
                <a:effectLst/>
                <a:uLnTx/>
                <a:uFillTx/>
                <a:latin typeface="Calibri" panose="020F0502020204030204"/>
                <a:ea typeface="+mn-ea"/>
                <a:cs typeface="+mn-cs"/>
              </a:rPr>
              <a:t> </a:t>
            </a:r>
            <a:endParaRPr lang="en-IE" dirty="0">
              <a:solidFill>
                <a:srgbClr val="085156"/>
              </a:solidFill>
            </a:endParaRPr>
          </a:p>
          <a:p>
            <a:pPr marL="342900" indent="-342900">
              <a:buFont typeface="Arial" panose="020B0604020202020204" pitchFamily="34" charset="0"/>
              <a:buChar char="•"/>
            </a:pPr>
            <a:r>
              <a:rPr lang="en-IE" dirty="0">
                <a:solidFill>
                  <a:srgbClr val="085156"/>
                </a:solidFill>
              </a:rPr>
              <a:t> </a:t>
            </a:r>
            <a:r>
              <a:rPr lang="es-ES" dirty="0">
                <a:solidFill>
                  <a:srgbClr val="085156"/>
                </a:solidFill>
              </a:rPr>
              <a:t>En la UE la cifra ronda al 14-16%</a:t>
            </a:r>
            <a:r>
              <a:rPr lang="en-IE" dirty="0">
                <a:solidFill>
                  <a:srgbClr val="085156"/>
                </a:solidFill>
              </a:rPr>
              <a:t>	</a:t>
            </a:r>
            <a:r>
              <a:rPr kumimoji="0" lang="en-IE" sz="1400" b="0" i="0" u="sng" strike="noStrike" kern="1200" cap="none" spc="0" normalizeH="0" baseline="0" noProof="0" dirty="0">
                <a:ln>
                  <a:noFill/>
                </a:ln>
                <a:solidFill>
                  <a:srgbClr val="0563C1"/>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https://ec.europa.eu/eurostat/statistics-explained/index.php/Agricultural_production_-_</a:t>
            </a:r>
            <a:r>
              <a:rPr kumimoji="0" lang="en-IE" sz="1400" b="0" i="0" u="sng" strike="noStrike" kern="1200" cap="none" spc="0" normalizeH="0" baseline="0" noProof="0" dirty="0">
                <a:ln>
                  <a:noFill/>
                </a:ln>
                <a:solidFill>
                  <a:srgbClr val="085156"/>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crops</a:t>
            </a:r>
            <a:endParaRPr kumimoji="0" lang="en-IE" sz="1400" i="0" u="sng" strike="noStrike" kern="1200" cap="none" spc="0" normalizeH="0" baseline="0" noProof="0" dirty="0">
              <a:ln>
                <a:noFill/>
              </a:ln>
              <a:solidFill>
                <a:srgbClr val="085156"/>
              </a:solidFill>
              <a:effectLst/>
              <a:uLnTx/>
              <a:uFillTx/>
              <a:latin typeface="Calibri" panose="020F0502020204030204"/>
              <a:ea typeface="+mn-ea"/>
              <a:cs typeface="+mn-cs"/>
            </a:endParaRPr>
          </a:p>
          <a:p>
            <a:pPr lvl="0" algn="ctr">
              <a:defRPr/>
            </a:pPr>
            <a:endParaRPr lang="es-ES" b="1" dirty="0">
              <a:solidFill>
                <a:srgbClr val="085156"/>
              </a:solidFill>
            </a:endParaRPr>
          </a:p>
          <a:p>
            <a:pPr lvl="0" algn="ctr">
              <a:defRPr/>
            </a:pPr>
            <a:r>
              <a:rPr lang="es-ES" b="1" dirty="0">
                <a:solidFill>
                  <a:srgbClr val="085156"/>
                </a:solidFill>
              </a:rPr>
              <a:t>En el Módulo 4, analizamos la importancia de las cadenas de suministro cortas.  </a:t>
            </a:r>
            <a:endParaRPr lang="en-IE" dirty="0"/>
          </a:p>
        </p:txBody>
      </p:sp>
    </p:spTree>
    <p:extLst>
      <p:ext uri="{BB962C8B-B14F-4D97-AF65-F5344CB8AC3E}">
        <p14:creationId xmlns:p14="http://schemas.microsoft.com/office/powerpoint/2010/main" val="678356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ssorted piles of beans and legumes">
            <a:extLst>
              <a:ext uri="{FF2B5EF4-FFF2-40B4-BE49-F238E27FC236}">
                <a16:creationId xmlns:a16="http://schemas.microsoft.com/office/drawing/2014/main" id="{97CEC553-34F7-4B53-8311-758BD7CB442C}"/>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5DFEFC29-813E-4CB3-B29C-5292E46885EC}"/>
              </a:ext>
            </a:extLst>
          </p:cNvPr>
          <p:cNvSpPr>
            <a:spLocks noGrp="1"/>
          </p:cNvSpPr>
          <p:nvPr>
            <p:ph type="body" sz="quarter" idx="19"/>
          </p:nvPr>
        </p:nvSpPr>
        <p:spPr>
          <a:xfrm>
            <a:off x="544286" y="318195"/>
            <a:ext cx="5887636" cy="1612129"/>
          </a:xfrm>
        </p:spPr>
        <p:txBody>
          <a:bodyPr>
            <a:normAutofit/>
          </a:bodyPr>
          <a:lstStyle/>
          <a:p>
            <a:pPr lvl="0">
              <a:defRPr/>
            </a:pPr>
            <a:r>
              <a:rPr lang="en-IE" b="1" dirty="0">
                <a:solidFill>
                  <a:srgbClr val="F5C05B"/>
                </a:solidFill>
              </a:rPr>
              <a:t>SUSTITUTOS DE CARNES VEGETALES</a:t>
            </a:r>
            <a:endParaRPr lang="en-IE" dirty="0"/>
          </a:p>
        </p:txBody>
      </p:sp>
      <p:sp>
        <p:nvSpPr>
          <p:cNvPr id="4" name="Text Placeholder 3">
            <a:extLst>
              <a:ext uri="{FF2B5EF4-FFF2-40B4-BE49-F238E27FC236}">
                <a16:creationId xmlns:a16="http://schemas.microsoft.com/office/drawing/2014/main" id="{C39383F5-FEF8-4239-9688-BCA019408827}"/>
              </a:ext>
            </a:extLst>
          </p:cNvPr>
          <p:cNvSpPr>
            <a:spLocks noGrp="1"/>
          </p:cNvSpPr>
          <p:nvPr>
            <p:ph type="body" sz="quarter" idx="20"/>
          </p:nvPr>
        </p:nvSpPr>
        <p:spPr>
          <a:xfrm>
            <a:off x="208364" y="1786300"/>
            <a:ext cx="6691200" cy="3947440"/>
          </a:xfrm>
        </p:spPr>
        <p:txBody>
          <a:bodyPr vert="horz" lIns="91440" tIns="45720" rIns="91440" bIns="45720" rtlCol="0" anchor="t">
            <a:noAutofit/>
          </a:bodyPr>
          <a:lstStyle/>
          <a:p>
            <a:pPr marL="342900" lvl="0" indent="-342900" algn="just">
              <a:buFont typeface="Arial" panose="020B0604020202020204" pitchFamily="34" charset="0"/>
              <a:buChar char="•"/>
              <a:defRPr/>
            </a:pPr>
            <a:r>
              <a:rPr lang="es-ES" dirty="0">
                <a:solidFill>
                  <a:srgbClr val="085156"/>
                </a:solidFill>
              </a:rPr>
              <a:t>En los últimos años, los innovadores alimentarios se han centrado en replicar el sabor y la textura de la carne de res, el pollo y otros productos de origen animal (más recientemente, mariscos).</a:t>
            </a:r>
          </a:p>
          <a:p>
            <a:pPr marL="342900" lvl="0" indent="-342900" algn="just">
              <a:buFont typeface="Arial" panose="020B0604020202020204" pitchFamily="34" charset="0"/>
              <a:buChar char="•"/>
              <a:defRPr/>
            </a:pPr>
            <a:r>
              <a:rPr lang="es-ES" dirty="0">
                <a:solidFill>
                  <a:srgbClr val="085156"/>
                </a:solidFill>
              </a:rPr>
              <a:t>La intención es frenar el impacto ambiental de las emisiones, el agua y el uso de la tierra, entre otras preocupaciones ambientales.</a:t>
            </a:r>
          </a:p>
          <a:p>
            <a:pPr marL="342900" lvl="0" indent="-342900" algn="just">
              <a:buFont typeface="Arial" panose="020B0604020202020204" pitchFamily="34" charset="0"/>
              <a:buChar char="•"/>
              <a:defRPr/>
            </a:pPr>
            <a:r>
              <a:rPr lang="es-ES" dirty="0">
                <a:solidFill>
                  <a:srgbClr val="085156"/>
                </a:solidFill>
                <a:cs typeface="Calibri" panose="020F0502020204030204"/>
              </a:rPr>
              <a:t>En el Módulo 6, exploramos cómo se están desarrollando algunas de estas tecnologías para frenar el impacto asociado de la carne y otros productos dañinos.</a:t>
            </a:r>
            <a:endParaRPr lang="en-IE" dirty="0">
              <a:cs typeface="Calibri" panose="020F0502020204030204"/>
            </a:endParaRPr>
          </a:p>
        </p:txBody>
      </p:sp>
    </p:spTree>
    <p:extLst>
      <p:ext uri="{BB962C8B-B14F-4D97-AF65-F5344CB8AC3E}">
        <p14:creationId xmlns:p14="http://schemas.microsoft.com/office/powerpoint/2010/main" val="2845836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picture containing sky, outdoor, beach, people&#10;&#10;Description automatically generated">
            <a:extLst>
              <a:ext uri="{FF2B5EF4-FFF2-40B4-BE49-F238E27FC236}">
                <a16:creationId xmlns:a16="http://schemas.microsoft.com/office/drawing/2014/main" id="{F17B4E4A-4172-4EF5-9786-F4742BA5C181}"/>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a:stretch/>
        </p:blipFill>
        <p:spPr/>
      </p:pic>
      <p:sp>
        <p:nvSpPr>
          <p:cNvPr id="3" name="Text Placeholder 2">
            <a:extLst>
              <a:ext uri="{FF2B5EF4-FFF2-40B4-BE49-F238E27FC236}">
                <a16:creationId xmlns:a16="http://schemas.microsoft.com/office/drawing/2014/main" id="{10711D14-FF84-4558-BA72-842273DB4649}"/>
              </a:ext>
            </a:extLst>
          </p:cNvPr>
          <p:cNvSpPr>
            <a:spLocks noGrp="1"/>
          </p:cNvSpPr>
          <p:nvPr>
            <p:ph type="body" sz="quarter" idx="19"/>
          </p:nvPr>
        </p:nvSpPr>
        <p:spPr/>
        <p:txBody>
          <a:bodyPr vert="horz" lIns="91440" tIns="45720" rIns="91440" bIns="45720" rtlCol="0" anchor="t">
            <a:normAutofit/>
          </a:bodyPr>
          <a:lstStyle/>
          <a:p>
            <a:r>
              <a:rPr lang="en-US" b="1" dirty="0" err="1">
                <a:solidFill>
                  <a:srgbClr val="F5C05B"/>
                </a:solidFill>
                <a:cs typeface="Calibri"/>
              </a:rPr>
              <a:t>Residuos</a:t>
            </a:r>
            <a:r>
              <a:rPr lang="en-US" b="1" dirty="0">
                <a:solidFill>
                  <a:srgbClr val="F5C05B"/>
                </a:solidFill>
                <a:cs typeface="Calibri"/>
              </a:rPr>
              <a:t> de </a:t>
            </a:r>
            <a:r>
              <a:rPr lang="en-US" b="1" dirty="0" err="1">
                <a:solidFill>
                  <a:srgbClr val="F5C05B"/>
                </a:solidFill>
                <a:cs typeface="Calibri"/>
              </a:rPr>
              <a:t>envases</a:t>
            </a:r>
            <a:endParaRPr lang="en-US" b="1" dirty="0">
              <a:solidFill>
                <a:srgbClr val="F5C05B"/>
              </a:solidFill>
              <a:cs typeface="Calibri"/>
            </a:endParaRPr>
          </a:p>
        </p:txBody>
      </p:sp>
      <p:graphicFrame>
        <p:nvGraphicFramePr>
          <p:cNvPr id="9" name="Text Placeholder 3">
            <a:extLst>
              <a:ext uri="{FF2B5EF4-FFF2-40B4-BE49-F238E27FC236}">
                <a16:creationId xmlns:a16="http://schemas.microsoft.com/office/drawing/2014/main" id="{48F23ABB-9291-47BF-AF04-E81CDF0B9CA8}"/>
              </a:ext>
            </a:extLst>
          </p:cNvPr>
          <p:cNvGraphicFramePr/>
          <p:nvPr>
            <p:extLst>
              <p:ext uri="{D42A27DB-BD31-4B8C-83A1-F6EECF244321}">
                <p14:modId xmlns:p14="http://schemas.microsoft.com/office/powerpoint/2010/main" val="1874308258"/>
              </p:ext>
            </p:extLst>
          </p:nvPr>
        </p:nvGraphicFramePr>
        <p:xfrm>
          <a:off x="402336" y="1786300"/>
          <a:ext cx="6025896" cy="39474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Graphic 6" descr="Radioactive outline">
            <a:extLst>
              <a:ext uri="{FF2B5EF4-FFF2-40B4-BE49-F238E27FC236}">
                <a16:creationId xmlns:a16="http://schemas.microsoft.com/office/drawing/2014/main" id="{E8E42B33-B1D2-49BE-AE05-74D829BD8C4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579603" y="2029968"/>
            <a:ext cx="539497" cy="539496"/>
          </a:xfrm>
          <a:prstGeom prst="rect">
            <a:avLst/>
          </a:prstGeom>
        </p:spPr>
      </p:pic>
      <p:pic>
        <p:nvPicPr>
          <p:cNvPr id="10" name="Graphic 9" descr="Water Bottle outline">
            <a:extLst>
              <a:ext uri="{FF2B5EF4-FFF2-40B4-BE49-F238E27FC236}">
                <a16:creationId xmlns:a16="http://schemas.microsoft.com/office/drawing/2014/main" id="{BC75798A-FCBB-40A8-8B4F-C9B6DCE62056}"/>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579603" y="3429001"/>
            <a:ext cx="539496" cy="539496"/>
          </a:xfrm>
          <a:prstGeom prst="rect">
            <a:avLst/>
          </a:prstGeom>
        </p:spPr>
      </p:pic>
      <p:pic>
        <p:nvPicPr>
          <p:cNvPr id="12" name="Graphic 11" descr="Puzzle pieces outline">
            <a:extLst>
              <a:ext uri="{FF2B5EF4-FFF2-40B4-BE49-F238E27FC236}">
                <a16:creationId xmlns:a16="http://schemas.microsoft.com/office/drawing/2014/main" id="{5A690222-50B8-4839-93D9-BF4DAECA43D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10154" y="4828034"/>
            <a:ext cx="585630" cy="585630"/>
          </a:xfrm>
          <a:prstGeom prst="rect">
            <a:avLst/>
          </a:prstGeom>
        </p:spPr>
      </p:pic>
    </p:spTree>
    <p:extLst>
      <p:ext uri="{BB962C8B-B14F-4D97-AF65-F5344CB8AC3E}">
        <p14:creationId xmlns:p14="http://schemas.microsoft.com/office/powerpoint/2010/main" val="7572691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C83D31D-1534-4115-9091-F99A4376B7AA}"/>
              </a:ext>
            </a:extLst>
          </p:cNvPr>
          <p:cNvSpPr>
            <a:spLocks noGrp="1"/>
          </p:cNvSpPr>
          <p:nvPr>
            <p:ph type="body" sz="quarter" idx="14"/>
          </p:nvPr>
        </p:nvSpPr>
        <p:spPr>
          <a:xfrm>
            <a:off x="1567543" y="3429000"/>
            <a:ext cx="10165278" cy="3244850"/>
          </a:xfrm>
        </p:spPr>
        <p:txBody>
          <a:bodyPr vert="horz" lIns="91440" tIns="45720" rIns="91440" bIns="45720" rtlCol="0" anchor="t">
            <a:noAutofit/>
          </a:bodyPr>
          <a:lstStyle/>
          <a:p>
            <a:r>
              <a:rPr lang="es-ES" sz="4800" b="1" dirty="0">
                <a:solidFill>
                  <a:srgbClr val="F5C05B"/>
                </a:solidFill>
              </a:rPr>
              <a:t>2. Reducir el desperdicio de alimentos</a:t>
            </a:r>
            <a:endParaRPr lang="en-IE" sz="4800" b="1" dirty="0">
              <a:solidFill>
                <a:srgbClr val="F5C05B"/>
              </a:solidFill>
            </a:endParaRPr>
          </a:p>
        </p:txBody>
      </p:sp>
      <p:sp>
        <p:nvSpPr>
          <p:cNvPr id="3" name="TextBox 1">
            <a:extLst>
              <a:ext uri="{FF2B5EF4-FFF2-40B4-BE49-F238E27FC236}">
                <a16:creationId xmlns:a16="http://schemas.microsoft.com/office/drawing/2014/main" id="{6EF23028-63E4-4CA7-A247-A0140C4AE2AF}"/>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MODULO 2</a:t>
            </a:r>
          </a:p>
        </p:txBody>
      </p:sp>
    </p:spTree>
    <p:extLst>
      <p:ext uri="{BB962C8B-B14F-4D97-AF65-F5344CB8AC3E}">
        <p14:creationId xmlns:p14="http://schemas.microsoft.com/office/powerpoint/2010/main" val="41297012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8C388E-DFB1-4BFB-9011-2FEC529131DA}"/>
              </a:ext>
            </a:extLst>
          </p:cNvPr>
          <p:cNvSpPr>
            <a:spLocks noGrp="1"/>
          </p:cNvSpPr>
          <p:nvPr>
            <p:ph type="body" sz="quarter" idx="16"/>
          </p:nvPr>
        </p:nvSpPr>
        <p:spPr>
          <a:xfrm>
            <a:off x="5683274" y="581892"/>
            <a:ext cx="5279028" cy="697353"/>
          </a:xfrm>
        </p:spPr>
        <p:txBody>
          <a:bodyPr>
            <a:normAutofit fontScale="32500" lnSpcReduction="20000"/>
          </a:bodyPr>
          <a:lstStyle/>
          <a:p>
            <a:pPr algn="l"/>
            <a:endParaRPr lang="en-US" b="1" dirty="0">
              <a:solidFill>
                <a:srgbClr val="F5C05B"/>
              </a:solidFill>
            </a:endParaRPr>
          </a:p>
          <a:p>
            <a:pPr algn="l"/>
            <a:r>
              <a:rPr lang="en-US" sz="8600" b="1" dirty="0" err="1">
                <a:solidFill>
                  <a:srgbClr val="F5C05B"/>
                </a:solidFill>
              </a:rPr>
              <a:t>Desechos</a:t>
            </a:r>
            <a:r>
              <a:rPr lang="en-US" sz="8600" b="1" dirty="0">
                <a:solidFill>
                  <a:srgbClr val="F5C05B"/>
                </a:solidFill>
              </a:rPr>
              <a:t> </a:t>
            </a:r>
            <a:r>
              <a:rPr lang="en-US" sz="8600" b="1" dirty="0" err="1">
                <a:solidFill>
                  <a:srgbClr val="F5C05B"/>
                </a:solidFill>
              </a:rPr>
              <a:t>alimentarios</a:t>
            </a:r>
            <a:endParaRPr lang="en-IE" sz="8600" b="1" dirty="0">
              <a:solidFill>
                <a:srgbClr val="F5C05B"/>
              </a:solidFill>
            </a:endParaRPr>
          </a:p>
        </p:txBody>
      </p:sp>
      <p:sp>
        <p:nvSpPr>
          <p:cNvPr id="3" name="Text Placeholder 2">
            <a:extLst>
              <a:ext uri="{FF2B5EF4-FFF2-40B4-BE49-F238E27FC236}">
                <a16:creationId xmlns:a16="http://schemas.microsoft.com/office/drawing/2014/main" id="{EED55F86-5649-4A7B-AFDC-842C4E65D6DE}"/>
              </a:ext>
            </a:extLst>
          </p:cNvPr>
          <p:cNvSpPr>
            <a:spLocks noGrp="1"/>
          </p:cNvSpPr>
          <p:nvPr>
            <p:ph type="body" sz="quarter" idx="17"/>
          </p:nvPr>
        </p:nvSpPr>
        <p:spPr>
          <a:xfrm>
            <a:off x="4306784" y="1323934"/>
            <a:ext cx="7885216" cy="3947440"/>
          </a:xfrm>
        </p:spPr>
        <p:txBody>
          <a:bodyPr vert="horz" lIns="91440" tIns="45720" rIns="91440" bIns="45720" rtlCol="0" anchor="t">
            <a:noAutofit/>
          </a:bodyPr>
          <a:lstStyle/>
          <a:p>
            <a:pPr marL="800100" lvl="1" indent="-342900" algn="l">
              <a:buFont typeface="Arial"/>
              <a:buChar char="•"/>
            </a:pPr>
            <a:r>
              <a:rPr lang="es-ES" altLang="en-US" dirty="0">
                <a:solidFill>
                  <a:srgbClr val="406F70"/>
                </a:solidFill>
                <a:cs typeface="Arial"/>
              </a:rPr>
              <a:t>El desperdicio de alimentos es un problema que afecta a todos los aspectos de la sociedad, productores, cultivadores, minoristas, hotelería, consumidores y quienes experimentan pobreza alimentaria, y aproximadamente un tercio de todos los alimentos producidos se desperdician.</a:t>
            </a:r>
          </a:p>
          <a:p>
            <a:pPr marL="800100" lvl="1" indent="-342900" algn="l">
              <a:buFont typeface="Arial"/>
              <a:buChar char="•"/>
            </a:pPr>
            <a:endParaRPr lang="en-US" dirty="0">
              <a:cs typeface="Arial"/>
            </a:endParaRPr>
          </a:p>
          <a:p>
            <a:pPr marL="800100" lvl="1" indent="-342900" algn="l">
              <a:buChar char="•"/>
            </a:pPr>
            <a:r>
              <a:rPr lang="es-ES" dirty="0">
                <a:solidFill>
                  <a:srgbClr val="406F70"/>
                </a:solidFill>
                <a:ea typeface="+mn-lt"/>
                <a:cs typeface="+mn-lt"/>
              </a:rPr>
              <a:t>Si bien el desperdicio de alimentos es un problema mundial, las corrientes difieren en los países desarrollados y en desarrollo. En los países en desarrollo, la mayoría de las pérdidas ocurren en el procesamiento y </a:t>
            </a:r>
            <a:r>
              <a:rPr lang="es-ES" dirty="0" err="1">
                <a:solidFill>
                  <a:srgbClr val="406F70"/>
                </a:solidFill>
                <a:ea typeface="+mn-lt"/>
                <a:cs typeface="+mn-lt"/>
              </a:rPr>
              <a:t>poscosecha</a:t>
            </a:r>
            <a:r>
              <a:rPr lang="es-ES" dirty="0">
                <a:solidFill>
                  <a:srgbClr val="406F70"/>
                </a:solidFill>
                <a:ea typeface="+mn-lt"/>
                <a:cs typeface="+mn-lt"/>
              </a:rPr>
              <a:t>, mientras que en los países desarrollados, la mayoría de las pérdidas ocurren a nivel minorista y de consumo.</a:t>
            </a:r>
            <a:endParaRPr lang="en-IE" altLang="en-US" dirty="0">
              <a:solidFill>
                <a:srgbClr val="406F70"/>
              </a:solidFill>
              <a:cs typeface="Calibri" panose="020F0502020204030204"/>
            </a:endParaRPr>
          </a:p>
          <a:p>
            <a:endParaRPr lang="en-IE" dirty="0">
              <a:cs typeface="Calibri" panose="020F0502020204030204"/>
            </a:endParaRPr>
          </a:p>
        </p:txBody>
      </p:sp>
      <p:pic>
        <p:nvPicPr>
          <p:cNvPr id="6" name="Picture Placeholder 5" descr="A picture containing food, plant, dish, meal&#10;&#10;Description automatically generated">
            <a:extLst>
              <a:ext uri="{FF2B5EF4-FFF2-40B4-BE49-F238E27FC236}">
                <a16:creationId xmlns:a16="http://schemas.microsoft.com/office/drawing/2014/main" id="{43F4C7B5-ECD4-41D4-B4EE-FAF70BD9016C}"/>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l="-30705" t="-16130" r="-33393" b="-10200"/>
          <a:stretch/>
        </p:blipFill>
        <p:spPr>
          <a:xfrm>
            <a:off x="-908208" y="748147"/>
            <a:ext cx="6885059" cy="5099014"/>
          </a:xfrm>
        </p:spPr>
      </p:pic>
    </p:spTree>
    <p:extLst>
      <p:ext uri="{BB962C8B-B14F-4D97-AF65-F5344CB8AC3E}">
        <p14:creationId xmlns:p14="http://schemas.microsoft.com/office/powerpoint/2010/main" val="20885677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B79C341-5DF8-47F1-9393-6B06A99803B0}"/>
              </a:ext>
            </a:extLst>
          </p:cNvPr>
          <p:cNvSpPr>
            <a:spLocks noGrp="1"/>
          </p:cNvSpPr>
          <p:nvPr>
            <p:ph type="body" sz="quarter" idx="19"/>
          </p:nvPr>
        </p:nvSpPr>
        <p:spPr/>
        <p:txBody>
          <a:bodyPr/>
          <a:lstStyle/>
          <a:p>
            <a:pPr algn="l"/>
            <a:r>
              <a:rPr lang="es-ES" b="1" dirty="0">
                <a:solidFill>
                  <a:srgbClr val="F5C05B"/>
                </a:solidFill>
              </a:rPr>
              <a:t>Desperdicio de alimentos en las empresas</a:t>
            </a:r>
            <a:endParaRPr lang="en-IE" b="1" dirty="0">
              <a:solidFill>
                <a:srgbClr val="F5C05B"/>
              </a:solidFill>
            </a:endParaRPr>
          </a:p>
        </p:txBody>
      </p:sp>
      <p:sp>
        <p:nvSpPr>
          <p:cNvPr id="3" name="Text Placeholder 2">
            <a:extLst>
              <a:ext uri="{FF2B5EF4-FFF2-40B4-BE49-F238E27FC236}">
                <a16:creationId xmlns:a16="http://schemas.microsoft.com/office/drawing/2014/main" id="{6561C6F5-ACB3-4561-9B06-2CA3AB1F72BA}"/>
              </a:ext>
            </a:extLst>
          </p:cNvPr>
          <p:cNvSpPr>
            <a:spLocks noGrp="1"/>
          </p:cNvSpPr>
          <p:nvPr>
            <p:ph type="body" sz="quarter" idx="20"/>
          </p:nvPr>
        </p:nvSpPr>
        <p:spPr>
          <a:xfrm>
            <a:off x="598428" y="1629294"/>
            <a:ext cx="7463939" cy="4360206"/>
          </a:xfrm>
        </p:spPr>
        <p:txBody>
          <a:bodyPr/>
          <a:lstStyle/>
          <a:p>
            <a:pPr algn="just"/>
            <a:r>
              <a:rPr lang="es-ES" dirty="0">
                <a:solidFill>
                  <a:srgbClr val="085156"/>
                </a:solidFill>
              </a:rPr>
              <a:t>El desperdicio de alimentos puede representar un costo significativo para las empresas. Cuando se trata de desperdicio de alimentos, la mayoría de las empresas solo piensan en los costos de eliminación. Los costos de eliminación representan solo una pequeña fracción del costo "real" del desperdicio de alimentos. Se ha estimado que cada tonelada de desperdicio de alimentos puede costar aproximadamente entre 2000 y 5000 euros.</a:t>
            </a:r>
            <a:endParaRPr lang="es-ES" b="1" dirty="0">
              <a:solidFill>
                <a:srgbClr val="085156"/>
              </a:solidFill>
            </a:endParaRPr>
          </a:p>
          <a:p>
            <a:pPr algn="just"/>
            <a:r>
              <a:rPr lang="es-ES" b="1" dirty="0">
                <a:solidFill>
                  <a:srgbClr val="085156"/>
                </a:solidFill>
              </a:rPr>
              <a:t>La solución a este desperdicio de dinero para cualquier empresa es evitar el desperdicio de alimentos.</a:t>
            </a:r>
          </a:p>
          <a:p>
            <a:pPr algn="just"/>
            <a:r>
              <a:rPr lang="es-ES" dirty="0">
                <a:solidFill>
                  <a:srgbClr val="085156"/>
                </a:solidFill>
              </a:rPr>
              <a:t>Para hacer esto, una empresa primero debe identificar dónde y por qué se desperdician los alimentos, y luego usar esta información para crear soluciones específicas para evitar que se generen desperdicios de alimentos en primer lugar.</a:t>
            </a:r>
            <a:endParaRPr lang="en-IE" dirty="0"/>
          </a:p>
        </p:txBody>
      </p:sp>
      <p:pic>
        <p:nvPicPr>
          <p:cNvPr id="5" name="Picture 4">
            <a:extLst>
              <a:ext uri="{FF2B5EF4-FFF2-40B4-BE49-F238E27FC236}">
                <a16:creationId xmlns:a16="http://schemas.microsoft.com/office/drawing/2014/main" id="{E2BA0C6B-B6F2-4D21-8B63-B0C023DB27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90736" y="2214220"/>
            <a:ext cx="3661017" cy="2715999"/>
          </a:xfrm>
          <a:prstGeom prst="rect">
            <a:avLst/>
          </a:prstGeom>
        </p:spPr>
      </p:pic>
    </p:spTree>
    <p:extLst>
      <p:ext uri="{BB962C8B-B14F-4D97-AF65-F5344CB8AC3E}">
        <p14:creationId xmlns:p14="http://schemas.microsoft.com/office/powerpoint/2010/main" val="1659346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5B295F43-657A-4DE4-8046-4D2B9E830313}"/>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74F6554F-0507-4AE6-BA60-C3EA28D5E06F}"/>
              </a:ext>
            </a:extLst>
          </p:cNvPr>
          <p:cNvSpPr>
            <a:spLocks noGrp="1"/>
          </p:cNvSpPr>
          <p:nvPr>
            <p:ph type="body" sz="quarter" idx="19"/>
          </p:nvPr>
        </p:nvSpPr>
        <p:spPr>
          <a:xfrm>
            <a:off x="586550" y="426907"/>
            <a:ext cx="5651293" cy="697353"/>
          </a:xfrm>
        </p:spPr>
        <p:txBody>
          <a:bodyPr>
            <a:normAutofit fontScale="70000" lnSpcReduction="20000"/>
          </a:bodyPr>
          <a:lstStyle/>
          <a:p>
            <a:r>
              <a:rPr lang="es-ES" b="1" dirty="0">
                <a:solidFill>
                  <a:srgbClr val="F5C05B"/>
                </a:solidFill>
              </a:rPr>
              <a:t>Desperdicio de alimentos en las empresas</a:t>
            </a:r>
            <a:endParaRPr lang="en-IE" b="1" dirty="0">
              <a:solidFill>
                <a:srgbClr val="F5C05B"/>
              </a:solidFill>
            </a:endParaRPr>
          </a:p>
        </p:txBody>
      </p:sp>
      <p:sp>
        <p:nvSpPr>
          <p:cNvPr id="4" name="Text Placeholder 3">
            <a:extLst>
              <a:ext uri="{FF2B5EF4-FFF2-40B4-BE49-F238E27FC236}">
                <a16:creationId xmlns:a16="http://schemas.microsoft.com/office/drawing/2014/main" id="{2D6C78C2-C0CC-4EEB-9EF6-530D2049B03E}"/>
              </a:ext>
            </a:extLst>
          </p:cNvPr>
          <p:cNvSpPr>
            <a:spLocks noGrp="1"/>
          </p:cNvSpPr>
          <p:nvPr>
            <p:ph type="body" sz="quarter" idx="20"/>
          </p:nvPr>
        </p:nvSpPr>
        <p:spPr>
          <a:xfrm>
            <a:off x="586551" y="1786300"/>
            <a:ext cx="5651293" cy="3947440"/>
          </a:xfrm>
        </p:spPr>
        <p:txBody>
          <a:bodyPr/>
          <a:lstStyle/>
          <a:p>
            <a:pPr algn="just"/>
            <a:r>
              <a:rPr lang="es-ES" altLang="en-US" dirty="0">
                <a:solidFill>
                  <a:srgbClr val="406F70"/>
                </a:solidFill>
              </a:rPr>
              <a:t>Hay grandes cantidades de alimentos comestibles que ni siquiera llegan a los consumidores, pero que terminan en la basura, lo que a menudo se conoce como excedente de alimentos (de producción, distribución y venta minorista).</a:t>
            </a:r>
          </a:p>
          <a:p>
            <a:pPr algn="just"/>
            <a:r>
              <a:rPr lang="es-ES" altLang="en-US" dirty="0">
                <a:solidFill>
                  <a:srgbClr val="406F70"/>
                </a:solidFill>
              </a:rPr>
              <a:t>Las razones de esto incluyen existencias a corto plazo, sobreproducción, retrasos en la distribución, producción al final de la línea, frutas y verduras mal formadas, alimentos no vendidos de la industria de servicios, etc.</a:t>
            </a:r>
            <a:endParaRPr lang="en-IE" dirty="0"/>
          </a:p>
        </p:txBody>
      </p:sp>
      <p:sp>
        <p:nvSpPr>
          <p:cNvPr id="5" name="Picture Placeholder 1">
            <a:extLst>
              <a:ext uri="{FF2B5EF4-FFF2-40B4-BE49-F238E27FC236}">
                <a16:creationId xmlns:a16="http://schemas.microsoft.com/office/drawing/2014/main" id="{654FAF26-C498-4C02-93E3-8837986A8DF6}"/>
              </a:ext>
            </a:extLst>
          </p:cNvPr>
          <p:cNvSpPr txBox="1">
            <a:spLocks/>
          </p:cNvSpPr>
          <p:nvPr/>
        </p:nvSpPr>
        <p:spPr>
          <a:xfrm flipH="1">
            <a:off x="6612270" y="0"/>
            <a:ext cx="5651292" cy="6261962"/>
          </a:xfrm>
          <a:custGeom>
            <a:avLst/>
            <a:gdLst>
              <a:gd name="connsiteX0" fmla="*/ 0 w 5651292"/>
              <a:gd name="connsiteY0" fmla="*/ 0 h 6261962"/>
              <a:gd name="connsiteX1" fmla="*/ 5651292 w 5651292"/>
              <a:gd name="connsiteY1" fmla="*/ 0 h 6261962"/>
              <a:gd name="connsiteX2" fmla="*/ 5611959 w 5651292"/>
              <a:gd name="connsiteY2" fmla="*/ 316053 h 6261962"/>
              <a:gd name="connsiteX3" fmla="*/ 4724771 w 5651292"/>
              <a:gd name="connsiteY3" fmla="*/ 2858766 h 6261962"/>
              <a:gd name="connsiteX4" fmla="*/ 4548337 w 5651292"/>
              <a:gd name="connsiteY4" fmla="*/ 3145034 h 6261962"/>
              <a:gd name="connsiteX5" fmla="*/ 4552310 w 5651292"/>
              <a:gd name="connsiteY5" fmla="*/ 3145034 h 6261962"/>
              <a:gd name="connsiteX6" fmla="*/ 4410265 w 5651292"/>
              <a:gd name="connsiteY6" fmla="*/ 3363160 h 6261962"/>
              <a:gd name="connsiteX7" fmla="*/ 4023257 w 5651292"/>
              <a:gd name="connsiteY7" fmla="*/ 3879578 h 6261962"/>
              <a:gd name="connsiteX8" fmla="*/ 3820123 w 5651292"/>
              <a:gd name="connsiteY8" fmla="*/ 4115358 h 6261962"/>
              <a:gd name="connsiteX9" fmla="*/ 3666531 w 5651292"/>
              <a:gd name="connsiteY9" fmla="*/ 4115358 h 6261962"/>
              <a:gd name="connsiteX10" fmla="*/ 3666531 w 5651292"/>
              <a:gd name="connsiteY10" fmla="*/ 4115357 h 6261962"/>
              <a:gd name="connsiteX11" fmla="*/ 3482470 w 5651292"/>
              <a:gd name="connsiteY11" fmla="*/ 4115357 h 6261962"/>
              <a:gd name="connsiteX12" fmla="*/ 3482470 w 5651292"/>
              <a:gd name="connsiteY12" fmla="*/ 4115358 h 6261962"/>
              <a:gd name="connsiteX13" fmla="*/ 3354200 w 5651292"/>
              <a:gd name="connsiteY13" fmla="*/ 4121835 h 6261962"/>
              <a:gd name="connsiteX14" fmla="*/ 2297181 w 5651292"/>
              <a:gd name="connsiteY14" fmla="*/ 4768406 h 6261962"/>
              <a:gd name="connsiteX15" fmla="*/ 2285269 w 5651292"/>
              <a:gd name="connsiteY15" fmla="*/ 4787617 h 6261962"/>
              <a:gd name="connsiteX16" fmla="*/ 2280471 w 5651292"/>
              <a:gd name="connsiteY16" fmla="*/ 4794908 h 6261962"/>
              <a:gd name="connsiteX17" fmla="*/ 2068428 w 5651292"/>
              <a:gd name="connsiteY17" fmla="*/ 5411081 h 6261962"/>
              <a:gd name="connsiteX18" fmla="*/ 2067936 w 5651292"/>
              <a:gd name="connsiteY18" fmla="*/ 5420830 h 6261962"/>
              <a:gd name="connsiteX19" fmla="*/ 2237560 w 5651292"/>
              <a:gd name="connsiteY19" fmla="*/ 5420830 h 6261962"/>
              <a:gd name="connsiteX20" fmla="*/ 2075512 w 5651292"/>
              <a:gd name="connsiteY20" fmla="*/ 5517122 h 6261962"/>
              <a:gd name="connsiteX21" fmla="*/ 279265 w 5651292"/>
              <a:gd name="connsiteY21" fmla="*/ 6207765 h 6261962"/>
              <a:gd name="connsiteX22" fmla="*/ 0 w 5651292"/>
              <a:gd name="connsiteY22" fmla="*/ 6261962 h 626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51292" h="6261962">
                <a:moveTo>
                  <a:pt x="0" y="0"/>
                </a:moveTo>
                <a:lnTo>
                  <a:pt x="5651292" y="0"/>
                </a:lnTo>
                <a:lnTo>
                  <a:pt x="5611959" y="316053"/>
                </a:lnTo>
                <a:cubicBezTo>
                  <a:pt x="5472582" y="1233649"/>
                  <a:pt x="5165591" y="2092978"/>
                  <a:pt x="4724771" y="2858766"/>
                </a:cubicBezTo>
                <a:lnTo>
                  <a:pt x="4548337" y="3145034"/>
                </a:lnTo>
                <a:lnTo>
                  <a:pt x="4552310" y="3145034"/>
                </a:lnTo>
                <a:lnTo>
                  <a:pt x="4410265" y="3363160"/>
                </a:lnTo>
                <a:cubicBezTo>
                  <a:pt x="4288760" y="3541562"/>
                  <a:pt x="4159590" y="3713876"/>
                  <a:pt x="4023257" y="3879578"/>
                </a:cubicBezTo>
                <a:lnTo>
                  <a:pt x="3820123" y="4115358"/>
                </a:lnTo>
                <a:lnTo>
                  <a:pt x="3666531" y="4115358"/>
                </a:lnTo>
                <a:lnTo>
                  <a:pt x="3666531" y="4115357"/>
                </a:lnTo>
                <a:lnTo>
                  <a:pt x="3482470" y="4115357"/>
                </a:lnTo>
                <a:lnTo>
                  <a:pt x="3482470" y="4115358"/>
                </a:lnTo>
                <a:lnTo>
                  <a:pt x="3354200" y="4121835"/>
                </a:lnTo>
                <a:cubicBezTo>
                  <a:pt x="2911200" y="4166824"/>
                  <a:pt x="2527798" y="4413410"/>
                  <a:pt x="2297181" y="4768406"/>
                </a:cubicBezTo>
                <a:lnTo>
                  <a:pt x="2285269" y="4787617"/>
                </a:lnTo>
                <a:lnTo>
                  <a:pt x="2280471" y="4794908"/>
                </a:lnTo>
                <a:cubicBezTo>
                  <a:pt x="2165997" y="4976836"/>
                  <a:pt x="2091257" y="5186286"/>
                  <a:pt x="2068428" y="5411081"/>
                </a:cubicBezTo>
                <a:lnTo>
                  <a:pt x="2067936" y="5420830"/>
                </a:lnTo>
                <a:lnTo>
                  <a:pt x="2237560" y="5420830"/>
                </a:lnTo>
                <a:lnTo>
                  <a:pt x="2075512" y="5517122"/>
                </a:lnTo>
                <a:cubicBezTo>
                  <a:pt x="1518664" y="5830408"/>
                  <a:pt x="915401" y="6065336"/>
                  <a:pt x="279265" y="6207765"/>
                </a:cubicBezTo>
                <a:lnTo>
                  <a:pt x="0" y="6261962"/>
                </a:lnTo>
                <a:close/>
              </a:path>
            </a:pathLst>
          </a:custGeom>
          <a:ln>
            <a:noFill/>
          </a:ln>
        </p:spPr>
      </p:sp>
    </p:spTree>
    <p:extLst>
      <p:ext uri="{BB962C8B-B14F-4D97-AF65-F5344CB8AC3E}">
        <p14:creationId xmlns:p14="http://schemas.microsoft.com/office/powerpoint/2010/main" val="2055331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C83D31D-1534-4115-9091-F99A4376B7AA}"/>
              </a:ext>
            </a:extLst>
          </p:cNvPr>
          <p:cNvSpPr>
            <a:spLocks noGrp="1"/>
          </p:cNvSpPr>
          <p:nvPr>
            <p:ph type="body" sz="quarter" idx="14"/>
          </p:nvPr>
        </p:nvSpPr>
        <p:spPr>
          <a:xfrm>
            <a:off x="3264542" y="3429000"/>
            <a:ext cx="7875588" cy="3244850"/>
          </a:xfrm>
        </p:spPr>
        <p:txBody>
          <a:bodyPr vert="horz" lIns="91440" tIns="45720" rIns="91440" bIns="45720" rtlCol="0" anchor="t">
            <a:noAutofit/>
          </a:bodyPr>
          <a:lstStyle/>
          <a:p>
            <a:r>
              <a:rPr lang="en-IE" sz="4800" b="1" dirty="0">
                <a:solidFill>
                  <a:srgbClr val="F5C05B"/>
                </a:solidFill>
              </a:rPr>
              <a:t>1. </a:t>
            </a:r>
            <a:r>
              <a:rPr lang="en-IE" sz="4800" b="1" dirty="0" err="1">
                <a:solidFill>
                  <a:srgbClr val="F5C05B"/>
                </a:solidFill>
              </a:rPr>
              <a:t>Servicio</a:t>
            </a:r>
            <a:r>
              <a:rPr lang="en-IE" sz="4800" b="1" dirty="0">
                <a:solidFill>
                  <a:srgbClr val="F5C05B"/>
                </a:solidFill>
              </a:rPr>
              <a:t> de comida y </a:t>
            </a:r>
            <a:r>
              <a:rPr lang="en-IE" sz="4800" b="1" dirty="0" err="1">
                <a:solidFill>
                  <a:srgbClr val="F5C05B"/>
                </a:solidFill>
              </a:rPr>
              <a:t>medio-ambiente</a:t>
            </a:r>
            <a:endParaRPr lang="en-IE" sz="4800" b="1" dirty="0">
              <a:solidFill>
                <a:srgbClr val="F5C05B"/>
              </a:solidFill>
            </a:endParaRPr>
          </a:p>
        </p:txBody>
      </p:sp>
      <p:sp>
        <p:nvSpPr>
          <p:cNvPr id="3" name="TextBox 1">
            <a:extLst>
              <a:ext uri="{FF2B5EF4-FFF2-40B4-BE49-F238E27FC236}">
                <a16:creationId xmlns:a16="http://schemas.microsoft.com/office/drawing/2014/main" id="{6EF23028-63E4-4CA7-A247-A0140C4AE2AF}"/>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MODULO 2</a:t>
            </a:r>
          </a:p>
        </p:txBody>
      </p:sp>
    </p:spTree>
    <p:extLst>
      <p:ext uri="{BB962C8B-B14F-4D97-AF65-F5344CB8AC3E}">
        <p14:creationId xmlns:p14="http://schemas.microsoft.com/office/powerpoint/2010/main" val="752666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A649C1-3C10-467B-BC5F-B054C8043125}"/>
              </a:ext>
            </a:extLst>
          </p:cNvPr>
          <p:cNvSpPr>
            <a:spLocks noGrp="1"/>
          </p:cNvSpPr>
          <p:nvPr>
            <p:ph type="body" sz="quarter" idx="19"/>
          </p:nvPr>
        </p:nvSpPr>
        <p:spPr/>
        <p:txBody>
          <a:bodyPr/>
          <a:lstStyle/>
          <a:p>
            <a:pPr algn="ctr"/>
            <a:r>
              <a:rPr lang="es-ES" b="1" dirty="0"/>
              <a:t>Las 3 categorías principales de desperdicio de alimentos</a:t>
            </a:r>
            <a:endParaRPr lang="en-IE" b="1" dirty="0"/>
          </a:p>
        </p:txBody>
      </p:sp>
      <p:pic>
        <p:nvPicPr>
          <p:cNvPr id="4" name="Picture 3" descr="pie 1">
            <a:extLst>
              <a:ext uri="{FF2B5EF4-FFF2-40B4-BE49-F238E27FC236}">
                <a16:creationId xmlns:a16="http://schemas.microsoft.com/office/drawing/2014/main" id="{DF717190-631B-4C7C-8EC5-00CAF9E714B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646335" y="2228519"/>
            <a:ext cx="4724400" cy="384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668AFD97-D917-4389-90EE-5A4BA465FBA8}"/>
              </a:ext>
            </a:extLst>
          </p:cNvPr>
          <p:cNvSpPr txBox="1"/>
          <p:nvPr/>
        </p:nvSpPr>
        <p:spPr>
          <a:xfrm>
            <a:off x="2235586" y="1813810"/>
            <a:ext cx="2162755" cy="1569660"/>
          </a:xfrm>
          <a:prstGeom prst="rect">
            <a:avLst/>
          </a:prstGeom>
          <a:noFill/>
        </p:spPr>
        <p:txBody>
          <a:bodyPr wrap="square" rtlCol="0">
            <a:spAutoFit/>
          </a:bodyPr>
          <a:lstStyle/>
          <a:p>
            <a:pPr algn="ctr"/>
            <a:r>
              <a:rPr lang="en-US" sz="2400" b="1" dirty="0">
                <a:solidFill>
                  <a:schemeClr val="accent4">
                    <a:lumMod val="75000"/>
                  </a:schemeClr>
                </a:solidFill>
              </a:rPr>
              <a:t>20% </a:t>
            </a:r>
          </a:p>
          <a:p>
            <a:pPr algn="ctr"/>
            <a:r>
              <a:rPr lang="en-US" sz="2400" b="1" dirty="0" err="1">
                <a:solidFill>
                  <a:schemeClr val="accent4">
                    <a:lumMod val="75000"/>
                  </a:schemeClr>
                </a:solidFill>
              </a:rPr>
              <a:t>desperdicio</a:t>
            </a:r>
            <a:r>
              <a:rPr lang="en-US" sz="2400" b="1" dirty="0">
                <a:solidFill>
                  <a:schemeClr val="accent4">
                    <a:lumMod val="75000"/>
                  </a:schemeClr>
                </a:solidFill>
              </a:rPr>
              <a:t> inevitable de </a:t>
            </a:r>
            <a:r>
              <a:rPr lang="en-US" sz="2400" b="1" dirty="0" err="1">
                <a:solidFill>
                  <a:schemeClr val="accent4">
                    <a:lumMod val="75000"/>
                  </a:schemeClr>
                </a:solidFill>
              </a:rPr>
              <a:t>alimentos</a:t>
            </a:r>
            <a:endParaRPr lang="en-IE" sz="2400" b="1" dirty="0">
              <a:solidFill>
                <a:schemeClr val="accent4">
                  <a:lumMod val="75000"/>
                </a:schemeClr>
              </a:solidFill>
            </a:endParaRPr>
          </a:p>
        </p:txBody>
      </p:sp>
      <p:sp>
        <p:nvSpPr>
          <p:cNvPr id="6" name="TextBox 5">
            <a:extLst>
              <a:ext uri="{FF2B5EF4-FFF2-40B4-BE49-F238E27FC236}">
                <a16:creationId xmlns:a16="http://schemas.microsoft.com/office/drawing/2014/main" id="{5F55B63B-A2C2-4924-AB69-25F295B0CDFB}"/>
              </a:ext>
            </a:extLst>
          </p:cNvPr>
          <p:cNvSpPr txBox="1"/>
          <p:nvPr/>
        </p:nvSpPr>
        <p:spPr>
          <a:xfrm>
            <a:off x="1852654" y="4259361"/>
            <a:ext cx="2289976" cy="1938992"/>
          </a:xfrm>
          <a:prstGeom prst="rect">
            <a:avLst/>
          </a:prstGeom>
          <a:noFill/>
        </p:spPr>
        <p:txBody>
          <a:bodyPr wrap="square" rtlCol="0">
            <a:spAutoFit/>
          </a:bodyPr>
          <a:lstStyle/>
          <a:p>
            <a:pPr algn="ctr"/>
            <a:r>
              <a:rPr lang="en-US" sz="2400" b="1" dirty="0">
                <a:solidFill>
                  <a:srgbClr val="5E5E5E"/>
                </a:solidFill>
              </a:rPr>
              <a:t>20% </a:t>
            </a:r>
          </a:p>
          <a:p>
            <a:pPr algn="ctr"/>
            <a:r>
              <a:rPr lang="en-US" sz="2400" b="1" dirty="0" err="1">
                <a:solidFill>
                  <a:srgbClr val="5E5E5E"/>
                </a:solidFill>
              </a:rPr>
              <a:t>desperdicio</a:t>
            </a:r>
            <a:r>
              <a:rPr lang="en-US" sz="2400" b="1" dirty="0">
                <a:solidFill>
                  <a:srgbClr val="5E5E5E"/>
                </a:solidFill>
              </a:rPr>
              <a:t> de </a:t>
            </a:r>
            <a:r>
              <a:rPr lang="en-US" sz="2400" b="1" dirty="0" err="1">
                <a:solidFill>
                  <a:srgbClr val="5E5E5E"/>
                </a:solidFill>
              </a:rPr>
              <a:t>alimentos</a:t>
            </a:r>
            <a:r>
              <a:rPr lang="en-US" sz="2400" b="1" dirty="0">
                <a:solidFill>
                  <a:srgbClr val="5E5E5E"/>
                </a:solidFill>
              </a:rPr>
              <a:t> </a:t>
            </a:r>
            <a:r>
              <a:rPr lang="en-US" sz="2400" b="1" dirty="0" err="1">
                <a:solidFill>
                  <a:srgbClr val="5E5E5E"/>
                </a:solidFill>
              </a:rPr>
              <a:t>potencialmente</a:t>
            </a:r>
            <a:r>
              <a:rPr lang="en-US" sz="2400" b="1" dirty="0">
                <a:solidFill>
                  <a:srgbClr val="5E5E5E"/>
                </a:solidFill>
              </a:rPr>
              <a:t> evitable</a:t>
            </a:r>
            <a:endParaRPr lang="en-IE" sz="2400" b="1" dirty="0">
              <a:solidFill>
                <a:srgbClr val="5E5E5E"/>
              </a:solidFill>
            </a:endParaRPr>
          </a:p>
        </p:txBody>
      </p:sp>
      <p:sp>
        <p:nvSpPr>
          <p:cNvPr id="7" name="TextBox 6">
            <a:extLst>
              <a:ext uri="{FF2B5EF4-FFF2-40B4-BE49-F238E27FC236}">
                <a16:creationId xmlns:a16="http://schemas.microsoft.com/office/drawing/2014/main" id="{4ADFCB68-5C57-489D-9C1C-1C612BC0012D}"/>
              </a:ext>
            </a:extLst>
          </p:cNvPr>
          <p:cNvSpPr txBox="1"/>
          <p:nvPr/>
        </p:nvSpPr>
        <p:spPr>
          <a:xfrm>
            <a:off x="8049371" y="3166895"/>
            <a:ext cx="2417196" cy="1569660"/>
          </a:xfrm>
          <a:prstGeom prst="rect">
            <a:avLst/>
          </a:prstGeom>
          <a:noFill/>
        </p:spPr>
        <p:txBody>
          <a:bodyPr wrap="square" rtlCol="0">
            <a:spAutoFit/>
          </a:bodyPr>
          <a:lstStyle/>
          <a:p>
            <a:pPr algn="ctr"/>
            <a:r>
              <a:rPr lang="en-US" sz="2400" b="1" dirty="0">
                <a:solidFill>
                  <a:srgbClr val="406F70"/>
                </a:solidFill>
              </a:rPr>
              <a:t>60% </a:t>
            </a:r>
          </a:p>
          <a:p>
            <a:pPr algn="ctr"/>
            <a:r>
              <a:rPr lang="en-US" sz="2400" b="1" dirty="0" err="1">
                <a:solidFill>
                  <a:srgbClr val="406F70"/>
                </a:solidFill>
              </a:rPr>
              <a:t>desperdicio</a:t>
            </a:r>
            <a:r>
              <a:rPr lang="en-US" sz="2400" b="1" dirty="0">
                <a:solidFill>
                  <a:srgbClr val="406F70"/>
                </a:solidFill>
              </a:rPr>
              <a:t> de </a:t>
            </a:r>
            <a:r>
              <a:rPr lang="en-US" sz="2400" b="1" dirty="0" err="1">
                <a:solidFill>
                  <a:srgbClr val="406F70"/>
                </a:solidFill>
              </a:rPr>
              <a:t>alimentos</a:t>
            </a:r>
            <a:r>
              <a:rPr lang="en-US" sz="2400" b="1" dirty="0">
                <a:solidFill>
                  <a:srgbClr val="406F70"/>
                </a:solidFill>
              </a:rPr>
              <a:t> evitable</a:t>
            </a:r>
            <a:endParaRPr lang="en-IE" sz="2400" b="1" dirty="0">
              <a:solidFill>
                <a:srgbClr val="406F70"/>
              </a:solidFill>
            </a:endParaRPr>
          </a:p>
        </p:txBody>
      </p:sp>
    </p:spTree>
    <p:extLst>
      <p:ext uri="{BB962C8B-B14F-4D97-AF65-F5344CB8AC3E}">
        <p14:creationId xmlns:p14="http://schemas.microsoft.com/office/powerpoint/2010/main" val="31249654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Bananas">
            <a:extLst>
              <a:ext uri="{FF2B5EF4-FFF2-40B4-BE49-F238E27FC236}">
                <a16:creationId xmlns:a16="http://schemas.microsoft.com/office/drawing/2014/main" id="{816BB041-33D6-49F7-8D8D-468BE18E577B}"/>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8E3C6514-2D91-4894-835E-3A73D2618228}"/>
              </a:ext>
            </a:extLst>
          </p:cNvPr>
          <p:cNvSpPr>
            <a:spLocks noGrp="1"/>
          </p:cNvSpPr>
          <p:nvPr>
            <p:ph type="body" sz="quarter" idx="19"/>
          </p:nvPr>
        </p:nvSpPr>
        <p:spPr>
          <a:xfrm>
            <a:off x="372265" y="547666"/>
            <a:ext cx="5279028" cy="697353"/>
          </a:xfrm>
        </p:spPr>
        <p:txBody>
          <a:bodyPr>
            <a:normAutofit fontScale="85000" lnSpcReduction="10000"/>
          </a:bodyPr>
          <a:lstStyle/>
          <a:p>
            <a:r>
              <a:rPr lang="en-US" b="1" dirty="0" err="1">
                <a:solidFill>
                  <a:srgbClr val="085156"/>
                </a:solidFill>
              </a:rPr>
              <a:t>Descripcion</a:t>
            </a:r>
            <a:r>
              <a:rPr lang="en-US" b="1" dirty="0">
                <a:solidFill>
                  <a:srgbClr val="085156"/>
                </a:solidFill>
              </a:rPr>
              <a:t> de </a:t>
            </a:r>
            <a:r>
              <a:rPr lang="en-US" b="1" dirty="0" err="1">
                <a:solidFill>
                  <a:srgbClr val="085156"/>
                </a:solidFill>
              </a:rPr>
              <a:t>las</a:t>
            </a:r>
            <a:r>
              <a:rPr lang="en-US" b="1" dirty="0">
                <a:solidFill>
                  <a:srgbClr val="085156"/>
                </a:solidFill>
              </a:rPr>
              <a:t> 3 </a:t>
            </a:r>
            <a:r>
              <a:rPr lang="en-US" b="1" dirty="0" err="1">
                <a:solidFill>
                  <a:srgbClr val="085156"/>
                </a:solidFill>
              </a:rPr>
              <a:t>categorías</a:t>
            </a:r>
            <a:r>
              <a:rPr lang="en-US" b="1" dirty="0">
                <a:solidFill>
                  <a:srgbClr val="085156"/>
                </a:solidFill>
              </a:rPr>
              <a:t>:</a:t>
            </a:r>
            <a:endParaRPr lang="en-IE" b="1" dirty="0">
              <a:solidFill>
                <a:srgbClr val="085156"/>
              </a:solidFill>
            </a:endParaRPr>
          </a:p>
        </p:txBody>
      </p:sp>
      <p:sp>
        <p:nvSpPr>
          <p:cNvPr id="4" name="Text Placeholder 3">
            <a:extLst>
              <a:ext uri="{FF2B5EF4-FFF2-40B4-BE49-F238E27FC236}">
                <a16:creationId xmlns:a16="http://schemas.microsoft.com/office/drawing/2014/main" id="{B770BB94-70FD-450A-AC5E-8772C6DD3ED2}"/>
              </a:ext>
            </a:extLst>
          </p:cNvPr>
          <p:cNvSpPr>
            <a:spLocks noGrp="1"/>
          </p:cNvSpPr>
          <p:nvPr>
            <p:ph type="body" sz="quarter" idx="20"/>
          </p:nvPr>
        </p:nvSpPr>
        <p:spPr>
          <a:xfrm>
            <a:off x="0" y="1245019"/>
            <a:ext cx="7389549" cy="4121519"/>
          </a:xfrm>
        </p:spPr>
        <p:txBody>
          <a:bodyPr/>
          <a:lstStyle/>
          <a:p>
            <a:pPr>
              <a:spcBef>
                <a:spcPct val="50000"/>
              </a:spcBef>
            </a:pPr>
            <a:r>
              <a:rPr lang="es-ES" altLang="en-US" b="1" dirty="0">
                <a:solidFill>
                  <a:srgbClr val="406F70"/>
                </a:solidFill>
              </a:rPr>
              <a:t>60% evitable: </a:t>
            </a:r>
            <a:r>
              <a:rPr lang="es-ES" altLang="en-US" dirty="0">
                <a:solidFill>
                  <a:srgbClr val="406F70"/>
                </a:solidFill>
              </a:rPr>
              <a:t>sobras de platos, frutas y verduras que se han caído, artículos con fecha de vencimiento, existencias dañadas que no se pueden usar debido a la salud y la seguridad, etc.</a:t>
            </a:r>
          </a:p>
          <a:p>
            <a:pPr>
              <a:spcBef>
                <a:spcPct val="50000"/>
              </a:spcBef>
            </a:pPr>
            <a:r>
              <a:rPr lang="en-IE" altLang="en-US" b="1" dirty="0"/>
              <a:t>20% </a:t>
            </a:r>
            <a:r>
              <a:rPr lang="en-IE" altLang="en-US" b="1" dirty="0" err="1"/>
              <a:t>potencialmente</a:t>
            </a:r>
            <a:r>
              <a:rPr lang="en-IE" altLang="en-US" b="1" dirty="0"/>
              <a:t> evitable: </a:t>
            </a:r>
            <a:r>
              <a:rPr lang="en-IE" altLang="en-US" dirty="0" err="1"/>
              <a:t>sobras</a:t>
            </a:r>
            <a:r>
              <a:rPr lang="en-IE" altLang="en-US" dirty="0"/>
              <a:t> de pan </a:t>
            </a:r>
            <a:r>
              <a:rPr lang="en-IE" altLang="en-US" dirty="0" err="1"/>
              <a:t>convertidas</a:t>
            </a:r>
            <a:r>
              <a:rPr lang="en-IE" altLang="en-US" dirty="0"/>
              <a:t> </a:t>
            </a:r>
            <a:r>
              <a:rPr lang="en-IE" altLang="en-US" dirty="0" err="1"/>
              <a:t>en</a:t>
            </a:r>
            <a:r>
              <a:rPr lang="en-IE" altLang="en-US" dirty="0"/>
              <a:t> pan </a:t>
            </a:r>
            <a:r>
              <a:rPr lang="en-IE" altLang="en-US" dirty="0" err="1"/>
              <a:t>rallado</a:t>
            </a:r>
            <a:r>
              <a:rPr lang="en-IE" altLang="en-US" dirty="0"/>
              <a:t>, </a:t>
            </a:r>
            <a:r>
              <a:rPr lang="en-IE" altLang="en-US" dirty="0" err="1"/>
              <a:t>recortes</a:t>
            </a:r>
            <a:r>
              <a:rPr lang="en-IE" altLang="en-US" dirty="0"/>
              <a:t> de </a:t>
            </a:r>
            <a:r>
              <a:rPr lang="en-IE" altLang="en-US" dirty="0" err="1"/>
              <a:t>verduras</a:t>
            </a:r>
            <a:r>
              <a:rPr lang="en-IE" altLang="en-US" dirty="0"/>
              <a:t> </a:t>
            </a:r>
            <a:r>
              <a:rPr lang="en-IE" altLang="en-US" dirty="0" err="1"/>
              <a:t>utilizados</a:t>
            </a:r>
            <a:r>
              <a:rPr lang="en-IE" altLang="en-US" dirty="0"/>
              <a:t> para </a:t>
            </a:r>
            <a:r>
              <a:rPr lang="en-IE" altLang="en-US" dirty="0" err="1"/>
              <a:t>caldos</a:t>
            </a:r>
            <a:r>
              <a:rPr lang="en-IE" altLang="en-US" dirty="0"/>
              <a:t> y </a:t>
            </a:r>
            <a:r>
              <a:rPr lang="en-IE" altLang="en-US" dirty="0" err="1"/>
              <a:t>sopas</a:t>
            </a:r>
            <a:r>
              <a:rPr lang="en-IE" altLang="en-US" dirty="0"/>
              <a:t>, </a:t>
            </a:r>
            <a:r>
              <a:rPr lang="en-IE" altLang="en-US" dirty="0" err="1"/>
              <a:t>huesos</a:t>
            </a:r>
            <a:r>
              <a:rPr lang="en-IE" altLang="en-US" dirty="0"/>
              <a:t> de carne y </a:t>
            </a:r>
            <a:r>
              <a:rPr lang="en-IE" altLang="en-US" dirty="0" err="1"/>
              <a:t>pescado</a:t>
            </a:r>
            <a:r>
              <a:rPr lang="en-IE" altLang="en-US" dirty="0"/>
              <a:t> </a:t>
            </a:r>
            <a:r>
              <a:rPr lang="en-IE" altLang="en-US" dirty="0" err="1"/>
              <a:t>utilizados</a:t>
            </a:r>
            <a:r>
              <a:rPr lang="en-IE" altLang="en-US" dirty="0"/>
              <a:t> para </a:t>
            </a:r>
            <a:r>
              <a:rPr lang="en-IE" altLang="en-US" dirty="0" err="1"/>
              <a:t>caldos</a:t>
            </a:r>
            <a:r>
              <a:rPr lang="en-IE" altLang="en-US" dirty="0"/>
              <a:t>, </a:t>
            </a:r>
            <a:r>
              <a:rPr lang="en-IE" altLang="en-US" dirty="0" err="1"/>
              <a:t>mantequilla</a:t>
            </a:r>
            <a:r>
              <a:rPr lang="en-IE" altLang="en-US" dirty="0"/>
              <a:t> </a:t>
            </a:r>
            <a:r>
              <a:rPr lang="en-IE" altLang="en-US" dirty="0" err="1"/>
              <a:t>desechada</a:t>
            </a:r>
            <a:r>
              <a:rPr lang="en-IE" altLang="en-US" dirty="0"/>
              <a:t> para </a:t>
            </a:r>
            <a:r>
              <a:rPr lang="en-IE" altLang="en-US" dirty="0" err="1"/>
              <a:t>cocinar</a:t>
            </a:r>
            <a:r>
              <a:rPr lang="en-IE" altLang="en-US" dirty="0"/>
              <a:t>, </a:t>
            </a:r>
            <a:r>
              <a:rPr lang="en-IE" altLang="en-US" dirty="0" err="1"/>
              <a:t>frutas</a:t>
            </a:r>
            <a:r>
              <a:rPr lang="en-IE" altLang="en-US" dirty="0"/>
              <a:t> </a:t>
            </a:r>
            <a:r>
              <a:rPr lang="en-IE" altLang="en-US" dirty="0" err="1"/>
              <a:t>viejas</a:t>
            </a:r>
            <a:r>
              <a:rPr lang="en-IE" altLang="en-US" dirty="0"/>
              <a:t> para </a:t>
            </a:r>
            <a:r>
              <a:rPr lang="en-IE" altLang="en-US" dirty="0" err="1"/>
              <a:t>mermeladas</a:t>
            </a:r>
            <a:r>
              <a:rPr lang="en-IE" altLang="en-US" dirty="0"/>
              <a:t> y </a:t>
            </a:r>
            <a:r>
              <a:rPr lang="en-IE" altLang="en-US" dirty="0" err="1"/>
              <a:t>batidos</a:t>
            </a:r>
            <a:r>
              <a:rPr lang="en-IE" altLang="en-US" dirty="0"/>
              <a:t>, </a:t>
            </a:r>
            <a:r>
              <a:rPr lang="en-IE" altLang="en-US" dirty="0" err="1"/>
              <a:t>encurtidos</a:t>
            </a:r>
            <a:r>
              <a:rPr lang="en-IE" altLang="en-US" dirty="0"/>
              <a:t> o </a:t>
            </a:r>
            <a:r>
              <a:rPr lang="en-IE" altLang="en-US" dirty="0" err="1"/>
              <a:t>productos</a:t>
            </a:r>
            <a:r>
              <a:rPr lang="en-IE" altLang="en-US" dirty="0"/>
              <a:t> </a:t>
            </a:r>
            <a:r>
              <a:rPr lang="en-IE" altLang="en-US" dirty="0" err="1"/>
              <a:t>fermentados</a:t>
            </a:r>
            <a:r>
              <a:rPr lang="en-IE" altLang="en-US" dirty="0"/>
              <a:t>, etc.</a:t>
            </a:r>
          </a:p>
          <a:p>
            <a:pPr>
              <a:spcBef>
                <a:spcPct val="50000"/>
              </a:spcBef>
            </a:pPr>
            <a:r>
              <a:rPr lang="es-ES" altLang="en-US" b="1" dirty="0">
                <a:solidFill>
                  <a:srgbClr val="CC9131"/>
                </a:solidFill>
              </a:rPr>
              <a:t>20% Inevitable: </a:t>
            </a:r>
            <a:r>
              <a:rPr lang="es-ES" altLang="en-US" dirty="0">
                <a:solidFill>
                  <a:srgbClr val="CC9131"/>
                </a:solidFill>
              </a:rPr>
              <a:t>pieles de plátano, huesos de animales (antes o después de usarlos para hacer caldo), desechos de preparación inutilizables (por ejemplo, cáscaras de papa con tierra), etc</a:t>
            </a:r>
            <a:r>
              <a:rPr lang="es-ES" altLang="en-US" b="1" dirty="0">
                <a:solidFill>
                  <a:srgbClr val="CC9131"/>
                </a:solidFill>
              </a:rPr>
              <a:t>.</a:t>
            </a:r>
            <a:endParaRPr lang="en-IE" dirty="0"/>
          </a:p>
        </p:txBody>
      </p:sp>
    </p:spTree>
    <p:extLst>
      <p:ext uri="{BB962C8B-B14F-4D97-AF65-F5344CB8AC3E}">
        <p14:creationId xmlns:p14="http://schemas.microsoft.com/office/powerpoint/2010/main" val="20825985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C3DA287-3419-4B6D-8F90-CB45A299131B}"/>
              </a:ext>
            </a:extLst>
          </p:cNvPr>
          <p:cNvSpPr>
            <a:spLocks noGrp="1"/>
          </p:cNvSpPr>
          <p:nvPr>
            <p:ph type="body" sz="quarter" idx="16"/>
          </p:nvPr>
        </p:nvSpPr>
        <p:spPr>
          <a:xfrm>
            <a:off x="6092042" y="515093"/>
            <a:ext cx="5925292" cy="1249386"/>
          </a:xfrm>
        </p:spPr>
        <p:txBody>
          <a:bodyPr>
            <a:normAutofit fontScale="92500" lnSpcReduction="10000"/>
          </a:bodyPr>
          <a:lstStyle/>
          <a:p>
            <a:pPr algn="l"/>
            <a:r>
              <a:rPr lang="es-ES" b="1" dirty="0">
                <a:solidFill>
                  <a:srgbClr val="F5C05B"/>
                </a:solidFill>
              </a:rPr>
              <a:t>DESTACADO EN EL REINO UNIDO</a:t>
            </a:r>
          </a:p>
          <a:p>
            <a:pPr algn="l"/>
            <a:r>
              <a:rPr lang="es-ES" sz="2600" b="1" dirty="0">
                <a:solidFill>
                  <a:srgbClr val="406F70"/>
                </a:solidFill>
              </a:rPr>
              <a:t>¿Qué está sucediendo con el desperdicio de alimentos en </a:t>
            </a:r>
            <a:r>
              <a:rPr lang="en-US" sz="2600" b="1" dirty="0">
                <a:solidFill>
                  <a:srgbClr val="406F70"/>
                </a:solidFill>
              </a:rPr>
              <a:t>UK?</a:t>
            </a:r>
            <a:endParaRPr lang="en-IE" sz="2600" b="1" dirty="0">
              <a:solidFill>
                <a:srgbClr val="406F70"/>
              </a:solidFill>
            </a:endParaRPr>
          </a:p>
        </p:txBody>
      </p:sp>
      <p:sp>
        <p:nvSpPr>
          <p:cNvPr id="3" name="Text Placeholder 2">
            <a:extLst>
              <a:ext uri="{FF2B5EF4-FFF2-40B4-BE49-F238E27FC236}">
                <a16:creationId xmlns:a16="http://schemas.microsoft.com/office/drawing/2014/main" id="{E7384C6C-7BE4-4581-A7F7-19965341F5FF}"/>
              </a:ext>
            </a:extLst>
          </p:cNvPr>
          <p:cNvSpPr>
            <a:spLocks noGrp="1"/>
          </p:cNvSpPr>
          <p:nvPr>
            <p:ph type="body" sz="quarter" idx="17"/>
          </p:nvPr>
        </p:nvSpPr>
        <p:spPr/>
        <p:txBody>
          <a:bodyPr/>
          <a:lstStyle/>
          <a:p>
            <a:r>
              <a:rPr lang="es-ES" altLang="en-US" b="1" dirty="0">
                <a:solidFill>
                  <a:srgbClr val="406F70"/>
                </a:solidFill>
              </a:rPr>
              <a:t>Cada año se descartan 15 millones de toneladas de alimentos solo en el Reino Unido.</a:t>
            </a:r>
          </a:p>
          <a:p>
            <a:r>
              <a:rPr lang="es-ES" altLang="en-US" dirty="0">
                <a:solidFill>
                  <a:srgbClr val="406F70"/>
                </a:solidFill>
              </a:rPr>
              <a:t>Es preocupante que se desechen casi 4 millones de toneladas a pesar de que todavía son comestibles.</a:t>
            </a:r>
          </a:p>
          <a:p>
            <a:r>
              <a:rPr lang="es-ES" altLang="en-US" dirty="0">
                <a:solidFill>
                  <a:srgbClr val="406F70"/>
                </a:solidFill>
              </a:rPr>
              <a:t>Además del desperdicio real de alimentos, también se desperdician los costos de la energía para producir, transportar, almacenar y eliminar los alimentos.</a:t>
            </a:r>
            <a:endParaRPr lang="en-IE" dirty="0"/>
          </a:p>
        </p:txBody>
      </p:sp>
      <p:pic>
        <p:nvPicPr>
          <p:cNvPr id="8" name="Picture Placeholder 7" descr="A picture containing dish&#10;&#10;Description automatically generated">
            <a:extLst>
              <a:ext uri="{FF2B5EF4-FFF2-40B4-BE49-F238E27FC236}">
                <a16:creationId xmlns:a16="http://schemas.microsoft.com/office/drawing/2014/main" id="{9CB95308-4BBA-4A66-9746-730F1E7CA48A}"/>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0304647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608A1D-5963-47A4-B37F-A603D85575ED}"/>
              </a:ext>
            </a:extLst>
          </p:cNvPr>
          <p:cNvSpPr>
            <a:spLocks noGrp="1"/>
          </p:cNvSpPr>
          <p:nvPr>
            <p:ph type="body" sz="quarter" idx="16"/>
          </p:nvPr>
        </p:nvSpPr>
        <p:spPr>
          <a:xfrm>
            <a:off x="6096000" y="155864"/>
            <a:ext cx="5501648" cy="1506681"/>
          </a:xfrm>
        </p:spPr>
        <p:txBody>
          <a:bodyPr>
            <a:normAutofit/>
          </a:bodyPr>
          <a:lstStyle/>
          <a:p>
            <a:pPr algn="l"/>
            <a:r>
              <a:rPr lang="en-US" sz="2800" b="1" dirty="0">
                <a:solidFill>
                  <a:srgbClr val="F5C05B"/>
                </a:solidFill>
              </a:rPr>
              <a:t>ENFOQUE EN IRLANDA</a:t>
            </a:r>
          </a:p>
          <a:p>
            <a:pPr algn="l"/>
            <a:r>
              <a:rPr lang="es-ES" sz="2400" b="1" dirty="0">
                <a:solidFill>
                  <a:srgbClr val="406F70"/>
                </a:solidFill>
              </a:rPr>
              <a:t>¿Qué está sucediendo con el desperdicio de alimentos en </a:t>
            </a:r>
            <a:r>
              <a:rPr lang="en-US" sz="2400" b="1" dirty="0" err="1">
                <a:solidFill>
                  <a:srgbClr val="406F70"/>
                </a:solidFill>
              </a:rPr>
              <a:t>Irlanda</a:t>
            </a:r>
            <a:r>
              <a:rPr lang="en-US" sz="2400" b="1" dirty="0">
                <a:solidFill>
                  <a:srgbClr val="406F70"/>
                </a:solidFill>
              </a:rPr>
              <a:t>?</a:t>
            </a:r>
            <a:endParaRPr lang="en-IE" sz="2400" b="1" dirty="0">
              <a:solidFill>
                <a:srgbClr val="406F70"/>
              </a:solidFill>
            </a:endParaRPr>
          </a:p>
        </p:txBody>
      </p:sp>
      <p:sp>
        <p:nvSpPr>
          <p:cNvPr id="3" name="Text Placeholder 2">
            <a:extLst>
              <a:ext uri="{FF2B5EF4-FFF2-40B4-BE49-F238E27FC236}">
                <a16:creationId xmlns:a16="http://schemas.microsoft.com/office/drawing/2014/main" id="{4304A26C-60B8-4765-93E9-8EC5FC91F17A}"/>
              </a:ext>
            </a:extLst>
          </p:cNvPr>
          <p:cNvSpPr>
            <a:spLocks noGrp="1"/>
          </p:cNvSpPr>
          <p:nvPr>
            <p:ph type="body" sz="quarter" idx="17"/>
          </p:nvPr>
        </p:nvSpPr>
        <p:spPr>
          <a:xfrm>
            <a:off x="5367647" y="1901123"/>
            <a:ext cx="6824353" cy="3947440"/>
          </a:xfrm>
        </p:spPr>
        <p:txBody>
          <a:bodyPr/>
          <a:lstStyle/>
          <a:p>
            <a:pPr algn="l">
              <a:spcBef>
                <a:spcPct val="50000"/>
              </a:spcBef>
            </a:pPr>
            <a:r>
              <a:rPr lang="es-ES" altLang="en-US" dirty="0">
                <a:solidFill>
                  <a:srgbClr val="085156"/>
                </a:solidFill>
                <a:cs typeface="Arial" panose="020B0604020202020204" pitchFamily="34" charset="0"/>
              </a:rPr>
              <a:t>Cada año, las empresas de Irlanda generan alrededor de 750.000 toneladas de residuos orgánicos.</a:t>
            </a:r>
          </a:p>
          <a:p>
            <a:pPr marL="342900" indent="-342900" algn="l">
              <a:spcBef>
                <a:spcPct val="50000"/>
              </a:spcBef>
              <a:buFontTx/>
              <a:buChar char="-"/>
            </a:pPr>
            <a:r>
              <a:rPr lang="es-ES" altLang="en-US" dirty="0">
                <a:solidFill>
                  <a:srgbClr val="085156"/>
                </a:solidFill>
                <a:cs typeface="Arial" panose="020B0604020202020204" pitchFamily="34" charset="0"/>
              </a:rPr>
              <a:t>De esto, más de 300.000 provienen de empresas comerciales (por ejemplo, venta minorista de alimentos, hoteles, venta al por mayor de alimentos, hospitales, restaurantes, etc.)</a:t>
            </a:r>
          </a:p>
          <a:p>
            <a:pPr marL="342900" indent="-342900" algn="l">
              <a:spcBef>
                <a:spcPct val="50000"/>
              </a:spcBef>
              <a:buFontTx/>
              <a:buChar char="-"/>
            </a:pPr>
            <a:r>
              <a:rPr lang="es-ES" altLang="en-US" dirty="0">
                <a:solidFill>
                  <a:srgbClr val="085156"/>
                </a:solidFill>
                <a:cs typeface="Arial" panose="020B0604020202020204" pitchFamily="34" charset="0"/>
              </a:rPr>
              <a:t>Más de 400.000 toneladas son generadas por el sector de producción industrial de alimentos.</a:t>
            </a:r>
          </a:p>
          <a:p>
            <a:pPr algn="l">
              <a:spcBef>
                <a:spcPct val="50000"/>
              </a:spcBef>
            </a:pPr>
            <a:r>
              <a:rPr lang="es-ES" altLang="en-US" dirty="0">
                <a:solidFill>
                  <a:srgbClr val="085156"/>
                </a:solidFill>
                <a:cs typeface="Arial" panose="020B0604020202020204" pitchFamily="34" charset="0"/>
              </a:rPr>
              <a:t>(Consulte la siguiente diapositiva para ver el desglose por tipo de salida)</a:t>
            </a:r>
          </a:p>
        </p:txBody>
      </p:sp>
      <p:pic>
        <p:nvPicPr>
          <p:cNvPr id="6" name="Picture Placeholder 5">
            <a:extLst>
              <a:ext uri="{FF2B5EF4-FFF2-40B4-BE49-F238E27FC236}">
                <a16:creationId xmlns:a16="http://schemas.microsoft.com/office/drawing/2014/main" id="{58A6CD19-ADCF-41A9-BBB1-06B1A4A46D7B}"/>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a:off x="0" y="0"/>
            <a:ext cx="5651292" cy="6261962"/>
          </a:xfrm>
        </p:spPr>
      </p:pic>
    </p:spTree>
    <p:extLst>
      <p:ext uri="{BB962C8B-B14F-4D97-AF65-F5344CB8AC3E}">
        <p14:creationId xmlns:p14="http://schemas.microsoft.com/office/powerpoint/2010/main" val="14989567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D3EFF2-F7BB-4E74-9368-B9F3604DE96F}"/>
              </a:ext>
            </a:extLst>
          </p:cNvPr>
          <p:cNvSpPr>
            <a:spLocks noGrp="1"/>
          </p:cNvSpPr>
          <p:nvPr>
            <p:ph type="body" sz="quarter" idx="19"/>
          </p:nvPr>
        </p:nvSpPr>
        <p:spPr>
          <a:xfrm>
            <a:off x="579603" y="352426"/>
            <a:ext cx="8857251" cy="1077790"/>
          </a:xfrm>
        </p:spPr>
        <p:txBody>
          <a:bodyPr>
            <a:normAutofit lnSpcReduction="10000"/>
          </a:bodyPr>
          <a:lstStyle/>
          <a:p>
            <a:r>
              <a:rPr lang="es-ES" b="1" dirty="0"/>
              <a:t>Los principales sectores donde se generan residuos alimentarios en Irlanda.</a:t>
            </a:r>
            <a:endParaRPr lang="en-US" b="1" dirty="0"/>
          </a:p>
        </p:txBody>
      </p:sp>
      <p:pic>
        <p:nvPicPr>
          <p:cNvPr id="4" name="Picture 3">
            <a:extLst>
              <a:ext uri="{FF2B5EF4-FFF2-40B4-BE49-F238E27FC236}">
                <a16:creationId xmlns:a16="http://schemas.microsoft.com/office/drawing/2014/main" id="{CC1E5AEB-731B-4179-9D39-C15EC57755AA}"/>
              </a:ext>
            </a:extLst>
          </p:cNvPr>
          <p:cNvPicPr/>
          <p:nvPr/>
        </p:nvPicPr>
        <p:blipFill rotWithShape="1">
          <a:blip r:embed="rId2" cstate="screen">
            <a:extLst>
              <a:ext uri="{28A0092B-C50C-407E-A947-70E740481C1C}">
                <a14:useLocalDpi xmlns:a14="http://schemas.microsoft.com/office/drawing/2010/main"/>
              </a:ext>
            </a:extLst>
          </a:blip>
          <a:srcRect/>
          <a:stretch/>
        </p:blipFill>
        <p:spPr>
          <a:xfrm>
            <a:off x="1454288" y="1813810"/>
            <a:ext cx="8290560" cy="4401313"/>
          </a:xfrm>
          <a:prstGeom prst="rect">
            <a:avLst/>
          </a:prstGeom>
        </p:spPr>
      </p:pic>
      <p:sp>
        <p:nvSpPr>
          <p:cNvPr id="5" name="Text Box 4">
            <a:extLst>
              <a:ext uri="{FF2B5EF4-FFF2-40B4-BE49-F238E27FC236}">
                <a16:creationId xmlns:a16="http://schemas.microsoft.com/office/drawing/2014/main" id="{D96BD98F-70C8-42C1-B751-DF6ED0AD5ED9}"/>
              </a:ext>
            </a:extLst>
          </p:cNvPr>
          <p:cNvSpPr txBox="1"/>
          <p:nvPr/>
        </p:nvSpPr>
        <p:spPr>
          <a:xfrm rot="18777926">
            <a:off x="2185870" y="5228646"/>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dirty="0">
                <a:solidFill>
                  <a:srgbClr val="FFFFFF"/>
                </a:solidFill>
                <a:effectLst/>
                <a:latin typeface="Source Sans 3"/>
                <a:ea typeface="Meiryo" panose="020B0604030504040204" pitchFamily="34" charset="-128"/>
                <a:cs typeface="Times New Roman" panose="02020603050405020304" pitchFamily="18" charset="0"/>
              </a:rPr>
              <a:t>Hotel</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Box 5">
            <a:extLst>
              <a:ext uri="{FF2B5EF4-FFF2-40B4-BE49-F238E27FC236}">
                <a16:creationId xmlns:a16="http://schemas.microsoft.com/office/drawing/2014/main" id="{48B33B28-A5BA-4E00-AB3B-80FCBA2FAE7B}"/>
              </a:ext>
            </a:extLst>
          </p:cNvPr>
          <p:cNvSpPr txBox="1"/>
          <p:nvPr/>
        </p:nvSpPr>
        <p:spPr>
          <a:xfrm rot="18777926">
            <a:off x="2849697" y="5203750"/>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dirty="0">
                <a:solidFill>
                  <a:srgbClr val="FFFFFF"/>
                </a:solidFill>
                <a:effectLst/>
                <a:latin typeface="Source Sans 3"/>
                <a:ea typeface="Meiryo" panose="020B0604030504040204" pitchFamily="34" charset="-128"/>
                <a:cs typeface="Times New Roman" panose="02020603050405020304" pitchFamily="18" charset="0"/>
              </a:rPr>
              <a:t>Food Retail</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 Box 6">
            <a:extLst>
              <a:ext uri="{FF2B5EF4-FFF2-40B4-BE49-F238E27FC236}">
                <a16:creationId xmlns:a16="http://schemas.microsoft.com/office/drawing/2014/main" id="{0A8D1BE7-1DE8-4471-A693-EB087B415839}"/>
              </a:ext>
            </a:extLst>
          </p:cNvPr>
          <p:cNvSpPr txBox="1"/>
          <p:nvPr/>
        </p:nvSpPr>
        <p:spPr>
          <a:xfrm rot="18777926">
            <a:off x="3416059" y="5203751"/>
            <a:ext cx="1311159"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a:solidFill>
                  <a:srgbClr val="FFFFFF"/>
                </a:solidFill>
                <a:effectLst/>
                <a:latin typeface="Source Sans 3"/>
                <a:ea typeface="Meiryo" panose="020B0604030504040204" pitchFamily="34" charset="-128"/>
                <a:cs typeface="Times New Roman" panose="02020603050405020304" pitchFamily="18" charset="0"/>
              </a:rPr>
              <a:t>Restaurant &amp; Bars</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7">
            <a:extLst>
              <a:ext uri="{FF2B5EF4-FFF2-40B4-BE49-F238E27FC236}">
                <a16:creationId xmlns:a16="http://schemas.microsoft.com/office/drawing/2014/main" id="{D2D94AEA-C905-431C-942D-1F304FCDCD43}"/>
              </a:ext>
            </a:extLst>
          </p:cNvPr>
          <p:cNvSpPr txBox="1"/>
          <p:nvPr/>
        </p:nvSpPr>
        <p:spPr>
          <a:xfrm rot="18777926">
            <a:off x="4170243" y="5251482"/>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a:solidFill>
                  <a:srgbClr val="FFFFFF"/>
                </a:solidFill>
                <a:effectLst/>
                <a:latin typeface="Source Sans 3"/>
                <a:ea typeface="Meiryo" panose="020B0604030504040204" pitchFamily="34" charset="-128"/>
                <a:cs typeface="Times New Roman" panose="02020603050405020304" pitchFamily="18" charset="0"/>
              </a:rPr>
              <a:t>Offices</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 Box 8">
            <a:extLst>
              <a:ext uri="{FF2B5EF4-FFF2-40B4-BE49-F238E27FC236}">
                <a16:creationId xmlns:a16="http://schemas.microsoft.com/office/drawing/2014/main" id="{1FFDA886-A5F7-44D1-A340-7AFFE76E24DA}"/>
              </a:ext>
            </a:extLst>
          </p:cNvPr>
          <p:cNvSpPr txBox="1"/>
          <p:nvPr/>
        </p:nvSpPr>
        <p:spPr>
          <a:xfrm rot="18777926">
            <a:off x="4960056" y="5203751"/>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a:solidFill>
                  <a:srgbClr val="FFFFFF"/>
                </a:solidFill>
                <a:effectLst/>
                <a:latin typeface="Source Sans 3"/>
                <a:ea typeface="Meiryo" panose="020B0604030504040204" pitchFamily="34" charset="-128"/>
                <a:cs typeface="Times New Roman" panose="02020603050405020304" pitchFamily="18" charset="0"/>
              </a:rPr>
              <a:t>Hospitals</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 Box 10">
            <a:extLst>
              <a:ext uri="{FF2B5EF4-FFF2-40B4-BE49-F238E27FC236}">
                <a16:creationId xmlns:a16="http://schemas.microsoft.com/office/drawing/2014/main" id="{EC1B510D-FF43-4ABD-BF2F-542F3AF521A2}"/>
              </a:ext>
            </a:extLst>
          </p:cNvPr>
          <p:cNvSpPr txBox="1"/>
          <p:nvPr/>
        </p:nvSpPr>
        <p:spPr>
          <a:xfrm rot="18777926">
            <a:off x="5699246" y="5165493"/>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a:solidFill>
                  <a:srgbClr val="FFFFFF"/>
                </a:solidFill>
                <a:effectLst/>
                <a:latin typeface="Source Sans 3"/>
                <a:ea typeface="Meiryo" panose="020B0604030504040204" pitchFamily="34" charset="-128"/>
                <a:cs typeface="Times New Roman" panose="02020603050405020304" pitchFamily="18" charset="0"/>
              </a:rPr>
              <a:t>Education</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 Box 11">
            <a:extLst>
              <a:ext uri="{FF2B5EF4-FFF2-40B4-BE49-F238E27FC236}">
                <a16:creationId xmlns:a16="http://schemas.microsoft.com/office/drawing/2014/main" id="{C1FE2EC8-C87A-46CD-9DC8-3F6B99D88116}"/>
              </a:ext>
            </a:extLst>
          </p:cNvPr>
          <p:cNvSpPr txBox="1"/>
          <p:nvPr/>
        </p:nvSpPr>
        <p:spPr>
          <a:xfrm rot="18777926">
            <a:off x="6404369" y="5140598"/>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dirty="0">
                <a:solidFill>
                  <a:srgbClr val="FFFFFF"/>
                </a:solidFill>
                <a:effectLst/>
                <a:latin typeface="Source Sans 3"/>
                <a:ea typeface="Meiryo" panose="020B0604030504040204" pitchFamily="34" charset="-128"/>
                <a:cs typeface="Times New Roman" panose="02020603050405020304" pitchFamily="18" charset="0"/>
              </a:rPr>
              <a:t>Food Wholesale</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 Box 14">
            <a:extLst>
              <a:ext uri="{FF2B5EF4-FFF2-40B4-BE49-F238E27FC236}">
                <a16:creationId xmlns:a16="http://schemas.microsoft.com/office/drawing/2014/main" id="{69FDC457-3685-4DA6-BFB1-5869D92FB681}"/>
              </a:ext>
            </a:extLst>
          </p:cNvPr>
          <p:cNvSpPr txBox="1"/>
          <p:nvPr/>
        </p:nvSpPr>
        <p:spPr>
          <a:xfrm rot="18777926">
            <a:off x="6512861" y="5376662"/>
            <a:ext cx="179260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a:solidFill>
                  <a:srgbClr val="FFFFFF"/>
                </a:solidFill>
                <a:effectLst/>
                <a:latin typeface="Source Sans 3"/>
                <a:ea typeface="Meiryo" panose="020B0604030504040204" pitchFamily="34" charset="-128"/>
                <a:cs typeface="Times New Roman" panose="02020603050405020304" pitchFamily="18" charset="0"/>
              </a:rPr>
              <a:t>Transport &amp; Communication</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 Box 15">
            <a:extLst>
              <a:ext uri="{FF2B5EF4-FFF2-40B4-BE49-F238E27FC236}">
                <a16:creationId xmlns:a16="http://schemas.microsoft.com/office/drawing/2014/main" id="{0D6C137B-F88A-43D3-B409-C60BAFA4FB64}"/>
              </a:ext>
            </a:extLst>
          </p:cNvPr>
          <p:cNvSpPr txBox="1"/>
          <p:nvPr/>
        </p:nvSpPr>
        <p:spPr>
          <a:xfrm rot="18777926">
            <a:off x="7769764" y="5165493"/>
            <a:ext cx="1138555" cy="56261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100" b="1" dirty="0">
                <a:solidFill>
                  <a:srgbClr val="FFFFFF"/>
                </a:solidFill>
                <a:effectLst/>
                <a:latin typeface="Source Sans 3"/>
                <a:ea typeface="Meiryo" panose="020B0604030504040204" pitchFamily="34" charset="-128"/>
                <a:cs typeface="Times New Roman" panose="02020603050405020304" pitchFamily="18" charset="0"/>
              </a:rPr>
              <a:t>General Retail</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TextBox 2">
            <a:extLst>
              <a:ext uri="{FF2B5EF4-FFF2-40B4-BE49-F238E27FC236}">
                <a16:creationId xmlns:a16="http://schemas.microsoft.com/office/drawing/2014/main" id="{23ECB656-065C-43A7-88F5-389DD5312C07}"/>
              </a:ext>
            </a:extLst>
          </p:cNvPr>
          <p:cNvSpPr txBox="1"/>
          <p:nvPr/>
        </p:nvSpPr>
        <p:spPr>
          <a:xfrm>
            <a:off x="6862368" y="6389077"/>
            <a:ext cx="5083447" cy="538609"/>
          </a:xfrm>
          <a:prstGeom prst="rect">
            <a:avLst/>
          </a:prstGeom>
          <a:noFill/>
        </p:spPr>
        <p:txBody>
          <a:bodyPr wrap="square" rtlCol="0">
            <a:spAutoFit/>
          </a:bodyPr>
          <a:lstStyle/>
          <a:p>
            <a:r>
              <a:rPr lang="en-US" sz="1100" dirty="0"/>
              <a:t>(source: </a:t>
            </a:r>
            <a:r>
              <a:rPr lang="en-US" sz="1100" dirty="0">
                <a:hlinkClick r:id="rId3"/>
              </a:rPr>
              <a:t>https://stopfoodwaste.ie/resources/business/food-waste-in-your-business</a:t>
            </a:r>
            <a:r>
              <a:rPr lang="en-US" sz="1100" dirty="0"/>
              <a:t> )</a:t>
            </a:r>
            <a:endParaRPr lang="en-IE" sz="1100" dirty="0"/>
          </a:p>
          <a:p>
            <a:endParaRPr lang="en-IE" dirty="0"/>
          </a:p>
        </p:txBody>
      </p:sp>
      <p:sp>
        <p:nvSpPr>
          <p:cNvPr id="14" name="TextBox 13">
            <a:extLst>
              <a:ext uri="{FF2B5EF4-FFF2-40B4-BE49-F238E27FC236}">
                <a16:creationId xmlns:a16="http://schemas.microsoft.com/office/drawing/2014/main" id="{39CBA710-B2CD-4F71-AD4E-1C70699DE372}"/>
              </a:ext>
            </a:extLst>
          </p:cNvPr>
          <p:cNvSpPr txBox="1"/>
          <p:nvPr/>
        </p:nvSpPr>
        <p:spPr>
          <a:xfrm>
            <a:off x="3721795" y="1396747"/>
            <a:ext cx="3615076" cy="646331"/>
          </a:xfrm>
          <a:prstGeom prst="rect">
            <a:avLst/>
          </a:prstGeom>
          <a:solidFill>
            <a:srgbClr val="F5C05B"/>
          </a:solidFill>
        </p:spPr>
        <p:txBody>
          <a:bodyPr wrap="square" rtlCol="0">
            <a:spAutoFit/>
          </a:bodyPr>
          <a:lstStyle/>
          <a:p>
            <a:r>
              <a:rPr lang="en-US" b="1" dirty="0">
                <a:solidFill>
                  <a:schemeClr val="bg1"/>
                </a:solidFill>
                <a:latin typeface="DIN Condensed"/>
                <a:ea typeface="Calibri" panose="020F0502020204030204" pitchFamily="34" charset="0"/>
                <a:cs typeface="Times New Roman" panose="02020603050405020304" pitchFamily="18" charset="0"/>
              </a:rPr>
              <a:t>SECTORES PRODUCTORES DE RESIDUOS ALIMENTARIOS</a:t>
            </a:r>
            <a:endParaRPr lang="en-IE" sz="18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931159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C303ED-0780-4915-88CC-7DAA8C5A9DEB}"/>
              </a:ext>
            </a:extLst>
          </p:cNvPr>
          <p:cNvSpPr>
            <a:spLocks noGrp="1"/>
          </p:cNvSpPr>
          <p:nvPr>
            <p:ph type="body" sz="quarter" idx="13"/>
          </p:nvPr>
        </p:nvSpPr>
        <p:spPr/>
        <p:txBody>
          <a:bodyPr/>
          <a:lstStyle/>
          <a:p>
            <a:r>
              <a:rPr lang="en-US" b="1" dirty="0" err="1">
                <a:solidFill>
                  <a:srgbClr val="406F70"/>
                </a:solidFill>
              </a:rPr>
              <a:t>Desechos</a:t>
            </a:r>
            <a:r>
              <a:rPr lang="en-US" b="1" dirty="0">
                <a:solidFill>
                  <a:srgbClr val="406F70"/>
                </a:solidFill>
              </a:rPr>
              <a:t> </a:t>
            </a:r>
            <a:r>
              <a:rPr lang="en-US" b="1" dirty="0" err="1">
                <a:solidFill>
                  <a:srgbClr val="406F70"/>
                </a:solidFill>
              </a:rPr>
              <a:t>alimentarios</a:t>
            </a:r>
            <a:r>
              <a:rPr lang="en-US" b="1" dirty="0">
                <a:solidFill>
                  <a:srgbClr val="406F70"/>
                </a:solidFill>
              </a:rPr>
              <a:t> </a:t>
            </a:r>
            <a:r>
              <a:rPr lang="en-US" b="1" dirty="0"/>
              <a:t>= </a:t>
            </a:r>
            <a:r>
              <a:rPr lang="en-US" b="1" dirty="0" err="1">
                <a:solidFill>
                  <a:srgbClr val="F5C05B"/>
                </a:solidFill>
              </a:rPr>
              <a:t>Desperdicio</a:t>
            </a:r>
            <a:r>
              <a:rPr lang="en-US" b="1" dirty="0">
                <a:solidFill>
                  <a:srgbClr val="F5C05B"/>
                </a:solidFill>
              </a:rPr>
              <a:t> de </a:t>
            </a:r>
            <a:r>
              <a:rPr lang="en-US" b="1" dirty="0" err="1">
                <a:solidFill>
                  <a:srgbClr val="F5C05B"/>
                </a:solidFill>
              </a:rPr>
              <a:t>dinero</a:t>
            </a:r>
            <a:endParaRPr lang="en-IE" b="1" dirty="0">
              <a:solidFill>
                <a:srgbClr val="F5C05B"/>
              </a:solidFill>
            </a:endParaRPr>
          </a:p>
        </p:txBody>
      </p:sp>
      <p:sp>
        <p:nvSpPr>
          <p:cNvPr id="3" name="Text Placeholder 2">
            <a:extLst>
              <a:ext uri="{FF2B5EF4-FFF2-40B4-BE49-F238E27FC236}">
                <a16:creationId xmlns:a16="http://schemas.microsoft.com/office/drawing/2014/main" id="{200CD13E-8BE6-4D97-9D07-E08CECE9512B}"/>
              </a:ext>
            </a:extLst>
          </p:cNvPr>
          <p:cNvSpPr>
            <a:spLocks noGrp="1"/>
          </p:cNvSpPr>
          <p:nvPr>
            <p:ph type="body" sz="quarter" idx="14"/>
          </p:nvPr>
        </p:nvSpPr>
        <p:spPr>
          <a:xfrm>
            <a:off x="914400" y="954492"/>
            <a:ext cx="12192000" cy="590599"/>
          </a:xfrm>
        </p:spPr>
        <p:txBody>
          <a:bodyPr/>
          <a:lstStyle/>
          <a:p>
            <a:r>
              <a:rPr lang="es-ES" b="1" dirty="0">
                <a:solidFill>
                  <a:srgbClr val="085156"/>
                </a:solidFill>
              </a:rPr>
              <a:t>¿Está sucediendo esto en su negocio de servicio de alimentos</a:t>
            </a:r>
            <a:r>
              <a:rPr lang="en-US" b="1" dirty="0">
                <a:solidFill>
                  <a:srgbClr val="085156"/>
                </a:solidFill>
              </a:rPr>
              <a:t>?</a:t>
            </a:r>
            <a:endParaRPr lang="en-IE" b="1" dirty="0">
              <a:solidFill>
                <a:srgbClr val="085156"/>
              </a:solidFill>
            </a:endParaRPr>
          </a:p>
        </p:txBody>
      </p:sp>
      <p:sp>
        <p:nvSpPr>
          <p:cNvPr id="4" name="Picture Placeholder 3">
            <a:extLst>
              <a:ext uri="{FF2B5EF4-FFF2-40B4-BE49-F238E27FC236}">
                <a16:creationId xmlns:a16="http://schemas.microsoft.com/office/drawing/2014/main" id="{E8633B1D-9487-4651-B2B9-1E6781CC0442}"/>
              </a:ext>
            </a:extLst>
          </p:cNvPr>
          <p:cNvSpPr>
            <a:spLocks noGrp="1"/>
          </p:cNvSpPr>
          <p:nvPr>
            <p:ph type="pic" sz="quarter" idx="15"/>
          </p:nvPr>
        </p:nvSpPr>
        <p:spPr/>
      </p:sp>
      <p:sp>
        <p:nvSpPr>
          <p:cNvPr id="6" name="Oval 5">
            <a:extLst>
              <a:ext uri="{FF2B5EF4-FFF2-40B4-BE49-F238E27FC236}">
                <a16:creationId xmlns:a16="http://schemas.microsoft.com/office/drawing/2014/main" id="{6BFB4418-6907-41A1-8A52-057E7F939207}"/>
              </a:ext>
            </a:extLst>
          </p:cNvPr>
          <p:cNvSpPr/>
          <p:nvPr/>
        </p:nvSpPr>
        <p:spPr>
          <a:xfrm>
            <a:off x="276977" y="783401"/>
            <a:ext cx="1790700" cy="1281397"/>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WATCH</a:t>
            </a:r>
            <a:r>
              <a:rPr lang="en-US" dirty="0"/>
              <a:t> </a:t>
            </a:r>
            <a:endParaRPr lang="en-IE" dirty="0"/>
          </a:p>
        </p:txBody>
      </p:sp>
      <p:sp>
        <p:nvSpPr>
          <p:cNvPr id="7" name="TextBox 6">
            <a:extLst>
              <a:ext uri="{FF2B5EF4-FFF2-40B4-BE49-F238E27FC236}">
                <a16:creationId xmlns:a16="http://schemas.microsoft.com/office/drawing/2014/main" id="{491A61F7-65F4-4100-87AE-C6CA7E74AE36}"/>
              </a:ext>
            </a:extLst>
          </p:cNvPr>
          <p:cNvSpPr txBox="1"/>
          <p:nvPr/>
        </p:nvSpPr>
        <p:spPr>
          <a:xfrm>
            <a:off x="351842" y="6028398"/>
            <a:ext cx="4295775" cy="523220"/>
          </a:xfrm>
          <a:prstGeom prst="rect">
            <a:avLst/>
          </a:prstGeom>
          <a:noFill/>
        </p:spPr>
        <p:txBody>
          <a:bodyPr wrap="square" rtlCol="0">
            <a:spAutoFit/>
          </a:bodyPr>
          <a:lstStyle/>
          <a:p>
            <a:r>
              <a:rPr lang="en-IE" sz="1400" dirty="0" err="1">
                <a:hlinkClick r:id="rId3"/>
              </a:rPr>
              <a:t>foodwaste</a:t>
            </a:r>
            <a:r>
              <a:rPr lang="en-IE" sz="1400" dirty="0">
                <a:hlinkClick r:id="rId3"/>
              </a:rPr>
              <a:t> = money waste – YouTube</a:t>
            </a:r>
            <a:endParaRPr lang="en-IE" sz="1400" dirty="0"/>
          </a:p>
          <a:p>
            <a:endParaRPr lang="en-IE" sz="1400" dirty="0"/>
          </a:p>
        </p:txBody>
      </p:sp>
      <p:sp>
        <p:nvSpPr>
          <p:cNvPr id="8" name="TextBox 7">
            <a:extLst>
              <a:ext uri="{FF2B5EF4-FFF2-40B4-BE49-F238E27FC236}">
                <a16:creationId xmlns:a16="http://schemas.microsoft.com/office/drawing/2014/main" id="{8EF433A5-698D-4346-9F33-6AC4457FAEDE}"/>
              </a:ext>
            </a:extLst>
          </p:cNvPr>
          <p:cNvSpPr txBox="1"/>
          <p:nvPr/>
        </p:nvSpPr>
        <p:spPr>
          <a:xfrm>
            <a:off x="9156653" y="1564960"/>
            <a:ext cx="2971800" cy="5262979"/>
          </a:xfrm>
          <a:prstGeom prst="rect">
            <a:avLst/>
          </a:prstGeom>
          <a:noFill/>
        </p:spPr>
        <p:txBody>
          <a:bodyPr wrap="square" rtlCol="0">
            <a:spAutoFit/>
          </a:bodyPr>
          <a:lstStyle/>
          <a:p>
            <a:pPr algn="ctr"/>
            <a:r>
              <a:rPr lang="es-ES" sz="2400" dirty="0">
                <a:solidFill>
                  <a:srgbClr val="406F70"/>
                </a:solidFill>
              </a:rPr>
              <a:t>Este es un video cómico producido por Monaghan Co. Council en Irlanda para alentar a las empresas de servicios de alimentos a prevenir el desperdicio de alimentos en la fuente. Con el mensaje ... </a:t>
            </a:r>
            <a:r>
              <a:rPr lang="en-US" sz="2400" b="1" i="0" dirty="0" err="1">
                <a:solidFill>
                  <a:srgbClr val="406F70"/>
                </a:solidFill>
                <a:effectLst/>
              </a:rPr>
              <a:t>Menos</a:t>
            </a:r>
            <a:r>
              <a:rPr lang="en-US" sz="2400" b="1" i="0" dirty="0">
                <a:solidFill>
                  <a:srgbClr val="406F70"/>
                </a:solidFill>
                <a:effectLst/>
              </a:rPr>
              <a:t> </a:t>
            </a:r>
            <a:r>
              <a:rPr lang="en-US" sz="2400" b="1" i="0" dirty="0" err="1">
                <a:solidFill>
                  <a:srgbClr val="406F70"/>
                </a:solidFill>
                <a:effectLst/>
              </a:rPr>
              <a:t>desechos</a:t>
            </a:r>
            <a:r>
              <a:rPr lang="en-US" sz="2400" b="1" i="0" dirty="0">
                <a:solidFill>
                  <a:srgbClr val="406F70"/>
                </a:solidFill>
                <a:effectLst/>
              </a:rPr>
              <a:t> </a:t>
            </a:r>
            <a:r>
              <a:rPr lang="en-US" sz="2400" b="1" i="0" dirty="0" err="1">
                <a:solidFill>
                  <a:srgbClr val="406F70"/>
                </a:solidFill>
                <a:effectLst/>
              </a:rPr>
              <a:t>alimentarios</a:t>
            </a:r>
            <a:r>
              <a:rPr lang="en-US" sz="2400" b="1" i="0" dirty="0">
                <a:solidFill>
                  <a:srgbClr val="406F70"/>
                </a:solidFill>
                <a:effectLst/>
              </a:rPr>
              <a:t> = mayors </a:t>
            </a:r>
            <a:r>
              <a:rPr lang="en-US" sz="2400" b="1" i="0" dirty="0" err="1">
                <a:solidFill>
                  <a:srgbClr val="406F70"/>
                </a:solidFill>
                <a:effectLst/>
              </a:rPr>
              <a:t>beneficios</a:t>
            </a:r>
            <a:endParaRPr lang="en-IE" sz="2400" b="1" dirty="0">
              <a:solidFill>
                <a:srgbClr val="406F70"/>
              </a:solidFill>
            </a:endParaRPr>
          </a:p>
        </p:txBody>
      </p:sp>
      <p:pic>
        <p:nvPicPr>
          <p:cNvPr id="10" name="Online Media 9" title="foodwaste = money waste">
            <a:hlinkClick r:id="" action="ppaction://media"/>
            <a:extLst>
              <a:ext uri="{FF2B5EF4-FFF2-40B4-BE49-F238E27FC236}">
                <a16:creationId xmlns:a16="http://schemas.microsoft.com/office/drawing/2014/main" id="{8AF11C8D-A8E7-4F12-A2A5-B721D4A25881}"/>
              </a:ext>
            </a:extLst>
          </p:cNvPr>
          <p:cNvPicPr>
            <a:picLocks noRot="1" noChangeAspect="1"/>
          </p:cNvPicPr>
          <p:nvPr>
            <a:videoFile r:link="rId1"/>
          </p:nvPr>
        </p:nvPicPr>
        <p:blipFill>
          <a:blip r:embed="rId4"/>
          <a:stretch>
            <a:fillRect/>
          </a:stretch>
        </p:blipFill>
        <p:spPr>
          <a:xfrm>
            <a:off x="3116424" y="1855050"/>
            <a:ext cx="5733435" cy="3515432"/>
          </a:xfrm>
          <a:prstGeom prst="rect">
            <a:avLst/>
          </a:prstGeom>
        </p:spPr>
      </p:pic>
    </p:spTree>
    <p:extLst>
      <p:ext uri="{BB962C8B-B14F-4D97-AF65-F5344CB8AC3E}">
        <p14:creationId xmlns:p14="http://schemas.microsoft.com/office/powerpoint/2010/main" val="2421069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279B87-67DA-48FC-8A1A-EBE2CB301DFB}"/>
              </a:ext>
            </a:extLst>
          </p:cNvPr>
          <p:cNvSpPr>
            <a:spLocks noGrp="1"/>
          </p:cNvSpPr>
          <p:nvPr>
            <p:ph type="body" sz="quarter" idx="19"/>
          </p:nvPr>
        </p:nvSpPr>
        <p:spPr>
          <a:xfrm>
            <a:off x="241962" y="156964"/>
            <a:ext cx="9176647" cy="1014372"/>
          </a:xfrm>
          <a:solidFill>
            <a:srgbClr val="F5C05B"/>
          </a:solidFill>
        </p:spPr>
        <p:style>
          <a:lnRef idx="1">
            <a:schemeClr val="accent4"/>
          </a:lnRef>
          <a:fillRef idx="3">
            <a:schemeClr val="accent4"/>
          </a:fillRef>
          <a:effectRef idx="2">
            <a:schemeClr val="accent4"/>
          </a:effectRef>
          <a:fontRef idx="minor">
            <a:schemeClr val="lt1"/>
          </a:fontRef>
        </p:style>
        <p:txBody>
          <a:bodyPr>
            <a:normAutofit lnSpcReduction="10000"/>
          </a:bodyPr>
          <a:lstStyle/>
          <a:p>
            <a:r>
              <a:rPr lang="es-ES" b="1" dirty="0"/>
              <a:t>Punto de partida para abordar: conozca la jerarquía de recuperación de alimentos</a:t>
            </a:r>
            <a:endParaRPr lang="en-IE" b="1" dirty="0"/>
          </a:p>
        </p:txBody>
      </p:sp>
      <p:pic>
        <p:nvPicPr>
          <p:cNvPr id="4" name="Picture 3" descr="chart 2">
            <a:extLst>
              <a:ext uri="{FF2B5EF4-FFF2-40B4-BE49-F238E27FC236}">
                <a16:creationId xmlns:a16="http://schemas.microsoft.com/office/drawing/2014/main" id="{07D6BB92-4183-4DF2-BA66-742020D4FE5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356940" y="1340147"/>
            <a:ext cx="48768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E560B743-EF01-464E-9750-1E97E171EB87}"/>
              </a:ext>
            </a:extLst>
          </p:cNvPr>
          <p:cNvSpPr txBox="1"/>
          <p:nvPr/>
        </p:nvSpPr>
        <p:spPr>
          <a:xfrm rot="21356760">
            <a:off x="6035041" y="1754562"/>
            <a:ext cx="3061252" cy="369332"/>
          </a:xfrm>
          <a:prstGeom prst="rect">
            <a:avLst/>
          </a:prstGeom>
          <a:noFill/>
        </p:spPr>
        <p:txBody>
          <a:bodyPr wrap="square" rtlCol="0">
            <a:spAutoFit/>
          </a:bodyPr>
          <a:lstStyle/>
          <a:p>
            <a:pPr algn="ctr"/>
            <a:r>
              <a:rPr lang="es-ES" b="1" dirty="0">
                <a:solidFill>
                  <a:srgbClr val="F5C05B"/>
                </a:solidFill>
              </a:rPr>
              <a:t>Reducción de la fuente</a:t>
            </a:r>
            <a:endParaRPr lang="en-IE" b="1" dirty="0">
              <a:solidFill>
                <a:srgbClr val="F5C05B"/>
              </a:solidFill>
            </a:endParaRPr>
          </a:p>
        </p:txBody>
      </p:sp>
      <p:sp>
        <p:nvSpPr>
          <p:cNvPr id="7" name="TextBox 6">
            <a:extLst>
              <a:ext uri="{FF2B5EF4-FFF2-40B4-BE49-F238E27FC236}">
                <a16:creationId xmlns:a16="http://schemas.microsoft.com/office/drawing/2014/main" id="{3D76B68E-03C8-40E4-AF87-20D7A33AAE3A}"/>
              </a:ext>
            </a:extLst>
          </p:cNvPr>
          <p:cNvSpPr txBox="1"/>
          <p:nvPr/>
        </p:nvSpPr>
        <p:spPr>
          <a:xfrm rot="21366894">
            <a:off x="6115922" y="2323569"/>
            <a:ext cx="4239774" cy="369332"/>
          </a:xfrm>
          <a:prstGeom prst="rect">
            <a:avLst/>
          </a:prstGeom>
          <a:noFill/>
        </p:spPr>
        <p:txBody>
          <a:bodyPr wrap="square" rtlCol="0">
            <a:spAutoFit/>
          </a:bodyPr>
          <a:lstStyle/>
          <a:p>
            <a:r>
              <a:rPr lang="es-ES" b="1" dirty="0">
                <a:solidFill>
                  <a:srgbClr val="F5C05B"/>
                </a:solidFill>
              </a:rPr>
              <a:t>Alimentar a las personas hambrientas</a:t>
            </a:r>
            <a:endParaRPr lang="en-IE" b="1" dirty="0">
              <a:solidFill>
                <a:srgbClr val="F5C05B"/>
              </a:solidFill>
            </a:endParaRPr>
          </a:p>
        </p:txBody>
      </p:sp>
      <p:sp>
        <p:nvSpPr>
          <p:cNvPr id="8" name="TextBox 7">
            <a:extLst>
              <a:ext uri="{FF2B5EF4-FFF2-40B4-BE49-F238E27FC236}">
                <a16:creationId xmlns:a16="http://schemas.microsoft.com/office/drawing/2014/main" id="{952B91BC-7CFA-4E77-A492-3D9B7F9B8A61}"/>
              </a:ext>
            </a:extLst>
          </p:cNvPr>
          <p:cNvSpPr txBox="1"/>
          <p:nvPr/>
        </p:nvSpPr>
        <p:spPr>
          <a:xfrm rot="21383441">
            <a:off x="6291786" y="3009598"/>
            <a:ext cx="3118290" cy="369332"/>
          </a:xfrm>
          <a:prstGeom prst="rect">
            <a:avLst/>
          </a:prstGeom>
          <a:noFill/>
        </p:spPr>
        <p:txBody>
          <a:bodyPr wrap="square" rtlCol="0">
            <a:spAutoFit/>
          </a:bodyPr>
          <a:lstStyle/>
          <a:p>
            <a:pPr algn="ctr"/>
            <a:r>
              <a:rPr lang="en-US" b="1" dirty="0" err="1">
                <a:solidFill>
                  <a:srgbClr val="F5C05B"/>
                </a:solidFill>
              </a:rPr>
              <a:t>Alimentar</a:t>
            </a:r>
            <a:r>
              <a:rPr lang="en-US" b="1" dirty="0">
                <a:solidFill>
                  <a:srgbClr val="F5C05B"/>
                </a:solidFill>
              </a:rPr>
              <a:t> </a:t>
            </a:r>
            <a:r>
              <a:rPr lang="en-US" b="1" dirty="0" err="1">
                <a:solidFill>
                  <a:srgbClr val="F5C05B"/>
                </a:solidFill>
              </a:rPr>
              <a:t>animales</a:t>
            </a:r>
            <a:endParaRPr lang="en-IE" b="1" dirty="0">
              <a:solidFill>
                <a:srgbClr val="F5C05B"/>
              </a:solidFill>
            </a:endParaRPr>
          </a:p>
        </p:txBody>
      </p:sp>
      <p:sp>
        <p:nvSpPr>
          <p:cNvPr id="9" name="TextBox 8">
            <a:extLst>
              <a:ext uri="{FF2B5EF4-FFF2-40B4-BE49-F238E27FC236}">
                <a16:creationId xmlns:a16="http://schemas.microsoft.com/office/drawing/2014/main" id="{861567B9-BF08-4ABC-BDE2-7CE6F0567A0B}"/>
              </a:ext>
            </a:extLst>
          </p:cNvPr>
          <p:cNvSpPr txBox="1"/>
          <p:nvPr/>
        </p:nvSpPr>
        <p:spPr>
          <a:xfrm rot="21302874">
            <a:off x="6965208" y="3569603"/>
            <a:ext cx="1846009" cy="369332"/>
          </a:xfrm>
          <a:prstGeom prst="rect">
            <a:avLst/>
          </a:prstGeom>
          <a:noFill/>
        </p:spPr>
        <p:txBody>
          <a:bodyPr wrap="square" rtlCol="0">
            <a:spAutoFit/>
          </a:bodyPr>
          <a:lstStyle/>
          <a:p>
            <a:pPr algn="ctr"/>
            <a:r>
              <a:rPr lang="en-US" b="1" dirty="0" err="1">
                <a:solidFill>
                  <a:srgbClr val="F5C05B"/>
                </a:solidFill>
              </a:rPr>
              <a:t>Usos</a:t>
            </a:r>
            <a:r>
              <a:rPr lang="en-US" b="1" dirty="0">
                <a:solidFill>
                  <a:srgbClr val="F5C05B"/>
                </a:solidFill>
              </a:rPr>
              <a:t> </a:t>
            </a:r>
            <a:r>
              <a:rPr lang="en-US" b="1" dirty="0" err="1">
                <a:solidFill>
                  <a:srgbClr val="F5C05B"/>
                </a:solidFill>
              </a:rPr>
              <a:t>industriales</a:t>
            </a:r>
            <a:endParaRPr lang="en-IE" b="1" dirty="0">
              <a:solidFill>
                <a:srgbClr val="F5C05B"/>
              </a:solidFill>
            </a:endParaRPr>
          </a:p>
        </p:txBody>
      </p:sp>
      <p:sp>
        <p:nvSpPr>
          <p:cNvPr id="10" name="TextBox 9">
            <a:extLst>
              <a:ext uri="{FF2B5EF4-FFF2-40B4-BE49-F238E27FC236}">
                <a16:creationId xmlns:a16="http://schemas.microsoft.com/office/drawing/2014/main" id="{13CCD10A-A258-4263-86E8-39A02CC5A395}"/>
              </a:ext>
            </a:extLst>
          </p:cNvPr>
          <p:cNvSpPr txBox="1"/>
          <p:nvPr/>
        </p:nvSpPr>
        <p:spPr>
          <a:xfrm rot="21403909">
            <a:off x="7303665" y="4252913"/>
            <a:ext cx="1510748" cy="369332"/>
          </a:xfrm>
          <a:prstGeom prst="rect">
            <a:avLst/>
          </a:prstGeom>
          <a:noFill/>
        </p:spPr>
        <p:txBody>
          <a:bodyPr wrap="square" rtlCol="0">
            <a:spAutoFit/>
          </a:bodyPr>
          <a:lstStyle/>
          <a:p>
            <a:r>
              <a:rPr lang="en-US" b="1" dirty="0" err="1">
                <a:solidFill>
                  <a:srgbClr val="F5C05B"/>
                </a:solidFill>
              </a:rPr>
              <a:t>Compostaje</a:t>
            </a:r>
            <a:endParaRPr lang="en-IE" b="1" dirty="0">
              <a:solidFill>
                <a:srgbClr val="F5C05B"/>
              </a:solidFill>
            </a:endParaRPr>
          </a:p>
        </p:txBody>
      </p:sp>
      <p:sp>
        <p:nvSpPr>
          <p:cNvPr id="13" name="TextBox 12">
            <a:extLst>
              <a:ext uri="{FF2B5EF4-FFF2-40B4-BE49-F238E27FC236}">
                <a16:creationId xmlns:a16="http://schemas.microsoft.com/office/drawing/2014/main" id="{6CB35FE8-2DE2-440A-8A5F-2E1575E82BA2}"/>
              </a:ext>
            </a:extLst>
          </p:cNvPr>
          <p:cNvSpPr txBox="1"/>
          <p:nvPr/>
        </p:nvSpPr>
        <p:spPr>
          <a:xfrm rot="21281646">
            <a:off x="7482132" y="4909463"/>
            <a:ext cx="1153815" cy="523220"/>
          </a:xfrm>
          <a:prstGeom prst="rect">
            <a:avLst/>
          </a:prstGeom>
          <a:noFill/>
        </p:spPr>
        <p:txBody>
          <a:bodyPr wrap="square" rtlCol="0">
            <a:spAutoFit/>
          </a:bodyPr>
          <a:lstStyle/>
          <a:p>
            <a:r>
              <a:rPr lang="en-US" sz="1400" b="1" dirty="0" err="1">
                <a:solidFill>
                  <a:srgbClr val="F5C05B"/>
                </a:solidFill>
              </a:rPr>
              <a:t>Vertedero</a:t>
            </a:r>
            <a:r>
              <a:rPr lang="en-US" sz="1400" b="1" dirty="0">
                <a:solidFill>
                  <a:srgbClr val="F5C05B"/>
                </a:solidFill>
              </a:rPr>
              <a:t> /</a:t>
            </a:r>
          </a:p>
          <a:p>
            <a:r>
              <a:rPr lang="en-US" sz="1400" b="1" dirty="0" err="1">
                <a:solidFill>
                  <a:srgbClr val="F5C05B"/>
                </a:solidFill>
              </a:rPr>
              <a:t>Incineración</a:t>
            </a:r>
            <a:endParaRPr lang="en-IE" sz="1400" b="1" dirty="0">
              <a:solidFill>
                <a:srgbClr val="F5C05B"/>
              </a:solidFill>
            </a:endParaRPr>
          </a:p>
        </p:txBody>
      </p:sp>
      <p:sp>
        <p:nvSpPr>
          <p:cNvPr id="3" name="TextBox 2">
            <a:extLst>
              <a:ext uri="{FF2B5EF4-FFF2-40B4-BE49-F238E27FC236}">
                <a16:creationId xmlns:a16="http://schemas.microsoft.com/office/drawing/2014/main" id="{1026A2AF-AE6E-4393-90F6-0EDEE2E4F6DF}"/>
              </a:ext>
            </a:extLst>
          </p:cNvPr>
          <p:cNvSpPr txBox="1"/>
          <p:nvPr/>
        </p:nvSpPr>
        <p:spPr>
          <a:xfrm>
            <a:off x="288005" y="1122780"/>
            <a:ext cx="5068935" cy="5262979"/>
          </a:xfrm>
          <a:prstGeom prst="rect">
            <a:avLst/>
          </a:prstGeom>
          <a:noFill/>
        </p:spPr>
        <p:txBody>
          <a:bodyPr wrap="square" rtlCol="0">
            <a:spAutoFit/>
          </a:bodyPr>
          <a:lstStyle/>
          <a:p>
            <a:r>
              <a:rPr lang="es-ES" sz="2400" dirty="0">
                <a:solidFill>
                  <a:srgbClr val="085156"/>
                </a:solidFill>
              </a:rPr>
              <a:t>La Jerarquía de Recuperación de Alimentos prioriza las acciones que las empresas pueden tomar para prevenir y desviar el desperdicio de alimentos. Cada nivel de la jerarquía se centra en diferentes estrategias de gestión del desperdicio de alimentos.</a:t>
            </a:r>
          </a:p>
          <a:p>
            <a:endParaRPr lang="es-ES" sz="2400" dirty="0">
              <a:solidFill>
                <a:srgbClr val="085156"/>
              </a:solidFill>
            </a:endParaRPr>
          </a:p>
          <a:p>
            <a:r>
              <a:rPr lang="es-ES" sz="2400" dirty="0">
                <a:solidFill>
                  <a:srgbClr val="085156"/>
                </a:solidFill>
              </a:rPr>
              <a:t>Los niveles superiores de la jerarquía son las mejores formas de prevenir y desviar el desperdicio de alimentos porque generan los mayores beneficios para el medio ambiente, la sociedad y la economía.</a:t>
            </a:r>
            <a:endParaRPr lang="en-IE" dirty="0"/>
          </a:p>
        </p:txBody>
      </p:sp>
    </p:spTree>
    <p:extLst>
      <p:ext uri="{BB962C8B-B14F-4D97-AF65-F5344CB8AC3E}">
        <p14:creationId xmlns:p14="http://schemas.microsoft.com/office/powerpoint/2010/main" val="36439912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A1C072-E616-478D-AF75-B603561FB68B}"/>
              </a:ext>
            </a:extLst>
          </p:cNvPr>
          <p:cNvSpPr>
            <a:spLocks noGrp="1"/>
          </p:cNvSpPr>
          <p:nvPr>
            <p:ph type="body" sz="quarter" idx="19"/>
          </p:nvPr>
        </p:nvSpPr>
        <p:spPr/>
        <p:txBody>
          <a:bodyPr/>
          <a:lstStyle/>
          <a:p>
            <a:r>
              <a:rPr lang="en-US" b="1" dirty="0" err="1"/>
              <a:t>Gestión</a:t>
            </a:r>
            <a:r>
              <a:rPr lang="en-US" b="1" dirty="0"/>
              <a:t> de </a:t>
            </a:r>
            <a:r>
              <a:rPr lang="en-US" b="1" dirty="0" err="1"/>
              <a:t>residuos</a:t>
            </a:r>
            <a:r>
              <a:rPr lang="en-US" b="1" dirty="0"/>
              <a:t> </a:t>
            </a:r>
            <a:r>
              <a:rPr lang="en-US" b="1" dirty="0" err="1"/>
              <a:t>alimentarios</a:t>
            </a:r>
            <a:endParaRPr lang="en-IE" dirty="0"/>
          </a:p>
        </p:txBody>
      </p:sp>
      <p:sp>
        <p:nvSpPr>
          <p:cNvPr id="4" name="TextBox 3">
            <a:extLst>
              <a:ext uri="{FF2B5EF4-FFF2-40B4-BE49-F238E27FC236}">
                <a16:creationId xmlns:a16="http://schemas.microsoft.com/office/drawing/2014/main" id="{7AE4B20C-5B7F-44B0-AEDE-4DDA7B315868}"/>
              </a:ext>
            </a:extLst>
          </p:cNvPr>
          <p:cNvSpPr txBox="1"/>
          <p:nvPr/>
        </p:nvSpPr>
        <p:spPr>
          <a:xfrm>
            <a:off x="659958" y="1732218"/>
            <a:ext cx="4055165" cy="1754326"/>
          </a:xfrm>
          <a:prstGeom prst="rect">
            <a:avLst/>
          </a:prstGeom>
          <a:noFill/>
        </p:spPr>
        <p:txBody>
          <a:bodyPr wrap="square" rtlCol="0">
            <a:spAutoFit/>
          </a:bodyPr>
          <a:lstStyle/>
          <a:p>
            <a:pPr algn="ctr"/>
            <a:r>
              <a:rPr lang="en-IE" altLang="en-US" sz="1800" b="1" dirty="0">
                <a:solidFill>
                  <a:srgbClr val="17A3A5"/>
                </a:solidFill>
                <a:latin typeface="Arial" panose="020B0604020202020204" pitchFamily="34" charset="0"/>
              </a:rPr>
              <a:t>PREVENCIÓN</a:t>
            </a:r>
          </a:p>
          <a:p>
            <a:pPr algn="ctr"/>
            <a:r>
              <a:rPr lang="es-ES" altLang="en-US" dirty="0">
                <a:solidFill>
                  <a:srgbClr val="085156"/>
                </a:solidFill>
                <a:latin typeface="Arial" panose="020B0604020202020204" pitchFamily="34" charset="0"/>
              </a:rPr>
              <a:t>Reducir los residuos producidos</a:t>
            </a:r>
          </a:p>
          <a:p>
            <a:pPr algn="ctr"/>
            <a:r>
              <a:rPr lang="es-ES" altLang="en-US" dirty="0">
                <a:solidFill>
                  <a:srgbClr val="085156"/>
                </a:solidFill>
                <a:latin typeface="Arial" panose="020B0604020202020204" pitchFamily="34" charset="0"/>
              </a:rPr>
              <a:t>Redistribuir el excedente de alimentos a los humanos</a:t>
            </a:r>
          </a:p>
          <a:p>
            <a:pPr algn="ctr"/>
            <a:r>
              <a:rPr lang="es-ES" altLang="en-US" dirty="0">
                <a:solidFill>
                  <a:srgbClr val="085156"/>
                </a:solidFill>
                <a:latin typeface="Arial" panose="020B0604020202020204" pitchFamily="34" charset="0"/>
              </a:rPr>
              <a:t>Redistribuir el excedente de alimentos (sin procesar) al ganado</a:t>
            </a:r>
            <a:endParaRPr lang="en-IE" dirty="0"/>
          </a:p>
        </p:txBody>
      </p:sp>
      <p:sp>
        <p:nvSpPr>
          <p:cNvPr id="5" name="TextBox 4">
            <a:extLst>
              <a:ext uri="{FF2B5EF4-FFF2-40B4-BE49-F238E27FC236}">
                <a16:creationId xmlns:a16="http://schemas.microsoft.com/office/drawing/2014/main" id="{0B55B12A-4996-4240-9E93-24BBDC01695D}"/>
              </a:ext>
            </a:extLst>
          </p:cNvPr>
          <p:cNvSpPr txBox="1"/>
          <p:nvPr/>
        </p:nvSpPr>
        <p:spPr>
          <a:xfrm>
            <a:off x="522034" y="3970894"/>
            <a:ext cx="4345556" cy="1477328"/>
          </a:xfrm>
          <a:prstGeom prst="rect">
            <a:avLst/>
          </a:prstGeom>
          <a:noFill/>
        </p:spPr>
        <p:txBody>
          <a:bodyPr wrap="square" rtlCol="0">
            <a:spAutoFit/>
          </a:bodyPr>
          <a:lstStyle/>
          <a:p>
            <a:pPr algn="ctr"/>
            <a:r>
              <a:rPr lang="en-IE" altLang="en-US" sz="1800" b="1" dirty="0">
                <a:solidFill>
                  <a:srgbClr val="085156"/>
                </a:solidFill>
                <a:latin typeface="Arial" panose="020B0604020202020204" pitchFamily="34" charset="0"/>
              </a:rPr>
              <a:t>RECICLAJE</a:t>
            </a:r>
          </a:p>
          <a:p>
            <a:pPr algn="ctr"/>
            <a:r>
              <a:rPr lang="es-ES" altLang="en-US" dirty="0">
                <a:solidFill>
                  <a:srgbClr val="085156"/>
                </a:solidFill>
                <a:latin typeface="Arial" panose="020B0604020202020204" pitchFamily="34" charset="0"/>
              </a:rPr>
              <a:t>Digestión anaeróbica (sistema de recuperación de energía, pero cuenta como reciclaje para la Directiva)</a:t>
            </a:r>
          </a:p>
          <a:p>
            <a:pPr algn="ctr"/>
            <a:r>
              <a:rPr lang="es-ES" altLang="en-US" dirty="0">
                <a:solidFill>
                  <a:srgbClr val="085156"/>
                </a:solidFill>
                <a:latin typeface="Arial" panose="020B0604020202020204" pitchFamily="34" charset="0"/>
              </a:rPr>
              <a:t>Compostaje</a:t>
            </a:r>
            <a:endParaRPr lang="en-IE" dirty="0"/>
          </a:p>
        </p:txBody>
      </p:sp>
      <p:sp>
        <p:nvSpPr>
          <p:cNvPr id="6" name="TextBox 5">
            <a:extLst>
              <a:ext uri="{FF2B5EF4-FFF2-40B4-BE49-F238E27FC236}">
                <a16:creationId xmlns:a16="http://schemas.microsoft.com/office/drawing/2014/main" id="{1F015DBA-7425-4FCE-8B41-6C0F57492D8D}"/>
              </a:ext>
            </a:extLst>
          </p:cNvPr>
          <p:cNvSpPr txBox="1"/>
          <p:nvPr/>
        </p:nvSpPr>
        <p:spPr>
          <a:xfrm>
            <a:off x="5037622" y="1660378"/>
            <a:ext cx="4286682" cy="2031325"/>
          </a:xfrm>
          <a:prstGeom prst="rect">
            <a:avLst/>
          </a:prstGeom>
          <a:noFill/>
        </p:spPr>
        <p:txBody>
          <a:bodyPr wrap="square" rtlCol="0">
            <a:spAutoFit/>
          </a:bodyPr>
          <a:lstStyle/>
          <a:p>
            <a:pPr algn="ctr"/>
            <a:r>
              <a:rPr lang="en-IE" altLang="en-US" b="1" dirty="0">
                <a:solidFill>
                  <a:srgbClr val="F5C05B"/>
                </a:solidFill>
                <a:latin typeface="Arial" panose="020B0604020202020204" pitchFamily="34" charset="0"/>
              </a:rPr>
              <a:t>RECUPERACIÓN</a:t>
            </a:r>
          </a:p>
          <a:p>
            <a:pPr algn="ctr"/>
            <a:r>
              <a:rPr lang="es-ES" altLang="en-US" dirty="0">
                <a:solidFill>
                  <a:srgbClr val="085156"/>
                </a:solidFill>
                <a:latin typeface="Arial" panose="020B0604020202020204" pitchFamily="34" charset="0"/>
              </a:rPr>
              <a:t>Procesamiento de desechos / excedentes de alimentos para la alimentación del ganado</a:t>
            </a:r>
          </a:p>
          <a:p>
            <a:pPr algn="ctr"/>
            <a:r>
              <a:rPr lang="es-ES" altLang="en-US" dirty="0">
                <a:solidFill>
                  <a:srgbClr val="085156"/>
                </a:solidFill>
                <a:latin typeface="Arial" panose="020B0604020202020204" pitchFamily="34" charset="0"/>
              </a:rPr>
              <a:t>Compostaje casero</a:t>
            </a:r>
          </a:p>
          <a:p>
            <a:pPr algn="ctr"/>
            <a:r>
              <a:rPr lang="es-ES" altLang="en-US" dirty="0">
                <a:solidFill>
                  <a:srgbClr val="085156"/>
                </a:solidFill>
                <a:latin typeface="Arial" panose="020B0604020202020204" pitchFamily="34" charset="0"/>
              </a:rPr>
              <a:t>Energía de Residuos (incineración y combustible *)</a:t>
            </a:r>
            <a:endParaRPr lang="en-IE" dirty="0"/>
          </a:p>
        </p:txBody>
      </p:sp>
      <mc:AlternateContent xmlns:mc="http://schemas.openxmlformats.org/markup-compatibility/2006" xmlns:p14="http://schemas.microsoft.com/office/powerpoint/2010/main" xmlns:aink="http://schemas.microsoft.com/office/drawing/2016/ink">
        <mc:Choice Requires="p14 aink">
          <p:contentPart p14:bwMode="auto" r:id="rId2">
            <p14:nvContentPartPr>
              <p14:cNvPr id="13" name="Ink 12">
                <a:extLst>
                  <a:ext uri="{FF2B5EF4-FFF2-40B4-BE49-F238E27FC236}">
                    <a16:creationId xmlns:a16="http://schemas.microsoft.com/office/drawing/2014/main" id="{18006940-C5CA-45F8-AAFB-226BFA0B021F}"/>
                  </a:ext>
                </a:extLst>
              </p14:cNvPr>
              <p14:cNvContentPartPr/>
              <p14:nvPr/>
            </p14:nvContentPartPr>
            <p14:xfrm>
              <a:off x="1494689" y="1685176"/>
              <a:ext cx="360" cy="360"/>
            </p14:xfrm>
          </p:contentPart>
        </mc:Choice>
        <mc:Fallback xmlns="">
          <p:pic>
            <p:nvPicPr>
              <p:cNvPr id="13" name="Ink 12">
                <a:extLst>
                  <a:ext uri="{FF2B5EF4-FFF2-40B4-BE49-F238E27FC236}">
                    <a16:creationId xmlns:a16="http://schemas.microsoft.com/office/drawing/2014/main" xmlns="" xmlns:aink="http://schemas.microsoft.com/office/drawing/2016/ink" xmlns:p14="http://schemas.microsoft.com/office/powerpoint/2010/main" id="{18006940-C5CA-45F8-AAFB-226BFA0B021F}"/>
                  </a:ext>
                </a:extLst>
              </p:cNvPr>
              <p:cNvPicPr/>
              <p:nvPr/>
            </p:nvPicPr>
            <p:blipFill>
              <a:blip r:embed="rId3"/>
              <a:stretch>
                <a:fillRect/>
              </a:stretch>
            </p:blipFill>
            <p:spPr>
              <a:xfrm>
                <a:off x="1476689" y="1577176"/>
                <a:ext cx="36000" cy="216000"/>
              </a:xfrm>
              <a:prstGeom prst="rect">
                <a:avLst/>
              </a:prstGeom>
            </p:spPr>
          </p:pic>
        </mc:Fallback>
      </mc:AlternateContent>
      <p:sp>
        <p:nvSpPr>
          <p:cNvPr id="33" name="TextBox 32">
            <a:extLst>
              <a:ext uri="{FF2B5EF4-FFF2-40B4-BE49-F238E27FC236}">
                <a16:creationId xmlns:a16="http://schemas.microsoft.com/office/drawing/2014/main" id="{F91DB758-5638-418B-B3AC-44270F04A4A4}"/>
              </a:ext>
            </a:extLst>
          </p:cNvPr>
          <p:cNvSpPr txBox="1"/>
          <p:nvPr/>
        </p:nvSpPr>
        <p:spPr>
          <a:xfrm>
            <a:off x="6096000" y="4065635"/>
            <a:ext cx="2793558" cy="1200329"/>
          </a:xfrm>
          <a:prstGeom prst="rect">
            <a:avLst/>
          </a:prstGeom>
          <a:noFill/>
        </p:spPr>
        <p:txBody>
          <a:bodyPr wrap="square" rtlCol="0">
            <a:spAutoFit/>
          </a:bodyPr>
          <a:lstStyle/>
          <a:p>
            <a:pPr algn="ctr"/>
            <a:r>
              <a:rPr lang="en-IE" altLang="en-US" sz="1800" b="1" dirty="0">
                <a:solidFill>
                  <a:srgbClr val="406F70"/>
                </a:solidFill>
                <a:latin typeface="Arial" panose="020B0604020202020204" pitchFamily="34" charset="0"/>
              </a:rPr>
              <a:t>DISPOSICIÓN</a:t>
            </a:r>
          </a:p>
          <a:p>
            <a:pPr algn="ctr"/>
            <a:r>
              <a:rPr lang="es-ES" altLang="en-US" dirty="0">
                <a:solidFill>
                  <a:srgbClr val="085156"/>
                </a:solidFill>
                <a:latin typeface="Arial" panose="020B0604020202020204" pitchFamily="34" charset="0"/>
              </a:rPr>
              <a:t>Unidades de eliminación de alimentos al alcantarillado</a:t>
            </a:r>
          </a:p>
        </p:txBody>
      </p:sp>
      <p:cxnSp>
        <p:nvCxnSpPr>
          <p:cNvPr id="11" name="Straight Connector 10">
            <a:extLst>
              <a:ext uri="{FF2B5EF4-FFF2-40B4-BE49-F238E27FC236}">
                <a16:creationId xmlns:a16="http://schemas.microsoft.com/office/drawing/2014/main" id="{FE87EE13-C834-441C-8AD2-BBF05B694B63}"/>
              </a:ext>
            </a:extLst>
          </p:cNvPr>
          <p:cNvCxnSpPr>
            <a:cxnSpLocks/>
          </p:cNvCxnSpPr>
          <p:nvPr/>
        </p:nvCxnSpPr>
        <p:spPr>
          <a:xfrm>
            <a:off x="562038" y="1601180"/>
            <a:ext cx="26435" cy="4233596"/>
          </a:xfrm>
          <a:prstGeom prst="line">
            <a:avLst/>
          </a:prstGeom>
        </p:spPr>
        <p:style>
          <a:lnRef idx="1">
            <a:schemeClr val="accent6"/>
          </a:lnRef>
          <a:fillRef idx="0">
            <a:schemeClr val="accent6"/>
          </a:fillRef>
          <a:effectRef idx="0">
            <a:schemeClr val="accent6"/>
          </a:effectRef>
          <a:fontRef idx="minor">
            <a:schemeClr val="tx1"/>
          </a:fontRef>
        </p:style>
      </p:cxnSp>
      <p:cxnSp>
        <p:nvCxnSpPr>
          <p:cNvPr id="15" name="Straight Connector 14">
            <a:extLst>
              <a:ext uri="{FF2B5EF4-FFF2-40B4-BE49-F238E27FC236}">
                <a16:creationId xmlns:a16="http://schemas.microsoft.com/office/drawing/2014/main" id="{493D19CE-13FB-45D9-9FDA-442B36D62D44}"/>
              </a:ext>
            </a:extLst>
          </p:cNvPr>
          <p:cNvCxnSpPr>
            <a:cxnSpLocks/>
          </p:cNvCxnSpPr>
          <p:nvPr/>
        </p:nvCxnSpPr>
        <p:spPr>
          <a:xfrm>
            <a:off x="5020056" y="1634515"/>
            <a:ext cx="0" cy="4062197"/>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Straight Connector 16">
            <a:extLst>
              <a:ext uri="{FF2B5EF4-FFF2-40B4-BE49-F238E27FC236}">
                <a16:creationId xmlns:a16="http://schemas.microsoft.com/office/drawing/2014/main" id="{89B4A4DC-3CFB-4572-B139-4EC65A036578}"/>
              </a:ext>
            </a:extLst>
          </p:cNvPr>
          <p:cNvCxnSpPr>
            <a:cxnSpLocks/>
          </p:cNvCxnSpPr>
          <p:nvPr/>
        </p:nvCxnSpPr>
        <p:spPr>
          <a:xfrm flipH="1">
            <a:off x="9430939" y="1634515"/>
            <a:ext cx="2" cy="4211472"/>
          </a:xfrm>
          <a:prstGeom prst="line">
            <a:avLst/>
          </a:prstGeom>
        </p:spPr>
        <p:style>
          <a:lnRef idx="1">
            <a:schemeClr val="accent6"/>
          </a:lnRef>
          <a:fillRef idx="0">
            <a:schemeClr val="accent6"/>
          </a:fillRef>
          <a:effectRef idx="0">
            <a:schemeClr val="accent6"/>
          </a:effectRef>
          <a:fontRef idx="minor">
            <a:schemeClr val="tx1"/>
          </a:fontRef>
        </p:style>
      </p:cxnSp>
      <p:cxnSp>
        <p:nvCxnSpPr>
          <p:cNvPr id="20" name="Straight Connector 19">
            <a:extLst>
              <a:ext uri="{FF2B5EF4-FFF2-40B4-BE49-F238E27FC236}">
                <a16:creationId xmlns:a16="http://schemas.microsoft.com/office/drawing/2014/main" id="{24C35ED9-F358-4AC9-A3AF-0ACAA62555A0}"/>
              </a:ext>
            </a:extLst>
          </p:cNvPr>
          <p:cNvCxnSpPr>
            <a:cxnSpLocks/>
          </p:cNvCxnSpPr>
          <p:nvPr/>
        </p:nvCxnSpPr>
        <p:spPr>
          <a:xfrm>
            <a:off x="579602" y="1592036"/>
            <a:ext cx="885133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4" name="Straight Connector 23">
            <a:extLst>
              <a:ext uri="{FF2B5EF4-FFF2-40B4-BE49-F238E27FC236}">
                <a16:creationId xmlns:a16="http://schemas.microsoft.com/office/drawing/2014/main" id="{154685D7-6288-46ED-A3B1-EAE7013FDC08}"/>
              </a:ext>
            </a:extLst>
          </p:cNvPr>
          <p:cNvCxnSpPr>
            <a:cxnSpLocks/>
          </p:cNvCxnSpPr>
          <p:nvPr/>
        </p:nvCxnSpPr>
        <p:spPr>
          <a:xfrm>
            <a:off x="579600" y="5845987"/>
            <a:ext cx="8851339"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25" name="Straight Connector 24">
            <a:extLst>
              <a:ext uri="{FF2B5EF4-FFF2-40B4-BE49-F238E27FC236}">
                <a16:creationId xmlns:a16="http://schemas.microsoft.com/office/drawing/2014/main" id="{8977D1C4-67D9-4486-A9E4-FA7E39EEFBC3}"/>
              </a:ext>
            </a:extLst>
          </p:cNvPr>
          <p:cNvCxnSpPr>
            <a:cxnSpLocks/>
          </p:cNvCxnSpPr>
          <p:nvPr/>
        </p:nvCxnSpPr>
        <p:spPr>
          <a:xfrm>
            <a:off x="594386" y="3722404"/>
            <a:ext cx="8851339" cy="0"/>
          </a:xfrm>
          <a:prstGeom prst="line">
            <a:avLst/>
          </a:prstGeom>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87003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5AB92E7-4B9F-4103-8349-1A86DE2FA29B}"/>
              </a:ext>
            </a:extLst>
          </p:cNvPr>
          <p:cNvSpPr>
            <a:spLocks noGrp="1"/>
          </p:cNvSpPr>
          <p:nvPr>
            <p:ph type="body" sz="quarter" idx="19"/>
          </p:nvPr>
        </p:nvSpPr>
        <p:spPr>
          <a:xfrm>
            <a:off x="412625" y="446087"/>
            <a:ext cx="8857251" cy="603485"/>
          </a:xfrm>
        </p:spPr>
        <p:txBody>
          <a:bodyPr>
            <a:normAutofit fontScale="70000" lnSpcReduction="20000"/>
          </a:bodyPr>
          <a:lstStyle/>
          <a:p>
            <a:r>
              <a:rPr lang="en-US" b="1" dirty="0">
                <a:solidFill>
                  <a:srgbClr val="F5C05B"/>
                </a:solidFill>
              </a:rPr>
              <a:t>CONSEJOS PRINCIPALES para </a:t>
            </a:r>
            <a:r>
              <a:rPr lang="en-US" b="1" dirty="0" err="1">
                <a:solidFill>
                  <a:srgbClr val="F5C05B"/>
                </a:solidFill>
              </a:rPr>
              <a:t>cocinas</a:t>
            </a:r>
            <a:r>
              <a:rPr lang="en-US" b="1" dirty="0">
                <a:solidFill>
                  <a:srgbClr val="F5C05B"/>
                </a:solidFill>
              </a:rPr>
              <a:t> de </a:t>
            </a:r>
            <a:r>
              <a:rPr lang="en-US" b="1" dirty="0" err="1">
                <a:solidFill>
                  <a:srgbClr val="F5C05B"/>
                </a:solidFill>
              </a:rPr>
              <a:t>servicio</a:t>
            </a:r>
            <a:r>
              <a:rPr lang="en-US" b="1" dirty="0">
                <a:solidFill>
                  <a:srgbClr val="F5C05B"/>
                </a:solidFill>
              </a:rPr>
              <a:t> de </a:t>
            </a:r>
            <a:r>
              <a:rPr lang="en-US" b="1" dirty="0" err="1">
                <a:solidFill>
                  <a:srgbClr val="F5C05B"/>
                </a:solidFill>
              </a:rPr>
              <a:t>alimentos</a:t>
            </a:r>
            <a:r>
              <a:rPr lang="en-US" b="1" dirty="0">
                <a:solidFill>
                  <a:srgbClr val="F5C05B"/>
                </a:solidFill>
              </a:rPr>
              <a:t> ...</a:t>
            </a:r>
            <a:endParaRPr lang="en-IE" b="1" dirty="0">
              <a:solidFill>
                <a:srgbClr val="F5C05B"/>
              </a:solidFill>
            </a:endParaRPr>
          </a:p>
        </p:txBody>
      </p:sp>
      <p:sp>
        <p:nvSpPr>
          <p:cNvPr id="3" name="Text Placeholder 2">
            <a:extLst>
              <a:ext uri="{FF2B5EF4-FFF2-40B4-BE49-F238E27FC236}">
                <a16:creationId xmlns:a16="http://schemas.microsoft.com/office/drawing/2014/main" id="{CCD0D876-EA98-440F-8352-FC72845543A8}"/>
              </a:ext>
            </a:extLst>
          </p:cNvPr>
          <p:cNvSpPr>
            <a:spLocks noGrp="1"/>
          </p:cNvSpPr>
          <p:nvPr>
            <p:ph type="body" sz="quarter" idx="20"/>
          </p:nvPr>
        </p:nvSpPr>
        <p:spPr>
          <a:xfrm>
            <a:off x="275944" y="767091"/>
            <a:ext cx="10400641" cy="4786684"/>
          </a:xfrm>
        </p:spPr>
        <p:txBody>
          <a:bodyPr/>
          <a:lstStyle/>
          <a:p>
            <a:pPr>
              <a:buFont typeface="Arial" panose="020B0604020202020204" pitchFamily="34" charset="0"/>
              <a:buChar char="•"/>
            </a:pPr>
            <a:r>
              <a:rPr lang="en-US" b="1" i="0" dirty="0" err="1">
                <a:solidFill>
                  <a:srgbClr val="085156"/>
                </a:solidFill>
                <a:effectLst/>
              </a:rPr>
              <a:t>Haz</a:t>
            </a:r>
            <a:r>
              <a:rPr lang="en-US" b="1" i="0" dirty="0">
                <a:solidFill>
                  <a:srgbClr val="085156"/>
                </a:solidFill>
                <a:effectLst/>
              </a:rPr>
              <a:t> </a:t>
            </a:r>
            <a:r>
              <a:rPr lang="en-US" b="1" i="0" dirty="0" err="1">
                <a:solidFill>
                  <a:srgbClr val="085156"/>
                </a:solidFill>
                <a:effectLst/>
              </a:rPr>
              <a:t>una</a:t>
            </a:r>
            <a:r>
              <a:rPr lang="en-US" b="1" i="0" dirty="0">
                <a:solidFill>
                  <a:srgbClr val="085156"/>
                </a:solidFill>
                <a:effectLst/>
              </a:rPr>
              <a:t> </a:t>
            </a:r>
            <a:r>
              <a:rPr lang="en-US" b="1" i="0" dirty="0" err="1">
                <a:solidFill>
                  <a:srgbClr val="085156"/>
                </a:solidFill>
                <a:effectLst/>
              </a:rPr>
              <a:t>lista</a:t>
            </a:r>
            <a:r>
              <a:rPr lang="en-US" b="1" i="0" dirty="0">
                <a:solidFill>
                  <a:srgbClr val="085156"/>
                </a:solidFill>
                <a:effectLst/>
              </a:rPr>
              <a:t> </a:t>
            </a:r>
            <a:r>
              <a:rPr lang="en-US" b="0" i="0" dirty="0">
                <a:solidFill>
                  <a:srgbClr val="085156"/>
                </a:solidFill>
                <a:effectLst/>
              </a:rPr>
              <a:t>– </a:t>
            </a:r>
            <a:r>
              <a:rPr lang="es-ES" dirty="0">
                <a:solidFill>
                  <a:srgbClr val="085156"/>
                </a:solidFill>
              </a:rPr>
              <a:t>Planifique sus menús para la próxima semana y haga una lista de los ingredientes o el caldo que necesitará para esas recetas. Ordene los suministros de su lista y ordene solo lo que está en su plan, evitando así tirar los alimentos no utilizados.</a:t>
            </a:r>
          </a:p>
          <a:p>
            <a:pPr>
              <a:buFont typeface="Arial" panose="020B0604020202020204" pitchFamily="34" charset="0"/>
              <a:buChar char="•"/>
            </a:pPr>
            <a:r>
              <a:rPr lang="es-ES" b="1" dirty="0">
                <a:solidFill>
                  <a:srgbClr val="085156"/>
                </a:solidFill>
              </a:rPr>
              <a:t>Mira más allá de las manchas </a:t>
            </a:r>
            <a:r>
              <a:rPr lang="en-US" b="0" i="0" dirty="0">
                <a:solidFill>
                  <a:srgbClr val="085156"/>
                </a:solidFill>
                <a:effectLst/>
              </a:rPr>
              <a:t>– </a:t>
            </a:r>
            <a:r>
              <a:rPr lang="es-ES" dirty="0">
                <a:solidFill>
                  <a:srgbClr val="085156"/>
                </a:solidFill>
              </a:rPr>
              <a:t>Las frutas y verduras descoloridas o deformadas suelen ser tan sabrosas como sus pares perfectos. Si su proveedor no puede venderlos, es probable que terminen siendo objeto de vertedero. Algunos proveedores ofrecen estos artículos "defectuosos" a precios reducidos; aprovéchelos.</a:t>
            </a:r>
          </a:p>
          <a:p>
            <a:pPr>
              <a:buFont typeface="Arial" panose="020B0604020202020204" pitchFamily="34" charset="0"/>
              <a:buChar char="•"/>
            </a:pPr>
            <a:r>
              <a:rPr lang="es-ES" b="1" dirty="0">
                <a:solidFill>
                  <a:srgbClr val="085156"/>
                </a:solidFill>
              </a:rPr>
              <a:t>Sepa que significan las fechas </a:t>
            </a:r>
            <a:r>
              <a:rPr lang="en-US" b="0" i="0" dirty="0">
                <a:solidFill>
                  <a:srgbClr val="085156"/>
                </a:solidFill>
                <a:effectLst/>
              </a:rPr>
              <a:t> – </a:t>
            </a:r>
            <a:r>
              <a:rPr lang="es-ES" dirty="0">
                <a:solidFill>
                  <a:srgbClr val="085156"/>
                </a:solidFill>
              </a:rPr>
              <a:t>Una fecha de caducidad es una estimación de la frescura de los alimentos. Muchos alimentos se pueden consumir de forma segura después de estas fechas si se han almacenado correctamente. Examine el artículo, pero "en caso de duda, tírelo" ... no ponga en riesgo la seguridad del consumidor.</a:t>
            </a:r>
          </a:p>
          <a:p>
            <a:pPr>
              <a:buFont typeface="Arial" panose="020B0604020202020204" pitchFamily="34" charset="0"/>
              <a:buChar char="•"/>
            </a:pPr>
            <a:r>
              <a:rPr lang="en-US" b="1" dirty="0">
                <a:solidFill>
                  <a:srgbClr val="085156"/>
                </a:solidFill>
              </a:rPr>
              <a:t>Se </a:t>
            </a:r>
            <a:r>
              <a:rPr lang="en-US" b="1" dirty="0" err="1">
                <a:solidFill>
                  <a:srgbClr val="085156"/>
                </a:solidFill>
              </a:rPr>
              <a:t>creativ</a:t>
            </a:r>
            <a:r>
              <a:rPr lang="en-US" b="1" dirty="0">
                <a:solidFill>
                  <a:srgbClr val="085156"/>
                </a:solidFill>
              </a:rPr>
              <a:t>@</a:t>
            </a:r>
            <a:r>
              <a:rPr lang="en-US" b="0" i="0" dirty="0">
                <a:solidFill>
                  <a:srgbClr val="085156"/>
                </a:solidFill>
                <a:effectLst/>
              </a:rPr>
              <a:t> – </a:t>
            </a:r>
            <a:r>
              <a:rPr lang="es-ES" dirty="0">
                <a:solidFill>
                  <a:srgbClr val="085156"/>
                </a:solidFill>
              </a:rPr>
              <a:t>Busque recetas que le permitan usar un artículo completo, como saltear tallos de brócoli en rodajas finas con los floretes.</a:t>
            </a:r>
            <a:endParaRPr lang="en-IE" dirty="0"/>
          </a:p>
        </p:txBody>
      </p:sp>
      <p:pic>
        <p:nvPicPr>
          <p:cNvPr id="5" name="Graphic 4" descr="Lights On with solid fill">
            <a:extLst>
              <a:ext uri="{FF2B5EF4-FFF2-40B4-BE49-F238E27FC236}">
                <a16:creationId xmlns:a16="http://schemas.microsoft.com/office/drawing/2014/main" id="{16C861FE-7212-4883-B931-2B81B91B24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91392" y="135172"/>
            <a:ext cx="914400" cy="914400"/>
          </a:xfrm>
          <a:prstGeom prst="rect">
            <a:avLst/>
          </a:prstGeom>
        </p:spPr>
      </p:pic>
    </p:spTree>
    <p:extLst>
      <p:ext uri="{BB962C8B-B14F-4D97-AF65-F5344CB8AC3E}">
        <p14:creationId xmlns:p14="http://schemas.microsoft.com/office/powerpoint/2010/main" val="28178041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B0C7E96-5029-45E5-B409-CAB9CC126660}"/>
              </a:ext>
            </a:extLst>
          </p:cNvPr>
          <p:cNvSpPr>
            <a:spLocks noGrp="1"/>
          </p:cNvSpPr>
          <p:nvPr>
            <p:ph type="body" sz="quarter" idx="20"/>
          </p:nvPr>
        </p:nvSpPr>
        <p:spPr>
          <a:xfrm>
            <a:off x="205224" y="1164138"/>
            <a:ext cx="11656217" cy="4890051"/>
          </a:xfrm>
        </p:spPr>
        <p:txBody>
          <a:bodyPr/>
          <a:lstStyle/>
          <a:p>
            <a:pPr>
              <a:buFont typeface="Arial" panose="020B0604020202020204" pitchFamily="34" charset="0"/>
              <a:buChar char="•"/>
            </a:pPr>
            <a:r>
              <a:rPr lang="en-US" b="1" dirty="0" err="1">
                <a:solidFill>
                  <a:srgbClr val="085156"/>
                </a:solidFill>
              </a:rPr>
              <a:t>Almacene</a:t>
            </a:r>
            <a:r>
              <a:rPr lang="en-US" b="1" dirty="0">
                <a:solidFill>
                  <a:srgbClr val="085156"/>
                </a:solidFill>
              </a:rPr>
              <a:t> los </a:t>
            </a:r>
            <a:r>
              <a:rPr lang="en-US" b="1" dirty="0" err="1">
                <a:solidFill>
                  <a:srgbClr val="085156"/>
                </a:solidFill>
              </a:rPr>
              <a:t>alimentos</a:t>
            </a:r>
            <a:r>
              <a:rPr lang="en-US" b="1" dirty="0">
                <a:solidFill>
                  <a:srgbClr val="085156"/>
                </a:solidFill>
              </a:rPr>
              <a:t> </a:t>
            </a:r>
            <a:r>
              <a:rPr lang="en-US" b="1" dirty="0" err="1">
                <a:solidFill>
                  <a:srgbClr val="085156"/>
                </a:solidFill>
              </a:rPr>
              <a:t>correctamente</a:t>
            </a:r>
            <a:r>
              <a:rPr lang="en-US" sz="2400" b="1" i="0" dirty="0">
                <a:solidFill>
                  <a:srgbClr val="085156"/>
                </a:solidFill>
                <a:effectLst/>
              </a:rPr>
              <a:t> </a:t>
            </a:r>
            <a:r>
              <a:rPr lang="en-US" sz="2400" b="0" i="0" dirty="0">
                <a:solidFill>
                  <a:srgbClr val="085156"/>
                </a:solidFill>
                <a:effectLst/>
              </a:rPr>
              <a:t>– </a:t>
            </a:r>
            <a:r>
              <a:rPr lang="es-ES" dirty="0">
                <a:solidFill>
                  <a:srgbClr val="085156"/>
                </a:solidFill>
              </a:rPr>
              <a:t>Aprenda dónde la comida tiene la vida más larga. Algunos alimentos pueden morir rápidamente a temperatura ambiente, pero sobreviven durante semanas cuando se enfrían. Aprenda a prevenir el desperdicio congelando, cocinando o decapando artículos para que duren más.</a:t>
            </a:r>
          </a:p>
          <a:p>
            <a:pPr>
              <a:buFont typeface="Arial" panose="020B0604020202020204" pitchFamily="34" charset="0"/>
              <a:buChar char="•"/>
            </a:pPr>
            <a:r>
              <a:rPr lang="en-US" b="1" dirty="0" err="1">
                <a:solidFill>
                  <a:srgbClr val="085156"/>
                </a:solidFill>
              </a:rPr>
              <a:t>Guarda</a:t>
            </a:r>
            <a:r>
              <a:rPr lang="en-US" b="1" dirty="0">
                <a:solidFill>
                  <a:srgbClr val="085156"/>
                </a:solidFill>
              </a:rPr>
              <a:t> </a:t>
            </a:r>
            <a:r>
              <a:rPr lang="en-US" b="1" dirty="0" err="1">
                <a:solidFill>
                  <a:srgbClr val="085156"/>
                </a:solidFill>
              </a:rPr>
              <a:t>tus</a:t>
            </a:r>
            <a:r>
              <a:rPr lang="en-US" b="1" dirty="0">
                <a:solidFill>
                  <a:srgbClr val="085156"/>
                </a:solidFill>
              </a:rPr>
              <a:t> </a:t>
            </a:r>
            <a:r>
              <a:rPr lang="en-US" b="1" dirty="0" err="1">
                <a:solidFill>
                  <a:srgbClr val="085156"/>
                </a:solidFill>
              </a:rPr>
              <a:t>sobras</a:t>
            </a:r>
            <a:r>
              <a:rPr lang="en-US" b="1" dirty="0">
                <a:solidFill>
                  <a:srgbClr val="085156"/>
                </a:solidFill>
              </a:rPr>
              <a:t> </a:t>
            </a:r>
            <a:r>
              <a:rPr lang="en-US" sz="2400" b="0" i="0" dirty="0">
                <a:solidFill>
                  <a:srgbClr val="085156"/>
                </a:solidFill>
                <a:effectLst/>
              </a:rPr>
              <a:t>– </a:t>
            </a:r>
            <a:r>
              <a:rPr lang="es-ES" dirty="0">
                <a:solidFill>
                  <a:srgbClr val="085156"/>
                </a:solidFill>
              </a:rPr>
              <a:t>Utilice las sobras, p. Ej. Las verduras preparadas sin usar se pueden usar en sopas, los huesos de pescado y carne pueden hacer las mejores caldos, los trozos de pan pueden convertirse en migas de pan</a:t>
            </a:r>
          </a:p>
          <a:p>
            <a:pPr>
              <a:buFont typeface="Arial" panose="020B0604020202020204" pitchFamily="34" charset="0"/>
              <a:buChar char="•"/>
            </a:pPr>
            <a:r>
              <a:rPr lang="en-US" b="1" dirty="0" err="1">
                <a:solidFill>
                  <a:srgbClr val="085156"/>
                </a:solidFill>
              </a:rPr>
              <a:t>Manténte</a:t>
            </a:r>
            <a:r>
              <a:rPr lang="en-US" b="1" dirty="0">
                <a:solidFill>
                  <a:srgbClr val="085156"/>
                </a:solidFill>
              </a:rPr>
              <a:t> </a:t>
            </a:r>
            <a:r>
              <a:rPr lang="en-US" b="1" dirty="0" err="1">
                <a:solidFill>
                  <a:srgbClr val="085156"/>
                </a:solidFill>
              </a:rPr>
              <a:t>organizad</a:t>
            </a:r>
            <a:r>
              <a:rPr lang="en-US" b="1" dirty="0">
                <a:solidFill>
                  <a:srgbClr val="085156"/>
                </a:solidFill>
              </a:rPr>
              <a:t>@</a:t>
            </a:r>
            <a:r>
              <a:rPr lang="en-US" sz="2400" b="0" i="0" dirty="0">
                <a:solidFill>
                  <a:srgbClr val="085156"/>
                </a:solidFill>
                <a:effectLst/>
              </a:rPr>
              <a:t> – </a:t>
            </a:r>
            <a:r>
              <a:rPr lang="es-ES" dirty="0">
                <a:solidFill>
                  <a:srgbClr val="085156"/>
                </a:solidFill>
              </a:rPr>
              <a:t>Rote su caldo con regularidad para llevar los alimentos más viejos al frente, luego haga un plan para usarlos. Revise su refrigerador con regularidad para estar al tanto de los artículos que se deben usar de inmediato.</a:t>
            </a:r>
          </a:p>
          <a:p>
            <a:pPr>
              <a:buFont typeface="Arial" panose="020B0604020202020204" pitchFamily="34" charset="0"/>
              <a:buChar char="•"/>
            </a:pPr>
            <a:r>
              <a:rPr lang="en-US" b="1" dirty="0" err="1">
                <a:solidFill>
                  <a:srgbClr val="085156"/>
                </a:solidFill>
              </a:rPr>
              <a:t>Rastrea</a:t>
            </a:r>
            <a:r>
              <a:rPr lang="en-US" b="1" dirty="0">
                <a:solidFill>
                  <a:srgbClr val="085156"/>
                </a:solidFill>
              </a:rPr>
              <a:t> lo </a:t>
            </a:r>
            <a:r>
              <a:rPr lang="en-US" b="1" dirty="0" err="1">
                <a:solidFill>
                  <a:srgbClr val="085156"/>
                </a:solidFill>
              </a:rPr>
              <a:t>que</a:t>
            </a:r>
            <a:r>
              <a:rPr lang="en-US" b="1" dirty="0">
                <a:solidFill>
                  <a:srgbClr val="085156"/>
                </a:solidFill>
              </a:rPr>
              <a:t> </a:t>
            </a:r>
            <a:r>
              <a:rPr lang="en-US" b="1" dirty="0" err="1">
                <a:solidFill>
                  <a:srgbClr val="085156"/>
                </a:solidFill>
              </a:rPr>
              <a:t>tiras</a:t>
            </a:r>
            <a:r>
              <a:rPr lang="en-US" sz="2400" b="1" i="0" dirty="0">
                <a:solidFill>
                  <a:srgbClr val="085156"/>
                </a:solidFill>
                <a:effectLst/>
              </a:rPr>
              <a:t> </a:t>
            </a:r>
            <a:r>
              <a:rPr lang="en-US" sz="2400" b="0" i="0" dirty="0">
                <a:solidFill>
                  <a:srgbClr val="085156"/>
                </a:solidFill>
                <a:effectLst/>
              </a:rPr>
              <a:t>– </a:t>
            </a:r>
            <a:r>
              <a:rPr lang="es-ES" dirty="0">
                <a:solidFill>
                  <a:srgbClr val="085156"/>
                </a:solidFill>
              </a:rPr>
              <a:t>Mantenga una lista actualizada de lo que tira con más frecuencia y luego compre menos o haga porciones más pequeñas</a:t>
            </a:r>
          </a:p>
          <a:p>
            <a:pPr>
              <a:buFont typeface="Arial" panose="020B0604020202020204" pitchFamily="34" charset="0"/>
              <a:buChar char="•"/>
            </a:pPr>
            <a:r>
              <a:rPr lang="en-US" sz="2400" b="1" i="0" dirty="0" err="1">
                <a:solidFill>
                  <a:srgbClr val="085156"/>
                </a:solidFill>
                <a:effectLst/>
              </a:rPr>
              <a:t>Dónalo</a:t>
            </a:r>
            <a:r>
              <a:rPr lang="en-US" sz="2400" b="0" i="0" dirty="0">
                <a:solidFill>
                  <a:srgbClr val="085156"/>
                </a:solidFill>
                <a:effectLst/>
              </a:rPr>
              <a:t> – </a:t>
            </a:r>
            <a:r>
              <a:rPr lang="es-ES" dirty="0">
                <a:solidFill>
                  <a:srgbClr val="085156"/>
                </a:solidFill>
              </a:rPr>
              <a:t>Si sabe que no consumirá algo, dónelo a un centro de alimentos para ayudar a alimentar a otros.</a:t>
            </a:r>
            <a:endParaRPr lang="en-IE" dirty="0"/>
          </a:p>
        </p:txBody>
      </p:sp>
      <p:sp>
        <p:nvSpPr>
          <p:cNvPr id="4" name="Text Placeholder 1">
            <a:extLst>
              <a:ext uri="{FF2B5EF4-FFF2-40B4-BE49-F238E27FC236}">
                <a16:creationId xmlns:a16="http://schemas.microsoft.com/office/drawing/2014/main" id="{EDE3BB15-5F64-4710-B4D0-81AA618E41CA}"/>
              </a:ext>
            </a:extLst>
          </p:cNvPr>
          <p:cNvSpPr>
            <a:spLocks noGrp="1"/>
          </p:cNvSpPr>
          <p:nvPr>
            <p:ph type="body" sz="quarter" idx="19"/>
          </p:nvPr>
        </p:nvSpPr>
        <p:spPr>
          <a:xfrm>
            <a:off x="308256" y="398019"/>
            <a:ext cx="9878933" cy="754918"/>
          </a:xfrm>
        </p:spPr>
        <p:txBody>
          <a:bodyPr>
            <a:normAutofit fontScale="77500" lnSpcReduction="20000"/>
          </a:bodyPr>
          <a:lstStyle/>
          <a:p>
            <a:r>
              <a:rPr lang="en-US" b="1" dirty="0">
                <a:solidFill>
                  <a:srgbClr val="F5C05B"/>
                </a:solidFill>
              </a:rPr>
              <a:t>CONSEJOS PRINCIPALES para </a:t>
            </a:r>
            <a:r>
              <a:rPr lang="en-US" b="1" dirty="0" err="1">
                <a:solidFill>
                  <a:srgbClr val="F5C05B"/>
                </a:solidFill>
              </a:rPr>
              <a:t>cocinas</a:t>
            </a:r>
            <a:r>
              <a:rPr lang="en-US" b="1" dirty="0">
                <a:solidFill>
                  <a:srgbClr val="F5C05B"/>
                </a:solidFill>
              </a:rPr>
              <a:t> de </a:t>
            </a:r>
            <a:r>
              <a:rPr lang="en-US" b="1" dirty="0" err="1">
                <a:solidFill>
                  <a:srgbClr val="F5C05B"/>
                </a:solidFill>
              </a:rPr>
              <a:t>servicio</a:t>
            </a:r>
            <a:r>
              <a:rPr lang="en-US" b="1" dirty="0">
                <a:solidFill>
                  <a:srgbClr val="F5C05B"/>
                </a:solidFill>
              </a:rPr>
              <a:t> de </a:t>
            </a:r>
            <a:r>
              <a:rPr lang="en-US" b="1" dirty="0" err="1">
                <a:solidFill>
                  <a:srgbClr val="F5C05B"/>
                </a:solidFill>
              </a:rPr>
              <a:t>alimentos</a:t>
            </a:r>
            <a:r>
              <a:rPr lang="en-US" b="1" dirty="0">
                <a:solidFill>
                  <a:srgbClr val="F5C05B"/>
                </a:solidFill>
              </a:rPr>
              <a:t> ...</a:t>
            </a:r>
            <a:endParaRPr lang="en-IE" b="1" dirty="0">
              <a:solidFill>
                <a:srgbClr val="F5C05B"/>
              </a:solidFill>
            </a:endParaRPr>
          </a:p>
        </p:txBody>
      </p:sp>
      <p:pic>
        <p:nvPicPr>
          <p:cNvPr id="5" name="Graphic 4" descr="Lights On with solid fill">
            <a:extLst>
              <a:ext uri="{FF2B5EF4-FFF2-40B4-BE49-F238E27FC236}">
                <a16:creationId xmlns:a16="http://schemas.microsoft.com/office/drawing/2014/main" id="{FC9CB207-5D41-4108-BCFB-B8E5E6C1BFB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9066" y="318052"/>
            <a:ext cx="914400" cy="914400"/>
          </a:xfrm>
          <a:prstGeom prst="rect">
            <a:avLst/>
          </a:prstGeom>
        </p:spPr>
      </p:pic>
    </p:spTree>
    <p:extLst>
      <p:ext uri="{BB962C8B-B14F-4D97-AF65-F5344CB8AC3E}">
        <p14:creationId xmlns:p14="http://schemas.microsoft.com/office/powerpoint/2010/main" val="3495769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5BC24B1-3CC7-4D81-9F4F-EC8182E771D7}"/>
              </a:ext>
            </a:extLst>
          </p:cNvPr>
          <p:cNvSpPr>
            <a:spLocks noGrp="1"/>
          </p:cNvSpPr>
          <p:nvPr>
            <p:ph type="body" sz="quarter" idx="19"/>
          </p:nvPr>
        </p:nvSpPr>
        <p:spPr/>
        <p:txBody>
          <a:bodyPr/>
          <a:lstStyle/>
          <a:p>
            <a:r>
              <a:rPr lang="en-US" b="1" dirty="0" err="1">
                <a:solidFill>
                  <a:srgbClr val="085156"/>
                </a:solidFill>
              </a:rPr>
              <a:t>Introducción</a:t>
            </a:r>
            <a:r>
              <a:rPr lang="en-US" b="1" dirty="0">
                <a:solidFill>
                  <a:srgbClr val="085156"/>
                </a:solidFill>
              </a:rPr>
              <a:t>:</a:t>
            </a:r>
            <a:endParaRPr lang="en-IE" dirty="0">
              <a:solidFill>
                <a:srgbClr val="085156"/>
              </a:solidFill>
            </a:endParaRPr>
          </a:p>
        </p:txBody>
      </p:sp>
      <p:sp>
        <p:nvSpPr>
          <p:cNvPr id="4" name="Text Placeholder 3">
            <a:extLst>
              <a:ext uri="{FF2B5EF4-FFF2-40B4-BE49-F238E27FC236}">
                <a16:creationId xmlns:a16="http://schemas.microsoft.com/office/drawing/2014/main" id="{93742DC1-29AF-4F08-B341-3FC4B06C5A41}"/>
              </a:ext>
            </a:extLst>
          </p:cNvPr>
          <p:cNvSpPr>
            <a:spLocks noGrp="1"/>
          </p:cNvSpPr>
          <p:nvPr>
            <p:ph type="body" sz="quarter" idx="20"/>
          </p:nvPr>
        </p:nvSpPr>
        <p:spPr>
          <a:xfrm>
            <a:off x="565469" y="1683268"/>
            <a:ext cx="6234575" cy="4306275"/>
          </a:xfrm>
        </p:spPr>
        <p:txBody>
          <a:bodyPr/>
          <a:lstStyle/>
          <a:p>
            <a:pPr algn="just"/>
            <a:r>
              <a:rPr lang="es-ES" dirty="0">
                <a:solidFill>
                  <a:srgbClr val="085156"/>
                </a:solidFill>
              </a:rPr>
              <a:t>En la actualidad el cambio climático se considera uno de los problemas más graves que se enfrenta a la humanidad. El sector de servicios alimentarios, que abarca la hostelería y la restauración institucional, contribuye de diferentes formas a las emisiones de gases de efecto invernadero (GEI).</a:t>
            </a:r>
          </a:p>
          <a:p>
            <a:pPr algn="just"/>
            <a:r>
              <a:rPr lang="es-ES" dirty="0">
                <a:solidFill>
                  <a:srgbClr val="085156"/>
                </a:solidFill>
              </a:rPr>
              <a:t>Muchos en el sector están trabajando para reducir sus efectos sobre el cambio climático a través de una mayor eficiencia energética, prácticas de reciclaje y reutilización y reducción del desperdicio de alimentos.</a:t>
            </a:r>
            <a:endParaRPr lang="en-IE" dirty="0">
              <a:solidFill>
                <a:srgbClr val="406F70"/>
              </a:solidFill>
            </a:endParaRPr>
          </a:p>
          <a:p>
            <a:endParaRPr lang="en-IE" dirty="0"/>
          </a:p>
        </p:txBody>
      </p:sp>
      <p:pic>
        <p:nvPicPr>
          <p:cNvPr id="8" name="Picture Placeholder 7" descr="A table full of food&#10;&#10;Description automatically generated with low confidence">
            <a:extLst>
              <a:ext uri="{FF2B5EF4-FFF2-40B4-BE49-F238E27FC236}">
                <a16:creationId xmlns:a16="http://schemas.microsoft.com/office/drawing/2014/main" id="{C35EE799-B343-4CCF-A3BE-E9A098EF824B}"/>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p:pic>
    </p:spTree>
    <p:extLst>
      <p:ext uri="{BB962C8B-B14F-4D97-AF65-F5344CB8AC3E}">
        <p14:creationId xmlns:p14="http://schemas.microsoft.com/office/powerpoint/2010/main" val="2044957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C4FF33-6238-4194-8480-5B9EE5E9D0DA}"/>
              </a:ext>
            </a:extLst>
          </p:cNvPr>
          <p:cNvSpPr>
            <a:spLocks noGrp="1"/>
          </p:cNvSpPr>
          <p:nvPr>
            <p:ph type="body" sz="quarter" idx="19"/>
          </p:nvPr>
        </p:nvSpPr>
        <p:spPr>
          <a:xfrm>
            <a:off x="425057" y="287061"/>
            <a:ext cx="8857251" cy="1160989"/>
          </a:xfrm>
        </p:spPr>
        <p:txBody>
          <a:bodyPr vert="horz" lIns="91440" tIns="45720" rIns="91440" bIns="45720" rtlCol="0" anchor="t">
            <a:normAutofit/>
          </a:bodyPr>
          <a:lstStyle/>
          <a:p>
            <a:r>
              <a:rPr lang="es-ES" b="1" dirty="0">
                <a:solidFill>
                  <a:srgbClr val="F5C05B"/>
                </a:solidFill>
                <a:cs typeface="Calibri"/>
              </a:rPr>
              <a:t>Los mejores consejos para reducir el desperdicio de platos</a:t>
            </a:r>
            <a:endParaRPr lang="en-US" b="1" dirty="0">
              <a:solidFill>
                <a:srgbClr val="F5C05B"/>
              </a:solidFill>
              <a:cs typeface="Calibri"/>
            </a:endParaRPr>
          </a:p>
        </p:txBody>
      </p:sp>
      <p:sp>
        <p:nvSpPr>
          <p:cNvPr id="3" name="Text Placeholder 2">
            <a:extLst>
              <a:ext uri="{FF2B5EF4-FFF2-40B4-BE49-F238E27FC236}">
                <a16:creationId xmlns:a16="http://schemas.microsoft.com/office/drawing/2014/main" id="{4B931F07-9137-4D79-9235-0B59C1964278}"/>
              </a:ext>
            </a:extLst>
          </p:cNvPr>
          <p:cNvSpPr>
            <a:spLocks noGrp="1"/>
          </p:cNvSpPr>
          <p:nvPr>
            <p:ph type="body" sz="quarter" idx="20"/>
          </p:nvPr>
        </p:nvSpPr>
        <p:spPr>
          <a:xfrm>
            <a:off x="273043" y="1448050"/>
            <a:ext cx="11549763" cy="5055781"/>
          </a:xfrm>
        </p:spPr>
        <p:txBody>
          <a:bodyPr vert="horz" lIns="91440" tIns="45720" rIns="91440" bIns="45720" rtlCol="0" anchor="t">
            <a:noAutofit/>
          </a:bodyPr>
          <a:lstStyle/>
          <a:p>
            <a:r>
              <a:rPr lang="es-ES" dirty="0">
                <a:solidFill>
                  <a:srgbClr val="085156"/>
                </a:solidFill>
                <a:cs typeface="Calibri" panose="020F0502020204030204"/>
              </a:rPr>
              <a:t>Además de administrar los desechos de la cocina, es importante la gestión de ingredientes en los platos, ya que los desechos de los platos contribuyen significativamente a los desechos orgánicos, en general en los países ricos. Siga los siguientes pasos para minimizar este desperdicio</a:t>
            </a:r>
            <a:r>
              <a:rPr lang="en-US" dirty="0">
                <a:solidFill>
                  <a:srgbClr val="085156"/>
                </a:solidFill>
                <a:cs typeface="Calibri" panose="020F0502020204030204"/>
              </a:rPr>
              <a:t>: </a:t>
            </a:r>
            <a:endParaRPr lang="en-US" b="1" dirty="0">
              <a:solidFill>
                <a:srgbClr val="085156"/>
              </a:solidFill>
              <a:cs typeface="Calibri" panose="020F0502020204030204"/>
            </a:endParaRPr>
          </a:p>
          <a:p>
            <a:pPr marL="1143000" lvl="1" indent="-342900" algn="l">
              <a:spcAft>
                <a:spcPts val="600"/>
              </a:spcAft>
              <a:buFont typeface="Wingdings" panose="05000000000000000000" pitchFamily="2" charset="2"/>
              <a:buChar char="§"/>
            </a:pPr>
            <a:r>
              <a:rPr lang="es-ES" dirty="0">
                <a:solidFill>
                  <a:srgbClr val="085156"/>
                </a:solidFill>
                <a:cs typeface="Calibri" panose="020F0502020204030204"/>
              </a:rPr>
              <a:t>Lo que se mide se gestiona: mantenga un contenedor de desechos orgánicos separado para los desechos del plato y tome nota de los principales flujos de desechos.</a:t>
            </a:r>
          </a:p>
          <a:p>
            <a:pPr marL="1143000" lvl="1" indent="-342900" algn="l">
              <a:spcAft>
                <a:spcPts val="600"/>
              </a:spcAft>
              <a:buFont typeface="Wingdings" panose="05000000000000000000" pitchFamily="2" charset="2"/>
              <a:buChar char="§"/>
            </a:pPr>
            <a:r>
              <a:rPr lang="es-ES" dirty="0">
                <a:solidFill>
                  <a:srgbClr val="085156"/>
                </a:solidFill>
                <a:cs typeface="Calibri" panose="020F0502020204030204"/>
              </a:rPr>
              <a:t>Use platos o recipientes para servir más pequeños u ofrezca diferentes tamaños cuando sirva alimentos; se ha demostrado que esto reduce el desperdicio de platos.</a:t>
            </a:r>
          </a:p>
          <a:p>
            <a:pPr marL="1143000" lvl="1" indent="-342900" algn="l">
              <a:spcAft>
                <a:spcPts val="600"/>
              </a:spcAft>
              <a:buFont typeface="Wingdings" panose="05000000000000000000" pitchFamily="2" charset="2"/>
              <a:buChar char="§"/>
            </a:pPr>
            <a:r>
              <a:rPr lang="es-ES" dirty="0">
                <a:solidFill>
                  <a:srgbClr val="085156"/>
                </a:solidFill>
                <a:cs typeface="Calibri" panose="020F0502020204030204"/>
              </a:rPr>
              <a:t>Cuando sea posible, opte por un servicio hecho a pedido, se ha demostrado que los modelos de </a:t>
            </a:r>
            <a:r>
              <a:rPr lang="es-ES" dirty="0" err="1">
                <a:solidFill>
                  <a:srgbClr val="085156"/>
                </a:solidFill>
                <a:cs typeface="Calibri" panose="020F0502020204030204"/>
              </a:rPr>
              <a:t>cantering</a:t>
            </a:r>
            <a:r>
              <a:rPr lang="es-ES" dirty="0">
                <a:solidFill>
                  <a:srgbClr val="085156"/>
                </a:solidFill>
                <a:cs typeface="Calibri" panose="020F0502020204030204"/>
              </a:rPr>
              <a:t> y buffet generan más desperdicio de platos.</a:t>
            </a:r>
          </a:p>
          <a:p>
            <a:pPr marL="1143000" lvl="1" indent="-342900" algn="l">
              <a:spcAft>
                <a:spcPts val="600"/>
              </a:spcAft>
              <a:buFont typeface="Wingdings" panose="05000000000000000000" pitchFamily="2" charset="2"/>
              <a:buChar char="§"/>
            </a:pPr>
            <a:r>
              <a:rPr lang="es-ES" dirty="0">
                <a:solidFill>
                  <a:srgbClr val="085156"/>
                </a:solidFill>
                <a:cs typeface="Calibri" panose="020F0502020204030204"/>
              </a:rPr>
              <a:t>Ofrezca un servicio para llevar a casa para las sobras.</a:t>
            </a:r>
            <a:endParaRPr lang="en-US" dirty="0">
              <a:solidFill>
                <a:srgbClr val="5E5E5E"/>
              </a:solidFill>
              <a:cs typeface="Calibri"/>
            </a:endParaRPr>
          </a:p>
        </p:txBody>
      </p:sp>
    </p:spTree>
    <p:extLst>
      <p:ext uri="{BB962C8B-B14F-4D97-AF65-F5344CB8AC3E}">
        <p14:creationId xmlns:p14="http://schemas.microsoft.com/office/powerpoint/2010/main" val="15582207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0CD8118-B204-4A2D-BF24-39EBB253CBAA}"/>
              </a:ext>
            </a:extLst>
          </p:cNvPr>
          <p:cNvSpPr>
            <a:spLocks noGrp="1"/>
          </p:cNvSpPr>
          <p:nvPr>
            <p:ph type="body" sz="quarter" idx="13"/>
          </p:nvPr>
        </p:nvSpPr>
        <p:spPr>
          <a:xfrm>
            <a:off x="1184744" y="4317557"/>
            <a:ext cx="3402246" cy="1556429"/>
          </a:xfrm>
        </p:spPr>
        <p:txBody>
          <a:bodyPr>
            <a:normAutofit fontScale="92500" lnSpcReduction="20000"/>
          </a:bodyPr>
          <a:lstStyle/>
          <a:p>
            <a:endParaRPr lang="en-US" b="1" dirty="0">
              <a:solidFill>
                <a:srgbClr val="F5C05B"/>
              </a:solidFill>
            </a:endParaRPr>
          </a:p>
          <a:p>
            <a:r>
              <a:rPr lang="en-US" b="1" dirty="0" err="1">
                <a:solidFill>
                  <a:srgbClr val="F5C05B"/>
                </a:solidFill>
              </a:rPr>
              <a:t>Usar</a:t>
            </a:r>
            <a:r>
              <a:rPr lang="en-US" b="1" dirty="0">
                <a:solidFill>
                  <a:srgbClr val="F5C05B"/>
                </a:solidFill>
              </a:rPr>
              <a:t> "</a:t>
            </a:r>
            <a:r>
              <a:rPr lang="en-US" b="1" dirty="0" err="1">
                <a:solidFill>
                  <a:srgbClr val="F5C05B"/>
                </a:solidFill>
              </a:rPr>
              <a:t>residuos</a:t>
            </a:r>
            <a:r>
              <a:rPr lang="en-US" b="1" dirty="0">
                <a:solidFill>
                  <a:srgbClr val="F5C05B"/>
                </a:solidFill>
              </a:rPr>
              <a:t>"</a:t>
            </a:r>
          </a:p>
          <a:p>
            <a:r>
              <a:rPr lang="en-US" b="1" dirty="0" err="1">
                <a:solidFill>
                  <a:srgbClr val="F5C05B"/>
                </a:solidFill>
              </a:rPr>
              <a:t>Inspiración</a:t>
            </a:r>
            <a:r>
              <a:rPr lang="en-US" b="1" dirty="0">
                <a:solidFill>
                  <a:srgbClr val="F5C05B"/>
                </a:solidFill>
              </a:rPr>
              <a:t>…</a:t>
            </a:r>
            <a:endParaRPr lang="en-IE" b="1" dirty="0">
              <a:solidFill>
                <a:srgbClr val="F5C05B"/>
              </a:solidFill>
            </a:endParaRPr>
          </a:p>
        </p:txBody>
      </p:sp>
      <p:sp>
        <p:nvSpPr>
          <p:cNvPr id="4" name="Text Placeholder 3">
            <a:extLst>
              <a:ext uri="{FF2B5EF4-FFF2-40B4-BE49-F238E27FC236}">
                <a16:creationId xmlns:a16="http://schemas.microsoft.com/office/drawing/2014/main" id="{A2E6A2DD-4461-4690-B50C-748F2F177563}"/>
              </a:ext>
            </a:extLst>
          </p:cNvPr>
          <p:cNvSpPr>
            <a:spLocks noGrp="1"/>
          </p:cNvSpPr>
          <p:nvPr>
            <p:ph type="body" sz="quarter" idx="17"/>
          </p:nvPr>
        </p:nvSpPr>
        <p:spPr>
          <a:xfrm>
            <a:off x="5006714" y="3962385"/>
            <a:ext cx="6859047" cy="2390790"/>
          </a:xfrm>
        </p:spPr>
        <p:txBody>
          <a:bodyPr/>
          <a:lstStyle/>
          <a:p>
            <a:r>
              <a:rPr lang="es-ES" dirty="0">
                <a:solidFill>
                  <a:srgbClr val="085156"/>
                </a:solidFill>
              </a:rPr>
              <a:t>Chefs innovadores como </a:t>
            </a:r>
            <a:r>
              <a:rPr lang="es-ES" dirty="0" err="1">
                <a:solidFill>
                  <a:srgbClr val="085156"/>
                </a:solidFill>
              </a:rPr>
              <a:t>Massimo</a:t>
            </a:r>
            <a:r>
              <a:rPr lang="es-ES" dirty="0">
                <a:solidFill>
                  <a:srgbClr val="085156"/>
                </a:solidFill>
              </a:rPr>
              <a:t> </a:t>
            </a:r>
            <a:r>
              <a:rPr lang="es-ES" dirty="0" err="1">
                <a:solidFill>
                  <a:srgbClr val="085156"/>
                </a:solidFill>
              </a:rPr>
              <a:t>Buttura</a:t>
            </a:r>
            <a:r>
              <a:rPr lang="es-ES" dirty="0">
                <a:solidFill>
                  <a:srgbClr val="085156"/>
                </a:solidFill>
              </a:rPr>
              <a:t> se están haciendo un nombre reinventando el "</a:t>
            </a:r>
            <a:r>
              <a:rPr lang="es-ES" b="1" i="1" dirty="0">
                <a:solidFill>
                  <a:srgbClr val="085156"/>
                </a:solidFill>
              </a:rPr>
              <a:t>desperdicio</a:t>
            </a:r>
            <a:r>
              <a:rPr lang="es-ES" dirty="0">
                <a:solidFill>
                  <a:srgbClr val="085156"/>
                </a:solidFill>
              </a:rPr>
              <a:t>".</a:t>
            </a:r>
          </a:p>
          <a:p>
            <a:r>
              <a:rPr lang="es-ES" dirty="0">
                <a:solidFill>
                  <a:srgbClr val="085156"/>
                </a:solidFill>
              </a:rPr>
              <a:t>¡El restaurante </a:t>
            </a:r>
            <a:r>
              <a:rPr lang="es-ES" b="1" i="1" dirty="0" err="1">
                <a:solidFill>
                  <a:srgbClr val="085156"/>
                </a:solidFill>
              </a:rPr>
              <a:t>Amass</a:t>
            </a:r>
            <a:r>
              <a:rPr lang="es-ES" b="1" i="1" dirty="0">
                <a:solidFill>
                  <a:srgbClr val="085156"/>
                </a:solidFill>
              </a:rPr>
              <a:t> de </a:t>
            </a:r>
            <a:r>
              <a:rPr lang="es-ES" b="1" i="1" dirty="0" err="1">
                <a:solidFill>
                  <a:srgbClr val="085156"/>
                </a:solidFill>
              </a:rPr>
              <a:t>Matt</a:t>
            </a:r>
            <a:r>
              <a:rPr lang="es-ES" b="1" i="1" dirty="0">
                <a:solidFill>
                  <a:srgbClr val="085156"/>
                </a:solidFill>
              </a:rPr>
              <a:t> Orlando </a:t>
            </a:r>
            <a:r>
              <a:rPr lang="es-ES" dirty="0">
                <a:solidFill>
                  <a:srgbClr val="085156"/>
                </a:solidFill>
              </a:rPr>
              <a:t>está siendo considerado el restaurante más sostenible del mundo!</a:t>
            </a:r>
          </a:p>
          <a:p>
            <a:r>
              <a:rPr lang="es-ES" dirty="0">
                <a:solidFill>
                  <a:srgbClr val="085156"/>
                </a:solidFill>
              </a:rPr>
              <a:t>Doug Mc Master es el chef y fundador del </a:t>
            </a:r>
            <a:r>
              <a:rPr lang="es-ES" b="1" i="1" dirty="0">
                <a:solidFill>
                  <a:srgbClr val="085156"/>
                </a:solidFill>
              </a:rPr>
              <a:t>Silo</a:t>
            </a:r>
            <a:r>
              <a:rPr lang="es-ES" dirty="0">
                <a:solidFill>
                  <a:srgbClr val="085156"/>
                </a:solidFill>
              </a:rPr>
              <a:t>, el primer restaurante sin residuos de Londres.</a:t>
            </a:r>
            <a:endParaRPr lang="en-IE" dirty="0">
              <a:solidFill>
                <a:srgbClr val="085156"/>
              </a:solidFill>
            </a:endParaRPr>
          </a:p>
        </p:txBody>
      </p:sp>
      <p:sp>
        <p:nvSpPr>
          <p:cNvPr id="6" name="Oval 5">
            <a:extLst>
              <a:ext uri="{FF2B5EF4-FFF2-40B4-BE49-F238E27FC236}">
                <a16:creationId xmlns:a16="http://schemas.microsoft.com/office/drawing/2014/main" id="{4189EBB7-FCDB-4341-9A97-D4FE7CCA4504}"/>
              </a:ext>
            </a:extLst>
          </p:cNvPr>
          <p:cNvSpPr/>
          <p:nvPr/>
        </p:nvSpPr>
        <p:spPr>
          <a:xfrm>
            <a:off x="115027" y="416527"/>
            <a:ext cx="1512606" cy="671609"/>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085156"/>
                </a:solidFill>
              </a:rPr>
              <a:t>WATCH</a:t>
            </a:r>
            <a:r>
              <a:rPr lang="en-US" dirty="0"/>
              <a:t> </a:t>
            </a:r>
            <a:endParaRPr lang="en-IE" dirty="0"/>
          </a:p>
        </p:txBody>
      </p:sp>
      <p:sp>
        <p:nvSpPr>
          <p:cNvPr id="3" name="TextBox 2">
            <a:extLst>
              <a:ext uri="{FF2B5EF4-FFF2-40B4-BE49-F238E27FC236}">
                <a16:creationId xmlns:a16="http://schemas.microsoft.com/office/drawing/2014/main" id="{8BF89757-5A5E-4EEB-BCCB-3CEC97485925}"/>
              </a:ext>
            </a:extLst>
          </p:cNvPr>
          <p:cNvSpPr txBox="1"/>
          <p:nvPr/>
        </p:nvSpPr>
        <p:spPr>
          <a:xfrm>
            <a:off x="1863971" y="3089692"/>
            <a:ext cx="3036086" cy="307777"/>
          </a:xfrm>
          <a:prstGeom prst="rect">
            <a:avLst/>
          </a:prstGeom>
          <a:noFill/>
        </p:spPr>
        <p:txBody>
          <a:bodyPr wrap="square" rtlCol="0">
            <a:spAutoFit/>
          </a:bodyPr>
          <a:lstStyle/>
          <a:p>
            <a:r>
              <a:rPr lang="en-IE" sz="1400" dirty="0">
                <a:hlinkClick r:id="rId3"/>
              </a:rPr>
              <a:t>Bread is Gold - YouTube</a:t>
            </a:r>
            <a:endParaRPr lang="en-IE" sz="1400" dirty="0"/>
          </a:p>
        </p:txBody>
      </p:sp>
      <p:pic>
        <p:nvPicPr>
          <p:cNvPr id="7" name="Online Media 6" title="Bread is Gold">
            <a:hlinkClick r:id="" action="ppaction://media"/>
            <a:extLst>
              <a:ext uri="{FF2B5EF4-FFF2-40B4-BE49-F238E27FC236}">
                <a16:creationId xmlns:a16="http://schemas.microsoft.com/office/drawing/2014/main" id="{859938CE-95A1-46BD-ADDB-6DF4ABD363B2}"/>
              </a:ext>
            </a:extLst>
          </p:cNvPr>
          <p:cNvPicPr>
            <a:picLocks noRot="1" noChangeAspect="1"/>
          </p:cNvPicPr>
          <p:nvPr>
            <a:videoFile r:link="rId1"/>
          </p:nvPr>
        </p:nvPicPr>
        <p:blipFill>
          <a:blip r:embed="rId4"/>
          <a:stretch>
            <a:fillRect/>
          </a:stretch>
        </p:blipFill>
        <p:spPr>
          <a:xfrm>
            <a:off x="1863971" y="416527"/>
            <a:ext cx="4629674" cy="2615766"/>
          </a:xfrm>
          <a:prstGeom prst="rect">
            <a:avLst/>
          </a:prstGeom>
        </p:spPr>
      </p:pic>
      <p:sp>
        <p:nvSpPr>
          <p:cNvPr id="8" name="TextBox 7">
            <a:extLst>
              <a:ext uri="{FF2B5EF4-FFF2-40B4-BE49-F238E27FC236}">
                <a16:creationId xmlns:a16="http://schemas.microsoft.com/office/drawing/2014/main" id="{4E8444FF-5B91-48BD-9C12-00E2C9AB615E}"/>
              </a:ext>
            </a:extLst>
          </p:cNvPr>
          <p:cNvSpPr txBox="1"/>
          <p:nvPr/>
        </p:nvSpPr>
        <p:spPr>
          <a:xfrm>
            <a:off x="6729983" y="154750"/>
            <a:ext cx="4733441" cy="1569660"/>
          </a:xfrm>
          <a:prstGeom prst="rect">
            <a:avLst/>
          </a:prstGeom>
          <a:noFill/>
        </p:spPr>
        <p:txBody>
          <a:bodyPr wrap="square" rtlCol="0">
            <a:spAutoFit/>
          </a:bodyPr>
          <a:lstStyle/>
          <a:p>
            <a:pPr algn="just"/>
            <a:r>
              <a:rPr lang="es-ES" sz="1600" dirty="0">
                <a:solidFill>
                  <a:srgbClr val="406F70"/>
                </a:solidFill>
              </a:rPr>
              <a:t>Bread </a:t>
            </a:r>
            <a:r>
              <a:rPr lang="es-ES" sz="1600" dirty="0" err="1">
                <a:solidFill>
                  <a:srgbClr val="406F70"/>
                </a:solidFill>
              </a:rPr>
              <a:t>is</a:t>
            </a:r>
            <a:r>
              <a:rPr lang="es-ES" sz="1600" dirty="0">
                <a:solidFill>
                  <a:srgbClr val="406F70"/>
                </a:solidFill>
              </a:rPr>
              <a:t> Gold es el primer libro que analiza de manera integral el tema del desperdicio de alimentos, presentando recetas para comidas de tres platos de 45 de los mejores chefs del mundo, incluidos Daniel </a:t>
            </a:r>
            <a:r>
              <a:rPr lang="es-ES" sz="1600" dirty="0" err="1">
                <a:solidFill>
                  <a:srgbClr val="406F70"/>
                </a:solidFill>
              </a:rPr>
              <a:t>Humm</a:t>
            </a:r>
            <a:r>
              <a:rPr lang="es-ES" sz="1600" dirty="0">
                <a:solidFill>
                  <a:srgbClr val="406F70"/>
                </a:solidFill>
              </a:rPr>
              <a:t>, Mario </a:t>
            </a:r>
            <a:r>
              <a:rPr lang="es-ES" sz="1600" dirty="0" err="1">
                <a:solidFill>
                  <a:srgbClr val="406F70"/>
                </a:solidFill>
              </a:rPr>
              <a:t>Batali</a:t>
            </a:r>
            <a:r>
              <a:rPr lang="es-ES" sz="1600" dirty="0">
                <a:solidFill>
                  <a:srgbClr val="406F70"/>
                </a:solidFill>
              </a:rPr>
              <a:t>, René </a:t>
            </a:r>
            <a:r>
              <a:rPr lang="es-ES" sz="1600" dirty="0" err="1">
                <a:solidFill>
                  <a:srgbClr val="406F70"/>
                </a:solidFill>
              </a:rPr>
              <a:t>Redzepi</a:t>
            </a:r>
            <a:r>
              <a:rPr lang="es-ES" sz="1600" dirty="0">
                <a:solidFill>
                  <a:srgbClr val="406F70"/>
                </a:solidFill>
              </a:rPr>
              <a:t>, Alain </a:t>
            </a:r>
            <a:r>
              <a:rPr lang="es-ES" sz="1600" dirty="0" err="1">
                <a:solidFill>
                  <a:srgbClr val="406F70"/>
                </a:solidFill>
              </a:rPr>
              <a:t>Ducasse</a:t>
            </a:r>
            <a:r>
              <a:rPr lang="es-ES" sz="1600" dirty="0">
                <a:solidFill>
                  <a:srgbClr val="406F70"/>
                </a:solidFill>
              </a:rPr>
              <a:t>, Joan Roca, Enrique Olvera, </a:t>
            </a:r>
            <a:r>
              <a:rPr lang="es-ES" sz="1600" dirty="0" err="1">
                <a:solidFill>
                  <a:srgbClr val="406F70"/>
                </a:solidFill>
              </a:rPr>
              <a:t>Ferran</a:t>
            </a:r>
            <a:r>
              <a:rPr lang="es-ES" sz="1600" dirty="0">
                <a:solidFill>
                  <a:srgbClr val="406F70"/>
                </a:solidFill>
              </a:rPr>
              <a:t> y Albert Adrià</a:t>
            </a:r>
            <a:endParaRPr lang="en-IE" sz="1600" dirty="0">
              <a:solidFill>
                <a:srgbClr val="406F70"/>
              </a:solidFill>
            </a:endParaRPr>
          </a:p>
        </p:txBody>
      </p:sp>
    </p:spTree>
    <p:extLst>
      <p:ext uri="{BB962C8B-B14F-4D97-AF65-F5344CB8AC3E}">
        <p14:creationId xmlns:p14="http://schemas.microsoft.com/office/powerpoint/2010/main" val="203430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BB58E4-6237-4A41-926F-C4263E5C4D73}"/>
              </a:ext>
            </a:extLst>
          </p:cNvPr>
          <p:cNvSpPr>
            <a:spLocks noGrp="1"/>
          </p:cNvSpPr>
          <p:nvPr>
            <p:ph type="body" sz="quarter" idx="13"/>
          </p:nvPr>
        </p:nvSpPr>
        <p:spPr/>
        <p:txBody>
          <a:bodyPr>
            <a:normAutofit fontScale="40000" lnSpcReduction="20000"/>
          </a:bodyPr>
          <a:lstStyle/>
          <a:p>
            <a:endParaRPr lang="es-ES" b="1" dirty="0">
              <a:solidFill>
                <a:srgbClr val="F5C05B"/>
              </a:solidFill>
            </a:endParaRPr>
          </a:p>
          <a:p>
            <a:r>
              <a:rPr lang="es-ES" sz="7000" b="1" dirty="0">
                <a:solidFill>
                  <a:srgbClr val="F5C05B"/>
                </a:solidFill>
              </a:rPr>
              <a:t>Semana de acción contra el desperdicio de alimentos 2021</a:t>
            </a:r>
            <a:endParaRPr lang="en-IE" sz="7000" b="1" dirty="0">
              <a:solidFill>
                <a:srgbClr val="F5C05B"/>
              </a:solidFill>
            </a:endParaRPr>
          </a:p>
        </p:txBody>
      </p:sp>
      <p:sp>
        <p:nvSpPr>
          <p:cNvPr id="3" name="Text Placeholder 2">
            <a:extLst>
              <a:ext uri="{FF2B5EF4-FFF2-40B4-BE49-F238E27FC236}">
                <a16:creationId xmlns:a16="http://schemas.microsoft.com/office/drawing/2014/main" id="{72439BDF-84B9-48F6-8AB7-A94DEEABC2AB}"/>
              </a:ext>
            </a:extLst>
          </p:cNvPr>
          <p:cNvSpPr>
            <a:spLocks noGrp="1"/>
          </p:cNvSpPr>
          <p:nvPr>
            <p:ph type="body" sz="quarter" idx="14"/>
          </p:nvPr>
        </p:nvSpPr>
        <p:spPr/>
        <p:txBody>
          <a:bodyPr/>
          <a:lstStyle/>
          <a:p>
            <a:r>
              <a:rPr lang="en-US" dirty="0" err="1">
                <a:solidFill>
                  <a:srgbClr val="085156"/>
                </a:solidFill>
              </a:rPr>
              <a:t>Iniciativa</a:t>
            </a:r>
            <a:r>
              <a:rPr lang="en-US" dirty="0">
                <a:solidFill>
                  <a:srgbClr val="085156"/>
                </a:solidFill>
              </a:rPr>
              <a:t> de UK</a:t>
            </a:r>
            <a:endParaRPr lang="en-IE" dirty="0">
              <a:solidFill>
                <a:srgbClr val="085156"/>
              </a:solidFill>
            </a:endParaRPr>
          </a:p>
        </p:txBody>
      </p:sp>
      <p:sp>
        <p:nvSpPr>
          <p:cNvPr id="4" name="Picture Placeholder 3">
            <a:extLst>
              <a:ext uri="{FF2B5EF4-FFF2-40B4-BE49-F238E27FC236}">
                <a16:creationId xmlns:a16="http://schemas.microsoft.com/office/drawing/2014/main" id="{64CFE656-0E6D-4053-A171-B5A8BB905D50}"/>
              </a:ext>
            </a:extLst>
          </p:cNvPr>
          <p:cNvSpPr>
            <a:spLocks noGrp="1"/>
          </p:cNvSpPr>
          <p:nvPr>
            <p:ph type="pic" sz="quarter" idx="15"/>
          </p:nvPr>
        </p:nvSpPr>
        <p:spPr/>
      </p:sp>
      <p:sp>
        <p:nvSpPr>
          <p:cNvPr id="6" name="Oval 5">
            <a:extLst>
              <a:ext uri="{FF2B5EF4-FFF2-40B4-BE49-F238E27FC236}">
                <a16:creationId xmlns:a16="http://schemas.microsoft.com/office/drawing/2014/main" id="{EC30ABDC-7A71-4E61-AFF9-307A01E0DC74}"/>
              </a:ext>
            </a:extLst>
          </p:cNvPr>
          <p:cNvSpPr/>
          <p:nvPr/>
        </p:nvSpPr>
        <p:spPr>
          <a:xfrm>
            <a:off x="1086577" y="917949"/>
            <a:ext cx="1790700" cy="1134973"/>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WATCH</a:t>
            </a:r>
            <a:r>
              <a:rPr lang="en-US" dirty="0"/>
              <a:t> </a:t>
            </a:r>
            <a:endParaRPr lang="en-IE" dirty="0"/>
          </a:p>
        </p:txBody>
      </p:sp>
      <p:sp>
        <p:nvSpPr>
          <p:cNvPr id="7" name="TextBox 6">
            <a:extLst>
              <a:ext uri="{FF2B5EF4-FFF2-40B4-BE49-F238E27FC236}">
                <a16:creationId xmlns:a16="http://schemas.microsoft.com/office/drawing/2014/main" id="{1DEB02DD-96D1-4B86-AF16-68E625A0AD69}"/>
              </a:ext>
            </a:extLst>
          </p:cNvPr>
          <p:cNvSpPr txBox="1"/>
          <p:nvPr/>
        </p:nvSpPr>
        <p:spPr>
          <a:xfrm>
            <a:off x="523875" y="6107013"/>
            <a:ext cx="4162425" cy="307777"/>
          </a:xfrm>
          <a:prstGeom prst="rect">
            <a:avLst/>
          </a:prstGeom>
          <a:noFill/>
        </p:spPr>
        <p:txBody>
          <a:bodyPr wrap="square" rtlCol="0">
            <a:spAutoFit/>
          </a:bodyPr>
          <a:lstStyle/>
          <a:p>
            <a:r>
              <a:rPr lang="en-US" sz="1400" dirty="0">
                <a:hlinkClick r:id="rId3"/>
              </a:rPr>
              <a:t>Food Waste Action Week 2021 Highlights - YouTube</a:t>
            </a:r>
            <a:endParaRPr lang="en-IE" sz="1400" dirty="0"/>
          </a:p>
        </p:txBody>
      </p:sp>
      <p:sp>
        <p:nvSpPr>
          <p:cNvPr id="8" name="TextBox 7">
            <a:extLst>
              <a:ext uri="{FF2B5EF4-FFF2-40B4-BE49-F238E27FC236}">
                <a16:creationId xmlns:a16="http://schemas.microsoft.com/office/drawing/2014/main" id="{4CB8F49E-81EF-4943-AF67-62FC4274FDB3}"/>
              </a:ext>
            </a:extLst>
          </p:cNvPr>
          <p:cNvSpPr txBox="1"/>
          <p:nvPr/>
        </p:nvSpPr>
        <p:spPr>
          <a:xfrm>
            <a:off x="9328103" y="917949"/>
            <a:ext cx="2863897" cy="6001643"/>
          </a:xfrm>
          <a:prstGeom prst="rect">
            <a:avLst/>
          </a:prstGeom>
          <a:noFill/>
        </p:spPr>
        <p:txBody>
          <a:bodyPr wrap="square" rtlCol="0">
            <a:spAutoFit/>
          </a:bodyPr>
          <a:lstStyle/>
          <a:p>
            <a:pPr algn="ctr"/>
            <a:r>
              <a:rPr lang="es-ES" sz="2400" dirty="0">
                <a:solidFill>
                  <a:srgbClr val="406F70"/>
                </a:solidFill>
              </a:rPr>
              <a:t>Este clip muestra los aspectos más destacados de una iniciativa del Reino Unido en la que WRAP (envoltura)  y LOVE FOOD (amante de l acomida) odian el desperdicio  y unieron fuerzas para "despertar a la nación" a las consecuencias ambientales del desperdicio de alimentos.</a:t>
            </a:r>
            <a:endParaRPr lang="en-IE" sz="2400" dirty="0">
              <a:solidFill>
                <a:srgbClr val="406F70"/>
              </a:solidFill>
            </a:endParaRPr>
          </a:p>
        </p:txBody>
      </p:sp>
      <p:pic>
        <p:nvPicPr>
          <p:cNvPr id="10" name="Online Media 9" title="Food Waste Action Week 2021 Highlights">
            <a:hlinkClick r:id="" action="ppaction://media"/>
            <a:extLst>
              <a:ext uri="{FF2B5EF4-FFF2-40B4-BE49-F238E27FC236}">
                <a16:creationId xmlns:a16="http://schemas.microsoft.com/office/drawing/2014/main" id="{F9A5930A-CACD-41DA-9B20-DF8C73FC1B3D}"/>
              </a:ext>
            </a:extLst>
          </p:cNvPr>
          <p:cNvPicPr>
            <a:picLocks noRot="1" noChangeAspect="1"/>
          </p:cNvPicPr>
          <p:nvPr>
            <a:videoFile r:link="rId1"/>
          </p:nvPr>
        </p:nvPicPr>
        <p:blipFill>
          <a:blip r:embed="rId4"/>
          <a:stretch>
            <a:fillRect/>
          </a:stretch>
        </p:blipFill>
        <p:spPr>
          <a:xfrm>
            <a:off x="3085763" y="1830873"/>
            <a:ext cx="5838781" cy="3717513"/>
          </a:xfrm>
          <a:prstGeom prst="rect">
            <a:avLst/>
          </a:prstGeom>
        </p:spPr>
      </p:pic>
    </p:spTree>
    <p:extLst>
      <p:ext uri="{BB962C8B-B14F-4D97-AF65-F5344CB8AC3E}">
        <p14:creationId xmlns:p14="http://schemas.microsoft.com/office/powerpoint/2010/main" val="307134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FCF34DF-11F5-47E4-A207-426C0A0DC967}"/>
              </a:ext>
            </a:extLst>
          </p:cNvPr>
          <p:cNvSpPr>
            <a:spLocks noGrp="1"/>
          </p:cNvSpPr>
          <p:nvPr>
            <p:ph type="body" sz="quarter" idx="13"/>
          </p:nvPr>
        </p:nvSpPr>
        <p:spPr/>
        <p:txBody>
          <a:bodyPr>
            <a:normAutofit fontScale="92500"/>
          </a:bodyPr>
          <a:lstStyle/>
          <a:p>
            <a:r>
              <a:rPr lang="es-ES" b="1" dirty="0">
                <a:solidFill>
                  <a:srgbClr val="406F70"/>
                </a:solidFill>
              </a:rPr>
              <a:t>Redirigir el desperdicio de alimentos a aquellos que pueden usarlo ...</a:t>
            </a:r>
            <a:endParaRPr lang="en-IE" b="1" dirty="0">
              <a:solidFill>
                <a:srgbClr val="406F70"/>
              </a:solidFill>
            </a:endParaRPr>
          </a:p>
        </p:txBody>
      </p:sp>
      <p:sp>
        <p:nvSpPr>
          <p:cNvPr id="3" name="Text Placeholder 2">
            <a:extLst>
              <a:ext uri="{FF2B5EF4-FFF2-40B4-BE49-F238E27FC236}">
                <a16:creationId xmlns:a16="http://schemas.microsoft.com/office/drawing/2014/main" id="{C06998E5-9BDD-4BFC-9892-6505A590AAA6}"/>
              </a:ext>
            </a:extLst>
          </p:cNvPr>
          <p:cNvSpPr>
            <a:spLocks noGrp="1"/>
          </p:cNvSpPr>
          <p:nvPr>
            <p:ph type="body" sz="quarter" idx="14"/>
          </p:nvPr>
        </p:nvSpPr>
        <p:spPr/>
        <p:txBody>
          <a:bodyPr/>
          <a:lstStyle/>
          <a:p>
            <a:r>
              <a:rPr lang="en-US" b="1" dirty="0" err="1">
                <a:solidFill>
                  <a:srgbClr val="1CC2D4"/>
                </a:solidFill>
              </a:rPr>
              <a:t>Nube</a:t>
            </a:r>
            <a:r>
              <a:rPr lang="en-US" b="1" dirty="0">
                <a:solidFill>
                  <a:srgbClr val="1CC2D4"/>
                </a:solidFill>
              </a:rPr>
              <a:t> de </a:t>
            </a:r>
            <a:r>
              <a:rPr lang="en-US" b="1" dirty="0" err="1">
                <a:solidFill>
                  <a:srgbClr val="1CC2D4"/>
                </a:solidFill>
              </a:rPr>
              <a:t>alimentos</a:t>
            </a:r>
            <a:r>
              <a:rPr lang="en-US" b="1" dirty="0">
                <a:solidFill>
                  <a:srgbClr val="1CC2D4"/>
                </a:solidFill>
              </a:rPr>
              <a:t> e </a:t>
            </a:r>
            <a:r>
              <a:rPr lang="en-US" b="1" dirty="0" err="1">
                <a:solidFill>
                  <a:srgbClr val="1CC2D4"/>
                </a:solidFill>
              </a:rPr>
              <a:t>iniciativa</a:t>
            </a:r>
            <a:r>
              <a:rPr lang="en-US" b="1" dirty="0">
                <a:solidFill>
                  <a:srgbClr val="1CC2D4"/>
                </a:solidFill>
              </a:rPr>
              <a:t> </a:t>
            </a:r>
            <a:r>
              <a:rPr lang="en-US" b="1" dirty="0" err="1">
                <a:solidFill>
                  <a:srgbClr val="1CC2D4"/>
                </a:solidFill>
              </a:rPr>
              <a:t>Irlandesa</a:t>
            </a:r>
            <a:endParaRPr lang="en-IE" b="1" dirty="0">
              <a:solidFill>
                <a:srgbClr val="1CC2D4"/>
              </a:solidFill>
            </a:endParaRPr>
          </a:p>
        </p:txBody>
      </p:sp>
      <p:sp>
        <p:nvSpPr>
          <p:cNvPr id="4" name="Picture Placeholder 3">
            <a:extLst>
              <a:ext uri="{FF2B5EF4-FFF2-40B4-BE49-F238E27FC236}">
                <a16:creationId xmlns:a16="http://schemas.microsoft.com/office/drawing/2014/main" id="{31CA2526-5890-4210-B0F6-7F96B5D9C769}"/>
              </a:ext>
            </a:extLst>
          </p:cNvPr>
          <p:cNvSpPr>
            <a:spLocks noGrp="1"/>
          </p:cNvSpPr>
          <p:nvPr>
            <p:ph type="pic" sz="quarter" idx="15"/>
          </p:nvPr>
        </p:nvSpPr>
        <p:spPr/>
      </p:sp>
      <p:pic>
        <p:nvPicPr>
          <p:cNvPr id="3074" name="Picture 2" descr="FoodCloud">
            <a:extLst>
              <a:ext uri="{FF2B5EF4-FFF2-40B4-BE49-F238E27FC236}">
                <a16:creationId xmlns:a16="http://schemas.microsoft.com/office/drawing/2014/main" id="{EBBC29D1-CDEE-446B-98C9-9E98F436BEA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5194" y="2434738"/>
            <a:ext cx="1733550" cy="47625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CE4873BA-EC71-491C-B925-A61B02421FD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7094" y="3947013"/>
            <a:ext cx="2470183" cy="975072"/>
          </a:xfrm>
          <a:prstGeom prst="rect">
            <a:avLst/>
          </a:prstGeom>
          <a:noFill/>
          <a:extLst>
            <a:ext uri="{909E8E84-426E-40DD-AFC4-6F175D3DCCD1}">
              <a14:hiddenFill xmlns:a14="http://schemas.microsoft.com/office/drawing/2010/main">
                <a:solidFill>
                  <a:srgbClr val="FFFFFF"/>
                </a:solidFill>
              </a14:hiddenFill>
            </a:ext>
          </a:extLst>
        </p:spPr>
      </p:pic>
      <p:sp>
        <p:nvSpPr>
          <p:cNvPr id="8" name="Oval 7">
            <a:extLst>
              <a:ext uri="{FF2B5EF4-FFF2-40B4-BE49-F238E27FC236}">
                <a16:creationId xmlns:a16="http://schemas.microsoft.com/office/drawing/2014/main" id="{609E8CB2-A704-40D5-A25F-2D76F3C8A015}"/>
              </a:ext>
            </a:extLst>
          </p:cNvPr>
          <p:cNvSpPr/>
          <p:nvPr/>
        </p:nvSpPr>
        <p:spPr>
          <a:xfrm>
            <a:off x="1086577" y="1077437"/>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WATCH</a:t>
            </a:r>
            <a:r>
              <a:rPr lang="en-US" dirty="0"/>
              <a:t> </a:t>
            </a:r>
            <a:endParaRPr lang="en-IE" dirty="0"/>
          </a:p>
        </p:txBody>
      </p:sp>
      <p:sp>
        <p:nvSpPr>
          <p:cNvPr id="6" name="TextBox 5">
            <a:extLst>
              <a:ext uri="{FF2B5EF4-FFF2-40B4-BE49-F238E27FC236}">
                <a16:creationId xmlns:a16="http://schemas.microsoft.com/office/drawing/2014/main" id="{5A48AF8F-C96B-4DC9-B925-C3826225132A}"/>
              </a:ext>
            </a:extLst>
          </p:cNvPr>
          <p:cNvSpPr txBox="1"/>
          <p:nvPr/>
        </p:nvSpPr>
        <p:spPr>
          <a:xfrm>
            <a:off x="9305925" y="2047659"/>
            <a:ext cx="2647950" cy="3416320"/>
          </a:xfrm>
          <a:prstGeom prst="rect">
            <a:avLst/>
          </a:prstGeom>
          <a:noFill/>
        </p:spPr>
        <p:txBody>
          <a:bodyPr wrap="square" rtlCol="0">
            <a:spAutoFit/>
          </a:bodyPr>
          <a:lstStyle/>
          <a:p>
            <a:pPr algn="ctr"/>
            <a:r>
              <a:rPr lang="es-ES" sz="2400" dirty="0">
                <a:solidFill>
                  <a:srgbClr val="406F70"/>
                </a:solidFill>
              </a:rPr>
              <a:t>Aquí, </a:t>
            </a:r>
            <a:r>
              <a:rPr lang="es-ES" sz="2400" dirty="0" err="1">
                <a:solidFill>
                  <a:srgbClr val="406F70"/>
                </a:solidFill>
              </a:rPr>
              <a:t>Iseult</a:t>
            </a:r>
            <a:r>
              <a:rPr lang="es-ES" sz="2400" dirty="0">
                <a:solidFill>
                  <a:srgbClr val="406F70"/>
                </a:solidFill>
              </a:rPr>
              <a:t> Ward habla sobre por qué y cómo establecieron </a:t>
            </a:r>
            <a:r>
              <a:rPr lang="es-ES" sz="2400" b="1" dirty="0">
                <a:solidFill>
                  <a:srgbClr val="406F70"/>
                </a:solidFill>
              </a:rPr>
              <a:t>la nube de alimentos </a:t>
            </a:r>
            <a:r>
              <a:rPr lang="es-ES" sz="2400" dirty="0">
                <a:solidFill>
                  <a:srgbClr val="406F70"/>
                </a:solidFill>
              </a:rPr>
              <a:t>en Irlanda: "Transformar los excedentes en oportunidades".</a:t>
            </a:r>
            <a:endParaRPr lang="en-IE" dirty="0"/>
          </a:p>
        </p:txBody>
      </p:sp>
      <p:sp>
        <p:nvSpPr>
          <p:cNvPr id="7" name="TextBox 6">
            <a:extLst>
              <a:ext uri="{FF2B5EF4-FFF2-40B4-BE49-F238E27FC236}">
                <a16:creationId xmlns:a16="http://schemas.microsoft.com/office/drawing/2014/main" id="{A6D301C9-54B3-4D81-8F39-C662AB0014B4}"/>
              </a:ext>
            </a:extLst>
          </p:cNvPr>
          <p:cNvSpPr txBox="1"/>
          <p:nvPr/>
        </p:nvSpPr>
        <p:spPr>
          <a:xfrm>
            <a:off x="133350" y="6038850"/>
            <a:ext cx="4676775" cy="307777"/>
          </a:xfrm>
          <a:prstGeom prst="rect">
            <a:avLst/>
          </a:prstGeom>
          <a:noFill/>
        </p:spPr>
        <p:txBody>
          <a:bodyPr wrap="square" rtlCol="0">
            <a:spAutoFit/>
          </a:bodyPr>
          <a:lstStyle/>
          <a:p>
            <a:r>
              <a:rPr lang="en-US" sz="1400" dirty="0" err="1">
                <a:hlinkClick r:id="rId5"/>
              </a:rPr>
              <a:t>FoodCloud</a:t>
            </a:r>
            <a:r>
              <a:rPr lang="en-US" sz="1400" dirty="0">
                <a:hlinkClick r:id="rId5"/>
              </a:rPr>
              <a:t>: Transforming Surplus into Opportunity - YouTube</a:t>
            </a:r>
            <a:endParaRPr lang="en-IE" sz="1400" dirty="0"/>
          </a:p>
        </p:txBody>
      </p:sp>
      <p:pic>
        <p:nvPicPr>
          <p:cNvPr id="9" name="Online Media 8" title="FoodCloud: Transforming Surplus into Opportunity">
            <a:hlinkClick r:id="" action="ppaction://media"/>
            <a:extLst>
              <a:ext uri="{FF2B5EF4-FFF2-40B4-BE49-F238E27FC236}">
                <a16:creationId xmlns:a16="http://schemas.microsoft.com/office/drawing/2014/main" id="{55334BC4-267C-4A98-8E61-0B769B38DF31}"/>
              </a:ext>
            </a:extLst>
          </p:cNvPr>
          <p:cNvPicPr>
            <a:picLocks noRot="1" noChangeAspect="1"/>
          </p:cNvPicPr>
          <p:nvPr>
            <a:videoFile r:link="rId1"/>
          </p:nvPr>
        </p:nvPicPr>
        <p:blipFill>
          <a:blip r:embed="rId6"/>
          <a:stretch>
            <a:fillRect/>
          </a:stretch>
        </p:blipFill>
        <p:spPr>
          <a:xfrm>
            <a:off x="3134315" y="1873070"/>
            <a:ext cx="5715544" cy="3576754"/>
          </a:xfrm>
          <a:prstGeom prst="rect">
            <a:avLst/>
          </a:prstGeom>
        </p:spPr>
      </p:pic>
    </p:spTree>
    <p:extLst>
      <p:ext uri="{BB962C8B-B14F-4D97-AF65-F5344CB8AC3E}">
        <p14:creationId xmlns:p14="http://schemas.microsoft.com/office/powerpoint/2010/main" val="2649259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116F9A-EC17-4F88-A732-3E9667A83C93}"/>
              </a:ext>
            </a:extLst>
          </p:cNvPr>
          <p:cNvSpPr>
            <a:spLocks noGrp="1"/>
          </p:cNvSpPr>
          <p:nvPr>
            <p:ph type="body" sz="quarter" idx="16"/>
          </p:nvPr>
        </p:nvSpPr>
        <p:spPr>
          <a:xfrm>
            <a:off x="5834130" y="819599"/>
            <a:ext cx="5763518" cy="697353"/>
          </a:xfrm>
        </p:spPr>
        <p:txBody>
          <a:bodyPr vert="horz" lIns="91440" tIns="45720" rIns="91440" bIns="45720" rtlCol="0" anchor="t">
            <a:normAutofit fontScale="77500" lnSpcReduction="20000"/>
          </a:bodyPr>
          <a:lstStyle/>
          <a:p>
            <a:r>
              <a:rPr lang="es-ES" b="1" dirty="0">
                <a:cs typeface="Calibri"/>
              </a:rPr>
              <a:t>¿Qué hacer con nuestros residuos?</a:t>
            </a:r>
            <a:endParaRPr lang="en-US" b="1" dirty="0">
              <a:cs typeface="Calibri"/>
            </a:endParaRPr>
          </a:p>
        </p:txBody>
      </p:sp>
      <p:sp>
        <p:nvSpPr>
          <p:cNvPr id="3" name="Text Placeholder 2">
            <a:extLst>
              <a:ext uri="{FF2B5EF4-FFF2-40B4-BE49-F238E27FC236}">
                <a16:creationId xmlns:a16="http://schemas.microsoft.com/office/drawing/2014/main" id="{C2DEF703-8D4A-47C2-8F35-DC984748CFA4}"/>
              </a:ext>
            </a:extLst>
          </p:cNvPr>
          <p:cNvSpPr>
            <a:spLocks noGrp="1"/>
          </p:cNvSpPr>
          <p:nvPr>
            <p:ph type="body" sz="quarter" idx="17"/>
          </p:nvPr>
        </p:nvSpPr>
        <p:spPr/>
        <p:txBody>
          <a:bodyPr vert="horz" lIns="91440" tIns="45720" rIns="91440" bIns="45720" rtlCol="0" anchor="t">
            <a:noAutofit/>
          </a:bodyPr>
          <a:lstStyle/>
          <a:p>
            <a:pPr marL="342900" indent="-342900">
              <a:buChar char="•"/>
            </a:pPr>
            <a:r>
              <a:rPr lang="es-ES" dirty="0">
                <a:cs typeface="Calibri"/>
              </a:rPr>
              <a:t>Como se mencionó anteriormente, el desperdicio de alimentos es algo que se puede minimizar pero nunca erradicar.</a:t>
            </a:r>
          </a:p>
          <a:p>
            <a:pPr marL="342900" indent="-342900">
              <a:buChar char="•"/>
            </a:pPr>
            <a:r>
              <a:rPr lang="es-ES" dirty="0">
                <a:cs typeface="Calibri"/>
              </a:rPr>
              <a:t>Por esta razón, es importante que consideremos utilizar la economía circular en el sistema alimentario y convertir los desechos en un recurso a través de procesos de valor agregado.</a:t>
            </a:r>
          </a:p>
          <a:p>
            <a:pPr marL="342900" indent="-342900">
              <a:buChar char="•"/>
            </a:pPr>
            <a:r>
              <a:rPr lang="es-ES" b="1" dirty="0">
                <a:cs typeface="Calibri"/>
              </a:rPr>
              <a:t>Si desea obtener más información sobre la economía circular, ¡vaya al Módulo 4!</a:t>
            </a:r>
            <a:endParaRPr lang="en-US" b="1" dirty="0">
              <a:cs typeface="Calibri"/>
            </a:endParaRPr>
          </a:p>
        </p:txBody>
      </p:sp>
      <p:pic>
        <p:nvPicPr>
          <p:cNvPr id="21" name="Picture 21" descr="A picture containing wall, person, indoor&#10;&#10;Description automatically generated">
            <a:extLst>
              <a:ext uri="{FF2B5EF4-FFF2-40B4-BE49-F238E27FC236}">
                <a16:creationId xmlns:a16="http://schemas.microsoft.com/office/drawing/2014/main" id="{6A5A5C68-1602-461F-8BD8-087622207B5F}"/>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5165464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B94964B-0E73-473E-A045-28A07865D41C}"/>
              </a:ext>
            </a:extLst>
          </p:cNvPr>
          <p:cNvSpPr>
            <a:spLocks noGrp="1"/>
          </p:cNvSpPr>
          <p:nvPr>
            <p:ph type="body" sz="quarter" idx="19"/>
          </p:nvPr>
        </p:nvSpPr>
        <p:spPr/>
        <p:txBody>
          <a:bodyPr>
            <a:normAutofit fontScale="92500"/>
          </a:bodyPr>
          <a:lstStyle/>
          <a:p>
            <a:r>
              <a:rPr lang="es-ES" b="1" dirty="0"/>
              <a:t>Enlaces útiles para que las empresas reduzcan el desperdicio de alimentos en Europa:</a:t>
            </a:r>
            <a:endParaRPr lang="en-IE" b="1" dirty="0"/>
          </a:p>
        </p:txBody>
      </p:sp>
      <p:sp>
        <p:nvSpPr>
          <p:cNvPr id="3" name="Text Placeholder 2">
            <a:extLst>
              <a:ext uri="{FF2B5EF4-FFF2-40B4-BE49-F238E27FC236}">
                <a16:creationId xmlns:a16="http://schemas.microsoft.com/office/drawing/2014/main" id="{166B0DF1-B7B7-4354-B7BD-46995B34DC05}"/>
              </a:ext>
            </a:extLst>
          </p:cNvPr>
          <p:cNvSpPr>
            <a:spLocks noGrp="1"/>
          </p:cNvSpPr>
          <p:nvPr>
            <p:ph type="body" sz="quarter" idx="20"/>
          </p:nvPr>
        </p:nvSpPr>
        <p:spPr>
          <a:xfrm>
            <a:off x="493571" y="1933214"/>
            <a:ext cx="10968810" cy="3584623"/>
          </a:xfrm>
        </p:spPr>
        <p:txBody>
          <a:bodyPr vert="horz" lIns="91440" tIns="45720" rIns="91440" bIns="45720" rtlCol="0" anchor="t">
            <a:noAutofit/>
          </a:bodyPr>
          <a:lstStyle/>
          <a:p>
            <a:pPr marL="342900" indent="-342900">
              <a:buFont typeface="Arial" panose="020B0604020202020204" pitchFamily="34" charset="0"/>
              <a:buChar char="•"/>
            </a:pPr>
            <a:r>
              <a:rPr lang="en-IE" dirty="0">
                <a:hlinkClick r:id="rId2"/>
              </a:rPr>
              <a:t>https://stopfoodwaste.ie/resource/top-tips-for-reducing-food-waste-in-food-service-businesses</a:t>
            </a:r>
            <a:endParaRPr lang="en-IE" dirty="0"/>
          </a:p>
          <a:p>
            <a:pPr marL="342900" indent="-342900">
              <a:buFont typeface="Arial" panose="020B0604020202020204" pitchFamily="34" charset="0"/>
              <a:buChar char="•"/>
            </a:pPr>
            <a:r>
              <a:rPr lang="en-US" dirty="0">
                <a:hlinkClick r:id="rId3"/>
              </a:rPr>
              <a:t>Foodwaste | Food Waste Regulations | Food Waste Prevention : foodwaste.ie</a:t>
            </a:r>
            <a:endParaRPr lang="en-IE" dirty="0"/>
          </a:p>
          <a:p>
            <a:pPr marL="342900" indent="-342900">
              <a:buFont typeface="Arial" panose="020B0604020202020204" pitchFamily="34" charset="0"/>
              <a:buChar char="•"/>
            </a:pPr>
            <a:r>
              <a:rPr lang="en-IE" dirty="0">
                <a:hlinkClick r:id="rId4"/>
              </a:rPr>
              <a:t>https://foodwastecharter.ie/</a:t>
            </a:r>
            <a:endParaRPr lang="en-IE" dirty="0"/>
          </a:p>
          <a:p>
            <a:pPr marL="342900" indent="-342900">
              <a:buFont typeface="Arial" panose="020B0604020202020204" pitchFamily="34" charset="0"/>
              <a:buChar char="•"/>
            </a:pPr>
            <a:r>
              <a:rPr lang="en-IE" dirty="0">
                <a:hlinkClick r:id="rId5"/>
              </a:rPr>
              <a:t>https://www.cheaperwaste.co.uk/blog/food-waste-the-complete-2020-guide/</a:t>
            </a:r>
            <a:endParaRPr lang="en-IE" dirty="0"/>
          </a:p>
          <a:p>
            <a:pPr marL="342900" indent="-342900">
              <a:buFont typeface="Arial" panose="020B0604020202020204" pitchFamily="34" charset="0"/>
              <a:buChar char="•"/>
            </a:pPr>
            <a:r>
              <a:rPr lang="en-IE" dirty="0">
                <a:hlinkClick r:id="rId6"/>
              </a:rPr>
              <a:t>https://ec.europa.eu/newsroom/sante/items/691528</a:t>
            </a:r>
            <a:endParaRPr lang="en-IE" dirty="0"/>
          </a:p>
          <a:p>
            <a:pPr marL="342900" indent="-342900">
              <a:buFont typeface="Arial" panose="020B0604020202020204" pitchFamily="34" charset="0"/>
              <a:buChar char="•"/>
            </a:pPr>
            <a:r>
              <a:rPr lang="en-IE" dirty="0">
                <a:hlinkClick r:id="rId7"/>
              </a:rPr>
              <a:t>https://foodtank.com/news/2019/09/spains-first-food-sharing-app-is-tackling-food-waste/</a:t>
            </a:r>
            <a:endParaRPr lang="en-IE" dirty="0"/>
          </a:p>
          <a:p>
            <a:pPr marL="342900" indent="-342900">
              <a:buFont typeface="Arial" panose="020B0604020202020204" pitchFamily="34" charset="0"/>
              <a:buChar char="•"/>
            </a:pPr>
            <a:r>
              <a:rPr lang="en-IE" dirty="0">
                <a:ea typeface="+mn-lt"/>
                <a:cs typeface="+mn-lt"/>
                <a:hlinkClick r:id="rId8"/>
              </a:rPr>
              <a:t>https://www.nottingham.ac.uk/biosciences/documents/business/food-innovation-centre/food-waste-management-and-valorisation.pdf</a:t>
            </a:r>
            <a:r>
              <a:rPr lang="en-IE" dirty="0">
                <a:ea typeface="+mn-lt"/>
                <a:cs typeface="+mn-lt"/>
              </a:rPr>
              <a:t> </a:t>
            </a:r>
            <a:endParaRPr lang="en-IE" dirty="0">
              <a:cs typeface="Calibri" panose="020F0502020204030204"/>
            </a:endParaRPr>
          </a:p>
          <a:p>
            <a:pPr marL="342900" indent="-342900">
              <a:buFont typeface="Arial" panose="020B0604020202020204" pitchFamily="34" charset="0"/>
              <a:buChar char="•"/>
            </a:pPr>
            <a:endParaRPr lang="en-IE" dirty="0">
              <a:cs typeface="Calibri" panose="020F0502020204030204"/>
            </a:endParaRPr>
          </a:p>
        </p:txBody>
      </p:sp>
    </p:spTree>
    <p:extLst>
      <p:ext uri="{BB962C8B-B14F-4D97-AF65-F5344CB8AC3E}">
        <p14:creationId xmlns:p14="http://schemas.microsoft.com/office/powerpoint/2010/main" val="2579332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C83D31D-1534-4115-9091-F99A4376B7AA}"/>
              </a:ext>
            </a:extLst>
          </p:cNvPr>
          <p:cNvSpPr>
            <a:spLocks noGrp="1"/>
          </p:cNvSpPr>
          <p:nvPr>
            <p:ph type="body" sz="quarter" idx="14"/>
          </p:nvPr>
        </p:nvSpPr>
        <p:spPr>
          <a:xfrm>
            <a:off x="3264542" y="3429000"/>
            <a:ext cx="7875588" cy="3244850"/>
          </a:xfrm>
        </p:spPr>
        <p:txBody>
          <a:bodyPr vert="horz" lIns="91440" tIns="45720" rIns="91440" bIns="45720" rtlCol="0" anchor="t">
            <a:noAutofit/>
          </a:bodyPr>
          <a:lstStyle/>
          <a:p>
            <a:endParaRPr lang="en-IE" sz="4800" b="1" dirty="0">
              <a:solidFill>
                <a:srgbClr val="F5C05B"/>
              </a:solidFill>
            </a:endParaRPr>
          </a:p>
          <a:p>
            <a:r>
              <a:rPr lang="en-IE" sz="4800" b="1" dirty="0">
                <a:solidFill>
                  <a:srgbClr val="F5C05B"/>
                </a:solidFill>
              </a:rPr>
              <a:t>3. </a:t>
            </a:r>
            <a:r>
              <a:rPr lang="en-IE" sz="4800" b="1" dirty="0" err="1">
                <a:solidFill>
                  <a:srgbClr val="F5C05B"/>
                </a:solidFill>
              </a:rPr>
              <a:t>Embalaje</a:t>
            </a:r>
            <a:r>
              <a:rPr lang="en-IE" sz="4800" b="1" dirty="0">
                <a:solidFill>
                  <a:srgbClr val="F5C05B"/>
                </a:solidFill>
              </a:rPr>
              <a:t> </a:t>
            </a:r>
            <a:r>
              <a:rPr lang="en-IE" sz="4800" b="1" dirty="0" err="1">
                <a:solidFill>
                  <a:srgbClr val="F5C05B"/>
                </a:solidFill>
              </a:rPr>
              <a:t>sostenible</a:t>
            </a:r>
            <a:endParaRPr lang="en-IE" sz="4800" b="1" dirty="0">
              <a:solidFill>
                <a:srgbClr val="F5C05B"/>
              </a:solidFill>
            </a:endParaRPr>
          </a:p>
        </p:txBody>
      </p:sp>
      <p:sp>
        <p:nvSpPr>
          <p:cNvPr id="3" name="TextBox 1">
            <a:extLst>
              <a:ext uri="{FF2B5EF4-FFF2-40B4-BE49-F238E27FC236}">
                <a16:creationId xmlns:a16="http://schemas.microsoft.com/office/drawing/2014/main" id="{6EF23028-63E4-4CA7-A247-A0140C4AE2AF}"/>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MODULO 2</a:t>
            </a:r>
          </a:p>
        </p:txBody>
      </p:sp>
    </p:spTree>
    <p:extLst>
      <p:ext uri="{BB962C8B-B14F-4D97-AF65-F5344CB8AC3E}">
        <p14:creationId xmlns:p14="http://schemas.microsoft.com/office/powerpoint/2010/main" val="28311841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ild drawing the earth">
            <a:extLst>
              <a:ext uri="{FF2B5EF4-FFF2-40B4-BE49-F238E27FC236}">
                <a16:creationId xmlns:a16="http://schemas.microsoft.com/office/drawing/2014/main" id="{2632D126-B37C-40BB-A6D0-C3BCC359679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188504" y="2866491"/>
            <a:ext cx="3909356" cy="3143480"/>
          </a:xfrm>
          <a:prstGeom prst="rect">
            <a:avLst/>
          </a:prstGeom>
          <a:effectLst>
            <a:softEdge rad="38100"/>
          </a:effectLst>
        </p:spPr>
      </p:pic>
      <p:sp>
        <p:nvSpPr>
          <p:cNvPr id="2" name="Text Placeholder 1">
            <a:extLst>
              <a:ext uri="{FF2B5EF4-FFF2-40B4-BE49-F238E27FC236}">
                <a16:creationId xmlns:a16="http://schemas.microsoft.com/office/drawing/2014/main" id="{BA68058F-CC5A-47FB-AB98-AB754744FFA0}"/>
              </a:ext>
            </a:extLst>
          </p:cNvPr>
          <p:cNvSpPr>
            <a:spLocks noGrp="1"/>
          </p:cNvSpPr>
          <p:nvPr>
            <p:ph type="body" sz="quarter" idx="19"/>
          </p:nvPr>
        </p:nvSpPr>
        <p:spPr/>
        <p:txBody>
          <a:bodyPr/>
          <a:lstStyle/>
          <a:p>
            <a:r>
              <a:rPr lang="en-IE" b="1" dirty="0"/>
              <a:t>EMBALAJE SOSTENIBLE</a:t>
            </a:r>
            <a:endParaRPr lang="en-IE" dirty="0"/>
          </a:p>
        </p:txBody>
      </p:sp>
      <p:sp>
        <p:nvSpPr>
          <p:cNvPr id="3" name="Text Placeholder 2">
            <a:extLst>
              <a:ext uri="{FF2B5EF4-FFF2-40B4-BE49-F238E27FC236}">
                <a16:creationId xmlns:a16="http://schemas.microsoft.com/office/drawing/2014/main" id="{8725DE5A-794E-4848-824B-31887B25ACAA}"/>
              </a:ext>
            </a:extLst>
          </p:cNvPr>
          <p:cNvSpPr>
            <a:spLocks noGrp="1"/>
          </p:cNvSpPr>
          <p:nvPr>
            <p:ph type="body" sz="quarter" idx="20"/>
          </p:nvPr>
        </p:nvSpPr>
        <p:spPr>
          <a:xfrm>
            <a:off x="285664" y="1639150"/>
            <a:ext cx="8303532" cy="3996235"/>
          </a:xfrm>
        </p:spPr>
        <p:txBody>
          <a:bodyPr vert="horz" lIns="91440" tIns="45720" rIns="91440" bIns="45720" rtlCol="0" anchor="t">
            <a:noAutofit/>
          </a:bodyPr>
          <a:lstStyle/>
          <a:p>
            <a:r>
              <a:rPr lang="es-ES" dirty="0">
                <a:solidFill>
                  <a:srgbClr val="085156"/>
                </a:solidFill>
              </a:rPr>
              <a:t>Muchos clientes exigen envases sostenibles en estos días, pero ¿qué significa eso para las empresas de servicios alimentarios?</a:t>
            </a:r>
          </a:p>
          <a:p>
            <a:r>
              <a:rPr lang="es-ES" dirty="0">
                <a:solidFill>
                  <a:srgbClr val="085156"/>
                </a:solidFill>
              </a:rPr>
              <a:t>La sostenibilidad en el diseño de envases requiere que se considere nueva información, que incluye:</a:t>
            </a:r>
          </a:p>
          <a:p>
            <a:pPr marL="342900" lvl="0" indent="-342900">
              <a:buFont typeface="Arial" panose="020B0604020202020204" pitchFamily="34" charset="0"/>
              <a:buChar char="•"/>
            </a:pPr>
            <a:r>
              <a:rPr lang="es-ES" b="1" dirty="0">
                <a:solidFill>
                  <a:srgbClr val="085156"/>
                </a:solidFill>
              </a:rPr>
              <a:t>Ciclo de vida </a:t>
            </a:r>
            <a:r>
              <a:rPr lang="es-ES" dirty="0">
                <a:solidFill>
                  <a:srgbClr val="085156"/>
                </a:solidFill>
              </a:rPr>
              <a:t>ambiental del producto y su empaque</a:t>
            </a:r>
          </a:p>
          <a:p>
            <a:pPr marL="342900" lvl="0" indent="-342900">
              <a:buFont typeface="Arial" panose="020B0604020202020204" pitchFamily="34" charset="0"/>
              <a:buChar char="•"/>
            </a:pPr>
            <a:r>
              <a:rPr lang="es-ES" b="1" dirty="0">
                <a:solidFill>
                  <a:srgbClr val="085156"/>
                </a:solidFill>
              </a:rPr>
              <a:t>Tipo de los envase </a:t>
            </a:r>
            <a:r>
              <a:rPr lang="es-ES" dirty="0">
                <a:solidFill>
                  <a:srgbClr val="085156"/>
                </a:solidFill>
              </a:rPr>
              <a:t>en la consecución de los objetivos de embalaje sostenible </a:t>
            </a:r>
          </a:p>
          <a:p>
            <a:pPr marL="342900" lvl="0" indent="-342900">
              <a:buFont typeface="Arial" panose="020B0604020202020204" pitchFamily="34" charset="0"/>
              <a:buChar char="•"/>
            </a:pPr>
            <a:r>
              <a:rPr lang="en-IE" b="1" dirty="0" err="1">
                <a:solidFill>
                  <a:srgbClr val="085156"/>
                </a:solidFill>
              </a:rPr>
              <a:t>Requisitos</a:t>
            </a:r>
            <a:r>
              <a:rPr lang="en-IE" b="1" dirty="0">
                <a:solidFill>
                  <a:srgbClr val="085156"/>
                </a:solidFill>
              </a:rPr>
              <a:t> </a:t>
            </a:r>
            <a:r>
              <a:rPr lang="en-IE" b="1" dirty="0" err="1">
                <a:solidFill>
                  <a:srgbClr val="085156"/>
                </a:solidFill>
              </a:rPr>
              <a:t>normativos</a:t>
            </a:r>
            <a:r>
              <a:rPr lang="en-IE" b="1" dirty="0">
                <a:solidFill>
                  <a:srgbClr val="085156"/>
                </a:solidFill>
              </a:rPr>
              <a:t> </a:t>
            </a:r>
            <a:r>
              <a:rPr lang="en-IE" b="1" dirty="0" err="1">
                <a:solidFill>
                  <a:srgbClr val="085156"/>
                </a:solidFill>
              </a:rPr>
              <a:t>medioambientales</a:t>
            </a:r>
            <a:r>
              <a:rPr lang="en-IE" b="1" dirty="0">
                <a:solidFill>
                  <a:srgbClr val="085156"/>
                </a:solidFill>
              </a:rPr>
              <a:t> </a:t>
            </a:r>
            <a:r>
              <a:rPr lang="en-IE" dirty="0">
                <a:solidFill>
                  <a:srgbClr val="085156"/>
                </a:solidFill>
              </a:rPr>
              <a:t>de </a:t>
            </a:r>
            <a:r>
              <a:rPr lang="en-IE" dirty="0" err="1">
                <a:solidFill>
                  <a:srgbClr val="085156"/>
                </a:solidFill>
              </a:rPr>
              <a:t>embalajes</a:t>
            </a:r>
            <a:endParaRPr lang="es-ES" dirty="0">
              <a:solidFill>
                <a:srgbClr val="085156"/>
              </a:solidFill>
            </a:endParaRPr>
          </a:p>
          <a:p>
            <a:pPr marL="342900" lvl="0" indent="-342900">
              <a:buFont typeface="Arial" panose="020B0604020202020204" pitchFamily="34" charset="0"/>
              <a:buChar char="•"/>
            </a:pPr>
            <a:r>
              <a:rPr lang="es-ES" b="1" dirty="0">
                <a:solidFill>
                  <a:srgbClr val="085156"/>
                </a:solidFill>
              </a:rPr>
              <a:t>Sistemas para la recuperación, uso y eliminación </a:t>
            </a:r>
            <a:r>
              <a:rPr lang="es-ES" dirty="0">
                <a:solidFill>
                  <a:srgbClr val="085156"/>
                </a:solidFill>
              </a:rPr>
              <a:t>de envases al final de su vida útil.</a:t>
            </a:r>
            <a:endParaRPr lang="en-IE" dirty="0"/>
          </a:p>
        </p:txBody>
      </p:sp>
    </p:spTree>
    <p:extLst>
      <p:ext uri="{BB962C8B-B14F-4D97-AF65-F5344CB8AC3E}">
        <p14:creationId xmlns:p14="http://schemas.microsoft.com/office/powerpoint/2010/main" val="133272100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15E625-6892-44FB-957D-26ABE15F4878}"/>
              </a:ext>
            </a:extLst>
          </p:cNvPr>
          <p:cNvSpPr>
            <a:spLocks noGrp="1"/>
          </p:cNvSpPr>
          <p:nvPr>
            <p:ph type="body" sz="quarter" idx="19"/>
          </p:nvPr>
        </p:nvSpPr>
        <p:spPr/>
        <p:txBody>
          <a:bodyPr/>
          <a:lstStyle/>
          <a:p>
            <a:r>
              <a:rPr lang="en-IE" b="1"/>
              <a:t>EMBALAJE SOSTENIBLE</a:t>
            </a:r>
            <a:endParaRPr lang="en-IE" b="1" dirty="0"/>
          </a:p>
        </p:txBody>
      </p:sp>
      <p:sp>
        <p:nvSpPr>
          <p:cNvPr id="3" name="Text Placeholder 2">
            <a:extLst>
              <a:ext uri="{FF2B5EF4-FFF2-40B4-BE49-F238E27FC236}">
                <a16:creationId xmlns:a16="http://schemas.microsoft.com/office/drawing/2014/main" id="{B43F6AF0-B330-483F-84D2-8CEE497E3FAA}"/>
              </a:ext>
            </a:extLst>
          </p:cNvPr>
          <p:cNvSpPr>
            <a:spLocks noGrp="1"/>
          </p:cNvSpPr>
          <p:nvPr>
            <p:ph type="body" sz="quarter" idx="20"/>
          </p:nvPr>
        </p:nvSpPr>
        <p:spPr>
          <a:xfrm>
            <a:off x="586552" y="2010007"/>
            <a:ext cx="6482464" cy="3805165"/>
          </a:xfrm>
        </p:spPr>
        <p:txBody>
          <a:bodyPr/>
          <a:lstStyle/>
          <a:p>
            <a:pPr algn="just"/>
            <a:r>
              <a:rPr lang="es-ES" dirty="0">
                <a:solidFill>
                  <a:srgbClr val="085156"/>
                </a:solidFill>
              </a:rPr>
              <a:t>Diseñar y comprar para la sostenibilidad requiere el compromiso de repensar el diseño del sistema de empaque del producto. Existen posibles compensaciones entre los objetivos, por ejemplo:</a:t>
            </a:r>
          </a:p>
          <a:p>
            <a:pPr marL="342900" lvl="0" indent="-342900">
              <a:buFont typeface="Arial" panose="020B0604020202020204" pitchFamily="34" charset="0"/>
              <a:buChar char="•"/>
            </a:pPr>
            <a:r>
              <a:rPr lang="es-ES" dirty="0">
                <a:solidFill>
                  <a:srgbClr val="085156"/>
                </a:solidFill>
              </a:rPr>
              <a:t>La eficiencia de </a:t>
            </a:r>
            <a:r>
              <a:rPr lang="es-ES" dirty="0" err="1">
                <a:solidFill>
                  <a:srgbClr val="085156"/>
                </a:solidFill>
              </a:rPr>
              <a:t>reciclabilidad</a:t>
            </a:r>
            <a:r>
              <a:rPr lang="es-ES" dirty="0">
                <a:solidFill>
                  <a:srgbClr val="085156"/>
                </a:solidFill>
              </a:rPr>
              <a:t> de una bolsa de plástico frente a la </a:t>
            </a:r>
            <a:r>
              <a:rPr lang="es-ES" dirty="0" err="1">
                <a:solidFill>
                  <a:srgbClr val="085156"/>
                </a:solidFill>
              </a:rPr>
              <a:t>reciclabilidad</a:t>
            </a:r>
            <a:r>
              <a:rPr lang="es-ES" dirty="0">
                <a:solidFill>
                  <a:srgbClr val="085156"/>
                </a:solidFill>
              </a:rPr>
              <a:t> de una botella o vaso de plástico.</a:t>
            </a:r>
          </a:p>
          <a:p>
            <a:pPr marL="342900" lvl="0" indent="-342900">
              <a:buFont typeface="Arial" panose="020B0604020202020204" pitchFamily="34" charset="0"/>
              <a:buChar char="•"/>
            </a:pPr>
            <a:r>
              <a:rPr lang="es-ES" dirty="0">
                <a:solidFill>
                  <a:srgbClr val="085156"/>
                </a:solidFill>
              </a:rPr>
              <a:t>Beneficios ambientales de una mayor </a:t>
            </a:r>
            <a:r>
              <a:rPr lang="es-ES" dirty="0" err="1">
                <a:solidFill>
                  <a:srgbClr val="085156"/>
                </a:solidFill>
              </a:rPr>
              <a:t>reciclabilidad</a:t>
            </a:r>
            <a:r>
              <a:rPr lang="es-ES" dirty="0">
                <a:solidFill>
                  <a:srgbClr val="085156"/>
                </a:solidFill>
              </a:rPr>
              <a:t> frente al costo de cambiar el empaque.</a:t>
            </a:r>
            <a:endParaRPr lang="en-IE" dirty="0">
              <a:solidFill>
                <a:srgbClr val="085156"/>
              </a:solidFill>
            </a:endParaRPr>
          </a:p>
          <a:p>
            <a:pPr marL="342900" lvl="0" indent="-342900">
              <a:buFont typeface="Arial" panose="020B0604020202020204" pitchFamily="34" charset="0"/>
              <a:buChar char="•"/>
            </a:pPr>
            <a:r>
              <a:rPr lang="en-IE" dirty="0" err="1">
                <a:solidFill>
                  <a:srgbClr val="085156"/>
                </a:solidFill>
              </a:rPr>
              <a:t>Eliminación</a:t>
            </a:r>
            <a:r>
              <a:rPr lang="en-IE" dirty="0">
                <a:solidFill>
                  <a:srgbClr val="085156"/>
                </a:solidFill>
              </a:rPr>
              <a:t> de </a:t>
            </a:r>
            <a:r>
              <a:rPr lang="en-IE" dirty="0" err="1">
                <a:solidFill>
                  <a:srgbClr val="085156"/>
                </a:solidFill>
              </a:rPr>
              <a:t>tintas</a:t>
            </a:r>
            <a:r>
              <a:rPr lang="en-IE" dirty="0">
                <a:solidFill>
                  <a:srgbClr val="085156"/>
                </a:solidFill>
              </a:rPr>
              <a:t> o </a:t>
            </a:r>
            <a:r>
              <a:rPr lang="en-IE" dirty="0" err="1">
                <a:solidFill>
                  <a:srgbClr val="085156"/>
                </a:solidFill>
              </a:rPr>
              <a:t>pigmentos</a:t>
            </a:r>
            <a:r>
              <a:rPr lang="en-IE" dirty="0">
                <a:solidFill>
                  <a:srgbClr val="085156"/>
                </a:solidFill>
              </a:rPr>
              <a:t> a base de </a:t>
            </a:r>
            <a:r>
              <a:rPr lang="en-IE" dirty="0" err="1">
                <a:solidFill>
                  <a:srgbClr val="085156"/>
                </a:solidFill>
              </a:rPr>
              <a:t>metales</a:t>
            </a:r>
            <a:r>
              <a:rPr lang="en-IE" dirty="0">
                <a:solidFill>
                  <a:srgbClr val="085156"/>
                </a:solidFill>
              </a:rPr>
              <a:t> </a:t>
            </a:r>
            <a:r>
              <a:rPr lang="en-IE" dirty="0" err="1">
                <a:solidFill>
                  <a:srgbClr val="085156"/>
                </a:solidFill>
              </a:rPr>
              <a:t>pesados</a:t>
            </a:r>
            <a:r>
              <a:rPr lang="en-IE" dirty="0">
                <a:solidFill>
                  <a:srgbClr val="085156"/>
                </a:solidFill>
              </a:rPr>
              <a:t> ​​</a:t>
            </a:r>
            <a:r>
              <a:rPr lang="en-IE" dirty="0" err="1">
                <a:solidFill>
                  <a:srgbClr val="085156"/>
                </a:solidFill>
              </a:rPr>
              <a:t>frente</a:t>
            </a:r>
            <a:r>
              <a:rPr lang="en-IE" dirty="0">
                <a:solidFill>
                  <a:srgbClr val="085156"/>
                </a:solidFill>
              </a:rPr>
              <a:t> a la </a:t>
            </a:r>
            <a:r>
              <a:rPr lang="en-IE" dirty="0" err="1">
                <a:solidFill>
                  <a:srgbClr val="085156"/>
                </a:solidFill>
              </a:rPr>
              <a:t>ventaja</a:t>
            </a:r>
            <a:r>
              <a:rPr lang="en-IE" dirty="0">
                <a:solidFill>
                  <a:srgbClr val="085156"/>
                </a:solidFill>
              </a:rPr>
              <a:t> </a:t>
            </a:r>
            <a:r>
              <a:rPr lang="en-IE" dirty="0" err="1">
                <a:solidFill>
                  <a:srgbClr val="085156"/>
                </a:solidFill>
              </a:rPr>
              <a:t>comercial</a:t>
            </a:r>
            <a:r>
              <a:rPr lang="en-IE" dirty="0">
                <a:solidFill>
                  <a:srgbClr val="085156"/>
                </a:solidFill>
              </a:rPr>
              <a:t> de </a:t>
            </a:r>
            <a:r>
              <a:rPr lang="en-IE" dirty="0" err="1">
                <a:solidFill>
                  <a:srgbClr val="085156"/>
                </a:solidFill>
              </a:rPr>
              <a:t>colores</a:t>
            </a:r>
            <a:r>
              <a:rPr lang="en-IE" dirty="0">
                <a:solidFill>
                  <a:srgbClr val="085156"/>
                </a:solidFill>
              </a:rPr>
              <a:t> </a:t>
            </a:r>
            <a:r>
              <a:rPr lang="en-IE" dirty="0" err="1">
                <a:solidFill>
                  <a:srgbClr val="085156"/>
                </a:solidFill>
              </a:rPr>
              <a:t>vibrantes</a:t>
            </a:r>
            <a:r>
              <a:rPr lang="en-IE" dirty="0">
                <a:solidFill>
                  <a:srgbClr val="085156"/>
                </a:solidFill>
              </a:rPr>
              <a:t> y </a:t>
            </a:r>
            <a:r>
              <a:rPr lang="en-IE" dirty="0" err="1">
                <a:solidFill>
                  <a:srgbClr val="085156"/>
                </a:solidFill>
              </a:rPr>
              <a:t>duraderos</a:t>
            </a:r>
            <a:r>
              <a:rPr lang="en-IE" dirty="0">
                <a:solidFill>
                  <a:srgbClr val="085156"/>
                </a:solidFill>
              </a:rPr>
              <a:t>.</a:t>
            </a:r>
            <a:endParaRPr lang="en-IE" dirty="0"/>
          </a:p>
        </p:txBody>
      </p:sp>
      <p:pic>
        <p:nvPicPr>
          <p:cNvPr id="6" name="Picture 5">
            <a:extLst>
              <a:ext uri="{FF2B5EF4-FFF2-40B4-BE49-F238E27FC236}">
                <a16:creationId xmlns:a16="http://schemas.microsoft.com/office/drawing/2014/main" id="{C2780A4B-6465-456D-9287-1ACE369F1F32}"/>
              </a:ext>
            </a:extLst>
          </p:cNvPr>
          <p:cNvPicPr/>
          <p:nvPr/>
        </p:nvPicPr>
        <p:blipFill>
          <a:blip r:embed="rId2" cstate="screen">
            <a:extLst>
              <a:ext uri="{28A0092B-C50C-407E-A947-70E740481C1C}">
                <a14:useLocalDpi xmlns:a14="http://schemas.microsoft.com/office/drawing/2010/main"/>
              </a:ext>
            </a:extLst>
          </a:blip>
          <a:stretch>
            <a:fillRect/>
          </a:stretch>
        </p:blipFill>
        <p:spPr>
          <a:xfrm>
            <a:off x="4684358" y="374686"/>
            <a:ext cx="10000615" cy="7075805"/>
          </a:xfrm>
          <a:prstGeom prst="rect">
            <a:avLst/>
          </a:prstGeom>
        </p:spPr>
      </p:pic>
      <p:sp>
        <p:nvSpPr>
          <p:cNvPr id="7" name="Text Box 20">
            <a:extLst>
              <a:ext uri="{FF2B5EF4-FFF2-40B4-BE49-F238E27FC236}">
                <a16:creationId xmlns:a16="http://schemas.microsoft.com/office/drawing/2014/main" id="{2323D073-B575-4632-A827-3DB42ACCD48C}"/>
              </a:ext>
            </a:extLst>
          </p:cNvPr>
          <p:cNvSpPr txBox="1"/>
          <p:nvPr/>
        </p:nvSpPr>
        <p:spPr>
          <a:xfrm>
            <a:off x="7709852" y="4453006"/>
            <a:ext cx="1891629" cy="5911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3200" dirty="0">
                <a:solidFill>
                  <a:srgbClr val="FFFFFF"/>
                </a:solidFill>
                <a:effectLst/>
                <a:latin typeface="DIN Condensed"/>
                <a:ea typeface="Meiryo" panose="020B0604030504040204" pitchFamily="34" charset="-128"/>
                <a:cs typeface="Times New Roman" panose="02020603050405020304" pitchFamily="18" charset="0"/>
              </a:rPr>
              <a:t>CÍCLICO</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Text Box 48">
            <a:extLst>
              <a:ext uri="{FF2B5EF4-FFF2-40B4-BE49-F238E27FC236}">
                <a16:creationId xmlns:a16="http://schemas.microsoft.com/office/drawing/2014/main" id="{2F67B28B-D201-4F19-A97C-AE247FDBEB74}"/>
              </a:ext>
            </a:extLst>
          </p:cNvPr>
          <p:cNvSpPr txBox="1"/>
          <p:nvPr/>
        </p:nvSpPr>
        <p:spPr>
          <a:xfrm>
            <a:off x="7709853" y="5044191"/>
            <a:ext cx="1893570" cy="69913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1400" dirty="0" err="1">
                <a:solidFill>
                  <a:srgbClr val="FFFFFF"/>
                </a:solidFill>
                <a:latin typeface="Source Sans 3"/>
                <a:ea typeface="Meiryo" panose="020B0604030504040204" pitchFamily="34" charset="-128"/>
                <a:cs typeface="Times New Roman" panose="02020603050405020304" pitchFamily="18" charset="0"/>
              </a:rPr>
              <a:t>Renovable</a:t>
            </a:r>
            <a:r>
              <a:rPr lang="en-US" sz="1400" dirty="0">
                <a:solidFill>
                  <a:srgbClr val="FFFFFF"/>
                </a:solidFill>
                <a:latin typeface="Source Sans 3"/>
                <a:ea typeface="Meiryo" panose="020B0604030504040204" pitchFamily="34" charset="-128"/>
                <a:cs typeface="Times New Roman" panose="02020603050405020304" pitchFamily="18" charset="0"/>
              </a:rPr>
              <a:t> y / o </a:t>
            </a:r>
            <a:r>
              <a:rPr lang="en-US" sz="1400" dirty="0" err="1">
                <a:solidFill>
                  <a:srgbClr val="FFFFFF"/>
                </a:solidFill>
                <a:latin typeface="Source Sans 3"/>
                <a:ea typeface="Meiryo" panose="020B0604030504040204" pitchFamily="34" charset="-128"/>
                <a:cs typeface="Times New Roman" panose="02020603050405020304" pitchFamily="18" charset="0"/>
              </a:rPr>
              <a:t>reciclable</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 Box 17">
            <a:extLst>
              <a:ext uri="{FF2B5EF4-FFF2-40B4-BE49-F238E27FC236}">
                <a16:creationId xmlns:a16="http://schemas.microsoft.com/office/drawing/2014/main" id="{98A538DB-E281-4BF5-9D0F-5334EAFE409B}"/>
              </a:ext>
            </a:extLst>
          </p:cNvPr>
          <p:cNvSpPr txBox="1"/>
          <p:nvPr/>
        </p:nvSpPr>
        <p:spPr>
          <a:xfrm>
            <a:off x="7642411" y="2350617"/>
            <a:ext cx="2193517" cy="62738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3000" dirty="0">
                <a:solidFill>
                  <a:srgbClr val="FFFFFF"/>
                </a:solidFill>
                <a:effectLst/>
                <a:latin typeface="DIN Condensed"/>
                <a:ea typeface="Meiryo" panose="020B0604030504040204" pitchFamily="34" charset="-128"/>
                <a:cs typeface="Times New Roman" panose="02020603050405020304" pitchFamily="18" charset="0"/>
              </a:rPr>
              <a:t>EFECTIVO</a:t>
            </a:r>
            <a:endParaRPr lang="en-IE" sz="3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 Box 18">
            <a:extLst>
              <a:ext uri="{FF2B5EF4-FFF2-40B4-BE49-F238E27FC236}">
                <a16:creationId xmlns:a16="http://schemas.microsoft.com/office/drawing/2014/main" id="{1D0FC650-663F-40C1-8AAD-02CA3342D05A}"/>
              </a:ext>
            </a:extLst>
          </p:cNvPr>
          <p:cNvSpPr txBox="1"/>
          <p:nvPr/>
        </p:nvSpPr>
        <p:spPr>
          <a:xfrm>
            <a:off x="7791097" y="2915132"/>
            <a:ext cx="1893570" cy="3130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r>
              <a:rPr lang="en-US" sz="1400" dirty="0">
                <a:solidFill>
                  <a:srgbClr val="FFFFFF"/>
                </a:solidFill>
                <a:latin typeface="Source Sans 3"/>
                <a:ea typeface="Meiryo" panose="020B0604030504040204" pitchFamily="34" charset="-128"/>
                <a:cs typeface="Times New Roman" panose="02020603050405020304" pitchFamily="18" charset="0"/>
              </a:rPr>
              <a:t>Para el </a:t>
            </a:r>
            <a:r>
              <a:rPr lang="en-US" sz="1400" dirty="0" err="1">
                <a:solidFill>
                  <a:srgbClr val="FFFFFF"/>
                </a:solidFill>
                <a:effectLst/>
                <a:latin typeface="Source Sans 3"/>
                <a:ea typeface="Meiryo" panose="020B0604030504040204" pitchFamily="34" charset="-128"/>
                <a:cs typeface="Times New Roman" panose="02020603050405020304" pitchFamily="18" charset="0"/>
              </a:rPr>
              <a:t>propósito</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 Box 19">
            <a:extLst>
              <a:ext uri="{FF2B5EF4-FFF2-40B4-BE49-F238E27FC236}">
                <a16:creationId xmlns:a16="http://schemas.microsoft.com/office/drawing/2014/main" id="{4E5A4413-DA2B-4752-9823-C4D8DACACCDF}"/>
              </a:ext>
            </a:extLst>
          </p:cNvPr>
          <p:cNvSpPr txBox="1"/>
          <p:nvPr/>
        </p:nvSpPr>
        <p:spPr>
          <a:xfrm>
            <a:off x="9504589" y="2365408"/>
            <a:ext cx="2321803" cy="56451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3000" dirty="0">
                <a:solidFill>
                  <a:srgbClr val="FFFFFF"/>
                </a:solidFill>
                <a:effectLst/>
                <a:latin typeface="DIN Condensed"/>
                <a:ea typeface="Meiryo" panose="020B0604030504040204" pitchFamily="34" charset="-128"/>
                <a:cs typeface="Times New Roman" panose="02020603050405020304" pitchFamily="18" charset="0"/>
              </a:rPr>
              <a:t>EFICIENTE</a:t>
            </a:r>
            <a:endParaRPr lang="en-IE" sz="3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 Box 66">
            <a:extLst>
              <a:ext uri="{FF2B5EF4-FFF2-40B4-BE49-F238E27FC236}">
                <a16:creationId xmlns:a16="http://schemas.microsoft.com/office/drawing/2014/main" id="{C7E4A78D-EEB9-446F-A6B5-99845E2A3D6C}"/>
              </a:ext>
            </a:extLst>
          </p:cNvPr>
          <p:cNvSpPr txBox="1"/>
          <p:nvPr/>
        </p:nvSpPr>
        <p:spPr>
          <a:xfrm>
            <a:off x="9601482" y="2920799"/>
            <a:ext cx="1893570" cy="573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1400" dirty="0" err="1">
                <a:solidFill>
                  <a:srgbClr val="FFFFFF"/>
                </a:solidFill>
                <a:latin typeface="Source Sans 3"/>
                <a:ea typeface="Meiryo" panose="020B0604030504040204" pitchFamily="34" charset="-128"/>
                <a:cs typeface="Times New Roman" panose="02020603050405020304" pitchFamily="18" charset="0"/>
              </a:rPr>
              <a:t>Materiales</a:t>
            </a:r>
            <a:r>
              <a:rPr lang="en-US" sz="1400" dirty="0">
                <a:solidFill>
                  <a:srgbClr val="FFFFFF"/>
                </a:solidFill>
                <a:latin typeface="Source Sans 3"/>
                <a:ea typeface="Meiryo" panose="020B0604030504040204" pitchFamily="34" charset="-128"/>
                <a:cs typeface="Times New Roman" panose="02020603050405020304" pitchFamily="18" charset="0"/>
              </a:rPr>
              <a:t>, </a:t>
            </a:r>
            <a:r>
              <a:rPr lang="en-US" sz="1400" dirty="0" err="1">
                <a:solidFill>
                  <a:srgbClr val="FFFFFF"/>
                </a:solidFill>
                <a:latin typeface="Source Sans 3"/>
                <a:ea typeface="Meiryo" panose="020B0604030504040204" pitchFamily="34" charset="-128"/>
                <a:cs typeface="Times New Roman" panose="02020603050405020304" pitchFamily="18" charset="0"/>
              </a:rPr>
              <a:t>energía</a:t>
            </a:r>
            <a:r>
              <a:rPr lang="en-US" sz="1400" dirty="0">
                <a:solidFill>
                  <a:srgbClr val="FFFFFF"/>
                </a:solidFill>
                <a:latin typeface="Source Sans 3"/>
                <a:ea typeface="Meiryo" panose="020B0604030504040204" pitchFamily="34" charset="-128"/>
                <a:cs typeface="Times New Roman" panose="02020603050405020304" pitchFamily="18" charset="0"/>
              </a:rPr>
              <a:t>, </a:t>
            </a:r>
            <a:r>
              <a:rPr lang="en-US" sz="1400" dirty="0" err="1">
                <a:solidFill>
                  <a:srgbClr val="FFFFFF"/>
                </a:solidFill>
                <a:latin typeface="Source Sans 3"/>
                <a:ea typeface="Meiryo" panose="020B0604030504040204" pitchFamily="34" charset="-128"/>
                <a:cs typeface="Times New Roman" panose="02020603050405020304" pitchFamily="18" charset="0"/>
              </a:rPr>
              <a:t>agua</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 Box 27">
            <a:extLst>
              <a:ext uri="{FF2B5EF4-FFF2-40B4-BE49-F238E27FC236}">
                <a16:creationId xmlns:a16="http://schemas.microsoft.com/office/drawing/2014/main" id="{5A4B037F-4A35-4CED-AD5A-625A873C7420}"/>
              </a:ext>
            </a:extLst>
          </p:cNvPr>
          <p:cNvSpPr txBox="1"/>
          <p:nvPr/>
        </p:nvSpPr>
        <p:spPr>
          <a:xfrm>
            <a:off x="8724063" y="3380375"/>
            <a:ext cx="1874149" cy="1012825"/>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2000" b="1" dirty="0">
                <a:solidFill>
                  <a:srgbClr val="FFFFFF"/>
                </a:solidFill>
                <a:effectLst/>
                <a:latin typeface="DIN Condensed"/>
                <a:ea typeface="Meiryo" panose="020B0604030504040204" pitchFamily="34" charset="-128"/>
                <a:cs typeface="Times New Roman" panose="02020603050405020304" pitchFamily="18" charset="0"/>
              </a:rPr>
              <a:t>EMBALAJE SOSTENIBLE</a:t>
            </a:r>
            <a:endParaRPr lang="en-IE" sz="20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 Box 26">
            <a:extLst>
              <a:ext uri="{FF2B5EF4-FFF2-40B4-BE49-F238E27FC236}">
                <a16:creationId xmlns:a16="http://schemas.microsoft.com/office/drawing/2014/main" id="{E8AD6F42-D5DD-4E67-A0E7-AFF9F82E4964}"/>
              </a:ext>
            </a:extLst>
          </p:cNvPr>
          <p:cNvSpPr txBox="1"/>
          <p:nvPr/>
        </p:nvSpPr>
        <p:spPr>
          <a:xfrm>
            <a:off x="9535938" y="4431664"/>
            <a:ext cx="2259103" cy="59118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n-US" sz="3200" dirty="0">
                <a:solidFill>
                  <a:srgbClr val="FFFFFF"/>
                </a:solidFill>
                <a:effectLst/>
                <a:latin typeface="DIN Condensed"/>
                <a:ea typeface="Meiryo" panose="020B0604030504040204" pitchFamily="34" charset="-128"/>
                <a:cs typeface="Times New Roman" panose="02020603050405020304" pitchFamily="18" charset="0"/>
              </a:rPr>
              <a:t>SEGURO</a:t>
            </a:r>
            <a:endParaRPr lang="en-IE"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 Box 67">
            <a:extLst>
              <a:ext uri="{FF2B5EF4-FFF2-40B4-BE49-F238E27FC236}">
                <a16:creationId xmlns:a16="http://schemas.microsoft.com/office/drawing/2014/main" id="{9C821682-E8FA-48F2-A4D5-B2A0D1B64D50}"/>
              </a:ext>
            </a:extLst>
          </p:cNvPr>
          <p:cNvSpPr txBox="1"/>
          <p:nvPr/>
        </p:nvSpPr>
        <p:spPr>
          <a:xfrm>
            <a:off x="9674189" y="5038901"/>
            <a:ext cx="1893570" cy="573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gn="r"/>
            <a:r>
              <a:rPr lang="es-ES" sz="1400" dirty="0">
                <a:solidFill>
                  <a:srgbClr val="FFFFFF"/>
                </a:solidFill>
                <a:latin typeface="Source Sans 3"/>
                <a:ea typeface="Meiryo" panose="020B0604030504040204" pitchFamily="34" charset="-128"/>
                <a:cs typeface="Times New Roman" panose="02020603050405020304" pitchFamily="18" charset="0"/>
              </a:rPr>
              <a:t>No contaminante y</a:t>
            </a:r>
          </a:p>
          <a:p>
            <a:pPr algn="r"/>
            <a:r>
              <a:rPr lang="es-ES" sz="1400" dirty="0">
                <a:solidFill>
                  <a:srgbClr val="FFFFFF"/>
                </a:solidFill>
                <a:latin typeface="Source Sans 3"/>
                <a:ea typeface="Meiryo" panose="020B0604030504040204" pitchFamily="34" charset="-128"/>
                <a:cs typeface="Times New Roman" panose="02020603050405020304" pitchFamily="18" charset="0"/>
              </a:rPr>
              <a:t>no tóxico</a:t>
            </a:r>
            <a:endParaRPr lang="en-IE"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9847667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Vibrant green forest">
            <a:extLst>
              <a:ext uri="{FF2B5EF4-FFF2-40B4-BE49-F238E27FC236}">
                <a16:creationId xmlns:a16="http://schemas.microsoft.com/office/drawing/2014/main" id="{2E903C54-43BF-48FD-92CC-9EAF87B9E3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55350" y="0"/>
            <a:ext cx="4996237" cy="3330825"/>
          </a:xfrm>
          <a:prstGeom prst="rect">
            <a:avLst/>
          </a:prstGeom>
          <a:ln>
            <a:noFill/>
          </a:ln>
          <a:effectLst>
            <a:softEdge rad="112500"/>
          </a:effectLst>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2270587" y="1158402"/>
            <a:ext cx="3955810" cy="1160989"/>
          </a:xfrm>
        </p:spPr>
        <p:txBody>
          <a:bodyPr/>
          <a:lstStyle/>
          <a:p>
            <a:pPr lvl="0">
              <a:defRPr/>
            </a:pPr>
            <a:r>
              <a:rPr lang="es-ES" b="1" dirty="0">
                <a:solidFill>
                  <a:srgbClr val="085156"/>
                </a:solidFill>
              </a:rPr>
              <a:t>Materias primas: papel y madera</a:t>
            </a:r>
            <a:endParaRPr lang="en-IE" dirty="0"/>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140413" y="3330825"/>
            <a:ext cx="12051587" cy="3230383"/>
          </a:xfrm>
        </p:spPr>
        <p:txBody>
          <a:bodyPr/>
          <a:lstStyle/>
          <a:p>
            <a:pPr lvl="0" algn="just">
              <a:defRPr/>
            </a:pPr>
            <a:r>
              <a:rPr lang="es-ES" dirty="0">
                <a:solidFill>
                  <a:srgbClr val="085156"/>
                </a:solidFill>
              </a:rPr>
              <a:t>La madera, los materiales de embalaje a base de fibra y los biopolímeros de productos agrícolas pueden afectar la biodiversidad y la sostenibilidad de los ecosistemas naturales.</a:t>
            </a:r>
          </a:p>
          <a:p>
            <a:pPr lvl="0" algn="just">
              <a:defRPr/>
            </a:pPr>
            <a:r>
              <a:rPr lang="es-ES" dirty="0">
                <a:solidFill>
                  <a:srgbClr val="085156"/>
                </a:solidFill>
              </a:rPr>
              <a:t>Las operaciones forestales, por ejemplo, pueden reducir o dañar los bosques primarios.</a:t>
            </a:r>
          </a:p>
          <a:p>
            <a:pPr lvl="0" algn="just">
              <a:defRPr/>
            </a:pPr>
            <a:r>
              <a:rPr lang="es-ES" dirty="0">
                <a:solidFill>
                  <a:srgbClr val="085156"/>
                </a:solidFill>
              </a:rPr>
              <a:t>La adquisición de materiales "renovables" debe minimizar cualquier impacto potencial; por ejemplo, utilizando únicamente papel o cartón de bosques gestionados de forma sostenible.</a:t>
            </a:r>
          </a:p>
          <a:p>
            <a:pPr lvl="0" algn="just">
              <a:defRPr/>
            </a:pPr>
            <a:r>
              <a:rPr lang="es-ES" dirty="0">
                <a:solidFill>
                  <a:srgbClr val="085156"/>
                </a:solidFill>
              </a:rPr>
              <a:t>También es necesario abordar los problemas de seguridad alimentaria; por ejemplo, investigando el impacto de desviar cultivos alimentarios como el maíz para fabricar envases.</a:t>
            </a:r>
            <a:endParaRPr lang="en-IE" dirty="0"/>
          </a:p>
        </p:txBody>
      </p:sp>
    </p:spTree>
    <p:extLst>
      <p:ext uri="{BB962C8B-B14F-4D97-AF65-F5344CB8AC3E}">
        <p14:creationId xmlns:p14="http://schemas.microsoft.com/office/powerpoint/2010/main" val="3080439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C197C6D-7B1D-4553-8928-B3B0242148BB}"/>
              </a:ext>
            </a:extLst>
          </p:cNvPr>
          <p:cNvSpPr>
            <a:spLocks noGrp="1"/>
          </p:cNvSpPr>
          <p:nvPr>
            <p:ph type="body" sz="quarter" idx="19"/>
          </p:nvPr>
        </p:nvSpPr>
        <p:spPr/>
        <p:txBody>
          <a:bodyPr>
            <a:normAutofit fontScale="85000" lnSpcReduction="10000"/>
          </a:bodyPr>
          <a:lstStyle/>
          <a:p>
            <a:r>
              <a:rPr kumimoji="0" lang="en-US" sz="3600" b="1" i="0" u="none" strike="noStrike" kern="1200" cap="none" spc="0" normalizeH="0" baseline="0" noProof="0" dirty="0" err="1">
                <a:ln>
                  <a:noFill/>
                </a:ln>
                <a:solidFill>
                  <a:srgbClr val="F5C05B"/>
                </a:solidFill>
                <a:effectLst/>
                <a:uLnTx/>
                <a:uFillTx/>
                <a:latin typeface="Calibri" panose="020F0502020204030204"/>
                <a:ea typeface="+mn-ea"/>
                <a:cs typeface="+mn-cs"/>
              </a:rPr>
              <a:t>Factores</a:t>
            </a:r>
            <a:r>
              <a:rPr kumimoji="0" lang="en-US" sz="3600" b="1" i="0" u="none" strike="noStrike" kern="1200" cap="none" spc="0" normalizeH="0" baseline="0" noProof="0" dirty="0">
                <a:ln>
                  <a:noFill/>
                </a:ln>
                <a:solidFill>
                  <a:srgbClr val="F5C05B"/>
                </a:solidFill>
                <a:effectLst/>
                <a:uLnTx/>
                <a:uFillTx/>
                <a:latin typeface="Calibri" panose="020F0502020204030204"/>
                <a:ea typeface="+mn-ea"/>
                <a:cs typeface="+mn-cs"/>
              </a:rPr>
              <a:t> del </a:t>
            </a:r>
            <a:r>
              <a:rPr kumimoji="0" lang="en-US" sz="3600" b="1" i="0" u="none" strike="noStrike" kern="1200" cap="none" spc="0" normalizeH="0" baseline="0" noProof="0" dirty="0" err="1">
                <a:ln>
                  <a:noFill/>
                </a:ln>
                <a:solidFill>
                  <a:srgbClr val="F5C05B"/>
                </a:solidFill>
                <a:effectLst/>
                <a:uLnTx/>
                <a:uFillTx/>
                <a:latin typeface="Calibri" panose="020F0502020204030204"/>
                <a:ea typeface="+mn-ea"/>
                <a:cs typeface="+mn-cs"/>
              </a:rPr>
              <a:t>cambio</a:t>
            </a:r>
            <a:r>
              <a:rPr kumimoji="0" lang="en-US" sz="3600" b="1" i="0" u="none" strike="noStrike" kern="1200" cap="none" spc="0" normalizeH="0" noProof="0" dirty="0">
                <a:ln>
                  <a:noFill/>
                </a:ln>
                <a:solidFill>
                  <a:srgbClr val="F5C05B"/>
                </a:solidFill>
                <a:effectLst/>
                <a:uLnTx/>
                <a:uFillTx/>
                <a:latin typeface="Calibri" panose="020F0502020204030204"/>
                <a:ea typeface="+mn-ea"/>
                <a:cs typeface="+mn-cs"/>
              </a:rPr>
              <a:t> </a:t>
            </a:r>
            <a:r>
              <a:rPr kumimoji="0" lang="en-US" sz="3600" b="1" i="0" u="none" strike="noStrike" kern="1200" cap="none" spc="0" normalizeH="0" noProof="0" dirty="0" err="1">
                <a:ln>
                  <a:noFill/>
                </a:ln>
                <a:solidFill>
                  <a:srgbClr val="F5C05B"/>
                </a:solidFill>
                <a:effectLst/>
                <a:uLnTx/>
                <a:uFillTx/>
                <a:latin typeface="Calibri" panose="020F0502020204030204"/>
                <a:ea typeface="+mn-ea"/>
                <a:cs typeface="+mn-cs"/>
              </a:rPr>
              <a:t>climático</a:t>
            </a:r>
            <a:endParaRPr lang="en-IE" dirty="0">
              <a:solidFill>
                <a:srgbClr val="F5C05B"/>
              </a:solidFill>
            </a:endParaRPr>
          </a:p>
        </p:txBody>
      </p:sp>
      <p:sp>
        <p:nvSpPr>
          <p:cNvPr id="4" name="Text Placeholder 3">
            <a:extLst>
              <a:ext uri="{FF2B5EF4-FFF2-40B4-BE49-F238E27FC236}">
                <a16:creationId xmlns:a16="http://schemas.microsoft.com/office/drawing/2014/main" id="{3EA7F1C7-AAE7-4C6E-A221-6EEFF3C77CF3}"/>
              </a:ext>
            </a:extLst>
          </p:cNvPr>
          <p:cNvSpPr>
            <a:spLocks noGrp="1"/>
          </p:cNvSpPr>
          <p:nvPr>
            <p:ph type="body" sz="quarter" idx="20"/>
          </p:nvPr>
        </p:nvSpPr>
        <p:spPr>
          <a:xfrm>
            <a:off x="130029" y="1001497"/>
            <a:ext cx="6888958" cy="5122202"/>
          </a:xfrm>
        </p:spPr>
        <p:txBody>
          <a:bodyPr vert="horz" lIns="91440" tIns="45720" rIns="91440" bIns="45720" rtlCol="0" anchor="t">
            <a:noAutofit/>
          </a:bodyPr>
          <a:lstStyle/>
          <a:p>
            <a:pPr marR="0" lvl="0" algn="just" defTabSz="914400" rtl="0" eaLnBrk="1" fontAlgn="auto" latinLnBrk="0" hangingPunct="1">
              <a:lnSpc>
                <a:spcPct val="90000"/>
              </a:lnSpc>
              <a:spcBef>
                <a:spcPts val="1000"/>
              </a:spcBef>
              <a:spcAft>
                <a:spcPts val="0"/>
              </a:spcAft>
              <a:buClrTx/>
              <a:buSzTx/>
              <a:tabLst/>
              <a:defRPr/>
            </a:pPr>
            <a:endParaRPr kumimoji="0" lang="en-IE" sz="2400" b="0" i="0" u="none" strike="noStrike" kern="1200" cap="none" spc="0" normalizeH="0" baseline="0" noProof="0" dirty="0">
              <a:ln>
                <a:noFill/>
              </a:ln>
              <a:solidFill>
                <a:srgbClr val="5E5E5E"/>
              </a:solidFill>
              <a:effectLst/>
              <a:uLnTx/>
              <a:uFillTx/>
              <a:latin typeface="Calibri" panose="020F0502020204030204"/>
              <a:ea typeface="+mn-ea"/>
              <a:cs typeface="+mn-cs"/>
            </a:endParaRPr>
          </a:p>
          <a:p>
            <a:pPr marL="342900" indent="-342900" algn="just">
              <a:buFont typeface="Arial" panose="020B0604020202020204" pitchFamily="34" charset="0"/>
              <a:buChar char="•"/>
              <a:defRPr/>
            </a:pPr>
            <a:r>
              <a:rPr lang="es-ES" dirty="0">
                <a:solidFill>
                  <a:srgbClr val="085156"/>
                </a:solidFill>
              </a:rPr>
              <a:t>Cuando la gente piensa en "cambio climático y alimentos", muchos se fijan en el impacto de la agricultura en el cambio climático: producción de carne y metano, erosión del suelo, etc.</a:t>
            </a:r>
          </a:p>
          <a:p>
            <a:pPr marL="342900" indent="-342900" algn="just">
              <a:buFont typeface="Arial" panose="020B0604020202020204" pitchFamily="34" charset="0"/>
              <a:buChar char="•"/>
              <a:defRPr/>
            </a:pPr>
            <a:r>
              <a:rPr lang="es-ES" dirty="0">
                <a:solidFill>
                  <a:srgbClr val="085156"/>
                </a:solidFill>
              </a:rPr>
              <a:t>Según el informe de </a:t>
            </a:r>
            <a:r>
              <a:rPr lang="es-ES" u="sng" dirty="0" err="1">
                <a:solidFill>
                  <a:srgbClr val="085156"/>
                </a:solidFill>
              </a:rPr>
              <a:t>Livestock's</a:t>
            </a:r>
            <a:r>
              <a:rPr lang="es-ES" u="sng" dirty="0">
                <a:solidFill>
                  <a:srgbClr val="085156"/>
                </a:solidFill>
              </a:rPr>
              <a:t> Long Shadow</a:t>
            </a:r>
            <a:r>
              <a:rPr lang="es-ES" dirty="0">
                <a:solidFill>
                  <a:srgbClr val="085156"/>
                </a:solidFill>
              </a:rPr>
              <a:t> de 2016 de la Organización de las Naciones Unidas para la Agricultura y la Alimentación, el sector ganadero por sí solo es responsable del 18% de las emisiones totales de gases de efecto invernadero del mundo.</a:t>
            </a:r>
          </a:p>
          <a:p>
            <a:pPr marL="342900" indent="-342900" algn="just">
              <a:buFont typeface="Arial" panose="020B0604020202020204" pitchFamily="34" charset="0"/>
              <a:buChar char="•"/>
              <a:defRPr/>
            </a:pPr>
            <a:r>
              <a:rPr lang="es-ES" dirty="0">
                <a:solidFill>
                  <a:srgbClr val="085156"/>
                </a:solidFill>
              </a:rPr>
              <a:t>Sin embargo, recientemente se ha estimado que todo el sistema alimentario contribuye del 21-37% de las emisiones totales de GEI (Informe de Ciencias Físicas del IPCC de 2021).</a:t>
            </a:r>
            <a:endParaRPr lang="en-IE" dirty="0"/>
          </a:p>
        </p:txBody>
      </p:sp>
      <p:pic>
        <p:nvPicPr>
          <p:cNvPr id="14" name="Picture Placeholder 13" descr="A herd of cows in a field&#10;&#10;Description automatically generated with medium confidence">
            <a:extLst>
              <a:ext uri="{FF2B5EF4-FFF2-40B4-BE49-F238E27FC236}">
                <a16:creationId xmlns:a16="http://schemas.microsoft.com/office/drawing/2014/main" id="{1594DE68-2F05-4BBE-B62A-527C0B62D9D8}"/>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p:pic>
    </p:spTree>
    <p:extLst>
      <p:ext uri="{BB962C8B-B14F-4D97-AF65-F5344CB8AC3E}">
        <p14:creationId xmlns:p14="http://schemas.microsoft.com/office/powerpoint/2010/main" val="16610673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723AA8B-1BAA-4862-9267-D05DC16E593B}"/>
              </a:ext>
            </a:extLst>
          </p:cNvPr>
          <p:cNvSpPr>
            <a:spLocks noGrp="1"/>
          </p:cNvSpPr>
          <p:nvPr>
            <p:ph type="body" sz="quarter" idx="16"/>
          </p:nvPr>
        </p:nvSpPr>
        <p:spPr>
          <a:xfrm>
            <a:off x="5856270" y="493161"/>
            <a:ext cx="5741378" cy="1023792"/>
          </a:xfrm>
        </p:spPr>
        <p:txBody>
          <a:bodyPr>
            <a:normAutofit lnSpcReduction="10000"/>
          </a:bodyPr>
          <a:lstStyle/>
          <a:p>
            <a:r>
              <a:rPr lang="es-ES" b="1" dirty="0" err="1">
                <a:solidFill>
                  <a:srgbClr val="406F70"/>
                </a:solidFill>
              </a:rPr>
              <a:t>Covid</a:t>
            </a:r>
            <a:r>
              <a:rPr lang="es-ES" b="1" dirty="0">
                <a:solidFill>
                  <a:srgbClr val="406F70"/>
                </a:solidFill>
              </a:rPr>
              <a:t> y el cambio hacia la comida para llevar</a:t>
            </a:r>
            <a:endParaRPr lang="en-IE" dirty="0"/>
          </a:p>
        </p:txBody>
      </p:sp>
      <p:sp>
        <p:nvSpPr>
          <p:cNvPr id="3" name="Text Placeholder 2">
            <a:extLst>
              <a:ext uri="{FF2B5EF4-FFF2-40B4-BE49-F238E27FC236}">
                <a16:creationId xmlns:a16="http://schemas.microsoft.com/office/drawing/2014/main" id="{8C6E78B5-EAF4-40A7-A972-65A6165C1B7E}"/>
              </a:ext>
            </a:extLst>
          </p:cNvPr>
          <p:cNvSpPr>
            <a:spLocks noGrp="1"/>
          </p:cNvSpPr>
          <p:nvPr>
            <p:ph type="body" sz="quarter" idx="17"/>
          </p:nvPr>
        </p:nvSpPr>
        <p:spPr>
          <a:xfrm>
            <a:off x="5774076" y="1953078"/>
            <a:ext cx="5824596" cy="4190868"/>
          </a:xfrm>
        </p:spPr>
        <p:txBody>
          <a:bodyPr/>
          <a:lstStyle/>
          <a:p>
            <a:r>
              <a:rPr lang="es-ES" dirty="0">
                <a:solidFill>
                  <a:srgbClr val="085156"/>
                </a:solidFill>
              </a:rPr>
              <a:t>Como vemos un cambio hacia más restaurantes que adoptan un modelo de comida para llevar, decidimos mirar los diferentes tipos de empaque para que pueda mantenerse en el camino y cumplir con sus objetivos de sostenibilidad.</a:t>
            </a:r>
          </a:p>
          <a:p>
            <a:r>
              <a:rPr lang="es-ES" dirty="0">
                <a:solidFill>
                  <a:srgbClr val="085156"/>
                </a:solidFill>
              </a:rPr>
              <a:t>Hay muchas cosas a considerar al comprar empaques de alimentos, en este módulo hemos desglosado las opciones más populares y compartimos información que lo ayudará a tomar una decisión más informada sobre lo que es mejor para su negocio.</a:t>
            </a:r>
            <a:br>
              <a:rPr lang="en-US" dirty="0">
                <a:solidFill>
                  <a:srgbClr val="085156"/>
                </a:solidFill>
              </a:rPr>
            </a:br>
            <a:endParaRPr lang="en-IE" dirty="0">
              <a:solidFill>
                <a:srgbClr val="085156"/>
              </a:solidFill>
            </a:endParaRPr>
          </a:p>
          <a:p>
            <a:pPr algn="l"/>
            <a:endParaRPr lang="en-IE" dirty="0"/>
          </a:p>
        </p:txBody>
      </p:sp>
      <p:pic>
        <p:nvPicPr>
          <p:cNvPr id="6" name="Picture Placeholder 5" descr="Tray of takeaway coffees">
            <a:extLst>
              <a:ext uri="{FF2B5EF4-FFF2-40B4-BE49-F238E27FC236}">
                <a16:creationId xmlns:a16="http://schemas.microsoft.com/office/drawing/2014/main" id="{215D9DFE-4352-4BCF-9618-C63546EFD0A2}"/>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390861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gital rendering of a virus formation">
            <a:extLst>
              <a:ext uri="{FF2B5EF4-FFF2-40B4-BE49-F238E27FC236}">
                <a16:creationId xmlns:a16="http://schemas.microsoft.com/office/drawing/2014/main" id="{A57C9557-E3FF-46F4-A0D1-F5EE87DC0D2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24782" y="127672"/>
            <a:ext cx="4623630" cy="1881571"/>
          </a:xfrm>
          <a:prstGeom prst="rect">
            <a:avLst/>
          </a:prstGeom>
          <a:ln>
            <a:noFill/>
          </a:ln>
          <a:effectLst>
            <a:softEdge rad="112500"/>
          </a:effectLst>
        </p:spPr>
      </p:pic>
      <p:sp>
        <p:nvSpPr>
          <p:cNvPr id="2" name="Text Placeholder 1">
            <a:extLst>
              <a:ext uri="{FF2B5EF4-FFF2-40B4-BE49-F238E27FC236}">
                <a16:creationId xmlns:a16="http://schemas.microsoft.com/office/drawing/2014/main" id="{8DAACE92-4AD9-4FD8-B33B-ADD8E6F835D6}"/>
              </a:ext>
            </a:extLst>
          </p:cNvPr>
          <p:cNvSpPr>
            <a:spLocks noGrp="1"/>
          </p:cNvSpPr>
          <p:nvPr>
            <p:ph type="body" sz="quarter" idx="19"/>
          </p:nvPr>
        </p:nvSpPr>
        <p:spPr>
          <a:xfrm>
            <a:off x="2228044" y="447344"/>
            <a:ext cx="4146997" cy="1160989"/>
          </a:xfrm>
        </p:spPr>
        <p:txBody>
          <a:bodyPr/>
          <a:lstStyle/>
          <a:p>
            <a:r>
              <a:rPr lang="en-US" b="1" dirty="0"/>
              <a:t>El </a:t>
            </a:r>
            <a:r>
              <a:rPr lang="en-US" b="1" dirty="0" err="1"/>
              <a:t>legado</a:t>
            </a:r>
            <a:r>
              <a:rPr lang="en-US" b="1" dirty="0"/>
              <a:t> de </a:t>
            </a:r>
            <a:r>
              <a:rPr lang="en-US" b="1" dirty="0" err="1"/>
              <a:t>Covid</a:t>
            </a:r>
            <a:r>
              <a:rPr lang="en-US" b="1" dirty="0"/>
              <a:t>:</a:t>
            </a:r>
            <a:endParaRPr lang="en-IE" b="1" dirty="0"/>
          </a:p>
        </p:txBody>
      </p:sp>
      <p:sp>
        <p:nvSpPr>
          <p:cNvPr id="3" name="Text Placeholder 2">
            <a:extLst>
              <a:ext uri="{FF2B5EF4-FFF2-40B4-BE49-F238E27FC236}">
                <a16:creationId xmlns:a16="http://schemas.microsoft.com/office/drawing/2014/main" id="{79264A9A-F1E7-4475-A365-08B37518397D}"/>
              </a:ext>
            </a:extLst>
          </p:cNvPr>
          <p:cNvSpPr>
            <a:spLocks noGrp="1"/>
          </p:cNvSpPr>
          <p:nvPr>
            <p:ph type="body" sz="quarter" idx="20"/>
          </p:nvPr>
        </p:nvSpPr>
        <p:spPr>
          <a:xfrm>
            <a:off x="326167" y="2009243"/>
            <a:ext cx="11209365" cy="4010459"/>
          </a:xfrm>
        </p:spPr>
        <p:txBody>
          <a:bodyPr/>
          <a:lstStyle/>
          <a:p>
            <a:pPr algn="just"/>
            <a:r>
              <a:rPr lang="es-ES" dirty="0">
                <a:solidFill>
                  <a:srgbClr val="085156"/>
                </a:solidFill>
              </a:rPr>
              <a:t>En los últimos años, hemos visto un progreso significativo en los esfuerzos para reducir los desechables de un solo uso en el sector de servicios de alimentos y una creciente conciencia del impacto del volumen de residuos de envases producidos en nuestra industria (con un gran progreso en particular en la adopción de productos reutilizables). </a:t>
            </a:r>
          </a:p>
          <a:p>
            <a:pPr algn="just"/>
            <a:r>
              <a:rPr lang="es-ES" dirty="0">
                <a:solidFill>
                  <a:srgbClr val="085156"/>
                </a:solidFill>
              </a:rPr>
              <a:t>A raíz de Covid-19, lamentablemente hemos visto un aumento masivo en el uso de un solo uso nuevamente, en parte debido al crecimiento de las opciones para llevar y comer en casa, pero también porque muchas empresas han optado por ofrecer más artículos empaquetados individualmente debido a preocupaciones de seguridad y dejar de aceptar vasos reutilizables debido a preocupaciones sobre el contacto.</a:t>
            </a:r>
          </a:p>
          <a:p>
            <a:pPr algn="just"/>
            <a:r>
              <a:rPr lang="es-ES" dirty="0">
                <a:solidFill>
                  <a:srgbClr val="085156"/>
                </a:solidFill>
              </a:rPr>
              <a:t>La Autoridad de Seguridad Alimentaria de Irlanda ha declarado que no es necesario utilizar productos desechables y que todavía está permitido aceptar vasos y recipientes reutilizables de los clientes, siempre que existan sistemas para garantizar la seguridad.</a:t>
            </a:r>
            <a:r>
              <a:rPr lang="en-US" b="0" i="0" dirty="0">
                <a:solidFill>
                  <a:srgbClr val="085156"/>
                </a:solidFill>
                <a:effectLst/>
              </a:rPr>
              <a:t>  </a:t>
            </a:r>
            <a:r>
              <a:rPr lang="en-US" sz="1800" b="0" i="0" dirty="0">
                <a:solidFill>
                  <a:srgbClr val="085156"/>
                </a:solidFill>
                <a:effectLst/>
              </a:rPr>
              <a:t>[</a:t>
            </a:r>
            <a:r>
              <a:rPr lang="en-US" sz="1800" b="1" i="1" dirty="0">
                <a:solidFill>
                  <a:srgbClr val="085156"/>
                </a:solidFill>
                <a:effectLst/>
              </a:rPr>
              <a:t>Source</a:t>
            </a:r>
            <a:r>
              <a:rPr lang="en-US" sz="1800" b="0" i="0" dirty="0">
                <a:solidFill>
                  <a:srgbClr val="085156"/>
                </a:solidFill>
                <a:effectLst/>
              </a:rPr>
              <a:t>: Food Safety Authority of Ireland]</a:t>
            </a:r>
          </a:p>
          <a:p>
            <a:pPr algn="l"/>
            <a:r>
              <a:rPr lang="en-US" b="0" i="0" dirty="0">
                <a:solidFill>
                  <a:srgbClr val="085156"/>
                </a:solidFill>
                <a:effectLst/>
                <a:latin typeface="Helvetica Neue"/>
              </a:rPr>
              <a:t> </a:t>
            </a:r>
          </a:p>
          <a:p>
            <a:endParaRPr lang="en-IE" dirty="0">
              <a:solidFill>
                <a:srgbClr val="085156"/>
              </a:solidFill>
            </a:endParaRPr>
          </a:p>
        </p:txBody>
      </p:sp>
    </p:spTree>
    <p:extLst>
      <p:ext uri="{BB962C8B-B14F-4D97-AF65-F5344CB8AC3E}">
        <p14:creationId xmlns:p14="http://schemas.microsoft.com/office/powerpoint/2010/main" val="28658221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97F9E9-2D2B-44DA-B82A-C4C38156AB75}"/>
              </a:ext>
            </a:extLst>
          </p:cNvPr>
          <p:cNvSpPr>
            <a:spLocks noGrp="1"/>
          </p:cNvSpPr>
          <p:nvPr>
            <p:ph type="body" sz="quarter" idx="13"/>
          </p:nvPr>
        </p:nvSpPr>
        <p:spPr/>
        <p:txBody>
          <a:bodyPr/>
          <a:lstStyle/>
          <a:p>
            <a:r>
              <a:rPr lang="en-US" b="1" dirty="0">
                <a:solidFill>
                  <a:srgbClr val="406F70"/>
                </a:solidFill>
              </a:rPr>
              <a:t>Café sin </a:t>
            </a:r>
            <a:r>
              <a:rPr lang="en-US" b="1" dirty="0" err="1">
                <a:solidFill>
                  <a:srgbClr val="406F70"/>
                </a:solidFill>
              </a:rPr>
              <a:t>contacto</a:t>
            </a:r>
            <a:endParaRPr lang="en-IE" b="1" dirty="0">
              <a:solidFill>
                <a:srgbClr val="406F70"/>
              </a:solidFill>
            </a:endParaRPr>
          </a:p>
        </p:txBody>
      </p:sp>
      <p:sp>
        <p:nvSpPr>
          <p:cNvPr id="3" name="Text Placeholder 2">
            <a:extLst>
              <a:ext uri="{FF2B5EF4-FFF2-40B4-BE49-F238E27FC236}">
                <a16:creationId xmlns:a16="http://schemas.microsoft.com/office/drawing/2014/main" id="{69A86F29-A8CC-4B2C-8D58-2D14FC31C4AD}"/>
              </a:ext>
            </a:extLst>
          </p:cNvPr>
          <p:cNvSpPr>
            <a:spLocks noGrp="1"/>
          </p:cNvSpPr>
          <p:nvPr>
            <p:ph type="body" sz="quarter" idx="14"/>
          </p:nvPr>
        </p:nvSpPr>
        <p:spPr/>
        <p:txBody>
          <a:bodyPr/>
          <a:lstStyle/>
          <a:p>
            <a:r>
              <a:rPr lang="en-US" dirty="0" err="1">
                <a:solidFill>
                  <a:srgbClr val="406F70"/>
                </a:solidFill>
              </a:rPr>
              <a:t>Sistemas</a:t>
            </a:r>
            <a:r>
              <a:rPr lang="en-US" dirty="0">
                <a:solidFill>
                  <a:srgbClr val="406F70"/>
                </a:solidFill>
              </a:rPr>
              <a:t> </a:t>
            </a:r>
            <a:r>
              <a:rPr lang="en-US" dirty="0" err="1">
                <a:solidFill>
                  <a:srgbClr val="406F70"/>
                </a:solidFill>
              </a:rPr>
              <a:t>seguros</a:t>
            </a:r>
            <a:r>
              <a:rPr lang="en-US" dirty="0">
                <a:solidFill>
                  <a:srgbClr val="406F70"/>
                </a:solidFill>
              </a:rPr>
              <a:t> y simples ...</a:t>
            </a:r>
          </a:p>
        </p:txBody>
      </p:sp>
      <p:sp>
        <p:nvSpPr>
          <p:cNvPr id="4" name="Picture Placeholder 3">
            <a:extLst>
              <a:ext uri="{FF2B5EF4-FFF2-40B4-BE49-F238E27FC236}">
                <a16:creationId xmlns:a16="http://schemas.microsoft.com/office/drawing/2014/main" id="{591BE187-1934-4CF7-B9AB-53F6A76680D9}"/>
              </a:ext>
            </a:extLst>
          </p:cNvPr>
          <p:cNvSpPr>
            <a:spLocks noGrp="1"/>
          </p:cNvSpPr>
          <p:nvPr>
            <p:ph type="pic" sz="quarter" idx="15"/>
          </p:nvPr>
        </p:nvSpPr>
        <p:spPr/>
      </p:sp>
      <p:sp>
        <p:nvSpPr>
          <p:cNvPr id="6" name="TextBox 5">
            <a:extLst>
              <a:ext uri="{FF2B5EF4-FFF2-40B4-BE49-F238E27FC236}">
                <a16:creationId xmlns:a16="http://schemas.microsoft.com/office/drawing/2014/main" id="{1A688969-7371-48EC-8128-51AE3B322606}"/>
              </a:ext>
            </a:extLst>
          </p:cNvPr>
          <p:cNvSpPr txBox="1"/>
          <p:nvPr/>
        </p:nvSpPr>
        <p:spPr>
          <a:xfrm>
            <a:off x="9719353" y="1893434"/>
            <a:ext cx="2219218" cy="3416320"/>
          </a:xfrm>
          <a:prstGeom prst="rect">
            <a:avLst/>
          </a:prstGeom>
          <a:noFill/>
        </p:spPr>
        <p:txBody>
          <a:bodyPr wrap="square" rtlCol="0">
            <a:spAutoFit/>
          </a:bodyPr>
          <a:lstStyle/>
          <a:p>
            <a:pPr algn="ctr"/>
            <a:r>
              <a:rPr lang="es-ES" sz="2400" dirty="0">
                <a:solidFill>
                  <a:srgbClr val="406F70"/>
                </a:solidFill>
              </a:rPr>
              <a:t>El café Cloud </a:t>
            </a:r>
            <a:r>
              <a:rPr lang="es-ES" sz="2400" dirty="0" err="1">
                <a:solidFill>
                  <a:srgbClr val="406F70"/>
                </a:solidFill>
              </a:rPr>
              <a:t>Picker</a:t>
            </a:r>
            <a:r>
              <a:rPr lang="es-ES" sz="2400" dirty="0">
                <a:solidFill>
                  <a:srgbClr val="406F70"/>
                </a:solidFill>
              </a:rPr>
              <a:t> en Dublín demuestra un método sin contacto simple pero efectivo para servir café en una taza reutilizable.</a:t>
            </a:r>
            <a:endParaRPr lang="en-IE" sz="2400" dirty="0">
              <a:solidFill>
                <a:srgbClr val="406F70"/>
              </a:solidFill>
            </a:endParaRPr>
          </a:p>
        </p:txBody>
      </p:sp>
      <p:sp>
        <p:nvSpPr>
          <p:cNvPr id="7" name="TextBox 6">
            <a:extLst>
              <a:ext uri="{FF2B5EF4-FFF2-40B4-BE49-F238E27FC236}">
                <a16:creationId xmlns:a16="http://schemas.microsoft.com/office/drawing/2014/main" id="{BED040B1-C1CF-4B28-B6E2-2D4D7411FABE}"/>
              </a:ext>
            </a:extLst>
          </p:cNvPr>
          <p:cNvSpPr txBox="1"/>
          <p:nvPr/>
        </p:nvSpPr>
        <p:spPr>
          <a:xfrm>
            <a:off x="390418" y="5987618"/>
            <a:ext cx="4099389" cy="584775"/>
          </a:xfrm>
          <a:prstGeom prst="rect">
            <a:avLst/>
          </a:prstGeom>
          <a:noFill/>
        </p:spPr>
        <p:txBody>
          <a:bodyPr wrap="square" rtlCol="0">
            <a:spAutoFit/>
          </a:bodyPr>
          <a:lstStyle/>
          <a:p>
            <a:r>
              <a:rPr lang="en-IE" sz="1400" dirty="0">
                <a:hlinkClick r:id="rId3"/>
              </a:rPr>
              <a:t>https://www.youtube.com/watch?v=uTyEuOSY_pY</a:t>
            </a:r>
            <a:endParaRPr lang="en-IE" sz="1400" dirty="0"/>
          </a:p>
          <a:p>
            <a:endParaRPr lang="en-IE" dirty="0"/>
          </a:p>
        </p:txBody>
      </p:sp>
      <p:pic>
        <p:nvPicPr>
          <p:cNvPr id="8" name="Online Media 7" title="Cloud Picker #ContactlessCoffee">
            <a:hlinkClick r:id="" action="ppaction://media"/>
            <a:extLst>
              <a:ext uri="{FF2B5EF4-FFF2-40B4-BE49-F238E27FC236}">
                <a16:creationId xmlns:a16="http://schemas.microsoft.com/office/drawing/2014/main" id="{6ECD040C-A7CA-4EF0-A7FC-466C55A3ABA0}"/>
              </a:ext>
            </a:extLst>
          </p:cNvPr>
          <p:cNvPicPr>
            <a:picLocks noRot="1" noChangeAspect="1"/>
          </p:cNvPicPr>
          <p:nvPr>
            <a:videoFile r:link="rId1"/>
          </p:nvPr>
        </p:nvPicPr>
        <p:blipFill>
          <a:blip r:embed="rId4"/>
          <a:stretch>
            <a:fillRect/>
          </a:stretch>
        </p:blipFill>
        <p:spPr>
          <a:xfrm>
            <a:off x="3101947" y="1762734"/>
            <a:ext cx="5822597" cy="3677946"/>
          </a:xfrm>
          <a:prstGeom prst="rect">
            <a:avLst/>
          </a:prstGeom>
        </p:spPr>
      </p:pic>
      <p:sp>
        <p:nvSpPr>
          <p:cNvPr id="9" name="Oval 8">
            <a:extLst>
              <a:ext uri="{FF2B5EF4-FFF2-40B4-BE49-F238E27FC236}">
                <a16:creationId xmlns:a16="http://schemas.microsoft.com/office/drawing/2014/main" id="{0AB96C7D-837F-4777-9AB8-414CFF5C5243}"/>
              </a:ext>
            </a:extLst>
          </p:cNvPr>
          <p:cNvSpPr/>
          <p:nvPr/>
        </p:nvSpPr>
        <p:spPr>
          <a:xfrm>
            <a:off x="1616929" y="758461"/>
            <a:ext cx="1790700" cy="1134973"/>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WATCH</a:t>
            </a:r>
            <a:r>
              <a:rPr lang="en-US" dirty="0"/>
              <a:t> </a:t>
            </a:r>
            <a:endParaRPr lang="en-IE" dirty="0"/>
          </a:p>
        </p:txBody>
      </p:sp>
    </p:spTree>
    <p:extLst>
      <p:ext uri="{BB962C8B-B14F-4D97-AF65-F5344CB8AC3E}">
        <p14:creationId xmlns:p14="http://schemas.microsoft.com/office/powerpoint/2010/main" val="3042467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DD8005-D715-4FAD-9F99-1204DD4243D1}"/>
              </a:ext>
            </a:extLst>
          </p:cNvPr>
          <p:cNvSpPr>
            <a:spLocks noGrp="1"/>
          </p:cNvSpPr>
          <p:nvPr>
            <p:ph type="body" sz="quarter" idx="14"/>
          </p:nvPr>
        </p:nvSpPr>
        <p:spPr/>
        <p:txBody>
          <a:bodyPr>
            <a:normAutofit/>
          </a:bodyPr>
          <a:lstStyle/>
          <a:p>
            <a:r>
              <a:rPr lang="en-US" sz="3600" b="1" dirty="0">
                <a:solidFill>
                  <a:srgbClr val="085156"/>
                </a:solidFill>
              </a:rPr>
              <a:t>1. </a:t>
            </a:r>
            <a:r>
              <a:rPr lang="en-US" sz="3600" b="1" dirty="0" err="1">
                <a:solidFill>
                  <a:srgbClr val="085156"/>
                </a:solidFill>
              </a:rPr>
              <a:t>Reducir</a:t>
            </a:r>
            <a:endParaRPr lang="en-IE" sz="3600" b="1" dirty="0">
              <a:solidFill>
                <a:srgbClr val="085156"/>
              </a:solidFill>
            </a:endParaRPr>
          </a:p>
        </p:txBody>
      </p:sp>
      <p:sp>
        <p:nvSpPr>
          <p:cNvPr id="3" name="Text Placeholder 2">
            <a:extLst>
              <a:ext uri="{FF2B5EF4-FFF2-40B4-BE49-F238E27FC236}">
                <a16:creationId xmlns:a16="http://schemas.microsoft.com/office/drawing/2014/main" id="{71139500-A2A1-4D07-A511-B513CD6B3058}"/>
              </a:ext>
            </a:extLst>
          </p:cNvPr>
          <p:cNvSpPr>
            <a:spLocks noGrp="1"/>
          </p:cNvSpPr>
          <p:nvPr>
            <p:ph type="body" sz="quarter" idx="15"/>
          </p:nvPr>
        </p:nvSpPr>
        <p:spPr>
          <a:xfrm>
            <a:off x="550937" y="4251272"/>
            <a:ext cx="3618380" cy="2019924"/>
          </a:xfrm>
        </p:spPr>
        <p:txBody>
          <a:bodyPr vert="horz" lIns="91440" tIns="45720" rIns="91440" bIns="45720" rtlCol="0" anchor="t">
            <a:normAutofit/>
          </a:bodyPr>
          <a:lstStyle/>
          <a:p>
            <a:endParaRPr lang="en-US" sz="2000" dirty="0">
              <a:solidFill>
                <a:srgbClr val="085156"/>
              </a:solidFill>
              <a:ea typeface="+mn-lt"/>
              <a:cs typeface="+mn-lt"/>
            </a:endParaRPr>
          </a:p>
          <a:p>
            <a:r>
              <a:rPr lang="es-ES" sz="2000" dirty="0">
                <a:solidFill>
                  <a:srgbClr val="085156"/>
                </a:solidFill>
                <a:ea typeface="+mn-lt"/>
                <a:cs typeface="+mn-lt"/>
              </a:rPr>
              <a:t>Reducir significa usar menos recursos. Incluye tanto la evitación estricta como la reducción en la fuente.</a:t>
            </a:r>
            <a:endParaRPr lang="en-US" sz="2800" dirty="0">
              <a:solidFill>
                <a:srgbClr val="085156"/>
              </a:solidFill>
              <a:latin typeface="Alegreya"/>
            </a:endParaRPr>
          </a:p>
          <a:p>
            <a:endParaRPr lang="en-IE" dirty="0"/>
          </a:p>
        </p:txBody>
      </p:sp>
      <p:sp>
        <p:nvSpPr>
          <p:cNvPr id="4" name="Text Placeholder 3">
            <a:extLst>
              <a:ext uri="{FF2B5EF4-FFF2-40B4-BE49-F238E27FC236}">
                <a16:creationId xmlns:a16="http://schemas.microsoft.com/office/drawing/2014/main" id="{5C6A40DC-402F-4CC0-BA17-CE6290C7E1F7}"/>
              </a:ext>
            </a:extLst>
          </p:cNvPr>
          <p:cNvSpPr>
            <a:spLocks noGrp="1"/>
          </p:cNvSpPr>
          <p:nvPr>
            <p:ph type="body" sz="quarter" idx="16"/>
          </p:nvPr>
        </p:nvSpPr>
        <p:spPr/>
        <p:txBody>
          <a:bodyPr>
            <a:normAutofit/>
          </a:bodyPr>
          <a:lstStyle/>
          <a:p>
            <a:r>
              <a:rPr lang="en-US" sz="3600" b="1" dirty="0">
                <a:solidFill>
                  <a:srgbClr val="406F70"/>
                </a:solidFill>
              </a:rPr>
              <a:t>2. </a:t>
            </a:r>
            <a:r>
              <a:rPr lang="en-US" sz="3600" b="1" dirty="0" err="1">
                <a:solidFill>
                  <a:srgbClr val="406F70"/>
                </a:solidFill>
              </a:rPr>
              <a:t>Reusar</a:t>
            </a:r>
            <a:endParaRPr lang="en-IE" sz="3600" b="1" dirty="0">
              <a:solidFill>
                <a:srgbClr val="406F70"/>
              </a:solidFill>
            </a:endParaRPr>
          </a:p>
        </p:txBody>
      </p:sp>
      <p:sp>
        <p:nvSpPr>
          <p:cNvPr id="5" name="Text Placeholder 4">
            <a:extLst>
              <a:ext uri="{FF2B5EF4-FFF2-40B4-BE49-F238E27FC236}">
                <a16:creationId xmlns:a16="http://schemas.microsoft.com/office/drawing/2014/main" id="{57CC2124-CA28-4E2D-99CD-6651A2A2CCD9}"/>
              </a:ext>
            </a:extLst>
          </p:cNvPr>
          <p:cNvSpPr>
            <a:spLocks noGrp="1"/>
          </p:cNvSpPr>
          <p:nvPr>
            <p:ph type="body" sz="quarter" idx="17"/>
          </p:nvPr>
        </p:nvSpPr>
        <p:spPr>
          <a:xfrm>
            <a:off x="4345969" y="4432247"/>
            <a:ext cx="3752916" cy="1800928"/>
          </a:xfrm>
        </p:spPr>
        <p:txBody>
          <a:bodyPr vert="horz" lIns="91440" tIns="45720" rIns="91440" bIns="45720" rtlCol="0" anchor="t">
            <a:noAutofit/>
          </a:bodyPr>
          <a:lstStyle/>
          <a:p>
            <a:r>
              <a:rPr lang="es-ES" sz="2000" dirty="0">
                <a:solidFill>
                  <a:srgbClr val="085156"/>
                </a:solidFill>
                <a:ea typeface="+mn-lt"/>
                <a:cs typeface="+mn-lt"/>
              </a:rPr>
              <a:t>Se entiende por reutilización cualquier operación mediante la cual productos o componentes que no son residuos se vuelvan a utilizar para el mismo fin para el que fueron concebidos.</a:t>
            </a:r>
            <a:endParaRPr lang="en-US" dirty="0">
              <a:solidFill>
                <a:srgbClr val="406F70"/>
              </a:solidFill>
              <a:latin typeface="Alegreya"/>
            </a:endParaRPr>
          </a:p>
        </p:txBody>
      </p:sp>
      <p:sp>
        <p:nvSpPr>
          <p:cNvPr id="6" name="Text Placeholder 5">
            <a:extLst>
              <a:ext uri="{FF2B5EF4-FFF2-40B4-BE49-F238E27FC236}">
                <a16:creationId xmlns:a16="http://schemas.microsoft.com/office/drawing/2014/main" id="{EABD3FE2-56BA-491F-A273-7BC15DE0C7F8}"/>
              </a:ext>
            </a:extLst>
          </p:cNvPr>
          <p:cNvSpPr>
            <a:spLocks noGrp="1"/>
          </p:cNvSpPr>
          <p:nvPr>
            <p:ph type="body" sz="quarter" idx="18"/>
          </p:nvPr>
        </p:nvSpPr>
        <p:spPr/>
        <p:txBody>
          <a:bodyPr>
            <a:normAutofit/>
          </a:bodyPr>
          <a:lstStyle/>
          <a:p>
            <a:r>
              <a:rPr lang="en-US" sz="3600" b="1" dirty="0">
                <a:solidFill>
                  <a:srgbClr val="F5C05B"/>
                </a:solidFill>
              </a:rPr>
              <a:t>3. </a:t>
            </a:r>
            <a:r>
              <a:rPr lang="en-US" sz="3600" b="1" dirty="0" err="1">
                <a:solidFill>
                  <a:srgbClr val="F5C05B"/>
                </a:solidFill>
              </a:rPr>
              <a:t>Reciclar</a:t>
            </a:r>
            <a:endParaRPr lang="en-IE" sz="3600" b="1" dirty="0">
              <a:solidFill>
                <a:srgbClr val="F5C05B"/>
              </a:solidFill>
            </a:endParaRPr>
          </a:p>
        </p:txBody>
      </p:sp>
      <p:sp>
        <p:nvSpPr>
          <p:cNvPr id="7" name="Text Placeholder 6">
            <a:extLst>
              <a:ext uri="{FF2B5EF4-FFF2-40B4-BE49-F238E27FC236}">
                <a16:creationId xmlns:a16="http://schemas.microsoft.com/office/drawing/2014/main" id="{AC347DCA-8B7A-4427-87A8-72B1B42E11A8}"/>
              </a:ext>
            </a:extLst>
          </p:cNvPr>
          <p:cNvSpPr>
            <a:spLocks noGrp="1"/>
          </p:cNvSpPr>
          <p:nvPr>
            <p:ph type="body" sz="quarter" idx="19"/>
          </p:nvPr>
        </p:nvSpPr>
        <p:spPr>
          <a:xfrm>
            <a:off x="8098885" y="4279846"/>
            <a:ext cx="3538031" cy="1814441"/>
          </a:xfrm>
        </p:spPr>
        <p:txBody>
          <a:bodyPr vert="horz" lIns="91440" tIns="45720" rIns="91440" bIns="45720" rtlCol="0" anchor="t">
            <a:noAutofit/>
          </a:bodyPr>
          <a:lstStyle/>
          <a:p>
            <a:endParaRPr lang="en-US" sz="2000" dirty="0">
              <a:solidFill>
                <a:srgbClr val="F5C05B"/>
              </a:solidFill>
              <a:latin typeface="Alegreya"/>
            </a:endParaRPr>
          </a:p>
          <a:p>
            <a:r>
              <a:rPr lang="es-ES" sz="2000" dirty="0">
                <a:solidFill>
                  <a:srgbClr val="F5C05B"/>
                </a:solidFill>
                <a:latin typeface="Alegreya"/>
              </a:rPr>
              <a:t>Reciclaje significa cualquier operación de recuperación mediante la cual los materiales de desecho se reprocesan en productos, materiales o sustancias.</a:t>
            </a:r>
            <a:endParaRPr lang="en-IE" sz="2000" dirty="0">
              <a:solidFill>
                <a:srgbClr val="F5C05B"/>
              </a:solidFill>
              <a:cs typeface="Calibri"/>
            </a:endParaRPr>
          </a:p>
        </p:txBody>
      </p:sp>
      <p:sp>
        <p:nvSpPr>
          <p:cNvPr id="8" name="Text Placeholder 7">
            <a:extLst>
              <a:ext uri="{FF2B5EF4-FFF2-40B4-BE49-F238E27FC236}">
                <a16:creationId xmlns:a16="http://schemas.microsoft.com/office/drawing/2014/main" id="{6B696023-A09B-4CED-87DF-C59FDDE26EBA}"/>
              </a:ext>
            </a:extLst>
          </p:cNvPr>
          <p:cNvSpPr>
            <a:spLocks noGrp="1"/>
          </p:cNvSpPr>
          <p:nvPr>
            <p:ph type="body" sz="quarter" idx="13"/>
          </p:nvPr>
        </p:nvSpPr>
        <p:spPr>
          <a:xfrm>
            <a:off x="0" y="405829"/>
            <a:ext cx="12192000" cy="704485"/>
          </a:xfrm>
        </p:spPr>
        <p:txBody>
          <a:bodyPr vert="horz" lIns="91440" tIns="45720" rIns="91440" bIns="45720" rtlCol="0" anchor="t">
            <a:normAutofit/>
          </a:bodyPr>
          <a:lstStyle/>
          <a:p>
            <a:r>
              <a:rPr lang="en-US" b="1" dirty="0">
                <a:solidFill>
                  <a:srgbClr val="406F70"/>
                </a:solidFill>
              </a:rPr>
              <a:t>Las 3 </a:t>
            </a:r>
            <a:r>
              <a:rPr lang="en-US" b="1" dirty="0" err="1">
                <a:solidFill>
                  <a:srgbClr val="406F70"/>
                </a:solidFill>
              </a:rPr>
              <a:t>Rs</a:t>
            </a:r>
            <a:r>
              <a:rPr lang="en-US" b="1" dirty="0">
                <a:solidFill>
                  <a:srgbClr val="406F70"/>
                </a:solidFill>
              </a:rPr>
              <a:t> </a:t>
            </a:r>
            <a:r>
              <a:rPr lang="es-ES" b="1" dirty="0">
                <a:solidFill>
                  <a:srgbClr val="406F70"/>
                </a:solidFill>
              </a:rPr>
              <a:t>enfocados para reducir el desperdicio</a:t>
            </a:r>
            <a:endParaRPr lang="en-IE" b="1" dirty="0">
              <a:solidFill>
                <a:srgbClr val="406F70"/>
              </a:solidFill>
            </a:endParaRPr>
          </a:p>
        </p:txBody>
      </p:sp>
    </p:spTree>
    <p:extLst>
      <p:ext uri="{BB962C8B-B14F-4D97-AF65-F5344CB8AC3E}">
        <p14:creationId xmlns:p14="http://schemas.microsoft.com/office/powerpoint/2010/main" val="3195623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E78A48-212D-4BCA-B99F-E5353017886A}"/>
              </a:ext>
            </a:extLst>
          </p:cNvPr>
          <p:cNvSpPr>
            <a:spLocks noGrp="1"/>
          </p:cNvSpPr>
          <p:nvPr>
            <p:ph type="body" sz="quarter" idx="19"/>
          </p:nvPr>
        </p:nvSpPr>
        <p:spPr/>
        <p:txBody>
          <a:bodyPr vert="horz" lIns="91440" tIns="45720" rIns="91440" bIns="45720" rtlCol="0" anchor="t">
            <a:normAutofit lnSpcReduction="10000"/>
          </a:bodyPr>
          <a:lstStyle/>
          <a:p>
            <a:r>
              <a:rPr lang="en-US" b="1" dirty="0" err="1"/>
              <a:t>Opciones</a:t>
            </a:r>
            <a:r>
              <a:rPr lang="en-US" b="1" dirty="0"/>
              <a:t> </a:t>
            </a:r>
            <a:r>
              <a:rPr lang="en-US" b="1" dirty="0" err="1"/>
              <a:t>sostenibles</a:t>
            </a:r>
            <a:r>
              <a:rPr lang="en-US" b="1" dirty="0"/>
              <a:t>: </a:t>
            </a:r>
            <a:endParaRPr lang="en-US" b="1" dirty="0">
              <a:solidFill>
                <a:srgbClr val="406F70"/>
              </a:solidFill>
            </a:endParaRPr>
          </a:p>
          <a:p>
            <a:r>
              <a:rPr lang="en-US" b="1" dirty="0"/>
              <a:t>1</a:t>
            </a:r>
            <a:r>
              <a:rPr lang="en-US" b="1" dirty="0">
                <a:solidFill>
                  <a:srgbClr val="406F70"/>
                </a:solidFill>
              </a:rPr>
              <a:t>. </a:t>
            </a:r>
            <a:r>
              <a:rPr lang="en-US" b="1" dirty="0" err="1">
                <a:solidFill>
                  <a:srgbClr val="406F70"/>
                </a:solidFill>
              </a:rPr>
              <a:t>Reducir</a:t>
            </a:r>
            <a:endParaRPr lang="en-IE" b="1" dirty="0">
              <a:solidFill>
                <a:srgbClr val="406F70"/>
              </a:solidFill>
            </a:endParaRPr>
          </a:p>
          <a:p>
            <a:endParaRPr lang="en-IE" dirty="0"/>
          </a:p>
        </p:txBody>
      </p:sp>
      <p:sp>
        <p:nvSpPr>
          <p:cNvPr id="3" name="Text Placeholder 2">
            <a:extLst>
              <a:ext uri="{FF2B5EF4-FFF2-40B4-BE49-F238E27FC236}">
                <a16:creationId xmlns:a16="http://schemas.microsoft.com/office/drawing/2014/main" id="{98A7ADDC-9078-4AA0-8362-CB00480A36EB}"/>
              </a:ext>
            </a:extLst>
          </p:cNvPr>
          <p:cNvSpPr>
            <a:spLocks noGrp="1"/>
          </p:cNvSpPr>
          <p:nvPr>
            <p:ph type="body" sz="quarter" idx="20"/>
          </p:nvPr>
        </p:nvSpPr>
        <p:spPr>
          <a:xfrm>
            <a:off x="265416" y="1957647"/>
            <a:ext cx="11661168" cy="4504797"/>
          </a:xfrm>
        </p:spPr>
        <p:txBody>
          <a:bodyPr/>
          <a:lstStyle/>
          <a:p>
            <a:pPr algn="just"/>
            <a:r>
              <a:rPr lang="es-ES" sz="2200" dirty="0">
                <a:solidFill>
                  <a:srgbClr val="406F70"/>
                </a:solidFill>
              </a:rPr>
              <a:t>Reducir la cantidad de envases y artículos de un solo uso en su negocio también puede ayudarlo a alcanzar sus objetivos de sostenibilidad, además de ser bueno para sus resultados finales.</a:t>
            </a:r>
            <a:endParaRPr lang="en-US" sz="2200" b="1" u="sng" dirty="0">
              <a:solidFill>
                <a:srgbClr val="406F70"/>
              </a:solidFill>
            </a:endParaRPr>
          </a:p>
          <a:p>
            <a:pPr algn="just"/>
            <a:r>
              <a:rPr lang="en-US" sz="2200" b="1" u="sng" dirty="0" err="1">
                <a:solidFill>
                  <a:srgbClr val="406F70"/>
                </a:solidFill>
              </a:rPr>
              <a:t>Consejos</a:t>
            </a:r>
            <a:r>
              <a:rPr lang="en-US" sz="2200" b="1" u="sng" dirty="0">
                <a:solidFill>
                  <a:srgbClr val="406F70"/>
                </a:solidFill>
              </a:rPr>
              <a:t>:</a:t>
            </a:r>
            <a:r>
              <a:rPr lang="en-US" sz="2200" b="1" i="0" dirty="0">
                <a:solidFill>
                  <a:srgbClr val="406F70"/>
                </a:solidFill>
                <a:effectLst/>
              </a:rPr>
              <a:t> </a:t>
            </a:r>
            <a:endParaRPr lang="es-ES" sz="2200" b="1" dirty="0">
              <a:solidFill>
                <a:srgbClr val="406F70"/>
              </a:solidFill>
            </a:endParaRPr>
          </a:p>
          <a:p>
            <a:pPr marL="342900" indent="-342900" algn="just">
              <a:buFont typeface="Arial" panose="020B0604020202020204" pitchFamily="34" charset="0"/>
              <a:buChar char="•"/>
            </a:pPr>
            <a:r>
              <a:rPr lang="es-ES" sz="2200" b="1" dirty="0">
                <a:solidFill>
                  <a:srgbClr val="406F70"/>
                </a:solidFill>
              </a:rPr>
              <a:t>No incluya cubiertos desechables en la bolsa de forma predeterminada.</a:t>
            </a:r>
            <a:r>
              <a:rPr lang="es-ES" sz="2200" dirty="0">
                <a:solidFill>
                  <a:srgbClr val="406F70"/>
                </a:solidFill>
              </a:rPr>
              <a:t> ¿Necesitas incluir un juego de cubiertos completo o bastará con un tenedor?</a:t>
            </a:r>
            <a:endParaRPr lang="es-ES" sz="2200" b="1" dirty="0">
              <a:solidFill>
                <a:srgbClr val="406F70"/>
              </a:solidFill>
            </a:endParaRPr>
          </a:p>
          <a:p>
            <a:pPr marL="342900" indent="-342900" algn="just">
              <a:buFont typeface="Arial" panose="020B0604020202020204" pitchFamily="34" charset="0"/>
              <a:buChar char="•"/>
            </a:pPr>
            <a:r>
              <a:rPr lang="es-ES" sz="2200" b="1" dirty="0">
                <a:solidFill>
                  <a:srgbClr val="406F70"/>
                </a:solidFill>
              </a:rPr>
              <a:t>Reducir la cantidad de embalaje ... </a:t>
            </a:r>
            <a:r>
              <a:rPr lang="es-ES" sz="2200" dirty="0">
                <a:solidFill>
                  <a:srgbClr val="406F70"/>
                </a:solidFill>
              </a:rPr>
              <a:t>¿Necesitas incluir una caja de comida para llevar o el envoltorio de papel será suficiente para incluirlo? </a:t>
            </a:r>
          </a:p>
          <a:p>
            <a:pPr marL="342900" indent="-342900" algn="just">
              <a:buFont typeface="Arial" panose="020B0604020202020204" pitchFamily="34" charset="0"/>
              <a:buChar char="•"/>
            </a:pPr>
            <a:r>
              <a:rPr lang="es-ES" sz="2200" dirty="0">
                <a:solidFill>
                  <a:srgbClr val="406F70"/>
                </a:solidFill>
              </a:rPr>
              <a:t>También puede buscar formas de animar a sus clientes a que traigan su propio recipiente. Si es posible, ¿puede ofrecerles un incentivo para que traigan su propia bolsa o recipiente?</a:t>
            </a:r>
          </a:p>
          <a:p>
            <a:pPr marL="342900" indent="-342900" algn="just">
              <a:buFont typeface="Arial" panose="020B0604020202020204" pitchFamily="34" charset="0"/>
              <a:buChar char="•"/>
            </a:pPr>
            <a:r>
              <a:rPr lang="es-ES" sz="2200" dirty="0">
                <a:solidFill>
                  <a:srgbClr val="406F70"/>
                </a:solidFill>
              </a:rPr>
              <a:t>Consulte con sus proveedores sobre las formas en que pueden reducir el embalaje de lo que le envían. ¿Pueden optar por cajas reutilizables? ¿Pueden retirar el embalaje para procesarlo o reutilizarlo de su lado?</a:t>
            </a:r>
            <a:r>
              <a:rPr lang="en-US" sz="2200" i="0" dirty="0">
                <a:solidFill>
                  <a:srgbClr val="406F70"/>
                </a:solidFill>
                <a:effectLst/>
              </a:rPr>
              <a:t> </a:t>
            </a:r>
          </a:p>
          <a:p>
            <a:pPr algn="l"/>
            <a:endParaRPr lang="en-US" b="0" i="0" dirty="0">
              <a:solidFill>
                <a:srgbClr val="000000"/>
              </a:solidFill>
              <a:effectLst/>
              <a:latin typeface="Helvetica Neue"/>
            </a:endParaRPr>
          </a:p>
        </p:txBody>
      </p:sp>
    </p:spTree>
    <p:extLst>
      <p:ext uri="{BB962C8B-B14F-4D97-AF65-F5344CB8AC3E}">
        <p14:creationId xmlns:p14="http://schemas.microsoft.com/office/powerpoint/2010/main" val="109939820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564A867-6BD9-4E7F-85A1-3F3953333547}"/>
              </a:ext>
            </a:extLst>
          </p:cNvPr>
          <p:cNvSpPr>
            <a:spLocks noGrp="1"/>
          </p:cNvSpPr>
          <p:nvPr>
            <p:ph type="body" sz="quarter" idx="16"/>
          </p:nvPr>
        </p:nvSpPr>
        <p:spPr>
          <a:xfrm>
            <a:off x="5946356" y="452063"/>
            <a:ext cx="5651292" cy="1064889"/>
          </a:xfrm>
        </p:spPr>
        <p:txBody>
          <a:bodyPr>
            <a:noAutofit/>
          </a:bodyPr>
          <a:lstStyle/>
          <a:p>
            <a:r>
              <a:rPr lang="es-ES" b="1" dirty="0">
                <a:solidFill>
                  <a:srgbClr val="406F70"/>
                </a:solidFill>
              </a:rPr>
              <a:t>Elección de recipientes para llevar para su negocio:</a:t>
            </a:r>
            <a:endParaRPr lang="en-IE" b="1" dirty="0">
              <a:solidFill>
                <a:srgbClr val="406F70"/>
              </a:solidFill>
            </a:endParaRPr>
          </a:p>
        </p:txBody>
      </p:sp>
      <p:sp>
        <p:nvSpPr>
          <p:cNvPr id="3" name="Text Placeholder 2">
            <a:extLst>
              <a:ext uri="{FF2B5EF4-FFF2-40B4-BE49-F238E27FC236}">
                <a16:creationId xmlns:a16="http://schemas.microsoft.com/office/drawing/2014/main" id="{3D6FD910-0F9B-4FA1-80D0-6AD789659414}"/>
              </a:ext>
            </a:extLst>
          </p:cNvPr>
          <p:cNvSpPr>
            <a:spLocks noGrp="1"/>
          </p:cNvSpPr>
          <p:nvPr>
            <p:ph type="body" sz="quarter" idx="17"/>
          </p:nvPr>
        </p:nvSpPr>
        <p:spPr>
          <a:xfrm>
            <a:off x="5383658" y="1787703"/>
            <a:ext cx="6215014" cy="4112815"/>
          </a:xfrm>
        </p:spPr>
        <p:txBody>
          <a:bodyPr/>
          <a:lstStyle/>
          <a:p>
            <a:pPr marL="342900" indent="-342900">
              <a:buFont typeface="Arial" panose="020B0604020202020204" pitchFamily="34" charset="0"/>
              <a:buChar char="•"/>
            </a:pPr>
            <a:r>
              <a:rPr lang="es-ES" dirty="0">
                <a:solidFill>
                  <a:srgbClr val="406F70"/>
                </a:solidFill>
              </a:rPr>
              <a:t>¿Qué tipo de comida tendrás en tu menú para llevar?</a:t>
            </a:r>
          </a:p>
          <a:p>
            <a:pPr marL="342900" indent="-342900">
              <a:buFont typeface="Arial" panose="020B0604020202020204" pitchFamily="34" charset="0"/>
              <a:buChar char="•"/>
            </a:pPr>
            <a:r>
              <a:rPr lang="es-ES" dirty="0">
                <a:solidFill>
                  <a:srgbClr val="406F70"/>
                </a:solidFill>
              </a:rPr>
              <a:t>¿Qué tamaño debe tener el contenedor?</a:t>
            </a:r>
          </a:p>
          <a:p>
            <a:pPr marL="342900" indent="-342900">
              <a:buFont typeface="Arial" panose="020B0604020202020204" pitchFamily="34" charset="0"/>
              <a:buChar char="•"/>
            </a:pPr>
            <a:r>
              <a:rPr lang="es-ES" dirty="0">
                <a:solidFill>
                  <a:srgbClr val="406F70"/>
                </a:solidFill>
              </a:rPr>
              <a:t>¿Qué tipo de comida necesitarán retener? ¿Se incluye salsa con el plato?</a:t>
            </a:r>
            <a:endParaRPr lang="en-US" dirty="0">
              <a:solidFill>
                <a:srgbClr val="406F70"/>
              </a:solidFill>
            </a:endParaRPr>
          </a:p>
          <a:p>
            <a:pPr marL="342900" indent="-342900">
              <a:buFont typeface="Arial" panose="020B0604020202020204" pitchFamily="34" charset="0"/>
              <a:buChar char="•"/>
            </a:pPr>
            <a:r>
              <a:rPr lang="en-US" dirty="0">
                <a:solidFill>
                  <a:srgbClr val="406F70"/>
                </a:solidFill>
              </a:rPr>
              <a:t>¿</a:t>
            </a:r>
            <a:r>
              <a:rPr lang="en-US" dirty="0" err="1">
                <a:solidFill>
                  <a:srgbClr val="406F70"/>
                </a:solidFill>
              </a:rPr>
              <a:t>Cuál</a:t>
            </a:r>
            <a:r>
              <a:rPr lang="en-US" dirty="0">
                <a:solidFill>
                  <a:srgbClr val="406F70"/>
                </a:solidFill>
              </a:rPr>
              <a:t> </a:t>
            </a:r>
            <a:r>
              <a:rPr lang="en-US" dirty="0" err="1">
                <a:solidFill>
                  <a:srgbClr val="406F70"/>
                </a:solidFill>
              </a:rPr>
              <a:t>es</a:t>
            </a:r>
            <a:r>
              <a:rPr lang="en-US" dirty="0">
                <a:solidFill>
                  <a:srgbClr val="406F70"/>
                </a:solidFill>
              </a:rPr>
              <a:t> </a:t>
            </a:r>
            <a:r>
              <a:rPr lang="en-US" dirty="0" err="1">
                <a:solidFill>
                  <a:srgbClr val="406F70"/>
                </a:solidFill>
              </a:rPr>
              <a:t>tu</a:t>
            </a:r>
            <a:r>
              <a:rPr lang="en-US" dirty="0">
                <a:solidFill>
                  <a:srgbClr val="406F70"/>
                </a:solidFill>
              </a:rPr>
              <a:t> </a:t>
            </a:r>
            <a:r>
              <a:rPr lang="en-US" dirty="0" err="1">
                <a:solidFill>
                  <a:srgbClr val="406F70"/>
                </a:solidFill>
              </a:rPr>
              <a:t>presupuesto</a:t>
            </a:r>
            <a:r>
              <a:rPr lang="en-US" dirty="0">
                <a:solidFill>
                  <a:srgbClr val="406F70"/>
                </a:solidFill>
              </a:rPr>
              <a:t>?</a:t>
            </a:r>
            <a:endParaRPr lang="es-ES" b="1" dirty="0">
              <a:solidFill>
                <a:srgbClr val="406F70"/>
              </a:solidFill>
            </a:endParaRPr>
          </a:p>
          <a:p>
            <a:pPr marL="342900" indent="-342900">
              <a:buFont typeface="Arial" panose="020B0604020202020204" pitchFamily="34" charset="0"/>
              <a:buChar char="•"/>
            </a:pPr>
            <a:r>
              <a:rPr lang="es-ES" dirty="0">
                <a:solidFill>
                  <a:srgbClr val="406F70"/>
                </a:solidFill>
              </a:rPr>
              <a:t>¿Dónde se comerá la comida?</a:t>
            </a:r>
            <a:endParaRPr lang="en-US" i="0" dirty="0">
              <a:solidFill>
                <a:srgbClr val="406F70"/>
              </a:solidFill>
              <a:effectLst/>
            </a:endParaRPr>
          </a:p>
          <a:p>
            <a:r>
              <a:rPr lang="es-ES" dirty="0">
                <a:solidFill>
                  <a:srgbClr val="406F70"/>
                </a:solidFill>
              </a:rPr>
              <a:t>Una vez que haya pensado en las funciones que deberá tener el recipiente, podrá elegir el más adecuado.</a:t>
            </a:r>
            <a:endParaRPr lang="en-IE" dirty="0"/>
          </a:p>
        </p:txBody>
      </p:sp>
      <p:pic>
        <p:nvPicPr>
          <p:cNvPr id="10" name="Picture Placeholder 9" descr="Burgers and milkshakes">
            <a:extLst>
              <a:ext uri="{FF2B5EF4-FFF2-40B4-BE49-F238E27FC236}">
                <a16:creationId xmlns:a16="http://schemas.microsoft.com/office/drawing/2014/main" id="{6D2095A3-847F-4583-8280-45FC7BC63023}"/>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a:off x="0" y="0"/>
            <a:ext cx="5651292" cy="6261962"/>
          </a:xfrm>
        </p:spPr>
      </p:pic>
    </p:spTree>
    <p:extLst>
      <p:ext uri="{BB962C8B-B14F-4D97-AF65-F5344CB8AC3E}">
        <p14:creationId xmlns:p14="http://schemas.microsoft.com/office/powerpoint/2010/main" val="15783386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C571EBE-03EC-4F06-B8B0-6D2ED98A616C}"/>
              </a:ext>
            </a:extLst>
          </p:cNvPr>
          <p:cNvSpPr>
            <a:spLocks noGrp="1"/>
          </p:cNvSpPr>
          <p:nvPr>
            <p:ph type="body" sz="quarter" idx="16"/>
          </p:nvPr>
        </p:nvSpPr>
        <p:spPr>
          <a:xfrm>
            <a:off x="6318620" y="503435"/>
            <a:ext cx="5279028" cy="1013518"/>
          </a:xfrm>
        </p:spPr>
        <p:txBody>
          <a:bodyPr>
            <a:normAutofit fontScale="85000" lnSpcReduction="20000"/>
          </a:bodyPr>
          <a:lstStyle/>
          <a:p>
            <a:r>
              <a:rPr lang="es-ES" sz="4600" b="1" dirty="0">
                <a:solidFill>
                  <a:srgbClr val="406F70"/>
                </a:solidFill>
              </a:rPr>
              <a:t>Alimentos que se comerán en casa:</a:t>
            </a:r>
            <a:endParaRPr lang="en-IE" dirty="0"/>
          </a:p>
        </p:txBody>
      </p:sp>
      <p:sp>
        <p:nvSpPr>
          <p:cNvPr id="3" name="Text Placeholder 2">
            <a:extLst>
              <a:ext uri="{FF2B5EF4-FFF2-40B4-BE49-F238E27FC236}">
                <a16:creationId xmlns:a16="http://schemas.microsoft.com/office/drawing/2014/main" id="{2B6344C2-7FCC-45C0-8313-386260E1F0E1}"/>
              </a:ext>
            </a:extLst>
          </p:cNvPr>
          <p:cNvSpPr>
            <a:spLocks noGrp="1"/>
          </p:cNvSpPr>
          <p:nvPr>
            <p:ph type="body" sz="quarter" idx="17"/>
          </p:nvPr>
        </p:nvSpPr>
        <p:spPr>
          <a:xfrm>
            <a:off x="5763802" y="1953078"/>
            <a:ext cx="5834870" cy="3947440"/>
          </a:xfrm>
        </p:spPr>
        <p:txBody>
          <a:bodyPr/>
          <a:lstStyle/>
          <a:p>
            <a:r>
              <a:rPr lang="es-ES" dirty="0">
                <a:solidFill>
                  <a:srgbClr val="406F70"/>
                </a:solidFill>
              </a:rPr>
              <a:t>El embalaje de cartón suele ser la mejor opción.</a:t>
            </a:r>
          </a:p>
          <a:p>
            <a:r>
              <a:rPr lang="es-ES" dirty="0">
                <a:solidFill>
                  <a:srgbClr val="406F70"/>
                </a:solidFill>
              </a:rPr>
              <a:t>Por lo general, este empaque tiene un revestimiento de plástico delgado en su interior, sin embargo, puede lavarse y reciclarse con el cartón, siempre que esté completamente limpio y libre de marcas de grasa. Anime a sus clientes a limpiar sus envases antes de depositarlos al contenedor de reciclaje de papel. </a:t>
            </a:r>
            <a:r>
              <a:rPr lang="en-US" b="0" i="0" dirty="0">
                <a:solidFill>
                  <a:srgbClr val="406F70"/>
                </a:solidFill>
                <a:effectLst/>
              </a:rPr>
              <a:t>[</a:t>
            </a:r>
            <a:r>
              <a:rPr lang="en-US" b="1" i="1" dirty="0">
                <a:solidFill>
                  <a:srgbClr val="406F70"/>
                </a:solidFill>
                <a:effectLst/>
              </a:rPr>
              <a:t>Source</a:t>
            </a:r>
            <a:r>
              <a:rPr lang="en-US" b="0" i="0" dirty="0">
                <a:solidFill>
                  <a:srgbClr val="406F70"/>
                </a:solidFill>
                <a:effectLst/>
              </a:rPr>
              <a:t>: </a:t>
            </a:r>
            <a:r>
              <a:rPr lang="en-US" b="0" i="0" dirty="0">
                <a:solidFill>
                  <a:srgbClr val="406F70"/>
                </a:solidFill>
                <a:effectLst/>
                <a:hlinkClick r:id="rId2"/>
              </a:rPr>
              <a:t>City to Sea</a:t>
            </a:r>
            <a:r>
              <a:rPr lang="en-US" b="0" i="0" dirty="0">
                <a:solidFill>
                  <a:srgbClr val="406F70"/>
                </a:solidFill>
                <a:effectLst/>
              </a:rPr>
              <a:t>]</a:t>
            </a:r>
            <a:br>
              <a:rPr lang="en-US" b="0" i="0" dirty="0">
                <a:solidFill>
                  <a:srgbClr val="406F70"/>
                </a:solidFill>
                <a:effectLst/>
              </a:rPr>
            </a:br>
            <a:endParaRPr lang="en-US" b="0" i="0" dirty="0">
              <a:solidFill>
                <a:srgbClr val="406F70"/>
              </a:solidFill>
              <a:effectLst/>
            </a:endParaRPr>
          </a:p>
          <a:p>
            <a:endParaRPr lang="en-IE" dirty="0"/>
          </a:p>
        </p:txBody>
      </p:sp>
      <p:pic>
        <p:nvPicPr>
          <p:cNvPr id="6" name="Picture Placeholder 5" descr="Pizza">
            <a:extLst>
              <a:ext uri="{FF2B5EF4-FFF2-40B4-BE49-F238E27FC236}">
                <a16:creationId xmlns:a16="http://schemas.microsoft.com/office/drawing/2014/main" id="{5F02A214-17A7-4205-965E-06C8D85413EC}"/>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3732638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FE03AA-A95C-4BB6-A1A2-ABB07983C6B8}"/>
              </a:ext>
            </a:extLst>
          </p:cNvPr>
          <p:cNvSpPr>
            <a:spLocks noGrp="1"/>
          </p:cNvSpPr>
          <p:nvPr>
            <p:ph type="body" sz="quarter" idx="16"/>
          </p:nvPr>
        </p:nvSpPr>
        <p:spPr>
          <a:xfrm>
            <a:off x="6205591" y="359597"/>
            <a:ext cx="5392057" cy="1157356"/>
          </a:xfrm>
        </p:spPr>
        <p:txBody>
          <a:bodyPr>
            <a:noAutofit/>
          </a:bodyPr>
          <a:lstStyle/>
          <a:p>
            <a:r>
              <a:rPr lang="es-ES" b="1" dirty="0">
                <a:solidFill>
                  <a:srgbClr val="406F70"/>
                </a:solidFill>
              </a:rPr>
              <a:t>Alimentos que se comerán fuera / fuera del hogar:</a:t>
            </a:r>
            <a:endParaRPr lang="en-IE" dirty="0">
              <a:solidFill>
                <a:srgbClr val="406F70"/>
              </a:solidFill>
            </a:endParaRPr>
          </a:p>
        </p:txBody>
      </p:sp>
      <p:sp>
        <p:nvSpPr>
          <p:cNvPr id="3" name="Text Placeholder 2">
            <a:extLst>
              <a:ext uri="{FF2B5EF4-FFF2-40B4-BE49-F238E27FC236}">
                <a16:creationId xmlns:a16="http://schemas.microsoft.com/office/drawing/2014/main" id="{4B8BD0AB-8002-4BC3-AB68-B92ED7886348}"/>
              </a:ext>
            </a:extLst>
          </p:cNvPr>
          <p:cNvSpPr>
            <a:spLocks noGrp="1"/>
          </p:cNvSpPr>
          <p:nvPr>
            <p:ph type="body" sz="quarter" idx="17"/>
          </p:nvPr>
        </p:nvSpPr>
        <p:spPr>
          <a:xfrm>
            <a:off x="5404207" y="1953078"/>
            <a:ext cx="6194465" cy="3947440"/>
          </a:xfrm>
        </p:spPr>
        <p:txBody>
          <a:bodyPr/>
          <a:lstStyle/>
          <a:p>
            <a:r>
              <a:rPr lang="es-ES" dirty="0">
                <a:solidFill>
                  <a:srgbClr val="406F70"/>
                </a:solidFill>
              </a:rPr>
              <a:t>El envasado de bagazo es una de las opciones más ecológicas disponibles en la actualidad.</a:t>
            </a:r>
          </a:p>
          <a:p>
            <a:r>
              <a:rPr lang="es-ES" dirty="0">
                <a:solidFill>
                  <a:srgbClr val="406F70"/>
                </a:solidFill>
              </a:rPr>
              <a:t>El bagazo es el residuo que se produce en las plantas de caña de azúcar, que queda después de la extracción del azúcar. Estas cajas de papel suave se descompondrán naturalmente si terminan convirtiéndose en basura.</a:t>
            </a:r>
          </a:p>
          <a:p>
            <a:r>
              <a:rPr lang="es-ES" dirty="0">
                <a:solidFill>
                  <a:srgbClr val="406F70"/>
                </a:solidFill>
              </a:rPr>
              <a:t>Además, si lleva este paquete a casa, puede colocarlo en los contenedores de orgánico de su hogar.</a:t>
            </a:r>
            <a:endParaRPr lang="en-IE" dirty="0"/>
          </a:p>
        </p:txBody>
      </p:sp>
      <p:pic>
        <p:nvPicPr>
          <p:cNvPr id="7" name="Picture Placeholder 6" descr="A close-up of a speaker&#10;&#10;Description automatically generated with low confidence">
            <a:extLst>
              <a:ext uri="{FF2B5EF4-FFF2-40B4-BE49-F238E27FC236}">
                <a16:creationId xmlns:a16="http://schemas.microsoft.com/office/drawing/2014/main" id="{1F82FC7F-D60E-4CCB-B405-657E8C8B25DE}"/>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l="-62943" t="-13971" r="-40371" b="-78875"/>
          <a:stretch/>
        </p:blipFill>
        <p:spPr>
          <a:xfrm>
            <a:off x="-1674688" y="-14990"/>
            <a:ext cx="7325980" cy="6950045"/>
          </a:xfrm>
        </p:spPr>
      </p:pic>
    </p:spTree>
    <p:extLst>
      <p:ext uri="{BB962C8B-B14F-4D97-AF65-F5344CB8AC3E}">
        <p14:creationId xmlns:p14="http://schemas.microsoft.com/office/powerpoint/2010/main" val="291682836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14CB5B8-3FB0-4255-9393-6A3395E74FD1}"/>
              </a:ext>
            </a:extLst>
          </p:cNvPr>
          <p:cNvSpPr>
            <a:spLocks noGrp="1"/>
          </p:cNvSpPr>
          <p:nvPr>
            <p:ph type="body" sz="quarter" idx="19"/>
          </p:nvPr>
        </p:nvSpPr>
        <p:spPr>
          <a:xfrm>
            <a:off x="579603" y="652821"/>
            <a:ext cx="10956723" cy="1160989"/>
          </a:xfrm>
        </p:spPr>
        <p:txBody>
          <a:bodyPr/>
          <a:lstStyle/>
          <a:p>
            <a:r>
              <a:rPr lang="es-ES" b="1" dirty="0"/>
              <a:t>REDUCCIÓN DE PLÁSTICO V DESPERDICIO DE ALIMENTOS</a:t>
            </a:r>
            <a:endParaRPr lang="en-IE" b="1" dirty="0"/>
          </a:p>
        </p:txBody>
      </p:sp>
      <p:sp>
        <p:nvSpPr>
          <p:cNvPr id="3" name="Text Placeholder 2">
            <a:extLst>
              <a:ext uri="{FF2B5EF4-FFF2-40B4-BE49-F238E27FC236}">
                <a16:creationId xmlns:a16="http://schemas.microsoft.com/office/drawing/2014/main" id="{51087AFE-D9D2-45CD-9576-C969D54D5675}"/>
              </a:ext>
            </a:extLst>
          </p:cNvPr>
          <p:cNvSpPr>
            <a:spLocks noGrp="1"/>
          </p:cNvSpPr>
          <p:nvPr>
            <p:ph type="body" sz="quarter" idx="20"/>
          </p:nvPr>
        </p:nvSpPr>
        <p:spPr>
          <a:xfrm>
            <a:off x="442713" y="2051293"/>
            <a:ext cx="10968810" cy="4153886"/>
          </a:xfrm>
        </p:spPr>
        <p:txBody>
          <a:bodyPr/>
          <a:lstStyle/>
          <a:p>
            <a:pPr marL="342900" indent="-342900">
              <a:buFont typeface="Arial" panose="020B0604020202020204" pitchFamily="34" charset="0"/>
              <a:buChar char="•"/>
            </a:pPr>
            <a:r>
              <a:rPr lang="es-ES" dirty="0">
                <a:solidFill>
                  <a:srgbClr val="085156"/>
                </a:solidFill>
              </a:rPr>
              <a:t>Si hay algo en lo que todos estamos enfocados en este momento es en la reducción del plástico en la cadena de suministro de alimentos.</a:t>
            </a:r>
            <a:endParaRPr lang="en-IE" sz="1400" dirty="0">
              <a:solidFill>
                <a:srgbClr val="085156"/>
              </a:solidFill>
            </a:endParaRPr>
          </a:p>
          <a:p>
            <a:pPr marL="342900" indent="-342900">
              <a:buFont typeface="Arial" panose="020B0604020202020204" pitchFamily="34" charset="0"/>
              <a:buChar char="•"/>
            </a:pPr>
            <a:r>
              <a:rPr lang="es-ES" dirty="0">
                <a:solidFill>
                  <a:srgbClr val="085156"/>
                </a:solidFill>
              </a:rPr>
              <a:t>Las cadenas de suministro de alimentos son redes complejas. Solo en Europa, 12 millones de granjas producen productos agrícolas que son procesados ​​por alrededor de 300.000 empresas de alimentos y bebidas. Estos son distribuidos por 2,8 millones de minoristas de alimentos y servicios de alimentos, que atienden a alrededor de 500 millones de consumidores.</a:t>
            </a:r>
            <a:endParaRPr lang="en-IE" dirty="0">
              <a:solidFill>
                <a:srgbClr val="085156"/>
              </a:solidFill>
            </a:endParaRPr>
          </a:p>
          <a:p>
            <a:r>
              <a:rPr lang="en-IE" sz="1800" u="sng" dirty="0">
                <a:hlinkClick r:id="rId2"/>
              </a:rPr>
              <a:t>https://www.europeansources.info/record/you-are-part-of-the-food-chain-key-facts-and-figures-on-the-food-supply-chain-in-the-european-union</a:t>
            </a:r>
            <a:r>
              <a:rPr lang="en-IE" u="sng" dirty="0">
                <a:hlinkClick r:id="rId2"/>
              </a:rPr>
              <a:t>/</a:t>
            </a:r>
            <a:endParaRPr lang="en-IE" dirty="0"/>
          </a:p>
          <a:p>
            <a:endParaRPr lang="en-IE" dirty="0"/>
          </a:p>
        </p:txBody>
      </p:sp>
    </p:spTree>
    <p:extLst>
      <p:ext uri="{BB962C8B-B14F-4D97-AF65-F5344CB8AC3E}">
        <p14:creationId xmlns:p14="http://schemas.microsoft.com/office/powerpoint/2010/main" val="40451847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B26D33-C9C5-4D78-BE4A-B7ABC4548D81}"/>
              </a:ext>
            </a:extLst>
          </p:cNvPr>
          <p:cNvSpPr>
            <a:spLocks noGrp="1"/>
          </p:cNvSpPr>
          <p:nvPr>
            <p:ph type="body" sz="quarter" idx="19"/>
          </p:nvPr>
        </p:nvSpPr>
        <p:spPr>
          <a:xfrm>
            <a:off x="1254643" y="652821"/>
            <a:ext cx="10293770" cy="1160989"/>
          </a:xfrm>
        </p:spPr>
        <p:txBody>
          <a:bodyPr/>
          <a:lstStyle/>
          <a:p>
            <a:r>
              <a:rPr lang="es-ES" b="1" dirty="0"/>
              <a:t>REDUCCIÓN DE PLÁSTICO V DESPERDICIO DE ALIMENTOS</a:t>
            </a:r>
            <a:endParaRPr lang="en-IE" b="1" dirty="0"/>
          </a:p>
          <a:p>
            <a:endParaRPr lang="en-IE" dirty="0"/>
          </a:p>
        </p:txBody>
      </p:sp>
      <p:sp>
        <p:nvSpPr>
          <p:cNvPr id="3" name="Text Placeholder 2">
            <a:extLst>
              <a:ext uri="{FF2B5EF4-FFF2-40B4-BE49-F238E27FC236}">
                <a16:creationId xmlns:a16="http://schemas.microsoft.com/office/drawing/2014/main" id="{FD186DA2-E97A-4C41-AD03-6BB01560732F}"/>
              </a:ext>
            </a:extLst>
          </p:cNvPr>
          <p:cNvSpPr>
            <a:spLocks noGrp="1"/>
          </p:cNvSpPr>
          <p:nvPr>
            <p:ph type="body" sz="quarter" idx="20"/>
          </p:nvPr>
        </p:nvSpPr>
        <p:spPr>
          <a:xfrm>
            <a:off x="504358" y="1948551"/>
            <a:ext cx="10968810" cy="4503620"/>
          </a:xfrm>
        </p:spPr>
        <p:txBody>
          <a:bodyPr/>
          <a:lstStyle/>
          <a:p>
            <a:pPr marL="342900" indent="-342900">
              <a:buFont typeface="Arial" panose="020B0604020202020204" pitchFamily="34" charset="0"/>
              <a:buChar char="•"/>
            </a:pPr>
            <a:r>
              <a:rPr lang="es-ES" dirty="0">
                <a:solidFill>
                  <a:srgbClr val="085156"/>
                </a:solidFill>
              </a:rPr>
              <a:t>Los envases de plástico se utilizan en la cadena de suministro de alimentos porque respaldan la distribución segura de alimentos a largas distancias y minimizan el desperdicio de alimentos al mantener los alimentos frescos durante más tiempo.</a:t>
            </a:r>
          </a:p>
          <a:p>
            <a:endParaRPr lang="en-IE" sz="1400" dirty="0">
              <a:solidFill>
                <a:srgbClr val="085156"/>
              </a:solidFill>
            </a:endParaRPr>
          </a:p>
          <a:p>
            <a:pPr marL="342900" indent="-342900">
              <a:buFont typeface="Arial" panose="020B0604020202020204" pitchFamily="34" charset="0"/>
              <a:buChar char="•"/>
            </a:pPr>
            <a:r>
              <a:rPr lang="es-ES" dirty="0">
                <a:solidFill>
                  <a:srgbClr val="085156"/>
                </a:solidFill>
              </a:rPr>
              <a:t>Una revisión de 2016 de estudios sobre el desperdicio de alimentos encontró que se desperdician 88 millones de toneladas de alimentos cada año en la UE, es decir, 173 kg por persona y equivale aproximadamente al 20% de los alimentos producidos.</a:t>
            </a:r>
          </a:p>
          <a:p>
            <a:r>
              <a:rPr lang="en-IE" b="1" dirty="0"/>
              <a:t> </a:t>
            </a:r>
            <a:endParaRPr lang="en-IE" dirty="0"/>
          </a:p>
          <a:p>
            <a:r>
              <a:rPr lang="en-IE" sz="1800" u="sng" dirty="0">
                <a:hlinkClick r:id="rId2"/>
              </a:rPr>
              <a:t>https://ec.europa.eu/food/sites/food/files/safety/docs/fw_lib_fw_expo2015_fusions_data-set_151015.pdf</a:t>
            </a:r>
            <a:endParaRPr lang="en-IE" sz="1800" u="sng" dirty="0"/>
          </a:p>
          <a:p>
            <a:endParaRPr lang="en-IE" sz="1800" u="sng" dirty="0"/>
          </a:p>
          <a:p>
            <a:r>
              <a:rPr lang="en-IE" sz="1800" u="sng" dirty="0">
                <a:hlinkClick r:id="rId3"/>
              </a:rPr>
              <a:t>https://www.foeeurope.org/sites/default/files/materials_and_waste/2018/unwrapped_-_throwaway_plastic_failing_to_solve_europes_food_waste_problem.pdf</a:t>
            </a:r>
            <a:endParaRPr lang="en-IE" sz="1800" dirty="0"/>
          </a:p>
          <a:p>
            <a:endParaRPr lang="en-IE" sz="1800" dirty="0"/>
          </a:p>
          <a:p>
            <a:endParaRPr lang="en-IE" dirty="0"/>
          </a:p>
        </p:txBody>
      </p:sp>
    </p:spTree>
    <p:extLst>
      <p:ext uri="{BB962C8B-B14F-4D97-AF65-F5344CB8AC3E}">
        <p14:creationId xmlns:p14="http://schemas.microsoft.com/office/powerpoint/2010/main" val="3846706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DA3B0E-0DEB-42C1-830C-44666C895434}"/>
              </a:ext>
            </a:extLst>
          </p:cNvPr>
          <p:cNvSpPr>
            <a:spLocks noGrp="1"/>
          </p:cNvSpPr>
          <p:nvPr>
            <p:ph type="body" sz="quarter" idx="19"/>
          </p:nvPr>
        </p:nvSpPr>
        <p:spPr>
          <a:xfrm>
            <a:off x="579603" y="652821"/>
            <a:ext cx="9865163" cy="785561"/>
          </a:xfrm>
        </p:spPr>
        <p:txBody>
          <a:bodyPr>
            <a:normAutofit/>
          </a:bodyPr>
          <a:lstStyle/>
          <a:p>
            <a:r>
              <a:rPr lang="es-ES" b="1" dirty="0"/>
              <a:t>La cadena alimentaria y las emisiones de GEI</a:t>
            </a:r>
            <a:endParaRPr lang="en-IE" b="1" dirty="0"/>
          </a:p>
        </p:txBody>
      </p:sp>
      <p:sp>
        <p:nvSpPr>
          <p:cNvPr id="5" name="Arrow: Chevron 4">
            <a:extLst>
              <a:ext uri="{FF2B5EF4-FFF2-40B4-BE49-F238E27FC236}">
                <a16:creationId xmlns:a16="http://schemas.microsoft.com/office/drawing/2014/main" id="{09B7C55E-A8F9-4818-A0E1-52BFCB4716AC}"/>
              </a:ext>
            </a:extLst>
          </p:cNvPr>
          <p:cNvSpPr/>
          <p:nvPr/>
        </p:nvSpPr>
        <p:spPr>
          <a:xfrm>
            <a:off x="421240" y="2332232"/>
            <a:ext cx="2372918" cy="1096766"/>
          </a:xfrm>
          <a:prstGeom prst="chevron">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PRODUCCIÓN</a:t>
            </a:r>
            <a:endParaRPr lang="en-IE" sz="1400" b="1" dirty="0">
              <a:solidFill>
                <a:schemeClr val="tx1"/>
              </a:solidFill>
            </a:endParaRPr>
          </a:p>
        </p:txBody>
      </p:sp>
      <p:sp>
        <p:nvSpPr>
          <p:cNvPr id="6" name="Arrow: Chevron 5">
            <a:extLst>
              <a:ext uri="{FF2B5EF4-FFF2-40B4-BE49-F238E27FC236}">
                <a16:creationId xmlns:a16="http://schemas.microsoft.com/office/drawing/2014/main" id="{6CB7D9C3-4958-4BDE-A618-8E5F64133F6A}"/>
              </a:ext>
            </a:extLst>
          </p:cNvPr>
          <p:cNvSpPr/>
          <p:nvPr/>
        </p:nvSpPr>
        <p:spPr>
          <a:xfrm>
            <a:off x="2348694" y="2345077"/>
            <a:ext cx="2250530" cy="1096766"/>
          </a:xfrm>
          <a:prstGeom prst="chevron">
            <a:avLst/>
          </a:prstGeom>
          <a:solidFill>
            <a:srgbClr val="406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PROCESADO</a:t>
            </a:r>
            <a:endParaRPr lang="en-IE" sz="1400" b="1" dirty="0">
              <a:solidFill>
                <a:schemeClr val="tx1"/>
              </a:solidFill>
            </a:endParaRPr>
          </a:p>
        </p:txBody>
      </p:sp>
      <p:sp>
        <p:nvSpPr>
          <p:cNvPr id="7" name="Arrow: Chevron 6">
            <a:extLst>
              <a:ext uri="{FF2B5EF4-FFF2-40B4-BE49-F238E27FC236}">
                <a16:creationId xmlns:a16="http://schemas.microsoft.com/office/drawing/2014/main" id="{F8F2DBBD-2B02-456B-A8E2-3E24A0266BC0}"/>
              </a:ext>
            </a:extLst>
          </p:cNvPr>
          <p:cNvSpPr/>
          <p:nvPr/>
        </p:nvSpPr>
        <p:spPr>
          <a:xfrm>
            <a:off x="4177684" y="2345077"/>
            <a:ext cx="2372918" cy="1096765"/>
          </a:xfrm>
          <a:prstGeom prst="chevron">
            <a:avLst/>
          </a:prstGeom>
          <a:solidFill>
            <a:srgbClr val="CC913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DISTRIBUCIÓN</a:t>
            </a:r>
            <a:endParaRPr lang="en-IE" sz="1400" b="1" dirty="0">
              <a:solidFill>
                <a:schemeClr val="tx1"/>
              </a:solidFill>
            </a:endParaRPr>
          </a:p>
        </p:txBody>
      </p:sp>
      <p:sp>
        <p:nvSpPr>
          <p:cNvPr id="8" name="Arrow: Chevron 7">
            <a:extLst>
              <a:ext uri="{FF2B5EF4-FFF2-40B4-BE49-F238E27FC236}">
                <a16:creationId xmlns:a16="http://schemas.microsoft.com/office/drawing/2014/main" id="{036249CE-A0A5-496A-B3C5-500747BF79A2}"/>
              </a:ext>
            </a:extLst>
          </p:cNvPr>
          <p:cNvSpPr/>
          <p:nvPr/>
        </p:nvSpPr>
        <p:spPr>
          <a:xfrm>
            <a:off x="6129062" y="2345079"/>
            <a:ext cx="2449778" cy="1096764"/>
          </a:xfrm>
          <a:prstGeom prst="chevron">
            <a:avLst/>
          </a:prstGeom>
          <a:solidFill>
            <a:srgbClr val="406F7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CONSUMICIÓN</a:t>
            </a:r>
            <a:endParaRPr lang="en-IE" sz="1400" b="1" dirty="0">
              <a:solidFill>
                <a:schemeClr val="tx1"/>
              </a:solidFill>
            </a:endParaRPr>
          </a:p>
        </p:txBody>
      </p:sp>
      <p:sp>
        <p:nvSpPr>
          <p:cNvPr id="9" name="Arrow: Chevron 8">
            <a:extLst>
              <a:ext uri="{FF2B5EF4-FFF2-40B4-BE49-F238E27FC236}">
                <a16:creationId xmlns:a16="http://schemas.microsoft.com/office/drawing/2014/main" id="{94591099-472D-47FB-B12E-C9F5D1BAFAAD}"/>
              </a:ext>
            </a:extLst>
          </p:cNvPr>
          <p:cNvSpPr/>
          <p:nvPr/>
        </p:nvSpPr>
        <p:spPr>
          <a:xfrm>
            <a:off x="8181225" y="2332232"/>
            <a:ext cx="2110484" cy="1096764"/>
          </a:xfrm>
          <a:prstGeom prst="chevr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rPr>
              <a:t>RESIDUOS</a:t>
            </a:r>
            <a:endParaRPr lang="en-IE" sz="1400" b="1" dirty="0">
              <a:solidFill>
                <a:schemeClr val="tx1"/>
              </a:solidFill>
            </a:endParaRPr>
          </a:p>
        </p:txBody>
      </p:sp>
      <p:sp>
        <p:nvSpPr>
          <p:cNvPr id="12" name="TextBox 11">
            <a:extLst>
              <a:ext uri="{FF2B5EF4-FFF2-40B4-BE49-F238E27FC236}">
                <a16:creationId xmlns:a16="http://schemas.microsoft.com/office/drawing/2014/main" id="{13F949D5-8217-45E4-A9F7-595BD5249066}"/>
              </a:ext>
            </a:extLst>
          </p:cNvPr>
          <p:cNvSpPr txBox="1"/>
          <p:nvPr/>
        </p:nvSpPr>
        <p:spPr>
          <a:xfrm>
            <a:off x="579602" y="1259055"/>
            <a:ext cx="9865164" cy="830997"/>
          </a:xfrm>
          <a:prstGeom prst="rect">
            <a:avLst/>
          </a:prstGeom>
          <a:noFill/>
        </p:spPr>
        <p:txBody>
          <a:bodyPr wrap="square">
            <a:spAutoFit/>
          </a:bodyPr>
          <a:lstStyle/>
          <a:p>
            <a:r>
              <a:rPr lang="es-ES" sz="2400" dirty="0">
                <a:solidFill>
                  <a:srgbClr val="085156"/>
                </a:solidFill>
              </a:rPr>
              <a:t>Las emisiones de GEI de grado humano se producen en cada paso de la cadena alimentaria moderna: desde la semilla hasta el plato y el vertedero ...</a:t>
            </a:r>
            <a:endParaRPr lang="en-IE" sz="2400" dirty="0">
              <a:solidFill>
                <a:srgbClr val="085156"/>
              </a:solidFill>
            </a:endParaRPr>
          </a:p>
        </p:txBody>
      </p:sp>
      <p:sp>
        <p:nvSpPr>
          <p:cNvPr id="13" name="TextBox 12">
            <a:extLst>
              <a:ext uri="{FF2B5EF4-FFF2-40B4-BE49-F238E27FC236}">
                <a16:creationId xmlns:a16="http://schemas.microsoft.com/office/drawing/2014/main" id="{E1EC9DE0-FBC7-4EF2-9FA5-51A0C698FC04}"/>
              </a:ext>
            </a:extLst>
          </p:cNvPr>
          <p:cNvSpPr txBox="1"/>
          <p:nvPr/>
        </p:nvSpPr>
        <p:spPr>
          <a:xfrm>
            <a:off x="579601" y="3922264"/>
            <a:ext cx="10687113" cy="2123658"/>
          </a:xfrm>
          <a:prstGeom prst="rect">
            <a:avLst/>
          </a:prstGeom>
          <a:noFill/>
        </p:spPr>
        <p:txBody>
          <a:bodyPr wrap="square">
            <a:spAutoFit/>
          </a:bodyPr>
          <a:lstStyle/>
          <a:p>
            <a:endParaRPr lang="es-ES" sz="2200" dirty="0">
              <a:solidFill>
                <a:srgbClr val="085156"/>
              </a:solidFill>
            </a:endParaRPr>
          </a:p>
          <a:p>
            <a:r>
              <a:rPr lang="es-ES" sz="2200" dirty="0">
                <a:solidFill>
                  <a:srgbClr val="085156"/>
                </a:solidFill>
              </a:rPr>
              <a:t>Las emisiones de GEI son gases de efecto invernadero emitidos por los seres humanos a la atmósfera de la Tierra. Reducir las emisiones de la producción de alimentos será uno de nuestros mayores desafíos en las próximas décadas.</a:t>
            </a:r>
          </a:p>
          <a:p>
            <a:endParaRPr lang="en-GB" sz="2200" dirty="0">
              <a:solidFill>
                <a:srgbClr val="085156"/>
              </a:solidFill>
            </a:endParaRPr>
          </a:p>
          <a:p>
            <a:r>
              <a:rPr lang="en-GB" sz="2200" b="1" dirty="0">
                <a:solidFill>
                  <a:srgbClr val="085156"/>
                </a:solidFill>
                <a:highlight>
                  <a:srgbClr val="F5C05B"/>
                </a:highlight>
              </a:rPr>
              <a:t>READ</a:t>
            </a:r>
            <a:r>
              <a:rPr lang="en-GB" sz="2200" b="1" dirty="0">
                <a:solidFill>
                  <a:srgbClr val="085156"/>
                </a:solidFill>
              </a:rPr>
              <a:t>  </a:t>
            </a:r>
            <a:r>
              <a:rPr lang="en-GB" sz="1600" dirty="0">
                <a:hlinkClick r:id="rId2"/>
              </a:rPr>
              <a:t>Food production is responsible for one-quarter of the world’s greenhouse gas emissions - Our World in Data</a:t>
            </a:r>
            <a:endParaRPr lang="en-IE" sz="1600" b="1" dirty="0">
              <a:solidFill>
                <a:srgbClr val="085156"/>
              </a:solidFill>
              <a:highlight>
                <a:srgbClr val="F5C05B"/>
              </a:highlight>
            </a:endParaRPr>
          </a:p>
        </p:txBody>
      </p:sp>
    </p:spTree>
    <p:extLst>
      <p:ext uri="{BB962C8B-B14F-4D97-AF65-F5344CB8AC3E}">
        <p14:creationId xmlns:p14="http://schemas.microsoft.com/office/powerpoint/2010/main" val="387849947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3EFBEE-F281-49C9-8389-55F82EBB8C63}"/>
              </a:ext>
            </a:extLst>
          </p:cNvPr>
          <p:cNvSpPr>
            <a:spLocks noGrp="1"/>
          </p:cNvSpPr>
          <p:nvPr>
            <p:ph type="body" sz="quarter" idx="19"/>
          </p:nvPr>
        </p:nvSpPr>
        <p:spPr/>
        <p:txBody>
          <a:bodyPr>
            <a:normAutofit fontScale="70000" lnSpcReduction="20000"/>
          </a:bodyPr>
          <a:lstStyle/>
          <a:p>
            <a:r>
              <a:rPr lang="es-ES" b="1" dirty="0"/>
              <a:t>REDUCCIÓN DE PLÁSTICO V DESPERDICIO DE ALIMENTOS</a:t>
            </a:r>
            <a:endParaRPr lang="en-IE" b="1" dirty="0"/>
          </a:p>
          <a:p>
            <a:endParaRPr lang="en-IE" b="1" dirty="0"/>
          </a:p>
          <a:p>
            <a:r>
              <a:rPr lang="en-IE" b="1" dirty="0"/>
              <a:t>El Debate</a:t>
            </a:r>
          </a:p>
          <a:p>
            <a:endParaRPr lang="en-IE" dirty="0"/>
          </a:p>
        </p:txBody>
      </p:sp>
      <p:sp>
        <p:nvSpPr>
          <p:cNvPr id="3" name="Text Placeholder 2">
            <a:extLst>
              <a:ext uri="{FF2B5EF4-FFF2-40B4-BE49-F238E27FC236}">
                <a16:creationId xmlns:a16="http://schemas.microsoft.com/office/drawing/2014/main" id="{ED39B385-0D50-414B-B5C9-DEFF20AF5FD8}"/>
              </a:ext>
            </a:extLst>
          </p:cNvPr>
          <p:cNvSpPr>
            <a:spLocks noGrp="1"/>
          </p:cNvSpPr>
          <p:nvPr>
            <p:ph type="body" sz="quarter" idx="20"/>
          </p:nvPr>
        </p:nvSpPr>
        <p:spPr>
          <a:xfrm>
            <a:off x="579603" y="2102664"/>
            <a:ext cx="10968810" cy="3897444"/>
          </a:xfrm>
        </p:spPr>
        <p:txBody>
          <a:bodyPr/>
          <a:lstStyle/>
          <a:p>
            <a:pPr algn="just"/>
            <a:r>
              <a:rPr lang="es-ES" dirty="0">
                <a:solidFill>
                  <a:srgbClr val="406F70"/>
                </a:solidFill>
              </a:rPr>
              <a:t>Gracias a las ventajas que proporcionan los plásticos (barato, ligero, moldeable, flexible e impermeable al agua), son utilizados en la fabricación de una gran cantidad de productos. Los servicios de comida para llevar y los alimentos precocinados, están vinculados al surgimiento de una cultura en auge, y a menudo están vinculados a hogares de bajo número de personas y a niveles más altos de desperdicio.</a:t>
            </a:r>
          </a:p>
          <a:p>
            <a:pPr algn="just"/>
            <a:r>
              <a:rPr lang="es-ES" dirty="0">
                <a:solidFill>
                  <a:srgbClr val="406F70"/>
                </a:solidFill>
              </a:rPr>
              <a:t>Sin embargo, estimaciones recientes de Zero </a:t>
            </a:r>
            <a:r>
              <a:rPr lang="es-ES" dirty="0" err="1">
                <a:solidFill>
                  <a:srgbClr val="406F70"/>
                </a:solidFill>
              </a:rPr>
              <a:t>Waste</a:t>
            </a:r>
            <a:r>
              <a:rPr lang="es-ES" dirty="0">
                <a:solidFill>
                  <a:srgbClr val="406F70"/>
                </a:solidFill>
              </a:rPr>
              <a:t> Scotland, sugieren que la huella de carbono de los residuos de alimentos generados puede ser mayor que la del plástico. En concreto, se descubrió que 456.000 toneladas de residuos alimentarios producidos en los hogares escoceses contribuyen a alrededor de 1,9 millones de toneladas de CO₂, tres veces más que las 224.000 toneladas de residuos plásticos generados.</a:t>
            </a:r>
            <a:r>
              <a:rPr lang="en-IE" dirty="0"/>
              <a:t> </a:t>
            </a:r>
          </a:p>
          <a:p>
            <a:endParaRPr lang="en-IE" dirty="0"/>
          </a:p>
        </p:txBody>
      </p:sp>
    </p:spTree>
    <p:extLst>
      <p:ext uri="{BB962C8B-B14F-4D97-AF65-F5344CB8AC3E}">
        <p14:creationId xmlns:p14="http://schemas.microsoft.com/office/powerpoint/2010/main" val="32973852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406F70"/>
        </a:solidFill>
        <a:effectLst/>
      </p:bgPr>
    </p:bg>
    <p:spTree>
      <p:nvGrpSpPr>
        <p:cNvPr id="1" name=""/>
        <p:cNvGrpSpPr/>
        <p:nvPr/>
      </p:nvGrpSpPr>
      <p:grpSpPr>
        <a:xfrm>
          <a:off x="0" y="0"/>
          <a:ext cx="0" cy="0"/>
          <a:chOff x="0" y="0"/>
          <a:chExt cx="0" cy="0"/>
        </a:xfrm>
      </p:grpSpPr>
      <p:pic>
        <p:nvPicPr>
          <p:cNvPr id="4" name="Picture 3" descr="A close up of a map&#10;&#10;Description automatically generated">
            <a:extLst>
              <a:ext uri="{FF2B5EF4-FFF2-40B4-BE49-F238E27FC236}">
                <a16:creationId xmlns:a16="http://schemas.microsoft.com/office/drawing/2014/main" id="{4CD41822-0B1A-40B7-BDAD-A3915B4D441B}"/>
              </a:ext>
            </a:extLst>
          </p:cNvPr>
          <p:cNvPicPr>
            <a:picLocks noChangeAspect="1"/>
          </p:cNvPicPr>
          <p:nvPr/>
        </p:nvPicPr>
        <p:blipFill>
          <a:blip r:embed="rId2"/>
          <a:stretch/>
        </p:blipFill>
        <p:spPr>
          <a:xfrm>
            <a:off x="713327" y="349553"/>
            <a:ext cx="10765346" cy="5571066"/>
          </a:xfrm>
          <a:prstGeom prst="rect">
            <a:avLst/>
          </a:prstGeom>
        </p:spPr>
      </p:pic>
      <p:sp>
        <p:nvSpPr>
          <p:cNvPr id="6" name="Rectangle: Rounded Corners 5">
            <a:extLst>
              <a:ext uri="{FF2B5EF4-FFF2-40B4-BE49-F238E27FC236}">
                <a16:creationId xmlns:a16="http://schemas.microsoft.com/office/drawing/2014/main" id="{F1F2966D-FEBA-4847-B953-7D09E8C2C306}"/>
              </a:ext>
            </a:extLst>
          </p:cNvPr>
          <p:cNvSpPr/>
          <p:nvPr/>
        </p:nvSpPr>
        <p:spPr>
          <a:xfrm>
            <a:off x="713327" y="6052457"/>
            <a:ext cx="10765345" cy="685800"/>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
        <p:nvSpPr>
          <p:cNvPr id="7" name="TextBox 6">
            <a:extLst>
              <a:ext uri="{FF2B5EF4-FFF2-40B4-BE49-F238E27FC236}">
                <a16:creationId xmlns:a16="http://schemas.microsoft.com/office/drawing/2014/main" id="{28C6FB25-2881-4CD9-B3F6-C40D46F8717A}"/>
              </a:ext>
            </a:extLst>
          </p:cNvPr>
          <p:cNvSpPr txBox="1"/>
          <p:nvPr/>
        </p:nvSpPr>
        <p:spPr>
          <a:xfrm>
            <a:off x="1805169" y="6046782"/>
            <a:ext cx="7415030" cy="923330"/>
          </a:xfrm>
          <a:prstGeom prst="rect">
            <a:avLst/>
          </a:prstGeom>
          <a:noFill/>
        </p:spPr>
        <p:txBody>
          <a:bodyPr wrap="square" rtlCol="0">
            <a:spAutoFit/>
          </a:bodyPr>
          <a:lstStyle/>
          <a:p>
            <a:pPr algn="just">
              <a:spcAft>
                <a:spcPts val="0"/>
              </a:spcAft>
            </a:pPr>
            <a:r>
              <a:rPr lang="en-IE" sz="1200" dirty="0">
                <a:latin typeface="FreeSans"/>
                <a:ea typeface="Calibri" panose="020F0502020204030204" pitchFamily="34" charset="0"/>
              </a:rPr>
              <a:t>Eurostat. Packaging waste by waste operations and waste flow.</a:t>
            </a:r>
          </a:p>
          <a:p>
            <a:pPr algn="just">
              <a:spcAft>
                <a:spcPts val="0"/>
              </a:spcAft>
            </a:pPr>
            <a:r>
              <a:rPr lang="en-IE" sz="1200" u="sng" dirty="0">
                <a:solidFill>
                  <a:srgbClr val="0563C1"/>
                </a:solidFill>
                <a:latin typeface="FreeSans"/>
                <a:ea typeface="Calibri" panose="020F0502020204030204" pitchFamily="34" charset="0"/>
                <a:hlinkClick r:id="rId3"/>
              </a:rPr>
              <a:t>http://ec.europa.eu/eurostat/data/database?p_p_id=NavTreeportletprod_WAR_NavTreeportletprod_INSTANCE_nPqeVbPXRmWQ&amp;p_p_lifecycle=0&amp;p_p_state=normal&amp;p_p_mode=view&amp;p_p_col_id=column-2&amp;p_p_col_count=1.</a:t>
            </a:r>
            <a:endParaRPr lang="en-IE" sz="1200" dirty="0">
              <a:latin typeface="FreeSans"/>
              <a:ea typeface="Calibri" panose="020F0502020204030204" pitchFamily="34" charset="0"/>
            </a:endParaRPr>
          </a:p>
          <a:p>
            <a:endParaRPr lang="en-IE" dirty="0"/>
          </a:p>
        </p:txBody>
      </p:sp>
    </p:spTree>
    <p:extLst>
      <p:ext uri="{BB962C8B-B14F-4D97-AF65-F5344CB8AC3E}">
        <p14:creationId xmlns:p14="http://schemas.microsoft.com/office/powerpoint/2010/main" val="40876040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418A9A-19CA-44B4-9788-E8277FCC4D53}"/>
              </a:ext>
            </a:extLst>
          </p:cNvPr>
          <p:cNvSpPr>
            <a:spLocks noGrp="1"/>
          </p:cNvSpPr>
          <p:nvPr>
            <p:ph type="body" sz="quarter" idx="19"/>
          </p:nvPr>
        </p:nvSpPr>
        <p:spPr/>
        <p:txBody>
          <a:bodyPr/>
          <a:lstStyle/>
          <a:p>
            <a:r>
              <a:rPr lang="es-ES" b="1" dirty="0"/>
              <a:t>REDUCCIÓN DE PLÁSTICO V DESPERDICIO DE ALIMENTOS</a:t>
            </a:r>
            <a:endParaRPr lang="en-IE" dirty="0"/>
          </a:p>
        </p:txBody>
      </p:sp>
      <p:sp>
        <p:nvSpPr>
          <p:cNvPr id="3" name="Text Placeholder 2">
            <a:extLst>
              <a:ext uri="{FF2B5EF4-FFF2-40B4-BE49-F238E27FC236}">
                <a16:creationId xmlns:a16="http://schemas.microsoft.com/office/drawing/2014/main" id="{5877A862-B266-4A17-B9A5-13E0495A4AD0}"/>
              </a:ext>
            </a:extLst>
          </p:cNvPr>
          <p:cNvSpPr>
            <a:spLocks noGrp="1"/>
          </p:cNvSpPr>
          <p:nvPr>
            <p:ph type="body" sz="quarter" idx="20"/>
          </p:nvPr>
        </p:nvSpPr>
        <p:spPr>
          <a:xfrm>
            <a:off x="611595" y="2046263"/>
            <a:ext cx="8368018" cy="4158915"/>
          </a:xfrm>
        </p:spPr>
        <p:txBody>
          <a:bodyPr/>
          <a:lstStyle/>
          <a:p>
            <a:pPr algn="just"/>
            <a:r>
              <a:rPr lang="es-ES" dirty="0">
                <a:solidFill>
                  <a:srgbClr val="406F70"/>
                </a:solidFill>
              </a:rPr>
              <a:t>El material desechable más importante del mundo, el plástico, ha sido un objetivo natural en los planes de economía circular. Estos pueden involucrar el diseño de productos para facilitar su reutilización y evitar materiales compuestos que son difíciles de reciclar.</a:t>
            </a:r>
            <a:endParaRPr lang="en-IE" sz="800" dirty="0">
              <a:solidFill>
                <a:srgbClr val="406F70"/>
              </a:solidFill>
            </a:endParaRPr>
          </a:p>
          <a:p>
            <a:pPr algn="just"/>
            <a:r>
              <a:rPr lang="es-ES" dirty="0">
                <a:solidFill>
                  <a:srgbClr val="406F70"/>
                </a:solidFill>
              </a:rPr>
              <a:t>También se está trabajando en nuevos envases de base biológica y natural que pueden desempeñar el mismo papel que el plástico convencional en términos de proteger los alimentos y prevenir el desperdicio de alimentos, y también podrían ser biodegradables. Pero quedan muchas preguntas sobre si los plásticos de origen biológico / materiales alternativos son realmente sostenibles a largo plazo, especialmente si se necesitan grandes cantidades de recursos para producirlos.</a:t>
            </a:r>
            <a:endParaRPr lang="en-IE" dirty="0"/>
          </a:p>
        </p:txBody>
      </p:sp>
      <p:pic>
        <p:nvPicPr>
          <p:cNvPr id="4" name="Picture 3">
            <a:extLst>
              <a:ext uri="{FF2B5EF4-FFF2-40B4-BE49-F238E27FC236}">
                <a16:creationId xmlns:a16="http://schemas.microsoft.com/office/drawing/2014/main" id="{9A5496F9-2F83-4EBA-B499-7D8E36E9B67B}"/>
              </a:ext>
            </a:extLst>
          </p:cNvPr>
          <p:cNvPicPr>
            <a:picLocks noChangeAspect="1"/>
          </p:cNvPicPr>
          <p:nvPr/>
        </p:nvPicPr>
        <p:blipFill>
          <a:blip r:embed="rId2"/>
          <a:stretch>
            <a:fillRect/>
          </a:stretch>
        </p:blipFill>
        <p:spPr>
          <a:xfrm>
            <a:off x="9253805" y="3777839"/>
            <a:ext cx="2705100" cy="1770206"/>
          </a:xfrm>
          <a:prstGeom prst="rect">
            <a:avLst/>
          </a:prstGeom>
          <a:ln>
            <a:noFill/>
          </a:ln>
          <a:effectLst>
            <a:softEdge rad="112500"/>
          </a:effectLst>
        </p:spPr>
      </p:pic>
      <p:pic>
        <p:nvPicPr>
          <p:cNvPr id="5" name="Picture 4">
            <a:extLst>
              <a:ext uri="{FF2B5EF4-FFF2-40B4-BE49-F238E27FC236}">
                <a16:creationId xmlns:a16="http://schemas.microsoft.com/office/drawing/2014/main" id="{70653F4A-9831-4ADF-B0CB-08745BADDD0E}"/>
              </a:ext>
            </a:extLst>
          </p:cNvPr>
          <p:cNvPicPr>
            <a:picLocks noChangeAspect="1"/>
          </p:cNvPicPr>
          <p:nvPr/>
        </p:nvPicPr>
        <p:blipFill>
          <a:blip r:embed="rId3"/>
          <a:stretch>
            <a:fillRect/>
          </a:stretch>
        </p:blipFill>
        <p:spPr>
          <a:xfrm>
            <a:off x="8979613" y="1713728"/>
            <a:ext cx="2658325" cy="2064111"/>
          </a:xfrm>
          <a:prstGeom prst="rect">
            <a:avLst/>
          </a:prstGeom>
          <a:ln>
            <a:noFill/>
          </a:ln>
          <a:effectLst>
            <a:softEdge rad="112500"/>
          </a:effectLst>
        </p:spPr>
      </p:pic>
    </p:spTree>
    <p:extLst>
      <p:ext uri="{BB962C8B-B14F-4D97-AF65-F5344CB8AC3E}">
        <p14:creationId xmlns:p14="http://schemas.microsoft.com/office/powerpoint/2010/main" val="406303587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5D08778-F758-4F07-9989-93A916048902}"/>
              </a:ext>
            </a:extLst>
          </p:cNvPr>
          <p:cNvSpPr>
            <a:spLocks noGrp="1"/>
          </p:cNvSpPr>
          <p:nvPr>
            <p:ph type="body" sz="quarter" idx="16"/>
          </p:nvPr>
        </p:nvSpPr>
        <p:spPr>
          <a:xfrm>
            <a:off x="6287797" y="369870"/>
            <a:ext cx="5279028" cy="1167631"/>
          </a:xfrm>
        </p:spPr>
        <p:txBody>
          <a:bodyPr vert="horz" lIns="91440" tIns="45720" rIns="91440" bIns="45720" rtlCol="0" anchor="t">
            <a:normAutofit lnSpcReduction="10000"/>
          </a:bodyPr>
          <a:lstStyle/>
          <a:p>
            <a:r>
              <a:rPr lang="en-US" b="1" dirty="0" err="1">
                <a:solidFill>
                  <a:srgbClr val="406F70"/>
                </a:solidFill>
              </a:rPr>
              <a:t>Opciones</a:t>
            </a:r>
            <a:r>
              <a:rPr lang="en-US" b="1" dirty="0">
                <a:solidFill>
                  <a:srgbClr val="406F70"/>
                </a:solidFill>
              </a:rPr>
              <a:t> </a:t>
            </a:r>
            <a:r>
              <a:rPr lang="en-US" b="1" dirty="0" err="1">
                <a:solidFill>
                  <a:srgbClr val="406F70"/>
                </a:solidFill>
              </a:rPr>
              <a:t>sostenibles</a:t>
            </a:r>
            <a:r>
              <a:rPr lang="en-US" b="1" dirty="0">
                <a:solidFill>
                  <a:srgbClr val="406F70"/>
                </a:solidFill>
              </a:rPr>
              <a:t>: </a:t>
            </a:r>
          </a:p>
          <a:p>
            <a:r>
              <a:rPr lang="en-US" b="1" dirty="0">
                <a:solidFill>
                  <a:srgbClr val="085156"/>
                </a:solidFill>
              </a:rPr>
              <a:t>2. </a:t>
            </a:r>
            <a:r>
              <a:rPr lang="en-US" b="1" dirty="0" err="1">
                <a:solidFill>
                  <a:srgbClr val="085156"/>
                </a:solidFill>
              </a:rPr>
              <a:t>Reusar</a:t>
            </a:r>
            <a:endParaRPr lang="en-IE" b="1" dirty="0">
              <a:solidFill>
                <a:srgbClr val="085156"/>
              </a:solidFill>
            </a:endParaRPr>
          </a:p>
        </p:txBody>
      </p:sp>
      <p:sp>
        <p:nvSpPr>
          <p:cNvPr id="3" name="Text Placeholder 2">
            <a:extLst>
              <a:ext uri="{FF2B5EF4-FFF2-40B4-BE49-F238E27FC236}">
                <a16:creationId xmlns:a16="http://schemas.microsoft.com/office/drawing/2014/main" id="{F715D649-FFE1-4CE3-A01F-F36037620F25}"/>
              </a:ext>
            </a:extLst>
          </p:cNvPr>
          <p:cNvSpPr>
            <a:spLocks noGrp="1"/>
          </p:cNvSpPr>
          <p:nvPr>
            <p:ph type="body" sz="quarter" idx="17"/>
          </p:nvPr>
        </p:nvSpPr>
        <p:spPr>
          <a:xfrm>
            <a:off x="5061398" y="1706496"/>
            <a:ext cx="6931004" cy="4704577"/>
          </a:xfrm>
        </p:spPr>
        <p:txBody>
          <a:bodyPr/>
          <a:lstStyle/>
          <a:p>
            <a:r>
              <a:rPr lang="es-ES" dirty="0">
                <a:solidFill>
                  <a:srgbClr val="406F70"/>
                </a:solidFill>
              </a:rPr>
              <a:t>Los materiales reutilizables son la primera opción cuando se buscan productos y empaques.</a:t>
            </a:r>
          </a:p>
          <a:p>
            <a:r>
              <a:rPr lang="es-ES" dirty="0">
                <a:solidFill>
                  <a:srgbClr val="406F70"/>
                </a:solidFill>
              </a:rPr>
              <a:t>Para aumentar su uso en un restaurante:</a:t>
            </a:r>
          </a:p>
          <a:p>
            <a:pPr marL="342900" indent="-342900">
              <a:buFont typeface="Arial" panose="020B0604020202020204" pitchFamily="34" charset="0"/>
              <a:buChar char="•"/>
            </a:pPr>
            <a:r>
              <a:rPr lang="es-ES" dirty="0">
                <a:solidFill>
                  <a:srgbClr val="406F70"/>
                </a:solidFill>
              </a:rPr>
              <a:t>Cambiar el film transparente por cajas reutilizables</a:t>
            </a:r>
          </a:p>
          <a:p>
            <a:pPr marL="342900" indent="-342900">
              <a:buFont typeface="Arial" panose="020B0604020202020204" pitchFamily="34" charset="0"/>
              <a:buChar char="•"/>
            </a:pPr>
            <a:r>
              <a:rPr lang="es-ES" dirty="0">
                <a:solidFill>
                  <a:srgbClr val="406F70"/>
                </a:solidFill>
              </a:rPr>
              <a:t>Introduce una pequeña tarifa por envase desechable en artículos para llevar. (Se ha demostrado que una tarifa por el uso de desechables generará un mejor resultado que una recompensa por traer su propio empaque</a:t>
            </a:r>
            <a:r>
              <a:rPr lang="en-US" b="0" i="0" dirty="0">
                <a:solidFill>
                  <a:srgbClr val="406F70"/>
                </a:solidFill>
                <a:effectLst/>
              </a:rPr>
              <a:t>).</a:t>
            </a:r>
          </a:p>
          <a:p>
            <a:pPr marL="342900" indent="-342900">
              <a:buFont typeface="Arial" panose="020B0604020202020204" pitchFamily="34" charset="0"/>
              <a:buChar char="•"/>
            </a:pPr>
            <a:r>
              <a:rPr lang="es-ES" dirty="0">
                <a:solidFill>
                  <a:srgbClr val="406F70"/>
                </a:solidFill>
              </a:rPr>
              <a:t>Muestre carteles para animar a sus clientes a utilizar envases reutilizables y traer sus propios recipientes y tazas.</a:t>
            </a:r>
            <a:endParaRPr lang="en-IE" dirty="0"/>
          </a:p>
        </p:txBody>
      </p:sp>
      <p:pic>
        <p:nvPicPr>
          <p:cNvPr id="6" name="Picture Placeholder 5" descr="Chart, funnel chart&#10;&#10;Description automatically generated">
            <a:extLst>
              <a:ext uri="{FF2B5EF4-FFF2-40B4-BE49-F238E27FC236}">
                <a16:creationId xmlns:a16="http://schemas.microsoft.com/office/drawing/2014/main" id="{543BAE22-27AF-475C-9953-E2EB8723F996}"/>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l="19801" t="19853" r="-10065" b="-19853"/>
          <a:stretch/>
        </p:blipFill>
        <p:spPr>
          <a:xfrm>
            <a:off x="0" y="-14989"/>
            <a:ext cx="5651292" cy="6261962"/>
          </a:xfrm>
        </p:spPr>
      </p:pic>
    </p:spTree>
    <p:extLst>
      <p:ext uri="{BB962C8B-B14F-4D97-AF65-F5344CB8AC3E}">
        <p14:creationId xmlns:p14="http://schemas.microsoft.com/office/powerpoint/2010/main" val="41361413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688F7978-F56F-4385-A4D3-E5A1F9B5C7C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60629" y="236305"/>
            <a:ext cx="7506556" cy="6005245"/>
          </a:xfrm>
          <a:prstGeom prst="rect">
            <a:avLst/>
          </a:prstGeom>
          <a:ln>
            <a:noFill/>
          </a:ln>
          <a:effectLst>
            <a:softEdge rad="112500"/>
          </a:effectLst>
        </p:spPr>
      </p:pic>
    </p:spTree>
    <p:extLst>
      <p:ext uri="{BB962C8B-B14F-4D97-AF65-F5344CB8AC3E}">
        <p14:creationId xmlns:p14="http://schemas.microsoft.com/office/powerpoint/2010/main" val="3731261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36A74CB-8E1E-418A-8CAF-205E016D725E}"/>
              </a:ext>
            </a:extLst>
          </p:cNvPr>
          <p:cNvSpPr>
            <a:spLocks noGrp="1"/>
          </p:cNvSpPr>
          <p:nvPr>
            <p:ph type="body" sz="quarter" idx="20"/>
          </p:nvPr>
        </p:nvSpPr>
        <p:spPr>
          <a:xfrm>
            <a:off x="586551" y="2503357"/>
            <a:ext cx="10968810" cy="2983044"/>
          </a:xfrm>
        </p:spPr>
        <p:txBody>
          <a:bodyPr/>
          <a:lstStyle/>
          <a:p>
            <a:r>
              <a:rPr lang="es-ES" dirty="0"/>
              <a:t>Este café irlandés es un ejemplo perfecto de un negocio que evita el envasado de alimentos y es consciente del medio ambiente. La propietaria Fiona predica con el ejemplo en su café vegano y ecológico en el condado de Donegal. Practica la sostenibilidad y el medio ambiente en todos los aspectos del negocio. Desde obtener sus productos a nivel local para reducir su huella de carbono, así como saber que los productos se cultivan de manera ética y ecológica, hasta operar un café sin desperdicio. Al "simplemente" eliminar el uso de vasos de un solo uso, está haciendo que su negocio sea más "verde". Su menú es vegano y promueve una dieta baja en carbono y un estilo de vida más saludable para los residentes y visitantes de la zona</a:t>
            </a:r>
          </a:p>
          <a:p>
            <a:r>
              <a:rPr lang="en-IE" sz="1800" b="1" dirty="0">
                <a:solidFill>
                  <a:srgbClr val="085156"/>
                </a:solidFill>
                <a:highlight>
                  <a:srgbClr val="F5C05B"/>
                </a:highlight>
              </a:rPr>
              <a:t>VISIT</a:t>
            </a:r>
            <a:r>
              <a:rPr lang="en-IE" sz="1800" b="1" dirty="0">
                <a:solidFill>
                  <a:srgbClr val="085156"/>
                </a:solidFill>
              </a:rPr>
              <a:t>  </a:t>
            </a:r>
            <a:r>
              <a:rPr lang="en-IE" sz="1800" b="1" dirty="0">
                <a:solidFill>
                  <a:srgbClr val="085156"/>
                </a:solidFill>
                <a:hlinkClick r:id="rId2"/>
              </a:rPr>
              <a:t>https://www.foodinnovation.how/wp-content/uploads/2021/08/94-Simply-Green.pdf</a:t>
            </a:r>
            <a:endParaRPr lang="en-IE" sz="1600" b="1" dirty="0">
              <a:solidFill>
                <a:srgbClr val="085156"/>
              </a:solidFill>
            </a:endParaRPr>
          </a:p>
          <a:p>
            <a:endParaRPr lang="en-IE" sz="1800" b="1" dirty="0">
              <a:solidFill>
                <a:srgbClr val="085156"/>
              </a:solidFill>
              <a:highlight>
                <a:srgbClr val="F5C05B"/>
              </a:highlight>
            </a:endParaRPr>
          </a:p>
        </p:txBody>
      </p:sp>
      <p:pic>
        <p:nvPicPr>
          <p:cNvPr id="4" name="Picture 3">
            <a:extLst>
              <a:ext uri="{FF2B5EF4-FFF2-40B4-BE49-F238E27FC236}">
                <a16:creationId xmlns:a16="http://schemas.microsoft.com/office/drawing/2014/main" id="{40E7031B-C07A-4E87-8858-5C7F4CFF3C50}"/>
              </a:ext>
            </a:extLst>
          </p:cNvPr>
          <p:cNvPicPr>
            <a:picLocks noChangeAspect="1"/>
          </p:cNvPicPr>
          <p:nvPr/>
        </p:nvPicPr>
        <p:blipFill>
          <a:blip r:embed="rId3"/>
          <a:stretch>
            <a:fillRect/>
          </a:stretch>
        </p:blipFill>
        <p:spPr>
          <a:xfrm>
            <a:off x="7647060" y="470307"/>
            <a:ext cx="3158002" cy="536494"/>
          </a:xfrm>
          <a:prstGeom prst="rect">
            <a:avLst/>
          </a:prstGeom>
        </p:spPr>
      </p:pic>
      <p:pic>
        <p:nvPicPr>
          <p:cNvPr id="5" name="Picture 4">
            <a:extLst>
              <a:ext uri="{FF2B5EF4-FFF2-40B4-BE49-F238E27FC236}">
                <a16:creationId xmlns:a16="http://schemas.microsoft.com/office/drawing/2014/main" id="{C880B8F7-A616-48D9-B12B-8D97962239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53925"/>
            <a:ext cx="7561385" cy="2201802"/>
          </a:xfrm>
          <a:prstGeom prst="rect">
            <a:avLst/>
          </a:prstGeom>
        </p:spPr>
      </p:pic>
    </p:spTree>
    <p:extLst>
      <p:ext uri="{BB962C8B-B14F-4D97-AF65-F5344CB8AC3E}">
        <p14:creationId xmlns:p14="http://schemas.microsoft.com/office/powerpoint/2010/main" val="2164484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17945E-1D48-4F7C-A80E-BC986897253A}"/>
              </a:ext>
            </a:extLst>
          </p:cNvPr>
          <p:cNvSpPr>
            <a:spLocks noGrp="1"/>
          </p:cNvSpPr>
          <p:nvPr>
            <p:ph type="body" sz="quarter" idx="19"/>
          </p:nvPr>
        </p:nvSpPr>
        <p:spPr/>
        <p:txBody>
          <a:bodyPr>
            <a:normAutofit lnSpcReduction="10000"/>
          </a:bodyPr>
          <a:lstStyle/>
          <a:p>
            <a:r>
              <a:rPr lang="en-US" b="1" dirty="0" err="1">
                <a:solidFill>
                  <a:srgbClr val="406F70"/>
                </a:solidFill>
              </a:rPr>
              <a:t>Opciones</a:t>
            </a:r>
            <a:r>
              <a:rPr lang="en-US" b="1" dirty="0">
                <a:solidFill>
                  <a:srgbClr val="406F70"/>
                </a:solidFill>
              </a:rPr>
              <a:t> </a:t>
            </a:r>
            <a:r>
              <a:rPr lang="en-US" b="1" dirty="0" err="1">
                <a:solidFill>
                  <a:srgbClr val="406F70"/>
                </a:solidFill>
              </a:rPr>
              <a:t>sostenibles</a:t>
            </a:r>
            <a:r>
              <a:rPr lang="en-US" b="1" dirty="0">
                <a:solidFill>
                  <a:srgbClr val="406F70"/>
                </a:solidFill>
              </a:rPr>
              <a:t>: </a:t>
            </a:r>
          </a:p>
          <a:p>
            <a:r>
              <a:rPr lang="en-US" b="1" dirty="0">
                <a:solidFill>
                  <a:srgbClr val="F5C05B"/>
                </a:solidFill>
              </a:rPr>
              <a:t>3. </a:t>
            </a:r>
            <a:r>
              <a:rPr lang="en-US" b="1" dirty="0" err="1">
                <a:solidFill>
                  <a:srgbClr val="F5C05B"/>
                </a:solidFill>
              </a:rPr>
              <a:t>Reciclar</a:t>
            </a:r>
            <a:endParaRPr lang="en-IE" b="1" dirty="0">
              <a:solidFill>
                <a:srgbClr val="F5C05B"/>
              </a:solidFill>
            </a:endParaRPr>
          </a:p>
          <a:p>
            <a:endParaRPr lang="en-IE" dirty="0"/>
          </a:p>
        </p:txBody>
      </p:sp>
      <p:sp>
        <p:nvSpPr>
          <p:cNvPr id="3" name="Text Placeholder 2">
            <a:extLst>
              <a:ext uri="{FF2B5EF4-FFF2-40B4-BE49-F238E27FC236}">
                <a16:creationId xmlns:a16="http://schemas.microsoft.com/office/drawing/2014/main" id="{FA6065D9-59B0-4707-96A7-B13554D4A617}"/>
              </a:ext>
            </a:extLst>
          </p:cNvPr>
          <p:cNvSpPr>
            <a:spLocks noGrp="1"/>
          </p:cNvSpPr>
          <p:nvPr>
            <p:ph type="body" sz="quarter" idx="20"/>
          </p:nvPr>
        </p:nvSpPr>
        <p:spPr>
          <a:xfrm>
            <a:off x="611595" y="2045398"/>
            <a:ext cx="10968810" cy="378897"/>
          </a:xfrm>
        </p:spPr>
        <p:txBody>
          <a:bodyPr/>
          <a:lstStyle/>
          <a:p>
            <a:r>
              <a:rPr lang="es-ES" dirty="0">
                <a:solidFill>
                  <a:srgbClr val="406F70"/>
                </a:solidFill>
              </a:rPr>
              <a:t>Reducir y reutilizar son las mejores soluciones, pero también se debe considerar el reciclaje.</a:t>
            </a:r>
            <a:endParaRPr lang="en-IE" dirty="0"/>
          </a:p>
        </p:txBody>
      </p:sp>
      <p:pic>
        <p:nvPicPr>
          <p:cNvPr id="5" name="Picture 4">
            <a:extLst>
              <a:ext uri="{FF2B5EF4-FFF2-40B4-BE49-F238E27FC236}">
                <a16:creationId xmlns:a16="http://schemas.microsoft.com/office/drawing/2014/main" id="{8889F820-EBAA-461E-A505-BD54F9C507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36152" y="2685864"/>
            <a:ext cx="5470851" cy="3422337"/>
          </a:xfrm>
          <a:prstGeom prst="rect">
            <a:avLst/>
          </a:prstGeom>
        </p:spPr>
      </p:pic>
    </p:spTree>
    <p:extLst>
      <p:ext uri="{BB962C8B-B14F-4D97-AF65-F5344CB8AC3E}">
        <p14:creationId xmlns:p14="http://schemas.microsoft.com/office/powerpoint/2010/main" val="339440246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4BA008-E519-4FA5-B8D2-ECBA2CD72752}"/>
              </a:ext>
            </a:extLst>
          </p:cNvPr>
          <p:cNvSpPr>
            <a:spLocks noGrp="1"/>
          </p:cNvSpPr>
          <p:nvPr>
            <p:ph type="body" sz="quarter" idx="19"/>
          </p:nvPr>
        </p:nvSpPr>
        <p:spPr>
          <a:xfrm>
            <a:off x="2838556" y="329105"/>
            <a:ext cx="8775233" cy="1160989"/>
          </a:xfrm>
        </p:spPr>
        <p:txBody>
          <a:bodyPr>
            <a:normAutofit lnSpcReduction="10000"/>
          </a:bodyPr>
          <a:lstStyle/>
          <a:p>
            <a:r>
              <a:rPr lang="en-US" b="1" dirty="0" err="1"/>
              <a:t>Opciones</a:t>
            </a:r>
            <a:r>
              <a:rPr lang="en-US" b="1" dirty="0"/>
              <a:t> </a:t>
            </a:r>
            <a:r>
              <a:rPr lang="en-US" b="1" dirty="0" err="1"/>
              <a:t>sostenibles</a:t>
            </a:r>
            <a:r>
              <a:rPr lang="en-US" b="1" dirty="0">
                <a:solidFill>
                  <a:srgbClr val="406F70"/>
                </a:solidFill>
              </a:rPr>
              <a:t>: </a:t>
            </a:r>
          </a:p>
          <a:p>
            <a:r>
              <a:rPr lang="en-US" b="1" dirty="0">
                <a:solidFill>
                  <a:srgbClr val="F5C05B"/>
                </a:solidFill>
              </a:rPr>
              <a:t>3. </a:t>
            </a:r>
            <a:r>
              <a:rPr lang="en-US" b="1" dirty="0" err="1">
                <a:solidFill>
                  <a:srgbClr val="F5C05B"/>
                </a:solidFill>
              </a:rPr>
              <a:t>Recicar</a:t>
            </a:r>
            <a:endParaRPr lang="en-IE" b="1" dirty="0">
              <a:solidFill>
                <a:srgbClr val="F5C05B"/>
              </a:solidFill>
            </a:endParaRPr>
          </a:p>
          <a:p>
            <a:endParaRPr lang="en-IE" dirty="0"/>
          </a:p>
        </p:txBody>
      </p:sp>
      <p:sp>
        <p:nvSpPr>
          <p:cNvPr id="3" name="Text Placeholder 2">
            <a:extLst>
              <a:ext uri="{FF2B5EF4-FFF2-40B4-BE49-F238E27FC236}">
                <a16:creationId xmlns:a16="http://schemas.microsoft.com/office/drawing/2014/main" id="{80887EED-E99F-4390-B0DA-439E79C2AE29}"/>
              </a:ext>
            </a:extLst>
          </p:cNvPr>
          <p:cNvSpPr>
            <a:spLocks noGrp="1"/>
          </p:cNvSpPr>
          <p:nvPr>
            <p:ph type="body" sz="quarter" idx="20"/>
          </p:nvPr>
        </p:nvSpPr>
        <p:spPr>
          <a:xfrm>
            <a:off x="8065213" y="2003462"/>
            <a:ext cx="3877360" cy="4037742"/>
          </a:xfrm>
        </p:spPr>
        <p:txBody>
          <a:bodyPr/>
          <a:lstStyle/>
          <a:p>
            <a:endParaRPr lang="en-US" b="1" dirty="0">
              <a:solidFill>
                <a:srgbClr val="F5C05B"/>
              </a:solidFill>
            </a:endParaRPr>
          </a:p>
          <a:p>
            <a:pPr algn="ctr"/>
            <a:r>
              <a:rPr lang="es-ES" sz="3600" b="1" dirty="0">
                <a:solidFill>
                  <a:srgbClr val="F5C05B"/>
                </a:solidFill>
              </a:rPr>
              <a:t>¡¡Menos de un tercio de los residuos plásticos en Europa se recicla !!</a:t>
            </a:r>
            <a:endParaRPr lang="es-ES" sz="3600" b="1" dirty="0">
              <a:solidFill>
                <a:schemeClr val="accent2">
                  <a:lumMod val="60000"/>
                  <a:lumOff val="40000"/>
                </a:schemeClr>
              </a:solidFill>
            </a:endParaRPr>
          </a:p>
          <a:p>
            <a:pPr algn="ctr"/>
            <a:r>
              <a:rPr lang="es-ES" sz="3600" b="1" dirty="0">
                <a:solidFill>
                  <a:schemeClr val="accent2">
                    <a:lumMod val="60000"/>
                    <a:lumOff val="40000"/>
                  </a:schemeClr>
                </a:solidFill>
              </a:rPr>
              <a:t>El embalaje es el mayor culpable</a:t>
            </a:r>
            <a:endParaRPr lang="en-US" b="1" dirty="0">
              <a:solidFill>
                <a:srgbClr val="F5C05B"/>
              </a:solidFill>
            </a:endParaRPr>
          </a:p>
          <a:p>
            <a:endParaRPr lang="en-IE" dirty="0">
              <a:solidFill>
                <a:srgbClr val="F5C05B"/>
              </a:solidFill>
            </a:endParaRPr>
          </a:p>
        </p:txBody>
      </p:sp>
      <p:pic>
        <p:nvPicPr>
          <p:cNvPr id="6" name="Picture 5">
            <a:extLst>
              <a:ext uri="{FF2B5EF4-FFF2-40B4-BE49-F238E27FC236}">
                <a16:creationId xmlns:a16="http://schemas.microsoft.com/office/drawing/2014/main" id="{E206699F-CDBC-4338-9D87-8B17497BC7D8}"/>
              </a:ext>
            </a:extLst>
          </p:cNvPr>
          <p:cNvPicPr/>
          <p:nvPr/>
        </p:nvPicPr>
        <p:blipFill rotWithShape="1">
          <a:blip r:embed="rId2" cstate="screen">
            <a:extLst>
              <a:ext uri="{28A0092B-C50C-407E-A947-70E740481C1C}">
                <a14:useLocalDpi xmlns:a14="http://schemas.microsoft.com/office/drawing/2010/main"/>
              </a:ext>
            </a:extLst>
          </a:blip>
          <a:srcRect t="6400" b="13123"/>
          <a:stretch/>
        </p:blipFill>
        <p:spPr>
          <a:xfrm>
            <a:off x="655576" y="2358196"/>
            <a:ext cx="7031990" cy="4419370"/>
          </a:xfrm>
          <a:prstGeom prst="rect">
            <a:avLst/>
          </a:prstGeom>
        </p:spPr>
      </p:pic>
      <p:sp>
        <p:nvSpPr>
          <p:cNvPr id="4" name="Text Box 71">
            <a:extLst>
              <a:ext uri="{FF2B5EF4-FFF2-40B4-BE49-F238E27FC236}">
                <a16:creationId xmlns:a16="http://schemas.microsoft.com/office/drawing/2014/main" id="{7D1C05A1-74FE-472A-BD8E-DB3E30D7D5A5}"/>
              </a:ext>
            </a:extLst>
          </p:cNvPr>
          <p:cNvSpPr txBox="1">
            <a:spLocks noChangeArrowheads="1"/>
          </p:cNvSpPr>
          <p:nvPr/>
        </p:nvSpPr>
        <p:spPr bwMode="auto">
          <a:xfrm>
            <a:off x="0" y="1757118"/>
            <a:ext cx="3457681" cy="589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1" i="0" u="none" strike="noStrike" cap="none" normalizeH="0" baseline="0" dirty="0">
              <a:ln>
                <a:noFill/>
              </a:ln>
              <a:solidFill>
                <a:srgbClr val="67A5A5"/>
              </a:solidFill>
              <a:effectLst/>
              <a:latin typeface="DIN Condensed" charset="0"/>
              <a:ea typeface="Meiryo" panose="020B0604030504040204" pitchFamily="34" charset="-128"/>
              <a:cs typeface="Times New Roman" panose="02020603050405020304" pitchFamily="18" charset="0"/>
            </a:endParaRPr>
          </a:p>
          <a:p>
            <a:pPr lvl="0" algn="ctr" eaLnBrk="0" fontAlgn="base" hangingPunct="0">
              <a:spcBef>
                <a:spcPct val="0"/>
              </a:spcBef>
              <a:spcAft>
                <a:spcPct val="0"/>
              </a:spcAft>
            </a:pPr>
            <a:r>
              <a:rPr lang="es-ES" altLang="en-US" b="1" dirty="0">
                <a:solidFill>
                  <a:srgbClr val="67A5A5"/>
                </a:solidFill>
                <a:latin typeface="DIN Condensed" charset="0"/>
                <a:ea typeface="Meiryo" panose="020B0604030504040204" pitchFamily="34" charset="-128"/>
                <a:cs typeface="Times New Roman" panose="02020603050405020304" pitchFamily="18" charset="0"/>
              </a:rPr>
              <a:t>PRODUCCIÓN DE PLÁSTICO POR TIPO</a:t>
            </a:r>
            <a:endParaRPr kumimoji="0" lang="en-US" altLang="en-US" sz="1800" b="1" i="0" u="none" strike="noStrike" cap="none" normalizeH="0" baseline="0" dirty="0">
              <a:ln>
                <a:noFill/>
              </a:ln>
              <a:solidFill>
                <a:srgbClr val="67A5A5"/>
              </a:solidFill>
              <a:effectLst/>
              <a:latin typeface="Arial" panose="020B0604020202020204" pitchFamily="34" charset="0"/>
            </a:endParaRPr>
          </a:p>
        </p:txBody>
      </p:sp>
      <p:sp>
        <p:nvSpPr>
          <p:cNvPr id="7" name="Text Box 72">
            <a:extLst>
              <a:ext uri="{FF2B5EF4-FFF2-40B4-BE49-F238E27FC236}">
                <a16:creationId xmlns:a16="http://schemas.microsoft.com/office/drawing/2014/main" id="{B52B1589-2759-45E2-ADD5-1FA22D78F140}"/>
              </a:ext>
            </a:extLst>
          </p:cNvPr>
          <p:cNvSpPr txBox="1">
            <a:spLocks noChangeArrowheads="1"/>
          </p:cNvSpPr>
          <p:nvPr/>
        </p:nvSpPr>
        <p:spPr bwMode="auto">
          <a:xfrm>
            <a:off x="4946302" y="2059742"/>
            <a:ext cx="3108707" cy="51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eaLnBrk="0" fontAlgn="base" hangingPunct="0">
              <a:spcBef>
                <a:spcPct val="0"/>
              </a:spcBef>
              <a:spcAft>
                <a:spcPct val="0"/>
              </a:spcAft>
            </a:pPr>
            <a:r>
              <a:rPr lang="en-US" altLang="en-US" b="1" dirty="0">
                <a:solidFill>
                  <a:srgbClr val="67A5A5"/>
                </a:solidFill>
                <a:latin typeface="DIN Condensed" charset="0"/>
                <a:ea typeface="Meiryo" panose="020B0604030504040204" pitchFamily="34" charset="-128"/>
                <a:cs typeface="Times New Roman" panose="02020603050405020304" pitchFamily="18" charset="0"/>
              </a:rPr>
              <a:t>TRATAMIENTO DE RESIDUOS PLÁSTICOS</a:t>
            </a:r>
            <a:endParaRPr kumimoji="0" lang="en-US" altLang="en-US" sz="1800" b="1" i="0" u="none" strike="noStrike" cap="none" normalizeH="0" baseline="0" dirty="0">
              <a:ln>
                <a:noFill/>
              </a:ln>
              <a:solidFill>
                <a:srgbClr val="67A5A5"/>
              </a:solidFill>
              <a:effectLst/>
              <a:latin typeface="Arial" panose="020B0604020202020204" pitchFamily="34" charset="0"/>
            </a:endParaRPr>
          </a:p>
        </p:txBody>
      </p:sp>
      <p:sp>
        <p:nvSpPr>
          <p:cNvPr id="8" name="Text Box 73">
            <a:extLst>
              <a:ext uri="{FF2B5EF4-FFF2-40B4-BE49-F238E27FC236}">
                <a16:creationId xmlns:a16="http://schemas.microsoft.com/office/drawing/2014/main" id="{25438421-F0DD-41B8-AB4A-6D8586F5A557}"/>
              </a:ext>
            </a:extLst>
          </p:cNvPr>
          <p:cNvSpPr txBox="1">
            <a:spLocks noChangeArrowheads="1"/>
          </p:cNvSpPr>
          <p:nvPr/>
        </p:nvSpPr>
        <p:spPr bwMode="auto">
          <a:xfrm>
            <a:off x="2823141" y="2551349"/>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40%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Text Box 74">
            <a:extLst>
              <a:ext uri="{FF2B5EF4-FFF2-40B4-BE49-F238E27FC236}">
                <a16:creationId xmlns:a16="http://schemas.microsoft.com/office/drawing/2014/main" id="{FFD0FBCD-D61A-417F-8C67-45BCE71526B4}"/>
              </a:ext>
            </a:extLst>
          </p:cNvPr>
          <p:cNvSpPr txBox="1">
            <a:spLocks noChangeArrowheads="1"/>
          </p:cNvSpPr>
          <p:nvPr/>
        </p:nvSpPr>
        <p:spPr bwMode="auto">
          <a:xfrm>
            <a:off x="2823141" y="2815432"/>
            <a:ext cx="116681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Packaging</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Text Box 75">
            <a:extLst>
              <a:ext uri="{FF2B5EF4-FFF2-40B4-BE49-F238E27FC236}">
                <a16:creationId xmlns:a16="http://schemas.microsoft.com/office/drawing/2014/main" id="{E6A5DCEA-47DF-4586-A8B3-D562283F3D0D}"/>
              </a:ext>
            </a:extLst>
          </p:cNvPr>
          <p:cNvSpPr txBox="1">
            <a:spLocks noChangeArrowheads="1"/>
          </p:cNvSpPr>
          <p:nvPr/>
        </p:nvSpPr>
        <p:spPr bwMode="auto">
          <a:xfrm>
            <a:off x="2844573" y="3148082"/>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F4C05B"/>
                </a:solidFill>
                <a:effectLst/>
                <a:latin typeface="DIN Condensed" charset="0"/>
                <a:ea typeface="Meiryo" panose="020B0604030504040204" pitchFamily="34" charset="-128"/>
                <a:cs typeface="Times New Roman" panose="02020603050405020304" pitchFamily="18" charset="0"/>
              </a:rPr>
              <a:t>22%</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1" name="Text Box 76">
            <a:extLst>
              <a:ext uri="{FF2B5EF4-FFF2-40B4-BE49-F238E27FC236}">
                <a16:creationId xmlns:a16="http://schemas.microsoft.com/office/drawing/2014/main" id="{CAF2312C-CF98-4921-8260-2D65C01F55F3}"/>
              </a:ext>
            </a:extLst>
          </p:cNvPr>
          <p:cNvSpPr txBox="1">
            <a:spLocks noChangeArrowheads="1"/>
          </p:cNvSpPr>
          <p:nvPr/>
        </p:nvSpPr>
        <p:spPr bwMode="auto">
          <a:xfrm>
            <a:off x="2823141" y="3366207"/>
            <a:ext cx="12096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F4C05B"/>
                </a:solidFill>
                <a:effectLst/>
                <a:latin typeface="Source Sans 3" charset="0"/>
                <a:ea typeface="Meiryo" panose="020B0604030504040204" pitchFamily="34" charset="-128"/>
                <a:cs typeface="Times New Roman" panose="02020603050405020304" pitchFamily="18" charset="0"/>
              </a:rPr>
              <a:t>Consumer &amp; household goods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2" name="Text Box 77">
            <a:extLst>
              <a:ext uri="{FF2B5EF4-FFF2-40B4-BE49-F238E27FC236}">
                <a16:creationId xmlns:a16="http://schemas.microsoft.com/office/drawing/2014/main" id="{44A2D34C-D1D5-4545-B323-22512676FE6C}"/>
              </a:ext>
            </a:extLst>
          </p:cNvPr>
          <p:cNvSpPr txBox="1">
            <a:spLocks noChangeArrowheads="1"/>
          </p:cNvSpPr>
          <p:nvPr/>
        </p:nvSpPr>
        <p:spPr bwMode="auto">
          <a:xfrm>
            <a:off x="2775040" y="3789120"/>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E9C386"/>
                </a:solidFill>
                <a:effectLst/>
                <a:latin typeface="DIN Condensed" charset="0"/>
                <a:ea typeface="Meiryo" panose="020B0604030504040204" pitchFamily="34" charset="-128"/>
                <a:cs typeface="Times New Roman" panose="02020603050405020304" pitchFamily="18" charset="0"/>
              </a:rPr>
              <a:t>20%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3" name="Text Box 78">
            <a:extLst>
              <a:ext uri="{FF2B5EF4-FFF2-40B4-BE49-F238E27FC236}">
                <a16:creationId xmlns:a16="http://schemas.microsoft.com/office/drawing/2014/main" id="{35E8AFCA-511C-416B-87D4-2522C1DB63B8}"/>
              </a:ext>
            </a:extLst>
          </p:cNvPr>
          <p:cNvSpPr txBox="1">
            <a:spLocks noChangeArrowheads="1"/>
          </p:cNvSpPr>
          <p:nvPr/>
        </p:nvSpPr>
        <p:spPr bwMode="auto">
          <a:xfrm>
            <a:off x="2827911" y="4047507"/>
            <a:ext cx="1209675"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E9C386"/>
                </a:solidFill>
                <a:effectLst/>
                <a:latin typeface="Source Sans 3" charset="0"/>
                <a:ea typeface="Meiryo" panose="020B0604030504040204" pitchFamily="34" charset="-128"/>
                <a:cs typeface="Times New Roman" panose="02020603050405020304" pitchFamily="18" charset="0"/>
              </a:rPr>
              <a:t>Building &amp; construction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4" name="Text Box 79">
            <a:extLst>
              <a:ext uri="{FF2B5EF4-FFF2-40B4-BE49-F238E27FC236}">
                <a16:creationId xmlns:a16="http://schemas.microsoft.com/office/drawing/2014/main" id="{84F8579B-F50B-4CFE-945C-C33AB971151D}"/>
              </a:ext>
            </a:extLst>
          </p:cNvPr>
          <p:cNvSpPr txBox="1">
            <a:spLocks noChangeArrowheads="1"/>
          </p:cNvSpPr>
          <p:nvPr/>
        </p:nvSpPr>
        <p:spPr bwMode="auto">
          <a:xfrm>
            <a:off x="2838556" y="4473045"/>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67A5A5"/>
                </a:solidFill>
                <a:effectLst/>
                <a:latin typeface="DIN Condensed" charset="0"/>
                <a:ea typeface="Meiryo" panose="020B0604030504040204" pitchFamily="34" charset="-128"/>
                <a:cs typeface="Times New Roman" panose="02020603050405020304" pitchFamily="18" charset="0"/>
              </a:rPr>
              <a:t>09%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5" name="Text Box 80">
            <a:extLst>
              <a:ext uri="{FF2B5EF4-FFF2-40B4-BE49-F238E27FC236}">
                <a16:creationId xmlns:a16="http://schemas.microsoft.com/office/drawing/2014/main" id="{19CF6EA9-5087-4CC4-B3E4-AC25343E6B97}"/>
              </a:ext>
            </a:extLst>
          </p:cNvPr>
          <p:cNvSpPr txBox="1">
            <a:spLocks noChangeArrowheads="1"/>
          </p:cNvSpPr>
          <p:nvPr/>
        </p:nvSpPr>
        <p:spPr bwMode="auto">
          <a:xfrm>
            <a:off x="2819398" y="4789488"/>
            <a:ext cx="120967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67A5A5"/>
                </a:solidFill>
                <a:effectLst/>
                <a:latin typeface="Source Sans 3" charset="0"/>
                <a:ea typeface="Meiryo" panose="020B0604030504040204" pitchFamily="34" charset="-128"/>
                <a:cs typeface="Times New Roman" panose="02020603050405020304" pitchFamily="18" charset="0"/>
              </a:rPr>
              <a:t>Cars &amp; </a:t>
            </a:r>
            <a:r>
              <a:rPr kumimoji="0" lang="en-US" altLang="en-US" sz="1100" b="0" i="0" u="none" strike="noStrike" cap="none" normalizeH="0" baseline="0" dirty="0" err="1">
                <a:ln>
                  <a:noFill/>
                </a:ln>
                <a:solidFill>
                  <a:srgbClr val="67A5A5"/>
                </a:solidFill>
                <a:effectLst/>
                <a:latin typeface="Source Sans 3" charset="0"/>
                <a:ea typeface="Meiryo" panose="020B0604030504040204" pitchFamily="34" charset="-128"/>
                <a:cs typeface="Times New Roman" panose="02020603050405020304" pitchFamily="18" charset="0"/>
              </a:rPr>
              <a:t>Iorries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Text Box 81">
            <a:extLst>
              <a:ext uri="{FF2B5EF4-FFF2-40B4-BE49-F238E27FC236}">
                <a16:creationId xmlns:a16="http://schemas.microsoft.com/office/drawing/2014/main" id="{E3EC42F7-0948-404F-9903-3C0FA59114AB}"/>
              </a:ext>
            </a:extLst>
          </p:cNvPr>
          <p:cNvSpPr txBox="1">
            <a:spLocks noChangeArrowheads="1"/>
          </p:cNvSpPr>
          <p:nvPr/>
        </p:nvSpPr>
        <p:spPr bwMode="auto">
          <a:xfrm>
            <a:off x="2838556" y="5079303"/>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3F6E70"/>
                </a:solidFill>
                <a:effectLst/>
                <a:latin typeface="DIN Condensed" charset="0"/>
                <a:ea typeface="Meiryo" panose="020B0604030504040204" pitchFamily="34" charset="-128"/>
                <a:cs typeface="Times New Roman" panose="02020603050405020304" pitchFamily="18" charset="0"/>
              </a:rPr>
              <a:t>06%</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Text Box 82">
            <a:extLst>
              <a:ext uri="{FF2B5EF4-FFF2-40B4-BE49-F238E27FC236}">
                <a16:creationId xmlns:a16="http://schemas.microsoft.com/office/drawing/2014/main" id="{5CC54CF6-FDAD-4B2E-9181-5F449A5DC761}"/>
              </a:ext>
            </a:extLst>
          </p:cNvPr>
          <p:cNvSpPr txBox="1">
            <a:spLocks noChangeArrowheads="1"/>
          </p:cNvSpPr>
          <p:nvPr/>
        </p:nvSpPr>
        <p:spPr bwMode="auto">
          <a:xfrm>
            <a:off x="2819398" y="5333873"/>
            <a:ext cx="1701800"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F6E70"/>
                </a:solidFill>
                <a:effectLst/>
                <a:latin typeface="Source Sans 3" charset="0"/>
                <a:ea typeface="Meiryo" panose="020B0604030504040204" pitchFamily="34" charset="-128"/>
                <a:cs typeface="Times New Roman" panose="02020603050405020304" pitchFamily="18" charset="0"/>
              </a:rPr>
              <a:t>Electrical &amp; electronical equipment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8" name="Text Box 83">
            <a:extLst>
              <a:ext uri="{FF2B5EF4-FFF2-40B4-BE49-F238E27FC236}">
                <a16:creationId xmlns:a16="http://schemas.microsoft.com/office/drawing/2014/main" id="{B45275C3-553A-4E1B-B4CE-7E822F2B2E51}"/>
              </a:ext>
            </a:extLst>
          </p:cNvPr>
          <p:cNvSpPr txBox="1">
            <a:spLocks noChangeArrowheads="1"/>
          </p:cNvSpPr>
          <p:nvPr/>
        </p:nvSpPr>
        <p:spPr bwMode="auto">
          <a:xfrm>
            <a:off x="2787422" y="5705614"/>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2444A"/>
                </a:solidFill>
                <a:effectLst/>
                <a:latin typeface="DIN Condensed" charset="0"/>
                <a:ea typeface="Meiryo" panose="020B0604030504040204" pitchFamily="34" charset="-128"/>
                <a:cs typeface="Times New Roman" panose="02020603050405020304" pitchFamily="18" charset="0"/>
              </a:rPr>
              <a:t>03%</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9" name="Text Box 84">
            <a:extLst>
              <a:ext uri="{FF2B5EF4-FFF2-40B4-BE49-F238E27FC236}">
                <a16:creationId xmlns:a16="http://schemas.microsoft.com/office/drawing/2014/main" id="{2545689C-1A4A-4DA1-AE8B-6B16308B4D80}"/>
              </a:ext>
            </a:extLst>
          </p:cNvPr>
          <p:cNvSpPr txBox="1">
            <a:spLocks noChangeArrowheads="1"/>
          </p:cNvSpPr>
          <p:nvPr/>
        </p:nvSpPr>
        <p:spPr bwMode="auto">
          <a:xfrm>
            <a:off x="2838556" y="6011039"/>
            <a:ext cx="1701800" cy="39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02444A"/>
                </a:solidFill>
                <a:effectLst/>
                <a:latin typeface="Source Sans 3" charset="0"/>
                <a:ea typeface="Meiryo" panose="020B0604030504040204" pitchFamily="34" charset="-128"/>
                <a:cs typeface="Times New Roman" panose="02020603050405020304" pitchFamily="18" charset="0"/>
              </a:rPr>
              <a:t>Agriculture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Text Box 85">
            <a:extLst>
              <a:ext uri="{FF2B5EF4-FFF2-40B4-BE49-F238E27FC236}">
                <a16:creationId xmlns:a16="http://schemas.microsoft.com/office/drawing/2014/main" id="{A45B3D84-0CF6-410F-A309-B3277E5E6469}"/>
              </a:ext>
            </a:extLst>
          </p:cNvPr>
          <p:cNvSpPr txBox="1">
            <a:spLocks noChangeArrowheads="1"/>
          </p:cNvSpPr>
          <p:nvPr/>
        </p:nvSpPr>
        <p:spPr bwMode="auto">
          <a:xfrm>
            <a:off x="4956507" y="2886075"/>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CC9030"/>
                </a:solidFill>
                <a:effectLst/>
                <a:latin typeface="DIN Condensed" charset="0"/>
                <a:ea typeface="Meiryo" panose="020B0604030504040204" pitchFamily="34" charset="-128"/>
                <a:cs typeface="Times New Roman" panose="02020603050405020304" pitchFamily="18" charset="0"/>
              </a:rPr>
              <a:t>39%</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 name="Text Box 86">
            <a:extLst>
              <a:ext uri="{FF2B5EF4-FFF2-40B4-BE49-F238E27FC236}">
                <a16:creationId xmlns:a16="http://schemas.microsoft.com/office/drawing/2014/main" id="{3D56FED8-F68A-4EAE-97F1-296FBD170B2A}"/>
              </a:ext>
            </a:extLst>
          </p:cNvPr>
          <p:cNvSpPr txBox="1">
            <a:spLocks noChangeArrowheads="1"/>
          </p:cNvSpPr>
          <p:nvPr/>
        </p:nvSpPr>
        <p:spPr bwMode="auto">
          <a:xfrm>
            <a:off x="4373100" y="3203575"/>
            <a:ext cx="11668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CC9030"/>
                </a:solidFill>
                <a:effectLst/>
                <a:latin typeface="Source Sans 3" charset="0"/>
                <a:ea typeface="Meiryo" panose="020B0604030504040204" pitchFamily="34" charset="-128"/>
                <a:cs typeface="Times New Roman" panose="02020603050405020304" pitchFamily="18" charset="0"/>
              </a:rPr>
              <a:t>Incinerated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2" name="Text Box 87">
            <a:extLst>
              <a:ext uri="{FF2B5EF4-FFF2-40B4-BE49-F238E27FC236}">
                <a16:creationId xmlns:a16="http://schemas.microsoft.com/office/drawing/2014/main" id="{91DCBDEF-5A51-4EE3-8E34-B1F2F2300F47}"/>
              </a:ext>
            </a:extLst>
          </p:cNvPr>
          <p:cNvSpPr txBox="1">
            <a:spLocks noChangeArrowheads="1"/>
          </p:cNvSpPr>
          <p:nvPr/>
        </p:nvSpPr>
        <p:spPr bwMode="auto">
          <a:xfrm>
            <a:off x="4910583" y="4335463"/>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F4C05B"/>
                </a:solidFill>
                <a:effectLst/>
                <a:latin typeface="DIN Condensed" charset="0"/>
                <a:ea typeface="Meiryo" panose="020B0604030504040204" pitchFamily="34" charset="-128"/>
                <a:cs typeface="Times New Roman" panose="02020603050405020304" pitchFamily="18" charset="0"/>
              </a:rPr>
              <a:t>31%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3" name="Text Box 88">
            <a:extLst>
              <a:ext uri="{FF2B5EF4-FFF2-40B4-BE49-F238E27FC236}">
                <a16:creationId xmlns:a16="http://schemas.microsoft.com/office/drawing/2014/main" id="{F681842A-8262-42A5-B4CD-33B5CDEC6ADF}"/>
              </a:ext>
            </a:extLst>
          </p:cNvPr>
          <p:cNvSpPr txBox="1">
            <a:spLocks noChangeArrowheads="1"/>
          </p:cNvSpPr>
          <p:nvPr/>
        </p:nvSpPr>
        <p:spPr bwMode="auto">
          <a:xfrm>
            <a:off x="4362896" y="4666720"/>
            <a:ext cx="116681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F4C05B"/>
                </a:solidFill>
                <a:effectLst/>
                <a:latin typeface="Source Sans 3" charset="0"/>
                <a:ea typeface="Meiryo" panose="020B0604030504040204" pitchFamily="34" charset="-128"/>
                <a:cs typeface="Times New Roman" panose="02020603050405020304" pitchFamily="18" charset="0"/>
              </a:rPr>
              <a:t>Landfilled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4" name="Text Box 89">
            <a:extLst>
              <a:ext uri="{FF2B5EF4-FFF2-40B4-BE49-F238E27FC236}">
                <a16:creationId xmlns:a16="http://schemas.microsoft.com/office/drawing/2014/main" id="{C7FCF4BD-2DD3-4804-ADAE-C487B47B7604}"/>
              </a:ext>
            </a:extLst>
          </p:cNvPr>
          <p:cNvSpPr txBox="1">
            <a:spLocks noChangeArrowheads="1"/>
          </p:cNvSpPr>
          <p:nvPr/>
        </p:nvSpPr>
        <p:spPr bwMode="auto">
          <a:xfrm>
            <a:off x="4905375" y="5721651"/>
            <a:ext cx="6191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67A5A5"/>
                </a:solidFill>
                <a:effectLst/>
                <a:latin typeface="DIN Condensed" charset="0"/>
                <a:ea typeface="Meiryo" panose="020B0604030504040204" pitchFamily="34" charset="-128"/>
                <a:cs typeface="Times New Roman" panose="02020603050405020304" pitchFamily="18" charset="0"/>
              </a:rPr>
              <a:t>30%</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5" name="Text Box 90">
            <a:extLst>
              <a:ext uri="{FF2B5EF4-FFF2-40B4-BE49-F238E27FC236}">
                <a16:creationId xmlns:a16="http://schemas.microsoft.com/office/drawing/2014/main" id="{64AF27DB-F5E7-41EE-BA31-A72048E38835}"/>
              </a:ext>
            </a:extLst>
          </p:cNvPr>
          <p:cNvSpPr txBox="1">
            <a:spLocks noChangeArrowheads="1"/>
          </p:cNvSpPr>
          <p:nvPr/>
        </p:nvSpPr>
        <p:spPr bwMode="auto">
          <a:xfrm>
            <a:off x="4373101" y="5989623"/>
            <a:ext cx="116681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67A5A5"/>
                </a:solidFill>
                <a:effectLst/>
                <a:latin typeface="Source Sans 3" charset="0"/>
                <a:ea typeface="Meiryo" panose="020B0604030504040204" pitchFamily="34" charset="-128"/>
                <a:cs typeface="Times New Roman" panose="02020603050405020304" pitchFamily="18" charset="0"/>
              </a:rPr>
              <a:t>Recycled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6" name="Rectangle 22">
            <a:extLst>
              <a:ext uri="{FF2B5EF4-FFF2-40B4-BE49-F238E27FC236}">
                <a16:creationId xmlns:a16="http://schemas.microsoft.com/office/drawing/2014/main" id="{55599784-0016-41DA-9458-3A761F59F1CA}"/>
              </a:ext>
            </a:extLst>
          </p:cNvPr>
          <p:cNvSpPr>
            <a:spLocks noChangeArrowheads="1"/>
          </p:cNvSpPr>
          <p:nvPr/>
        </p:nvSpPr>
        <p:spPr bwMode="auto">
          <a:xfrm>
            <a:off x="1039601" y="1549498"/>
            <a:ext cx="5995970" cy="430887"/>
          </a:xfrm>
          <a:prstGeom prst="rect">
            <a:avLst/>
          </a:prstGeom>
          <a:solidFill>
            <a:srgbClr val="67A5A5"/>
          </a:solidFill>
          <a:ln>
            <a:noFill/>
          </a:ln>
          <a:effectLst/>
        </p:spPr>
        <p:txBody>
          <a:bodyPr vert="horz" wrap="square" lIns="91440" tIns="45720" rIns="91440" bIns="45720" numCol="1" anchor="ctr" anchorCtr="0" compatLnSpc="1">
            <a:prstTxWarp prst="textNoShape">
              <a:avLst/>
            </a:prstTxWarp>
            <a:spAutoFit/>
          </a:bodyPr>
          <a:lstStyle/>
          <a:p>
            <a:pPr lvl="0" algn="ctr" eaLnBrk="0" fontAlgn="base" hangingPunct="0">
              <a:spcBef>
                <a:spcPct val="0"/>
              </a:spcBef>
              <a:spcAft>
                <a:spcPct val="0"/>
              </a:spcAft>
            </a:pPr>
            <a:r>
              <a:rPr lang="es-ES" altLang="en-US" sz="2200" b="1" dirty="0">
                <a:solidFill>
                  <a:srgbClr val="02444A"/>
                </a:solidFill>
                <a:highlight>
                  <a:srgbClr val="67A5A5"/>
                </a:highlight>
                <a:latin typeface="DIN Condensed" charset="0"/>
                <a:ea typeface="Calibri" panose="020F0502020204030204" pitchFamily="34" charset="0"/>
                <a:cs typeface="Times New Roman" panose="02020603050405020304" pitchFamily="18" charset="0"/>
              </a:rPr>
              <a:t>EN LOS ESTADOS MIEMBROS DE LA UE</a:t>
            </a:r>
            <a:endParaRPr kumimoji="0" lang="en-IE" altLang="en-US" sz="800" b="1" i="0" u="none" strike="noStrike" cap="none" normalizeH="0" baseline="0" dirty="0">
              <a:ln>
                <a:noFill/>
              </a:ln>
              <a:solidFill>
                <a:schemeClr val="tx1"/>
              </a:solidFill>
              <a:effectLst/>
              <a:highlight>
                <a:srgbClr val="67A5A5"/>
              </a:highlight>
            </a:endParaRPr>
          </a:p>
        </p:txBody>
      </p:sp>
      <p:sp>
        <p:nvSpPr>
          <p:cNvPr id="27" name="Rectangle 41">
            <a:extLst>
              <a:ext uri="{FF2B5EF4-FFF2-40B4-BE49-F238E27FC236}">
                <a16:creationId xmlns:a16="http://schemas.microsoft.com/office/drawing/2014/main" id="{83D8E7C3-71AD-465B-91A8-74F7066C9BF6}"/>
              </a:ext>
            </a:extLst>
          </p:cNvPr>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200" b="0" i="0" u="none" strike="noStrike" cap="none" normalizeH="0" baseline="0">
              <a:ln>
                <a:noFill/>
              </a:ln>
              <a:solidFill>
                <a:srgbClr val="02444A"/>
              </a:solidFill>
              <a:effectLst/>
              <a:latin typeface="DIN Condensed"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2200" b="0" i="0" u="none" strike="noStrike" cap="none" normalizeH="0" baseline="0">
                <a:ln>
                  <a:noFill/>
                </a:ln>
                <a:solidFill>
                  <a:srgbClr val="02444A"/>
                </a:solidFill>
                <a:effectLst/>
                <a:latin typeface="DIN Condensed"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517240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AB6AA8-9309-41CB-8BEC-4F15B32D8754}"/>
              </a:ext>
            </a:extLst>
          </p:cNvPr>
          <p:cNvSpPr>
            <a:spLocks noGrp="1"/>
          </p:cNvSpPr>
          <p:nvPr>
            <p:ph type="body" sz="quarter" idx="13"/>
          </p:nvPr>
        </p:nvSpPr>
        <p:spPr/>
        <p:txBody>
          <a:bodyPr/>
          <a:lstStyle/>
          <a:p>
            <a:r>
              <a:rPr lang="en-US" b="1" dirty="0" err="1">
                <a:solidFill>
                  <a:srgbClr val="F5C05B"/>
                </a:solidFill>
              </a:rPr>
              <a:t>Reciclaje</a:t>
            </a:r>
            <a:r>
              <a:rPr lang="en-US" b="1" dirty="0">
                <a:solidFill>
                  <a:srgbClr val="F5C05B"/>
                </a:solidFill>
              </a:rPr>
              <a:t>:</a:t>
            </a:r>
            <a:endParaRPr lang="en-IE" b="1" dirty="0">
              <a:solidFill>
                <a:srgbClr val="F5C05B"/>
              </a:solidFill>
            </a:endParaRPr>
          </a:p>
        </p:txBody>
      </p:sp>
      <p:sp>
        <p:nvSpPr>
          <p:cNvPr id="3" name="Text Placeholder 2">
            <a:extLst>
              <a:ext uri="{FF2B5EF4-FFF2-40B4-BE49-F238E27FC236}">
                <a16:creationId xmlns:a16="http://schemas.microsoft.com/office/drawing/2014/main" id="{755615DA-D8F6-4A06-BF6B-5DA217E4587B}"/>
              </a:ext>
            </a:extLst>
          </p:cNvPr>
          <p:cNvSpPr>
            <a:spLocks noGrp="1"/>
          </p:cNvSpPr>
          <p:nvPr>
            <p:ph type="body" sz="quarter" idx="14"/>
          </p:nvPr>
        </p:nvSpPr>
        <p:spPr/>
        <p:txBody>
          <a:bodyPr/>
          <a:lstStyle/>
          <a:p>
            <a:r>
              <a:rPr lang="es-ES" b="1" dirty="0">
                <a:solidFill>
                  <a:srgbClr val="406F70"/>
                </a:solidFill>
              </a:rPr>
              <a:t>¿Cómo puede ayudar su empresa</a:t>
            </a:r>
            <a:r>
              <a:rPr lang="en-US" b="1" dirty="0">
                <a:solidFill>
                  <a:srgbClr val="406F70"/>
                </a:solidFill>
              </a:rPr>
              <a:t>?</a:t>
            </a:r>
            <a:endParaRPr lang="en-IE" b="1" dirty="0">
              <a:solidFill>
                <a:srgbClr val="406F70"/>
              </a:solidFill>
            </a:endParaRPr>
          </a:p>
        </p:txBody>
      </p:sp>
      <p:sp>
        <p:nvSpPr>
          <p:cNvPr id="4" name="Picture Placeholder 3">
            <a:extLst>
              <a:ext uri="{FF2B5EF4-FFF2-40B4-BE49-F238E27FC236}">
                <a16:creationId xmlns:a16="http://schemas.microsoft.com/office/drawing/2014/main" id="{28084026-D892-41E9-9F59-618CD1F9A25C}"/>
              </a:ext>
            </a:extLst>
          </p:cNvPr>
          <p:cNvSpPr>
            <a:spLocks noGrp="1"/>
          </p:cNvSpPr>
          <p:nvPr>
            <p:ph type="pic" sz="quarter" idx="15"/>
          </p:nvPr>
        </p:nvSpPr>
        <p:spPr/>
      </p:sp>
      <p:sp>
        <p:nvSpPr>
          <p:cNvPr id="6" name="TextBox 5">
            <a:extLst>
              <a:ext uri="{FF2B5EF4-FFF2-40B4-BE49-F238E27FC236}">
                <a16:creationId xmlns:a16="http://schemas.microsoft.com/office/drawing/2014/main" id="{873635FD-62A7-47E7-81F1-FC2ECB584489}"/>
              </a:ext>
            </a:extLst>
          </p:cNvPr>
          <p:cNvSpPr txBox="1"/>
          <p:nvPr/>
        </p:nvSpPr>
        <p:spPr>
          <a:xfrm>
            <a:off x="9002486" y="1640831"/>
            <a:ext cx="3189514" cy="3785652"/>
          </a:xfrm>
          <a:prstGeom prst="rect">
            <a:avLst/>
          </a:prstGeom>
          <a:noFill/>
        </p:spPr>
        <p:txBody>
          <a:bodyPr wrap="square" rtlCol="0">
            <a:spAutoFit/>
          </a:bodyPr>
          <a:lstStyle/>
          <a:p>
            <a:pPr algn="ctr"/>
            <a:r>
              <a:rPr lang="en-US" sz="2400" dirty="0">
                <a:solidFill>
                  <a:srgbClr val="5E5E5E"/>
                </a:solidFill>
                <a:latin typeface="Roboto" panose="02000000000000000000" pitchFamily="2" charset="0"/>
              </a:rPr>
              <a:t>W</a:t>
            </a:r>
            <a:r>
              <a:rPr lang="en-US" sz="2400" b="0" i="0" dirty="0">
                <a:solidFill>
                  <a:srgbClr val="5E5E5E"/>
                </a:solidFill>
                <a:effectLst/>
                <a:latin typeface="Roboto" panose="02000000000000000000" pitchFamily="2" charset="0"/>
              </a:rPr>
              <a:t>hat actually happens to the plastic if we just throw it away? </a:t>
            </a:r>
            <a:r>
              <a:rPr lang="en-US" sz="2400" dirty="0">
                <a:solidFill>
                  <a:srgbClr val="5E5E5E"/>
                </a:solidFill>
                <a:latin typeface="Roboto" panose="02000000000000000000" pitchFamily="2" charset="0"/>
              </a:rPr>
              <a:t>E.</a:t>
            </a:r>
            <a:r>
              <a:rPr lang="en-US" sz="2400" b="0" i="0" dirty="0">
                <a:solidFill>
                  <a:srgbClr val="5E5E5E"/>
                </a:solidFill>
                <a:effectLst/>
                <a:latin typeface="Roboto" panose="02000000000000000000" pitchFamily="2" charset="0"/>
              </a:rPr>
              <a:t> Bryce traces the life cycles of three different plastic bottles, shedding light on the dangers these disposables present to our world. </a:t>
            </a:r>
            <a:endParaRPr lang="en-IE" sz="2400" dirty="0">
              <a:solidFill>
                <a:srgbClr val="5E5E5E"/>
              </a:solidFill>
            </a:endParaRPr>
          </a:p>
        </p:txBody>
      </p:sp>
      <p:pic>
        <p:nvPicPr>
          <p:cNvPr id="7" name="Online Media 6" title="What really happens to the plastic you throw away - Emma Bryce">
            <a:hlinkClick r:id="" action="ppaction://media"/>
            <a:extLst>
              <a:ext uri="{FF2B5EF4-FFF2-40B4-BE49-F238E27FC236}">
                <a16:creationId xmlns:a16="http://schemas.microsoft.com/office/drawing/2014/main" id="{01830700-B2F9-4DE4-9E17-D20FB64F4B8A}"/>
              </a:ext>
            </a:extLst>
          </p:cNvPr>
          <p:cNvPicPr>
            <a:picLocks noRot="1" noChangeAspect="1"/>
          </p:cNvPicPr>
          <p:nvPr>
            <a:videoFile r:link="rId1"/>
          </p:nvPr>
        </p:nvPicPr>
        <p:blipFill>
          <a:blip r:embed="rId3"/>
          <a:stretch>
            <a:fillRect/>
          </a:stretch>
        </p:blipFill>
        <p:spPr>
          <a:xfrm>
            <a:off x="3127042" y="1762734"/>
            <a:ext cx="5799244" cy="3785652"/>
          </a:xfrm>
          <a:prstGeom prst="rect">
            <a:avLst/>
          </a:prstGeom>
        </p:spPr>
      </p:pic>
      <p:sp>
        <p:nvSpPr>
          <p:cNvPr id="8" name="TextBox 7">
            <a:extLst>
              <a:ext uri="{FF2B5EF4-FFF2-40B4-BE49-F238E27FC236}">
                <a16:creationId xmlns:a16="http://schemas.microsoft.com/office/drawing/2014/main" id="{DC535F2D-D683-4A0E-8803-6BC6A31EDB53}"/>
              </a:ext>
            </a:extLst>
          </p:cNvPr>
          <p:cNvSpPr txBox="1"/>
          <p:nvPr/>
        </p:nvSpPr>
        <p:spPr>
          <a:xfrm>
            <a:off x="261256" y="5900044"/>
            <a:ext cx="4604657" cy="800219"/>
          </a:xfrm>
          <a:prstGeom prst="rect">
            <a:avLst/>
          </a:prstGeom>
          <a:noFill/>
        </p:spPr>
        <p:txBody>
          <a:bodyPr wrap="square" rtlCol="0">
            <a:spAutoFit/>
          </a:bodyPr>
          <a:lstStyle/>
          <a:p>
            <a:r>
              <a:rPr lang="en-IE" sz="1400" dirty="0">
                <a:hlinkClick r:id="rId4"/>
              </a:rPr>
              <a:t>https://www.youtube.com/watch?v=_6xlNyWPpB8&amp;list=RDCMUCsooa4yRKGN_zEE8iknghZA&amp;index=1</a:t>
            </a:r>
            <a:endParaRPr lang="en-IE" sz="1400" dirty="0"/>
          </a:p>
          <a:p>
            <a:endParaRPr lang="en-IE" dirty="0"/>
          </a:p>
        </p:txBody>
      </p:sp>
    </p:spTree>
    <p:extLst>
      <p:ext uri="{BB962C8B-B14F-4D97-AF65-F5344CB8AC3E}">
        <p14:creationId xmlns:p14="http://schemas.microsoft.com/office/powerpoint/2010/main" val="282499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9DEA984-F664-4E3C-9BAC-CC93AC0641A9}"/>
              </a:ext>
            </a:extLst>
          </p:cNvPr>
          <p:cNvSpPr>
            <a:spLocks noGrp="1"/>
          </p:cNvSpPr>
          <p:nvPr>
            <p:ph type="body" sz="quarter" idx="19"/>
          </p:nvPr>
        </p:nvSpPr>
        <p:spPr/>
        <p:txBody>
          <a:bodyPr>
            <a:normAutofit lnSpcReduction="10000"/>
          </a:bodyPr>
          <a:lstStyle/>
          <a:p>
            <a:r>
              <a:rPr lang="es-ES" b="1" dirty="0"/>
              <a:t>¿Qué está pasando en la UE? ...</a:t>
            </a:r>
          </a:p>
          <a:p>
            <a:r>
              <a:rPr lang="en-US" b="1" dirty="0"/>
              <a:t>3. </a:t>
            </a:r>
            <a:r>
              <a:rPr lang="en-US" b="1" dirty="0" err="1"/>
              <a:t>Reciclaje</a:t>
            </a:r>
            <a:endParaRPr lang="en-IE" b="1" dirty="0"/>
          </a:p>
        </p:txBody>
      </p:sp>
      <p:sp>
        <p:nvSpPr>
          <p:cNvPr id="3" name="Text Placeholder 2">
            <a:extLst>
              <a:ext uri="{FF2B5EF4-FFF2-40B4-BE49-F238E27FC236}">
                <a16:creationId xmlns:a16="http://schemas.microsoft.com/office/drawing/2014/main" id="{1965786F-6471-43FD-AAB3-38A2BFC28658}"/>
              </a:ext>
            </a:extLst>
          </p:cNvPr>
          <p:cNvSpPr>
            <a:spLocks noGrp="1"/>
          </p:cNvSpPr>
          <p:nvPr>
            <p:ph type="body" sz="quarter" idx="20"/>
          </p:nvPr>
        </p:nvSpPr>
        <p:spPr>
          <a:xfrm>
            <a:off x="380144" y="1636853"/>
            <a:ext cx="11599523" cy="4339233"/>
          </a:xfrm>
        </p:spPr>
        <p:txBody>
          <a:bodyPr/>
          <a:lstStyle/>
          <a:p>
            <a:pPr fontAlgn="ctr"/>
            <a:r>
              <a:rPr lang="es-ES" dirty="0">
                <a:solidFill>
                  <a:srgbClr val="505154"/>
                </a:solidFill>
              </a:rPr>
              <a:t>La mitad del plástico recogido para reciclar se exporta para ser tratado en países fuera de la UE. Las razones de la exportación incluyen la falta de capacidad, tecnología o recursos financieros para tratar los residuos localmente. Anteriormente, una parte significativa de los desechos plásticos exportados se enviaba a China, pero con la reciente prohibición del país a las importaciones de desechos plásticos, es cada vez más urgente encontrar otras soluciones.</a:t>
            </a:r>
          </a:p>
          <a:p>
            <a:pPr fontAlgn="ctr"/>
            <a:br>
              <a:rPr lang="en-US" dirty="0"/>
            </a:br>
            <a:r>
              <a:rPr lang="es-ES" dirty="0">
                <a:solidFill>
                  <a:srgbClr val="505154"/>
                </a:solidFill>
              </a:rPr>
              <a:t>La baja proporción de reciclaje de plástico en la UE significa grandes pérdidas para la economía y el medio ambiente. Se estima que el 95% del valor del material de embalaje de plástico se pierde para la economía después de un breve ciclo de primer uso.</a:t>
            </a:r>
          </a:p>
          <a:p>
            <a:pPr fontAlgn="ctr"/>
            <a:br>
              <a:rPr lang="en-US" dirty="0"/>
            </a:br>
            <a:r>
              <a:rPr lang="es-ES" dirty="0">
                <a:solidFill>
                  <a:srgbClr val="505154"/>
                </a:solidFill>
              </a:rPr>
              <a:t>Cada año, la producción e incineración de plástico emite alrededor de 400 millones de toneladas de CO2 a nivel mundial, una parte de la cual podría evitarse mediante un mejor reciclaje.</a:t>
            </a:r>
            <a:endParaRPr lang="en-IE" dirty="0"/>
          </a:p>
        </p:txBody>
      </p:sp>
    </p:spTree>
    <p:extLst>
      <p:ext uri="{BB962C8B-B14F-4D97-AF65-F5344CB8AC3E}">
        <p14:creationId xmlns:p14="http://schemas.microsoft.com/office/powerpoint/2010/main" val="3772613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DA3B0E-0DEB-42C1-830C-44666C895434}"/>
              </a:ext>
            </a:extLst>
          </p:cNvPr>
          <p:cNvSpPr>
            <a:spLocks noGrp="1"/>
          </p:cNvSpPr>
          <p:nvPr>
            <p:ph type="body" sz="quarter" idx="19"/>
          </p:nvPr>
        </p:nvSpPr>
        <p:spPr>
          <a:xfrm>
            <a:off x="109728" y="367646"/>
            <a:ext cx="3252597" cy="5597725"/>
          </a:xfrm>
        </p:spPr>
        <p:txBody>
          <a:bodyPr>
            <a:normAutofit/>
          </a:bodyPr>
          <a:lstStyle/>
          <a:p>
            <a:pPr algn="ctr">
              <a:lnSpc>
                <a:spcPct val="100000"/>
              </a:lnSpc>
            </a:pPr>
            <a:r>
              <a:rPr lang="es-ES" sz="2400" b="1" dirty="0">
                <a:solidFill>
                  <a:srgbClr val="F5C05B"/>
                </a:solidFill>
              </a:rPr>
              <a:t>La cadena alimentaria y las emisiones de GEI</a:t>
            </a:r>
          </a:p>
        </p:txBody>
      </p:sp>
      <p:pic>
        <p:nvPicPr>
          <p:cNvPr id="4" name="Picture 3">
            <a:extLst>
              <a:ext uri="{FF2B5EF4-FFF2-40B4-BE49-F238E27FC236}">
                <a16:creationId xmlns:a16="http://schemas.microsoft.com/office/drawing/2014/main" id="{36EF1A21-D64A-4E46-9453-E82B6667392B}"/>
              </a:ext>
            </a:extLst>
          </p:cNvPr>
          <p:cNvPicPr>
            <a:picLocks noChangeAspect="1"/>
          </p:cNvPicPr>
          <p:nvPr/>
        </p:nvPicPr>
        <p:blipFill>
          <a:blip r:embed="rId2"/>
          <a:stretch>
            <a:fillRect/>
          </a:stretch>
        </p:blipFill>
        <p:spPr>
          <a:xfrm>
            <a:off x="3362325" y="304245"/>
            <a:ext cx="8829675" cy="5724525"/>
          </a:xfrm>
          <a:prstGeom prst="rect">
            <a:avLst/>
          </a:prstGeom>
        </p:spPr>
      </p:pic>
    </p:spTree>
    <p:extLst>
      <p:ext uri="{BB962C8B-B14F-4D97-AF65-F5344CB8AC3E}">
        <p14:creationId xmlns:p14="http://schemas.microsoft.com/office/powerpoint/2010/main" val="14809717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6D3626C-F5A6-4349-A2F8-510CA7A2C331}"/>
              </a:ext>
            </a:extLst>
          </p:cNvPr>
          <p:cNvSpPr>
            <a:spLocks noGrp="1"/>
          </p:cNvSpPr>
          <p:nvPr>
            <p:ph type="body" sz="quarter" idx="19"/>
          </p:nvPr>
        </p:nvSpPr>
        <p:spPr/>
        <p:txBody>
          <a:bodyPr vert="horz" lIns="91440" tIns="45720" rIns="91440" bIns="45720" rtlCol="0" anchor="t">
            <a:normAutofit lnSpcReduction="10000"/>
          </a:bodyPr>
          <a:lstStyle/>
          <a:p>
            <a:endParaRPr lang="es-ES" b="1" dirty="0">
              <a:cs typeface="Calibri"/>
            </a:endParaRPr>
          </a:p>
          <a:p>
            <a:r>
              <a:rPr lang="es-ES" b="1" dirty="0">
                <a:cs typeface="Calibri"/>
              </a:rPr>
              <a:t>Consejos de reciclaje para pymes</a:t>
            </a:r>
            <a:endParaRPr lang="en-US" b="1" dirty="0">
              <a:cs typeface="Calibri"/>
            </a:endParaRPr>
          </a:p>
        </p:txBody>
      </p:sp>
      <p:sp>
        <p:nvSpPr>
          <p:cNvPr id="3" name="Text Placeholder 2">
            <a:extLst>
              <a:ext uri="{FF2B5EF4-FFF2-40B4-BE49-F238E27FC236}">
                <a16:creationId xmlns:a16="http://schemas.microsoft.com/office/drawing/2014/main" id="{46BC8D0F-A44E-4550-B844-AEE28B1DE166}"/>
              </a:ext>
            </a:extLst>
          </p:cNvPr>
          <p:cNvSpPr>
            <a:spLocks noGrp="1"/>
          </p:cNvSpPr>
          <p:nvPr>
            <p:ph type="body" sz="quarter" idx="20"/>
          </p:nvPr>
        </p:nvSpPr>
        <p:spPr>
          <a:xfrm>
            <a:off x="579602" y="2361689"/>
            <a:ext cx="10968810" cy="3230383"/>
          </a:xfrm>
        </p:spPr>
        <p:txBody>
          <a:bodyPr vert="horz" lIns="91440" tIns="45720" rIns="91440" bIns="45720" rtlCol="0" anchor="t">
            <a:noAutofit/>
          </a:bodyPr>
          <a:lstStyle/>
          <a:p>
            <a:pPr marL="342900" indent="-342900">
              <a:buChar char="•"/>
            </a:pPr>
            <a:r>
              <a:rPr lang="es-ES" dirty="0">
                <a:cs typeface="Calibri"/>
              </a:rPr>
              <a:t>Aunque las empresas y las comunidades estén trabajando en la eliminación de residuos, algunos </a:t>
            </a:r>
            <a:r>
              <a:rPr lang="es-ES" b="1" dirty="0">
                <a:cs typeface="Calibri"/>
              </a:rPr>
              <a:t>residuos son inevitables </a:t>
            </a:r>
            <a:r>
              <a:rPr lang="es-ES" dirty="0">
                <a:cs typeface="Calibri"/>
              </a:rPr>
              <a:t>para las PYME.</a:t>
            </a:r>
          </a:p>
          <a:p>
            <a:pPr marL="342900" indent="-342900">
              <a:buChar char="•"/>
            </a:pPr>
            <a:r>
              <a:rPr lang="es-ES" dirty="0">
                <a:cs typeface="Calibri"/>
              </a:rPr>
              <a:t>Las PYME pueden lidiar mejor con este desperdicio adoptando el enfoque de </a:t>
            </a:r>
            <a:r>
              <a:rPr lang="es-ES" b="1" dirty="0">
                <a:cs typeface="Calibri"/>
              </a:rPr>
              <a:t>'lo que se mide, se gestiona‘</a:t>
            </a:r>
          </a:p>
          <a:p>
            <a:pPr marL="342900" indent="-342900">
              <a:buChar char="•"/>
            </a:pPr>
            <a:r>
              <a:rPr lang="es-ES" dirty="0">
                <a:cs typeface="Calibri"/>
              </a:rPr>
              <a:t>Tome nota de sus flujos de residuos e interactúe con los </a:t>
            </a:r>
            <a:r>
              <a:rPr lang="es-ES" b="1" dirty="0">
                <a:cs typeface="Calibri"/>
              </a:rPr>
              <a:t>proveedores</a:t>
            </a:r>
            <a:r>
              <a:rPr lang="es-ES" dirty="0">
                <a:cs typeface="Calibri"/>
              </a:rPr>
              <a:t> para reducir los embalajes innecesarios.</a:t>
            </a:r>
          </a:p>
          <a:p>
            <a:pPr marL="342900" indent="-342900">
              <a:buChar char="•"/>
            </a:pPr>
            <a:r>
              <a:rPr lang="es-ES" dirty="0">
                <a:cs typeface="Calibri"/>
              </a:rPr>
              <a:t>Si los contenedores amarillos no aceptan ciertos tipos de plástico, hay puntos de recogida pudiéndole dar otra salida al envase.</a:t>
            </a:r>
            <a:endParaRPr lang="en-US" dirty="0">
              <a:cs typeface="Calibri"/>
            </a:endParaRPr>
          </a:p>
        </p:txBody>
      </p:sp>
    </p:spTree>
    <p:extLst>
      <p:ext uri="{BB962C8B-B14F-4D97-AF65-F5344CB8AC3E}">
        <p14:creationId xmlns:p14="http://schemas.microsoft.com/office/powerpoint/2010/main" val="360027633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D90F719-B986-442A-A7DD-00BB9AAF42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347"/>
          <a:stretch/>
        </p:blipFill>
        <p:spPr>
          <a:xfrm>
            <a:off x="1142745" y="1204606"/>
            <a:ext cx="9906509" cy="4448788"/>
          </a:xfrm>
          <a:prstGeom prst="rect">
            <a:avLst/>
          </a:prstGeom>
        </p:spPr>
      </p:pic>
      <p:sp>
        <p:nvSpPr>
          <p:cNvPr id="6" name="TextBox 5">
            <a:extLst>
              <a:ext uri="{FF2B5EF4-FFF2-40B4-BE49-F238E27FC236}">
                <a16:creationId xmlns:a16="http://schemas.microsoft.com/office/drawing/2014/main" id="{7856E73D-99E2-4CD2-9921-FCBBD4648336}"/>
              </a:ext>
            </a:extLst>
          </p:cNvPr>
          <p:cNvSpPr txBox="1"/>
          <p:nvPr/>
        </p:nvSpPr>
        <p:spPr>
          <a:xfrm>
            <a:off x="3339101" y="256853"/>
            <a:ext cx="9164548" cy="646331"/>
          </a:xfrm>
          <a:prstGeom prst="rect">
            <a:avLst/>
          </a:prstGeom>
          <a:noFill/>
        </p:spPr>
        <p:txBody>
          <a:bodyPr wrap="square" rtlCol="0">
            <a:spAutoFit/>
          </a:bodyPr>
          <a:lstStyle/>
          <a:p>
            <a:r>
              <a:rPr lang="en-US" sz="3600" b="1" dirty="0" err="1">
                <a:solidFill>
                  <a:srgbClr val="406F70"/>
                </a:solidFill>
              </a:rPr>
              <a:t>Conociendo</a:t>
            </a:r>
            <a:r>
              <a:rPr lang="en-US" sz="3600" b="1" dirty="0">
                <a:solidFill>
                  <a:srgbClr val="406F70"/>
                </a:solidFill>
              </a:rPr>
              <a:t> la </a:t>
            </a:r>
            <a:r>
              <a:rPr lang="en-US" sz="3600" b="1" dirty="0" err="1">
                <a:solidFill>
                  <a:srgbClr val="406F70"/>
                </a:solidFill>
              </a:rPr>
              <a:t>diferencia</a:t>
            </a:r>
            <a:r>
              <a:rPr lang="en-US" sz="3600" b="1" dirty="0">
                <a:solidFill>
                  <a:srgbClr val="406F70"/>
                </a:solidFill>
              </a:rPr>
              <a:t> ...</a:t>
            </a:r>
            <a:endParaRPr lang="en-IE" sz="3600" b="1" dirty="0">
              <a:solidFill>
                <a:srgbClr val="406F70"/>
              </a:solidFill>
            </a:endParaRPr>
          </a:p>
        </p:txBody>
      </p:sp>
    </p:spTree>
    <p:extLst>
      <p:ext uri="{BB962C8B-B14F-4D97-AF65-F5344CB8AC3E}">
        <p14:creationId xmlns:p14="http://schemas.microsoft.com/office/powerpoint/2010/main" val="38363712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6DEDE0-631F-4BE9-8C39-A7B8E4F5922B}"/>
              </a:ext>
            </a:extLst>
          </p:cNvPr>
          <p:cNvSpPr>
            <a:spLocks noGrp="1"/>
          </p:cNvSpPr>
          <p:nvPr>
            <p:ph type="title"/>
          </p:nvPr>
        </p:nvSpPr>
        <p:spPr>
          <a:xfrm>
            <a:off x="839788" y="457200"/>
            <a:ext cx="9231138" cy="1045923"/>
          </a:xfrm>
        </p:spPr>
        <p:txBody>
          <a:bodyPr>
            <a:normAutofit fontScale="90000"/>
          </a:bodyPr>
          <a:lstStyle/>
          <a:p>
            <a:br>
              <a:rPr lang="es-ES" sz="3600" b="1" dirty="0">
                <a:solidFill>
                  <a:srgbClr val="406F70"/>
                </a:solidFill>
                <a:latin typeface="+mn-lt"/>
              </a:rPr>
            </a:br>
            <a:r>
              <a:rPr lang="es-ES" sz="3600" b="1" dirty="0">
                <a:solidFill>
                  <a:srgbClr val="406F70"/>
                </a:solidFill>
                <a:latin typeface="+mn-lt"/>
              </a:rPr>
              <a:t>Lo que debemos tener en cuenta ...</a:t>
            </a:r>
            <a:endParaRPr lang="en-IE" sz="3600" b="1" dirty="0">
              <a:solidFill>
                <a:srgbClr val="406F70"/>
              </a:solidFill>
              <a:latin typeface="+mn-lt"/>
            </a:endParaRPr>
          </a:p>
        </p:txBody>
      </p:sp>
      <p:pic>
        <p:nvPicPr>
          <p:cNvPr id="8" name="Picture 7">
            <a:extLst>
              <a:ext uri="{FF2B5EF4-FFF2-40B4-BE49-F238E27FC236}">
                <a16:creationId xmlns:a16="http://schemas.microsoft.com/office/drawing/2014/main" id="{9FA9EE7A-562C-4453-B58A-A03E92C91588}"/>
              </a:ext>
            </a:extLst>
          </p:cNvPr>
          <p:cNvPicPr>
            <a:picLocks noChangeAspect="1"/>
          </p:cNvPicPr>
          <p:nvPr/>
        </p:nvPicPr>
        <p:blipFill>
          <a:blip r:embed="rId2"/>
          <a:stretch>
            <a:fillRect/>
          </a:stretch>
        </p:blipFill>
        <p:spPr>
          <a:xfrm>
            <a:off x="944027" y="1821732"/>
            <a:ext cx="10408185" cy="4216617"/>
          </a:xfrm>
          <a:prstGeom prst="rect">
            <a:avLst/>
          </a:prstGeom>
        </p:spPr>
      </p:pic>
    </p:spTree>
    <p:extLst>
      <p:ext uri="{BB962C8B-B14F-4D97-AF65-F5344CB8AC3E}">
        <p14:creationId xmlns:p14="http://schemas.microsoft.com/office/powerpoint/2010/main" val="8896901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cup, sitting, table, food&#10;&#10;Description automatically generated">
            <a:extLst>
              <a:ext uri="{FF2B5EF4-FFF2-40B4-BE49-F238E27FC236}">
                <a16:creationId xmlns:a16="http://schemas.microsoft.com/office/drawing/2014/main" id="{D4D30F15-CE44-482E-B217-20B67A9AE78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243" y="302546"/>
            <a:ext cx="5066215" cy="2825215"/>
          </a:xfrm>
          <a:prstGeom prst="rect">
            <a:avLst/>
          </a:prstGeom>
          <a:ln>
            <a:noFill/>
          </a:ln>
          <a:effectLst>
            <a:softEdge rad="112500"/>
          </a:effectLst>
        </p:spPr>
      </p:pic>
      <p:pic>
        <p:nvPicPr>
          <p:cNvPr id="13" name="Picture 12" descr="A picture containing indoor, white, lamp, table&#10;&#10;Description automatically generated">
            <a:extLst>
              <a:ext uri="{FF2B5EF4-FFF2-40B4-BE49-F238E27FC236}">
                <a16:creationId xmlns:a16="http://schemas.microsoft.com/office/drawing/2014/main" id="{3BF8F607-526E-4330-A4D6-534756A96FF8}"/>
              </a:ext>
            </a:extLst>
          </p:cNvPr>
          <p:cNvPicPr>
            <a:picLocks noChangeAspect="1"/>
          </p:cNvPicPr>
          <p:nvPr/>
        </p:nvPicPr>
        <p:blipFill>
          <a:blip r:embed="rId3"/>
          <a:stretch>
            <a:fillRect/>
          </a:stretch>
        </p:blipFill>
        <p:spPr>
          <a:xfrm>
            <a:off x="6039973" y="302546"/>
            <a:ext cx="5066215" cy="2625376"/>
          </a:xfrm>
          <a:prstGeom prst="rect">
            <a:avLst/>
          </a:prstGeom>
          <a:ln>
            <a:noFill/>
          </a:ln>
          <a:effectLst>
            <a:softEdge rad="112500"/>
          </a:effectLst>
        </p:spPr>
      </p:pic>
      <p:pic>
        <p:nvPicPr>
          <p:cNvPr id="16" name="Picture 15" descr="A picture containing water, outdoor, board, beach&#10;&#10;Description automatically generated">
            <a:extLst>
              <a:ext uri="{FF2B5EF4-FFF2-40B4-BE49-F238E27FC236}">
                <a16:creationId xmlns:a16="http://schemas.microsoft.com/office/drawing/2014/main" id="{E9CDEBCD-B4FF-4AD9-8201-DAE2659A5DFE}"/>
              </a:ext>
            </a:extLst>
          </p:cNvPr>
          <p:cNvPicPr>
            <a:picLocks noChangeAspect="1"/>
          </p:cNvPicPr>
          <p:nvPr/>
        </p:nvPicPr>
        <p:blipFill>
          <a:blip r:embed="rId4"/>
          <a:stretch>
            <a:fillRect/>
          </a:stretch>
        </p:blipFill>
        <p:spPr>
          <a:xfrm>
            <a:off x="403903" y="3676040"/>
            <a:ext cx="3901211" cy="2168521"/>
          </a:xfrm>
          <a:prstGeom prst="rect">
            <a:avLst/>
          </a:prstGeom>
          <a:ln>
            <a:noFill/>
          </a:ln>
          <a:effectLst>
            <a:softEdge rad="112500"/>
          </a:effectLst>
        </p:spPr>
      </p:pic>
      <p:sp>
        <p:nvSpPr>
          <p:cNvPr id="18" name="Rectangle 17">
            <a:extLst>
              <a:ext uri="{FF2B5EF4-FFF2-40B4-BE49-F238E27FC236}">
                <a16:creationId xmlns:a16="http://schemas.microsoft.com/office/drawing/2014/main" id="{03E18294-C127-4010-922B-98E5436946D1}"/>
              </a:ext>
            </a:extLst>
          </p:cNvPr>
          <p:cNvSpPr/>
          <p:nvPr/>
        </p:nvSpPr>
        <p:spPr>
          <a:xfrm>
            <a:off x="425134" y="2905210"/>
            <a:ext cx="5041324" cy="707886"/>
          </a:xfrm>
          <a:prstGeom prst="rect">
            <a:avLst/>
          </a:prstGeom>
        </p:spPr>
        <p:txBody>
          <a:bodyPr wrap="square">
            <a:spAutoFit/>
          </a:bodyPr>
          <a:lstStyle/>
          <a:p>
            <a:pPr algn="just">
              <a:spcAft>
                <a:spcPts val="0"/>
              </a:spcAft>
            </a:pPr>
            <a:r>
              <a:rPr lang="es-ES" sz="2000" b="1" dirty="0">
                <a:solidFill>
                  <a:srgbClr val="406F70"/>
                </a:solidFill>
                <a:ea typeface="Calibri" panose="020F0502020204030204" pitchFamily="34" charset="0"/>
              </a:rPr>
              <a:t>Café GOURD - hecho de plantas de calabaza, cultivadas en un molde impreso en 3D</a:t>
            </a:r>
            <a:endParaRPr lang="en-IE" sz="2000" dirty="0">
              <a:solidFill>
                <a:srgbClr val="406F70"/>
              </a:solidFill>
              <a:ea typeface="Calibri" panose="020F0502020204030204" pitchFamily="34" charset="0"/>
            </a:endParaRPr>
          </a:p>
        </p:txBody>
      </p:sp>
      <p:sp>
        <p:nvSpPr>
          <p:cNvPr id="20" name="Rectangle 19">
            <a:extLst>
              <a:ext uri="{FF2B5EF4-FFF2-40B4-BE49-F238E27FC236}">
                <a16:creationId xmlns:a16="http://schemas.microsoft.com/office/drawing/2014/main" id="{B13917D5-36A5-4FFC-993A-F818DCA19056}"/>
              </a:ext>
            </a:extLst>
          </p:cNvPr>
          <p:cNvSpPr/>
          <p:nvPr/>
        </p:nvSpPr>
        <p:spPr>
          <a:xfrm>
            <a:off x="400243" y="5815650"/>
            <a:ext cx="4972635" cy="400110"/>
          </a:xfrm>
          <a:prstGeom prst="rect">
            <a:avLst/>
          </a:prstGeom>
        </p:spPr>
        <p:txBody>
          <a:bodyPr wrap="square">
            <a:spAutoFit/>
          </a:bodyPr>
          <a:lstStyle/>
          <a:p>
            <a:pPr algn="just">
              <a:spcAft>
                <a:spcPts val="0"/>
              </a:spcAft>
            </a:pPr>
            <a:r>
              <a:rPr lang="en-IE" sz="2000" b="1" dirty="0" err="1">
                <a:solidFill>
                  <a:srgbClr val="406F70"/>
                </a:solidFill>
                <a:latin typeface="FreeSans"/>
                <a:ea typeface="Calibri" panose="020F0502020204030204" pitchFamily="34" charset="0"/>
              </a:rPr>
              <a:t>Película</a:t>
            </a:r>
            <a:r>
              <a:rPr lang="en-IE" sz="2000" b="1" dirty="0">
                <a:solidFill>
                  <a:srgbClr val="406F70"/>
                </a:solidFill>
                <a:latin typeface="FreeSans"/>
                <a:ea typeface="Calibri" panose="020F0502020204030204" pitchFamily="34" charset="0"/>
              </a:rPr>
              <a:t> de "</a:t>
            </a:r>
            <a:r>
              <a:rPr lang="en-IE" sz="2000" b="1" dirty="0" err="1">
                <a:solidFill>
                  <a:srgbClr val="406F70"/>
                </a:solidFill>
                <a:latin typeface="FreeSans"/>
                <a:ea typeface="Calibri" panose="020F0502020204030204" pitchFamily="34" charset="0"/>
              </a:rPr>
              <a:t>plástico</a:t>
            </a:r>
            <a:r>
              <a:rPr lang="en-IE" sz="2000" b="1" dirty="0">
                <a:solidFill>
                  <a:srgbClr val="406F70"/>
                </a:solidFill>
                <a:latin typeface="FreeSans"/>
                <a:ea typeface="Calibri" panose="020F0502020204030204" pitchFamily="34" charset="0"/>
              </a:rPr>
              <a:t>" a base de </a:t>
            </a:r>
            <a:r>
              <a:rPr lang="en-IE" sz="2000" b="1" dirty="0" err="1">
                <a:solidFill>
                  <a:srgbClr val="406F70"/>
                </a:solidFill>
                <a:latin typeface="FreeSans"/>
                <a:ea typeface="Calibri" panose="020F0502020204030204" pitchFamily="34" charset="0"/>
              </a:rPr>
              <a:t>algas</a:t>
            </a:r>
            <a:r>
              <a:rPr lang="en-IE" sz="2000" b="1" dirty="0">
                <a:solidFill>
                  <a:srgbClr val="406F70"/>
                </a:solidFill>
                <a:latin typeface="FreeSans"/>
                <a:ea typeface="Calibri" panose="020F0502020204030204" pitchFamily="34" charset="0"/>
              </a:rPr>
              <a:t>.</a:t>
            </a:r>
            <a:endParaRPr lang="en-IE" dirty="0">
              <a:latin typeface="FreeSans"/>
              <a:ea typeface="Calibri" panose="020F0502020204030204" pitchFamily="34" charset="0"/>
            </a:endParaRPr>
          </a:p>
        </p:txBody>
      </p:sp>
      <p:sp>
        <p:nvSpPr>
          <p:cNvPr id="2" name="Rectángulo 1"/>
          <p:cNvSpPr/>
          <p:nvPr/>
        </p:nvSpPr>
        <p:spPr>
          <a:xfrm>
            <a:off x="6039973" y="2876384"/>
            <a:ext cx="6096000" cy="3785652"/>
          </a:xfrm>
          <a:prstGeom prst="rect">
            <a:avLst/>
          </a:prstGeom>
        </p:spPr>
        <p:txBody>
          <a:bodyPr>
            <a:spAutoFit/>
          </a:bodyPr>
          <a:lstStyle/>
          <a:p>
            <a:r>
              <a:rPr lang="es-ES" sz="2000" b="1" dirty="0">
                <a:solidFill>
                  <a:srgbClr val="406F70"/>
                </a:solidFill>
                <a:ea typeface="Calibri" panose="020F0502020204030204" pitchFamily="34" charset="0"/>
              </a:rPr>
              <a:t>Diseño ecológico: micelio</a:t>
            </a:r>
          </a:p>
          <a:p>
            <a:r>
              <a:rPr lang="es-ES" sz="2000" dirty="0">
                <a:solidFill>
                  <a:srgbClr val="406F70"/>
                </a:solidFill>
                <a:ea typeface="Calibri" panose="020F0502020204030204" pitchFamily="34" charset="0"/>
              </a:rPr>
              <a:t>En lugar de depender del petróleo, estos productos utilizan materia prima local a partir de desechos de cultivos, como cáscaras de semillas y biomasa leñosa (lo que significa que el material se puede cultivar en cualquier lugar y es 100% </a:t>
            </a:r>
            <a:r>
              <a:rPr lang="es-ES" sz="2000" dirty="0" err="1">
                <a:solidFill>
                  <a:srgbClr val="406F70"/>
                </a:solidFill>
                <a:ea typeface="Calibri" panose="020F0502020204030204" pitchFamily="34" charset="0"/>
              </a:rPr>
              <a:t>compostable</a:t>
            </a:r>
            <a:r>
              <a:rPr lang="es-ES" sz="2000" dirty="0">
                <a:solidFill>
                  <a:srgbClr val="406F70"/>
                </a:solidFill>
                <a:ea typeface="Calibri" panose="020F0502020204030204" pitchFamily="34" charset="0"/>
              </a:rPr>
              <a:t>). El micelio es la estructura de la raíz de los hongos y, como resultado, es un producto maravilloso y versátil: </a:t>
            </a:r>
            <a:r>
              <a:rPr lang="es-ES" sz="2000" dirty="0" err="1">
                <a:solidFill>
                  <a:srgbClr val="406F70"/>
                </a:solidFill>
                <a:ea typeface="Calibri" panose="020F0502020204030204" pitchFamily="34" charset="0"/>
              </a:rPr>
              <a:t>MycoFlex</a:t>
            </a:r>
            <a:r>
              <a:rPr lang="es-ES" sz="2000" dirty="0">
                <a:solidFill>
                  <a:srgbClr val="406F70"/>
                </a:solidFill>
                <a:ea typeface="Calibri" panose="020F0502020204030204" pitchFamily="34" charset="0"/>
              </a:rPr>
              <a:t> en el que, como su nombre indica, el micelio flexible proporciona alternativas sostenibles a todo, desde plásticos hasta cuero; y </a:t>
            </a:r>
            <a:r>
              <a:rPr lang="es-ES" sz="2000" dirty="0" err="1">
                <a:solidFill>
                  <a:srgbClr val="406F70"/>
                </a:solidFill>
                <a:ea typeface="Calibri" panose="020F0502020204030204" pitchFamily="34" charset="0"/>
              </a:rPr>
              <a:t>MycoComposite</a:t>
            </a:r>
            <a:r>
              <a:rPr lang="es-ES" sz="2000" dirty="0">
                <a:solidFill>
                  <a:srgbClr val="406F70"/>
                </a:solidFill>
                <a:ea typeface="Calibri" panose="020F0502020204030204" pitchFamily="34" charset="0"/>
              </a:rPr>
              <a:t> en el que el micelio sirve como material de embalaje biodegradable</a:t>
            </a:r>
          </a:p>
        </p:txBody>
      </p:sp>
    </p:spTree>
    <p:extLst>
      <p:ext uri="{BB962C8B-B14F-4D97-AF65-F5344CB8AC3E}">
        <p14:creationId xmlns:p14="http://schemas.microsoft.com/office/powerpoint/2010/main" val="114807873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7A5982F-A8A4-4180-9775-3848787B6A43}"/>
              </a:ext>
            </a:extLst>
          </p:cNvPr>
          <p:cNvSpPr>
            <a:spLocks noGrp="1"/>
          </p:cNvSpPr>
          <p:nvPr>
            <p:ph type="body" sz="quarter" idx="19"/>
          </p:nvPr>
        </p:nvSpPr>
        <p:spPr/>
        <p:txBody>
          <a:bodyPr>
            <a:normAutofit/>
          </a:bodyPr>
          <a:lstStyle/>
          <a:p>
            <a:r>
              <a:rPr lang="en-IE" b="1" dirty="0"/>
              <a:t>REDUCCIÓN DE DESPERDICIOS</a:t>
            </a:r>
          </a:p>
        </p:txBody>
      </p:sp>
      <p:sp>
        <p:nvSpPr>
          <p:cNvPr id="3" name="Text Placeholder 2">
            <a:extLst>
              <a:ext uri="{FF2B5EF4-FFF2-40B4-BE49-F238E27FC236}">
                <a16:creationId xmlns:a16="http://schemas.microsoft.com/office/drawing/2014/main" id="{1B4D0BE2-45B6-4221-8CAE-E72A94842F66}"/>
              </a:ext>
            </a:extLst>
          </p:cNvPr>
          <p:cNvSpPr>
            <a:spLocks noGrp="1"/>
          </p:cNvSpPr>
          <p:nvPr>
            <p:ph type="body" sz="quarter" idx="20"/>
          </p:nvPr>
        </p:nvSpPr>
        <p:spPr>
          <a:xfrm>
            <a:off x="586551" y="2085654"/>
            <a:ext cx="10968810" cy="3648085"/>
          </a:xfrm>
        </p:spPr>
        <p:txBody>
          <a:bodyPr/>
          <a:lstStyle/>
          <a:p>
            <a:pPr marL="342900" indent="-342900" algn="just">
              <a:buFont typeface="Arial" panose="020B0604020202020204" pitchFamily="34" charset="0"/>
              <a:buChar char="•"/>
            </a:pPr>
            <a:r>
              <a:rPr lang="es-ES" dirty="0">
                <a:solidFill>
                  <a:srgbClr val="406F70"/>
                </a:solidFill>
              </a:rPr>
              <a:t>Como ya se mencionó, las estrategias de reducción y gestión de desechos son igualmente importantes para la </a:t>
            </a:r>
            <a:r>
              <a:rPr lang="es-ES" b="1" dirty="0">
                <a:solidFill>
                  <a:srgbClr val="406F70"/>
                </a:solidFill>
              </a:rPr>
              <a:t>industria de servicios de alimentos </a:t>
            </a:r>
            <a:r>
              <a:rPr lang="es-ES" dirty="0">
                <a:solidFill>
                  <a:srgbClr val="406F70"/>
                </a:solidFill>
              </a:rPr>
              <a:t>como para para los </a:t>
            </a:r>
            <a:r>
              <a:rPr lang="es-ES" b="1" dirty="0">
                <a:solidFill>
                  <a:srgbClr val="406F70"/>
                </a:solidFill>
              </a:rPr>
              <a:t>clientes</a:t>
            </a:r>
            <a:r>
              <a:rPr lang="es-ES" dirty="0">
                <a:solidFill>
                  <a:srgbClr val="406F70"/>
                </a:solidFill>
              </a:rPr>
              <a:t> que exigen que sus proveedores sean respetuosos con el medio ambiente.</a:t>
            </a:r>
          </a:p>
          <a:p>
            <a:pPr marL="342900" indent="-342900" algn="just">
              <a:buFont typeface="Arial" panose="020B0604020202020204" pitchFamily="34" charset="0"/>
              <a:buChar char="•"/>
            </a:pPr>
            <a:r>
              <a:rPr lang="es-ES" dirty="0">
                <a:solidFill>
                  <a:srgbClr val="406F70"/>
                </a:solidFill>
              </a:rPr>
              <a:t>La </a:t>
            </a:r>
            <a:r>
              <a:rPr lang="es-ES" b="1" dirty="0">
                <a:solidFill>
                  <a:srgbClr val="406F70"/>
                </a:solidFill>
              </a:rPr>
              <a:t>reducción de fuentes </a:t>
            </a:r>
            <a:r>
              <a:rPr lang="es-ES" dirty="0">
                <a:solidFill>
                  <a:srgbClr val="406F70"/>
                </a:solidFill>
              </a:rPr>
              <a:t>o la </a:t>
            </a:r>
            <a:r>
              <a:rPr lang="es-ES" b="1" dirty="0">
                <a:solidFill>
                  <a:srgbClr val="406F70"/>
                </a:solidFill>
              </a:rPr>
              <a:t>prevención de desperdicios </a:t>
            </a:r>
            <a:r>
              <a:rPr lang="es-ES" dirty="0">
                <a:solidFill>
                  <a:srgbClr val="406F70"/>
                </a:solidFill>
              </a:rPr>
              <a:t>es la forma más efectiva de reducir el impacto ambiental de su servicio de alimentos porque evita que se creen materiales no deseados e innecesarios.</a:t>
            </a:r>
            <a:endParaRPr lang="en-IE" dirty="0"/>
          </a:p>
        </p:txBody>
      </p:sp>
    </p:spTree>
    <p:extLst>
      <p:ext uri="{BB962C8B-B14F-4D97-AF65-F5344CB8AC3E}">
        <p14:creationId xmlns:p14="http://schemas.microsoft.com/office/powerpoint/2010/main" val="13946128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06D9EA-E921-4230-AF5B-8A31B4186249}"/>
              </a:ext>
            </a:extLst>
          </p:cNvPr>
          <p:cNvPicPr>
            <a:picLocks noChangeAspect="1"/>
          </p:cNvPicPr>
          <p:nvPr/>
        </p:nvPicPr>
        <p:blipFill>
          <a:blip r:embed="rId2"/>
          <a:stretch>
            <a:fillRect/>
          </a:stretch>
        </p:blipFill>
        <p:spPr>
          <a:xfrm>
            <a:off x="8054939" y="2115160"/>
            <a:ext cx="3729519" cy="3396243"/>
          </a:xfrm>
          <a:prstGeom prst="rect">
            <a:avLst/>
          </a:prstGeom>
          <a:ln>
            <a:noFill/>
          </a:ln>
          <a:effectLst>
            <a:softEdge rad="112500"/>
          </a:effectLst>
        </p:spPr>
      </p:pic>
      <p:sp>
        <p:nvSpPr>
          <p:cNvPr id="2" name="Text Placeholder 1">
            <a:extLst>
              <a:ext uri="{FF2B5EF4-FFF2-40B4-BE49-F238E27FC236}">
                <a16:creationId xmlns:a16="http://schemas.microsoft.com/office/drawing/2014/main" id="{3FA0001A-04F4-42B8-88C3-E4E9F7969C48}"/>
              </a:ext>
            </a:extLst>
          </p:cNvPr>
          <p:cNvSpPr>
            <a:spLocks noGrp="1"/>
          </p:cNvSpPr>
          <p:nvPr>
            <p:ph type="body" sz="quarter" idx="19"/>
          </p:nvPr>
        </p:nvSpPr>
        <p:spPr/>
        <p:txBody>
          <a:bodyPr>
            <a:normAutofit fontScale="77500" lnSpcReduction="20000"/>
          </a:bodyPr>
          <a:lstStyle/>
          <a:p>
            <a:r>
              <a:rPr lang="en-IE" b="1" dirty="0"/>
              <a:t>REDUCCIÓN DE DESPERDICIOS</a:t>
            </a:r>
            <a:endParaRPr lang="es-ES" b="1" dirty="0"/>
          </a:p>
          <a:p>
            <a:r>
              <a:rPr lang="es-ES" b="1" dirty="0"/>
              <a:t>Los beneficios de una estrategia de prevención de residuos incluyen:</a:t>
            </a:r>
            <a:endParaRPr lang="en-IE" b="1" dirty="0"/>
          </a:p>
        </p:txBody>
      </p:sp>
      <p:sp>
        <p:nvSpPr>
          <p:cNvPr id="3" name="Text Placeholder 2">
            <a:extLst>
              <a:ext uri="{FF2B5EF4-FFF2-40B4-BE49-F238E27FC236}">
                <a16:creationId xmlns:a16="http://schemas.microsoft.com/office/drawing/2014/main" id="{C4161B79-F83D-449D-AA84-4A6A3BDE675B}"/>
              </a:ext>
            </a:extLst>
          </p:cNvPr>
          <p:cNvSpPr>
            <a:spLocks noGrp="1"/>
          </p:cNvSpPr>
          <p:nvPr>
            <p:ph type="body" sz="quarter" idx="20"/>
          </p:nvPr>
        </p:nvSpPr>
        <p:spPr>
          <a:xfrm>
            <a:off x="-161926" y="1721940"/>
            <a:ext cx="8363163" cy="4462524"/>
          </a:xfrm>
        </p:spPr>
        <p:txBody>
          <a:bodyPr/>
          <a:lstStyle/>
          <a:p>
            <a:pPr marL="800100" lvl="1" indent="-342900" algn="l">
              <a:buFont typeface="Arial" panose="020B0604020202020204" pitchFamily="34" charset="0"/>
              <a:buChar char="•"/>
            </a:pPr>
            <a:r>
              <a:rPr lang="es-ES" b="1" dirty="0">
                <a:solidFill>
                  <a:srgbClr val="085156"/>
                </a:solidFill>
              </a:rPr>
              <a:t>Ahorro de costos </a:t>
            </a:r>
            <a:r>
              <a:rPr lang="es-ES" dirty="0">
                <a:solidFill>
                  <a:srgbClr val="085156"/>
                </a:solidFill>
              </a:rPr>
              <a:t>por reducir la compra de alimentos </a:t>
            </a:r>
            <a:r>
              <a:rPr lang="es-ES" dirty="0" err="1">
                <a:solidFill>
                  <a:srgbClr val="085156"/>
                </a:solidFill>
              </a:rPr>
              <a:t>inecesarios</a:t>
            </a:r>
            <a:r>
              <a:rPr lang="es-ES" dirty="0">
                <a:solidFill>
                  <a:srgbClr val="085156"/>
                </a:solidFill>
              </a:rPr>
              <a:t> y sus respectivos empaques.</a:t>
            </a:r>
          </a:p>
          <a:p>
            <a:pPr marL="800100" lvl="1" indent="-342900" algn="l">
              <a:buFont typeface="Arial" panose="020B0604020202020204" pitchFamily="34" charset="0"/>
              <a:buChar char="•"/>
            </a:pPr>
            <a:r>
              <a:rPr lang="es-ES" b="1" dirty="0">
                <a:solidFill>
                  <a:srgbClr val="085156"/>
                </a:solidFill>
              </a:rPr>
              <a:t>Reducción de los impactos ambientales </a:t>
            </a:r>
            <a:r>
              <a:rPr lang="es-ES" dirty="0">
                <a:solidFill>
                  <a:srgbClr val="085156"/>
                </a:solidFill>
              </a:rPr>
              <a:t>durante el ciclo de vida de un producto, en:</a:t>
            </a:r>
          </a:p>
          <a:p>
            <a:pPr marL="1257300" lvl="2" indent="-342900" algn="l">
              <a:buFont typeface="Arial" panose="020B0604020202020204" pitchFamily="34" charset="0"/>
              <a:buChar char="•"/>
            </a:pPr>
            <a:r>
              <a:rPr lang="es-ES" dirty="0">
                <a:solidFill>
                  <a:srgbClr val="085156"/>
                </a:solidFill>
              </a:rPr>
              <a:t>Producción de alimentos y envases (incluido el uso de fertilizantes y pesticidas, contaminación del agua, contaminación del aire, uso de energía y emisiones de gases de efecto invernadero)</a:t>
            </a:r>
          </a:p>
          <a:p>
            <a:pPr marL="1257300" lvl="2" indent="-342900" algn="l">
              <a:buFont typeface="Arial" panose="020B0604020202020204" pitchFamily="34" charset="0"/>
              <a:buChar char="•"/>
            </a:pPr>
            <a:r>
              <a:rPr lang="es-ES" dirty="0">
                <a:solidFill>
                  <a:srgbClr val="085156"/>
                </a:solidFill>
              </a:rPr>
              <a:t>Transporte de alimentos y productos de desecho (incluido el uso de energía, la contaminación del aire y las emisiones de gases de efecto invernadero de los viajes en vehículo)</a:t>
            </a:r>
          </a:p>
          <a:p>
            <a:pPr marL="1257300" lvl="2" indent="-342900" algn="l">
              <a:buFont typeface="Arial" panose="020B0604020202020204" pitchFamily="34" charset="0"/>
              <a:buChar char="•"/>
            </a:pPr>
            <a:r>
              <a:rPr lang="es-ES" dirty="0">
                <a:solidFill>
                  <a:srgbClr val="085156"/>
                </a:solidFill>
              </a:rPr>
              <a:t>Eliminación (incluidas las emisiones de metano de los vertederos, la contaminación del agua).</a:t>
            </a:r>
            <a:r>
              <a:rPr lang="en-IE" b="1" dirty="0">
                <a:solidFill>
                  <a:srgbClr val="085156"/>
                </a:solidFill>
              </a:rPr>
              <a:t> </a:t>
            </a:r>
            <a:endParaRPr lang="en-IE" dirty="0">
              <a:solidFill>
                <a:srgbClr val="085156"/>
              </a:solidFill>
            </a:endParaRPr>
          </a:p>
          <a:p>
            <a:endParaRPr lang="en-IE" dirty="0"/>
          </a:p>
        </p:txBody>
      </p:sp>
    </p:spTree>
    <p:extLst>
      <p:ext uri="{BB962C8B-B14F-4D97-AF65-F5344CB8AC3E}">
        <p14:creationId xmlns:p14="http://schemas.microsoft.com/office/powerpoint/2010/main" val="4569664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EFCF89-31A1-4D0F-A25C-7A2101599244}"/>
              </a:ext>
            </a:extLst>
          </p:cNvPr>
          <p:cNvSpPr>
            <a:spLocks noGrp="1"/>
          </p:cNvSpPr>
          <p:nvPr>
            <p:ph type="body" sz="quarter" idx="19"/>
          </p:nvPr>
        </p:nvSpPr>
        <p:spPr/>
        <p:txBody>
          <a:bodyPr>
            <a:normAutofit fontScale="77500" lnSpcReduction="20000"/>
          </a:bodyPr>
          <a:lstStyle/>
          <a:p>
            <a:r>
              <a:rPr lang="es-ES" b="1" dirty="0"/>
              <a:t>REDUCCIÓN / EVITACIÓN DE RESIDUOS PLÁSTICOS ...</a:t>
            </a:r>
          </a:p>
          <a:p>
            <a:r>
              <a:rPr lang="es-ES" b="1" dirty="0"/>
              <a:t>Qué puede hacer la industria de servicios alimentarios para ayudar:</a:t>
            </a:r>
            <a:endParaRPr lang="en-IE" b="1" dirty="0"/>
          </a:p>
        </p:txBody>
      </p:sp>
      <p:sp>
        <p:nvSpPr>
          <p:cNvPr id="3" name="Text Placeholder 2">
            <a:extLst>
              <a:ext uri="{FF2B5EF4-FFF2-40B4-BE49-F238E27FC236}">
                <a16:creationId xmlns:a16="http://schemas.microsoft.com/office/drawing/2014/main" id="{4FA4874A-213F-42DC-96AE-8492C15CC0FF}"/>
              </a:ext>
            </a:extLst>
          </p:cNvPr>
          <p:cNvSpPr>
            <a:spLocks noGrp="1"/>
          </p:cNvSpPr>
          <p:nvPr>
            <p:ph type="body" sz="quarter" idx="20"/>
          </p:nvPr>
        </p:nvSpPr>
        <p:spPr>
          <a:xfrm>
            <a:off x="706294" y="2052595"/>
            <a:ext cx="11485706" cy="3230383"/>
          </a:xfrm>
        </p:spPr>
        <p:txBody>
          <a:bodyPr/>
          <a:lstStyle/>
          <a:p>
            <a:r>
              <a:rPr lang="es-ES" b="1" dirty="0">
                <a:solidFill>
                  <a:srgbClr val="085156"/>
                </a:solidFill>
              </a:rPr>
              <a:t>Incluir una política de compras basada en la reducción de envases también ayudará a alcanzar los objetivos de reducción y ahorro de costes:</a:t>
            </a:r>
            <a:endParaRPr lang="es-ES" dirty="0">
              <a:solidFill>
                <a:srgbClr val="085156"/>
              </a:solidFill>
            </a:endParaRPr>
          </a:p>
          <a:p>
            <a:pPr marL="342900" indent="-342900">
              <a:buFont typeface="Arial" panose="020B0604020202020204" pitchFamily="34" charset="0"/>
              <a:buChar char="•"/>
            </a:pPr>
            <a:r>
              <a:rPr lang="es-ES" dirty="0">
                <a:solidFill>
                  <a:srgbClr val="085156"/>
                </a:solidFill>
              </a:rPr>
              <a:t>Compra de productos en envases retornables</a:t>
            </a:r>
          </a:p>
          <a:p>
            <a:pPr marL="342900" indent="-342900">
              <a:buFont typeface="Arial" panose="020B0604020202020204" pitchFamily="34" charset="0"/>
              <a:buChar char="•"/>
            </a:pPr>
            <a:r>
              <a:rPr lang="es-ES" dirty="0">
                <a:solidFill>
                  <a:srgbClr val="085156"/>
                </a:solidFill>
              </a:rPr>
              <a:t>Compra de suministros de contenedores reciclables</a:t>
            </a:r>
          </a:p>
          <a:p>
            <a:pPr marL="342900" indent="-342900">
              <a:buFont typeface="Arial" panose="020B0604020202020204" pitchFamily="34" charset="0"/>
              <a:buChar char="•"/>
            </a:pPr>
            <a:r>
              <a:rPr lang="es-ES" dirty="0">
                <a:solidFill>
                  <a:srgbClr val="085156"/>
                </a:solidFill>
              </a:rPr>
              <a:t>Compra suministros de cadena corta y evita los envases de plástico</a:t>
            </a:r>
          </a:p>
          <a:p>
            <a:pPr marL="342900" indent="-342900">
              <a:buFont typeface="Arial" panose="020B0604020202020204" pitchFamily="34" charset="0"/>
              <a:buChar char="•"/>
            </a:pPr>
            <a:r>
              <a:rPr lang="es-ES" dirty="0">
                <a:solidFill>
                  <a:srgbClr val="085156"/>
                </a:solidFill>
              </a:rPr>
              <a:t>Seleccione utensilios de servicio reutilizables o </a:t>
            </a:r>
            <a:r>
              <a:rPr lang="es-ES" dirty="0" err="1">
                <a:solidFill>
                  <a:srgbClr val="085156"/>
                </a:solidFill>
              </a:rPr>
              <a:t>compostables</a:t>
            </a:r>
            <a:r>
              <a:rPr lang="es-ES" dirty="0">
                <a:solidFill>
                  <a:srgbClr val="085156"/>
                </a:solidFill>
              </a:rPr>
              <a:t> en lugar de desechables: cubiertos, agitadores, etc.</a:t>
            </a:r>
          </a:p>
          <a:p>
            <a:pPr marL="342900" indent="-342900">
              <a:buFont typeface="Arial" panose="020B0604020202020204" pitchFamily="34" charset="0"/>
              <a:buChar char="•"/>
            </a:pPr>
            <a:r>
              <a:rPr lang="es-ES" dirty="0">
                <a:solidFill>
                  <a:srgbClr val="085156"/>
                </a:solidFill>
              </a:rPr>
              <a:t>Anime a sus clientes a traer sus propios recipientes o bolsas</a:t>
            </a:r>
            <a:endParaRPr lang="en-IE" dirty="0"/>
          </a:p>
        </p:txBody>
      </p:sp>
    </p:spTree>
    <p:extLst>
      <p:ext uri="{BB962C8B-B14F-4D97-AF65-F5344CB8AC3E}">
        <p14:creationId xmlns:p14="http://schemas.microsoft.com/office/powerpoint/2010/main" val="10770410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0EBE282-A43A-44FE-BF0F-1D73464ED8F5}"/>
              </a:ext>
            </a:extLst>
          </p:cNvPr>
          <p:cNvSpPr>
            <a:spLocks noGrp="1"/>
          </p:cNvSpPr>
          <p:nvPr>
            <p:ph type="body" sz="quarter" idx="19"/>
          </p:nvPr>
        </p:nvSpPr>
        <p:spPr/>
        <p:txBody>
          <a:bodyPr>
            <a:normAutofit lnSpcReduction="10000"/>
          </a:bodyPr>
          <a:lstStyle/>
          <a:p>
            <a:r>
              <a:rPr lang="en-IE" b="1" dirty="0"/>
              <a:t>REDUCCIÓN DE RESIDUOS PLÁSTICOS</a:t>
            </a:r>
            <a:endParaRPr lang="es-ES" b="1" dirty="0"/>
          </a:p>
          <a:p>
            <a:r>
              <a:rPr lang="es-ES" b="1" dirty="0"/>
              <a:t>Los sentimientos de los consumidores ...</a:t>
            </a:r>
            <a:endParaRPr lang="en-IE" b="1" dirty="0"/>
          </a:p>
        </p:txBody>
      </p:sp>
      <p:sp>
        <p:nvSpPr>
          <p:cNvPr id="3" name="Text Placeholder 2">
            <a:extLst>
              <a:ext uri="{FF2B5EF4-FFF2-40B4-BE49-F238E27FC236}">
                <a16:creationId xmlns:a16="http://schemas.microsoft.com/office/drawing/2014/main" id="{7F25B448-3F4A-4879-A365-3E020CCE907D}"/>
              </a:ext>
            </a:extLst>
          </p:cNvPr>
          <p:cNvSpPr>
            <a:spLocks noGrp="1"/>
          </p:cNvSpPr>
          <p:nvPr>
            <p:ph type="body" sz="quarter" idx="20"/>
          </p:nvPr>
        </p:nvSpPr>
        <p:spPr>
          <a:xfrm>
            <a:off x="586551" y="2198670"/>
            <a:ext cx="10968810" cy="3535069"/>
          </a:xfrm>
        </p:spPr>
        <p:txBody>
          <a:bodyPr/>
          <a:lstStyle/>
          <a:p>
            <a:pPr algn="just"/>
            <a:r>
              <a:rPr lang="es-ES" dirty="0">
                <a:solidFill>
                  <a:srgbClr val="085156"/>
                </a:solidFill>
              </a:rPr>
              <a:t>Muchos consumidores europeos están frustrados con los niveles actuales de envasado de alimentos. En una encuesta realizada por el organismo de control del consumidor del Reino Unido `` </a:t>
            </a:r>
            <a:r>
              <a:rPr lang="es-ES" dirty="0" err="1">
                <a:solidFill>
                  <a:srgbClr val="085156"/>
                </a:solidFill>
              </a:rPr>
              <a:t>Which</a:t>
            </a:r>
            <a:r>
              <a:rPr lang="es-ES" dirty="0">
                <a:solidFill>
                  <a:srgbClr val="085156"/>
                </a:solidFill>
              </a:rPr>
              <a:t>? '', El 94% de los encuestados estuvo de acuerdo en que los fabricantes y los supermercados deberían actuar para reducir la cantidad de envases utilizados en sus productos, el 54% dijo que intentan comprar productos que no estén empaquetados en exceso y El 23% informó que el exceso de empaque es una razón para evitar comprar un producto.</a:t>
            </a:r>
          </a:p>
          <a:p>
            <a:pPr algn="just"/>
            <a:r>
              <a:rPr lang="en-IE" sz="1200" dirty="0">
                <a:solidFill>
                  <a:srgbClr val="085156"/>
                </a:solidFill>
              </a:rPr>
              <a:t>(Which?, Which? unwraps packaging in supermarkets, in Which? Magazine. 2011, Which?: London, UK)</a:t>
            </a:r>
            <a:endParaRPr lang="en-IE" dirty="0">
              <a:solidFill>
                <a:srgbClr val="085156"/>
              </a:solidFill>
            </a:endParaRPr>
          </a:p>
          <a:p>
            <a:r>
              <a:rPr lang="en-IE" sz="3200" b="1" dirty="0" err="1">
                <a:solidFill>
                  <a:srgbClr val="F5C05B"/>
                </a:solidFill>
              </a:rPr>
              <a:t>Recuerda</a:t>
            </a:r>
            <a:r>
              <a:rPr lang="en-IE" sz="3200" b="1" dirty="0">
                <a:solidFill>
                  <a:srgbClr val="F5C05B"/>
                </a:solidFill>
              </a:rPr>
              <a:t>: </a:t>
            </a:r>
          </a:p>
          <a:p>
            <a:r>
              <a:rPr lang="es-ES" sz="3200" b="1" dirty="0">
                <a:solidFill>
                  <a:srgbClr val="F5C05B"/>
                </a:solidFill>
              </a:rPr>
              <a:t>El embalaje más ecológico = sin embalaje</a:t>
            </a:r>
            <a:endParaRPr lang="en-IE" dirty="0"/>
          </a:p>
        </p:txBody>
      </p:sp>
    </p:spTree>
    <p:extLst>
      <p:ext uri="{BB962C8B-B14F-4D97-AF65-F5344CB8AC3E}">
        <p14:creationId xmlns:p14="http://schemas.microsoft.com/office/powerpoint/2010/main" val="14142869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F77BAB1-961E-45B0-8599-1A4A7AD94CA1}"/>
              </a:ext>
            </a:extLst>
          </p:cNvPr>
          <p:cNvSpPr>
            <a:spLocks noGrp="1"/>
          </p:cNvSpPr>
          <p:nvPr>
            <p:ph type="body" sz="quarter" idx="19"/>
          </p:nvPr>
        </p:nvSpPr>
        <p:spPr>
          <a:xfrm>
            <a:off x="586551" y="2268012"/>
            <a:ext cx="11018898" cy="631600"/>
          </a:xfrm>
        </p:spPr>
        <p:txBody>
          <a:bodyPr>
            <a:normAutofit fontScale="77500" lnSpcReduction="20000"/>
          </a:bodyPr>
          <a:lstStyle/>
          <a:p>
            <a:r>
              <a:rPr lang="es-ES" dirty="0"/>
              <a:t>Un caso de estudio para mostrar cómo se pueden evitar los envases:</a:t>
            </a:r>
            <a:endParaRPr lang="en-IE" dirty="0"/>
          </a:p>
        </p:txBody>
      </p:sp>
      <p:sp>
        <p:nvSpPr>
          <p:cNvPr id="3" name="Text Placeholder 2">
            <a:extLst>
              <a:ext uri="{FF2B5EF4-FFF2-40B4-BE49-F238E27FC236}">
                <a16:creationId xmlns:a16="http://schemas.microsoft.com/office/drawing/2014/main" id="{5F3928A8-E431-49BA-B8DD-74CEFD3FA2FB}"/>
              </a:ext>
            </a:extLst>
          </p:cNvPr>
          <p:cNvSpPr>
            <a:spLocks noGrp="1"/>
          </p:cNvSpPr>
          <p:nvPr>
            <p:ph type="body" sz="quarter" idx="20"/>
          </p:nvPr>
        </p:nvSpPr>
        <p:spPr>
          <a:xfrm>
            <a:off x="586551" y="2897470"/>
            <a:ext cx="10968810" cy="2370221"/>
          </a:xfrm>
        </p:spPr>
        <p:txBody>
          <a:bodyPr/>
          <a:lstStyle/>
          <a:p>
            <a:pPr algn="just">
              <a:lnSpc>
                <a:spcPct val="107000"/>
              </a:lnSpc>
            </a:pPr>
            <a:r>
              <a:rPr lang="es-ES" dirty="0">
                <a:solidFill>
                  <a:srgbClr val="406F70"/>
                </a:solidFill>
                <a:latin typeface="Calibri" panose="020F0502020204030204" pitchFamily="34" charset="0"/>
                <a:ea typeface="Calibri" panose="020F0502020204030204" pitchFamily="34" charset="0"/>
                <a:cs typeface="Times New Roman" panose="02020603050405020304" pitchFamily="18" charset="0"/>
              </a:rPr>
              <a:t>Estas máquinas expendedoras de la región vasca ofrecen a los consumidores una nueva forma de comprar leche fresca y productos lácteos. Estas máquinas están empoderando a la comunidad para elegir la calidad y la cantidad que desean. Las máquinas expendedoras también eliminan el embalaje, ya que los clientes proporcionan sus propios receptáculos. La cadena de suministro corta y la venta directa reducen los costos y significa que los agricultores locales se volverán más sostenibles.</a:t>
            </a:r>
          </a:p>
          <a:p>
            <a:pPr algn="just">
              <a:lnSpc>
                <a:spcPct val="107000"/>
              </a:lnSpc>
            </a:pPr>
            <a:r>
              <a:rPr lang="en-US" sz="1800" b="1" dirty="0">
                <a:solidFill>
                  <a:srgbClr val="085156"/>
                </a:solidFill>
                <a:effectLst/>
                <a:highlight>
                  <a:srgbClr val="F5C05B"/>
                </a:highlight>
                <a:latin typeface="Calibri" panose="020F0502020204030204" pitchFamily="34" charset="0"/>
                <a:ea typeface="Calibri" panose="020F0502020204030204" pitchFamily="34" charset="0"/>
                <a:cs typeface="Times New Roman" panose="02020603050405020304" pitchFamily="18" charset="0"/>
              </a:rPr>
              <a:t>VISIT</a:t>
            </a:r>
            <a:r>
              <a:rPr lang="en-US" sz="1800" b="1" dirty="0">
                <a:solidFill>
                  <a:srgbClr val="085156"/>
                </a:solidFill>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a:solidFill>
                  <a:srgbClr val="085156"/>
                </a:solidFill>
                <a:effectLst/>
                <a:latin typeface="Calibri" panose="020F0502020204030204" pitchFamily="34" charset="0"/>
                <a:ea typeface="Calibri" panose="020F0502020204030204" pitchFamily="34" charset="0"/>
                <a:cs typeface="Times New Roman" panose="02020603050405020304" pitchFamily="18" charset="0"/>
                <a:hlinkClick r:id="rId2"/>
              </a:rPr>
              <a:t>https://www.foodinnovation.how/wp-content/uploads/2021/08/83-Organic-Dairy-Vending-Machines.pdf</a:t>
            </a:r>
            <a:endParaRPr lang="en-US" sz="1800" b="1" dirty="0">
              <a:solidFill>
                <a:srgbClr val="085156"/>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pPr>
            <a:endParaRPr lang="en-IE" sz="1800" dirty="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pic>
        <p:nvPicPr>
          <p:cNvPr id="5" name="Picture 4" descr="Diagram&#10;&#10;Description automatically generated">
            <a:extLst>
              <a:ext uri="{FF2B5EF4-FFF2-40B4-BE49-F238E27FC236}">
                <a16:creationId xmlns:a16="http://schemas.microsoft.com/office/drawing/2014/main" id="{D05369F7-7222-4B16-85A6-4F4802E2C5DF}"/>
              </a:ext>
            </a:extLst>
          </p:cNvPr>
          <p:cNvPicPr>
            <a:picLocks noChangeAspect="1"/>
          </p:cNvPicPr>
          <p:nvPr/>
        </p:nvPicPr>
        <p:blipFill>
          <a:blip r:embed="rId3"/>
          <a:stretch>
            <a:fillRect/>
          </a:stretch>
        </p:blipFill>
        <p:spPr>
          <a:xfrm>
            <a:off x="202619" y="185013"/>
            <a:ext cx="6709024" cy="2128044"/>
          </a:xfrm>
          <a:prstGeom prst="rect">
            <a:avLst/>
          </a:prstGeom>
        </p:spPr>
      </p:pic>
      <p:pic>
        <p:nvPicPr>
          <p:cNvPr id="6" name="Picture 5">
            <a:extLst>
              <a:ext uri="{FF2B5EF4-FFF2-40B4-BE49-F238E27FC236}">
                <a16:creationId xmlns:a16="http://schemas.microsoft.com/office/drawing/2014/main" id="{A1796B77-A47E-4EF8-BB4E-5DA640E399C7}"/>
              </a:ext>
            </a:extLst>
          </p:cNvPr>
          <p:cNvPicPr>
            <a:picLocks noChangeAspect="1"/>
          </p:cNvPicPr>
          <p:nvPr/>
        </p:nvPicPr>
        <p:blipFill>
          <a:blip r:embed="rId4"/>
          <a:stretch>
            <a:fillRect/>
          </a:stretch>
        </p:blipFill>
        <p:spPr>
          <a:xfrm>
            <a:off x="8060299" y="548549"/>
            <a:ext cx="3158002" cy="536494"/>
          </a:xfrm>
          <a:prstGeom prst="rect">
            <a:avLst/>
          </a:prstGeom>
        </p:spPr>
      </p:pic>
    </p:spTree>
    <p:extLst>
      <p:ext uri="{BB962C8B-B14F-4D97-AF65-F5344CB8AC3E}">
        <p14:creationId xmlns:p14="http://schemas.microsoft.com/office/powerpoint/2010/main" val="167123400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C3B1C4B-5854-4749-BED4-043FEFD430D1}"/>
              </a:ext>
            </a:extLst>
          </p:cNvPr>
          <p:cNvSpPr>
            <a:spLocks noGrp="1"/>
          </p:cNvSpPr>
          <p:nvPr>
            <p:ph type="body" sz="quarter" idx="19"/>
          </p:nvPr>
        </p:nvSpPr>
        <p:spPr/>
        <p:txBody>
          <a:bodyPr/>
          <a:lstStyle/>
          <a:p>
            <a:r>
              <a:rPr lang="es-ES" b="1" dirty="0"/>
              <a:t>ACTIVIDAD ... El camino a seguir</a:t>
            </a:r>
            <a:endParaRPr lang="en-IE" dirty="0"/>
          </a:p>
        </p:txBody>
      </p:sp>
      <p:sp>
        <p:nvSpPr>
          <p:cNvPr id="3" name="Text Placeholder 2">
            <a:extLst>
              <a:ext uri="{FF2B5EF4-FFF2-40B4-BE49-F238E27FC236}">
                <a16:creationId xmlns:a16="http://schemas.microsoft.com/office/drawing/2014/main" id="{9A0C9952-EB1D-4099-BC9D-3EF4807A5CF0}"/>
              </a:ext>
            </a:extLst>
          </p:cNvPr>
          <p:cNvSpPr>
            <a:spLocks noGrp="1"/>
          </p:cNvSpPr>
          <p:nvPr>
            <p:ph type="body" sz="quarter" idx="20"/>
          </p:nvPr>
        </p:nvSpPr>
        <p:spPr/>
        <p:txBody>
          <a:bodyPr/>
          <a:lstStyle/>
          <a:p>
            <a:r>
              <a:rPr lang="en-IE" b="1" dirty="0" err="1">
                <a:solidFill>
                  <a:srgbClr val="406F70"/>
                </a:solidFill>
              </a:rPr>
              <a:t>Análisis</a:t>
            </a:r>
            <a:r>
              <a:rPr lang="en-IE" b="1" dirty="0">
                <a:solidFill>
                  <a:srgbClr val="406F70"/>
                </a:solidFill>
              </a:rPr>
              <a:t> de </a:t>
            </a:r>
            <a:r>
              <a:rPr lang="en-IE" b="1" dirty="0" err="1">
                <a:solidFill>
                  <a:srgbClr val="406F70"/>
                </a:solidFill>
              </a:rPr>
              <a:t>costo-beneficio</a:t>
            </a:r>
            <a:r>
              <a:rPr lang="en-IE" b="1" dirty="0">
                <a:solidFill>
                  <a:srgbClr val="406F70"/>
                </a:solidFill>
              </a:rPr>
              <a:t>: </a:t>
            </a:r>
            <a:r>
              <a:rPr lang="en-IE" b="1" dirty="0" err="1">
                <a:solidFill>
                  <a:srgbClr val="406F70"/>
                </a:solidFill>
              </a:rPr>
              <a:t>actividad</a:t>
            </a:r>
            <a:endParaRPr lang="es-ES" dirty="0"/>
          </a:p>
          <a:p>
            <a:r>
              <a:rPr lang="es-ES" dirty="0"/>
              <a:t>Piense en su servicio y en lo que ofrece: ¿cómo podría un servicio de traer el suyo propio permitirle ahorrar embalaje y dinero?</a:t>
            </a:r>
          </a:p>
          <a:p>
            <a:endParaRPr lang="en-IE" dirty="0"/>
          </a:p>
          <a:p>
            <a:r>
              <a:rPr lang="en-IE" b="1" dirty="0" err="1">
                <a:solidFill>
                  <a:srgbClr val="406F70"/>
                </a:solidFill>
              </a:rPr>
              <a:t>Seguir</a:t>
            </a:r>
            <a:r>
              <a:rPr lang="en-IE" b="1" dirty="0">
                <a:solidFill>
                  <a:srgbClr val="406F70"/>
                </a:solidFill>
              </a:rPr>
              <a:t> la </a:t>
            </a:r>
            <a:r>
              <a:rPr lang="en-IE" b="1" dirty="0" err="1">
                <a:solidFill>
                  <a:srgbClr val="406F70"/>
                </a:solidFill>
              </a:rPr>
              <a:t>nueva</a:t>
            </a:r>
            <a:r>
              <a:rPr lang="en-IE" b="1" dirty="0">
                <a:solidFill>
                  <a:srgbClr val="406F70"/>
                </a:solidFill>
              </a:rPr>
              <a:t> </a:t>
            </a:r>
            <a:r>
              <a:rPr lang="en-IE" b="1" dirty="0" err="1">
                <a:solidFill>
                  <a:srgbClr val="406F70"/>
                </a:solidFill>
              </a:rPr>
              <a:t>legislación</a:t>
            </a:r>
            <a:r>
              <a:rPr lang="en-IE" dirty="0"/>
              <a:t>: Pronto </a:t>
            </a:r>
            <a:r>
              <a:rPr lang="en-IE" dirty="0" err="1"/>
              <a:t>será</a:t>
            </a:r>
            <a:r>
              <a:rPr lang="en-IE" dirty="0"/>
              <a:t> </a:t>
            </a:r>
            <a:r>
              <a:rPr lang="en-IE" dirty="0" err="1"/>
              <a:t>obligatorio</a:t>
            </a:r>
            <a:endParaRPr lang="en-IE" dirty="0"/>
          </a:p>
          <a:p>
            <a:r>
              <a:rPr lang="en-IE" dirty="0">
                <a:hlinkClick r:id="rId2"/>
              </a:rPr>
              <a:t>https://www.irishtimes.com/news/environment/reuse-repair-recycle-circular-economy-legislation-set-to-have-huge-impact-1.4597151</a:t>
            </a:r>
            <a:endParaRPr lang="en-IE" dirty="0"/>
          </a:p>
          <a:p>
            <a:endParaRPr lang="en-IE" dirty="0"/>
          </a:p>
          <a:p>
            <a:r>
              <a:rPr lang="en-IE" b="1" dirty="0"/>
              <a:t> </a:t>
            </a:r>
            <a:endParaRPr lang="en-IE" dirty="0"/>
          </a:p>
          <a:p>
            <a:endParaRPr lang="en-IE" dirty="0"/>
          </a:p>
        </p:txBody>
      </p:sp>
    </p:spTree>
    <p:extLst>
      <p:ext uri="{BB962C8B-B14F-4D97-AF65-F5344CB8AC3E}">
        <p14:creationId xmlns:p14="http://schemas.microsoft.com/office/powerpoint/2010/main" val="1361103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AF505E-EA8F-4D8D-8877-7B34AF019222}"/>
              </a:ext>
            </a:extLst>
          </p:cNvPr>
          <p:cNvSpPr>
            <a:spLocks noGrp="1"/>
          </p:cNvSpPr>
          <p:nvPr>
            <p:ph type="body" sz="quarter" idx="14"/>
          </p:nvPr>
        </p:nvSpPr>
        <p:spPr>
          <a:xfrm>
            <a:off x="9480342" y="3756675"/>
            <a:ext cx="892039" cy="1047536"/>
          </a:xfrm>
        </p:spPr>
        <p:txBody>
          <a:bodyPr>
            <a:normAutofit fontScale="85000" lnSpcReduction="20000"/>
          </a:bodyPr>
          <a:lstStyle/>
          <a:p>
            <a:endParaRPr lang="en-US" dirty="0"/>
          </a:p>
        </p:txBody>
      </p:sp>
      <p:sp>
        <p:nvSpPr>
          <p:cNvPr id="4" name="Text Placeholder 3">
            <a:extLst>
              <a:ext uri="{FF2B5EF4-FFF2-40B4-BE49-F238E27FC236}">
                <a16:creationId xmlns:a16="http://schemas.microsoft.com/office/drawing/2014/main" id="{6D6AE159-4C8C-41F6-9118-8609BBBB46DE}"/>
              </a:ext>
            </a:extLst>
          </p:cNvPr>
          <p:cNvSpPr>
            <a:spLocks noGrp="1"/>
          </p:cNvSpPr>
          <p:nvPr>
            <p:ph type="body" sz="quarter" idx="15"/>
          </p:nvPr>
        </p:nvSpPr>
        <p:spPr>
          <a:xfrm>
            <a:off x="2123653" y="1157815"/>
            <a:ext cx="2613204" cy="1221666"/>
          </a:xfrm>
        </p:spPr>
        <p:txBody>
          <a:bodyPr>
            <a:normAutofit fontScale="92500" lnSpcReduction="10000"/>
          </a:bodyPr>
          <a:lstStyle/>
          <a:p>
            <a:endParaRPr lang="en-US" dirty="0"/>
          </a:p>
        </p:txBody>
      </p:sp>
      <p:sp>
        <p:nvSpPr>
          <p:cNvPr id="2" name="Text Placeholder 1">
            <a:extLst>
              <a:ext uri="{FF2B5EF4-FFF2-40B4-BE49-F238E27FC236}">
                <a16:creationId xmlns:a16="http://schemas.microsoft.com/office/drawing/2014/main" id="{C758C742-CDBF-4E89-A654-7FC935D3FCE9}"/>
              </a:ext>
            </a:extLst>
          </p:cNvPr>
          <p:cNvSpPr>
            <a:spLocks noGrp="1"/>
          </p:cNvSpPr>
          <p:nvPr>
            <p:ph type="body" sz="quarter" idx="13"/>
          </p:nvPr>
        </p:nvSpPr>
        <p:spPr>
          <a:xfrm>
            <a:off x="2341913" y="1434397"/>
            <a:ext cx="7901544" cy="2846046"/>
          </a:xfrm>
        </p:spPr>
        <p:txBody>
          <a:bodyPr>
            <a:noAutofit/>
          </a:bodyPr>
          <a:lstStyle/>
          <a:p>
            <a:endParaRPr lang="en-IE" sz="2800" dirty="0">
              <a:ea typeface="+mn-lt"/>
              <a:cs typeface="+mn-lt"/>
            </a:endParaRPr>
          </a:p>
          <a:p>
            <a:r>
              <a:rPr lang="en-IE" sz="2800" dirty="0" err="1">
                <a:ea typeface="+mn-lt"/>
                <a:cs typeface="+mn-lt"/>
              </a:rPr>
              <a:t>Vivir</a:t>
            </a:r>
            <a:r>
              <a:rPr lang="en-IE" sz="2800" dirty="0">
                <a:ea typeface="+mn-lt"/>
                <a:cs typeface="+mn-lt"/>
              </a:rPr>
              <a:t> </a:t>
            </a:r>
            <a:r>
              <a:rPr lang="en-IE" sz="2800" dirty="0" err="1">
                <a:ea typeface="+mn-lt"/>
                <a:cs typeface="+mn-lt"/>
              </a:rPr>
              <a:t>bien</a:t>
            </a:r>
            <a:r>
              <a:rPr lang="en-IE" sz="2800" dirty="0">
                <a:ea typeface="+mn-lt"/>
                <a:cs typeface="+mn-lt"/>
              </a:rPr>
              <a:t> </a:t>
            </a:r>
            <a:r>
              <a:rPr lang="en-IE" sz="2800" dirty="0" err="1">
                <a:ea typeface="+mn-lt"/>
                <a:cs typeface="+mn-lt"/>
              </a:rPr>
              <a:t>dentro</a:t>
            </a:r>
            <a:r>
              <a:rPr lang="en-IE" sz="2800" dirty="0">
                <a:ea typeface="+mn-lt"/>
                <a:cs typeface="+mn-lt"/>
              </a:rPr>
              <a:t> de los </a:t>
            </a:r>
            <a:r>
              <a:rPr lang="en-IE" sz="2800" dirty="0" err="1">
                <a:ea typeface="+mn-lt"/>
                <a:cs typeface="+mn-lt"/>
              </a:rPr>
              <a:t>límites</a:t>
            </a:r>
            <a:r>
              <a:rPr lang="en-IE" sz="2800" dirty="0">
                <a:ea typeface="+mn-lt"/>
                <a:cs typeface="+mn-lt"/>
              </a:rPr>
              <a:t> </a:t>
            </a:r>
            <a:r>
              <a:rPr lang="en-IE" sz="2800" dirty="0" err="1">
                <a:ea typeface="+mn-lt"/>
                <a:cs typeface="+mn-lt"/>
              </a:rPr>
              <a:t>ecológicos</a:t>
            </a:r>
            <a:r>
              <a:rPr lang="en-IE" sz="2800" dirty="0">
                <a:ea typeface="+mn-lt"/>
                <a:cs typeface="+mn-lt"/>
              </a:rPr>
              <a:t> </a:t>
            </a:r>
            <a:r>
              <a:rPr lang="en-IE" sz="2800" dirty="0" err="1">
                <a:ea typeface="+mn-lt"/>
                <a:cs typeface="+mn-lt"/>
              </a:rPr>
              <a:t>requerirá</a:t>
            </a:r>
            <a:r>
              <a:rPr lang="en-IE" sz="2800" dirty="0">
                <a:ea typeface="+mn-lt"/>
                <a:cs typeface="+mn-lt"/>
              </a:rPr>
              <a:t> </a:t>
            </a:r>
            <a:r>
              <a:rPr lang="en-IE" sz="2800" dirty="0" err="1">
                <a:ea typeface="+mn-lt"/>
                <a:cs typeface="+mn-lt"/>
              </a:rPr>
              <a:t>transiciones</a:t>
            </a:r>
            <a:r>
              <a:rPr lang="en-IE" sz="2800" dirty="0">
                <a:ea typeface="+mn-lt"/>
                <a:cs typeface="+mn-lt"/>
              </a:rPr>
              <a:t> </a:t>
            </a:r>
            <a:r>
              <a:rPr lang="en-IE" sz="2800" dirty="0" err="1">
                <a:ea typeface="+mn-lt"/>
                <a:cs typeface="+mn-lt"/>
              </a:rPr>
              <a:t>fundamentales</a:t>
            </a:r>
            <a:r>
              <a:rPr lang="en-IE" sz="2800" dirty="0">
                <a:ea typeface="+mn-lt"/>
                <a:cs typeface="+mn-lt"/>
              </a:rPr>
              <a:t> </a:t>
            </a:r>
            <a:r>
              <a:rPr lang="en-IE" sz="2800" dirty="0" err="1">
                <a:ea typeface="+mn-lt"/>
                <a:cs typeface="+mn-lt"/>
              </a:rPr>
              <a:t>en</a:t>
            </a:r>
            <a:r>
              <a:rPr lang="en-IE" sz="2800" dirty="0">
                <a:ea typeface="+mn-lt"/>
                <a:cs typeface="+mn-lt"/>
              </a:rPr>
              <a:t> los </a:t>
            </a:r>
            <a:r>
              <a:rPr lang="en-IE" sz="2800" dirty="0" err="1">
                <a:ea typeface="+mn-lt"/>
                <a:cs typeface="+mn-lt"/>
              </a:rPr>
              <a:t>sistemas</a:t>
            </a:r>
            <a:r>
              <a:rPr lang="en-IE" sz="2800" dirty="0">
                <a:ea typeface="+mn-lt"/>
                <a:cs typeface="+mn-lt"/>
              </a:rPr>
              <a:t> </a:t>
            </a:r>
            <a:r>
              <a:rPr lang="en-IE" sz="2800" dirty="0" err="1">
                <a:ea typeface="+mn-lt"/>
                <a:cs typeface="+mn-lt"/>
              </a:rPr>
              <a:t>sociales</a:t>
            </a:r>
            <a:r>
              <a:rPr lang="en-IE" sz="2800" dirty="0">
                <a:ea typeface="+mn-lt"/>
                <a:cs typeface="+mn-lt"/>
              </a:rPr>
              <a:t> de </a:t>
            </a:r>
            <a:r>
              <a:rPr lang="en-IE" sz="2800" dirty="0" err="1">
                <a:ea typeface="+mn-lt"/>
                <a:cs typeface="+mn-lt"/>
              </a:rPr>
              <a:t>producción</a:t>
            </a:r>
            <a:r>
              <a:rPr lang="en-IE" sz="2800" dirty="0">
                <a:ea typeface="+mn-lt"/>
                <a:cs typeface="+mn-lt"/>
              </a:rPr>
              <a:t> y consume, </a:t>
            </a:r>
            <a:r>
              <a:rPr lang="en-IE" sz="2800" dirty="0" err="1">
                <a:ea typeface="+mn-lt"/>
                <a:cs typeface="+mn-lt"/>
              </a:rPr>
              <a:t>que</a:t>
            </a:r>
            <a:r>
              <a:rPr lang="en-IE" sz="2800" dirty="0">
                <a:ea typeface="+mn-lt"/>
                <a:cs typeface="+mn-lt"/>
              </a:rPr>
              <a:t> son la causa fundamental de los </a:t>
            </a:r>
            <a:r>
              <a:rPr lang="en-IE" sz="2800" dirty="0" err="1">
                <a:ea typeface="+mn-lt"/>
                <a:cs typeface="+mn-lt"/>
              </a:rPr>
              <a:t>cambios</a:t>
            </a:r>
            <a:r>
              <a:rPr lang="en-IE" sz="2800" dirty="0">
                <a:ea typeface="+mn-lt"/>
                <a:cs typeface="+mn-lt"/>
              </a:rPr>
              <a:t> </a:t>
            </a:r>
            <a:r>
              <a:rPr lang="en-IE" sz="2800" dirty="0" err="1">
                <a:ea typeface="+mn-lt"/>
                <a:cs typeface="+mn-lt"/>
              </a:rPr>
              <a:t>ambientales</a:t>
            </a:r>
            <a:r>
              <a:rPr lang="en-IE" sz="2800" dirty="0">
                <a:ea typeface="+mn-lt"/>
                <a:cs typeface="+mn-lt"/>
              </a:rPr>
              <a:t> y </a:t>
            </a:r>
            <a:r>
              <a:rPr lang="en-IE" sz="2800" dirty="0" err="1">
                <a:ea typeface="+mn-lt"/>
                <a:cs typeface="+mn-lt"/>
              </a:rPr>
              <a:t>climáticas</a:t>
            </a:r>
            <a:r>
              <a:rPr lang="en-IE" sz="2800" dirty="0">
                <a:ea typeface="+mn-lt"/>
                <a:cs typeface="+mn-lt"/>
              </a:rPr>
              <a:t>, </a:t>
            </a:r>
            <a:r>
              <a:rPr lang="en-IE" sz="2800" dirty="0" err="1">
                <a:ea typeface="+mn-lt"/>
                <a:cs typeface="+mn-lt"/>
              </a:rPr>
              <a:t>incluido</a:t>
            </a:r>
            <a:r>
              <a:rPr lang="en-IE" sz="2800" dirty="0">
                <a:ea typeface="+mn-lt"/>
                <a:cs typeface="+mn-lt"/>
              </a:rPr>
              <a:t> el </a:t>
            </a:r>
            <a:r>
              <a:rPr lang="en-IE" sz="2800" dirty="0" err="1">
                <a:ea typeface="+mn-lt"/>
                <a:cs typeface="+mn-lt"/>
              </a:rPr>
              <a:t>sistema</a:t>
            </a:r>
            <a:r>
              <a:rPr lang="en-IE" sz="2800" dirty="0">
                <a:ea typeface="+mn-lt"/>
                <a:cs typeface="+mn-lt"/>
              </a:rPr>
              <a:t> </a:t>
            </a:r>
            <a:r>
              <a:rPr lang="en-IE" sz="2800" dirty="0" err="1">
                <a:ea typeface="+mn-lt"/>
                <a:cs typeface="+mn-lt"/>
              </a:rPr>
              <a:t>alimentario</a:t>
            </a:r>
            <a:r>
              <a:rPr lang="en-IE" sz="2800" dirty="0">
                <a:ea typeface="+mn-lt"/>
                <a:cs typeface="+mn-lt"/>
              </a:rPr>
              <a:t>. Tales </a:t>
            </a:r>
            <a:r>
              <a:rPr lang="en-IE" sz="2800" dirty="0" err="1">
                <a:ea typeface="+mn-lt"/>
                <a:cs typeface="+mn-lt"/>
              </a:rPr>
              <a:t>transiciones</a:t>
            </a:r>
            <a:r>
              <a:rPr lang="en-IE" sz="2800" dirty="0">
                <a:ea typeface="+mn-lt"/>
                <a:cs typeface="+mn-lt"/>
              </a:rPr>
              <a:t> </a:t>
            </a:r>
            <a:r>
              <a:rPr lang="en-IE" sz="2800" dirty="0" err="1">
                <a:ea typeface="+mn-lt"/>
                <a:cs typeface="+mn-lt"/>
              </a:rPr>
              <a:t>implicarán</a:t>
            </a:r>
            <a:r>
              <a:rPr lang="en-IE" sz="2800" dirty="0">
                <a:ea typeface="+mn-lt"/>
                <a:cs typeface="+mn-lt"/>
              </a:rPr>
              <a:t> </a:t>
            </a:r>
            <a:r>
              <a:rPr lang="en-IE" sz="2800" dirty="0" err="1">
                <a:ea typeface="+mn-lt"/>
                <a:cs typeface="+mn-lt"/>
              </a:rPr>
              <a:t>cambios</a:t>
            </a:r>
            <a:r>
              <a:rPr lang="en-IE" sz="2800" dirty="0">
                <a:ea typeface="+mn-lt"/>
                <a:cs typeface="+mn-lt"/>
              </a:rPr>
              <a:t> </a:t>
            </a:r>
            <a:r>
              <a:rPr lang="en-IE" sz="2800" dirty="0" err="1">
                <a:ea typeface="+mn-lt"/>
                <a:cs typeface="+mn-lt"/>
              </a:rPr>
              <a:t>profundos</a:t>
            </a:r>
            <a:r>
              <a:rPr lang="en-IE" sz="2800" dirty="0">
                <a:ea typeface="+mn-lt"/>
                <a:cs typeface="+mn-lt"/>
              </a:rPr>
              <a:t> </a:t>
            </a:r>
            <a:r>
              <a:rPr lang="en-IE" sz="2800" dirty="0" err="1">
                <a:ea typeface="+mn-lt"/>
                <a:cs typeface="+mn-lt"/>
              </a:rPr>
              <a:t>en</a:t>
            </a:r>
            <a:r>
              <a:rPr lang="en-IE" sz="2800" dirty="0">
                <a:ea typeface="+mn-lt"/>
                <a:cs typeface="+mn-lt"/>
              </a:rPr>
              <a:t> </a:t>
            </a:r>
            <a:r>
              <a:rPr lang="en-IE" sz="2800" dirty="0" err="1">
                <a:ea typeface="+mn-lt"/>
                <a:cs typeface="+mn-lt"/>
              </a:rPr>
              <a:t>las</a:t>
            </a:r>
            <a:r>
              <a:rPr lang="en-IE" sz="2800" dirty="0">
                <a:ea typeface="+mn-lt"/>
                <a:cs typeface="+mn-lt"/>
              </a:rPr>
              <a:t> </a:t>
            </a:r>
            <a:r>
              <a:rPr lang="en-IE" sz="2800" dirty="0" err="1">
                <a:ea typeface="+mn-lt"/>
                <a:cs typeface="+mn-lt"/>
              </a:rPr>
              <a:t>instituciones</a:t>
            </a:r>
            <a:r>
              <a:rPr lang="en-IE" sz="2800" dirty="0">
                <a:ea typeface="+mn-lt"/>
                <a:cs typeface="+mn-lt"/>
              </a:rPr>
              <a:t>, </a:t>
            </a:r>
            <a:r>
              <a:rPr lang="en-IE" sz="2800" dirty="0" err="1">
                <a:ea typeface="+mn-lt"/>
                <a:cs typeface="+mn-lt"/>
              </a:rPr>
              <a:t>prácticas</a:t>
            </a:r>
            <a:r>
              <a:rPr lang="en-IE" sz="2800" dirty="0">
                <a:ea typeface="+mn-lt"/>
                <a:cs typeface="+mn-lt"/>
              </a:rPr>
              <a:t>, </a:t>
            </a:r>
            <a:r>
              <a:rPr lang="en-IE" sz="2800" dirty="0" err="1">
                <a:ea typeface="+mn-lt"/>
                <a:cs typeface="+mn-lt"/>
              </a:rPr>
              <a:t>tecnologías</a:t>
            </a:r>
            <a:r>
              <a:rPr lang="en-IE" sz="2800" dirty="0">
                <a:ea typeface="+mn-lt"/>
                <a:cs typeface="+mn-lt"/>
              </a:rPr>
              <a:t> y </a:t>
            </a:r>
            <a:r>
              <a:rPr lang="en-IE" sz="2800" dirty="0" err="1">
                <a:ea typeface="+mn-lt"/>
                <a:cs typeface="+mn-lt"/>
              </a:rPr>
              <a:t>políticas</a:t>
            </a:r>
            <a:r>
              <a:rPr lang="en-IE" sz="2800" dirty="0">
                <a:ea typeface="+mn-lt"/>
                <a:cs typeface="+mn-lt"/>
              </a:rPr>
              <a:t> </a:t>
            </a:r>
            <a:r>
              <a:rPr lang="en-IE" sz="2800" dirty="0" err="1">
                <a:ea typeface="+mn-lt"/>
                <a:cs typeface="+mn-lt"/>
              </a:rPr>
              <a:t>dominantes</a:t>
            </a:r>
            <a:r>
              <a:rPr lang="en-IE" sz="2800" dirty="0">
                <a:ea typeface="+mn-lt"/>
                <a:cs typeface="+mn-lt"/>
              </a:rPr>
              <a:t>. </a:t>
            </a:r>
            <a:r>
              <a:rPr lang="en-IE" sz="2800" dirty="0" err="1">
                <a:ea typeface="+mn-lt"/>
                <a:cs typeface="+mn-lt"/>
              </a:rPr>
              <a:t>estilos</a:t>
            </a:r>
            <a:r>
              <a:rPr lang="en-IE" sz="2800" dirty="0">
                <a:ea typeface="+mn-lt"/>
                <a:cs typeface="+mn-lt"/>
              </a:rPr>
              <a:t> de </a:t>
            </a:r>
            <a:r>
              <a:rPr lang="en-IE" sz="2800" dirty="0" err="1">
                <a:ea typeface="+mn-lt"/>
                <a:cs typeface="+mn-lt"/>
              </a:rPr>
              <a:t>vida</a:t>
            </a:r>
            <a:r>
              <a:rPr lang="en-IE" sz="2800" dirty="0">
                <a:ea typeface="+mn-lt"/>
                <a:cs typeface="+mn-lt"/>
              </a:rPr>
              <a:t> y </a:t>
            </a:r>
            <a:r>
              <a:rPr lang="en-IE" sz="2800" dirty="0" err="1">
                <a:ea typeface="+mn-lt"/>
                <a:cs typeface="+mn-lt"/>
              </a:rPr>
              <a:t>pensamiento</a:t>
            </a:r>
            <a:r>
              <a:rPr lang="en-IE" sz="2800" dirty="0">
                <a:ea typeface="+mn-lt"/>
                <a:cs typeface="+mn-lt"/>
              </a:rPr>
              <a:t>.</a:t>
            </a:r>
            <a:endParaRPr lang="en-US" sz="3200" dirty="0">
              <a:ea typeface="+mn-lt"/>
              <a:cs typeface="+mn-lt"/>
            </a:endParaRPr>
          </a:p>
        </p:txBody>
      </p:sp>
      <p:sp>
        <p:nvSpPr>
          <p:cNvPr id="5" name="TextBox 4">
            <a:extLst>
              <a:ext uri="{FF2B5EF4-FFF2-40B4-BE49-F238E27FC236}">
                <a16:creationId xmlns:a16="http://schemas.microsoft.com/office/drawing/2014/main" id="{5D51A8D1-D6DC-4D89-A797-F71C59BEF05A}"/>
              </a:ext>
            </a:extLst>
          </p:cNvPr>
          <p:cNvSpPr txBox="1"/>
          <p:nvPr/>
        </p:nvSpPr>
        <p:spPr>
          <a:xfrm>
            <a:off x="8739717" y="4900383"/>
            <a:ext cx="345228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a:solidFill>
                  <a:srgbClr val="FCFBF7"/>
                </a:solidFill>
              </a:rPr>
              <a:t>Dr. Cathy Maguire </a:t>
            </a:r>
            <a:endParaRPr lang="en-US" sz="2800" dirty="0">
              <a:solidFill>
                <a:srgbClr val="FCFBF7"/>
              </a:solidFill>
              <a:cs typeface="Calibri"/>
            </a:endParaRPr>
          </a:p>
        </p:txBody>
      </p:sp>
      <p:sp>
        <p:nvSpPr>
          <p:cNvPr id="7" name="TextBox 6">
            <a:extLst>
              <a:ext uri="{FF2B5EF4-FFF2-40B4-BE49-F238E27FC236}">
                <a16:creationId xmlns:a16="http://schemas.microsoft.com/office/drawing/2014/main" id="{C0F26AF8-9F8C-4199-A3DB-6A16BB7326CF}"/>
              </a:ext>
            </a:extLst>
          </p:cNvPr>
          <p:cNvSpPr txBox="1"/>
          <p:nvPr/>
        </p:nvSpPr>
        <p:spPr>
          <a:xfrm>
            <a:off x="976231" y="6102358"/>
            <a:ext cx="6096000" cy="800219"/>
          </a:xfrm>
          <a:prstGeom prst="rect">
            <a:avLst/>
          </a:prstGeom>
          <a:noFill/>
        </p:spPr>
        <p:txBody>
          <a:bodyPr wrap="square">
            <a:spAutoFit/>
          </a:bodyPr>
          <a:lstStyle/>
          <a:p>
            <a:r>
              <a:rPr lang="en-US" sz="1400" dirty="0">
                <a:hlinkClick r:id="rId3"/>
              </a:rPr>
              <a:t>https://ec.europa.eu/info/sites/default/files/conferences/food2030_2017/4.1.2_food_in_a_green_light-cathy_maguire_eea_0.pdf</a:t>
            </a:r>
            <a:endParaRPr lang="en-US" sz="1400" dirty="0"/>
          </a:p>
          <a:p>
            <a:endParaRPr lang="en-US" dirty="0"/>
          </a:p>
        </p:txBody>
      </p:sp>
      <p:sp>
        <p:nvSpPr>
          <p:cNvPr id="8" name="TextBox 7">
            <a:extLst>
              <a:ext uri="{FF2B5EF4-FFF2-40B4-BE49-F238E27FC236}">
                <a16:creationId xmlns:a16="http://schemas.microsoft.com/office/drawing/2014/main" id="{5649BE1D-248A-4F02-821D-5825C6783B82}"/>
              </a:ext>
            </a:extLst>
          </p:cNvPr>
          <p:cNvSpPr txBox="1"/>
          <p:nvPr/>
        </p:nvSpPr>
        <p:spPr>
          <a:xfrm>
            <a:off x="140433" y="6102358"/>
            <a:ext cx="1338943" cy="461665"/>
          </a:xfrm>
          <a:prstGeom prst="rect">
            <a:avLst/>
          </a:prstGeom>
          <a:noFill/>
        </p:spPr>
        <p:txBody>
          <a:bodyPr wrap="square" rtlCol="0">
            <a:spAutoFit/>
          </a:bodyPr>
          <a:lstStyle/>
          <a:p>
            <a:r>
              <a:rPr lang="en-IE" sz="2400" b="1" dirty="0">
                <a:solidFill>
                  <a:srgbClr val="085156"/>
                </a:solidFill>
                <a:highlight>
                  <a:srgbClr val="F5C05B"/>
                </a:highlight>
              </a:rPr>
              <a:t>READ</a:t>
            </a:r>
          </a:p>
        </p:txBody>
      </p:sp>
    </p:spTree>
    <p:extLst>
      <p:ext uri="{BB962C8B-B14F-4D97-AF65-F5344CB8AC3E}">
        <p14:creationId xmlns:p14="http://schemas.microsoft.com/office/powerpoint/2010/main" val="53858873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DA58375-C8BB-4AE5-9002-63197A7F226E}"/>
              </a:ext>
            </a:extLst>
          </p:cNvPr>
          <p:cNvSpPr>
            <a:spLocks noGrp="1"/>
          </p:cNvSpPr>
          <p:nvPr>
            <p:ph type="body" sz="quarter" idx="19"/>
          </p:nvPr>
        </p:nvSpPr>
        <p:spPr/>
        <p:txBody>
          <a:bodyPr/>
          <a:lstStyle/>
          <a:p>
            <a:r>
              <a:rPr lang="en-IE" b="1" dirty="0"/>
              <a:t>ACTIVIDAD: </a:t>
            </a:r>
            <a:r>
              <a:rPr lang="en-IE" b="1" dirty="0" err="1"/>
              <a:t>Ejemplo</a:t>
            </a:r>
            <a:endParaRPr lang="en-IE" dirty="0"/>
          </a:p>
        </p:txBody>
      </p:sp>
      <p:pic>
        <p:nvPicPr>
          <p:cNvPr id="3" name="Picture 2">
            <a:extLst>
              <a:ext uri="{FF2B5EF4-FFF2-40B4-BE49-F238E27FC236}">
                <a16:creationId xmlns:a16="http://schemas.microsoft.com/office/drawing/2014/main" id="{902A3F3F-CD10-4ED3-BC16-9742505A1EBE}"/>
              </a:ext>
            </a:extLst>
          </p:cNvPr>
          <p:cNvPicPr>
            <a:picLocks noChangeAspect="1"/>
          </p:cNvPicPr>
          <p:nvPr/>
        </p:nvPicPr>
        <p:blipFill>
          <a:blip r:embed="rId2"/>
          <a:stretch>
            <a:fillRect/>
          </a:stretch>
        </p:blipFill>
        <p:spPr>
          <a:xfrm>
            <a:off x="7605953" y="1813810"/>
            <a:ext cx="5651482" cy="6261135"/>
          </a:xfrm>
          <a:prstGeom prst="rect">
            <a:avLst/>
          </a:prstGeom>
        </p:spPr>
      </p:pic>
      <p:graphicFrame>
        <p:nvGraphicFramePr>
          <p:cNvPr id="7" name="Table 6">
            <a:extLst>
              <a:ext uri="{FF2B5EF4-FFF2-40B4-BE49-F238E27FC236}">
                <a16:creationId xmlns:a16="http://schemas.microsoft.com/office/drawing/2014/main" id="{CA71E74B-8287-4EAA-8C1F-F74E4D997DCE}"/>
              </a:ext>
            </a:extLst>
          </p:cNvPr>
          <p:cNvGraphicFramePr>
            <a:graphicFrameLocks noGrp="1"/>
          </p:cNvGraphicFramePr>
          <p:nvPr>
            <p:extLst>
              <p:ext uri="{D42A27DB-BD31-4B8C-83A1-F6EECF244321}">
                <p14:modId xmlns:p14="http://schemas.microsoft.com/office/powerpoint/2010/main" val="3134443368"/>
              </p:ext>
            </p:extLst>
          </p:nvPr>
        </p:nvGraphicFramePr>
        <p:xfrm>
          <a:off x="753446" y="3625936"/>
          <a:ext cx="6397631" cy="1005876"/>
        </p:xfrm>
        <a:graphic>
          <a:graphicData uri="http://schemas.openxmlformats.org/drawingml/2006/table">
            <a:tbl>
              <a:tblPr firstRow="1" firstCol="1" bandRow="1"/>
              <a:tblGrid>
                <a:gridCol w="2132307">
                  <a:extLst>
                    <a:ext uri="{9D8B030D-6E8A-4147-A177-3AD203B41FA5}">
                      <a16:colId xmlns:a16="http://schemas.microsoft.com/office/drawing/2014/main" val="2153510250"/>
                    </a:ext>
                  </a:extLst>
                </a:gridCol>
                <a:gridCol w="2132307">
                  <a:extLst>
                    <a:ext uri="{9D8B030D-6E8A-4147-A177-3AD203B41FA5}">
                      <a16:colId xmlns:a16="http://schemas.microsoft.com/office/drawing/2014/main" val="1632349843"/>
                    </a:ext>
                  </a:extLst>
                </a:gridCol>
                <a:gridCol w="2133017">
                  <a:extLst>
                    <a:ext uri="{9D8B030D-6E8A-4147-A177-3AD203B41FA5}">
                      <a16:colId xmlns:a16="http://schemas.microsoft.com/office/drawing/2014/main" val="2121490669"/>
                    </a:ext>
                  </a:extLst>
                </a:gridCol>
              </a:tblGrid>
              <a:tr h="576320">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Nº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trae</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tu</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propia</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por</a:t>
                      </a:r>
                      <a:r>
                        <a:rPr lang="en-US" sz="1100" b="1" dirty="0">
                          <a:solidFill>
                            <a:srgbClr val="FFFFFF"/>
                          </a:solidFill>
                          <a:effectLst/>
                          <a:latin typeface="Source Sans 3"/>
                          <a:ea typeface="Calibri" panose="020F0502020204030204" pitchFamily="34" charset="0"/>
                          <a:cs typeface="Times New Roman" panose="02020603050405020304" pitchFamily="18" charset="0"/>
                        </a:rPr>
                        <a:t> hor</a:t>
                      </a:r>
                      <a:r>
                        <a:rPr lang="en-US" sz="1100" b="1" baseline="0" dirty="0">
                          <a:solidFill>
                            <a:srgbClr val="FFFFFF"/>
                          </a:solidFill>
                          <a:effectLst/>
                          <a:latin typeface="Source Sans 3"/>
                          <a:ea typeface="Calibri" panose="020F0502020204030204" pitchFamily="34" charset="0"/>
                          <a:cs typeface="Times New Roman" panose="02020603050405020304" pitchFamily="18" charset="0"/>
                        </a:rPr>
                        <a:t>a</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2444A"/>
                    </a:solidFill>
                  </a:tcPr>
                </a:tc>
                <a:tc>
                  <a:txBody>
                    <a:bodyPr/>
                    <a:lstStyle/>
                    <a:p>
                      <a:pPr algn="ctr"/>
                      <a:r>
                        <a:rPr lang="en-US" sz="1100" b="1" dirty="0" err="1">
                          <a:solidFill>
                            <a:srgbClr val="FFFFFF"/>
                          </a:solidFill>
                          <a:effectLst/>
                          <a:latin typeface="Source Sans 3"/>
                          <a:ea typeface="Calibri" panose="020F0502020204030204" pitchFamily="34" charset="0"/>
                          <a:cs typeface="Times New Roman" panose="02020603050405020304" pitchFamily="18" charset="0"/>
                        </a:rPr>
                        <a:t>Ahorro</a:t>
                      </a:r>
                      <a:r>
                        <a:rPr lang="en-US" sz="1100" b="1" dirty="0">
                          <a:solidFill>
                            <a:srgbClr val="FFFFFF"/>
                          </a:solidFill>
                          <a:effectLst/>
                          <a:latin typeface="Source Sans 3"/>
                          <a:ea typeface="Calibri" panose="020F0502020204030204" pitchFamily="34" charset="0"/>
                          <a:cs typeface="Times New Roman" panose="02020603050405020304" pitchFamily="18" charset="0"/>
                        </a:rPr>
                        <a:t> de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costes</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diario</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2444A"/>
                    </a:solidFill>
                  </a:tcPr>
                </a:tc>
                <a:tc>
                  <a:txBody>
                    <a:bodyPr/>
                    <a:lstStyle/>
                    <a:p>
                      <a:pPr algn="ctr"/>
                      <a:endParaRPr lang="en-US" sz="1100" b="1" dirty="0">
                        <a:solidFill>
                          <a:srgbClr val="FFFFFF"/>
                        </a:solidFill>
                        <a:effectLst/>
                        <a:latin typeface="Source Sans 3"/>
                        <a:ea typeface="Calibri" panose="020F0502020204030204" pitchFamily="34" charset="0"/>
                        <a:cs typeface="Times New Roman" panose="02020603050405020304" pitchFamily="18" charset="0"/>
                      </a:endParaRPr>
                    </a:p>
                    <a:p>
                      <a:pPr algn="ctr"/>
                      <a:r>
                        <a:rPr lang="en-US" sz="1100" b="1" dirty="0" err="1">
                          <a:solidFill>
                            <a:srgbClr val="FFFFFF"/>
                          </a:solidFill>
                          <a:effectLst/>
                          <a:latin typeface="Source Sans 3"/>
                          <a:ea typeface="Calibri" panose="020F0502020204030204" pitchFamily="34" charset="0"/>
                          <a:cs typeface="Times New Roman" panose="02020603050405020304" pitchFamily="18" charset="0"/>
                        </a:rPr>
                        <a:t>Ahorro</a:t>
                      </a:r>
                      <a:r>
                        <a:rPr lang="en-US" sz="1100" b="1" dirty="0">
                          <a:solidFill>
                            <a:srgbClr val="FFFFFF"/>
                          </a:solidFill>
                          <a:effectLst/>
                          <a:latin typeface="Source Sans 3"/>
                          <a:ea typeface="Calibri" panose="020F0502020204030204" pitchFamily="34" charset="0"/>
                          <a:cs typeface="Times New Roman" panose="02020603050405020304" pitchFamily="18" charset="0"/>
                        </a:rPr>
                        <a:t> de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costes</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anuales</a:t>
                      </a:r>
                      <a:endParaRPr lang="en-US" sz="1100" b="1" dirty="0">
                        <a:solidFill>
                          <a:srgbClr val="FFFFFF"/>
                        </a:solidFill>
                        <a:effectLst/>
                        <a:latin typeface="Source Sans 3"/>
                        <a:ea typeface="Calibri" panose="020F0502020204030204" pitchFamily="34" charset="0"/>
                        <a:cs typeface="Times New Roman" panose="02020603050405020304" pitchFamily="18" charset="0"/>
                      </a:endParaRPr>
                    </a:p>
                    <a:p>
                      <a:pPr algn="ct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02444A"/>
                    </a:solidFill>
                  </a:tcPr>
                </a:tc>
                <a:extLst>
                  <a:ext uri="{0D108BD9-81ED-4DB2-BD59-A6C34878D82A}">
                    <a16:rowId xmlns:a16="http://schemas.microsoft.com/office/drawing/2014/main" val="3646630217"/>
                  </a:ext>
                </a:extLst>
              </a:tr>
              <a:tr h="214778">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3</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tc>
                  <a:txBody>
                    <a:bodyPr/>
                    <a:lstStyle/>
                    <a:p>
                      <a:pPr algn="ctr"/>
                      <a:r>
                        <a:rPr lang="en-US" sz="1100" b="1">
                          <a:solidFill>
                            <a:srgbClr val="FFFFFF"/>
                          </a:solidFill>
                          <a:effectLst/>
                          <a:latin typeface="Source Sans 3"/>
                          <a:ea typeface="Calibri" panose="020F0502020204030204" pitchFamily="34" charset="0"/>
                          <a:cs typeface="Times New Roman" panose="02020603050405020304" pitchFamily="18" charset="0"/>
                        </a:rPr>
                        <a:t>$1.80</a:t>
                      </a:r>
                      <a:endParaRPr lang="en-I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tc>
                  <a:txBody>
                    <a:bodyPr/>
                    <a:lstStyle/>
                    <a:p>
                      <a:pPr algn="ctr"/>
                      <a:r>
                        <a:rPr lang="en-US" sz="1100" b="1">
                          <a:solidFill>
                            <a:srgbClr val="FFFFFF"/>
                          </a:solidFill>
                          <a:effectLst/>
                          <a:latin typeface="Source Sans 3"/>
                          <a:ea typeface="Calibri" panose="020F0502020204030204" pitchFamily="34" charset="0"/>
                          <a:cs typeface="Times New Roman" panose="02020603050405020304" pitchFamily="18" charset="0"/>
                        </a:rPr>
                        <a:t>$657</a:t>
                      </a:r>
                      <a:endParaRPr lang="en-IE"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extLst>
                  <a:ext uri="{0D108BD9-81ED-4DB2-BD59-A6C34878D82A}">
                    <a16:rowId xmlns:a16="http://schemas.microsoft.com/office/drawing/2014/main" val="2736149151"/>
                  </a:ext>
                </a:extLst>
              </a:tr>
              <a:tr h="214778">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10</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$6.00</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$2,190</a:t>
                      </a:r>
                      <a:endParaRPr lang="en-IE"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a:noFill/>
                    </a:lnB>
                    <a:solidFill>
                      <a:srgbClr val="67A5A5"/>
                    </a:solidFill>
                  </a:tcPr>
                </a:tc>
                <a:extLst>
                  <a:ext uri="{0D108BD9-81ED-4DB2-BD59-A6C34878D82A}">
                    <a16:rowId xmlns:a16="http://schemas.microsoft.com/office/drawing/2014/main" val="1336182357"/>
                  </a:ext>
                </a:extLst>
              </a:tr>
            </a:tbl>
          </a:graphicData>
        </a:graphic>
      </p:graphicFrame>
      <p:graphicFrame>
        <p:nvGraphicFramePr>
          <p:cNvPr id="8" name="Table 7">
            <a:extLst>
              <a:ext uri="{FF2B5EF4-FFF2-40B4-BE49-F238E27FC236}">
                <a16:creationId xmlns:a16="http://schemas.microsoft.com/office/drawing/2014/main" id="{5BF46C32-3FF2-4F93-9B01-C5F41A15E89A}"/>
              </a:ext>
            </a:extLst>
          </p:cNvPr>
          <p:cNvGraphicFramePr>
            <a:graphicFrameLocks noGrp="1"/>
          </p:cNvGraphicFramePr>
          <p:nvPr>
            <p:extLst>
              <p:ext uri="{D42A27DB-BD31-4B8C-83A1-F6EECF244321}">
                <p14:modId xmlns:p14="http://schemas.microsoft.com/office/powerpoint/2010/main" val="1297149003"/>
              </p:ext>
            </p:extLst>
          </p:nvPr>
        </p:nvGraphicFramePr>
        <p:xfrm>
          <a:off x="753446" y="4854558"/>
          <a:ext cx="6397631" cy="1217995"/>
        </p:xfrm>
        <a:graphic>
          <a:graphicData uri="http://schemas.openxmlformats.org/drawingml/2006/table">
            <a:tbl>
              <a:tblPr firstRow="1" firstCol="1" bandRow="1"/>
              <a:tblGrid>
                <a:gridCol w="2132307">
                  <a:extLst>
                    <a:ext uri="{9D8B030D-6E8A-4147-A177-3AD203B41FA5}">
                      <a16:colId xmlns:a16="http://schemas.microsoft.com/office/drawing/2014/main" val="2303537368"/>
                    </a:ext>
                  </a:extLst>
                </a:gridCol>
                <a:gridCol w="2132307">
                  <a:extLst>
                    <a:ext uri="{9D8B030D-6E8A-4147-A177-3AD203B41FA5}">
                      <a16:colId xmlns:a16="http://schemas.microsoft.com/office/drawing/2014/main" val="929130229"/>
                    </a:ext>
                  </a:extLst>
                </a:gridCol>
                <a:gridCol w="2133017">
                  <a:extLst>
                    <a:ext uri="{9D8B030D-6E8A-4147-A177-3AD203B41FA5}">
                      <a16:colId xmlns:a16="http://schemas.microsoft.com/office/drawing/2014/main" val="792053053"/>
                    </a:ext>
                  </a:extLst>
                </a:gridCol>
              </a:tblGrid>
              <a:tr h="697855">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Nª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trae</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tu</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propia</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por</a:t>
                      </a:r>
                      <a:r>
                        <a:rPr lang="en-US" sz="1100" b="1" dirty="0">
                          <a:solidFill>
                            <a:srgbClr val="FFFFFF"/>
                          </a:solidFill>
                          <a:effectLst/>
                          <a:latin typeface="Source Sans 3"/>
                          <a:ea typeface="Calibri" panose="020F0502020204030204" pitchFamily="34" charset="0"/>
                          <a:cs typeface="Times New Roman" panose="02020603050405020304" pitchFamily="18" charset="0"/>
                        </a:rPr>
                        <a:t> hor</a:t>
                      </a:r>
                      <a:r>
                        <a:rPr lang="en-US" sz="1100" b="1" baseline="0" dirty="0">
                          <a:solidFill>
                            <a:srgbClr val="FFFFFF"/>
                          </a:solidFill>
                          <a:effectLst/>
                          <a:latin typeface="Source Sans 3"/>
                          <a:ea typeface="Calibri" panose="020F0502020204030204" pitchFamily="34" charset="0"/>
                          <a:cs typeface="Times New Roman" panose="02020603050405020304" pitchFamily="18" charset="0"/>
                        </a:rPr>
                        <a:t>a</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a:noFill/>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2444A"/>
                    </a:solidFill>
                  </a:tcPr>
                </a:tc>
                <a:tc>
                  <a:txBody>
                    <a:bodyPr/>
                    <a:lstStyle/>
                    <a:p>
                      <a:pPr algn="ctr"/>
                      <a:r>
                        <a:rPr lang="en-US" sz="1100" b="1" dirty="0" err="1">
                          <a:solidFill>
                            <a:srgbClr val="FFFFFF"/>
                          </a:solidFill>
                          <a:effectLst/>
                          <a:latin typeface="Source Sans 3"/>
                          <a:ea typeface="Calibri" panose="020F0502020204030204" pitchFamily="34" charset="0"/>
                          <a:cs typeface="Times New Roman" panose="02020603050405020304" pitchFamily="18" charset="0"/>
                        </a:rPr>
                        <a:t>Reducción</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anual</a:t>
                      </a:r>
                      <a:r>
                        <a:rPr lang="en-US" sz="1100" b="1" dirty="0">
                          <a:solidFill>
                            <a:srgbClr val="FFFFFF"/>
                          </a:solidFill>
                          <a:effectLst/>
                          <a:latin typeface="Source Sans 3"/>
                          <a:ea typeface="Calibri" panose="020F0502020204030204" pitchFamily="34" charset="0"/>
                          <a:cs typeface="Times New Roman" panose="02020603050405020304" pitchFamily="18" charset="0"/>
                        </a:rPr>
                        <a:t> de gases de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efecto</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invernadero</a:t>
                      </a:r>
                      <a:r>
                        <a:rPr lang="en-US" sz="1100" b="1" dirty="0">
                          <a:solidFill>
                            <a:srgbClr val="FFFFFF"/>
                          </a:solidFill>
                          <a:effectLst/>
                          <a:latin typeface="Source Sans 3"/>
                          <a:ea typeface="Calibri" panose="020F0502020204030204" pitchFamily="34" charset="0"/>
                          <a:cs typeface="Times New Roman" panose="02020603050405020304" pitchFamily="18" charset="0"/>
                        </a:rPr>
                        <a:t> (lb.CO</a:t>
                      </a:r>
                      <a:r>
                        <a:rPr lang="en-US" sz="1100" b="1" baseline="-25000" dirty="0">
                          <a:solidFill>
                            <a:srgbClr val="FFFFFF"/>
                          </a:solidFill>
                          <a:effectLst/>
                          <a:latin typeface="Source Sans 3"/>
                          <a:ea typeface="Calibri" panose="020F0502020204030204" pitchFamily="34" charset="0"/>
                          <a:cs typeface="Times New Roman" panose="02020603050405020304" pitchFamily="18" charset="0"/>
                        </a:rPr>
                        <a:t>2</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equivalente</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02444A"/>
                    </a:solidFill>
                  </a:tcPr>
                </a:tc>
                <a:tc>
                  <a:txBody>
                    <a:bodyPr/>
                    <a:lstStyle/>
                    <a:p>
                      <a:pPr algn="ctr"/>
                      <a:endParaRPr lang="en-US" sz="1100" b="1" dirty="0">
                        <a:solidFill>
                          <a:srgbClr val="FFFFFF"/>
                        </a:solidFill>
                        <a:effectLst/>
                        <a:latin typeface="Source Sans 3"/>
                        <a:ea typeface="Calibri" panose="020F0502020204030204" pitchFamily="34" charset="0"/>
                        <a:cs typeface="Times New Roman" panose="02020603050405020304" pitchFamily="18" charset="0"/>
                      </a:endParaRPr>
                    </a:p>
                    <a:p>
                      <a:pPr algn="ctr"/>
                      <a:r>
                        <a:rPr lang="en-US" sz="1100" b="1" dirty="0" err="1">
                          <a:solidFill>
                            <a:srgbClr val="FFFFFF"/>
                          </a:solidFill>
                          <a:effectLst/>
                          <a:latin typeface="Source Sans 3"/>
                          <a:ea typeface="Calibri" panose="020F0502020204030204" pitchFamily="34" charset="0"/>
                          <a:cs typeface="Times New Roman" panose="02020603050405020304" pitchFamily="18" charset="0"/>
                        </a:rPr>
                        <a:t>Residuos</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sólidos</a:t>
                      </a:r>
                      <a:r>
                        <a:rPr lang="en-US" sz="1100" b="1" dirty="0">
                          <a:solidFill>
                            <a:srgbClr val="FFFFFF"/>
                          </a:solidFill>
                          <a:effectLst/>
                          <a:latin typeface="Source Sans 3"/>
                          <a:ea typeface="Calibri" panose="020F0502020204030204" pitchFamily="34" charset="0"/>
                          <a:cs typeface="Times New Roman" panose="02020603050405020304" pitchFamily="18" charset="0"/>
                        </a:rPr>
                        <a:t> </a:t>
                      </a:r>
                      <a:r>
                        <a:rPr lang="en-US" sz="1100" b="1" dirty="0" err="1">
                          <a:solidFill>
                            <a:srgbClr val="FFFFFF"/>
                          </a:solidFill>
                          <a:effectLst/>
                          <a:latin typeface="Source Sans 3"/>
                          <a:ea typeface="Calibri" panose="020F0502020204030204" pitchFamily="34" charset="0"/>
                          <a:cs typeface="Times New Roman" panose="02020603050405020304" pitchFamily="18" charset="0"/>
                        </a:rPr>
                        <a:t>anuales</a:t>
                      </a:r>
                      <a:endParaRPr lang="en-US" sz="1100" b="1" dirty="0">
                        <a:solidFill>
                          <a:srgbClr val="FFFFFF"/>
                        </a:solidFill>
                        <a:effectLst/>
                        <a:latin typeface="Source Sans 3"/>
                        <a:ea typeface="Calibri" panose="020F0502020204030204" pitchFamily="34" charset="0"/>
                        <a:cs typeface="Times New Roman" panose="02020603050405020304" pitchFamily="18" charset="0"/>
                      </a:endParaRPr>
                    </a:p>
                    <a:p>
                      <a:pPr algn="ctr"/>
                      <a:r>
                        <a:rPr lang="en-US" sz="1100" b="1" dirty="0" err="1">
                          <a:solidFill>
                            <a:srgbClr val="FFFFFF"/>
                          </a:solidFill>
                          <a:effectLst/>
                          <a:latin typeface="Source Sans 3"/>
                          <a:ea typeface="Calibri" panose="020F0502020204030204" pitchFamily="34" charset="0"/>
                          <a:cs typeface="Times New Roman" panose="02020603050405020304" pitchFamily="18" charset="0"/>
                        </a:rPr>
                        <a:t>Reducción</a:t>
                      </a:r>
                      <a:r>
                        <a:rPr lang="en-US" sz="1100" b="1" dirty="0">
                          <a:solidFill>
                            <a:srgbClr val="FFFFFF"/>
                          </a:solidFill>
                          <a:effectLst/>
                          <a:latin typeface="Source Sans 3"/>
                          <a:ea typeface="Calibri" panose="020F0502020204030204" pitchFamily="34" charset="0"/>
                          <a:cs typeface="Times New Roman" panose="02020603050405020304" pitchFamily="18" charset="0"/>
                        </a:rPr>
                        <a:t> (lb.) *</a:t>
                      </a:r>
                    </a:p>
                    <a:p>
                      <a:pPr algn="ct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FFFFFF"/>
                      </a:solidFill>
                      <a:prstDash val="solid"/>
                      <a:round/>
                      <a:headEnd type="none" w="med" len="med"/>
                      <a:tailEnd type="none" w="med" len="med"/>
                    </a:lnB>
                    <a:solidFill>
                      <a:srgbClr val="02444A"/>
                    </a:solidFill>
                  </a:tcPr>
                </a:tc>
                <a:extLst>
                  <a:ext uri="{0D108BD9-81ED-4DB2-BD59-A6C34878D82A}">
                    <a16:rowId xmlns:a16="http://schemas.microsoft.com/office/drawing/2014/main" val="2590895358"/>
                  </a:ext>
                </a:extLst>
              </a:tr>
              <a:tr h="260070">
                <a:tc>
                  <a:txBody>
                    <a:bodyPr/>
                    <a:lstStyle/>
                    <a:p>
                      <a:pPr algn="ctr"/>
                      <a:r>
                        <a:rPr lang="en-US" sz="1100" b="1">
                          <a:solidFill>
                            <a:srgbClr val="FFFFFF"/>
                          </a:solidFill>
                          <a:effectLst/>
                          <a:latin typeface="Source Sans 3"/>
                          <a:ea typeface="Calibri" panose="020F0502020204030204" pitchFamily="34" charset="0"/>
                          <a:cs typeface="Times New Roman" panose="02020603050405020304" pitchFamily="18" charset="0"/>
                        </a:rPr>
                        <a:t>3</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339</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378</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67A5A5"/>
                    </a:solidFill>
                  </a:tcPr>
                </a:tc>
                <a:extLst>
                  <a:ext uri="{0D108BD9-81ED-4DB2-BD59-A6C34878D82A}">
                    <a16:rowId xmlns:a16="http://schemas.microsoft.com/office/drawing/2014/main" val="3218305866"/>
                  </a:ext>
                </a:extLst>
              </a:tr>
              <a:tr h="260070">
                <a:tc>
                  <a:txBody>
                    <a:bodyPr/>
                    <a:lstStyle/>
                    <a:p>
                      <a:pPr algn="ctr"/>
                      <a:r>
                        <a:rPr lang="en-US" sz="1100" b="1">
                          <a:solidFill>
                            <a:srgbClr val="FFFFFF"/>
                          </a:solidFill>
                          <a:effectLst/>
                          <a:latin typeface="Source Sans 3"/>
                          <a:ea typeface="Calibri" panose="020F0502020204030204" pitchFamily="34" charset="0"/>
                          <a:cs typeface="Times New Roman" panose="02020603050405020304" pitchFamily="18" charset="0"/>
                        </a:rPr>
                        <a:t>10</a:t>
                      </a:r>
                      <a:endParaRPr lang="en-IE" sz="1100" b="1">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a:no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1130</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a:noFill/>
                    </a:lnB>
                    <a:solidFill>
                      <a:srgbClr val="67A5A5"/>
                    </a:solidFill>
                  </a:tcPr>
                </a:tc>
                <a:tc>
                  <a:txBody>
                    <a:bodyPr/>
                    <a:lstStyle/>
                    <a:p>
                      <a:pPr algn="ctr"/>
                      <a:r>
                        <a:rPr lang="en-US" sz="1100" b="1" dirty="0">
                          <a:solidFill>
                            <a:srgbClr val="FFFFFF"/>
                          </a:solidFill>
                          <a:effectLst/>
                          <a:latin typeface="Source Sans 3"/>
                          <a:ea typeface="Calibri" panose="020F0502020204030204" pitchFamily="34" charset="0"/>
                          <a:cs typeface="Times New Roman" panose="02020603050405020304" pitchFamily="18" charset="0"/>
                        </a:rPr>
                        <a:t>1260</a:t>
                      </a:r>
                      <a:endParaRPr lang="en-IE" sz="11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FFFFFF"/>
                      </a:solidFill>
                      <a:prstDash val="solid"/>
                      <a:round/>
                      <a:headEnd type="none" w="med" len="med"/>
                      <a:tailEnd type="none" w="med" len="med"/>
                    </a:lnL>
                    <a:lnR>
                      <a:noFill/>
                    </a:lnR>
                    <a:lnT w="12700" cap="flat" cmpd="sng" algn="ctr">
                      <a:solidFill>
                        <a:srgbClr val="FFFFFF"/>
                      </a:solidFill>
                      <a:prstDash val="solid"/>
                      <a:round/>
                      <a:headEnd type="none" w="med" len="med"/>
                      <a:tailEnd type="none" w="med" len="med"/>
                    </a:lnT>
                    <a:lnB>
                      <a:noFill/>
                    </a:lnB>
                    <a:solidFill>
                      <a:srgbClr val="67A5A5"/>
                    </a:solidFill>
                  </a:tcPr>
                </a:tc>
                <a:extLst>
                  <a:ext uri="{0D108BD9-81ED-4DB2-BD59-A6C34878D82A}">
                    <a16:rowId xmlns:a16="http://schemas.microsoft.com/office/drawing/2014/main" val="2299507252"/>
                  </a:ext>
                </a:extLst>
              </a:tr>
            </a:tbl>
          </a:graphicData>
        </a:graphic>
      </p:graphicFrame>
      <p:sp>
        <p:nvSpPr>
          <p:cNvPr id="9" name="Rectangle 1">
            <a:extLst>
              <a:ext uri="{FF2B5EF4-FFF2-40B4-BE49-F238E27FC236}">
                <a16:creationId xmlns:a16="http://schemas.microsoft.com/office/drawing/2014/main" id="{D7A17DDD-E9AA-4D28-B683-3C046D826492}"/>
              </a:ext>
            </a:extLst>
          </p:cNvPr>
          <p:cNvSpPr>
            <a:spLocks noChangeArrowheads="1"/>
          </p:cNvSpPr>
          <p:nvPr/>
        </p:nvSpPr>
        <p:spPr bwMode="auto">
          <a:xfrm>
            <a:off x="753445" y="3213556"/>
            <a:ext cx="186096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200" b="0" i="0" u="none" strike="noStrike" cap="none" normalizeH="0" baseline="0" dirty="0">
                <a:ln>
                  <a:noFill/>
                </a:ln>
                <a:solidFill>
                  <a:srgbClr val="02444A"/>
                </a:solidFill>
                <a:effectLst/>
                <a:latin typeface="DIN Condensed" charset="0"/>
                <a:ea typeface="Calibri" panose="020F0502020204030204" pitchFamily="34" charset="0"/>
                <a:cs typeface="Times New Roman" panose="02020603050405020304" pitchFamily="18" charset="0"/>
              </a:rPr>
              <a:t>RESULTS</a:t>
            </a:r>
            <a:endParaRPr kumimoji="0" lang="en-IE" altLang="en-US" sz="800" b="0" i="0" u="none" strike="noStrike" cap="none" normalizeH="0" baseline="0" dirty="0">
              <a:ln>
                <a:noFill/>
              </a:ln>
              <a:solidFill>
                <a:schemeClr val="tx1"/>
              </a:solidFill>
              <a:effectLst/>
            </a:endParaRPr>
          </a:p>
        </p:txBody>
      </p:sp>
      <p:sp>
        <p:nvSpPr>
          <p:cNvPr id="10" name="TextBox 9">
            <a:extLst>
              <a:ext uri="{FF2B5EF4-FFF2-40B4-BE49-F238E27FC236}">
                <a16:creationId xmlns:a16="http://schemas.microsoft.com/office/drawing/2014/main" id="{7AEC841B-76B6-4F70-8C6A-D09BDDEAFDDD}"/>
              </a:ext>
            </a:extLst>
          </p:cNvPr>
          <p:cNvSpPr txBox="1"/>
          <p:nvPr/>
        </p:nvSpPr>
        <p:spPr>
          <a:xfrm>
            <a:off x="753446" y="1477739"/>
            <a:ext cx="7062466" cy="1661993"/>
          </a:xfrm>
          <a:prstGeom prst="rect">
            <a:avLst/>
          </a:prstGeom>
          <a:noFill/>
        </p:spPr>
        <p:txBody>
          <a:bodyPr wrap="square" rtlCol="0">
            <a:spAutoFit/>
          </a:bodyPr>
          <a:lstStyle/>
          <a:p>
            <a:pPr lvl="0" eaLnBrk="0" fontAlgn="base" hangingPunct="0">
              <a:spcBef>
                <a:spcPct val="0"/>
              </a:spcBef>
              <a:spcAft>
                <a:spcPct val="0"/>
              </a:spcAft>
            </a:pPr>
            <a:r>
              <a:rPr lang="es-ES" altLang="en-US" b="1" dirty="0">
                <a:solidFill>
                  <a:srgbClr val="02444A"/>
                </a:solidFill>
                <a:latin typeface="DIN Condensed" charset="0"/>
                <a:ea typeface="Calibri" panose="020F0502020204030204" pitchFamily="34" charset="0"/>
                <a:cs typeface="Times New Roman" panose="02020603050405020304" pitchFamily="18" charset="0"/>
              </a:rPr>
              <a:t>EJEMPLO: "TRAIGA SU PROPIO" ANÁLISIS DE COSTOS</a:t>
            </a:r>
          </a:p>
          <a:p>
            <a:pPr lvl="0" eaLnBrk="0" fontAlgn="base" hangingPunct="0">
              <a:spcBef>
                <a:spcPct val="0"/>
              </a:spcBef>
              <a:spcAft>
                <a:spcPct val="0"/>
              </a:spcAft>
            </a:pPr>
            <a:endParaRPr lang="en-US" altLang="en-US" b="1" dirty="0">
              <a:solidFill>
                <a:srgbClr val="02444A"/>
              </a:solidFill>
              <a:latin typeface="DIN Condensed" charset="0"/>
              <a:ea typeface="Calibri" panose="020F0502020204030204" pitchFamily="34" charset="0"/>
              <a:cs typeface="Times New Roman" panose="02020603050405020304" pitchFamily="18" charset="0"/>
            </a:endParaRPr>
          </a:p>
          <a:p>
            <a:pPr lvl="0" eaLnBrk="0" fontAlgn="base" hangingPunct="0">
              <a:spcBef>
                <a:spcPct val="0"/>
              </a:spcBef>
              <a:spcAft>
                <a:spcPct val="0"/>
              </a:spcAft>
            </a:pPr>
            <a:r>
              <a:rPr lang="en-US" altLang="en-US" b="1" dirty="0">
                <a:solidFill>
                  <a:srgbClr val="02444A"/>
                </a:solidFill>
                <a:latin typeface="DIN Condensed" charset="0"/>
                <a:ea typeface="Calibri" panose="020F0502020204030204" pitchFamily="34" charset="0"/>
                <a:cs typeface="Times New Roman" panose="02020603050405020304" pitchFamily="18" charset="0"/>
              </a:rPr>
              <a:t>SUPUESTOS:</a:t>
            </a:r>
          </a:p>
          <a:p>
            <a:pPr lvl="0" eaLnBrk="0" fontAlgn="base" hangingPunct="0">
              <a:spcBef>
                <a:spcPct val="0"/>
              </a:spcBef>
              <a:spcAft>
                <a:spcPct val="0"/>
              </a:spcAft>
            </a:pPr>
            <a:r>
              <a:rPr kumimoji="0" lang="en-US" altLang="en-US" sz="1600" b="1" i="0" u="none" strike="noStrike" cap="none" normalizeH="0" baseline="0" dirty="0">
                <a:ln>
                  <a:noFill/>
                </a:ln>
                <a:solidFill>
                  <a:srgbClr val="F4C05B"/>
                </a:solidFill>
                <a:effectLst/>
                <a:latin typeface="Source Sans 3 Semibold" charset="0"/>
                <a:ea typeface="Calibri" panose="020F0502020204030204" pitchFamily="34" charset="0"/>
                <a:cs typeface="Times New Roman" panose="02020603050405020304" pitchFamily="18" charset="0"/>
              </a:rPr>
              <a:t>$0.15</a:t>
            </a:r>
            <a:r>
              <a:rPr kumimoji="0" lang="en-US" altLang="en-US" sz="1600" b="0" i="0" u="none" strike="noStrike" cap="none" normalizeH="0" baseline="0" dirty="0">
                <a:ln>
                  <a:noFill/>
                </a:ln>
                <a:solidFill>
                  <a:srgbClr val="CC9030"/>
                </a:solidFill>
                <a:effectLst/>
                <a:latin typeface="Source Sans 3" charset="0"/>
                <a:ea typeface="Calibri" panose="020F0502020204030204" pitchFamily="34" charset="0"/>
                <a:cs typeface="Times New Roman" panose="02020603050405020304" pitchFamily="18" charset="0"/>
              </a:rPr>
              <a:t>	</a:t>
            </a:r>
            <a:r>
              <a:rPr lang="es-ES" altLang="en-US" sz="1600" dirty="0">
                <a:solidFill>
                  <a:srgbClr val="CC9030"/>
                </a:solidFill>
                <a:latin typeface="Source Sans 3" charset="0"/>
                <a:ea typeface="Calibri" panose="020F0502020204030204" pitchFamily="34" charset="0"/>
                <a:cs typeface="Times New Roman" panose="02020603050405020304" pitchFamily="18" charset="0"/>
              </a:rPr>
              <a:t>Costo de los envases desechables (vaso, tapa y servilleta)</a:t>
            </a:r>
          </a:p>
          <a:p>
            <a:pPr lvl="0" eaLnBrk="0" fontAlgn="base" hangingPunct="0">
              <a:spcBef>
                <a:spcPct val="0"/>
              </a:spcBef>
              <a:spcAft>
                <a:spcPct val="0"/>
              </a:spcAft>
            </a:pPr>
            <a:r>
              <a:rPr kumimoji="0" lang="en-US" altLang="en-US" sz="1600" b="1" i="0" u="none" strike="noStrike" cap="none" normalizeH="0" baseline="0" dirty="0">
                <a:ln>
                  <a:noFill/>
                </a:ln>
                <a:solidFill>
                  <a:srgbClr val="F4C05B"/>
                </a:solidFill>
                <a:effectLst/>
                <a:latin typeface="Source Sans 3 Semibold" charset="0"/>
                <a:ea typeface="Calibri" panose="020F0502020204030204" pitchFamily="34" charset="0"/>
                <a:cs typeface="Times New Roman" panose="02020603050405020304" pitchFamily="18" charset="0"/>
              </a:rPr>
              <a:t>$0.10	</a:t>
            </a:r>
            <a:r>
              <a:rPr lang="es-ES" altLang="en-US" sz="1600" dirty="0">
                <a:solidFill>
                  <a:srgbClr val="CC9030"/>
                </a:solidFill>
                <a:latin typeface="Source Sans 3" charset="0"/>
                <a:ea typeface="Calibri" panose="020F0502020204030204" pitchFamily="34" charset="0"/>
                <a:cs typeface="Times New Roman" panose="02020603050405020304" pitchFamily="18" charset="0"/>
              </a:rPr>
              <a:t>Descuento por taza "trae tu propia“</a:t>
            </a:r>
          </a:p>
          <a:p>
            <a:pPr lvl="0" eaLnBrk="0" fontAlgn="base" hangingPunct="0">
              <a:spcBef>
                <a:spcPct val="0"/>
              </a:spcBef>
              <a:spcAft>
                <a:spcPct val="0"/>
              </a:spcAft>
            </a:pPr>
            <a:r>
              <a:rPr kumimoji="0" lang="en-US" altLang="en-US" sz="1600" b="1" i="0" u="none" strike="noStrike" cap="none" normalizeH="0" baseline="0" dirty="0">
                <a:ln>
                  <a:noFill/>
                </a:ln>
                <a:solidFill>
                  <a:srgbClr val="F4C05B"/>
                </a:solidFill>
                <a:effectLst/>
                <a:latin typeface="Source Sans 3 Semibold" charset="0"/>
                <a:ea typeface="Calibri" panose="020F0502020204030204" pitchFamily="34" charset="0"/>
                <a:cs typeface="Times New Roman" panose="02020603050405020304" pitchFamily="18" charset="0"/>
              </a:rPr>
              <a:t>12 hours</a:t>
            </a:r>
            <a:r>
              <a:rPr kumimoji="0" lang="en-US" altLang="en-US" sz="1600" b="0" i="0" u="none" strike="noStrike" cap="none" normalizeH="0" baseline="0" dirty="0">
                <a:ln>
                  <a:noFill/>
                </a:ln>
                <a:solidFill>
                  <a:srgbClr val="CC9030"/>
                </a:solidFill>
                <a:effectLst/>
                <a:latin typeface="Source Sans 3" charset="0"/>
                <a:ea typeface="Calibri" panose="020F0502020204030204" pitchFamily="34" charset="0"/>
                <a:cs typeface="Times New Roman" panose="02020603050405020304" pitchFamily="18" charset="0"/>
              </a:rPr>
              <a:t>	</a:t>
            </a:r>
            <a:r>
              <a:rPr lang="en-US" altLang="en-US" sz="1600" dirty="0">
                <a:solidFill>
                  <a:srgbClr val="CC9030"/>
                </a:solidFill>
                <a:latin typeface="Source Sans 3" charset="0"/>
                <a:ea typeface="Calibri" panose="020F0502020204030204" pitchFamily="34" charset="0"/>
                <a:cs typeface="Times New Roman" panose="02020603050405020304" pitchFamily="18" charset="0"/>
              </a:rPr>
              <a:t>Horas de </a:t>
            </a:r>
            <a:r>
              <a:rPr lang="en-US" altLang="en-US" sz="1600" dirty="0" err="1">
                <a:solidFill>
                  <a:srgbClr val="CC9030"/>
                </a:solidFill>
                <a:latin typeface="Source Sans 3" charset="0"/>
                <a:ea typeface="Calibri" panose="020F0502020204030204" pitchFamily="34" charset="0"/>
                <a:cs typeface="Times New Roman" panose="02020603050405020304" pitchFamily="18" charset="0"/>
              </a:rPr>
              <a:t>funcionamiento</a:t>
            </a:r>
            <a:r>
              <a:rPr lang="en-US" altLang="en-US" sz="1600" dirty="0">
                <a:solidFill>
                  <a:srgbClr val="CC9030"/>
                </a:solidFill>
                <a:latin typeface="Source Sans 3" charset="0"/>
                <a:ea typeface="Calibri" panose="020F0502020204030204" pitchFamily="34" charset="0"/>
                <a:cs typeface="Times New Roman" panose="02020603050405020304" pitchFamily="18" charset="0"/>
              </a:rPr>
              <a:t> </a:t>
            </a:r>
            <a:r>
              <a:rPr lang="en-US" altLang="en-US" sz="1600" dirty="0" err="1">
                <a:solidFill>
                  <a:srgbClr val="CC9030"/>
                </a:solidFill>
                <a:latin typeface="Source Sans 3" charset="0"/>
                <a:ea typeface="Calibri" panose="020F0502020204030204" pitchFamily="34" charset="0"/>
                <a:cs typeface="Times New Roman" panose="02020603050405020304" pitchFamily="18" charset="0"/>
              </a:rPr>
              <a:t>diarias</a:t>
            </a:r>
            <a:endParaRPr kumimoji="0" lang="en-IE" altLang="en-US" sz="6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6114641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bowl of fruit&#10;&#10;Description automatically generated">
            <a:extLst>
              <a:ext uri="{FF2B5EF4-FFF2-40B4-BE49-F238E27FC236}">
                <a16:creationId xmlns:a16="http://schemas.microsoft.com/office/drawing/2014/main" id="{24254257-F31C-4A6F-A3D9-3A98B9840B00}"/>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68524629-91C8-CC44-B13E-DD769D07E323}"/>
              </a:ext>
            </a:extLst>
          </p:cNvPr>
          <p:cNvSpPr>
            <a:spLocks noGrp="1"/>
          </p:cNvSpPr>
          <p:nvPr>
            <p:ph type="body" sz="quarter" idx="16"/>
          </p:nvPr>
        </p:nvSpPr>
        <p:spPr>
          <a:xfrm>
            <a:off x="619296" y="599962"/>
            <a:ext cx="6721661" cy="697353"/>
          </a:xfrm>
        </p:spPr>
        <p:txBody>
          <a:bodyPr>
            <a:normAutofit fontScale="85000" lnSpcReduction="10000"/>
          </a:bodyPr>
          <a:lstStyle/>
          <a:p>
            <a:r>
              <a:rPr lang="es-ES" b="1" dirty="0">
                <a:solidFill>
                  <a:srgbClr val="085156"/>
                </a:solidFill>
              </a:rPr>
              <a:t>PACTO DE PLÁSTICOS DEL REINO UNIDO</a:t>
            </a:r>
            <a:endParaRPr lang="en-US" b="1" dirty="0">
              <a:solidFill>
                <a:srgbClr val="085156"/>
              </a:solidFill>
            </a:endParaRPr>
          </a:p>
        </p:txBody>
      </p:sp>
      <p:sp>
        <p:nvSpPr>
          <p:cNvPr id="4" name="Text Placeholder 3">
            <a:extLst>
              <a:ext uri="{FF2B5EF4-FFF2-40B4-BE49-F238E27FC236}">
                <a16:creationId xmlns:a16="http://schemas.microsoft.com/office/drawing/2014/main" id="{A2B95485-BA0C-EC41-B078-7950BA62DB17}"/>
              </a:ext>
            </a:extLst>
          </p:cNvPr>
          <p:cNvSpPr>
            <a:spLocks noGrp="1"/>
          </p:cNvSpPr>
          <p:nvPr>
            <p:ph type="body" sz="quarter" idx="17"/>
          </p:nvPr>
        </p:nvSpPr>
        <p:spPr/>
        <p:txBody>
          <a:bodyPr/>
          <a:lstStyle/>
          <a:p>
            <a:r>
              <a:rPr lang="es-ES" sz="2400" dirty="0">
                <a:solidFill>
                  <a:srgbClr val="085156"/>
                </a:solidFill>
              </a:rPr>
              <a:t>UK PLASTICS PACT ha publicado muy buenas directrices sobre la elección de envases sostenibles en el sector de servicios alimentarios:</a:t>
            </a:r>
            <a:endParaRPr lang="en-IE" dirty="0">
              <a:hlinkClick r:id="rId3"/>
            </a:endParaRPr>
          </a:p>
          <a:p>
            <a:r>
              <a:rPr lang="en-IE" sz="2000" dirty="0">
                <a:hlinkClick r:id="rId3"/>
              </a:rPr>
              <a:t>https://www.wrap.org.uk/sites/files/wrap/Considerations-for-compostable-plastic-packaging.pdf#page=16</a:t>
            </a:r>
            <a:endParaRPr lang="en-US" sz="2000" dirty="0"/>
          </a:p>
        </p:txBody>
      </p:sp>
    </p:spTree>
    <p:extLst>
      <p:ext uri="{BB962C8B-B14F-4D97-AF65-F5344CB8AC3E}">
        <p14:creationId xmlns:p14="http://schemas.microsoft.com/office/powerpoint/2010/main" val="7789513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EC99D12-AE90-8945-A440-4B8732AE7606}"/>
              </a:ext>
            </a:extLst>
          </p:cNvPr>
          <p:cNvSpPr>
            <a:spLocks noGrp="1"/>
          </p:cNvSpPr>
          <p:nvPr>
            <p:ph type="body" sz="quarter" idx="19"/>
          </p:nvPr>
        </p:nvSpPr>
        <p:spPr/>
        <p:txBody>
          <a:bodyPr/>
          <a:lstStyle/>
          <a:p>
            <a:r>
              <a:rPr lang="en-US" dirty="0"/>
              <a:t>¿</a:t>
            </a:r>
            <a:r>
              <a:rPr lang="en-US" dirty="0" err="1"/>
              <a:t>Preguntas</a:t>
            </a:r>
            <a:r>
              <a:rPr lang="en-US" dirty="0"/>
              <a:t>?</a:t>
            </a:r>
          </a:p>
        </p:txBody>
      </p:sp>
      <p:sp>
        <p:nvSpPr>
          <p:cNvPr id="6" name="Text Placeholder 5">
            <a:extLst>
              <a:ext uri="{FF2B5EF4-FFF2-40B4-BE49-F238E27FC236}">
                <a16:creationId xmlns:a16="http://schemas.microsoft.com/office/drawing/2014/main" id="{BF2607B3-3639-0248-950E-5ED1788F9D35}"/>
              </a:ext>
            </a:extLst>
          </p:cNvPr>
          <p:cNvSpPr>
            <a:spLocks noGrp="1"/>
          </p:cNvSpPr>
          <p:nvPr>
            <p:ph type="body" sz="quarter" idx="20"/>
          </p:nvPr>
        </p:nvSpPr>
        <p:spPr/>
        <p:txBody>
          <a:bodyPr/>
          <a:lstStyle/>
          <a:p>
            <a:r>
              <a:rPr lang="en-US" dirty="0"/>
              <a:t>Gracias!</a:t>
            </a:r>
          </a:p>
        </p:txBody>
      </p:sp>
    </p:spTree>
    <p:extLst>
      <p:ext uri="{BB962C8B-B14F-4D97-AF65-F5344CB8AC3E}">
        <p14:creationId xmlns:p14="http://schemas.microsoft.com/office/powerpoint/2010/main" val="16840468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World map formed by people united">
            <a:extLst>
              <a:ext uri="{FF2B5EF4-FFF2-40B4-BE49-F238E27FC236}">
                <a16:creationId xmlns:a16="http://schemas.microsoft.com/office/drawing/2014/main" id="{EFB86788-612D-454A-927F-6A41990B939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34000" y="1813810"/>
            <a:ext cx="6858000" cy="4236971"/>
          </a:xfrm>
          <a:prstGeom prst="rect">
            <a:avLst/>
          </a:prstGeom>
        </p:spPr>
      </p:pic>
      <p:sp>
        <p:nvSpPr>
          <p:cNvPr id="2" name="Text Placeholder 1">
            <a:extLst>
              <a:ext uri="{FF2B5EF4-FFF2-40B4-BE49-F238E27FC236}">
                <a16:creationId xmlns:a16="http://schemas.microsoft.com/office/drawing/2014/main" id="{D57C1C9A-3589-2741-9EC3-54EF8109404C}"/>
              </a:ext>
            </a:extLst>
          </p:cNvPr>
          <p:cNvSpPr>
            <a:spLocks noGrp="1"/>
          </p:cNvSpPr>
          <p:nvPr>
            <p:ph type="body" sz="quarter" idx="19"/>
          </p:nvPr>
        </p:nvSpPr>
        <p:spPr>
          <a:xfrm>
            <a:off x="2773179" y="807219"/>
            <a:ext cx="8775233" cy="1006591"/>
          </a:xfrm>
        </p:spPr>
        <p:txBody>
          <a:bodyPr/>
          <a:lstStyle/>
          <a:p>
            <a:r>
              <a:rPr lang="en-US" b="1" dirty="0" err="1">
                <a:solidFill>
                  <a:srgbClr val="F5C05B"/>
                </a:solidFill>
              </a:rPr>
              <a:t>Factores</a:t>
            </a:r>
            <a:r>
              <a:rPr lang="en-US" b="1" dirty="0">
                <a:solidFill>
                  <a:srgbClr val="F5C05B"/>
                </a:solidFill>
              </a:rPr>
              <a:t> del </a:t>
            </a:r>
            <a:r>
              <a:rPr lang="en-US" b="1" dirty="0" err="1">
                <a:solidFill>
                  <a:srgbClr val="F5C05B"/>
                </a:solidFill>
              </a:rPr>
              <a:t>cambio</a:t>
            </a:r>
            <a:r>
              <a:rPr lang="en-US" b="1" dirty="0">
                <a:solidFill>
                  <a:srgbClr val="F5C05B"/>
                </a:solidFill>
              </a:rPr>
              <a:t> </a:t>
            </a:r>
            <a:r>
              <a:rPr lang="en-US" b="1" dirty="0" err="1">
                <a:solidFill>
                  <a:srgbClr val="F5C05B"/>
                </a:solidFill>
              </a:rPr>
              <a:t>climático</a:t>
            </a:r>
            <a:endParaRPr lang="en-US" b="1" dirty="0">
              <a:solidFill>
                <a:srgbClr val="F5C05B"/>
              </a:solidFill>
            </a:endParaRPr>
          </a:p>
        </p:txBody>
      </p:sp>
      <p:sp>
        <p:nvSpPr>
          <p:cNvPr id="3" name="Text Placeholder 2">
            <a:extLst>
              <a:ext uri="{FF2B5EF4-FFF2-40B4-BE49-F238E27FC236}">
                <a16:creationId xmlns:a16="http://schemas.microsoft.com/office/drawing/2014/main" id="{77AAD46A-AF4D-F740-B502-607D22F90AB7}"/>
              </a:ext>
            </a:extLst>
          </p:cNvPr>
          <p:cNvSpPr>
            <a:spLocks noGrp="1"/>
          </p:cNvSpPr>
          <p:nvPr>
            <p:ph type="body" sz="quarter" idx="20"/>
          </p:nvPr>
        </p:nvSpPr>
        <p:spPr>
          <a:xfrm>
            <a:off x="180975" y="1638300"/>
            <a:ext cx="5476875" cy="5448300"/>
          </a:xfrm>
        </p:spPr>
        <p:txBody>
          <a:bodyPr/>
          <a:lstStyle/>
          <a:p>
            <a:endParaRPr lang="en-IE" dirty="0"/>
          </a:p>
          <a:p>
            <a:pPr marL="342900" indent="-342900">
              <a:buFont typeface="Arial" panose="020B0604020202020204" pitchFamily="34" charset="0"/>
              <a:buChar char="•"/>
            </a:pPr>
            <a:r>
              <a:rPr lang="es-ES" dirty="0">
                <a:solidFill>
                  <a:srgbClr val="406F70"/>
                </a:solidFill>
              </a:rPr>
              <a:t>Un estudio reciente en </a:t>
            </a:r>
            <a:r>
              <a:rPr lang="es-ES" u="sng" dirty="0" err="1">
                <a:solidFill>
                  <a:srgbClr val="406F70"/>
                </a:solidFill>
              </a:rPr>
              <a:t>Biosciences</a:t>
            </a:r>
            <a:r>
              <a:rPr lang="es-ES" dirty="0">
                <a:solidFill>
                  <a:srgbClr val="406F70"/>
                </a:solidFill>
              </a:rPr>
              <a:t> sugiere que la producción de alimentos probablemente tendrá que aumentar entre un 25% y un 70% para satisfacer la demanda de alimentos de 2050.</a:t>
            </a:r>
          </a:p>
          <a:p>
            <a:pPr marL="342900" indent="-342900">
              <a:buFont typeface="Arial" panose="020B0604020202020204" pitchFamily="34" charset="0"/>
              <a:buChar char="•"/>
            </a:pPr>
            <a:r>
              <a:rPr lang="es-ES" dirty="0">
                <a:solidFill>
                  <a:srgbClr val="406F70"/>
                </a:solidFill>
              </a:rPr>
              <a:t>Alimentar a 10 mil millones de personas de manera sostenible para 2050 requiere cerrar tres brechas:</a:t>
            </a:r>
          </a:p>
          <a:p>
            <a:r>
              <a:rPr lang="en-IE" dirty="0">
                <a:solidFill>
                  <a:srgbClr val="406F70"/>
                </a:solidFill>
              </a:rPr>
              <a:t>	</a:t>
            </a:r>
            <a:r>
              <a:rPr lang="en-IE" dirty="0" err="1">
                <a:solidFill>
                  <a:srgbClr val="406F70"/>
                </a:solidFill>
              </a:rPr>
              <a:t>Brecha</a:t>
            </a:r>
            <a:r>
              <a:rPr lang="en-IE" dirty="0">
                <a:solidFill>
                  <a:srgbClr val="406F70"/>
                </a:solidFill>
              </a:rPr>
              <a:t> </a:t>
            </a:r>
            <a:r>
              <a:rPr lang="en-IE" dirty="0" err="1">
                <a:solidFill>
                  <a:srgbClr val="406F70"/>
                </a:solidFill>
              </a:rPr>
              <a:t>alimentaria</a:t>
            </a:r>
            <a:endParaRPr lang="en-IE" dirty="0">
              <a:solidFill>
                <a:srgbClr val="406F70"/>
              </a:solidFill>
            </a:endParaRPr>
          </a:p>
          <a:p>
            <a:r>
              <a:rPr lang="en-IE" dirty="0">
                <a:solidFill>
                  <a:srgbClr val="406F70"/>
                </a:solidFill>
              </a:rPr>
              <a:t>	</a:t>
            </a:r>
            <a:r>
              <a:rPr lang="en-IE" dirty="0" err="1">
                <a:solidFill>
                  <a:srgbClr val="406F70"/>
                </a:solidFill>
              </a:rPr>
              <a:t>Brecha</a:t>
            </a:r>
            <a:r>
              <a:rPr lang="en-IE" dirty="0">
                <a:solidFill>
                  <a:srgbClr val="406F70"/>
                </a:solidFill>
              </a:rPr>
              <a:t> territorial</a:t>
            </a:r>
          </a:p>
          <a:p>
            <a:r>
              <a:rPr lang="en-IE" dirty="0">
                <a:solidFill>
                  <a:srgbClr val="406F70"/>
                </a:solidFill>
              </a:rPr>
              <a:t>	</a:t>
            </a:r>
            <a:r>
              <a:rPr lang="en-IE" dirty="0" err="1">
                <a:solidFill>
                  <a:srgbClr val="406F70"/>
                </a:solidFill>
              </a:rPr>
              <a:t>Brecha</a:t>
            </a:r>
            <a:r>
              <a:rPr lang="en-IE" dirty="0">
                <a:solidFill>
                  <a:srgbClr val="406F70"/>
                </a:solidFill>
              </a:rPr>
              <a:t> de </a:t>
            </a:r>
            <a:r>
              <a:rPr lang="en-IE" dirty="0" err="1">
                <a:solidFill>
                  <a:srgbClr val="406F70"/>
                </a:solidFill>
              </a:rPr>
              <a:t>mitigación</a:t>
            </a:r>
            <a:r>
              <a:rPr lang="en-IE" dirty="0">
                <a:solidFill>
                  <a:srgbClr val="406F70"/>
                </a:solidFill>
              </a:rPr>
              <a:t> de GEI</a:t>
            </a:r>
          </a:p>
          <a:p>
            <a:r>
              <a:rPr lang="en-IE" dirty="0">
                <a:solidFill>
                  <a:srgbClr val="406F70"/>
                </a:solidFill>
              </a:rPr>
              <a:t> </a:t>
            </a:r>
          </a:p>
          <a:p>
            <a:endParaRPr lang="en-US" dirty="0"/>
          </a:p>
        </p:txBody>
      </p:sp>
    </p:spTree>
    <p:extLst>
      <p:ext uri="{BB962C8B-B14F-4D97-AF65-F5344CB8AC3E}">
        <p14:creationId xmlns:p14="http://schemas.microsoft.com/office/powerpoint/2010/main" val="3280971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0F7F29FAAF84E49985F5364605989CA" ma:contentTypeVersion="8" ma:contentTypeDescription="Create a new document." ma:contentTypeScope="" ma:versionID="422fd0eccd15940ec8205d25b9bb0228">
  <xsd:schema xmlns:xsd="http://www.w3.org/2001/XMLSchema" xmlns:xs="http://www.w3.org/2001/XMLSchema" xmlns:p="http://schemas.microsoft.com/office/2006/metadata/properties" xmlns:ns2="67dd3286-db87-444e-8dd1-4849b974caca" targetNamespace="http://schemas.microsoft.com/office/2006/metadata/properties" ma:root="true" ma:fieldsID="0aaa5d8ecb3d525cb0abd63b0ddb9e30" ns2:_="">
    <xsd:import namespace="67dd3286-db87-444e-8dd1-4849b974ca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dd3286-db87-444e-8dd1-4849b974ca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6C29C56-3D42-4326-9DDA-2C87050FB0D2}">
  <ds:schemaRefs>
    <ds:schemaRef ds:uri="http://schemas.microsoft.com/sharepoint/v3/contenttype/forms"/>
  </ds:schemaRefs>
</ds:datastoreItem>
</file>

<file path=customXml/itemProps2.xml><?xml version="1.0" encoding="utf-8"?>
<ds:datastoreItem xmlns:ds="http://schemas.openxmlformats.org/officeDocument/2006/customXml" ds:itemID="{34E262B3-316A-4D42-9576-66DC490CB1FA}">
  <ds:schemaRefs>
    <ds:schemaRef ds:uri="67dd3286-db87-444e-8dd1-4849b974cac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6E8CDC66-3A54-408A-AA64-5CDBD3025C40}">
  <ds:schemaRefs>
    <ds:schemaRef ds:uri="http://www.w3.org/XML/1998/namespace"/>
    <ds:schemaRef ds:uri="http://schemas.microsoft.com/office/infopath/2007/PartnerControls"/>
    <ds:schemaRef ds:uri="http://purl.org/dc/elements/1.1/"/>
    <ds:schemaRef ds:uri="http://purl.org/dc/terms/"/>
    <ds:schemaRef ds:uri="http://purl.org/dc/dcmitype/"/>
    <ds:schemaRef ds:uri="http://schemas.microsoft.com/office/2006/documentManagement/types"/>
    <ds:schemaRef ds:uri="http://schemas.openxmlformats.org/package/2006/metadata/core-properties"/>
    <ds:schemaRef ds:uri="67dd3286-db87-444e-8dd1-4849b974cac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8461</TotalTime>
  <Words>7606</Words>
  <Application>Microsoft Macintosh PowerPoint</Application>
  <PresentationFormat>Widescreen</PresentationFormat>
  <Paragraphs>528</Paragraphs>
  <Slides>82</Slides>
  <Notes>4</Notes>
  <HiddenSlides>0</HiddenSlides>
  <MMClips>6</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82</vt:i4>
      </vt:variant>
    </vt:vector>
  </HeadingPairs>
  <TitlesOfParts>
    <vt:vector size="102" baseType="lpstr">
      <vt:lpstr>acumin-pro-semi-condensed</vt:lpstr>
      <vt:lpstr>Alegreya</vt:lpstr>
      <vt:lpstr>Arial</vt:lpstr>
      <vt:lpstr>Arial,Sans-Serif</vt:lpstr>
      <vt:lpstr>Austin News</vt:lpstr>
      <vt:lpstr>Calibri</vt:lpstr>
      <vt:lpstr>Calibri Light</vt:lpstr>
      <vt:lpstr>DIN Condensed</vt:lpstr>
      <vt:lpstr>FreeSans</vt:lpstr>
      <vt:lpstr>Helvetica Neue</vt:lpstr>
      <vt:lpstr>Lucida Grande</vt:lpstr>
      <vt:lpstr>Open Sans</vt:lpstr>
      <vt:lpstr>Quattrocento Sans</vt:lpstr>
      <vt:lpstr>Roboto</vt:lpstr>
      <vt:lpstr>Source Sans 3</vt:lpstr>
      <vt:lpstr>Source Sans 3 Semibold</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Lo que debemos tener en cuenta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Cooney</dc:creator>
  <cp:lastModifiedBy>Ian Sayers</cp:lastModifiedBy>
  <cp:revision>457</cp:revision>
  <dcterms:created xsi:type="dcterms:W3CDTF">2020-02-11T09:40:22Z</dcterms:created>
  <dcterms:modified xsi:type="dcterms:W3CDTF">2022-01-24T16:18:55Z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0x010100D0F7F29FAAF84E49985F5364605989CA</vt:lpwstr>
  </property>
</Properties>
</file>