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8"/>
  </p:notesMasterIdLst>
  <p:sldIdLst>
    <p:sldId id="294" r:id="rId5"/>
    <p:sldId id="372" r:id="rId6"/>
    <p:sldId id="364" r:id="rId7"/>
    <p:sldId id="340" r:id="rId8"/>
    <p:sldId id="362" r:id="rId9"/>
    <p:sldId id="373" r:id="rId10"/>
    <p:sldId id="396" r:id="rId11"/>
    <p:sldId id="397" r:id="rId12"/>
    <p:sldId id="398" r:id="rId13"/>
    <p:sldId id="400" r:id="rId14"/>
    <p:sldId id="401" r:id="rId15"/>
    <p:sldId id="402" r:id="rId16"/>
    <p:sldId id="403" r:id="rId17"/>
    <p:sldId id="405" r:id="rId18"/>
    <p:sldId id="406" r:id="rId19"/>
    <p:sldId id="408" r:id="rId20"/>
    <p:sldId id="414" r:id="rId21"/>
    <p:sldId id="407" r:id="rId22"/>
    <p:sldId id="404" r:id="rId23"/>
    <p:sldId id="409" r:id="rId24"/>
    <p:sldId id="365" r:id="rId25"/>
    <p:sldId id="376" r:id="rId26"/>
    <p:sldId id="367" r:id="rId27"/>
    <p:sldId id="375" r:id="rId28"/>
    <p:sldId id="410" r:id="rId29"/>
    <p:sldId id="366" r:id="rId30"/>
    <p:sldId id="368" r:id="rId31"/>
    <p:sldId id="411" r:id="rId32"/>
    <p:sldId id="369" r:id="rId33"/>
    <p:sldId id="377" r:id="rId34"/>
    <p:sldId id="297" r:id="rId35"/>
    <p:sldId id="298" r:id="rId36"/>
    <p:sldId id="361" r:id="rId37"/>
    <p:sldId id="341" r:id="rId38"/>
    <p:sldId id="300" r:id="rId39"/>
    <p:sldId id="302" r:id="rId40"/>
    <p:sldId id="379" r:id="rId41"/>
    <p:sldId id="308" r:id="rId42"/>
    <p:sldId id="412" r:id="rId43"/>
    <p:sldId id="413" r:id="rId44"/>
    <p:sldId id="309" r:id="rId45"/>
    <p:sldId id="310" r:id="rId46"/>
    <p:sldId id="306" r:id="rId47"/>
    <p:sldId id="343" r:id="rId48"/>
    <p:sldId id="371" r:id="rId49"/>
    <p:sldId id="338" r:id="rId50"/>
    <p:sldId id="344" r:id="rId51"/>
    <p:sldId id="342" r:id="rId52"/>
    <p:sldId id="380" r:id="rId53"/>
    <p:sldId id="315" r:id="rId54"/>
    <p:sldId id="317" r:id="rId55"/>
    <p:sldId id="360" r:id="rId56"/>
    <p:sldId id="359" r:id="rId57"/>
    <p:sldId id="356" r:id="rId58"/>
    <p:sldId id="355" r:id="rId59"/>
    <p:sldId id="358" r:id="rId60"/>
    <p:sldId id="357" r:id="rId61"/>
    <p:sldId id="381" r:id="rId62"/>
    <p:sldId id="318" r:id="rId63"/>
    <p:sldId id="378" r:id="rId64"/>
    <p:sldId id="339" r:id="rId65"/>
    <p:sldId id="382" r:id="rId66"/>
    <p:sldId id="383" r:id="rId67"/>
    <p:sldId id="384" r:id="rId68"/>
    <p:sldId id="385" r:id="rId69"/>
    <p:sldId id="386" r:id="rId70"/>
    <p:sldId id="387" r:id="rId71"/>
    <p:sldId id="389" r:id="rId72"/>
    <p:sldId id="390" r:id="rId73"/>
    <p:sldId id="391" r:id="rId74"/>
    <p:sldId id="388" r:id="rId75"/>
    <p:sldId id="316" r:id="rId76"/>
    <p:sldId id="293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Whyte ( Momentum Consulting )" initials="PW(MC)" lastIdx="2" clrIdx="0">
    <p:extLst>
      <p:ext uri="{19B8F6BF-5375-455C-9EA6-DF929625EA0E}">
        <p15:presenceInfo xmlns:p15="http://schemas.microsoft.com/office/powerpoint/2012/main" userId="Paula Whyte ( Momentum Consulting 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406F70"/>
    <a:srgbClr val="F5C05B"/>
    <a:srgbClr val="044449"/>
    <a:srgbClr val="085156"/>
    <a:srgbClr val="5E5E5E"/>
    <a:srgbClr val="CC9131"/>
    <a:srgbClr val="F26B27"/>
    <a:srgbClr val="C54A9A"/>
    <a:srgbClr val="1EB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79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2BBE5-951B-7448-9280-3E5E86F1213F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4A299-DD6E-4F4E-AAAF-972CE464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D0D5CAB-74C1-0E43-849C-A45CF04F6F04}"/>
              </a:ext>
            </a:extLst>
          </p:cNvPr>
          <p:cNvSpPr/>
          <p:nvPr userDrawn="1"/>
        </p:nvSpPr>
        <p:spPr>
          <a:xfrm>
            <a:off x="-105413" y="-1"/>
            <a:ext cx="6298404" cy="5900507"/>
          </a:xfrm>
          <a:custGeom>
            <a:avLst/>
            <a:gdLst>
              <a:gd name="connsiteX0" fmla="*/ 196547 w 6298404"/>
              <a:gd name="connsiteY0" fmla="*/ 0 h 5900507"/>
              <a:gd name="connsiteX1" fmla="*/ 926203 w 6298404"/>
              <a:gd name="connsiteY1" fmla="*/ 0 h 5900507"/>
              <a:gd name="connsiteX2" fmla="*/ 926203 w 6298404"/>
              <a:gd name="connsiteY2" fmla="*/ 4 h 5900507"/>
              <a:gd name="connsiteX3" fmla="*/ 6298404 w 6298404"/>
              <a:gd name="connsiteY3" fmla="*/ 4 h 5900507"/>
              <a:gd name="connsiteX4" fmla="*/ 6296454 w 6298404"/>
              <a:gd name="connsiteY4" fmla="*/ 44068 h 5900507"/>
              <a:gd name="connsiteX5" fmla="*/ 5516773 w 6298404"/>
              <a:gd name="connsiteY5" fmla="*/ 2716164 h 5900507"/>
              <a:gd name="connsiteX6" fmla="*/ 5369892 w 6298404"/>
              <a:gd name="connsiteY6" fmla="*/ 2976396 h 5900507"/>
              <a:gd name="connsiteX7" fmla="*/ 5373199 w 6298404"/>
              <a:gd name="connsiteY7" fmla="*/ 2976396 h 5900507"/>
              <a:gd name="connsiteX8" fmla="*/ 5254947 w 6298404"/>
              <a:gd name="connsiteY8" fmla="*/ 3174684 h 5900507"/>
              <a:gd name="connsiteX9" fmla="*/ 1199384 w 6298404"/>
              <a:gd name="connsiteY9" fmla="*/ 5871229 h 5900507"/>
              <a:gd name="connsiteX10" fmla="*/ 690892 w 6298404"/>
              <a:gd name="connsiteY10" fmla="*/ 5900504 h 5900507"/>
              <a:gd name="connsiteX11" fmla="*/ 690892 w 6298404"/>
              <a:gd name="connsiteY11" fmla="*/ 5900507 h 5900507"/>
              <a:gd name="connsiteX12" fmla="*/ 0 w 6298404"/>
              <a:gd name="connsiteY12" fmla="*/ 5900507 h 5900507"/>
              <a:gd name="connsiteX13" fmla="*/ 0 w 6298404"/>
              <a:gd name="connsiteY13" fmla="*/ 11319 h 5900507"/>
              <a:gd name="connsiteX14" fmla="*/ 196547 w 6298404"/>
              <a:gd name="connsiteY14" fmla="*/ 4 h 59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98404" h="5900507">
                <a:moveTo>
                  <a:pt x="196547" y="0"/>
                </a:moveTo>
                <a:lnTo>
                  <a:pt x="926203" y="0"/>
                </a:lnTo>
                <a:lnTo>
                  <a:pt x="926203" y="4"/>
                </a:lnTo>
                <a:lnTo>
                  <a:pt x="6298404" y="4"/>
                </a:lnTo>
                <a:lnTo>
                  <a:pt x="6296454" y="44068"/>
                </a:lnTo>
                <a:cubicBezTo>
                  <a:pt x="6210068" y="1013921"/>
                  <a:pt x="5936180" y="1920575"/>
                  <a:pt x="5516773" y="2716164"/>
                </a:cubicBezTo>
                <a:lnTo>
                  <a:pt x="5369892" y="2976396"/>
                </a:lnTo>
                <a:lnTo>
                  <a:pt x="5373199" y="2976396"/>
                </a:lnTo>
                <a:lnTo>
                  <a:pt x="5254947" y="3174684"/>
                </a:lnTo>
                <a:cubicBezTo>
                  <a:pt x="4330127" y="4657442"/>
                  <a:pt x="2871902" y="5677569"/>
                  <a:pt x="1199384" y="5871229"/>
                </a:cubicBezTo>
                <a:lnTo>
                  <a:pt x="690892" y="5900504"/>
                </a:lnTo>
                <a:lnTo>
                  <a:pt x="690892" y="5900507"/>
                </a:lnTo>
                <a:lnTo>
                  <a:pt x="0" y="5900507"/>
                </a:lnTo>
                <a:lnTo>
                  <a:pt x="0" y="11319"/>
                </a:lnTo>
                <a:lnTo>
                  <a:pt x="196547" y="4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2003112" y="4635607"/>
            <a:ext cx="3558128" cy="1580866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05197" y="2902605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798" y="490160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3" y="729295"/>
            <a:ext cx="3579566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4034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3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868A4150-27D0-EE42-9E82-1DE8CF8D2C73}"/>
              </a:ext>
            </a:extLst>
          </p:cNvPr>
          <p:cNvSpPr/>
          <p:nvPr userDrawn="1"/>
        </p:nvSpPr>
        <p:spPr>
          <a:xfrm flipH="1">
            <a:off x="4903" y="0"/>
            <a:ext cx="12164526" cy="5589422"/>
          </a:xfrm>
          <a:custGeom>
            <a:avLst/>
            <a:gdLst>
              <a:gd name="connsiteX0" fmla="*/ 6362307 w 12164526"/>
              <a:gd name="connsiteY0" fmla="*/ 0 h 5589422"/>
              <a:gd name="connsiteX1" fmla="*/ 5574245 w 12164526"/>
              <a:gd name="connsiteY1" fmla="*/ 0 h 5589422"/>
              <a:gd name="connsiteX2" fmla="*/ 5574245 w 12164526"/>
              <a:gd name="connsiteY2" fmla="*/ 3 h 5589422"/>
              <a:gd name="connsiteX3" fmla="*/ 5025051 w 12164526"/>
              <a:gd name="connsiteY3" fmla="*/ 27735 h 5589422"/>
              <a:gd name="connsiteX4" fmla="*/ 499395 w 12164526"/>
              <a:gd name="connsiteY4" fmla="*/ 2796044 h 5589422"/>
              <a:gd name="connsiteX5" fmla="*/ 448395 w 12164526"/>
              <a:gd name="connsiteY5" fmla="*/ 2878297 h 5589422"/>
              <a:gd name="connsiteX6" fmla="*/ 427850 w 12164526"/>
              <a:gd name="connsiteY6" fmla="*/ 2909516 h 5589422"/>
              <a:gd name="connsiteX7" fmla="*/ 92971 w 12164526"/>
              <a:gd name="connsiteY7" fmla="*/ 3514992 h 5589422"/>
              <a:gd name="connsiteX8" fmla="*/ 0 w 12164526"/>
              <a:gd name="connsiteY8" fmla="*/ 3723068 h 5589422"/>
              <a:gd name="connsiteX9" fmla="*/ 0 w 12164526"/>
              <a:gd name="connsiteY9" fmla="*/ 5589419 h 5589422"/>
              <a:gd name="connsiteX10" fmla="*/ 5320097 w 12164526"/>
              <a:gd name="connsiteY10" fmla="*/ 5589419 h 5589422"/>
              <a:gd name="connsiteX11" fmla="*/ 5320097 w 12164526"/>
              <a:gd name="connsiteY11" fmla="*/ 5589422 h 5589422"/>
              <a:gd name="connsiteX12" fmla="*/ 6108160 w 12164526"/>
              <a:gd name="connsiteY12" fmla="*/ 5589422 h 5589422"/>
              <a:gd name="connsiteX13" fmla="*/ 6108160 w 12164526"/>
              <a:gd name="connsiteY13" fmla="*/ 5589419 h 5589422"/>
              <a:gd name="connsiteX14" fmla="*/ 6657355 w 12164526"/>
              <a:gd name="connsiteY14" fmla="*/ 5561688 h 5589422"/>
              <a:gd name="connsiteX15" fmla="*/ 11037546 w 12164526"/>
              <a:gd name="connsiteY15" fmla="*/ 3007309 h 5589422"/>
              <a:gd name="connsiteX16" fmla="*/ 11165263 w 12164526"/>
              <a:gd name="connsiteY16" fmla="*/ 2819476 h 5589422"/>
              <a:gd name="connsiteX17" fmla="*/ 11161691 w 12164526"/>
              <a:gd name="connsiteY17" fmla="*/ 2819476 h 5589422"/>
              <a:gd name="connsiteX18" fmla="*/ 11320329 w 12164526"/>
              <a:gd name="connsiteY18" fmla="*/ 2572963 h 5589422"/>
              <a:gd name="connsiteX19" fmla="*/ 12162420 w 12164526"/>
              <a:gd name="connsiteY19" fmla="*/ 41745 h 5589422"/>
              <a:gd name="connsiteX20" fmla="*/ 12164526 w 12164526"/>
              <a:gd name="connsiteY20" fmla="*/ 3 h 5589422"/>
              <a:gd name="connsiteX21" fmla="*/ 6362307 w 12164526"/>
              <a:gd name="connsiteY21" fmla="*/ 3 h 55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4526" h="5589422">
                <a:moveTo>
                  <a:pt x="6362307" y="0"/>
                </a:moveTo>
                <a:lnTo>
                  <a:pt x="5574245" y="0"/>
                </a:lnTo>
                <a:lnTo>
                  <a:pt x="5574245" y="3"/>
                </a:lnTo>
                <a:lnTo>
                  <a:pt x="5025051" y="27735"/>
                </a:lnTo>
                <a:cubicBezTo>
                  <a:pt x="3128335" y="220357"/>
                  <a:pt x="1486790" y="1276121"/>
                  <a:pt x="499395" y="2796044"/>
                </a:cubicBezTo>
                <a:lnTo>
                  <a:pt x="448395" y="2878297"/>
                </a:lnTo>
                <a:lnTo>
                  <a:pt x="427850" y="2909516"/>
                </a:lnTo>
                <a:cubicBezTo>
                  <a:pt x="305319" y="3104248"/>
                  <a:pt x="193422" y="3306345"/>
                  <a:pt x="92971" y="3514992"/>
                </a:cubicBezTo>
                <a:lnTo>
                  <a:pt x="0" y="3723068"/>
                </a:lnTo>
                <a:lnTo>
                  <a:pt x="0" y="5589419"/>
                </a:lnTo>
                <a:lnTo>
                  <a:pt x="5320097" y="5589419"/>
                </a:lnTo>
                <a:lnTo>
                  <a:pt x="5320097" y="5589422"/>
                </a:lnTo>
                <a:lnTo>
                  <a:pt x="6108160" y="5589422"/>
                </a:lnTo>
                <a:lnTo>
                  <a:pt x="6108160" y="5589419"/>
                </a:lnTo>
                <a:lnTo>
                  <a:pt x="6657355" y="5561688"/>
                </a:lnTo>
                <a:cubicBezTo>
                  <a:pt x="8463749" y="5378238"/>
                  <a:pt x="10038698" y="4411893"/>
                  <a:pt x="11037546" y="3007309"/>
                </a:cubicBezTo>
                <a:lnTo>
                  <a:pt x="11165263" y="2819476"/>
                </a:lnTo>
                <a:lnTo>
                  <a:pt x="11161691" y="2819476"/>
                </a:lnTo>
                <a:lnTo>
                  <a:pt x="11320329" y="2572963"/>
                </a:lnTo>
                <a:cubicBezTo>
                  <a:pt x="11773308" y="1819319"/>
                  <a:pt x="12069119" y="960465"/>
                  <a:pt x="12162420" y="41745"/>
                </a:cubicBezTo>
                <a:lnTo>
                  <a:pt x="12164526" y="3"/>
                </a:lnTo>
                <a:lnTo>
                  <a:pt x="6362307" y="3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921EB71-8B48-CC4A-8C15-5A7CCE546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8554" y="3688851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A60EE8C7-6BFE-9E40-9E98-75E3A8F16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2572" y="1035764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8C3440FC-7548-0645-A525-1A8B6B986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59537" y="1274899"/>
            <a:ext cx="7137380" cy="28460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79F6CEB-8F50-274B-AA3C-D1DBD5BDE00B}"/>
              </a:ext>
            </a:extLst>
          </p:cNvPr>
          <p:cNvSpPr/>
          <p:nvPr userDrawn="1"/>
        </p:nvSpPr>
        <p:spPr>
          <a:xfrm>
            <a:off x="1168938" y="4124270"/>
            <a:ext cx="4511474" cy="2004435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3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6540708" y="6385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 flipH="1">
            <a:off x="7197438" y="4146121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C50B39-CFAC-9D4F-A60A-82DB388EB798}"/>
              </a:ext>
            </a:extLst>
          </p:cNvPr>
          <p:cNvCxnSpPr/>
          <p:nvPr userDrawn="1"/>
        </p:nvCxnSpPr>
        <p:spPr>
          <a:xfrm flipH="1">
            <a:off x="495791" y="1545048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4" y="652821"/>
            <a:ext cx="5279028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2" y="1786300"/>
            <a:ext cx="5273104" cy="394744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7057088" y="498484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9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36CFA7E-FCEF-F84F-81A4-DA1C73867561}"/>
              </a:ext>
            </a:extLst>
          </p:cNvPr>
          <p:cNvSpPr/>
          <p:nvPr userDrawn="1"/>
        </p:nvSpPr>
        <p:spPr>
          <a:xfrm flipH="1">
            <a:off x="9861132" y="349811"/>
            <a:ext cx="2330868" cy="1305474"/>
          </a:xfrm>
          <a:custGeom>
            <a:avLst/>
            <a:gdLst>
              <a:gd name="connsiteX0" fmla="*/ 975693 w 2330868"/>
              <a:gd name="connsiteY0" fmla="*/ 0 h 1305474"/>
              <a:gd name="connsiteX1" fmla="*/ 791632 w 2330868"/>
              <a:gd name="connsiteY1" fmla="*/ 0 h 1305474"/>
              <a:gd name="connsiteX2" fmla="*/ 791632 w 2330868"/>
              <a:gd name="connsiteY2" fmla="*/ 1 h 1305474"/>
              <a:gd name="connsiteX3" fmla="*/ 663361 w 2330868"/>
              <a:gd name="connsiteY3" fmla="*/ 6478 h 1305474"/>
              <a:gd name="connsiteX4" fmla="*/ 55209 w 2330868"/>
              <a:gd name="connsiteY4" fmla="*/ 213511 h 1305474"/>
              <a:gd name="connsiteX5" fmla="*/ 0 w 2330868"/>
              <a:gd name="connsiteY5" fmla="*/ 252115 h 1305474"/>
              <a:gd name="connsiteX6" fmla="*/ 0 w 2330868"/>
              <a:gd name="connsiteY6" fmla="*/ 1305473 h 1305474"/>
              <a:gd name="connsiteX7" fmla="*/ 732273 w 2330868"/>
              <a:gd name="connsiteY7" fmla="*/ 1305473 h 1305474"/>
              <a:gd name="connsiteX8" fmla="*/ 732273 w 2330868"/>
              <a:gd name="connsiteY8" fmla="*/ 1305474 h 1305474"/>
              <a:gd name="connsiteX9" fmla="*/ 916334 w 2330868"/>
              <a:gd name="connsiteY9" fmla="*/ 1305474 h 1305474"/>
              <a:gd name="connsiteX10" fmla="*/ 916334 w 2330868"/>
              <a:gd name="connsiteY10" fmla="*/ 1305473 h 1305474"/>
              <a:gd name="connsiteX11" fmla="*/ 1044605 w 2330868"/>
              <a:gd name="connsiteY11" fmla="*/ 1298996 h 1305474"/>
              <a:gd name="connsiteX12" fmla="*/ 2067649 w 2330868"/>
              <a:gd name="connsiteY12" fmla="*/ 702392 h 1305474"/>
              <a:gd name="connsiteX13" fmla="*/ 2097479 w 2330868"/>
              <a:gd name="connsiteY13" fmla="*/ 658521 h 1305474"/>
              <a:gd name="connsiteX14" fmla="*/ 2096644 w 2330868"/>
              <a:gd name="connsiteY14" fmla="*/ 658521 h 1305474"/>
              <a:gd name="connsiteX15" fmla="*/ 2133696 w 2330868"/>
              <a:gd name="connsiteY15" fmla="*/ 600945 h 1305474"/>
              <a:gd name="connsiteX16" fmla="*/ 2330376 w 2330868"/>
              <a:gd name="connsiteY16" fmla="*/ 9750 h 1305474"/>
              <a:gd name="connsiteX17" fmla="*/ 2330868 w 2330868"/>
              <a:gd name="connsiteY17" fmla="*/ 1 h 1305474"/>
              <a:gd name="connsiteX18" fmla="*/ 975693 w 2330868"/>
              <a:gd name="connsiteY18" fmla="*/ 1 h 130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30868" h="1305474">
                <a:moveTo>
                  <a:pt x="975693" y="0"/>
                </a:moveTo>
                <a:lnTo>
                  <a:pt x="791632" y="0"/>
                </a:lnTo>
                <a:lnTo>
                  <a:pt x="791632" y="1"/>
                </a:lnTo>
                <a:lnTo>
                  <a:pt x="663361" y="6478"/>
                </a:lnTo>
                <a:cubicBezTo>
                  <a:pt x="441861" y="28973"/>
                  <a:pt x="235261" y="101866"/>
                  <a:pt x="55209" y="213511"/>
                </a:cubicBezTo>
                <a:lnTo>
                  <a:pt x="0" y="252115"/>
                </a:lnTo>
                <a:lnTo>
                  <a:pt x="0" y="1305473"/>
                </a:lnTo>
                <a:lnTo>
                  <a:pt x="732273" y="1305473"/>
                </a:lnTo>
                <a:lnTo>
                  <a:pt x="732273" y="1305474"/>
                </a:lnTo>
                <a:lnTo>
                  <a:pt x="916334" y="1305474"/>
                </a:lnTo>
                <a:lnTo>
                  <a:pt x="916334" y="1305473"/>
                </a:lnTo>
                <a:lnTo>
                  <a:pt x="1044605" y="1298996"/>
                </a:lnTo>
                <a:cubicBezTo>
                  <a:pt x="1466509" y="1256150"/>
                  <a:pt x="1834356" y="1030449"/>
                  <a:pt x="2067649" y="702392"/>
                </a:cubicBezTo>
                <a:lnTo>
                  <a:pt x="2097479" y="658521"/>
                </a:lnTo>
                <a:lnTo>
                  <a:pt x="2096644" y="658521"/>
                </a:lnTo>
                <a:lnTo>
                  <a:pt x="2133696" y="600945"/>
                </a:lnTo>
                <a:cubicBezTo>
                  <a:pt x="2239494" y="424923"/>
                  <a:pt x="2308584" y="224328"/>
                  <a:pt x="2330376" y="9750"/>
                </a:cubicBezTo>
                <a:lnTo>
                  <a:pt x="2330868" y="1"/>
                </a:lnTo>
                <a:lnTo>
                  <a:pt x="975693" y="1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603" y="652821"/>
            <a:ext cx="8857251" cy="1160989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2D687B2-B75A-FA41-B2B6-DD2E4C7FBF31}"/>
              </a:ext>
            </a:extLst>
          </p:cNvPr>
          <p:cNvSpPr/>
          <p:nvPr userDrawn="1"/>
        </p:nvSpPr>
        <p:spPr>
          <a:xfrm flipH="1">
            <a:off x="9720782" y="1188535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4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B26062C-1C6A-AE4D-97F4-65D7AD57F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73179" y="652821"/>
            <a:ext cx="8775233" cy="1160989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6639377E-C870-D244-AA5D-943F18E1BC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6551" y="2503356"/>
            <a:ext cx="10968810" cy="323038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4DD6A6-EA01-4E48-87A8-C48DA0EEB555}"/>
              </a:ext>
            </a:extLst>
          </p:cNvPr>
          <p:cNvGrpSpPr/>
          <p:nvPr userDrawn="1"/>
        </p:nvGrpSpPr>
        <p:grpSpPr>
          <a:xfrm flipH="1">
            <a:off x="0" y="297350"/>
            <a:ext cx="2471218" cy="1653822"/>
            <a:chOff x="9720782" y="349811"/>
            <a:chExt cx="2471218" cy="16538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6CFA7E-FCEF-F84F-81A4-DA1C73867561}"/>
                </a:ext>
              </a:extLst>
            </p:cNvPr>
            <p:cNvSpPr/>
            <p:nvPr userDrawn="1"/>
          </p:nvSpPr>
          <p:spPr>
            <a:xfrm flipH="1">
              <a:off x="9861132" y="349811"/>
              <a:ext cx="2330868" cy="1305474"/>
            </a:xfrm>
            <a:custGeom>
              <a:avLst/>
              <a:gdLst>
                <a:gd name="connsiteX0" fmla="*/ 975693 w 2330868"/>
                <a:gd name="connsiteY0" fmla="*/ 0 h 1305474"/>
                <a:gd name="connsiteX1" fmla="*/ 791632 w 2330868"/>
                <a:gd name="connsiteY1" fmla="*/ 0 h 1305474"/>
                <a:gd name="connsiteX2" fmla="*/ 791632 w 2330868"/>
                <a:gd name="connsiteY2" fmla="*/ 1 h 1305474"/>
                <a:gd name="connsiteX3" fmla="*/ 663361 w 2330868"/>
                <a:gd name="connsiteY3" fmla="*/ 6478 h 1305474"/>
                <a:gd name="connsiteX4" fmla="*/ 55209 w 2330868"/>
                <a:gd name="connsiteY4" fmla="*/ 213511 h 1305474"/>
                <a:gd name="connsiteX5" fmla="*/ 0 w 2330868"/>
                <a:gd name="connsiteY5" fmla="*/ 252115 h 1305474"/>
                <a:gd name="connsiteX6" fmla="*/ 0 w 2330868"/>
                <a:gd name="connsiteY6" fmla="*/ 1305473 h 1305474"/>
                <a:gd name="connsiteX7" fmla="*/ 732273 w 2330868"/>
                <a:gd name="connsiteY7" fmla="*/ 1305473 h 1305474"/>
                <a:gd name="connsiteX8" fmla="*/ 732273 w 2330868"/>
                <a:gd name="connsiteY8" fmla="*/ 1305474 h 1305474"/>
                <a:gd name="connsiteX9" fmla="*/ 916334 w 2330868"/>
                <a:gd name="connsiteY9" fmla="*/ 1305474 h 1305474"/>
                <a:gd name="connsiteX10" fmla="*/ 916334 w 2330868"/>
                <a:gd name="connsiteY10" fmla="*/ 1305473 h 1305474"/>
                <a:gd name="connsiteX11" fmla="*/ 1044605 w 2330868"/>
                <a:gd name="connsiteY11" fmla="*/ 1298996 h 1305474"/>
                <a:gd name="connsiteX12" fmla="*/ 2067649 w 2330868"/>
                <a:gd name="connsiteY12" fmla="*/ 702392 h 1305474"/>
                <a:gd name="connsiteX13" fmla="*/ 2097479 w 2330868"/>
                <a:gd name="connsiteY13" fmla="*/ 658521 h 1305474"/>
                <a:gd name="connsiteX14" fmla="*/ 2096644 w 2330868"/>
                <a:gd name="connsiteY14" fmla="*/ 658521 h 1305474"/>
                <a:gd name="connsiteX15" fmla="*/ 2133696 w 2330868"/>
                <a:gd name="connsiteY15" fmla="*/ 600945 h 1305474"/>
                <a:gd name="connsiteX16" fmla="*/ 2330376 w 2330868"/>
                <a:gd name="connsiteY16" fmla="*/ 9750 h 1305474"/>
                <a:gd name="connsiteX17" fmla="*/ 2330868 w 2330868"/>
                <a:gd name="connsiteY17" fmla="*/ 1 h 1305474"/>
                <a:gd name="connsiteX18" fmla="*/ 975693 w 2330868"/>
                <a:gd name="connsiteY18" fmla="*/ 1 h 130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868" h="1305474">
                  <a:moveTo>
                    <a:pt x="975693" y="0"/>
                  </a:moveTo>
                  <a:lnTo>
                    <a:pt x="791632" y="0"/>
                  </a:lnTo>
                  <a:lnTo>
                    <a:pt x="791632" y="1"/>
                  </a:lnTo>
                  <a:lnTo>
                    <a:pt x="663361" y="6478"/>
                  </a:lnTo>
                  <a:cubicBezTo>
                    <a:pt x="441861" y="28973"/>
                    <a:pt x="235261" y="101866"/>
                    <a:pt x="55209" y="213511"/>
                  </a:cubicBezTo>
                  <a:lnTo>
                    <a:pt x="0" y="252115"/>
                  </a:lnTo>
                  <a:lnTo>
                    <a:pt x="0" y="1305473"/>
                  </a:lnTo>
                  <a:lnTo>
                    <a:pt x="732273" y="1305473"/>
                  </a:lnTo>
                  <a:lnTo>
                    <a:pt x="732273" y="1305474"/>
                  </a:lnTo>
                  <a:lnTo>
                    <a:pt x="916334" y="1305474"/>
                  </a:lnTo>
                  <a:lnTo>
                    <a:pt x="916334" y="1305473"/>
                  </a:lnTo>
                  <a:lnTo>
                    <a:pt x="1044605" y="1298996"/>
                  </a:lnTo>
                  <a:cubicBezTo>
                    <a:pt x="1466509" y="1256150"/>
                    <a:pt x="1834356" y="1030449"/>
                    <a:pt x="2067649" y="702392"/>
                  </a:cubicBezTo>
                  <a:lnTo>
                    <a:pt x="2097479" y="658521"/>
                  </a:lnTo>
                  <a:lnTo>
                    <a:pt x="2096644" y="658521"/>
                  </a:lnTo>
                  <a:lnTo>
                    <a:pt x="2133696" y="600945"/>
                  </a:lnTo>
                  <a:cubicBezTo>
                    <a:pt x="2239494" y="424923"/>
                    <a:pt x="2308584" y="224328"/>
                    <a:pt x="2330376" y="9750"/>
                  </a:cubicBezTo>
                  <a:lnTo>
                    <a:pt x="2330868" y="1"/>
                  </a:lnTo>
                  <a:lnTo>
                    <a:pt x="975693" y="1"/>
                  </a:lnTo>
                  <a:close/>
                </a:path>
              </a:pathLst>
            </a:custGeom>
            <a:solidFill>
              <a:srgbClr val="406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D687B2-B75A-FA41-B2B6-DD2E4C7FBF31}"/>
                </a:ext>
              </a:extLst>
            </p:cNvPr>
            <p:cNvSpPr/>
            <p:nvPr userDrawn="1"/>
          </p:nvSpPr>
          <p:spPr>
            <a:xfrm flipH="1">
              <a:off x="9720782" y="1188535"/>
              <a:ext cx="1834579" cy="815098"/>
            </a:xfrm>
            <a:custGeom>
              <a:avLst/>
              <a:gdLst>
                <a:gd name="connsiteX0" fmla="*/ 5426896 w 11332213"/>
                <a:gd name="connsiteY0" fmla="*/ 0 h 5008483"/>
                <a:gd name="connsiteX1" fmla="*/ 6133050 w 11332213"/>
                <a:gd name="connsiteY1" fmla="*/ 0 h 5008483"/>
                <a:gd name="connsiteX2" fmla="*/ 6133050 w 11332213"/>
                <a:gd name="connsiteY2" fmla="*/ 3 h 5008483"/>
                <a:gd name="connsiteX3" fmla="*/ 11332213 w 11332213"/>
                <a:gd name="connsiteY3" fmla="*/ 3 h 5008483"/>
                <a:gd name="connsiteX4" fmla="*/ 11330326 w 11332213"/>
                <a:gd name="connsiteY4" fmla="*/ 37406 h 5008483"/>
                <a:gd name="connsiteX5" fmla="*/ 10575758 w 11332213"/>
                <a:gd name="connsiteY5" fmla="*/ 2305541 h 5008483"/>
                <a:gd name="connsiteX6" fmla="*/ 10433608 w 11332213"/>
                <a:gd name="connsiteY6" fmla="*/ 2526432 h 5008483"/>
                <a:gd name="connsiteX7" fmla="*/ 10436809 w 11332213"/>
                <a:gd name="connsiteY7" fmla="*/ 2526432 h 5008483"/>
                <a:gd name="connsiteX8" fmla="*/ 10322366 w 11332213"/>
                <a:gd name="connsiteY8" fmla="*/ 2694743 h 5008483"/>
                <a:gd name="connsiteX9" fmla="*/ 6397432 w 11332213"/>
                <a:gd name="connsiteY9" fmla="*/ 4983631 h 5008483"/>
                <a:gd name="connsiteX10" fmla="*/ 5905318 w 11332213"/>
                <a:gd name="connsiteY10" fmla="*/ 5008480 h 5008483"/>
                <a:gd name="connsiteX11" fmla="*/ 5905318 w 11332213"/>
                <a:gd name="connsiteY11" fmla="*/ 5008483 h 5008483"/>
                <a:gd name="connsiteX12" fmla="*/ 5199163 w 11332213"/>
                <a:gd name="connsiteY12" fmla="*/ 5008483 h 5008483"/>
                <a:gd name="connsiteX13" fmla="*/ 5199163 w 11332213"/>
                <a:gd name="connsiteY13" fmla="*/ 5008480 h 5008483"/>
                <a:gd name="connsiteX14" fmla="*/ 0 w 11332213"/>
                <a:gd name="connsiteY14" fmla="*/ 5008480 h 5008483"/>
                <a:gd name="connsiteX15" fmla="*/ 1887 w 11332213"/>
                <a:gd name="connsiteY15" fmla="*/ 4971077 h 5008483"/>
                <a:gd name="connsiteX16" fmla="*/ 815394 w 11332213"/>
                <a:gd name="connsiteY16" fmla="*/ 2607114 h 5008483"/>
                <a:gd name="connsiteX17" fmla="*/ 833803 w 11332213"/>
                <a:gd name="connsiteY17" fmla="*/ 2579140 h 5008483"/>
                <a:gd name="connsiteX18" fmla="*/ 879503 w 11332213"/>
                <a:gd name="connsiteY18" fmla="*/ 2505436 h 5008483"/>
                <a:gd name="connsiteX19" fmla="*/ 4934782 w 11332213"/>
                <a:gd name="connsiteY19" fmla="*/ 24852 h 5008483"/>
                <a:gd name="connsiteX20" fmla="*/ 5426896 w 11332213"/>
                <a:gd name="connsiteY20" fmla="*/ 3 h 500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32213" h="5008483">
                  <a:moveTo>
                    <a:pt x="5426896" y="0"/>
                  </a:moveTo>
                  <a:lnTo>
                    <a:pt x="6133050" y="0"/>
                  </a:lnTo>
                  <a:lnTo>
                    <a:pt x="6133050" y="3"/>
                  </a:lnTo>
                  <a:lnTo>
                    <a:pt x="11332213" y="3"/>
                  </a:lnTo>
                  <a:lnTo>
                    <a:pt x="11330326" y="37406"/>
                  </a:lnTo>
                  <a:cubicBezTo>
                    <a:pt x="11246722" y="860639"/>
                    <a:pt x="10981656" y="1630227"/>
                    <a:pt x="10575758" y="2305541"/>
                  </a:cubicBezTo>
                  <a:lnTo>
                    <a:pt x="10433608" y="2526432"/>
                  </a:lnTo>
                  <a:lnTo>
                    <a:pt x="10436809" y="2526432"/>
                  </a:lnTo>
                  <a:lnTo>
                    <a:pt x="10322366" y="2694743"/>
                  </a:lnTo>
                  <a:cubicBezTo>
                    <a:pt x="9427334" y="3953341"/>
                    <a:pt x="8016078" y="4819248"/>
                    <a:pt x="6397432" y="4983631"/>
                  </a:cubicBezTo>
                  <a:lnTo>
                    <a:pt x="5905318" y="5008480"/>
                  </a:lnTo>
                  <a:lnTo>
                    <a:pt x="5905318" y="5008483"/>
                  </a:lnTo>
                  <a:lnTo>
                    <a:pt x="5199163" y="5008483"/>
                  </a:lnTo>
                  <a:lnTo>
                    <a:pt x="5199163" y="5008480"/>
                  </a:lnTo>
                  <a:lnTo>
                    <a:pt x="0" y="5008480"/>
                  </a:lnTo>
                  <a:lnTo>
                    <a:pt x="1887" y="4971077"/>
                  </a:lnTo>
                  <a:cubicBezTo>
                    <a:pt x="89472" y="4108643"/>
                    <a:pt x="376213" y="3305084"/>
                    <a:pt x="815394" y="2607114"/>
                  </a:cubicBezTo>
                  <a:lnTo>
                    <a:pt x="833803" y="2579140"/>
                  </a:lnTo>
                  <a:lnTo>
                    <a:pt x="879503" y="2505436"/>
                  </a:lnTo>
                  <a:cubicBezTo>
                    <a:pt x="1764272" y="1143487"/>
                    <a:pt x="3235203" y="197454"/>
                    <a:pt x="4934782" y="24852"/>
                  </a:cubicBezTo>
                  <a:lnTo>
                    <a:pt x="5426896" y="3"/>
                  </a:lnTo>
                  <a:close/>
                </a:path>
              </a:pathLst>
            </a:custGeom>
            <a:noFill/>
            <a:ln>
              <a:solidFill>
                <a:srgbClr val="F5C0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711F05-2A47-B348-A827-642057F7C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66D7AB-2970-494C-A6B7-4299E2BF2241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9661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5F9BA7-571F-4C47-A20F-A6A2DE65753E}"/>
              </a:ext>
            </a:extLst>
          </p:cNvPr>
          <p:cNvCxnSpPr/>
          <p:nvPr userDrawn="1"/>
        </p:nvCxnSpPr>
        <p:spPr>
          <a:xfrm>
            <a:off x="0" y="2517332"/>
            <a:ext cx="12192000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41">
            <a:extLst>
              <a:ext uri="{FF2B5EF4-FFF2-40B4-BE49-F238E27FC236}">
                <a16:creationId xmlns:a16="http://schemas.microsoft.com/office/drawing/2014/main" id="{011DB00C-DF56-EC48-8BAB-4675866B48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044449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EB6CC0F4-69A2-4A48-8800-63FFA3B392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F552D4BC-9998-D04A-8E28-4B7ECF397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7E3B5E-E0ED-1F4F-A6CC-773952B492FD}"/>
              </a:ext>
            </a:extLst>
          </p:cNvPr>
          <p:cNvCxnSpPr/>
          <p:nvPr userDrawn="1"/>
        </p:nvCxnSpPr>
        <p:spPr>
          <a:xfrm flipH="1">
            <a:off x="555813" y="4342602"/>
            <a:ext cx="3591091" cy="0"/>
          </a:xfrm>
          <a:prstGeom prst="line">
            <a:avLst/>
          </a:prstGeom>
          <a:ln>
            <a:solidFill>
              <a:srgbClr val="0444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41">
            <a:extLst>
              <a:ext uri="{FF2B5EF4-FFF2-40B4-BE49-F238E27FC236}">
                <a16:creationId xmlns:a16="http://schemas.microsoft.com/office/drawing/2014/main" id="{7BAEF165-2934-F042-9879-4FC8ADE458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406F7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3758CDC2-462B-984F-8984-550100DE97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AC496FE-E102-3145-AC80-932A87D9D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F25D0-6E91-3B4F-B84C-5E1C405F734D}"/>
              </a:ext>
            </a:extLst>
          </p:cNvPr>
          <p:cNvCxnSpPr/>
          <p:nvPr userDrawn="1"/>
        </p:nvCxnSpPr>
        <p:spPr>
          <a:xfrm flipH="1">
            <a:off x="4383742" y="4342602"/>
            <a:ext cx="3591091" cy="0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41">
            <a:extLst>
              <a:ext uri="{FF2B5EF4-FFF2-40B4-BE49-F238E27FC236}">
                <a16:creationId xmlns:a16="http://schemas.microsoft.com/office/drawing/2014/main" id="{650A3FD1-8F48-EE4A-BF81-E86E73CF4D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F5C05B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3425C0-FBE5-8C4D-8E8D-7E5C2C4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FE964B2-3B7F-6545-9A52-58961AFA0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3A1136-C989-1E46-B9E2-F43E94AAD886}"/>
              </a:ext>
            </a:extLst>
          </p:cNvPr>
          <p:cNvCxnSpPr/>
          <p:nvPr userDrawn="1"/>
        </p:nvCxnSpPr>
        <p:spPr>
          <a:xfrm flipH="1">
            <a:off x="8099612" y="4342602"/>
            <a:ext cx="35910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FBCA3BE8-C0E8-D64C-AC53-A1ECC9301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94025" y="900212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8BBE4-D85B-E24F-822C-567C20318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7DA4D82-9E24-1145-A6D3-7B6CC85BB580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49323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6041FA4-C8B8-5E47-8932-F4D63CB17F83}"/>
              </a:ext>
            </a:extLst>
          </p:cNvPr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A71EA6-6A1C-8F4C-9C08-F81853612952}"/>
              </a:ext>
            </a:extLst>
          </p:cNvPr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79A9E6-E2C7-1549-9608-8E85C1B75E4C}"/>
              </a:ext>
            </a:extLst>
          </p:cNvPr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4FC142-62E2-1E45-876B-A967920D3B56}"/>
              </a:ext>
            </a:extLst>
          </p:cNvPr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144A9-B0E6-6F49-B680-F3939719C6F0}"/>
              </a:ext>
            </a:extLst>
          </p:cNvPr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B7A1A1-D892-3340-8CEB-2DF3A1550FC6}"/>
              </a:ext>
            </a:extLst>
          </p:cNvPr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A1431D8-C3DD-9341-960C-34C4CAAD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2AF6C089-9985-F746-9018-EE98A4855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B2A5D283-F805-6143-BF44-B9512E1C8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40" name="Text Placeholder 23">
            <a:extLst>
              <a:ext uri="{FF2B5EF4-FFF2-40B4-BE49-F238E27FC236}">
                <a16:creationId xmlns:a16="http://schemas.microsoft.com/office/drawing/2014/main" id="{98C034C7-2EE7-3B48-8585-70C8A1E4A1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18B0D704-0A4B-7540-8B5A-0715838973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5CDBD2-6CDA-D842-B17F-E00799245D64}"/>
              </a:ext>
            </a:extLst>
          </p:cNvPr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3">
            <a:extLst>
              <a:ext uri="{FF2B5EF4-FFF2-40B4-BE49-F238E27FC236}">
                <a16:creationId xmlns:a16="http://schemas.microsoft.com/office/drawing/2014/main" id="{AC0A8FBF-7591-294A-9D13-6ABE5E35D5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87288F69-0531-1646-BBD8-87685C7490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45" name="Text Placeholder 23">
            <a:extLst>
              <a:ext uri="{FF2B5EF4-FFF2-40B4-BE49-F238E27FC236}">
                <a16:creationId xmlns:a16="http://schemas.microsoft.com/office/drawing/2014/main" id="{6E2B9549-34AD-1349-A68D-5CE33F7E37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36B4533-29F3-E248-9349-559972D09E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E996E-F346-BE49-88EE-7AA6024A8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0A9BBA1-6715-614A-9985-1B566C924646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6789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9455F598-25EE-2E42-AE82-EC89029410A8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6A8F0427-21AA-B14D-BBA9-6F39F131B347}"/>
              </a:ext>
            </a:extLst>
          </p:cNvPr>
          <p:cNvSpPr/>
          <p:nvPr userDrawn="1"/>
        </p:nvSpPr>
        <p:spPr>
          <a:xfrm>
            <a:off x="-32035" y="489"/>
            <a:ext cx="11967862" cy="5497499"/>
          </a:xfrm>
          <a:custGeom>
            <a:avLst/>
            <a:gdLst>
              <a:gd name="connsiteX0" fmla="*/ 0 w 11967862"/>
              <a:gd name="connsiteY0" fmla="*/ 0 h 5497499"/>
              <a:gd name="connsiteX1" fmla="*/ 11967862 w 11967862"/>
              <a:gd name="connsiteY1" fmla="*/ 0 h 5497499"/>
              <a:gd name="connsiteX2" fmla="*/ 11870336 w 11967862"/>
              <a:gd name="connsiteY2" fmla="*/ 319524 h 5497499"/>
              <a:gd name="connsiteX3" fmla="*/ 11188239 w 11967862"/>
              <a:gd name="connsiteY3" fmla="*/ 1796423 h 5497499"/>
              <a:gd name="connsiteX4" fmla="*/ 10993596 w 11967862"/>
              <a:gd name="connsiteY4" fmla="*/ 2098884 h 5497499"/>
              <a:gd name="connsiteX5" fmla="*/ 10997979 w 11967862"/>
              <a:gd name="connsiteY5" fmla="*/ 2098884 h 5497499"/>
              <a:gd name="connsiteX6" fmla="*/ 10841275 w 11967862"/>
              <a:gd name="connsiteY6" fmla="*/ 2329348 h 5497499"/>
              <a:gd name="connsiteX7" fmla="*/ 5466954 w 11967862"/>
              <a:gd name="connsiteY7" fmla="*/ 5463470 h 5497499"/>
              <a:gd name="connsiteX8" fmla="*/ 4793114 w 11967862"/>
              <a:gd name="connsiteY8" fmla="*/ 5497495 h 5497499"/>
              <a:gd name="connsiteX9" fmla="*/ 4793114 w 11967862"/>
              <a:gd name="connsiteY9" fmla="*/ 5497499 h 5497499"/>
              <a:gd name="connsiteX10" fmla="*/ 3826192 w 11967862"/>
              <a:gd name="connsiteY10" fmla="*/ 5497499 h 5497499"/>
              <a:gd name="connsiteX11" fmla="*/ 3826192 w 11967862"/>
              <a:gd name="connsiteY11" fmla="*/ 5497495 h 5497499"/>
              <a:gd name="connsiteX12" fmla="*/ 0 w 11967862"/>
              <a:gd name="connsiteY12" fmla="*/ 5497495 h 54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7862" h="5497499">
                <a:moveTo>
                  <a:pt x="0" y="0"/>
                </a:moveTo>
                <a:lnTo>
                  <a:pt x="11967862" y="0"/>
                </a:lnTo>
                <a:lnTo>
                  <a:pt x="11870336" y="319524"/>
                </a:lnTo>
                <a:cubicBezTo>
                  <a:pt x="11695816" y="839460"/>
                  <a:pt x="11466132" y="1334077"/>
                  <a:pt x="11188239" y="1796423"/>
                </a:cubicBezTo>
                <a:lnTo>
                  <a:pt x="10993596" y="2098884"/>
                </a:lnTo>
                <a:lnTo>
                  <a:pt x="10997979" y="2098884"/>
                </a:lnTo>
                <a:lnTo>
                  <a:pt x="10841275" y="2329348"/>
                </a:lnTo>
                <a:cubicBezTo>
                  <a:pt x="9615728" y="4052718"/>
                  <a:pt x="7683328" y="5238384"/>
                  <a:pt x="5466954" y="5463470"/>
                </a:cubicBezTo>
                <a:lnTo>
                  <a:pt x="4793114" y="5497495"/>
                </a:lnTo>
                <a:lnTo>
                  <a:pt x="4793114" y="5497499"/>
                </a:lnTo>
                <a:lnTo>
                  <a:pt x="3826192" y="5497499"/>
                </a:lnTo>
                <a:lnTo>
                  <a:pt x="3826192" y="5497495"/>
                </a:lnTo>
                <a:lnTo>
                  <a:pt x="0" y="5497495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7E2CB3AD-D17D-C74F-9E53-0AD5B51C1AF0}"/>
              </a:ext>
            </a:extLst>
          </p:cNvPr>
          <p:cNvSpPr/>
          <p:nvPr userDrawn="1"/>
        </p:nvSpPr>
        <p:spPr>
          <a:xfrm>
            <a:off x="5731417" y="1954693"/>
            <a:ext cx="6655299" cy="3924195"/>
          </a:xfrm>
          <a:custGeom>
            <a:avLst/>
            <a:gdLst>
              <a:gd name="connsiteX0" fmla="*/ 4252026 w 6655299"/>
              <a:gd name="connsiteY0" fmla="*/ 0 h 3924195"/>
              <a:gd name="connsiteX1" fmla="*/ 4805304 w 6655299"/>
              <a:gd name="connsiteY1" fmla="*/ 0 h 3924195"/>
              <a:gd name="connsiteX2" fmla="*/ 4805304 w 6655299"/>
              <a:gd name="connsiteY2" fmla="*/ 3 h 3924195"/>
              <a:gd name="connsiteX3" fmla="*/ 6655299 w 6655299"/>
              <a:gd name="connsiteY3" fmla="*/ 3 h 3924195"/>
              <a:gd name="connsiteX4" fmla="*/ 6655299 w 6655299"/>
              <a:gd name="connsiteY4" fmla="*/ 3389239 h 3924195"/>
              <a:gd name="connsiteX5" fmla="*/ 6563426 w 6655299"/>
              <a:gd name="connsiteY5" fmla="*/ 3440322 h 3924195"/>
              <a:gd name="connsiteX6" fmla="*/ 5012450 w 6655299"/>
              <a:gd name="connsiteY6" fmla="*/ 3904723 h 3924195"/>
              <a:gd name="connsiteX7" fmla="*/ 4626874 w 6655299"/>
              <a:gd name="connsiteY7" fmla="*/ 3924193 h 3924195"/>
              <a:gd name="connsiteX8" fmla="*/ 4626874 w 6655299"/>
              <a:gd name="connsiteY8" fmla="*/ 3924195 h 3924195"/>
              <a:gd name="connsiteX9" fmla="*/ 4073595 w 6655299"/>
              <a:gd name="connsiteY9" fmla="*/ 3924195 h 3924195"/>
              <a:gd name="connsiteX10" fmla="*/ 4073595 w 6655299"/>
              <a:gd name="connsiteY10" fmla="*/ 3924193 h 3924195"/>
              <a:gd name="connsiteX11" fmla="*/ 0 w 6655299"/>
              <a:gd name="connsiteY11" fmla="*/ 3924193 h 3924195"/>
              <a:gd name="connsiteX12" fmla="*/ 1479 w 6655299"/>
              <a:gd name="connsiteY12" fmla="*/ 3894887 h 3924195"/>
              <a:gd name="connsiteX13" fmla="*/ 638869 w 6655299"/>
              <a:gd name="connsiteY13" fmla="*/ 2042699 h 3924195"/>
              <a:gd name="connsiteX14" fmla="*/ 653293 w 6655299"/>
              <a:gd name="connsiteY14" fmla="*/ 2020781 h 3924195"/>
              <a:gd name="connsiteX15" fmla="*/ 689099 w 6655299"/>
              <a:gd name="connsiteY15" fmla="*/ 1963034 h 3924195"/>
              <a:gd name="connsiteX16" fmla="*/ 3866450 w 6655299"/>
              <a:gd name="connsiteY16" fmla="*/ 19472 h 3924195"/>
              <a:gd name="connsiteX17" fmla="*/ 4252026 w 6655299"/>
              <a:gd name="connsiteY17" fmla="*/ 3 h 392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5299" h="3924195">
                <a:moveTo>
                  <a:pt x="4252026" y="0"/>
                </a:moveTo>
                <a:lnTo>
                  <a:pt x="4805304" y="0"/>
                </a:lnTo>
                <a:lnTo>
                  <a:pt x="4805304" y="3"/>
                </a:lnTo>
                <a:lnTo>
                  <a:pt x="6655299" y="3"/>
                </a:lnTo>
                <a:lnTo>
                  <a:pt x="6655299" y="3389239"/>
                </a:lnTo>
                <a:lnTo>
                  <a:pt x="6563426" y="3440322"/>
                </a:lnTo>
                <a:cubicBezTo>
                  <a:pt x="6091045" y="3686821"/>
                  <a:pt x="5567298" y="3848375"/>
                  <a:pt x="5012450" y="3904723"/>
                </a:cubicBezTo>
                <a:lnTo>
                  <a:pt x="4626874" y="3924193"/>
                </a:lnTo>
                <a:lnTo>
                  <a:pt x="4626874" y="3924195"/>
                </a:lnTo>
                <a:lnTo>
                  <a:pt x="4073595" y="3924195"/>
                </a:lnTo>
                <a:lnTo>
                  <a:pt x="4073595" y="3924193"/>
                </a:lnTo>
                <a:lnTo>
                  <a:pt x="0" y="3924193"/>
                </a:lnTo>
                <a:lnTo>
                  <a:pt x="1479" y="3894887"/>
                </a:lnTo>
                <a:cubicBezTo>
                  <a:pt x="70102" y="3219162"/>
                  <a:pt x="294767" y="2589565"/>
                  <a:pt x="638869" y="2042699"/>
                </a:cubicBezTo>
                <a:lnTo>
                  <a:pt x="653293" y="2020781"/>
                </a:lnTo>
                <a:lnTo>
                  <a:pt x="689099" y="1963034"/>
                </a:lnTo>
                <a:cubicBezTo>
                  <a:pt x="1382324" y="895933"/>
                  <a:pt x="2534813" y="154707"/>
                  <a:pt x="3866450" y="19472"/>
                </a:cubicBezTo>
                <a:lnTo>
                  <a:pt x="4252026" y="3"/>
                </a:lnTo>
                <a:close/>
              </a:path>
            </a:pathLst>
          </a:custGeom>
          <a:noFill/>
          <a:ln w="28575"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64570" y="839821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F5C05B"/>
                </a:solidFill>
                <a:latin typeface="+mn-lt"/>
              </a:defRPr>
            </a:lvl1pPr>
          </a:lstStyle>
          <a:p>
            <a:pPr lvl="0"/>
            <a:r>
              <a:rPr lang="en-US"/>
              <a:t>DIVIDER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DAAF9D7-1A38-8C49-9090-D89F5BC697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570" y="1537174"/>
            <a:ext cx="4570242" cy="697353"/>
          </a:xfrm>
        </p:spPr>
        <p:txBody>
          <a:bodyPr>
            <a:noAutofit/>
          </a:bodyPr>
          <a:lstStyle>
            <a:lvl1pPr marL="0" indent="0" algn="l">
              <a:buNone/>
              <a:defRPr sz="4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SLIDE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528" y="623618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371429" y="625978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41481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</a:t>
            </a:r>
          </a:p>
          <a:p>
            <a:pPr fontAlgn="base"/>
            <a:r>
              <a:rPr lang="en-IE" sz="4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347983" y="564843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/>
          </a:p>
          <a:p>
            <a:pPr fontAlgn="base"/>
            <a:endParaRPr lang="en-IE" sz="3000" b="0" i="0" u="none" strike="noStrike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4669" y="2883583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SUSTAIN </a:t>
            </a:r>
            <a:r>
              <a:rPr lang="en-IE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98716" y="-1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8EC69-4DD2-7F42-A144-C9451D2F5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0D0C1DD-3955-1D42-9001-66E5125745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here to add photo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A5AE36-0F2E-124A-A3EF-EEA096924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B8C116-FC38-814F-A747-07F740B0AFB5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291A2A-B2DE-DD43-840F-E28E154243DB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6B308DE-2276-1643-BCF5-29D090A5A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069B3CA-B668-ED44-8A33-09E95C2CAA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DBF31C-659C-884D-9FA3-2AE11699E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B1A085AB-3335-C14C-A1AB-2F1E08070A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7985ADB-EBD3-8D4F-8AA4-0CFC77281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BFF758-75DB-D745-8BA2-793966FF3988}"/>
              </a:ext>
            </a:extLst>
          </p:cNvPr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9D0EE3FE-603F-234A-9467-CD7E8EB8D3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          Click here  to add photo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0513B8-E3AB-3549-8AE8-90DD3C2411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975" y="6098205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BD872D-974D-8848-B07E-82A63089673F}"/>
              </a:ext>
            </a:extLst>
          </p:cNvPr>
          <p:cNvSpPr txBox="1"/>
          <p:nvPr userDrawn="1"/>
        </p:nvSpPr>
        <p:spPr>
          <a:xfrm>
            <a:off x="-1" y="6385778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033096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DC31BFF-79FC-F241-B04B-5AD2A7DF5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8DEF4C4-57D8-7742-9ABC-010C7DD3C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 Click here to add photo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A1CC7B-A5D0-3449-BDE4-751FF55A92EF}"/>
              </a:ext>
            </a:extLst>
          </p:cNvPr>
          <p:cNvCxnSpPr/>
          <p:nvPr userDrawn="1"/>
        </p:nvCxnSpPr>
        <p:spPr>
          <a:xfrm flipH="1">
            <a:off x="354454" y="1429266"/>
            <a:ext cx="6348991" cy="0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654CA222-30C6-D44A-8747-5CB022E24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297" y="599962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7A2E355A-8EB7-0B47-A4F4-CCB80CD269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297" y="1607995"/>
            <a:ext cx="5839220" cy="398333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567392-2EED-5D48-8138-1EDB4FCEF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203C31A-0EAA-554F-9679-A9D480BED23A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34804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BD905F-81BB-F044-902E-972357D733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28465" y="-1"/>
            <a:ext cx="9072000" cy="686440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5A16D0D-DB9E-644A-947C-B49B35974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8" y="2046698"/>
            <a:ext cx="3195485" cy="34923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30802-88E8-4644-A7B3-3FBCD6BDED1A}"/>
              </a:ext>
            </a:extLst>
          </p:cNvPr>
          <p:cNvSpPr/>
          <p:nvPr userDrawn="1"/>
        </p:nvSpPr>
        <p:spPr>
          <a:xfrm>
            <a:off x="8049719" y="5906125"/>
            <a:ext cx="4172262" cy="622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50CB1CAC-ECAD-A346-BA02-FD42DC988ACF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872225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id="{6F4B87E8-CD08-6B4C-B1D1-D60E9D5B70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8356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5FBB1137-3A3C-1840-82F3-2167743311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4482" y="2573651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Any Questions?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2F5CA955-0E42-604F-AAF7-C51BD5ACE2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4482" y="1764075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04715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8AD-6592-B642-AC77-A3318D8B851F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586901" y="491138"/>
            <a:ext cx="43095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SUSTAIN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 </a:t>
            </a: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endParaRPr lang="en-IE" sz="2400" i="1" baseline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" sz="240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6837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r>
              <a:rPr lang="en-IE" sz="24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 DELETE THIS INSTRUCTION SLIDE BEFORE PRESENTING FINAL PRESENTATION </a:t>
            </a:r>
            <a:r>
              <a:rPr lang="en-IE"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*** </a:t>
            </a:r>
            <a:endParaRPr lang="en-US" sz="24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" y="5540407"/>
            <a:ext cx="121919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45818" y="0"/>
            <a:ext cx="0" cy="5540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2E5665-819D-1B42-BA24-3F5B4CD1E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190"/>
          <a:stretch/>
        </p:blipFill>
        <p:spPr>
          <a:xfrm>
            <a:off x="-6293" y="-6407"/>
            <a:ext cx="9072000" cy="6864407"/>
          </a:xfrm>
          <a:prstGeom prst="rect">
            <a:avLst/>
          </a:prstGeom>
        </p:spPr>
      </p:pic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4" y="535129"/>
            <a:ext cx="3197422" cy="3197422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1871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191C8A7-D781-AE42-8A87-BB0955E2B420}"/>
              </a:ext>
            </a:extLst>
          </p:cNvPr>
          <p:cNvSpPr/>
          <p:nvPr userDrawn="1"/>
        </p:nvSpPr>
        <p:spPr>
          <a:xfrm>
            <a:off x="-27541" y="11234"/>
            <a:ext cx="7658926" cy="4262853"/>
          </a:xfrm>
          <a:custGeom>
            <a:avLst/>
            <a:gdLst>
              <a:gd name="connsiteX0" fmla="*/ 0 w 7658926"/>
              <a:gd name="connsiteY0" fmla="*/ 0 h 4262853"/>
              <a:gd name="connsiteX1" fmla="*/ 7658926 w 7658926"/>
              <a:gd name="connsiteY1" fmla="*/ 0 h 4262853"/>
              <a:gd name="connsiteX2" fmla="*/ 7611483 w 7658926"/>
              <a:gd name="connsiteY2" fmla="*/ 193139 h 4262853"/>
              <a:gd name="connsiteX3" fmla="*/ 7025381 w 7658926"/>
              <a:gd name="connsiteY3" fmla="*/ 1559911 h 4262853"/>
              <a:gd name="connsiteX4" fmla="*/ 6883231 w 7658926"/>
              <a:gd name="connsiteY4" fmla="*/ 1780802 h 4262853"/>
              <a:gd name="connsiteX5" fmla="*/ 6886432 w 7658926"/>
              <a:gd name="connsiteY5" fmla="*/ 1780802 h 4262853"/>
              <a:gd name="connsiteX6" fmla="*/ 6771989 w 7658926"/>
              <a:gd name="connsiteY6" fmla="*/ 1949113 h 4262853"/>
              <a:gd name="connsiteX7" fmla="*/ 2847055 w 7658926"/>
              <a:gd name="connsiteY7" fmla="*/ 4238001 h 4262853"/>
              <a:gd name="connsiteX8" fmla="*/ 2354941 w 7658926"/>
              <a:gd name="connsiteY8" fmla="*/ 4262850 h 4262853"/>
              <a:gd name="connsiteX9" fmla="*/ 2354941 w 7658926"/>
              <a:gd name="connsiteY9" fmla="*/ 4262853 h 4262853"/>
              <a:gd name="connsiteX10" fmla="*/ 1648786 w 7658926"/>
              <a:gd name="connsiteY10" fmla="*/ 4262853 h 4262853"/>
              <a:gd name="connsiteX11" fmla="*/ 1648786 w 7658926"/>
              <a:gd name="connsiteY11" fmla="*/ 4262850 h 4262853"/>
              <a:gd name="connsiteX12" fmla="*/ 0 w 7658926"/>
              <a:gd name="connsiteY12" fmla="*/ 4262850 h 426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58926" h="4262853">
                <a:moveTo>
                  <a:pt x="0" y="0"/>
                </a:moveTo>
                <a:lnTo>
                  <a:pt x="7658926" y="0"/>
                </a:lnTo>
                <a:lnTo>
                  <a:pt x="7611483" y="193139"/>
                </a:lnTo>
                <a:cubicBezTo>
                  <a:pt x="7477741" y="678943"/>
                  <a:pt x="7279067" y="1137840"/>
                  <a:pt x="7025381" y="1559911"/>
                </a:cubicBezTo>
                <a:lnTo>
                  <a:pt x="6883231" y="1780802"/>
                </a:lnTo>
                <a:lnTo>
                  <a:pt x="6886432" y="1780802"/>
                </a:lnTo>
                <a:lnTo>
                  <a:pt x="6771989" y="1949113"/>
                </a:lnTo>
                <a:cubicBezTo>
                  <a:pt x="5876957" y="3207711"/>
                  <a:pt x="4465701" y="4073618"/>
                  <a:pt x="2847055" y="4238001"/>
                </a:cubicBezTo>
                <a:lnTo>
                  <a:pt x="2354941" y="4262850"/>
                </a:lnTo>
                <a:lnTo>
                  <a:pt x="2354941" y="4262853"/>
                </a:lnTo>
                <a:lnTo>
                  <a:pt x="1648786" y="4262853"/>
                </a:lnTo>
                <a:lnTo>
                  <a:pt x="1648786" y="4262850"/>
                </a:lnTo>
                <a:lnTo>
                  <a:pt x="0" y="4262850"/>
                </a:lnTo>
                <a:close/>
              </a:path>
            </a:pathLst>
          </a:custGeom>
          <a:solidFill>
            <a:srgbClr val="044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97040EF-11F0-0E46-B338-363C3B6FA559}"/>
              </a:ext>
            </a:extLst>
          </p:cNvPr>
          <p:cNvSpPr/>
          <p:nvPr userDrawn="1"/>
        </p:nvSpPr>
        <p:spPr>
          <a:xfrm flipH="1">
            <a:off x="-41674" y="4289077"/>
            <a:ext cx="7432133" cy="2568925"/>
          </a:xfrm>
          <a:custGeom>
            <a:avLst/>
            <a:gdLst>
              <a:gd name="connsiteX0" fmla="*/ 5292913 w 7432133"/>
              <a:gd name="connsiteY0" fmla="*/ 0 h 2568925"/>
              <a:gd name="connsiteX1" fmla="*/ 4586759 w 7432133"/>
              <a:gd name="connsiteY1" fmla="*/ 0 h 2568925"/>
              <a:gd name="connsiteX2" fmla="*/ 4586759 w 7432133"/>
              <a:gd name="connsiteY2" fmla="*/ 3 h 2568925"/>
              <a:gd name="connsiteX3" fmla="*/ 4094645 w 7432133"/>
              <a:gd name="connsiteY3" fmla="*/ 24852 h 2568925"/>
              <a:gd name="connsiteX4" fmla="*/ 39366 w 7432133"/>
              <a:gd name="connsiteY4" fmla="*/ 2505436 h 2568925"/>
              <a:gd name="connsiteX5" fmla="*/ 0 w 7432133"/>
              <a:gd name="connsiteY5" fmla="*/ 2568925 h 2568925"/>
              <a:gd name="connsiteX6" fmla="*/ 7432133 w 7432133"/>
              <a:gd name="connsiteY6" fmla="*/ 2568925 h 2568925"/>
              <a:gd name="connsiteX7" fmla="*/ 7432133 w 7432133"/>
              <a:gd name="connsiteY7" fmla="*/ 3 h 2568925"/>
              <a:gd name="connsiteX8" fmla="*/ 5292913 w 7432133"/>
              <a:gd name="connsiteY8" fmla="*/ 3 h 256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2133" h="2568925">
                <a:moveTo>
                  <a:pt x="5292913" y="0"/>
                </a:moveTo>
                <a:lnTo>
                  <a:pt x="4586759" y="0"/>
                </a:lnTo>
                <a:lnTo>
                  <a:pt x="4586759" y="3"/>
                </a:lnTo>
                <a:lnTo>
                  <a:pt x="4094645" y="24852"/>
                </a:lnTo>
                <a:cubicBezTo>
                  <a:pt x="2395066" y="197454"/>
                  <a:pt x="924135" y="1143487"/>
                  <a:pt x="39366" y="2505436"/>
                </a:cubicBezTo>
                <a:lnTo>
                  <a:pt x="0" y="2568925"/>
                </a:lnTo>
                <a:lnTo>
                  <a:pt x="7432133" y="2568925"/>
                </a:lnTo>
                <a:lnTo>
                  <a:pt x="7432133" y="3"/>
                </a:lnTo>
                <a:lnTo>
                  <a:pt x="5292913" y="3"/>
                </a:lnTo>
                <a:close/>
              </a:path>
            </a:pathLst>
          </a:custGeom>
          <a:solidFill>
            <a:srgbClr val="F5C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509D8694-5591-E644-9BD2-61A1D4666C09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6000276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6A5AE9B8-C3F2-2342-92C7-62E5D12C5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6000276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09B001B-40EB-C94F-8A98-2606D59DB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13" y="475564"/>
            <a:ext cx="3331937" cy="3331937"/>
          </a:xfrm>
          <a:prstGeom prst="rect">
            <a:avLst/>
          </a:prstGeom>
        </p:spPr>
      </p:pic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049FD086-42D1-B245-A38B-6E0AD4E9E1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19800" y="2046594"/>
            <a:ext cx="3195486" cy="73114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9733A424-C903-3D40-A734-792883EFBD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9800" y="1237018"/>
            <a:ext cx="3195485" cy="837258"/>
          </a:xfrm>
        </p:spPr>
        <p:txBody>
          <a:bodyPr anchor="ctr">
            <a:normAutofit/>
          </a:bodyPr>
          <a:lstStyle>
            <a:lvl1pPr marL="0" indent="0" algn="r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0EAE91-C045-9E4F-9447-55FDE253B75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274087"/>
            <a:ext cx="6986370" cy="2568923"/>
          </a:xfrm>
          <a:custGeom>
            <a:avLst/>
            <a:gdLst>
              <a:gd name="connsiteX0" fmla="*/ 1693458 w 6986370"/>
              <a:gd name="connsiteY0" fmla="*/ 0 h 2568923"/>
              <a:gd name="connsiteX1" fmla="*/ 2399612 w 6986370"/>
              <a:gd name="connsiteY1" fmla="*/ 0 h 2568923"/>
              <a:gd name="connsiteX2" fmla="*/ 2399612 w 6986370"/>
              <a:gd name="connsiteY2" fmla="*/ 3 h 2568923"/>
              <a:gd name="connsiteX3" fmla="*/ 2891726 w 6986370"/>
              <a:gd name="connsiteY3" fmla="*/ 24852 h 2568923"/>
              <a:gd name="connsiteX4" fmla="*/ 6947005 w 6986370"/>
              <a:gd name="connsiteY4" fmla="*/ 2505436 h 2568923"/>
              <a:gd name="connsiteX5" fmla="*/ 6986370 w 6986370"/>
              <a:gd name="connsiteY5" fmla="*/ 2568923 h 2568923"/>
              <a:gd name="connsiteX6" fmla="*/ 0 w 6986370"/>
              <a:gd name="connsiteY6" fmla="*/ 2568923 h 2568923"/>
              <a:gd name="connsiteX7" fmla="*/ 0 w 6986370"/>
              <a:gd name="connsiteY7" fmla="*/ 3 h 2568923"/>
              <a:gd name="connsiteX8" fmla="*/ 1693458 w 6986370"/>
              <a:gd name="connsiteY8" fmla="*/ 3 h 25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6370" h="2568923">
                <a:moveTo>
                  <a:pt x="1693458" y="0"/>
                </a:moveTo>
                <a:lnTo>
                  <a:pt x="2399612" y="0"/>
                </a:lnTo>
                <a:lnTo>
                  <a:pt x="2399612" y="3"/>
                </a:lnTo>
                <a:lnTo>
                  <a:pt x="2891726" y="24852"/>
                </a:lnTo>
                <a:cubicBezTo>
                  <a:pt x="4591305" y="197454"/>
                  <a:pt x="6062236" y="1143487"/>
                  <a:pt x="6947005" y="2505436"/>
                </a:cubicBezTo>
                <a:lnTo>
                  <a:pt x="6986370" y="2568923"/>
                </a:lnTo>
                <a:lnTo>
                  <a:pt x="0" y="2568923"/>
                </a:lnTo>
                <a:lnTo>
                  <a:pt x="0" y="3"/>
                </a:lnTo>
                <a:lnTo>
                  <a:pt x="1693458" y="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   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100257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064E0019-97AC-2747-A525-042BEAE38629}"/>
              </a:ext>
            </a:extLst>
          </p:cNvPr>
          <p:cNvSpPr/>
          <p:nvPr userDrawn="1"/>
        </p:nvSpPr>
        <p:spPr>
          <a:xfrm>
            <a:off x="-1" y="0"/>
            <a:ext cx="10281663" cy="3774332"/>
          </a:xfrm>
          <a:custGeom>
            <a:avLst/>
            <a:gdLst>
              <a:gd name="connsiteX0" fmla="*/ 0 w 9340944"/>
              <a:gd name="connsiteY0" fmla="*/ 0 h 3429000"/>
              <a:gd name="connsiteX1" fmla="*/ 9340944 w 9340944"/>
              <a:gd name="connsiteY1" fmla="*/ 0 h 3429000"/>
              <a:gd name="connsiteX2" fmla="*/ 9234646 w 9340944"/>
              <a:gd name="connsiteY2" fmla="*/ 231978 h 3429000"/>
              <a:gd name="connsiteX3" fmla="*/ 9089396 w 9340944"/>
              <a:gd name="connsiteY3" fmla="*/ 510137 h 3429000"/>
              <a:gd name="connsiteX4" fmla="*/ 8947520 w 9340944"/>
              <a:gd name="connsiteY4" fmla="*/ 748674 h 3429000"/>
              <a:gd name="connsiteX5" fmla="*/ 8950715 w 9340944"/>
              <a:gd name="connsiteY5" fmla="*/ 748674 h 3429000"/>
              <a:gd name="connsiteX6" fmla="*/ 8836492 w 9340944"/>
              <a:gd name="connsiteY6" fmla="*/ 930430 h 3429000"/>
              <a:gd name="connsiteX7" fmla="*/ 4919127 w 9340944"/>
              <a:gd name="connsiteY7" fmla="*/ 3402163 h 3429000"/>
              <a:gd name="connsiteX8" fmla="*/ 4427962 w 9340944"/>
              <a:gd name="connsiteY8" fmla="*/ 3428997 h 3429000"/>
              <a:gd name="connsiteX9" fmla="*/ 4427962 w 9340944"/>
              <a:gd name="connsiteY9" fmla="*/ 3429000 h 3429000"/>
              <a:gd name="connsiteX10" fmla="*/ 3723169 w 9340944"/>
              <a:gd name="connsiteY10" fmla="*/ 3429000 h 3429000"/>
              <a:gd name="connsiteX11" fmla="*/ 3723169 w 9340944"/>
              <a:gd name="connsiteY11" fmla="*/ 3428997 h 3429000"/>
              <a:gd name="connsiteX12" fmla="*/ 0 w 9340944"/>
              <a:gd name="connsiteY12" fmla="*/ 3428997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0944" h="3429000">
                <a:moveTo>
                  <a:pt x="0" y="0"/>
                </a:moveTo>
                <a:lnTo>
                  <a:pt x="9340944" y="0"/>
                </a:lnTo>
                <a:lnTo>
                  <a:pt x="9234646" y="231978"/>
                </a:lnTo>
                <a:cubicBezTo>
                  <a:pt x="9188479" y="326231"/>
                  <a:pt x="9140035" y="418980"/>
                  <a:pt x="9089396" y="510137"/>
                </a:cubicBezTo>
                <a:lnTo>
                  <a:pt x="8947520" y="748674"/>
                </a:lnTo>
                <a:lnTo>
                  <a:pt x="8950715" y="748674"/>
                </a:lnTo>
                <a:lnTo>
                  <a:pt x="8836492" y="930430"/>
                </a:lnTo>
                <a:cubicBezTo>
                  <a:pt x="7943186" y="2289570"/>
                  <a:pt x="6534652" y="3224648"/>
                  <a:pt x="4919127" y="3402163"/>
                </a:cubicBezTo>
                <a:lnTo>
                  <a:pt x="4427962" y="3428997"/>
                </a:lnTo>
                <a:lnTo>
                  <a:pt x="4427962" y="3429000"/>
                </a:lnTo>
                <a:lnTo>
                  <a:pt x="3723169" y="3429000"/>
                </a:lnTo>
                <a:lnTo>
                  <a:pt x="3723169" y="3428997"/>
                </a:lnTo>
                <a:lnTo>
                  <a:pt x="0" y="3428997"/>
                </a:lnTo>
                <a:close/>
              </a:path>
            </a:pathLst>
          </a:custGeom>
          <a:solidFill>
            <a:srgbClr val="08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7E9A38E-4ED8-5646-AC1B-12098108B7C7}"/>
              </a:ext>
            </a:extLst>
          </p:cNvPr>
          <p:cNvSpPr/>
          <p:nvPr userDrawn="1"/>
        </p:nvSpPr>
        <p:spPr>
          <a:xfrm>
            <a:off x="7327892" y="17310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B98A5F8-83AA-5E44-B82C-227A8597E47E}"/>
              </a:ext>
            </a:extLst>
          </p:cNvPr>
          <p:cNvSpPr/>
          <p:nvPr userDrawn="1"/>
        </p:nvSpPr>
        <p:spPr>
          <a:xfrm>
            <a:off x="8447083" y="26139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D23400E6-04D3-B048-A9BE-B92A3459635D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295510" y="5853633"/>
            <a:ext cx="2319775" cy="44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C6A9A91-D3B7-D941-914E-70D998F3B9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641" y="5853633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8ABD4E3B-3D78-424B-A5A7-9DAFD6BE84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715" y="5353474"/>
            <a:ext cx="3195486" cy="73114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50113A10-A8EF-9E4E-BD98-8F9D6A81B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6715" y="4543898"/>
            <a:ext cx="3195485" cy="837258"/>
          </a:xfrm>
        </p:spPr>
        <p:txBody>
          <a:bodyPr anchor="ctr">
            <a:normAutofit/>
          </a:bodyPr>
          <a:lstStyle>
            <a:lvl1pPr marL="0" indent="0" algn="l">
              <a:buNone/>
              <a:defRPr sz="5000" baseline="0">
                <a:solidFill>
                  <a:srgbClr val="406F70"/>
                </a:solidFill>
                <a:latin typeface="+mn-lt"/>
              </a:defRPr>
            </a:lvl1pPr>
          </a:lstStyle>
          <a:p>
            <a:pPr lvl="0"/>
            <a:r>
              <a:rPr lang="en-US"/>
              <a:t>Heading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A795C8-927A-CE44-AC9B-101D55A2C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0" y="769566"/>
            <a:ext cx="5225801" cy="20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767471" y="1014696"/>
            <a:ext cx="7886801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77521" y="2542563"/>
            <a:ext cx="7876752" cy="32452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9B6365-5C1A-AB4B-BBCC-D464627B8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309" y="6221191"/>
            <a:ext cx="203964" cy="2698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032534-BC87-5D4F-B26D-CF89E2F3C640}"/>
              </a:ext>
            </a:extLst>
          </p:cNvPr>
          <p:cNvSpPr txBox="1"/>
          <p:nvPr userDrawn="1"/>
        </p:nvSpPr>
        <p:spPr>
          <a:xfrm>
            <a:off x="8701210" y="624479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F97D81-6562-A840-B079-58506E6A2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97CE00F-DEB2-AE46-9EA9-6615CC1CFA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37" y="365395"/>
            <a:ext cx="1826297" cy="1995953"/>
          </a:xfrm>
          <a:prstGeom prst="rect">
            <a:avLst/>
          </a:prstGeom>
        </p:spPr>
      </p:pic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258470A-9031-F643-91F2-83EDE010F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18151" y="2726744"/>
            <a:ext cx="7876753" cy="3173773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</p:spTree>
    <p:extLst>
      <p:ext uri="{BB962C8B-B14F-4D97-AF65-F5344CB8AC3E}">
        <p14:creationId xmlns:p14="http://schemas.microsoft.com/office/powerpoint/2010/main" val="34804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3B193AB-B400-AD45-A369-DD189568AA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9666" y="3961597"/>
            <a:ext cx="4077324" cy="191239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CDCE132-A25C-3647-8519-2E32D62863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069770" cy="3585092"/>
          </a:xfrm>
          <a:custGeom>
            <a:avLst/>
            <a:gdLst>
              <a:gd name="connsiteX0" fmla="*/ 1295503 w 12069770"/>
              <a:gd name="connsiteY0" fmla="*/ 0 h 3585092"/>
              <a:gd name="connsiteX1" fmla="*/ 12069770 w 12069770"/>
              <a:gd name="connsiteY1" fmla="*/ 0 h 3585092"/>
              <a:gd name="connsiteX2" fmla="*/ 11966788 w 12069770"/>
              <a:gd name="connsiteY2" fmla="*/ 207716 h 3585092"/>
              <a:gd name="connsiteX3" fmla="*/ 11800766 w 12069770"/>
              <a:gd name="connsiteY3" fmla="*/ 501567 h 3585092"/>
              <a:gd name="connsiteX4" fmla="*/ 11638600 w 12069770"/>
              <a:gd name="connsiteY4" fmla="*/ 753560 h 3585092"/>
              <a:gd name="connsiteX5" fmla="*/ 11642252 w 12069770"/>
              <a:gd name="connsiteY5" fmla="*/ 753560 h 3585092"/>
              <a:gd name="connsiteX6" fmla="*/ 11511695 w 12069770"/>
              <a:gd name="connsiteY6" fmla="*/ 945570 h 3585092"/>
              <a:gd name="connsiteX7" fmla="*/ 10877562 w 12069770"/>
              <a:gd name="connsiteY7" fmla="*/ 1703644 h 3585092"/>
              <a:gd name="connsiteX8" fmla="*/ 10825384 w 12069770"/>
              <a:gd name="connsiteY8" fmla="*/ 1754215 h 3585092"/>
              <a:gd name="connsiteX9" fmla="*/ 10084820 w 12069770"/>
              <a:gd name="connsiteY9" fmla="*/ 1754215 h 3585092"/>
              <a:gd name="connsiteX10" fmla="*/ 10084820 w 12069770"/>
              <a:gd name="connsiteY10" fmla="*/ 1754214 h 3585092"/>
              <a:gd name="connsiteX11" fmla="*/ 9900759 w 12069770"/>
              <a:gd name="connsiteY11" fmla="*/ 1754214 h 3585092"/>
              <a:gd name="connsiteX12" fmla="*/ 9900759 w 12069770"/>
              <a:gd name="connsiteY12" fmla="*/ 1754215 h 3585092"/>
              <a:gd name="connsiteX13" fmla="*/ 9772488 w 12069770"/>
              <a:gd name="connsiteY13" fmla="*/ 1760692 h 3585092"/>
              <a:gd name="connsiteX14" fmla="*/ 8715470 w 12069770"/>
              <a:gd name="connsiteY14" fmla="*/ 2407263 h 3585092"/>
              <a:gd name="connsiteX15" fmla="*/ 8703558 w 12069770"/>
              <a:gd name="connsiteY15" fmla="*/ 2426474 h 3585092"/>
              <a:gd name="connsiteX16" fmla="*/ 8698760 w 12069770"/>
              <a:gd name="connsiteY16" fmla="*/ 2433765 h 3585092"/>
              <a:gd name="connsiteX17" fmla="*/ 8486717 w 12069770"/>
              <a:gd name="connsiteY17" fmla="*/ 3049938 h 3585092"/>
              <a:gd name="connsiteX18" fmla="*/ 8486225 w 12069770"/>
              <a:gd name="connsiteY18" fmla="*/ 3059687 h 3585092"/>
              <a:gd name="connsiteX19" fmla="*/ 8915326 w 12069770"/>
              <a:gd name="connsiteY19" fmla="*/ 3059687 h 3585092"/>
              <a:gd name="connsiteX20" fmla="*/ 8685199 w 12069770"/>
              <a:gd name="connsiteY20" fmla="*/ 3157222 h 3585092"/>
              <a:gd name="connsiteX21" fmla="*/ 7034118 w 12069770"/>
              <a:gd name="connsiteY21" fmla="*/ 3556741 h 3585092"/>
              <a:gd name="connsiteX22" fmla="*/ 6472713 w 12069770"/>
              <a:gd name="connsiteY22" fmla="*/ 3585089 h 3585092"/>
              <a:gd name="connsiteX23" fmla="*/ 6472713 w 12069770"/>
              <a:gd name="connsiteY23" fmla="*/ 3585092 h 3585092"/>
              <a:gd name="connsiteX24" fmla="*/ 5667129 w 12069770"/>
              <a:gd name="connsiteY24" fmla="*/ 3585092 h 3585092"/>
              <a:gd name="connsiteX25" fmla="*/ 5667129 w 12069770"/>
              <a:gd name="connsiteY25" fmla="*/ 3585089 h 3585092"/>
              <a:gd name="connsiteX26" fmla="*/ 0 w 12069770"/>
              <a:gd name="connsiteY26" fmla="*/ 3585089 h 3585092"/>
              <a:gd name="connsiteX27" fmla="*/ 0 w 12069770"/>
              <a:gd name="connsiteY27" fmla="*/ 2287533 h 3585092"/>
              <a:gd name="connsiteX28" fmla="*/ 51672 w 12069770"/>
              <a:gd name="connsiteY28" fmla="*/ 2123653 h 3585092"/>
              <a:gd name="connsiteX29" fmla="*/ 666110 w 12069770"/>
              <a:gd name="connsiteY29" fmla="*/ 845602 h 3585092"/>
              <a:gd name="connsiteX30" fmla="*/ 687111 w 12069770"/>
              <a:gd name="connsiteY30" fmla="*/ 813690 h 3585092"/>
              <a:gd name="connsiteX31" fmla="*/ 739246 w 12069770"/>
              <a:gd name="connsiteY31" fmla="*/ 729608 h 3585092"/>
              <a:gd name="connsiteX32" fmla="*/ 1148300 w 12069770"/>
              <a:gd name="connsiteY32" fmla="*/ 170002 h 358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069770" h="3585092">
                <a:moveTo>
                  <a:pt x="1295503" y="0"/>
                </a:moveTo>
                <a:lnTo>
                  <a:pt x="12069770" y="0"/>
                </a:lnTo>
                <a:lnTo>
                  <a:pt x="11966788" y="207716"/>
                </a:lnTo>
                <a:cubicBezTo>
                  <a:pt x="11914018" y="307286"/>
                  <a:pt x="11858647" y="405267"/>
                  <a:pt x="11800766" y="501567"/>
                </a:cubicBezTo>
                <a:lnTo>
                  <a:pt x="11638600" y="753560"/>
                </a:lnTo>
                <a:lnTo>
                  <a:pt x="11642252" y="753560"/>
                </a:lnTo>
                <a:lnTo>
                  <a:pt x="11511695" y="945570"/>
                </a:lnTo>
                <a:cubicBezTo>
                  <a:pt x="11320247" y="1214785"/>
                  <a:pt x="11108095" y="1468251"/>
                  <a:pt x="10877562" y="1703644"/>
                </a:cubicBezTo>
                <a:lnTo>
                  <a:pt x="10825384" y="1754215"/>
                </a:lnTo>
                <a:lnTo>
                  <a:pt x="10084820" y="1754215"/>
                </a:lnTo>
                <a:lnTo>
                  <a:pt x="10084820" y="1754214"/>
                </a:lnTo>
                <a:lnTo>
                  <a:pt x="9900759" y="1754214"/>
                </a:lnTo>
                <a:lnTo>
                  <a:pt x="9900759" y="1754215"/>
                </a:lnTo>
                <a:lnTo>
                  <a:pt x="9772488" y="1760692"/>
                </a:lnTo>
                <a:cubicBezTo>
                  <a:pt x="9329489" y="1805681"/>
                  <a:pt x="8946087" y="2052267"/>
                  <a:pt x="8715470" y="2407263"/>
                </a:cubicBezTo>
                <a:lnTo>
                  <a:pt x="8703558" y="2426474"/>
                </a:lnTo>
                <a:lnTo>
                  <a:pt x="8698760" y="2433765"/>
                </a:lnTo>
                <a:cubicBezTo>
                  <a:pt x="8584286" y="2615693"/>
                  <a:pt x="8509546" y="2825143"/>
                  <a:pt x="8486717" y="3049938"/>
                </a:cubicBezTo>
                <a:lnTo>
                  <a:pt x="8486225" y="3059687"/>
                </a:lnTo>
                <a:lnTo>
                  <a:pt x="8915326" y="3059687"/>
                </a:lnTo>
                <a:lnTo>
                  <a:pt x="8685199" y="3157222"/>
                </a:lnTo>
                <a:cubicBezTo>
                  <a:pt x="8165111" y="3361381"/>
                  <a:pt x="7611167" y="3498138"/>
                  <a:pt x="7034118" y="3556741"/>
                </a:cubicBezTo>
                <a:lnTo>
                  <a:pt x="6472713" y="3585089"/>
                </a:lnTo>
                <a:lnTo>
                  <a:pt x="6472713" y="3585092"/>
                </a:lnTo>
                <a:lnTo>
                  <a:pt x="5667129" y="3585092"/>
                </a:lnTo>
                <a:lnTo>
                  <a:pt x="5667129" y="3585089"/>
                </a:lnTo>
                <a:lnTo>
                  <a:pt x="0" y="3585089"/>
                </a:lnTo>
                <a:lnTo>
                  <a:pt x="0" y="2287533"/>
                </a:lnTo>
                <a:lnTo>
                  <a:pt x="51672" y="2123653"/>
                </a:lnTo>
                <a:cubicBezTo>
                  <a:pt x="208567" y="1671963"/>
                  <a:pt x="415601" y="1243726"/>
                  <a:pt x="666110" y="845602"/>
                </a:cubicBezTo>
                <a:lnTo>
                  <a:pt x="687111" y="813690"/>
                </a:lnTo>
                <a:lnTo>
                  <a:pt x="739246" y="729608"/>
                </a:lnTo>
                <a:cubicBezTo>
                  <a:pt x="865415" y="535393"/>
                  <a:pt x="1002031" y="348593"/>
                  <a:pt x="1148300" y="170002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3A91863-5EA5-034B-9D61-FC2D65837866}"/>
              </a:ext>
            </a:extLst>
          </p:cNvPr>
          <p:cNvSpPr/>
          <p:nvPr userDrawn="1"/>
        </p:nvSpPr>
        <p:spPr>
          <a:xfrm>
            <a:off x="8456245" y="176782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AC3A166-E984-FF4B-AACA-2FC67E1BA6F5}"/>
              </a:ext>
            </a:extLst>
          </p:cNvPr>
          <p:cNvSpPr/>
          <p:nvPr userDrawn="1"/>
        </p:nvSpPr>
        <p:spPr>
          <a:xfrm>
            <a:off x="9575436" y="265067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A54045-4139-6141-AA47-E151A66C30C6}"/>
              </a:ext>
            </a:extLst>
          </p:cNvPr>
          <p:cNvCxnSpPr>
            <a:cxnSpLocks/>
          </p:cNvCxnSpPr>
          <p:nvPr userDrawn="1"/>
        </p:nvCxnSpPr>
        <p:spPr>
          <a:xfrm>
            <a:off x="4796852" y="3807502"/>
            <a:ext cx="0" cy="2353455"/>
          </a:xfrm>
          <a:prstGeom prst="line">
            <a:avLst/>
          </a:prstGeom>
          <a:ln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9FDD1ED-6E32-0045-8A11-815BC48787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6714" y="3962385"/>
            <a:ext cx="6859047" cy="191160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F79AD-8017-C741-B39C-D97128D38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" y="6202300"/>
            <a:ext cx="203964" cy="2698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3D6BF0D-DCCB-2048-9949-C20605E3FD77}"/>
              </a:ext>
            </a:extLst>
          </p:cNvPr>
          <p:cNvSpPr txBox="1"/>
          <p:nvPr userDrawn="1"/>
        </p:nvSpPr>
        <p:spPr>
          <a:xfrm>
            <a:off x="793577" y="6261968"/>
            <a:ext cx="10599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1A129C-AE24-4647-93B2-5854962C0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432" y="6223371"/>
            <a:ext cx="203964" cy="2698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867DF8-CD5D-A144-82EA-C1773F260396}"/>
              </a:ext>
            </a:extLst>
          </p:cNvPr>
          <p:cNvSpPr txBox="1"/>
          <p:nvPr userDrawn="1"/>
        </p:nvSpPr>
        <p:spPr>
          <a:xfrm>
            <a:off x="8659333" y="6246978"/>
            <a:ext cx="2749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406F70"/>
                </a:solidFill>
              </a:rPr>
              <a:t>INNOVATION FOR THE FOOD SERVICE SECTOR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400C71-AB78-0A42-AB2E-8469E97585C9}"/>
              </a:ext>
            </a:extLst>
          </p:cNvPr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19050">
            <a:solidFill>
              <a:srgbClr val="F5C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3">
            <a:extLst>
              <a:ext uri="{FF2B5EF4-FFF2-40B4-BE49-F238E27FC236}">
                <a16:creationId xmlns:a16="http://schemas.microsoft.com/office/drawing/2014/main" id="{A85599C3-DEB6-F941-B964-10AF6B4D0C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r">
              <a:buNone/>
              <a:defRPr sz="3600">
                <a:solidFill>
                  <a:srgbClr val="5E5E5E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6" name="Text Placeholder 25">
            <a:extLst>
              <a:ext uri="{FF2B5EF4-FFF2-40B4-BE49-F238E27FC236}">
                <a16:creationId xmlns:a16="http://schemas.microsoft.com/office/drawing/2014/main" id="{17724B10-6126-564F-A5D3-887B140EE4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rgbClr val="5E5E5E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/>
              <a:t>Main body text</a:t>
            </a:r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1AEDE74-8885-6943-BC09-2D89D1600A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14989"/>
            <a:ext cx="5651292" cy="6261962"/>
          </a:xfrm>
          <a:custGeom>
            <a:avLst/>
            <a:gdLst>
              <a:gd name="connsiteX0" fmla="*/ 0 w 5651292"/>
              <a:gd name="connsiteY0" fmla="*/ 0 h 6261962"/>
              <a:gd name="connsiteX1" fmla="*/ 5651292 w 5651292"/>
              <a:gd name="connsiteY1" fmla="*/ 0 h 6261962"/>
              <a:gd name="connsiteX2" fmla="*/ 5611959 w 5651292"/>
              <a:gd name="connsiteY2" fmla="*/ 316053 h 6261962"/>
              <a:gd name="connsiteX3" fmla="*/ 4724771 w 5651292"/>
              <a:gd name="connsiteY3" fmla="*/ 2858766 h 6261962"/>
              <a:gd name="connsiteX4" fmla="*/ 4548337 w 5651292"/>
              <a:gd name="connsiteY4" fmla="*/ 3145034 h 6261962"/>
              <a:gd name="connsiteX5" fmla="*/ 4552310 w 5651292"/>
              <a:gd name="connsiteY5" fmla="*/ 3145034 h 6261962"/>
              <a:gd name="connsiteX6" fmla="*/ 4410265 w 5651292"/>
              <a:gd name="connsiteY6" fmla="*/ 3363160 h 6261962"/>
              <a:gd name="connsiteX7" fmla="*/ 4023257 w 5651292"/>
              <a:gd name="connsiteY7" fmla="*/ 3879578 h 6261962"/>
              <a:gd name="connsiteX8" fmla="*/ 3820123 w 5651292"/>
              <a:gd name="connsiteY8" fmla="*/ 4115358 h 6261962"/>
              <a:gd name="connsiteX9" fmla="*/ 3666531 w 5651292"/>
              <a:gd name="connsiteY9" fmla="*/ 4115358 h 6261962"/>
              <a:gd name="connsiteX10" fmla="*/ 3666531 w 5651292"/>
              <a:gd name="connsiteY10" fmla="*/ 4115357 h 6261962"/>
              <a:gd name="connsiteX11" fmla="*/ 3482470 w 5651292"/>
              <a:gd name="connsiteY11" fmla="*/ 4115357 h 6261962"/>
              <a:gd name="connsiteX12" fmla="*/ 3482470 w 5651292"/>
              <a:gd name="connsiteY12" fmla="*/ 4115358 h 6261962"/>
              <a:gd name="connsiteX13" fmla="*/ 3354200 w 5651292"/>
              <a:gd name="connsiteY13" fmla="*/ 4121835 h 6261962"/>
              <a:gd name="connsiteX14" fmla="*/ 2297181 w 5651292"/>
              <a:gd name="connsiteY14" fmla="*/ 4768406 h 6261962"/>
              <a:gd name="connsiteX15" fmla="*/ 2285269 w 5651292"/>
              <a:gd name="connsiteY15" fmla="*/ 4787617 h 6261962"/>
              <a:gd name="connsiteX16" fmla="*/ 2280471 w 5651292"/>
              <a:gd name="connsiteY16" fmla="*/ 4794908 h 6261962"/>
              <a:gd name="connsiteX17" fmla="*/ 2068428 w 5651292"/>
              <a:gd name="connsiteY17" fmla="*/ 5411081 h 6261962"/>
              <a:gd name="connsiteX18" fmla="*/ 2067936 w 5651292"/>
              <a:gd name="connsiteY18" fmla="*/ 5420830 h 6261962"/>
              <a:gd name="connsiteX19" fmla="*/ 2237560 w 5651292"/>
              <a:gd name="connsiteY19" fmla="*/ 5420830 h 6261962"/>
              <a:gd name="connsiteX20" fmla="*/ 2075512 w 5651292"/>
              <a:gd name="connsiteY20" fmla="*/ 5517122 h 6261962"/>
              <a:gd name="connsiteX21" fmla="*/ 279265 w 5651292"/>
              <a:gd name="connsiteY21" fmla="*/ 6207765 h 6261962"/>
              <a:gd name="connsiteX22" fmla="*/ 0 w 5651292"/>
              <a:gd name="connsiteY22" fmla="*/ 6261962 h 62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51292" h="6261962">
                <a:moveTo>
                  <a:pt x="0" y="0"/>
                </a:moveTo>
                <a:lnTo>
                  <a:pt x="5651292" y="0"/>
                </a:lnTo>
                <a:lnTo>
                  <a:pt x="5611959" y="316053"/>
                </a:lnTo>
                <a:cubicBezTo>
                  <a:pt x="5472582" y="1233649"/>
                  <a:pt x="5165591" y="2092978"/>
                  <a:pt x="4724771" y="2858766"/>
                </a:cubicBezTo>
                <a:lnTo>
                  <a:pt x="4548337" y="3145034"/>
                </a:lnTo>
                <a:lnTo>
                  <a:pt x="4552310" y="3145034"/>
                </a:lnTo>
                <a:lnTo>
                  <a:pt x="4410265" y="3363160"/>
                </a:lnTo>
                <a:cubicBezTo>
                  <a:pt x="4288760" y="3541562"/>
                  <a:pt x="4159590" y="3713876"/>
                  <a:pt x="4023257" y="3879578"/>
                </a:cubicBezTo>
                <a:lnTo>
                  <a:pt x="3820123" y="4115358"/>
                </a:lnTo>
                <a:lnTo>
                  <a:pt x="3666531" y="4115358"/>
                </a:lnTo>
                <a:lnTo>
                  <a:pt x="3666531" y="4115357"/>
                </a:lnTo>
                <a:lnTo>
                  <a:pt x="3482470" y="4115357"/>
                </a:lnTo>
                <a:lnTo>
                  <a:pt x="3482470" y="4115358"/>
                </a:lnTo>
                <a:lnTo>
                  <a:pt x="3354200" y="4121835"/>
                </a:lnTo>
                <a:cubicBezTo>
                  <a:pt x="2911200" y="4166824"/>
                  <a:pt x="2527798" y="4413410"/>
                  <a:pt x="2297181" y="4768406"/>
                </a:cubicBezTo>
                <a:lnTo>
                  <a:pt x="2285269" y="4787617"/>
                </a:lnTo>
                <a:lnTo>
                  <a:pt x="2280471" y="4794908"/>
                </a:lnTo>
                <a:cubicBezTo>
                  <a:pt x="2165997" y="4976836"/>
                  <a:pt x="2091257" y="5186286"/>
                  <a:pt x="2068428" y="5411081"/>
                </a:cubicBezTo>
                <a:lnTo>
                  <a:pt x="2067936" y="5420830"/>
                </a:lnTo>
                <a:lnTo>
                  <a:pt x="2237560" y="5420830"/>
                </a:lnTo>
                <a:lnTo>
                  <a:pt x="2075512" y="5517122"/>
                </a:lnTo>
                <a:cubicBezTo>
                  <a:pt x="1518664" y="5830408"/>
                  <a:pt x="915401" y="6065336"/>
                  <a:pt x="279265" y="6207765"/>
                </a:cubicBezTo>
                <a:lnTo>
                  <a:pt x="0" y="6261962"/>
                </a:lnTo>
                <a:close/>
              </a:path>
            </a:pathLst>
          </a:custGeom>
          <a:ln>
            <a:noFill/>
          </a:ln>
        </p:spPr>
        <p:txBody>
          <a:bodyPr wrap="square" anchor="t">
            <a:noAutofit/>
          </a:bodyPr>
          <a:lstStyle>
            <a:lvl1pPr marL="0" indent="0" algn="ctr">
              <a:buNone/>
              <a:defRPr>
                <a:solidFill>
                  <a:srgbClr val="5E5E5E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to add photo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C0ED7FF7-F7D6-8C4B-8D46-DB29490CC4BA}"/>
              </a:ext>
            </a:extLst>
          </p:cNvPr>
          <p:cNvSpPr/>
          <p:nvPr userDrawn="1"/>
        </p:nvSpPr>
        <p:spPr>
          <a:xfrm>
            <a:off x="2085425" y="4109757"/>
            <a:ext cx="2953770" cy="1305474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solidFill>
            <a:srgbClr val="406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2CFCBA6A-C5E2-0E4D-9DE3-A035457BCA97}"/>
              </a:ext>
            </a:extLst>
          </p:cNvPr>
          <p:cNvSpPr/>
          <p:nvPr userDrawn="1"/>
        </p:nvSpPr>
        <p:spPr>
          <a:xfrm>
            <a:off x="3204616" y="4992602"/>
            <a:ext cx="1834579" cy="815098"/>
          </a:xfrm>
          <a:custGeom>
            <a:avLst/>
            <a:gdLst>
              <a:gd name="connsiteX0" fmla="*/ 5426896 w 11332213"/>
              <a:gd name="connsiteY0" fmla="*/ 0 h 5008483"/>
              <a:gd name="connsiteX1" fmla="*/ 6133050 w 11332213"/>
              <a:gd name="connsiteY1" fmla="*/ 0 h 5008483"/>
              <a:gd name="connsiteX2" fmla="*/ 6133050 w 11332213"/>
              <a:gd name="connsiteY2" fmla="*/ 3 h 5008483"/>
              <a:gd name="connsiteX3" fmla="*/ 11332213 w 11332213"/>
              <a:gd name="connsiteY3" fmla="*/ 3 h 5008483"/>
              <a:gd name="connsiteX4" fmla="*/ 11330326 w 11332213"/>
              <a:gd name="connsiteY4" fmla="*/ 37406 h 5008483"/>
              <a:gd name="connsiteX5" fmla="*/ 10575758 w 11332213"/>
              <a:gd name="connsiteY5" fmla="*/ 2305541 h 5008483"/>
              <a:gd name="connsiteX6" fmla="*/ 10433608 w 11332213"/>
              <a:gd name="connsiteY6" fmla="*/ 2526432 h 5008483"/>
              <a:gd name="connsiteX7" fmla="*/ 10436809 w 11332213"/>
              <a:gd name="connsiteY7" fmla="*/ 2526432 h 5008483"/>
              <a:gd name="connsiteX8" fmla="*/ 10322366 w 11332213"/>
              <a:gd name="connsiteY8" fmla="*/ 2694743 h 5008483"/>
              <a:gd name="connsiteX9" fmla="*/ 6397432 w 11332213"/>
              <a:gd name="connsiteY9" fmla="*/ 4983631 h 5008483"/>
              <a:gd name="connsiteX10" fmla="*/ 5905318 w 11332213"/>
              <a:gd name="connsiteY10" fmla="*/ 5008480 h 5008483"/>
              <a:gd name="connsiteX11" fmla="*/ 5905318 w 11332213"/>
              <a:gd name="connsiteY11" fmla="*/ 5008483 h 5008483"/>
              <a:gd name="connsiteX12" fmla="*/ 5199163 w 11332213"/>
              <a:gd name="connsiteY12" fmla="*/ 5008483 h 5008483"/>
              <a:gd name="connsiteX13" fmla="*/ 5199163 w 11332213"/>
              <a:gd name="connsiteY13" fmla="*/ 5008480 h 5008483"/>
              <a:gd name="connsiteX14" fmla="*/ 0 w 11332213"/>
              <a:gd name="connsiteY14" fmla="*/ 5008480 h 5008483"/>
              <a:gd name="connsiteX15" fmla="*/ 1887 w 11332213"/>
              <a:gd name="connsiteY15" fmla="*/ 4971077 h 5008483"/>
              <a:gd name="connsiteX16" fmla="*/ 815394 w 11332213"/>
              <a:gd name="connsiteY16" fmla="*/ 2607114 h 5008483"/>
              <a:gd name="connsiteX17" fmla="*/ 833803 w 11332213"/>
              <a:gd name="connsiteY17" fmla="*/ 2579140 h 5008483"/>
              <a:gd name="connsiteX18" fmla="*/ 879503 w 11332213"/>
              <a:gd name="connsiteY18" fmla="*/ 2505436 h 5008483"/>
              <a:gd name="connsiteX19" fmla="*/ 4934782 w 11332213"/>
              <a:gd name="connsiteY19" fmla="*/ 24852 h 5008483"/>
              <a:gd name="connsiteX20" fmla="*/ 5426896 w 11332213"/>
              <a:gd name="connsiteY20" fmla="*/ 3 h 500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332213" h="5008483">
                <a:moveTo>
                  <a:pt x="5426896" y="0"/>
                </a:moveTo>
                <a:lnTo>
                  <a:pt x="6133050" y="0"/>
                </a:lnTo>
                <a:lnTo>
                  <a:pt x="6133050" y="3"/>
                </a:lnTo>
                <a:lnTo>
                  <a:pt x="11332213" y="3"/>
                </a:lnTo>
                <a:lnTo>
                  <a:pt x="11330326" y="37406"/>
                </a:lnTo>
                <a:cubicBezTo>
                  <a:pt x="11246722" y="860639"/>
                  <a:pt x="10981656" y="1630227"/>
                  <a:pt x="10575758" y="2305541"/>
                </a:cubicBezTo>
                <a:lnTo>
                  <a:pt x="10433608" y="2526432"/>
                </a:lnTo>
                <a:lnTo>
                  <a:pt x="10436809" y="2526432"/>
                </a:lnTo>
                <a:lnTo>
                  <a:pt x="10322366" y="2694743"/>
                </a:lnTo>
                <a:cubicBezTo>
                  <a:pt x="9427334" y="3953341"/>
                  <a:pt x="8016078" y="4819248"/>
                  <a:pt x="6397432" y="4983631"/>
                </a:cubicBezTo>
                <a:lnTo>
                  <a:pt x="5905318" y="5008480"/>
                </a:lnTo>
                <a:lnTo>
                  <a:pt x="5905318" y="5008483"/>
                </a:lnTo>
                <a:lnTo>
                  <a:pt x="5199163" y="5008483"/>
                </a:lnTo>
                <a:lnTo>
                  <a:pt x="5199163" y="5008480"/>
                </a:lnTo>
                <a:lnTo>
                  <a:pt x="0" y="5008480"/>
                </a:lnTo>
                <a:lnTo>
                  <a:pt x="1887" y="4971077"/>
                </a:lnTo>
                <a:cubicBezTo>
                  <a:pt x="89472" y="4108643"/>
                  <a:pt x="376213" y="3305084"/>
                  <a:pt x="815394" y="2607114"/>
                </a:cubicBezTo>
                <a:lnTo>
                  <a:pt x="833803" y="2579140"/>
                </a:lnTo>
                <a:lnTo>
                  <a:pt x="879503" y="2505436"/>
                </a:lnTo>
                <a:cubicBezTo>
                  <a:pt x="1764272" y="1143487"/>
                  <a:pt x="3235203" y="197454"/>
                  <a:pt x="4934782" y="24852"/>
                </a:cubicBezTo>
                <a:lnTo>
                  <a:pt x="5426896" y="3"/>
                </a:lnTo>
                <a:close/>
              </a:path>
            </a:pathLst>
          </a:custGeom>
          <a:noFill/>
          <a:ln>
            <a:solidFill>
              <a:srgbClr val="F5C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48AD-6592-B642-AC77-A3318D8B851F}" type="datetimeFigureOut">
              <a:rPr lang="en-US" smtClean="0"/>
              <a:t>1/24/22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8B29-4516-0E41-9E10-16487192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82" r:id="rId4"/>
    <p:sldLayoutId id="2147483684" r:id="rId5"/>
    <p:sldLayoutId id="2147483687" r:id="rId6"/>
    <p:sldLayoutId id="2147483671" r:id="rId7"/>
    <p:sldLayoutId id="2147483652" r:id="rId8"/>
    <p:sldLayoutId id="2147483653" r:id="rId9"/>
    <p:sldLayoutId id="2147483678" r:id="rId10"/>
    <p:sldLayoutId id="2147483679" r:id="rId11"/>
    <p:sldLayoutId id="2147483680" r:id="rId12"/>
    <p:sldLayoutId id="2147483673" r:id="rId13"/>
    <p:sldLayoutId id="2147483676" r:id="rId14"/>
    <p:sldLayoutId id="2147483677" r:id="rId15"/>
    <p:sldLayoutId id="2147483685" r:id="rId16"/>
    <p:sldLayoutId id="2147483686" r:id="rId17"/>
    <p:sldLayoutId id="2147483672" r:id="rId18"/>
    <p:sldLayoutId id="2147483670" r:id="rId19"/>
    <p:sldLayoutId id="2147483664" r:id="rId20"/>
    <p:sldLayoutId id="2147483674" r:id="rId21"/>
    <p:sldLayoutId id="2147483675" r:id="rId22"/>
    <p:sldLayoutId id="2147483683" r:id="rId23"/>
    <p:sldLayoutId id="2147483656" r:id="rId24"/>
    <p:sldLayoutId id="2147483657" r:id="rId25"/>
    <p:sldLayoutId id="214748365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102-Baked-In-Brick.pdf" TargetMode="External"/><Relationship Id="rId2" Type="http://schemas.openxmlformats.org/officeDocument/2006/relationships/hyperlink" Target="https://bakedinbrick.co.uk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innovation.how/project-partners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kerry.com/insights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medium.com/the-algorithmic-society/google-search-can-find-anything-except-the-law-350dffdfcd8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41-My-Goodness.pdf" TargetMode="External"/><Relationship Id="rId2" Type="http://schemas.openxmlformats.org/officeDocument/2006/relationships/hyperlink" Target="https://www.mygoodnessfood.com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lipset.20minutos.es/por-que-amazon-asalta-el-negocio-de-la-comida-preparada-con-los-meal-kits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www.hellofresh.de/" TargetMode="External"/><Relationship Id="rId4" Type="http://schemas.openxmlformats.org/officeDocument/2006/relationships/hyperlink" Target="https://www.gousto.co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8/72-Greenbox-Food-Co.pdf" TargetMode="External"/><Relationship Id="rId2" Type="http://schemas.openxmlformats.org/officeDocument/2006/relationships/hyperlink" Target="https://www.greenboxfoodco.com/hom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cialityfoodmagazine.com/news/snack-food-trends" TargetMode="External"/><Relationship Id="rId2" Type="http://schemas.openxmlformats.org/officeDocument/2006/relationships/hyperlink" Target="https://www.mondelezinternational.com/stateofsnacking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instagram.com/p/B-sEKnAFNX3/?utm_source=ig_embed&amp;utm_campaign=loading" TargetMode="Externa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oyalnature.bg/" TargetMode="External"/><Relationship Id="rId2" Type="http://schemas.openxmlformats.org/officeDocument/2006/relationships/hyperlink" Target="https://www.foodpanda.com/about/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www.foodinnovation.how/wp-content/uploads/2021/08/104-Royal-Nature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intel.com/blog/food-market-news/how-covid-19-accelerated-the-2030-food-drink-trends-part-1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themindfulword.org/2015/ways-eat-simply-well/" TargetMode="External"/><Relationship Id="rId5" Type="http://schemas.openxmlformats.org/officeDocument/2006/relationships/image" Target="../media/image38.jpg"/><Relationship Id="rId4" Type="http://schemas.openxmlformats.org/officeDocument/2006/relationships/hyperlink" Target="http://theglobalfool.com/world-environment-day-2013-today-june-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innovation.how/wp-content/uploads/2021/07/2.-Kodila.pdf" TargetMode="External"/><Relationship Id="rId2" Type="http://schemas.openxmlformats.org/officeDocument/2006/relationships/hyperlink" Target="https://www.kodila.si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bmjopen.bmj.com/content/3/12/e004277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vnspDNx7g&amp;t=10s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P7vnspDNx7g?start=10&amp;feature=oembed" TargetMode="Externa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library.wiley.com/doi/abs/10.1111/j.1471-5740.2004.00097.x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oup-of-people-eating-together-3184195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leatherheadfood.com/files/2016/08/White-Paper-How-Our-Senses-Interact.pdf#:~:text=The%20way%20we%20perceive%20food%2C%20from%20a%20sensory,that%20none%20of%20our%20senses%20work%20in%20isolation.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xploratorium.edu/snacks/your-sense-of-tast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Gf1qUczd4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xJGf1qUczd4?feature=oembed" TargetMode="External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5oZI2Mry4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qW5oZI2Mry4?feature=oembed" TargetMode="External"/><Relationship Id="rId4" Type="http://schemas.openxmlformats.org/officeDocument/2006/relationships/image" Target="../media/image4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r/wp-content/uploads/2021/03/COVID-19_Study_-_European_Food_Behaviours_-_Report.pdf" TargetMode="External"/><Relationship Id="rId2" Type="http://schemas.openxmlformats.org/officeDocument/2006/relationships/hyperlink" Target="https://www.eitfood.e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RAxpSHJScQ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JRAxpSHJScQ?feature=oembed" TargetMode="External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vegranthealth.com/articles/why-we-eat-food-emotions-connection/#:~:text=Emotions%2Ffeelings%20are%20an%20extremely%20strong%20trigger%20for%20food,support%20or%20cope%20with%20these%20emotions%20and%20circumstances.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k2eelX_5vQ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Ok2eelX_5vQ?feature=oembed" TargetMode="External"/><Relationship Id="rId4" Type="http://schemas.openxmlformats.org/officeDocument/2006/relationships/image" Target="../media/image5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ordbia.ie/globalassets/bordbia2020/industry/insights/market-insights/2020_bord-bia-irish-foodservice-market-insights_final_web_fa2.pdf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C7CE-415E-B446-A374-02A0FC4D1E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789" y="5597314"/>
            <a:ext cx="4681411" cy="731140"/>
          </a:xfrm>
        </p:spPr>
        <p:txBody>
          <a:bodyPr>
            <a:noAutofit/>
          </a:bodyPr>
          <a:lstStyle/>
          <a:p>
            <a:r>
              <a:rPr lang="bg-BG" sz="3200" dirty="0"/>
              <a:t>Време за голяма промяна</a:t>
            </a:r>
            <a:r>
              <a:rPr lang="en-US" sz="3200" dirty="0"/>
              <a:t> </a:t>
            </a:r>
            <a:r>
              <a:rPr lang="bg-BG" sz="3600" b="1" dirty="0"/>
              <a:t>Услугата за хранене</a:t>
            </a:r>
            <a:r>
              <a:rPr lang="en-US" sz="3600" b="1" dirty="0"/>
              <a:t> &amp; </a:t>
            </a:r>
            <a:r>
              <a:rPr lang="bg-BG" sz="3600" b="1" dirty="0"/>
              <a:t>Клиентът</a:t>
            </a:r>
            <a:endParaRPr lang="en-US" sz="3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34D751-361D-314B-9BE7-2E8A64BE0A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7789" y="4273911"/>
            <a:ext cx="3195485" cy="837258"/>
          </a:xfrm>
        </p:spPr>
        <p:txBody>
          <a:bodyPr/>
          <a:lstStyle/>
          <a:p>
            <a:r>
              <a:rPr lang="en-US" dirty="0"/>
              <a:t>Mo</a:t>
            </a:r>
            <a:r>
              <a:rPr lang="bg-BG" dirty="0"/>
              <a:t>дул</a:t>
            </a:r>
            <a:r>
              <a:rPr lang="en-US" dirty="0"/>
              <a:t> 1</a:t>
            </a:r>
          </a:p>
        </p:txBody>
      </p:sp>
      <p:pic>
        <p:nvPicPr>
          <p:cNvPr id="6" name="Picture 5" descr="A picture containing person, holding, indoor, hand&#10;&#10;Description automatically generated">
            <a:extLst>
              <a:ext uri="{FF2B5EF4-FFF2-40B4-BE49-F238E27FC236}">
                <a16:creationId xmlns:a16="http://schemas.microsoft.com/office/drawing/2014/main" id="{5301411B-83D8-9C47-B90F-3A1D1253C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5532" y="-444608"/>
            <a:ext cx="10246468" cy="829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 sanitizer and masks">
            <a:extLst>
              <a:ext uri="{FF2B5EF4-FFF2-40B4-BE49-F238E27FC236}">
                <a16:creationId xmlns:a16="http://schemas.microsoft.com/office/drawing/2014/main" id="{0680B60E-8B84-4FE3-A1A9-67A69B581E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059" y="4991101"/>
            <a:ext cx="2798941" cy="186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D5912B-38C8-4F39-A0A0-B027BE6391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631" y="493584"/>
            <a:ext cx="8857251" cy="11609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</a:rPr>
              <a:t>3. </a:t>
            </a:r>
            <a:r>
              <a:rPr lang="bg-BG" b="1" dirty="0">
                <a:solidFill>
                  <a:srgbClr val="CC9131"/>
                </a:solidFill>
              </a:rPr>
              <a:t>Безопасността и хигиенните условия ще заемат все по-централно място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90F81-42E6-4DED-8728-4775B9014D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4631" y="1552073"/>
            <a:ext cx="10968810" cy="4584031"/>
          </a:xfrm>
        </p:spPr>
        <p:txBody>
          <a:bodyPr/>
          <a:lstStyle/>
          <a:p>
            <a:pPr algn="just"/>
            <a:r>
              <a:rPr lang="bg-BG" dirty="0"/>
              <a:t>Безопасността и хигиената ще продължат да бъдат важна част от акцента на услугата за хранене по време и след </a:t>
            </a:r>
            <a:r>
              <a:rPr lang="en-US" dirty="0"/>
              <a:t>COVID-19. </a:t>
            </a:r>
            <a:r>
              <a:rPr lang="bg-BG" dirty="0"/>
              <a:t>Осигуряване чувство на сигурност у клиентите, и че вашето заведение и правилно дезинфекцирано, е най-важно за обслужването на клиента и позиционирането на името. </a:t>
            </a:r>
          </a:p>
          <a:p>
            <a:pPr algn="just"/>
            <a:r>
              <a:rPr lang="en-US" dirty="0"/>
              <a:t>• </a:t>
            </a:r>
            <a:r>
              <a:rPr lang="bg-BG" dirty="0"/>
              <a:t>В бъдеще, възможността за </a:t>
            </a:r>
            <a:r>
              <a:rPr lang="en-US" b="1" dirty="0">
                <a:solidFill>
                  <a:srgbClr val="085156"/>
                </a:solidFill>
              </a:rPr>
              <a:t>“</a:t>
            </a:r>
            <a:r>
              <a:rPr lang="bg-BG" b="1" dirty="0">
                <a:solidFill>
                  <a:srgbClr val="085156"/>
                </a:solidFill>
              </a:rPr>
              <a:t>продажба</a:t>
            </a:r>
            <a:r>
              <a:rPr lang="en-US" b="1" dirty="0">
                <a:solidFill>
                  <a:srgbClr val="085156"/>
                </a:solidFill>
              </a:rPr>
              <a:t>” </a:t>
            </a:r>
            <a:r>
              <a:rPr lang="bg-BG" b="1" dirty="0">
                <a:solidFill>
                  <a:srgbClr val="085156"/>
                </a:solidFill>
              </a:rPr>
              <a:t>на безопасност и хигиена </a:t>
            </a:r>
            <a:r>
              <a:rPr lang="bg-BG" dirty="0"/>
              <a:t>като се разказва колко цялостен е процесът на почистване и мерките, които са предприети, ще играе много по-важна роля в маркетинга.</a:t>
            </a:r>
          </a:p>
          <a:p>
            <a:pPr algn="just"/>
            <a:r>
              <a:rPr lang="en-US" dirty="0"/>
              <a:t>• </a:t>
            </a:r>
            <a:r>
              <a:rPr lang="bg-BG" b="1" dirty="0">
                <a:solidFill>
                  <a:srgbClr val="085156"/>
                </a:solidFill>
              </a:rPr>
              <a:t>Технологичната автоматизация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bg-BG" dirty="0"/>
              <a:t>ще бъде ключов фактор за това разширено внимание. Като</a:t>
            </a:r>
            <a:r>
              <a:rPr lang="en-US" dirty="0"/>
              <a:t>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bg-BG" sz="2000" dirty="0"/>
              <a:t>Предаване на храната без допир до нея;</a:t>
            </a: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bg-BG" sz="2000" dirty="0"/>
              <a:t>Поръчване и плащане на храната вътре и извън помещението</a:t>
            </a:r>
            <a:r>
              <a:rPr lang="en-US" sz="2000" dirty="0"/>
              <a:t>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bg-BG" sz="2000" dirty="0"/>
              <a:t>Възобновяване на </a:t>
            </a:r>
            <a:r>
              <a:rPr lang="en-US" sz="2000" dirty="0"/>
              <a:t>QR </a:t>
            </a:r>
            <a:r>
              <a:rPr lang="bg-BG" sz="2000" dirty="0"/>
              <a:t>кодове</a:t>
            </a:r>
            <a:r>
              <a:rPr lang="en-US" sz="2000" dirty="0"/>
              <a:t> – </a:t>
            </a:r>
            <a:r>
              <a:rPr lang="bg-BG" sz="2000" dirty="0"/>
              <a:t>мислил ли е някой, че са минало, ама честно </a:t>
            </a:r>
            <a:r>
              <a:rPr lang="en-US" sz="2000" dirty="0"/>
              <a:t>?!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92861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D3D7F8-0F95-40EB-B798-78363B278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</a:rPr>
              <a:t>4. </a:t>
            </a:r>
            <a:r>
              <a:rPr lang="bg-BG" b="1" dirty="0">
                <a:solidFill>
                  <a:srgbClr val="CC9131"/>
                </a:solidFill>
              </a:rPr>
              <a:t>Ускорено развитие извън помещенията и фокус върху всички сектори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A41D-49E4-4BBB-99F5-3C68953EB9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775" y="1660358"/>
            <a:ext cx="11449050" cy="4403558"/>
          </a:xfrm>
        </p:spPr>
        <p:txBody>
          <a:bodyPr/>
          <a:lstStyle/>
          <a:p>
            <a:pPr algn="just"/>
            <a:r>
              <a:rPr lang="bg-BG" dirty="0"/>
              <a:t>Ключова тенденция за излизане и  ускорено развитие след тази пандемия ще бъде стратегия за работа извън помещенията, особено там, където това е подценявано. 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• </a:t>
            </a:r>
            <a:r>
              <a:rPr lang="bg-BG" dirty="0"/>
              <a:t>Ресторантите, кръчмите и дори ведомствените оператори със седящи места са инвестирали по време на пандемията в </a:t>
            </a:r>
            <a:r>
              <a:rPr lang="bg-BG" b="1" dirty="0">
                <a:solidFill>
                  <a:srgbClr val="406F70"/>
                </a:solidFill>
              </a:rPr>
              <a:t>натисни и вземи технологии</a:t>
            </a:r>
            <a:r>
              <a:rPr lang="en-US" dirty="0"/>
              <a:t>, </a:t>
            </a:r>
            <a:r>
              <a:rPr lang="bg-BG" dirty="0"/>
              <a:t>като тези форми ще продължат да се развиват и след приключване на пандемията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• </a:t>
            </a:r>
            <a:r>
              <a:rPr lang="bg-BG" b="1" dirty="0">
                <a:solidFill>
                  <a:srgbClr val="406F70"/>
                </a:solidFill>
              </a:rPr>
              <a:t>Доставката</a:t>
            </a:r>
            <a:r>
              <a:rPr lang="en-US" dirty="0"/>
              <a:t> </a:t>
            </a:r>
            <a:r>
              <a:rPr lang="bg-BG" dirty="0"/>
              <a:t>е област, която мнозина проучват за да намалят риска. Очакванията са че доставките </a:t>
            </a:r>
            <a:r>
              <a:rPr lang="en-US" dirty="0"/>
              <a:t>(</a:t>
            </a:r>
            <a:r>
              <a:rPr lang="bg-BG" dirty="0"/>
              <a:t>дали с посредници или дори самостоятелно</a:t>
            </a:r>
            <a:r>
              <a:rPr lang="en-US" dirty="0"/>
              <a:t>) </a:t>
            </a:r>
            <a:r>
              <a:rPr lang="bg-BG" dirty="0"/>
              <a:t>ще нарастват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• </a:t>
            </a:r>
            <a:r>
              <a:rPr lang="bg-BG" dirty="0"/>
              <a:t>С по-съгласувано внимание върху дейност извън помещенията, остават значителни </a:t>
            </a:r>
            <a:r>
              <a:rPr lang="en-US" dirty="0"/>
              <a:t> </a:t>
            </a:r>
            <a:r>
              <a:rPr lang="bg-BG" b="1" dirty="0">
                <a:solidFill>
                  <a:srgbClr val="406F70"/>
                </a:solidFill>
              </a:rPr>
              <a:t>оперативни и разходни проблеми</a:t>
            </a:r>
            <a:r>
              <a:rPr lang="en-US" dirty="0"/>
              <a:t>, </a:t>
            </a:r>
            <a:r>
              <a:rPr lang="bg-BG" dirty="0"/>
              <a:t>особено за новите в тази сфера</a:t>
            </a:r>
            <a:r>
              <a:rPr lang="en-US" dirty="0"/>
              <a:t>. </a:t>
            </a:r>
            <a:r>
              <a:rPr lang="bg-BG" dirty="0"/>
              <a:t>Разходите за опаковки, подготовката на храната за транспорт, създаване на място пред сградата за получаване/доставка са допълнителни средства</a:t>
            </a:r>
            <a:r>
              <a:rPr lang="en-US" dirty="0"/>
              <a:t> </a:t>
            </a:r>
            <a:r>
              <a:rPr lang="bg-BG" dirty="0"/>
              <a:t>и технологични предизвикателства за някои предприятия от сектора на услугите за хранене.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63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1611A-0354-415F-8F79-36D8CB00CE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5. </a:t>
            </a:r>
            <a:r>
              <a:rPr lang="bg-BG" b="1" dirty="0">
                <a:solidFill>
                  <a:srgbClr val="CC9131"/>
                </a:solidFill>
              </a:rPr>
              <a:t>Преоткриване на бизнес модела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75761-6D70-4BBA-9D2F-F486B5B696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8465" y="1366092"/>
            <a:ext cx="11193932" cy="4660135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406F70"/>
                </a:solidFill>
              </a:rPr>
              <a:t>• </a:t>
            </a:r>
            <a:r>
              <a:rPr lang="bg-BG" b="1" dirty="0">
                <a:solidFill>
                  <a:srgbClr val="406F70"/>
                </a:solidFill>
              </a:rPr>
              <a:t>Нови формати/хибриди на бизнес модели за хранителни услуги</a:t>
            </a:r>
            <a:r>
              <a:rPr lang="en-US" b="1" dirty="0">
                <a:solidFill>
                  <a:srgbClr val="406F70"/>
                </a:solidFill>
              </a:rPr>
              <a:t>  </a:t>
            </a:r>
            <a:r>
              <a:rPr lang="bg-BG" dirty="0"/>
              <a:t>се появяват, включително интегриране на продукти за продажби на дребно в ресторантските мрежи. Комплекти с блюда, които успешно донасят ресторантското изживяване на потребителя у дома, вероятно ще продължат</a:t>
            </a:r>
            <a:r>
              <a:rPr lang="en-US" dirty="0"/>
              <a:t>. </a:t>
            </a:r>
          </a:p>
          <a:p>
            <a:pPr algn="just"/>
            <a:r>
              <a:rPr lang="en-US" dirty="0">
                <a:solidFill>
                  <a:srgbClr val="406F70"/>
                </a:solidFill>
              </a:rPr>
              <a:t>• </a:t>
            </a:r>
            <a:r>
              <a:rPr lang="bg-BG" b="1" dirty="0">
                <a:solidFill>
                  <a:srgbClr val="406F70"/>
                </a:solidFill>
              </a:rPr>
              <a:t>Следващата фаза са кухни за доставка, </a:t>
            </a:r>
            <a:r>
              <a:rPr lang="bg-BG" dirty="0">
                <a:solidFill>
                  <a:srgbClr val="406F70"/>
                </a:solidFill>
              </a:rPr>
              <a:t>които вече се използват.</a:t>
            </a:r>
            <a:r>
              <a:rPr lang="en-US" dirty="0"/>
              <a:t> </a:t>
            </a:r>
            <a:r>
              <a:rPr lang="bg-BG" dirty="0"/>
              <a:t>Някои МСП вече са решили </a:t>
            </a:r>
            <a:r>
              <a:rPr lang="en-US" dirty="0"/>
              <a:t>(</a:t>
            </a:r>
            <a:r>
              <a:rPr lang="bg-BG" dirty="0"/>
              <a:t>или ще искат</a:t>
            </a:r>
            <a:r>
              <a:rPr lang="en-US" dirty="0"/>
              <a:t>)</a:t>
            </a:r>
            <a:r>
              <a:rPr lang="bg-BG" dirty="0"/>
              <a:t>, че не се нуждаят от толкова място за хранене – или е ненужно.</a:t>
            </a:r>
            <a:r>
              <a:rPr lang="en-US" dirty="0"/>
              <a:t> </a:t>
            </a:r>
            <a:r>
              <a:rPr lang="bg-BG" dirty="0"/>
              <a:t>Кухни само за доставка могат да придобият известност не само в градските райони, но и в предградия и селски райони, където традиционният ресторант може да няма икономически смисъл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• </a:t>
            </a:r>
            <a:r>
              <a:rPr lang="bg-BG" dirty="0"/>
              <a:t>Вероятно е много заведения за хранене да </a:t>
            </a:r>
            <a:r>
              <a:rPr lang="bg-BG" b="1" dirty="0">
                <a:solidFill>
                  <a:srgbClr val="406F70"/>
                </a:solidFill>
              </a:rPr>
              <a:t>преоценят своето местоположение</a:t>
            </a:r>
            <a:r>
              <a:rPr lang="bg-BG" dirty="0"/>
              <a:t>. Градските центрове може да не са толкова привлекателни в дългосрочен план за някои оператори, като работещите само на обяд и т.н. </a:t>
            </a:r>
            <a:r>
              <a:rPr lang="en-US" dirty="0"/>
              <a:t>(</a:t>
            </a:r>
            <a:r>
              <a:rPr lang="bg-BG" dirty="0"/>
              <a:t>особено при продължителна работа от дома</a:t>
            </a:r>
            <a:r>
              <a:rPr lang="en-US" dirty="0"/>
              <a:t>) </a:t>
            </a:r>
            <a:r>
              <a:rPr lang="bg-BG" dirty="0"/>
              <a:t>и оценката за повече възможности в крайградските места е добра</a:t>
            </a:r>
            <a:r>
              <a:rPr lang="en-US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8188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ED3485-9FD9-439C-B1E2-4089A57714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100" y="439461"/>
            <a:ext cx="8857251" cy="11609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</a:rPr>
              <a:t>6. </a:t>
            </a:r>
            <a:r>
              <a:rPr lang="bg-BG" b="1" dirty="0">
                <a:solidFill>
                  <a:srgbClr val="CC9131"/>
                </a:solidFill>
              </a:rPr>
              <a:t>Устойчивостта на веригата за доставки ще бъде проблем в обозримо бъдеще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BCC3-0335-4117-8829-5151AC6893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100" y="1469035"/>
            <a:ext cx="9524999" cy="3919929"/>
          </a:xfrm>
        </p:spPr>
        <p:txBody>
          <a:bodyPr/>
          <a:lstStyle/>
          <a:p>
            <a:r>
              <a:rPr lang="bg-BG" b="1" dirty="0">
                <a:solidFill>
                  <a:srgbClr val="406F70"/>
                </a:solidFill>
              </a:rPr>
              <a:t>Предизвикателствата във веригата за доставки,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bg-BG" dirty="0"/>
              <a:t>които започнаха с пандемията през 2020 и Брекзит през 2021 г. вероятно ще продължат</a:t>
            </a:r>
            <a:r>
              <a:rPr lang="en-US" dirty="0"/>
              <a:t>. </a:t>
            </a:r>
          </a:p>
          <a:p>
            <a:r>
              <a:rPr lang="bg-BG" dirty="0"/>
              <a:t>Имаше  проблеми</a:t>
            </a:r>
            <a:r>
              <a:rPr lang="en-US" dirty="0"/>
              <a:t>—</a:t>
            </a:r>
            <a:r>
              <a:rPr lang="bg-BG" dirty="0"/>
              <a:t>често значителни</a:t>
            </a:r>
            <a:r>
              <a:rPr lang="en-US" dirty="0"/>
              <a:t>—</a:t>
            </a:r>
            <a:r>
              <a:rPr lang="bg-BG" dirty="0"/>
              <a:t>с липса на запаси и операторите често се оказваха със заместващи продукти или без възможност да обслужват определени блюда от менюто</a:t>
            </a:r>
            <a:r>
              <a:rPr lang="en-US" dirty="0"/>
              <a:t>. </a:t>
            </a:r>
          </a:p>
          <a:p>
            <a:r>
              <a:rPr lang="bg-BG" dirty="0"/>
              <a:t>Аналогично, операторите бяха оставяни с големи запаси, при въвеждане на правителствени блокади.</a:t>
            </a:r>
            <a:r>
              <a:rPr lang="en-US" dirty="0"/>
              <a:t> </a:t>
            </a:r>
            <a:r>
              <a:rPr lang="bg-BG" dirty="0"/>
              <a:t>Ясно е, че прогнозирането на веригата за доставки и способността за точна оценка на търсене и предлагане бяха до голяма степен късмет през по-голямата част от</a:t>
            </a:r>
            <a:r>
              <a:rPr lang="en-US" dirty="0"/>
              <a:t> 2020 -2021. </a:t>
            </a:r>
            <a:r>
              <a:rPr lang="bg-BG" dirty="0"/>
              <a:t>Малко вероятно е това да се промени в скоро време</a:t>
            </a:r>
            <a:r>
              <a:rPr lang="en-US" dirty="0"/>
              <a:t>. </a:t>
            </a:r>
          </a:p>
          <a:p>
            <a:r>
              <a:rPr lang="bg-BG" dirty="0"/>
              <a:t>Докато секторът не влезе в растеж с малко грижи за допълнително затваряне</a:t>
            </a:r>
            <a:r>
              <a:rPr lang="en-US" dirty="0"/>
              <a:t>,</a:t>
            </a:r>
            <a:r>
              <a:rPr lang="bg-BG" dirty="0"/>
              <a:t> ще има проблеми с поддържането на запаси и доставки</a:t>
            </a:r>
            <a:r>
              <a:rPr lang="en-US" dirty="0"/>
              <a:t>.</a:t>
            </a:r>
            <a:endParaRPr lang="en-IE" dirty="0"/>
          </a:p>
        </p:txBody>
      </p:sp>
      <p:pic>
        <p:nvPicPr>
          <p:cNvPr id="9" name="Picture 8" descr="Box of fruits and vegetables">
            <a:extLst>
              <a:ext uri="{FF2B5EF4-FFF2-40B4-BE49-F238E27FC236}">
                <a16:creationId xmlns:a16="http://schemas.microsoft.com/office/drawing/2014/main" id="{A2C05109-FCFE-4837-BA97-94E41A6CD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7426" y="2305050"/>
            <a:ext cx="2314574" cy="342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18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01" y="187287"/>
            <a:ext cx="8419499" cy="1722793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085156"/>
                </a:solidFill>
              </a:rPr>
              <a:t>Нека обобщим търговските действия, които влияят на вашия бизнес с хранителни услуги</a:t>
            </a:r>
            <a:endParaRPr lang="en-US" sz="3600" dirty="0"/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4954" y="1177359"/>
            <a:ext cx="1176670" cy="1292995"/>
          </a:xfrm>
        </p:spPr>
        <p:txBody>
          <a:bodyPr/>
          <a:lstStyle/>
          <a:p>
            <a:r>
              <a:rPr lang="en-US" dirty="0"/>
              <a:t>01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4869" y="1359509"/>
            <a:ext cx="5920949" cy="1292995"/>
          </a:xfrm>
        </p:spPr>
        <p:txBody>
          <a:bodyPr>
            <a:normAutofit/>
          </a:bodyPr>
          <a:lstStyle/>
          <a:p>
            <a:r>
              <a:rPr lang="bg-BG" sz="1900" b="1" dirty="0"/>
              <a:t>Работа извън помещението</a:t>
            </a:r>
            <a:r>
              <a:rPr lang="en-US" sz="1900" dirty="0"/>
              <a:t>—</a:t>
            </a:r>
            <a:r>
              <a:rPr lang="bg-BG" sz="1900" dirty="0"/>
              <a:t>след затварянето за посетители, операторите се ориентираха към готови пакети или доставка до дома, което имаше известен успех и стана „мост“ за временно оцеляване</a:t>
            </a:r>
            <a:r>
              <a:rPr lang="en-US" sz="1900" dirty="0"/>
              <a:t>.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en-I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2265" y="2946035"/>
            <a:ext cx="5629828" cy="1148079"/>
          </a:xfrm>
        </p:spPr>
        <p:txBody>
          <a:bodyPr>
            <a:normAutofit/>
          </a:bodyPr>
          <a:lstStyle/>
          <a:p>
            <a:r>
              <a:rPr lang="bg-BG" sz="1800" b="1" dirty="0"/>
              <a:t>Рационализиране на менюто</a:t>
            </a:r>
            <a:r>
              <a:rPr lang="en-US" sz="1800" dirty="0"/>
              <a:t>—</a:t>
            </a:r>
            <a:r>
              <a:rPr lang="bg-BG" sz="1800" dirty="0"/>
              <a:t>Сложността на менюто беше намалена в полза на блюда, които носеха доходи и печалба. </a:t>
            </a:r>
            <a:r>
              <a:rPr lang="en-US" sz="1800" dirty="0"/>
              <a:t> </a:t>
            </a:r>
          </a:p>
          <a:p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94352-45B1-4038-BD8B-62E4C738F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en-IE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04572-D160-43CC-A91A-F55B7729B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921" y="4387646"/>
            <a:ext cx="6019094" cy="1292996"/>
          </a:xfrm>
        </p:spPr>
        <p:txBody>
          <a:bodyPr>
            <a:noAutofit/>
          </a:bodyPr>
          <a:lstStyle/>
          <a:p>
            <a:r>
              <a:rPr lang="bg-BG" sz="1800" b="1" dirty="0">
                <a:solidFill>
                  <a:srgbClr val="085156"/>
                </a:solidFill>
              </a:rPr>
              <a:t>Проучване на нови сфери на услугата</a:t>
            </a:r>
            <a:r>
              <a:rPr lang="en-US" sz="1800" dirty="0">
                <a:solidFill>
                  <a:srgbClr val="085156"/>
                </a:solidFill>
              </a:rPr>
              <a:t>— </a:t>
            </a:r>
            <a:r>
              <a:rPr lang="bg-BG" sz="1800" dirty="0">
                <a:solidFill>
                  <a:srgbClr val="085156"/>
                </a:solidFill>
              </a:rPr>
              <a:t>Ресторантите често се оказват с нови бизнес модели</a:t>
            </a:r>
            <a:r>
              <a:rPr lang="en-US" sz="1800" dirty="0">
                <a:solidFill>
                  <a:srgbClr val="085156"/>
                </a:solidFill>
              </a:rPr>
              <a:t>,</a:t>
            </a:r>
            <a:r>
              <a:rPr lang="bg-BG" sz="1800" dirty="0">
                <a:solidFill>
                  <a:srgbClr val="085156"/>
                </a:solidFill>
              </a:rPr>
              <a:t> включително продажба стоки на едро</a:t>
            </a:r>
            <a:r>
              <a:rPr lang="en-US" sz="1800" dirty="0">
                <a:solidFill>
                  <a:srgbClr val="085156"/>
                </a:solidFill>
              </a:rPr>
              <a:t>/</a:t>
            </a:r>
            <a:r>
              <a:rPr lang="bg-BG" sz="1800" dirty="0">
                <a:solidFill>
                  <a:srgbClr val="085156"/>
                </a:solidFill>
              </a:rPr>
              <a:t>отваряне хранителни зали и деликатеси в своите ресторанти или все по-често изграждат портали за онлайн търговия на дребно</a:t>
            </a:r>
            <a:r>
              <a:rPr lang="en-US" sz="1800" dirty="0">
                <a:solidFill>
                  <a:srgbClr val="085156"/>
                </a:solidFill>
              </a:rPr>
              <a:t>.</a:t>
            </a:r>
            <a:endParaRPr lang="en-IE" sz="1800" dirty="0">
              <a:solidFill>
                <a:srgbClr val="085156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EB331E-63DF-43EB-A4D4-59E3028C4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700" y="2006600"/>
            <a:ext cx="4457700" cy="3808413"/>
          </a:xfrm>
        </p:spPr>
        <p:txBody>
          <a:bodyPr/>
          <a:lstStyle/>
          <a:p>
            <a:pPr algn="just"/>
            <a:r>
              <a:rPr lang="bg-BG" sz="2400" dirty="0">
                <a:solidFill>
                  <a:srgbClr val="085156"/>
                </a:solidFill>
              </a:rPr>
              <a:t>Предвид значителното спадане при търговските оператори, изброените тук 8 </a:t>
            </a:r>
            <a:r>
              <a:rPr lang="en-US" sz="2400" dirty="0">
                <a:solidFill>
                  <a:srgbClr val="085156"/>
                </a:solidFill>
              </a:rPr>
              <a:t>‘</a:t>
            </a:r>
            <a:r>
              <a:rPr lang="bg-BG" sz="2400" i="1" dirty="0">
                <a:solidFill>
                  <a:srgbClr val="085156"/>
                </a:solidFill>
              </a:rPr>
              <a:t>Доставки до дома</a:t>
            </a:r>
            <a:r>
              <a:rPr lang="en-US" sz="2400" i="1" dirty="0">
                <a:solidFill>
                  <a:srgbClr val="085156"/>
                </a:solidFill>
              </a:rPr>
              <a:t>’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bg-BG" sz="2400" dirty="0">
                <a:solidFill>
                  <a:srgbClr val="085156"/>
                </a:solidFill>
              </a:rPr>
              <a:t>се отнасят най-вече до оцеляването на бизнеса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bg-BG" sz="2000" dirty="0">
                <a:solidFill>
                  <a:srgbClr val="085156"/>
                </a:solidFill>
              </a:rPr>
              <a:t>Както научихме следните действия бяха общи отговори, възникващи в сектора</a:t>
            </a:r>
            <a:r>
              <a:rPr lang="en-US" sz="2000" dirty="0">
                <a:solidFill>
                  <a:srgbClr val="085156"/>
                </a:solidFill>
              </a:rPr>
              <a:t>: </a:t>
            </a:r>
          </a:p>
        </p:txBody>
      </p:sp>
      <p:pic>
        <p:nvPicPr>
          <p:cNvPr id="10" name="Picture 9" descr="A picture containing text, box, reading, sale&#10;&#10;Description automatically generated">
            <a:extLst>
              <a:ext uri="{FF2B5EF4-FFF2-40B4-BE49-F238E27FC236}">
                <a16:creationId xmlns:a16="http://schemas.microsoft.com/office/drawing/2014/main" id="{951D208D-C4A5-4EDF-811C-9BACA62E64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29" y="4392589"/>
            <a:ext cx="2281441" cy="16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4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301" y="250348"/>
            <a:ext cx="9196188" cy="1659732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085156"/>
                </a:solidFill>
              </a:rPr>
              <a:t>Нека погледнем върху търговските действия, които влияят на                                              вашия бизнес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E" dirty="0"/>
              <a:t>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5512" y="1080214"/>
            <a:ext cx="5920949" cy="1292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1800" b="1" dirty="0"/>
              <a:t>Повишено използване на еднократни опаковки</a:t>
            </a:r>
            <a:r>
              <a:rPr lang="en-US" sz="1800" b="1" dirty="0"/>
              <a:t>, </a:t>
            </a:r>
            <a:r>
              <a:rPr lang="bg-BG" sz="1800" dirty="0"/>
              <a:t>с отчитане повишената роля на външни пространства много оцеляващи оператори съобщават за значителни покупки на опаковки, с очакване за спад след пандемията.</a:t>
            </a:r>
            <a:r>
              <a:rPr lang="en-US" sz="1800" dirty="0"/>
              <a:t>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9330" y="2782502"/>
            <a:ext cx="6016488" cy="12929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1800" b="1" dirty="0"/>
              <a:t>Разчитане на доставчици и дистрибутори</a:t>
            </a:r>
            <a:r>
              <a:rPr lang="en-US" sz="1800" b="1" dirty="0"/>
              <a:t> – </a:t>
            </a:r>
            <a:r>
              <a:rPr lang="bg-BG" sz="1800" dirty="0"/>
              <a:t>Операторите разчитат все повече на доставчиците за гъвкави плащания</a:t>
            </a:r>
            <a:r>
              <a:rPr lang="en-US" sz="1800" dirty="0"/>
              <a:t> </a:t>
            </a:r>
            <a:r>
              <a:rPr lang="bg-BG" sz="1800" dirty="0"/>
              <a:t>и при възвръщаемостта, като срещат трудности да поддържат запаси при значителните промени в търсенето. </a:t>
            </a:r>
            <a:r>
              <a:rPr lang="en-US" sz="1800" dirty="0"/>
              <a:t> </a:t>
            </a:r>
            <a:endParaRPr lang="en-IE" sz="1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94352-45B1-4038-BD8B-62E4C738F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E" dirty="0"/>
              <a:t>06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04572-D160-43CC-A91A-F55B7729B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921" y="4387646"/>
            <a:ext cx="5950897" cy="1292996"/>
          </a:xfrm>
        </p:spPr>
        <p:txBody>
          <a:bodyPr>
            <a:noAutofit/>
          </a:bodyPr>
          <a:lstStyle/>
          <a:p>
            <a:r>
              <a:rPr lang="bg-BG" sz="1800" b="1" dirty="0">
                <a:solidFill>
                  <a:srgbClr val="085156"/>
                </a:solidFill>
              </a:rPr>
              <a:t>Увеличени продажби</a:t>
            </a:r>
            <a:r>
              <a:rPr lang="en-US" sz="1800" b="1" dirty="0">
                <a:solidFill>
                  <a:srgbClr val="085156"/>
                </a:solidFill>
              </a:rPr>
              <a:t>/</a:t>
            </a:r>
            <a:r>
              <a:rPr lang="bg-BG" sz="1800" b="1" dirty="0">
                <a:solidFill>
                  <a:srgbClr val="085156"/>
                </a:solidFill>
              </a:rPr>
              <a:t>фокус на предградията</a:t>
            </a:r>
            <a:r>
              <a:rPr lang="en-US" sz="1800" dirty="0">
                <a:solidFill>
                  <a:srgbClr val="085156"/>
                </a:solidFill>
              </a:rPr>
              <a:t>—</a:t>
            </a:r>
            <a:r>
              <a:rPr lang="bg-BG" sz="1800" dirty="0">
                <a:solidFill>
                  <a:srgbClr val="085156"/>
                </a:solidFill>
              </a:rPr>
              <a:t>на практика нямаше никакви промени в градските центрове</a:t>
            </a:r>
            <a:r>
              <a:rPr lang="en-US" sz="1800" dirty="0">
                <a:solidFill>
                  <a:srgbClr val="085156"/>
                </a:solidFill>
              </a:rPr>
              <a:t>. </a:t>
            </a:r>
            <a:r>
              <a:rPr lang="bg-BG" sz="1800" dirty="0">
                <a:solidFill>
                  <a:srgbClr val="085156"/>
                </a:solidFill>
              </a:rPr>
              <a:t>Много оператори от предградията и отдалечените райони отчитат по-добри търговски условия от градските зони</a:t>
            </a:r>
            <a:r>
              <a:rPr lang="en-US" sz="2000" dirty="0">
                <a:solidFill>
                  <a:srgbClr val="085156"/>
                </a:solidFill>
              </a:rPr>
              <a:t>.</a:t>
            </a:r>
            <a:endParaRPr lang="en-IE" sz="2000" dirty="0">
              <a:solidFill>
                <a:srgbClr val="085156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D1BA17-C332-4DA4-B720-999A225DBC5F}"/>
              </a:ext>
            </a:extLst>
          </p:cNvPr>
          <p:cNvSpPr txBox="1">
            <a:spLocks/>
          </p:cNvSpPr>
          <p:nvPr/>
        </p:nvSpPr>
        <p:spPr>
          <a:xfrm>
            <a:off x="326981" y="1524656"/>
            <a:ext cx="4498738" cy="380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endParaRPr lang="en-US" sz="2400" b="1" dirty="0">
              <a:solidFill>
                <a:srgbClr val="08515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4A652-4065-44AC-832E-CB89A7F67A84}"/>
              </a:ext>
            </a:extLst>
          </p:cNvPr>
          <p:cNvSpPr txBox="1"/>
          <p:nvPr/>
        </p:nvSpPr>
        <p:spPr>
          <a:xfrm>
            <a:off x="326981" y="1977971"/>
            <a:ext cx="43161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400" dirty="0">
                <a:solidFill>
                  <a:srgbClr val="085156"/>
                </a:solidFill>
              </a:rPr>
              <a:t>Предвид значителното спадане при търговските оператори, изброените тук 8 </a:t>
            </a:r>
            <a:r>
              <a:rPr lang="en-US" sz="2400" dirty="0">
                <a:solidFill>
                  <a:srgbClr val="085156"/>
                </a:solidFill>
              </a:rPr>
              <a:t>‘</a:t>
            </a:r>
            <a:r>
              <a:rPr lang="bg-BG" sz="2400" i="1" dirty="0">
                <a:solidFill>
                  <a:srgbClr val="085156"/>
                </a:solidFill>
              </a:rPr>
              <a:t>Доставки до дома</a:t>
            </a:r>
            <a:r>
              <a:rPr lang="en-US" sz="2400" i="1" dirty="0">
                <a:solidFill>
                  <a:srgbClr val="085156"/>
                </a:solidFill>
              </a:rPr>
              <a:t>’</a:t>
            </a:r>
            <a:r>
              <a:rPr lang="en-US" sz="2400" dirty="0">
                <a:solidFill>
                  <a:srgbClr val="085156"/>
                </a:solidFill>
              </a:rPr>
              <a:t> </a:t>
            </a:r>
            <a:r>
              <a:rPr lang="bg-BG" sz="2400" dirty="0">
                <a:solidFill>
                  <a:srgbClr val="085156"/>
                </a:solidFill>
              </a:rPr>
              <a:t>се отнасят най-вече до оцеляването на бизнеса</a:t>
            </a:r>
            <a:r>
              <a:rPr lang="en-US" sz="2400" dirty="0">
                <a:solidFill>
                  <a:srgbClr val="085156"/>
                </a:solidFill>
              </a:rPr>
              <a:t>. </a:t>
            </a:r>
          </a:p>
        </p:txBody>
      </p:sp>
      <p:pic>
        <p:nvPicPr>
          <p:cNvPr id="11" name="Picture 10" descr="Tray of takeaway coffees">
            <a:extLst>
              <a:ext uri="{FF2B5EF4-FFF2-40B4-BE49-F238E27FC236}">
                <a16:creationId xmlns:a16="http://schemas.microsoft.com/office/drawing/2014/main" id="{202EA607-1127-4FCF-9EE7-6E2D54B4DE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41" y="3916963"/>
            <a:ext cx="3301218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94" y="243534"/>
            <a:ext cx="8640631" cy="1659732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085156"/>
                </a:solidFill>
              </a:rPr>
              <a:t>Нека погледнем върху търговските действия, които влияят                                 на вашия бизнес</a:t>
            </a:r>
            <a:endParaRPr lang="en-IE" b="1" dirty="0">
              <a:solidFill>
                <a:srgbClr val="085156"/>
              </a:solidFill>
            </a:endParaRPr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0076" y="1105900"/>
            <a:ext cx="1176670" cy="1292995"/>
          </a:xfrm>
        </p:spPr>
        <p:txBody>
          <a:bodyPr/>
          <a:lstStyle/>
          <a:p>
            <a:r>
              <a:rPr lang="en-IE" dirty="0"/>
              <a:t>07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5512" y="1263582"/>
            <a:ext cx="6072182" cy="13260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bg-BG" sz="6400" b="1" dirty="0"/>
              <a:t>Инвестиции в технологии</a:t>
            </a:r>
            <a:r>
              <a:rPr lang="en-GB" sz="6400" b="1" dirty="0"/>
              <a:t> </a:t>
            </a:r>
            <a:r>
              <a:rPr lang="bg-BG" sz="6400" dirty="0"/>
              <a:t>за улесняване поръчването и доставката</a:t>
            </a:r>
            <a:r>
              <a:rPr lang="en-GB" sz="6400" dirty="0"/>
              <a:t>.</a:t>
            </a:r>
            <a:r>
              <a:rPr lang="bg-BG" sz="6400" dirty="0"/>
              <a:t> Много оператори ускориха или внедриха планове за изграждане на онлайн възможности през приложения, сайтове,  онлайн магазини и програми за лоялност с цел привличане  клиенти</a:t>
            </a:r>
            <a:r>
              <a:rPr lang="en-GB" sz="6400" dirty="0"/>
              <a:t>.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08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5512" y="2891392"/>
            <a:ext cx="6072182" cy="129299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bg-BG" sz="1800" b="1" dirty="0"/>
              <a:t>Преконфигуриране на магазини/заведения за хранене</a:t>
            </a:r>
            <a:r>
              <a:rPr lang="en-GB" sz="1800" dirty="0"/>
              <a:t>—</a:t>
            </a:r>
            <a:r>
              <a:rPr lang="bg-BG" sz="1800" dirty="0"/>
              <a:t>Социално отдалечени маси и еднопосочни опашки, които намаляват взаимодействието между гостите и персонала, са изисквания за работа. </a:t>
            </a:r>
            <a:r>
              <a:rPr lang="en-GB" sz="2100" dirty="0"/>
              <a:t> </a:t>
            </a:r>
          </a:p>
          <a:p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5C2E9-F66F-44BC-8C94-DB3AAC09C9ED}"/>
              </a:ext>
            </a:extLst>
          </p:cNvPr>
          <p:cNvSpPr txBox="1"/>
          <p:nvPr/>
        </p:nvSpPr>
        <p:spPr>
          <a:xfrm>
            <a:off x="4848840" y="4033519"/>
            <a:ext cx="7366281" cy="2559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9" name="Picture 8" descr="Person outside a bakery">
            <a:extLst>
              <a:ext uri="{FF2B5EF4-FFF2-40B4-BE49-F238E27FC236}">
                <a16:creationId xmlns:a16="http://schemas.microsoft.com/office/drawing/2014/main" id="{8C040513-5030-48AA-8B5E-990721DAE1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73" y="2153900"/>
            <a:ext cx="4201252" cy="28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4D8B5-06BE-49E2-9738-BECAE6898974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579438" y="652463"/>
            <a:ext cx="8856662" cy="1383969"/>
          </a:xfrm>
          <a:prstGeom prst="rect">
            <a:avLst/>
          </a:prstGeom>
          <a:solidFill>
            <a:srgbClr val="F5C05B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chemeClr val="bg1"/>
                </a:solidFill>
              </a:rPr>
              <a:t>Упражнение РЕФЛЕКСИЯ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r>
              <a:rPr lang="bg-BG" sz="2400" b="1" dirty="0">
                <a:solidFill>
                  <a:schemeClr val="bg1"/>
                </a:solidFill>
              </a:rPr>
              <a:t>В нашата учебна тетрадка</a:t>
            </a:r>
            <a:r>
              <a:rPr lang="en-US" sz="2400" b="1" dirty="0">
                <a:solidFill>
                  <a:schemeClr val="bg1"/>
                </a:solidFill>
              </a:rPr>
              <a:t> / </a:t>
            </a:r>
            <a:r>
              <a:rPr lang="bg-BG" sz="2400" b="1" dirty="0">
                <a:solidFill>
                  <a:schemeClr val="bg1"/>
                </a:solidFill>
              </a:rPr>
              <a:t>упражнения в клас</a:t>
            </a:r>
            <a:r>
              <a:rPr lang="en-US" sz="2400" b="1" dirty="0">
                <a:solidFill>
                  <a:schemeClr val="bg1"/>
                </a:solidFill>
              </a:rPr>
              <a:t>…</a:t>
            </a:r>
            <a:r>
              <a:rPr lang="bg-BG" sz="2400" b="1" dirty="0">
                <a:solidFill>
                  <a:schemeClr val="bg1"/>
                </a:solidFill>
              </a:rPr>
              <a:t>Помислете за тези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bg-BG" sz="2400" b="1" dirty="0">
                <a:solidFill>
                  <a:schemeClr val="bg1"/>
                </a:solidFill>
              </a:rPr>
              <a:t>въпроса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endParaRPr lang="en-IE" sz="2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876422-1F42-4FAF-8299-8A022BD12EA6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585788" y="2503488"/>
            <a:ext cx="10969625" cy="3230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kern="120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rgbClr val="4D4D4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" b="1" dirty="0">
              <a:solidFill>
                <a:schemeClr val="bg1"/>
              </a:solidFill>
              <a:highlight>
                <a:srgbClr val="CC9131"/>
              </a:highlight>
            </a:endParaRPr>
          </a:p>
          <a:p>
            <a:pPr marL="457200" indent="-457200" algn="just">
              <a:buAutoNum type="arabicPeriod"/>
            </a:pPr>
            <a:r>
              <a:rPr lang="bg-BG" sz="2400" b="1" dirty="0">
                <a:solidFill>
                  <a:srgbClr val="085156"/>
                </a:solidFill>
              </a:rPr>
              <a:t>Колко от тези тенденции / действия са повлияли на вашия бизнес през последните </a:t>
            </a:r>
            <a:r>
              <a:rPr lang="en-US" sz="2400" b="1" dirty="0">
                <a:solidFill>
                  <a:srgbClr val="085156"/>
                </a:solidFill>
              </a:rPr>
              <a:t>18 </a:t>
            </a:r>
            <a:r>
              <a:rPr lang="bg-BG" sz="2400" b="1" dirty="0">
                <a:solidFill>
                  <a:srgbClr val="085156"/>
                </a:solidFill>
              </a:rPr>
              <a:t>месеца</a:t>
            </a:r>
            <a:r>
              <a:rPr lang="en-US" sz="2400" b="1" dirty="0">
                <a:solidFill>
                  <a:srgbClr val="085156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bg-BG" sz="2400" b="1" dirty="0">
                <a:solidFill>
                  <a:srgbClr val="085156"/>
                </a:solidFill>
              </a:rPr>
              <a:t>Обмислете предварително нещата след оцеляването</a:t>
            </a:r>
            <a:r>
              <a:rPr lang="en-US" sz="2400" b="1" dirty="0">
                <a:solidFill>
                  <a:srgbClr val="085156"/>
                </a:solidFill>
              </a:rPr>
              <a:t>, </a:t>
            </a:r>
            <a:r>
              <a:rPr lang="bg-BG" sz="2400" b="1" dirty="0">
                <a:solidFill>
                  <a:srgbClr val="085156"/>
                </a:solidFill>
              </a:rPr>
              <a:t>преценете рентабилността на продължаване на всяко от нововъведенията си.</a:t>
            </a:r>
            <a:endParaRPr lang="en-US" sz="2400" b="1" dirty="0">
              <a:solidFill>
                <a:srgbClr val="085156"/>
              </a:solidFill>
            </a:endParaRPr>
          </a:p>
          <a:p>
            <a:pPr marL="457200" indent="-457200" algn="just">
              <a:buAutoNum type="arabicPeriod"/>
            </a:pPr>
            <a:r>
              <a:rPr lang="bg-BG" sz="2400" b="1" dirty="0">
                <a:solidFill>
                  <a:srgbClr val="085156"/>
                </a:solidFill>
              </a:rPr>
              <a:t>С поглед назад, какво бихте направили по различен начин за адаптирането на вашия бизнес модел</a:t>
            </a:r>
            <a:r>
              <a:rPr lang="en-US" sz="2400" b="1" dirty="0">
                <a:solidFill>
                  <a:srgbClr val="085156"/>
                </a:solidFill>
              </a:rPr>
              <a:t>?   </a:t>
            </a:r>
          </a:p>
          <a:p>
            <a:pPr marL="457200" indent="-457200" algn="just">
              <a:buAutoNum type="arabicPeriod"/>
            </a:pPr>
            <a:r>
              <a:rPr lang="bg-BG" sz="2400" b="1" dirty="0">
                <a:solidFill>
                  <a:srgbClr val="085156"/>
                </a:solidFill>
              </a:rPr>
              <a:t>Какви нови подходи имат смисъл и печалба, които да оставим в бъдеще</a:t>
            </a:r>
            <a:r>
              <a:rPr lang="en-US" sz="2400" b="1" dirty="0">
                <a:solidFill>
                  <a:srgbClr val="085156"/>
                </a:solidFill>
              </a:rPr>
              <a:t>?</a:t>
            </a:r>
          </a:p>
          <a:p>
            <a:pPr marL="457200" indent="-457200" algn="just">
              <a:buAutoNum type="arabicPeriod"/>
            </a:pPr>
            <a:endParaRPr lang="en-US" sz="24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91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534A-F1F9-48A4-A61B-D23CB95EB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2887" y="2459773"/>
            <a:ext cx="11706225" cy="3485839"/>
          </a:xfrm>
        </p:spPr>
        <p:txBody>
          <a:bodyPr/>
          <a:lstStyle/>
          <a:p>
            <a:r>
              <a:rPr lang="bg-BG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Изпечен в тухла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Бирмингам </a:t>
            </a:r>
            <a:r>
              <a:rPr lang="en-US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</a:t>
            </a:r>
            <a:r>
              <a:rPr lang="en-US" sz="2200" b="1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aked in Brick, Birmingham)  </a:t>
            </a:r>
            <a:r>
              <a:rPr lang="bg-BG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отличен пример за това как бизнесът с хранителни продукти е иновационен и адаптивно се справя с пандемията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bg-BG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Собственикът и квалифициран готвач Лий показа способността си да </a:t>
            </a:r>
            <a:r>
              <a:rPr lang="bg-BG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промени своя бизнес модел</a:t>
            </a:r>
            <a:r>
              <a:rPr lang="en-US" sz="2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изцяло, за да отговаря на обстоятелствата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адаптирането на своето меню</a:t>
            </a:r>
            <a:r>
              <a:rPr lang="en-US" sz="2200" b="1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той местните и уязвими общности при осигуряване на хранителни и рентабилни ястия.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Въвеждането на кутии с плодове и зеленчуци</a:t>
            </a:r>
            <a:r>
              <a:rPr lang="en-US" sz="2200" b="1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означаваше, че той гарантира възможност за здравословно хранене, което е лесно и достъпно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Търгувайки по повече от един начин</a:t>
            </a:r>
            <a:r>
              <a:rPr lang="en-US" sz="2200" dirty="0">
                <a:solidFill>
                  <a:srgbClr val="0851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22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Лий направи бизнеса си по-устойчив и с по-голяма вероятност да преодолее кризата</a:t>
            </a:r>
            <a:r>
              <a:rPr lang="en-US" sz="2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963AC73-63B7-4DDA-8906-858210191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2"/>
          <a:stretch/>
        </p:blipFill>
        <p:spPr>
          <a:xfrm>
            <a:off x="0" y="0"/>
            <a:ext cx="7724775" cy="2327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89812-49A2-4EEE-9BFA-F226FA454CD8}"/>
              </a:ext>
            </a:extLst>
          </p:cNvPr>
          <p:cNvSpPr txBox="1"/>
          <p:nvPr/>
        </p:nvSpPr>
        <p:spPr>
          <a:xfrm>
            <a:off x="7724775" y="532654"/>
            <a:ext cx="500216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800" b="1" dirty="0">
                <a:solidFill>
                  <a:schemeClr val="bg1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1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0534A-F1F9-48A4-A61B-D23CB95EB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05103" y="2327192"/>
            <a:ext cx="3986897" cy="3485839"/>
          </a:xfrm>
        </p:spPr>
        <p:txBody>
          <a:bodyPr/>
          <a:lstStyle/>
          <a:p>
            <a:r>
              <a:rPr lang="bg-BG" sz="2200" dirty="0">
                <a:solidFill>
                  <a:srgbClr val="595959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Използването на технологията беше ключово</a:t>
            </a:r>
            <a:r>
              <a:rPr lang="en-US" sz="2200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bg-BG" sz="2200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Инвестиция в Приложение е сега силен канал за продажби за бизнеса</a:t>
            </a:r>
            <a:r>
              <a:rPr lang="en-US" sz="2200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200" dirty="0">
              <a:solidFill>
                <a:srgbClr val="595959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22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Посетете</a:t>
            </a:r>
            <a:r>
              <a:rPr lang="en-US" sz="2200" dirty="0">
                <a:solidFill>
                  <a:srgbClr val="595959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hlinkClick r:id="rId2"/>
              </a:rPr>
              <a:t>Baked in Brick - wood fired BBQ - street food - events - parties – catering</a:t>
            </a:r>
            <a:endParaRPr lang="en-GB" sz="2200" dirty="0"/>
          </a:p>
          <a:p>
            <a:endParaRPr lang="en-GB" sz="2200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2200" b="1" dirty="0">
                <a:solidFill>
                  <a:srgbClr val="085156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ПРОЧЕТЕТЕ ПЪЛНАТА ИСТОРИЯ</a:t>
            </a:r>
            <a:endParaRPr lang="en-GB" sz="2200" b="1" dirty="0">
              <a:solidFill>
                <a:srgbClr val="085156"/>
              </a:solidFill>
              <a:highlight>
                <a:srgbClr val="F5C05B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1800" dirty="0">
                <a:hlinkClick r:id="rId3"/>
              </a:rPr>
              <a:t>102-Baked-In-Brick.pdf (</a:t>
            </a:r>
            <a:r>
              <a:rPr lang="en-IE" sz="1800" dirty="0" err="1">
                <a:hlinkClick r:id="rId3"/>
              </a:rPr>
              <a:t>foodinnovation.how</a:t>
            </a:r>
            <a:r>
              <a:rPr lang="en-IE" sz="1800" dirty="0">
                <a:hlinkClick r:id="rId3"/>
              </a:rPr>
              <a:t>)</a:t>
            </a:r>
            <a:endParaRPr lang="en-IE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963AC73-63B7-4DDA-8906-8582101916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92"/>
          <a:stretch/>
        </p:blipFill>
        <p:spPr>
          <a:xfrm>
            <a:off x="0" y="0"/>
            <a:ext cx="7724775" cy="2327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89812-49A2-4EEE-9BFA-F226FA454CD8}"/>
              </a:ext>
            </a:extLst>
          </p:cNvPr>
          <p:cNvSpPr txBox="1"/>
          <p:nvPr/>
        </p:nvSpPr>
        <p:spPr>
          <a:xfrm>
            <a:off x="7623671" y="573349"/>
            <a:ext cx="45683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2982B-FD0F-4AB8-8736-B228F5AEF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306"/>
            <a:ext cx="7724775" cy="5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B6306-6328-499F-AC61-B6C93A3605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551" y="409271"/>
            <a:ext cx="8857251" cy="1429979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/>
              <a:t>Добре дошли в</a:t>
            </a:r>
            <a:r>
              <a:rPr lang="en-US" b="1" dirty="0"/>
              <a:t> SUSTAIN,  </a:t>
            </a:r>
            <a:r>
              <a:rPr lang="bg-BG" b="1" dirty="0"/>
              <a:t>един нов обучителен ресурс</a:t>
            </a:r>
            <a:r>
              <a:rPr lang="en-US" b="1" dirty="0"/>
              <a:t>, </a:t>
            </a:r>
            <a:r>
              <a:rPr lang="bg-BG" b="1" dirty="0"/>
              <a:t>специално създаден</a:t>
            </a:r>
            <a:r>
              <a:rPr lang="en-US" b="1" dirty="0"/>
              <a:t> </a:t>
            </a:r>
            <a:r>
              <a:rPr lang="bg-BG" b="1" dirty="0"/>
              <a:t>да предизвика  новости в сектора на Услугата за хранене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8E194-573F-49E6-8F75-4C338EAE89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95" y="1949450"/>
            <a:ext cx="10968810" cy="3831590"/>
          </a:xfrm>
        </p:spPr>
        <p:txBody>
          <a:bodyPr/>
          <a:lstStyle/>
          <a:p>
            <a:pPr algn="just"/>
            <a:r>
              <a:rPr lang="bg-BG" b="1" dirty="0"/>
              <a:t>Този курс на </a:t>
            </a:r>
            <a:r>
              <a:rPr lang="en-US" b="1" dirty="0"/>
              <a:t>SUSTAIN </a:t>
            </a:r>
            <a:r>
              <a:rPr lang="bg-BG" b="1" dirty="0"/>
              <a:t>беше създаден от екип обучителни организации  предприемачи за хранителни услуги за разработване на нови здравословни </a:t>
            </a:r>
            <a:r>
              <a:rPr lang="en-US" b="1" dirty="0"/>
              <a:t> </a:t>
            </a:r>
            <a:r>
              <a:rPr lang="bg-BG" b="1" dirty="0"/>
              <a:t>продукти цифрови търговски процеси за гарантиране, че хранителната услуга на МСП в Европа са вдъхновени и подготвени за динамичен отговор на </a:t>
            </a:r>
            <a:r>
              <a:rPr lang="bg-BG" b="1" dirty="0" err="1"/>
              <a:t>предизвикатерствата</a:t>
            </a:r>
            <a:r>
              <a:rPr lang="bg-BG" b="1" dirty="0"/>
              <a:t> със затлъстяването, промените в </a:t>
            </a:r>
            <a:r>
              <a:rPr lang="bg-BG" b="1" dirty="0" err="1"/>
              <a:t>технологииге</a:t>
            </a:r>
            <a:r>
              <a:rPr lang="bg-BG" b="1" dirty="0"/>
              <a:t> и начина на живот.</a:t>
            </a:r>
            <a:r>
              <a:rPr lang="en-US" b="1" dirty="0"/>
              <a:t> </a:t>
            </a:r>
            <a:r>
              <a:rPr lang="bg-BG" b="1" dirty="0"/>
              <a:t>Естествено, нашият курс отговаря и на разрушителните последици от промените и предизвикателствата в хранителния сектор от март </a:t>
            </a:r>
            <a:r>
              <a:rPr lang="en-US" b="1" dirty="0"/>
              <a:t>2020</a:t>
            </a:r>
            <a:r>
              <a:rPr lang="bg-BG" b="1" dirty="0"/>
              <a:t> и </a:t>
            </a:r>
            <a:r>
              <a:rPr lang="en-US" b="1" dirty="0"/>
              <a:t>Covid-19.</a:t>
            </a:r>
          </a:p>
          <a:p>
            <a:pPr algn="just"/>
            <a:r>
              <a:rPr lang="bg-BG" dirty="0"/>
              <a:t>Този курс се появи в резултат на установяването на пропуски в обучението и много специфични нужди на хранителната услуга. Курсът е предназначен за обучение в клас с лектор</a:t>
            </a:r>
            <a:r>
              <a:rPr lang="en-US" dirty="0"/>
              <a:t>. </a:t>
            </a:r>
            <a:r>
              <a:rPr lang="bg-BG" dirty="0"/>
              <a:t>Чрез 6 модула и с нов подход се повишават знания и умения за цялостния хранителен сектор. Подготвен е от служители и обучители в хранителната услуга</a:t>
            </a:r>
            <a:r>
              <a:rPr lang="en-US" dirty="0"/>
              <a:t>,</a:t>
            </a:r>
            <a:r>
              <a:rPr lang="bg-BG" dirty="0"/>
              <a:t> запознайте се с нашите партньори</a:t>
            </a:r>
            <a:r>
              <a:rPr lang="en-US" dirty="0"/>
              <a:t> </a:t>
            </a:r>
            <a:r>
              <a:rPr lang="en-US" b="1" u="sng" dirty="0">
                <a:solidFill>
                  <a:srgbClr val="0070C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to know our partners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I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40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F265E-B80B-4E00-9839-17379557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37355" y="2615475"/>
            <a:ext cx="8474187" cy="3058886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srgbClr val="F5C05B"/>
                </a:solidFill>
                <a:effectLst/>
                <a:uLnTx/>
                <a:uFillTx/>
                <a:ea typeface="+mn-ea"/>
                <a:cs typeface="+mn-cs"/>
              </a:rPr>
              <a:t>Акцент върху промените в нагласите на клиентите в резултат на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5C05B"/>
                </a:solidFill>
                <a:effectLst/>
                <a:uLnTx/>
                <a:uFillTx/>
                <a:ea typeface="+mn-ea"/>
                <a:cs typeface="+mn-cs"/>
              </a:rPr>
              <a:t> Covid-19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bg-BG" sz="2400" dirty="0">
                <a:solidFill>
                  <a:schemeClr val="bg1"/>
                </a:solidFill>
              </a:rPr>
              <a:t>В предните раздели разглеждаме тенденциите и промените, които се развиха на индустриално ниво в резултат на</a:t>
            </a:r>
            <a:r>
              <a:rPr lang="en-US" sz="2400" dirty="0">
                <a:solidFill>
                  <a:schemeClr val="bg1"/>
                </a:solidFill>
              </a:rPr>
              <a:t> Covid-19.  </a:t>
            </a:r>
            <a:r>
              <a:rPr lang="bg-BG" sz="2400" dirty="0">
                <a:solidFill>
                  <a:schemeClr val="bg1"/>
                </a:solidFill>
              </a:rPr>
              <a:t>Сега разглеждаме промените на индивидуално потребителско ниво</a:t>
            </a:r>
            <a:r>
              <a:rPr lang="en-US" sz="2400" dirty="0">
                <a:solidFill>
                  <a:schemeClr val="bg1"/>
                </a:solidFill>
              </a:rPr>
              <a:t>.  </a:t>
            </a:r>
            <a:r>
              <a:rPr lang="bg-BG" sz="2400" dirty="0">
                <a:solidFill>
                  <a:schemeClr val="bg1"/>
                </a:solidFill>
              </a:rPr>
              <a:t>Разбирането на промените в потребителите е от основно значение за бизнеса с хранителни услуги, който реагира по иновативен начин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027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40FF-3CCA-4A23-B0B2-F38467875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849" y="342242"/>
            <a:ext cx="9620311" cy="1160989"/>
          </a:xfrm>
        </p:spPr>
        <p:txBody>
          <a:bodyPr>
            <a:normAutofit/>
          </a:bodyPr>
          <a:lstStyle/>
          <a:p>
            <a:r>
              <a:rPr lang="en-I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bg-BG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Тенденции на потребителите на храни и напитки в Европа по време на</a:t>
            </a:r>
            <a:r>
              <a:rPr lang="en-I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COVID-19 </a:t>
            </a:r>
            <a:endParaRPr lang="en-IE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661" y="1344058"/>
            <a:ext cx="6561425" cy="4467903"/>
          </a:xfrm>
        </p:spPr>
        <p:txBody>
          <a:bodyPr/>
          <a:lstStyle/>
          <a:p>
            <a:r>
              <a:rPr lang="bg-BG" b="1" u="sng" dirty="0">
                <a:solidFill>
                  <a:srgbClr val="F5C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Тенденция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bg-BG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Акцент върху „самозащитата“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продуктите за повишаване на имунитета до полезната храна, потребителите търсят начини да защитят тялото и ума си през това време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just"/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Проучване от 2019г. на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Kerry </a:t>
            </a:r>
            <a:r>
              <a:rPr lang="en-IE" sz="22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ConsumerFirst</a:t>
            </a:r>
            <a:r>
              <a:rPr lang="en-IE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установи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 около 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30%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 европейските потребители твърдят, че са променили диетата си, за да подпомогнат имунната си система. Така, че тази тенденция е в действие още преди 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COVID-19.</a:t>
            </a:r>
          </a:p>
          <a:p>
            <a:pPr algn="just"/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 обаче се ускори – според 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Trends, 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търсенията в интернет за 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‚</a:t>
            </a:r>
            <a:r>
              <a:rPr lang="bg-BG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храна и имунна система</a:t>
            </a:r>
            <a:r>
              <a:rPr lang="en-US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bg-BG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нараснаха с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670% </a:t>
            </a:r>
            <a:r>
              <a:rPr lang="bg-BG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света</a:t>
            </a:r>
            <a:r>
              <a:rPr lang="en-IE" sz="2250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първите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седмици на март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2020.</a:t>
            </a:r>
            <a:endParaRPr lang="en-IE" sz="2250" dirty="0">
              <a:solidFill>
                <a:srgbClr val="406F70"/>
              </a:solidFill>
            </a:endParaRPr>
          </a:p>
        </p:txBody>
      </p:sp>
      <p:pic>
        <p:nvPicPr>
          <p:cNvPr id="11" name="Picture 10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D80D920-8165-46BC-AF08-1DB9D0B1C0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17427" y="2423773"/>
            <a:ext cx="4874573" cy="324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97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3676F-FBD9-42CA-8C36-141C382E57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2736" y="2233247"/>
            <a:ext cx="8158109" cy="4624753"/>
          </a:xfrm>
        </p:spPr>
        <p:txBody>
          <a:bodyPr/>
          <a:lstStyle/>
          <a:p>
            <a:pPr algn="just"/>
            <a:r>
              <a:rPr lang="bg-BG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Пример за бизнес с хранителни услуги, фокусиран върху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bg-BG" sz="2000" b="1" dirty="0">
                <a:solidFill>
                  <a:srgbClr val="406F70"/>
                </a:solidFill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Здраве и Имунитет</a:t>
            </a:r>
            <a:r>
              <a:rPr lang="en-IE" sz="2000" b="1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bg-BG" sz="2000" dirty="0">
                <a:solidFill>
                  <a:srgbClr val="406F70"/>
                </a:solidFill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bg-BG" sz="2000" b="1" i="1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Моя доброкачественост/</a:t>
            </a:r>
            <a:r>
              <a:rPr lang="en-IE" sz="2000" b="1" i="1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My Goodness </a:t>
            </a:r>
            <a:r>
              <a:rPr lang="bg-BG" sz="2000" dirty="0">
                <a:solidFill>
                  <a:srgbClr val="406F70"/>
                </a:solidFill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един от изследваните случаи в нашия проект</a:t>
            </a:r>
            <a:r>
              <a:rPr lang="en-IE" sz="2000" dirty="0">
                <a:solidFill>
                  <a:srgbClr val="406F70"/>
                </a:solidFill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bg-BG" sz="2000" dirty="0">
                <a:solidFill>
                  <a:srgbClr val="406F70"/>
                </a:solidFill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Същността на този бизнес е здравето и устойчивостта по екологичен и етичен начин. </a:t>
            </a:r>
            <a:r>
              <a:rPr lang="bg-BG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Техният етикет е 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“</a:t>
            </a:r>
            <a:r>
              <a:rPr lang="bg-BG" sz="2000" b="1" dirty="0">
                <a:solidFill>
                  <a:srgbClr val="406F70"/>
                </a:solidFill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храна, за да се чувстваш добре</a:t>
            </a:r>
            <a:r>
              <a:rPr lang="en-IE" sz="2000" dirty="0">
                <a:solidFill>
                  <a:srgbClr val="406F7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”</a:t>
            </a:r>
          </a:p>
          <a:p>
            <a:pPr algn="just"/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Goodness </a:t>
            </a:r>
            <a:r>
              <a:rPr lang="bg-BG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 гордеят с превръщането на най-малко любимите ресурси на Ирландия </a:t>
            </a:r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bg-BG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дъжд и зеле</a:t>
            </a:r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bg-BG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във вкусни ферментирали стоки</a:t>
            </a:r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 създават храна, която е добра за червата, за мозъка </a:t>
            </a:r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bg-BG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добра за околната среда</a:t>
            </a:r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bg-BG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 този начин са в съответствие с настоящите тенденции във функционалната и имунна система, подпомагащи доставката на храна </a:t>
            </a:r>
            <a:r>
              <a:rPr lang="en-US" sz="20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24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ПОСЕТЕТЕ</a:t>
            </a:r>
            <a:r>
              <a:rPr lang="en-US" sz="24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1600" dirty="0" err="1">
                <a:hlinkClick r:id="rId2"/>
              </a:rPr>
              <a:t>MyGoodness</a:t>
            </a:r>
            <a:r>
              <a:rPr lang="en-IE" sz="1600" dirty="0">
                <a:hlinkClick r:id="rId2"/>
              </a:rPr>
              <a:t> (mygoodnessfood.com)</a:t>
            </a:r>
            <a:endParaRPr lang="en-GB" sz="1600" dirty="0"/>
          </a:p>
          <a:p>
            <a:r>
              <a:rPr lang="bg-BG" sz="2400" b="1" dirty="0">
                <a:solidFill>
                  <a:srgbClr val="085156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ПРОЧЕТЕТЕ ЦЯЛАТА ИСТОРИЯ</a:t>
            </a:r>
            <a:r>
              <a:rPr lang="en-IE" sz="1600" dirty="0">
                <a:hlinkClick r:id="rId3"/>
              </a:rPr>
              <a:t>41-My-Goodness.pdf (</a:t>
            </a:r>
            <a:r>
              <a:rPr lang="en-IE" sz="1600" dirty="0" err="1">
                <a:hlinkClick r:id="rId3"/>
              </a:rPr>
              <a:t>foodinnovation.how</a:t>
            </a:r>
            <a:r>
              <a:rPr lang="en-IE" sz="1600" dirty="0">
                <a:hlinkClick r:id="rId3"/>
              </a:rPr>
              <a:t>)</a:t>
            </a:r>
            <a:endParaRPr lang="en-IE" sz="16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>
              <a:solidFill>
                <a:srgbClr val="406F7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3D33A-AF92-4C5C-B1A8-8F868E1AAE6F}"/>
              </a:ext>
            </a:extLst>
          </p:cNvPr>
          <p:cNvSpPr txBox="1"/>
          <p:nvPr/>
        </p:nvSpPr>
        <p:spPr>
          <a:xfrm>
            <a:off x="7447403" y="573349"/>
            <a:ext cx="454186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F52A2-C1DB-4268-8AC8-037450CB8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845" y="2931795"/>
            <a:ext cx="3628419" cy="2697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C15ECB-2DFB-4D1F-8EBE-2E3C6F4168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3" y="99134"/>
            <a:ext cx="6449997" cy="213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6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x of food&#10;&#10;Description automatically generated with medium confidence">
            <a:extLst>
              <a:ext uri="{FF2B5EF4-FFF2-40B4-BE49-F238E27FC236}">
                <a16:creationId xmlns:a16="http://schemas.microsoft.com/office/drawing/2014/main" id="{0CDF12F6-6155-48EC-8EB4-68F554C3B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8175" y="2310654"/>
            <a:ext cx="3933825" cy="427712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40FF-3CCA-4A23-B0B2-F38467875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031" y="323851"/>
            <a:ext cx="10110169" cy="1185160"/>
          </a:xfrm>
        </p:spPr>
        <p:txBody>
          <a:bodyPr>
            <a:normAutofit/>
          </a:bodyPr>
          <a:lstStyle/>
          <a:p>
            <a:r>
              <a:rPr lang="en-I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bg-BG" sz="3200" b="1" dirty="0">
                <a:latin typeface="Calibri" panose="020F0502020204030204" pitchFamily="34" charset="0"/>
                <a:ea typeface="Calibri" panose="020F0502020204030204" pitchFamily="34" charset="0"/>
              </a:rPr>
              <a:t>Тенденции на потребителите на храни и напитки в Европа по време на</a:t>
            </a: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 COVID-19 </a:t>
            </a:r>
            <a:endParaRPr lang="en-IE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031" y="1156771"/>
            <a:ext cx="8176594" cy="4967804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bg-BG" b="1" u="sng" dirty="0">
                <a:solidFill>
                  <a:srgbClr val="F5C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Тенденция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bg-BG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Нова връзка с готвенето и пиенето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Според данни на </a:t>
            </a:r>
            <a:r>
              <a:rPr lang="en-IE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Kerry </a:t>
            </a:r>
            <a:r>
              <a:rPr lang="en-IE" sz="2250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ConsumerFirst</a:t>
            </a:r>
            <a:r>
              <a:rPr lang="bg-BG" sz="225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от огромно значение за търговските обекти, над 50% от европейските потребители вече готвят повече у дома и се опитват да приготвят чуждестранни кухни и рецепти</a:t>
            </a:r>
            <a:r>
              <a:rPr lang="en-IE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bg-BG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реагира секторът за хранителни услуги</a:t>
            </a:r>
            <a:r>
              <a:rPr lang="en-IE" sz="225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Комплектите за хранене предоставят предварително измерени съставки и пълни инструкции за рецепти, за да улеснят процеса на готвене у дома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Още през 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2016, 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големи играчи като 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UK’s </a:t>
            </a:r>
            <a:r>
              <a:rPr lang="en-GB" sz="22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Gousto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Germany's Hello Fresh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бяха на това място, обучавайки потребителите и правейки ги доволни да поръчват измерени съставки, които да приготвят сами</a:t>
            </a:r>
            <a:r>
              <a:rPr lang="en-GB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Сега този бизнес модел се използва от хиляди ресторанти, за да </a:t>
            </a:r>
            <a:r>
              <a:rPr lang="en-IE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останат рентабилни по време на</a:t>
            </a:r>
            <a:r>
              <a:rPr lang="en-IE" sz="2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Covid-19 .</a:t>
            </a:r>
            <a:endParaRPr lang="en-GB" sz="22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A0838-6516-4151-9D91-739C1A1629FC}"/>
              </a:ext>
            </a:extLst>
          </p:cNvPr>
          <p:cNvSpPr txBox="1"/>
          <p:nvPr/>
        </p:nvSpPr>
        <p:spPr>
          <a:xfrm>
            <a:off x="9467108" y="8428037"/>
            <a:ext cx="27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>
                <a:hlinkClick r:id="rId3" tooltip="http://clipset.20minutos.es/por-que-amazon-asalta-el-negocio-de-la-comida-preparada-con-los-meal-kits/"/>
              </a:rPr>
              <a:t>This Photo</a:t>
            </a:r>
            <a:r>
              <a:rPr lang="en-IE" sz="900"/>
              <a:t> by Unknown Author is licensed under </a:t>
            </a:r>
            <a:r>
              <a:rPr lang="en-IE" sz="900">
                <a:hlinkClick r:id="rId6" tooltip="https://creativecommons.org/licenses/by-nc-sa/3.0/"/>
              </a:rPr>
              <a:t>CC BY-SA-NC</a:t>
            </a:r>
            <a:endParaRPr lang="en-IE" sz="900"/>
          </a:p>
        </p:txBody>
      </p:sp>
    </p:spTree>
    <p:extLst>
      <p:ext uri="{BB962C8B-B14F-4D97-AF65-F5344CB8AC3E}">
        <p14:creationId xmlns:p14="http://schemas.microsoft.com/office/powerpoint/2010/main" val="1119335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CE7B-0234-4242-AC41-CDDB1D8FA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450" y="2390661"/>
            <a:ext cx="7499350" cy="3357992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kumimoji="0" lang="bg-BG" altLang="en-US" sz="2000" b="1" i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Грийнбокс</a:t>
            </a:r>
            <a:r>
              <a:rPr kumimoji="0" lang="bg-BG" altLang="en-US" sz="2000" b="1" i="1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altLang="en-US" sz="2000" b="1" i="1" u="none" strike="noStrike" cap="none" normalizeH="0" baseline="0" dirty="0" err="1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Greenbox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altLang="en-US" sz="2000" dirty="0">
                <a:solidFill>
                  <a:srgbClr val="406F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 отличен пример за адаптиране към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Covid-19 </a:t>
            </a:r>
            <a:r>
              <a:rPr kumimoji="0" lang="bg-BG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възприемане на подход извън помещенията за достигане до клиентите си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IE" altLang="en-US" sz="16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bg-BG" altLang="en-US" sz="2000" dirty="0">
                <a:solidFill>
                  <a:srgbClr val="406F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да се справят с ограниченията при блокиране, те </a:t>
            </a:r>
            <a:r>
              <a:rPr lang="bg-BG" altLang="en-US" sz="2000" b="1" dirty="0">
                <a:solidFill>
                  <a:srgbClr val="406F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обърнаха бизнеса си и създадоха ястия в кутии </a:t>
            </a:r>
            <a:r>
              <a:rPr lang="bg-BG" altLang="en-US" sz="2000" dirty="0">
                <a:solidFill>
                  <a:srgbClr val="406F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британската класика и веган стил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bg-BG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това техните иновативни и растителни предложения могат все още да се ползват само у дома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bg-BG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Екологичен подход, добро хранене и устойчивост остават в основата на техния бизнес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bg-BG" sz="1800" b="1" dirty="0">
                <a:solidFill>
                  <a:srgbClr val="085156"/>
                </a:solidFill>
                <a:effectLst/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ПОСЕТЕТЕ</a:t>
            </a:r>
            <a:r>
              <a:rPr lang="en-US" sz="18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IE" sz="1800" dirty="0">
                <a:hlinkClick r:id="rId2"/>
              </a:rPr>
              <a:t>Vegan Restaurant | </a:t>
            </a:r>
            <a:r>
              <a:rPr lang="en-IE" sz="1800" dirty="0" err="1">
                <a:hlinkClick r:id="rId2"/>
              </a:rPr>
              <a:t>Greenbox</a:t>
            </a:r>
            <a:r>
              <a:rPr lang="en-IE" sz="1800" dirty="0">
                <a:hlinkClick r:id="rId2"/>
              </a:rPr>
              <a:t> | London (greenboxfoodco.com)</a:t>
            </a:r>
            <a:endParaRPr lang="en-US" b="1" dirty="0">
              <a:solidFill>
                <a:srgbClr val="595959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1800" b="1" dirty="0">
                <a:solidFill>
                  <a:srgbClr val="085156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ПРОЧЕТЕТЕ ПЪЛНАТА ИСТОРИЯ</a:t>
            </a:r>
            <a:r>
              <a:rPr lang="en-GB" sz="1800" b="1" dirty="0">
                <a:solidFill>
                  <a:srgbClr val="0851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2000" dirty="0">
                <a:hlinkClick r:id="rId3"/>
              </a:rPr>
              <a:t>72-Greenbox-Food-Co.pdf (</a:t>
            </a:r>
            <a:r>
              <a:rPr lang="en-IE" sz="2000" dirty="0" err="1">
                <a:hlinkClick r:id="rId3"/>
              </a:rPr>
              <a:t>foodinnovation.how</a:t>
            </a:r>
            <a:r>
              <a:rPr lang="en-IE" sz="2000" dirty="0">
                <a:hlinkClick r:id="rId3"/>
              </a:rPr>
              <a:t>)</a:t>
            </a:r>
            <a:endParaRPr kumimoji="0" lang="en-IE" altLang="en-US" sz="28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I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33FB45-3ECB-44B0-A675-9D2D4B0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0DF4C-326A-462D-B126-2BEF22D8E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63"/>
            <a:ext cx="7639050" cy="2426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29059-405A-4E55-98B0-CA0A14F45B77}"/>
              </a:ext>
            </a:extLst>
          </p:cNvPr>
          <p:cNvSpPr txBox="1"/>
          <p:nvPr/>
        </p:nvSpPr>
        <p:spPr>
          <a:xfrm>
            <a:off x="7718612" y="538012"/>
            <a:ext cx="458992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AD85F-B351-4D4E-A509-2B6AC5F92D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487" y="2745105"/>
            <a:ext cx="3794003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65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CE7B-0234-4242-AC41-CDDB1D8FA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5450" y="2480083"/>
            <a:ext cx="11532870" cy="22239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0" i="1" dirty="0">
                <a:solidFill>
                  <a:srgbClr val="085156"/>
                </a:solidFill>
                <a:effectLst/>
                <a:latin typeface="helvetica-w01-roman"/>
              </a:rPr>
              <a:t>“</a:t>
            </a:r>
            <a:r>
              <a:rPr lang="bg-BG" sz="2000" i="1" dirty="0">
                <a:solidFill>
                  <a:srgbClr val="085156"/>
                </a:solidFill>
                <a:latin typeface="helvetica-w01-roman"/>
              </a:rPr>
              <a:t>Имахме достатъчно късмет да специализираме в </a:t>
            </a:r>
            <a:r>
              <a:rPr lang="bg-BG" sz="2200" b="1" i="1" dirty="0">
                <a:solidFill>
                  <a:srgbClr val="085156"/>
                </a:solidFill>
              </a:rPr>
              <a:t>експериментални изскачащи прозорци на растителна основа.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bg-BG" sz="2200" b="0" i="1" dirty="0">
                <a:solidFill>
                  <a:srgbClr val="085156"/>
                </a:solidFill>
                <a:effectLst/>
              </a:rPr>
              <a:t>Това ни позволи свободата да бъдем креативни с иновативни менюта, локации и сътрудничество. </a:t>
            </a:r>
            <a:r>
              <a:rPr lang="bg-BG" sz="2200" i="1" dirty="0">
                <a:solidFill>
                  <a:srgbClr val="085156"/>
                </a:solidFill>
              </a:rPr>
              <a:t>Отворихме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en-GB" sz="2200" b="0" i="1" dirty="0" err="1">
                <a:solidFill>
                  <a:srgbClr val="085156"/>
                </a:solidFill>
                <a:effectLst/>
              </a:rPr>
              <a:t>Greenbox</a:t>
            </a:r>
            <a:r>
              <a:rPr lang="bg-BG" sz="2200" b="0" i="1" dirty="0">
                <a:solidFill>
                  <a:srgbClr val="085156"/>
                </a:solidFill>
                <a:effectLst/>
              </a:rPr>
              <a:t>,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 </a:t>
            </a:r>
            <a:r>
              <a:rPr lang="bg-BG" sz="2200" b="0" i="1" dirty="0">
                <a:solidFill>
                  <a:srgbClr val="085156"/>
                </a:solidFill>
                <a:effectLst/>
              </a:rPr>
              <a:t>за да покажем как </a:t>
            </a:r>
            <a:r>
              <a:rPr lang="bg-BG" sz="2200" b="0" i="1" dirty="0" err="1">
                <a:solidFill>
                  <a:srgbClr val="085156"/>
                </a:solidFill>
                <a:effectLst/>
              </a:rPr>
              <a:t>веганска</a:t>
            </a:r>
            <a:r>
              <a:rPr lang="bg-BG" sz="2200" b="0" i="1" dirty="0">
                <a:solidFill>
                  <a:srgbClr val="085156"/>
                </a:solidFill>
                <a:effectLst/>
              </a:rPr>
              <a:t> диета може да бъде вълнуваща и свързваща, тази разходка ни отведе в света на устойчивостта и се превърна в ключов камък за нашия стремеж</a:t>
            </a:r>
            <a:r>
              <a:rPr lang="en-GB" sz="2200" b="0" i="1" dirty="0">
                <a:solidFill>
                  <a:srgbClr val="085156"/>
                </a:solidFill>
                <a:effectLst/>
              </a:rPr>
              <a:t>: </a:t>
            </a:r>
            <a:r>
              <a:rPr lang="bg-BG" sz="2200" b="0" i="1" dirty="0">
                <a:solidFill>
                  <a:srgbClr val="085156"/>
                </a:solidFill>
                <a:effectLst/>
              </a:rPr>
              <a:t>“</a:t>
            </a:r>
            <a:r>
              <a:rPr lang="bg-BG" sz="2200" b="1" i="1" dirty="0">
                <a:solidFill>
                  <a:srgbClr val="085156"/>
                </a:solidFill>
                <a:effectLst/>
              </a:rPr>
              <a:t>Да направим следващото десетилетие възможно най-вкусно и устойчиво</a:t>
            </a:r>
            <a:r>
              <a:rPr lang="en-GB" sz="2200" b="1" i="1" dirty="0">
                <a:solidFill>
                  <a:srgbClr val="085156"/>
                </a:solidFill>
                <a:effectLst/>
              </a:rPr>
              <a:t>.“</a:t>
            </a:r>
          </a:p>
          <a:p>
            <a:pPr>
              <a:lnSpc>
                <a:spcPct val="100000"/>
              </a:lnSpc>
            </a:pPr>
            <a:endParaRPr lang="en-IE" sz="2200" i="1" dirty="0">
              <a:solidFill>
                <a:srgbClr val="085156"/>
              </a:solidFill>
            </a:endParaRPr>
          </a:p>
          <a:p>
            <a:pPr algn="just"/>
            <a:endParaRPr lang="en-I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33FB45-3ECB-44B0-A675-9D2D4B0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7140DF4C-326A-462D-B126-2BEF22D8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63"/>
            <a:ext cx="7639050" cy="2426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29059-405A-4E55-98B0-CA0A14F45B77}"/>
              </a:ext>
            </a:extLst>
          </p:cNvPr>
          <p:cNvSpPr txBox="1"/>
          <p:nvPr/>
        </p:nvSpPr>
        <p:spPr>
          <a:xfrm>
            <a:off x="7639051" y="637644"/>
            <a:ext cx="48871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AC8D-2FE2-49A9-A63D-5406D6EE42A0}"/>
              </a:ext>
            </a:extLst>
          </p:cNvPr>
          <p:cNvSpPr txBox="1"/>
          <p:nvPr/>
        </p:nvSpPr>
        <p:spPr>
          <a:xfrm>
            <a:off x="1389184" y="4538559"/>
            <a:ext cx="4325640" cy="1754326"/>
          </a:xfrm>
          <a:prstGeom prst="rect">
            <a:avLst/>
          </a:prstGeom>
          <a:noFill/>
          <a:ln>
            <a:solidFill>
              <a:srgbClr val="CC913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bg-BG" b="1" i="1" dirty="0">
                <a:solidFill>
                  <a:srgbClr val="085156"/>
                </a:solidFill>
                <a:latin typeface="helvetica-w01-roman"/>
              </a:rPr>
              <a:t>ИНОВАЦИИ</a:t>
            </a:r>
            <a:r>
              <a:rPr lang="en-GB" sz="1800" b="1" i="1" dirty="0">
                <a:solidFill>
                  <a:srgbClr val="085156"/>
                </a:solidFill>
                <a:latin typeface="helvetica-w01-roman"/>
              </a:rPr>
              <a:t> – </a:t>
            </a:r>
            <a:r>
              <a:rPr lang="bg-BG" sz="1800" b="1" i="1" dirty="0">
                <a:solidFill>
                  <a:srgbClr val="085156"/>
                </a:solidFill>
                <a:latin typeface="helvetica-w01-roman"/>
              </a:rPr>
              <a:t>Бистра на растителна основа</a:t>
            </a:r>
            <a:endParaRPr lang="en-GB" sz="1800" b="1" i="0" dirty="0">
              <a:solidFill>
                <a:srgbClr val="085156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bg-BG" dirty="0">
                <a:solidFill>
                  <a:srgbClr val="5E5E5E"/>
                </a:solidFill>
                <a:latin typeface="Arial" panose="020B0604020202020204" pitchFamily="34" charset="0"/>
              </a:rPr>
              <a:t>За да сервират най-доброто веганско печено в Лондон те се обединиха с водещ британски пъб в </a:t>
            </a:r>
            <a:r>
              <a:rPr lang="bg-BG" dirty="0" err="1">
                <a:solidFill>
                  <a:srgbClr val="5E5E5E"/>
                </a:solidFill>
                <a:latin typeface="Arial" panose="020B0604020202020204" pitchFamily="34" charset="0"/>
              </a:rPr>
              <a:t>Шоредич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bg-BG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като разработиха изцяло растително меню.</a:t>
            </a:r>
            <a:endParaRPr lang="en-GB" sz="1800" b="0" i="0" dirty="0">
              <a:solidFill>
                <a:srgbClr val="5E5E5E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5ADF8-818C-478D-8469-C6A337166F73}"/>
              </a:ext>
            </a:extLst>
          </p:cNvPr>
          <p:cNvSpPr txBox="1"/>
          <p:nvPr/>
        </p:nvSpPr>
        <p:spPr>
          <a:xfrm>
            <a:off x="6477178" y="4538559"/>
            <a:ext cx="4636299" cy="1754326"/>
          </a:xfrm>
          <a:prstGeom prst="rect">
            <a:avLst/>
          </a:prstGeom>
          <a:noFill/>
          <a:ln>
            <a:solidFill>
              <a:srgbClr val="CC913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bg-BG" sz="1800" b="1" i="1" dirty="0">
                <a:solidFill>
                  <a:srgbClr val="085156"/>
                </a:solidFill>
                <a:latin typeface="helvetica-w01-roman"/>
              </a:rPr>
              <a:t>ИНОВАЦИИ</a:t>
            </a:r>
            <a:r>
              <a:rPr lang="en-GB" sz="1800" b="1" i="1" dirty="0">
                <a:solidFill>
                  <a:srgbClr val="085156"/>
                </a:solidFill>
                <a:latin typeface="helvetica-w01-roman"/>
              </a:rPr>
              <a:t> – </a:t>
            </a:r>
            <a:r>
              <a:rPr lang="bg-BG" b="1" dirty="0">
                <a:solidFill>
                  <a:srgbClr val="085156"/>
                </a:solidFill>
                <a:latin typeface="Arial" panose="020B0604020202020204" pitchFamily="34" charset="0"/>
              </a:rPr>
              <a:t>Коктейл бар</a:t>
            </a:r>
            <a:endParaRPr lang="en-GB" sz="1800" b="1" i="0" dirty="0">
              <a:solidFill>
                <a:srgbClr val="085156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bg-BG" dirty="0">
                <a:solidFill>
                  <a:srgbClr val="5E5E5E"/>
                </a:solidFill>
                <a:latin typeface="Arial" panose="020B0604020202020204" pitchFamily="34" charset="0"/>
              </a:rPr>
              <a:t>Друго сътрудничество, през 2018 г. те внесоха своя усет към растенията в коктейл бар сътрудничество с иконата в бранша </a:t>
            </a:r>
            <a:r>
              <a:rPr lang="bg-BG" dirty="0" err="1">
                <a:solidFill>
                  <a:srgbClr val="5E5E5E"/>
                </a:solidFill>
                <a:latin typeface="Arial" panose="020B0604020202020204" pitchFamily="34" charset="0"/>
              </a:rPr>
              <a:t>Хокстън</a:t>
            </a:r>
            <a:r>
              <a:rPr lang="bg-BG" dirty="0">
                <a:solidFill>
                  <a:srgbClr val="5E5E5E"/>
                </a:solidFill>
                <a:latin typeface="Arial" panose="020B0604020202020204" pitchFamily="34" charset="0"/>
              </a:rPr>
              <a:t> </a:t>
            </a:r>
            <a:r>
              <a:rPr lang="bg-BG" dirty="0" err="1">
                <a:solidFill>
                  <a:srgbClr val="5E5E5E"/>
                </a:solidFill>
                <a:latin typeface="Arial" panose="020B0604020202020204" pitchFamily="34" charset="0"/>
              </a:rPr>
              <a:t>Севън</a:t>
            </a:r>
            <a:r>
              <a:rPr lang="bg-BG" dirty="0">
                <a:solidFill>
                  <a:srgbClr val="5E5E5E"/>
                </a:solidFill>
                <a:latin typeface="Arial" panose="020B0604020202020204" pitchFamily="34" charset="0"/>
              </a:rPr>
              <a:t> /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 Hoxton Seven </a:t>
            </a:r>
            <a:r>
              <a:rPr lang="bg-BG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в Източен Лондон</a:t>
            </a:r>
            <a:r>
              <a:rPr lang="en-GB" sz="1800" b="0" i="0" dirty="0">
                <a:solidFill>
                  <a:srgbClr val="5E5E5E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399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918" y="929356"/>
            <a:ext cx="8111311" cy="5124450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bg-BG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Тенденция 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bg-BG" b="1" u="sng" dirty="0">
                <a:solidFill>
                  <a:srgbClr val="F5C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Увеличение търсенето на снаксове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Потребителите се обръщат към леки закуски/снаксове за удобство, но естеството на снаксовете се измества от приготвянето на бързо меню към опция за дома. Преди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споделянето на снаксове подхранва редица пазари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Проучване на </a:t>
            </a:r>
            <a:r>
              <a:rPr lang="bg-BG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Монделез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 survey by </a:t>
            </a:r>
            <a:r>
              <a:rPr lang="en-IE" sz="21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Mondelez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bg-BG" sz="2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установи, че 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71% </a:t>
            </a: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смятат приготвянето на снакс като възможност да останат със себе си, а 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53% </a:t>
            </a: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предпочитат снакс пред ястие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това е важно за хотелите и хранителните услуги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Поради сегашната среда клиентите търсят функционални закуски от гледна точка на имунитета и дори такива за релаксация и умствена полза</a:t>
            </a:r>
            <a:r>
              <a:rPr lang="en-IE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bg-BG" sz="2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търсещите наслада, снаксове, които предизвикват носталгия радват потребителя. </a:t>
            </a:r>
            <a:r>
              <a:rPr lang="bg-BG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Има ли възможност предприятията за хранителни услуги да отговорят</a:t>
            </a:r>
            <a:r>
              <a:rPr lang="en-IE" b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E" b="1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4E50547-5C7B-4530-90E6-D4439ABEB3DD}"/>
              </a:ext>
            </a:extLst>
          </p:cNvPr>
          <p:cNvSpPr txBox="1">
            <a:spLocks/>
          </p:cNvSpPr>
          <p:nvPr/>
        </p:nvSpPr>
        <p:spPr>
          <a:xfrm>
            <a:off x="248918" y="111613"/>
            <a:ext cx="10254312" cy="126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406F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bg-BG" sz="2800" b="1" dirty="0">
                <a:latin typeface="Calibri" panose="020F0502020204030204" pitchFamily="34" charset="0"/>
                <a:ea typeface="Calibri" panose="020F0502020204030204" pitchFamily="34" charset="0"/>
              </a:rPr>
              <a:t>Тенденции на потребителите на храни и напитки в              Европа по време на</a:t>
            </a:r>
            <a:r>
              <a:rPr lang="en-IE" sz="2800" b="1" dirty="0">
                <a:latin typeface="Calibri" panose="020F0502020204030204" pitchFamily="34" charset="0"/>
                <a:ea typeface="Calibri" panose="020F0502020204030204" pitchFamily="34" charset="0"/>
              </a:rPr>
              <a:t> COVID-19 </a:t>
            </a:r>
            <a:endParaRPr lang="en-IE" sz="2800" b="1" dirty="0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98D5091B-967D-4C1E-ACF1-82E7A035D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557" y="2148567"/>
            <a:ext cx="3469061" cy="42399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FDB75DA-E209-4A24-87C6-0323A39E1BAE}"/>
              </a:ext>
            </a:extLst>
          </p:cNvPr>
          <p:cNvSpPr/>
          <p:nvPr/>
        </p:nvSpPr>
        <p:spPr>
          <a:xfrm>
            <a:off x="9685657" y="3314700"/>
            <a:ext cx="2257425" cy="1138906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06F70"/>
                </a:solidFill>
              </a:rPr>
              <a:t>Click on Image for further trend info…</a:t>
            </a:r>
            <a:endParaRPr lang="en-IE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3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918" y="1183006"/>
            <a:ext cx="5738226" cy="4914900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bg-BG" b="1" u="sng" dirty="0">
                <a:solidFill>
                  <a:srgbClr val="F5C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Тенденция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bg-BG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Важност на 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bg-BG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търговията</a:t>
            </a:r>
            <a:r>
              <a:rPr lang="en-IE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bg-BG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Дигиталните технологии за </a:t>
            </a:r>
            <a:r>
              <a:rPr lang="bg-BG" sz="2200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въприети</a:t>
            </a:r>
            <a:r>
              <a:rPr lang="bg-BG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 всички сектори на обществото, от поддържане на връзка с близките до поръчване на храна онлайн. Тази тенденция ще се засилва и нараства, като обектите за хранителни услуги се насочват към онлайн доставки и привличат потребители чрез медии като 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Instagram 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извършват готвене на живо във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Facebook Live 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IE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Zoom.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bg-BG" sz="220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Модел</a:t>
            </a:r>
            <a:r>
              <a:rPr lang="en-IE" sz="2200" b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bg-BG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този курс е посветен на изучаване ролята, която технологиите играят при иновациите на бизнеса с  хранителни услуги.</a:t>
            </a:r>
            <a:r>
              <a:rPr lang="en-IE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22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I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4E50547-5C7B-4530-90E6-D4439ABEB3DD}"/>
              </a:ext>
            </a:extLst>
          </p:cNvPr>
          <p:cNvSpPr txBox="1">
            <a:spLocks/>
          </p:cNvSpPr>
          <p:nvPr/>
        </p:nvSpPr>
        <p:spPr>
          <a:xfrm>
            <a:off x="248918" y="402449"/>
            <a:ext cx="10110169" cy="11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406F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bg-BG" sz="3200" b="1" dirty="0">
                <a:latin typeface="Calibri" panose="020F0502020204030204" pitchFamily="34" charset="0"/>
                <a:ea typeface="Calibri" panose="020F0502020204030204" pitchFamily="34" charset="0"/>
              </a:rPr>
              <a:t>Тенденции на храни и напитки в Европа по           време на</a:t>
            </a:r>
            <a:r>
              <a:rPr lang="en-IE" sz="3200" b="1" dirty="0">
                <a:latin typeface="Calibri" panose="020F0502020204030204" pitchFamily="34" charset="0"/>
                <a:ea typeface="Calibri" panose="020F0502020204030204" pitchFamily="34" charset="0"/>
              </a:rPr>
              <a:t> COVID-19 </a:t>
            </a:r>
            <a:endParaRPr lang="en-IE" sz="5400" b="1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9703B225-D20A-4E93-8F86-0DAED706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77" y="2019300"/>
            <a:ext cx="5738226" cy="4626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BB7973-CB53-4D5B-A8F3-C034D2CB38A6}"/>
              </a:ext>
            </a:extLst>
          </p:cNvPr>
          <p:cNvSpPr txBox="1"/>
          <p:nvPr/>
        </p:nvSpPr>
        <p:spPr>
          <a:xfrm>
            <a:off x="5701394" y="1563438"/>
            <a:ext cx="633439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bg-BG" sz="1800" b="1" dirty="0">
                <a:solidFill>
                  <a:srgbClr val="406F70"/>
                </a:solidFill>
              </a:rPr>
              <a:t>Кликнете върху снимката, за да влезете в публикуваното</a:t>
            </a:r>
            <a:endParaRPr lang="en-IE" sz="18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35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9CE7B-0234-4242-AC41-CDDB1D8FA9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4940" y="2543548"/>
            <a:ext cx="11325115" cy="2896554"/>
          </a:xfrm>
        </p:spPr>
        <p:txBody>
          <a:bodyPr/>
          <a:lstStyle/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r>
              <a:rPr lang="bg-BG" sz="2000" dirty="0"/>
              <a:t>Роял </a:t>
            </a:r>
            <a:r>
              <a:rPr lang="bg-BG" sz="2000" dirty="0" err="1"/>
              <a:t>Нейчър</a:t>
            </a:r>
            <a:r>
              <a:rPr lang="bg-BG" sz="2000" dirty="0"/>
              <a:t>/</a:t>
            </a:r>
            <a:r>
              <a:rPr lang="en-GB" sz="2000" dirty="0"/>
              <a:t>Royal Nature </a:t>
            </a:r>
            <a:r>
              <a:rPr lang="bg-BG" sz="2000" dirty="0"/>
              <a:t>е компания за здравословно хранене, която ще помогне на всеки да води балансиран живот. </a:t>
            </a:r>
            <a:r>
              <a:rPr lang="en-GB" sz="2000" dirty="0"/>
              <a:t> </a:t>
            </a:r>
            <a:r>
              <a:rPr lang="bg-BG" sz="2000" dirty="0"/>
              <a:t>Тяхната мисия е да вдъхновяват и показват на своите клиенти, че здравословния начин на живот може да бъде лесен и вкусен. Те са насочени към хора с натоварен начин на живот, чието здраве се влияе от това, че не отделят време за поддържане на тялото с добра храна</a:t>
            </a:r>
            <a:r>
              <a:rPr lang="en-GB" sz="2000" dirty="0"/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endParaRPr lang="en-GB" sz="20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bg-BG" sz="2000" dirty="0"/>
              <a:t>Този бизнес се управлява предимно чрез уебсайта на компанията и тяхната страница във </a:t>
            </a:r>
            <a:r>
              <a:rPr lang="en-GB" sz="2000" dirty="0">
                <a:solidFill>
                  <a:srgbClr val="085156"/>
                </a:solidFill>
              </a:rPr>
              <a:t>Facebook</a:t>
            </a:r>
            <a:r>
              <a:rPr lang="en-GB" sz="2000" dirty="0"/>
              <a:t>, </a:t>
            </a:r>
            <a:r>
              <a:rPr lang="bg-BG" sz="2000" dirty="0"/>
              <a:t>където клиентите им получават информация и могат да поръчат доставка до избрано от тях място в град София.</a:t>
            </a:r>
            <a:r>
              <a:rPr lang="en-GB" sz="2000" dirty="0"/>
              <a:t> </a:t>
            </a:r>
            <a:r>
              <a:rPr lang="bg-BG" sz="2000" dirty="0"/>
              <a:t>Те също използват платформата за доставка </a:t>
            </a:r>
            <a:r>
              <a:rPr lang="bg-BG" sz="2000" dirty="0" err="1"/>
              <a:t>ФудПанда</a:t>
            </a:r>
            <a:r>
              <a:rPr lang="bg-BG" sz="2000" dirty="0"/>
              <a:t>/</a:t>
            </a:r>
            <a:r>
              <a:rPr lang="en-GB" sz="2000" dirty="0" err="1"/>
              <a:t>FoodPanda</a:t>
            </a:r>
            <a:r>
              <a:rPr lang="en-GB" sz="2000" dirty="0"/>
              <a:t> </a:t>
            </a:r>
            <a:r>
              <a:rPr lang="bg-BG" sz="2000" dirty="0"/>
              <a:t>за широк достъп</a:t>
            </a:r>
            <a:r>
              <a:rPr lang="en-GB" sz="2000" dirty="0"/>
              <a:t>. </a:t>
            </a:r>
            <a:r>
              <a:rPr lang="en-GB" sz="1600" dirty="0">
                <a:hlinkClick r:id="rId2"/>
              </a:rPr>
              <a:t>About • </a:t>
            </a:r>
            <a:r>
              <a:rPr lang="en-GB" sz="1600" dirty="0" err="1">
                <a:hlinkClick r:id="rId2"/>
              </a:rPr>
              <a:t>foodpanda</a:t>
            </a:r>
            <a:r>
              <a:rPr lang="en-GB" sz="1600" dirty="0">
                <a:hlinkClick r:id="rId2"/>
              </a:rPr>
              <a:t> delivery service | We deliver, you enjoy!</a:t>
            </a:r>
            <a:endParaRPr lang="en-GB" sz="2000" b="1" dirty="0">
              <a:solidFill>
                <a:srgbClr val="595959"/>
              </a:solidFill>
              <a:effectLst/>
              <a:highlight>
                <a:srgbClr val="CC9131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endParaRPr lang="en-GB" sz="2000" b="1" dirty="0">
              <a:solidFill>
                <a:srgbClr val="595959"/>
              </a:solidFill>
              <a:highlight>
                <a:srgbClr val="CC9131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bg-BG" sz="20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ПОСЕТЕТЕ</a:t>
            </a:r>
            <a:r>
              <a:rPr lang="en-US" sz="20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2000" dirty="0">
                <a:hlinkClick r:id="rId3"/>
              </a:rPr>
              <a:t>Royal Nature</a:t>
            </a:r>
            <a:r>
              <a:rPr lang="en-US" sz="20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</a:tabLst>
            </a:pPr>
            <a:r>
              <a:rPr lang="bg-BG" sz="20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ПРОЧЕТЕТЕ ЦЯЛАТА ИСТОРИЯ</a:t>
            </a:r>
            <a:r>
              <a:rPr lang="en-GB" sz="20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E" sz="2000" dirty="0">
                <a:hlinkClick r:id="rId4"/>
              </a:rPr>
              <a:t>104-Royal-Nature.pdf (</a:t>
            </a:r>
            <a:r>
              <a:rPr lang="en-IE" sz="2000" dirty="0" err="1">
                <a:hlinkClick r:id="rId4"/>
              </a:rPr>
              <a:t>foodinnovation.how</a:t>
            </a:r>
            <a:r>
              <a:rPr lang="en-IE" sz="2000" dirty="0">
                <a:hlinkClick r:id="rId4"/>
              </a:rPr>
              <a:t>)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406F7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6000" b="0" i="0" u="none" strike="noStrike" cap="none" normalizeH="0" baseline="0" dirty="0">
              <a:ln>
                <a:noFill/>
              </a:ln>
              <a:solidFill>
                <a:srgbClr val="406F7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n-IE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33FB45-3ECB-44B0-A675-9D2D4B0FC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29059-405A-4E55-98B0-CA0A14F45B77}"/>
              </a:ext>
            </a:extLst>
          </p:cNvPr>
          <p:cNvSpPr txBox="1"/>
          <p:nvPr/>
        </p:nvSpPr>
        <p:spPr>
          <a:xfrm>
            <a:off x="7656723" y="637644"/>
            <a:ext cx="471521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BF28F-F24C-4616-8406-057CE8F111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17" y="15443"/>
            <a:ext cx="5888084" cy="2093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58842-97A4-484F-A72C-2F0DE20B43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940" y="1945669"/>
            <a:ext cx="4209814" cy="5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6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8917" y="1013552"/>
            <a:ext cx="8371207" cy="5168173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bg-BG" b="1" u="sng" dirty="0">
                <a:solidFill>
                  <a:srgbClr val="F5C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Тенденция</a:t>
            </a:r>
            <a:r>
              <a:rPr lang="en-IE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GB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bg-BG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По-малко, но по-добро</a:t>
            </a:r>
            <a:r>
              <a:rPr lang="en-GB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bg-BG" b="1" u="sng" dirty="0">
                <a:solidFill>
                  <a:srgbClr val="F5C05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мантри за диети</a:t>
            </a:r>
            <a:r>
              <a:rPr lang="en-GB" b="1" u="sng" dirty="0">
                <a:solidFill>
                  <a:srgbClr val="F5C0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b="1" u="sng" dirty="0">
              <a:solidFill>
                <a:srgbClr val="F5C0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</a:pP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Според </a:t>
            </a:r>
            <a:r>
              <a:rPr lang="bg-BG" sz="225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Минтел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E" sz="2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Mintel,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според философията „по-малко, но по-добро“ хората ще консумират млечни продукти, месо, птици и други животински продукти по-рядко, но ще са доволни, когато ги консумират.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Тези купувачи често избират животински продукти, които са с по-добър вкус, по-хранителни или имат етични или екологични свойства 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комбинация от тези фактори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По-внимателното потребление на животински продукти е стъпка към устойчиви и полезни за планетата диети. ФАО на ООН определя устойчивото хранене като 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bg-BG" sz="2250" i="1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ниско въздействие на околната среда, което допринася и за здравословен живот за настоящите и бъдещите</a:t>
            </a:r>
            <a:r>
              <a:rPr lang="en-GB" sz="2250" i="1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Mintel </a:t>
            </a:r>
            <a:r>
              <a:rPr lang="bg-BG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 казва, че повече хора ще спазват тези диети до </a:t>
            </a:r>
            <a:r>
              <a:rPr lang="en-GB" sz="225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2030.</a:t>
            </a:r>
            <a:endParaRPr lang="en-IE" sz="225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IE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4E50547-5C7B-4530-90E6-D4439ABEB3DD}"/>
              </a:ext>
            </a:extLst>
          </p:cNvPr>
          <p:cNvSpPr txBox="1">
            <a:spLocks/>
          </p:cNvSpPr>
          <p:nvPr/>
        </p:nvSpPr>
        <p:spPr>
          <a:xfrm>
            <a:off x="248918" y="402449"/>
            <a:ext cx="10110169" cy="116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406F7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500" b="1" dirty="0">
                <a:latin typeface="Calibri" panose="020F0502020204030204" pitchFamily="34" charset="0"/>
                <a:ea typeface="Calibri" panose="020F0502020204030204" pitchFamily="34" charset="0"/>
              </a:rPr>
              <a:t>5 </a:t>
            </a:r>
            <a:r>
              <a:rPr lang="bg-BG" sz="2400" b="1" dirty="0">
                <a:latin typeface="Calibri" panose="020F0502020204030204" pitchFamily="34" charset="0"/>
                <a:ea typeface="Calibri" panose="020F0502020204030204" pitchFamily="34" charset="0"/>
              </a:rPr>
              <a:t>Тенденции на потребителите на храни и напитки в Европа по време на</a:t>
            </a:r>
            <a:r>
              <a:rPr lang="en-IE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E" sz="2500" b="1" dirty="0">
                <a:latin typeface="Calibri" panose="020F0502020204030204" pitchFamily="34" charset="0"/>
                <a:ea typeface="Calibri" panose="020F0502020204030204" pitchFamily="34" charset="0"/>
              </a:rPr>
              <a:t>COVID-19 </a:t>
            </a:r>
            <a:endParaRPr lang="en-IE" sz="2500" b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E671BC-A5C6-4163-B722-1E489B5A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14780" y="2054917"/>
            <a:ext cx="3477220" cy="1160989"/>
          </a:xfrm>
          <a:prstGeom prst="rect">
            <a:avLst/>
          </a:prstGeom>
        </p:spPr>
      </p:pic>
      <p:pic>
        <p:nvPicPr>
          <p:cNvPr id="17" name="Picture 16" descr="A picture containing table, wooden, floor, dish&#10;&#10;Description automatically generated">
            <a:extLst>
              <a:ext uri="{FF2B5EF4-FFF2-40B4-BE49-F238E27FC236}">
                <a16:creationId xmlns:a16="http://schemas.microsoft.com/office/drawing/2014/main" id="{FDFC524D-21A8-4AB8-8A80-4756A1CEB0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1068" y="3429000"/>
            <a:ext cx="3440931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D7498-F28B-4A87-A657-F58A19C9B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3566" y="742054"/>
            <a:ext cx="3821205" cy="108674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085156"/>
                </a:solidFill>
              </a:rPr>
              <a:t>Mo</a:t>
            </a:r>
            <a:r>
              <a:rPr lang="bg-BG" b="1" dirty="0">
                <a:solidFill>
                  <a:srgbClr val="085156"/>
                </a:solidFill>
              </a:rPr>
              <a:t>дул</a:t>
            </a:r>
            <a:r>
              <a:rPr lang="en-GB" b="1" dirty="0">
                <a:solidFill>
                  <a:srgbClr val="085156"/>
                </a:solidFill>
              </a:rPr>
              <a:t> </a:t>
            </a:r>
            <a:r>
              <a:rPr lang="bg-BG" b="1" dirty="0">
                <a:solidFill>
                  <a:srgbClr val="085156"/>
                </a:solidFill>
              </a:rPr>
              <a:t>едно</a:t>
            </a:r>
            <a:r>
              <a:rPr lang="en-GB" b="1" dirty="0">
                <a:solidFill>
                  <a:srgbClr val="085156"/>
                </a:solidFill>
              </a:rPr>
              <a:t> </a:t>
            </a:r>
          </a:p>
          <a:p>
            <a:r>
              <a:rPr lang="bg-BG" dirty="0"/>
              <a:t>Хранителна услуга и Потребител</a:t>
            </a:r>
            <a:endParaRPr lang="en-US" sz="3600" dirty="0"/>
          </a:p>
          <a:p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B1A34-D6B8-4A7E-95EE-8256506E8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7303" y="1828800"/>
            <a:ext cx="4457097" cy="4427621"/>
          </a:xfrm>
        </p:spPr>
        <p:txBody>
          <a:bodyPr/>
          <a:lstStyle/>
          <a:p>
            <a:pPr algn="just"/>
            <a:r>
              <a:rPr lang="bg-BG" sz="2400" dirty="0">
                <a:solidFill>
                  <a:srgbClr val="085156"/>
                </a:solidFill>
              </a:rPr>
              <a:t>Тъй като </a:t>
            </a:r>
            <a:r>
              <a:rPr lang="en-GB" sz="2400" dirty="0">
                <a:solidFill>
                  <a:srgbClr val="085156"/>
                </a:solidFill>
              </a:rPr>
              <a:t>COVID-19 </a:t>
            </a:r>
            <a:r>
              <a:rPr lang="bg-BG" sz="2400" dirty="0">
                <a:solidFill>
                  <a:srgbClr val="085156"/>
                </a:solidFill>
              </a:rPr>
              <a:t>преобръща индустриите на хранителните услуги и хотелиерство за една нощ, собствениците на такива предприятия са принудени да адаптират своите бизнес модели, за да оцелеят</a:t>
            </a:r>
            <a:r>
              <a:rPr lang="en-GB" sz="2400" dirty="0">
                <a:solidFill>
                  <a:srgbClr val="085156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rgbClr val="085156"/>
                </a:solidFill>
              </a:rPr>
              <a:t>Mo</a:t>
            </a:r>
            <a:r>
              <a:rPr lang="bg-BG" sz="2400" dirty="0">
                <a:solidFill>
                  <a:srgbClr val="085156"/>
                </a:solidFill>
              </a:rPr>
              <a:t>дул Едно е разделен на </a:t>
            </a:r>
            <a:r>
              <a:rPr lang="en-US" sz="2400" dirty="0">
                <a:solidFill>
                  <a:srgbClr val="085156"/>
                </a:solidFill>
              </a:rPr>
              <a:t>3 </a:t>
            </a:r>
            <a:r>
              <a:rPr lang="bg-BG" sz="2400" dirty="0">
                <a:solidFill>
                  <a:srgbClr val="085156"/>
                </a:solidFill>
              </a:rPr>
              <a:t>части и се фокусира върху потребителите и как техните нагласи, поведение и марката влияят на избора на продукти в сектора на хранителната услуга</a:t>
            </a:r>
            <a:r>
              <a:rPr lang="en-US" sz="2400" dirty="0">
                <a:solidFill>
                  <a:srgbClr val="085156"/>
                </a:solidFill>
              </a:rPr>
              <a:t>.</a:t>
            </a:r>
            <a:endParaRPr lang="en-IE" sz="2400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E6469-9664-44D6-8EEF-0C34CE8A25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1889-0F45-4A96-AAE6-B944445AEA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ПРОМЯНА ОТНОШЕНИЕТО НА ПОТРЕБИТЕЛЯ КЪМ ХРАНАТА</a:t>
            </a:r>
            <a:r>
              <a:rPr lang="en-US" dirty="0"/>
              <a:t>,</a:t>
            </a:r>
            <a:r>
              <a:rPr lang="bg-BG" dirty="0"/>
              <a:t> ВЪЗДЕЙСТВИЯ ВЪРХУ УСЛУГАТА ЗА ХРАНЕНЕ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3979A1-CAFA-495E-ADFD-CA322DC49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2E5219-7ACB-455F-9C7E-54B9CE3B0E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ПОВЕДЕНИЕ НА ПОТРЕБИТЕЛЯ</a:t>
            </a:r>
            <a:r>
              <a:rPr lang="en-US" dirty="0"/>
              <a:t>/</a:t>
            </a:r>
            <a:r>
              <a:rPr lang="bg-BG" dirty="0"/>
              <a:t>ВЪЗПРИЕМАНЕ НА ИЗБОРА НА ПРОДУКТИ</a:t>
            </a:r>
            <a:r>
              <a:rPr lang="en-US" dirty="0"/>
              <a:t> (</a:t>
            </a:r>
            <a:r>
              <a:rPr lang="bg-BG" dirty="0"/>
              <a:t>Сензорно</a:t>
            </a:r>
            <a:r>
              <a:rPr lang="en-US" dirty="0"/>
              <a:t>/</a:t>
            </a:r>
            <a:r>
              <a:rPr lang="bg-BG" dirty="0"/>
              <a:t>Физическо</a:t>
            </a:r>
            <a:r>
              <a:rPr lang="en-US" dirty="0"/>
              <a:t>)</a:t>
            </a:r>
            <a:endParaRPr lang="en-I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494352-45B1-4038-BD8B-62E4C738F4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704572-D160-43CC-A91A-F55B7729B4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bg-BG" dirty="0"/>
              <a:t>СИЛАТА НА МАРКОВОТО ПОЗИЦИОНИРАНЕ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674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2E1DC-2188-457F-A426-9B9010B941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1937" y="2779766"/>
            <a:ext cx="11668125" cy="3230383"/>
          </a:xfrm>
        </p:spPr>
        <p:txBody>
          <a:bodyPr/>
          <a:lstStyle/>
          <a:p>
            <a:pPr algn="just"/>
            <a:r>
              <a:rPr lang="bg-BG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Кодила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Гурме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Хем/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Kodila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Gourmet Ham 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 отличен пример за 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по-малко, но по-добро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Kodila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трето поколение семеен бизнес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който съчетава месарница, сушене и опушване, 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деликатесен и високо уважаван ресторант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Янез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-Янко/</a:t>
            </a:r>
            <a:r>
              <a:rPr lang="en-US" sz="2200" dirty="0" err="1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Janez-Janko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съпругата му продължават семейните и културни традиции в целия бизнес. Мотото им е „когато знаеш какво ядеш“.</a:t>
            </a:r>
            <a:endParaRPr lang="en-IE" sz="22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Основният им фокус е свинското месо. Всички прасета са местни породи. За да гарантират качество, те избягват всички изкуствени методи за сушете и опушване и опитният им екип </a:t>
            </a:r>
            <a:r>
              <a:rPr lang="bg-BG" sz="2200" dirty="0">
                <a:solidFill>
                  <a:srgbClr val="406F7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bg-BG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ползва местна словенска сол и традиционни нехимически подобрени съставки за опушване в големи камери</a:t>
            </a:r>
            <a:r>
              <a:rPr lang="en-US" sz="2200" dirty="0">
                <a:solidFill>
                  <a:srgbClr val="406F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/>
            <a:endParaRPr lang="en-US" sz="1000" dirty="0">
              <a:solidFill>
                <a:srgbClr val="406F7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r>
              <a:rPr lang="bg-BG" sz="22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ПОСЕТЕТЕ</a:t>
            </a:r>
            <a:r>
              <a:rPr lang="en-US" sz="2200" b="1" dirty="0">
                <a:solidFill>
                  <a:srgbClr val="5959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hlinkClick r:id="rId2"/>
              </a:rPr>
              <a:t>Kodila - Ko veš, kaj ješ!</a:t>
            </a:r>
            <a:endParaRPr lang="en-GB" sz="2000" b="1" dirty="0">
              <a:solidFill>
                <a:srgbClr val="595959"/>
              </a:solidFill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r>
              <a:rPr lang="bg-BG" sz="22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ПРОЧЕТЕТЕ ЦЯЛАТА ИСТОРИЯ</a:t>
            </a:r>
            <a:r>
              <a:rPr lang="en-IE" sz="2000" dirty="0">
                <a:hlinkClick r:id="rId3"/>
              </a:rPr>
              <a:t>2.-Kodila.pdf (</a:t>
            </a:r>
            <a:r>
              <a:rPr lang="en-IE" sz="2000" dirty="0" err="1">
                <a:hlinkClick r:id="rId3"/>
              </a:rPr>
              <a:t>foodinnovation.how</a:t>
            </a:r>
            <a:r>
              <a:rPr lang="en-IE" sz="2000" dirty="0">
                <a:hlinkClick r:id="rId3"/>
              </a:rPr>
              <a:t>)</a:t>
            </a:r>
            <a:endParaRPr lang="en-GB" sz="2000" b="1" dirty="0">
              <a:solidFill>
                <a:srgbClr val="08515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</a:tabLst>
            </a:pPr>
            <a:endParaRPr lang="en-IE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ECE302-0175-4C32-BB9E-A51865B7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43" y="141275"/>
            <a:ext cx="8067674" cy="2597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5A8542-6DD4-4E17-B873-64F92180874B}"/>
              </a:ext>
            </a:extLst>
          </p:cNvPr>
          <p:cNvSpPr txBox="1"/>
          <p:nvPr/>
        </p:nvSpPr>
        <p:spPr>
          <a:xfrm>
            <a:off x="7789763" y="608919"/>
            <a:ext cx="552112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ИЗСЛЕДВАНЕ НА СЛУЧАЙ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bg-BG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БЪДЕТЕ ВДЪХНОВЕНИ</a:t>
            </a:r>
            <a:r>
              <a:rPr lang="en-US" sz="2800" b="1" dirty="0">
                <a:solidFill>
                  <a:schemeClr val="bg1"/>
                </a:solidFill>
                <a:highlight>
                  <a:srgbClr val="F5C05B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  <a:effectLst/>
              <a:highlight>
                <a:srgbClr val="CC9131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97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21A888-5121-4EB1-9842-AF702D932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0620" y="390959"/>
            <a:ext cx="9937228" cy="1160989"/>
          </a:xfrm>
        </p:spPr>
        <p:txBody>
          <a:bodyPr>
            <a:normAutofit fontScale="85000" lnSpcReduction="20000"/>
          </a:bodyPr>
          <a:lstStyle/>
          <a:p>
            <a:r>
              <a:rPr lang="bg-BG" b="1" dirty="0"/>
              <a:t>Не всичко е свързано с</a:t>
            </a:r>
            <a:r>
              <a:rPr lang="en-IE" b="1" dirty="0"/>
              <a:t> Covid-19, </a:t>
            </a:r>
            <a:r>
              <a:rPr lang="bg-BG" b="1" dirty="0"/>
              <a:t>здравното съзнание е ключово предизвикателство и възможност пред индустрията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CD151-57C0-4455-A414-7674796ED3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0620" y="1551948"/>
            <a:ext cx="7033140" cy="4760061"/>
          </a:xfrm>
        </p:spPr>
        <p:txBody>
          <a:bodyPr/>
          <a:lstStyle/>
          <a:p>
            <a:pPr algn="just"/>
            <a:r>
              <a:rPr lang="bg-BG" sz="2250" dirty="0">
                <a:solidFill>
                  <a:srgbClr val="406F70"/>
                </a:solidFill>
              </a:rPr>
              <a:t>Така че ние знаем, че потребителите са по-“здравно ориентирани“ тези дни. Чрез медийни заглавия четем за епидемията от затлъстяване, войната със захарта и сладките напитки и откриваме множество диети: </a:t>
            </a:r>
            <a:r>
              <a:rPr lang="bg-BG" sz="2250" dirty="0" err="1">
                <a:solidFill>
                  <a:srgbClr val="406F70"/>
                </a:solidFill>
              </a:rPr>
              <a:t>кето</a:t>
            </a:r>
            <a:r>
              <a:rPr lang="bg-BG" sz="2250" dirty="0">
                <a:solidFill>
                  <a:srgbClr val="406F70"/>
                </a:solidFill>
              </a:rPr>
              <a:t>, </a:t>
            </a:r>
            <a:r>
              <a:rPr lang="bg-BG" sz="2250" dirty="0" err="1">
                <a:solidFill>
                  <a:srgbClr val="406F70"/>
                </a:solidFill>
              </a:rPr>
              <a:t>палео</a:t>
            </a:r>
            <a:r>
              <a:rPr lang="bg-BG" sz="2250" dirty="0">
                <a:solidFill>
                  <a:srgbClr val="406F70"/>
                </a:solidFill>
              </a:rPr>
              <a:t>,</a:t>
            </a:r>
            <a:r>
              <a:rPr lang="en-IE" sz="2250" dirty="0">
                <a:solidFill>
                  <a:srgbClr val="406F70"/>
                </a:solidFill>
              </a:rPr>
              <a:t> </a:t>
            </a:r>
            <a:r>
              <a:rPr lang="bg-BG" sz="2250" dirty="0">
                <a:solidFill>
                  <a:srgbClr val="406F70"/>
                </a:solidFill>
              </a:rPr>
              <a:t>отказ от захар, клубове за отслабване с контрол на калориите и т.н. </a:t>
            </a:r>
            <a:endParaRPr lang="en-IE" sz="2250" dirty="0">
              <a:solidFill>
                <a:srgbClr val="406F70"/>
              </a:solidFill>
            </a:endParaRPr>
          </a:p>
          <a:p>
            <a:pPr algn="just"/>
            <a:r>
              <a:rPr lang="bg-BG" sz="2250" dirty="0">
                <a:solidFill>
                  <a:srgbClr val="406F70"/>
                </a:solidFill>
              </a:rPr>
              <a:t>Като бизнес с хранителни услуги и хотелиерство, ние сме изправени пред ключови въпроси</a:t>
            </a:r>
            <a:r>
              <a:rPr lang="en-IE" sz="2250" dirty="0">
                <a:solidFill>
                  <a:srgbClr val="406F7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50" dirty="0">
                <a:solidFill>
                  <a:srgbClr val="406F70"/>
                </a:solidFill>
              </a:rPr>
              <a:t>Дали по-здравословните храни са с по-скъпо производство, отколкото по-малко здравословните </a:t>
            </a:r>
            <a:r>
              <a:rPr lang="en-GB" sz="2250" dirty="0">
                <a:solidFill>
                  <a:srgbClr val="406F70"/>
                </a:solidFill>
              </a:rPr>
              <a:t>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250" dirty="0">
                <a:solidFill>
                  <a:srgbClr val="406F70"/>
                </a:solidFill>
              </a:rPr>
              <a:t>Ще плати ли потребителят с удоволствие за разликата</a:t>
            </a:r>
            <a:r>
              <a:rPr lang="en-GB" sz="2250" dirty="0">
                <a:solidFill>
                  <a:srgbClr val="406F70"/>
                </a:solidFill>
              </a:rPr>
              <a:t>?  </a:t>
            </a:r>
            <a:r>
              <a:rPr lang="bg-BG" sz="2250" dirty="0">
                <a:solidFill>
                  <a:srgbClr val="406F70"/>
                </a:solidFill>
              </a:rPr>
              <a:t>Проучване в САЩ/</a:t>
            </a:r>
            <a:r>
              <a:rPr lang="en-GB" sz="225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study in</a:t>
            </a:r>
            <a:r>
              <a:rPr lang="en-GB" sz="225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sz="2250" dirty="0">
                <a:solidFill>
                  <a:srgbClr val="406F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US</a:t>
            </a:r>
            <a:r>
              <a:rPr lang="en-GB" sz="2250" dirty="0">
                <a:solidFill>
                  <a:srgbClr val="406F70"/>
                </a:solidFill>
              </a:rPr>
              <a:t> </a:t>
            </a:r>
            <a:r>
              <a:rPr lang="bg-BG" sz="2250" dirty="0">
                <a:solidFill>
                  <a:srgbClr val="406F70"/>
                </a:solidFill>
              </a:rPr>
              <a:t>установява, че дневната разлика за това е</a:t>
            </a:r>
            <a:r>
              <a:rPr lang="en-GB" sz="2250" dirty="0">
                <a:solidFill>
                  <a:srgbClr val="406F70"/>
                </a:solidFill>
              </a:rPr>
              <a:t> $1.50 </a:t>
            </a:r>
            <a:r>
              <a:rPr lang="bg-BG" sz="2250" dirty="0">
                <a:solidFill>
                  <a:srgbClr val="406F70"/>
                </a:solidFill>
              </a:rPr>
              <a:t>или общо около</a:t>
            </a:r>
            <a:r>
              <a:rPr lang="en-GB" sz="2250" dirty="0">
                <a:solidFill>
                  <a:srgbClr val="406F70"/>
                </a:solidFill>
              </a:rPr>
              <a:t> $550 </a:t>
            </a:r>
            <a:r>
              <a:rPr lang="bg-BG" sz="2250" dirty="0">
                <a:solidFill>
                  <a:srgbClr val="406F70"/>
                </a:solidFill>
              </a:rPr>
              <a:t>повече на година за храна на лице</a:t>
            </a:r>
            <a:r>
              <a:rPr lang="en-GB" sz="2250" dirty="0">
                <a:solidFill>
                  <a:srgbClr val="406F70"/>
                </a:solidFill>
              </a:rPr>
              <a:t>.</a:t>
            </a:r>
            <a:endParaRPr lang="en-IE" sz="2250" dirty="0">
              <a:solidFill>
                <a:srgbClr val="406F70"/>
              </a:solidFill>
            </a:endParaRPr>
          </a:p>
          <a:p>
            <a:endParaRPr lang="en-IE" dirty="0"/>
          </a:p>
        </p:txBody>
      </p:sp>
      <p:pic>
        <p:nvPicPr>
          <p:cNvPr id="5" name="Picture 4" descr="Rolls of Newspaper">
            <a:extLst>
              <a:ext uri="{FF2B5EF4-FFF2-40B4-BE49-F238E27FC236}">
                <a16:creationId xmlns:a16="http://schemas.microsoft.com/office/drawing/2014/main" id="{8E8B795E-E95E-4DD7-9CD3-91BE0D64EF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152" y="2333959"/>
            <a:ext cx="4459228" cy="297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700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9BF349-52D0-4B66-826A-1A92F5D26F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bg-BG" b="1" dirty="0"/>
              <a:t>ПРОМЯНА В ПОЗИЦИОНИРАНЕТО</a:t>
            </a:r>
            <a:r>
              <a:rPr lang="en-IE" b="1" dirty="0"/>
              <a:t>…</a:t>
            </a:r>
            <a:r>
              <a:rPr lang="en-IE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B97D1-4CE6-4558-8ADA-069210DC9A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2" y="1996923"/>
            <a:ext cx="10968810" cy="4326759"/>
          </a:xfrm>
        </p:spPr>
        <p:txBody>
          <a:bodyPr/>
          <a:lstStyle/>
          <a:p>
            <a:pPr algn="just"/>
            <a:r>
              <a:rPr lang="bg-BG" sz="2300" dirty="0">
                <a:solidFill>
                  <a:srgbClr val="406F70"/>
                </a:solidFill>
              </a:rPr>
              <a:t>Виждаме, че позиционирането на пазара посланията преминават от </a:t>
            </a:r>
            <a:r>
              <a:rPr lang="en-IE" sz="2300" dirty="0">
                <a:solidFill>
                  <a:srgbClr val="406F70"/>
                </a:solidFill>
              </a:rPr>
              <a:t>‘</a:t>
            </a:r>
            <a:r>
              <a:rPr lang="bg-BG" sz="2300" dirty="0">
                <a:solidFill>
                  <a:srgbClr val="406F70"/>
                </a:solidFill>
              </a:rPr>
              <a:t>храна като удоволствие</a:t>
            </a:r>
            <a:r>
              <a:rPr lang="en-IE" sz="2300" dirty="0">
                <a:solidFill>
                  <a:srgbClr val="406F70"/>
                </a:solidFill>
              </a:rPr>
              <a:t>’ </a:t>
            </a:r>
            <a:r>
              <a:rPr lang="bg-BG" sz="2300" dirty="0">
                <a:solidFill>
                  <a:srgbClr val="406F70"/>
                </a:solidFill>
              </a:rPr>
              <a:t>към</a:t>
            </a:r>
            <a:r>
              <a:rPr lang="en-IE" sz="2300" dirty="0">
                <a:solidFill>
                  <a:srgbClr val="406F70"/>
                </a:solidFill>
              </a:rPr>
              <a:t> ‘</a:t>
            </a:r>
            <a:r>
              <a:rPr lang="bg-BG" sz="2300" b="1" dirty="0">
                <a:solidFill>
                  <a:srgbClr val="406F70"/>
                </a:solidFill>
              </a:rPr>
              <a:t>храна като функционално гориво</a:t>
            </a:r>
            <a:r>
              <a:rPr lang="en-IE" sz="2300" b="1" dirty="0">
                <a:solidFill>
                  <a:srgbClr val="406F70"/>
                </a:solidFill>
              </a:rPr>
              <a:t>’ </a:t>
            </a:r>
            <a:r>
              <a:rPr lang="bg-BG" sz="2300" dirty="0">
                <a:solidFill>
                  <a:srgbClr val="406F70"/>
                </a:solidFill>
              </a:rPr>
              <a:t>за здравословен начин на живот</a:t>
            </a:r>
            <a:r>
              <a:rPr lang="en-IE" sz="2300" dirty="0">
                <a:solidFill>
                  <a:srgbClr val="406F70"/>
                </a:solidFill>
              </a:rPr>
              <a:t>.</a:t>
            </a:r>
            <a:r>
              <a:rPr lang="bg-BG" sz="2300" dirty="0">
                <a:solidFill>
                  <a:srgbClr val="406F70"/>
                </a:solidFill>
              </a:rPr>
              <a:t> Честно е да се каже, че консумацията на здравословни храни е основна цел и политика в националните и международни програми</a:t>
            </a:r>
            <a:r>
              <a:rPr lang="en-IE" sz="2300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bg-BG" sz="2300" dirty="0">
                <a:solidFill>
                  <a:srgbClr val="406F70"/>
                </a:solidFill>
              </a:rPr>
              <a:t>Разбирането за</a:t>
            </a:r>
            <a:r>
              <a:rPr lang="en-IE" sz="2300" dirty="0">
                <a:solidFill>
                  <a:srgbClr val="406F70"/>
                </a:solidFill>
              </a:rPr>
              <a:t> </a:t>
            </a:r>
            <a:r>
              <a:rPr lang="bg-BG" sz="2300" b="1" dirty="0">
                <a:solidFill>
                  <a:srgbClr val="406F70"/>
                </a:solidFill>
              </a:rPr>
              <a:t>по-здравословен избор на храна</a:t>
            </a:r>
            <a:r>
              <a:rPr lang="en-IE" sz="2300" b="1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и приемането му е от решаващо значение за всеки бизнес  с хранителни услуги.</a:t>
            </a:r>
            <a:r>
              <a:rPr lang="en-IE" sz="2300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Има безброй изследвания на методите за развитие на храни и приемането им, сега фокусът на този модул се премества на две ключови области</a:t>
            </a:r>
            <a:r>
              <a:rPr lang="en-IE" sz="2300" dirty="0">
                <a:solidFill>
                  <a:srgbClr val="406F70"/>
                </a:solidFill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bg-BG" sz="2300" b="1" dirty="0">
                <a:solidFill>
                  <a:srgbClr val="406F70"/>
                </a:solidFill>
              </a:rPr>
              <a:t>Възприятието като основа за приемане и консумиране на храната</a:t>
            </a:r>
            <a:endParaRPr lang="en-IE" sz="2300" b="1" dirty="0">
              <a:solidFill>
                <a:srgbClr val="406F7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bg-BG" sz="2300" b="1" dirty="0" err="1">
                <a:solidFill>
                  <a:srgbClr val="406F70"/>
                </a:solidFill>
              </a:rPr>
              <a:t>Сензо</a:t>
            </a:r>
            <a:r>
              <a:rPr lang="bg-BG" sz="2300" b="1" dirty="0">
                <a:solidFill>
                  <a:srgbClr val="406F70"/>
                </a:solidFill>
              </a:rPr>
              <a:t>-емоционална оптимизация на храната и марката </a:t>
            </a:r>
            <a:r>
              <a:rPr lang="en-IE" sz="2300" b="1" dirty="0">
                <a:solidFill>
                  <a:srgbClr val="406F70"/>
                </a:solidFill>
              </a:rPr>
              <a:t> </a:t>
            </a:r>
          </a:p>
          <a:p>
            <a:pPr marL="0" lvl="1" algn="l"/>
            <a:endParaRPr lang="bg-BG" sz="1200" dirty="0">
              <a:solidFill>
                <a:srgbClr val="406F70"/>
              </a:solidFill>
            </a:endParaRPr>
          </a:p>
          <a:p>
            <a:pPr marL="0" lvl="1" algn="l"/>
            <a:r>
              <a:rPr lang="bg-BG" sz="2300" dirty="0">
                <a:solidFill>
                  <a:srgbClr val="406F70"/>
                </a:solidFill>
              </a:rPr>
              <a:t>Преди да продължим, следващият ни слайд ви кани да се научите и да гледате видео на тема </a:t>
            </a:r>
            <a:r>
              <a:rPr lang="bg-BG" sz="2300" b="1" dirty="0">
                <a:solidFill>
                  <a:srgbClr val="406F70"/>
                </a:solidFill>
              </a:rPr>
              <a:t>Какво се случва в мозъка ни, когато ядем</a:t>
            </a:r>
            <a:r>
              <a:rPr lang="en-US" sz="2300" b="1" dirty="0">
                <a:solidFill>
                  <a:srgbClr val="406F70"/>
                </a:solidFill>
              </a:rPr>
              <a:t>?</a:t>
            </a:r>
            <a:endParaRPr lang="en-IE" sz="2300" b="1" dirty="0">
              <a:solidFill>
                <a:srgbClr val="406F70"/>
              </a:solidFill>
            </a:endParaRPr>
          </a:p>
          <a:p>
            <a:pPr marL="0" lvl="1" algn="l"/>
            <a:r>
              <a:rPr lang="en-IE" dirty="0">
                <a:solidFill>
                  <a:srgbClr val="406F70"/>
                </a:solidFill>
              </a:rPr>
              <a:t> 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dirty="0"/>
              <a:t> </a:t>
            </a:r>
          </a:p>
          <a:p>
            <a:r>
              <a:rPr lang="en-IE" dirty="0"/>
              <a:t> 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827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0978C9-99DA-42FE-8D43-E3D1335FC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>
                <a:solidFill>
                  <a:srgbClr val="406F70"/>
                </a:solidFill>
              </a:rPr>
              <a:t>Какво се случва в мозъка ни, когато ядем</a:t>
            </a:r>
            <a:r>
              <a:rPr lang="en-US" b="1" dirty="0">
                <a:solidFill>
                  <a:srgbClr val="406F70"/>
                </a:solidFill>
              </a:rPr>
              <a:t>?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41E4A-2E31-43AF-9AE4-E166746F6F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50998-67B7-4ABE-A750-AE5AB17CC952}"/>
              </a:ext>
            </a:extLst>
          </p:cNvPr>
          <p:cNvSpPr/>
          <p:nvPr/>
        </p:nvSpPr>
        <p:spPr>
          <a:xfrm>
            <a:off x="1553302" y="805873"/>
            <a:ext cx="1790700" cy="975485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85156"/>
                </a:solidFill>
              </a:rPr>
              <a:t>WATCH</a:t>
            </a:r>
            <a:r>
              <a:rPr lang="en-US" dirty="0"/>
              <a:t>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9489E-247B-48FC-8B33-1D771B2D15E3}"/>
              </a:ext>
            </a:extLst>
          </p:cNvPr>
          <p:cNvSpPr txBox="1"/>
          <p:nvPr/>
        </p:nvSpPr>
        <p:spPr>
          <a:xfrm>
            <a:off x="9153524" y="2377440"/>
            <a:ext cx="28670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rgbClr val="085156"/>
                </a:solidFill>
              </a:rPr>
              <a:t>Камила </a:t>
            </a:r>
            <a:r>
              <a:rPr lang="bg-BG" sz="2000" dirty="0" err="1">
                <a:solidFill>
                  <a:srgbClr val="085156"/>
                </a:solidFill>
              </a:rPr>
              <a:t>Арндал</a:t>
            </a:r>
            <a:r>
              <a:rPr lang="bg-BG" sz="2000" dirty="0">
                <a:solidFill>
                  <a:srgbClr val="085156"/>
                </a:solidFill>
              </a:rPr>
              <a:t> Андерсен/</a:t>
            </a:r>
            <a:r>
              <a:rPr lang="en-US" sz="2000" dirty="0">
                <a:solidFill>
                  <a:srgbClr val="085156"/>
                </a:solidFill>
              </a:rPr>
              <a:t>Camilla </a:t>
            </a:r>
            <a:r>
              <a:rPr lang="en-US" sz="2000" dirty="0" err="1">
                <a:solidFill>
                  <a:srgbClr val="085156"/>
                </a:solidFill>
              </a:rPr>
              <a:t>Arndal</a:t>
            </a:r>
            <a:r>
              <a:rPr lang="en-US" sz="2000" dirty="0">
                <a:solidFill>
                  <a:srgbClr val="085156"/>
                </a:solidFill>
              </a:rPr>
              <a:t> Andersen</a:t>
            </a:r>
            <a:r>
              <a:rPr lang="bg-BG" sz="2000" dirty="0">
                <a:solidFill>
                  <a:srgbClr val="085156"/>
                </a:solidFill>
              </a:rPr>
              <a:t>, датски невролог, говори за скрити пристрастия и как могат да бъдат измерени реакциите към храната</a:t>
            </a:r>
            <a:r>
              <a:rPr lang="en-US" sz="2400" dirty="0">
                <a:solidFill>
                  <a:srgbClr val="085156"/>
                </a:solidFill>
              </a:rPr>
              <a:t>.</a:t>
            </a:r>
            <a:endParaRPr lang="en-IE" sz="2400" dirty="0">
              <a:solidFill>
                <a:srgbClr val="08515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65A09-FEA5-4850-A036-ED5523798DEE}"/>
              </a:ext>
            </a:extLst>
          </p:cNvPr>
          <p:cNvSpPr txBox="1"/>
          <p:nvPr/>
        </p:nvSpPr>
        <p:spPr>
          <a:xfrm>
            <a:off x="238852" y="589597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https://www.youtube.com/watch?v=P7vnspDNx7g&amp;t=10s</a:t>
            </a:r>
            <a:endParaRPr lang="en-IE" sz="1400" dirty="0"/>
          </a:p>
          <a:p>
            <a:endParaRPr lang="en-IE" dirty="0"/>
          </a:p>
        </p:txBody>
      </p:sp>
      <p:pic>
        <p:nvPicPr>
          <p:cNvPr id="8" name="Online Media 7" title="What happens in your brain when you taste food | Camilla Arndal Andersen">
            <a:hlinkClick r:id="" action="ppaction://media"/>
            <a:extLst>
              <a:ext uri="{FF2B5EF4-FFF2-40B4-BE49-F238E27FC236}">
                <a16:creationId xmlns:a16="http://schemas.microsoft.com/office/drawing/2014/main" id="{B8CBE77B-B97C-4FF5-B998-C437975636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22779" y="1781358"/>
            <a:ext cx="5788372" cy="36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1D052-8C84-4977-BF06-F89475B62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51102" y="2525646"/>
            <a:ext cx="8148977" cy="3173773"/>
          </a:xfrm>
        </p:spPr>
        <p:txBody>
          <a:bodyPr/>
          <a:lstStyle/>
          <a:p>
            <a:pPr algn="l"/>
            <a:r>
              <a:rPr lang="bg-BG" sz="3600" b="1" dirty="0">
                <a:solidFill>
                  <a:srgbClr val="F5C05B"/>
                </a:solidFill>
              </a:rPr>
              <a:t>Част</a:t>
            </a:r>
            <a:r>
              <a:rPr lang="en-IE" sz="3600" b="1" dirty="0">
                <a:solidFill>
                  <a:srgbClr val="F5C05B"/>
                </a:solidFill>
              </a:rPr>
              <a:t> 2. </a:t>
            </a:r>
            <a:r>
              <a:rPr lang="bg-BG" sz="3600" b="1" dirty="0">
                <a:solidFill>
                  <a:srgbClr val="F5C05B"/>
                </a:solidFill>
              </a:rPr>
              <a:t>Възприятието като основа за приемане и консумиране на храна</a:t>
            </a:r>
            <a:endParaRPr lang="en-IE" sz="3600" b="1" dirty="0">
              <a:solidFill>
                <a:srgbClr val="F5C05B"/>
              </a:solidFill>
            </a:endParaRPr>
          </a:p>
          <a:p>
            <a:pPr algn="l"/>
            <a:r>
              <a:rPr lang="bg-BG" sz="2100" b="1" dirty="0"/>
              <a:t>Ние сме много наясно, че много от работещите в сектора на хранителните услуги, може да нямат професионална квалификация в областта на храните. Други може да са се обучавали преди много години. Затова нашето съдържание се основава на достъпно ниво за въвеждане и опресняване и се базира на потребителските и пазарните тенденции, тъй като секторът на хранителните услуги се преоткрива след </a:t>
            </a:r>
            <a:r>
              <a:rPr lang="en-IE" sz="2100" b="1" dirty="0"/>
              <a:t> Covid-19.</a:t>
            </a:r>
            <a:endParaRPr lang="en-IE" sz="2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14227-984C-4C42-A8A4-5BF368FA2A0C}"/>
              </a:ext>
            </a:extLst>
          </p:cNvPr>
          <p:cNvSpPr txBox="1"/>
          <p:nvPr/>
        </p:nvSpPr>
        <p:spPr>
          <a:xfrm>
            <a:off x="8867775" y="306942"/>
            <a:ext cx="286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solidFill>
                  <a:srgbClr val="406F70"/>
                </a:solidFill>
              </a:rPr>
              <a:t>МОДУЛ</a:t>
            </a:r>
            <a:r>
              <a:rPr lang="en-US" sz="3600" b="1" dirty="0">
                <a:solidFill>
                  <a:srgbClr val="406F70"/>
                </a:solidFill>
              </a:rPr>
              <a:t> 1</a:t>
            </a:r>
            <a:endParaRPr lang="en-IE" sz="36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7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oman covering face">
            <a:extLst>
              <a:ext uri="{FF2B5EF4-FFF2-40B4-BE49-F238E27FC236}">
                <a16:creationId xmlns:a16="http://schemas.microsoft.com/office/drawing/2014/main" id="{A21600F3-AB89-4C32-B757-6EBF54FFD43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13DC1-34AB-4DA6-B306-E5AD9E0653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524" y="612181"/>
            <a:ext cx="5279028" cy="697353"/>
          </a:xfrm>
        </p:spPr>
        <p:txBody>
          <a:bodyPr/>
          <a:lstStyle/>
          <a:p>
            <a:r>
              <a:rPr lang="bg-BG" b="1" dirty="0">
                <a:solidFill>
                  <a:srgbClr val="085156"/>
                </a:solidFill>
              </a:rPr>
              <a:t>ЧУВСТВА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25ACD-A74E-4D63-A0EA-0C41BDB55D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5440" y="1674564"/>
            <a:ext cx="6512560" cy="3977782"/>
          </a:xfrm>
        </p:spPr>
        <p:txBody>
          <a:bodyPr/>
          <a:lstStyle/>
          <a:p>
            <a:pPr algn="just"/>
            <a:r>
              <a:rPr lang="bg-BG" sz="2350" dirty="0">
                <a:solidFill>
                  <a:srgbClr val="085156"/>
                </a:solidFill>
              </a:rPr>
              <a:t>Начинът, по който възприемаме храната, от сензорна гледна точка, се определя от </a:t>
            </a:r>
            <a:r>
              <a:rPr lang="bg-BG" sz="2350" b="1" dirty="0">
                <a:solidFill>
                  <a:srgbClr val="085156"/>
                </a:solidFill>
              </a:rPr>
              <a:t>петте човешки сетива</a:t>
            </a:r>
            <a:r>
              <a:rPr lang="en-GB" sz="2350" dirty="0">
                <a:solidFill>
                  <a:srgbClr val="085156"/>
                </a:solidFill>
              </a:rPr>
              <a:t>: </a:t>
            </a:r>
            <a:r>
              <a:rPr lang="bg-BG" sz="2350" dirty="0">
                <a:solidFill>
                  <a:srgbClr val="085156"/>
                </a:solidFill>
              </a:rPr>
              <a:t>зрение, обоняние, вкус, допир, слух. Успехът на храната до голяма степен зависи от степента, до която </a:t>
            </a:r>
            <a:r>
              <a:rPr lang="bg-BG" sz="2350" b="1" dirty="0">
                <a:solidFill>
                  <a:srgbClr val="085156"/>
                </a:solidFill>
              </a:rPr>
              <a:t>сензорното им качество се харесва</a:t>
            </a:r>
            <a:r>
              <a:rPr lang="bg-BG" sz="2350" dirty="0">
                <a:solidFill>
                  <a:srgbClr val="085156"/>
                </a:solidFill>
              </a:rPr>
              <a:t> на целевата популация</a:t>
            </a:r>
            <a:r>
              <a:rPr lang="en-IE" sz="2350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bg-BG" sz="2350" dirty="0">
                <a:solidFill>
                  <a:srgbClr val="085156"/>
                </a:solidFill>
              </a:rPr>
              <a:t>Други ползи, като здравните аспекти, могат да подобрят възприеманата стойност на храната, но могат да бъдат до голяма степен </a:t>
            </a:r>
            <a:r>
              <a:rPr lang="bg-BG" sz="2350" b="1" dirty="0">
                <a:solidFill>
                  <a:srgbClr val="085156"/>
                </a:solidFill>
              </a:rPr>
              <a:t>безполезни, ако сензорните качества не са привлекателни</a:t>
            </a:r>
            <a:r>
              <a:rPr lang="en-IE" sz="2350" dirty="0">
                <a:solidFill>
                  <a:srgbClr val="085156"/>
                </a:solidFill>
              </a:rPr>
              <a:t>. </a:t>
            </a:r>
          </a:p>
          <a:p>
            <a:pPr algn="just"/>
            <a:r>
              <a:rPr lang="en-IE" sz="2350" b="1" dirty="0"/>
              <a:t> </a:t>
            </a:r>
            <a:r>
              <a:rPr lang="en-IE" sz="2350" b="1" dirty="0">
                <a:solidFill>
                  <a:srgbClr val="406F70"/>
                </a:solidFill>
              </a:rPr>
              <a:t>…”</a:t>
            </a:r>
            <a:r>
              <a:rPr lang="bg-BG" sz="2350" b="1" i="1" dirty="0">
                <a:solidFill>
                  <a:srgbClr val="406F70"/>
                </a:solidFill>
              </a:rPr>
              <a:t>Може да ми кажете, че е добро за мен, но това не е добро, ако изглежда, има вкус и усещане на картон</a:t>
            </a:r>
            <a:r>
              <a:rPr lang="en-IE" sz="2350" b="1" i="1" dirty="0">
                <a:solidFill>
                  <a:srgbClr val="406F70"/>
                </a:solidFill>
              </a:rPr>
              <a:t>!” </a:t>
            </a:r>
          </a:p>
          <a:p>
            <a:pPr algn="just"/>
            <a:endParaRPr lang="en-IE" dirty="0"/>
          </a:p>
          <a:p>
            <a:pPr algn="just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3984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F1854-77E1-4A6A-ADCA-1571BEBE4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296" y="793214"/>
            <a:ext cx="3821205" cy="683046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>
                <a:solidFill>
                  <a:srgbClr val="406F70"/>
                </a:solidFill>
              </a:rPr>
              <a:t>ИЗСЛЕДВАНЕ НА ХРАНЕНЕТО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6A5-3B70-425D-9D45-9DC8429D9C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743" y="1324915"/>
            <a:ext cx="4520742" cy="3745025"/>
          </a:xfrm>
        </p:spPr>
        <p:txBody>
          <a:bodyPr/>
          <a:lstStyle/>
          <a:p>
            <a:pPr algn="ctr"/>
            <a:endParaRPr lang="en-IE" dirty="0"/>
          </a:p>
          <a:p>
            <a:pPr algn="just"/>
            <a:r>
              <a:rPr lang="bg-BG" sz="2350" dirty="0">
                <a:solidFill>
                  <a:srgbClr val="406F70"/>
                </a:solidFill>
              </a:rPr>
              <a:t>Преди да обновите своите хранителни услуги  е полезно да се потопите в силата на </a:t>
            </a:r>
            <a:r>
              <a:rPr lang="en-IE" sz="2350" dirty="0">
                <a:solidFill>
                  <a:srgbClr val="406F70"/>
                </a:solidFill>
              </a:rPr>
              <a:t>‘</a:t>
            </a:r>
            <a:r>
              <a:rPr lang="bg-BG" sz="2350" b="1" dirty="0">
                <a:solidFill>
                  <a:srgbClr val="406F70"/>
                </a:solidFill>
              </a:rPr>
              <a:t>изследване на храненето</a:t>
            </a:r>
            <a:r>
              <a:rPr lang="en-IE" sz="2350" b="1" dirty="0">
                <a:solidFill>
                  <a:srgbClr val="406F70"/>
                </a:solidFill>
              </a:rPr>
              <a:t>e</a:t>
            </a:r>
            <a:r>
              <a:rPr lang="en-IE" sz="2350" dirty="0">
                <a:solidFill>
                  <a:srgbClr val="406F70"/>
                </a:solidFill>
              </a:rPr>
              <a:t>’,  </a:t>
            </a:r>
            <a:r>
              <a:rPr lang="bg-BG" sz="2350" dirty="0">
                <a:solidFill>
                  <a:srgbClr val="406F70"/>
                </a:solidFill>
              </a:rPr>
              <a:t>което може да бъде разделено на 3 типа </a:t>
            </a:r>
            <a:r>
              <a:rPr lang="bg-BG" sz="2350" b="1" dirty="0">
                <a:solidFill>
                  <a:srgbClr val="406F70"/>
                </a:solidFill>
              </a:rPr>
              <a:t>Променливи</a:t>
            </a:r>
            <a:r>
              <a:rPr lang="en-IE" sz="2350" b="1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bg-BG" sz="2350" dirty="0">
                <a:solidFill>
                  <a:srgbClr val="406F70"/>
                </a:solidFill>
              </a:rPr>
              <a:t>Това изследване на храните се концентрира върху начина, по който всяка категория  взаимодейства с другите като: Съответствието на очакванията на хората за храна се различават в различните среди.</a:t>
            </a:r>
            <a:r>
              <a:rPr lang="en-GB" sz="2350" dirty="0">
                <a:solidFill>
                  <a:srgbClr val="406F70"/>
                </a:solidFill>
              </a:rPr>
              <a:t> </a:t>
            </a:r>
          </a:p>
          <a:p>
            <a:pPr algn="ctr"/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52E16-3274-485B-9A91-7029311518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3722DA-5AE2-4CDF-A2CA-4D2C14F7A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bg-BG" sz="3000" dirty="0"/>
              <a:t>ПРОМЕНЛИВИ В ХРАНИТЕ</a:t>
            </a:r>
            <a:endParaRPr lang="en-IE" sz="3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86ACB7-C8EC-413C-87CC-2F465CD5B9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6D89E7-078E-4CD1-AB2A-46F49873C9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bg-BG" sz="3000" dirty="0"/>
              <a:t>ЛИЧНОСТНИ ПРОМЕНЛИВИ</a:t>
            </a:r>
            <a:endParaRPr lang="en-IE" sz="3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24821C-66A8-460B-A174-0C68D0A8B9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AFB295A-83D5-4A61-ADDA-2B4A1AE919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bg-BG" sz="3000" dirty="0"/>
              <a:t>ПРОМЕНЛИВИ В ОКОЛНАТА СРЕДА</a:t>
            </a:r>
            <a:endParaRPr lang="en-IE" sz="3000" dirty="0"/>
          </a:p>
        </p:txBody>
      </p:sp>
    </p:spTree>
    <p:extLst>
      <p:ext uri="{BB962C8B-B14F-4D97-AF65-F5344CB8AC3E}">
        <p14:creationId xmlns:p14="http://schemas.microsoft.com/office/powerpoint/2010/main" val="2030526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71C87-A0B4-4CF6-826E-954A0AD91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694" y="2173321"/>
            <a:ext cx="8281631" cy="1570004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bg-BG" dirty="0"/>
              <a:t>ПРОМЕНЛИВИ  В ХРАНИТЕ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5952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2DF3-2528-41C7-9203-F5E5180E7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E" b="1" dirty="0"/>
              <a:t>1.  </a:t>
            </a:r>
            <a:r>
              <a:rPr lang="bg-BG" b="1" dirty="0"/>
              <a:t>Променливи в храните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6923F-5057-46EC-B11F-7BE97958E1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3831" y="1690556"/>
            <a:ext cx="10968810" cy="3230383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rgbClr val="085156"/>
                </a:solidFill>
              </a:rPr>
              <a:t>“</a:t>
            </a:r>
            <a:r>
              <a:rPr lang="bg-BG" b="1" dirty="0">
                <a:solidFill>
                  <a:srgbClr val="085156"/>
                </a:solidFill>
              </a:rPr>
              <a:t>Нашите сетива са проектирани да работят заедно, така че когато се комбинират, мозъкът обръща повече внимание и кодира паметта по-стабилно</a:t>
            </a:r>
            <a:r>
              <a:rPr lang="en-GB" sz="2400" b="1" dirty="0">
                <a:solidFill>
                  <a:srgbClr val="085156"/>
                </a:solidFill>
              </a:rPr>
              <a:t>.”                                    </a:t>
            </a:r>
            <a:r>
              <a:rPr lang="bg-BG" dirty="0">
                <a:solidFill>
                  <a:srgbClr val="085156"/>
                </a:solidFill>
              </a:rPr>
              <a:t>Медина</a:t>
            </a:r>
            <a:r>
              <a:rPr lang="en-GB" sz="2400" dirty="0">
                <a:solidFill>
                  <a:srgbClr val="085156"/>
                </a:solidFill>
              </a:rPr>
              <a:t> 2014</a:t>
            </a:r>
          </a:p>
          <a:p>
            <a:pPr algn="ctr"/>
            <a:r>
              <a:rPr lang="bg-BG" dirty="0">
                <a:solidFill>
                  <a:srgbClr val="085156"/>
                </a:solidFill>
              </a:rPr>
              <a:t>Всички променливи и сетива се преплитат при оценката на храната </a:t>
            </a:r>
            <a:r>
              <a:rPr lang="en-IE" sz="2400" dirty="0">
                <a:solidFill>
                  <a:srgbClr val="085156"/>
                </a:solidFill>
              </a:rPr>
              <a:t>(</a:t>
            </a:r>
            <a:r>
              <a:rPr lang="bg-BG" sz="2400" dirty="0">
                <a:solidFill>
                  <a:srgbClr val="085156"/>
                </a:solidFill>
              </a:rPr>
              <a:t>мултимодалности</a:t>
            </a:r>
            <a:r>
              <a:rPr lang="en-IE" sz="2400" dirty="0">
                <a:solidFill>
                  <a:srgbClr val="085156"/>
                </a:solidFill>
              </a:rPr>
              <a:t>). </a:t>
            </a:r>
            <a:r>
              <a:rPr lang="bg-BG" sz="2400" dirty="0">
                <a:solidFill>
                  <a:srgbClr val="085156"/>
                </a:solidFill>
              </a:rPr>
              <a:t>Сензорният анализ</a:t>
            </a:r>
            <a:r>
              <a:rPr lang="en-GB" sz="2400" dirty="0">
                <a:solidFill>
                  <a:srgbClr val="085156"/>
                </a:solidFill>
              </a:rPr>
              <a:t> (</a:t>
            </a:r>
            <a:r>
              <a:rPr lang="bg-BG" sz="2400" dirty="0">
                <a:solidFill>
                  <a:srgbClr val="085156"/>
                </a:solidFill>
              </a:rPr>
              <a:t>или сензорната оценка</a:t>
            </a:r>
            <a:r>
              <a:rPr lang="en-GB" sz="2400" dirty="0">
                <a:solidFill>
                  <a:srgbClr val="085156"/>
                </a:solidFill>
              </a:rPr>
              <a:t>)</a:t>
            </a:r>
            <a:r>
              <a:rPr lang="bg-BG" sz="2400" dirty="0">
                <a:solidFill>
                  <a:srgbClr val="085156"/>
                </a:solidFill>
              </a:rPr>
              <a:t> е научна дисциплина, която прилага принципите на експерименталния дизайн и статистическия анализ при използването на човешките сетива </a:t>
            </a:r>
            <a:r>
              <a:rPr lang="en-GB" sz="2400" dirty="0">
                <a:solidFill>
                  <a:srgbClr val="085156"/>
                </a:solidFill>
              </a:rPr>
              <a:t>(</a:t>
            </a:r>
            <a:r>
              <a:rPr lang="bg-BG" sz="2400" dirty="0">
                <a:solidFill>
                  <a:srgbClr val="085156"/>
                </a:solidFill>
              </a:rPr>
              <a:t>зрение, обоняние, вкус, допир и слух</a:t>
            </a:r>
            <a:r>
              <a:rPr lang="en-GB" sz="2400" dirty="0">
                <a:solidFill>
                  <a:srgbClr val="085156"/>
                </a:solidFill>
              </a:rPr>
              <a:t>)</a:t>
            </a:r>
            <a:r>
              <a:rPr lang="bg-BG" sz="2400" dirty="0">
                <a:solidFill>
                  <a:srgbClr val="085156"/>
                </a:solidFill>
              </a:rPr>
              <a:t> за целите на оценката на потребителските храни.</a:t>
            </a:r>
            <a:r>
              <a:rPr lang="en-GB" sz="2400" dirty="0">
                <a:solidFill>
                  <a:srgbClr val="085156"/>
                </a:solidFill>
              </a:rPr>
              <a:t> </a:t>
            </a:r>
            <a:r>
              <a:rPr lang="bg-BG" sz="2400" dirty="0">
                <a:solidFill>
                  <a:srgbClr val="085156"/>
                </a:solidFill>
              </a:rPr>
              <a:t>Те обикновено са </a:t>
            </a:r>
            <a:r>
              <a:rPr lang="en-IE" sz="2400" dirty="0">
                <a:solidFill>
                  <a:srgbClr val="085156"/>
                </a:solidFill>
              </a:rPr>
              <a:t>‘</a:t>
            </a:r>
            <a:r>
              <a:rPr lang="bg-BG" sz="2400" dirty="0">
                <a:solidFill>
                  <a:srgbClr val="085156"/>
                </a:solidFill>
              </a:rPr>
              <a:t>групирани</a:t>
            </a:r>
            <a:r>
              <a:rPr lang="en-IE" sz="2400" dirty="0">
                <a:solidFill>
                  <a:srgbClr val="085156"/>
                </a:solidFill>
              </a:rPr>
              <a:t>’ </a:t>
            </a:r>
            <a:r>
              <a:rPr lang="bg-BG" sz="2400" dirty="0">
                <a:solidFill>
                  <a:srgbClr val="085156"/>
                </a:solidFill>
              </a:rPr>
              <a:t>и се оценяват по следния начин</a:t>
            </a:r>
            <a:r>
              <a:rPr lang="en-IE" sz="2400" dirty="0">
                <a:solidFill>
                  <a:srgbClr val="085156"/>
                </a:solidFill>
              </a:rPr>
              <a:t>: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A22D242-169C-49F0-A938-56A7DCFD0F3A}"/>
              </a:ext>
            </a:extLst>
          </p:cNvPr>
          <p:cNvSpPr txBox="1">
            <a:spLocks/>
          </p:cNvSpPr>
          <p:nvPr/>
        </p:nvSpPr>
        <p:spPr>
          <a:xfrm>
            <a:off x="921138" y="4734173"/>
            <a:ext cx="3309829" cy="1292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g-BG" sz="1200" b="1" dirty="0">
              <a:solidFill>
                <a:srgbClr val="CC9131"/>
              </a:solidFill>
            </a:endParaRPr>
          </a:p>
          <a:p>
            <a:pPr marL="0" indent="0">
              <a:buNone/>
            </a:pPr>
            <a:r>
              <a:rPr lang="bg-BG" b="1" dirty="0">
                <a:solidFill>
                  <a:srgbClr val="CC9131"/>
                </a:solidFill>
              </a:rPr>
              <a:t>ПРИЕМЛИВОСТ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102D30-70CF-4EF7-8850-05B8C57CAEC8}"/>
              </a:ext>
            </a:extLst>
          </p:cNvPr>
          <p:cNvSpPr txBox="1">
            <a:spLocks/>
          </p:cNvSpPr>
          <p:nvPr/>
        </p:nvSpPr>
        <p:spPr>
          <a:xfrm>
            <a:off x="4870335" y="4734174"/>
            <a:ext cx="3309829" cy="1292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g-BG" sz="1200" b="1" dirty="0">
              <a:solidFill>
                <a:srgbClr val="CC9131"/>
              </a:solidFill>
            </a:endParaRPr>
          </a:p>
          <a:p>
            <a:pPr marL="0" indent="0">
              <a:buNone/>
            </a:pPr>
            <a:r>
              <a:rPr lang="bg-BG" b="1" dirty="0">
                <a:solidFill>
                  <a:srgbClr val="CC9131"/>
                </a:solidFill>
              </a:rPr>
              <a:t>ВЪНШЕН ВИД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B2A5E4D-07A9-40C0-8CF5-4070F4B7B574}"/>
              </a:ext>
            </a:extLst>
          </p:cNvPr>
          <p:cNvSpPr txBox="1">
            <a:spLocks/>
          </p:cNvSpPr>
          <p:nvPr/>
        </p:nvSpPr>
        <p:spPr>
          <a:xfrm>
            <a:off x="8712180" y="4819670"/>
            <a:ext cx="3309829" cy="12929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bg-BG" sz="1200" b="1" dirty="0">
              <a:solidFill>
                <a:srgbClr val="CC9131"/>
              </a:solidFill>
            </a:endParaRPr>
          </a:p>
          <a:p>
            <a:pPr marL="0" indent="0">
              <a:buNone/>
            </a:pPr>
            <a:r>
              <a:rPr lang="bg-BG" b="1" dirty="0">
                <a:solidFill>
                  <a:srgbClr val="CC9131"/>
                </a:solidFill>
              </a:rPr>
              <a:t>ВКУС</a:t>
            </a:r>
            <a:endParaRPr lang="en-IE" b="1" dirty="0">
              <a:solidFill>
                <a:srgbClr val="CC9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606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2DF3-2528-41C7-9203-F5E5180E7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9103" y="694752"/>
            <a:ext cx="8857251" cy="1160989"/>
          </a:xfrm>
        </p:spPr>
        <p:txBody>
          <a:bodyPr/>
          <a:lstStyle/>
          <a:p>
            <a:r>
              <a:rPr lang="bg-BG" b="1" dirty="0"/>
              <a:t>Променливи на храната</a:t>
            </a:r>
            <a:r>
              <a:rPr lang="en-IE" b="1" dirty="0"/>
              <a:t>:	 </a:t>
            </a:r>
            <a:r>
              <a:rPr lang="bg-BG" b="1" dirty="0">
                <a:solidFill>
                  <a:srgbClr val="F5C05B"/>
                </a:solidFill>
              </a:rPr>
              <a:t>ПРИЕМЛИВОСТ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3BD49-281F-4CD9-A90E-6CF27565C3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9103" y="1255923"/>
            <a:ext cx="10968810" cy="4325707"/>
          </a:xfrm>
        </p:spPr>
        <p:txBody>
          <a:bodyPr/>
          <a:lstStyle/>
          <a:p>
            <a:r>
              <a:rPr lang="bg-BG" sz="2200" b="1" dirty="0" err="1">
                <a:solidFill>
                  <a:srgbClr val="CC9131"/>
                </a:solidFill>
              </a:rPr>
              <a:t>Палативност</a:t>
            </a:r>
            <a:r>
              <a:rPr lang="bg-BG" sz="2200" b="1" dirty="0">
                <a:solidFill>
                  <a:srgbClr val="CC9131"/>
                </a:solidFill>
              </a:rPr>
              <a:t>/приемливост се определя като</a:t>
            </a:r>
            <a:r>
              <a:rPr lang="en-IE" sz="2200" b="1" dirty="0">
                <a:solidFill>
                  <a:srgbClr val="CC9131"/>
                </a:solidFill>
              </a:rPr>
              <a:t>: ‘</a:t>
            </a:r>
            <a:r>
              <a:rPr lang="bg-BG" sz="2200" b="1" dirty="0">
                <a:solidFill>
                  <a:srgbClr val="CC9131"/>
                </a:solidFill>
              </a:rPr>
              <a:t>подходящ или приятен</a:t>
            </a:r>
            <a:r>
              <a:rPr lang="en-IE" sz="2200" b="1" i="1" dirty="0">
                <a:solidFill>
                  <a:srgbClr val="CC9131"/>
                </a:solidFill>
              </a:rPr>
              <a:t>, </a:t>
            </a:r>
            <a:r>
              <a:rPr lang="bg-BG" sz="2200" b="1" i="1" dirty="0">
                <a:solidFill>
                  <a:srgbClr val="CC9131"/>
                </a:solidFill>
              </a:rPr>
              <a:t>особено за чувството на вкус</a:t>
            </a:r>
            <a:r>
              <a:rPr lang="en-IE" sz="2200" b="1" i="1" dirty="0">
                <a:solidFill>
                  <a:srgbClr val="CC9131"/>
                </a:solidFill>
              </a:rPr>
              <a:t>’. </a:t>
            </a:r>
          </a:p>
          <a:p>
            <a:r>
              <a:rPr lang="bg-BG" sz="2200" dirty="0">
                <a:solidFill>
                  <a:srgbClr val="085156"/>
                </a:solidFill>
              </a:rPr>
              <a:t>В интересно проучване, готвачи от Нидерландия са интервюирани за най-успешните си ястия, за да се търсят </a:t>
            </a:r>
            <a:r>
              <a:rPr lang="en-GB" sz="2200" dirty="0">
                <a:solidFill>
                  <a:srgbClr val="085156"/>
                </a:solidFill>
              </a:rPr>
              <a:t>‘</a:t>
            </a:r>
            <a:r>
              <a:rPr lang="bg-BG" sz="2200" dirty="0">
                <a:solidFill>
                  <a:srgbClr val="085156"/>
                </a:solidFill>
              </a:rPr>
              <a:t>общи черти</a:t>
            </a:r>
            <a:r>
              <a:rPr lang="en-GB" sz="2200" dirty="0">
                <a:solidFill>
                  <a:srgbClr val="085156"/>
                </a:solidFill>
              </a:rPr>
              <a:t>’.  </a:t>
            </a:r>
            <a:r>
              <a:rPr lang="bg-BG" sz="2200" dirty="0">
                <a:solidFill>
                  <a:srgbClr val="085156"/>
                </a:solidFill>
              </a:rPr>
              <a:t>Бяха интервюирани 18 готвачи и анализирани 63 ястия.</a:t>
            </a:r>
            <a:r>
              <a:rPr lang="en-GB" sz="2200" dirty="0">
                <a:solidFill>
                  <a:srgbClr val="085156"/>
                </a:solidFill>
              </a:rPr>
              <a:t>   </a:t>
            </a:r>
            <a:r>
              <a:rPr lang="bg-BG" sz="2200" dirty="0">
                <a:solidFill>
                  <a:srgbClr val="085156"/>
                </a:solidFill>
              </a:rPr>
              <a:t>Открити са  шест характеристики на продукта, които присъстват в поне 80% от описаните ястия и се предполага, че вкусовите качества/</a:t>
            </a:r>
            <a:r>
              <a:rPr lang="bg-BG" sz="2200" dirty="0" err="1">
                <a:solidFill>
                  <a:srgbClr val="085156"/>
                </a:solidFill>
              </a:rPr>
              <a:t>палативността</a:t>
            </a:r>
            <a:r>
              <a:rPr lang="bg-BG" sz="2200" dirty="0">
                <a:solidFill>
                  <a:srgbClr val="085156"/>
                </a:solidFill>
              </a:rPr>
              <a:t> се определя от наличието на всеки от тези кулинарни фактори за успех </a:t>
            </a:r>
            <a:r>
              <a:rPr lang="en-GB" sz="2200" dirty="0">
                <a:solidFill>
                  <a:srgbClr val="085156"/>
                </a:solidFill>
              </a:rPr>
              <a:t>(</a:t>
            </a:r>
            <a:r>
              <a:rPr lang="bg-BG" sz="2200" dirty="0">
                <a:solidFill>
                  <a:srgbClr val="085156"/>
                </a:solidFill>
              </a:rPr>
              <a:t>КФУ/</a:t>
            </a:r>
            <a:r>
              <a:rPr lang="en-GB" sz="2200" dirty="0">
                <a:solidFill>
                  <a:srgbClr val="085156"/>
                </a:solidFill>
              </a:rPr>
              <a:t>CSFs). </a:t>
            </a:r>
          </a:p>
          <a:p>
            <a:pPr marL="514350" indent="-514350">
              <a:buAutoNum type="romanLcParenBoth"/>
            </a:pPr>
            <a:r>
              <a:rPr lang="bg-BG" sz="2200" dirty="0">
                <a:solidFill>
                  <a:srgbClr val="085156"/>
                </a:solidFill>
              </a:rPr>
              <a:t>Името и представянето отговарят на очакванията</a:t>
            </a:r>
            <a:r>
              <a:rPr lang="en-GB" sz="2200" dirty="0">
                <a:solidFill>
                  <a:srgbClr val="085156"/>
                </a:solidFill>
              </a:rPr>
              <a:t>;</a:t>
            </a:r>
          </a:p>
          <a:p>
            <a:pPr marL="514350" indent="-514350">
              <a:buAutoNum type="romanLcParenBoth"/>
            </a:pPr>
            <a:r>
              <a:rPr lang="bg-BG" sz="2200" dirty="0">
                <a:solidFill>
                  <a:srgbClr val="085156"/>
                </a:solidFill>
              </a:rPr>
              <a:t>Апетитна миризма, която пасва на храната</a:t>
            </a:r>
            <a:r>
              <a:rPr lang="en-GB" sz="2200" dirty="0">
                <a:solidFill>
                  <a:srgbClr val="085156"/>
                </a:solidFill>
              </a:rPr>
              <a:t>;</a:t>
            </a:r>
          </a:p>
          <a:p>
            <a:pPr marL="514350" indent="-514350">
              <a:buAutoNum type="romanLcParenBoth"/>
            </a:pP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bg-BG" sz="2200" dirty="0">
                <a:solidFill>
                  <a:srgbClr val="085156"/>
                </a:solidFill>
              </a:rPr>
              <a:t>добър баланс на вкусови компоненти по отношение на храната</a:t>
            </a:r>
            <a:r>
              <a:rPr lang="en-GB" sz="2200" dirty="0">
                <a:solidFill>
                  <a:srgbClr val="085156"/>
                </a:solidFill>
              </a:rPr>
              <a:t>;</a:t>
            </a:r>
          </a:p>
          <a:p>
            <a:pPr marL="514350" indent="-514350">
              <a:buAutoNum type="romanLcParenBoth"/>
            </a:pPr>
            <a:r>
              <a:rPr lang="bg-BG" sz="2200" dirty="0">
                <a:solidFill>
                  <a:srgbClr val="085156"/>
                </a:solidFill>
              </a:rPr>
              <a:t>Наличието на </a:t>
            </a:r>
            <a:r>
              <a:rPr lang="bg-BG" sz="2200" dirty="0" err="1">
                <a:solidFill>
                  <a:srgbClr val="085156"/>
                </a:solidFill>
              </a:rPr>
              <a:t>умами</a:t>
            </a:r>
            <a:r>
              <a:rPr lang="bg-BG" sz="2200" dirty="0">
                <a:solidFill>
                  <a:srgbClr val="085156"/>
                </a:solidFill>
              </a:rPr>
              <a:t> </a:t>
            </a:r>
            <a:r>
              <a:rPr lang="en-US" sz="2200" dirty="0">
                <a:solidFill>
                  <a:srgbClr val="085156"/>
                </a:solidFill>
              </a:rPr>
              <a:t>(</a:t>
            </a:r>
            <a:r>
              <a:rPr lang="bg-BG" sz="2200" dirty="0">
                <a:solidFill>
                  <a:srgbClr val="085156"/>
                </a:solidFill>
              </a:rPr>
              <a:t>японски вкус</a:t>
            </a:r>
            <a:r>
              <a:rPr lang="en-US" sz="2200" dirty="0">
                <a:solidFill>
                  <a:srgbClr val="085156"/>
                </a:solidFill>
              </a:rPr>
              <a:t>)</a:t>
            </a:r>
            <a:r>
              <a:rPr lang="bg-BG" sz="2200" dirty="0">
                <a:solidFill>
                  <a:srgbClr val="085156"/>
                </a:solidFill>
              </a:rPr>
              <a:t>, наричан още петият основен вкус</a:t>
            </a:r>
            <a:r>
              <a:rPr lang="en-GB" sz="2200" dirty="0">
                <a:solidFill>
                  <a:srgbClr val="085156"/>
                </a:solidFill>
              </a:rPr>
              <a:t>; </a:t>
            </a:r>
          </a:p>
          <a:p>
            <a:pPr marL="514350" indent="-514350">
              <a:buAutoNum type="romanLcParenBoth"/>
            </a:pPr>
            <a:r>
              <a:rPr lang="bg-BG" sz="2200" dirty="0">
                <a:solidFill>
                  <a:srgbClr val="085156"/>
                </a:solidFill>
              </a:rPr>
              <a:t>Усещането в устата на смес от твърди и меки текстури</a:t>
            </a:r>
            <a:r>
              <a:rPr lang="en-GB" sz="2200" dirty="0">
                <a:solidFill>
                  <a:srgbClr val="085156"/>
                </a:solidFill>
              </a:rPr>
              <a:t>; </a:t>
            </a:r>
            <a:r>
              <a:rPr lang="bg-BG" sz="2200" dirty="0">
                <a:solidFill>
                  <a:srgbClr val="085156"/>
                </a:solidFill>
              </a:rPr>
              <a:t>и</a:t>
            </a:r>
            <a:endParaRPr lang="en-GB" sz="2200" dirty="0">
              <a:solidFill>
                <a:srgbClr val="085156"/>
              </a:solidFill>
            </a:endParaRPr>
          </a:p>
          <a:p>
            <a:pPr marL="514350" indent="-514350">
              <a:buAutoNum type="romanLcParenBoth"/>
            </a:pPr>
            <a:r>
              <a:rPr lang="en-GB" sz="2200" dirty="0">
                <a:solidFill>
                  <a:srgbClr val="085156"/>
                </a:solidFill>
              </a:rPr>
              <a:t> </a:t>
            </a:r>
            <a:r>
              <a:rPr lang="bg-BG" sz="2200" dirty="0">
                <a:solidFill>
                  <a:srgbClr val="085156"/>
                </a:solidFill>
              </a:rPr>
              <a:t>голямо богатство/наситеност на вкусове</a:t>
            </a:r>
            <a:r>
              <a:rPr lang="en-GB" sz="2200" dirty="0">
                <a:solidFill>
                  <a:srgbClr val="085156"/>
                </a:solidFill>
              </a:rPr>
              <a:t>. </a:t>
            </a:r>
            <a:endParaRPr lang="en-IE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938D1-F85A-497F-89A5-6F9E0FE289FA}"/>
              </a:ext>
            </a:extLst>
          </p:cNvPr>
          <p:cNvSpPr txBox="1"/>
          <p:nvPr/>
        </p:nvSpPr>
        <p:spPr>
          <a:xfrm>
            <a:off x="5679440" y="5934670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The formulation and evaluation of culinary success factors (CSFs) that determine the palatability of food - </a:t>
            </a:r>
            <a:r>
              <a:rPr lang="en-GB" sz="1400" dirty="0" err="1">
                <a:hlinkClick r:id="rId2"/>
              </a:rPr>
              <a:t>Klosse</a:t>
            </a:r>
            <a:r>
              <a:rPr lang="en-GB" sz="1400" dirty="0">
                <a:hlinkClick r:id="rId2"/>
              </a:rPr>
              <a:t> - 2004 - Food Service Technology - Wiley Online Library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1805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F265E-B80B-4E00-9839-173795577C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84955" y="3113315"/>
            <a:ext cx="8474187" cy="305888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bg-BG" sz="4800" b="1" dirty="0">
                <a:solidFill>
                  <a:srgbClr val="F5C05B"/>
                </a:solidFill>
              </a:rPr>
              <a:t>Част</a:t>
            </a:r>
            <a:r>
              <a:rPr lang="en-US" sz="4800" b="1" dirty="0">
                <a:solidFill>
                  <a:srgbClr val="F5C05B"/>
                </a:solidFill>
              </a:rPr>
              <a:t> 1: </a:t>
            </a:r>
            <a:r>
              <a:rPr lang="bg-BG" sz="4800" b="1" dirty="0">
                <a:solidFill>
                  <a:srgbClr val="F5C05B"/>
                </a:solidFill>
              </a:rPr>
              <a:t>Промяна отношението на потребителите към храната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5C05B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48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327CE-0941-4C04-B1AF-212E7A522CDC}"/>
              </a:ext>
            </a:extLst>
          </p:cNvPr>
          <p:cNvSpPr txBox="1"/>
          <p:nvPr/>
        </p:nvSpPr>
        <p:spPr>
          <a:xfrm>
            <a:off x="9439275" y="31646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06F70"/>
                </a:solidFill>
              </a:rPr>
              <a:t>MO</a:t>
            </a:r>
            <a:r>
              <a:rPr lang="bg-BG" sz="3600" b="1" dirty="0">
                <a:solidFill>
                  <a:srgbClr val="406F70"/>
                </a:solidFill>
              </a:rPr>
              <a:t>ДУЛ</a:t>
            </a:r>
            <a:r>
              <a:rPr lang="en-US" sz="3600" b="1" dirty="0">
                <a:solidFill>
                  <a:srgbClr val="406F70"/>
                </a:solidFill>
              </a:rPr>
              <a:t> 1</a:t>
            </a:r>
            <a:endParaRPr lang="en-IE" sz="36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34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B2DF3-2528-41C7-9203-F5E5180E7D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980" y="618674"/>
            <a:ext cx="8857251" cy="1160989"/>
          </a:xfrm>
        </p:spPr>
        <p:txBody>
          <a:bodyPr/>
          <a:lstStyle/>
          <a:p>
            <a:r>
              <a:rPr lang="bg-BG" b="1" dirty="0"/>
              <a:t>Променливи на храната</a:t>
            </a:r>
            <a:r>
              <a:rPr lang="en-IE" b="1" dirty="0"/>
              <a:t>:	 </a:t>
            </a:r>
            <a:r>
              <a:rPr lang="bg-BG" b="1" dirty="0">
                <a:solidFill>
                  <a:srgbClr val="F5C05B"/>
                </a:solidFill>
              </a:rPr>
              <a:t>ПРИЕМЛИВОСТ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3BD49-281F-4CD9-A90E-6CF27565C3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1003" y="1410160"/>
            <a:ext cx="10968810" cy="4432456"/>
          </a:xfrm>
        </p:spPr>
        <p:txBody>
          <a:bodyPr/>
          <a:lstStyle/>
          <a:p>
            <a:r>
              <a:rPr lang="bg-BG" sz="2250" dirty="0">
                <a:solidFill>
                  <a:srgbClr val="085156"/>
                </a:solidFill>
              </a:rPr>
              <a:t>Докато изработвате и проектирате менюто си, оценяването на вкусовите качества може да бъде разделено на две широки нива</a:t>
            </a:r>
            <a:r>
              <a:rPr lang="en-IE" sz="2250" dirty="0">
                <a:solidFill>
                  <a:srgbClr val="085156"/>
                </a:solidFill>
              </a:rPr>
              <a:t>: </a:t>
            </a:r>
          </a:p>
          <a:p>
            <a:pPr lvl="0"/>
            <a:endParaRPr lang="en-IE" sz="1050" dirty="0"/>
          </a:p>
          <a:p>
            <a:pPr lvl="0"/>
            <a:endParaRPr lang="en-IE" sz="2250" dirty="0"/>
          </a:p>
          <a:p>
            <a:r>
              <a:rPr lang="en-IE" sz="2250" dirty="0"/>
              <a:t> </a:t>
            </a:r>
          </a:p>
          <a:p>
            <a:r>
              <a:rPr lang="en-IE" dirty="0">
                <a:solidFill>
                  <a:srgbClr val="085156"/>
                </a:solidFill>
              </a:rPr>
              <a:t> </a:t>
            </a:r>
          </a:p>
          <a:p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223BB7-0D4E-4F60-BC3A-3A98E98F9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060420"/>
              </p:ext>
            </p:extLst>
          </p:nvPr>
        </p:nvGraphicFramePr>
        <p:xfrm>
          <a:off x="802640" y="2276299"/>
          <a:ext cx="1080975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9893">
                  <a:extLst>
                    <a:ext uri="{9D8B030D-6E8A-4147-A177-3AD203B41FA5}">
                      <a16:colId xmlns:a16="http://schemas.microsoft.com/office/drawing/2014/main" val="3425758224"/>
                    </a:ext>
                  </a:extLst>
                </a:gridCol>
                <a:gridCol w="5609864">
                  <a:extLst>
                    <a:ext uri="{9D8B030D-6E8A-4147-A177-3AD203B41FA5}">
                      <a16:colId xmlns:a16="http://schemas.microsoft.com/office/drawing/2014/main" val="432480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CC9131"/>
                          </a:solidFill>
                        </a:rPr>
                        <a:t>    </a:t>
                      </a:r>
                      <a:endParaRPr lang="en-I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2927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BECF3BB-F994-4FC6-A322-54B771DB2095}"/>
              </a:ext>
            </a:extLst>
          </p:cNvPr>
          <p:cNvSpPr txBox="1"/>
          <p:nvPr/>
        </p:nvSpPr>
        <p:spPr>
          <a:xfrm>
            <a:off x="440980" y="2104899"/>
            <a:ext cx="6214413" cy="4224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bg-BG" sz="2250" b="1" dirty="0">
                <a:solidFill>
                  <a:srgbClr val="CC9131"/>
                </a:solidFill>
              </a:rPr>
              <a:t>Ефективни методи</a:t>
            </a:r>
            <a:endParaRPr lang="en-IE" sz="2250" b="1" dirty="0">
              <a:solidFill>
                <a:srgbClr val="CC9131"/>
              </a:solidFill>
            </a:endParaRPr>
          </a:p>
          <a:p>
            <a:pPr marL="0" indent="0">
              <a:buNone/>
            </a:pPr>
            <a:r>
              <a:rPr lang="bg-BG" sz="2250" b="1" dirty="0">
                <a:solidFill>
                  <a:srgbClr val="406F70"/>
                </a:solidFill>
              </a:rPr>
              <a:t>Събиране заедно целева група от вашия потребител</a:t>
            </a:r>
            <a:r>
              <a:rPr lang="en-IE" sz="2250" b="1" dirty="0">
                <a:solidFill>
                  <a:srgbClr val="406F70"/>
                </a:solidFill>
              </a:rPr>
              <a:t> </a:t>
            </a:r>
            <a:r>
              <a:rPr lang="bg-BG" sz="2250" dirty="0">
                <a:solidFill>
                  <a:srgbClr val="085156"/>
                </a:solidFill>
              </a:rPr>
              <a:t>за отговор на въпроси като</a:t>
            </a:r>
            <a:r>
              <a:rPr lang="en-IE" sz="2250" dirty="0">
                <a:solidFill>
                  <a:srgbClr val="085156"/>
                </a:solidFill>
              </a:rPr>
              <a:t>:</a:t>
            </a:r>
          </a:p>
          <a:p>
            <a:pPr marL="0" indent="0">
              <a:buNone/>
            </a:pPr>
            <a:endParaRPr lang="en-IE" sz="1050" dirty="0">
              <a:solidFill>
                <a:srgbClr val="08515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50" i="1" dirty="0">
                <a:solidFill>
                  <a:srgbClr val="085156"/>
                </a:solidFill>
              </a:rPr>
              <a:t>Кое ястие/продукт предпочитате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50" i="1" dirty="0">
                <a:solidFill>
                  <a:srgbClr val="085156"/>
                </a:solidFill>
              </a:rPr>
              <a:t>Кое ястие/продукт харесвате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50" i="1" dirty="0">
                <a:solidFill>
                  <a:srgbClr val="085156"/>
                </a:solidFill>
              </a:rPr>
              <a:t>Колко харесвате това ястие/продукт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250" i="1" dirty="0">
                <a:solidFill>
                  <a:srgbClr val="085156"/>
                </a:solidFill>
              </a:rPr>
              <a:t>Колко често бихте купували/използвали този продукт</a:t>
            </a:r>
            <a:r>
              <a:rPr lang="en-IE" sz="2250" i="1" dirty="0">
                <a:solidFill>
                  <a:srgbClr val="085156"/>
                </a:solidFill>
              </a:rPr>
              <a:t>?</a:t>
            </a:r>
          </a:p>
          <a:p>
            <a:pPr lvl="0"/>
            <a:endParaRPr lang="en-IE" sz="1050" dirty="0">
              <a:solidFill>
                <a:srgbClr val="085156"/>
              </a:solidFill>
            </a:endParaRPr>
          </a:p>
          <a:p>
            <a:r>
              <a:rPr lang="bg-BG" sz="2250" dirty="0">
                <a:solidFill>
                  <a:srgbClr val="085156"/>
                </a:solidFill>
              </a:rPr>
              <a:t>Ефективните методи изискват много по-голяма група, отколкото аналитичните методи</a:t>
            </a:r>
            <a:r>
              <a:rPr lang="en-IE" sz="2250" dirty="0">
                <a:solidFill>
                  <a:srgbClr val="085156"/>
                </a:solidFill>
              </a:rPr>
              <a:t>,</a:t>
            </a:r>
            <a:r>
              <a:rPr lang="bg-BG" sz="2250" dirty="0">
                <a:solidFill>
                  <a:srgbClr val="085156"/>
                </a:solidFill>
              </a:rPr>
              <a:t> за да се даде по-голяма увереност в </a:t>
            </a:r>
            <a:r>
              <a:rPr lang="en-IE" sz="2250" dirty="0">
                <a:solidFill>
                  <a:srgbClr val="085156"/>
                </a:solidFill>
              </a:rPr>
              <a:t> </a:t>
            </a:r>
            <a:r>
              <a:rPr lang="bg-BG" sz="2250" dirty="0">
                <a:solidFill>
                  <a:srgbClr val="085156"/>
                </a:solidFill>
              </a:rPr>
              <a:t>резултатите</a:t>
            </a:r>
            <a:r>
              <a:rPr lang="en-IE" sz="2250" dirty="0">
                <a:solidFill>
                  <a:srgbClr val="085156"/>
                </a:solidFill>
              </a:rPr>
              <a:t>. </a:t>
            </a:r>
          </a:p>
        </p:txBody>
      </p:sp>
      <p:pic>
        <p:nvPicPr>
          <p:cNvPr id="15" name="Picture 14" descr="A picture containing person, different, several&#10;&#10;Description automatically generated">
            <a:extLst>
              <a:ext uri="{FF2B5EF4-FFF2-40B4-BE49-F238E27FC236}">
                <a16:creationId xmlns:a16="http://schemas.microsoft.com/office/drawing/2014/main" id="{F13497BD-868D-49E7-BF2F-2FFC457671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2688" y="3005146"/>
            <a:ext cx="4628332" cy="3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6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7C14A-3260-4079-8FA3-3380A20A53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3373" y="652821"/>
            <a:ext cx="9345039" cy="1160989"/>
          </a:xfrm>
        </p:spPr>
        <p:txBody>
          <a:bodyPr/>
          <a:lstStyle/>
          <a:p>
            <a:r>
              <a:rPr lang="bg-BG" b="1" dirty="0"/>
              <a:t>Променливи на храната</a:t>
            </a:r>
            <a:r>
              <a:rPr lang="en-IE" b="1" dirty="0"/>
              <a:t>:	 </a:t>
            </a:r>
            <a:r>
              <a:rPr lang="bg-BG" b="1" dirty="0">
                <a:solidFill>
                  <a:srgbClr val="F5C05B"/>
                </a:solidFill>
              </a:rPr>
              <a:t>ПРИЕМЛИВОСТ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E033B-AB50-40DB-BB13-268635F1B5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945" y="1813810"/>
            <a:ext cx="10968810" cy="4524375"/>
          </a:xfrm>
        </p:spPr>
        <p:txBody>
          <a:bodyPr/>
          <a:lstStyle/>
          <a:p>
            <a:endParaRPr lang="en-IE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dirty="0">
              <a:solidFill>
                <a:srgbClr val="085156"/>
              </a:solidFill>
            </a:endParaRPr>
          </a:p>
          <a:p>
            <a:endParaRPr lang="en-IE" u="sng" dirty="0">
              <a:solidFill>
                <a:srgbClr val="08515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IE" dirty="0">
              <a:solidFill>
                <a:srgbClr val="085156"/>
              </a:solidFill>
            </a:endParaRPr>
          </a:p>
          <a:p>
            <a:pPr lvl="0"/>
            <a:endParaRPr lang="en-IE" sz="1200" dirty="0">
              <a:solidFill>
                <a:srgbClr val="085156"/>
              </a:solidFill>
            </a:endParaRPr>
          </a:p>
          <a:p>
            <a:endParaRPr lang="en-I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8EC786-74FF-4F94-8782-405162EAF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56896"/>
              </p:ext>
            </p:extLst>
          </p:nvPr>
        </p:nvGraphicFramePr>
        <p:xfrm>
          <a:off x="754258" y="3261223"/>
          <a:ext cx="10472965" cy="420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5153">
                  <a:extLst>
                    <a:ext uri="{9D8B030D-6E8A-4147-A177-3AD203B41FA5}">
                      <a16:colId xmlns:a16="http://schemas.microsoft.com/office/drawing/2014/main" val="736128984"/>
                    </a:ext>
                  </a:extLst>
                </a:gridCol>
                <a:gridCol w="5257812">
                  <a:extLst>
                    <a:ext uri="{9D8B030D-6E8A-4147-A177-3AD203B41FA5}">
                      <a16:colId xmlns:a16="http://schemas.microsoft.com/office/drawing/2014/main" val="3589536091"/>
                    </a:ext>
                  </a:extLst>
                </a:gridCol>
              </a:tblGrid>
              <a:tr h="4204024">
                <a:tc>
                  <a:txBody>
                    <a:bodyPr/>
                    <a:lstStyle/>
                    <a:p>
                      <a:pPr lvl="0"/>
                      <a:r>
                        <a:rPr lang="bg-BG" sz="2400" b="1" dirty="0">
                          <a:solidFill>
                            <a:srgbClr val="F5C05B"/>
                          </a:solidFill>
                        </a:rPr>
                        <a:t>Дискриминационни</a:t>
                      </a:r>
                      <a:r>
                        <a:rPr lang="bg-BG" sz="2400" b="1" baseline="0" dirty="0">
                          <a:solidFill>
                            <a:srgbClr val="F5C05B"/>
                          </a:solidFill>
                        </a:rPr>
                        <a:t> тестове</a:t>
                      </a:r>
                      <a:r>
                        <a:rPr lang="en-IE" sz="2400" b="1" dirty="0">
                          <a:solidFill>
                            <a:srgbClr val="F5C05B"/>
                          </a:solidFill>
                        </a:rPr>
                        <a:t> </a:t>
                      </a: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могат</a:t>
                      </a:r>
                      <a:r>
                        <a:rPr lang="bg-BG" sz="2100" b="0" baseline="0" dirty="0">
                          <a:solidFill>
                            <a:srgbClr val="085156"/>
                          </a:solidFill>
                        </a:rPr>
                        <a:t> да се използват, за да се определи дали ястия/продукти се различават един от друг</a:t>
                      </a:r>
                      <a:endParaRPr lang="en-IE" sz="2100" b="0" dirty="0">
                        <a:solidFill>
                          <a:srgbClr val="085156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Ако</a:t>
                      </a:r>
                      <a:r>
                        <a:rPr lang="bg-BG" sz="2100" b="0" baseline="0" dirty="0">
                          <a:solidFill>
                            <a:srgbClr val="085156"/>
                          </a:solidFill>
                        </a:rPr>
                        <a:t> дадена характеристика 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(</a:t>
                      </a: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хрупкавост, мекота, точка на топене и т.н.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) </a:t>
                      </a: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е различна при пробите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,</a:t>
                      </a: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 или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Ако</a:t>
                      </a:r>
                      <a:r>
                        <a:rPr lang="bg-BG" sz="2100" b="0" baseline="0" dirty="0">
                          <a:solidFill>
                            <a:srgbClr val="085156"/>
                          </a:solidFill>
                        </a:rPr>
                        <a:t> един продукт има повече от избрани характеристики, отколкото други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.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en-IE" sz="2100" b="0" dirty="0">
                        <a:solidFill>
                          <a:srgbClr val="085156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IE" dirty="0">
                        <a:solidFill>
                          <a:srgbClr val="085156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08000" indent="0"/>
                      <a:r>
                        <a:rPr lang="bg-BG" sz="2400" b="1" dirty="0">
                          <a:solidFill>
                            <a:srgbClr val="F5C05B"/>
                          </a:solidFill>
                        </a:rPr>
                        <a:t>Дескриптивни</a:t>
                      </a:r>
                      <a:r>
                        <a:rPr lang="bg-BG" sz="2400" b="1" baseline="0" dirty="0">
                          <a:solidFill>
                            <a:srgbClr val="F5C05B"/>
                          </a:solidFill>
                        </a:rPr>
                        <a:t> методи</a:t>
                      </a:r>
                      <a:r>
                        <a:rPr lang="en-IE" sz="2400" b="1" dirty="0">
                          <a:solidFill>
                            <a:srgbClr val="F5C05B"/>
                          </a:solidFill>
                        </a:rPr>
                        <a:t> </a:t>
                      </a: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се</a:t>
                      </a:r>
                      <a:r>
                        <a:rPr lang="bg-BG" sz="2100" b="0" baseline="0" dirty="0">
                          <a:solidFill>
                            <a:srgbClr val="085156"/>
                          </a:solidFill>
                        </a:rPr>
                        <a:t> използват за предоставяне на по-изчерпателни профили на продукт, като се иска от експертите да идентифицират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: </a:t>
                      </a:r>
                    </a:p>
                    <a:p>
                      <a:pPr marL="108000" indent="-342900">
                        <a:buFont typeface="Arial" panose="020B0604020202020204" pitchFamily="34" charset="0"/>
                        <a:buChar char="•"/>
                      </a:pPr>
                      <a:r>
                        <a:rPr lang="bg-BG" sz="2100" b="0" u="sng" dirty="0">
                          <a:solidFill>
                            <a:srgbClr val="085156"/>
                          </a:solidFill>
                        </a:rPr>
                        <a:t>Различни</a:t>
                      </a:r>
                      <a:r>
                        <a:rPr lang="bg-BG" sz="2100" b="0" u="sng" baseline="0" dirty="0">
                          <a:solidFill>
                            <a:srgbClr val="085156"/>
                          </a:solidFill>
                        </a:rPr>
                        <a:t> характеристики</a:t>
                      </a: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 в продукта и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 </a:t>
                      </a:r>
                    </a:p>
                    <a:p>
                      <a:pPr marL="108000" indent="-342900">
                        <a:buFont typeface="Arial" panose="020B0604020202020204" pitchFamily="34" charset="0"/>
                        <a:buChar char="•"/>
                      </a:pPr>
                      <a:r>
                        <a:rPr lang="bg-BG" sz="2100" b="0" u="sng" dirty="0">
                          <a:solidFill>
                            <a:srgbClr val="085156"/>
                          </a:solidFill>
                        </a:rPr>
                        <a:t>Определят количествено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bg-BG" sz="2100" b="0" u="none" dirty="0">
                          <a:solidFill>
                            <a:srgbClr val="085156"/>
                          </a:solidFill>
                        </a:rPr>
                        <a:t>      </a:t>
                      </a:r>
                      <a:r>
                        <a:rPr lang="bg-BG" sz="2100" b="0" u="sng" dirty="0">
                          <a:solidFill>
                            <a:srgbClr val="085156"/>
                          </a:solidFill>
                        </a:rPr>
                        <a:t>характеристиките</a:t>
                      </a:r>
                      <a:r>
                        <a:rPr lang="en-IE" sz="2100" b="0" u="sng" dirty="0">
                          <a:solidFill>
                            <a:srgbClr val="085156"/>
                          </a:solidFill>
                        </a:rPr>
                        <a:t>. </a:t>
                      </a:r>
                    </a:p>
                    <a:p>
                      <a:pPr marL="108000"/>
                      <a:endParaRPr lang="en-IE" sz="1100" b="0" u="sng" dirty="0">
                        <a:solidFill>
                          <a:srgbClr val="085156"/>
                        </a:solidFill>
                      </a:endParaRPr>
                    </a:p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100" b="0" dirty="0">
                          <a:solidFill>
                            <a:srgbClr val="085156"/>
                          </a:solidFill>
                        </a:rPr>
                        <a:t>По-добри</a:t>
                      </a:r>
                      <a:r>
                        <a:rPr lang="bg-BG" sz="2100" b="0" baseline="0" dirty="0">
                          <a:solidFill>
                            <a:srgbClr val="085156"/>
                          </a:solidFill>
                        </a:rPr>
                        <a:t> резултати се получават от обучени експерти по вкусовете</a:t>
                      </a:r>
                      <a:r>
                        <a:rPr lang="en-IE" sz="2100" b="0" dirty="0">
                          <a:solidFill>
                            <a:srgbClr val="085156"/>
                          </a:solidFill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51522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11E2C0-A49F-4BCE-BA23-05244099615C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5990740" y="3261223"/>
            <a:ext cx="24470" cy="2489582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067CEF5-1B43-4591-8869-7AECF9AB3556}"/>
              </a:ext>
            </a:extLst>
          </p:cNvPr>
          <p:cNvSpPr txBox="1"/>
          <p:nvPr/>
        </p:nvSpPr>
        <p:spPr>
          <a:xfrm>
            <a:off x="611595" y="1937352"/>
            <a:ext cx="10968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CC9131"/>
                </a:solidFill>
              </a:rPr>
              <a:t>2.  </a:t>
            </a:r>
            <a:r>
              <a:rPr lang="bg-BG" sz="2400" b="1" dirty="0">
                <a:solidFill>
                  <a:srgbClr val="CC9131"/>
                </a:solidFill>
              </a:rPr>
              <a:t>Аналитични методи</a:t>
            </a:r>
            <a:endParaRPr lang="en-IE" sz="2400" b="1" dirty="0">
              <a:solidFill>
                <a:srgbClr val="CC9131"/>
              </a:solidFill>
            </a:endParaRPr>
          </a:p>
          <a:p>
            <a:pPr marL="355600" indent="0"/>
            <a:r>
              <a:rPr lang="bg-BG" sz="2400" b="1" dirty="0">
                <a:solidFill>
                  <a:srgbClr val="406F70"/>
                </a:solidFill>
              </a:rPr>
              <a:t>Аналитичните методи</a:t>
            </a:r>
            <a:r>
              <a:rPr lang="en-IE" sz="2400" b="1" dirty="0">
                <a:solidFill>
                  <a:srgbClr val="406F70"/>
                </a:solidFill>
              </a:rPr>
              <a:t> </a:t>
            </a:r>
            <a:r>
              <a:rPr lang="bg-BG" sz="2400" dirty="0">
                <a:solidFill>
                  <a:srgbClr val="085156"/>
                </a:solidFill>
              </a:rPr>
              <a:t>за сензорна оценка са най-често дискриминационни и/или дескриптивни методи</a:t>
            </a:r>
            <a:r>
              <a:rPr lang="en-IE" sz="2400" dirty="0">
                <a:solidFill>
                  <a:srgbClr val="085156"/>
                </a:solidFill>
              </a:rPr>
              <a:t>.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239722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77EDC6-75F9-4E17-99AB-1CA9A86526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7299" y="589759"/>
            <a:ext cx="8857251" cy="1160989"/>
          </a:xfrm>
        </p:spPr>
        <p:txBody>
          <a:bodyPr/>
          <a:lstStyle/>
          <a:p>
            <a:r>
              <a:rPr lang="bg-BG" b="1" dirty="0"/>
              <a:t>Променливи на храната</a:t>
            </a:r>
            <a:r>
              <a:rPr lang="en-IE" b="1" dirty="0"/>
              <a:t>: 	</a:t>
            </a:r>
            <a:r>
              <a:rPr lang="bg-BG" b="1" dirty="0">
                <a:solidFill>
                  <a:srgbClr val="F5C05B"/>
                </a:solidFill>
              </a:rPr>
              <a:t>ВЪНШЕН ВИД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93FEB-522E-4E62-8470-3D657DC8DD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7300" y="1291711"/>
            <a:ext cx="7647976" cy="4661414"/>
          </a:xfrm>
        </p:spPr>
        <p:txBody>
          <a:bodyPr/>
          <a:lstStyle/>
          <a:p>
            <a:pPr algn="just"/>
            <a:r>
              <a:rPr lang="bg-BG" dirty="0">
                <a:solidFill>
                  <a:srgbClr val="406F70"/>
                </a:solidFill>
              </a:rPr>
              <a:t>Храносмилането започва от очите. Външният вид на храната подготвя устата за влизащата храна</a:t>
            </a:r>
            <a:r>
              <a:rPr lang="en-GB" dirty="0">
                <a:solidFill>
                  <a:srgbClr val="406F70"/>
                </a:solidFill>
              </a:rPr>
              <a:t> (</a:t>
            </a:r>
            <a:r>
              <a:rPr lang="bg-BG" dirty="0">
                <a:solidFill>
                  <a:srgbClr val="406F70"/>
                </a:solidFill>
              </a:rPr>
              <a:t>ефект на изплакване на устата</a:t>
            </a:r>
            <a:r>
              <a:rPr lang="en-GB" dirty="0">
                <a:solidFill>
                  <a:srgbClr val="406F70"/>
                </a:solidFill>
              </a:rPr>
              <a:t>). </a:t>
            </a:r>
            <a:r>
              <a:rPr lang="bg-BG" dirty="0">
                <a:solidFill>
                  <a:srgbClr val="406F70"/>
                </a:solidFill>
              </a:rPr>
              <a:t>Техническото описание</a:t>
            </a:r>
            <a:r>
              <a:rPr lang="en-GB" dirty="0">
                <a:solidFill>
                  <a:srgbClr val="406F70"/>
                </a:solidFill>
              </a:rPr>
              <a:t>…..</a:t>
            </a:r>
          </a:p>
          <a:p>
            <a:pPr algn="just"/>
            <a:r>
              <a:rPr lang="en-IE" i="1" dirty="0">
                <a:solidFill>
                  <a:srgbClr val="406F70"/>
                </a:solidFill>
              </a:rPr>
              <a:t>F</a:t>
            </a:r>
            <a:r>
              <a:rPr lang="bg-BG" i="1" dirty="0">
                <a:solidFill>
                  <a:srgbClr val="406F70"/>
                </a:solidFill>
              </a:rPr>
              <a:t>Външният вид на храната, определян най-вече от цвета на повърхността е първото усещане, което потребителят възприема и използва като способ за </a:t>
            </a:r>
            <a:r>
              <a:rPr lang="bg-BG" b="1" i="1" dirty="0">
                <a:solidFill>
                  <a:srgbClr val="406F70"/>
                </a:solidFill>
              </a:rPr>
              <a:t>приемане или отхвърляне на храна</a:t>
            </a:r>
            <a:r>
              <a:rPr lang="en-IE" b="1" dirty="0">
                <a:solidFill>
                  <a:srgbClr val="406F70"/>
                </a:solidFill>
              </a:rPr>
              <a:t> </a:t>
            </a:r>
            <a:r>
              <a:rPr lang="en-IE" dirty="0">
                <a:solidFill>
                  <a:srgbClr val="406F70"/>
                </a:solidFill>
              </a:rPr>
              <a:t>(</a:t>
            </a:r>
            <a:r>
              <a:rPr lang="bg-BG" dirty="0">
                <a:solidFill>
                  <a:srgbClr val="406F70"/>
                </a:solidFill>
              </a:rPr>
              <a:t>Леон и Ко.</a:t>
            </a:r>
            <a:r>
              <a:rPr lang="en-IE" dirty="0">
                <a:solidFill>
                  <a:srgbClr val="406F70"/>
                </a:solidFill>
              </a:rPr>
              <a:t>, 2006)</a:t>
            </a:r>
          </a:p>
          <a:p>
            <a:endParaRPr lang="en-IE" sz="500" b="1" dirty="0">
              <a:solidFill>
                <a:srgbClr val="406F70"/>
              </a:solidFill>
            </a:endParaRPr>
          </a:p>
          <a:p>
            <a:pPr algn="just"/>
            <a:r>
              <a:rPr lang="bg-BG" dirty="0">
                <a:solidFill>
                  <a:srgbClr val="406F70"/>
                </a:solidFill>
              </a:rPr>
              <a:t>Тестовете за външен вид разглеждат визуалното възприемане на храната, което включва цвят, размер, форма, прозрачност, </a:t>
            </a:r>
            <a:r>
              <a:rPr lang="bg-BG" dirty="0" err="1">
                <a:solidFill>
                  <a:srgbClr val="406F70"/>
                </a:solidFill>
              </a:rPr>
              <a:t>матовост</a:t>
            </a:r>
            <a:r>
              <a:rPr lang="bg-BG" dirty="0">
                <a:solidFill>
                  <a:srgbClr val="406F70"/>
                </a:solidFill>
              </a:rPr>
              <a:t> и блясък</a:t>
            </a:r>
            <a:r>
              <a:rPr lang="en-IE" dirty="0">
                <a:solidFill>
                  <a:srgbClr val="406F70"/>
                </a:solidFill>
              </a:rPr>
              <a:t>. </a:t>
            </a:r>
            <a:endParaRPr lang="en-IE" sz="1200" dirty="0">
              <a:solidFill>
                <a:srgbClr val="406F70"/>
              </a:solidFill>
            </a:endParaRPr>
          </a:p>
          <a:p>
            <a:pPr algn="just"/>
            <a:r>
              <a:rPr lang="bg-BG" dirty="0">
                <a:solidFill>
                  <a:srgbClr val="406F70"/>
                </a:solidFill>
              </a:rPr>
              <a:t>Външният вид и цвета се обясняват лесно с плодове. При узрял плод цветът се обогатява или обратното, когато храната се разваля или застоява цветът се губи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</p:txBody>
      </p:sp>
      <p:pic>
        <p:nvPicPr>
          <p:cNvPr id="5" name="Picture 4" descr="Strawberry close-up">
            <a:extLst>
              <a:ext uri="{FF2B5EF4-FFF2-40B4-BE49-F238E27FC236}">
                <a16:creationId xmlns:a16="http://schemas.microsoft.com/office/drawing/2014/main" id="{40F33E5C-B1EC-4253-9F51-B84B2CA55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13" y="2820900"/>
            <a:ext cx="4020149" cy="267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trawberry close-up">
            <a:extLst>
              <a:ext uri="{FF2B5EF4-FFF2-40B4-BE49-F238E27FC236}">
                <a16:creationId xmlns:a16="http://schemas.microsoft.com/office/drawing/2014/main" id="{DCF75E22-12E8-4864-B995-05D5DAB8C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413" y="2963775"/>
            <a:ext cx="4020149" cy="2679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42671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2A6083-CA28-49C5-BC34-9FC7B5F52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091" y="4209247"/>
            <a:ext cx="4077324" cy="1912390"/>
          </a:xfrm>
        </p:spPr>
        <p:txBody>
          <a:bodyPr/>
          <a:lstStyle/>
          <a:p>
            <a:pPr algn="ctr"/>
            <a:r>
              <a:rPr lang="bg-BG" b="1" dirty="0">
                <a:solidFill>
                  <a:srgbClr val="085156"/>
                </a:solidFill>
              </a:rPr>
              <a:t>ВИЗУАЛНО</a:t>
            </a:r>
            <a:r>
              <a:rPr lang="en-IE" b="1" dirty="0">
                <a:solidFill>
                  <a:srgbClr val="085156"/>
                </a:solidFill>
              </a:rPr>
              <a:t> &amp; </a:t>
            </a:r>
            <a:r>
              <a:rPr lang="bg-BG" b="1" dirty="0">
                <a:solidFill>
                  <a:srgbClr val="085156"/>
                </a:solidFill>
              </a:rPr>
              <a:t>ОБОНЯТЕЛНО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8BBD6-66EA-4C80-A92E-19AE7AF2B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bg-BG" b="1" dirty="0">
                <a:solidFill>
                  <a:srgbClr val="085156"/>
                </a:solidFill>
              </a:rPr>
              <a:t>КОЕ ОТ ТЯХ ЩЕ ИЗБЕРЕТЕ</a:t>
            </a:r>
            <a:r>
              <a:rPr lang="en-IE" b="1" dirty="0">
                <a:solidFill>
                  <a:srgbClr val="085156"/>
                </a:solidFill>
              </a:rPr>
              <a:t>?</a:t>
            </a:r>
          </a:p>
          <a:p>
            <a:pPr algn="ctr"/>
            <a:r>
              <a:rPr lang="bg-BG" dirty="0">
                <a:solidFill>
                  <a:srgbClr val="406F70"/>
                </a:solidFill>
              </a:rPr>
              <a:t>Зрителното възприятие или обонятелните сигнали </a:t>
            </a:r>
            <a:r>
              <a:rPr lang="en-IE" dirty="0">
                <a:solidFill>
                  <a:srgbClr val="406F70"/>
                </a:solidFill>
              </a:rPr>
              <a:t> (</a:t>
            </a:r>
            <a:r>
              <a:rPr lang="bg-BG" dirty="0">
                <a:solidFill>
                  <a:srgbClr val="406F70"/>
                </a:solidFill>
              </a:rPr>
              <a:t>миризмата</a:t>
            </a:r>
            <a:r>
              <a:rPr lang="en-IE" dirty="0">
                <a:solidFill>
                  <a:srgbClr val="406F70"/>
                </a:solidFill>
              </a:rPr>
              <a:t>)</a:t>
            </a:r>
            <a:r>
              <a:rPr lang="bg-BG" dirty="0">
                <a:solidFill>
                  <a:srgbClr val="406F70"/>
                </a:solidFill>
              </a:rPr>
              <a:t> обикновено са първите сетива, които предоставят информация или възприятие за качеството на храната</a:t>
            </a:r>
            <a:r>
              <a:rPr lang="en-IE" dirty="0">
                <a:solidFill>
                  <a:srgbClr val="406F70"/>
                </a:solidFill>
              </a:rPr>
              <a:t>.</a:t>
            </a:r>
          </a:p>
          <a:p>
            <a:endParaRPr lang="en-IE" dirty="0"/>
          </a:p>
        </p:txBody>
      </p:sp>
      <p:pic>
        <p:nvPicPr>
          <p:cNvPr id="10" name="Picture 9" descr="A picture containing indoor, green, sitting, food&#10;&#10;Description automatically generated">
            <a:extLst>
              <a:ext uri="{FF2B5EF4-FFF2-40B4-BE49-F238E27FC236}">
                <a16:creationId xmlns:a16="http://schemas.microsoft.com/office/drawing/2014/main" id="{94E6A094-8B67-4F9A-9B8F-6EC69011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55" y="-1"/>
            <a:ext cx="7565922" cy="353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0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7E562-1AB9-4514-83DA-4C45A9BE43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8461" y="603285"/>
            <a:ext cx="5969285" cy="1041949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solidFill>
                  <a:srgbClr val="406F70"/>
                </a:solidFill>
              </a:rPr>
              <a:t>Променливи на храната</a:t>
            </a:r>
            <a:r>
              <a:rPr lang="en-IE" b="1" dirty="0">
                <a:solidFill>
                  <a:srgbClr val="406F70"/>
                </a:solidFill>
              </a:rPr>
              <a:t>:  </a:t>
            </a:r>
            <a:r>
              <a:rPr lang="bg-BG" b="1" dirty="0">
                <a:solidFill>
                  <a:srgbClr val="F5C05B"/>
                </a:solidFill>
              </a:rPr>
              <a:t>ВКУС</a:t>
            </a:r>
            <a:endParaRPr lang="en-IE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52888-465A-48CF-953E-2C78F439A0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0139" y="1645234"/>
            <a:ext cx="5804088" cy="3947440"/>
          </a:xfrm>
        </p:spPr>
        <p:txBody>
          <a:bodyPr/>
          <a:lstStyle/>
          <a:p>
            <a:r>
              <a:rPr lang="bg-BG" dirty="0">
                <a:solidFill>
                  <a:srgbClr val="406F70"/>
                </a:solidFill>
              </a:rPr>
              <a:t>Вкусът обикновено включва 3 компонента</a:t>
            </a:r>
            <a:r>
              <a:rPr lang="en-IE" dirty="0">
                <a:solidFill>
                  <a:srgbClr val="406F70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УХАНИЕ</a:t>
            </a:r>
            <a:r>
              <a:rPr lang="en-IE" b="1" dirty="0">
                <a:solidFill>
                  <a:srgbClr val="406F70"/>
                </a:solidFill>
              </a:rPr>
              <a:t>:</a:t>
            </a:r>
            <a:r>
              <a:rPr lang="en-IE" dirty="0">
                <a:solidFill>
                  <a:srgbClr val="406F70"/>
                </a:solidFill>
              </a:rPr>
              <a:t> </a:t>
            </a:r>
            <a:r>
              <a:rPr lang="bg-BG" dirty="0">
                <a:solidFill>
                  <a:srgbClr val="406F70"/>
                </a:solidFill>
              </a:rPr>
              <a:t>допринася за удоволствието от хапването: напр. ароматът на прясно изпечен хляб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УСЕЩАНЕ В УСТАТА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bg-BG" dirty="0">
                <a:solidFill>
                  <a:srgbClr val="406F70"/>
                </a:solidFill>
              </a:rPr>
              <a:t>това е физическото усещане, което храна или напитка създава в устата, понякога е свързано с текстура</a:t>
            </a:r>
            <a:endParaRPr lang="en-IE" dirty="0">
              <a:solidFill>
                <a:srgbClr val="406F7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ВКУС</a:t>
            </a:r>
            <a:r>
              <a:rPr lang="en-IE" dirty="0">
                <a:solidFill>
                  <a:srgbClr val="406F70"/>
                </a:solidFill>
              </a:rPr>
              <a:t>: </a:t>
            </a:r>
            <a:r>
              <a:rPr lang="bg-BG" dirty="0">
                <a:solidFill>
                  <a:srgbClr val="406F70"/>
                </a:solidFill>
              </a:rPr>
              <a:t>играе жизненоважна </a:t>
            </a:r>
            <a:r>
              <a:rPr lang="bg-BG" dirty="0" err="1">
                <a:solidFill>
                  <a:srgbClr val="406F70"/>
                </a:solidFill>
              </a:rPr>
              <a:t>раоля</a:t>
            </a:r>
            <a:r>
              <a:rPr lang="bg-BG" dirty="0">
                <a:solidFill>
                  <a:srgbClr val="406F70"/>
                </a:solidFill>
              </a:rPr>
              <a:t> в разпознаването, приемането и оценяването на храната: сладка, солена, кисела, горчива, </a:t>
            </a:r>
            <a:r>
              <a:rPr lang="bg-BG" dirty="0" err="1">
                <a:solidFill>
                  <a:srgbClr val="406F70"/>
                </a:solidFill>
              </a:rPr>
              <a:t>умами</a:t>
            </a:r>
            <a:endParaRPr lang="en-IE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C85179B-56CC-4464-A3F6-ABD577E7D73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8" r="1578"/>
          <a:stretch/>
        </p:blipFill>
        <p:spPr/>
      </p:pic>
    </p:spTree>
    <p:extLst>
      <p:ext uri="{BB962C8B-B14F-4D97-AF65-F5344CB8AC3E}">
        <p14:creationId xmlns:p14="http://schemas.microsoft.com/office/powerpoint/2010/main" val="42628179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5688A-53C3-42D6-AF83-245005C28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1990" y="670947"/>
            <a:ext cx="5673687" cy="69735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bg-BG" b="1" dirty="0"/>
              <a:t>Как взаимодействат нашите сетива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A8D8-5EC3-464E-A8B0-762C25E59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434" y="1729648"/>
            <a:ext cx="6206045" cy="4108728"/>
          </a:xfrm>
        </p:spPr>
        <p:txBody>
          <a:bodyPr/>
          <a:lstStyle/>
          <a:p>
            <a:r>
              <a:rPr lang="bg-BG" dirty="0" err="1">
                <a:solidFill>
                  <a:srgbClr val="406F70"/>
                </a:solidFill>
              </a:rPr>
              <a:t>Ледър</a:t>
            </a:r>
            <a:r>
              <a:rPr lang="bg-BG" dirty="0">
                <a:solidFill>
                  <a:srgbClr val="406F70"/>
                </a:solidFill>
              </a:rPr>
              <a:t> </a:t>
            </a:r>
            <a:r>
              <a:rPr lang="bg-BG" dirty="0" err="1">
                <a:solidFill>
                  <a:srgbClr val="406F70"/>
                </a:solidFill>
              </a:rPr>
              <a:t>фууд</a:t>
            </a:r>
            <a:r>
              <a:rPr lang="bg-BG" dirty="0">
                <a:solidFill>
                  <a:srgbClr val="406F70"/>
                </a:solidFill>
              </a:rPr>
              <a:t> </a:t>
            </a:r>
            <a:r>
              <a:rPr lang="bg-BG" dirty="0" err="1">
                <a:solidFill>
                  <a:srgbClr val="406F70"/>
                </a:solidFill>
              </a:rPr>
              <a:t>рисърч</a:t>
            </a:r>
            <a:r>
              <a:rPr lang="bg-BG" dirty="0">
                <a:solidFill>
                  <a:srgbClr val="406F70"/>
                </a:solidFill>
              </a:rPr>
              <a:t>/</a:t>
            </a:r>
            <a:r>
              <a:rPr lang="en-IE" dirty="0">
                <a:solidFill>
                  <a:srgbClr val="406F70"/>
                </a:solidFill>
              </a:rPr>
              <a:t>Leatherhead Food Research </a:t>
            </a:r>
            <a:r>
              <a:rPr lang="bg-BG" dirty="0">
                <a:solidFill>
                  <a:srgbClr val="406F70"/>
                </a:solidFill>
              </a:rPr>
              <a:t>публикува отлична научна статия, която ни помага да разберем как сетивата работят заедно</a:t>
            </a:r>
            <a:r>
              <a:rPr lang="en-GB" dirty="0">
                <a:solidFill>
                  <a:srgbClr val="406F70"/>
                </a:solidFill>
              </a:rPr>
              <a:t>. </a:t>
            </a:r>
          </a:p>
          <a:p>
            <a:r>
              <a:rPr lang="bg-BG" dirty="0">
                <a:solidFill>
                  <a:srgbClr val="406F70"/>
                </a:solidFill>
              </a:rPr>
              <a:t>На над 7 страници споделят завладяващи изследвания, такива като физическите </a:t>
            </a:r>
            <a:r>
              <a:rPr lang="en-GB" dirty="0">
                <a:solidFill>
                  <a:srgbClr val="406F70"/>
                </a:solidFill>
              </a:rPr>
              <a:t>(</a:t>
            </a:r>
            <a:r>
              <a:rPr lang="bg-BG" dirty="0">
                <a:solidFill>
                  <a:srgbClr val="406F70"/>
                </a:solidFill>
              </a:rPr>
              <a:t>осезателни</a:t>
            </a:r>
            <a:r>
              <a:rPr lang="en-GB" dirty="0">
                <a:solidFill>
                  <a:srgbClr val="406F70"/>
                </a:solidFill>
              </a:rPr>
              <a:t>/</a:t>
            </a:r>
            <a:r>
              <a:rPr lang="bg-BG" dirty="0">
                <a:solidFill>
                  <a:srgbClr val="406F70"/>
                </a:solidFill>
              </a:rPr>
              <a:t>вкусови</a:t>
            </a:r>
            <a:r>
              <a:rPr lang="en-GB" dirty="0">
                <a:solidFill>
                  <a:srgbClr val="406F70"/>
                </a:solidFill>
              </a:rPr>
              <a:t>)</a:t>
            </a:r>
            <a:r>
              <a:rPr lang="bg-BG" dirty="0">
                <a:solidFill>
                  <a:srgbClr val="406F70"/>
                </a:solidFill>
              </a:rPr>
              <a:t> взаимодействия</a:t>
            </a:r>
            <a:r>
              <a:rPr lang="en-GB" dirty="0">
                <a:solidFill>
                  <a:srgbClr val="406F70"/>
                </a:solidFill>
              </a:rPr>
              <a:t>.</a:t>
            </a:r>
            <a:r>
              <a:rPr lang="bg-BG" dirty="0">
                <a:solidFill>
                  <a:srgbClr val="406F70"/>
                </a:solidFill>
              </a:rPr>
              <a:t> Това е мощен инструмент за разработване на хранителни продукти и специалисти в маркетинга</a:t>
            </a:r>
            <a:r>
              <a:rPr lang="en-GB" dirty="0">
                <a:solidFill>
                  <a:srgbClr val="406F70"/>
                </a:solidFill>
              </a:rPr>
              <a:t>. </a:t>
            </a:r>
          </a:p>
          <a:p>
            <a:endParaRPr lang="en-GB" sz="700" dirty="0">
              <a:solidFill>
                <a:srgbClr val="406F70"/>
              </a:solidFill>
            </a:endParaRPr>
          </a:p>
          <a:p>
            <a:r>
              <a:rPr lang="bg-BG" b="1" dirty="0">
                <a:solidFill>
                  <a:schemeClr val="bg1"/>
                </a:solidFill>
                <a:highlight>
                  <a:srgbClr val="F5C05B"/>
                </a:highlight>
              </a:rPr>
              <a:t>ЧЕТЕТЕ</a:t>
            </a:r>
            <a:r>
              <a:rPr lang="en-GB" b="1" dirty="0">
                <a:solidFill>
                  <a:schemeClr val="bg1"/>
                </a:solidFill>
                <a:highlight>
                  <a:srgbClr val="F5C05B"/>
                </a:highlight>
              </a:rPr>
              <a:t>:</a:t>
            </a:r>
            <a:r>
              <a:rPr lang="en-GB" b="1" dirty="0">
                <a:solidFill>
                  <a:schemeClr val="bg1"/>
                </a:solidFill>
              </a:rPr>
              <a:t>  </a:t>
            </a:r>
            <a:r>
              <a:rPr lang="en-IE" sz="1400" dirty="0">
                <a:hlinkClick r:id="rId2"/>
              </a:rPr>
              <a:t>White-Paper-How-Our-Senses-Interact.pdf (leatherheadfood.com)</a:t>
            </a:r>
            <a:endParaRPr lang="en-IE" sz="1400" dirty="0"/>
          </a:p>
        </p:txBody>
      </p:sp>
      <p:pic>
        <p:nvPicPr>
          <p:cNvPr id="13" name="Picture Placeholder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70057737-4865-429B-B396-3695A631AA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0683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201E09-C932-4D9A-8BE1-AC46D7597391}"/>
              </a:ext>
            </a:extLst>
          </p:cNvPr>
          <p:cNvSpPr/>
          <p:nvPr/>
        </p:nvSpPr>
        <p:spPr>
          <a:xfrm>
            <a:off x="6521034" y="457420"/>
            <a:ext cx="3217878" cy="2570194"/>
          </a:xfrm>
          <a:prstGeom prst="roundRect">
            <a:avLst/>
          </a:prstGeom>
          <a:solidFill>
            <a:srgbClr val="085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ОПИТВАНЕ</a:t>
            </a:r>
            <a:r>
              <a:rPr lang="en-US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 </a:t>
            </a:r>
            <a:r>
              <a:rPr lang="bg-BG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   И</a:t>
            </a:r>
            <a:r>
              <a:rPr lang="en-US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 </a:t>
            </a:r>
          </a:p>
          <a:p>
            <a:pPr algn="ctr"/>
            <a:r>
              <a:rPr lang="bg-BG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ИЗПИТВАНЕ</a:t>
            </a:r>
            <a:r>
              <a:rPr lang="en-US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 </a:t>
            </a:r>
          </a:p>
          <a:p>
            <a:pPr algn="ctr"/>
            <a:r>
              <a:rPr lang="bg-BG" sz="3600" b="1" kern="1200" dirty="0">
                <a:solidFill>
                  <a:srgbClr val="F5C05B"/>
                </a:solidFill>
                <a:highlight>
                  <a:srgbClr val="085156"/>
                </a:highlight>
                <a:ea typeface="+mj-ea"/>
                <a:cs typeface="+mj-cs"/>
              </a:rPr>
              <a:t>БАНКА ДУМИ</a:t>
            </a:r>
            <a:endParaRPr lang="en-IE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BCC53-2206-4EC0-8B2D-DC00A71367F3}"/>
              </a:ext>
            </a:extLst>
          </p:cNvPr>
          <p:cNvSpPr txBox="1"/>
          <p:nvPr/>
        </p:nvSpPr>
        <p:spPr>
          <a:xfrm>
            <a:off x="6521032" y="3200747"/>
            <a:ext cx="548735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700" dirty="0">
                <a:solidFill>
                  <a:srgbClr val="406F70"/>
                </a:solidFill>
              </a:rPr>
              <a:t>Когато се извършва анализ на храните е полезно да имате банка/набор от прилагателни, която да ви помогне да опишете вашия продукт за хранителни услуги. Това са основните използвани думи, и те често се припокриват</a:t>
            </a:r>
            <a:r>
              <a:rPr lang="en-IE" sz="2700" dirty="0">
                <a:solidFill>
                  <a:srgbClr val="406F70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90A4F6-7A29-457C-B650-62BFAA50EE3E}"/>
              </a:ext>
            </a:extLst>
          </p:cNvPr>
          <p:cNvSpPr/>
          <p:nvPr/>
        </p:nvSpPr>
        <p:spPr>
          <a:xfrm>
            <a:off x="217996" y="431116"/>
            <a:ext cx="3143248" cy="1857375"/>
          </a:xfrm>
          <a:prstGeom prst="roundRect">
            <a:avLst/>
          </a:prstGeom>
          <a:solidFill>
            <a:srgbClr val="CC9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u="sng" dirty="0"/>
              <a:t>ВЪНШЕН ВИД</a:t>
            </a:r>
            <a:endParaRPr lang="en-US" b="1" u="sng" dirty="0"/>
          </a:p>
          <a:p>
            <a:pPr algn="ctr"/>
            <a:r>
              <a:rPr lang="bg-BG" sz="1500" b="1" dirty="0">
                <a:solidFill>
                  <a:schemeClr val="bg1"/>
                </a:solidFill>
              </a:rPr>
              <a:t>Апетитен</a:t>
            </a:r>
            <a:r>
              <a:rPr lang="en-US" sz="1500" b="1" dirty="0">
                <a:solidFill>
                  <a:schemeClr val="bg1"/>
                </a:solidFill>
              </a:rPr>
              <a:t>,</a:t>
            </a:r>
            <a:r>
              <a:rPr lang="bg-BG" sz="1500" b="1" dirty="0">
                <a:solidFill>
                  <a:schemeClr val="bg1"/>
                </a:solidFill>
              </a:rPr>
              <a:t> Атрактивен, Крехък, Изгорял, Ясен, Облачен, Цветен, Безцветен, Кремообразен, Сух, Тъмен, Пенлив</a:t>
            </a:r>
            <a:r>
              <a:rPr lang="en-US" sz="1500" b="1" dirty="0">
                <a:solidFill>
                  <a:schemeClr val="bg1"/>
                </a:solidFill>
              </a:rPr>
              <a:t>,</a:t>
            </a:r>
            <a:r>
              <a:rPr lang="bg-BG" sz="1500" b="1" dirty="0">
                <a:solidFill>
                  <a:schemeClr val="bg1"/>
                </a:solidFill>
              </a:rPr>
              <a:t> Пресен, Мазен, Влажен, Пъстър, </a:t>
            </a:r>
            <a:r>
              <a:rPr lang="bg-BG" sz="1500" b="1" dirty="0" err="1">
                <a:solidFill>
                  <a:schemeClr val="bg1"/>
                </a:solidFill>
              </a:rPr>
              <a:t>Опаг</a:t>
            </a:r>
            <a:r>
              <a:rPr lang="bg-BG" sz="1500" b="1" dirty="0">
                <a:solidFill>
                  <a:schemeClr val="bg1"/>
                </a:solidFill>
              </a:rPr>
              <a:t>, Бледен, Прахообразен, Блестящ, Гладък, Мокър, Дебел, Воден</a:t>
            </a:r>
            <a:r>
              <a:rPr lang="en-US" sz="1500" b="1" dirty="0">
                <a:solidFill>
                  <a:schemeClr val="bg1"/>
                </a:solidFill>
              </a:rPr>
              <a:t>.</a:t>
            </a:r>
            <a:endParaRPr lang="en-IE" sz="1500" b="1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02A72-9AA4-487B-B3B3-2FE55DFF55A7}"/>
              </a:ext>
            </a:extLst>
          </p:cNvPr>
          <p:cNvSpPr/>
          <p:nvPr/>
        </p:nvSpPr>
        <p:spPr>
          <a:xfrm>
            <a:off x="3550314" y="3114675"/>
            <a:ext cx="2693151" cy="2162405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FLAVOUR</a:t>
            </a:r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endParaRPr lang="en-US" sz="1400" b="1" dirty="0"/>
          </a:p>
          <a:p>
            <a:pPr algn="ctr"/>
            <a:r>
              <a:rPr lang="bg-BG" b="1" u="sng" dirty="0"/>
              <a:t>ВКУС</a:t>
            </a:r>
            <a:endParaRPr lang="en-US" b="1" u="sng" dirty="0"/>
          </a:p>
          <a:p>
            <a:pPr algn="ctr"/>
            <a:r>
              <a:rPr lang="bg-BG" sz="1500" b="1" dirty="0"/>
              <a:t>Кисел, Горчив, Лек, Изгорял, Кремав, Мазен, Билков, Мръсен, Солен, Остър, Опушен, Горчив,  Пикантен, Остарял, Сладък, Вкиснал</a:t>
            </a:r>
            <a:r>
              <a:rPr lang="en-US" sz="1500" b="1" dirty="0"/>
              <a:t>,</a:t>
            </a:r>
            <a:r>
              <a:rPr lang="bg-BG" sz="1500" b="1" dirty="0"/>
              <a:t> Безвкусен, Воднист.</a:t>
            </a:r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US" b="1" u="sng" dirty="0"/>
          </a:p>
          <a:p>
            <a:pPr algn="ctr"/>
            <a:endParaRPr lang="en-IE" b="1" u="sng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7900A32-A903-4DC2-8529-A8A13F1938C6}"/>
              </a:ext>
            </a:extLst>
          </p:cNvPr>
          <p:cNvSpPr/>
          <p:nvPr/>
        </p:nvSpPr>
        <p:spPr>
          <a:xfrm>
            <a:off x="3454418" y="457420"/>
            <a:ext cx="2697826" cy="1831070"/>
          </a:xfrm>
          <a:prstGeom prst="roundRect">
            <a:avLst/>
          </a:prstGeom>
          <a:solidFill>
            <a:srgbClr val="406F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u="sng" dirty="0"/>
              <a:t>МИРИЗМА</a:t>
            </a:r>
            <a:endParaRPr lang="en-US" b="1" u="sng" dirty="0"/>
          </a:p>
          <a:p>
            <a:pPr algn="ctr"/>
            <a:r>
              <a:rPr lang="bg-BG" sz="1500" b="1" dirty="0"/>
              <a:t>Ароматна, Тръпчива, Изгоряло, Кафе, Цветно,  Ферментирало,</a:t>
            </a:r>
            <a:r>
              <a:rPr lang="en-US" sz="1500" b="1" dirty="0"/>
              <a:t> </a:t>
            </a:r>
            <a:r>
              <a:rPr lang="bg-BG" sz="1500" b="1" dirty="0"/>
              <a:t>Свежо, Остро, Плодово, Мръсно, Гранясало, Печено, Кисело, Опушено, Пикантно, Остаряло</a:t>
            </a:r>
            <a:r>
              <a:rPr lang="en-US" sz="1500" b="1" dirty="0"/>
              <a:t>.</a:t>
            </a:r>
            <a:endParaRPr lang="en-IE" sz="15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3CE3B3-CD34-4ED1-A203-A4B06F893754}"/>
              </a:ext>
            </a:extLst>
          </p:cNvPr>
          <p:cNvSpPr/>
          <p:nvPr/>
        </p:nvSpPr>
        <p:spPr>
          <a:xfrm>
            <a:off x="1299991" y="2315820"/>
            <a:ext cx="2852910" cy="10858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u="sng" dirty="0"/>
              <a:t>ЗВУК</a:t>
            </a:r>
            <a:endParaRPr lang="en-US" b="1" u="sng" dirty="0"/>
          </a:p>
          <a:p>
            <a:pPr algn="ctr"/>
            <a:r>
              <a:rPr lang="bg-BG" sz="1500" b="1" dirty="0"/>
              <a:t>Бълбукане, Пукане, Хрупкане, Стъргане, </a:t>
            </a:r>
            <a:r>
              <a:rPr lang="bg-BG" sz="1500" b="1" dirty="0" err="1"/>
              <a:t>Шипене</a:t>
            </a:r>
            <a:r>
              <a:rPr lang="en-US" sz="1500" b="1" dirty="0"/>
              <a:t>, </a:t>
            </a:r>
            <a:r>
              <a:rPr lang="bg-BG" sz="1500" b="1" dirty="0"/>
              <a:t>Цвърчене</a:t>
            </a:r>
            <a:r>
              <a:rPr lang="en-US" sz="1500" b="1" dirty="0"/>
              <a:t>,</a:t>
            </a:r>
            <a:r>
              <a:rPr lang="bg-BG" sz="1500" b="1" dirty="0"/>
              <a:t> Процеждане, Щракане</a:t>
            </a:r>
            <a:r>
              <a:rPr lang="en-US" sz="1500" b="1" dirty="0"/>
              <a:t>.</a:t>
            </a:r>
            <a:endParaRPr lang="en-IE" sz="15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8380B2-F692-4869-8390-1E5776005EEF}"/>
              </a:ext>
            </a:extLst>
          </p:cNvPr>
          <p:cNvSpPr/>
          <p:nvPr/>
        </p:nvSpPr>
        <p:spPr>
          <a:xfrm>
            <a:off x="183313" y="3428999"/>
            <a:ext cx="3362325" cy="2562225"/>
          </a:xfrm>
          <a:prstGeom prst="roundRect">
            <a:avLst/>
          </a:prstGeom>
          <a:solidFill>
            <a:srgbClr val="085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u="sng" dirty="0"/>
              <a:t>ТЕКСТУРА</a:t>
            </a:r>
            <a:endParaRPr lang="en-US" b="1" u="sng" dirty="0"/>
          </a:p>
          <a:p>
            <a:pPr algn="ctr"/>
            <a:r>
              <a:rPr lang="bg-BG" sz="1500" b="1" dirty="0"/>
              <a:t>Лепкава, Ефирна, Крехка, </a:t>
            </a:r>
            <a:r>
              <a:rPr lang="bg-BG" sz="1500" b="1" dirty="0" err="1"/>
              <a:t>Балонна</a:t>
            </a:r>
            <a:r>
              <a:rPr lang="bg-BG" sz="1500" b="1" dirty="0"/>
              <a:t>, Дъвчаща, Груба, Плътна, Студена, Хрупкава, Ронлива, Чуплива, Кристална, Суха, Ефервесцентна, Еластична, Влакнеста, Фина, Твърда, Мъхеста, Люспеста, Бучки, Плоска, Пенеща, </a:t>
            </a:r>
            <a:r>
              <a:rPr lang="bg-BG" sz="1500" b="1" dirty="0" err="1"/>
              <a:t>Зърниста</a:t>
            </a:r>
            <a:r>
              <a:rPr lang="bg-BG" sz="1500" b="1" dirty="0"/>
              <a:t>, Мазна, Пясъчна, Влажна, </a:t>
            </a:r>
            <a:r>
              <a:rPr lang="bg-BG" sz="1500" b="1" dirty="0" err="1"/>
              <a:t>Кашеста</a:t>
            </a:r>
            <a:r>
              <a:rPr lang="bg-BG" sz="1500" b="1" dirty="0"/>
              <a:t>, Гладка, Прахообразна, Гумена, Лигава, Мека, Гъбеста</a:t>
            </a:r>
            <a:r>
              <a:rPr lang="en-US" sz="1500" b="1" dirty="0"/>
              <a:t>, </a:t>
            </a:r>
            <a:r>
              <a:rPr lang="bg-BG" sz="1500" b="1" dirty="0"/>
              <a:t>Нежна, Жилава</a:t>
            </a:r>
            <a:r>
              <a:rPr lang="en-US" sz="1500" b="1" dirty="0"/>
              <a:t>.</a:t>
            </a:r>
            <a:endParaRPr lang="en-IE" sz="15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C60BF2-466C-48BF-91C3-3B8A4A1C1177}"/>
              </a:ext>
            </a:extLst>
          </p:cNvPr>
          <p:cNvCxnSpPr/>
          <p:nvPr/>
        </p:nvCxnSpPr>
        <p:spPr>
          <a:xfrm>
            <a:off x="6336638" y="209550"/>
            <a:ext cx="0" cy="5781675"/>
          </a:xfrm>
          <a:prstGeom prst="line">
            <a:avLst/>
          </a:prstGeom>
          <a:ln>
            <a:solidFill>
              <a:srgbClr val="406F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17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7543F6-D4C7-4BB9-8CE7-B82799B5C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>
                <a:solidFill>
                  <a:srgbClr val="085156"/>
                </a:solidFill>
              </a:rPr>
              <a:t>Сензорно възприятие за храната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1EF8F-D753-4BFE-9585-E81964D8F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g-BG" b="1" dirty="0">
                <a:solidFill>
                  <a:srgbClr val="406F70"/>
                </a:solidFill>
              </a:rPr>
              <a:t>Извеждане вкуса на светло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AF22F3-80FB-4744-8ADE-250EA39881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B80B5-3423-4119-8E30-A794C552E439}"/>
              </a:ext>
            </a:extLst>
          </p:cNvPr>
          <p:cNvSpPr txBox="1"/>
          <p:nvPr/>
        </p:nvSpPr>
        <p:spPr>
          <a:xfrm>
            <a:off x="466725" y="6217874"/>
            <a:ext cx="4352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3"/>
              </a:rPr>
              <a:t>Bringing Flavour to Light | </a:t>
            </a:r>
            <a:r>
              <a:rPr lang="en-IE" sz="1200" dirty="0" err="1">
                <a:hlinkClick r:id="rId3"/>
              </a:rPr>
              <a:t>Jozef</a:t>
            </a:r>
            <a:r>
              <a:rPr lang="en-IE" sz="1200" dirty="0">
                <a:hlinkClick r:id="rId3"/>
              </a:rPr>
              <a:t> Youssef | </a:t>
            </a:r>
            <a:r>
              <a:rPr lang="en-IE" sz="1200" dirty="0" err="1">
                <a:hlinkClick r:id="rId3"/>
              </a:rPr>
              <a:t>TEDxLSE</a:t>
            </a:r>
            <a:r>
              <a:rPr lang="en-IE" sz="1200" dirty="0">
                <a:hlinkClick r:id="rId3"/>
              </a:rPr>
              <a:t> - YouTube</a:t>
            </a:r>
            <a:endParaRPr lang="en-IE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8CA1F-8127-440B-AD24-080A55AE32A0}"/>
              </a:ext>
            </a:extLst>
          </p:cNvPr>
          <p:cNvSpPr txBox="1"/>
          <p:nvPr/>
        </p:nvSpPr>
        <p:spPr>
          <a:xfrm>
            <a:off x="9534525" y="2060759"/>
            <a:ext cx="2266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rgbClr val="406F70"/>
                </a:solidFill>
              </a:rPr>
              <a:t>Тук Йозеф </a:t>
            </a:r>
            <a:r>
              <a:rPr lang="bg-BG" sz="2400" dirty="0" err="1">
                <a:solidFill>
                  <a:srgbClr val="406F70"/>
                </a:solidFill>
              </a:rPr>
              <a:t>Юсеф</a:t>
            </a:r>
            <a:r>
              <a:rPr lang="bg-BG" sz="2400" dirty="0">
                <a:solidFill>
                  <a:srgbClr val="406F70"/>
                </a:solidFill>
              </a:rPr>
              <a:t> обсъжда как ароматът е конструкция на ума, както и на физическите сетива</a:t>
            </a:r>
            <a:r>
              <a:rPr lang="en-US" sz="2400" dirty="0">
                <a:solidFill>
                  <a:srgbClr val="406F70"/>
                </a:solidFill>
              </a:rPr>
              <a:t>. </a:t>
            </a:r>
            <a:endParaRPr lang="en-IE" sz="2400" dirty="0">
              <a:solidFill>
                <a:srgbClr val="406F7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36ADE5-407F-4A06-80D0-C33B433D70A1}"/>
              </a:ext>
            </a:extLst>
          </p:cNvPr>
          <p:cNvSpPr/>
          <p:nvPr/>
        </p:nvSpPr>
        <p:spPr>
          <a:xfrm>
            <a:off x="980502" y="640126"/>
            <a:ext cx="2203570" cy="1168594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406F70"/>
                </a:solidFill>
              </a:rPr>
              <a:t>ГЛЕДАЙТЕ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pic>
        <p:nvPicPr>
          <p:cNvPr id="9" name="Online Media 8" title="Bringing Flavour to Light | Jozef Youssef | TEDxLSE">
            <a:hlinkClick r:id="" action="ppaction://media"/>
            <a:extLst>
              <a:ext uri="{FF2B5EF4-FFF2-40B4-BE49-F238E27FC236}">
                <a16:creationId xmlns:a16="http://schemas.microsoft.com/office/drawing/2014/main" id="{3EB3055D-4D6E-430A-A0E6-ECF3466D53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4071" y="1873069"/>
            <a:ext cx="5665788" cy="35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E81CBC-0EEC-4E3B-8B44-24CB6A706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>
                <a:solidFill>
                  <a:srgbClr val="085156"/>
                </a:solidFill>
              </a:rPr>
              <a:t>Преглед на сензорния анализ</a:t>
            </a:r>
            <a:r>
              <a:rPr lang="en-US" b="1" dirty="0">
                <a:solidFill>
                  <a:srgbClr val="085156"/>
                </a:solidFill>
              </a:rPr>
              <a:t>: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F54D5D-A2E7-4F74-81F2-B48E38853C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F1A905-C7CD-42A1-B346-7EF6FF1948DE}"/>
              </a:ext>
            </a:extLst>
          </p:cNvPr>
          <p:cNvSpPr/>
          <p:nvPr/>
        </p:nvSpPr>
        <p:spPr>
          <a:xfrm>
            <a:off x="892366" y="666097"/>
            <a:ext cx="2196005" cy="1041517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406F70"/>
                </a:solidFill>
              </a:rPr>
              <a:t>ГЛЕДАЙТЕ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E4CA0-9E09-4D27-90D7-4F352C3E4CAD}"/>
              </a:ext>
            </a:extLst>
          </p:cNvPr>
          <p:cNvSpPr txBox="1"/>
          <p:nvPr/>
        </p:nvSpPr>
        <p:spPr>
          <a:xfrm>
            <a:off x="9364338" y="2293711"/>
            <a:ext cx="254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rgbClr val="406F70"/>
                </a:solidFill>
              </a:rPr>
              <a:t>Карол Грифин от Сензорни Услуги/</a:t>
            </a:r>
            <a:r>
              <a:rPr lang="en-US" sz="2400" dirty="0">
                <a:solidFill>
                  <a:srgbClr val="406F70"/>
                </a:solidFill>
              </a:rPr>
              <a:t>Sensory Services</a:t>
            </a:r>
            <a:r>
              <a:rPr lang="bg-BG" sz="2400" dirty="0">
                <a:solidFill>
                  <a:srgbClr val="406F70"/>
                </a:solidFill>
              </a:rPr>
              <a:t> в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bg-BG" sz="2400" dirty="0" err="1">
                <a:solidFill>
                  <a:srgbClr val="406F70"/>
                </a:solidFill>
              </a:rPr>
              <a:t>Тигас</a:t>
            </a:r>
            <a:r>
              <a:rPr lang="bg-BG" sz="2400" dirty="0">
                <a:solidFill>
                  <a:srgbClr val="406F70"/>
                </a:solidFill>
              </a:rPr>
              <a:t>/</a:t>
            </a:r>
            <a:r>
              <a:rPr lang="en-US" sz="2400" dirty="0">
                <a:solidFill>
                  <a:srgbClr val="406F70"/>
                </a:solidFill>
              </a:rPr>
              <a:t> </a:t>
            </a:r>
            <a:r>
              <a:rPr lang="en-US" sz="2400" dirty="0" err="1">
                <a:solidFill>
                  <a:srgbClr val="406F70"/>
                </a:solidFill>
              </a:rPr>
              <a:t>Teagasc</a:t>
            </a:r>
            <a:r>
              <a:rPr lang="en-US" sz="2400" dirty="0">
                <a:solidFill>
                  <a:srgbClr val="406F70"/>
                </a:solidFill>
              </a:rPr>
              <a:t>, </a:t>
            </a:r>
            <a:r>
              <a:rPr lang="bg-BG" sz="2400" dirty="0">
                <a:solidFill>
                  <a:srgbClr val="406F70"/>
                </a:solidFill>
              </a:rPr>
              <a:t>Ирландия обяснява ролята на сензорния анализ в храната</a:t>
            </a:r>
            <a:r>
              <a:rPr lang="en-US" sz="2400" dirty="0">
                <a:solidFill>
                  <a:srgbClr val="406F70"/>
                </a:solidFill>
              </a:rPr>
              <a:t>.</a:t>
            </a:r>
            <a:endParaRPr lang="en-IE" sz="2400" dirty="0">
              <a:solidFill>
                <a:srgbClr val="406F7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945AD4-B5BB-4EED-83DF-9FF4E8272D09}"/>
              </a:ext>
            </a:extLst>
          </p:cNvPr>
          <p:cNvSpPr txBox="1"/>
          <p:nvPr/>
        </p:nvSpPr>
        <p:spPr>
          <a:xfrm>
            <a:off x="552450" y="6059761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https://www.youtube.com/watch?v=qW5oZI2Mry4</a:t>
            </a:r>
            <a:endParaRPr lang="en-IE" sz="1400" dirty="0"/>
          </a:p>
          <a:p>
            <a:endParaRPr lang="en-IE" dirty="0"/>
          </a:p>
        </p:txBody>
      </p:sp>
      <p:pic>
        <p:nvPicPr>
          <p:cNvPr id="8" name="Online Media 7" title="Sensory Analysis - Carol Griffin, Teagasc">
            <a:hlinkClick r:id="" action="ppaction://media"/>
            <a:extLst>
              <a:ext uri="{FF2B5EF4-FFF2-40B4-BE49-F238E27FC236}">
                <a16:creationId xmlns:a16="http://schemas.microsoft.com/office/drawing/2014/main" id="{497887D4-63A6-4E1C-AE80-B0CECE974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00092" y="1806740"/>
            <a:ext cx="5834358" cy="365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71C87-A0B4-4CF6-826E-954A0AD91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509" y="1567393"/>
            <a:ext cx="8303665" cy="1570004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bg-BG" dirty="0"/>
              <a:t>ЛИЧНОСТНИ ПРОМЕНЛИВИ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61850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8940FF-3CCA-4A23-B0B2-F384678753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5275" y="132348"/>
            <a:ext cx="8857251" cy="637673"/>
          </a:xfrm>
        </p:spPr>
        <p:txBody>
          <a:bodyPr>
            <a:normAutofit/>
          </a:bodyPr>
          <a:lstStyle/>
          <a:p>
            <a:r>
              <a:rPr lang="bg-BG" b="1" dirty="0">
                <a:latin typeface="Calibri" panose="020F0502020204030204" pitchFamily="34" charset="0"/>
                <a:ea typeface="Calibri" panose="020F0502020204030204" pitchFamily="34" charset="0"/>
              </a:rPr>
              <a:t>Време на голяма промяна</a:t>
            </a:r>
            <a:r>
              <a:rPr lang="en-I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6A6F-2B1C-48B3-BC5E-36A4BA87CB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5275" y="613612"/>
            <a:ext cx="7970420" cy="4182676"/>
          </a:xfrm>
        </p:spPr>
        <p:txBody>
          <a:bodyPr/>
          <a:lstStyle/>
          <a:p>
            <a:pPr algn="just"/>
            <a:r>
              <a:rPr lang="bg-BG" dirty="0">
                <a:solidFill>
                  <a:srgbClr val="406F70"/>
                </a:solidFill>
              </a:rPr>
              <a:t>В тази първа секция ние обръщаме внимание върху потребителите. Промяната в тяхното поведение трябва да бъде основа за бизнес планиране, за да може операторите на хранителни услуги могат да </a:t>
            </a:r>
            <a:r>
              <a:rPr lang="bg-BG" b="1" dirty="0">
                <a:solidFill>
                  <a:srgbClr val="406F70"/>
                </a:solidFill>
              </a:rPr>
              <a:t>възстановят и докажат в бъдеще</a:t>
            </a:r>
            <a:r>
              <a:rPr lang="bg-BG" dirty="0">
                <a:solidFill>
                  <a:srgbClr val="406F70"/>
                </a:solidFill>
              </a:rPr>
              <a:t> своя бизнес.</a:t>
            </a:r>
            <a:endParaRPr lang="en-GB" sz="800" dirty="0"/>
          </a:p>
          <a:p>
            <a:r>
              <a:rPr lang="bg-BG" b="1" dirty="0">
                <a:solidFill>
                  <a:srgbClr val="F5C05B"/>
                </a:solidFill>
              </a:rPr>
              <a:t>НЕКА ПОГЛЕДНЕМ НЯКОИ ВЪТРЕШНИ ИЗСЛЕДВАНИЯ</a:t>
            </a:r>
            <a:endParaRPr lang="en-GB" b="1" dirty="0">
              <a:solidFill>
                <a:srgbClr val="F5C05B"/>
              </a:solidFill>
            </a:endParaRPr>
          </a:p>
          <a:p>
            <a:pPr algn="just"/>
            <a:r>
              <a:rPr lang="bg-BG" dirty="0">
                <a:solidFill>
                  <a:srgbClr val="406F70"/>
                </a:solidFill>
              </a:rPr>
              <a:t>Проучване сред</a:t>
            </a:r>
            <a:r>
              <a:rPr lang="en-GB" dirty="0">
                <a:solidFill>
                  <a:srgbClr val="406F70"/>
                </a:solidFill>
              </a:rPr>
              <a:t> 5,000 </a:t>
            </a:r>
            <a:r>
              <a:rPr lang="bg-BG" dirty="0">
                <a:solidFill>
                  <a:srgbClr val="406F70"/>
                </a:solidFill>
              </a:rPr>
              <a:t>потребители в </a:t>
            </a:r>
            <a:r>
              <a:rPr lang="en-GB" dirty="0">
                <a:solidFill>
                  <a:srgbClr val="406F70"/>
                </a:solidFill>
              </a:rPr>
              <a:t>10 </a:t>
            </a:r>
            <a:r>
              <a:rPr lang="bg-BG" dirty="0">
                <a:solidFill>
                  <a:srgbClr val="406F70"/>
                </a:solidFill>
              </a:rPr>
              <a:t>европейски страни показва, че мерките за блокиране са причинили трайни промени в поведение и отношението към храната.</a:t>
            </a:r>
            <a:endParaRPr lang="en-GB" dirty="0">
              <a:solidFill>
                <a:srgbClr val="406F70"/>
              </a:solidFill>
            </a:endParaRPr>
          </a:p>
          <a:p>
            <a:pPr algn="just"/>
            <a:r>
              <a:rPr lang="en-GB" dirty="0">
                <a:hlinkClick r:id="rId2"/>
              </a:rPr>
              <a:t>EIT Food </a:t>
            </a:r>
            <a:r>
              <a:rPr lang="bg-BG" dirty="0">
                <a:solidFill>
                  <a:srgbClr val="406F70"/>
                </a:solidFill>
              </a:rPr>
              <a:t>отбелязва новите възможности на хранителната индустрия за развитие с устойчивите и здравословни теми </a:t>
            </a:r>
            <a:r>
              <a:rPr lang="en-GB" dirty="0">
                <a:solidFill>
                  <a:srgbClr val="406F70"/>
                </a:solidFill>
              </a:rPr>
              <a:t>. </a:t>
            </a:r>
          </a:p>
          <a:p>
            <a:pPr algn="just"/>
            <a:endParaRPr lang="en-IE" sz="1050" dirty="0">
              <a:hlinkClick r:id="rId3"/>
            </a:endParaRPr>
          </a:p>
          <a:p>
            <a:pPr algn="just"/>
            <a:endParaRPr lang="en-IE" sz="1050" dirty="0">
              <a:hlinkClick r:id="rId3"/>
            </a:endParaRPr>
          </a:p>
          <a:p>
            <a:pPr algn="just"/>
            <a:endParaRPr lang="en-IE" sz="1050" dirty="0">
              <a:hlinkClick r:id="rId3"/>
            </a:endParaRPr>
          </a:p>
          <a:p>
            <a:pPr algn="just"/>
            <a:endParaRPr lang="en-IE" sz="800" dirty="0">
              <a:hlinkClick r:id="rId3"/>
            </a:endParaRPr>
          </a:p>
          <a:p>
            <a:pPr algn="just"/>
            <a:r>
              <a:rPr lang="en-IE" sz="1050" dirty="0">
                <a:hlinkClick r:id="rId3"/>
              </a:rPr>
              <a:t>https://www.in.gr/wp-content/uploads/2021/03/COVID-19_Study_-_European_Food_Behaviours_-_Report.pdf</a:t>
            </a:r>
            <a:endParaRPr lang="en-GB" sz="1050" b="1" dirty="0">
              <a:solidFill>
                <a:schemeClr val="bg1"/>
              </a:solidFill>
              <a:highlight>
                <a:srgbClr val="085156"/>
              </a:highlight>
            </a:endParaRPr>
          </a:p>
          <a:p>
            <a:pPr algn="r"/>
            <a:r>
              <a:rPr lang="bg-BG" sz="1800" b="1" dirty="0">
                <a:solidFill>
                  <a:srgbClr val="406F70"/>
                </a:solidFill>
              </a:rPr>
              <a:t>Клик върху картинката за достъп до доклада/</a:t>
            </a:r>
            <a:r>
              <a:rPr lang="en-GB" sz="1800" b="1" dirty="0">
                <a:solidFill>
                  <a:srgbClr val="406F70"/>
                </a:solidFill>
              </a:rPr>
              <a:t>Click on image to access report</a:t>
            </a:r>
            <a:endParaRPr lang="en-IE" sz="1800" b="1" dirty="0">
              <a:solidFill>
                <a:srgbClr val="406F70"/>
              </a:solidFill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B4E8B98-4D76-412A-8BA9-2BBB438EDB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002" y="2031255"/>
            <a:ext cx="3450723" cy="4532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CCA0A-DAC0-40D6-B6F0-CCFB2CCEE5E9}"/>
              </a:ext>
            </a:extLst>
          </p:cNvPr>
          <p:cNvSpPr txBox="1"/>
          <p:nvPr/>
        </p:nvSpPr>
        <p:spPr>
          <a:xfrm>
            <a:off x="390166" y="4891178"/>
            <a:ext cx="7315200" cy="830997"/>
          </a:xfrm>
          <a:prstGeom prst="rect">
            <a:avLst/>
          </a:prstGeom>
          <a:solidFill>
            <a:srgbClr val="CC9131"/>
          </a:solidFill>
        </p:spPr>
        <p:txBody>
          <a:bodyPr wrap="square" rtlCol="0">
            <a:spAutoFit/>
          </a:bodyPr>
          <a:lstStyle/>
          <a:p>
            <a:r>
              <a:rPr lang="bg-BG" sz="2400" b="1" u="sng" dirty="0">
                <a:solidFill>
                  <a:srgbClr val="085156"/>
                </a:solidFill>
              </a:rPr>
              <a:t>ОБУЧИТЕЛНИ ДЕЙСТВИЯ</a:t>
            </a:r>
            <a:r>
              <a:rPr lang="en-US" sz="2400" b="1" u="sng" dirty="0">
                <a:solidFill>
                  <a:srgbClr val="085156"/>
                </a:solidFill>
              </a:rPr>
              <a:t>: </a:t>
            </a:r>
            <a:r>
              <a:rPr lang="bg-BG" sz="2400" b="1" dirty="0">
                <a:solidFill>
                  <a:srgbClr val="085156"/>
                </a:solidFill>
              </a:rPr>
              <a:t>Потопете се в този завладяващ доклад</a:t>
            </a:r>
            <a:endParaRPr lang="en-IE" sz="2400" b="1" dirty="0">
              <a:solidFill>
                <a:srgbClr val="0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07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A7984-7F6C-4785-B8C4-F41B15523E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bg-BG" b="1" dirty="0">
                <a:solidFill>
                  <a:srgbClr val="085156"/>
                </a:solidFill>
              </a:rPr>
              <a:t>ПОТРЕБИТЕЛСКИ НАЧИН НА ЖИВОТ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1A8E-E7D1-4F4F-BCEC-55D7098337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87" y="4432246"/>
            <a:ext cx="3408830" cy="1923583"/>
          </a:xfrm>
        </p:spPr>
        <p:txBody>
          <a:bodyPr>
            <a:normAutofit/>
          </a:bodyPr>
          <a:lstStyle/>
          <a:p>
            <a:r>
              <a:rPr lang="bg-BG" dirty="0"/>
              <a:t>Нашите потребители са с различно положение и променливи в начин на живот. 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4654E-EEE1-43E6-9EFE-3E37243373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bg-BG" b="1" dirty="0">
                <a:solidFill>
                  <a:srgbClr val="406F70"/>
                </a:solidFill>
              </a:rPr>
              <a:t>ОПИТ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60986-1DEF-4757-A4F0-78628159F5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3401" y="4432246"/>
            <a:ext cx="3755484" cy="1616129"/>
          </a:xfrm>
        </p:spPr>
        <p:txBody>
          <a:bodyPr>
            <a:normAutofit/>
          </a:bodyPr>
          <a:lstStyle/>
          <a:p>
            <a:r>
              <a:rPr lang="bg-BG" sz="2000" dirty="0"/>
              <a:t>ОБЩИЯТ ОПИТ НА ПРОДУКТА е комбинация от събития, спомени и усещания, които се случват преди, по време и след правилното усещане</a:t>
            </a:r>
            <a:endParaRPr lang="en-IE" sz="2200" dirty="0"/>
          </a:p>
          <a:p>
            <a:endParaRPr lang="en-IE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2AE8F-3174-404B-B159-4373DD411A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bg-BG" b="1" dirty="0">
                <a:solidFill>
                  <a:srgbClr val="F5C05B"/>
                </a:solidFill>
              </a:rPr>
              <a:t>ЕМОЦИОНАЛНОСТ</a:t>
            </a:r>
            <a:endParaRPr lang="en-IE" b="1" dirty="0">
              <a:solidFill>
                <a:srgbClr val="F5C05B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35855F-8C56-4044-A42E-59C47005F1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28086" y="4432246"/>
            <a:ext cx="3408830" cy="2244780"/>
          </a:xfrm>
        </p:spPr>
        <p:txBody>
          <a:bodyPr>
            <a:normAutofit fontScale="92500"/>
          </a:bodyPr>
          <a:lstStyle/>
          <a:p>
            <a:r>
              <a:rPr lang="bg-BG" sz="2000" dirty="0"/>
              <a:t>Представянето на емоционални характеристики в марката и рекламата може да предизвика емоции, които са от основно значение за начина, по който потребителите възприемат и тълкуват марките. </a:t>
            </a:r>
            <a:endParaRPr lang="en-IE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ADCBC4-4720-44F8-BC5F-AA53CD397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6247"/>
            <a:ext cx="12192000" cy="1045795"/>
          </a:xfrm>
        </p:spPr>
        <p:txBody>
          <a:bodyPr>
            <a:normAutofit/>
          </a:bodyPr>
          <a:lstStyle/>
          <a:p>
            <a:r>
              <a:rPr lang="bg-BG" sz="3300" dirty="0">
                <a:solidFill>
                  <a:srgbClr val="406F70"/>
                </a:solidFill>
              </a:rPr>
              <a:t>Съображенията в </a:t>
            </a:r>
            <a:r>
              <a:rPr lang="bg-BG" sz="3300" b="1" dirty="0">
                <a:solidFill>
                  <a:srgbClr val="406F70"/>
                </a:solidFill>
              </a:rPr>
              <a:t>Личностните променливи</a:t>
            </a:r>
            <a:r>
              <a:rPr lang="en-IE" sz="3300" b="1" dirty="0">
                <a:solidFill>
                  <a:srgbClr val="406F70"/>
                </a:solidFill>
              </a:rPr>
              <a:t> </a:t>
            </a:r>
            <a:r>
              <a:rPr lang="bg-BG" sz="3300" dirty="0">
                <a:solidFill>
                  <a:srgbClr val="406F70"/>
                </a:solidFill>
              </a:rPr>
              <a:t>са</a:t>
            </a:r>
            <a:r>
              <a:rPr lang="en-IE" sz="3300" dirty="0">
                <a:solidFill>
                  <a:srgbClr val="406F70"/>
                </a:solidFill>
              </a:rPr>
              <a:t> </a:t>
            </a:r>
            <a:r>
              <a:rPr lang="bg-BG" sz="3300" dirty="0">
                <a:solidFill>
                  <a:srgbClr val="406F70"/>
                </a:solidFill>
              </a:rPr>
              <a:t>три</a:t>
            </a:r>
            <a:r>
              <a:rPr lang="en-IE" sz="3300" dirty="0">
                <a:solidFill>
                  <a:srgbClr val="406F70"/>
                </a:solidFill>
              </a:rPr>
              <a:t>:-</a:t>
            </a:r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F34B1658-2F94-4496-B48C-1793E7DEC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1502" y="2079604"/>
            <a:ext cx="914400" cy="914400"/>
          </a:xfrm>
          <a:prstGeom prst="rect">
            <a:avLst/>
          </a:prstGeom>
        </p:spPr>
      </p:pic>
      <p:pic>
        <p:nvPicPr>
          <p:cNvPr id="12" name="Graphic 11" descr="Badge outline">
            <a:extLst>
              <a:ext uri="{FF2B5EF4-FFF2-40B4-BE49-F238E27FC236}">
                <a16:creationId xmlns:a16="http://schemas.microsoft.com/office/drawing/2014/main" id="{280C38AB-A525-4163-B261-29F1AEAAE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9431" y="2079604"/>
            <a:ext cx="914400" cy="914400"/>
          </a:xfrm>
          <a:prstGeom prst="rect">
            <a:avLst/>
          </a:prstGeom>
        </p:spPr>
      </p:pic>
      <p:pic>
        <p:nvPicPr>
          <p:cNvPr id="14" name="Graphic 13" descr="Badge 3 outline">
            <a:extLst>
              <a:ext uri="{FF2B5EF4-FFF2-40B4-BE49-F238E27FC236}">
                <a16:creationId xmlns:a16="http://schemas.microsoft.com/office/drawing/2014/main" id="{13F56B94-306B-40A0-BCB1-D58CE940F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75301" y="20796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07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772B2-D055-411A-9823-787A9F41AD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1639" y="612927"/>
            <a:ext cx="9191120" cy="1160989"/>
          </a:xfrm>
        </p:spPr>
        <p:txBody>
          <a:bodyPr>
            <a:normAutofit/>
          </a:bodyPr>
          <a:lstStyle/>
          <a:p>
            <a:r>
              <a:rPr lang="en-IE" sz="3200" b="1" dirty="0">
                <a:solidFill>
                  <a:srgbClr val="F5C05B"/>
                </a:solidFill>
              </a:rPr>
              <a:t>1.   </a:t>
            </a:r>
            <a:r>
              <a:rPr lang="bg-BG" sz="3200" b="1" dirty="0">
                <a:solidFill>
                  <a:srgbClr val="F5C05B"/>
                </a:solidFill>
              </a:rPr>
              <a:t>Начините на живот и как те влияят на избора на храна</a:t>
            </a:r>
            <a:r>
              <a:rPr lang="en-IE" sz="3200" b="1" dirty="0">
                <a:solidFill>
                  <a:srgbClr val="F5C05B"/>
                </a:solidFill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04E5B-508E-4E10-9EA6-E33B56563E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3514" y="1410159"/>
            <a:ext cx="10968810" cy="5462531"/>
          </a:xfrm>
        </p:spPr>
        <p:txBody>
          <a:bodyPr/>
          <a:lstStyle/>
          <a:p>
            <a:r>
              <a:rPr lang="en-IE" dirty="0"/>
              <a:t> </a:t>
            </a:r>
            <a:r>
              <a:rPr lang="bg-BG" sz="2300" dirty="0">
                <a:solidFill>
                  <a:srgbClr val="406F70"/>
                </a:solidFill>
              </a:rPr>
              <a:t>Изследвания на ЕС са установили ключовите </a:t>
            </a:r>
            <a:r>
              <a:rPr lang="bg-BG" sz="2300" b="1" dirty="0">
                <a:solidFill>
                  <a:srgbClr val="406F70"/>
                </a:solidFill>
              </a:rPr>
              <a:t>начини на живот, свързани с храната</a:t>
            </a:r>
            <a:r>
              <a:rPr lang="en-IE" sz="2300" b="1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или сегментите на потребителите</a:t>
            </a:r>
            <a:r>
              <a:rPr lang="en-IE" sz="2300" dirty="0">
                <a:solidFill>
                  <a:srgbClr val="406F70"/>
                </a:solidFill>
              </a:rPr>
              <a:t> :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300" b="1" dirty="0">
                <a:solidFill>
                  <a:srgbClr val="406F70"/>
                </a:solidFill>
              </a:rPr>
              <a:t>Неангажираният</a:t>
            </a:r>
            <a:r>
              <a:rPr lang="en-IE" sz="2300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потребител на храна</a:t>
            </a:r>
            <a:r>
              <a:rPr lang="en-IE" sz="2300" dirty="0">
                <a:solidFill>
                  <a:srgbClr val="406F70"/>
                </a:solidFill>
              </a:rPr>
              <a:t>; </a:t>
            </a:r>
            <a:r>
              <a:rPr lang="bg-BG" sz="2300" dirty="0">
                <a:solidFill>
                  <a:srgbClr val="406F70"/>
                </a:solidFill>
              </a:rPr>
              <a:t>където качеството на храната  се ограничава до удобство </a:t>
            </a:r>
            <a:r>
              <a:rPr lang="en-IE" sz="2300" dirty="0">
                <a:solidFill>
                  <a:srgbClr val="406F70"/>
                </a:solidFill>
              </a:rPr>
              <a:t>– </a:t>
            </a:r>
            <a:r>
              <a:rPr lang="bg-BG" sz="2300" dirty="0">
                <a:solidFill>
                  <a:srgbClr val="406F70"/>
                </a:solidFill>
              </a:rPr>
              <a:t>традиционно се смяташе за млади и градски хора, но сега </a:t>
            </a:r>
            <a:r>
              <a:rPr lang="en-IE" sz="2300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те са много по-здравословно ориентирани</a:t>
            </a:r>
            <a:endParaRPr lang="en-IE" sz="2300" dirty="0">
              <a:solidFill>
                <a:srgbClr val="406F7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300" b="1" dirty="0">
                <a:solidFill>
                  <a:srgbClr val="406F70"/>
                </a:solidFill>
              </a:rPr>
              <a:t>Небрежният </a:t>
            </a:r>
            <a:r>
              <a:rPr lang="bg-BG" sz="2300" dirty="0">
                <a:solidFill>
                  <a:srgbClr val="406F70"/>
                </a:solidFill>
              </a:rPr>
              <a:t>потребител на храна</a:t>
            </a:r>
            <a:r>
              <a:rPr lang="bg-BG" sz="2300" b="1" dirty="0">
                <a:solidFill>
                  <a:srgbClr val="406F70"/>
                </a:solidFill>
              </a:rPr>
              <a:t> </a:t>
            </a:r>
            <a:r>
              <a:rPr lang="en-IE" sz="2300" dirty="0">
                <a:solidFill>
                  <a:srgbClr val="406F70"/>
                </a:solidFill>
              </a:rPr>
              <a:t>– </a:t>
            </a:r>
            <a:r>
              <a:rPr lang="bg-BG" sz="2300" dirty="0">
                <a:solidFill>
                  <a:srgbClr val="406F70"/>
                </a:solidFill>
              </a:rPr>
              <a:t>като неангажирания потребител, но се интересува от качеството</a:t>
            </a:r>
            <a:r>
              <a:rPr lang="en-IE" sz="2300" dirty="0">
                <a:solidFill>
                  <a:srgbClr val="406F70"/>
                </a:solidFill>
              </a:rPr>
              <a:t> – </a:t>
            </a:r>
            <a:r>
              <a:rPr lang="bg-BG" sz="2300" dirty="0">
                <a:solidFill>
                  <a:srgbClr val="406F70"/>
                </a:solidFill>
              </a:rPr>
              <a:t>млад и градски</a:t>
            </a:r>
            <a:endParaRPr lang="en-IE" sz="2300" dirty="0">
              <a:solidFill>
                <a:srgbClr val="406F7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300" b="1" dirty="0">
                <a:solidFill>
                  <a:srgbClr val="406F70"/>
                </a:solidFill>
              </a:rPr>
              <a:t>Консервативният </a:t>
            </a:r>
            <a:r>
              <a:rPr lang="bg-BG" sz="2300" dirty="0">
                <a:solidFill>
                  <a:srgbClr val="406F70"/>
                </a:solidFill>
              </a:rPr>
              <a:t>потребител на храна</a:t>
            </a:r>
            <a:r>
              <a:rPr lang="en-IE" sz="2300" dirty="0">
                <a:solidFill>
                  <a:srgbClr val="406F70"/>
                </a:solidFill>
              </a:rPr>
              <a:t>: </a:t>
            </a:r>
            <a:r>
              <a:rPr lang="bg-BG" sz="2300" dirty="0">
                <a:solidFill>
                  <a:srgbClr val="406F70"/>
                </a:solidFill>
              </a:rPr>
              <a:t>традиционни модели на хранене</a:t>
            </a:r>
            <a:r>
              <a:rPr lang="en-IE" sz="2300" dirty="0">
                <a:solidFill>
                  <a:srgbClr val="406F70"/>
                </a:solidFill>
              </a:rPr>
              <a:t>,</a:t>
            </a:r>
            <a:r>
              <a:rPr lang="bg-BG" sz="2300" dirty="0">
                <a:solidFill>
                  <a:srgbClr val="406F70"/>
                </a:solidFill>
              </a:rPr>
              <a:t> вкус и здраве</a:t>
            </a:r>
            <a:r>
              <a:rPr lang="en-IE" sz="2300" dirty="0">
                <a:solidFill>
                  <a:srgbClr val="406F70"/>
                </a:solidFill>
              </a:rPr>
              <a:t> – </a:t>
            </a:r>
            <a:r>
              <a:rPr lang="bg-BG" sz="2300" dirty="0">
                <a:solidFill>
                  <a:srgbClr val="406F70"/>
                </a:solidFill>
              </a:rPr>
              <a:t>селски, по-възрастни</a:t>
            </a:r>
            <a:endParaRPr lang="en-IE" sz="2300" dirty="0">
              <a:solidFill>
                <a:srgbClr val="406F7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300" b="1" dirty="0">
                <a:solidFill>
                  <a:srgbClr val="406F70"/>
                </a:solidFill>
              </a:rPr>
              <a:t>Рационалният</a:t>
            </a:r>
            <a:r>
              <a:rPr lang="en-IE" sz="2300" b="1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потребител на храна</a:t>
            </a:r>
            <a:r>
              <a:rPr lang="en-IE" sz="2300" dirty="0">
                <a:solidFill>
                  <a:srgbClr val="406F70"/>
                </a:solidFill>
              </a:rPr>
              <a:t>: </a:t>
            </a:r>
            <a:r>
              <a:rPr lang="bg-BG" sz="2300" dirty="0">
                <a:solidFill>
                  <a:srgbClr val="406F70"/>
                </a:solidFill>
              </a:rPr>
              <a:t>разглежда информацията за продукта и произход, планове за хранене, интерес към качеството на храната</a:t>
            </a:r>
            <a:r>
              <a:rPr lang="en-IE" sz="2300" dirty="0">
                <a:solidFill>
                  <a:srgbClr val="406F70"/>
                </a:solidFill>
              </a:rPr>
              <a:t> – </a:t>
            </a:r>
            <a:r>
              <a:rPr lang="bg-BG" sz="2300" dirty="0">
                <a:solidFill>
                  <a:srgbClr val="406F70"/>
                </a:solidFill>
              </a:rPr>
              <a:t>селски</a:t>
            </a:r>
            <a:r>
              <a:rPr lang="en-IE" sz="2300" dirty="0">
                <a:solidFill>
                  <a:srgbClr val="406F70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bg-BG" sz="2300" b="1" dirty="0">
                <a:solidFill>
                  <a:srgbClr val="406F70"/>
                </a:solidFill>
              </a:rPr>
              <a:t>Авантюристичен</a:t>
            </a:r>
            <a:r>
              <a:rPr lang="en-IE" sz="2300" dirty="0">
                <a:solidFill>
                  <a:srgbClr val="406F70"/>
                </a:solidFill>
              </a:rPr>
              <a:t> </a:t>
            </a:r>
            <a:r>
              <a:rPr lang="bg-BG" sz="2300" dirty="0">
                <a:solidFill>
                  <a:srgbClr val="406F70"/>
                </a:solidFill>
              </a:rPr>
              <a:t>потребител на храна</a:t>
            </a:r>
            <a:r>
              <a:rPr lang="en-IE" sz="2300" dirty="0">
                <a:solidFill>
                  <a:srgbClr val="406F70"/>
                </a:solidFill>
              </a:rPr>
              <a:t>,</a:t>
            </a:r>
            <a:r>
              <a:rPr lang="bg-BG" sz="2300" dirty="0">
                <a:solidFill>
                  <a:srgbClr val="406F70"/>
                </a:solidFill>
              </a:rPr>
              <a:t> качество</a:t>
            </a:r>
            <a:r>
              <a:rPr lang="en-IE" sz="2300" dirty="0">
                <a:solidFill>
                  <a:srgbClr val="406F70"/>
                </a:solidFill>
              </a:rPr>
              <a:t> – </a:t>
            </a:r>
            <a:r>
              <a:rPr lang="bg-BG" sz="2300" dirty="0">
                <a:solidFill>
                  <a:srgbClr val="406F70"/>
                </a:solidFill>
              </a:rPr>
              <a:t>по-млад, висше образование и градски</a:t>
            </a:r>
            <a:endParaRPr lang="en-IE" sz="2300" dirty="0">
              <a:solidFill>
                <a:srgbClr val="406F7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772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F3675-4A50-4649-A0CE-DEF9F8D4C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602" y="213464"/>
            <a:ext cx="11145398" cy="704485"/>
          </a:xfrm>
        </p:spPr>
        <p:txBody>
          <a:bodyPr/>
          <a:lstStyle/>
          <a:p>
            <a:r>
              <a:rPr lang="bg-BG" b="1" dirty="0">
                <a:solidFill>
                  <a:srgbClr val="406F70"/>
                </a:solidFill>
              </a:rPr>
              <a:t>Начин на живот</a:t>
            </a:r>
            <a:r>
              <a:rPr lang="en-US" b="1" dirty="0">
                <a:solidFill>
                  <a:srgbClr val="406F70"/>
                </a:solidFill>
              </a:rPr>
              <a:t>: </a:t>
            </a:r>
            <a:r>
              <a:rPr lang="bg-BG" b="1" dirty="0">
                <a:solidFill>
                  <a:srgbClr val="406F70"/>
                </a:solidFill>
              </a:rPr>
              <a:t>Отговор за храна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7E8D0-EFF9-4230-89F7-2BA9F5816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" y="950174"/>
            <a:ext cx="12192000" cy="590599"/>
          </a:xfrm>
        </p:spPr>
        <p:txBody>
          <a:bodyPr/>
          <a:lstStyle/>
          <a:p>
            <a:r>
              <a:rPr lang="bg-BG" sz="2400" dirty="0">
                <a:solidFill>
                  <a:srgbClr val="406F70"/>
                </a:solidFill>
              </a:rPr>
              <a:t>Упражнение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, </a:t>
            </a:r>
            <a:r>
              <a:rPr lang="bg-BG" sz="2400" b="0" i="0" dirty="0">
                <a:solidFill>
                  <a:srgbClr val="406F70"/>
                </a:solidFill>
                <a:effectLst/>
              </a:rPr>
              <a:t>храна и отговорът на мозъка</a:t>
            </a:r>
            <a:endParaRPr lang="en-US" sz="2400" b="0" i="0" dirty="0">
              <a:solidFill>
                <a:srgbClr val="406F70"/>
              </a:solidFill>
              <a:effectLst/>
            </a:endParaRP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8FD04-5B22-43DB-8C18-A28D638092D5}"/>
              </a:ext>
            </a:extLst>
          </p:cNvPr>
          <p:cNvSpPr txBox="1"/>
          <p:nvPr/>
        </p:nvSpPr>
        <p:spPr>
          <a:xfrm>
            <a:off x="328929" y="2090172"/>
            <a:ext cx="24282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sz="2400" dirty="0">
                <a:solidFill>
                  <a:srgbClr val="406F70"/>
                </a:solidFill>
              </a:rPr>
              <a:t>Има много изследвания за реакциите на мозъка към хранителни стимули и това видео е много добро обяснение</a:t>
            </a:r>
            <a:r>
              <a:rPr lang="en-IE" sz="2400" dirty="0">
                <a:solidFill>
                  <a:srgbClr val="406F70"/>
                </a:solidFill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B8AAD-76EF-4333-930D-C4F3FC3145F1}"/>
              </a:ext>
            </a:extLst>
          </p:cNvPr>
          <p:cNvSpPr/>
          <p:nvPr/>
        </p:nvSpPr>
        <p:spPr>
          <a:xfrm>
            <a:off x="975797" y="451220"/>
            <a:ext cx="2186503" cy="1163627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406F70"/>
                </a:solidFill>
              </a:rPr>
              <a:t>ГЛЕДАЙТЕ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0E8A-E543-4670-965A-570A2F0E66AE}"/>
              </a:ext>
            </a:extLst>
          </p:cNvPr>
          <p:cNvSpPr txBox="1"/>
          <p:nvPr/>
        </p:nvSpPr>
        <p:spPr>
          <a:xfrm>
            <a:off x="438150" y="6219825"/>
            <a:ext cx="414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https://www.youtube.com/watch?v=JRAxpSHJScQ</a:t>
            </a:r>
            <a:endParaRPr lang="en-IE" sz="1400" dirty="0"/>
          </a:p>
          <a:p>
            <a:endParaRPr lang="en-IE" dirty="0"/>
          </a:p>
        </p:txBody>
      </p:sp>
      <p:pic>
        <p:nvPicPr>
          <p:cNvPr id="8" name="Online Media 7" title="BYU Study: Exercise, food, and the brain's response">
            <a:hlinkClick r:id="" action="ppaction://media"/>
            <a:extLst>
              <a:ext uri="{FF2B5EF4-FFF2-40B4-BE49-F238E27FC236}">
                <a16:creationId xmlns:a16="http://schemas.microsoft.com/office/drawing/2014/main" id="{EAE43C61-2BE8-4C9A-9482-55D10EA2B0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62300" y="1852184"/>
            <a:ext cx="5724525" cy="354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86644-FBEB-4AA2-911A-180B4A8D37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361" y="337861"/>
            <a:ext cx="8857251" cy="1160989"/>
          </a:xfrm>
        </p:spPr>
        <p:txBody>
          <a:bodyPr>
            <a:normAutofit/>
          </a:bodyPr>
          <a:lstStyle/>
          <a:p>
            <a:r>
              <a:rPr lang="en-US" b="1" dirty="0"/>
              <a:t>2.  </a:t>
            </a:r>
            <a:r>
              <a:rPr lang="bg-BG" b="1" dirty="0"/>
              <a:t>Тотален продуктов опит</a:t>
            </a:r>
            <a:r>
              <a:rPr lang="en-US" b="1" i="0" dirty="0">
                <a:effectLst/>
              </a:rPr>
              <a:t> (</a:t>
            </a:r>
            <a:r>
              <a:rPr lang="bg-BG" b="1" dirty="0"/>
              <a:t>Т</a:t>
            </a:r>
            <a:r>
              <a:rPr lang="bg-BG" b="1" i="0" dirty="0">
                <a:effectLst/>
              </a:rPr>
              <a:t>ПО/</a:t>
            </a:r>
            <a:r>
              <a:rPr lang="en-US" b="1" i="0" dirty="0">
                <a:effectLst/>
              </a:rPr>
              <a:t>TPE): </a:t>
            </a:r>
          </a:p>
          <a:p>
            <a:pPr marL="457200" lvl="1" indent="0">
              <a:buNone/>
            </a:pPr>
            <a:r>
              <a:rPr lang="bg-BG" sz="3200" b="1" i="1" dirty="0">
                <a:solidFill>
                  <a:srgbClr val="F5C05B"/>
                </a:solidFill>
              </a:rPr>
              <a:t>Повече от среща с езика</a:t>
            </a:r>
            <a:r>
              <a:rPr lang="en-US" sz="3200" b="1" i="1" dirty="0">
                <a:solidFill>
                  <a:srgbClr val="F5C05B"/>
                </a:solidFill>
                <a:effectLst/>
              </a:rPr>
              <a:t>!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2789D-FFF6-46E1-84F7-100FE09B4B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361" y="1723035"/>
            <a:ext cx="10206152" cy="391993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GB" sz="2250" b="0" i="0" dirty="0">
                <a:solidFill>
                  <a:srgbClr val="406F70"/>
                </a:solidFill>
                <a:effectLst/>
              </a:rPr>
              <a:t> </a:t>
            </a:r>
            <a:r>
              <a:rPr lang="bg-BG" sz="2250" dirty="0">
                <a:solidFill>
                  <a:srgbClr val="406F70"/>
                </a:solidFill>
              </a:rPr>
              <a:t>Тоталн</a:t>
            </a:r>
            <a:r>
              <a:rPr lang="bg-BG" sz="2250" b="0" i="0" dirty="0">
                <a:solidFill>
                  <a:srgbClr val="406F70"/>
                </a:solidFill>
                <a:effectLst/>
              </a:rPr>
              <a:t>ият продуктов опит е комбинация от събития, спомени и усещания, които се случват преди, по време и след правилното усещане</a:t>
            </a:r>
            <a:r>
              <a:rPr lang="en-GB" sz="2250" b="0" i="0" dirty="0">
                <a:solidFill>
                  <a:srgbClr val="406F70"/>
                </a:solidFill>
                <a:effectLst/>
              </a:rPr>
              <a:t>.  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bg-BG" sz="2250" dirty="0">
                <a:solidFill>
                  <a:srgbClr val="406F70"/>
                </a:solidFill>
              </a:rPr>
              <a:t>Подходът за тотален продуктов опит е изграден върху следните четири принципа</a:t>
            </a:r>
            <a:r>
              <a:rPr lang="en-US" sz="2250" b="0" i="0" dirty="0">
                <a:solidFill>
                  <a:srgbClr val="406F70"/>
                </a:solidFill>
                <a:effectLst/>
              </a:rPr>
              <a:t>:</a:t>
            </a:r>
            <a:br>
              <a:rPr lang="en-US" sz="2250" b="0" i="0" dirty="0">
                <a:solidFill>
                  <a:srgbClr val="406F70"/>
                </a:solidFill>
                <a:effectLst/>
              </a:rPr>
            </a:br>
            <a:r>
              <a:rPr lang="en-US" sz="2250" b="0" i="0" dirty="0">
                <a:solidFill>
                  <a:srgbClr val="406F70"/>
                </a:solidFill>
                <a:effectLst/>
              </a:rPr>
              <a:t>1. </a:t>
            </a:r>
            <a:r>
              <a:rPr lang="bg-BG" sz="2250" b="1" u="sng" dirty="0" err="1">
                <a:solidFill>
                  <a:srgbClr val="406F70"/>
                </a:solidFill>
              </a:rPr>
              <a:t>Мултисензорно</a:t>
            </a:r>
            <a:r>
              <a:rPr lang="bg-BG" sz="2250" b="1" u="sng" dirty="0">
                <a:solidFill>
                  <a:srgbClr val="406F70"/>
                </a:solidFill>
              </a:rPr>
              <a:t> възприятие</a:t>
            </a:r>
            <a:r>
              <a:rPr lang="en-US" sz="2250" b="1" i="0" u="sng" dirty="0">
                <a:solidFill>
                  <a:srgbClr val="406F70"/>
                </a:solidFill>
                <a:effectLst/>
              </a:rPr>
              <a:t>:</a:t>
            </a:r>
            <a:r>
              <a:rPr lang="bg-BG" sz="2250" dirty="0">
                <a:solidFill>
                  <a:srgbClr val="406F70"/>
                </a:solidFill>
              </a:rPr>
              <a:t> продуктите се възприемат от хората, използвайки всичките си сензорни системи</a:t>
            </a:r>
            <a:br>
              <a:rPr lang="en-US" sz="2250" b="0" i="0" dirty="0">
                <a:solidFill>
                  <a:srgbClr val="406F70"/>
                </a:solidFill>
                <a:effectLst/>
              </a:rPr>
            </a:br>
            <a:r>
              <a:rPr lang="en-US" sz="2250" b="0" i="0" dirty="0">
                <a:solidFill>
                  <a:srgbClr val="406F70"/>
                </a:solidFill>
                <a:effectLst/>
              </a:rPr>
              <a:t>2. </a:t>
            </a:r>
            <a:r>
              <a:rPr lang="bg-BG" sz="2250" b="1" u="sng" dirty="0">
                <a:solidFill>
                  <a:srgbClr val="406F70"/>
                </a:solidFill>
              </a:rPr>
              <a:t>Ефекти отгоре надолу:</a:t>
            </a:r>
            <a:r>
              <a:rPr lang="bg-BG" sz="2250" i="0" dirty="0">
                <a:solidFill>
                  <a:srgbClr val="406F70"/>
                </a:solidFill>
                <a:effectLst/>
              </a:rPr>
              <a:t> идеи, очаквания, информация, емоции в допълнение към директното въздействие на сетивното възприятие и харесване на продуктите</a:t>
            </a:r>
            <a:br>
              <a:rPr lang="en-US" sz="2250" b="0" i="0" dirty="0">
                <a:solidFill>
                  <a:srgbClr val="406F70"/>
                </a:solidFill>
                <a:effectLst/>
              </a:rPr>
            </a:br>
            <a:r>
              <a:rPr lang="en-US" sz="2250" b="0" i="0" dirty="0">
                <a:solidFill>
                  <a:srgbClr val="406F70"/>
                </a:solidFill>
                <a:effectLst/>
              </a:rPr>
              <a:t>3. </a:t>
            </a:r>
            <a:r>
              <a:rPr lang="bg-BG" sz="2250" b="1" u="sng" dirty="0">
                <a:solidFill>
                  <a:srgbClr val="406F70"/>
                </a:solidFill>
              </a:rPr>
              <a:t>Взаимодействие потребител-продукт</a:t>
            </a:r>
            <a:r>
              <a:rPr lang="en-US" sz="2250" b="0" i="0" dirty="0">
                <a:solidFill>
                  <a:srgbClr val="406F70"/>
                </a:solidFill>
                <a:effectLst/>
              </a:rPr>
              <a:t>: </a:t>
            </a:r>
            <a:r>
              <a:rPr lang="bg-BG" sz="2250" dirty="0">
                <a:solidFill>
                  <a:srgbClr val="406F70"/>
                </a:solidFill>
              </a:rPr>
              <a:t>взаимодействието на потребителите с хранителен продукт варира много по-широко от просто орално поглъщане </a:t>
            </a:r>
            <a:br>
              <a:rPr lang="en-US" sz="2250" b="0" i="0" dirty="0">
                <a:solidFill>
                  <a:srgbClr val="406F70"/>
                </a:solidFill>
                <a:effectLst/>
              </a:rPr>
            </a:br>
            <a:r>
              <a:rPr lang="en-US" sz="2250" b="0" i="0" dirty="0">
                <a:solidFill>
                  <a:srgbClr val="406F70"/>
                </a:solidFill>
                <a:effectLst/>
              </a:rPr>
              <a:t>4. </a:t>
            </a:r>
            <a:r>
              <a:rPr lang="bg-BG" sz="2250" b="1" u="sng" dirty="0">
                <a:solidFill>
                  <a:srgbClr val="406F70"/>
                </a:solidFill>
              </a:rPr>
              <a:t>Несъзнателни влияния</a:t>
            </a:r>
            <a:r>
              <a:rPr lang="en-US" sz="2250" b="0" i="0" dirty="0">
                <a:solidFill>
                  <a:srgbClr val="406F70"/>
                </a:solidFill>
                <a:effectLst/>
              </a:rPr>
              <a:t>: </a:t>
            </a:r>
            <a:r>
              <a:rPr lang="bg-BG" sz="2250" dirty="0">
                <a:solidFill>
                  <a:srgbClr val="406F70"/>
                </a:solidFill>
              </a:rPr>
              <a:t>има много информация за хранителните продукти и тяхното сетивно възприятие, отколкото съзнателно и волево достъпни за потребителя</a:t>
            </a:r>
            <a:endParaRPr lang="en-US" sz="2250" b="0" i="0" dirty="0">
              <a:solidFill>
                <a:srgbClr val="406F70"/>
              </a:solidFill>
              <a:effectLst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15795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A03450-F780-4CC0-8746-24B9C86169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rgbClr val="406F70"/>
                </a:solidFill>
              </a:rPr>
              <a:t>3.  </a:t>
            </a:r>
            <a:r>
              <a:rPr lang="bg-BG" b="1" dirty="0">
                <a:solidFill>
                  <a:srgbClr val="406F70"/>
                </a:solidFill>
              </a:rPr>
              <a:t>Емоции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06BE3-8518-4369-B113-71F1940F71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7040" y="1736333"/>
            <a:ext cx="6432080" cy="4510640"/>
          </a:xfrm>
        </p:spPr>
        <p:txBody>
          <a:bodyPr/>
          <a:lstStyle/>
          <a:p>
            <a:pPr algn="l"/>
            <a:r>
              <a:rPr lang="bg-BG" dirty="0">
                <a:solidFill>
                  <a:srgbClr val="406F70"/>
                </a:solidFill>
              </a:rPr>
              <a:t>Емоциите/чувствата са изключително силен фактор за избор на храна. От ранна възраст храната се свързва с различни емоции и социални взаимодействия</a:t>
            </a:r>
            <a:r>
              <a:rPr lang="en-GB" i="0" dirty="0">
                <a:solidFill>
                  <a:srgbClr val="406F70"/>
                </a:solidFill>
                <a:effectLst/>
              </a:rPr>
              <a:t>.</a:t>
            </a:r>
            <a:r>
              <a:rPr lang="bg-BG" i="0" dirty="0">
                <a:solidFill>
                  <a:srgbClr val="406F70"/>
                </a:solidFill>
                <a:effectLst/>
              </a:rPr>
              <a:t> Независимо дали тъжна, щастлива, празнуваща, отбелязваща, самотна, ядосана и т.н., храната често се използва за поддържане или справяне с тези емоции и обстоятелства</a:t>
            </a:r>
            <a:r>
              <a:rPr lang="en-GB" i="0" dirty="0">
                <a:solidFill>
                  <a:srgbClr val="406F70"/>
                </a:solidFill>
                <a:effectLst/>
              </a:rPr>
              <a:t>.</a:t>
            </a:r>
          </a:p>
          <a:p>
            <a:pPr algn="l"/>
            <a:r>
              <a:rPr lang="bg-BG" dirty="0">
                <a:solidFill>
                  <a:srgbClr val="406F70"/>
                </a:solidFill>
              </a:rPr>
              <a:t>Увлекателна статия от </a:t>
            </a:r>
            <a:r>
              <a:rPr lang="bg-BG" dirty="0" err="1">
                <a:solidFill>
                  <a:srgbClr val="406F70"/>
                </a:solidFill>
              </a:rPr>
              <a:t>Стив</a:t>
            </a:r>
            <a:r>
              <a:rPr lang="bg-BG" dirty="0">
                <a:solidFill>
                  <a:srgbClr val="406F70"/>
                </a:solidFill>
              </a:rPr>
              <a:t> Грант/</a:t>
            </a:r>
            <a:r>
              <a:rPr lang="en-GB" dirty="0">
                <a:solidFill>
                  <a:srgbClr val="406F70"/>
                </a:solidFill>
              </a:rPr>
              <a:t>Steve Grant </a:t>
            </a:r>
            <a:r>
              <a:rPr lang="bg-BG" dirty="0">
                <a:solidFill>
                  <a:srgbClr val="406F70"/>
                </a:solidFill>
              </a:rPr>
              <a:t>изследва тази емоционална връзка и защо тя влияе върху поведението, както и като осъзнава социалната роля, която храната играе.</a:t>
            </a:r>
            <a:endParaRPr lang="en-GB" i="0" dirty="0">
              <a:solidFill>
                <a:srgbClr val="406F70"/>
              </a:solidFill>
              <a:effectLst/>
            </a:endParaRPr>
          </a:p>
          <a:p>
            <a:endParaRPr lang="en-IE" dirty="0"/>
          </a:p>
        </p:txBody>
      </p:sp>
      <p:pic>
        <p:nvPicPr>
          <p:cNvPr id="8" name="Picture Placeholder 7" descr="Hands holding heart">
            <a:extLst>
              <a:ext uri="{FF2B5EF4-FFF2-40B4-BE49-F238E27FC236}">
                <a16:creationId xmlns:a16="http://schemas.microsoft.com/office/drawing/2014/main" id="{576B512F-034F-4CE5-89BD-96169BAA3D1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4A97B-2E23-426E-B4D5-F5BD43C2A06C}"/>
              </a:ext>
            </a:extLst>
          </p:cNvPr>
          <p:cNvSpPr txBox="1"/>
          <p:nvPr/>
        </p:nvSpPr>
        <p:spPr>
          <a:xfrm>
            <a:off x="3492710" y="59238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ПРОЧЕТЕ ЦЯЛАТА ИСТОРИЯ</a:t>
            </a:r>
            <a:r>
              <a:rPr lang="en-GB" sz="1800" b="1" dirty="0">
                <a:solidFill>
                  <a:srgbClr val="085156"/>
                </a:solidFill>
                <a:highlight>
                  <a:srgbClr val="F5C05B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8515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dirty="0">
                <a:hlinkClick r:id="rId3"/>
              </a:rPr>
              <a:t>Why We Eat: Food, Emotions &amp; Connection (stevegranthealth.com)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5928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89806-0376-4F01-BE54-869987E289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6906" y="1777375"/>
            <a:ext cx="5781766" cy="4123143"/>
          </a:xfrm>
        </p:spPr>
        <p:txBody>
          <a:bodyPr/>
          <a:lstStyle/>
          <a:p>
            <a:r>
              <a:rPr lang="bg-BG" b="1" dirty="0">
                <a:solidFill>
                  <a:srgbClr val="406F70"/>
                </a:solidFill>
              </a:rPr>
              <a:t>Емоционалното </a:t>
            </a:r>
            <a:r>
              <a:rPr lang="bg-BG" b="1" dirty="0" err="1">
                <a:solidFill>
                  <a:srgbClr val="406F70"/>
                </a:solidFill>
              </a:rPr>
              <a:t>брандиране</a:t>
            </a:r>
            <a:r>
              <a:rPr lang="en-US" b="0" i="0" dirty="0">
                <a:solidFill>
                  <a:srgbClr val="406F70"/>
                </a:solidFill>
                <a:effectLst/>
              </a:rPr>
              <a:t> </a:t>
            </a:r>
            <a:r>
              <a:rPr lang="bg-BG" b="0" i="0" dirty="0">
                <a:solidFill>
                  <a:srgbClr val="406F70"/>
                </a:solidFill>
                <a:effectLst/>
              </a:rPr>
              <a:t>е процес на формиране на връзка между потребител и хранителен продукт или марка чрез провокиране на техните</a:t>
            </a:r>
            <a:r>
              <a:rPr lang="en-US" b="0" i="0" dirty="0">
                <a:solidFill>
                  <a:srgbClr val="406F70"/>
                </a:solidFill>
                <a:effectLst/>
              </a:rPr>
              <a:t> </a:t>
            </a:r>
            <a:r>
              <a:rPr lang="bg-BG" b="1" dirty="0">
                <a:solidFill>
                  <a:srgbClr val="406F70"/>
                </a:solidFill>
              </a:rPr>
              <a:t>емоции</a:t>
            </a:r>
            <a:r>
              <a:rPr lang="en-US" b="0" i="0" dirty="0">
                <a:solidFill>
                  <a:srgbClr val="406F70"/>
                </a:solidFill>
                <a:effectLst/>
              </a:rPr>
              <a:t>. </a:t>
            </a:r>
          </a:p>
          <a:p>
            <a:r>
              <a:rPr lang="bg-BG" dirty="0">
                <a:solidFill>
                  <a:srgbClr val="406F70"/>
                </a:solidFill>
              </a:rPr>
              <a:t>Емоциите се свързват с вашите целеви потребители по човешки и личен начин. Тъй като потребителите все повече вземат решения за покупка, водени от чувства, а не от логика, емоционалният маркетинг създава значими взаимоотношения, които водят до почитатели на марката, замествайки маркетинговия подход на лоялност от минали години</a:t>
            </a:r>
            <a:r>
              <a:rPr lang="en-GB" dirty="0">
                <a:solidFill>
                  <a:srgbClr val="406F70"/>
                </a:solidFill>
              </a:rPr>
              <a:t>.</a:t>
            </a:r>
          </a:p>
          <a:p>
            <a:endParaRPr lang="en-US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Couple working in the office">
            <a:extLst>
              <a:ext uri="{FF2B5EF4-FFF2-40B4-BE49-F238E27FC236}">
                <a16:creationId xmlns:a16="http://schemas.microsoft.com/office/drawing/2014/main" id="{2CD0E940-6ECD-4EA7-BC69-031F7EF3677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0"/>
          <a:stretch/>
        </p:blipFill>
        <p:spPr>
          <a:xfrm>
            <a:off x="0" y="-14989"/>
            <a:ext cx="5651292" cy="62619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9BA4E-E0EB-436C-BA73-7B95FE5AE303}"/>
              </a:ext>
            </a:extLst>
          </p:cNvPr>
          <p:cNvSpPr txBox="1"/>
          <p:nvPr/>
        </p:nvSpPr>
        <p:spPr>
          <a:xfrm>
            <a:off x="5947380" y="207715"/>
            <a:ext cx="5799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CC9131"/>
                </a:solidFill>
              </a:rPr>
              <a:t>Емоциите</a:t>
            </a:r>
            <a:r>
              <a:rPr lang="en-US" sz="2400" b="1" dirty="0">
                <a:solidFill>
                  <a:srgbClr val="CC9131"/>
                </a:solidFill>
              </a:rPr>
              <a:t> </a:t>
            </a:r>
            <a:r>
              <a:rPr lang="bg-BG" sz="2400" b="1" dirty="0">
                <a:solidFill>
                  <a:srgbClr val="406F70"/>
                </a:solidFill>
              </a:rPr>
              <a:t>не могат да бъдат подценявани в сектора на хранителните услуги</a:t>
            </a:r>
            <a:r>
              <a:rPr lang="en-US" sz="2400" b="1" dirty="0">
                <a:solidFill>
                  <a:srgbClr val="406F70"/>
                </a:solidFill>
              </a:rPr>
              <a:t>, </a:t>
            </a:r>
            <a:r>
              <a:rPr lang="bg-BG" sz="2400" b="1" dirty="0">
                <a:solidFill>
                  <a:srgbClr val="406F70"/>
                </a:solidFill>
              </a:rPr>
              <a:t>използвани в дизайна на менюто, но и във вашата марка</a:t>
            </a:r>
            <a:endParaRPr lang="en-IE" sz="24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988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7EE533-8330-4402-84DF-B11E3B9AA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5631"/>
            <a:ext cx="12192000" cy="704485"/>
          </a:xfrm>
        </p:spPr>
        <p:txBody>
          <a:bodyPr>
            <a:normAutofit/>
          </a:bodyPr>
          <a:lstStyle/>
          <a:p>
            <a:r>
              <a:rPr lang="bg-BG" b="1" dirty="0">
                <a:solidFill>
                  <a:srgbClr val="406F70"/>
                </a:solidFill>
              </a:rPr>
              <a:t>Пример за емоционален маркетинг</a:t>
            </a:r>
            <a:r>
              <a:rPr lang="en-US" b="1" dirty="0">
                <a:solidFill>
                  <a:srgbClr val="406F70"/>
                </a:solidFill>
              </a:rPr>
              <a:t>… 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84E22-F388-47B5-AAD9-BA3C5BF42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78167"/>
            <a:ext cx="12192000" cy="590599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bg-BG" dirty="0"/>
              <a:t>Това е за общността</a:t>
            </a:r>
            <a:r>
              <a:rPr lang="en-US" dirty="0"/>
              <a:t>”</a:t>
            </a:r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6162C6-F2F7-4BDB-946D-1C187D7BCD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8ED99-D07B-4CAE-B694-AF3F3817EF02}"/>
              </a:ext>
            </a:extLst>
          </p:cNvPr>
          <p:cNvSpPr txBox="1"/>
          <p:nvPr/>
        </p:nvSpPr>
        <p:spPr>
          <a:xfrm>
            <a:off x="9485523" y="1249098"/>
            <a:ext cx="2332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>
                <a:solidFill>
                  <a:srgbClr val="406F70"/>
                </a:solidFill>
              </a:rPr>
              <a:t>Собственичката на ирландски ресторант </a:t>
            </a:r>
            <a:r>
              <a:rPr lang="bg-BG" sz="2400" dirty="0" err="1">
                <a:solidFill>
                  <a:srgbClr val="406F70"/>
                </a:solidFill>
              </a:rPr>
              <a:t>Джес</a:t>
            </a:r>
            <a:r>
              <a:rPr lang="bg-BG" sz="2400" dirty="0">
                <a:solidFill>
                  <a:srgbClr val="406F70"/>
                </a:solidFill>
              </a:rPr>
              <a:t> Мърфи/</a:t>
            </a:r>
            <a:r>
              <a:rPr lang="en-US" sz="2400" dirty="0">
                <a:solidFill>
                  <a:srgbClr val="406F70"/>
                </a:solidFill>
              </a:rPr>
              <a:t>Jess Murphy </a:t>
            </a:r>
            <a:r>
              <a:rPr lang="bg-BG" sz="2400" dirty="0">
                <a:solidFill>
                  <a:srgbClr val="406F70"/>
                </a:solidFill>
              </a:rPr>
              <a:t>говори за това, което я мотивира в нейното заведение в Голуей/</a:t>
            </a:r>
            <a:r>
              <a:rPr lang="en-US" sz="2400" dirty="0">
                <a:solidFill>
                  <a:srgbClr val="406F70"/>
                </a:solidFill>
              </a:rPr>
              <a:t>Galway </a:t>
            </a:r>
            <a:r>
              <a:rPr lang="bg-BG" sz="2400" dirty="0">
                <a:solidFill>
                  <a:srgbClr val="406F70"/>
                </a:solidFill>
              </a:rPr>
              <a:t>и за посланието, което иска да представи.</a:t>
            </a:r>
            <a:endParaRPr lang="en-IE" sz="2400" dirty="0">
              <a:solidFill>
                <a:srgbClr val="406F7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B2B50-0A54-446C-8A7C-6D40AAAA3444}"/>
              </a:ext>
            </a:extLst>
          </p:cNvPr>
          <p:cNvSpPr txBox="1"/>
          <p:nvPr/>
        </p:nvSpPr>
        <p:spPr>
          <a:xfrm>
            <a:off x="714375" y="6059761"/>
            <a:ext cx="426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hlinkClick r:id="rId3"/>
              </a:rPr>
              <a:t>https://www.youtube.com/watch?v=Ok2eelX_5vQ</a:t>
            </a:r>
            <a:endParaRPr lang="en-IE" sz="1400" dirty="0"/>
          </a:p>
          <a:p>
            <a:endParaRPr lang="en-IE" sz="1400" dirty="0"/>
          </a:p>
          <a:p>
            <a:endParaRPr lang="en-I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6C3754-C4E7-4B80-B469-C1BD699FDC59}"/>
              </a:ext>
            </a:extLst>
          </p:cNvPr>
          <p:cNvSpPr/>
          <p:nvPr/>
        </p:nvSpPr>
        <p:spPr>
          <a:xfrm>
            <a:off x="837283" y="598959"/>
            <a:ext cx="2169442" cy="1036682"/>
          </a:xfrm>
          <a:prstGeom prst="ellipse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406F70"/>
                </a:solidFill>
              </a:rPr>
              <a:t>ГЛЕДАЙТЕ</a:t>
            </a:r>
            <a:r>
              <a:rPr lang="en-US" sz="2400" b="1" dirty="0">
                <a:solidFill>
                  <a:srgbClr val="406F70"/>
                </a:solidFill>
              </a:rPr>
              <a:t> </a:t>
            </a:r>
            <a:endParaRPr lang="en-IE" sz="2400" b="1" dirty="0">
              <a:solidFill>
                <a:srgbClr val="406F70"/>
              </a:solidFill>
            </a:endParaRPr>
          </a:p>
        </p:txBody>
      </p:sp>
      <p:pic>
        <p:nvPicPr>
          <p:cNvPr id="5" name="Online Media 4" title="Kai Restaurant, Galway">
            <a:hlinkClick r:id="" action="ppaction://media"/>
            <a:extLst>
              <a:ext uri="{FF2B5EF4-FFF2-40B4-BE49-F238E27FC236}">
                <a16:creationId xmlns:a16="http://schemas.microsoft.com/office/drawing/2014/main" id="{601BB4C4-47FD-4BDC-967D-9FFC81584F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84071" y="1834697"/>
            <a:ext cx="5665788" cy="3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0F2D1-B300-4FBE-B8D0-BE8E830530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595" y="1651074"/>
            <a:ext cx="10968810" cy="4159176"/>
          </a:xfrm>
        </p:spPr>
        <p:txBody>
          <a:bodyPr/>
          <a:lstStyle/>
          <a:p>
            <a:pPr algn="just"/>
            <a:endParaRPr lang="en-US" sz="800" dirty="0">
              <a:solidFill>
                <a:srgbClr val="406F70"/>
              </a:solidFill>
            </a:endParaRPr>
          </a:p>
          <a:p>
            <a:pPr algn="just"/>
            <a:r>
              <a:rPr lang="bg-BG" dirty="0">
                <a:solidFill>
                  <a:srgbClr val="406F70"/>
                </a:solidFill>
              </a:rPr>
              <a:t>Като цяло има пет подхода към емоционалния маркетинг, които могат да превърнат случайните потребители във фенове на марката</a:t>
            </a:r>
            <a:r>
              <a:rPr lang="en-GB" dirty="0">
                <a:solidFill>
                  <a:srgbClr val="406F70"/>
                </a:solidFill>
              </a:rPr>
              <a:t>: </a:t>
            </a:r>
            <a:r>
              <a:rPr lang="bg-BG" b="1" dirty="0">
                <a:solidFill>
                  <a:srgbClr val="406F70"/>
                </a:solidFill>
              </a:rPr>
              <a:t>Вдъхновяващ, Амбициозен</a:t>
            </a:r>
            <a:r>
              <a:rPr lang="en-GB" b="1" dirty="0">
                <a:solidFill>
                  <a:srgbClr val="406F70"/>
                </a:solidFill>
              </a:rPr>
              <a:t>,</a:t>
            </a:r>
            <a:r>
              <a:rPr lang="bg-BG" b="1" dirty="0">
                <a:solidFill>
                  <a:srgbClr val="406F70"/>
                </a:solidFill>
              </a:rPr>
              <a:t> Любов, Основни фактори и Местни</a:t>
            </a:r>
            <a:r>
              <a:rPr lang="en-GB" b="1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bg-BG" dirty="0">
                <a:solidFill>
                  <a:srgbClr val="406F70"/>
                </a:solidFill>
              </a:rPr>
              <a:t>Разпространението на нови медийни канали, платформи и устройства означава, че потребителите имат по-голям достъп до историите на марката, а собствениците на хранителните заведения имат повече начини да предадат същността и визията на своята марка</a:t>
            </a:r>
            <a:r>
              <a:rPr lang="en-US" dirty="0">
                <a:solidFill>
                  <a:srgbClr val="406F70"/>
                </a:solidFill>
              </a:rPr>
              <a:t>. </a:t>
            </a:r>
          </a:p>
          <a:p>
            <a:pPr algn="just"/>
            <a:r>
              <a:rPr lang="bg-BG" dirty="0">
                <a:solidFill>
                  <a:srgbClr val="406F70"/>
                </a:solidFill>
              </a:rPr>
              <a:t>Правилно извършен, емоционалният маркетинг помага на бизнесите с хранителни услуги да се разграничат и да се конкурират в тази променяща се среда и да предават ценности, интереси и страстна на своята марка</a:t>
            </a:r>
            <a:r>
              <a:rPr lang="en-US" dirty="0">
                <a:solidFill>
                  <a:srgbClr val="406F70"/>
                </a:solidFill>
              </a:rPr>
              <a:t>.</a:t>
            </a:r>
          </a:p>
          <a:p>
            <a:pPr algn="just"/>
            <a:r>
              <a:rPr lang="en-US" b="1" dirty="0">
                <a:solidFill>
                  <a:srgbClr val="CC9131"/>
                </a:solidFill>
              </a:rPr>
              <a:t>                                  </a:t>
            </a:r>
            <a:r>
              <a:rPr lang="bg-BG" b="1" dirty="0">
                <a:solidFill>
                  <a:srgbClr val="CC9131"/>
                </a:solidFill>
              </a:rPr>
              <a:t>Част</a:t>
            </a:r>
            <a:r>
              <a:rPr lang="en-US" b="1" dirty="0">
                <a:solidFill>
                  <a:srgbClr val="CC9131"/>
                </a:solidFill>
              </a:rPr>
              <a:t> 3 </a:t>
            </a:r>
            <a:r>
              <a:rPr lang="bg-BG" b="1" dirty="0">
                <a:solidFill>
                  <a:srgbClr val="CC9131"/>
                </a:solidFill>
              </a:rPr>
              <a:t>от този обучителен модул отива към детайлите</a:t>
            </a:r>
            <a:r>
              <a:rPr lang="en-US" b="1" dirty="0">
                <a:solidFill>
                  <a:srgbClr val="CC9131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4FDA3-2CB2-41CE-A5EE-9906221419F7}"/>
              </a:ext>
            </a:extLst>
          </p:cNvPr>
          <p:cNvSpPr txBox="1"/>
          <p:nvPr/>
        </p:nvSpPr>
        <p:spPr>
          <a:xfrm>
            <a:off x="771525" y="943187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dirty="0">
                <a:solidFill>
                  <a:srgbClr val="F5C05B"/>
                </a:solidFill>
              </a:rPr>
              <a:t>Емоционален маркетинг</a:t>
            </a:r>
            <a:endParaRPr lang="en-IE" sz="4000" b="1" dirty="0">
              <a:solidFill>
                <a:srgbClr val="F5C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93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D71C87-A0B4-4CF6-826E-954A0AD91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694" y="2173321"/>
            <a:ext cx="6664905" cy="1570004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bg-BG" dirty="0"/>
              <a:t>ПРОМЕНЛИВИ НА ОКОЛНАТА СРЕДА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1622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B466BE-2721-452C-B958-7ED24B9A9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IE" b="1" dirty="0">
                <a:solidFill>
                  <a:srgbClr val="406F70"/>
                </a:solidFill>
              </a:rPr>
              <a:t>3.</a:t>
            </a:r>
            <a:r>
              <a:rPr lang="bg-BG" b="1" dirty="0">
                <a:solidFill>
                  <a:srgbClr val="406F70"/>
                </a:solidFill>
              </a:rPr>
              <a:t>ОКОЛНА СРЕДА</a:t>
            </a:r>
            <a:endParaRPr lang="en-IE" b="1" dirty="0">
              <a:solidFill>
                <a:srgbClr val="406F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579BA-7C1B-4895-A260-F9DF7AF72B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3047" y="2136737"/>
            <a:ext cx="4400549" cy="3642009"/>
          </a:xfrm>
        </p:spPr>
        <p:txBody>
          <a:bodyPr/>
          <a:lstStyle/>
          <a:p>
            <a:pPr algn="just"/>
            <a:r>
              <a:rPr lang="bg-BG" sz="2400" dirty="0">
                <a:solidFill>
                  <a:srgbClr val="406F70"/>
                </a:solidFill>
              </a:rPr>
              <a:t>Фактори на </a:t>
            </a:r>
            <a:r>
              <a:rPr lang="bg-BG" sz="2400" b="1" dirty="0">
                <a:solidFill>
                  <a:srgbClr val="406F70"/>
                </a:solidFill>
              </a:rPr>
              <a:t>Околната среда </a:t>
            </a:r>
            <a:r>
              <a:rPr lang="bg-BG" sz="2400" dirty="0">
                <a:solidFill>
                  <a:srgbClr val="406F70"/>
                </a:solidFill>
              </a:rPr>
              <a:t>като</a:t>
            </a:r>
            <a:r>
              <a:rPr lang="bg-BG" sz="2400" b="1" dirty="0">
                <a:solidFill>
                  <a:srgbClr val="406F70"/>
                </a:solidFill>
              </a:rPr>
              <a:t> </a:t>
            </a:r>
            <a:r>
              <a:rPr lang="bg-BG" sz="2400" dirty="0">
                <a:solidFill>
                  <a:srgbClr val="406F70"/>
                </a:solidFill>
              </a:rPr>
              <a:t>времето, времето на деня</a:t>
            </a:r>
            <a:r>
              <a:rPr lang="bg-BG" sz="2400" b="1" dirty="0">
                <a:solidFill>
                  <a:srgbClr val="406F70"/>
                </a:solidFill>
              </a:rPr>
              <a:t>, </a:t>
            </a:r>
            <a:r>
              <a:rPr lang="bg-BG" sz="2400" dirty="0">
                <a:solidFill>
                  <a:srgbClr val="406F70"/>
                </a:solidFill>
              </a:rPr>
              <a:t>непосредствената</a:t>
            </a:r>
            <a:r>
              <a:rPr lang="bg-BG" sz="2400" b="1" dirty="0">
                <a:solidFill>
                  <a:srgbClr val="406F70"/>
                </a:solidFill>
              </a:rPr>
              <a:t> </a:t>
            </a:r>
            <a:r>
              <a:rPr lang="bg-BG" sz="2400" dirty="0">
                <a:solidFill>
                  <a:srgbClr val="406F70"/>
                </a:solidFill>
              </a:rPr>
              <a:t>обстановка, с кого вечеряте, рекламите, това, което можете да си позволите, също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 </a:t>
            </a:r>
            <a:r>
              <a:rPr lang="bg-BG" sz="2400" b="1" dirty="0">
                <a:solidFill>
                  <a:srgbClr val="406F70"/>
                </a:solidFill>
              </a:rPr>
              <a:t>влияят на хранителната услуга. </a:t>
            </a:r>
            <a:endParaRPr lang="en-US" sz="2400" b="0" i="0" dirty="0">
              <a:solidFill>
                <a:srgbClr val="406F70"/>
              </a:solidFill>
              <a:effectLst/>
            </a:endParaRPr>
          </a:p>
          <a:p>
            <a:pPr algn="just"/>
            <a:r>
              <a:rPr lang="bg-BG" sz="2400" dirty="0">
                <a:solidFill>
                  <a:srgbClr val="406F70"/>
                </a:solidFill>
              </a:rPr>
              <a:t>Ресторантите и заведенията за  хранителни услуги често се възползват от това</a:t>
            </a:r>
            <a:r>
              <a:rPr lang="en-US" sz="2400" b="0" i="0" dirty="0">
                <a:solidFill>
                  <a:srgbClr val="406F70"/>
                </a:solidFill>
                <a:effectLst/>
              </a:rPr>
              <a:t>.</a:t>
            </a:r>
            <a:endParaRPr lang="en-IE" sz="2400" b="1" dirty="0">
              <a:solidFill>
                <a:srgbClr val="406F7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8009F-A9DC-48E2-9381-B83B0ABFD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59A02-4006-4407-94CB-5100708F15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ФИЗИЧЕСКИ</a:t>
            </a:r>
            <a:endParaRPr lang="en-IE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520380-2561-44DB-B406-D3311E4F95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D6123A-42A7-4049-ACA0-4D35249B44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СОЦИАЛНИ</a:t>
            </a:r>
            <a:endParaRPr lang="en-IE" sz="3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2468AC-2486-4DB9-A825-584A2A555C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7DFA63-645F-42E1-BD33-9D926B76CE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ИКОНОМИЧЕСКИ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63101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F9805D-C1D7-43ED-91E0-CBCA38653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075" y="536076"/>
            <a:ext cx="9201150" cy="1327725"/>
          </a:xfrm>
        </p:spPr>
        <p:txBody>
          <a:bodyPr>
            <a:normAutofit fontScale="92500"/>
          </a:bodyPr>
          <a:lstStyle/>
          <a:p>
            <a:r>
              <a:rPr lang="bg-BG" dirty="0">
                <a:solidFill>
                  <a:srgbClr val="406F70"/>
                </a:solidFill>
              </a:rPr>
              <a:t>Ирландският съвет по храните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Bord Bia</a:t>
            </a:r>
            <a:r>
              <a:rPr lang="en-US" dirty="0">
                <a:solidFill>
                  <a:srgbClr val="406F70"/>
                </a:solidFill>
              </a:rPr>
              <a:t>)  </a:t>
            </a:r>
            <a:r>
              <a:rPr lang="bg-BG" dirty="0">
                <a:solidFill>
                  <a:srgbClr val="406F70"/>
                </a:solidFill>
              </a:rPr>
              <a:t>в своя Доклад за вътрешния пазар</a:t>
            </a:r>
            <a:r>
              <a:rPr lang="en-US" dirty="0">
                <a:solidFill>
                  <a:srgbClr val="406F70"/>
                </a:solidFill>
              </a:rPr>
              <a:t> </a:t>
            </a:r>
            <a:r>
              <a:rPr lang="en-US" dirty="0">
                <a:hlinkClick r:id="rId2"/>
              </a:rPr>
              <a:t>Market Insight report </a:t>
            </a:r>
            <a:r>
              <a:rPr lang="bg-BG" dirty="0">
                <a:solidFill>
                  <a:srgbClr val="406F70"/>
                </a:solidFill>
              </a:rPr>
              <a:t>прогнозира 6 основни тенденции, които трябва да се отчитат, за да се даде възможност за устойчиво бъдеще на индустрията за хранителни услуги</a:t>
            </a:r>
            <a:r>
              <a:rPr lang="en-US" dirty="0">
                <a:solidFill>
                  <a:srgbClr val="406F70"/>
                </a:solidFill>
              </a:rPr>
              <a:t>.</a:t>
            </a:r>
            <a:r>
              <a:rPr lang="bg-BG" dirty="0">
                <a:solidFill>
                  <a:srgbClr val="406F70"/>
                </a:solidFill>
              </a:rPr>
              <a:t> Тези тенденции се прилагат в цяла Европа</a:t>
            </a:r>
            <a:r>
              <a:rPr lang="en-US" dirty="0">
                <a:solidFill>
                  <a:srgbClr val="406F70"/>
                </a:solidFill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6860C-7F31-490D-8AB4-4F8CAF0A509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217" y="1512901"/>
            <a:ext cx="8152022" cy="535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1766A-235F-4B09-97E9-F1E8C1EC879B}"/>
              </a:ext>
            </a:extLst>
          </p:cNvPr>
          <p:cNvSpPr txBox="1"/>
          <p:nvPr/>
        </p:nvSpPr>
        <p:spPr>
          <a:xfrm>
            <a:off x="3173251" y="2087281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bg-BG" sz="2800" b="1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МЕРКИ ЗА БЪДЕЩЕТО</a:t>
            </a:r>
            <a:endParaRPr lang="en-IE" sz="2800" b="1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5268F54-8CDF-45F9-AA74-D17DADA7C54C}"/>
              </a:ext>
            </a:extLst>
          </p:cNvPr>
          <p:cNvSpPr txBox="1"/>
          <p:nvPr/>
        </p:nvSpPr>
        <p:spPr>
          <a:xfrm>
            <a:off x="3596186" y="3149893"/>
            <a:ext cx="1893570" cy="3130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Промяна на </a:t>
            </a:r>
            <a:r>
              <a:rPr lang="bg-BG" sz="1600" b="1" dirty="0">
                <a:solidFill>
                  <a:srgbClr val="FFFFFF"/>
                </a:solidFill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изгледа</a:t>
            </a:r>
          </a:p>
          <a:p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59B6A2-7E7A-4CA4-A7F8-C00303B5C3AC}"/>
              </a:ext>
            </a:extLst>
          </p:cNvPr>
          <p:cNvSpPr txBox="1"/>
          <p:nvPr/>
        </p:nvSpPr>
        <p:spPr>
          <a:xfrm>
            <a:off x="7065953" y="3142137"/>
            <a:ext cx="2324789" cy="2868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Развитие извън помещенията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FE84991C-25C9-4271-875D-D32B2063CFF7}"/>
              </a:ext>
            </a:extLst>
          </p:cNvPr>
          <p:cNvSpPr txBox="1"/>
          <p:nvPr/>
        </p:nvSpPr>
        <p:spPr>
          <a:xfrm>
            <a:off x="3352800" y="3968668"/>
            <a:ext cx="2452914" cy="369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Ново оформление</a:t>
            </a:r>
          </a:p>
          <a:p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 на ресторантите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22E71C6-C57B-4259-8B52-98F0732176D6}"/>
              </a:ext>
            </a:extLst>
          </p:cNvPr>
          <p:cNvSpPr txBox="1"/>
          <p:nvPr/>
        </p:nvSpPr>
        <p:spPr>
          <a:xfrm>
            <a:off x="7065954" y="3875411"/>
            <a:ext cx="2324788" cy="61784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Преоткриване на бизнес модела 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4BC3782-D488-4593-BA56-CD417D73D146}"/>
              </a:ext>
            </a:extLst>
          </p:cNvPr>
          <p:cNvSpPr txBox="1"/>
          <p:nvPr/>
        </p:nvSpPr>
        <p:spPr>
          <a:xfrm>
            <a:off x="3410854" y="4704347"/>
            <a:ext cx="2520714" cy="56666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Безопасност и хигиена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bg-BG" sz="1400" b="1" dirty="0">
                <a:solidFill>
                  <a:srgbClr val="FFFFFF"/>
                </a:solidFill>
                <a:latin typeface="Source Sans 3 Light"/>
                <a:ea typeface="Meiryo" panose="020B0604030504040204" pitchFamily="34" charset="-128"/>
                <a:cs typeface="Times New Roman" panose="02020603050405020304" pitchFamily="18" charset="0"/>
              </a:rPr>
              <a:t>З</a:t>
            </a:r>
            <a:r>
              <a:rPr lang="bg-BG" sz="1400" b="1" dirty="0">
                <a:solidFill>
                  <a:srgbClr val="FFFFFF"/>
                </a:solidFill>
                <a:effectLst/>
                <a:latin typeface="Source Sans 3 Light"/>
                <a:ea typeface="Meiryo" panose="020B0604030504040204" pitchFamily="34" charset="-128"/>
                <a:cs typeface="Times New Roman" panose="02020603050405020304" pitchFamily="18" charset="0"/>
              </a:rPr>
              <a:t>аемат централно място</a:t>
            </a:r>
            <a:endParaRPr lang="en-IE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9D1FE81-C4BB-418B-9D42-29E1B569BD5B}"/>
              </a:ext>
            </a:extLst>
          </p:cNvPr>
          <p:cNvSpPr txBox="1"/>
          <p:nvPr/>
        </p:nvSpPr>
        <p:spPr>
          <a:xfrm>
            <a:off x="7122574" y="4905722"/>
            <a:ext cx="2456855" cy="4754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</a:pPr>
            <a:r>
              <a:rPr lang="bg-BG" sz="1600" b="1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Устойчива верига за доставки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714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385C3A-8560-4F5B-AE01-0F0EEAABD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95551" y="652821"/>
            <a:ext cx="9052862" cy="1160989"/>
          </a:xfrm>
        </p:spPr>
        <p:txBody>
          <a:bodyPr>
            <a:normAutofit/>
          </a:bodyPr>
          <a:lstStyle/>
          <a:p>
            <a:pPr algn="l"/>
            <a:r>
              <a:rPr lang="bg-BG" b="1" dirty="0"/>
              <a:t>Фактори на околната среда, които влияят на избора на храна</a:t>
            </a:r>
            <a:endParaRPr lang="en-IE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10D98-77DE-4D9C-8D57-BABB6B7F6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2" y="1894901"/>
            <a:ext cx="10968810" cy="4753549"/>
          </a:xfrm>
        </p:spPr>
        <p:txBody>
          <a:bodyPr/>
          <a:lstStyle/>
          <a:p>
            <a:pPr algn="just"/>
            <a:r>
              <a:rPr lang="bg-BG" dirty="0">
                <a:solidFill>
                  <a:srgbClr val="406F70"/>
                </a:solidFill>
                <a:latin typeface="TradeGothic"/>
              </a:rPr>
              <a:t>Нараства интересът към ролята на околната среда за насърчаване или ограничаване на здравословното хранене. Предполага се, </a:t>
            </a:r>
            <a:r>
              <a:rPr lang="bg-BG" b="1" dirty="0">
                <a:solidFill>
                  <a:srgbClr val="406F70"/>
                </a:solidFill>
                <a:latin typeface="TradeGothic"/>
              </a:rPr>
              <a:t>че индивидуалната промяна е по-вероятно да бъде улеснена и устойчива, ако средата, в която се правят избори, поддържа здравословни хранителни възможности</a:t>
            </a:r>
            <a:r>
              <a:rPr lang="en-US" b="1" i="0" dirty="0">
                <a:solidFill>
                  <a:srgbClr val="406F70"/>
                </a:solidFill>
                <a:effectLst/>
                <a:latin typeface="TradeGothic"/>
              </a:rPr>
              <a:t>. </a:t>
            </a:r>
          </a:p>
          <a:p>
            <a:r>
              <a:rPr lang="bg-BG" dirty="0">
                <a:solidFill>
                  <a:srgbClr val="406F70"/>
                </a:solidFill>
                <a:latin typeface="TradeGothic"/>
              </a:rPr>
              <a:t>Основните фактори, влияещи върху избора на храна, са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: </a:t>
            </a:r>
          </a:p>
          <a:p>
            <a:pPr marL="457200" indent="-457200">
              <a:buAutoNum type="arabicParenR"/>
            </a:pPr>
            <a:r>
              <a:rPr lang="bg-BG" b="1" dirty="0">
                <a:solidFill>
                  <a:srgbClr val="406F70"/>
                </a:solidFill>
                <a:latin typeface="TradeGothic"/>
              </a:rPr>
              <a:t>социална среда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bg-BG" b="0" i="0" dirty="0">
                <a:solidFill>
                  <a:srgbClr val="406F70"/>
                </a:solidFill>
                <a:effectLst/>
                <a:latin typeface="TradeGothic"/>
              </a:rPr>
              <a:t>като семейство, връстници и социални мрежи</a:t>
            </a:r>
            <a:endParaRPr lang="en-US" b="0" i="0" dirty="0">
              <a:solidFill>
                <a:srgbClr val="406F70"/>
              </a:solidFill>
              <a:effectLst/>
              <a:latin typeface="TradeGothic"/>
            </a:endParaRPr>
          </a:p>
          <a:p>
            <a:pPr marL="457200" indent="-457200">
              <a:buAutoNum type="arabicParenR"/>
            </a:pPr>
            <a:r>
              <a:rPr lang="bg-BG" b="1" i="0" dirty="0">
                <a:solidFill>
                  <a:srgbClr val="406F70"/>
                </a:solidFill>
                <a:effectLst/>
                <a:latin typeface="TradeGothic"/>
              </a:rPr>
              <a:t>физическа среда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bg-BG" b="0" i="0" dirty="0">
                <a:solidFill>
                  <a:srgbClr val="406F70"/>
                </a:solidFill>
                <a:effectLst/>
                <a:latin typeface="TradeGothic"/>
              </a:rPr>
              <a:t>включително училище, грижа за децата, работно място, магазини за хранителни стоки на дребно и ресторанти  </a:t>
            </a:r>
          </a:p>
          <a:p>
            <a:pPr marL="457200" indent="-457200">
              <a:buAutoNum type="arabicParenR"/>
            </a:pPr>
            <a:r>
              <a:rPr lang="bg-BG" b="1" dirty="0">
                <a:solidFill>
                  <a:srgbClr val="406F70"/>
                </a:solidFill>
                <a:latin typeface="TradeGothic"/>
              </a:rPr>
              <a:t>макросреда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, </a:t>
            </a:r>
            <a:r>
              <a:rPr lang="bg-BG" dirty="0">
                <a:solidFill>
                  <a:srgbClr val="406F70"/>
                </a:solidFill>
                <a:latin typeface="TradeGothic"/>
              </a:rPr>
              <a:t>като социално-икономически статус, културни норми и ценности, маркетинг на храни, хранителна и селскостопанска политика.</a:t>
            </a:r>
            <a:r>
              <a:rPr lang="en-US" b="0" i="0" dirty="0">
                <a:solidFill>
                  <a:srgbClr val="406F70"/>
                </a:solidFill>
                <a:effectLst/>
                <a:latin typeface="TradeGothic"/>
              </a:rPr>
              <a:t>.</a:t>
            </a:r>
            <a:endParaRPr lang="en-IE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9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F4E22A-F8AF-425A-9378-84D7AC74C8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73179" y="652821"/>
            <a:ext cx="8939360" cy="2265040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err="1"/>
              <a:t>Ризюме</a:t>
            </a:r>
            <a:r>
              <a:rPr lang="en-US" b="1" dirty="0"/>
              <a:t>:</a:t>
            </a:r>
          </a:p>
          <a:p>
            <a:r>
              <a:rPr lang="en-US" b="1" dirty="0"/>
              <a:t> </a:t>
            </a:r>
            <a:r>
              <a:rPr lang="bg-BG" b="1" dirty="0"/>
              <a:t>ТРИТЕ ПРОМЕНЛИВИ</a:t>
            </a:r>
            <a:endParaRPr lang="en-US" b="1" dirty="0"/>
          </a:p>
          <a:p>
            <a:r>
              <a:rPr lang="bg-BG" b="1" dirty="0"/>
              <a:t>и техните</a:t>
            </a:r>
            <a:r>
              <a:rPr lang="en-IE" b="1" dirty="0"/>
              <a:t> </a:t>
            </a:r>
          </a:p>
          <a:p>
            <a:r>
              <a:rPr lang="bg-BG" b="1" dirty="0"/>
              <a:t>характеристики</a:t>
            </a:r>
            <a:endParaRPr lang="en-IE" b="1" dirty="0"/>
          </a:p>
          <a:p>
            <a:endParaRPr lang="en-I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313B9B-F9C7-465D-9E9D-47009AF3D266}"/>
              </a:ext>
            </a:extLst>
          </p:cNvPr>
          <p:cNvSpPr/>
          <p:nvPr/>
        </p:nvSpPr>
        <p:spPr>
          <a:xfrm>
            <a:off x="385590" y="2941444"/>
            <a:ext cx="2695748" cy="2887855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/>
              <a:t>Характеристики или</a:t>
            </a:r>
            <a:r>
              <a:rPr lang="en-US" sz="1600" b="1" dirty="0"/>
              <a:t> </a:t>
            </a:r>
            <a:r>
              <a:rPr lang="bg-BG" sz="1600" b="1" dirty="0"/>
              <a:t>Променливи на храната:</a:t>
            </a:r>
            <a:endParaRPr lang="en-US" sz="1600" b="1" dirty="0"/>
          </a:p>
          <a:p>
            <a:pPr algn="ctr"/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Вкус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Външен вид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Текстура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Стойност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Тип храна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Начин на приготвяне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Форма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Сезонност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Комбинация от храни</a:t>
            </a:r>
            <a:endParaRPr lang="en-IE" sz="1400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E28A5E-202E-4E8A-A8DE-9EF9B330BA08}"/>
              </a:ext>
            </a:extLst>
          </p:cNvPr>
          <p:cNvSpPr/>
          <p:nvPr/>
        </p:nvSpPr>
        <p:spPr>
          <a:xfrm>
            <a:off x="3422933" y="2917860"/>
            <a:ext cx="3330408" cy="2911439"/>
          </a:xfrm>
          <a:prstGeom prst="roundRect">
            <a:avLst/>
          </a:prstGeom>
          <a:solidFill>
            <a:srgbClr val="406F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/>
              <a:t>Характеристики на индивида или лицето</a:t>
            </a:r>
            <a:r>
              <a:rPr lang="en-US" sz="1600" b="1" dirty="0"/>
              <a:t>:</a:t>
            </a:r>
          </a:p>
          <a:p>
            <a:pPr algn="ctr"/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Възраст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Пол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Образование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Доходи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Знания за храненето</a:t>
            </a:r>
            <a:endParaRPr lang="en-US" sz="1400" b="1" dirty="0"/>
          </a:p>
          <a:p>
            <a:pPr marL="21600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Кулинарни умения и креативност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Отношение към здравето и ролята на храната  за него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sz="14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CECB8E-63C6-4DF2-B5F1-C00B9F80A8E2}"/>
              </a:ext>
            </a:extLst>
          </p:cNvPr>
          <p:cNvSpPr/>
          <p:nvPr/>
        </p:nvSpPr>
        <p:spPr>
          <a:xfrm>
            <a:off x="7217996" y="2917860"/>
            <a:ext cx="2539964" cy="2911439"/>
          </a:xfrm>
          <a:prstGeom prst="roundRect">
            <a:avLst/>
          </a:prstGeom>
          <a:solidFill>
            <a:srgbClr val="0851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600" b="1" dirty="0"/>
              <a:t>Характеристики на околната среда</a:t>
            </a:r>
            <a:r>
              <a:rPr lang="en-US" sz="1600" b="1" dirty="0"/>
              <a:t>:</a:t>
            </a:r>
          </a:p>
          <a:p>
            <a:pPr algn="ctr"/>
            <a:endParaRPr lang="en-US" sz="16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Сезон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Трудова заетост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Мобилност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Степен на урбанизация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Размер на домакинството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1400" b="1" dirty="0"/>
              <a:t>Етап на семейството</a:t>
            </a:r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algn="ctr"/>
            <a:endParaRPr lang="en-US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E" sz="14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93E0DB-BDFE-4D5C-BFC9-B55B9192F810}"/>
              </a:ext>
            </a:extLst>
          </p:cNvPr>
          <p:cNvSpPr/>
          <p:nvPr/>
        </p:nvSpPr>
        <p:spPr>
          <a:xfrm>
            <a:off x="4152900" y="1669434"/>
            <a:ext cx="2152652" cy="710263"/>
          </a:xfrm>
          <a:prstGeom prst="roundRect">
            <a:avLst/>
          </a:prstGeom>
          <a:solidFill>
            <a:srgbClr val="F5C0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/>
              <a:t>Предпочитания за храна</a:t>
            </a:r>
            <a:endParaRPr lang="en-IE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C657D3-77F7-4DD2-8432-0C0250EEDF3A}"/>
              </a:ext>
            </a:extLst>
          </p:cNvPr>
          <p:cNvSpPr/>
          <p:nvPr/>
        </p:nvSpPr>
        <p:spPr>
          <a:xfrm>
            <a:off x="4123586" y="142331"/>
            <a:ext cx="2192154" cy="806414"/>
          </a:xfrm>
          <a:prstGeom prst="roundRect">
            <a:avLst/>
          </a:prstGeom>
          <a:solidFill>
            <a:srgbClr val="406F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solidFill>
                  <a:srgbClr val="F5C05B"/>
                </a:solidFill>
              </a:rPr>
              <a:t>Потребление на храна</a:t>
            </a:r>
            <a:endParaRPr lang="en-IE" sz="2400" b="1" dirty="0">
              <a:solidFill>
                <a:srgbClr val="F5C05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0C9DC-C852-4826-9B05-44C14574E8CB}"/>
              </a:ext>
            </a:extLst>
          </p:cNvPr>
          <p:cNvSpPr txBox="1"/>
          <p:nvPr/>
        </p:nvSpPr>
        <p:spPr>
          <a:xfrm>
            <a:off x="738187" y="6142908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rgbClr val="085156"/>
                </a:solidFill>
              </a:rPr>
              <a:t>Фигура</a:t>
            </a:r>
            <a:r>
              <a:rPr lang="en-US" dirty="0">
                <a:solidFill>
                  <a:srgbClr val="085156"/>
                </a:solidFill>
              </a:rPr>
              <a:t> a): </a:t>
            </a:r>
            <a:r>
              <a:rPr lang="bg-BG" dirty="0">
                <a:solidFill>
                  <a:srgbClr val="085156"/>
                </a:solidFill>
              </a:rPr>
              <a:t>Фактори, влияещи на предпочитанията за храна </a:t>
            </a:r>
            <a:r>
              <a:rPr lang="en-US" dirty="0">
                <a:solidFill>
                  <a:srgbClr val="085156"/>
                </a:solidFill>
              </a:rPr>
              <a:t>(</a:t>
            </a:r>
            <a:r>
              <a:rPr lang="bg-BG" dirty="0" err="1">
                <a:solidFill>
                  <a:srgbClr val="085156"/>
                </a:solidFill>
              </a:rPr>
              <a:t>Рандал</a:t>
            </a:r>
            <a:r>
              <a:rPr lang="bg-BG" dirty="0">
                <a:solidFill>
                  <a:srgbClr val="085156"/>
                </a:solidFill>
              </a:rPr>
              <a:t> и </a:t>
            </a:r>
            <a:r>
              <a:rPr lang="bg-BG" dirty="0" err="1">
                <a:solidFill>
                  <a:srgbClr val="085156"/>
                </a:solidFill>
              </a:rPr>
              <a:t>Санжур</a:t>
            </a:r>
            <a:r>
              <a:rPr lang="bg-BG" dirty="0">
                <a:solidFill>
                  <a:srgbClr val="085156"/>
                </a:solidFill>
              </a:rPr>
              <a:t>/</a:t>
            </a:r>
            <a:r>
              <a:rPr lang="en-US" dirty="0">
                <a:solidFill>
                  <a:srgbClr val="085156"/>
                </a:solidFill>
              </a:rPr>
              <a:t>Randall and </a:t>
            </a:r>
            <a:r>
              <a:rPr lang="en-US" dirty="0" err="1">
                <a:solidFill>
                  <a:srgbClr val="085156"/>
                </a:solidFill>
              </a:rPr>
              <a:t>Sanjur</a:t>
            </a:r>
            <a:r>
              <a:rPr lang="en-US" dirty="0">
                <a:solidFill>
                  <a:srgbClr val="085156"/>
                </a:solidFill>
              </a:rPr>
              <a:t>, 1981)</a:t>
            </a:r>
            <a:endParaRPr lang="en-IE" dirty="0">
              <a:solidFill>
                <a:srgbClr val="085156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966AD6-5ECF-4DDB-B48D-C54909987425}"/>
              </a:ext>
            </a:extLst>
          </p:cNvPr>
          <p:cNvCxnSpPr>
            <a:cxnSpLocks/>
          </p:cNvCxnSpPr>
          <p:nvPr/>
        </p:nvCxnSpPr>
        <p:spPr>
          <a:xfrm flipV="1">
            <a:off x="1748497" y="2147659"/>
            <a:ext cx="2352761" cy="793784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23DD79-2671-4BB2-A81D-02B4682C37ED}"/>
              </a:ext>
            </a:extLst>
          </p:cNvPr>
          <p:cNvCxnSpPr>
            <a:cxnSpLocks/>
          </p:cNvCxnSpPr>
          <p:nvPr/>
        </p:nvCxnSpPr>
        <p:spPr>
          <a:xfrm flipV="1">
            <a:off x="5229225" y="2458277"/>
            <a:ext cx="0" cy="459583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FD6D82-4C29-490C-83D8-163CE788B64D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6305552" y="2124076"/>
            <a:ext cx="2182426" cy="793784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6CB6EE-9B97-408C-B94F-B660F147E196}"/>
              </a:ext>
            </a:extLst>
          </p:cNvPr>
          <p:cNvCxnSpPr>
            <a:cxnSpLocks/>
          </p:cNvCxnSpPr>
          <p:nvPr/>
        </p:nvCxnSpPr>
        <p:spPr>
          <a:xfrm flipV="1">
            <a:off x="5229225" y="1065249"/>
            <a:ext cx="0" cy="449642"/>
          </a:xfrm>
          <a:prstGeom prst="straightConnector1">
            <a:avLst/>
          </a:prstGeom>
          <a:ln>
            <a:solidFill>
              <a:srgbClr val="406F7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8FE728-DF91-4F25-A883-914355347D59}"/>
              </a:ext>
            </a:extLst>
          </p:cNvPr>
          <p:cNvCxnSpPr/>
          <p:nvPr/>
        </p:nvCxnSpPr>
        <p:spPr>
          <a:xfrm>
            <a:off x="866775" y="3638550"/>
            <a:ext cx="2074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4FD668-940A-470D-8838-FAF31D898931}"/>
              </a:ext>
            </a:extLst>
          </p:cNvPr>
          <p:cNvCxnSpPr/>
          <p:nvPr/>
        </p:nvCxnSpPr>
        <p:spPr>
          <a:xfrm>
            <a:off x="4086225" y="3638550"/>
            <a:ext cx="2074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D6A865-C68C-499E-90AD-0C30F935E8B2}"/>
              </a:ext>
            </a:extLst>
          </p:cNvPr>
          <p:cNvCxnSpPr>
            <a:cxnSpLocks/>
          </p:cNvCxnSpPr>
          <p:nvPr/>
        </p:nvCxnSpPr>
        <p:spPr>
          <a:xfrm>
            <a:off x="7493586" y="3638550"/>
            <a:ext cx="19887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3869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8F218-4F13-4C51-A4AC-F3E0CD8708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5547" y="819599"/>
            <a:ext cx="5362101" cy="697353"/>
          </a:xfrm>
        </p:spPr>
        <p:txBody>
          <a:bodyPr>
            <a:normAutofit fontScale="77500" lnSpcReduction="20000"/>
          </a:bodyPr>
          <a:lstStyle/>
          <a:p>
            <a:r>
              <a:rPr lang="bg-BG" b="1" dirty="0">
                <a:solidFill>
                  <a:srgbClr val="085156"/>
                </a:solidFill>
              </a:rPr>
              <a:t>Използване на тази информация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DCA5B-73CF-4377-BACB-1BA8D3792F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86550" y="1953078"/>
            <a:ext cx="4912122" cy="3947440"/>
          </a:xfrm>
        </p:spPr>
        <p:txBody>
          <a:bodyPr/>
          <a:lstStyle/>
          <a:p>
            <a:r>
              <a:rPr lang="bg-BG" dirty="0">
                <a:solidFill>
                  <a:srgbClr val="406F70"/>
                </a:solidFill>
              </a:rPr>
              <a:t>До момента, в който сте разбрали трите променливи в Изследването на храните и храненето, където възприятията и предпочитанията са в основата на приемането и консумацията на храни, като собственици или предприемачи в сферата на хранителните услуги можете да пренесете тази информация към вашите собствени новости в храните и менюто и в развитието на марката</a:t>
            </a:r>
            <a:r>
              <a:rPr lang="en-IE" sz="2400" dirty="0">
                <a:solidFill>
                  <a:srgbClr val="406F70"/>
                </a:solidFill>
              </a:rPr>
              <a:t>.</a:t>
            </a:r>
          </a:p>
          <a:p>
            <a:endParaRPr lang="en-IE" dirty="0"/>
          </a:p>
        </p:txBody>
      </p:sp>
      <p:pic>
        <p:nvPicPr>
          <p:cNvPr id="6" name="Picture Placeholder 5" descr="Fruits and vegetables in a basket">
            <a:extLst>
              <a:ext uri="{FF2B5EF4-FFF2-40B4-BE49-F238E27FC236}">
                <a16:creationId xmlns:a16="http://schemas.microsoft.com/office/drawing/2014/main" id="{40B6C58C-7C62-4441-A975-91897801B4D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9834603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1D052-8C84-4977-BF06-F89475B623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97131" y="3094606"/>
            <a:ext cx="7876753" cy="3173773"/>
          </a:xfrm>
        </p:spPr>
        <p:txBody>
          <a:bodyPr/>
          <a:lstStyle/>
          <a:p>
            <a:pPr algn="l"/>
            <a:r>
              <a:rPr lang="bg-BG" sz="3600" b="1" dirty="0">
                <a:solidFill>
                  <a:srgbClr val="F5C05B"/>
                </a:solidFill>
              </a:rPr>
              <a:t>Част</a:t>
            </a:r>
            <a:r>
              <a:rPr lang="en-IE" sz="3600" b="1" dirty="0">
                <a:solidFill>
                  <a:srgbClr val="F5C05B"/>
                </a:solidFill>
              </a:rPr>
              <a:t> 3.  </a:t>
            </a:r>
            <a:r>
              <a:rPr lang="bg-BG" sz="3600" b="1" dirty="0">
                <a:solidFill>
                  <a:srgbClr val="F5C05B"/>
                </a:solidFill>
              </a:rPr>
              <a:t>Позициониране на марката</a:t>
            </a:r>
            <a:endParaRPr lang="en-IE" sz="3600" b="1" dirty="0">
              <a:solidFill>
                <a:srgbClr val="F5C05B"/>
              </a:solidFill>
            </a:endParaRPr>
          </a:p>
          <a:p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FBF45-5A84-4CD6-9542-824882322B32}"/>
              </a:ext>
            </a:extLst>
          </p:cNvPr>
          <p:cNvSpPr txBox="1"/>
          <p:nvPr/>
        </p:nvSpPr>
        <p:spPr>
          <a:xfrm>
            <a:off x="9334500" y="316467"/>
            <a:ext cx="242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>
                <a:solidFill>
                  <a:srgbClr val="406F70"/>
                </a:solidFill>
              </a:rPr>
              <a:t>МОДУЛ</a:t>
            </a:r>
            <a:r>
              <a:rPr lang="en-US" sz="3600" b="1" dirty="0">
                <a:solidFill>
                  <a:srgbClr val="406F70"/>
                </a:solidFill>
              </a:rPr>
              <a:t> 1</a:t>
            </a:r>
            <a:endParaRPr lang="en-IE" sz="3600" b="1" dirty="0">
              <a:solidFill>
                <a:srgbClr val="406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631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C5C21-A442-42E4-A94A-3C881BBA76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9446" y="819599"/>
            <a:ext cx="5428202" cy="697353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>
                <a:solidFill>
                  <a:srgbClr val="085156"/>
                </a:solidFill>
              </a:rPr>
              <a:t>Позициониране марката за храни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44DBF-7C78-4BE9-B41F-3FFCCB69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6575" y="1953078"/>
            <a:ext cx="4712097" cy="3947440"/>
          </a:xfrm>
        </p:spPr>
        <p:txBody>
          <a:bodyPr/>
          <a:lstStyle/>
          <a:p>
            <a:r>
              <a:rPr lang="bg-BG" b="0" i="0" dirty="0">
                <a:solidFill>
                  <a:srgbClr val="085156"/>
                </a:solidFill>
                <a:effectLst/>
              </a:rPr>
              <a:t>Целта на </a:t>
            </a:r>
            <a:r>
              <a:rPr lang="bg-BG" b="1" i="0" dirty="0">
                <a:solidFill>
                  <a:srgbClr val="085156"/>
                </a:solidFill>
                <a:effectLst/>
              </a:rPr>
              <a:t>позиционирането на </a:t>
            </a:r>
            <a:r>
              <a:rPr lang="bg-BG" b="1" dirty="0">
                <a:solidFill>
                  <a:srgbClr val="085156"/>
                </a:solidFill>
              </a:rPr>
              <a:t>марката за храни</a:t>
            </a:r>
            <a:r>
              <a:rPr lang="en-US" b="0" i="0" dirty="0">
                <a:solidFill>
                  <a:srgbClr val="085156"/>
                </a:solidFill>
                <a:effectLst/>
              </a:rPr>
              <a:t> </a:t>
            </a:r>
            <a:r>
              <a:rPr lang="bg-BG" dirty="0">
                <a:solidFill>
                  <a:srgbClr val="085156"/>
                </a:solidFill>
              </a:rPr>
              <a:t>е да се определи и кристализира най-мощната и единствена точка за  разграничаване на бизнеса на пазара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 </a:t>
            </a:r>
          </a:p>
          <a:p>
            <a:r>
              <a:rPr lang="bg-BG" dirty="0">
                <a:solidFill>
                  <a:srgbClr val="085156"/>
                </a:solidFill>
              </a:rPr>
              <a:t>След това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 </a:t>
            </a:r>
            <a:r>
              <a:rPr lang="bg-BG" b="1" dirty="0">
                <a:solidFill>
                  <a:srgbClr val="085156"/>
                </a:solidFill>
              </a:rPr>
              <a:t>марката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 </a:t>
            </a:r>
            <a:r>
              <a:rPr lang="bg-BG" b="0" i="0" dirty="0">
                <a:solidFill>
                  <a:srgbClr val="085156"/>
                </a:solidFill>
                <a:effectLst/>
              </a:rPr>
              <a:t>трябва да използва тази </a:t>
            </a:r>
            <a:r>
              <a:rPr lang="bg-BG" b="1" i="0" dirty="0">
                <a:solidFill>
                  <a:srgbClr val="085156"/>
                </a:solidFill>
                <a:effectLst/>
              </a:rPr>
              <a:t>позиция</a:t>
            </a:r>
            <a:r>
              <a:rPr lang="bg-BG" b="0" i="0" dirty="0">
                <a:solidFill>
                  <a:srgbClr val="085156"/>
                </a:solidFill>
                <a:effectLst/>
              </a:rPr>
              <a:t> като основа за движението на целия маркетинг напред. </a:t>
            </a:r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6" name="Picture Placeholder 5" descr="Hand placing stars">
            <a:extLst>
              <a:ext uri="{FF2B5EF4-FFF2-40B4-BE49-F238E27FC236}">
                <a16:creationId xmlns:a16="http://schemas.microsoft.com/office/drawing/2014/main" id="{C283AC5C-6638-40E5-8AE7-4619B5BDAF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30237444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64BF62-C94F-4921-B622-418549C1C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652821"/>
            <a:ext cx="9996590" cy="1160989"/>
          </a:xfrm>
        </p:spPr>
        <p:txBody>
          <a:bodyPr/>
          <a:lstStyle/>
          <a:p>
            <a:r>
              <a:rPr lang="bg-BG" sz="3000" b="1" dirty="0"/>
              <a:t>Емоционално</a:t>
            </a:r>
            <a:r>
              <a:rPr lang="en-US" sz="3000" b="1" dirty="0"/>
              <a:t> 	  </a:t>
            </a:r>
            <a:r>
              <a:rPr lang="bg-BG" sz="3000" b="1" dirty="0"/>
              <a:t>  срещу Рационално          Мислене</a:t>
            </a:r>
            <a:r>
              <a:rPr lang="en-US" sz="3000" b="1" dirty="0"/>
              <a:t>…</a:t>
            </a:r>
            <a:endParaRPr lang="en-IE" sz="3000" b="1" dirty="0"/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860C2-A49F-4072-AA8A-CD2F791F6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5100" y="1813810"/>
            <a:ext cx="11500675" cy="4539365"/>
          </a:xfrm>
        </p:spPr>
        <p:txBody>
          <a:bodyPr/>
          <a:lstStyle/>
          <a:p>
            <a:pPr algn="just"/>
            <a:r>
              <a:rPr lang="bg-BG" dirty="0">
                <a:solidFill>
                  <a:srgbClr val="085156"/>
                </a:solidFill>
              </a:rPr>
              <a:t>От предните части на този модул видяхте, че макар рецептата за хранене или храната/напитката да има сензорни/физически качество, най-важното е, че </a:t>
            </a:r>
            <a:r>
              <a:rPr lang="bg-BG" b="1" dirty="0">
                <a:solidFill>
                  <a:srgbClr val="085156"/>
                </a:solidFill>
              </a:rPr>
              <a:t>марката има както емоционални , така и Рационални качества</a:t>
            </a:r>
            <a:r>
              <a:rPr lang="bg-BG" dirty="0">
                <a:solidFill>
                  <a:srgbClr val="085156"/>
                </a:solidFill>
              </a:rPr>
              <a:t>, които също допринасят за възприемането на марката в мисленето на целевия потребител.</a:t>
            </a:r>
            <a:endParaRPr lang="en-US" b="0" i="0" dirty="0">
              <a:solidFill>
                <a:srgbClr val="085156"/>
              </a:solidFill>
              <a:effectLst/>
            </a:endParaRPr>
          </a:p>
          <a:p>
            <a:pPr algn="just"/>
            <a:r>
              <a:rPr lang="bg-BG" dirty="0">
                <a:solidFill>
                  <a:srgbClr val="085156"/>
                </a:solidFill>
              </a:rPr>
              <a:t>Марката на храните предава много повече от това, което е само продуктът като храна/напитка, как се нарича и как се представя физически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  <a:r>
              <a:rPr lang="bg-BG" b="0" i="0" dirty="0">
                <a:solidFill>
                  <a:srgbClr val="085156"/>
                </a:solidFill>
                <a:effectLst/>
              </a:rPr>
              <a:t> Физическите разлики между много хранителни продукти в действителност са </a:t>
            </a:r>
            <a:r>
              <a:rPr lang="bg-BG" b="1" i="0" dirty="0">
                <a:solidFill>
                  <a:srgbClr val="085156"/>
                </a:solidFill>
                <a:effectLst/>
              </a:rPr>
              <a:t>разликите, създадени в съзнанието на клиента </a:t>
            </a:r>
            <a:r>
              <a:rPr lang="bg-BG" b="0" i="0" dirty="0">
                <a:solidFill>
                  <a:srgbClr val="085156"/>
                </a:solidFill>
                <a:effectLst/>
              </a:rPr>
              <a:t>чрез възприятието на марката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.</a:t>
            </a:r>
          </a:p>
          <a:p>
            <a:pPr algn="just"/>
            <a:r>
              <a:rPr lang="bg-BG" dirty="0">
                <a:solidFill>
                  <a:srgbClr val="CC9131"/>
                </a:solidFill>
              </a:rPr>
              <a:t>И така</a:t>
            </a:r>
            <a:r>
              <a:rPr lang="en-US" b="0" i="0" dirty="0">
                <a:solidFill>
                  <a:srgbClr val="CC9131"/>
                </a:solidFill>
                <a:effectLst/>
              </a:rPr>
              <a:t>, </a:t>
            </a:r>
            <a:r>
              <a:rPr lang="bg-BG" b="1" i="0" dirty="0">
                <a:solidFill>
                  <a:srgbClr val="CC9131"/>
                </a:solidFill>
                <a:effectLst/>
              </a:rPr>
              <a:t>успехът на дадена хранителна марка се крие в мисленето на вашия целеви потребител</a:t>
            </a:r>
            <a:r>
              <a:rPr lang="bg-BG" b="0" i="0" dirty="0">
                <a:solidFill>
                  <a:srgbClr val="CC9131"/>
                </a:solidFill>
                <a:effectLst/>
              </a:rPr>
              <a:t> и както в </a:t>
            </a:r>
            <a:r>
              <a:rPr lang="bg-BG" b="1" i="0" dirty="0">
                <a:solidFill>
                  <a:srgbClr val="CC9131"/>
                </a:solidFill>
                <a:effectLst/>
              </a:rPr>
              <a:t>Рационалните</a:t>
            </a:r>
            <a:r>
              <a:rPr lang="bg-BG" b="0" i="0" dirty="0">
                <a:solidFill>
                  <a:srgbClr val="CC9131"/>
                </a:solidFill>
                <a:effectLst/>
              </a:rPr>
              <a:t>, така и в </a:t>
            </a:r>
            <a:r>
              <a:rPr lang="bg-BG" b="1" i="0" dirty="0">
                <a:solidFill>
                  <a:srgbClr val="CC9131"/>
                </a:solidFill>
                <a:effectLst/>
              </a:rPr>
              <a:t>Емоционалните</a:t>
            </a:r>
            <a:r>
              <a:rPr lang="bg-BG" b="0" i="0" dirty="0">
                <a:solidFill>
                  <a:srgbClr val="CC9131"/>
                </a:solidFill>
                <a:effectLst/>
              </a:rPr>
              <a:t> реакции на потребителите към вашата хранителна марка</a:t>
            </a:r>
            <a:r>
              <a:rPr lang="en-US" b="0" i="0" dirty="0">
                <a:solidFill>
                  <a:srgbClr val="CC9131"/>
                </a:solidFill>
                <a:effectLst/>
              </a:rPr>
              <a:t>.</a:t>
            </a:r>
          </a:p>
          <a:p>
            <a:pPr algn="just"/>
            <a:r>
              <a:rPr lang="bg-BG" dirty="0">
                <a:solidFill>
                  <a:srgbClr val="406F70"/>
                </a:solidFill>
              </a:rPr>
              <a:t>Без подходящата реакция и възприятие на клиента марката е малоценна </a:t>
            </a:r>
            <a:r>
              <a:rPr lang="en-US" b="0" i="0" dirty="0">
                <a:solidFill>
                  <a:srgbClr val="406F70"/>
                </a:solidFill>
                <a:effectLst/>
              </a:rPr>
              <a:t>!</a:t>
            </a:r>
          </a:p>
          <a:p>
            <a:endParaRPr lang="en-IE" dirty="0">
              <a:solidFill>
                <a:srgbClr val="085156"/>
              </a:solidFill>
            </a:endParaRPr>
          </a:p>
        </p:txBody>
      </p:sp>
      <p:pic>
        <p:nvPicPr>
          <p:cNvPr id="5" name="Graphic 4" descr="Two Hearts outline">
            <a:extLst>
              <a:ext uri="{FF2B5EF4-FFF2-40B4-BE49-F238E27FC236}">
                <a16:creationId xmlns:a16="http://schemas.microsoft.com/office/drawing/2014/main" id="{24050DD6-7E9D-429D-8571-086F31E7E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1472" y="458575"/>
            <a:ext cx="914400" cy="914400"/>
          </a:xfrm>
          <a:prstGeom prst="rect">
            <a:avLst/>
          </a:prstGeom>
        </p:spPr>
      </p:pic>
      <p:pic>
        <p:nvPicPr>
          <p:cNvPr id="7" name="Graphic 6" descr="Brain in head outline">
            <a:extLst>
              <a:ext uri="{FF2B5EF4-FFF2-40B4-BE49-F238E27FC236}">
                <a16:creationId xmlns:a16="http://schemas.microsoft.com/office/drawing/2014/main" id="{07185D11-2F0E-41E6-AE39-2F1EF2303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5295" y="4585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99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EBC9CA-169A-4C2F-B15B-1F06E16BC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3" y="466725"/>
            <a:ext cx="8857251" cy="704851"/>
          </a:xfrm>
        </p:spPr>
        <p:txBody>
          <a:bodyPr>
            <a:normAutofit fontScale="92500"/>
          </a:bodyPr>
          <a:lstStyle/>
          <a:p>
            <a:r>
              <a:rPr lang="bg-BG" b="1" dirty="0"/>
              <a:t>Емоционално срещу Рационално Мислене</a:t>
            </a:r>
            <a:r>
              <a:rPr lang="en-US" b="1" dirty="0"/>
              <a:t>…</a:t>
            </a:r>
            <a:endParaRPr lang="en-I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A32EF-00EF-462D-BB53-34A0D525F48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836" y="1741714"/>
            <a:ext cx="6962821" cy="4649561"/>
          </a:xfrm>
          <a:prstGeom prst="rect">
            <a:avLst/>
          </a:prstGeom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D4488A82-8DB7-4EFA-99B6-9B923E5831B8}"/>
              </a:ext>
            </a:extLst>
          </p:cNvPr>
          <p:cNvSpPr txBox="1"/>
          <p:nvPr/>
        </p:nvSpPr>
        <p:spPr>
          <a:xfrm>
            <a:off x="4124866" y="4757191"/>
            <a:ext cx="1332503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Как марката ме кара да се чувствам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3DA3F-419A-4302-BB7C-70EBDA34C39C}"/>
              </a:ext>
            </a:extLst>
          </p:cNvPr>
          <p:cNvSpPr txBox="1"/>
          <p:nvPr/>
        </p:nvSpPr>
        <p:spPr>
          <a:xfrm>
            <a:off x="5890803" y="4757191"/>
            <a:ext cx="1489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bg-BG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Как аз бих определил продукта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63CD962A-DA8A-4C7F-B34B-C2A3F515368D}"/>
              </a:ext>
            </a:extLst>
          </p:cNvPr>
          <p:cNvSpPr txBox="1"/>
          <p:nvPr/>
        </p:nvSpPr>
        <p:spPr>
          <a:xfrm>
            <a:off x="5133611" y="3548074"/>
            <a:ext cx="1298653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1600" b="1" dirty="0">
                <a:solidFill>
                  <a:srgbClr val="FFFFFF"/>
                </a:solidFill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Същност</a:t>
            </a:r>
            <a:endParaRPr lang="en-I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6AFEC0A5-1F23-486E-B85E-6F8D79974E81}"/>
              </a:ext>
            </a:extLst>
          </p:cNvPr>
          <p:cNvSpPr txBox="1"/>
          <p:nvPr/>
        </p:nvSpPr>
        <p:spPr>
          <a:xfrm>
            <a:off x="4124867" y="2356966"/>
            <a:ext cx="1332503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g-BG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Как марката ме кара да гледам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0040D968-1AA1-4980-9DF6-4531EDE1B1E8}"/>
              </a:ext>
            </a:extLst>
          </p:cNvPr>
          <p:cNvSpPr txBox="1"/>
          <p:nvPr/>
        </p:nvSpPr>
        <p:spPr>
          <a:xfrm>
            <a:off x="5938792" y="2338957"/>
            <a:ext cx="148971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bg-BG" sz="14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Какво продуктът прави за мен</a:t>
            </a:r>
            <a:endParaRPr lang="en-I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F563877-166E-4A12-B475-DEA873A8F8A9}"/>
              </a:ext>
            </a:extLst>
          </p:cNvPr>
          <p:cNvSpPr txBox="1"/>
          <p:nvPr/>
        </p:nvSpPr>
        <p:spPr>
          <a:xfrm>
            <a:off x="4693187" y="4090579"/>
            <a:ext cx="133304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bg-BG" sz="11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Марката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bg-BG" sz="1100" dirty="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индивидуалност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CC0B9886-5C74-4975-AB9E-272C47EC478B}"/>
              </a:ext>
            </a:extLst>
          </p:cNvPr>
          <p:cNvSpPr txBox="1"/>
          <p:nvPr/>
        </p:nvSpPr>
        <p:spPr>
          <a:xfrm>
            <a:off x="5938792" y="2952520"/>
            <a:ext cx="85090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symbols</a:t>
            </a:r>
            <a:endParaRPr lang="en-I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398593CF-2480-4A94-A0E0-45351DEEC384}"/>
              </a:ext>
            </a:extLst>
          </p:cNvPr>
          <p:cNvSpPr txBox="1"/>
          <p:nvPr/>
        </p:nvSpPr>
        <p:spPr>
          <a:xfrm>
            <a:off x="6130469" y="4057150"/>
            <a:ext cx="850900" cy="829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bg-BG" sz="1100" dirty="0">
                <a:solidFill>
                  <a:srgbClr val="FFFFFF"/>
                </a:solidFill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факти</a:t>
            </a:r>
            <a:endParaRPr lang="en-I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FAA511B7-7313-4112-8AE3-ACC7368D7102}"/>
              </a:ext>
            </a:extLst>
          </p:cNvPr>
          <p:cNvSpPr txBox="1"/>
          <p:nvPr/>
        </p:nvSpPr>
        <p:spPr>
          <a:xfrm>
            <a:off x="4227871" y="5761926"/>
            <a:ext cx="1229497" cy="3953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00"/>
              </a:lnSpc>
            </a:pPr>
            <a:r>
              <a:rPr lang="bg-BG" sz="1200" dirty="0">
                <a:solidFill>
                  <a:srgbClr val="02444A"/>
                </a:solidFill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Емоционално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51195399-E239-42DC-B162-31E51E82385A}"/>
              </a:ext>
            </a:extLst>
          </p:cNvPr>
          <p:cNvSpPr txBox="1"/>
          <p:nvPr/>
        </p:nvSpPr>
        <p:spPr>
          <a:xfrm>
            <a:off x="5532755" y="3242628"/>
            <a:ext cx="1126490" cy="4353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900"/>
              </a:lnSpc>
            </a:pPr>
            <a:r>
              <a:rPr lang="en-US" sz="900" dirty="0">
                <a:solidFill>
                  <a:srgbClr val="02444A"/>
                </a:solidFill>
                <a:effectLst/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l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19C792DD-8038-4A84-88A9-260632B99895}"/>
              </a:ext>
            </a:extLst>
          </p:cNvPr>
          <p:cNvSpPr txBox="1"/>
          <p:nvPr/>
        </p:nvSpPr>
        <p:spPr>
          <a:xfrm>
            <a:off x="6120402" y="5761925"/>
            <a:ext cx="1126490" cy="372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ts val="900"/>
              </a:lnSpc>
            </a:pPr>
            <a:r>
              <a:rPr lang="bg-BG" sz="1200" dirty="0">
                <a:solidFill>
                  <a:srgbClr val="02444A"/>
                </a:solidFill>
                <a:latin typeface="Source Sans 3"/>
                <a:ea typeface="Meiryo" panose="020B0604030504040204" pitchFamily="34" charset="-128"/>
                <a:cs typeface="Times New Roman" panose="02020603050405020304" pitchFamily="18" charset="0"/>
              </a:rPr>
              <a:t>Рационално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B936C-D2C9-4D95-BFCD-8F03CBE548DF}"/>
              </a:ext>
            </a:extLst>
          </p:cNvPr>
          <p:cNvSpPr txBox="1"/>
          <p:nvPr/>
        </p:nvSpPr>
        <p:spPr>
          <a:xfrm>
            <a:off x="3249976" y="1435289"/>
            <a:ext cx="5177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ПЗИЦИОНИРАНЕ НА МАРКА</a:t>
            </a:r>
            <a:r>
              <a:rPr lang="en-US" sz="2800" dirty="0">
                <a:solidFill>
                  <a:srgbClr val="02444A"/>
                </a:solidFill>
                <a:effectLst/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rgbClr val="F4C05B"/>
                </a:solidFill>
                <a:latin typeface="DIN Condensed"/>
                <a:ea typeface="Calibri" panose="020F0502020204030204" pitchFamily="34" charset="0"/>
                <a:cs typeface="Times New Roman" panose="02020603050405020304" pitchFamily="18" charset="0"/>
              </a:rPr>
              <a:t>КВАДРАТ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8258802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F90F2-157C-441B-9403-38D1C57017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1822" y="647500"/>
            <a:ext cx="6224529" cy="1164527"/>
          </a:xfrm>
        </p:spPr>
        <p:txBody>
          <a:bodyPr>
            <a:normAutofit fontScale="92500"/>
          </a:bodyPr>
          <a:lstStyle/>
          <a:p>
            <a:pPr algn="l"/>
            <a:r>
              <a:rPr lang="bg-BG" b="1" dirty="0">
                <a:solidFill>
                  <a:srgbClr val="085156"/>
                </a:solidFill>
              </a:rPr>
              <a:t>Как Марката ме кара да 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bg-BG" b="1" dirty="0">
                <a:solidFill>
                  <a:srgbClr val="085156"/>
                </a:solidFill>
              </a:rPr>
              <a:t>ГЛЕДАМ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bg-BG" dirty="0">
                <a:solidFill>
                  <a:srgbClr val="406F70"/>
                </a:solidFill>
              </a:rPr>
              <a:t>Емоционално мислене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48F1-809F-4F2E-9BC1-A433177C1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dirty="0">
                <a:solidFill>
                  <a:srgbClr val="406F70"/>
                </a:solidFill>
              </a:rPr>
              <a:t>Когато разглеждам Квадрата с позиционирането на Марката и как потребителят иска да изглежда, въз основа на изследвания и тенденции, ни знаем, че потребителите искат да виждат</a:t>
            </a:r>
            <a:endParaRPr lang="en-US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Тенденция или самите те модерни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Планетата приятелска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Социално етични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Здрави</a:t>
            </a:r>
            <a:endParaRPr lang="en-US" b="1" dirty="0">
              <a:solidFill>
                <a:srgbClr val="406F70"/>
              </a:solidFill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6" name="Picture Placeholder 5" descr="Woman looking at mirror">
            <a:extLst>
              <a:ext uri="{FF2B5EF4-FFF2-40B4-BE49-F238E27FC236}">
                <a16:creationId xmlns:a16="http://schemas.microsoft.com/office/drawing/2014/main" id="{93BF9AF3-2B50-4F5D-8537-DECD6D2E0E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5"/>
          <a:stretch/>
        </p:blipFill>
        <p:spPr>
          <a:xfrm>
            <a:off x="0" y="-14989"/>
            <a:ext cx="5651292" cy="6261962"/>
          </a:xfrm>
        </p:spPr>
      </p:pic>
    </p:spTree>
    <p:extLst>
      <p:ext uri="{BB962C8B-B14F-4D97-AF65-F5344CB8AC3E}">
        <p14:creationId xmlns:p14="http://schemas.microsoft.com/office/powerpoint/2010/main" val="33874007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18950-25DB-4AF8-932A-E5B5C7B76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5568" y="519764"/>
            <a:ext cx="5693834" cy="103568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bg-BG" b="1" dirty="0">
                <a:solidFill>
                  <a:srgbClr val="085156"/>
                </a:solidFill>
              </a:rPr>
              <a:t>Как Марката ме кара да се ЧУВСТВАМ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bg-BG" dirty="0">
                <a:solidFill>
                  <a:srgbClr val="406F70"/>
                </a:solidFill>
              </a:rPr>
              <a:t>Емоционално мислене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C7189-BECC-4B79-B4B5-40C7BC5CF9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dirty="0">
                <a:solidFill>
                  <a:srgbClr val="406F70"/>
                </a:solidFill>
              </a:rPr>
              <a:t>По време или след хранене във или извън обекта, вашите потребители или хранещи се искат да се почувстват</a:t>
            </a:r>
            <a:r>
              <a:rPr lang="en-US" dirty="0">
                <a:solidFill>
                  <a:srgbClr val="406F7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Щастливи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Здрави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Социално съзнателни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Удовлетворени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Изпълнени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С удоволствие</a:t>
            </a:r>
            <a:endParaRPr lang="en-IE" b="1" dirty="0">
              <a:solidFill>
                <a:srgbClr val="406F70"/>
              </a:solidFill>
            </a:endParaRPr>
          </a:p>
        </p:txBody>
      </p:sp>
      <p:pic>
        <p:nvPicPr>
          <p:cNvPr id="6" name="Picture Placeholder 5" descr="Star-shaped glitter">
            <a:extLst>
              <a:ext uri="{FF2B5EF4-FFF2-40B4-BE49-F238E27FC236}">
                <a16:creationId xmlns:a16="http://schemas.microsoft.com/office/drawing/2014/main" id="{79A1C385-3D43-4E13-9F41-E4C753D96D2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-2432" b="-1250"/>
          <a:stretch/>
        </p:blipFill>
        <p:spPr>
          <a:xfrm>
            <a:off x="-1" y="-14989"/>
            <a:ext cx="5866433" cy="6261962"/>
          </a:xfrm>
        </p:spPr>
      </p:pic>
    </p:spTree>
    <p:extLst>
      <p:ext uri="{BB962C8B-B14F-4D97-AF65-F5344CB8AC3E}">
        <p14:creationId xmlns:p14="http://schemas.microsoft.com/office/powerpoint/2010/main" val="32386695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0C6E0-E60A-44A7-87D7-41D96CF1DF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8620" y="365760"/>
            <a:ext cx="5651292" cy="1151193"/>
          </a:xfrm>
        </p:spPr>
        <p:txBody>
          <a:bodyPr>
            <a:normAutofit fontScale="92500"/>
          </a:bodyPr>
          <a:lstStyle/>
          <a:p>
            <a:pPr algn="l"/>
            <a:r>
              <a:rPr lang="bg-BG" b="1" dirty="0">
                <a:solidFill>
                  <a:srgbClr val="085156"/>
                </a:solidFill>
              </a:rPr>
              <a:t>Какво Храната/Ястието прави за мен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bg-BG" dirty="0">
                <a:solidFill>
                  <a:srgbClr val="406F70"/>
                </a:solidFill>
              </a:rPr>
              <a:t>Рационално мислене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  <a:p>
            <a:pPr algn="l"/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A043A-3DC8-4B0F-9693-4D1BB71368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dirty="0">
                <a:solidFill>
                  <a:srgbClr val="085156"/>
                </a:solidFill>
              </a:rPr>
              <a:t>Тогава трябва да се обмисли по-практичната страна на нещата</a:t>
            </a:r>
            <a:r>
              <a:rPr lang="en-US" dirty="0">
                <a:solidFill>
                  <a:srgbClr val="085156"/>
                </a:solidFill>
              </a:rPr>
              <a:t>.</a:t>
            </a:r>
            <a:r>
              <a:rPr lang="bg-BG" dirty="0">
                <a:solidFill>
                  <a:srgbClr val="085156"/>
                </a:solidFill>
              </a:rPr>
              <a:t> Рационалните нужди/желания на потребителя: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Изхранване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Сити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Осигурява гаранция за качество</a:t>
            </a:r>
            <a:endParaRPr lang="en-US" dirty="0">
              <a:solidFill>
                <a:srgbClr val="0851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Осигурява разслабване</a:t>
            </a:r>
            <a:r>
              <a:rPr lang="en-US" dirty="0">
                <a:solidFill>
                  <a:srgbClr val="085156"/>
                </a:solidFill>
              </a:rPr>
              <a:t> (</a:t>
            </a:r>
            <a:r>
              <a:rPr lang="bg-BG" dirty="0">
                <a:solidFill>
                  <a:srgbClr val="085156"/>
                </a:solidFill>
              </a:rPr>
              <a:t>по-добре от това, което знаете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6" name="Picture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E7030822-CE3B-48C0-A1AF-721EABE0936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1" t="1" r="-29984" b="-34802"/>
          <a:stretch/>
        </p:blipFill>
        <p:spPr>
          <a:xfrm>
            <a:off x="222088" y="365760"/>
            <a:ext cx="5145409" cy="5701414"/>
          </a:xfrm>
        </p:spPr>
      </p:pic>
    </p:spTree>
    <p:extLst>
      <p:ext uri="{BB962C8B-B14F-4D97-AF65-F5344CB8AC3E}">
        <p14:creationId xmlns:p14="http://schemas.microsoft.com/office/powerpoint/2010/main" val="95556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2D552C-1BAD-4C50-8EFD-A1AC5376FF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solidFill>
                  <a:srgbClr val="CC9131"/>
                </a:solidFill>
              </a:rPr>
              <a:t>1. </a:t>
            </a:r>
            <a:r>
              <a:rPr lang="bg-BG" b="1" dirty="0">
                <a:solidFill>
                  <a:srgbClr val="CC9131"/>
                </a:solidFill>
              </a:rPr>
              <a:t>Промяната икономиката на единиците, ще продължи с промяна на изгледа 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01189-04DB-4E09-A0A4-43EEA3223E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9603" y="1914526"/>
            <a:ext cx="10078237" cy="4089232"/>
          </a:xfrm>
        </p:spPr>
        <p:txBody>
          <a:bodyPr/>
          <a:lstStyle/>
          <a:p>
            <a:r>
              <a:rPr lang="bg-BG" b="1" dirty="0">
                <a:solidFill>
                  <a:srgbClr val="085156"/>
                </a:solidFill>
              </a:rPr>
              <a:t>Редица ключови въпроси ще имат дългосрочно влияние върху приходите и рентабилността на операторите на хранителни услуги</a:t>
            </a:r>
            <a:r>
              <a:rPr lang="en-US" b="1" dirty="0">
                <a:solidFill>
                  <a:srgbClr val="085156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Ориентация на потребителите към цените </a:t>
            </a:r>
            <a:r>
              <a:rPr lang="bg-BG" dirty="0"/>
              <a:t>предполага, че повишаването на цените и първокласното позициониране могат да срещнат съпротива от страна на клиентите в кратко/средносрочен план. Връщането към нормални нива на разходи може да отнеме години. </a:t>
            </a:r>
            <a:r>
              <a:rPr lang="en-GB" dirty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Служителите са основна грижа</a:t>
            </a:r>
            <a:r>
              <a:rPr lang="en-US" dirty="0"/>
              <a:t>. </a:t>
            </a:r>
            <a:r>
              <a:rPr lang="bg-BG" dirty="0"/>
              <a:t>Операторите трябваше да съкратят ключови служители и се очаква трудности с обучение и задържането</a:t>
            </a:r>
            <a:r>
              <a:rPr lang="en-US" dirty="0"/>
              <a:t> </a:t>
            </a:r>
            <a:r>
              <a:rPr lang="bg-BG" dirty="0"/>
              <a:t>на подготвени кадри да продължат.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bg-BG" b="1" dirty="0">
                <a:solidFill>
                  <a:srgbClr val="406F70"/>
                </a:solidFill>
              </a:rPr>
              <a:t>Предизвикателство бяха и външните разходи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bg-BG" dirty="0"/>
              <a:t>когато операторите преминаха към модели за доставки до клиента. Прехвърлянето на тези по-високи разходи към клиентите може да се окаже трудно.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1099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D61103-8D12-47F5-BFF3-FFC4A09D24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52501" y="354230"/>
            <a:ext cx="6639499" cy="1343698"/>
          </a:xfrm>
        </p:spPr>
        <p:txBody>
          <a:bodyPr>
            <a:normAutofit fontScale="92500"/>
          </a:bodyPr>
          <a:lstStyle/>
          <a:p>
            <a:pPr algn="l"/>
            <a:r>
              <a:rPr lang="bg-BG" b="1" dirty="0">
                <a:solidFill>
                  <a:srgbClr val="085156"/>
                </a:solidFill>
              </a:rPr>
              <a:t>Как аз ще опиша Храната/Блюдото</a:t>
            </a:r>
            <a:r>
              <a:rPr lang="en-US" b="1" dirty="0">
                <a:solidFill>
                  <a:srgbClr val="085156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(</a:t>
            </a:r>
            <a:r>
              <a:rPr lang="bg-BG" dirty="0">
                <a:solidFill>
                  <a:srgbClr val="406F70"/>
                </a:solidFill>
              </a:rPr>
              <a:t>Рационално мислене</a:t>
            </a:r>
            <a:r>
              <a:rPr lang="en-US" dirty="0">
                <a:solidFill>
                  <a:srgbClr val="406F70"/>
                </a:solidFill>
              </a:rPr>
              <a:t>)</a:t>
            </a:r>
            <a:endParaRPr lang="en-IE" b="1" dirty="0">
              <a:solidFill>
                <a:srgbClr val="085156"/>
              </a:solidFill>
            </a:endParaRPr>
          </a:p>
          <a:p>
            <a:pPr algn="l"/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C8BC-EDBF-47DC-9B52-A4D0D2EC01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bg-BG" dirty="0">
                <a:solidFill>
                  <a:srgbClr val="406F70"/>
                </a:solidFill>
              </a:rPr>
              <a:t>Този раздел е за предаване на факти</a:t>
            </a:r>
            <a:r>
              <a:rPr lang="en-US" dirty="0">
                <a:solidFill>
                  <a:srgbClr val="406F7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Цвят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Температура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Размер на порцията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Визуална презентация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Хранителност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Етичен източник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Местен продукт</a:t>
            </a:r>
            <a:endParaRPr lang="en-US" b="1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6" name="Picture Placeholder 5" descr="Blueberry pancakes on table">
            <a:extLst>
              <a:ext uri="{FF2B5EF4-FFF2-40B4-BE49-F238E27FC236}">
                <a16:creationId xmlns:a16="http://schemas.microsoft.com/office/drawing/2014/main" id="{A2226506-786A-4DE5-A21D-B2E68EDB19D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4304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70689-C07E-4EF1-8932-9811AA2234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0619" y="388416"/>
            <a:ext cx="8857251" cy="1160989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rgbClr val="085156"/>
                </a:solidFill>
              </a:rPr>
              <a:t>За резюмиране, ключовите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 </a:t>
            </a:r>
            <a:r>
              <a:rPr lang="bg-BG" b="1" dirty="0">
                <a:solidFill>
                  <a:srgbClr val="085156"/>
                </a:solidFill>
              </a:rPr>
              <a:t>принципи</a:t>
            </a:r>
            <a:r>
              <a:rPr lang="en-US" b="0" i="0" dirty="0">
                <a:solidFill>
                  <a:srgbClr val="085156"/>
                </a:solidFill>
                <a:effectLst/>
              </a:rPr>
              <a:t> </a:t>
            </a:r>
            <a:r>
              <a:rPr lang="bg-BG" b="0" i="0" dirty="0">
                <a:solidFill>
                  <a:srgbClr val="085156"/>
                </a:solidFill>
                <a:effectLst/>
              </a:rPr>
              <a:t>за създаване на силна марка храна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: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7354C-F18D-42F9-AA36-04E48944E2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0351" y="1828800"/>
            <a:ext cx="10968810" cy="4164376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Вътрешно разбиране на потребителя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ЕМПАТИЯ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Ясно определена целева група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Знайте кой е вашия целеви клиент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Ясна комуникация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Постоянно информиране на клиента с подходящи новини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Ясно определени Уникални Точки за Продажба/ползи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Как ще им помогнете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Ясно определен пазарен фокус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Какъв клиентски сектор вие искате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Създаване на ясна и подходяща 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‘</a:t>
            </a:r>
            <a:r>
              <a:rPr lang="bg-BG" b="0" i="0" dirty="0">
                <a:solidFill>
                  <a:srgbClr val="085156"/>
                </a:solidFill>
                <a:effectLst/>
              </a:rPr>
              <a:t>индивидуалност на марката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’…</a:t>
            </a:r>
            <a:r>
              <a:rPr lang="bg-BG" dirty="0">
                <a:solidFill>
                  <a:srgbClr val="CC9131"/>
                </a:solidFill>
              </a:rPr>
              <a:t>Как искате да бъде възприета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Последователност в позиционирането на марката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Никакви смесени послания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085156"/>
                </a:solidFill>
              </a:rPr>
              <a:t>Прогресивна еволюция на марката и Разработване Нови Продукти</a:t>
            </a:r>
            <a:r>
              <a:rPr lang="en-US" b="0" i="0" dirty="0">
                <a:solidFill>
                  <a:srgbClr val="085156"/>
                </a:solidFill>
                <a:effectLst/>
              </a:rPr>
              <a:t>…</a:t>
            </a:r>
            <a:r>
              <a:rPr lang="bg-BG" dirty="0">
                <a:solidFill>
                  <a:srgbClr val="CC9131"/>
                </a:solidFill>
              </a:rPr>
              <a:t>В крак с тенденциите</a:t>
            </a:r>
            <a:endParaRPr lang="en-US" b="0" i="0" dirty="0">
              <a:solidFill>
                <a:srgbClr val="CC9131"/>
              </a:solidFill>
              <a:effectLst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7289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Woman with blue hair">
            <a:extLst>
              <a:ext uri="{FF2B5EF4-FFF2-40B4-BE49-F238E27FC236}">
                <a16:creationId xmlns:a16="http://schemas.microsoft.com/office/drawing/2014/main" id="{F1914758-9BDB-4C5A-9951-5CBF634D1FC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8203A-601A-47DE-9D63-1FDA809C18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9604" y="652821"/>
            <a:ext cx="5512724" cy="697353"/>
          </a:xfrm>
        </p:spPr>
        <p:txBody>
          <a:bodyPr>
            <a:normAutofit fontScale="70000" lnSpcReduction="20000"/>
          </a:bodyPr>
          <a:lstStyle/>
          <a:p>
            <a:r>
              <a:rPr lang="bg-BG" sz="4300" b="1" dirty="0">
                <a:solidFill>
                  <a:srgbClr val="406F70"/>
                </a:solidFill>
              </a:rPr>
              <a:t>ДЕЙНОСТ</a:t>
            </a:r>
            <a:r>
              <a:rPr lang="en-IE" sz="4300" b="1" dirty="0">
                <a:solidFill>
                  <a:srgbClr val="406F70"/>
                </a:solidFill>
              </a:rPr>
              <a:t>-</a:t>
            </a:r>
            <a:r>
              <a:rPr lang="bg-BG" sz="4300" b="1" dirty="0">
                <a:solidFill>
                  <a:srgbClr val="406F70"/>
                </a:solidFill>
              </a:rPr>
              <a:t>Контролен списък</a:t>
            </a:r>
            <a:r>
              <a:rPr lang="en-IE" sz="4300" b="1" dirty="0">
                <a:solidFill>
                  <a:srgbClr val="406F70"/>
                </a:solidFill>
              </a:rPr>
              <a:t>:</a:t>
            </a:r>
            <a:r>
              <a:rPr lang="en-IE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28EB7-606A-4427-B792-7181396807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2024425"/>
            <a:ext cx="6920565" cy="39474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406F70"/>
                </a:solidFill>
              </a:rPr>
              <a:t>Готов ли е бизнеса ви за бъдещето</a:t>
            </a:r>
            <a:r>
              <a:rPr lang="en-US" dirty="0">
                <a:solidFill>
                  <a:srgbClr val="406F70"/>
                </a:solidFill>
              </a:rPr>
              <a:t>/</a:t>
            </a:r>
            <a:r>
              <a:rPr lang="bg-BG" sz="2000" dirty="0">
                <a:solidFill>
                  <a:srgbClr val="406F70"/>
                </a:solidFill>
              </a:rPr>
              <a:t>ХРАНАЩЕ</a:t>
            </a:r>
            <a:r>
              <a:rPr lang="en-US" dirty="0">
                <a:solidFill>
                  <a:srgbClr val="406F70"/>
                </a:solidFill>
              </a:rPr>
              <a:t>?	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406F70"/>
                </a:solidFill>
              </a:rPr>
              <a:t>Знаете ли какво искат вашите клиенти</a:t>
            </a:r>
            <a:r>
              <a:rPr lang="en-US" dirty="0">
                <a:solidFill>
                  <a:srgbClr val="406F70"/>
                </a:solidFill>
              </a:rPr>
              <a:t>?		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406F70"/>
                </a:solidFill>
              </a:rPr>
              <a:t>Смятате ли, че вашите клиенти имат правилно възприятие за това, което предлагате</a:t>
            </a:r>
            <a:r>
              <a:rPr lang="en-US" dirty="0">
                <a:solidFill>
                  <a:srgbClr val="406F70"/>
                </a:solidFill>
              </a:rPr>
              <a:t>? 		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406F70"/>
                </a:solidFill>
              </a:rPr>
              <a:t>Създадохте ли марка за вашия бизнес</a:t>
            </a:r>
            <a:r>
              <a:rPr lang="en-US" dirty="0">
                <a:solidFill>
                  <a:srgbClr val="406F70"/>
                </a:solidFill>
              </a:rPr>
              <a:t>?</a:t>
            </a:r>
            <a:r>
              <a:rPr lang="bg-BG" dirty="0">
                <a:solidFill>
                  <a:srgbClr val="406F70"/>
                </a:solidFill>
              </a:rPr>
              <a:t> </a:t>
            </a:r>
            <a:r>
              <a:rPr lang="en-US" dirty="0">
                <a:solidFill>
                  <a:srgbClr val="406F70"/>
                </a:solidFill>
              </a:rPr>
              <a:t>	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406F70"/>
                </a:solidFill>
              </a:rPr>
              <a:t>Готови ли сте да се адаптирате или промените според изискванията</a:t>
            </a:r>
            <a:r>
              <a:rPr lang="en-US" dirty="0">
                <a:solidFill>
                  <a:srgbClr val="406F70"/>
                </a:solidFill>
              </a:rPr>
              <a:t>? </a:t>
            </a:r>
            <a:r>
              <a:rPr lang="bg-BG" dirty="0">
                <a:solidFill>
                  <a:srgbClr val="406F70"/>
                </a:solidFill>
              </a:rPr>
              <a:t>			</a:t>
            </a:r>
            <a:r>
              <a:rPr lang="en-US" dirty="0">
                <a:solidFill>
                  <a:srgbClr val="406F70"/>
                </a:solidFill>
              </a:rPr>
              <a:t>	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406F7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71962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2607B3-3639-0248-950E-5ED1788F9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3504" y="1764075"/>
            <a:ext cx="3956463" cy="837258"/>
          </a:xfrm>
        </p:spPr>
        <p:txBody>
          <a:bodyPr>
            <a:normAutofit fontScale="77500" lnSpcReduction="20000"/>
          </a:bodyPr>
          <a:lstStyle/>
          <a:p>
            <a:r>
              <a:rPr lang="bg-BG" dirty="0"/>
              <a:t>БЛАГОДАРИМ 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36D3ED-9737-4560-AE10-07B778967E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</a:rPr>
              <a:t>1. </a:t>
            </a:r>
            <a:r>
              <a:rPr lang="bg-BG" b="1" dirty="0">
                <a:solidFill>
                  <a:srgbClr val="CC9131"/>
                </a:solidFill>
              </a:rPr>
              <a:t>Промяната икономиката на единиците, ще продължи с промяна на изгледа 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E2F07-8012-42E3-A520-9CFF4681EF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551" y="2085976"/>
            <a:ext cx="7719249" cy="36477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dirty="0"/>
              <a:t>Понеже</a:t>
            </a:r>
            <a:r>
              <a:rPr lang="en-US" dirty="0"/>
              <a:t> </a:t>
            </a:r>
            <a:r>
              <a:rPr lang="bg-BG" b="1" dirty="0">
                <a:solidFill>
                  <a:srgbClr val="406F70"/>
                </a:solidFill>
              </a:rPr>
              <a:t>търсенето се измества към предградията</a:t>
            </a:r>
            <a:r>
              <a:rPr lang="en-US" dirty="0"/>
              <a:t>, </a:t>
            </a:r>
            <a:r>
              <a:rPr lang="bg-BG" dirty="0"/>
              <a:t>за операторите може да е трудно да  поддържат значително присъствие на главната улица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Вътрешното пространство </a:t>
            </a:r>
            <a:r>
              <a:rPr lang="bg-BG" dirty="0"/>
              <a:t>се променя, съответно на ограниченията в капацитета и приходите намаляват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406F70"/>
                </a:solidFill>
              </a:rPr>
              <a:t>Външните места/разстояние</a:t>
            </a:r>
            <a:r>
              <a:rPr lang="en-US" b="1" dirty="0">
                <a:solidFill>
                  <a:srgbClr val="406F70"/>
                </a:solidFill>
              </a:rPr>
              <a:t> </a:t>
            </a:r>
            <a:r>
              <a:rPr lang="bg-BG" dirty="0"/>
              <a:t>са добро допълнение в места, където това е възможно </a:t>
            </a:r>
            <a:r>
              <a:rPr lang="en-US" dirty="0"/>
              <a:t>(</a:t>
            </a:r>
            <a:r>
              <a:rPr lang="bg-BG" dirty="0"/>
              <a:t>дори в страни с малко история в храненето навън</a:t>
            </a:r>
            <a:r>
              <a:rPr lang="en-US" dirty="0"/>
              <a:t> (</a:t>
            </a:r>
            <a:r>
              <a:rPr lang="bg-BG" dirty="0"/>
              <a:t>ОК и Ирландия</a:t>
            </a:r>
            <a:r>
              <a:rPr lang="en-US" dirty="0"/>
              <a:t>). </a:t>
            </a:r>
            <a:r>
              <a:rPr lang="bg-BG" dirty="0"/>
              <a:t>В бъдеще може да има по-голям интерес от операторите към използване на открити пространства в бизнес модела.</a:t>
            </a:r>
            <a:endParaRPr lang="en-IE" dirty="0"/>
          </a:p>
          <a:p>
            <a:endParaRPr lang="en-IE" dirty="0"/>
          </a:p>
        </p:txBody>
      </p:sp>
      <p:pic>
        <p:nvPicPr>
          <p:cNvPr id="5" name="Picture 4" descr="Plates on a table">
            <a:extLst>
              <a:ext uri="{FF2B5EF4-FFF2-40B4-BE49-F238E27FC236}">
                <a16:creationId xmlns:a16="http://schemas.microsoft.com/office/drawing/2014/main" id="{E93CBCDC-B7AC-4F30-AFB6-C82F6D86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5800" y="2133445"/>
            <a:ext cx="3806598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12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DDED44-F2C9-4083-8934-8E65672755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3550" y="287061"/>
            <a:ext cx="9285757" cy="11609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C9131"/>
                </a:solidFill>
              </a:rPr>
              <a:t>2. </a:t>
            </a:r>
            <a:r>
              <a:rPr lang="bg-BG" b="1" dirty="0">
                <a:solidFill>
                  <a:srgbClr val="CC9131"/>
                </a:solidFill>
              </a:rPr>
              <a:t>Новото оформление на ресторантите ще съдейства за създаване на гъвкавост</a:t>
            </a:r>
            <a:r>
              <a:rPr lang="en-US" b="1" dirty="0">
                <a:solidFill>
                  <a:srgbClr val="CC9131"/>
                </a:solidFill>
              </a:rPr>
              <a:t>…</a:t>
            </a:r>
            <a:endParaRPr lang="en-IE" b="1" dirty="0">
              <a:solidFill>
                <a:srgbClr val="CC913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B59A0-55CF-44C0-B51B-FEE72072B3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1540" y="1263316"/>
            <a:ext cx="6250700" cy="4908884"/>
          </a:xfrm>
        </p:spPr>
        <p:txBody>
          <a:bodyPr/>
          <a:lstStyle/>
          <a:p>
            <a:r>
              <a:rPr lang="bg-BG" b="1" u="sng" dirty="0">
                <a:solidFill>
                  <a:srgbClr val="406F70"/>
                </a:solidFill>
              </a:rPr>
              <a:t>Отпред на къщата</a:t>
            </a:r>
            <a:r>
              <a:rPr lang="en-US" b="1" u="sng" dirty="0">
                <a:solidFill>
                  <a:srgbClr val="406F70"/>
                </a:solidFill>
              </a:rPr>
              <a:t> </a:t>
            </a:r>
          </a:p>
          <a:p>
            <a:r>
              <a:rPr lang="en-US" dirty="0"/>
              <a:t>• </a:t>
            </a:r>
            <a:r>
              <a:rPr lang="bg-BG" sz="2000" b="1" dirty="0">
                <a:solidFill>
                  <a:srgbClr val="406F70"/>
                </a:solidFill>
              </a:rPr>
              <a:t>Гъвкави опции за сядане</a:t>
            </a:r>
            <a:r>
              <a:rPr lang="en-US" sz="2000" dirty="0"/>
              <a:t>, </a:t>
            </a:r>
            <a:r>
              <a:rPr lang="bg-BG" sz="2000" dirty="0"/>
              <a:t>с по-малко фиксирани места и по-голяма възможност за местене на маси и създаване възможности за хранене</a:t>
            </a:r>
            <a:r>
              <a:rPr lang="en-US" sz="2000" dirty="0"/>
              <a:t>. </a:t>
            </a:r>
          </a:p>
          <a:p>
            <a:r>
              <a:rPr lang="en-US" sz="2000" dirty="0"/>
              <a:t>• </a:t>
            </a:r>
            <a:r>
              <a:rPr lang="bg-BG" sz="2000" b="1" dirty="0">
                <a:solidFill>
                  <a:srgbClr val="406F70"/>
                </a:solidFill>
              </a:rPr>
              <a:t>По-добре планирано външно пространство</a:t>
            </a:r>
            <a:r>
              <a:rPr lang="en-US" sz="2000" dirty="0"/>
              <a:t>—</a:t>
            </a:r>
            <a:r>
              <a:rPr lang="bg-BG" sz="2000" dirty="0"/>
              <a:t>операторите ще искат да имат вътрешни дворове, градински места или да работят с местните власти за маси върху тротоари/паважи и по-малко ограничения. 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406F70"/>
                </a:solidFill>
              </a:rPr>
              <a:t>• </a:t>
            </a:r>
            <a:r>
              <a:rPr lang="bg-BG" sz="2000" b="1" dirty="0">
                <a:solidFill>
                  <a:srgbClr val="406F70"/>
                </a:solidFill>
              </a:rPr>
              <a:t>Отделни зони за получаване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  <a:r>
              <a:rPr lang="bg-BG" sz="2000" dirty="0">
                <a:solidFill>
                  <a:srgbClr val="406F70"/>
                </a:solidFill>
              </a:rPr>
              <a:t>вероятно ще бъдат част от местата пред къщата за по-лесно обслужване</a:t>
            </a:r>
            <a:r>
              <a:rPr lang="en-US" sz="2000" dirty="0"/>
              <a:t>. </a:t>
            </a:r>
          </a:p>
          <a:p>
            <a:r>
              <a:rPr lang="en-US" sz="2000" dirty="0"/>
              <a:t>• </a:t>
            </a:r>
            <a:r>
              <a:rPr lang="bg-BG" sz="2000" dirty="0"/>
              <a:t>В същото време, за да </a:t>
            </a:r>
            <a:r>
              <a:rPr lang="bg-BG" sz="2000" dirty="0" err="1"/>
              <a:t>привлкат</a:t>
            </a:r>
            <a:r>
              <a:rPr lang="bg-BG" sz="2000" dirty="0"/>
              <a:t> гостите да се върнат, операторите ще трябва да предоставят </a:t>
            </a:r>
            <a:r>
              <a:rPr lang="bg-BG" sz="2000" b="1" dirty="0">
                <a:solidFill>
                  <a:srgbClr val="406F70"/>
                </a:solidFill>
              </a:rPr>
              <a:t>подобрено преживяване на посещението.</a:t>
            </a:r>
            <a:r>
              <a:rPr lang="en-US" sz="2000" dirty="0"/>
              <a:t> </a:t>
            </a:r>
            <a:r>
              <a:rPr lang="bg-BG" sz="2000" dirty="0"/>
              <a:t>Това може да включва повече подготовка на менюто, масата, блюда за бърза консумация и по-специални преживявания за клиента. </a:t>
            </a:r>
            <a:endParaRPr lang="en-IE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3F506-238C-4DD1-B2EF-A4ABB89DE00D}"/>
              </a:ext>
            </a:extLst>
          </p:cNvPr>
          <p:cNvSpPr txBox="1"/>
          <p:nvPr/>
        </p:nvSpPr>
        <p:spPr>
          <a:xfrm>
            <a:off x="6559525" y="1382455"/>
            <a:ext cx="548295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u="sng" dirty="0">
                <a:solidFill>
                  <a:srgbClr val="406F70"/>
                </a:solidFill>
              </a:rPr>
              <a:t>Задната страна на къщата</a:t>
            </a:r>
            <a:r>
              <a:rPr lang="en-US" sz="2400" u="sng" dirty="0">
                <a:solidFill>
                  <a:srgbClr val="406F70"/>
                </a:solidFill>
              </a:rPr>
              <a:t> </a:t>
            </a:r>
          </a:p>
          <a:p>
            <a:endParaRPr lang="en-US" sz="1000" kern="800" dirty="0">
              <a:solidFill>
                <a:srgbClr val="406F70"/>
              </a:solidFill>
            </a:endParaRPr>
          </a:p>
          <a:p>
            <a:r>
              <a:rPr lang="en-US" sz="2000" dirty="0">
                <a:solidFill>
                  <a:srgbClr val="5E5E5E"/>
                </a:solidFill>
              </a:rPr>
              <a:t>• </a:t>
            </a:r>
            <a:r>
              <a:rPr lang="bg-BG" sz="2000" dirty="0">
                <a:solidFill>
                  <a:srgbClr val="5E5E5E"/>
                </a:solidFill>
              </a:rPr>
              <a:t>Новите места вероятно ще са върху</a:t>
            </a:r>
            <a:r>
              <a:rPr lang="en-US" sz="2000" b="1" dirty="0">
                <a:solidFill>
                  <a:srgbClr val="5E5E5E"/>
                </a:solidFill>
              </a:rPr>
              <a:t> </a:t>
            </a:r>
            <a:r>
              <a:rPr lang="bg-BG" sz="2000" b="1" dirty="0">
                <a:solidFill>
                  <a:srgbClr val="406F70"/>
                </a:solidFill>
              </a:rPr>
              <a:t>по-малки, модулни кухни, които лесно се променят.</a:t>
            </a:r>
            <a:r>
              <a:rPr lang="en-US" sz="2000" b="1" dirty="0">
                <a:solidFill>
                  <a:srgbClr val="406F70"/>
                </a:solidFill>
              </a:rPr>
              <a:t> </a:t>
            </a:r>
          </a:p>
          <a:p>
            <a:r>
              <a:rPr lang="en-US" sz="2000" dirty="0">
                <a:solidFill>
                  <a:srgbClr val="5E5E5E"/>
                </a:solidFill>
              </a:rPr>
              <a:t>• </a:t>
            </a:r>
            <a:r>
              <a:rPr lang="bg-BG" sz="2000" dirty="0">
                <a:solidFill>
                  <a:srgbClr val="5E5E5E"/>
                </a:solidFill>
              </a:rPr>
              <a:t>Ще е нужно многофункционално оборудване</a:t>
            </a:r>
            <a:r>
              <a:rPr lang="en-US" sz="2000" dirty="0">
                <a:solidFill>
                  <a:srgbClr val="5E5E5E"/>
                </a:solidFill>
              </a:rPr>
              <a:t>. </a:t>
            </a:r>
          </a:p>
          <a:p>
            <a:r>
              <a:rPr lang="en-US" sz="2000" dirty="0">
                <a:solidFill>
                  <a:srgbClr val="5E5E5E"/>
                </a:solidFill>
              </a:rPr>
              <a:t>• </a:t>
            </a:r>
            <a:r>
              <a:rPr lang="bg-BG" sz="2000" b="1" dirty="0">
                <a:solidFill>
                  <a:srgbClr val="406F70"/>
                </a:solidFill>
              </a:rPr>
              <a:t>Отделни от помещенията производствени кухни </a:t>
            </a:r>
            <a:r>
              <a:rPr lang="bg-BG" sz="2000" dirty="0">
                <a:solidFill>
                  <a:srgbClr val="406F70"/>
                </a:solidFill>
              </a:rPr>
              <a:t>ще придобият все по-голямо значение</a:t>
            </a:r>
            <a:r>
              <a:rPr lang="en-US" sz="2000" dirty="0">
                <a:solidFill>
                  <a:srgbClr val="406F70"/>
                </a:solidFill>
              </a:rPr>
              <a:t>.</a:t>
            </a:r>
            <a:endParaRPr lang="en-IE" sz="2000" dirty="0">
              <a:solidFill>
                <a:srgbClr val="406F70"/>
              </a:solidFill>
            </a:endParaRPr>
          </a:p>
        </p:txBody>
      </p:sp>
      <p:pic>
        <p:nvPicPr>
          <p:cNvPr id="6" name="Picture 5" descr="Chef cooking in kitchen">
            <a:extLst>
              <a:ext uri="{FF2B5EF4-FFF2-40B4-BE49-F238E27FC236}">
                <a16:creationId xmlns:a16="http://schemas.microsoft.com/office/drawing/2014/main" id="{83F69926-4F7F-47F6-A7CA-938DC697F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29" y="3932960"/>
            <a:ext cx="3356935" cy="283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969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7F29FAAF84E49985F5364605989CA" ma:contentTypeVersion="8" ma:contentTypeDescription="Create a new document." ma:contentTypeScope="" ma:versionID="422fd0eccd15940ec8205d25b9bb0228">
  <xsd:schema xmlns:xsd="http://www.w3.org/2001/XMLSchema" xmlns:xs="http://www.w3.org/2001/XMLSchema" xmlns:p="http://schemas.microsoft.com/office/2006/metadata/properties" xmlns:ns2="67dd3286-db87-444e-8dd1-4849b974caca" targetNamespace="http://schemas.microsoft.com/office/2006/metadata/properties" ma:root="true" ma:fieldsID="0aaa5d8ecb3d525cb0abd63b0ddb9e30" ns2:_="">
    <xsd:import namespace="67dd3286-db87-444e-8dd1-4849b974ca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d3286-db87-444e-8dd1-4849b974ca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05BD65-04B4-4ABC-BC5C-73ACDB9A672A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67dd3286-db87-444e-8dd1-4849b974ca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E4E039-7EFC-4697-995F-BEF3F93E8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7E0AD-139E-49FF-A5D8-5F227A47F15F}">
  <ds:schemaRefs>
    <ds:schemaRef ds:uri="67dd3286-db87-444e-8dd1-4849b974ca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15293</TotalTime>
  <Words>6981</Words>
  <Application>Microsoft Macintosh PowerPoint</Application>
  <PresentationFormat>Widescreen</PresentationFormat>
  <Paragraphs>473</Paragraphs>
  <Slides>73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6" baseType="lpstr">
      <vt:lpstr>Arial</vt:lpstr>
      <vt:lpstr>Calibri</vt:lpstr>
      <vt:lpstr>Calibri Light</vt:lpstr>
      <vt:lpstr>Courier New</vt:lpstr>
      <vt:lpstr>DIN Condensed</vt:lpstr>
      <vt:lpstr>helvetica-w01-roman</vt:lpstr>
      <vt:lpstr>Lucida Grande</vt:lpstr>
      <vt:lpstr>Quattrocento Sans</vt:lpstr>
      <vt:lpstr>Source Sans 3</vt:lpstr>
      <vt:lpstr>Source Sans 3 Light</vt:lpstr>
      <vt:lpstr>Times New Roman</vt:lpstr>
      <vt:lpstr>TradeGothic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Ian Sayers</cp:lastModifiedBy>
  <cp:revision>163</cp:revision>
  <dcterms:created xsi:type="dcterms:W3CDTF">2019-11-20T14:08:21Z</dcterms:created>
  <dcterms:modified xsi:type="dcterms:W3CDTF">2022-01-24T16:48:42Z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0x010100D0F7F29FAAF84E49985F5364605989CA</vt:lpwstr>
  </property>
</Properties>
</file>